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22.xml" ContentType="application/vnd.openxmlformats-officedocument.presentationml.notesSlide+xml"/>
  <Override PartName="/ppt/charts/chart5.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6.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8" r:id="rId2"/>
    <p:sldId id="386" r:id="rId3"/>
    <p:sldId id="362" r:id="rId4"/>
    <p:sldId id="375" r:id="rId5"/>
    <p:sldId id="369" r:id="rId6"/>
    <p:sldId id="363" r:id="rId7"/>
    <p:sldId id="262" r:id="rId8"/>
    <p:sldId id="263" r:id="rId9"/>
    <p:sldId id="383" r:id="rId10"/>
    <p:sldId id="265" r:id="rId11"/>
    <p:sldId id="372" r:id="rId12"/>
    <p:sldId id="390" r:id="rId13"/>
    <p:sldId id="270" r:id="rId14"/>
    <p:sldId id="271" r:id="rId15"/>
    <p:sldId id="272" r:id="rId16"/>
    <p:sldId id="273" r:id="rId17"/>
    <p:sldId id="274" r:id="rId18"/>
    <p:sldId id="275" r:id="rId19"/>
    <p:sldId id="276" r:id="rId20"/>
    <p:sldId id="373" r:id="rId21"/>
    <p:sldId id="277" r:id="rId22"/>
    <p:sldId id="278" r:id="rId23"/>
    <p:sldId id="391" r:id="rId24"/>
    <p:sldId id="280" r:id="rId25"/>
    <p:sldId id="374" r:id="rId26"/>
    <p:sldId id="358" r:id="rId27"/>
    <p:sldId id="283" r:id="rId28"/>
    <p:sldId id="359" r:id="rId29"/>
    <p:sldId id="384" r:id="rId30"/>
    <p:sldId id="376" r:id="rId31"/>
    <p:sldId id="288" r:id="rId32"/>
    <p:sldId id="289" r:id="rId33"/>
    <p:sldId id="290" r:id="rId34"/>
    <p:sldId id="291" r:id="rId35"/>
    <p:sldId id="371" r:id="rId36"/>
    <p:sldId id="299" r:id="rId37"/>
    <p:sldId id="377" r:id="rId38"/>
    <p:sldId id="392" r:id="rId39"/>
    <p:sldId id="361" r:id="rId40"/>
    <p:sldId id="393" r:id="rId41"/>
    <p:sldId id="381" r:id="rId42"/>
    <p:sldId id="368" r:id="rId43"/>
    <p:sldId id="367" r:id="rId44"/>
    <p:sldId id="309" r:id="rId45"/>
    <p:sldId id="310" r:id="rId46"/>
    <p:sldId id="382" r:id="rId47"/>
    <p:sldId id="360" r:id="rId48"/>
    <p:sldId id="364" r:id="rId49"/>
    <p:sldId id="385" r:id="rId50"/>
    <p:sldId id="388" r:id="rId5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avier\Desktop\Estadistica%20Tecnologico%20de%20Mexico.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Javier\Desktop\Estadistica%20Tecnologico%20de%20Mexico.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EDUCACION%20TECNOLOGICA\Cobertura%20de%20Universidades%20Tecnol&#243;gica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Libro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J:\EDUCACION%20TECNOLOGICA\TecNM\Universidades%20Polit&#233;cnicas%202014,%20Porcentaje%20de%20becas.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MX"/>
              <a:t>Porcentaje</a:t>
            </a:r>
            <a:r>
              <a:rPr lang="es-MX" baseline="0"/>
              <a:t>  de Cobertura Estatal del TecNM</a:t>
            </a:r>
            <a:endParaRPr lang="es-MX"/>
          </a:p>
        </c:rich>
      </c:tx>
      <c:layout>
        <c:manualLayout>
          <c:xMode val="edge"/>
          <c:yMode val="edge"/>
          <c:x val="0.27699080023672429"/>
          <c:y val="0"/>
        </c:manualLayout>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0-6D2D-4569-BC97-10B6E2F8971F}"/>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6D2D-4569-BC97-10B6E2F8971F}"/>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2-6D2D-4569-BC97-10B6E2F8971F}"/>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6D2D-4569-BC97-10B6E2F8971F}"/>
              </c:ext>
            </c:extLst>
          </c:dPt>
          <c:dLbls>
            <c:dLbl>
              <c:idx val="0"/>
              <c:layout>
                <c:manualLayout>
                  <c:x val="1.6180859337027325E-2"/>
                  <c:y val="-5.1341559796224574E-3"/>
                </c:manualLayout>
              </c:layout>
              <c:tx>
                <c:rich>
                  <a:bodyPr/>
                  <a:lstStyle/>
                  <a:p>
                    <a:r>
                      <a:rPr lang="en-US" b="1" dirty="0">
                        <a:solidFill>
                          <a:srgbClr val="FF0000"/>
                        </a:solidFill>
                        <a:latin typeface="Arial" pitchFamily="34" charset="0"/>
                        <a:cs typeface="Arial" pitchFamily="34" charset="0"/>
                      </a:rPr>
                      <a:t>
</a:t>
                    </a:r>
                    <a:r>
                      <a:rPr lang="en-US" sz="2000" b="1" dirty="0">
                        <a:solidFill>
                          <a:srgbClr val="FF0000"/>
                        </a:solidFill>
                        <a:latin typeface="Arial" pitchFamily="34" charset="0"/>
                        <a:cs typeface="Arial" pitchFamily="34" charset="0"/>
                      </a:rPr>
                      <a:t>19%</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6D2D-4569-BC97-10B6E2F8971F}"/>
                </c:ext>
              </c:extLst>
            </c:dLbl>
            <c:dLbl>
              <c:idx val="1"/>
              <c:layout>
                <c:manualLayout>
                  <c:x val="0.12499987848741133"/>
                  <c:y val="0"/>
                </c:manualLayout>
              </c:layout>
              <c:tx>
                <c:rich>
                  <a:bodyPr/>
                  <a:lstStyle/>
                  <a:p>
                    <a:r>
                      <a:rPr lang="en-US" b="1" dirty="0">
                        <a:solidFill>
                          <a:srgbClr val="FF0000"/>
                        </a:solidFill>
                      </a:rPr>
                      <a:t>
</a:t>
                    </a:r>
                    <a:r>
                      <a:rPr lang="en-US" sz="2000" b="1" dirty="0">
                        <a:solidFill>
                          <a:srgbClr val="FF0000"/>
                        </a:solidFill>
                      </a:rPr>
                      <a:t>69%</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D2D-4569-BC97-10B6E2F8971F}"/>
                </c:ext>
              </c:extLst>
            </c:dLbl>
            <c:dLbl>
              <c:idx val="2"/>
              <c:layout>
                <c:manualLayout>
                  <c:x val="-1.8498225916204921E-2"/>
                  <c:y val="-3.3672391930733854E-2"/>
                </c:manualLayout>
              </c:layout>
              <c:tx>
                <c:rich>
                  <a:bodyPr/>
                  <a:lstStyle/>
                  <a:p>
                    <a:r>
                      <a:rPr lang="en-US" sz="2000" b="1" dirty="0">
                        <a:solidFill>
                          <a:srgbClr val="FF0000"/>
                        </a:solidFill>
                      </a:rPr>
                      <a:t>6.0%</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6D2D-4569-BC97-10B6E2F8971F}"/>
                </c:ext>
              </c:extLst>
            </c:dLbl>
            <c:dLbl>
              <c:idx val="3"/>
              <c:layout>
                <c:manualLayout>
                  <c:x val="6.3271604938271678E-2"/>
                  <c:y val="-2.5254293948050385E-2"/>
                </c:manualLayout>
              </c:layout>
              <c:tx>
                <c:rich>
                  <a:bodyPr/>
                  <a:lstStyle/>
                  <a:p>
                    <a:r>
                      <a:rPr lang="en-US" b="1" dirty="0">
                        <a:solidFill>
                          <a:srgbClr val="FF0000"/>
                        </a:solidFill>
                      </a:rPr>
                      <a:t>
</a:t>
                    </a:r>
                    <a:r>
                      <a:rPr lang="en-US" sz="2000" b="1" dirty="0">
                        <a:solidFill>
                          <a:srgbClr val="FF0000"/>
                        </a:solidFill>
                      </a:rPr>
                      <a:t>6.0</a:t>
                    </a:r>
                    <a:r>
                      <a:rPr lang="en-US" sz="2000" b="1" baseline="0" dirty="0">
                        <a:solidFill>
                          <a:srgbClr val="FF0000"/>
                        </a:solidFill>
                      </a:rPr>
                      <a:t> </a:t>
                    </a:r>
                    <a:r>
                      <a:rPr lang="en-US" sz="2000" b="1" dirty="0">
                        <a:solidFill>
                          <a:srgbClr val="FF0000"/>
                        </a:solidFill>
                      </a:rPr>
                      <a:t>%</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D2D-4569-BC97-10B6E2F8971F}"/>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es-MX"/>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Hoja1!$G$3:$G$6</c:f>
              <c:strCache>
                <c:ptCount val="4"/>
                <c:pt idx="0">
                  <c:v>0 - 3.99</c:v>
                </c:pt>
                <c:pt idx="1">
                  <c:v>4 - 7.99</c:v>
                </c:pt>
                <c:pt idx="2">
                  <c:v>8 - 10.99</c:v>
                </c:pt>
                <c:pt idx="3">
                  <c:v>Mayor a 11</c:v>
                </c:pt>
              </c:strCache>
            </c:strRef>
          </c:cat>
          <c:val>
            <c:numRef>
              <c:f>Hoja1!$H$3:$H$6</c:f>
              <c:numCache>
                <c:formatCode>General</c:formatCode>
                <c:ptCount val="4"/>
                <c:pt idx="0">
                  <c:v>6</c:v>
                </c:pt>
                <c:pt idx="1">
                  <c:v>22</c:v>
                </c:pt>
                <c:pt idx="2">
                  <c:v>2</c:v>
                </c:pt>
                <c:pt idx="3">
                  <c:v>2</c:v>
                </c:pt>
              </c:numCache>
            </c:numRef>
          </c:val>
          <c:extLst>
            <c:ext xmlns:c16="http://schemas.microsoft.com/office/drawing/2014/chart" uri="{C3380CC4-5D6E-409C-BE32-E72D297353CC}">
              <c16:uniqueId val="{00000004-6D2D-4569-BC97-10B6E2F8971F}"/>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mn-cs"/>
            </a:defRPr>
          </a:pPr>
          <a:endParaRPr lang="es-MX"/>
        </a:p>
      </c:txPr>
    </c:legend>
    <c:plotVisOnly val="1"/>
    <c:dispBlanksAs val="zero"/>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es-MX"/>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MX" sz="1800" dirty="0"/>
              <a:t>Tecnológico Nacional de México</a:t>
            </a:r>
          </a:p>
          <a:p>
            <a:pPr>
              <a:defRPr sz="1600" b="1" i="0" u="none" strike="noStrike" kern="1200" baseline="0">
                <a:solidFill>
                  <a:schemeClr val="tx2"/>
                </a:solidFill>
                <a:latin typeface="+mn-lt"/>
                <a:ea typeface="+mn-ea"/>
                <a:cs typeface="+mn-cs"/>
              </a:defRPr>
            </a:pPr>
            <a:r>
              <a:rPr lang="es-MX" sz="1800" dirty="0" err="1"/>
              <a:t>Indice</a:t>
            </a:r>
            <a:r>
              <a:rPr lang="es-MX" sz="1800" baseline="0" dirty="0"/>
              <a:t> </a:t>
            </a:r>
            <a:r>
              <a:rPr lang="es-MX" sz="1800" dirty="0"/>
              <a:t> de absorción</a:t>
            </a:r>
          </a:p>
        </c:rich>
      </c:tx>
      <c:layout>
        <c:manualLayout>
          <c:xMode val="edge"/>
          <c:yMode val="edge"/>
          <c:x val="0.31668209876543213"/>
          <c:y val="8.4180979826834652E-3"/>
        </c:manualLayout>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9475308641975315E-2"/>
          <c:y val="0.22822656747304385"/>
          <c:w val="0.92052469135802473"/>
          <c:h val="0.685740029249024"/>
        </c:manualLayout>
      </c:layout>
      <c:pie3D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0-A8E8-48A4-B591-1C451AFD3C37}"/>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A8E8-48A4-B591-1C451AFD3C37}"/>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2-A8E8-48A4-B591-1C451AFD3C37}"/>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A8E8-48A4-B591-1C451AFD3C37}"/>
              </c:ext>
            </c:extLst>
          </c:dPt>
          <c:dLbls>
            <c:dLbl>
              <c:idx val="0"/>
              <c:layout>
                <c:manualLayout>
                  <c:x val="4.5728038507821818E-2"/>
                  <c:y val="-3.4920643649704701E-2"/>
                </c:manualLayout>
              </c:layout>
              <c:tx>
                <c:rich>
                  <a:bodyPr/>
                  <a:lstStyle/>
                  <a:p>
                    <a:r>
                      <a:rPr lang="en-US" sz="2000" b="1" dirty="0">
                        <a:solidFill>
                          <a:srgbClr val="FF0000"/>
                        </a:solidFill>
                      </a:rPr>
                      <a:t>12 %</a:t>
                    </a:r>
                  </a:p>
                </c:rich>
              </c:tx>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A8E8-48A4-B591-1C451AFD3C37}"/>
                </c:ext>
              </c:extLst>
            </c:dLbl>
            <c:dLbl>
              <c:idx val="1"/>
              <c:tx>
                <c:rich>
                  <a:bodyPr/>
                  <a:lstStyle/>
                  <a:p>
                    <a:r>
                      <a:rPr lang="en-US" sz="2000" b="1" dirty="0">
                        <a:solidFill>
                          <a:srgbClr val="FF0000"/>
                        </a:solidFill>
                      </a:rPr>
                      <a:t>40 %</a:t>
                    </a:r>
                  </a:p>
                </c:rich>
              </c:tx>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A8E8-48A4-B591-1C451AFD3C37}"/>
                </c:ext>
              </c:extLst>
            </c:dLbl>
            <c:dLbl>
              <c:idx val="2"/>
              <c:tx>
                <c:rich>
                  <a:bodyPr/>
                  <a:lstStyle/>
                  <a:p>
                    <a:r>
                      <a:rPr lang="en-US" sz="2000" b="1" dirty="0">
                        <a:solidFill>
                          <a:srgbClr val="FF0000"/>
                        </a:solidFill>
                      </a:rPr>
                      <a:t>57%</a:t>
                    </a:r>
                  </a:p>
                </c:rich>
              </c:tx>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A8E8-48A4-B591-1C451AFD3C37}"/>
                </c:ext>
              </c:extLst>
            </c:dLbl>
            <c:dLbl>
              <c:idx val="3"/>
              <c:layout>
                <c:manualLayout>
                  <c:x val="-2.6474127557160058E-2"/>
                  <c:y val="-4.4444455554169635E-2"/>
                </c:manualLayout>
              </c:layout>
              <c:tx>
                <c:rich>
                  <a:bodyPr/>
                  <a:lstStyle/>
                  <a:p>
                    <a:r>
                      <a:rPr lang="en-US" sz="2000" b="1" dirty="0">
                        <a:solidFill>
                          <a:srgbClr val="FF0000"/>
                        </a:solidFill>
                      </a:rPr>
                      <a:t>19 %</a:t>
                    </a:r>
                  </a:p>
                </c:rich>
              </c:tx>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A8E8-48A4-B591-1C451AFD3C37}"/>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2">
                        <a:lumMod val="75000"/>
                      </a:schemeClr>
                    </a:solidFill>
                    <a:latin typeface="Arial" panose="020B0604020202020204" pitchFamily="34" charset="0"/>
                    <a:ea typeface="+mn-ea"/>
                    <a:cs typeface="+mn-cs"/>
                  </a:defRPr>
                </a:pPr>
                <a:endParaRPr lang="es-MX"/>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c15:spPr>
              </c:ext>
            </c:extLst>
          </c:dLbls>
          <c:cat>
            <c:strRef>
              <c:f>Hoja1!$G$24:$G$27</c:f>
              <c:strCache>
                <c:ptCount val="4"/>
                <c:pt idx="0">
                  <c:v>30 - 49.99</c:v>
                </c:pt>
                <c:pt idx="1">
                  <c:v>50 - 79.99</c:v>
                </c:pt>
                <c:pt idx="2">
                  <c:v>80 - 99.99</c:v>
                </c:pt>
                <c:pt idx="3">
                  <c:v>100</c:v>
                </c:pt>
              </c:strCache>
            </c:strRef>
          </c:cat>
          <c:val>
            <c:numRef>
              <c:f>Hoja1!$H$24:$H$27</c:f>
              <c:numCache>
                <c:formatCode>General</c:formatCode>
                <c:ptCount val="4"/>
                <c:pt idx="0">
                  <c:v>12</c:v>
                </c:pt>
                <c:pt idx="1">
                  <c:v>40</c:v>
                </c:pt>
                <c:pt idx="2">
                  <c:v>57</c:v>
                </c:pt>
                <c:pt idx="3">
                  <c:v>19</c:v>
                </c:pt>
              </c:numCache>
            </c:numRef>
          </c:val>
          <c:extLst>
            <c:ext xmlns:c16="http://schemas.microsoft.com/office/drawing/2014/chart" uri="{C3380CC4-5D6E-409C-BE32-E72D297353CC}">
              <c16:uniqueId val="{00000004-A8E8-48A4-B591-1C451AFD3C37}"/>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mn-cs"/>
            </a:defRPr>
          </a:pPr>
          <a:endParaRPr lang="es-MX"/>
        </a:p>
      </c:txPr>
    </c:legend>
    <c:plotVisOnly val="1"/>
    <c:dispBlanksAs val="zero"/>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es-MX"/>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1584048994212515E-2"/>
          <c:y val="0.11627707288800283"/>
          <c:w val="0.82730358705161844"/>
          <c:h val="0.60863460243257383"/>
        </c:manualLayout>
      </c:layout>
      <c:pie3DChart>
        <c:varyColors val="1"/>
        <c:ser>
          <c:idx val="0"/>
          <c:order val="0"/>
          <c:dPt>
            <c:idx val="0"/>
            <c:bubble3D val="0"/>
            <c:explosion val="47"/>
            <c:spPr>
              <a:solidFill>
                <a:srgbClr val="FF0000"/>
              </a:solidFill>
              <a:ln w="25400">
                <a:solidFill>
                  <a:schemeClr val="accent1"/>
                </a:solidFill>
              </a:ln>
              <a:effectLst/>
              <a:sp3d contourW="25400">
                <a:contourClr>
                  <a:schemeClr val="lt1"/>
                </a:contourClr>
              </a:sp3d>
            </c:spPr>
            <c:extLst>
              <c:ext xmlns:c16="http://schemas.microsoft.com/office/drawing/2014/chart" uri="{C3380CC4-5D6E-409C-BE32-E72D297353CC}">
                <c16:uniqueId val="{00000000-2F36-4327-8CE8-53BD62F30EF3}"/>
              </c:ext>
            </c:extLst>
          </c:dPt>
          <c:dPt>
            <c:idx val="1"/>
            <c:bubble3D val="0"/>
            <c:explosion val="73"/>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1-2F36-4327-8CE8-53BD62F30EF3}"/>
              </c:ext>
            </c:extLst>
          </c:dPt>
          <c:dPt>
            <c:idx val="2"/>
            <c:bubble3D val="0"/>
            <c:explosion val="98"/>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2-2F36-4327-8CE8-53BD62F30EF3}"/>
              </c:ext>
            </c:extLst>
          </c:dPt>
          <c:dPt>
            <c:idx val="3"/>
            <c:bubble3D val="0"/>
            <c:explosion val="111"/>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3-2F36-4327-8CE8-53BD62F30EF3}"/>
              </c:ext>
            </c:extLst>
          </c:dPt>
          <c:dLbls>
            <c:dLbl>
              <c:idx val="0"/>
              <c:layout>
                <c:manualLayout>
                  <c:x val="-8.643536745406824E-2"/>
                  <c:y val="9.3910032079323441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mn-cs"/>
                      </a:defRPr>
                    </a:pPr>
                    <a:r>
                      <a:rPr lang="en-US" sz="1800" dirty="0">
                        <a:solidFill>
                          <a:sysClr val="windowText" lastClr="000000"/>
                        </a:solidFill>
                      </a:rPr>
                      <a:t>75%</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36-4327-8CE8-53BD62F30EF3}"/>
                </c:ext>
              </c:extLst>
            </c:dLbl>
            <c:dLbl>
              <c:idx val="1"/>
              <c:layout>
                <c:manualLayout>
                  <c:x val="8.0292597571644989E-2"/>
                  <c:y val="4.6183617161066927E-2"/>
                </c:manualLayout>
              </c:layout>
              <c:tx>
                <c:rich>
                  <a:bodyPr/>
                  <a:lstStyle/>
                  <a:p>
                    <a:r>
                      <a:rPr lang="en-US">
                        <a:solidFill>
                          <a:schemeClr val="bg1"/>
                        </a:solidFill>
                      </a:rPr>
                      <a:t>17,5%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36-4327-8CE8-53BD62F30EF3}"/>
                </c:ext>
              </c:extLst>
            </c:dLbl>
            <c:dLbl>
              <c:idx val="2"/>
              <c:delete val="1"/>
              <c:extLst>
                <c:ext xmlns:c15="http://schemas.microsoft.com/office/drawing/2012/chart" uri="{CE6537A1-D6FC-4f65-9D91-7224C49458BB}"/>
                <c:ext xmlns:c16="http://schemas.microsoft.com/office/drawing/2014/chart" uri="{C3380CC4-5D6E-409C-BE32-E72D297353CC}">
                  <c16:uniqueId val="{00000002-2F36-4327-8CE8-53BD62F30EF3}"/>
                </c:ext>
              </c:extLst>
            </c:dLbl>
            <c:dLbl>
              <c:idx val="3"/>
              <c:delete val="1"/>
              <c:extLst>
                <c:ext xmlns:c15="http://schemas.microsoft.com/office/drawing/2012/chart" uri="{CE6537A1-D6FC-4f65-9D91-7224C49458BB}"/>
                <c:ext xmlns:c16="http://schemas.microsoft.com/office/drawing/2014/chart" uri="{C3380CC4-5D6E-409C-BE32-E72D297353CC}">
                  <c16:uniqueId val="{00000003-2F36-4327-8CE8-53BD62F30EF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es-MX"/>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Menor a 1</c:v>
                </c:pt>
                <c:pt idx="1">
                  <c:v>1%-3.99%</c:v>
                </c:pt>
                <c:pt idx="2">
                  <c:v>4%-6.99%</c:v>
                </c:pt>
                <c:pt idx="3">
                  <c:v>Mayor a 7%</c:v>
                </c:pt>
              </c:strCache>
            </c:strRef>
          </c:cat>
          <c:val>
            <c:numRef>
              <c:f>Hoja1!$C$2:$C$5</c:f>
              <c:numCache>
                <c:formatCode>General</c:formatCode>
                <c:ptCount val="4"/>
                <c:pt idx="0">
                  <c:v>74.576271186440664</c:v>
                </c:pt>
                <c:pt idx="1">
                  <c:v>18.644067796610177</c:v>
                </c:pt>
                <c:pt idx="2">
                  <c:v>3.3898305084745766</c:v>
                </c:pt>
                <c:pt idx="3">
                  <c:v>3.3898305084745766</c:v>
                </c:pt>
              </c:numCache>
            </c:numRef>
          </c:val>
          <c:extLst>
            <c:ext xmlns:c16="http://schemas.microsoft.com/office/drawing/2014/chart" uri="{C3380CC4-5D6E-409C-BE32-E72D297353CC}">
              <c16:uniqueId val="{00000004-2F36-4327-8CE8-53BD62F30EF3}"/>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24491141057692128"/>
          <c:y val="0.71940201359171541"/>
          <c:w val="0.52576526454086092"/>
          <c:h val="4.692030176467667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es-MX"/>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MX"/>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sz="2400" b="1" dirty="0"/>
              <a:t> 2014-2015</a:t>
            </a:r>
            <a:endParaRPr lang="es-MX" sz="1600" b="1" dirty="0"/>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explosion val="4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0-FD48-4022-9F4D-34F1B2B7712B}"/>
              </c:ext>
            </c:extLst>
          </c:dPt>
          <c:dPt>
            <c:idx val="1"/>
            <c:bubble3D val="0"/>
            <c:explosion val="52"/>
            <c:spPr>
              <a:solidFill>
                <a:schemeClr val="accent5">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FD48-4022-9F4D-34F1B2B7712B}"/>
              </c:ext>
            </c:extLst>
          </c:dPt>
          <c:dPt>
            <c:idx val="2"/>
            <c:bubble3D val="0"/>
            <c:explosion val="41"/>
            <c:spPr>
              <a:solidFill>
                <a:schemeClr val="accent2">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FD48-4022-9F4D-34F1B2B7712B}"/>
              </c:ext>
            </c:extLst>
          </c:dPt>
          <c:dPt>
            <c:idx val="3"/>
            <c:bubble3D val="0"/>
            <c:explosion val="52"/>
            <c:spPr>
              <a:solidFill>
                <a:schemeClr val="accent6">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FD48-4022-9F4D-34F1B2B7712B}"/>
              </c:ext>
            </c:extLst>
          </c:dPt>
          <c:dLbls>
            <c:dLbl>
              <c:idx val="0"/>
              <c:layout>
                <c:manualLayout>
                  <c:x val="-8.0516043751551664E-2"/>
                  <c:y val="9.917819115106373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Arial" panose="020B0604020202020204" pitchFamily="34" charset="0"/>
                        <a:ea typeface="+mn-ea"/>
                        <a:cs typeface="+mn-cs"/>
                      </a:defRPr>
                    </a:pPr>
                    <a:r>
                      <a:rPr lang="en-US" b="1" dirty="0"/>
                      <a:t>15,42 %</a:t>
                    </a:r>
                  </a:p>
                  <a:p>
                    <a:pPr>
                      <a:defRPr sz="1200" b="1" i="0" u="none" strike="noStrike" kern="1200" baseline="0">
                        <a:solidFill>
                          <a:schemeClr val="tx1"/>
                        </a:solidFill>
                        <a:latin typeface="Arial" panose="020B0604020202020204" pitchFamily="34" charset="0"/>
                        <a:ea typeface="+mn-ea"/>
                        <a:cs typeface="+mn-cs"/>
                      </a:defRPr>
                    </a:pPr>
                    <a:r>
                      <a:rPr lang="en-US" b="1" dirty="0"/>
                      <a:t>1101-1300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0737187253271263"/>
                      <c:h val="0.12219334727703363"/>
                    </c:manualLayout>
                  </c15:layout>
                </c:ext>
                <c:ext xmlns:c16="http://schemas.microsoft.com/office/drawing/2014/chart" uri="{C3380CC4-5D6E-409C-BE32-E72D297353CC}">
                  <c16:uniqueId val="{00000000-FD48-4022-9F4D-34F1B2B7712B}"/>
                </c:ext>
              </c:extLst>
            </c:dLbl>
            <c:dLbl>
              <c:idx val="1"/>
              <c:layout>
                <c:manualLayout>
                  <c:x val="-8.1151682831320848E-2"/>
                  <c:y val="-0.26032252455041227"/>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mn-cs"/>
                      </a:defRPr>
                    </a:pPr>
                    <a:r>
                      <a:rPr lang="en-US" sz="2000" dirty="0">
                        <a:solidFill>
                          <a:schemeClr val="bg1"/>
                        </a:solidFill>
                      </a:rPr>
                      <a:t>53,41%</a:t>
                    </a:r>
                  </a:p>
                  <a:p>
                    <a:pPr>
                      <a:defRPr sz="1200" b="1" i="0" u="none" strike="noStrike" kern="1200" baseline="0">
                        <a:solidFill>
                          <a:schemeClr val="bg1"/>
                        </a:solidFill>
                        <a:latin typeface="Arial" panose="020B0604020202020204" pitchFamily="34" charset="0"/>
                        <a:ea typeface="+mn-ea"/>
                        <a:cs typeface="+mn-cs"/>
                      </a:defRPr>
                    </a:pPr>
                    <a:r>
                      <a:rPr lang="en-US" sz="2000" dirty="0">
                        <a:solidFill>
                          <a:schemeClr val="bg1"/>
                        </a:solidFill>
                      </a:rPr>
                      <a:t>1100-901</a:t>
                    </a:r>
                    <a:r>
                      <a:rPr lang="en-US" sz="2000" baseline="0" dirty="0">
                        <a:solidFill>
                          <a:schemeClr val="bg1"/>
                        </a:solidFill>
                      </a:rPr>
                      <a:t> </a:t>
                    </a:r>
                    <a:r>
                      <a:rPr lang="en-US" sz="2000" baseline="0" dirty="0" err="1">
                        <a:solidFill>
                          <a:schemeClr val="bg1"/>
                        </a:solidFill>
                      </a:rPr>
                      <a:t>puntos</a:t>
                    </a:r>
                    <a:endParaRPr lang="en-US" sz="2000" dirty="0">
                      <a:solidFill>
                        <a:schemeClr val="bg1"/>
                      </a:solidFill>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48-4022-9F4D-34F1B2B7712B}"/>
                </c:ext>
              </c:extLst>
            </c:dLbl>
            <c:dLbl>
              <c:idx val="2"/>
              <c:layout>
                <c:manualLayout>
                  <c:x val="0.14383429471336659"/>
                  <c:y val="-3.6419061328129408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Arial" panose="020B0604020202020204" pitchFamily="34" charset="0"/>
                        <a:ea typeface="+mn-ea"/>
                        <a:cs typeface="+mn-cs"/>
                      </a:defRPr>
                    </a:pPr>
                    <a:r>
                      <a:rPr lang="en-US" dirty="0">
                        <a:solidFill>
                          <a:schemeClr val="bg1"/>
                        </a:solidFill>
                      </a:rPr>
                      <a:t>5.74% </a:t>
                    </a:r>
                  </a:p>
                  <a:p>
                    <a:pPr>
                      <a:defRPr sz="1200" b="1" i="0" u="none" strike="noStrike" kern="1200" baseline="0">
                        <a:solidFill>
                          <a:schemeClr val="bg1"/>
                        </a:solidFill>
                        <a:latin typeface="Arial" panose="020B0604020202020204" pitchFamily="34" charset="0"/>
                        <a:ea typeface="+mn-ea"/>
                        <a:cs typeface="+mn-cs"/>
                      </a:defRPr>
                    </a:pPr>
                    <a:r>
                      <a:rPr lang="en-US" dirty="0">
                        <a:solidFill>
                          <a:schemeClr val="bg1"/>
                        </a:solidFill>
                      </a:rPr>
                      <a:t>700-900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2839176292271456"/>
                      <c:h val="0.13191911848763985"/>
                    </c:manualLayout>
                  </c15:layout>
                </c:ext>
                <c:ext xmlns:c16="http://schemas.microsoft.com/office/drawing/2014/chart" uri="{C3380CC4-5D6E-409C-BE32-E72D297353CC}">
                  <c16:uniqueId val="{00000002-FD48-4022-9F4D-34F1B2B7712B}"/>
                </c:ext>
              </c:extLst>
            </c:dLbl>
            <c:dLbl>
              <c:idx val="3"/>
              <c:layout>
                <c:manualLayout>
                  <c:x val="7.9110866063643766E-3"/>
                  <c:y val="-2.6107898293972209E-2"/>
                </c:manualLayout>
              </c:layout>
              <c:tx>
                <c:rich>
                  <a:bodyPr/>
                  <a:lstStyle/>
                  <a:p>
                    <a:r>
                      <a:rPr lang="en-US"/>
                      <a:t>25,42%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48-4022-9F4D-34F1B2B7712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mn-cs"/>
                  </a:defRPr>
                </a:pPr>
                <a:endParaRPr lang="es-MX"/>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Hoja1!$A$4:$A$7</c:f>
              <c:strCache>
                <c:ptCount val="4"/>
                <c:pt idx="0">
                  <c:v>1101-1300 puntos, 2802</c:v>
                </c:pt>
                <c:pt idx="1">
                  <c:v>1100-901 puntos, 9703</c:v>
                </c:pt>
                <c:pt idx="2">
                  <c:v>900-700 puntos, 1043</c:v>
                </c:pt>
                <c:pt idx="3">
                  <c:v>No presentaron, 4619</c:v>
                </c:pt>
              </c:strCache>
            </c:strRef>
          </c:cat>
          <c:val>
            <c:numRef>
              <c:f>Hoja1!$B$4:$B$7</c:f>
              <c:numCache>
                <c:formatCode>General</c:formatCode>
                <c:ptCount val="4"/>
                <c:pt idx="0">
                  <c:v>15.42</c:v>
                </c:pt>
                <c:pt idx="1">
                  <c:v>53.41</c:v>
                </c:pt>
                <c:pt idx="2">
                  <c:v>5.74</c:v>
                </c:pt>
                <c:pt idx="3">
                  <c:v>25.419999999999998</c:v>
                </c:pt>
              </c:numCache>
            </c:numRef>
          </c:val>
          <c:extLst>
            <c:ext xmlns:c16="http://schemas.microsoft.com/office/drawing/2014/chart" uri="{C3380CC4-5D6E-409C-BE32-E72D297353CC}">
              <c16:uniqueId val="{00000004-FD48-4022-9F4D-34F1B2B7712B}"/>
            </c:ext>
          </c:extLst>
        </c:ser>
        <c:dLbls>
          <c:showLegendKey val="0"/>
          <c:showVal val="0"/>
          <c:showCatName val="0"/>
          <c:showSerName val="0"/>
          <c:showPercent val="0"/>
          <c:showBubbleSize val="0"/>
          <c:showLeaderLines val="1"/>
        </c:dLbls>
      </c:pie3DChart>
      <c:spPr>
        <a:noFill/>
        <a:ln>
          <a:noFill/>
        </a:ln>
        <a:effectLst/>
      </c:spPr>
    </c:plotArea>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MX"/>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0-096D-4F11-A987-B997956E307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1-096D-4F11-A987-B997956E307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2-096D-4F11-A987-B997956E307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3-096D-4F11-A987-B997956E3071}"/>
              </c:ext>
            </c:extLst>
          </c:dPt>
          <c:dPt>
            <c:idx val="4"/>
            <c:bubble3D val="0"/>
            <c:explosion val="2"/>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4-096D-4F11-A987-B997956E3071}"/>
              </c:ext>
            </c:extLst>
          </c:dPt>
          <c:dLbls>
            <c:dLbl>
              <c:idx val="0"/>
              <c:tx>
                <c:rich>
                  <a:bodyPr/>
                  <a:lstStyle/>
                  <a:p>
                    <a:r>
                      <a:rPr lang="en-US" sz="1800" b="1" dirty="0">
                        <a:solidFill>
                          <a:schemeClr val="bg1"/>
                        </a:solidFill>
                      </a:rPr>
                      <a:t>18.96%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6D-4F11-A987-B997956E3071}"/>
                </c:ext>
              </c:extLst>
            </c:dLbl>
            <c:dLbl>
              <c:idx val="1"/>
              <c:tx>
                <c:rich>
                  <a:bodyPr/>
                  <a:lstStyle/>
                  <a:p>
                    <a:r>
                      <a:rPr lang="en-US" sz="1800" b="1" dirty="0">
                        <a:solidFill>
                          <a:schemeClr val="tx1"/>
                        </a:solidFill>
                      </a:rPr>
                      <a:t>8,13%         </a:t>
                    </a:r>
                    <a:r>
                      <a:rPr lang="en-US" sz="1800" b="1" baseline="0" dirty="0" err="1">
                        <a:solidFill>
                          <a:schemeClr val="tx1"/>
                        </a:solidFill>
                      </a:rPr>
                      <a:t>académicas</a:t>
                    </a:r>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6D-4F11-A987-B997956E3071}"/>
                </c:ext>
              </c:extLst>
            </c:dLbl>
            <c:dLbl>
              <c:idx val="2"/>
              <c:layout>
                <c:manualLayout>
                  <c:x val="1.9652838534072133E-2"/>
                  <c:y val="-5.1894370325166167E-2"/>
                </c:manualLayout>
              </c:layout>
              <c:tx>
                <c:rich>
                  <a:bodyPr/>
                  <a:lstStyle/>
                  <a:p>
                    <a:r>
                      <a:rPr lang="en-US" sz="1800" b="1" dirty="0"/>
                      <a:t>3,38%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6D-4F11-A987-B997956E3071}"/>
                </c:ext>
              </c:extLst>
            </c:dLbl>
            <c:dLbl>
              <c:idx val="3"/>
              <c:layout>
                <c:manualLayout>
                  <c:x val="2.5880691543991873E-2"/>
                  <c:y val="-7.9826384394055105E-3"/>
                </c:manualLayout>
              </c:layout>
              <c:tx>
                <c:rich>
                  <a:bodyPr/>
                  <a:lstStyle/>
                  <a:p>
                    <a:r>
                      <a:rPr lang="en-US" sz="1800" b="1" dirty="0"/>
                      <a:t>4,08%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6D-4F11-A987-B997956E3071}"/>
                </c:ext>
              </c:extLst>
            </c:dLbl>
            <c:dLbl>
              <c:idx val="4"/>
              <c:layout>
                <c:manualLayout>
                  <c:x val="0.25538580246913573"/>
                  <c:y val="-0.19790837883562018"/>
                </c:manualLayout>
              </c:layout>
              <c:tx>
                <c:rich>
                  <a:bodyPr/>
                  <a:lstStyle/>
                  <a:p>
                    <a:r>
                      <a:rPr lang="en-US" sz="1800" b="1" dirty="0">
                        <a:solidFill>
                          <a:schemeClr val="bg1"/>
                        </a:solidFill>
                      </a:rPr>
                      <a:t>65,44% </a:t>
                    </a:r>
                    <a:r>
                      <a:rPr lang="en-US" sz="1800" b="1" dirty="0" err="1">
                        <a:solidFill>
                          <a:schemeClr val="bg1"/>
                        </a:solidFill>
                      </a:rPr>
                      <a:t>becas</a:t>
                    </a:r>
                    <a:r>
                      <a:rPr lang="en-US" sz="1800" b="1" dirty="0">
                        <a:solidFill>
                          <a:schemeClr val="bg1"/>
                        </a:solidFill>
                      </a:rPr>
                      <a:t> de </a:t>
                    </a:r>
                    <a:r>
                      <a:rPr lang="en-US" sz="1800" b="1" dirty="0" err="1">
                        <a:solidFill>
                          <a:schemeClr val="bg1"/>
                        </a:solidFill>
                      </a:rPr>
                      <a:t>manutención</a:t>
                    </a:r>
                    <a:endParaRPr lang="en-US" sz="1800" b="1"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6D-4F11-A987-B997956E307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s-MX"/>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Hoja1!$A$3:$A$7</c:f>
              <c:strCache>
                <c:ptCount val="5"/>
                <c:pt idx="0">
                  <c:v>Beca de Manutención</c:v>
                </c:pt>
                <c:pt idx="1">
                  <c:v>Becas académicas (deportivas, titulación, etc.)</c:v>
                </c:pt>
                <c:pt idx="2">
                  <c:v>Estatales y Federales</c:v>
                </c:pt>
                <c:pt idx="3">
                  <c:v>Otras (alimenticia, transporte, etc.)</c:v>
                </c:pt>
                <c:pt idx="4">
                  <c:v>No becados</c:v>
                </c:pt>
              </c:strCache>
            </c:strRef>
          </c:cat>
          <c:val>
            <c:numRef>
              <c:f>Hoja1!$C$3:$C$7</c:f>
              <c:numCache>
                <c:formatCode>0.00%</c:formatCode>
                <c:ptCount val="5"/>
                <c:pt idx="0">
                  <c:v>0.18960000000000002</c:v>
                </c:pt>
                <c:pt idx="1">
                  <c:v>8.1300000000000011E-2</c:v>
                </c:pt>
                <c:pt idx="2">
                  <c:v>3.3799999999999997E-2</c:v>
                </c:pt>
                <c:pt idx="3">
                  <c:v>4.0800000000000003E-2</c:v>
                </c:pt>
                <c:pt idx="4">
                  <c:v>0.65440000000000009</c:v>
                </c:pt>
              </c:numCache>
            </c:numRef>
          </c:val>
          <c:extLst>
            <c:ext xmlns:c16="http://schemas.microsoft.com/office/drawing/2014/chart" uri="{C3380CC4-5D6E-409C-BE32-E72D297353CC}">
              <c16:uniqueId val="{00000005-096D-4F11-A987-B997956E3071}"/>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9.7173152269009869E-2"/>
          <c:y val="0.72316963262845957"/>
          <c:w val="0.82142108972489558"/>
          <c:h val="0.255525288209382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s-MX"/>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Hoja2!$A$3</c:f>
              <c:strCache>
                <c:ptCount val="1"/>
                <c:pt idx="0">
                  <c:v>IT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Hoja2!$B$2:$G$2</c:f>
              <c:numCache>
                <c:formatCode>General</c:formatCode>
                <c:ptCount val="6"/>
                <c:pt idx="0">
                  <c:v>2011</c:v>
                </c:pt>
                <c:pt idx="1">
                  <c:v>2012</c:v>
                </c:pt>
                <c:pt idx="2">
                  <c:v>2013</c:v>
                </c:pt>
                <c:pt idx="3">
                  <c:v>2014</c:v>
                </c:pt>
                <c:pt idx="4">
                  <c:v>2015</c:v>
                </c:pt>
                <c:pt idx="5">
                  <c:v>2016</c:v>
                </c:pt>
              </c:numCache>
            </c:numRef>
          </c:cat>
          <c:val>
            <c:numRef>
              <c:f>Hoja2!$B$3:$G$3</c:f>
              <c:numCache>
                <c:formatCode>General</c:formatCode>
                <c:ptCount val="6"/>
                <c:pt idx="0">
                  <c:v>21</c:v>
                </c:pt>
                <c:pt idx="1">
                  <c:v>48</c:v>
                </c:pt>
                <c:pt idx="2">
                  <c:v>36</c:v>
                </c:pt>
                <c:pt idx="3">
                  <c:v>24</c:v>
                </c:pt>
                <c:pt idx="4">
                  <c:v>19</c:v>
                </c:pt>
                <c:pt idx="5">
                  <c:v>16</c:v>
                </c:pt>
              </c:numCache>
            </c:numRef>
          </c:val>
          <c:smooth val="0"/>
          <c:extLst>
            <c:ext xmlns:c16="http://schemas.microsoft.com/office/drawing/2014/chart" uri="{C3380CC4-5D6E-409C-BE32-E72D297353CC}">
              <c16:uniqueId val="{00000000-4816-471D-9F62-04746DAB9A9E}"/>
            </c:ext>
          </c:extLst>
        </c:ser>
        <c:ser>
          <c:idx val="1"/>
          <c:order val="1"/>
          <c:tx>
            <c:strRef>
              <c:f>Hoja2!$A$4</c:f>
              <c:strCache>
                <c:ptCount val="1"/>
                <c:pt idx="0">
                  <c:v>ITS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Hoja2!$B$2:$G$2</c:f>
              <c:numCache>
                <c:formatCode>General</c:formatCode>
                <c:ptCount val="6"/>
                <c:pt idx="0">
                  <c:v>2011</c:v>
                </c:pt>
                <c:pt idx="1">
                  <c:v>2012</c:v>
                </c:pt>
                <c:pt idx="2">
                  <c:v>2013</c:v>
                </c:pt>
                <c:pt idx="3">
                  <c:v>2014</c:v>
                </c:pt>
                <c:pt idx="4">
                  <c:v>2015</c:v>
                </c:pt>
                <c:pt idx="5">
                  <c:v>2016</c:v>
                </c:pt>
              </c:numCache>
            </c:numRef>
          </c:cat>
          <c:val>
            <c:numRef>
              <c:f>Hoja2!$B$4:$G$4</c:f>
              <c:numCache>
                <c:formatCode>General</c:formatCode>
                <c:ptCount val="6"/>
                <c:pt idx="0">
                  <c:v>12</c:v>
                </c:pt>
                <c:pt idx="1">
                  <c:v>23</c:v>
                </c:pt>
                <c:pt idx="2">
                  <c:v>39</c:v>
                </c:pt>
                <c:pt idx="3">
                  <c:v>29</c:v>
                </c:pt>
                <c:pt idx="4">
                  <c:v>15</c:v>
                </c:pt>
                <c:pt idx="5">
                  <c:v>9</c:v>
                </c:pt>
              </c:numCache>
            </c:numRef>
          </c:val>
          <c:smooth val="0"/>
          <c:extLst>
            <c:ext xmlns:c16="http://schemas.microsoft.com/office/drawing/2014/chart" uri="{C3380CC4-5D6E-409C-BE32-E72D297353CC}">
              <c16:uniqueId val="{00000001-4816-471D-9F62-04746DAB9A9E}"/>
            </c:ext>
          </c:extLst>
        </c:ser>
        <c:ser>
          <c:idx val="2"/>
          <c:order val="2"/>
          <c:tx>
            <c:strRef>
              <c:f>Hoja2!$A$5</c:f>
              <c:strCache>
                <c:ptCount val="1"/>
                <c:pt idx="0">
                  <c:v>TES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Hoja2!$B$2:$G$2</c:f>
              <c:numCache>
                <c:formatCode>General</c:formatCode>
                <c:ptCount val="6"/>
                <c:pt idx="0">
                  <c:v>2011</c:v>
                </c:pt>
                <c:pt idx="1">
                  <c:v>2012</c:v>
                </c:pt>
                <c:pt idx="2">
                  <c:v>2013</c:v>
                </c:pt>
                <c:pt idx="3">
                  <c:v>2014</c:v>
                </c:pt>
                <c:pt idx="4">
                  <c:v>2015</c:v>
                </c:pt>
                <c:pt idx="5">
                  <c:v>2016</c:v>
                </c:pt>
              </c:numCache>
            </c:numRef>
          </c:cat>
          <c:val>
            <c:numRef>
              <c:f>Hoja2!$B$5:$G$5</c:f>
              <c:numCache>
                <c:formatCode>General</c:formatCode>
                <c:ptCount val="6"/>
                <c:pt idx="0">
                  <c:v>0</c:v>
                </c:pt>
                <c:pt idx="1">
                  <c:v>8</c:v>
                </c:pt>
                <c:pt idx="2">
                  <c:v>8</c:v>
                </c:pt>
                <c:pt idx="3">
                  <c:v>8</c:v>
                </c:pt>
                <c:pt idx="4">
                  <c:v>4</c:v>
                </c:pt>
                <c:pt idx="5">
                  <c:v>9</c:v>
                </c:pt>
              </c:numCache>
            </c:numRef>
          </c:val>
          <c:smooth val="0"/>
          <c:extLst>
            <c:ext xmlns:c16="http://schemas.microsoft.com/office/drawing/2014/chart" uri="{C3380CC4-5D6E-409C-BE32-E72D297353CC}">
              <c16:uniqueId val="{00000002-4816-471D-9F62-04746DAB9A9E}"/>
            </c:ext>
          </c:extLst>
        </c:ser>
        <c:ser>
          <c:idx val="3"/>
          <c:order val="3"/>
          <c:tx>
            <c:strRef>
              <c:f>Hoja2!$A$6</c:f>
              <c:strCache>
                <c:ptCount val="1"/>
                <c:pt idx="0">
                  <c:v>U POL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Hoja2!$B$2:$G$2</c:f>
              <c:numCache>
                <c:formatCode>General</c:formatCode>
                <c:ptCount val="6"/>
                <c:pt idx="0">
                  <c:v>2011</c:v>
                </c:pt>
                <c:pt idx="1">
                  <c:v>2012</c:v>
                </c:pt>
                <c:pt idx="2">
                  <c:v>2013</c:v>
                </c:pt>
                <c:pt idx="3">
                  <c:v>2014</c:v>
                </c:pt>
                <c:pt idx="4">
                  <c:v>2015</c:v>
                </c:pt>
                <c:pt idx="5">
                  <c:v>2016</c:v>
                </c:pt>
              </c:numCache>
            </c:numRef>
          </c:cat>
          <c:val>
            <c:numRef>
              <c:f>Hoja2!$B$6:$G$6</c:f>
              <c:numCache>
                <c:formatCode>General</c:formatCode>
                <c:ptCount val="6"/>
                <c:pt idx="0">
                  <c:v>2</c:v>
                </c:pt>
                <c:pt idx="1">
                  <c:v>0</c:v>
                </c:pt>
                <c:pt idx="2">
                  <c:v>8</c:v>
                </c:pt>
                <c:pt idx="3">
                  <c:v>3</c:v>
                </c:pt>
                <c:pt idx="4">
                  <c:v>5</c:v>
                </c:pt>
                <c:pt idx="5">
                  <c:v>3</c:v>
                </c:pt>
              </c:numCache>
            </c:numRef>
          </c:val>
          <c:smooth val="0"/>
          <c:extLst>
            <c:ext xmlns:c16="http://schemas.microsoft.com/office/drawing/2014/chart" uri="{C3380CC4-5D6E-409C-BE32-E72D297353CC}">
              <c16:uniqueId val="{00000003-4816-471D-9F62-04746DAB9A9E}"/>
            </c:ext>
          </c:extLst>
        </c:ser>
        <c:ser>
          <c:idx val="4"/>
          <c:order val="4"/>
          <c:tx>
            <c:strRef>
              <c:f>Hoja2!$A$7</c:f>
              <c:strCache>
                <c:ptCount val="1"/>
                <c:pt idx="0">
                  <c:v>U TEC</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Hoja2!$B$2:$G$2</c:f>
              <c:numCache>
                <c:formatCode>General</c:formatCode>
                <c:ptCount val="6"/>
                <c:pt idx="0">
                  <c:v>2011</c:v>
                </c:pt>
                <c:pt idx="1">
                  <c:v>2012</c:v>
                </c:pt>
                <c:pt idx="2">
                  <c:v>2013</c:v>
                </c:pt>
                <c:pt idx="3">
                  <c:v>2014</c:v>
                </c:pt>
                <c:pt idx="4">
                  <c:v>2015</c:v>
                </c:pt>
                <c:pt idx="5">
                  <c:v>2016</c:v>
                </c:pt>
              </c:numCache>
            </c:numRef>
          </c:cat>
          <c:val>
            <c:numRef>
              <c:f>Hoja2!$B$7:$G$7</c:f>
              <c:numCache>
                <c:formatCode>General</c:formatCode>
                <c:ptCount val="6"/>
                <c:pt idx="0">
                  <c:v>15</c:v>
                </c:pt>
                <c:pt idx="1">
                  <c:v>12</c:v>
                </c:pt>
                <c:pt idx="2">
                  <c:v>18</c:v>
                </c:pt>
                <c:pt idx="3">
                  <c:v>15</c:v>
                </c:pt>
                <c:pt idx="4">
                  <c:v>18</c:v>
                </c:pt>
                <c:pt idx="5">
                  <c:v>17</c:v>
                </c:pt>
              </c:numCache>
            </c:numRef>
          </c:val>
          <c:smooth val="0"/>
          <c:extLst>
            <c:ext xmlns:c16="http://schemas.microsoft.com/office/drawing/2014/chart" uri="{C3380CC4-5D6E-409C-BE32-E72D297353CC}">
              <c16:uniqueId val="{00000004-4816-471D-9F62-04746DAB9A9E}"/>
            </c:ext>
          </c:extLst>
        </c:ser>
        <c:dLbls>
          <c:showLegendKey val="0"/>
          <c:showVal val="0"/>
          <c:showCatName val="0"/>
          <c:showSerName val="0"/>
          <c:showPercent val="0"/>
          <c:showBubbleSize val="0"/>
        </c:dLbls>
        <c:marker val="1"/>
        <c:smooth val="0"/>
        <c:axId val="158246400"/>
        <c:axId val="158247936"/>
      </c:lineChart>
      <c:catAx>
        <c:axId val="15824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MX"/>
          </a:p>
        </c:txPr>
        <c:crossAx val="158247936"/>
        <c:crosses val="autoZero"/>
        <c:auto val="1"/>
        <c:lblAlgn val="ctr"/>
        <c:lblOffset val="100"/>
        <c:noMultiLvlLbl val="0"/>
      </c:catAx>
      <c:valAx>
        <c:axId val="158247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MX"/>
          </a:p>
        </c:txPr>
        <c:crossAx val="158246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MX"/>
        </a:p>
      </c:txPr>
    </c:legend>
    <c:plotVisOnly val="1"/>
    <c:dispBlanksAs val="zero"/>
    <c:showDLblsOverMax val="0"/>
  </c:chart>
  <c:spPr>
    <a:noFill/>
    <a:ln>
      <a:noFill/>
    </a:ln>
    <a:effectLst/>
  </c:spPr>
  <c:txPr>
    <a:bodyPr/>
    <a:lstStyle/>
    <a:p>
      <a:pPr>
        <a:defRPr/>
      </a:pPr>
      <a:endParaRPr lang="es-MX"/>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diagrams/_rels/data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927B9-9E89-429C-B5F3-A900921E7A89}" type="doc">
      <dgm:prSet loTypeId="urn:microsoft.com/office/officeart/2008/layout/HexagonCluster" loCatId="relationship" qsTypeId="urn:microsoft.com/office/officeart/2005/8/quickstyle/simple1" qsCatId="simple" csTypeId="urn:microsoft.com/office/officeart/2005/8/colors/colorful1#1" csCatId="colorful" phldr="1"/>
      <dgm:spPr/>
      <dgm:t>
        <a:bodyPr/>
        <a:lstStyle/>
        <a:p>
          <a:endParaRPr lang="es-MX"/>
        </a:p>
      </dgm:t>
    </dgm:pt>
    <dgm:pt modelId="{BCBAA5A3-2D02-4736-B623-F4A324017CF9}">
      <dgm:prSet phldrT="[Texto]"/>
      <dgm:spPr/>
      <dgm:t>
        <a:bodyPr/>
        <a:lstStyle/>
        <a:p>
          <a:r>
            <a:rPr lang="es-MX" b="1" dirty="0"/>
            <a:t>Instituto Tecnológico de Tijuana</a:t>
          </a:r>
          <a:endParaRPr lang="es-MX" dirty="0"/>
        </a:p>
      </dgm:t>
    </dgm:pt>
    <dgm:pt modelId="{CEA15F35-EF3B-4E7D-8B94-155D3F2822E8}" type="parTrans" cxnId="{F50E9768-8902-437C-8597-08FB4691B699}">
      <dgm:prSet/>
      <dgm:spPr/>
      <dgm:t>
        <a:bodyPr/>
        <a:lstStyle/>
        <a:p>
          <a:endParaRPr lang="es-MX"/>
        </a:p>
      </dgm:t>
    </dgm:pt>
    <dgm:pt modelId="{B67BB11B-6375-45D5-831F-7CEC30255ED5}" type="sibTrans" cxnId="{F50E9768-8902-437C-8597-08FB4691B699}">
      <dgm:prSet/>
      <dgm:spPr>
        <a:blipFill rotWithShape="0">
          <a:blip xmlns:r="http://schemas.openxmlformats.org/officeDocument/2006/relationships" r:embed="rId1"/>
          <a:stretch>
            <a:fillRect/>
          </a:stretch>
        </a:blipFill>
      </dgm:spPr>
      <dgm:t>
        <a:bodyPr/>
        <a:lstStyle/>
        <a:p>
          <a:endParaRPr lang="es-MX"/>
        </a:p>
      </dgm:t>
    </dgm:pt>
    <dgm:pt modelId="{F427830A-64EC-4CBE-8C7D-73B9EE440E52}">
      <dgm:prSet phldrT="[Texto]"/>
      <dgm:spPr>
        <a:solidFill>
          <a:schemeClr val="accent5">
            <a:lumMod val="50000"/>
          </a:schemeClr>
        </a:solidFill>
      </dgm:spPr>
      <dgm:t>
        <a:bodyPr/>
        <a:lstStyle/>
        <a:p>
          <a:r>
            <a:rPr lang="es-MX" b="1"/>
            <a:t>María Ruth Vargas Leyva</a:t>
          </a:r>
          <a:endParaRPr lang="es-MX" b="1" dirty="0"/>
        </a:p>
      </dgm:t>
    </dgm:pt>
    <dgm:pt modelId="{9A2F3F57-0305-439E-89C3-537531CF41A2}" type="parTrans" cxnId="{06F8A2D2-893D-476D-A0A7-C0366D54DA66}">
      <dgm:prSet/>
      <dgm:spPr/>
      <dgm:t>
        <a:bodyPr/>
        <a:lstStyle/>
        <a:p>
          <a:endParaRPr lang="es-MX"/>
        </a:p>
      </dgm:t>
    </dgm:pt>
    <dgm:pt modelId="{70ED5194-9681-4851-A0CF-010E01CD92D6}" type="sibTrans" cxnId="{06F8A2D2-893D-476D-A0A7-C0366D54DA66}">
      <dgm:prSet/>
      <dgm:spPr>
        <a:blipFill rotWithShape="0">
          <a:blip xmlns:r="http://schemas.openxmlformats.org/officeDocument/2006/relationships" r:embed="rId2"/>
          <a:stretch>
            <a:fillRect/>
          </a:stretch>
        </a:blipFill>
      </dgm:spPr>
      <dgm:t>
        <a:bodyPr/>
        <a:lstStyle/>
        <a:p>
          <a:endParaRPr lang="es-MX"/>
        </a:p>
      </dgm:t>
    </dgm:pt>
    <dgm:pt modelId="{5457DBE5-1F59-4021-90D4-D7480849C33F}">
      <dgm:prSet phldrT="[Texto]"/>
      <dgm:spPr>
        <a:solidFill>
          <a:schemeClr val="accent4">
            <a:lumMod val="75000"/>
          </a:schemeClr>
        </a:solidFill>
      </dgm:spPr>
      <dgm:t>
        <a:bodyPr/>
        <a:lstStyle/>
        <a:p>
          <a:r>
            <a:rPr lang="es-MX"/>
            <a:t>P</a:t>
          </a:r>
          <a:r>
            <a:rPr lang="es-MX" b="1"/>
            <a:t>olíticas Educativas  y Educación Tecnológica</a:t>
          </a:r>
          <a:endParaRPr lang="es-MX" dirty="0"/>
        </a:p>
      </dgm:t>
    </dgm:pt>
    <dgm:pt modelId="{60E2124E-1B75-4661-ACB0-D24E0E4993D8}" type="parTrans" cxnId="{49989F51-151F-4A07-9F33-8A823AD830B7}">
      <dgm:prSet/>
      <dgm:spPr/>
      <dgm:t>
        <a:bodyPr/>
        <a:lstStyle/>
        <a:p>
          <a:endParaRPr lang="es-MX"/>
        </a:p>
      </dgm:t>
    </dgm:pt>
    <dgm:pt modelId="{4A1B13C5-6EFF-4094-87A9-7561BB0D4B2C}" type="sibTrans" cxnId="{49989F51-151F-4A07-9F33-8A823AD830B7}">
      <dgm:prSet/>
      <dgm:spPr>
        <a:blipFill rotWithShape="0">
          <a:blip xmlns:r="http://schemas.openxmlformats.org/officeDocument/2006/relationships" r:embed="rId3"/>
          <a:stretch>
            <a:fillRect/>
          </a:stretch>
        </a:blipFill>
      </dgm:spPr>
      <dgm:t>
        <a:bodyPr/>
        <a:lstStyle/>
        <a:p>
          <a:endParaRPr lang="es-MX"/>
        </a:p>
      </dgm:t>
    </dgm:pt>
    <dgm:pt modelId="{4AB18A7B-289E-4253-BF81-E28D503EB683}" type="pres">
      <dgm:prSet presAssocID="{ECD927B9-9E89-429C-B5F3-A900921E7A89}" presName="Name0" presStyleCnt="0">
        <dgm:presLayoutVars>
          <dgm:chMax val="21"/>
          <dgm:chPref val="21"/>
        </dgm:presLayoutVars>
      </dgm:prSet>
      <dgm:spPr/>
    </dgm:pt>
    <dgm:pt modelId="{3F1F0888-7637-4BA7-8FD8-42AB3469D0A4}" type="pres">
      <dgm:prSet presAssocID="{BCBAA5A3-2D02-4736-B623-F4A324017CF9}" presName="text1" presStyleCnt="0"/>
      <dgm:spPr/>
    </dgm:pt>
    <dgm:pt modelId="{4ED1085D-3003-4B11-A46C-40E1D6B61CD1}" type="pres">
      <dgm:prSet presAssocID="{BCBAA5A3-2D02-4736-B623-F4A324017CF9}" presName="textRepeatNode" presStyleLbl="alignNode1" presStyleIdx="0" presStyleCnt="3">
        <dgm:presLayoutVars>
          <dgm:chMax val="0"/>
          <dgm:chPref val="0"/>
          <dgm:bulletEnabled val="1"/>
        </dgm:presLayoutVars>
      </dgm:prSet>
      <dgm:spPr/>
    </dgm:pt>
    <dgm:pt modelId="{4B0E3CAD-26CA-4929-A0DB-1A6391FE00C2}" type="pres">
      <dgm:prSet presAssocID="{BCBAA5A3-2D02-4736-B623-F4A324017CF9}" presName="textaccent1" presStyleCnt="0"/>
      <dgm:spPr/>
    </dgm:pt>
    <dgm:pt modelId="{FB7C8649-1C37-4F7E-93B8-CCC1BDC77917}" type="pres">
      <dgm:prSet presAssocID="{BCBAA5A3-2D02-4736-B623-F4A324017CF9}" presName="accentRepeatNode" presStyleLbl="solidAlignAcc1" presStyleIdx="0" presStyleCnt="6"/>
      <dgm:spPr/>
    </dgm:pt>
    <dgm:pt modelId="{2857D464-5497-4540-A49D-D153BFA3E0CD}" type="pres">
      <dgm:prSet presAssocID="{B67BB11B-6375-45D5-831F-7CEC30255ED5}" presName="image1" presStyleCnt="0"/>
      <dgm:spPr/>
    </dgm:pt>
    <dgm:pt modelId="{8B3EDC84-661F-4F42-B927-696BE23157F5}" type="pres">
      <dgm:prSet presAssocID="{B67BB11B-6375-45D5-831F-7CEC30255ED5}" presName="imageRepeatNode" presStyleLbl="alignAcc1" presStyleIdx="0" presStyleCnt="3" custLinFactNeighborX="-28637" custLinFactNeighborY="4673"/>
      <dgm:spPr/>
    </dgm:pt>
    <dgm:pt modelId="{15056806-9FA3-4794-BEE2-5BB0880A060A}" type="pres">
      <dgm:prSet presAssocID="{B67BB11B-6375-45D5-831F-7CEC30255ED5}" presName="imageaccent1" presStyleCnt="0"/>
      <dgm:spPr/>
    </dgm:pt>
    <dgm:pt modelId="{AF1237A2-79CC-402E-A470-836B28E094A6}" type="pres">
      <dgm:prSet presAssocID="{B67BB11B-6375-45D5-831F-7CEC30255ED5}" presName="accentRepeatNode" presStyleLbl="solidAlignAcc1" presStyleIdx="1" presStyleCnt="6"/>
      <dgm:spPr/>
    </dgm:pt>
    <dgm:pt modelId="{F9D433F6-7538-4156-9CB6-D84EDCF7B65C}" type="pres">
      <dgm:prSet presAssocID="{F427830A-64EC-4CBE-8C7D-73B9EE440E52}" presName="text2" presStyleCnt="0"/>
      <dgm:spPr/>
    </dgm:pt>
    <dgm:pt modelId="{11F6F95F-8C5C-4588-8C3A-6961A95EF4FC}" type="pres">
      <dgm:prSet presAssocID="{F427830A-64EC-4CBE-8C7D-73B9EE440E52}" presName="textRepeatNode" presStyleLbl="alignNode1" presStyleIdx="1" presStyleCnt="3" custLinFactNeighborX="10363" custLinFactNeighborY="-11">
        <dgm:presLayoutVars>
          <dgm:chMax val="0"/>
          <dgm:chPref val="0"/>
          <dgm:bulletEnabled val="1"/>
        </dgm:presLayoutVars>
      </dgm:prSet>
      <dgm:spPr/>
    </dgm:pt>
    <dgm:pt modelId="{130FFB21-1BD6-4B7A-B28E-93FAD61DD019}" type="pres">
      <dgm:prSet presAssocID="{F427830A-64EC-4CBE-8C7D-73B9EE440E52}" presName="textaccent2" presStyleCnt="0"/>
      <dgm:spPr/>
    </dgm:pt>
    <dgm:pt modelId="{5917064C-7BFE-400E-A525-04384F7CD569}" type="pres">
      <dgm:prSet presAssocID="{F427830A-64EC-4CBE-8C7D-73B9EE440E52}" presName="accentRepeatNode" presStyleLbl="solidAlignAcc1" presStyleIdx="2" presStyleCnt="6"/>
      <dgm:spPr/>
    </dgm:pt>
    <dgm:pt modelId="{603FE311-82D4-4721-B563-9405AB78BE5D}" type="pres">
      <dgm:prSet presAssocID="{70ED5194-9681-4851-A0CF-010E01CD92D6}" presName="image2" presStyleCnt="0"/>
      <dgm:spPr/>
    </dgm:pt>
    <dgm:pt modelId="{BDF9D271-CFB5-48DC-B9EC-2A547871DE8E}" type="pres">
      <dgm:prSet presAssocID="{70ED5194-9681-4851-A0CF-010E01CD92D6}" presName="imageRepeatNode" presStyleLbl="alignAcc1" presStyleIdx="1" presStyleCnt="3"/>
      <dgm:spPr/>
    </dgm:pt>
    <dgm:pt modelId="{BC9A6ADC-2A68-4964-B3CF-D57CAE8D6363}" type="pres">
      <dgm:prSet presAssocID="{70ED5194-9681-4851-A0CF-010E01CD92D6}" presName="imageaccent2" presStyleCnt="0"/>
      <dgm:spPr/>
    </dgm:pt>
    <dgm:pt modelId="{3AAAD6F4-DC9E-474B-8DD7-BC8399639EBC}" type="pres">
      <dgm:prSet presAssocID="{70ED5194-9681-4851-A0CF-010E01CD92D6}" presName="accentRepeatNode" presStyleLbl="solidAlignAcc1" presStyleIdx="3" presStyleCnt="6"/>
      <dgm:spPr/>
    </dgm:pt>
    <dgm:pt modelId="{D32AB750-6B1B-4F99-A923-680A5D09095E}" type="pres">
      <dgm:prSet presAssocID="{5457DBE5-1F59-4021-90D4-D7480849C33F}" presName="text3" presStyleCnt="0"/>
      <dgm:spPr/>
    </dgm:pt>
    <dgm:pt modelId="{7B92CB83-1B92-472B-99D9-AD908D66323D}" type="pres">
      <dgm:prSet presAssocID="{5457DBE5-1F59-4021-90D4-D7480849C33F}" presName="textRepeatNode" presStyleLbl="alignNode1" presStyleIdx="2" presStyleCnt="3" custScaleX="147031" custScaleY="113459">
        <dgm:presLayoutVars>
          <dgm:chMax val="0"/>
          <dgm:chPref val="0"/>
          <dgm:bulletEnabled val="1"/>
        </dgm:presLayoutVars>
      </dgm:prSet>
      <dgm:spPr/>
    </dgm:pt>
    <dgm:pt modelId="{0341397F-F132-4FAD-9234-D2BB3F17435F}" type="pres">
      <dgm:prSet presAssocID="{5457DBE5-1F59-4021-90D4-D7480849C33F}" presName="textaccent3" presStyleCnt="0"/>
      <dgm:spPr/>
    </dgm:pt>
    <dgm:pt modelId="{89E428B3-675B-49CC-BBB3-E3CF83572DA7}" type="pres">
      <dgm:prSet presAssocID="{5457DBE5-1F59-4021-90D4-D7480849C33F}" presName="accentRepeatNode" presStyleLbl="solidAlignAcc1" presStyleIdx="4" presStyleCnt="6"/>
      <dgm:spPr/>
    </dgm:pt>
    <dgm:pt modelId="{5082EFD7-8B90-47B2-81E3-995D0096B3E8}" type="pres">
      <dgm:prSet presAssocID="{4A1B13C5-6EFF-4094-87A9-7561BB0D4B2C}" presName="image3" presStyleCnt="0"/>
      <dgm:spPr/>
    </dgm:pt>
    <dgm:pt modelId="{B26B819C-CCAB-4949-9AB0-EAC1C6B48698}" type="pres">
      <dgm:prSet presAssocID="{4A1B13C5-6EFF-4094-87A9-7561BB0D4B2C}" presName="imageRepeatNode" presStyleLbl="alignAcc1" presStyleIdx="2" presStyleCnt="3"/>
      <dgm:spPr/>
    </dgm:pt>
    <dgm:pt modelId="{30B23E49-E1A0-4D01-AF73-B41191085440}" type="pres">
      <dgm:prSet presAssocID="{4A1B13C5-6EFF-4094-87A9-7561BB0D4B2C}" presName="imageaccent3" presStyleCnt="0"/>
      <dgm:spPr/>
    </dgm:pt>
    <dgm:pt modelId="{CF459317-98C4-4896-83A0-5C4D32A86822}" type="pres">
      <dgm:prSet presAssocID="{4A1B13C5-6EFF-4094-87A9-7561BB0D4B2C}" presName="accentRepeatNode" presStyleLbl="solidAlignAcc1" presStyleIdx="5" presStyleCnt="6"/>
      <dgm:spPr/>
    </dgm:pt>
  </dgm:ptLst>
  <dgm:cxnLst>
    <dgm:cxn modelId="{1109ACEB-4391-425B-BE7F-CD35712AEEC6}" type="presOf" srcId="{BCBAA5A3-2D02-4736-B623-F4A324017CF9}" destId="{4ED1085D-3003-4B11-A46C-40E1D6B61CD1}" srcOrd="0" destOrd="0" presId="urn:microsoft.com/office/officeart/2008/layout/HexagonCluster"/>
    <dgm:cxn modelId="{F720BAE7-919C-4256-BB76-0AEC59EF902C}" type="presOf" srcId="{ECD927B9-9E89-429C-B5F3-A900921E7A89}" destId="{4AB18A7B-289E-4253-BF81-E28D503EB683}" srcOrd="0" destOrd="0" presId="urn:microsoft.com/office/officeart/2008/layout/HexagonCluster"/>
    <dgm:cxn modelId="{CCB87E91-C031-4757-89BC-9F045623CE00}" type="presOf" srcId="{4A1B13C5-6EFF-4094-87A9-7561BB0D4B2C}" destId="{B26B819C-CCAB-4949-9AB0-EAC1C6B48698}" srcOrd="0" destOrd="0" presId="urn:microsoft.com/office/officeart/2008/layout/HexagonCluster"/>
    <dgm:cxn modelId="{05019C48-1ED7-4816-8455-21F0CEF74BB5}" type="presOf" srcId="{F427830A-64EC-4CBE-8C7D-73B9EE440E52}" destId="{11F6F95F-8C5C-4588-8C3A-6961A95EF4FC}" srcOrd="0" destOrd="0" presId="urn:microsoft.com/office/officeart/2008/layout/HexagonCluster"/>
    <dgm:cxn modelId="{49989F51-151F-4A07-9F33-8A823AD830B7}" srcId="{ECD927B9-9E89-429C-B5F3-A900921E7A89}" destId="{5457DBE5-1F59-4021-90D4-D7480849C33F}" srcOrd="2" destOrd="0" parTransId="{60E2124E-1B75-4661-ACB0-D24E0E4993D8}" sibTransId="{4A1B13C5-6EFF-4094-87A9-7561BB0D4B2C}"/>
    <dgm:cxn modelId="{523098A7-086C-440B-98E8-F4A0EF5786BF}" type="presOf" srcId="{70ED5194-9681-4851-A0CF-010E01CD92D6}" destId="{BDF9D271-CFB5-48DC-B9EC-2A547871DE8E}" srcOrd="0" destOrd="0" presId="urn:microsoft.com/office/officeart/2008/layout/HexagonCluster"/>
    <dgm:cxn modelId="{2E73BAB2-8922-454F-9285-25895A310F05}" type="presOf" srcId="{5457DBE5-1F59-4021-90D4-D7480849C33F}" destId="{7B92CB83-1B92-472B-99D9-AD908D66323D}" srcOrd="0" destOrd="0" presId="urn:microsoft.com/office/officeart/2008/layout/HexagonCluster"/>
    <dgm:cxn modelId="{F50E9768-8902-437C-8597-08FB4691B699}" srcId="{ECD927B9-9E89-429C-B5F3-A900921E7A89}" destId="{BCBAA5A3-2D02-4736-B623-F4A324017CF9}" srcOrd="0" destOrd="0" parTransId="{CEA15F35-EF3B-4E7D-8B94-155D3F2822E8}" sibTransId="{B67BB11B-6375-45D5-831F-7CEC30255ED5}"/>
    <dgm:cxn modelId="{295AC2AC-F75D-4A5D-A563-DDD4064E3849}" type="presOf" srcId="{B67BB11B-6375-45D5-831F-7CEC30255ED5}" destId="{8B3EDC84-661F-4F42-B927-696BE23157F5}" srcOrd="0" destOrd="0" presId="urn:microsoft.com/office/officeart/2008/layout/HexagonCluster"/>
    <dgm:cxn modelId="{06F8A2D2-893D-476D-A0A7-C0366D54DA66}" srcId="{ECD927B9-9E89-429C-B5F3-A900921E7A89}" destId="{F427830A-64EC-4CBE-8C7D-73B9EE440E52}" srcOrd="1" destOrd="0" parTransId="{9A2F3F57-0305-439E-89C3-537531CF41A2}" sibTransId="{70ED5194-9681-4851-A0CF-010E01CD92D6}"/>
    <dgm:cxn modelId="{7E453591-50F7-4065-87E7-FECDF6AD4CE8}" type="presParOf" srcId="{4AB18A7B-289E-4253-BF81-E28D503EB683}" destId="{3F1F0888-7637-4BA7-8FD8-42AB3469D0A4}" srcOrd="0" destOrd="0" presId="urn:microsoft.com/office/officeart/2008/layout/HexagonCluster"/>
    <dgm:cxn modelId="{AFD4BDD7-84A9-4020-9704-903E4C9C0005}" type="presParOf" srcId="{3F1F0888-7637-4BA7-8FD8-42AB3469D0A4}" destId="{4ED1085D-3003-4B11-A46C-40E1D6B61CD1}" srcOrd="0" destOrd="0" presId="urn:microsoft.com/office/officeart/2008/layout/HexagonCluster"/>
    <dgm:cxn modelId="{5693D13C-796C-4B30-A62E-4896DC41B23C}" type="presParOf" srcId="{4AB18A7B-289E-4253-BF81-E28D503EB683}" destId="{4B0E3CAD-26CA-4929-A0DB-1A6391FE00C2}" srcOrd="1" destOrd="0" presId="urn:microsoft.com/office/officeart/2008/layout/HexagonCluster"/>
    <dgm:cxn modelId="{7371F5E7-0476-41C0-A4AA-6905A763FF93}" type="presParOf" srcId="{4B0E3CAD-26CA-4929-A0DB-1A6391FE00C2}" destId="{FB7C8649-1C37-4F7E-93B8-CCC1BDC77917}" srcOrd="0" destOrd="0" presId="urn:microsoft.com/office/officeart/2008/layout/HexagonCluster"/>
    <dgm:cxn modelId="{91BDDCBD-2B69-444C-B4E7-A2FC6D5FF959}" type="presParOf" srcId="{4AB18A7B-289E-4253-BF81-E28D503EB683}" destId="{2857D464-5497-4540-A49D-D153BFA3E0CD}" srcOrd="2" destOrd="0" presId="urn:microsoft.com/office/officeart/2008/layout/HexagonCluster"/>
    <dgm:cxn modelId="{C88EA210-B286-47E4-A403-8E2C550F5B90}" type="presParOf" srcId="{2857D464-5497-4540-A49D-D153BFA3E0CD}" destId="{8B3EDC84-661F-4F42-B927-696BE23157F5}" srcOrd="0" destOrd="0" presId="urn:microsoft.com/office/officeart/2008/layout/HexagonCluster"/>
    <dgm:cxn modelId="{BA774266-4BA1-4B7E-A5FB-8E095E2C7B0F}" type="presParOf" srcId="{4AB18A7B-289E-4253-BF81-E28D503EB683}" destId="{15056806-9FA3-4794-BEE2-5BB0880A060A}" srcOrd="3" destOrd="0" presId="urn:microsoft.com/office/officeart/2008/layout/HexagonCluster"/>
    <dgm:cxn modelId="{68C25C8C-5082-4843-9A54-A1516E7FF0BF}" type="presParOf" srcId="{15056806-9FA3-4794-BEE2-5BB0880A060A}" destId="{AF1237A2-79CC-402E-A470-836B28E094A6}" srcOrd="0" destOrd="0" presId="urn:microsoft.com/office/officeart/2008/layout/HexagonCluster"/>
    <dgm:cxn modelId="{DFC9BB75-DE7F-406C-BC5B-0A491BA42A1B}" type="presParOf" srcId="{4AB18A7B-289E-4253-BF81-E28D503EB683}" destId="{F9D433F6-7538-4156-9CB6-D84EDCF7B65C}" srcOrd="4" destOrd="0" presId="urn:microsoft.com/office/officeart/2008/layout/HexagonCluster"/>
    <dgm:cxn modelId="{DCC80B6F-8C52-4D17-8982-7A1E8702444A}" type="presParOf" srcId="{F9D433F6-7538-4156-9CB6-D84EDCF7B65C}" destId="{11F6F95F-8C5C-4588-8C3A-6961A95EF4FC}" srcOrd="0" destOrd="0" presId="urn:microsoft.com/office/officeart/2008/layout/HexagonCluster"/>
    <dgm:cxn modelId="{0FB97094-A98C-4E9A-84C7-6752AFF2B2B8}" type="presParOf" srcId="{4AB18A7B-289E-4253-BF81-E28D503EB683}" destId="{130FFB21-1BD6-4B7A-B28E-93FAD61DD019}" srcOrd="5" destOrd="0" presId="urn:microsoft.com/office/officeart/2008/layout/HexagonCluster"/>
    <dgm:cxn modelId="{744FB399-C7BA-4E83-A87B-8B1A47A0CB21}" type="presParOf" srcId="{130FFB21-1BD6-4B7A-B28E-93FAD61DD019}" destId="{5917064C-7BFE-400E-A525-04384F7CD569}" srcOrd="0" destOrd="0" presId="urn:microsoft.com/office/officeart/2008/layout/HexagonCluster"/>
    <dgm:cxn modelId="{B16F9C78-FE11-48D2-922E-2C89290BCA0A}" type="presParOf" srcId="{4AB18A7B-289E-4253-BF81-E28D503EB683}" destId="{603FE311-82D4-4721-B563-9405AB78BE5D}" srcOrd="6" destOrd="0" presId="urn:microsoft.com/office/officeart/2008/layout/HexagonCluster"/>
    <dgm:cxn modelId="{E3E956A3-E753-48B0-AEA7-E41938F4D5B6}" type="presParOf" srcId="{603FE311-82D4-4721-B563-9405AB78BE5D}" destId="{BDF9D271-CFB5-48DC-B9EC-2A547871DE8E}" srcOrd="0" destOrd="0" presId="urn:microsoft.com/office/officeart/2008/layout/HexagonCluster"/>
    <dgm:cxn modelId="{CF0B1017-7244-49E7-B8D6-3DC676FED106}" type="presParOf" srcId="{4AB18A7B-289E-4253-BF81-E28D503EB683}" destId="{BC9A6ADC-2A68-4964-B3CF-D57CAE8D6363}" srcOrd="7" destOrd="0" presId="urn:microsoft.com/office/officeart/2008/layout/HexagonCluster"/>
    <dgm:cxn modelId="{6E6D3884-E2F7-400F-963E-9BCE9EB11002}" type="presParOf" srcId="{BC9A6ADC-2A68-4964-B3CF-D57CAE8D6363}" destId="{3AAAD6F4-DC9E-474B-8DD7-BC8399639EBC}" srcOrd="0" destOrd="0" presId="urn:microsoft.com/office/officeart/2008/layout/HexagonCluster"/>
    <dgm:cxn modelId="{EBE76711-635D-4992-8048-8472D35B28E4}" type="presParOf" srcId="{4AB18A7B-289E-4253-BF81-E28D503EB683}" destId="{D32AB750-6B1B-4F99-A923-680A5D09095E}" srcOrd="8" destOrd="0" presId="urn:microsoft.com/office/officeart/2008/layout/HexagonCluster"/>
    <dgm:cxn modelId="{A4AD8EB0-BF1D-4FE6-91F2-A4ACE4B99832}" type="presParOf" srcId="{D32AB750-6B1B-4F99-A923-680A5D09095E}" destId="{7B92CB83-1B92-472B-99D9-AD908D66323D}" srcOrd="0" destOrd="0" presId="urn:microsoft.com/office/officeart/2008/layout/HexagonCluster"/>
    <dgm:cxn modelId="{4362894F-3CE6-44FA-8436-35C62ED0812E}" type="presParOf" srcId="{4AB18A7B-289E-4253-BF81-E28D503EB683}" destId="{0341397F-F132-4FAD-9234-D2BB3F17435F}" srcOrd="9" destOrd="0" presId="urn:microsoft.com/office/officeart/2008/layout/HexagonCluster"/>
    <dgm:cxn modelId="{97FD1978-FC5A-4A30-97E0-253A2CC41E6B}" type="presParOf" srcId="{0341397F-F132-4FAD-9234-D2BB3F17435F}" destId="{89E428B3-675B-49CC-BBB3-E3CF83572DA7}" srcOrd="0" destOrd="0" presId="urn:microsoft.com/office/officeart/2008/layout/HexagonCluster"/>
    <dgm:cxn modelId="{3E74CAB5-BBF3-4CB2-A72E-C9C074F60696}" type="presParOf" srcId="{4AB18A7B-289E-4253-BF81-E28D503EB683}" destId="{5082EFD7-8B90-47B2-81E3-995D0096B3E8}" srcOrd="10" destOrd="0" presId="urn:microsoft.com/office/officeart/2008/layout/HexagonCluster"/>
    <dgm:cxn modelId="{ED3E990A-3BB5-403D-9C31-67E88DFB9DC3}" type="presParOf" srcId="{5082EFD7-8B90-47B2-81E3-995D0096B3E8}" destId="{B26B819C-CCAB-4949-9AB0-EAC1C6B48698}" srcOrd="0" destOrd="0" presId="urn:microsoft.com/office/officeart/2008/layout/HexagonCluster"/>
    <dgm:cxn modelId="{140A6EE4-B6A3-4203-A42C-36E553D95D9D}" type="presParOf" srcId="{4AB18A7B-289E-4253-BF81-E28D503EB683}" destId="{30B23E49-E1A0-4D01-AF73-B41191085440}" srcOrd="11" destOrd="0" presId="urn:microsoft.com/office/officeart/2008/layout/HexagonCluster"/>
    <dgm:cxn modelId="{F3B6EED7-03C6-40C1-9FB8-FFB9EB29AB09}" type="presParOf" srcId="{30B23E49-E1A0-4D01-AF73-B41191085440}" destId="{CF459317-98C4-4896-83A0-5C4D32A86822}"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88963D0-0AD3-4C4D-B065-95EF2DEDED96}" type="doc">
      <dgm:prSet loTypeId="urn:microsoft.com/office/officeart/2005/8/layout/hProcess9" loCatId="process" qsTypeId="urn:microsoft.com/office/officeart/2005/8/quickstyle/simple1" qsCatId="simple" csTypeId="urn:microsoft.com/office/officeart/2005/8/colors/colorful1#5" csCatId="colorful" phldr="1"/>
      <dgm:spPr/>
    </dgm:pt>
    <dgm:pt modelId="{9757A1DC-1CC0-4B33-9155-949F195E08D5}">
      <dgm:prSet phldrT="[Texto]"/>
      <dgm:spPr>
        <a:solidFill>
          <a:srgbClr val="C00000"/>
        </a:solidFill>
      </dgm:spPr>
      <dgm:t>
        <a:bodyPr/>
        <a:lstStyle/>
        <a:p>
          <a:r>
            <a:rPr lang="es-MX" b="1" dirty="0"/>
            <a:t>Variables de origen social</a:t>
          </a:r>
          <a:endParaRPr lang="en-US" b="1" dirty="0"/>
        </a:p>
      </dgm:t>
    </dgm:pt>
    <dgm:pt modelId="{3B45C88C-C72B-412C-B323-2D2F060F27F0}" type="parTrans" cxnId="{C8510333-4E43-4906-879B-4DA0DAF3B8D2}">
      <dgm:prSet/>
      <dgm:spPr/>
      <dgm:t>
        <a:bodyPr/>
        <a:lstStyle/>
        <a:p>
          <a:endParaRPr lang="en-US"/>
        </a:p>
      </dgm:t>
    </dgm:pt>
    <dgm:pt modelId="{F1C48E67-C61B-4481-B9E3-2C9E2F20B7BE}" type="sibTrans" cxnId="{C8510333-4E43-4906-879B-4DA0DAF3B8D2}">
      <dgm:prSet/>
      <dgm:spPr/>
      <dgm:t>
        <a:bodyPr/>
        <a:lstStyle/>
        <a:p>
          <a:endParaRPr lang="en-US"/>
        </a:p>
      </dgm:t>
    </dgm:pt>
    <dgm:pt modelId="{4FDBAA67-F94F-4913-944B-D9587914E932}">
      <dgm:prSet phldrT="[Texto]"/>
      <dgm:spPr>
        <a:solidFill>
          <a:srgbClr val="92D050"/>
        </a:solidFill>
      </dgm:spPr>
      <dgm:t>
        <a:bodyPr/>
        <a:lstStyle/>
        <a:p>
          <a:r>
            <a:rPr lang="es-MX" b="1" dirty="0">
              <a:solidFill>
                <a:schemeClr val="tx1"/>
              </a:solidFill>
            </a:rPr>
            <a:t>Eficiencia Terminal</a:t>
          </a:r>
          <a:endParaRPr lang="en-US" b="1" dirty="0">
            <a:solidFill>
              <a:schemeClr val="tx1"/>
            </a:solidFill>
          </a:endParaRPr>
        </a:p>
      </dgm:t>
    </dgm:pt>
    <dgm:pt modelId="{0E0650BD-366A-4D33-9989-EA21E54D01A7}" type="parTrans" cxnId="{1A75575C-744B-4207-95C3-F4823ADA64A9}">
      <dgm:prSet/>
      <dgm:spPr/>
      <dgm:t>
        <a:bodyPr/>
        <a:lstStyle/>
        <a:p>
          <a:endParaRPr lang="en-US"/>
        </a:p>
      </dgm:t>
    </dgm:pt>
    <dgm:pt modelId="{0919ADA4-10F4-4AFA-9C8D-4CD0D544D65C}" type="sibTrans" cxnId="{1A75575C-744B-4207-95C3-F4823ADA64A9}">
      <dgm:prSet/>
      <dgm:spPr/>
      <dgm:t>
        <a:bodyPr/>
        <a:lstStyle/>
        <a:p>
          <a:endParaRPr lang="en-US"/>
        </a:p>
      </dgm:t>
    </dgm:pt>
    <dgm:pt modelId="{A5008823-AADE-40DE-9D45-02949A83F615}">
      <dgm:prSet phldrT="[Texto]"/>
      <dgm:spPr>
        <a:solidFill>
          <a:srgbClr val="FFFF00"/>
        </a:solidFill>
        <a:ln>
          <a:solidFill>
            <a:schemeClr val="accent1"/>
          </a:solidFill>
        </a:ln>
      </dgm:spPr>
      <dgm:t>
        <a:bodyPr/>
        <a:lstStyle/>
        <a:p>
          <a:r>
            <a:rPr lang="es-MX" b="1" dirty="0" err="1">
              <a:solidFill>
                <a:schemeClr val="tx1"/>
              </a:solidFill>
            </a:rPr>
            <a:t>Empleabilidad</a:t>
          </a:r>
          <a:endParaRPr lang="en-US" b="1" dirty="0">
            <a:solidFill>
              <a:schemeClr val="tx1"/>
            </a:solidFill>
          </a:endParaRPr>
        </a:p>
      </dgm:t>
    </dgm:pt>
    <dgm:pt modelId="{D361072D-6832-4073-A1CD-CDC11BAA38A7}" type="parTrans" cxnId="{E70A2674-44A5-4D6A-A13C-602A4272EAF8}">
      <dgm:prSet/>
      <dgm:spPr/>
      <dgm:t>
        <a:bodyPr/>
        <a:lstStyle/>
        <a:p>
          <a:endParaRPr lang="en-US"/>
        </a:p>
      </dgm:t>
    </dgm:pt>
    <dgm:pt modelId="{D3B29548-462A-4E49-A9F1-0FE270FC15C4}" type="sibTrans" cxnId="{E70A2674-44A5-4D6A-A13C-602A4272EAF8}">
      <dgm:prSet/>
      <dgm:spPr/>
      <dgm:t>
        <a:bodyPr/>
        <a:lstStyle/>
        <a:p>
          <a:endParaRPr lang="en-US"/>
        </a:p>
      </dgm:t>
    </dgm:pt>
    <dgm:pt modelId="{2EA070D1-EF44-482F-9C42-EBE01A883C04}">
      <dgm:prSet/>
      <dgm:spPr>
        <a:solidFill>
          <a:schemeClr val="tx2">
            <a:lumMod val="75000"/>
          </a:schemeClr>
        </a:solidFill>
      </dgm:spPr>
      <dgm:t>
        <a:bodyPr/>
        <a:lstStyle/>
        <a:p>
          <a:r>
            <a:rPr lang="es-MX" b="1" dirty="0"/>
            <a:t>Equidad en el acceso</a:t>
          </a:r>
          <a:endParaRPr lang="en-US" b="1" dirty="0"/>
        </a:p>
      </dgm:t>
    </dgm:pt>
    <dgm:pt modelId="{F8FF40D7-A185-43D0-B7C3-26AB5745DF4C}" type="parTrans" cxnId="{00C0499D-BA1B-4FF7-BC6B-6CF5FD63E9DD}">
      <dgm:prSet/>
      <dgm:spPr/>
      <dgm:t>
        <a:bodyPr/>
        <a:lstStyle/>
        <a:p>
          <a:endParaRPr lang="en-US"/>
        </a:p>
      </dgm:t>
    </dgm:pt>
    <dgm:pt modelId="{840A3E4D-58C8-4100-96EB-C153F58C832E}" type="sibTrans" cxnId="{00C0499D-BA1B-4FF7-BC6B-6CF5FD63E9DD}">
      <dgm:prSet/>
      <dgm:spPr/>
      <dgm:t>
        <a:bodyPr/>
        <a:lstStyle/>
        <a:p>
          <a:endParaRPr lang="en-US"/>
        </a:p>
      </dgm:t>
    </dgm:pt>
    <dgm:pt modelId="{DAE07EC2-839B-4474-B2B8-F0C6E31F620B}">
      <dgm:prSet/>
      <dgm:spPr>
        <a:solidFill>
          <a:schemeClr val="accent4">
            <a:lumMod val="50000"/>
          </a:schemeClr>
        </a:solidFill>
      </dgm:spPr>
      <dgm:t>
        <a:bodyPr/>
        <a:lstStyle/>
        <a:p>
          <a:r>
            <a:rPr lang="es-MX" b="1" dirty="0"/>
            <a:t>Trayectorias  educativas</a:t>
          </a:r>
          <a:endParaRPr lang="en-US" b="1" dirty="0"/>
        </a:p>
      </dgm:t>
    </dgm:pt>
    <dgm:pt modelId="{A4CDF181-4AC3-4999-920B-03AE9966B96C}" type="parTrans" cxnId="{97B93C23-8AC0-4A48-8C39-1E50F573F6F6}">
      <dgm:prSet/>
      <dgm:spPr/>
      <dgm:t>
        <a:bodyPr/>
        <a:lstStyle/>
        <a:p>
          <a:endParaRPr lang="en-US"/>
        </a:p>
      </dgm:t>
    </dgm:pt>
    <dgm:pt modelId="{CDB12150-FA24-4D13-8926-B3EBF4558ACC}" type="sibTrans" cxnId="{97B93C23-8AC0-4A48-8C39-1E50F573F6F6}">
      <dgm:prSet/>
      <dgm:spPr/>
      <dgm:t>
        <a:bodyPr/>
        <a:lstStyle/>
        <a:p>
          <a:endParaRPr lang="en-US"/>
        </a:p>
      </dgm:t>
    </dgm:pt>
    <dgm:pt modelId="{420E87AB-CE3C-4E16-BB09-5037C0FCDE42}" type="pres">
      <dgm:prSet presAssocID="{488963D0-0AD3-4C4D-B065-95EF2DEDED96}" presName="CompostProcess" presStyleCnt="0">
        <dgm:presLayoutVars>
          <dgm:dir/>
          <dgm:resizeHandles val="exact"/>
        </dgm:presLayoutVars>
      </dgm:prSet>
      <dgm:spPr/>
    </dgm:pt>
    <dgm:pt modelId="{92F260CB-CECA-46A2-AB65-A0BCC95E0DE5}" type="pres">
      <dgm:prSet presAssocID="{488963D0-0AD3-4C4D-B065-95EF2DEDED96}" presName="arrow" presStyleLbl="bgShp" presStyleIdx="0" presStyleCnt="1"/>
      <dgm:spPr/>
    </dgm:pt>
    <dgm:pt modelId="{56113E33-3481-4513-A249-62FC417BB1F8}" type="pres">
      <dgm:prSet presAssocID="{488963D0-0AD3-4C4D-B065-95EF2DEDED96}" presName="linearProcess" presStyleCnt="0"/>
      <dgm:spPr/>
    </dgm:pt>
    <dgm:pt modelId="{9DFF315A-45B9-4E1C-8372-505E9B4816E5}" type="pres">
      <dgm:prSet presAssocID="{9757A1DC-1CC0-4B33-9155-949F195E08D5}" presName="textNode" presStyleLbl="node1" presStyleIdx="0" presStyleCnt="5">
        <dgm:presLayoutVars>
          <dgm:bulletEnabled val="1"/>
        </dgm:presLayoutVars>
      </dgm:prSet>
      <dgm:spPr/>
    </dgm:pt>
    <dgm:pt modelId="{A786CCD0-5021-472C-94B0-3F140409C858}" type="pres">
      <dgm:prSet presAssocID="{F1C48E67-C61B-4481-B9E3-2C9E2F20B7BE}" presName="sibTrans" presStyleCnt="0"/>
      <dgm:spPr/>
    </dgm:pt>
    <dgm:pt modelId="{313E51D3-B208-45BB-A38B-9FD52E3D0DAF}" type="pres">
      <dgm:prSet presAssocID="{2EA070D1-EF44-482F-9C42-EBE01A883C04}" presName="textNode" presStyleLbl="node1" presStyleIdx="1" presStyleCnt="5">
        <dgm:presLayoutVars>
          <dgm:bulletEnabled val="1"/>
        </dgm:presLayoutVars>
      </dgm:prSet>
      <dgm:spPr/>
    </dgm:pt>
    <dgm:pt modelId="{46121552-EB64-4E8B-87FF-E9DDF844D942}" type="pres">
      <dgm:prSet presAssocID="{840A3E4D-58C8-4100-96EB-C153F58C832E}" presName="sibTrans" presStyleCnt="0"/>
      <dgm:spPr/>
    </dgm:pt>
    <dgm:pt modelId="{F2D6B91E-D72A-4FCE-83CF-02A6085E1FFF}" type="pres">
      <dgm:prSet presAssocID="{DAE07EC2-839B-4474-B2B8-F0C6E31F620B}" presName="textNode" presStyleLbl="node1" presStyleIdx="2" presStyleCnt="5">
        <dgm:presLayoutVars>
          <dgm:bulletEnabled val="1"/>
        </dgm:presLayoutVars>
      </dgm:prSet>
      <dgm:spPr/>
    </dgm:pt>
    <dgm:pt modelId="{65845345-3D99-4593-BCFC-FA2746739628}" type="pres">
      <dgm:prSet presAssocID="{CDB12150-FA24-4D13-8926-B3EBF4558ACC}" presName="sibTrans" presStyleCnt="0"/>
      <dgm:spPr/>
    </dgm:pt>
    <dgm:pt modelId="{605013D0-B9BF-47DC-BA4B-6C3C32D2D780}" type="pres">
      <dgm:prSet presAssocID="{4FDBAA67-F94F-4913-944B-D9587914E932}" presName="textNode" presStyleLbl="node1" presStyleIdx="3" presStyleCnt="5">
        <dgm:presLayoutVars>
          <dgm:bulletEnabled val="1"/>
        </dgm:presLayoutVars>
      </dgm:prSet>
      <dgm:spPr/>
    </dgm:pt>
    <dgm:pt modelId="{DC06B610-216B-4DCF-8684-115F1BD01F82}" type="pres">
      <dgm:prSet presAssocID="{0919ADA4-10F4-4AFA-9C8D-4CD0D544D65C}" presName="sibTrans" presStyleCnt="0"/>
      <dgm:spPr/>
    </dgm:pt>
    <dgm:pt modelId="{A697F6D7-CD72-4D09-9BCB-157CB5F8A652}" type="pres">
      <dgm:prSet presAssocID="{A5008823-AADE-40DE-9D45-02949A83F615}" presName="textNode" presStyleLbl="node1" presStyleIdx="4" presStyleCnt="5">
        <dgm:presLayoutVars>
          <dgm:bulletEnabled val="1"/>
        </dgm:presLayoutVars>
      </dgm:prSet>
      <dgm:spPr/>
    </dgm:pt>
  </dgm:ptLst>
  <dgm:cxnLst>
    <dgm:cxn modelId="{EA57C74A-E8E3-401D-BAD3-AF4D545BBC74}" type="presOf" srcId="{A5008823-AADE-40DE-9D45-02949A83F615}" destId="{A697F6D7-CD72-4D09-9BCB-157CB5F8A652}" srcOrd="0" destOrd="0" presId="urn:microsoft.com/office/officeart/2005/8/layout/hProcess9"/>
    <dgm:cxn modelId="{00C0499D-BA1B-4FF7-BC6B-6CF5FD63E9DD}" srcId="{488963D0-0AD3-4C4D-B065-95EF2DEDED96}" destId="{2EA070D1-EF44-482F-9C42-EBE01A883C04}" srcOrd="1" destOrd="0" parTransId="{F8FF40D7-A185-43D0-B7C3-26AB5745DF4C}" sibTransId="{840A3E4D-58C8-4100-96EB-C153F58C832E}"/>
    <dgm:cxn modelId="{97B93C23-8AC0-4A48-8C39-1E50F573F6F6}" srcId="{488963D0-0AD3-4C4D-B065-95EF2DEDED96}" destId="{DAE07EC2-839B-4474-B2B8-F0C6E31F620B}" srcOrd="2" destOrd="0" parTransId="{A4CDF181-4AC3-4999-920B-03AE9966B96C}" sibTransId="{CDB12150-FA24-4D13-8926-B3EBF4558ACC}"/>
    <dgm:cxn modelId="{1A75575C-744B-4207-95C3-F4823ADA64A9}" srcId="{488963D0-0AD3-4C4D-B065-95EF2DEDED96}" destId="{4FDBAA67-F94F-4913-944B-D9587914E932}" srcOrd="3" destOrd="0" parTransId="{0E0650BD-366A-4D33-9989-EA21E54D01A7}" sibTransId="{0919ADA4-10F4-4AFA-9C8D-4CD0D544D65C}"/>
    <dgm:cxn modelId="{573BCE94-C994-441E-916B-55B91C69F4FF}" type="presOf" srcId="{2EA070D1-EF44-482F-9C42-EBE01A883C04}" destId="{313E51D3-B208-45BB-A38B-9FD52E3D0DAF}" srcOrd="0" destOrd="0" presId="urn:microsoft.com/office/officeart/2005/8/layout/hProcess9"/>
    <dgm:cxn modelId="{2376AE51-771C-4DD8-B678-EBCCACEBF555}" type="presOf" srcId="{4FDBAA67-F94F-4913-944B-D9587914E932}" destId="{605013D0-B9BF-47DC-BA4B-6C3C32D2D780}" srcOrd="0" destOrd="0" presId="urn:microsoft.com/office/officeart/2005/8/layout/hProcess9"/>
    <dgm:cxn modelId="{C8510333-4E43-4906-879B-4DA0DAF3B8D2}" srcId="{488963D0-0AD3-4C4D-B065-95EF2DEDED96}" destId="{9757A1DC-1CC0-4B33-9155-949F195E08D5}" srcOrd="0" destOrd="0" parTransId="{3B45C88C-C72B-412C-B323-2D2F060F27F0}" sibTransId="{F1C48E67-C61B-4481-B9E3-2C9E2F20B7BE}"/>
    <dgm:cxn modelId="{2D47B77B-D4A8-4315-8A85-B13E7FFD5AE8}" type="presOf" srcId="{488963D0-0AD3-4C4D-B065-95EF2DEDED96}" destId="{420E87AB-CE3C-4E16-BB09-5037C0FCDE42}" srcOrd="0" destOrd="0" presId="urn:microsoft.com/office/officeart/2005/8/layout/hProcess9"/>
    <dgm:cxn modelId="{63C84F86-1C17-4B29-9027-6E923CD7F5EF}" type="presOf" srcId="{DAE07EC2-839B-4474-B2B8-F0C6E31F620B}" destId="{F2D6B91E-D72A-4FCE-83CF-02A6085E1FFF}" srcOrd="0" destOrd="0" presId="urn:microsoft.com/office/officeart/2005/8/layout/hProcess9"/>
    <dgm:cxn modelId="{E792198D-9316-4693-8576-8B0F8F6E1047}" type="presOf" srcId="{9757A1DC-1CC0-4B33-9155-949F195E08D5}" destId="{9DFF315A-45B9-4E1C-8372-505E9B4816E5}" srcOrd="0" destOrd="0" presId="urn:microsoft.com/office/officeart/2005/8/layout/hProcess9"/>
    <dgm:cxn modelId="{E70A2674-44A5-4D6A-A13C-602A4272EAF8}" srcId="{488963D0-0AD3-4C4D-B065-95EF2DEDED96}" destId="{A5008823-AADE-40DE-9D45-02949A83F615}" srcOrd="4" destOrd="0" parTransId="{D361072D-6832-4073-A1CD-CDC11BAA38A7}" sibTransId="{D3B29548-462A-4E49-A9F1-0FE270FC15C4}"/>
    <dgm:cxn modelId="{CB7289B2-5D37-4D69-B590-E297420FE270}" type="presParOf" srcId="{420E87AB-CE3C-4E16-BB09-5037C0FCDE42}" destId="{92F260CB-CECA-46A2-AB65-A0BCC95E0DE5}" srcOrd="0" destOrd="0" presId="urn:microsoft.com/office/officeart/2005/8/layout/hProcess9"/>
    <dgm:cxn modelId="{AF6B5C6B-EEF6-4A1A-9D68-9EEE99EF8397}" type="presParOf" srcId="{420E87AB-CE3C-4E16-BB09-5037C0FCDE42}" destId="{56113E33-3481-4513-A249-62FC417BB1F8}" srcOrd="1" destOrd="0" presId="urn:microsoft.com/office/officeart/2005/8/layout/hProcess9"/>
    <dgm:cxn modelId="{383C8F84-C45C-430E-BC99-3C51749C70A4}" type="presParOf" srcId="{56113E33-3481-4513-A249-62FC417BB1F8}" destId="{9DFF315A-45B9-4E1C-8372-505E9B4816E5}" srcOrd="0" destOrd="0" presId="urn:microsoft.com/office/officeart/2005/8/layout/hProcess9"/>
    <dgm:cxn modelId="{B6A85B92-9732-4FAE-8E2F-C98C8C4AE25A}" type="presParOf" srcId="{56113E33-3481-4513-A249-62FC417BB1F8}" destId="{A786CCD0-5021-472C-94B0-3F140409C858}" srcOrd="1" destOrd="0" presId="urn:microsoft.com/office/officeart/2005/8/layout/hProcess9"/>
    <dgm:cxn modelId="{443C16CE-52AD-4BF2-BEF9-F64D9E8796F2}" type="presParOf" srcId="{56113E33-3481-4513-A249-62FC417BB1F8}" destId="{313E51D3-B208-45BB-A38B-9FD52E3D0DAF}" srcOrd="2" destOrd="0" presId="urn:microsoft.com/office/officeart/2005/8/layout/hProcess9"/>
    <dgm:cxn modelId="{E0B570EC-BCEB-4A0D-BEEF-5E27762B38BB}" type="presParOf" srcId="{56113E33-3481-4513-A249-62FC417BB1F8}" destId="{46121552-EB64-4E8B-87FF-E9DDF844D942}" srcOrd="3" destOrd="0" presId="urn:microsoft.com/office/officeart/2005/8/layout/hProcess9"/>
    <dgm:cxn modelId="{A958D1D0-8009-4118-9DA5-02EC29CADB25}" type="presParOf" srcId="{56113E33-3481-4513-A249-62FC417BB1F8}" destId="{F2D6B91E-D72A-4FCE-83CF-02A6085E1FFF}" srcOrd="4" destOrd="0" presId="urn:microsoft.com/office/officeart/2005/8/layout/hProcess9"/>
    <dgm:cxn modelId="{E29F3283-762A-4D7F-BBF6-BC89198B8655}" type="presParOf" srcId="{56113E33-3481-4513-A249-62FC417BB1F8}" destId="{65845345-3D99-4593-BCFC-FA2746739628}" srcOrd="5" destOrd="0" presId="urn:microsoft.com/office/officeart/2005/8/layout/hProcess9"/>
    <dgm:cxn modelId="{FD6B20B1-31E8-471D-B133-13868464E8ED}" type="presParOf" srcId="{56113E33-3481-4513-A249-62FC417BB1F8}" destId="{605013D0-B9BF-47DC-BA4B-6C3C32D2D780}" srcOrd="6" destOrd="0" presId="urn:microsoft.com/office/officeart/2005/8/layout/hProcess9"/>
    <dgm:cxn modelId="{57C5E1A6-DA92-4906-800D-50D05EF3FA21}" type="presParOf" srcId="{56113E33-3481-4513-A249-62FC417BB1F8}" destId="{DC06B610-216B-4DCF-8684-115F1BD01F82}" srcOrd="7" destOrd="0" presId="urn:microsoft.com/office/officeart/2005/8/layout/hProcess9"/>
    <dgm:cxn modelId="{7F57B063-FA90-4F42-AE78-3ED603A6EF5C}" type="presParOf" srcId="{56113E33-3481-4513-A249-62FC417BB1F8}" destId="{A697F6D7-CD72-4D09-9BCB-157CB5F8A652}"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88963D0-0AD3-4C4D-B065-95EF2DEDED96}" type="doc">
      <dgm:prSet loTypeId="urn:microsoft.com/office/officeart/2005/8/layout/hProcess9" loCatId="process" qsTypeId="urn:microsoft.com/office/officeart/2005/8/quickstyle/simple1" qsCatId="simple" csTypeId="urn:microsoft.com/office/officeart/2005/8/colors/colorful1#3" csCatId="colorful" phldr="1"/>
      <dgm:spPr/>
    </dgm:pt>
    <dgm:pt modelId="{4FDBAA67-F94F-4913-944B-D9587914E932}">
      <dgm:prSet phldrT="[Texto]"/>
      <dgm:spPr>
        <a:solidFill>
          <a:schemeClr val="accent3">
            <a:lumMod val="50000"/>
          </a:schemeClr>
        </a:solidFill>
      </dgm:spPr>
      <dgm:t>
        <a:bodyPr/>
        <a:lstStyle/>
        <a:p>
          <a:r>
            <a:rPr lang="es-MX" b="1" dirty="0">
              <a:solidFill>
                <a:schemeClr val="bg1"/>
              </a:solidFill>
            </a:rPr>
            <a:t>Egreso</a:t>
          </a:r>
        </a:p>
        <a:p>
          <a:r>
            <a:rPr lang="es-MX" b="1" dirty="0">
              <a:solidFill>
                <a:schemeClr val="bg1"/>
              </a:solidFill>
            </a:rPr>
            <a:t>Igualdad en logros y resultados</a:t>
          </a:r>
          <a:endParaRPr lang="en-US" b="1" dirty="0">
            <a:solidFill>
              <a:schemeClr val="bg1"/>
            </a:solidFill>
          </a:endParaRPr>
        </a:p>
      </dgm:t>
    </dgm:pt>
    <dgm:pt modelId="{0E0650BD-366A-4D33-9989-EA21E54D01A7}" type="parTrans" cxnId="{1A75575C-744B-4207-95C3-F4823ADA64A9}">
      <dgm:prSet/>
      <dgm:spPr/>
      <dgm:t>
        <a:bodyPr/>
        <a:lstStyle/>
        <a:p>
          <a:endParaRPr lang="en-US"/>
        </a:p>
      </dgm:t>
    </dgm:pt>
    <dgm:pt modelId="{0919ADA4-10F4-4AFA-9C8D-4CD0D544D65C}" type="sibTrans" cxnId="{1A75575C-744B-4207-95C3-F4823ADA64A9}">
      <dgm:prSet/>
      <dgm:spPr/>
      <dgm:t>
        <a:bodyPr/>
        <a:lstStyle/>
        <a:p>
          <a:endParaRPr lang="en-US"/>
        </a:p>
      </dgm:t>
    </dgm:pt>
    <dgm:pt modelId="{A5008823-AADE-40DE-9D45-02949A83F615}">
      <dgm:prSet phldrT="[Texto]"/>
      <dgm:spPr>
        <a:solidFill>
          <a:srgbClr val="FFFF00"/>
        </a:solidFill>
        <a:ln>
          <a:solidFill>
            <a:schemeClr val="accent1"/>
          </a:solidFill>
        </a:ln>
      </dgm:spPr>
      <dgm:t>
        <a:bodyPr/>
        <a:lstStyle/>
        <a:p>
          <a:r>
            <a:rPr lang="es-MX" b="1" dirty="0">
              <a:solidFill>
                <a:schemeClr val="tx1"/>
              </a:solidFill>
            </a:rPr>
            <a:t>Igualdad en la realización social de logros educativos</a:t>
          </a:r>
        </a:p>
        <a:p>
          <a:r>
            <a:rPr lang="en-US" b="1" dirty="0">
              <a:solidFill>
                <a:schemeClr val="tx1"/>
              </a:solidFill>
            </a:rPr>
            <a:t>ACCESO AL TRABAJO</a:t>
          </a:r>
        </a:p>
      </dgm:t>
    </dgm:pt>
    <dgm:pt modelId="{D361072D-6832-4073-A1CD-CDC11BAA38A7}" type="parTrans" cxnId="{E70A2674-44A5-4D6A-A13C-602A4272EAF8}">
      <dgm:prSet/>
      <dgm:spPr/>
      <dgm:t>
        <a:bodyPr/>
        <a:lstStyle/>
        <a:p>
          <a:endParaRPr lang="en-US"/>
        </a:p>
      </dgm:t>
    </dgm:pt>
    <dgm:pt modelId="{D3B29548-462A-4E49-A9F1-0FE270FC15C4}" type="sibTrans" cxnId="{E70A2674-44A5-4D6A-A13C-602A4272EAF8}">
      <dgm:prSet/>
      <dgm:spPr/>
      <dgm:t>
        <a:bodyPr/>
        <a:lstStyle/>
        <a:p>
          <a:endParaRPr lang="en-US"/>
        </a:p>
      </dgm:t>
    </dgm:pt>
    <dgm:pt modelId="{2EA070D1-EF44-482F-9C42-EBE01A883C04}">
      <dgm:prSet/>
      <dgm:spPr>
        <a:solidFill>
          <a:schemeClr val="tx2">
            <a:lumMod val="75000"/>
          </a:schemeClr>
        </a:solidFill>
      </dgm:spPr>
      <dgm:t>
        <a:bodyPr/>
        <a:lstStyle/>
        <a:p>
          <a:r>
            <a:rPr lang="es-MX" b="1" dirty="0"/>
            <a:t>Ingreso</a:t>
          </a:r>
        </a:p>
        <a:p>
          <a:r>
            <a:rPr lang="es-MX" b="1" dirty="0"/>
            <a:t>Equidad en el acceso</a:t>
          </a:r>
          <a:endParaRPr lang="en-US" b="1" dirty="0"/>
        </a:p>
      </dgm:t>
    </dgm:pt>
    <dgm:pt modelId="{F8FF40D7-A185-43D0-B7C3-26AB5745DF4C}" type="parTrans" cxnId="{00C0499D-BA1B-4FF7-BC6B-6CF5FD63E9DD}">
      <dgm:prSet/>
      <dgm:spPr/>
      <dgm:t>
        <a:bodyPr/>
        <a:lstStyle/>
        <a:p>
          <a:endParaRPr lang="en-US"/>
        </a:p>
      </dgm:t>
    </dgm:pt>
    <dgm:pt modelId="{840A3E4D-58C8-4100-96EB-C153F58C832E}" type="sibTrans" cxnId="{00C0499D-BA1B-4FF7-BC6B-6CF5FD63E9DD}">
      <dgm:prSet/>
      <dgm:spPr/>
      <dgm:t>
        <a:bodyPr/>
        <a:lstStyle/>
        <a:p>
          <a:endParaRPr lang="en-US"/>
        </a:p>
      </dgm:t>
    </dgm:pt>
    <dgm:pt modelId="{DAE07EC2-839B-4474-B2B8-F0C6E31F620B}">
      <dgm:prSet/>
      <dgm:spPr>
        <a:solidFill>
          <a:schemeClr val="accent4">
            <a:lumMod val="50000"/>
          </a:schemeClr>
        </a:solidFill>
      </dgm:spPr>
      <dgm:t>
        <a:bodyPr/>
        <a:lstStyle/>
        <a:p>
          <a:r>
            <a:rPr lang="es-MX" b="1" dirty="0"/>
            <a:t>Oportunidades de aprendizaje equitativas</a:t>
          </a:r>
        </a:p>
        <a:p>
          <a:r>
            <a:rPr lang="es-MX" b="1" dirty="0"/>
            <a:t>PERMANENCIA</a:t>
          </a:r>
          <a:endParaRPr lang="en-US" b="1" dirty="0"/>
        </a:p>
      </dgm:t>
    </dgm:pt>
    <dgm:pt modelId="{A4CDF181-4AC3-4999-920B-03AE9966B96C}" type="parTrans" cxnId="{97B93C23-8AC0-4A48-8C39-1E50F573F6F6}">
      <dgm:prSet/>
      <dgm:spPr/>
      <dgm:t>
        <a:bodyPr/>
        <a:lstStyle/>
        <a:p>
          <a:endParaRPr lang="en-US"/>
        </a:p>
      </dgm:t>
    </dgm:pt>
    <dgm:pt modelId="{CDB12150-FA24-4D13-8926-B3EBF4558ACC}" type="sibTrans" cxnId="{97B93C23-8AC0-4A48-8C39-1E50F573F6F6}">
      <dgm:prSet/>
      <dgm:spPr/>
      <dgm:t>
        <a:bodyPr/>
        <a:lstStyle/>
        <a:p>
          <a:endParaRPr lang="en-US"/>
        </a:p>
      </dgm:t>
    </dgm:pt>
    <dgm:pt modelId="{420E87AB-CE3C-4E16-BB09-5037C0FCDE42}" type="pres">
      <dgm:prSet presAssocID="{488963D0-0AD3-4C4D-B065-95EF2DEDED96}" presName="CompostProcess" presStyleCnt="0">
        <dgm:presLayoutVars>
          <dgm:dir/>
          <dgm:resizeHandles val="exact"/>
        </dgm:presLayoutVars>
      </dgm:prSet>
      <dgm:spPr/>
    </dgm:pt>
    <dgm:pt modelId="{92F260CB-CECA-46A2-AB65-A0BCC95E0DE5}" type="pres">
      <dgm:prSet presAssocID="{488963D0-0AD3-4C4D-B065-95EF2DEDED96}" presName="arrow" presStyleLbl="bgShp" presStyleIdx="0" presStyleCnt="1"/>
      <dgm:spPr/>
    </dgm:pt>
    <dgm:pt modelId="{56113E33-3481-4513-A249-62FC417BB1F8}" type="pres">
      <dgm:prSet presAssocID="{488963D0-0AD3-4C4D-B065-95EF2DEDED96}" presName="linearProcess" presStyleCnt="0"/>
      <dgm:spPr/>
    </dgm:pt>
    <dgm:pt modelId="{313E51D3-B208-45BB-A38B-9FD52E3D0DAF}" type="pres">
      <dgm:prSet presAssocID="{2EA070D1-EF44-482F-9C42-EBE01A883C04}" presName="textNode" presStyleLbl="node1" presStyleIdx="0" presStyleCnt="4">
        <dgm:presLayoutVars>
          <dgm:bulletEnabled val="1"/>
        </dgm:presLayoutVars>
      </dgm:prSet>
      <dgm:spPr/>
    </dgm:pt>
    <dgm:pt modelId="{46121552-EB64-4E8B-87FF-E9DDF844D942}" type="pres">
      <dgm:prSet presAssocID="{840A3E4D-58C8-4100-96EB-C153F58C832E}" presName="sibTrans" presStyleCnt="0"/>
      <dgm:spPr/>
    </dgm:pt>
    <dgm:pt modelId="{F2D6B91E-D72A-4FCE-83CF-02A6085E1FFF}" type="pres">
      <dgm:prSet presAssocID="{DAE07EC2-839B-4474-B2B8-F0C6E31F620B}" presName="textNode" presStyleLbl="node1" presStyleIdx="1" presStyleCnt="4">
        <dgm:presLayoutVars>
          <dgm:bulletEnabled val="1"/>
        </dgm:presLayoutVars>
      </dgm:prSet>
      <dgm:spPr/>
    </dgm:pt>
    <dgm:pt modelId="{65845345-3D99-4593-BCFC-FA2746739628}" type="pres">
      <dgm:prSet presAssocID="{CDB12150-FA24-4D13-8926-B3EBF4558ACC}" presName="sibTrans" presStyleCnt="0"/>
      <dgm:spPr/>
    </dgm:pt>
    <dgm:pt modelId="{605013D0-B9BF-47DC-BA4B-6C3C32D2D780}" type="pres">
      <dgm:prSet presAssocID="{4FDBAA67-F94F-4913-944B-D9587914E932}" presName="textNode" presStyleLbl="node1" presStyleIdx="2" presStyleCnt="4">
        <dgm:presLayoutVars>
          <dgm:bulletEnabled val="1"/>
        </dgm:presLayoutVars>
      </dgm:prSet>
      <dgm:spPr/>
    </dgm:pt>
    <dgm:pt modelId="{DC06B610-216B-4DCF-8684-115F1BD01F82}" type="pres">
      <dgm:prSet presAssocID="{0919ADA4-10F4-4AFA-9C8D-4CD0D544D65C}" presName="sibTrans" presStyleCnt="0"/>
      <dgm:spPr/>
    </dgm:pt>
    <dgm:pt modelId="{A697F6D7-CD72-4D09-9BCB-157CB5F8A652}" type="pres">
      <dgm:prSet presAssocID="{A5008823-AADE-40DE-9D45-02949A83F615}" presName="textNode" presStyleLbl="node1" presStyleIdx="3" presStyleCnt="4">
        <dgm:presLayoutVars>
          <dgm:bulletEnabled val="1"/>
        </dgm:presLayoutVars>
      </dgm:prSet>
      <dgm:spPr/>
    </dgm:pt>
  </dgm:ptLst>
  <dgm:cxnLst>
    <dgm:cxn modelId="{35FC86A1-F6B3-4CBE-B689-D432549B5038}" type="presOf" srcId="{4FDBAA67-F94F-4913-944B-D9587914E932}" destId="{605013D0-B9BF-47DC-BA4B-6C3C32D2D780}" srcOrd="0" destOrd="0" presId="urn:microsoft.com/office/officeart/2005/8/layout/hProcess9"/>
    <dgm:cxn modelId="{00C0499D-BA1B-4FF7-BC6B-6CF5FD63E9DD}" srcId="{488963D0-0AD3-4C4D-B065-95EF2DEDED96}" destId="{2EA070D1-EF44-482F-9C42-EBE01A883C04}" srcOrd="0" destOrd="0" parTransId="{F8FF40D7-A185-43D0-B7C3-26AB5745DF4C}" sibTransId="{840A3E4D-58C8-4100-96EB-C153F58C832E}"/>
    <dgm:cxn modelId="{97B93C23-8AC0-4A48-8C39-1E50F573F6F6}" srcId="{488963D0-0AD3-4C4D-B065-95EF2DEDED96}" destId="{DAE07EC2-839B-4474-B2B8-F0C6E31F620B}" srcOrd="1" destOrd="0" parTransId="{A4CDF181-4AC3-4999-920B-03AE9966B96C}" sibTransId="{CDB12150-FA24-4D13-8926-B3EBF4558ACC}"/>
    <dgm:cxn modelId="{1A75575C-744B-4207-95C3-F4823ADA64A9}" srcId="{488963D0-0AD3-4C4D-B065-95EF2DEDED96}" destId="{4FDBAA67-F94F-4913-944B-D9587914E932}" srcOrd="2" destOrd="0" parTransId="{0E0650BD-366A-4D33-9989-EA21E54D01A7}" sibTransId="{0919ADA4-10F4-4AFA-9C8D-4CD0D544D65C}"/>
    <dgm:cxn modelId="{6C7CE513-226F-42AE-B06A-8649786EAA02}" type="presOf" srcId="{DAE07EC2-839B-4474-B2B8-F0C6E31F620B}" destId="{F2D6B91E-D72A-4FCE-83CF-02A6085E1FFF}" srcOrd="0" destOrd="0" presId="urn:microsoft.com/office/officeart/2005/8/layout/hProcess9"/>
    <dgm:cxn modelId="{C358A054-7A70-41AD-8EA0-3D497BB0FB99}" type="presOf" srcId="{488963D0-0AD3-4C4D-B065-95EF2DEDED96}" destId="{420E87AB-CE3C-4E16-BB09-5037C0FCDE42}" srcOrd="0" destOrd="0" presId="urn:microsoft.com/office/officeart/2005/8/layout/hProcess9"/>
    <dgm:cxn modelId="{196034A2-FD94-45A9-923C-98BF32D5D7A6}" type="presOf" srcId="{A5008823-AADE-40DE-9D45-02949A83F615}" destId="{A697F6D7-CD72-4D09-9BCB-157CB5F8A652}" srcOrd="0" destOrd="0" presId="urn:microsoft.com/office/officeart/2005/8/layout/hProcess9"/>
    <dgm:cxn modelId="{F668BEF7-468D-48D4-B0A0-139259B3CE4D}" type="presOf" srcId="{2EA070D1-EF44-482F-9C42-EBE01A883C04}" destId="{313E51D3-B208-45BB-A38B-9FD52E3D0DAF}" srcOrd="0" destOrd="0" presId="urn:microsoft.com/office/officeart/2005/8/layout/hProcess9"/>
    <dgm:cxn modelId="{E70A2674-44A5-4D6A-A13C-602A4272EAF8}" srcId="{488963D0-0AD3-4C4D-B065-95EF2DEDED96}" destId="{A5008823-AADE-40DE-9D45-02949A83F615}" srcOrd="3" destOrd="0" parTransId="{D361072D-6832-4073-A1CD-CDC11BAA38A7}" sibTransId="{D3B29548-462A-4E49-A9F1-0FE270FC15C4}"/>
    <dgm:cxn modelId="{5305DB08-FC64-4379-B1E2-8D7FE16AD5AB}" type="presParOf" srcId="{420E87AB-CE3C-4E16-BB09-5037C0FCDE42}" destId="{92F260CB-CECA-46A2-AB65-A0BCC95E0DE5}" srcOrd="0" destOrd="0" presId="urn:microsoft.com/office/officeart/2005/8/layout/hProcess9"/>
    <dgm:cxn modelId="{9B85EFFF-B916-430E-9C49-383E6AF37499}" type="presParOf" srcId="{420E87AB-CE3C-4E16-BB09-5037C0FCDE42}" destId="{56113E33-3481-4513-A249-62FC417BB1F8}" srcOrd="1" destOrd="0" presId="urn:microsoft.com/office/officeart/2005/8/layout/hProcess9"/>
    <dgm:cxn modelId="{B685CF47-A0C9-4F5C-9B63-329E97D73900}" type="presParOf" srcId="{56113E33-3481-4513-A249-62FC417BB1F8}" destId="{313E51D3-B208-45BB-A38B-9FD52E3D0DAF}" srcOrd="0" destOrd="0" presId="urn:microsoft.com/office/officeart/2005/8/layout/hProcess9"/>
    <dgm:cxn modelId="{F9F60467-18F5-4489-AEED-0DD77730A313}" type="presParOf" srcId="{56113E33-3481-4513-A249-62FC417BB1F8}" destId="{46121552-EB64-4E8B-87FF-E9DDF844D942}" srcOrd="1" destOrd="0" presId="urn:microsoft.com/office/officeart/2005/8/layout/hProcess9"/>
    <dgm:cxn modelId="{C983306A-5F22-45F1-88A6-A921BB647BE6}" type="presParOf" srcId="{56113E33-3481-4513-A249-62FC417BB1F8}" destId="{F2D6B91E-D72A-4FCE-83CF-02A6085E1FFF}" srcOrd="2" destOrd="0" presId="urn:microsoft.com/office/officeart/2005/8/layout/hProcess9"/>
    <dgm:cxn modelId="{76E10717-6F30-477D-B6D5-70C76C3E4B3F}" type="presParOf" srcId="{56113E33-3481-4513-A249-62FC417BB1F8}" destId="{65845345-3D99-4593-BCFC-FA2746739628}" srcOrd="3" destOrd="0" presId="urn:microsoft.com/office/officeart/2005/8/layout/hProcess9"/>
    <dgm:cxn modelId="{36B41144-49DC-4038-90F7-AB09154DFDB1}" type="presParOf" srcId="{56113E33-3481-4513-A249-62FC417BB1F8}" destId="{605013D0-B9BF-47DC-BA4B-6C3C32D2D780}" srcOrd="4" destOrd="0" presId="urn:microsoft.com/office/officeart/2005/8/layout/hProcess9"/>
    <dgm:cxn modelId="{8044F765-E072-4D34-B844-0FE42B589F9A}" type="presParOf" srcId="{56113E33-3481-4513-A249-62FC417BB1F8}" destId="{DC06B610-216B-4DCF-8684-115F1BD01F82}" srcOrd="5" destOrd="0" presId="urn:microsoft.com/office/officeart/2005/8/layout/hProcess9"/>
    <dgm:cxn modelId="{F4F8D858-88E5-4577-AEDC-074A0F607BAA}" type="presParOf" srcId="{56113E33-3481-4513-A249-62FC417BB1F8}" destId="{A697F6D7-CD72-4D09-9BCB-157CB5F8A65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C60F9F8-CB35-4227-A30F-B8CE0BB3BD94}" type="doc">
      <dgm:prSet loTypeId="urn:microsoft.com/office/officeart/2005/8/layout/hProcess9" loCatId="process" qsTypeId="urn:microsoft.com/office/officeart/2005/8/quickstyle/simple1" qsCatId="simple" csTypeId="urn:microsoft.com/office/officeart/2005/8/colors/colorful4" csCatId="colorful" phldr="1"/>
      <dgm:spPr/>
    </dgm:pt>
    <dgm:pt modelId="{C75E3265-0AC8-47E5-A608-967B0F80BAA6}">
      <dgm:prSet phldrT="[Texto]"/>
      <dgm:spPr>
        <a:solidFill>
          <a:schemeClr val="accent4">
            <a:lumMod val="75000"/>
          </a:schemeClr>
        </a:solidFill>
      </dgm:spPr>
      <dgm:t>
        <a:bodyPr/>
        <a:lstStyle/>
        <a:p>
          <a:r>
            <a:rPr lang="es-MX" b="1"/>
            <a:t>Desigualdades Socioculturales  y académicas </a:t>
          </a:r>
          <a:endParaRPr lang="en-US" dirty="0"/>
        </a:p>
      </dgm:t>
    </dgm:pt>
    <dgm:pt modelId="{499C6F44-668E-4076-9A0E-B9E5FB543D55}" type="parTrans" cxnId="{8FBDC3B1-CD81-4786-A784-3BA6C9E6C067}">
      <dgm:prSet/>
      <dgm:spPr/>
      <dgm:t>
        <a:bodyPr/>
        <a:lstStyle/>
        <a:p>
          <a:endParaRPr lang="en-US"/>
        </a:p>
      </dgm:t>
    </dgm:pt>
    <dgm:pt modelId="{E8711F8F-DB51-4796-A9F7-2CDF96651888}" type="sibTrans" cxnId="{8FBDC3B1-CD81-4786-A784-3BA6C9E6C067}">
      <dgm:prSet/>
      <dgm:spPr/>
      <dgm:t>
        <a:bodyPr/>
        <a:lstStyle/>
        <a:p>
          <a:endParaRPr lang="en-US"/>
        </a:p>
      </dgm:t>
    </dgm:pt>
    <dgm:pt modelId="{CE40D945-0C70-40C3-82D6-6CC469AA1A19}">
      <dgm:prSet phldrT="[Texto]"/>
      <dgm:spPr/>
      <dgm:t>
        <a:bodyPr/>
        <a:lstStyle/>
        <a:p>
          <a:r>
            <a:rPr lang="es-MX" b="1" dirty="0"/>
            <a:t>Características propias de los sistemas educativos y de la organización escolar</a:t>
          </a:r>
          <a:endParaRPr lang="en-US" b="1" dirty="0"/>
        </a:p>
      </dgm:t>
    </dgm:pt>
    <dgm:pt modelId="{6F2D7A86-8227-46DD-8969-5B5E211BC391}" type="parTrans" cxnId="{BB647DBF-0B67-4831-B760-A341D5525EA8}">
      <dgm:prSet/>
      <dgm:spPr/>
      <dgm:t>
        <a:bodyPr/>
        <a:lstStyle/>
        <a:p>
          <a:endParaRPr lang="en-US"/>
        </a:p>
      </dgm:t>
    </dgm:pt>
    <dgm:pt modelId="{45268EC9-EDC8-4B3F-BD1F-48E9A8F0E947}" type="sibTrans" cxnId="{BB647DBF-0B67-4831-B760-A341D5525EA8}">
      <dgm:prSet/>
      <dgm:spPr/>
      <dgm:t>
        <a:bodyPr/>
        <a:lstStyle/>
        <a:p>
          <a:endParaRPr lang="en-US"/>
        </a:p>
      </dgm:t>
    </dgm:pt>
    <dgm:pt modelId="{20414117-E75C-4082-BF5E-E54861B04149}">
      <dgm:prSet phldrT="[Texto]"/>
      <dgm:spPr>
        <a:solidFill>
          <a:schemeClr val="accent5">
            <a:lumMod val="50000"/>
          </a:schemeClr>
        </a:solidFill>
      </dgm:spPr>
      <dgm:t>
        <a:bodyPr/>
        <a:lstStyle/>
        <a:p>
          <a:r>
            <a:rPr lang="en-US" b="1" dirty="0"/>
            <a:t>Peso </a:t>
          </a:r>
          <a:r>
            <a:rPr lang="en-US" b="1" dirty="0" err="1"/>
            <a:t>en</a:t>
          </a:r>
          <a:r>
            <a:rPr lang="en-US" b="1" dirty="0"/>
            <a:t> el </a:t>
          </a:r>
          <a:r>
            <a:rPr lang="en-US" b="1" dirty="0" err="1"/>
            <a:t>empleo</a:t>
          </a:r>
          <a:r>
            <a:rPr lang="en-US" b="1" dirty="0"/>
            <a:t> de las </a:t>
          </a:r>
          <a:r>
            <a:rPr lang="en-US" b="1" dirty="0" err="1"/>
            <a:t>ccompetencias</a:t>
          </a:r>
          <a:endParaRPr lang="en-US" b="1" dirty="0"/>
        </a:p>
        <a:p>
          <a:r>
            <a:rPr lang="en-US" b="1" dirty="0" err="1"/>
            <a:t>blandas</a:t>
          </a:r>
          <a:r>
            <a:rPr lang="en-US" b="1" dirty="0"/>
            <a:t> </a:t>
          </a:r>
        </a:p>
        <a:p>
          <a:r>
            <a:rPr lang="en-US" b="1" dirty="0" err="1"/>
            <a:t>Demandas</a:t>
          </a:r>
          <a:r>
            <a:rPr lang="en-US" b="1" dirty="0"/>
            <a:t> de </a:t>
          </a:r>
          <a:r>
            <a:rPr lang="en-US" b="1" dirty="0" err="1"/>
            <a:t>otro</a:t>
          </a:r>
          <a:r>
            <a:rPr lang="en-US" b="1" dirty="0"/>
            <a:t> </a:t>
          </a:r>
          <a:r>
            <a:rPr lang="en-US" b="1" dirty="0" err="1"/>
            <a:t>idioma</a:t>
          </a:r>
          <a:endParaRPr lang="en-US" b="1" dirty="0"/>
        </a:p>
      </dgm:t>
    </dgm:pt>
    <dgm:pt modelId="{C159F226-23A3-47C5-A239-1C0FAFB1AE1F}" type="parTrans" cxnId="{26FE56D6-114E-4E80-95D4-76D21147E6A7}">
      <dgm:prSet/>
      <dgm:spPr/>
      <dgm:t>
        <a:bodyPr/>
        <a:lstStyle/>
        <a:p>
          <a:endParaRPr lang="en-US"/>
        </a:p>
      </dgm:t>
    </dgm:pt>
    <dgm:pt modelId="{C50CD0ED-04B4-4B2E-9207-000B8FE39552}" type="sibTrans" cxnId="{26FE56D6-114E-4E80-95D4-76D21147E6A7}">
      <dgm:prSet/>
      <dgm:spPr/>
      <dgm:t>
        <a:bodyPr/>
        <a:lstStyle/>
        <a:p>
          <a:endParaRPr lang="en-US"/>
        </a:p>
      </dgm:t>
    </dgm:pt>
    <dgm:pt modelId="{743DD9DD-81F7-48E0-9922-49B64BDE1F70}" type="pres">
      <dgm:prSet presAssocID="{AC60F9F8-CB35-4227-A30F-B8CE0BB3BD94}" presName="CompostProcess" presStyleCnt="0">
        <dgm:presLayoutVars>
          <dgm:dir/>
          <dgm:resizeHandles val="exact"/>
        </dgm:presLayoutVars>
      </dgm:prSet>
      <dgm:spPr/>
    </dgm:pt>
    <dgm:pt modelId="{BD666C31-4EDE-4890-A0DD-ED8AB05E83FF}" type="pres">
      <dgm:prSet presAssocID="{AC60F9F8-CB35-4227-A30F-B8CE0BB3BD94}" presName="arrow" presStyleLbl="bgShp" presStyleIdx="0" presStyleCnt="1"/>
      <dgm:spPr/>
    </dgm:pt>
    <dgm:pt modelId="{93AC198C-4E66-490F-8569-4A080D692B73}" type="pres">
      <dgm:prSet presAssocID="{AC60F9F8-CB35-4227-A30F-B8CE0BB3BD94}" presName="linearProcess" presStyleCnt="0"/>
      <dgm:spPr/>
    </dgm:pt>
    <dgm:pt modelId="{D5078A2A-C858-4B8B-A81A-E27EBC44207F}" type="pres">
      <dgm:prSet presAssocID="{C75E3265-0AC8-47E5-A608-967B0F80BAA6}" presName="textNode" presStyleLbl="node1" presStyleIdx="0" presStyleCnt="3">
        <dgm:presLayoutVars>
          <dgm:bulletEnabled val="1"/>
        </dgm:presLayoutVars>
      </dgm:prSet>
      <dgm:spPr/>
    </dgm:pt>
    <dgm:pt modelId="{7995D468-0394-4446-A1C5-C24CFE6D6679}" type="pres">
      <dgm:prSet presAssocID="{E8711F8F-DB51-4796-A9F7-2CDF96651888}" presName="sibTrans" presStyleCnt="0"/>
      <dgm:spPr/>
    </dgm:pt>
    <dgm:pt modelId="{BC9788FD-31C2-4432-AC44-48D62B2A991F}" type="pres">
      <dgm:prSet presAssocID="{CE40D945-0C70-40C3-82D6-6CC469AA1A19}" presName="textNode" presStyleLbl="node1" presStyleIdx="1" presStyleCnt="3">
        <dgm:presLayoutVars>
          <dgm:bulletEnabled val="1"/>
        </dgm:presLayoutVars>
      </dgm:prSet>
      <dgm:spPr/>
    </dgm:pt>
    <dgm:pt modelId="{3CD9938A-AF7E-410A-90FA-1E39735690BB}" type="pres">
      <dgm:prSet presAssocID="{45268EC9-EDC8-4B3F-BD1F-48E9A8F0E947}" presName="sibTrans" presStyleCnt="0"/>
      <dgm:spPr/>
    </dgm:pt>
    <dgm:pt modelId="{6EF93AA4-51E3-43F3-A175-EF9CE460511A}" type="pres">
      <dgm:prSet presAssocID="{20414117-E75C-4082-BF5E-E54861B04149}" presName="textNode" presStyleLbl="node1" presStyleIdx="2" presStyleCnt="3">
        <dgm:presLayoutVars>
          <dgm:bulletEnabled val="1"/>
        </dgm:presLayoutVars>
      </dgm:prSet>
      <dgm:spPr/>
    </dgm:pt>
  </dgm:ptLst>
  <dgm:cxnLst>
    <dgm:cxn modelId="{32BE8FF4-802B-49E0-85E1-109AAC81B187}" type="presOf" srcId="{AC60F9F8-CB35-4227-A30F-B8CE0BB3BD94}" destId="{743DD9DD-81F7-48E0-9922-49B64BDE1F70}" srcOrd="0" destOrd="0" presId="urn:microsoft.com/office/officeart/2005/8/layout/hProcess9"/>
    <dgm:cxn modelId="{8FBDC3B1-CD81-4786-A784-3BA6C9E6C067}" srcId="{AC60F9F8-CB35-4227-A30F-B8CE0BB3BD94}" destId="{C75E3265-0AC8-47E5-A608-967B0F80BAA6}" srcOrd="0" destOrd="0" parTransId="{499C6F44-668E-4076-9A0E-B9E5FB543D55}" sibTransId="{E8711F8F-DB51-4796-A9F7-2CDF96651888}"/>
    <dgm:cxn modelId="{BB647DBF-0B67-4831-B760-A341D5525EA8}" srcId="{AC60F9F8-CB35-4227-A30F-B8CE0BB3BD94}" destId="{CE40D945-0C70-40C3-82D6-6CC469AA1A19}" srcOrd="1" destOrd="0" parTransId="{6F2D7A86-8227-46DD-8969-5B5E211BC391}" sibTransId="{45268EC9-EDC8-4B3F-BD1F-48E9A8F0E947}"/>
    <dgm:cxn modelId="{4BF722FE-0287-400F-BE21-EEE176A5719A}" type="presOf" srcId="{20414117-E75C-4082-BF5E-E54861B04149}" destId="{6EF93AA4-51E3-43F3-A175-EF9CE460511A}" srcOrd="0" destOrd="0" presId="urn:microsoft.com/office/officeart/2005/8/layout/hProcess9"/>
    <dgm:cxn modelId="{6260AF63-897D-4D20-8E7B-7BC42F807A78}" type="presOf" srcId="{CE40D945-0C70-40C3-82D6-6CC469AA1A19}" destId="{BC9788FD-31C2-4432-AC44-48D62B2A991F}" srcOrd="0" destOrd="0" presId="urn:microsoft.com/office/officeart/2005/8/layout/hProcess9"/>
    <dgm:cxn modelId="{26FE56D6-114E-4E80-95D4-76D21147E6A7}" srcId="{AC60F9F8-CB35-4227-A30F-B8CE0BB3BD94}" destId="{20414117-E75C-4082-BF5E-E54861B04149}" srcOrd="2" destOrd="0" parTransId="{C159F226-23A3-47C5-A239-1C0FAFB1AE1F}" sibTransId="{C50CD0ED-04B4-4B2E-9207-000B8FE39552}"/>
    <dgm:cxn modelId="{BF99BF79-1DCA-4C73-9003-63B1C51FFC43}" type="presOf" srcId="{C75E3265-0AC8-47E5-A608-967B0F80BAA6}" destId="{D5078A2A-C858-4B8B-A81A-E27EBC44207F}" srcOrd="0" destOrd="0" presId="urn:microsoft.com/office/officeart/2005/8/layout/hProcess9"/>
    <dgm:cxn modelId="{0681C639-ADBA-40DD-A8EC-327C85F31039}" type="presParOf" srcId="{743DD9DD-81F7-48E0-9922-49B64BDE1F70}" destId="{BD666C31-4EDE-4890-A0DD-ED8AB05E83FF}" srcOrd="0" destOrd="0" presId="urn:microsoft.com/office/officeart/2005/8/layout/hProcess9"/>
    <dgm:cxn modelId="{070E7317-0E09-4B46-B6D7-BA85C33D0FF8}" type="presParOf" srcId="{743DD9DD-81F7-48E0-9922-49B64BDE1F70}" destId="{93AC198C-4E66-490F-8569-4A080D692B73}" srcOrd="1" destOrd="0" presId="urn:microsoft.com/office/officeart/2005/8/layout/hProcess9"/>
    <dgm:cxn modelId="{8A7A3D74-58FD-40A4-B0BC-B93F271CA996}" type="presParOf" srcId="{93AC198C-4E66-490F-8569-4A080D692B73}" destId="{D5078A2A-C858-4B8B-A81A-E27EBC44207F}" srcOrd="0" destOrd="0" presId="urn:microsoft.com/office/officeart/2005/8/layout/hProcess9"/>
    <dgm:cxn modelId="{20226237-29B1-4757-8929-C05010F08A57}" type="presParOf" srcId="{93AC198C-4E66-490F-8569-4A080D692B73}" destId="{7995D468-0394-4446-A1C5-C24CFE6D6679}" srcOrd="1" destOrd="0" presId="urn:microsoft.com/office/officeart/2005/8/layout/hProcess9"/>
    <dgm:cxn modelId="{5287C61D-95F1-4B6A-9462-B7FFCF35C744}" type="presParOf" srcId="{93AC198C-4E66-490F-8569-4A080D692B73}" destId="{BC9788FD-31C2-4432-AC44-48D62B2A991F}" srcOrd="2" destOrd="0" presId="urn:microsoft.com/office/officeart/2005/8/layout/hProcess9"/>
    <dgm:cxn modelId="{CF390E72-A44A-44CC-87F1-5D335DDA791C}" type="presParOf" srcId="{93AC198C-4E66-490F-8569-4A080D692B73}" destId="{3CD9938A-AF7E-410A-90FA-1E39735690BB}" srcOrd="3" destOrd="0" presId="urn:microsoft.com/office/officeart/2005/8/layout/hProcess9"/>
    <dgm:cxn modelId="{E41DD237-5F0C-4C91-AEC8-00E008D8AA7E}" type="presParOf" srcId="{93AC198C-4E66-490F-8569-4A080D692B73}" destId="{6EF93AA4-51E3-43F3-A175-EF9CE460511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6B02E0-2137-4702-91C0-54AD4F153D84}" type="doc">
      <dgm:prSet loTypeId="urn:microsoft.com/office/officeart/2005/8/layout/arrow5" loCatId="process" qsTypeId="urn:microsoft.com/office/officeart/2005/8/quickstyle/simple1" qsCatId="simple" csTypeId="urn:microsoft.com/office/officeart/2005/8/colors/accent4_3" csCatId="accent4" phldr="1"/>
      <dgm:spPr/>
      <dgm:t>
        <a:bodyPr/>
        <a:lstStyle/>
        <a:p>
          <a:endParaRPr lang="en-US"/>
        </a:p>
      </dgm:t>
    </dgm:pt>
    <dgm:pt modelId="{809F82DA-697B-441A-B7C0-48C2B92B5FE3}">
      <dgm:prSet phldrT="[Texto]"/>
      <dgm:spPr/>
      <dgm:t>
        <a:bodyPr/>
        <a:lstStyle/>
        <a:p>
          <a:r>
            <a:rPr lang="es-MX" b="1" dirty="0"/>
            <a:t>Política educativa</a:t>
          </a:r>
        </a:p>
        <a:p>
          <a:r>
            <a:rPr lang="es-ES" b="1" i="0" dirty="0"/>
            <a:t>conjunto de acciones deliberadas por cambiar el equilibrio de un sistema educativo, mediante la configuración de insumos, procesos o productos</a:t>
          </a:r>
          <a:endParaRPr lang="en-US" b="1" dirty="0"/>
        </a:p>
      </dgm:t>
    </dgm:pt>
    <dgm:pt modelId="{0F81868F-B07C-4B95-B6D8-ECECE1532C0A}" type="parTrans" cxnId="{662AA763-7CEE-4419-91D2-4433ED3F0554}">
      <dgm:prSet/>
      <dgm:spPr/>
      <dgm:t>
        <a:bodyPr/>
        <a:lstStyle/>
        <a:p>
          <a:endParaRPr lang="en-US"/>
        </a:p>
      </dgm:t>
    </dgm:pt>
    <dgm:pt modelId="{76F0BC61-8F4D-4A98-B05E-77861AAB4182}" type="sibTrans" cxnId="{662AA763-7CEE-4419-91D2-4433ED3F0554}">
      <dgm:prSet/>
      <dgm:spPr/>
      <dgm:t>
        <a:bodyPr/>
        <a:lstStyle/>
        <a:p>
          <a:endParaRPr lang="en-US"/>
        </a:p>
      </dgm:t>
    </dgm:pt>
    <dgm:pt modelId="{E689892F-6AC6-47E9-9C31-A75AD911F2A8}">
      <dgm:prSet phldrT="[Texto]"/>
      <dgm:spPr>
        <a:solidFill>
          <a:schemeClr val="accent4">
            <a:lumMod val="20000"/>
            <a:lumOff val="80000"/>
          </a:schemeClr>
        </a:solidFill>
        <a:ln>
          <a:solidFill>
            <a:schemeClr val="accent1"/>
          </a:solidFill>
        </a:ln>
      </dgm:spPr>
      <dgm:t>
        <a:bodyPr/>
        <a:lstStyle/>
        <a:p>
          <a:r>
            <a:rPr lang="es-MX" b="1" dirty="0">
              <a:solidFill>
                <a:schemeClr val="tx1"/>
              </a:solidFill>
            </a:rPr>
            <a:t>Pertinencia Social</a:t>
          </a:r>
        </a:p>
        <a:p>
          <a:r>
            <a:rPr lang="es-MX" b="1" dirty="0">
              <a:solidFill>
                <a:schemeClr val="tx1"/>
              </a:solidFill>
            </a:rPr>
            <a:t>Respuesta a  un contexto económico,  sociodemográfico y tecnológico</a:t>
          </a:r>
          <a:endParaRPr lang="en-US" b="1" dirty="0">
            <a:solidFill>
              <a:schemeClr val="tx1"/>
            </a:solidFill>
          </a:endParaRPr>
        </a:p>
      </dgm:t>
    </dgm:pt>
    <dgm:pt modelId="{BC5B0BE1-A10F-4881-BBF9-C7848DC0A4FF}" type="parTrans" cxnId="{03465919-7036-4B7B-913B-E52D43989C28}">
      <dgm:prSet/>
      <dgm:spPr/>
      <dgm:t>
        <a:bodyPr/>
        <a:lstStyle/>
        <a:p>
          <a:endParaRPr lang="en-US"/>
        </a:p>
      </dgm:t>
    </dgm:pt>
    <dgm:pt modelId="{D7E5EF9A-29BA-47D3-9D90-71F5357551D2}" type="sibTrans" cxnId="{03465919-7036-4B7B-913B-E52D43989C28}">
      <dgm:prSet/>
      <dgm:spPr/>
      <dgm:t>
        <a:bodyPr/>
        <a:lstStyle/>
        <a:p>
          <a:endParaRPr lang="en-US"/>
        </a:p>
      </dgm:t>
    </dgm:pt>
    <dgm:pt modelId="{641B4ED2-21FD-459C-AFA8-3E190A64AE44}" type="pres">
      <dgm:prSet presAssocID="{7F6B02E0-2137-4702-91C0-54AD4F153D84}" presName="diagram" presStyleCnt="0">
        <dgm:presLayoutVars>
          <dgm:dir/>
          <dgm:resizeHandles val="exact"/>
        </dgm:presLayoutVars>
      </dgm:prSet>
      <dgm:spPr/>
    </dgm:pt>
    <dgm:pt modelId="{5E733428-F656-4365-ABAA-09E855C1AE65}" type="pres">
      <dgm:prSet presAssocID="{809F82DA-697B-441A-B7C0-48C2B92B5FE3}" presName="arrow" presStyleLbl="node1" presStyleIdx="0" presStyleCnt="2" custScaleX="119178" custScaleY="102171">
        <dgm:presLayoutVars>
          <dgm:bulletEnabled val="1"/>
        </dgm:presLayoutVars>
      </dgm:prSet>
      <dgm:spPr/>
    </dgm:pt>
    <dgm:pt modelId="{6C09B5E3-C41C-4914-A9EC-6A31879AAE43}" type="pres">
      <dgm:prSet presAssocID="{E689892F-6AC6-47E9-9C31-A75AD911F2A8}" presName="arrow" presStyleLbl="node1" presStyleIdx="1" presStyleCnt="2" custScaleX="119178" custScaleY="97833">
        <dgm:presLayoutVars>
          <dgm:bulletEnabled val="1"/>
        </dgm:presLayoutVars>
      </dgm:prSet>
      <dgm:spPr/>
    </dgm:pt>
  </dgm:ptLst>
  <dgm:cxnLst>
    <dgm:cxn modelId="{31977F4F-4589-40A7-84E0-50BAE2C24E81}" type="presOf" srcId="{E689892F-6AC6-47E9-9C31-A75AD911F2A8}" destId="{6C09B5E3-C41C-4914-A9EC-6A31879AAE43}" srcOrd="0" destOrd="0" presId="urn:microsoft.com/office/officeart/2005/8/layout/arrow5"/>
    <dgm:cxn modelId="{662AA763-7CEE-4419-91D2-4433ED3F0554}" srcId="{7F6B02E0-2137-4702-91C0-54AD4F153D84}" destId="{809F82DA-697B-441A-B7C0-48C2B92B5FE3}" srcOrd="0" destOrd="0" parTransId="{0F81868F-B07C-4B95-B6D8-ECECE1532C0A}" sibTransId="{76F0BC61-8F4D-4A98-B05E-77861AAB4182}"/>
    <dgm:cxn modelId="{3083F50F-091B-4C87-876F-D4ED6BF65241}" type="presOf" srcId="{7F6B02E0-2137-4702-91C0-54AD4F153D84}" destId="{641B4ED2-21FD-459C-AFA8-3E190A64AE44}" srcOrd="0" destOrd="0" presId="urn:microsoft.com/office/officeart/2005/8/layout/arrow5"/>
    <dgm:cxn modelId="{F22D9AD4-4835-43B2-B005-C13A11B782BE}" type="presOf" srcId="{809F82DA-697B-441A-B7C0-48C2B92B5FE3}" destId="{5E733428-F656-4365-ABAA-09E855C1AE65}" srcOrd="0" destOrd="0" presId="urn:microsoft.com/office/officeart/2005/8/layout/arrow5"/>
    <dgm:cxn modelId="{03465919-7036-4B7B-913B-E52D43989C28}" srcId="{7F6B02E0-2137-4702-91C0-54AD4F153D84}" destId="{E689892F-6AC6-47E9-9C31-A75AD911F2A8}" srcOrd="1" destOrd="0" parTransId="{BC5B0BE1-A10F-4881-BBF9-C7848DC0A4FF}" sibTransId="{D7E5EF9A-29BA-47D3-9D90-71F5357551D2}"/>
    <dgm:cxn modelId="{71A8CADD-1578-4CFB-9B6D-707E353C89FD}" type="presParOf" srcId="{641B4ED2-21FD-459C-AFA8-3E190A64AE44}" destId="{5E733428-F656-4365-ABAA-09E855C1AE65}" srcOrd="0" destOrd="0" presId="urn:microsoft.com/office/officeart/2005/8/layout/arrow5"/>
    <dgm:cxn modelId="{BC229DC2-10FC-49FD-A3A4-C9A83F4E9102}" type="presParOf" srcId="{641B4ED2-21FD-459C-AFA8-3E190A64AE44}" destId="{6C09B5E3-C41C-4914-A9EC-6A31879AAE43}"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17E9EC-0CC2-4A10-ACF6-89810B271775}" type="doc">
      <dgm:prSet loTypeId="urn:microsoft.com/office/officeart/2005/8/layout/StepDownProcess" loCatId="process" qsTypeId="urn:microsoft.com/office/officeart/2005/8/quickstyle/simple1" qsCatId="simple" csTypeId="urn:microsoft.com/office/officeart/2005/8/colors/colorful1#2" csCatId="colorful" phldr="1"/>
      <dgm:spPr/>
      <dgm:t>
        <a:bodyPr/>
        <a:lstStyle/>
        <a:p>
          <a:endParaRPr lang="es-MX"/>
        </a:p>
      </dgm:t>
    </dgm:pt>
    <dgm:pt modelId="{3767F81B-C678-4BB2-A2AE-7D5723C98FE0}">
      <dgm:prSet phldrT="[Texto]" custT="1"/>
      <dgm:spPr/>
      <dgm:t>
        <a:bodyPr/>
        <a:lstStyle/>
        <a:p>
          <a:r>
            <a:rPr lang="es-MX" sz="1800" b="1" dirty="0"/>
            <a:t>Matrícula Nacional de Educación Superior </a:t>
          </a:r>
        </a:p>
        <a:p>
          <a:r>
            <a:rPr lang="es-MX" sz="1800" b="1" dirty="0"/>
            <a:t>4 032 992</a:t>
          </a:r>
        </a:p>
      </dgm:t>
    </dgm:pt>
    <dgm:pt modelId="{4557B02F-7C69-47F8-B339-CE1D26F664E0}" type="parTrans" cxnId="{7EC7D407-9009-4033-AA55-3AE1E86A99B1}">
      <dgm:prSet/>
      <dgm:spPr/>
      <dgm:t>
        <a:bodyPr/>
        <a:lstStyle/>
        <a:p>
          <a:endParaRPr lang="es-MX"/>
        </a:p>
      </dgm:t>
    </dgm:pt>
    <dgm:pt modelId="{91827877-933D-4C4C-8806-4E45020C1A0E}" type="sibTrans" cxnId="{7EC7D407-9009-4033-AA55-3AE1E86A99B1}">
      <dgm:prSet/>
      <dgm:spPr/>
      <dgm:t>
        <a:bodyPr/>
        <a:lstStyle/>
        <a:p>
          <a:endParaRPr lang="es-MX"/>
        </a:p>
      </dgm:t>
    </dgm:pt>
    <dgm:pt modelId="{97B606E2-5E2C-4A11-BCAD-5476866F10B2}">
      <dgm:prSet phldrT="[Texto]" custT="1"/>
      <dgm:spPr>
        <a:solidFill>
          <a:schemeClr val="accent3">
            <a:lumMod val="50000"/>
          </a:schemeClr>
        </a:solidFill>
      </dgm:spPr>
      <dgm:t>
        <a:bodyPr/>
        <a:lstStyle/>
        <a:p>
          <a:r>
            <a:rPr lang="es-MX" sz="1600" b="1" dirty="0"/>
            <a:t>Matrícula Total  en Programas de Ingeniería</a:t>
          </a:r>
        </a:p>
        <a:p>
          <a:r>
            <a:rPr lang="es-MX" sz="1600" b="1" dirty="0">
              <a:solidFill>
                <a:schemeClr val="bg1"/>
              </a:solidFill>
            </a:rPr>
            <a:t>1 260 161</a:t>
          </a:r>
        </a:p>
        <a:p>
          <a:r>
            <a:rPr lang="es-MX" sz="1600" b="1" dirty="0">
              <a:solidFill>
                <a:schemeClr val="bg1"/>
              </a:solidFill>
            </a:rPr>
            <a:t>31.24% de la nacional</a:t>
          </a:r>
        </a:p>
      </dgm:t>
    </dgm:pt>
    <dgm:pt modelId="{BBB89D79-7841-4A82-AC0A-E3810E84251C}" type="parTrans" cxnId="{23A661BA-A2B5-4B52-B021-45ACC69C48A6}">
      <dgm:prSet/>
      <dgm:spPr/>
      <dgm:t>
        <a:bodyPr/>
        <a:lstStyle/>
        <a:p>
          <a:endParaRPr lang="es-MX"/>
        </a:p>
      </dgm:t>
    </dgm:pt>
    <dgm:pt modelId="{C2824D62-39C8-453E-BC40-A67863A2CAA6}" type="sibTrans" cxnId="{23A661BA-A2B5-4B52-B021-45ACC69C48A6}">
      <dgm:prSet/>
      <dgm:spPr/>
      <dgm:t>
        <a:bodyPr/>
        <a:lstStyle/>
        <a:p>
          <a:endParaRPr lang="es-MX"/>
        </a:p>
      </dgm:t>
    </dgm:pt>
    <dgm:pt modelId="{9A2C7D2D-BF84-4C71-B962-540CC1962520}">
      <dgm:prSet phldrT="[Texto]" custT="1"/>
      <dgm:spPr>
        <a:solidFill>
          <a:schemeClr val="accent4">
            <a:lumMod val="75000"/>
          </a:schemeClr>
        </a:solidFill>
      </dgm:spPr>
      <dgm:t>
        <a:bodyPr/>
        <a:lstStyle/>
        <a:p>
          <a:r>
            <a:rPr lang="es-MX" sz="1600" b="1" dirty="0">
              <a:solidFill>
                <a:schemeClr val="bg1"/>
              </a:solidFill>
            </a:rPr>
            <a:t>Matrícula  Total Educación Superior Tecnológica</a:t>
          </a:r>
        </a:p>
        <a:p>
          <a:r>
            <a:rPr lang="es-MX" sz="1600" b="1" dirty="0">
              <a:solidFill>
                <a:schemeClr val="bg1"/>
              </a:solidFill>
            </a:rPr>
            <a:t>918  067</a:t>
          </a:r>
        </a:p>
        <a:p>
          <a:r>
            <a:rPr lang="es-MX" sz="1600" b="1" dirty="0">
              <a:solidFill>
                <a:schemeClr val="bg1"/>
              </a:solidFill>
            </a:rPr>
            <a:t>72.8% de la matrícula en ingeniería</a:t>
          </a:r>
        </a:p>
      </dgm:t>
    </dgm:pt>
    <dgm:pt modelId="{CC787989-D52F-423A-9AF7-5E6A7BE037F8}" type="parTrans" cxnId="{0955C4D9-BD9E-4CA7-984A-2A78D43374F9}">
      <dgm:prSet/>
      <dgm:spPr/>
      <dgm:t>
        <a:bodyPr/>
        <a:lstStyle/>
        <a:p>
          <a:endParaRPr lang="es-MX"/>
        </a:p>
      </dgm:t>
    </dgm:pt>
    <dgm:pt modelId="{AD596945-25DA-4035-9D03-0650670E5F0F}" type="sibTrans" cxnId="{0955C4D9-BD9E-4CA7-984A-2A78D43374F9}">
      <dgm:prSet/>
      <dgm:spPr/>
      <dgm:t>
        <a:bodyPr/>
        <a:lstStyle/>
        <a:p>
          <a:endParaRPr lang="es-MX"/>
        </a:p>
      </dgm:t>
    </dgm:pt>
    <dgm:pt modelId="{40AECACE-3CFD-4A67-9AB8-F920DDCFC320}" type="pres">
      <dgm:prSet presAssocID="{A117E9EC-0CC2-4A10-ACF6-89810B271775}" presName="rootnode" presStyleCnt="0">
        <dgm:presLayoutVars>
          <dgm:chMax/>
          <dgm:chPref/>
          <dgm:dir/>
          <dgm:animLvl val="lvl"/>
        </dgm:presLayoutVars>
      </dgm:prSet>
      <dgm:spPr/>
    </dgm:pt>
    <dgm:pt modelId="{C91B7750-94D7-4046-8CA9-0035C0E9CD0C}" type="pres">
      <dgm:prSet presAssocID="{3767F81B-C678-4BB2-A2AE-7D5723C98FE0}" presName="composite" presStyleCnt="0"/>
      <dgm:spPr/>
    </dgm:pt>
    <dgm:pt modelId="{6CF75FAC-5AD1-4674-9E86-D3F918FCEDD9}" type="pres">
      <dgm:prSet presAssocID="{3767F81B-C678-4BB2-A2AE-7D5723C98FE0}" presName="bentUpArrow1" presStyleLbl="alignImgPlace1" presStyleIdx="0" presStyleCnt="2" custLinFactNeighborX="-77900" custLinFactNeighborY="-1730"/>
      <dgm:spPr>
        <a:solidFill>
          <a:schemeClr val="accent2">
            <a:lumMod val="40000"/>
            <a:lumOff val="60000"/>
          </a:schemeClr>
        </a:solidFill>
      </dgm:spPr>
    </dgm:pt>
    <dgm:pt modelId="{E5915FB3-66AB-41EA-B0CE-DBF0636D9594}" type="pres">
      <dgm:prSet presAssocID="{3767F81B-C678-4BB2-A2AE-7D5723C98FE0}" presName="ParentText" presStyleLbl="node1" presStyleIdx="0" presStyleCnt="3" custScaleX="119467" custScaleY="110063" custLinFactNeighborX="-37671" custLinFactNeighborY="-6248">
        <dgm:presLayoutVars>
          <dgm:chMax val="1"/>
          <dgm:chPref val="1"/>
          <dgm:bulletEnabled val="1"/>
        </dgm:presLayoutVars>
      </dgm:prSet>
      <dgm:spPr/>
    </dgm:pt>
    <dgm:pt modelId="{15C8887B-CF39-4914-A0E3-7E331D8BD0D6}" type="pres">
      <dgm:prSet presAssocID="{3767F81B-C678-4BB2-A2AE-7D5723C98FE0}" presName="ChildText" presStyleLbl="revTx" presStyleIdx="0" presStyleCnt="2">
        <dgm:presLayoutVars>
          <dgm:chMax val="0"/>
          <dgm:chPref val="0"/>
          <dgm:bulletEnabled val="1"/>
        </dgm:presLayoutVars>
      </dgm:prSet>
      <dgm:spPr/>
    </dgm:pt>
    <dgm:pt modelId="{01D97E56-BB90-45B1-A2DE-39179B79E3B8}" type="pres">
      <dgm:prSet presAssocID="{91827877-933D-4C4C-8806-4E45020C1A0E}" presName="sibTrans" presStyleCnt="0"/>
      <dgm:spPr/>
    </dgm:pt>
    <dgm:pt modelId="{9ECEF33F-F2A2-403D-A1D4-F8ACD2605C49}" type="pres">
      <dgm:prSet presAssocID="{97B606E2-5E2C-4A11-BCAD-5476866F10B2}" presName="composite" presStyleCnt="0"/>
      <dgm:spPr/>
    </dgm:pt>
    <dgm:pt modelId="{36DCE31D-DE54-4DA2-859E-2A5456FB678C}" type="pres">
      <dgm:prSet presAssocID="{97B606E2-5E2C-4A11-BCAD-5476866F10B2}" presName="bentUpArrow1" presStyleLbl="alignImgPlace1" presStyleIdx="1" presStyleCnt="2"/>
      <dgm:spPr>
        <a:solidFill>
          <a:schemeClr val="accent3">
            <a:lumMod val="75000"/>
          </a:schemeClr>
        </a:solidFill>
      </dgm:spPr>
    </dgm:pt>
    <dgm:pt modelId="{60FD642C-CC66-48D3-AFEA-D47C3224B4BA}" type="pres">
      <dgm:prSet presAssocID="{97B606E2-5E2C-4A11-BCAD-5476866F10B2}" presName="ParentText" presStyleLbl="node1" presStyleIdx="1" presStyleCnt="3" custScaleX="113765" custScaleY="105079" custLinFactNeighborX="-52254" custLinFactNeighborY="-1184">
        <dgm:presLayoutVars>
          <dgm:chMax val="1"/>
          <dgm:chPref val="1"/>
          <dgm:bulletEnabled val="1"/>
        </dgm:presLayoutVars>
      </dgm:prSet>
      <dgm:spPr/>
    </dgm:pt>
    <dgm:pt modelId="{09BC78AB-3DDA-45F7-A94D-8730FEC80E97}" type="pres">
      <dgm:prSet presAssocID="{97B606E2-5E2C-4A11-BCAD-5476866F10B2}" presName="ChildText" presStyleLbl="revTx" presStyleIdx="1" presStyleCnt="2">
        <dgm:presLayoutVars>
          <dgm:chMax val="0"/>
          <dgm:chPref val="0"/>
          <dgm:bulletEnabled val="1"/>
        </dgm:presLayoutVars>
      </dgm:prSet>
      <dgm:spPr/>
    </dgm:pt>
    <dgm:pt modelId="{DD4E52B8-2B18-4B3C-BBAC-8A5BF6B41EC6}" type="pres">
      <dgm:prSet presAssocID="{C2824D62-39C8-453E-BC40-A67863A2CAA6}" presName="sibTrans" presStyleCnt="0"/>
      <dgm:spPr/>
    </dgm:pt>
    <dgm:pt modelId="{53EF8C43-296E-4C88-B9A5-B30139E2767F}" type="pres">
      <dgm:prSet presAssocID="{9A2C7D2D-BF84-4C71-B962-540CC1962520}" presName="composite" presStyleCnt="0"/>
      <dgm:spPr/>
    </dgm:pt>
    <dgm:pt modelId="{CDEB6D42-0D93-43A0-A65E-B680AA620F41}" type="pres">
      <dgm:prSet presAssocID="{9A2C7D2D-BF84-4C71-B962-540CC1962520}" presName="ParentText" presStyleLbl="node1" presStyleIdx="2" presStyleCnt="3" custScaleX="130362" custScaleY="98063" custLinFactNeighborX="1882" custLinFactNeighborY="-433">
        <dgm:presLayoutVars>
          <dgm:chMax val="1"/>
          <dgm:chPref val="1"/>
          <dgm:bulletEnabled val="1"/>
        </dgm:presLayoutVars>
      </dgm:prSet>
      <dgm:spPr/>
    </dgm:pt>
  </dgm:ptLst>
  <dgm:cxnLst>
    <dgm:cxn modelId="{429BF714-C781-4CE5-A6F1-64DFA92D5849}" type="presOf" srcId="{A117E9EC-0CC2-4A10-ACF6-89810B271775}" destId="{40AECACE-3CFD-4A67-9AB8-F920DDCFC320}" srcOrd="0" destOrd="0" presId="urn:microsoft.com/office/officeart/2005/8/layout/StepDownProcess"/>
    <dgm:cxn modelId="{0955C4D9-BD9E-4CA7-984A-2A78D43374F9}" srcId="{A117E9EC-0CC2-4A10-ACF6-89810B271775}" destId="{9A2C7D2D-BF84-4C71-B962-540CC1962520}" srcOrd="2" destOrd="0" parTransId="{CC787989-D52F-423A-9AF7-5E6A7BE037F8}" sibTransId="{AD596945-25DA-4035-9D03-0650670E5F0F}"/>
    <dgm:cxn modelId="{7EC7D407-9009-4033-AA55-3AE1E86A99B1}" srcId="{A117E9EC-0CC2-4A10-ACF6-89810B271775}" destId="{3767F81B-C678-4BB2-A2AE-7D5723C98FE0}" srcOrd="0" destOrd="0" parTransId="{4557B02F-7C69-47F8-B339-CE1D26F664E0}" sibTransId="{91827877-933D-4C4C-8806-4E45020C1A0E}"/>
    <dgm:cxn modelId="{677455AA-74CA-4607-A0B6-52D49AC9B132}" type="presOf" srcId="{9A2C7D2D-BF84-4C71-B962-540CC1962520}" destId="{CDEB6D42-0D93-43A0-A65E-B680AA620F41}" srcOrd="0" destOrd="0" presId="urn:microsoft.com/office/officeart/2005/8/layout/StepDownProcess"/>
    <dgm:cxn modelId="{F37663EF-85F8-46E5-8F5F-33377CFC51DB}" type="presOf" srcId="{97B606E2-5E2C-4A11-BCAD-5476866F10B2}" destId="{60FD642C-CC66-48D3-AFEA-D47C3224B4BA}" srcOrd="0" destOrd="0" presId="urn:microsoft.com/office/officeart/2005/8/layout/StepDownProcess"/>
    <dgm:cxn modelId="{23A661BA-A2B5-4B52-B021-45ACC69C48A6}" srcId="{A117E9EC-0CC2-4A10-ACF6-89810B271775}" destId="{97B606E2-5E2C-4A11-BCAD-5476866F10B2}" srcOrd="1" destOrd="0" parTransId="{BBB89D79-7841-4A82-AC0A-E3810E84251C}" sibTransId="{C2824D62-39C8-453E-BC40-A67863A2CAA6}"/>
    <dgm:cxn modelId="{5202F795-122A-48D3-AF60-AD21E436931B}" type="presOf" srcId="{3767F81B-C678-4BB2-A2AE-7D5723C98FE0}" destId="{E5915FB3-66AB-41EA-B0CE-DBF0636D9594}" srcOrd="0" destOrd="0" presId="urn:microsoft.com/office/officeart/2005/8/layout/StepDownProcess"/>
    <dgm:cxn modelId="{C8122647-2845-4A06-BDCD-DE5C9CC7673C}" type="presParOf" srcId="{40AECACE-3CFD-4A67-9AB8-F920DDCFC320}" destId="{C91B7750-94D7-4046-8CA9-0035C0E9CD0C}" srcOrd="0" destOrd="0" presId="urn:microsoft.com/office/officeart/2005/8/layout/StepDownProcess"/>
    <dgm:cxn modelId="{DC2F5FF6-BD04-405E-8185-7277B1869A26}" type="presParOf" srcId="{C91B7750-94D7-4046-8CA9-0035C0E9CD0C}" destId="{6CF75FAC-5AD1-4674-9E86-D3F918FCEDD9}" srcOrd="0" destOrd="0" presId="urn:microsoft.com/office/officeart/2005/8/layout/StepDownProcess"/>
    <dgm:cxn modelId="{51BA5E37-067E-4078-B68B-EA2BE5AF8C81}" type="presParOf" srcId="{C91B7750-94D7-4046-8CA9-0035C0E9CD0C}" destId="{E5915FB3-66AB-41EA-B0CE-DBF0636D9594}" srcOrd="1" destOrd="0" presId="urn:microsoft.com/office/officeart/2005/8/layout/StepDownProcess"/>
    <dgm:cxn modelId="{6171323B-C30D-49C5-A83D-EF0FDED0B73D}" type="presParOf" srcId="{C91B7750-94D7-4046-8CA9-0035C0E9CD0C}" destId="{15C8887B-CF39-4914-A0E3-7E331D8BD0D6}" srcOrd="2" destOrd="0" presId="urn:microsoft.com/office/officeart/2005/8/layout/StepDownProcess"/>
    <dgm:cxn modelId="{6B24AD51-43D7-4F55-A608-EACDB79431F5}" type="presParOf" srcId="{40AECACE-3CFD-4A67-9AB8-F920DDCFC320}" destId="{01D97E56-BB90-45B1-A2DE-39179B79E3B8}" srcOrd="1" destOrd="0" presId="urn:microsoft.com/office/officeart/2005/8/layout/StepDownProcess"/>
    <dgm:cxn modelId="{DE44F7A4-B012-4C99-9F07-F039E0791B35}" type="presParOf" srcId="{40AECACE-3CFD-4A67-9AB8-F920DDCFC320}" destId="{9ECEF33F-F2A2-403D-A1D4-F8ACD2605C49}" srcOrd="2" destOrd="0" presId="urn:microsoft.com/office/officeart/2005/8/layout/StepDownProcess"/>
    <dgm:cxn modelId="{7E66ED50-8037-474F-AA81-13355E0C4FF2}" type="presParOf" srcId="{9ECEF33F-F2A2-403D-A1D4-F8ACD2605C49}" destId="{36DCE31D-DE54-4DA2-859E-2A5456FB678C}" srcOrd="0" destOrd="0" presId="urn:microsoft.com/office/officeart/2005/8/layout/StepDownProcess"/>
    <dgm:cxn modelId="{D1A841DA-6279-4AE0-B957-2EE8321DF98B}" type="presParOf" srcId="{9ECEF33F-F2A2-403D-A1D4-F8ACD2605C49}" destId="{60FD642C-CC66-48D3-AFEA-D47C3224B4BA}" srcOrd="1" destOrd="0" presId="urn:microsoft.com/office/officeart/2005/8/layout/StepDownProcess"/>
    <dgm:cxn modelId="{E7FDA228-F4B9-438F-83BD-6A9658DB78B4}" type="presParOf" srcId="{9ECEF33F-F2A2-403D-A1D4-F8ACD2605C49}" destId="{09BC78AB-3DDA-45F7-A94D-8730FEC80E97}" srcOrd="2" destOrd="0" presId="urn:microsoft.com/office/officeart/2005/8/layout/StepDownProcess"/>
    <dgm:cxn modelId="{7B11F1E5-9542-4FD5-96E3-9E555384FC74}" type="presParOf" srcId="{40AECACE-3CFD-4A67-9AB8-F920DDCFC320}" destId="{DD4E52B8-2B18-4B3C-BBAC-8A5BF6B41EC6}" srcOrd="3" destOrd="0" presId="urn:microsoft.com/office/officeart/2005/8/layout/StepDownProcess"/>
    <dgm:cxn modelId="{912C1EAB-8D70-4485-9487-4B3FA80C0BEC}" type="presParOf" srcId="{40AECACE-3CFD-4A67-9AB8-F920DDCFC320}" destId="{53EF8C43-296E-4C88-B9A5-B30139E2767F}" srcOrd="4" destOrd="0" presId="urn:microsoft.com/office/officeart/2005/8/layout/StepDownProcess"/>
    <dgm:cxn modelId="{184D62F2-886D-47A9-80F6-9FC40D021448}" type="presParOf" srcId="{53EF8C43-296E-4C88-B9A5-B30139E2767F}" destId="{CDEB6D42-0D93-43A0-A65E-B680AA620F41}"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6B0A7C-F7A0-42E6-ABAC-5D550802101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B7CF96A-BB3E-4A6C-BCC6-679C5BBDD939}">
      <dgm:prSet phldrT="[Texto]" custT="1"/>
      <dgm:spPr>
        <a:solidFill>
          <a:srgbClr val="FFFF00"/>
        </a:solidFill>
        <a:ln>
          <a:solidFill>
            <a:schemeClr val="accent1"/>
          </a:solidFill>
        </a:ln>
      </dgm:spPr>
      <dgm:t>
        <a:bodyPr/>
        <a:lstStyle/>
        <a:p>
          <a:r>
            <a:rPr lang="es-ES" sz="2000" b="1" i="0" dirty="0">
              <a:solidFill>
                <a:schemeClr val="tx1"/>
              </a:solidFill>
            </a:rPr>
            <a:t>un órgano administrativo desconcentrado de la Secretaría de Educación Pública, con autonomía técnica, académica y de gestión.</a:t>
          </a:r>
          <a:endParaRPr lang="en-US" sz="2000" b="1" dirty="0">
            <a:solidFill>
              <a:schemeClr val="tx1"/>
            </a:solidFill>
          </a:endParaRPr>
        </a:p>
      </dgm:t>
    </dgm:pt>
    <dgm:pt modelId="{886A6EB8-FE2F-4632-958F-FE268BDDADBC}" type="parTrans" cxnId="{8D61E18E-09FA-4456-9A94-909F6FA98145}">
      <dgm:prSet/>
      <dgm:spPr/>
      <dgm:t>
        <a:bodyPr/>
        <a:lstStyle/>
        <a:p>
          <a:endParaRPr lang="en-US"/>
        </a:p>
      </dgm:t>
    </dgm:pt>
    <dgm:pt modelId="{3F255F51-028C-4154-97FF-5D04A5BB7B56}" type="sibTrans" cxnId="{8D61E18E-09FA-4456-9A94-909F6FA98145}">
      <dgm:prSet/>
      <dgm:spPr>
        <a:solidFill>
          <a:schemeClr val="accent2">
            <a:alpha val="90000"/>
          </a:schemeClr>
        </a:solidFill>
      </dgm:spPr>
      <dgm:t>
        <a:bodyPr/>
        <a:lstStyle/>
        <a:p>
          <a:endParaRPr lang="en-US"/>
        </a:p>
      </dgm:t>
    </dgm:pt>
    <dgm:pt modelId="{901FA655-B685-442E-9846-0791DE6C4ECD}">
      <dgm:prSet phldrT="[Texto]" custT="1"/>
      <dgm:spPr>
        <a:solidFill>
          <a:schemeClr val="accent1">
            <a:lumMod val="20000"/>
            <a:lumOff val="80000"/>
          </a:schemeClr>
        </a:solidFill>
        <a:ln>
          <a:solidFill>
            <a:schemeClr val="accent1"/>
          </a:solidFill>
        </a:ln>
      </dgm:spPr>
      <dgm:t>
        <a:bodyPr/>
        <a:lstStyle/>
        <a:p>
          <a:r>
            <a:rPr lang="es-ES" sz="2000" b="1" i="0" dirty="0">
              <a:solidFill>
                <a:schemeClr val="tx1"/>
              </a:solidFill>
            </a:rPr>
            <a:t>Agrupa institutos tecnológicos, unidades y centros de investigación, docencia y desarrollo de educación superior tecnológica con los que la SEP imparte la educación superior y la investigación científica y tecnológica.</a:t>
          </a:r>
          <a:endParaRPr lang="en-US" sz="2000" b="1" dirty="0">
            <a:solidFill>
              <a:schemeClr val="tx1"/>
            </a:solidFill>
          </a:endParaRPr>
        </a:p>
      </dgm:t>
    </dgm:pt>
    <dgm:pt modelId="{D8B77FAE-D29D-40EC-B8EC-0C750819344D}" type="parTrans" cxnId="{FDC17BEC-A238-43D1-AA35-4B6D22D32A4A}">
      <dgm:prSet/>
      <dgm:spPr/>
      <dgm:t>
        <a:bodyPr/>
        <a:lstStyle/>
        <a:p>
          <a:endParaRPr lang="en-US"/>
        </a:p>
      </dgm:t>
    </dgm:pt>
    <dgm:pt modelId="{6C427137-5DEF-434D-874C-B522621CFD70}" type="sibTrans" cxnId="{FDC17BEC-A238-43D1-AA35-4B6D22D32A4A}">
      <dgm:prSet/>
      <dgm:spPr>
        <a:solidFill>
          <a:schemeClr val="accent2">
            <a:alpha val="90000"/>
          </a:schemeClr>
        </a:solidFill>
      </dgm:spPr>
      <dgm:t>
        <a:bodyPr/>
        <a:lstStyle/>
        <a:p>
          <a:endParaRPr lang="en-US"/>
        </a:p>
      </dgm:t>
    </dgm:pt>
    <dgm:pt modelId="{0DCDC2E2-453A-415A-A495-1E52FC60E4E7}">
      <dgm:prSet phldrT="[Texto]" custT="1"/>
      <dgm:spPr>
        <a:solidFill>
          <a:schemeClr val="accent6">
            <a:lumMod val="40000"/>
            <a:lumOff val="60000"/>
          </a:schemeClr>
        </a:solidFill>
      </dgm:spPr>
      <dgm:t>
        <a:bodyPr/>
        <a:lstStyle/>
        <a:p>
          <a:r>
            <a:rPr lang="es-ES" sz="2000" b="1" i="0" dirty="0">
              <a:solidFill>
                <a:schemeClr val="tx1"/>
              </a:solidFill>
            </a:rPr>
            <a:t>Se asume la </a:t>
          </a:r>
          <a:r>
            <a:rPr lang="es-ES" sz="2000" b="1" i="0" dirty="0">
              <a:solidFill>
                <a:srgbClr val="FF0000"/>
              </a:solidFill>
            </a:rPr>
            <a:t>Educación Dual </a:t>
          </a:r>
          <a:r>
            <a:rPr lang="es-ES" sz="2000" b="1" i="0" dirty="0">
              <a:solidFill>
                <a:schemeClr val="tx1"/>
              </a:solidFill>
            </a:rPr>
            <a:t>como una </a:t>
          </a:r>
          <a:r>
            <a:rPr lang="es-ES" sz="2000" b="1" i="0" dirty="0" err="1">
              <a:solidFill>
                <a:schemeClr val="tx1"/>
              </a:solidFill>
            </a:rPr>
            <a:t>caracterìstica</a:t>
          </a:r>
          <a:r>
            <a:rPr lang="es-ES" sz="2000" b="1" i="0" dirty="0">
              <a:solidFill>
                <a:schemeClr val="tx1"/>
              </a:solidFill>
            </a:rPr>
            <a:t> del   </a:t>
          </a:r>
          <a:r>
            <a:rPr lang="es-ES" sz="2000" b="1" i="0" dirty="0" err="1">
              <a:solidFill>
                <a:schemeClr val="tx1"/>
              </a:solidFill>
            </a:rPr>
            <a:t>TecNM</a:t>
          </a:r>
          <a:endParaRPr lang="en-US" sz="2000" b="1" dirty="0">
            <a:solidFill>
              <a:schemeClr val="tx1"/>
            </a:solidFill>
          </a:endParaRPr>
        </a:p>
      </dgm:t>
    </dgm:pt>
    <dgm:pt modelId="{82C8CFF0-119B-424A-8E51-49E56FB2D2AC}" type="parTrans" cxnId="{42DA7650-EF14-42C8-AC87-7734C775DC33}">
      <dgm:prSet/>
      <dgm:spPr/>
      <dgm:t>
        <a:bodyPr/>
        <a:lstStyle/>
        <a:p>
          <a:endParaRPr lang="en-US"/>
        </a:p>
      </dgm:t>
    </dgm:pt>
    <dgm:pt modelId="{32A1E036-0E6A-4D7D-A094-997487BBFDDB}" type="sibTrans" cxnId="{42DA7650-EF14-42C8-AC87-7734C775DC33}">
      <dgm:prSet/>
      <dgm:spPr/>
      <dgm:t>
        <a:bodyPr/>
        <a:lstStyle/>
        <a:p>
          <a:endParaRPr lang="en-US"/>
        </a:p>
      </dgm:t>
    </dgm:pt>
    <dgm:pt modelId="{0978E047-ABB9-4EF6-9EAA-5CEA95E47A39}" type="pres">
      <dgm:prSet presAssocID="{606B0A7C-F7A0-42E6-ABAC-5D550802101F}" presName="outerComposite" presStyleCnt="0">
        <dgm:presLayoutVars>
          <dgm:chMax val="5"/>
          <dgm:dir/>
          <dgm:resizeHandles val="exact"/>
        </dgm:presLayoutVars>
      </dgm:prSet>
      <dgm:spPr/>
    </dgm:pt>
    <dgm:pt modelId="{2316602C-7151-40F7-9A53-8B57DC9080CD}" type="pres">
      <dgm:prSet presAssocID="{606B0A7C-F7A0-42E6-ABAC-5D550802101F}" presName="dummyMaxCanvas" presStyleCnt="0">
        <dgm:presLayoutVars/>
      </dgm:prSet>
      <dgm:spPr/>
    </dgm:pt>
    <dgm:pt modelId="{D84391FC-11F6-4A62-8EFC-DA82A4C30369}" type="pres">
      <dgm:prSet presAssocID="{606B0A7C-F7A0-42E6-ABAC-5D550802101F}" presName="ThreeNodes_1" presStyleLbl="node1" presStyleIdx="0" presStyleCnt="3">
        <dgm:presLayoutVars>
          <dgm:bulletEnabled val="1"/>
        </dgm:presLayoutVars>
      </dgm:prSet>
      <dgm:spPr/>
    </dgm:pt>
    <dgm:pt modelId="{4E337BD7-1DC9-44EF-B5A7-F8BC20E44AFE}" type="pres">
      <dgm:prSet presAssocID="{606B0A7C-F7A0-42E6-ABAC-5D550802101F}" presName="ThreeNodes_2" presStyleLbl="node1" presStyleIdx="1" presStyleCnt="3">
        <dgm:presLayoutVars>
          <dgm:bulletEnabled val="1"/>
        </dgm:presLayoutVars>
      </dgm:prSet>
      <dgm:spPr/>
    </dgm:pt>
    <dgm:pt modelId="{18148105-7994-45D9-8D88-47D6DE8202A1}" type="pres">
      <dgm:prSet presAssocID="{606B0A7C-F7A0-42E6-ABAC-5D550802101F}" presName="ThreeNodes_3" presStyleLbl="node1" presStyleIdx="2" presStyleCnt="3">
        <dgm:presLayoutVars>
          <dgm:bulletEnabled val="1"/>
        </dgm:presLayoutVars>
      </dgm:prSet>
      <dgm:spPr/>
    </dgm:pt>
    <dgm:pt modelId="{CA33E394-2F0C-48C6-B1C4-0D4A4161980D}" type="pres">
      <dgm:prSet presAssocID="{606B0A7C-F7A0-42E6-ABAC-5D550802101F}" presName="ThreeConn_1-2" presStyleLbl="fgAccFollowNode1" presStyleIdx="0" presStyleCnt="2">
        <dgm:presLayoutVars>
          <dgm:bulletEnabled val="1"/>
        </dgm:presLayoutVars>
      </dgm:prSet>
      <dgm:spPr/>
    </dgm:pt>
    <dgm:pt modelId="{CD6C72A5-6F42-41BD-9D7C-8AF846CF340D}" type="pres">
      <dgm:prSet presAssocID="{606B0A7C-F7A0-42E6-ABAC-5D550802101F}" presName="ThreeConn_2-3" presStyleLbl="fgAccFollowNode1" presStyleIdx="1" presStyleCnt="2">
        <dgm:presLayoutVars>
          <dgm:bulletEnabled val="1"/>
        </dgm:presLayoutVars>
      </dgm:prSet>
      <dgm:spPr/>
    </dgm:pt>
    <dgm:pt modelId="{D6F08CE6-6D81-4FF1-B398-216E41824066}" type="pres">
      <dgm:prSet presAssocID="{606B0A7C-F7A0-42E6-ABAC-5D550802101F}" presName="ThreeNodes_1_text" presStyleLbl="node1" presStyleIdx="2" presStyleCnt="3">
        <dgm:presLayoutVars>
          <dgm:bulletEnabled val="1"/>
        </dgm:presLayoutVars>
      </dgm:prSet>
      <dgm:spPr/>
    </dgm:pt>
    <dgm:pt modelId="{D1AD1FEE-5914-494E-8C3B-AA63EC957EC8}" type="pres">
      <dgm:prSet presAssocID="{606B0A7C-F7A0-42E6-ABAC-5D550802101F}" presName="ThreeNodes_2_text" presStyleLbl="node1" presStyleIdx="2" presStyleCnt="3">
        <dgm:presLayoutVars>
          <dgm:bulletEnabled val="1"/>
        </dgm:presLayoutVars>
      </dgm:prSet>
      <dgm:spPr/>
    </dgm:pt>
    <dgm:pt modelId="{C4CBF23E-2341-46BE-BAAE-E7326CBFD8D7}" type="pres">
      <dgm:prSet presAssocID="{606B0A7C-F7A0-42E6-ABAC-5D550802101F}" presName="ThreeNodes_3_text" presStyleLbl="node1" presStyleIdx="2" presStyleCnt="3">
        <dgm:presLayoutVars>
          <dgm:bulletEnabled val="1"/>
        </dgm:presLayoutVars>
      </dgm:prSet>
      <dgm:spPr/>
    </dgm:pt>
  </dgm:ptLst>
  <dgm:cxnLst>
    <dgm:cxn modelId="{40A3C0C9-F54E-4C3D-9090-FEE2D703671E}" type="presOf" srcId="{EB7CF96A-BB3E-4A6C-BCC6-679C5BBDD939}" destId="{D84391FC-11F6-4A62-8EFC-DA82A4C30369}" srcOrd="0" destOrd="0" presId="urn:microsoft.com/office/officeart/2005/8/layout/vProcess5"/>
    <dgm:cxn modelId="{AB529F1E-7047-4CE6-A71B-F7DF5399FE06}" type="presOf" srcId="{6C427137-5DEF-434D-874C-B522621CFD70}" destId="{CD6C72A5-6F42-41BD-9D7C-8AF846CF340D}" srcOrd="0" destOrd="0" presId="urn:microsoft.com/office/officeart/2005/8/layout/vProcess5"/>
    <dgm:cxn modelId="{9DB2681C-688C-4405-8E43-CC6A2A2C6623}" type="presOf" srcId="{3F255F51-028C-4154-97FF-5D04A5BB7B56}" destId="{CA33E394-2F0C-48C6-B1C4-0D4A4161980D}" srcOrd="0" destOrd="0" presId="urn:microsoft.com/office/officeart/2005/8/layout/vProcess5"/>
    <dgm:cxn modelId="{ABC019BA-2B99-491E-A932-EFEF68693073}" type="presOf" srcId="{901FA655-B685-442E-9846-0791DE6C4ECD}" destId="{4E337BD7-1DC9-44EF-B5A7-F8BC20E44AFE}" srcOrd="0" destOrd="0" presId="urn:microsoft.com/office/officeart/2005/8/layout/vProcess5"/>
    <dgm:cxn modelId="{64BCD48F-B32E-40D0-91CC-43D3B5806AFA}" type="presOf" srcId="{606B0A7C-F7A0-42E6-ABAC-5D550802101F}" destId="{0978E047-ABB9-4EF6-9EAA-5CEA95E47A39}" srcOrd="0" destOrd="0" presId="urn:microsoft.com/office/officeart/2005/8/layout/vProcess5"/>
    <dgm:cxn modelId="{42DA7650-EF14-42C8-AC87-7734C775DC33}" srcId="{606B0A7C-F7A0-42E6-ABAC-5D550802101F}" destId="{0DCDC2E2-453A-415A-A495-1E52FC60E4E7}" srcOrd="2" destOrd="0" parTransId="{82C8CFF0-119B-424A-8E51-49E56FB2D2AC}" sibTransId="{32A1E036-0E6A-4D7D-A094-997487BBFDDB}"/>
    <dgm:cxn modelId="{1FCD0466-38FE-4D5C-BD98-CFFA925F312B}" type="presOf" srcId="{0DCDC2E2-453A-415A-A495-1E52FC60E4E7}" destId="{18148105-7994-45D9-8D88-47D6DE8202A1}" srcOrd="0" destOrd="0" presId="urn:microsoft.com/office/officeart/2005/8/layout/vProcess5"/>
    <dgm:cxn modelId="{9B518FC1-0462-452E-A1D6-7F628060CA4B}" type="presOf" srcId="{0DCDC2E2-453A-415A-A495-1E52FC60E4E7}" destId="{C4CBF23E-2341-46BE-BAAE-E7326CBFD8D7}" srcOrd="1" destOrd="0" presId="urn:microsoft.com/office/officeart/2005/8/layout/vProcess5"/>
    <dgm:cxn modelId="{8D61E18E-09FA-4456-9A94-909F6FA98145}" srcId="{606B0A7C-F7A0-42E6-ABAC-5D550802101F}" destId="{EB7CF96A-BB3E-4A6C-BCC6-679C5BBDD939}" srcOrd="0" destOrd="0" parTransId="{886A6EB8-FE2F-4632-958F-FE268BDDADBC}" sibTransId="{3F255F51-028C-4154-97FF-5D04A5BB7B56}"/>
    <dgm:cxn modelId="{FDC17BEC-A238-43D1-AA35-4B6D22D32A4A}" srcId="{606B0A7C-F7A0-42E6-ABAC-5D550802101F}" destId="{901FA655-B685-442E-9846-0791DE6C4ECD}" srcOrd="1" destOrd="0" parTransId="{D8B77FAE-D29D-40EC-B8EC-0C750819344D}" sibTransId="{6C427137-5DEF-434D-874C-B522621CFD70}"/>
    <dgm:cxn modelId="{EF841A31-BA35-482E-B73F-2D4017BE78D8}" type="presOf" srcId="{EB7CF96A-BB3E-4A6C-BCC6-679C5BBDD939}" destId="{D6F08CE6-6D81-4FF1-B398-216E41824066}" srcOrd="1" destOrd="0" presId="urn:microsoft.com/office/officeart/2005/8/layout/vProcess5"/>
    <dgm:cxn modelId="{30FAB6AD-15C1-4BE1-804E-68629D6EB758}" type="presOf" srcId="{901FA655-B685-442E-9846-0791DE6C4ECD}" destId="{D1AD1FEE-5914-494E-8C3B-AA63EC957EC8}" srcOrd="1" destOrd="0" presId="urn:microsoft.com/office/officeart/2005/8/layout/vProcess5"/>
    <dgm:cxn modelId="{CADCC795-9796-4374-92E4-D64847AD9922}" type="presParOf" srcId="{0978E047-ABB9-4EF6-9EAA-5CEA95E47A39}" destId="{2316602C-7151-40F7-9A53-8B57DC9080CD}" srcOrd="0" destOrd="0" presId="urn:microsoft.com/office/officeart/2005/8/layout/vProcess5"/>
    <dgm:cxn modelId="{386BB4B2-AF7B-49F0-8CF3-9464C828ACE8}" type="presParOf" srcId="{0978E047-ABB9-4EF6-9EAA-5CEA95E47A39}" destId="{D84391FC-11F6-4A62-8EFC-DA82A4C30369}" srcOrd="1" destOrd="0" presId="urn:microsoft.com/office/officeart/2005/8/layout/vProcess5"/>
    <dgm:cxn modelId="{89DA5F70-6E10-45B8-AA26-6232FDF0D1AB}" type="presParOf" srcId="{0978E047-ABB9-4EF6-9EAA-5CEA95E47A39}" destId="{4E337BD7-1DC9-44EF-B5A7-F8BC20E44AFE}" srcOrd="2" destOrd="0" presId="urn:microsoft.com/office/officeart/2005/8/layout/vProcess5"/>
    <dgm:cxn modelId="{29B547FC-73E1-42AF-B0B3-677B7DF715B3}" type="presParOf" srcId="{0978E047-ABB9-4EF6-9EAA-5CEA95E47A39}" destId="{18148105-7994-45D9-8D88-47D6DE8202A1}" srcOrd="3" destOrd="0" presId="urn:microsoft.com/office/officeart/2005/8/layout/vProcess5"/>
    <dgm:cxn modelId="{8FB08692-F70C-4C00-A9FF-45A5B775A4CE}" type="presParOf" srcId="{0978E047-ABB9-4EF6-9EAA-5CEA95E47A39}" destId="{CA33E394-2F0C-48C6-B1C4-0D4A4161980D}" srcOrd="4" destOrd="0" presId="urn:microsoft.com/office/officeart/2005/8/layout/vProcess5"/>
    <dgm:cxn modelId="{7211FBBD-2AF7-4AF5-B18A-D2DE4D203074}" type="presParOf" srcId="{0978E047-ABB9-4EF6-9EAA-5CEA95E47A39}" destId="{CD6C72A5-6F42-41BD-9D7C-8AF846CF340D}" srcOrd="5" destOrd="0" presId="urn:microsoft.com/office/officeart/2005/8/layout/vProcess5"/>
    <dgm:cxn modelId="{DB2DC89C-F801-4EEE-94B2-31F16D9C4255}" type="presParOf" srcId="{0978E047-ABB9-4EF6-9EAA-5CEA95E47A39}" destId="{D6F08CE6-6D81-4FF1-B398-216E41824066}" srcOrd="6" destOrd="0" presId="urn:microsoft.com/office/officeart/2005/8/layout/vProcess5"/>
    <dgm:cxn modelId="{F5520994-5305-49A5-87BD-6AE78A601E2D}" type="presParOf" srcId="{0978E047-ABB9-4EF6-9EAA-5CEA95E47A39}" destId="{D1AD1FEE-5914-494E-8C3B-AA63EC957EC8}" srcOrd="7" destOrd="0" presId="urn:microsoft.com/office/officeart/2005/8/layout/vProcess5"/>
    <dgm:cxn modelId="{6A042EB6-9C1A-4E39-B8D4-9727D7CD9A62}" type="presParOf" srcId="{0978E047-ABB9-4EF6-9EAA-5CEA95E47A39}" destId="{C4CBF23E-2341-46BE-BAAE-E7326CBFD8D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2FEE05-355F-4EF9-86FF-B1AD2BCC9E25}" type="doc">
      <dgm:prSet loTypeId="urn:microsoft.com/office/officeart/2005/8/layout/pList2#1" loCatId="list" qsTypeId="urn:microsoft.com/office/officeart/2005/8/quickstyle/simple1" qsCatId="simple" csTypeId="urn:microsoft.com/office/officeart/2005/8/colors/accent1_1" csCatId="accent1" phldr="1"/>
      <dgm:spPr/>
      <dgm:t>
        <a:bodyPr/>
        <a:lstStyle/>
        <a:p>
          <a:endParaRPr lang="es-MX"/>
        </a:p>
      </dgm:t>
    </dgm:pt>
    <dgm:pt modelId="{BBF3959E-4DA7-4C2B-A88A-A824489FD867}">
      <dgm:prSet phldrT="[Texto]" custT="1"/>
      <dgm:spPr/>
      <dgm:t>
        <a:bodyPr/>
        <a:lstStyle/>
        <a:p>
          <a:r>
            <a:rPr lang="en-US" sz="1400" b="1" dirty="0" err="1">
              <a:solidFill>
                <a:srgbClr val="FF0000"/>
              </a:solidFill>
              <a:latin typeface="Arial" pitchFamily="34" charset="0"/>
              <a:cs typeface="Arial" pitchFamily="34" charset="0"/>
            </a:rPr>
            <a:t>Universidades</a:t>
          </a:r>
          <a:r>
            <a:rPr lang="en-US" sz="1400" b="1" dirty="0">
              <a:solidFill>
                <a:srgbClr val="FF0000"/>
              </a:solidFill>
              <a:latin typeface="Arial" pitchFamily="34" charset="0"/>
              <a:cs typeface="Arial" pitchFamily="34" charset="0"/>
            </a:rPr>
            <a:t> </a:t>
          </a:r>
          <a:r>
            <a:rPr lang="en-US" sz="1400" b="1" dirty="0" err="1">
              <a:solidFill>
                <a:srgbClr val="FF0000"/>
              </a:solidFill>
              <a:latin typeface="Arial" pitchFamily="34" charset="0"/>
              <a:cs typeface="Arial" pitchFamily="34" charset="0"/>
            </a:rPr>
            <a:t>Politécnicas</a:t>
          </a:r>
          <a:endParaRPr lang="en-US" sz="1400" b="1" dirty="0">
            <a:solidFill>
              <a:srgbClr val="FF0000"/>
            </a:solidFill>
            <a:latin typeface="Arial" pitchFamily="34" charset="0"/>
            <a:cs typeface="Arial" pitchFamily="34" charset="0"/>
          </a:endParaRPr>
        </a:p>
        <a:p>
          <a:r>
            <a:rPr lang="es-MX" sz="1400" b="1" dirty="0">
              <a:latin typeface="Arial" pitchFamily="34" charset="0"/>
              <a:cs typeface="Arial" pitchFamily="34" charset="0"/>
            </a:rPr>
            <a:t>Organismo público de control estatal con personalidad jurídica y patrimonio propios</a:t>
          </a:r>
        </a:p>
        <a:p>
          <a:r>
            <a:rPr lang="en-US" sz="1400" b="1" i="0" dirty="0" err="1">
              <a:latin typeface="Arial" pitchFamily="34" charset="0"/>
              <a:cs typeface="Arial" pitchFamily="34" charset="0"/>
            </a:rPr>
            <a:t>fondos</a:t>
          </a:r>
          <a:r>
            <a:rPr lang="en-US" sz="1400" b="1" i="0" dirty="0">
              <a:latin typeface="Arial" pitchFamily="34" charset="0"/>
              <a:cs typeface="Arial" pitchFamily="34" charset="0"/>
            </a:rPr>
            <a:t> </a:t>
          </a:r>
          <a:r>
            <a:rPr lang="en-US" sz="1400" b="1" i="0" dirty="0" err="1">
              <a:latin typeface="Arial" pitchFamily="34" charset="0"/>
              <a:cs typeface="Arial" pitchFamily="34" charset="0"/>
            </a:rPr>
            <a:t>federales</a:t>
          </a:r>
          <a:r>
            <a:rPr lang="en-US" sz="1400" b="1" i="0" dirty="0">
              <a:latin typeface="Arial" pitchFamily="34" charset="0"/>
              <a:cs typeface="Arial" pitchFamily="34" charset="0"/>
            </a:rPr>
            <a:t>, </a:t>
          </a:r>
          <a:r>
            <a:rPr lang="en-US" sz="1400" b="1" i="0" dirty="0" err="1">
              <a:latin typeface="Arial" pitchFamily="34" charset="0"/>
              <a:cs typeface="Arial" pitchFamily="34" charset="0"/>
            </a:rPr>
            <a:t>estatales</a:t>
          </a:r>
          <a:r>
            <a:rPr lang="en-US" sz="1400" b="1" i="0" dirty="0">
              <a:latin typeface="Arial" pitchFamily="34" charset="0"/>
              <a:cs typeface="Arial" pitchFamily="34" charset="0"/>
            </a:rPr>
            <a:t> y </a:t>
          </a:r>
          <a:r>
            <a:rPr lang="en-US" sz="1400" b="1" i="0" dirty="0" err="1">
              <a:latin typeface="Arial" pitchFamily="34" charset="0"/>
              <a:cs typeface="Arial" pitchFamily="34" charset="0"/>
            </a:rPr>
            <a:t>propios</a:t>
          </a:r>
          <a:endParaRPr lang="en-US" sz="1400" b="1" dirty="0">
            <a:solidFill>
              <a:srgbClr val="FF0000"/>
            </a:solidFill>
            <a:latin typeface="Arial" pitchFamily="34" charset="0"/>
            <a:cs typeface="Arial" pitchFamily="34" charset="0"/>
          </a:endParaRPr>
        </a:p>
        <a:p>
          <a:endParaRPr lang="en-US" sz="1400" b="1" dirty="0">
            <a:solidFill>
              <a:srgbClr val="FF0000"/>
            </a:solidFill>
            <a:latin typeface="Arial" pitchFamily="34" charset="0"/>
            <a:cs typeface="Arial" pitchFamily="34" charset="0"/>
          </a:endParaRPr>
        </a:p>
        <a:p>
          <a:endParaRPr lang="en-US" sz="1400" b="1" dirty="0">
            <a:solidFill>
              <a:srgbClr val="FF0000"/>
            </a:solidFill>
            <a:latin typeface="Arial" pitchFamily="34" charset="0"/>
            <a:cs typeface="Arial" pitchFamily="34" charset="0"/>
          </a:endParaRPr>
        </a:p>
      </dgm:t>
    </dgm:pt>
    <dgm:pt modelId="{BDBE4152-22BC-4BB2-85EB-5D9466CB7C72}" type="parTrans" cxnId="{B8DC174F-7272-4B15-8546-CA65B07CDB8A}">
      <dgm:prSet/>
      <dgm:spPr/>
      <dgm:t>
        <a:bodyPr/>
        <a:lstStyle/>
        <a:p>
          <a:endParaRPr lang="en-US"/>
        </a:p>
      </dgm:t>
    </dgm:pt>
    <dgm:pt modelId="{2D1B2485-4E48-4461-955E-B33B106C3427}" type="sibTrans" cxnId="{B8DC174F-7272-4B15-8546-CA65B07CDB8A}">
      <dgm:prSet/>
      <dgm:spPr/>
      <dgm:t>
        <a:bodyPr/>
        <a:lstStyle/>
        <a:p>
          <a:endParaRPr lang="en-US"/>
        </a:p>
      </dgm:t>
    </dgm:pt>
    <dgm:pt modelId="{9AE3162A-60A9-4C88-997A-BBB74B97A195}">
      <dgm:prSet phldrT="[Texto]" custT="1"/>
      <dgm:spPr/>
      <dgm:t>
        <a:bodyPr/>
        <a:lstStyle/>
        <a:p>
          <a:r>
            <a:rPr lang="es-MX" sz="1400" b="1" dirty="0">
              <a:solidFill>
                <a:srgbClr val="FF0000"/>
              </a:solidFill>
              <a:latin typeface="Arial" pitchFamily="34" charset="0"/>
              <a:cs typeface="Arial" pitchFamily="34" charset="0"/>
            </a:rPr>
            <a:t>Universidades Tecnológica</a:t>
          </a:r>
        </a:p>
        <a:p>
          <a:r>
            <a:rPr lang="es-MX" sz="1400" b="1" dirty="0">
              <a:latin typeface="Arial" pitchFamily="34" charset="0"/>
              <a:cs typeface="Arial" pitchFamily="34" charset="0"/>
            </a:rPr>
            <a:t>Organismo público de control estatal con personalidad jurídica y patrimonio propios</a:t>
          </a:r>
        </a:p>
        <a:p>
          <a:r>
            <a:rPr lang="en-US" sz="1400" b="1" i="0" dirty="0" err="1">
              <a:latin typeface="Arial" pitchFamily="34" charset="0"/>
              <a:cs typeface="Arial" pitchFamily="34" charset="0"/>
            </a:rPr>
            <a:t>financiamiento</a:t>
          </a:r>
          <a:r>
            <a:rPr lang="en-US" sz="1400" b="1" i="0" dirty="0">
              <a:latin typeface="Arial" pitchFamily="34" charset="0"/>
              <a:cs typeface="Arial" pitchFamily="34" charset="0"/>
            </a:rPr>
            <a:t> </a:t>
          </a:r>
          <a:r>
            <a:rPr lang="en-US" sz="1400" b="1" i="0" dirty="0" err="1">
              <a:latin typeface="Arial" pitchFamily="34" charset="0"/>
              <a:cs typeface="Arial" pitchFamily="34" charset="0"/>
            </a:rPr>
            <a:t>es</a:t>
          </a:r>
          <a:r>
            <a:rPr lang="en-US" sz="1400" b="1" i="0" dirty="0">
              <a:latin typeface="Arial" pitchFamily="34" charset="0"/>
              <a:cs typeface="Arial" pitchFamily="34" charset="0"/>
            </a:rPr>
            <a:t> </a:t>
          </a:r>
          <a:r>
            <a:rPr lang="en-US" sz="1400" b="1" i="0" dirty="0" err="1">
              <a:latin typeface="Arial" pitchFamily="34" charset="0"/>
              <a:cs typeface="Arial" pitchFamily="34" charset="0"/>
            </a:rPr>
            <a:t>abastecido</a:t>
          </a:r>
          <a:r>
            <a:rPr lang="en-US" sz="1400" b="1" i="0" dirty="0">
              <a:latin typeface="Arial" pitchFamily="34" charset="0"/>
              <a:cs typeface="Arial" pitchFamily="34" charset="0"/>
            </a:rPr>
            <a:t> </a:t>
          </a:r>
          <a:r>
            <a:rPr lang="en-US" sz="1400" b="1" i="0" dirty="0" err="1">
              <a:latin typeface="Arial" pitchFamily="34" charset="0"/>
              <a:cs typeface="Arial" pitchFamily="34" charset="0"/>
            </a:rPr>
            <a:t>por</a:t>
          </a:r>
          <a:r>
            <a:rPr lang="en-US" sz="1400" b="1" i="0" dirty="0">
              <a:latin typeface="Arial" pitchFamily="34" charset="0"/>
              <a:cs typeface="Arial" pitchFamily="34" charset="0"/>
            </a:rPr>
            <a:t> </a:t>
          </a:r>
          <a:r>
            <a:rPr lang="en-US" sz="1400" b="1" i="0" dirty="0" err="1">
              <a:latin typeface="Arial" pitchFamily="34" charset="0"/>
              <a:cs typeface="Arial" pitchFamily="34" charset="0"/>
            </a:rPr>
            <a:t>fondos</a:t>
          </a:r>
          <a:r>
            <a:rPr lang="en-US" sz="1400" b="1" i="0" dirty="0">
              <a:latin typeface="Arial" pitchFamily="34" charset="0"/>
              <a:cs typeface="Arial" pitchFamily="34" charset="0"/>
            </a:rPr>
            <a:t> </a:t>
          </a:r>
          <a:r>
            <a:rPr lang="en-US" sz="1400" b="1" i="0" dirty="0" err="1">
              <a:latin typeface="Arial" pitchFamily="34" charset="0"/>
              <a:cs typeface="Arial" pitchFamily="34" charset="0"/>
            </a:rPr>
            <a:t>federales</a:t>
          </a:r>
          <a:r>
            <a:rPr lang="en-US" sz="1400" b="1" i="0" dirty="0">
              <a:latin typeface="Arial" pitchFamily="34" charset="0"/>
              <a:cs typeface="Arial" pitchFamily="34" charset="0"/>
            </a:rPr>
            <a:t>, </a:t>
          </a:r>
          <a:r>
            <a:rPr lang="en-US" sz="1400" b="1" i="0" dirty="0" err="1">
              <a:latin typeface="Arial" pitchFamily="34" charset="0"/>
              <a:cs typeface="Arial" pitchFamily="34" charset="0"/>
            </a:rPr>
            <a:t>estatales</a:t>
          </a:r>
          <a:r>
            <a:rPr lang="en-US" sz="1400" b="1" i="0" dirty="0">
              <a:latin typeface="Arial" pitchFamily="34" charset="0"/>
              <a:cs typeface="Arial" pitchFamily="34" charset="0"/>
            </a:rPr>
            <a:t> e </a:t>
          </a:r>
          <a:r>
            <a:rPr lang="en-US" sz="1400" b="1" i="0" dirty="0" err="1">
              <a:latin typeface="Arial" pitchFamily="34" charset="0"/>
              <a:cs typeface="Arial" pitchFamily="34" charset="0"/>
            </a:rPr>
            <a:t>incluso</a:t>
          </a:r>
          <a:r>
            <a:rPr lang="en-US" sz="1400" b="1" i="0" dirty="0">
              <a:latin typeface="Arial" pitchFamily="34" charset="0"/>
              <a:cs typeface="Arial" pitchFamily="34" charset="0"/>
            </a:rPr>
            <a:t> </a:t>
          </a:r>
          <a:r>
            <a:rPr lang="en-US" sz="1400" b="1" i="0" dirty="0" err="1">
              <a:latin typeface="Arial" pitchFamily="34" charset="0"/>
              <a:cs typeface="Arial" pitchFamily="34" charset="0"/>
            </a:rPr>
            <a:t>municipales</a:t>
          </a:r>
          <a:r>
            <a:rPr lang="en-US" sz="1400" b="1" i="0" dirty="0">
              <a:latin typeface="Arial" pitchFamily="34" charset="0"/>
              <a:cs typeface="Arial" pitchFamily="34" charset="0"/>
            </a:rPr>
            <a:t>, </a:t>
          </a:r>
          <a:r>
            <a:rPr lang="en-US" sz="1400" b="1" i="0" dirty="0" err="1">
              <a:latin typeface="Arial" pitchFamily="34" charset="0"/>
              <a:cs typeface="Arial" pitchFamily="34" charset="0"/>
            </a:rPr>
            <a:t>operan</a:t>
          </a:r>
          <a:r>
            <a:rPr lang="en-US" sz="1400" b="1" i="0" dirty="0">
              <a:latin typeface="Arial" pitchFamily="34" charset="0"/>
              <a:cs typeface="Arial" pitchFamily="34" charset="0"/>
            </a:rPr>
            <a:t> </a:t>
          </a:r>
          <a:r>
            <a:rPr lang="en-US" sz="1400" b="1" i="0" dirty="0" err="1">
              <a:latin typeface="Arial" pitchFamily="34" charset="0"/>
              <a:cs typeface="Arial" pitchFamily="34" charset="0"/>
            </a:rPr>
            <a:t>bajo</a:t>
          </a:r>
          <a:r>
            <a:rPr lang="en-US" sz="1400" b="1" i="0" dirty="0">
              <a:latin typeface="Arial" pitchFamily="34" charset="0"/>
              <a:cs typeface="Arial" pitchFamily="34" charset="0"/>
            </a:rPr>
            <a:t> la </a:t>
          </a:r>
          <a:r>
            <a:rPr lang="en-US" sz="1400" b="1" i="0" dirty="0" err="1">
              <a:latin typeface="Arial" pitchFamily="34" charset="0"/>
              <a:cs typeface="Arial" pitchFamily="34" charset="0"/>
            </a:rPr>
            <a:t>figura</a:t>
          </a:r>
          <a:r>
            <a:rPr lang="en-US" sz="1400" b="1" i="0" dirty="0">
              <a:latin typeface="Arial" pitchFamily="34" charset="0"/>
              <a:cs typeface="Arial" pitchFamily="34" charset="0"/>
            </a:rPr>
            <a:t> de </a:t>
          </a:r>
          <a:r>
            <a:rPr lang="en-US" sz="1400" b="1" i="0" dirty="0" err="1">
              <a:latin typeface="Arial" pitchFamily="34" charset="0"/>
              <a:cs typeface="Arial" pitchFamily="34" charset="0"/>
            </a:rPr>
            <a:t>Organismos</a:t>
          </a:r>
          <a:r>
            <a:rPr lang="en-US" sz="1400" b="1" i="0" dirty="0">
              <a:latin typeface="Arial" pitchFamily="34" charset="0"/>
              <a:cs typeface="Arial" pitchFamily="34" charset="0"/>
            </a:rPr>
            <a:t> </a:t>
          </a:r>
          <a:r>
            <a:rPr lang="en-US" sz="1400" b="1" i="0" dirty="0" err="1">
              <a:latin typeface="Arial" pitchFamily="34" charset="0"/>
              <a:cs typeface="Arial" pitchFamily="34" charset="0"/>
            </a:rPr>
            <a:t>Descentralizados</a:t>
          </a:r>
          <a:r>
            <a:rPr lang="en-US" sz="1400" b="1" i="0" dirty="0">
              <a:latin typeface="Arial" pitchFamily="34" charset="0"/>
              <a:cs typeface="Arial" pitchFamily="34" charset="0"/>
            </a:rPr>
            <a:t> del Estado</a:t>
          </a:r>
          <a:endParaRPr lang="es-MX" sz="1400" b="1" dirty="0">
            <a:latin typeface="Arial" pitchFamily="34" charset="0"/>
            <a:cs typeface="Arial" pitchFamily="34" charset="0"/>
          </a:endParaRPr>
        </a:p>
      </dgm:t>
    </dgm:pt>
    <dgm:pt modelId="{15BE9E03-D531-4CB8-B82E-ED2505411CE0}" type="parTrans" cxnId="{577E7004-96E4-41B9-9115-FCAFF514C2B7}">
      <dgm:prSet/>
      <dgm:spPr/>
      <dgm:t>
        <a:bodyPr/>
        <a:lstStyle/>
        <a:p>
          <a:endParaRPr lang="en-US"/>
        </a:p>
      </dgm:t>
    </dgm:pt>
    <dgm:pt modelId="{0F73F2D8-3936-4B85-AC0C-AB7F6CC9AAE2}" type="sibTrans" cxnId="{577E7004-96E4-41B9-9115-FCAFF514C2B7}">
      <dgm:prSet/>
      <dgm:spPr/>
      <dgm:t>
        <a:bodyPr/>
        <a:lstStyle/>
        <a:p>
          <a:endParaRPr lang="en-US"/>
        </a:p>
      </dgm:t>
    </dgm:pt>
    <dgm:pt modelId="{C24CE2D2-0876-4350-9164-CA82E4879B9E}">
      <dgm:prSet phldrT="[Texto]" custT="1"/>
      <dgm:spPr/>
      <dgm:t>
        <a:bodyPr/>
        <a:lstStyle/>
        <a:p>
          <a:r>
            <a:rPr lang="en-US" sz="1400" b="1" dirty="0" err="1">
              <a:solidFill>
                <a:srgbClr val="FF0000"/>
              </a:solidFill>
              <a:latin typeface="Arial" pitchFamily="34" charset="0"/>
              <a:cs typeface="Arial" pitchFamily="34" charset="0"/>
            </a:rPr>
            <a:t>Tecnológico</a:t>
          </a:r>
          <a:r>
            <a:rPr lang="en-US" sz="1400" b="1" dirty="0">
              <a:solidFill>
                <a:srgbClr val="FF0000"/>
              </a:solidFill>
              <a:latin typeface="Arial" pitchFamily="34" charset="0"/>
              <a:cs typeface="Arial" pitchFamily="34" charset="0"/>
            </a:rPr>
            <a:t> </a:t>
          </a:r>
          <a:r>
            <a:rPr lang="en-US" sz="1400" b="1" dirty="0" err="1">
              <a:solidFill>
                <a:srgbClr val="FF0000"/>
              </a:solidFill>
              <a:latin typeface="Arial" pitchFamily="34" charset="0"/>
              <a:cs typeface="Arial" pitchFamily="34" charset="0"/>
            </a:rPr>
            <a:t>Nacional</a:t>
          </a:r>
          <a:r>
            <a:rPr lang="en-US" sz="1400" b="1" dirty="0">
              <a:solidFill>
                <a:srgbClr val="FF0000"/>
              </a:solidFill>
              <a:latin typeface="Arial" pitchFamily="34" charset="0"/>
              <a:cs typeface="Arial" pitchFamily="34" charset="0"/>
            </a:rPr>
            <a:t> de México</a:t>
          </a:r>
        </a:p>
        <a:p>
          <a:r>
            <a:rPr lang="es-MX" sz="1400" b="1" dirty="0">
              <a:latin typeface="Arial" pitchFamily="34" charset="0"/>
              <a:cs typeface="Arial" pitchFamily="34" charset="0"/>
            </a:rPr>
            <a:t>órgano administrativo desconcentrado de la Secretaría de Educación Pública (SEP), con autonomía técnica, académica y de gestión.</a:t>
          </a:r>
        </a:p>
        <a:p>
          <a:r>
            <a:rPr lang="es-MX" sz="1400" b="1" dirty="0">
              <a:latin typeface="Arial" pitchFamily="34" charset="0"/>
              <a:cs typeface="Arial" pitchFamily="34" charset="0"/>
            </a:rPr>
            <a:t>Financiamiento Federal</a:t>
          </a:r>
        </a:p>
      </dgm:t>
    </dgm:pt>
    <dgm:pt modelId="{9BE7152E-5C9F-4492-815C-4FB05F161663}" type="parTrans" cxnId="{7E9BC099-6B4E-4DE1-B75B-4A32173E5A5F}">
      <dgm:prSet/>
      <dgm:spPr/>
      <dgm:t>
        <a:bodyPr/>
        <a:lstStyle/>
        <a:p>
          <a:endParaRPr lang="en-US"/>
        </a:p>
      </dgm:t>
    </dgm:pt>
    <dgm:pt modelId="{4ABC26E1-19CD-4EFF-BCEB-1DBF38250993}" type="sibTrans" cxnId="{7E9BC099-6B4E-4DE1-B75B-4A32173E5A5F}">
      <dgm:prSet/>
      <dgm:spPr/>
      <dgm:t>
        <a:bodyPr/>
        <a:lstStyle/>
        <a:p>
          <a:endParaRPr lang="en-US"/>
        </a:p>
      </dgm:t>
    </dgm:pt>
    <dgm:pt modelId="{A76A97AD-CD82-4081-BD20-562736C3CB77}" type="pres">
      <dgm:prSet presAssocID="{4E2FEE05-355F-4EF9-86FF-B1AD2BCC9E25}" presName="Name0" presStyleCnt="0">
        <dgm:presLayoutVars>
          <dgm:dir/>
          <dgm:resizeHandles val="exact"/>
        </dgm:presLayoutVars>
      </dgm:prSet>
      <dgm:spPr/>
    </dgm:pt>
    <dgm:pt modelId="{8EAB694B-E93F-474A-B4A1-3A30812833E8}" type="pres">
      <dgm:prSet presAssocID="{4E2FEE05-355F-4EF9-86FF-B1AD2BCC9E25}" presName="bkgdShp" presStyleLbl="alignAccFollowNode1" presStyleIdx="0" presStyleCnt="1" custScaleX="98263" custScaleY="67807"/>
      <dgm:spPr/>
    </dgm:pt>
    <dgm:pt modelId="{3CE2C14D-D26D-417F-B634-EAFB376CEEC0}" type="pres">
      <dgm:prSet presAssocID="{4E2FEE05-355F-4EF9-86FF-B1AD2BCC9E25}" presName="linComp" presStyleCnt="0"/>
      <dgm:spPr/>
    </dgm:pt>
    <dgm:pt modelId="{E87EC884-3D5D-4A87-9C77-DE2DF1B56F69}" type="pres">
      <dgm:prSet presAssocID="{BBF3959E-4DA7-4C2B-A88A-A824489FD867}" presName="compNode" presStyleCnt="0"/>
      <dgm:spPr/>
    </dgm:pt>
    <dgm:pt modelId="{8201B10B-89DE-47D5-B7C8-9AEEA4E19737}" type="pres">
      <dgm:prSet presAssocID="{BBF3959E-4DA7-4C2B-A88A-A824489FD867}" presName="node" presStyleLbl="node1" presStyleIdx="0" presStyleCnt="3" custScaleX="103986" custScaleY="117187">
        <dgm:presLayoutVars>
          <dgm:bulletEnabled val="1"/>
        </dgm:presLayoutVars>
      </dgm:prSet>
      <dgm:spPr/>
    </dgm:pt>
    <dgm:pt modelId="{4E77FA46-2486-479A-B0FD-9F7E27426F55}" type="pres">
      <dgm:prSet presAssocID="{BBF3959E-4DA7-4C2B-A88A-A824489FD867}" presName="invisiNode" presStyleLbl="node1" presStyleIdx="0" presStyleCnt="3"/>
      <dgm:spPr/>
    </dgm:pt>
    <dgm:pt modelId="{7A4DBFA3-F61D-45A8-A814-6C50E66685D2}" type="pres">
      <dgm:prSet presAssocID="{BBF3959E-4DA7-4C2B-A88A-A824489FD867}" presName="imagNode" presStyleLbl="fgImgPlace1" presStyleIdx="0" presStyleCnt="3" custScaleX="90860" custScaleY="100092"/>
      <dgm:spPr>
        <a:blipFill rotWithShape="1">
          <a:blip xmlns:r="http://schemas.openxmlformats.org/officeDocument/2006/relationships" r:embed="rId1"/>
          <a:stretch>
            <a:fillRect/>
          </a:stretch>
        </a:blipFill>
      </dgm:spPr>
    </dgm:pt>
    <dgm:pt modelId="{8510BEE5-3CD3-4DA5-B70C-68969891DAC1}" type="pres">
      <dgm:prSet presAssocID="{2D1B2485-4E48-4461-955E-B33B106C3427}" presName="sibTrans" presStyleLbl="sibTrans2D1" presStyleIdx="0" presStyleCnt="0"/>
      <dgm:spPr/>
    </dgm:pt>
    <dgm:pt modelId="{F15DD21B-4A07-4AED-9D52-7CFD4D68E510}" type="pres">
      <dgm:prSet presAssocID="{9AE3162A-60A9-4C88-997A-BBB74B97A195}" presName="compNode" presStyleCnt="0"/>
      <dgm:spPr/>
    </dgm:pt>
    <dgm:pt modelId="{BB22DB98-CBC1-4CB2-9DD8-0002E883EDB6}" type="pres">
      <dgm:prSet presAssocID="{9AE3162A-60A9-4C88-997A-BBB74B97A195}" presName="node" presStyleLbl="node1" presStyleIdx="1" presStyleCnt="3" custScaleX="104748" custScaleY="143117" custLinFactNeighborY="1244">
        <dgm:presLayoutVars>
          <dgm:bulletEnabled val="1"/>
        </dgm:presLayoutVars>
      </dgm:prSet>
      <dgm:spPr/>
    </dgm:pt>
    <dgm:pt modelId="{342422F8-DAAC-4A05-9E9B-96B8B3B55BA5}" type="pres">
      <dgm:prSet presAssocID="{9AE3162A-60A9-4C88-997A-BBB74B97A195}" presName="invisiNode" presStyleLbl="node1" presStyleIdx="1" presStyleCnt="3"/>
      <dgm:spPr/>
    </dgm:pt>
    <dgm:pt modelId="{EEDF8591-AA81-4BBA-AE49-3276734E3156}" type="pres">
      <dgm:prSet presAssocID="{9AE3162A-60A9-4C88-997A-BBB74B97A195}" presName="imagNode" presStyleLbl="fgImgPlace1" presStyleIdx="1" presStyleCnt="3"/>
      <dgm:spPr>
        <a:blipFill rotWithShape="1">
          <a:blip xmlns:r="http://schemas.openxmlformats.org/officeDocument/2006/relationships" r:embed="rId2"/>
          <a:stretch>
            <a:fillRect/>
          </a:stretch>
        </a:blipFill>
      </dgm:spPr>
    </dgm:pt>
    <dgm:pt modelId="{AD8F6713-01BF-4547-B691-68937C0870E8}" type="pres">
      <dgm:prSet presAssocID="{0F73F2D8-3936-4B85-AC0C-AB7F6CC9AAE2}" presName="sibTrans" presStyleLbl="sibTrans2D1" presStyleIdx="0" presStyleCnt="0"/>
      <dgm:spPr/>
    </dgm:pt>
    <dgm:pt modelId="{2AE612BC-E8E8-4F15-AB74-7972B8EEC623}" type="pres">
      <dgm:prSet presAssocID="{C24CE2D2-0876-4350-9164-CA82E4879B9E}" presName="compNode" presStyleCnt="0"/>
      <dgm:spPr/>
    </dgm:pt>
    <dgm:pt modelId="{20A58923-6133-4E30-BC3D-7C96A202243C}" type="pres">
      <dgm:prSet presAssocID="{C24CE2D2-0876-4350-9164-CA82E4879B9E}" presName="node" presStyleLbl="node1" presStyleIdx="2" presStyleCnt="3" custScaleX="98530" custScaleY="117187">
        <dgm:presLayoutVars>
          <dgm:bulletEnabled val="1"/>
        </dgm:presLayoutVars>
      </dgm:prSet>
      <dgm:spPr/>
    </dgm:pt>
    <dgm:pt modelId="{C6BF5544-29AE-460F-B5EB-59A7D50E03DF}" type="pres">
      <dgm:prSet presAssocID="{C24CE2D2-0876-4350-9164-CA82E4879B9E}" presName="invisiNode" presStyleLbl="node1" presStyleIdx="2" presStyleCnt="3"/>
      <dgm:spPr/>
    </dgm:pt>
    <dgm:pt modelId="{36D3E7F4-9924-40FB-B053-63EA832A6842}" type="pres">
      <dgm:prSet presAssocID="{C24CE2D2-0876-4350-9164-CA82E4879B9E}" presName="imagNode" presStyleLbl="fgImgPlace1" presStyleIdx="2" presStyleCnt="3"/>
      <dgm:spPr>
        <a:blipFill rotWithShape="1">
          <a:blip xmlns:r="http://schemas.openxmlformats.org/officeDocument/2006/relationships" r:embed="rId3"/>
          <a:stretch>
            <a:fillRect/>
          </a:stretch>
        </a:blipFill>
      </dgm:spPr>
    </dgm:pt>
  </dgm:ptLst>
  <dgm:cxnLst>
    <dgm:cxn modelId="{714DB3DD-6BFE-4AEC-9168-485514BC2751}" type="presOf" srcId="{C24CE2D2-0876-4350-9164-CA82E4879B9E}" destId="{20A58923-6133-4E30-BC3D-7C96A202243C}" srcOrd="0" destOrd="0" presId="urn:microsoft.com/office/officeart/2005/8/layout/pList2#1"/>
    <dgm:cxn modelId="{7902EE5B-DED6-4891-8C21-7E131C8C28B0}" type="presOf" srcId="{4E2FEE05-355F-4EF9-86FF-B1AD2BCC9E25}" destId="{A76A97AD-CD82-4081-BD20-562736C3CB77}" srcOrd="0" destOrd="0" presId="urn:microsoft.com/office/officeart/2005/8/layout/pList2#1"/>
    <dgm:cxn modelId="{B8DC174F-7272-4B15-8546-CA65B07CDB8A}" srcId="{4E2FEE05-355F-4EF9-86FF-B1AD2BCC9E25}" destId="{BBF3959E-4DA7-4C2B-A88A-A824489FD867}" srcOrd="0" destOrd="0" parTransId="{BDBE4152-22BC-4BB2-85EB-5D9466CB7C72}" sibTransId="{2D1B2485-4E48-4461-955E-B33B106C3427}"/>
    <dgm:cxn modelId="{577E7004-96E4-41B9-9115-FCAFF514C2B7}" srcId="{4E2FEE05-355F-4EF9-86FF-B1AD2BCC9E25}" destId="{9AE3162A-60A9-4C88-997A-BBB74B97A195}" srcOrd="1" destOrd="0" parTransId="{15BE9E03-D531-4CB8-B82E-ED2505411CE0}" sibTransId="{0F73F2D8-3936-4B85-AC0C-AB7F6CC9AAE2}"/>
    <dgm:cxn modelId="{3956571D-AB18-488C-8AD2-AED0DE3F6356}" type="presOf" srcId="{0F73F2D8-3936-4B85-AC0C-AB7F6CC9AAE2}" destId="{AD8F6713-01BF-4547-B691-68937C0870E8}" srcOrd="0" destOrd="0" presId="urn:microsoft.com/office/officeart/2005/8/layout/pList2#1"/>
    <dgm:cxn modelId="{7E9BC099-6B4E-4DE1-B75B-4A32173E5A5F}" srcId="{4E2FEE05-355F-4EF9-86FF-B1AD2BCC9E25}" destId="{C24CE2D2-0876-4350-9164-CA82E4879B9E}" srcOrd="2" destOrd="0" parTransId="{9BE7152E-5C9F-4492-815C-4FB05F161663}" sibTransId="{4ABC26E1-19CD-4EFF-BCEB-1DBF38250993}"/>
    <dgm:cxn modelId="{3ACA8BA1-D405-46D7-9AB7-9EF0B75D11B7}" type="presOf" srcId="{2D1B2485-4E48-4461-955E-B33B106C3427}" destId="{8510BEE5-3CD3-4DA5-B70C-68969891DAC1}" srcOrd="0" destOrd="0" presId="urn:microsoft.com/office/officeart/2005/8/layout/pList2#1"/>
    <dgm:cxn modelId="{CE3E2E95-1733-4329-A470-EFA1294405F5}" type="presOf" srcId="{BBF3959E-4DA7-4C2B-A88A-A824489FD867}" destId="{8201B10B-89DE-47D5-B7C8-9AEEA4E19737}" srcOrd="0" destOrd="0" presId="urn:microsoft.com/office/officeart/2005/8/layout/pList2#1"/>
    <dgm:cxn modelId="{37D298E7-8B7D-44F1-B894-CFB172F87BF4}" type="presOf" srcId="{9AE3162A-60A9-4C88-997A-BBB74B97A195}" destId="{BB22DB98-CBC1-4CB2-9DD8-0002E883EDB6}" srcOrd="0" destOrd="0" presId="urn:microsoft.com/office/officeart/2005/8/layout/pList2#1"/>
    <dgm:cxn modelId="{102A98FD-7DBB-4917-A850-9E35C79498D8}" type="presParOf" srcId="{A76A97AD-CD82-4081-BD20-562736C3CB77}" destId="{8EAB694B-E93F-474A-B4A1-3A30812833E8}" srcOrd="0" destOrd="0" presId="urn:microsoft.com/office/officeart/2005/8/layout/pList2#1"/>
    <dgm:cxn modelId="{1ECC32B5-031A-4C3B-ADD4-3B6693E04F90}" type="presParOf" srcId="{A76A97AD-CD82-4081-BD20-562736C3CB77}" destId="{3CE2C14D-D26D-417F-B634-EAFB376CEEC0}" srcOrd="1" destOrd="0" presId="urn:microsoft.com/office/officeart/2005/8/layout/pList2#1"/>
    <dgm:cxn modelId="{D9331D50-81A1-48F5-8EB8-921532EF4598}" type="presParOf" srcId="{3CE2C14D-D26D-417F-B634-EAFB376CEEC0}" destId="{E87EC884-3D5D-4A87-9C77-DE2DF1B56F69}" srcOrd="0" destOrd="0" presId="urn:microsoft.com/office/officeart/2005/8/layout/pList2#1"/>
    <dgm:cxn modelId="{423286E5-6056-4DD2-9B08-E6C97947A424}" type="presParOf" srcId="{E87EC884-3D5D-4A87-9C77-DE2DF1B56F69}" destId="{8201B10B-89DE-47D5-B7C8-9AEEA4E19737}" srcOrd="0" destOrd="0" presId="urn:microsoft.com/office/officeart/2005/8/layout/pList2#1"/>
    <dgm:cxn modelId="{5DA10EFD-79F8-4C0B-B259-67BCF38C41F8}" type="presParOf" srcId="{E87EC884-3D5D-4A87-9C77-DE2DF1B56F69}" destId="{4E77FA46-2486-479A-B0FD-9F7E27426F55}" srcOrd="1" destOrd="0" presId="urn:microsoft.com/office/officeart/2005/8/layout/pList2#1"/>
    <dgm:cxn modelId="{59C30313-92F1-48F7-83B3-EF8227531560}" type="presParOf" srcId="{E87EC884-3D5D-4A87-9C77-DE2DF1B56F69}" destId="{7A4DBFA3-F61D-45A8-A814-6C50E66685D2}" srcOrd="2" destOrd="0" presId="urn:microsoft.com/office/officeart/2005/8/layout/pList2#1"/>
    <dgm:cxn modelId="{DFDB8FA5-7BB9-4365-83B2-1BB0F857B057}" type="presParOf" srcId="{3CE2C14D-D26D-417F-B634-EAFB376CEEC0}" destId="{8510BEE5-3CD3-4DA5-B70C-68969891DAC1}" srcOrd="1" destOrd="0" presId="urn:microsoft.com/office/officeart/2005/8/layout/pList2#1"/>
    <dgm:cxn modelId="{FDEA9ABF-3F1E-42FC-B245-0FD501A5B6AC}" type="presParOf" srcId="{3CE2C14D-D26D-417F-B634-EAFB376CEEC0}" destId="{F15DD21B-4A07-4AED-9D52-7CFD4D68E510}" srcOrd="2" destOrd="0" presId="urn:microsoft.com/office/officeart/2005/8/layout/pList2#1"/>
    <dgm:cxn modelId="{EDF65128-AA97-48A3-8F12-3A3FD957C213}" type="presParOf" srcId="{F15DD21B-4A07-4AED-9D52-7CFD4D68E510}" destId="{BB22DB98-CBC1-4CB2-9DD8-0002E883EDB6}" srcOrd="0" destOrd="0" presId="urn:microsoft.com/office/officeart/2005/8/layout/pList2#1"/>
    <dgm:cxn modelId="{6B315594-42B4-4F8D-97E2-B7AFB2D20D40}" type="presParOf" srcId="{F15DD21B-4A07-4AED-9D52-7CFD4D68E510}" destId="{342422F8-DAAC-4A05-9E9B-96B8B3B55BA5}" srcOrd="1" destOrd="0" presId="urn:microsoft.com/office/officeart/2005/8/layout/pList2#1"/>
    <dgm:cxn modelId="{D514F041-C6EA-43C1-AED3-32E24987C35D}" type="presParOf" srcId="{F15DD21B-4A07-4AED-9D52-7CFD4D68E510}" destId="{EEDF8591-AA81-4BBA-AE49-3276734E3156}" srcOrd="2" destOrd="0" presId="urn:microsoft.com/office/officeart/2005/8/layout/pList2#1"/>
    <dgm:cxn modelId="{8FDE1DB9-3C5D-4A4E-8E1A-BC36CC7F7A8C}" type="presParOf" srcId="{3CE2C14D-D26D-417F-B634-EAFB376CEEC0}" destId="{AD8F6713-01BF-4547-B691-68937C0870E8}" srcOrd="3" destOrd="0" presId="urn:microsoft.com/office/officeart/2005/8/layout/pList2#1"/>
    <dgm:cxn modelId="{0452E2F5-F056-4921-96EF-72D0A5E7F445}" type="presParOf" srcId="{3CE2C14D-D26D-417F-B634-EAFB376CEEC0}" destId="{2AE612BC-E8E8-4F15-AB74-7972B8EEC623}" srcOrd="4" destOrd="0" presId="urn:microsoft.com/office/officeart/2005/8/layout/pList2#1"/>
    <dgm:cxn modelId="{5823741B-CF76-4F4D-B4DB-B53B8240A242}" type="presParOf" srcId="{2AE612BC-E8E8-4F15-AB74-7972B8EEC623}" destId="{20A58923-6133-4E30-BC3D-7C96A202243C}" srcOrd="0" destOrd="0" presId="urn:microsoft.com/office/officeart/2005/8/layout/pList2#1"/>
    <dgm:cxn modelId="{2030BB33-4D42-4699-8FFE-2F82F3BEFF3E}" type="presParOf" srcId="{2AE612BC-E8E8-4F15-AB74-7972B8EEC623}" destId="{C6BF5544-29AE-460F-B5EB-59A7D50E03DF}" srcOrd="1" destOrd="0" presId="urn:microsoft.com/office/officeart/2005/8/layout/pList2#1"/>
    <dgm:cxn modelId="{12B5ADD7-4F3E-4493-999A-5726DA0E8323}" type="presParOf" srcId="{2AE612BC-E8E8-4F15-AB74-7972B8EEC623}" destId="{36D3E7F4-9924-40FB-B053-63EA832A6842}"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55DD1E-EE46-4802-A888-210C7B9C788F}" type="doc">
      <dgm:prSet loTypeId="urn:microsoft.com/office/officeart/2005/8/layout/process3" loCatId="process" qsTypeId="urn:microsoft.com/office/officeart/2005/8/quickstyle/simple3" qsCatId="simple" csTypeId="urn:microsoft.com/office/officeart/2005/8/colors/accent1_2" csCatId="accent1" phldr="1"/>
      <dgm:spPr/>
      <dgm:t>
        <a:bodyPr/>
        <a:lstStyle/>
        <a:p>
          <a:endParaRPr lang="en-US"/>
        </a:p>
      </dgm:t>
    </dgm:pt>
    <dgm:pt modelId="{3F9C98B2-1602-41BB-B3B4-4227B1225B90}">
      <dgm:prSet phldrT="[Texto]"/>
      <dgm:spPr/>
      <dgm:t>
        <a:bodyPr/>
        <a:lstStyle/>
        <a:p>
          <a:r>
            <a:rPr lang="es-MX" b="1" dirty="0">
              <a:latin typeface="Arial" pitchFamily="34" charset="0"/>
              <a:cs typeface="Arial" pitchFamily="34" charset="0"/>
            </a:rPr>
            <a:t>Políticas de Educación Superior</a:t>
          </a:r>
          <a:endParaRPr lang="en-US" b="1" dirty="0">
            <a:latin typeface="Arial" pitchFamily="34" charset="0"/>
            <a:cs typeface="Arial" pitchFamily="34" charset="0"/>
          </a:endParaRPr>
        </a:p>
      </dgm:t>
    </dgm:pt>
    <dgm:pt modelId="{9D387988-54A7-48A2-BBA8-D0B95D172484}" type="parTrans" cxnId="{593F5B96-827B-4016-9E0F-3D26E9C9E28A}">
      <dgm:prSet/>
      <dgm:spPr/>
      <dgm:t>
        <a:bodyPr/>
        <a:lstStyle/>
        <a:p>
          <a:endParaRPr lang="en-US"/>
        </a:p>
      </dgm:t>
    </dgm:pt>
    <dgm:pt modelId="{55B1D43F-16A0-413F-BA65-AF853A16D47D}" type="sibTrans" cxnId="{593F5B96-827B-4016-9E0F-3D26E9C9E28A}">
      <dgm:prSet/>
      <dgm:spPr/>
      <dgm:t>
        <a:bodyPr/>
        <a:lstStyle/>
        <a:p>
          <a:endParaRPr lang="en-US"/>
        </a:p>
      </dgm:t>
    </dgm:pt>
    <dgm:pt modelId="{4109D873-9856-48ED-B66F-6A38B267CDB4}">
      <dgm:prSet phldrT="[Texto]" custT="1"/>
      <dgm:spPr/>
      <dgm:t>
        <a:bodyPr/>
        <a:lstStyle/>
        <a:p>
          <a:r>
            <a:rPr lang="es-MX" sz="1600" b="1" dirty="0">
              <a:latin typeface="Arial" pitchFamily="34" charset="0"/>
              <a:cs typeface="Arial" pitchFamily="34" charset="0"/>
            </a:rPr>
            <a:t>Cobertura y Equidad</a:t>
          </a:r>
          <a:endParaRPr lang="en-US" sz="1600" b="1" dirty="0">
            <a:latin typeface="Arial" pitchFamily="34" charset="0"/>
            <a:cs typeface="Arial" pitchFamily="34" charset="0"/>
          </a:endParaRPr>
        </a:p>
      </dgm:t>
    </dgm:pt>
    <dgm:pt modelId="{D4527562-178F-4F51-A933-70E97052D962}" type="parTrans" cxnId="{CD9ED767-E10B-42D6-954A-262E42A8F6F4}">
      <dgm:prSet/>
      <dgm:spPr/>
      <dgm:t>
        <a:bodyPr/>
        <a:lstStyle/>
        <a:p>
          <a:endParaRPr lang="en-US"/>
        </a:p>
      </dgm:t>
    </dgm:pt>
    <dgm:pt modelId="{395240DF-9C8E-4051-A72D-A3C6ABF47B5C}" type="sibTrans" cxnId="{CD9ED767-E10B-42D6-954A-262E42A8F6F4}">
      <dgm:prSet/>
      <dgm:spPr/>
      <dgm:t>
        <a:bodyPr/>
        <a:lstStyle/>
        <a:p>
          <a:endParaRPr lang="en-US"/>
        </a:p>
      </dgm:t>
    </dgm:pt>
    <dgm:pt modelId="{116B1E71-F315-4B75-9E6B-7706DEAA56FE}">
      <dgm:prSet phldrT="[Texto]"/>
      <dgm:spPr/>
      <dgm:t>
        <a:bodyPr/>
        <a:lstStyle/>
        <a:p>
          <a:r>
            <a:rPr lang="es-MX" b="1" dirty="0">
              <a:latin typeface="Arial" pitchFamily="34" charset="0"/>
              <a:cs typeface="Arial" pitchFamily="34" charset="0"/>
            </a:rPr>
            <a:t>Diversificación, creación de Nuevas Modalidades</a:t>
          </a:r>
          <a:endParaRPr lang="en-US" b="1" dirty="0">
            <a:latin typeface="Arial" pitchFamily="34" charset="0"/>
            <a:cs typeface="Arial" pitchFamily="34" charset="0"/>
          </a:endParaRPr>
        </a:p>
      </dgm:t>
    </dgm:pt>
    <dgm:pt modelId="{E84D9C0D-AA47-4701-9699-69C5134DF01D}" type="parTrans" cxnId="{EAD296E3-7042-4A99-AB0F-B683154CDD28}">
      <dgm:prSet/>
      <dgm:spPr/>
      <dgm:t>
        <a:bodyPr/>
        <a:lstStyle/>
        <a:p>
          <a:endParaRPr lang="en-US"/>
        </a:p>
      </dgm:t>
    </dgm:pt>
    <dgm:pt modelId="{EC000FDF-AAB8-4786-AB67-F59972428116}" type="sibTrans" cxnId="{EAD296E3-7042-4A99-AB0F-B683154CDD28}">
      <dgm:prSet/>
      <dgm:spPr/>
      <dgm:t>
        <a:bodyPr/>
        <a:lstStyle/>
        <a:p>
          <a:endParaRPr lang="en-US"/>
        </a:p>
      </dgm:t>
    </dgm:pt>
    <dgm:pt modelId="{1EE069F7-12B6-47F2-9EB8-8FE9672064CB}">
      <dgm:prSet phldrT="[Texto]"/>
      <dgm:spPr/>
      <dgm:t>
        <a:bodyPr/>
        <a:lstStyle/>
        <a:p>
          <a:r>
            <a:rPr lang="es-ES" b="1" dirty="0" err="1">
              <a:latin typeface="Arial Narrow" pitchFamily="34" charset="0"/>
            </a:rPr>
            <a:t>Decentralizar</a:t>
          </a:r>
          <a:r>
            <a:rPr lang="es-ES" b="1" dirty="0">
              <a:latin typeface="Arial Narrow" pitchFamily="34" charset="0"/>
            </a:rPr>
            <a:t> los servicios educativos</a:t>
          </a:r>
          <a:endParaRPr lang="en-US" b="1" dirty="0">
            <a:latin typeface="Arial Narrow" pitchFamily="34" charset="0"/>
          </a:endParaRPr>
        </a:p>
      </dgm:t>
    </dgm:pt>
    <dgm:pt modelId="{6280DB9F-02B1-4F61-842B-9697D25FF270}" type="parTrans" cxnId="{8326A736-B008-4F7F-BC15-3A8EB0980137}">
      <dgm:prSet/>
      <dgm:spPr/>
      <dgm:t>
        <a:bodyPr/>
        <a:lstStyle/>
        <a:p>
          <a:endParaRPr lang="en-US"/>
        </a:p>
      </dgm:t>
    </dgm:pt>
    <dgm:pt modelId="{AC8F78E6-0750-401B-AD11-F02B65C713B4}" type="sibTrans" cxnId="{8326A736-B008-4F7F-BC15-3A8EB0980137}">
      <dgm:prSet/>
      <dgm:spPr/>
      <dgm:t>
        <a:bodyPr/>
        <a:lstStyle/>
        <a:p>
          <a:endParaRPr lang="en-US"/>
        </a:p>
      </dgm:t>
    </dgm:pt>
    <dgm:pt modelId="{063B8788-9343-479D-8885-B757CF6881AF}">
      <dgm:prSet phldrT="[Texto]"/>
      <dgm:spPr/>
      <dgm:t>
        <a:bodyPr/>
        <a:lstStyle/>
        <a:p>
          <a:r>
            <a:rPr lang="es-MX" b="1" dirty="0">
              <a:latin typeface="Arial" pitchFamily="34" charset="0"/>
              <a:cs typeface="Arial" pitchFamily="34" charset="0"/>
            </a:rPr>
            <a:t>Ampliación de la cobertura</a:t>
          </a:r>
          <a:endParaRPr lang="en-US" b="1" dirty="0">
            <a:latin typeface="Arial" pitchFamily="34" charset="0"/>
            <a:cs typeface="Arial" pitchFamily="34" charset="0"/>
          </a:endParaRPr>
        </a:p>
      </dgm:t>
    </dgm:pt>
    <dgm:pt modelId="{667ED60D-F9E5-488E-9097-0FF962C156B2}" type="parTrans" cxnId="{BA6905C2-AF9A-4A2A-8823-C94CADC01B2B}">
      <dgm:prSet/>
      <dgm:spPr/>
      <dgm:t>
        <a:bodyPr/>
        <a:lstStyle/>
        <a:p>
          <a:endParaRPr lang="en-US"/>
        </a:p>
      </dgm:t>
    </dgm:pt>
    <dgm:pt modelId="{652859C3-AF75-4A79-A85B-5F0223112F01}" type="sibTrans" cxnId="{BA6905C2-AF9A-4A2A-8823-C94CADC01B2B}">
      <dgm:prSet/>
      <dgm:spPr/>
      <dgm:t>
        <a:bodyPr/>
        <a:lstStyle/>
        <a:p>
          <a:endParaRPr lang="en-US"/>
        </a:p>
      </dgm:t>
    </dgm:pt>
    <dgm:pt modelId="{1FA746DA-E50A-4B15-A364-4ABC03278416}">
      <dgm:prSet phldrT="[Texto]" custT="1"/>
      <dgm:spPr/>
      <dgm:t>
        <a:bodyPr/>
        <a:lstStyle/>
        <a:p>
          <a:r>
            <a:rPr lang="es-MX" sz="1400" b="1" dirty="0">
              <a:latin typeface="Arial" pitchFamily="34" charset="0"/>
              <a:cs typeface="Arial" pitchFamily="34" charset="0"/>
            </a:rPr>
            <a:t>Diversificar la oferta  en  regiones con relativa desventaja económica y social</a:t>
          </a:r>
          <a:endParaRPr lang="en-US" sz="1400" dirty="0">
            <a:latin typeface="Arial" pitchFamily="34" charset="0"/>
            <a:cs typeface="Arial" pitchFamily="34" charset="0"/>
          </a:endParaRPr>
        </a:p>
      </dgm:t>
    </dgm:pt>
    <dgm:pt modelId="{BB42883C-C1BF-4D01-B9E2-BF8CB6814C35}" type="parTrans" cxnId="{A87A07A2-F1EB-4C26-BEC0-11302F96F137}">
      <dgm:prSet/>
      <dgm:spPr/>
      <dgm:t>
        <a:bodyPr/>
        <a:lstStyle/>
        <a:p>
          <a:endParaRPr lang="en-US"/>
        </a:p>
      </dgm:t>
    </dgm:pt>
    <dgm:pt modelId="{718F3F90-B7D2-4E15-98FA-27D142DBDF1C}" type="sibTrans" cxnId="{A87A07A2-F1EB-4C26-BEC0-11302F96F137}">
      <dgm:prSet/>
      <dgm:spPr/>
      <dgm:t>
        <a:bodyPr/>
        <a:lstStyle/>
        <a:p>
          <a:endParaRPr lang="en-US"/>
        </a:p>
      </dgm:t>
    </dgm:pt>
    <dgm:pt modelId="{6CFC7D51-81DE-4015-8F9D-27D5240A2B2D}">
      <dgm:prSet phldrT="[Texto]" custT="1"/>
      <dgm:spPr/>
      <dgm:t>
        <a:bodyPr/>
        <a:lstStyle/>
        <a:p>
          <a:r>
            <a:rPr lang="es-MX" sz="1600" b="1" dirty="0">
              <a:latin typeface="Arial" pitchFamily="34" charset="0"/>
              <a:cs typeface="Arial" pitchFamily="34" charset="0"/>
            </a:rPr>
            <a:t>Calidad</a:t>
          </a:r>
          <a:endParaRPr lang="en-US" sz="1600" b="1" dirty="0">
            <a:latin typeface="Arial" pitchFamily="34" charset="0"/>
            <a:cs typeface="Arial" pitchFamily="34" charset="0"/>
          </a:endParaRPr>
        </a:p>
      </dgm:t>
    </dgm:pt>
    <dgm:pt modelId="{F64C0B1C-0A34-49D3-AE26-AB8A84422562}" type="parTrans" cxnId="{91FF3760-E37F-4982-AE4E-0EB5B8151243}">
      <dgm:prSet/>
      <dgm:spPr/>
      <dgm:t>
        <a:bodyPr/>
        <a:lstStyle/>
        <a:p>
          <a:endParaRPr lang="en-US"/>
        </a:p>
      </dgm:t>
    </dgm:pt>
    <dgm:pt modelId="{A7D60BD0-8499-4BC7-89F2-F760A67F7118}" type="sibTrans" cxnId="{91FF3760-E37F-4982-AE4E-0EB5B8151243}">
      <dgm:prSet/>
      <dgm:spPr/>
      <dgm:t>
        <a:bodyPr/>
        <a:lstStyle/>
        <a:p>
          <a:endParaRPr lang="en-US"/>
        </a:p>
      </dgm:t>
    </dgm:pt>
    <dgm:pt modelId="{6F605680-3DD8-4688-842E-0A8560EC142F}">
      <dgm:prSet phldrT="[Texto]" custT="1"/>
      <dgm:spPr/>
      <dgm:t>
        <a:bodyPr/>
        <a:lstStyle/>
        <a:p>
          <a:r>
            <a:rPr lang="es-MX" sz="1600" b="1" dirty="0">
              <a:latin typeface="Arial" pitchFamily="34" charset="0"/>
              <a:cs typeface="Arial" pitchFamily="34" charset="0"/>
            </a:rPr>
            <a:t>Pertinencia Social</a:t>
          </a:r>
          <a:endParaRPr lang="en-US" sz="1600" b="1" dirty="0">
            <a:latin typeface="Arial" pitchFamily="34" charset="0"/>
            <a:cs typeface="Arial" pitchFamily="34" charset="0"/>
          </a:endParaRPr>
        </a:p>
      </dgm:t>
    </dgm:pt>
    <dgm:pt modelId="{8932FC86-504A-46DD-BE76-211A30EC6957}" type="parTrans" cxnId="{49F802ED-DF6B-47E8-87D8-F2E7AAC78888}">
      <dgm:prSet/>
      <dgm:spPr/>
      <dgm:t>
        <a:bodyPr/>
        <a:lstStyle/>
        <a:p>
          <a:endParaRPr lang="en-US"/>
        </a:p>
      </dgm:t>
    </dgm:pt>
    <dgm:pt modelId="{4DC6BEB2-2A08-49B6-AA86-66E070340956}" type="sibTrans" cxnId="{49F802ED-DF6B-47E8-87D8-F2E7AAC78888}">
      <dgm:prSet/>
      <dgm:spPr/>
      <dgm:t>
        <a:bodyPr/>
        <a:lstStyle/>
        <a:p>
          <a:endParaRPr lang="en-US"/>
        </a:p>
      </dgm:t>
    </dgm:pt>
    <dgm:pt modelId="{AB5429EC-343C-4638-8694-3361C2E0EEB3}">
      <dgm:prSet phldrT="[Texto]"/>
      <dgm:spPr/>
      <dgm:t>
        <a:bodyPr/>
        <a:lstStyle/>
        <a:p>
          <a:r>
            <a:rPr lang="es-MX" b="1" dirty="0">
              <a:latin typeface="Arial Narrow" pitchFamily="34" charset="0"/>
            </a:rPr>
            <a:t>Responder a necesidades de cuadros  profesionales que requiera la planta productiva a nivel regional  e integrarse en su comunidad</a:t>
          </a:r>
          <a:endParaRPr lang="en-US" b="1" dirty="0">
            <a:latin typeface="Arial Narrow" pitchFamily="34" charset="0"/>
          </a:endParaRPr>
        </a:p>
      </dgm:t>
    </dgm:pt>
    <dgm:pt modelId="{67657758-A374-4944-811C-2D119423989D}" type="parTrans" cxnId="{4077B32A-697D-42D1-969B-9F1DEAB93AA4}">
      <dgm:prSet/>
      <dgm:spPr/>
      <dgm:t>
        <a:bodyPr/>
        <a:lstStyle/>
        <a:p>
          <a:endParaRPr lang="es-MX"/>
        </a:p>
      </dgm:t>
    </dgm:pt>
    <dgm:pt modelId="{90B4D99D-FD2E-40B4-91B8-22C5CA8A927E}" type="sibTrans" cxnId="{4077B32A-697D-42D1-969B-9F1DEAB93AA4}">
      <dgm:prSet/>
      <dgm:spPr/>
      <dgm:t>
        <a:bodyPr/>
        <a:lstStyle/>
        <a:p>
          <a:endParaRPr lang="es-MX"/>
        </a:p>
      </dgm:t>
    </dgm:pt>
    <dgm:pt modelId="{00726EBE-72A9-4440-A8D5-5770318733E8}">
      <dgm:prSet phldrT="[Texto]"/>
      <dgm:spPr/>
      <dgm:t>
        <a:bodyPr/>
        <a:lstStyle/>
        <a:p>
          <a:endParaRPr lang="en-US" b="1" dirty="0">
            <a:latin typeface="Arial Narrow" pitchFamily="34" charset="0"/>
          </a:endParaRPr>
        </a:p>
      </dgm:t>
    </dgm:pt>
    <dgm:pt modelId="{F8BF24A4-E2DE-4F62-A219-C20757DCB188}" type="parTrans" cxnId="{32C36710-856B-4392-A663-085ADA06396D}">
      <dgm:prSet/>
      <dgm:spPr/>
      <dgm:t>
        <a:bodyPr/>
        <a:lstStyle/>
        <a:p>
          <a:endParaRPr lang="es-MX"/>
        </a:p>
      </dgm:t>
    </dgm:pt>
    <dgm:pt modelId="{C7715C85-EA11-45E8-A97D-B5E48F8221BA}" type="sibTrans" cxnId="{32C36710-856B-4392-A663-085ADA06396D}">
      <dgm:prSet/>
      <dgm:spPr/>
      <dgm:t>
        <a:bodyPr/>
        <a:lstStyle/>
        <a:p>
          <a:endParaRPr lang="es-MX"/>
        </a:p>
      </dgm:t>
    </dgm:pt>
    <dgm:pt modelId="{05A3C5B0-5EE7-45D4-B41A-F1056FA0EF51}">
      <dgm:prSet custT="1"/>
      <dgm:spPr/>
      <dgm:t>
        <a:bodyPr/>
        <a:lstStyle/>
        <a:p>
          <a:r>
            <a:rPr lang="es-ES" sz="1400" b="1" dirty="0">
              <a:latin typeface="Arial" pitchFamily="34" charset="0"/>
              <a:cs typeface="Arial" pitchFamily="34" charset="0"/>
            </a:rPr>
            <a:t>búsqueda de una mayor equidad e igualdad social </a:t>
          </a:r>
          <a:endParaRPr lang="es-MX" sz="1400" b="1" dirty="0">
            <a:latin typeface="Arial" pitchFamily="34" charset="0"/>
            <a:cs typeface="Arial" pitchFamily="34" charset="0"/>
          </a:endParaRPr>
        </a:p>
      </dgm:t>
    </dgm:pt>
    <dgm:pt modelId="{F71CEC55-9882-495D-A5DA-815EC3F1130B}" type="parTrans" cxnId="{2797538B-A556-49AA-9CCD-55521D5CD1BC}">
      <dgm:prSet/>
      <dgm:spPr/>
      <dgm:t>
        <a:bodyPr/>
        <a:lstStyle/>
        <a:p>
          <a:endParaRPr lang="es-MX"/>
        </a:p>
      </dgm:t>
    </dgm:pt>
    <dgm:pt modelId="{E9E71134-8663-432D-9434-CFE84F202B10}" type="sibTrans" cxnId="{2797538B-A556-49AA-9CCD-55521D5CD1BC}">
      <dgm:prSet/>
      <dgm:spPr/>
      <dgm:t>
        <a:bodyPr/>
        <a:lstStyle/>
        <a:p>
          <a:endParaRPr lang="es-MX"/>
        </a:p>
      </dgm:t>
    </dgm:pt>
    <dgm:pt modelId="{D921058C-D9B8-4C5F-991B-CA93A976AEE3}">
      <dgm:prSet phldrT="[Texto]" custT="1"/>
      <dgm:spPr/>
      <dgm:t>
        <a:bodyPr/>
        <a:lstStyle/>
        <a:p>
          <a:endParaRPr lang="en-US" sz="1400" dirty="0">
            <a:latin typeface="Arial" pitchFamily="34" charset="0"/>
            <a:cs typeface="Arial" pitchFamily="34" charset="0"/>
          </a:endParaRPr>
        </a:p>
      </dgm:t>
    </dgm:pt>
    <dgm:pt modelId="{BE0B3510-13B7-48A1-9442-B19B28FCDB47}" type="parTrans" cxnId="{D4DF7D63-E73A-42BC-A7AD-2396B76DB317}">
      <dgm:prSet/>
      <dgm:spPr/>
      <dgm:t>
        <a:bodyPr/>
        <a:lstStyle/>
        <a:p>
          <a:endParaRPr lang="es-MX"/>
        </a:p>
      </dgm:t>
    </dgm:pt>
    <dgm:pt modelId="{E1ADEE0F-A1D3-493D-945A-FC5F28A7A7CD}" type="sibTrans" cxnId="{D4DF7D63-E73A-42BC-A7AD-2396B76DB317}">
      <dgm:prSet/>
      <dgm:spPr/>
      <dgm:t>
        <a:bodyPr/>
        <a:lstStyle/>
        <a:p>
          <a:endParaRPr lang="es-MX"/>
        </a:p>
      </dgm:t>
    </dgm:pt>
    <dgm:pt modelId="{0C649FFE-B793-4BFA-B285-AA71C808DCFB}">
      <dgm:prSet phldrT="[Texto]" custT="1"/>
      <dgm:spPr/>
      <dgm:t>
        <a:bodyPr/>
        <a:lstStyle/>
        <a:p>
          <a:endParaRPr lang="en-US" sz="1600" b="1" dirty="0">
            <a:latin typeface="Arial" pitchFamily="34" charset="0"/>
            <a:cs typeface="Arial" pitchFamily="34" charset="0"/>
          </a:endParaRPr>
        </a:p>
      </dgm:t>
    </dgm:pt>
    <dgm:pt modelId="{B6AE9C54-1BC1-4624-9D67-94FD637229A5}" type="parTrans" cxnId="{96CB6345-08F7-4051-85C4-008774B3BF19}">
      <dgm:prSet/>
      <dgm:spPr/>
      <dgm:t>
        <a:bodyPr/>
        <a:lstStyle/>
        <a:p>
          <a:endParaRPr lang="es-MX"/>
        </a:p>
      </dgm:t>
    </dgm:pt>
    <dgm:pt modelId="{16AAF091-8BDE-4057-9BF0-AA66F985F99A}" type="sibTrans" cxnId="{96CB6345-08F7-4051-85C4-008774B3BF19}">
      <dgm:prSet/>
      <dgm:spPr/>
      <dgm:t>
        <a:bodyPr/>
        <a:lstStyle/>
        <a:p>
          <a:endParaRPr lang="es-MX"/>
        </a:p>
      </dgm:t>
    </dgm:pt>
    <dgm:pt modelId="{E1297C66-8AB8-483E-A7AE-B9A21B4EA85D}">
      <dgm:prSet phldrT="[Texto]" custT="1"/>
      <dgm:spPr/>
      <dgm:t>
        <a:bodyPr/>
        <a:lstStyle/>
        <a:p>
          <a:endParaRPr lang="en-US" sz="1600" b="1" dirty="0">
            <a:latin typeface="Arial" pitchFamily="34" charset="0"/>
            <a:cs typeface="Arial" pitchFamily="34" charset="0"/>
          </a:endParaRPr>
        </a:p>
      </dgm:t>
    </dgm:pt>
    <dgm:pt modelId="{C7096EC6-9DFA-41CC-9CC5-43EC6B1CFB78}" type="parTrans" cxnId="{E2AAC2C6-49B1-488A-9A6F-CC62AD96471D}">
      <dgm:prSet/>
      <dgm:spPr/>
      <dgm:t>
        <a:bodyPr/>
        <a:lstStyle/>
        <a:p>
          <a:endParaRPr lang="es-MX"/>
        </a:p>
      </dgm:t>
    </dgm:pt>
    <dgm:pt modelId="{7C4815BF-3CFC-40A9-8A9A-0F511B2E769F}" type="sibTrans" cxnId="{E2AAC2C6-49B1-488A-9A6F-CC62AD96471D}">
      <dgm:prSet/>
      <dgm:spPr/>
      <dgm:t>
        <a:bodyPr/>
        <a:lstStyle/>
        <a:p>
          <a:endParaRPr lang="es-MX"/>
        </a:p>
      </dgm:t>
    </dgm:pt>
    <dgm:pt modelId="{67EC1AB9-97E9-46A4-9E55-89F51EC8C7BC}">
      <dgm:prSet phldrT="[Texto]"/>
      <dgm:spPr/>
      <dgm:t>
        <a:bodyPr/>
        <a:lstStyle/>
        <a:p>
          <a:r>
            <a:rPr lang="es-ES" b="1" dirty="0">
              <a:latin typeface="Arial Narrow" pitchFamily="34" charset="0"/>
            </a:rPr>
            <a:t>Pertinencia de la oferta que permitiera a sus egresados incorporarse favorablemente en el mercado laboral.</a:t>
          </a:r>
          <a:endParaRPr lang="en-US" b="1" dirty="0">
            <a:latin typeface="Arial Narrow" pitchFamily="34" charset="0"/>
          </a:endParaRPr>
        </a:p>
      </dgm:t>
    </dgm:pt>
    <dgm:pt modelId="{7E43135A-6930-4E60-B989-EE20FD71C24B}" type="parTrans" cxnId="{8114DA18-368D-4712-95A2-3B9AE595A245}">
      <dgm:prSet/>
      <dgm:spPr/>
      <dgm:t>
        <a:bodyPr/>
        <a:lstStyle/>
        <a:p>
          <a:endParaRPr lang="es-MX"/>
        </a:p>
      </dgm:t>
    </dgm:pt>
    <dgm:pt modelId="{D2A1EADF-E7B7-45B3-AF27-7F484AE6987F}" type="sibTrans" cxnId="{8114DA18-368D-4712-95A2-3B9AE595A245}">
      <dgm:prSet/>
      <dgm:spPr/>
      <dgm:t>
        <a:bodyPr/>
        <a:lstStyle/>
        <a:p>
          <a:endParaRPr lang="es-MX"/>
        </a:p>
      </dgm:t>
    </dgm:pt>
    <dgm:pt modelId="{03F2E65D-010F-4929-BC4D-04112D3AB684}">
      <dgm:prSet phldrT="[Texto]"/>
      <dgm:spPr/>
      <dgm:t>
        <a:bodyPr/>
        <a:lstStyle/>
        <a:p>
          <a:r>
            <a:rPr lang="en-US" b="1" dirty="0" err="1">
              <a:latin typeface="Arial Narrow" pitchFamily="34" charset="0"/>
            </a:rPr>
            <a:t>Vincularse</a:t>
          </a:r>
          <a:r>
            <a:rPr lang="en-US" b="1" dirty="0">
              <a:latin typeface="Arial Narrow" pitchFamily="34" charset="0"/>
            </a:rPr>
            <a:t> al sector </a:t>
          </a:r>
          <a:r>
            <a:rPr lang="en-US" b="1" dirty="0" err="1">
              <a:latin typeface="Arial Narrow" pitchFamily="34" charset="0"/>
            </a:rPr>
            <a:t>productivo</a:t>
          </a:r>
          <a:endParaRPr lang="en-US" b="1" dirty="0">
            <a:latin typeface="Arial Narrow" pitchFamily="34" charset="0"/>
          </a:endParaRPr>
        </a:p>
      </dgm:t>
    </dgm:pt>
    <dgm:pt modelId="{D76AFF4B-54BC-4DB0-9D16-FE09DCF603D5}" type="parTrans" cxnId="{1B0148F2-208B-4D1E-B3A9-24F32BCC221A}">
      <dgm:prSet/>
      <dgm:spPr/>
      <dgm:t>
        <a:bodyPr/>
        <a:lstStyle/>
        <a:p>
          <a:endParaRPr lang="es-MX"/>
        </a:p>
      </dgm:t>
    </dgm:pt>
    <dgm:pt modelId="{985667B0-0ED8-43B2-B65E-EA57A30A9AFF}" type="sibTrans" cxnId="{1B0148F2-208B-4D1E-B3A9-24F32BCC221A}">
      <dgm:prSet/>
      <dgm:spPr/>
      <dgm:t>
        <a:bodyPr/>
        <a:lstStyle/>
        <a:p>
          <a:endParaRPr lang="es-MX"/>
        </a:p>
      </dgm:t>
    </dgm:pt>
    <dgm:pt modelId="{BADC29BD-748C-4474-AD04-BB1F6959DC77}">
      <dgm:prSet phldrT="[Texto]"/>
      <dgm:spPr/>
      <dgm:t>
        <a:bodyPr/>
        <a:lstStyle/>
        <a:p>
          <a:endParaRPr lang="en-US" b="1" dirty="0">
            <a:latin typeface="Arial Narrow" pitchFamily="34" charset="0"/>
          </a:endParaRPr>
        </a:p>
      </dgm:t>
    </dgm:pt>
    <dgm:pt modelId="{082054EA-9FAA-4359-902C-AF58DB6345F5}" type="parTrans" cxnId="{1C50EBEF-68E7-4E36-A03F-CFD8838125BA}">
      <dgm:prSet/>
      <dgm:spPr/>
      <dgm:t>
        <a:bodyPr/>
        <a:lstStyle/>
        <a:p>
          <a:endParaRPr lang="es-MX"/>
        </a:p>
      </dgm:t>
    </dgm:pt>
    <dgm:pt modelId="{F0D22EF9-F90C-4AFC-A195-2DE8FBEF4406}" type="sibTrans" cxnId="{1C50EBEF-68E7-4E36-A03F-CFD8838125BA}">
      <dgm:prSet/>
      <dgm:spPr/>
      <dgm:t>
        <a:bodyPr/>
        <a:lstStyle/>
        <a:p>
          <a:endParaRPr lang="es-MX"/>
        </a:p>
      </dgm:t>
    </dgm:pt>
    <dgm:pt modelId="{B31A344A-B688-4C3F-9B91-4B0CC6881FE3}" type="pres">
      <dgm:prSet presAssocID="{AF55DD1E-EE46-4802-A888-210C7B9C788F}" presName="linearFlow" presStyleCnt="0">
        <dgm:presLayoutVars>
          <dgm:dir/>
          <dgm:animLvl val="lvl"/>
          <dgm:resizeHandles val="exact"/>
        </dgm:presLayoutVars>
      </dgm:prSet>
      <dgm:spPr/>
    </dgm:pt>
    <dgm:pt modelId="{6716B29A-180B-4E1D-B659-E887E8D9A602}" type="pres">
      <dgm:prSet presAssocID="{3F9C98B2-1602-41BB-B3B4-4227B1225B90}" presName="composite" presStyleCnt="0"/>
      <dgm:spPr/>
    </dgm:pt>
    <dgm:pt modelId="{08C258B7-A111-4DD2-A0F9-4246BE1CA6CE}" type="pres">
      <dgm:prSet presAssocID="{3F9C98B2-1602-41BB-B3B4-4227B1225B90}" presName="parTx" presStyleLbl="node1" presStyleIdx="0" presStyleCnt="3">
        <dgm:presLayoutVars>
          <dgm:chMax val="0"/>
          <dgm:chPref val="0"/>
          <dgm:bulletEnabled val="1"/>
        </dgm:presLayoutVars>
      </dgm:prSet>
      <dgm:spPr/>
    </dgm:pt>
    <dgm:pt modelId="{165932C3-61EC-44A3-A38F-130F072F2F4A}" type="pres">
      <dgm:prSet presAssocID="{3F9C98B2-1602-41BB-B3B4-4227B1225B90}" presName="parSh" presStyleLbl="node1" presStyleIdx="0" presStyleCnt="3"/>
      <dgm:spPr/>
    </dgm:pt>
    <dgm:pt modelId="{9F7B140C-ACAF-40D4-94E8-1BCEA9016D1A}" type="pres">
      <dgm:prSet presAssocID="{3F9C98B2-1602-41BB-B3B4-4227B1225B90}" presName="desTx" presStyleLbl="fgAcc1" presStyleIdx="0" presStyleCnt="3">
        <dgm:presLayoutVars>
          <dgm:bulletEnabled val="1"/>
        </dgm:presLayoutVars>
      </dgm:prSet>
      <dgm:spPr/>
    </dgm:pt>
    <dgm:pt modelId="{FCFC4DC4-97AF-496A-BEE6-5F00581BD28B}" type="pres">
      <dgm:prSet presAssocID="{55B1D43F-16A0-413F-BA65-AF853A16D47D}" presName="sibTrans" presStyleLbl="sibTrans2D1" presStyleIdx="0" presStyleCnt="2"/>
      <dgm:spPr/>
    </dgm:pt>
    <dgm:pt modelId="{43519A33-26BA-4D99-AF5C-85DF6C6FEEF7}" type="pres">
      <dgm:prSet presAssocID="{55B1D43F-16A0-413F-BA65-AF853A16D47D}" presName="connTx" presStyleLbl="sibTrans2D1" presStyleIdx="0" presStyleCnt="2"/>
      <dgm:spPr/>
    </dgm:pt>
    <dgm:pt modelId="{3E58D0B1-41C7-4BE0-974F-87C5FA4866DA}" type="pres">
      <dgm:prSet presAssocID="{116B1E71-F315-4B75-9E6B-7706DEAA56FE}" presName="composite" presStyleCnt="0"/>
      <dgm:spPr/>
    </dgm:pt>
    <dgm:pt modelId="{1E7C4E3A-EC02-40FA-BA77-F4834E9C3FB6}" type="pres">
      <dgm:prSet presAssocID="{116B1E71-F315-4B75-9E6B-7706DEAA56FE}" presName="parTx" presStyleLbl="node1" presStyleIdx="0" presStyleCnt="3">
        <dgm:presLayoutVars>
          <dgm:chMax val="0"/>
          <dgm:chPref val="0"/>
          <dgm:bulletEnabled val="1"/>
        </dgm:presLayoutVars>
      </dgm:prSet>
      <dgm:spPr/>
    </dgm:pt>
    <dgm:pt modelId="{81AB4F4D-DC08-41B1-9D26-CA979FA5C1B5}" type="pres">
      <dgm:prSet presAssocID="{116B1E71-F315-4B75-9E6B-7706DEAA56FE}" presName="parSh" presStyleLbl="node1" presStyleIdx="1" presStyleCnt="3"/>
      <dgm:spPr/>
    </dgm:pt>
    <dgm:pt modelId="{247B808C-F26E-49D0-AE07-AFCAF3385BBB}" type="pres">
      <dgm:prSet presAssocID="{116B1E71-F315-4B75-9E6B-7706DEAA56FE}" presName="desTx" presStyleLbl="fgAcc1" presStyleIdx="1" presStyleCnt="3">
        <dgm:presLayoutVars>
          <dgm:bulletEnabled val="1"/>
        </dgm:presLayoutVars>
      </dgm:prSet>
      <dgm:spPr/>
    </dgm:pt>
    <dgm:pt modelId="{C7A4B4F6-1B41-49D3-8454-75EB60BAD1C9}" type="pres">
      <dgm:prSet presAssocID="{EC000FDF-AAB8-4786-AB67-F59972428116}" presName="sibTrans" presStyleLbl="sibTrans2D1" presStyleIdx="1" presStyleCnt="2"/>
      <dgm:spPr/>
    </dgm:pt>
    <dgm:pt modelId="{FFBA6D84-1D10-4F2F-9084-4377A3EEE2DF}" type="pres">
      <dgm:prSet presAssocID="{EC000FDF-AAB8-4786-AB67-F59972428116}" presName="connTx" presStyleLbl="sibTrans2D1" presStyleIdx="1" presStyleCnt="2"/>
      <dgm:spPr/>
    </dgm:pt>
    <dgm:pt modelId="{8AB00026-707A-4FD8-B802-FF1190AAB3EC}" type="pres">
      <dgm:prSet presAssocID="{063B8788-9343-479D-8885-B757CF6881AF}" presName="composite" presStyleCnt="0"/>
      <dgm:spPr/>
    </dgm:pt>
    <dgm:pt modelId="{B44D7C8F-7E9A-484A-9FCA-75547AB81421}" type="pres">
      <dgm:prSet presAssocID="{063B8788-9343-479D-8885-B757CF6881AF}" presName="parTx" presStyleLbl="node1" presStyleIdx="1" presStyleCnt="3">
        <dgm:presLayoutVars>
          <dgm:chMax val="0"/>
          <dgm:chPref val="0"/>
          <dgm:bulletEnabled val="1"/>
        </dgm:presLayoutVars>
      </dgm:prSet>
      <dgm:spPr/>
    </dgm:pt>
    <dgm:pt modelId="{9C6DAB87-73BF-4B2D-8748-087B5B134693}" type="pres">
      <dgm:prSet presAssocID="{063B8788-9343-479D-8885-B757CF6881AF}" presName="parSh" presStyleLbl="node1" presStyleIdx="2" presStyleCnt="3"/>
      <dgm:spPr/>
    </dgm:pt>
    <dgm:pt modelId="{6A400199-1E8B-4DD2-A236-AB159219C146}" type="pres">
      <dgm:prSet presAssocID="{063B8788-9343-479D-8885-B757CF6881AF}" presName="desTx" presStyleLbl="fgAcc1" presStyleIdx="2" presStyleCnt="3">
        <dgm:presLayoutVars>
          <dgm:bulletEnabled val="1"/>
        </dgm:presLayoutVars>
      </dgm:prSet>
      <dgm:spPr/>
    </dgm:pt>
  </dgm:ptLst>
  <dgm:cxnLst>
    <dgm:cxn modelId="{F58B55B2-07FC-445A-905F-02DEBAA8B3ED}" type="presOf" srcId="{116B1E71-F315-4B75-9E6B-7706DEAA56FE}" destId="{1E7C4E3A-EC02-40FA-BA77-F4834E9C3FB6}" srcOrd="0" destOrd="0" presId="urn:microsoft.com/office/officeart/2005/8/layout/process3"/>
    <dgm:cxn modelId="{89EB774E-9235-4FC1-BEF7-9C71BC81C929}" type="presOf" srcId="{55B1D43F-16A0-413F-BA65-AF853A16D47D}" destId="{FCFC4DC4-97AF-496A-BEE6-5F00581BD28B}" srcOrd="0" destOrd="0" presId="urn:microsoft.com/office/officeart/2005/8/layout/process3"/>
    <dgm:cxn modelId="{96CB6345-08F7-4051-85C4-008774B3BF19}" srcId="{3F9C98B2-1602-41BB-B3B4-4227B1225B90}" destId="{0C649FFE-B793-4BFA-B285-AA71C808DCFB}" srcOrd="1" destOrd="0" parTransId="{B6AE9C54-1BC1-4624-9D67-94FD637229A5}" sibTransId="{16AAF091-8BDE-4057-9BF0-AA66F985F99A}"/>
    <dgm:cxn modelId="{EAD296E3-7042-4A99-AB0F-B683154CDD28}" srcId="{AF55DD1E-EE46-4802-A888-210C7B9C788F}" destId="{116B1E71-F315-4B75-9E6B-7706DEAA56FE}" srcOrd="1" destOrd="0" parTransId="{E84D9C0D-AA47-4701-9699-69C5134DF01D}" sibTransId="{EC000FDF-AAB8-4786-AB67-F59972428116}"/>
    <dgm:cxn modelId="{E2AAC2C6-49B1-488A-9A6F-CC62AD96471D}" srcId="{3F9C98B2-1602-41BB-B3B4-4227B1225B90}" destId="{E1297C66-8AB8-483E-A7AE-B9A21B4EA85D}" srcOrd="3" destOrd="0" parTransId="{C7096EC6-9DFA-41CC-9CC5-43EC6B1CFB78}" sibTransId="{7C4815BF-3CFC-40A9-8A9A-0F511B2E769F}"/>
    <dgm:cxn modelId="{7498B0A6-F138-496A-A51A-9A64EB7DE2EC}" type="presOf" srcId="{1EE069F7-12B6-47F2-9EB8-8FE9672064CB}" destId="{247B808C-F26E-49D0-AE07-AFCAF3385BBB}" srcOrd="0" destOrd="0" presId="urn:microsoft.com/office/officeart/2005/8/layout/process3"/>
    <dgm:cxn modelId="{1B0148F2-208B-4D1E-B3A9-24F32BCC221A}" srcId="{116B1E71-F315-4B75-9E6B-7706DEAA56FE}" destId="{03F2E65D-010F-4929-BC4D-04112D3AB684}" srcOrd="5" destOrd="0" parTransId="{D76AFF4B-54BC-4DB0-9D16-FE09DCF603D5}" sibTransId="{985667B0-0ED8-43B2-B65E-EA57A30A9AFF}"/>
    <dgm:cxn modelId="{AFF874F4-710A-4919-A872-7B5BFCDBC452}" type="presOf" srcId="{55B1D43F-16A0-413F-BA65-AF853A16D47D}" destId="{43519A33-26BA-4D99-AF5C-85DF6C6FEEF7}" srcOrd="1" destOrd="0" presId="urn:microsoft.com/office/officeart/2005/8/layout/process3"/>
    <dgm:cxn modelId="{BA6905C2-AF9A-4A2A-8823-C94CADC01B2B}" srcId="{AF55DD1E-EE46-4802-A888-210C7B9C788F}" destId="{063B8788-9343-479D-8885-B757CF6881AF}" srcOrd="2" destOrd="0" parTransId="{667ED60D-F9E5-488E-9097-0FF962C156B2}" sibTransId="{652859C3-AF75-4A79-A85B-5F0223112F01}"/>
    <dgm:cxn modelId="{150746EA-19E3-45C4-8340-12158591A1EC}" type="presOf" srcId="{3F9C98B2-1602-41BB-B3B4-4227B1225B90}" destId="{08C258B7-A111-4DD2-A0F9-4246BE1CA6CE}" srcOrd="0" destOrd="0" presId="urn:microsoft.com/office/officeart/2005/8/layout/process3"/>
    <dgm:cxn modelId="{6FA66ECF-0ED5-4AC0-AAD2-FF9C35761D59}" type="presOf" srcId="{116B1E71-F315-4B75-9E6B-7706DEAA56FE}" destId="{81AB4F4D-DC08-41B1-9D26-CA979FA5C1B5}" srcOrd="1" destOrd="0" presId="urn:microsoft.com/office/officeart/2005/8/layout/process3"/>
    <dgm:cxn modelId="{1FB262DC-2DD1-4028-B078-08D181D9044D}" type="presOf" srcId="{EC000FDF-AAB8-4786-AB67-F59972428116}" destId="{FFBA6D84-1D10-4F2F-9084-4377A3EEE2DF}" srcOrd="1" destOrd="0" presId="urn:microsoft.com/office/officeart/2005/8/layout/process3"/>
    <dgm:cxn modelId="{4077B32A-697D-42D1-969B-9F1DEAB93AA4}" srcId="{116B1E71-F315-4B75-9E6B-7706DEAA56FE}" destId="{AB5429EC-343C-4638-8694-3361C2E0EEB3}" srcOrd="3" destOrd="0" parTransId="{67657758-A374-4944-811C-2D119423989D}" sibTransId="{90B4D99D-FD2E-40B4-91B8-22C5CA8A927E}"/>
    <dgm:cxn modelId="{6EB924CD-7969-417A-A986-1B173EDCC7F0}" type="presOf" srcId="{3F9C98B2-1602-41BB-B3B4-4227B1225B90}" destId="{165932C3-61EC-44A3-A38F-130F072F2F4A}" srcOrd="1" destOrd="0" presId="urn:microsoft.com/office/officeart/2005/8/layout/process3"/>
    <dgm:cxn modelId="{02F7230B-EC2A-4B71-BDBF-C1539B5C7062}" type="presOf" srcId="{00726EBE-72A9-4440-A8D5-5770318733E8}" destId="{247B808C-F26E-49D0-AE07-AFCAF3385BBB}" srcOrd="0" destOrd="2" presId="urn:microsoft.com/office/officeart/2005/8/layout/process3"/>
    <dgm:cxn modelId="{F7BC07B0-BC38-49B5-98E7-2BED75DFFE53}" type="presOf" srcId="{0C649FFE-B793-4BFA-B285-AA71C808DCFB}" destId="{9F7B140C-ACAF-40D4-94E8-1BCEA9016D1A}" srcOrd="0" destOrd="1" presId="urn:microsoft.com/office/officeart/2005/8/layout/process3"/>
    <dgm:cxn modelId="{2797538B-A556-49AA-9CCD-55521D5CD1BC}" srcId="{063B8788-9343-479D-8885-B757CF6881AF}" destId="{05A3C5B0-5EE7-45D4-B41A-F1056FA0EF51}" srcOrd="2" destOrd="0" parTransId="{F71CEC55-9882-495D-A5DA-815EC3F1130B}" sibTransId="{E9E71134-8663-432D-9434-CFE84F202B10}"/>
    <dgm:cxn modelId="{B1A7824D-A860-4D6E-B4A3-270622836959}" type="presOf" srcId="{EC000FDF-AAB8-4786-AB67-F59972428116}" destId="{C7A4B4F6-1B41-49D3-8454-75EB60BAD1C9}" srcOrd="0" destOrd="0" presId="urn:microsoft.com/office/officeart/2005/8/layout/process3"/>
    <dgm:cxn modelId="{09435B0E-DF71-4ED2-BE58-2ABAFF3AD28E}" type="presOf" srcId="{03F2E65D-010F-4929-BC4D-04112D3AB684}" destId="{247B808C-F26E-49D0-AE07-AFCAF3385BBB}" srcOrd="0" destOrd="5" presId="urn:microsoft.com/office/officeart/2005/8/layout/process3"/>
    <dgm:cxn modelId="{FADE3EA7-77AE-490B-914D-B8A9294F925D}" type="presOf" srcId="{D921058C-D9B8-4C5F-991B-CA93A976AEE3}" destId="{6A400199-1E8B-4DD2-A236-AB159219C146}" srcOrd="0" destOrd="1" presId="urn:microsoft.com/office/officeart/2005/8/layout/process3"/>
    <dgm:cxn modelId="{D71D4421-E18A-4759-B535-25D43C770C1C}" type="presOf" srcId="{E1297C66-8AB8-483E-A7AE-B9A21B4EA85D}" destId="{9F7B140C-ACAF-40D4-94E8-1BCEA9016D1A}" srcOrd="0" destOrd="3" presId="urn:microsoft.com/office/officeart/2005/8/layout/process3"/>
    <dgm:cxn modelId="{8326A736-B008-4F7F-BC15-3A8EB0980137}" srcId="{116B1E71-F315-4B75-9E6B-7706DEAA56FE}" destId="{1EE069F7-12B6-47F2-9EB8-8FE9672064CB}" srcOrd="0" destOrd="0" parTransId="{6280DB9F-02B1-4F61-842B-9697D25FF270}" sibTransId="{AC8F78E6-0750-401B-AD11-F02B65C713B4}"/>
    <dgm:cxn modelId="{D3857E59-ABA3-4EE9-9211-B7901D1CFA1C}" type="presOf" srcId="{67EC1AB9-97E9-46A4-9E55-89F51EC8C7BC}" destId="{247B808C-F26E-49D0-AE07-AFCAF3385BBB}" srcOrd="0" destOrd="1" presId="urn:microsoft.com/office/officeart/2005/8/layout/process3"/>
    <dgm:cxn modelId="{2022AD0F-BB7A-4297-B71D-977E6F9FEACF}" type="presOf" srcId="{6CFC7D51-81DE-4015-8F9D-27D5240A2B2D}" destId="{9F7B140C-ACAF-40D4-94E8-1BCEA9016D1A}" srcOrd="0" destOrd="2" presId="urn:microsoft.com/office/officeart/2005/8/layout/process3"/>
    <dgm:cxn modelId="{293EC934-84DA-4765-BDB5-9BA799375D74}" type="presOf" srcId="{AB5429EC-343C-4638-8694-3361C2E0EEB3}" destId="{247B808C-F26E-49D0-AE07-AFCAF3385BBB}" srcOrd="0" destOrd="3" presId="urn:microsoft.com/office/officeart/2005/8/layout/process3"/>
    <dgm:cxn modelId="{8114DA18-368D-4712-95A2-3B9AE595A245}" srcId="{116B1E71-F315-4B75-9E6B-7706DEAA56FE}" destId="{67EC1AB9-97E9-46A4-9E55-89F51EC8C7BC}" srcOrd="1" destOrd="0" parTransId="{7E43135A-6930-4E60-B989-EE20FD71C24B}" sibTransId="{D2A1EADF-E7B7-45B3-AF27-7F484AE6987F}"/>
    <dgm:cxn modelId="{90FE078D-8914-4983-9610-656D04674C4B}" type="presOf" srcId="{4109D873-9856-48ED-B66F-6A38B267CDB4}" destId="{9F7B140C-ACAF-40D4-94E8-1BCEA9016D1A}" srcOrd="0" destOrd="0" presId="urn:microsoft.com/office/officeart/2005/8/layout/process3"/>
    <dgm:cxn modelId="{593F5B96-827B-4016-9E0F-3D26E9C9E28A}" srcId="{AF55DD1E-EE46-4802-A888-210C7B9C788F}" destId="{3F9C98B2-1602-41BB-B3B4-4227B1225B90}" srcOrd="0" destOrd="0" parTransId="{9D387988-54A7-48A2-BBA8-D0B95D172484}" sibTransId="{55B1D43F-16A0-413F-BA65-AF853A16D47D}"/>
    <dgm:cxn modelId="{51B2DBEC-F1F1-4396-A1B3-EAEE477900B5}" type="presOf" srcId="{063B8788-9343-479D-8885-B757CF6881AF}" destId="{9C6DAB87-73BF-4B2D-8748-087B5B134693}" srcOrd="1" destOrd="0" presId="urn:microsoft.com/office/officeart/2005/8/layout/process3"/>
    <dgm:cxn modelId="{49F802ED-DF6B-47E8-87D8-F2E7AAC78888}" srcId="{3F9C98B2-1602-41BB-B3B4-4227B1225B90}" destId="{6F605680-3DD8-4688-842E-0A8560EC142F}" srcOrd="4" destOrd="0" parTransId="{8932FC86-504A-46DD-BE76-211A30EC6957}" sibTransId="{4DC6BEB2-2A08-49B6-AA86-66E070340956}"/>
    <dgm:cxn modelId="{6652AE6B-808C-4067-B070-B13B595A5506}" type="presOf" srcId="{6F605680-3DD8-4688-842E-0A8560EC142F}" destId="{9F7B140C-ACAF-40D4-94E8-1BCEA9016D1A}" srcOrd="0" destOrd="4" presId="urn:microsoft.com/office/officeart/2005/8/layout/process3"/>
    <dgm:cxn modelId="{CF772BB2-8195-41D0-9016-C74D050F5BE6}" type="presOf" srcId="{1FA746DA-E50A-4B15-A364-4ABC03278416}" destId="{6A400199-1E8B-4DD2-A236-AB159219C146}" srcOrd="0" destOrd="0" presId="urn:microsoft.com/office/officeart/2005/8/layout/process3"/>
    <dgm:cxn modelId="{32C36710-856B-4392-A663-085ADA06396D}" srcId="{116B1E71-F315-4B75-9E6B-7706DEAA56FE}" destId="{00726EBE-72A9-4440-A8D5-5770318733E8}" srcOrd="2" destOrd="0" parTransId="{F8BF24A4-E2DE-4F62-A219-C20757DCB188}" sibTransId="{C7715C85-EA11-45E8-A97D-B5E48F8221BA}"/>
    <dgm:cxn modelId="{D4DF7D63-E73A-42BC-A7AD-2396B76DB317}" srcId="{063B8788-9343-479D-8885-B757CF6881AF}" destId="{D921058C-D9B8-4C5F-991B-CA93A976AEE3}" srcOrd="1" destOrd="0" parTransId="{BE0B3510-13B7-48A1-9442-B19B28FCDB47}" sibTransId="{E1ADEE0F-A1D3-493D-945A-FC5F28A7A7CD}"/>
    <dgm:cxn modelId="{29BD3D19-7F64-4FF2-BA8E-8DD3E0C99F9E}" type="presOf" srcId="{05A3C5B0-5EE7-45D4-B41A-F1056FA0EF51}" destId="{6A400199-1E8B-4DD2-A236-AB159219C146}" srcOrd="0" destOrd="2" presId="urn:microsoft.com/office/officeart/2005/8/layout/process3"/>
    <dgm:cxn modelId="{CD9ED767-E10B-42D6-954A-262E42A8F6F4}" srcId="{3F9C98B2-1602-41BB-B3B4-4227B1225B90}" destId="{4109D873-9856-48ED-B66F-6A38B267CDB4}" srcOrd="0" destOrd="0" parTransId="{D4527562-178F-4F51-A933-70E97052D962}" sibTransId="{395240DF-9C8E-4051-A72D-A3C6ABF47B5C}"/>
    <dgm:cxn modelId="{5187F71B-3E1F-44A7-909E-FBA57BBED40C}" type="presOf" srcId="{063B8788-9343-479D-8885-B757CF6881AF}" destId="{B44D7C8F-7E9A-484A-9FCA-75547AB81421}" srcOrd="0" destOrd="0" presId="urn:microsoft.com/office/officeart/2005/8/layout/process3"/>
    <dgm:cxn modelId="{91FF3760-E37F-4982-AE4E-0EB5B8151243}" srcId="{3F9C98B2-1602-41BB-B3B4-4227B1225B90}" destId="{6CFC7D51-81DE-4015-8F9D-27D5240A2B2D}" srcOrd="2" destOrd="0" parTransId="{F64C0B1C-0A34-49D3-AE26-AB8A84422562}" sibTransId="{A7D60BD0-8499-4BC7-89F2-F760A67F7118}"/>
    <dgm:cxn modelId="{A87A07A2-F1EB-4C26-BEC0-11302F96F137}" srcId="{063B8788-9343-479D-8885-B757CF6881AF}" destId="{1FA746DA-E50A-4B15-A364-4ABC03278416}" srcOrd="0" destOrd="0" parTransId="{BB42883C-C1BF-4D01-B9E2-BF8CB6814C35}" sibTransId="{718F3F90-B7D2-4E15-98FA-27D142DBDF1C}"/>
    <dgm:cxn modelId="{FB0FC5D1-C21B-4AB8-B6AF-58C3F871BE0E}" type="presOf" srcId="{AF55DD1E-EE46-4802-A888-210C7B9C788F}" destId="{B31A344A-B688-4C3F-9B91-4B0CC6881FE3}" srcOrd="0" destOrd="0" presId="urn:microsoft.com/office/officeart/2005/8/layout/process3"/>
    <dgm:cxn modelId="{1C50EBEF-68E7-4E36-A03F-CFD8838125BA}" srcId="{116B1E71-F315-4B75-9E6B-7706DEAA56FE}" destId="{BADC29BD-748C-4474-AD04-BB1F6959DC77}" srcOrd="4" destOrd="0" parTransId="{082054EA-9FAA-4359-902C-AF58DB6345F5}" sibTransId="{F0D22EF9-F90C-4AFC-A195-2DE8FBEF4406}"/>
    <dgm:cxn modelId="{7E844DC9-2AC3-4830-AB0A-99C4555A8744}" type="presOf" srcId="{BADC29BD-748C-4474-AD04-BB1F6959DC77}" destId="{247B808C-F26E-49D0-AE07-AFCAF3385BBB}" srcOrd="0" destOrd="4" presId="urn:microsoft.com/office/officeart/2005/8/layout/process3"/>
    <dgm:cxn modelId="{185FC8DB-21B7-45E2-861F-390CF423403D}" type="presParOf" srcId="{B31A344A-B688-4C3F-9B91-4B0CC6881FE3}" destId="{6716B29A-180B-4E1D-B659-E887E8D9A602}" srcOrd="0" destOrd="0" presId="urn:microsoft.com/office/officeart/2005/8/layout/process3"/>
    <dgm:cxn modelId="{ECD9F1A6-5D50-4CEF-8394-DBD680CC4993}" type="presParOf" srcId="{6716B29A-180B-4E1D-B659-E887E8D9A602}" destId="{08C258B7-A111-4DD2-A0F9-4246BE1CA6CE}" srcOrd="0" destOrd="0" presId="urn:microsoft.com/office/officeart/2005/8/layout/process3"/>
    <dgm:cxn modelId="{493DD2DE-0DA5-4D66-AE86-AA2444DC61F1}" type="presParOf" srcId="{6716B29A-180B-4E1D-B659-E887E8D9A602}" destId="{165932C3-61EC-44A3-A38F-130F072F2F4A}" srcOrd="1" destOrd="0" presId="urn:microsoft.com/office/officeart/2005/8/layout/process3"/>
    <dgm:cxn modelId="{22E9C6C8-F48D-473D-8D31-D73C008EA99B}" type="presParOf" srcId="{6716B29A-180B-4E1D-B659-E887E8D9A602}" destId="{9F7B140C-ACAF-40D4-94E8-1BCEA9016D1A}" srcOrd="2" destOrd="0" presId="urn:microsoft.com/office/officeart/2005/8/layout/process3"/>
    <dgm:cxn modelId="{7739C838-F055-499F-9E49-5BEAD758C58D}" type="presParOf" srcId="{B31A344A-B688-4C3F-9B91-4B0CC6881FE3}" destId="{FCFC4DC4-97AF-496A-BEE6-5F00581BD28B}" srcOrd="1" destOrd="0" presId="urn:microsoft.com/office/officeart/2005/8/layout/process3"/>
    <dgm:cxn modelId="{7C1EDBEF-8CD2-4C94-9ADC-28F2BE69327B}" type="presParOf" srcId="{FCFC4DC4-97AF-496A-BEE6-5F00581BD28B}" destId="{43519A33-26BA-4D99-AF5C-85DF6C6FEEF7}" srcOrd="0" destOrd="0" presId="urn:microsoft.com/office/officeart/2005/8/layout/process3"/>
    <dgm:cxn modelId="{E4F6655E-FB7D-465D-B733-3047C38BCE7A}" type="presParOf" srcId="{B31A344A-B688-4C3F-9B91-4B0CC6881FE3}" destId="{3E58D0B1-41C7-4BE0-974F-87C5FA4866DA}" srcOrd="2" destOrd="0" presId="urn:microsoft.com/office/officeart/2005/8/layout/process3"/>
    <dgm:cxn modelId="{C20197F9-8719-487D-96DC-73F1C0F02A69}" type="presParOf" srcId="{3E58D0B1-41C7-4BE0-974F-87C5FA4866DA}" destId="{1E7C4E3A-EC02-40FA-BA77-F4834E9C3FB6}" srcOrd="0" destOrd="0" presId="urn:microsoft.com/office/officeart/2005/8/layout/process3"/>
    <dgm:cxn modelId="{5F187D53-78A2-4EC5-9731-07218FC41FFF}" type="presParOf" srcId="{3E58D0B1-41C7-4BE0-974F-87C5FA4866DA}" destId="{81AB4F4D-DC08-41B1-9D26-CA979FA5C1B5}" srcOrd="1" destOrd="0" presId="urn:microsoft.com/office/officeart/2005/8/layout/process3"/>
    <dgm:cxn modelId="{6A560F27-AEC4-4695-A5E9-E09BF366FE54}" type="presParOf" srcId="{3E58D0B1-41C7-4BE0-974F-87C5FA4866DA}" destId="{247B808C-F26E-49D0-AE07-AFCAF3385BBB}" srcOrd="2" destOrd="0" presId="urn:microsoft.com/office/officeart/2005/8/layout/process3"/>
    <dgm:cxn modelId="{A1624192-0F83-4A8E-8A1C-76127D27DCA9}" type="presParOf" srcId="{B31A344A-B688-4C3F-9B91-4B0CC6881FE3}" destId="{C7A4B4F6-1B41-49D3-8454-75EB60BAD1C9}" srcOrd="3" destOrd="0" presId="urn:microsoft.com/office/officeart/2005/8/layout/process3"/>
    <dgm:cxn modelId="{4FB6DACD-3A86-4C23-A187-1F77DCC315CC}" type="presParOf" srcId="{C7A4B4F6-1B41-49D3-8454-75EB60BAD1C9}" destId="{FFBA6D84-1D10-4F2F-9084-4377A3EEE2DF}" srcOrd="0" destOrd="0" presId="urn:microsoft.com/office/officeart/2005/8/layout/process3"/>
    <dgm:cxn modelId="{CA31C3FC-2783-487D-929E-6FF1AAAA3AF1}" type="presParOf" srcId="{B31A344A-B688-4C3F-9B91-4B0CC6881FE3}" destId="{8AB00026-707A-4FD8-B802-FF1190AAB3EC}" srcOrd="4" destOrd="0" presId="urn:microsoft.com/office/officeart/2005/8/layout/process3"/>
    <dgm:cxn modelId="{AF8DB9FE-9BCC-47B8-8D43-6A9A2E37F41B}" type="presParOf" srcId="{8AB00026-707A-4FD8-B802-FF1190AAB3EC}" destId="{B44D7C8F-7E9A-484A-9FCA-75547AB81421}" srcOrd="0" destOrd="0" presId="urn:microsoft.com/office/officeart/2005/8/layout/process3"/>
    <dgm:cxn modelId="{3CC0E58F-8FD6-40AB-8CF8-3B3CF88AE7D2}" type="presParOf" srcId="{8AB00026-707A-4FD8-B802-FF1190AAB3EC}" destId="{9C6DAB87-73BF-4B2D-8748-087B5B134693}" srcOrd="1" destOrd="0" presId="urn:microsoft.com/office/officeart/2005/8/layout/process3"/>
    <dgm:cxn modelId="{DD097933-2453-4D94-86C5-4EE2D7A821E1}" type="presParOf" srcId="{8AB00026-707A-4FD8-B802-FF1190AAB3EC}" destId="{6A400199-1E8B-4DD2-A236-AB159219C14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40CDC9-5B2E-431E-B26D-877E7362E885}" type="doc">
      <dgm:prSet loTypeId="urn:microsoft.com/office/officeart/2008/layout/AscendingPictureAccentProcess" loCatId="process" qsTypeId="urn:microsoft.com/office/officeart/2005/8/quickstyle/simple1" qsCatId="simple" csTypeId="urn:microsoft.com/office/officeart/2005/8/colors/colorful1#4" csCatId="colorful" phldr="1"/>
      <dgm:spPr/>
      <dgm:t>
        <a:bodyPr/>
        <a:lstStyle/>
        <a:p>
          <a:endParaRPr lang="es-MX"/>
        </a:p>
      </dgm:t>
    </dgm:pt>
    <dgm:pt modelId="{B84389B1-3BB3-4B1F-823E-78F885CA6645}">
      <dgm:prSet phldrT="[Texto]"/>
      <dgm:spPr>
        <a:solidFill>
          <a:srgbClr val="990099"/>
        </a:solidFill>
      </dgm:spPr>
      <dgm:t>
        <a:bodyPr/>
        <a:lstStyle/>
        <a:p>
          <a:r>
            <a:rPr lang="es-MX" b="1" dirty="0"/>
            <a:t>12 ITF Cd. De México</a:t>
          </a:r>
        </a:p>
      </dgm:t>
    </dgm:pt>
    <dgm:pt modelId="{E7E202EE-D70E-4498-BFDA-573E51775BED}" type="parTrans" cxnId="{37F9AF63-77CC-4077-85B3-5BE453BA38A1}">
      <dgm:prSet/>
      <dgm:spPr/>
      <dgm:t>
        <a:bodyPr/>
        <a:lstStyle/>
        <a:p>
          <a:endParaRPr lang="es-MX"/>
        </a:p>
      </dgm:t>
    </dgm:pt>
    <dgm:pt modelId="{1C3C979B-878F-471D-8B04-2467678A882F}" type="sibTrans" cxnId="{37F9AF63-77CC-4077-85B3-5BE453BA38A1}">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s-MX"/>
        </a:p>
      </dgm:t>
    </dgm:pt>
    <dgm:pt modelId="{4595BFB4-46C0-4032-9170-5C4C82E941D7}">
      <dgm:prSet phldrT="[Texto]"/>
      <dgm:spPr>
        <a:solidFill>
          <a:schemeClr val="accent4">
            <a:lumMod val="50000"/>
          </a:schemeClr>
        </a:solidFill>
      </dgm:spPr>
      <dgm:t>
        <a:bodyPr/>
        <a:lstStyle/>
        <a:p>
          <a:r>
            <a:rPr lang="es-MX" b="1" dirty="0"/>
            <a:t>7 con 100% de atención a la demanda </a:t>
          </a:r>
        </a:p>
      </dgm:t>
    </dgm:pt>
    <dgm:pt modelId="{96C8618F-C970-4326-85D8-32E025C4DC2F}" type="parTrans" cxnId="{13DFAA6A-D982-4BE8-A825-78B2FC98392E}">
      <dgm:prSet/>
      <dgm:spPr/>
      <dgm:t>
        <a:bodyPr/>
        <a:lstStyle/>
        <a:p>
          <a:endParaRPr lang="es-MX"/>
        </a:p>
      </dgm:t>
    </dgm:pt>
    <dgm:pt modelId="{6414A7B8-CAAA-4C48-BD87-188FC3B22DC1}" type="sibTrans" cxnId="{13DFAA6A-D982-4BE8-A825-78B2FC98392E}">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es-MX"/>
        </a:p>
      </dgm:t>
    </dgm:pt>
    <dgm:pt modelId="{E8F469CC-B0B9-4AC1-8F7A-A5B96845961A}">
      <dgm:prSet/>
      <dgm:spPr>
        <a:solidFill>
          <a:srgbClr val="00B050"/>
        </a:solidFill>
      </dgm:spPr>
      <dgm:t>
        <a:bodyPr/>
        <a:lstStyle/>
        <a:p>
          <a:r>
            <a:rPr lang="es-MX" b="1" dirty="0"/>
            <a:t>Menos de 1000 alumnos </a:t>
          </a:r>
        </a:p>
      </dgm:t>
    </dgm:pt>
    <dgm:pt modelId="{B8A24C33-1FE4-45BA-BC07-7C9042A4F17C}" type="parTrans" cxnId="{0CD4CE0D-613C-4853-9AE7-B7F13BF0797A}">
      <dgm:prSet/>
      <dgm:spPr/>
      <dgm:t>
        <a:bodyPr/>
        <a:lstStyle/>
        <a:p>
          <a:endParaRPr lang="es-MX"/>
        </a:p>
      </dgm:t>
    </dgm:pt>
    <dgm:pt modelId="{E2AF1C58-33BE-4B16-8355-0ED1890C215D}" type="sibTrans" cxnId="{0CD4CE0D-613C-4853-9AE7-B7F13BF0797A}">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3000" r="-43000"/>
          </a:stretch>
        </a:blipFill>
      </dgm:spPr>
      <dgm:t>
        <a:bodyPr/>
        <a:lstStyle/>
        <a:p>
          <a:endParaRPr lang="es-MX"/>
        </a:p>
      </dgm:t>
    </dgm:pt>
    <dgm:pt modelId="{C8F44A48-A050-4B26-87F3-5A64FB7EA9D1}" type="pres">
      <dgm:prSet presAssocID="{BF40CDC9-5B2E-431E-B26D-877E7362E885}" presName="Name0" presStyleCnt="0">
        <dgm:presLayoutVars>
          <dgm:chMax val="7"/>
          <dgm:chPref val="7"/>
          <dgm:dir/>
        </dgm:presLayoutVars>
      </dgm:prSet>
      <dgm:spPr/>
    </dgm:pt>
    <dgm:pt modelId="{FD4CD8A2-144A-4AB0-A1A0-800CD46FF281}" type="pres">
      <dgm:prSet presAssocID="{BF40CDC9-5B2E-431E-B26D-877E7362E885}" presName="dot1" presStyleLbl="alignNode1" presStyleIdx="0" presStyleCnt="12"/>
      <dgm:spPr/>
    </dgm:pt>
    <dgm:pt modelId="{220DDCB8-00EA-4E42-9F6B-2CE8EB7BDDAD}" type="pres">
      <dgm:prSet presAssocID="{BF40CDC9-5B2E-431E-B26D-877E7362E885}" presName="dot2" presStyleLbl="alignNode1" presStyleIdx="1" presStyleCnt="12"/>
      <dgm:spPr/>
    </dgm:pt>
    <dgm:pt modelId="{48D81099-A686-43F0-8F0B-0CBB7418934B}" type="pres">
      <dgm:prSet presAssocID="{BF40CDC9-5B2E-431E-B26D-877E7362E885}" presName="dot3" presStyleLbl="alignNode1" presStyleIdx="2" presStyleCnt="12"/>
      <dgm:spPr/>
    </dgm:pt>
    <dgm:pt modelId="{A706FA06-AA46-44BC-833C-6068A0F86B7B}" type="pres">
      <dgm:prSet presAssocID="{BF40CDC9-5B2E-431E-B26D-877E7362E885}" presName="dot4" presStyleLbl="alignNode1" presStyleIdx="3" presStyleCnt="12"/>
      <dgm:spPr/>
    </dgm:pt>
    <dgm:pt modelId="{DA74A110-D773-49C2-BB6D-31744E9A5189}" type="pres">
      <dgm:prSet presAssocID="{BF40CDC9-5B2E-431E-B26D-877E7362E885}" presName="dot5" presStyleLbl="alignNode1" presStyleIdx="4" presStyleCnt="12"/>
      <dgm:spPr/>
    </dgm:pt>
    <dgm:pt modelId="{EA71879C-403C-4CAD-B56C-C07910798569}" type="pres">
      <dgm:prSet presAssocID="{BF40CDC9-5B2E-431E-B26D-877E7362E885}" presName="dotArrow1" presStyleLbl="alignNode1" presStyleIdx="5" presStyleCnt="12"/>
      <dgm:spPr/>
    </dgm:pt>
    <dgm:pt modelId="{C193F361-91DF-4409-8BDF-D8D808CC5E70}" type="pres">
      <dgm:prSet presAssocID="{BF40CDC9-5B2E-431E-B26D-877E7362E885}" presName="dotArrow2" presStyleLbl="alignNode1" presStyleIdx="6" presStyleCnt="12"/>
      <dgm:spPr/>
    </dgm:pt>
    <dgm:pt modelId="{F3E75ECA-73A0-4752-8513-5CA908B4ED3C}" type="pres">
      <dgm:prSet presAssocID="{BF40CDC9-5B2E-431E-B26D-877E7362E885}" presName="dotArrow3" presStyleLbl="alignNode1" presStyleIdx="7" presStyleCnt="12"/>
      <dgm:spPr/>
    </dgm:pt>
    <dgm:pt modelId="{9ECE1913-0039-4E1C-9056-6A3A149D2A06}" type="pres">
      <dgm:prSet presAssocID="{BF40CDC9-5B2E-431E-B26D-877E7362E885}" presName="dotArrow4" presStyleLbl="alignNode1" presStyleIdx="8" presStyleCnt="12"/>
      <dgm:spPr/>
    </dgm:pt>
    <dgm:pt modelId="{28587B42-4DC9-4A86-9992-05BD01F7B3E3}" type="pres">
      <dgm:prSet presAssocID="{BF40CDC9-5B2E-431E-B26D-877E7362E885}" presName="dotArrow5" presStyleLbl="alignNode1" presStyleIdx="9" presStyleCnt="12"/>
      <dgm:spPr/>
    </dgm:pt>
    <dgm:pt modelId="{1B9E8658-025B-4D49-BCDC-EBF340170E89}" type="pres">
      <dgm:prSet presAssocID="{BF40CDC9-5B2E-431E-B26D-877E7362E885}" presName="dotArrow6" presStyleLbl="alignNode1" presStyleIdx="10" presStyleCnt="12"/>
      <dgm:spPr/>
    </dgm:pt>
    <dgm:pt modelId="{DAE53FC5-EA1F-4FF7-907A-591E0C23A584}" type="pres">
      <dgm:prSet presAssocID="{BF40CDC9-5B2E-431E-B26D-877E7362E885}" presName="dotArrow7" presStyleLbl="alignNode1" presStyleIdx="11" presStyleCnt="12"/>
      <dgm:spPr/>
    </dgm:pt>
    <dgm:pt modelId="{1C540CD2-F719-46B5-9FCC-87CB3B456416}" type="pres">
      <dgm:prSet presAssocID="{B84389B1-3BB3-4B1F-823E-78F885CA6645}" presName="parTx1" presStyleLbl="node1" presStyleIdx="0" presStyleCnt="3"/>
      <dgm:spPr/>
    </dgm:pt>
    <dgm:pt modelId="{D3F45544-A17E-4EEE-8356-C4432265F4ED}" type="pres">
      <dgm:prSet presAssocID="{1C3C979B-878F-471D-8B04-2467678A882F}" presName="picture1" presStyleCnt="0"/>
      <dgm:spPr/>
    </dgm:pt>
    <dgm:pt modelId="{E76D590B-3169-4F08-BE95-D51FFF1A5044}" type="pres">
      <dgm:prSet presAssocID="{1C3C979B-878F-471D-8B04-2467678A882F}" presName="imageRepeatNode" presStyleLbl="fgImgPlace1" presStyleIdx="0" presStyleCnt="3"/>
      <dgm:spPr/>
    </dgm:pt>
    <dgm:pt modelId="{B594F771-D29F-4066-AA63-8BBFBDD25C7B}" type="pres">
      <dgm:prSet presAssocID="{E8F469CC-B0B9-4AC1-8F7A-A5B96845961A}" presName="parTx2" presStyleLbl="node1" presStyleIdx="1" presStyleCnt="3"/>
      <dgm:spPr/>
    </dgm:pt>
    <dgm:pt modelId="{1A09102F-2F04-41E4-AC91-D3B7E4FA65ED}" type="pres">
      <dgm:prSet presAssocID="{E2AF1C58-33BE-4B16-8355-0ED1890C215D}" presName="picture2" presStyleCnt="0"/>
      <dgm:spPr/>
    </dgm:pt>
    <dgm:pt modelId="{89661F73-4545-4992-BAF3-D34AA463663C}" type="pres">
      <dgm:prSet presAssocID="{E2AF1C58-33BE-4B16-8355-0ED1890C215D}" presName="imageRepeatNode" presStyleLbl="fgImgPlace1" presStyleIdx="1" presStyleCnt="3"/>
      <dgm:spPr/>
    </dgm:pt>
    <dgm:pt modelId="{5D74739C-996A-4196-9A5F-502F5FAE868E}" type="pres">
      <dgm:prSet presAssocID="{4595BFB4-46C0-4032-9170-5C4C82E941D7}" presName="parTx3" presStyleLbl="node1" presStyleIdx="2" presStyleCnt="3"/>
      <dgm:spPr/>
    </dgm:pt>
    <dgm:pt modelId="{6B2B9FB0-3666-4102-ACDA-9D3B767FE50D}" type="pres">
      <dgm:prSet presAssocID="{6414A7B8-CAAA-4C48-BD87-188FC3B22DC1}" presName="picture3" presStyleCnt="0"/>
      <dgm:spPr/>
    </dgm:pt>
    <dgm:pt modelId="{DCC60468-087C-41EC-8935-5A3082C80994}" type="pres">
      <dgm:prSet presAssocID="{6414A7B8-CAAA-4C48-BD87-188FC3B22DC1}" presName="imageRepeatNode" presStyleLbl="fgImgPlace1" presStyleIdx="2" presStyleCnt="3"/>
      <dgm:spPr/>
    </dgm:pt>
  </dgm:ptLst>
  <dgm:cxnLst>
    <dgm:cxn modelId="{9BF78BDA-196D-4F93-BBA7-CD5ABE24BCA4}" type="presOf" srcId="{1C3C979B-878F-471D-8B04-2467678A882F}" destId="{E76D590B-3169-4F08-BE95-D51FFF1A5044}" srcOrd="0" destOrd="0" presId="urn:microsoft.com/office/officeart/2008/layout/AscendingPictureAccentProcess"/>
    <dgm:cxn modelId="{C9AB0ECA-E02F-4E8E-9510-DCFBCD564096}" type="presOf" srcId="{E8F469CC-B0B9-4AC1-8F7A-A5B96845961A}" destId="{B594F771-D29F-4066-AA63-8BBFBDD25C7B}" srcOrd="0" destOrd="0" presId="urn:microsoft.com/office/officeart/2008/layout/AscendingPictureAccentProcess"/>
    <dgm:cxn modelId="{1CB9D3E9-8860-44D0-893D-F6BA8D9137DF}" type="presOf" srcId="{BF40CDC9-5B2E-431E-B26D-877E7362E885}" destId="{C8F44A48-A050-4B26-87F3-5A64FB7EA9D1}" srcOrd="0" destOrd="0" presId="urn:microsoft.com/office/officeart/2008/layout/AscendingPictureAccentProcess"/>
    <dgm:cxn modelId="{37F9AF63-77CC-4077-85B3-5BE453BA38A1}" srcId="{BF40CDC9-5B2E-431E-B26D-877E7362E885}" destId="{B84389B1-3BB3-4B1F-823E-78F885CA6645}" srcOrd="0" destOrd="0" parTransId="{E7E202EE-D70E-4498-BFDA-573E51775BED}" sibTransId="{1C3C979B-878F-471D-8B04-2467678A882F}"/>
    <dgm:cxn modelId="{0CD4CE0D-613C-4853-9AE7-B7F13BF0797A}" srcId="{BF40CDC9-5B2E-431E-B26D-877E7362E885}" destId="{E8F469CC-B0B9-4AC1-8F7A-A5B96845961A}" srcOrd="1" destOrd="0" parTransId="{B8A24C33-1FE4-45BA-BC07-7C9042A4F17C}" sibTransId="{E2AF1C58-33BE-4B16-8355-0ED1890C215D}"/>
    <dgm:cxn modelId="{FBEE3A66-B89B-4C90-BDC4-858C81CE26A8}" type="presOf" srcId="{4595BFB4-46C0-4032-9170-5C4C82E941D7}" destId="{5D74739C-996A-4196-9A5F-502F5FAE868E}" srcOrd="0" destOrd="0" presId="urn:microsoft.com/office/officeart/2008/layout/AscendingPictureAccentProcess"/>
    <dgm:cxn modelId="{BE39E76F-47D0-404C-8C5A-47289D07346D}" type="presOf" srcId="{E2AF1C58-33BE-4B16-8355-0ED1890C215D}" destId="{89661F73-4545-4992-BAF3-D34AA463663C}" srcOrd="0" destOrd="0" presId="urn:microsoft.com/office/officeart/2008/layout/AscendingPictureAccentProcess"/>
    <dgm:cxn modelId="{13DFAA6A-D982-4BE8-A825-78B2FC98392E}" srcId="{BF40CDC9-5B2E-431E-B26D-877E7362E885}" destId="{4595BFB4-46C0-4032-9170-5C4C82E941D7}" srcOrd="2" destOrd="0" parTransId="{96C8618F-C970-4326-85D8-32E025C4DC2F}" sibTransId="{6414A7B8-CAAA-4C48-BD87-188FC3B22DC1}"/>
    <dgm:cxn modelId="{1EB40E1D-01E0-4079-8BE4-08DDC30CAEDF}" type="presOf" srcId="{B84389B1-3BB3-4B1F-823E-78F885CA6645}" destId="{1C540CD2-F719-46B5-9FCC-87CB3B456416}" srcOrd="0" destOrd="0" presId="urn:microsoft.com/office/officeart/2008/layout/AscendingPictureAccentProcess"/>
    <dgm:cxn modelId="{841F4B8D-1EE3-4726-BEA9-41C9554F9A45}" type="presOf" srcId="{6414A7B8-CAAA-4C48-BD87-188FC3B22DC1}" destId="{DCC60468-087C-41EC-8935-5A3082C80994}" srcOrd="0" destOrd="0" presId="urn:microsoft.com/office/officeart/2008/layout/AscendingPictureAccentProcess"/>
    <dgm:cxn modelId="{DEC18AC6-BE2B-4BCF-BAB4-E515353D26F3}" type="presParOf" srcId="{C8F44A48-A050-4B26-87F3-5A64FB7EA9D1}" destId="{FD4CD8A2-144A-4AB0-A1A0-800CD46FF281}" srcOrd="0" destOrd="0" presId="urn:microsoft.com/office/officeart/2008/layout/AscendingPictureAccentProcess"/>
    <dgm:cxn modelId="{8E414526-FC79-4776-9326-7B9800166C44}" type="presParOf" srcId="{C8F44A48-A050-4B26-87F3-5A64FB7EA9D1}" destId="{220DDCB8-00EA-4E42-9F6B-2CE8EB7BDDAD}" srcOrd="1" destOrd="0" presId="urn:microsoft.com/office/officeart/2008/layout/AscendingPictureAccentProcess"/>
    <dgm:cxn modelId="{EDD8EE4D-4000-400E-9F91-0A2DC44C69A3}" type="presParOf" srcId="{C8F44A48-A050-4B26-87F3-5A64FB7EA9D1}" destId="{48D81099-A686-43F0-8F0B-0CBB7418934B}" srcOrd="2" destOrd="0" presId="urn:microsoft.com/office/officeart/2008/layout/AscendingPictureAccentProcess"/>
    <dgm:cxn modelId="{448ED850-C2C3-4D62-9E6E-7B07E4F4E250}" type="presParOf" srcId="{C8F44A48-A050-4B26-87F3-5A64FB7EA9D1}" destId="{A706FA06-AA46-44BC-833C-6068A0F86B7B}" srcOrd="3" destOrd="0" presId="urn:microsoft.com/office/officeart/2008/layout/AscendingPictureAccentProcess"/>
    <dgm:cxn modelId="{016F11B0-3F52-484B-9BE9-C631AD87C033}" type="presParOf" srcId="{C8F44A48-A050-4B26-87F3-5A64FB7EA9D1}" destId="{DA74A110-D773-49C2-BB6D-31744E9A5189}" srcOrd="4" destOrd="0" presId="urn:microsoft.com/office/officeart/2008/layout/AscendingPictureAccentProcess"/>
    <dgm:cxn modelId="{39D72B46-C771-4110-81AB-F39914EC1A6F}" type="presParOf" srcId="{C8F44A48-A050-4B26-87F3-5A64FB7EA9D1}" destId="{EA71879C-403C-4CAD-B56C-C07910798569}" srcOrd="5" destOrd="0" presId="urn:microsoft.com/office/officeart/2008/layout/AscendingPictureAccentProcess"/>
    <dgm:cxn modelId="{1FD0AF68-17C1-4A8B-8778-4CFE2D7EB876}" type="presParOf" srcId="{C8F44A48-A050-4B26-87F3-5A64FB7EA9D1}" destId="{C193F361-91DF-4409-8BDF-D8D808CC5E70}" srcOrd="6" destOrd="0" presId="urn:microsoft.com/office/officeart/2008/layout/AscendingPictureAccentProcess"/>
    <dgm:cxn modelId="{2FE3830C-C4BE-42C2-BE8A-B6526F1CDD1F}" type="presParOf" srcId="{C8F44A48-A050-4B26-87F3-5A64FB7EA9D1}" destId="{F3E75ECA-73A0-4752-8513-5CA908B4ED3C}" srcOrd="7" destOrd="0" presId="urn:microsoft.com/office/officeart/2008/layout/AscendingPictureAccentProcess"/>
    <dgm:cxn modelId="{EC7F82B2-79B4-444D-A33C-FE41BE0A9CDB}" type="presParOf" srcId="{C8F44A48-A050-4B26-87F3-5A64FB7EA9D1}" destId="{9ECE1913-0039-4E1C-9056-6A3A149D2A06}" srcOrd="8" destOrd="0" presId="urn:microsoft.com/office/officeart/2008/layout/AscendingPictureAccentProcess"/>
    <dgm:cxn modelId="{6206BD99-AB8F-44F3-BA71-516B288E47CB}" type="presParOf" srcId="{C8F44A48-A050-4B26-87F3-5A64FB7EA9D1}" destId="{28587B42-4DC9-4A86-9992-05BD01F7B3E3}" srcOrd="9" destOrd="0" presId="urn:microsoft.com/office/officeart/2008/layout/AscendingPictureAccentProcess"/>
    <dgm:cxn modelId="{B02024E1-22F0-41C9-A5E1-429CA3D2F8B0}" type="presParOf" srcId="{C8F44A48-A050-4B26-87F3-5A64FB7EA9D1}" destId="{1B9E8658-025B-4D49-BCDC-EBF340170E89}" srcOrd="10" destOrd="0" presId="urn:microsoft.com/office/officeart/2008/layout/AscendingPictureAccentProcess"/>
    <dgm:cxn modelId="{3D35311A-4D5D-44AB-A06B-FECCFD3B49AD}" type="presParOf" srcId="{C8F44A48-A050-4B26-87F3-5A64FB7EA9D1}" destId="{DAE53FC5-EA1F-4FF7-907A-591E0C23A584}" srcOrd="11" destOrd="0" presId="urn:microsoft.com/office/officeart/2008/layout/AscendingPictureAccentProcess"/>
    <dgm:cxn modelId="{2A3AD1CF-82B7-4592-B08F-C720727D0235}" type="presParOf" srcId="{C8F44A48-A050-4B26-87F3-5A64FB7EA9D1}" destId="{1C540CD2-F719-46B5-9FCC-87CB3B456416}" srcOrd="12" destOrd="0" presId="urn:microsoft.com/office/officeart/2008/layout/AscendingPictureAccentProcess"/>
    <dgm:cxn modelId="{509D2149-1B6A-4D26-80BB-B52CC14365AE}" type="presParOf" srcId="{C8F44A48-A050-4B26-87F3-5A64FB7EA9D1}" destId="{D3F45544-A17E-4EEE-8356-C4432265F4ED}" srcOrd="13" destOrd="0" presId="urn:microsoft.com/office/officeart/2008/layout/AscendingPictureAccentProcess"/>
    <dgm:cxn modelId="{828541A6-CC50-4346-86B2-0750B18A5206}" type="presParOf" srcId="{D3F45544-A17E-4EEE-8356-C4432265F4ED}" destId="{E76D590B-3169-4F08-BE95-D51FFF1A5044}" srcOrd="0" destOrd="0" presId="urn:microsoft.com/office/officeart/2008/layout/AscendingPictureAccentProcess"/>
    <dgm:cxn modelId="{FE00E1C7-D0C3-4C1F-94D0-9FF5721D43B4}" type="presParOf" srcId="{C8F44A48-A050-4B26-87F3-5A64FB7EA9D1}" destId="{B594F771-D29F-4066-AA63-8BBFBDD25C7B}" srcOrd="14" destOrd="0" presId="urn:microsoft.com/office/officeart/2008/layout/AscendingPictureAccentProcess"/>
    <dgm:cxn modelId="{2EEE654F-A682-428A-8AB6-617ADA4E5195}" type="presParOf" srcId="{C8F44A48-A050-4B26-87F3-5A64FB7EA9D1}" destId="{1A09102F-2F04-41E4-AC91-D3B7E4FA65ED}" srcOrd="15" destOrd="0" presId="urn:microsoft.com/office/officeart/2008/layout/AscendingPictureAccentProcess"/>
    <dgm:cxn modelId="{FD7CEA88-32F9-40F5-A55E-76E118F3A093}" type="presParOf" srcId="{1A09102F-2F04-41E4-AC91-D3B7E4FA65ED}" destId="{89661F73-4545-4992-BAF3-D34AA463663C}" srcOrd="0" destOrd="0" presId="urn:microsoft.com/office/officeart/2008/layout/AscendingPictureAccentProcess"/>
    <dgm:cxn modelId="{2CD3F43C-0A72-481F-B279-613AA879D6B2}" type="presParOf" srcId="{C8F44A48-A050-4B26-87F3-5A64FB7EA9D1}" destId="{5D74739C-996A-4196-9A5F-502F5FAE868E}" srcOrd="16" destOrd="0" presId="urn:microsoft.com/office/officeart/2008/layout/AscendingPictureAccentProcess"/>
    <dgm:cxn modelId="{3AF995B4-FD00-4288-B5FB-EF8A3BA96463}" type="presParOf" srcId="{C8F44A48-A050-4B26-87F3-5A64FB7EA9D1}" destId="{6B2B9FB0-3666-4102-ACDA-9D3B767FE50D}" srcOrd="17" destOrd="0" presId="urn:microsoft.com/office/officeart/2008/layout/AscendingPictureAccentProcess"/>
    <dgm:cxn modelId="{BD37DF8C-ED82-47DF-BD4A-C2A4BBF28BA7}" type="presParOf" srcId="{6B2B9FB0-3666-4102-ACDA-9D3B767FE50D}" destId="{DCC60468-087C-41EC-8935-5A3082C80994}"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3683C4-D005-48FC-9F44-A80D182242D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MX"/>
        </a:p>
      </dgm:t>
    </dgm:pt>
    <dgm:pt modelId="{118D34E4-8EDD-49CF-9225-D64054DCC0D2}">
      <dgm:prSet phldrT="[Texto]"/>
      <dgm:spPr>
        <a:solidFill>
          <a:srgbClr val="FFFF00"/>
        </a:solidFill>
        <a:ln>
          <a:solidFill>
            <a:schemeClr val="accent1"/>
          </a:solidFill>
        </a:ln>
      </dgm:spPr>
      <dgm:t>
        <a:bodyPr/>
        <a:lstStyle/>
        <a:p>
          <a:r>
            <a:rPr lang="es-MX" b="1" dirty="0">
              <a:solidFill>
                <a:schemeClr val="tx1"/>
              </a:solidFill>
            </a:rPr>
            <a:t>DIVERSIFICACIÓN</a:t>
          </a:r>
        </a:p>
        <a:p>
          <a:r>
            <a:rPr lang="es-MX" b="1" dirty="0">
              <a:solidFill>
                <a:schemeClr val="tx1"/>
              </a:solidFill>
            </a:rPr>
            <a:t>NUEVOS TIPOS Y MODALIDADES EDUCATIVAS</a:t>
          </a:r>
        </a:p>
      </dgm:t>
    </dgm:pt>
    <dgm:pt modelId="{F173A754-2BDE-4878-8696-272791B85A17}" type="parTrans" cxnId="{BA252C98-4B4D-4DD9-862F-3E5F375569D4}">
      <dgm:prSet/>
      <dgm:spPr/>
      <dgm:t>
        <a:bodyPr/>
        <a:lstStyle/>
        <a:p>
          <a:endParaRPr lang="es-MX"/>
        </a:p>
      </dgm:t>
    </dgm:pt>
    <dgm:pt modelId="{17BE3F16-1A94-42A7-A13D-CDC2928CE9ED}" type="sibTrans" cxnId="{BA252C98-4B4D-4DD9-862F-3E5F375569D4}">
      <dgm:prSet/>
      <dgm:spPr/>
      <dgm:t>
        <a:bodyPr/>
        <a:lstStyle/>
        <a:p>
          <a:endParaRPr lang="es-MX"/>
        </a:p>
      </dgm:t>
    </dgm:pt>
    <dgm:pt modelId="{137F4B35-DDAF-4D34-9B61-DE508518A198}">
      <dgm:prSet phldrT="[Texto]" custT="1"/>
      <dgm:spPr>
        <a:solidFill>
          <a:schemeClr val="accent1">
            <a:lumMod val="20000"/>
            <a:lumOff val="80000"/>
          </a:schemeClr>
        </a:solidFill>
        <a:ln>
          <a:solidFill>
            <a:schemeClr val="accent1"/>
          </a:solidFill>
        </a:ln>
      </dgm:spPr>
      <dgm:t>
        <a:bodyPr/>
        <a:lstStyle/>
        <a:p>
          <a:r>
            <a:rPr lang="es-MX" sz="2000" b="1" dirty="0">
              <a:solidFill>
                <a:schemeClr val="tx1"/>
              </a:solidFill>
            </a:rPr>
            <a:t>Matrícula reducida  por institución</a:t>
          </a:r>
        </a:p>
      </dgm:t>
    </dgm:pt>
    <dgm:pt modelId="{F0FAA783-9641-4C39-92D1-9FC62C40596B}" type="parTrans" cxnId="{A9C88374-A974-4A4F-AB98-51645A68B73E}">
      <dgm:prSet/>
      <dgm:spPr/>
      <dgm:t>
        <a:bodyPr/>
        <a:lstStyle/>
        <a:p>
          <a:endParaRPr lang="es-MX"/>
        </a:p>
      </dgm:t>
    </dgm:pt>
    <dgm:pt modelId="{9965E259-5A53-4D5E-AEF3-4A9B08E2E4C4}" type="sibTrans" cxnId="{A9C88374-A974-4A4F-AB98-51645A68B73E}">
      <dgm:prSet/>
      <dgm:spPr/>
      <dgm:t>
        <a:bodyPr/>
        <a:lstStyle/>
        <a:p>
          <a:endParaRPr lang="es-MX"/>
        </a:p>
      </dgm:t>
    </dgm:pt>
    <dgm:pt modelId="{D1C98CE9-49F9-485B-86A1-FD576DACD15F}">
      <dgm:prSet phldrT="[Texto]" custT="1"/>
      <dgm:spPr>
        <a:solidFill>
          <a:schemeClr val="accent2">
            <a:lumMod val="20000"/>
            <a:lumOff val="80000"/>
          </a:schemeClr>
        </a:solidFill>
        <a:ln>
          <a:solidFill>
            <a:schemeClr val="accent1"/>
          </a:solidFill>
        </a:ln>
      </dgm:spPr>
      <dgm:t>
        <a:bodyPr/>
        <a:lstStyle/>
        <a:p>
          <a:r>
            <a:rPr lang="es-MX" sz="2000" b="1" dirty="0">
              <a:solidFill>
                <a:schemeClr val="tx1"/>
              </a:solidFill>
            </a:rPr>
            <a:t>Costo Educativo</a:t>
          </a:r>
        </a:p>
      </dgm:t>
    </dgm:pt>
    <dgm:pt modelId="{8D26195B-1809-443E-958A-E8431525F485}" type="parTrans" cxnId="{34D24DB7-6C8F-4F71-803A-FA80EDA4BCAC}">
      <dgm:prSet/>
      <dgm:spPr/>
      <dgm:t>
        <a:bodyPr/>
        <a:lstStyle/>
        <a:p>
          <a:endParaRPr lang="es-MX"/>
        </a:p>
      </dgm:t>
    </dgm:pt>
    <dgm:pt modelId="{08D9E83C-9C9F-48E5-944B-F601262E7917}" type="sibTrans" cxnId="{34D24DB7-6C8F-4F71-803A-FA80EDA4BCAC}">
      <dgm:prSet/>
      <dgm:spPr/>
      <dgm:t>
        <a:bodyPr/>
        <a:lstStyle/>
        <a:p>
          <a:endParaRPr lang="es-MX"/>
        </a:p>
      </dgm:t>
    </dgm:pt>
    <dgm:pt modelId="{8A754CF1-B997-4F79-B425-FA92EEAF6E0E}">
      <dgm:prSet phldrT="[Texto]" custT="1"/>
      <dgm:spPr>
        <a:solidFill>
          <a:schemeClr val="accent4">
            <a:lumMod val="20000"/>
            <a:lumOff val="80000"/>
          </a:schemeClr>
        </a:solidFill>
        <a:ln>
          <a:solidFill>
            <a:schemeClr val="accent1"/>
          </a:solidFill>
        </a:ln>
      </dgm:spPr>
      <dgm:t>
        <a:bodyPr/>
        <a:lstStyle/>
        <a:p>
          <a:r>
            <a:rPr lang="es-MX" sz="2400" b="1" dirty="0">
              <a:solidFill>
                <a:schemeClr val="tx1"/>
              </a:solidFill>
            </a:rPr>
            <a:t>Eficiencia Terminal</a:t>
          </a:r>
        </a:p>
      </dgm:t>
    </dgm:pt>
    <dgm:pt modelId="{912256FC-700E-4CA5-BD90-4F80976F316E}" type="parTrans" cxnId="{2C1B4D51-4FD2-4CC3-971B-F25E57CA6566}">
      <dgm:prSet/>
      <dgm:spPr/>
      <dgm:t>
        <a:bodyPr/>
        <a:lstStyle/>
        <a:p>
          <a:endParaRPr lang="es-MX"/>
        </a:p>
      </dgm:t>
    </dgm:pt>
    <dgm:pt modelId="{ABDCE5D9-D4F3-430D-BCC4-E062227EF409}" type="sibTrans" cxnId="{2C1B4D51-4FD2-4CC3-971B-F25E57CA6566}">
      <dgm:prSet/>
      <dgm:spPr/>
      <dgm:t>
        <a:bodyPr/>
        <a:lstStyle/>
        <a:p>
          <a:endParaRPr lang="es-MX"/>
        </a:p>
      </dgm:t>
    </dgm:pt>
    <dgm:pt modelId="{B9BECDAB-4C88-4460-8FC1-11A8E814D394}">
      <dgm:prSet/>
      <dgm:spPr/>
      <dgm:t>
        <a:bodyPr/>
        <a:lstStyle/>
        <a:p>
          <a:endParaRPr lang="es-MX"/>
        </a:p>
      </dgm:t>
    </dgm:pt>
    <dgm:pt modelId="{58AF7D71-79AA-4CD4-8B9C-26FB3DD9BBAC}" type="parTrans" cxnId="{FC49918E-78BC-4409-A8AF-6B6B637F55F0}">
      <dgm:prSet/>
      <dgm:spPr/>
      <dgm:t>
        <a:bodyPr/>
        <a:lstStyle/>
        <a:p>
          <a:endParaRPr lang="es-MX"/>
        </a:p>
      </dgm:t>
    </dgm:pt>
    <dgm:pt modelId="{10A6636C-A113-421A-8B6A-9B0BA135A566}" type="sibTrans" cxnId="{FC49918E-78BC-4409-A8AF-6B6B637F55F0}">
      <dgm:prSet/>
      <dgm:spPr/>
      <dgm:t>
        <a:bodyPr/>
        <a:lstStyle/>
        <a:p>
          <a:endParaRPr lang="es-MX"/>
        </a:p>
      </dgm:t>
    </dgm:pt>
    <dgm:pt modelId="{5F5AF7AA-D339-4EDB-9578-9D1487EC37C8}">
      <dgm:prSet/>
      <dgm:spPr/>
      <dgm:t>
        <a:bodyPr/>
        <a:lstStyle/>
        <a:p>
          <a:endParaRPr lang="es-MX"/>
        </a:p>
      </dgm:t>
    </dgm:pt>
    <dgm:pt modelId="{A068D3B1-5368-4D49-ACE9-91F2A4F7C252}" type="parTrans" cxnId="{CA241F68-C481-4523-A72B-ED5203FC07FB}">
      <dgm:prSet/>
      <dgm:spPr/>
      <dgm:t>
        <a:bodyPr/>
        <a:lstStyle/>
        <a:p>
          <a:endParaRPr lang="es-MX"/>
        </a:p>
      </dgm:t>
    </dgm:pt>
    <dgm:pt modelId="{7A577171-D160-4B73-86A6-E8C99FACC4DD}" type="sibTrans" cxnId="{CA241F68-C481-4523-A72B-ED5203FC07FB}">
      <dgm:prSet/>
      <dgm:spPr/>
      <dgm:t>
        <a:bodyPr/>
        <a:lstStyle/>
        <a:p>
          <a:endParaRPr lang="es-MX"/>
        </a:p>
      </dgm:t>
    </dgm:pt>
    <dgm:pt modelId="{C47D58FD-6A71-43C8-924E-A32BBFF67ACA}">
      <dgm:prSet/>
      <dgm:spPr/>
      <dgm:t>
        <a:bodyPr/>
        <a:lstStyle/>
        <a:p>
          <a:endParaRPr lang="es-MX"/>
        </a:p>
      </dgm:t>
    </dgm:pt>
    <dgm:pt modelId="{67B90EBA-5B2F-4DA7-8D56-289953ED9DD8}" type="parTrans" cxnId="{B036210C-AF94-4577-90B4-9FBFE1D6A8D0}">
      <dgm:prSet/>
      <dgm:spPr/>
      <dgm:t>
        <a:bodyPr/>
        <a:lstStyle/>
        <a:p>
          <a:endParaRPr lang="es-MX"/>
        </a:p>
      </dgm:t>
    </dgm:pt>
    <dgm:pt modelId="{5A2CAAEB-FCC4-4565-AF26-9853F211A2DB}" type="sibTrans" cxnId="{B036210C-AF94-4577-90B4-9FBFE1D6A8D0}">
      <dgm:prSet/>
      <dgm:spPr/>
      <dgm:t>
        <a:bodyPr/>
        <a:lstStyle/>
        <a:p>
          <a:endParaRPr lang="es-MX"/>
        </a:p>
      </dgm:t>
    </dgm:pt>
    <dgm:pt modelId="{7637A47F-2CF5-4938-BC7C-82CB3F3272F8}">
      <dgm:prSet/>
      <dgm:spPr/>
      <dgm:t>
        <a:bodyPr/>
        <a:lstStyle/>
        <a:p>
          <a:endParaRPr lang="es-MX"/>
        </a:p>
      </dgm:t>
    </dgm:pt>
    <dgm:pt modelId="{328FE5A8-FC0D-480C-897B-C36BE3924EDC}" type="parTrans" cxnId="{3B07F924-F249-41A0-9F57-0330FA7137F9}">
      <dgm:prSet/>
      <dgm:spPr/>
      <dgm:t>
        <a:bodyPr/>
        <a:lstStyle/>
        <a:p>
          <a:endParaRPr lang="es-MX"/>
        </a:p>
      </dgm:t>
    </dgm:pt>
    <dgm:pt modelId="{19D9A30B-AF1E-4C62-A44C-67E806E782F4}" type="sibTrans" cxnId="{3B07F924-F249-41A0-9F57-0330FA7137F9}">
      <dgm:prSet/>
      <dgm:spPr/>
      <dgm:t>
        <a:bodyPr/>
        <a:lstStyle/>
        <a:p>
          <a:endParaRPr lang="es-MX"/>
        </a:p>
      </dgm:t>
    </dgm:pt>
    <dgm:pt modelId="{4B09EB67-2074-4142-9518-E40B1AD0DD00}">
      <dgm:prSet/>
      <dgm:spPr/>
      <dgm:t>
        <a:bodyPr/>
        <a:lstStyle/>
        <a:p>
          <a:endParaRPr lang="es-MX"/>
        </a:p>
      </dgm:t>
    </dgm:pt>
    <dgm:pt modelId="{965A25E0-4468-4495-AEB7-0FFFD84FA348}" type="parTrans" cxnId="{1E1ECECA-4785-4918-8ADF-1D8769DF4F5D}">
      <dgm:prSet/>
      <dgm:spPr/>
      <dgm:t>
        <a:bodyPr/>
        <a:lstStyle/>
        <a:p>
          <a:endParaRPr lang="es-MX"/>
        </a:p>
      </dgm:t>
    </dgm:pt>
    <dgm:pt modelId="{5EBE77ED-7E7F-453A-9FF3-8B13CBFD1A73}" type="sibTrans" cxnId="{1E1ECECA-4785-4918-8ADF-1D8769DF4F5D}">
      <dgm:prSet/>
      <dgm:spPr/>
      <dgm:t>
        <a:bodyPr/>
        <a:lstStyle/>
        <a:p>
          <a:endParaRPr lang="es-MX"/>
        </a:p>
      </dgm:t>
    </dgm:pt>
    <dgm:pt modelId="{25C27C6F-E086-45E7-8C35-2F867E0FE1A6}">
      <dgm:prSet/>
      <dgm:spPr/>
      <dgm:t>
        <a:bodyPr/>
        <a:lstStyle/>
        <a:p>
          <a:endParaRPr lang="es-MX"/>
        </a:p>
      </dgm:t>
    </dgm:pt>
    <dgm:pt modelId="{02D14363-7530-4F35-8AF7-B268AA325B54}" type="parTrans" cxnId="{D64DC634-801D-4B2B-B0B0-1A7D12C2753B}">
      <dgm:prSet/>
      <dgm:spPr/>
      <dgm:t>
        <a:bodyPr/>
        <a:lstStyle/>
        <a:p>
          <a:endParaRPr lang="es-MX"/>
        </a:p>
      </dgm:t>
    </dgm:pt>
    <dgm:pt modelId="{F1727E74-3927-4316-9CFC-BCE0292DB0FE}" type="sibTrans" cxnId="{D64DC634-801D-4B2B-B0B0-1A7D12C2753B}">
      <dgm:prSet/>
      <dgm:spPr/>
      <dgm:t>
        <a:bodyPr/>
        <a:lstStyle/>
        <a:p>
          <a:endParaRPr lang="es-MX"/>
        </a:p>
      </dgm:t>
    </dgm:pt>
    <dgm:pt modelId="{E8305BFC-E974-4A8D-927C-89FC37E63116}">
      <dgm:prSet/>
      <dgm:spPr/>
      <dgm:t>
        <a:bodyPr/>
        <a:lstStyle/>
        <a:p>
          <a:endParaRPr lang="es-MX"/>
        </a:p>
      </dgm:t>
    </dgm:pt>
    <dgm:pt modelId="{483D18AC-9465-4AB7-91B0-A017E8D547D4}" type="parTrans" cxnId="{DB22D056-7F00-4092-8E33-9441AA3C3D70}">
      <dgm:prSet/>
      <dgm:spPr/>
      <dgm:t>
        <a:bodyPr/>
        <a:lstStyle/>
        <a:p>
          <a:endParaRPr lang="es-MX"/>
        </a:p>
      </dgm:t>
    </dgm:pt>
    <dgm:pt modelId="{464EECE7-9268-4E94-B250-0A688F8B0AD0}" type="sibTrans" cxnId="{DB22D056-7F00-4092-8E33-9441AA3C3D70}">
      <dgm:prSet/>
      <dgm:spPr/>
      <dgm:t>
        <a:bodyPr/>
        <a:lstStyle/>
        <a:p>
          <a:endParaRPr lang="es-MX"/>
        </a:p>
      </dgm:t>
    </dgm:pt>
    <dgm:pt modelId="{49F3E193-AF55-43E9-B67A-76C5D4286E76}">
      <dgm:prSet/>
      <dgm:spPr/>
      <dgm:t>
        <a:bodyPr/>
        <a:lstStyle/>
        <a:p>
          <a:endParaRPr lang="es-MX"/>
        </a:p>
      </dgm:t>
    </dgm:pt>
    <dgm:pt modelId="{4B5A8971-EA7A-4D1F-8621-12F4CD516A49}" type="parTrans" cxnId="{74347395-8499-4DE1-BFB7-A6C885912E87}">
      <dgm:prSet/>
      <dgm:spPr/>
      <dgm:t>
        <a:bodyPr/>
        <a:lstStyle/>
        <a:p>
          <a:endParaRPr lang="es-MX"/>
        </a:p>
      </dgm:t>
    </dgm:pt>
    <dgm:pt modelId="{9FC72713-A3D4-4EA7-A742-72E6446A5F2E}" type="sibTrans" cxnId="{74347395-8499-4DE1-BFB7-A6C885912E87}">
      <dgm:prSet/>
      <dgm:spPr/>
      <dgm:t>
        <a:bodyPr/>
        <a:lstStyle/>
        <a:p>
          <a:endParaRPr lang="es-MX"/>
        </a:p>
      </dgm:t>
    </dgm:pt>
    <dgm:pt modelId="{D776D8C8-1805-44F2-B6FE-3389407C9EA5}">
      <dgm:prSet/>
      <dgm:spPr/>
      <dgm:t>
        <a:bodyPr/>
        <a:lstStyle/>
        <a:p>
          <a:endParaRPr lang="es-MX"/>
        </a:p>
      </dgm:t>
    </dgm:pt>
    <dgm:pt modelId="{18F44439-03D2-4584-972F-9AFC2B2AB351}" type="parTrans" cxnId="{38C00498-E89A-4D84-A7D6-A769446090F6}">
      <dgm:prSet/>
      <dgm:spPr/>
      <dgm:t>
        <a:bodyPr/>
        <a:lstStyle/>
        <a:p>
          <a:endParaRPr lang="es-MX"/>
        </a:p>
      </dgm:t>
    </dgm:pt>
    <dgm:pt modelId="{309249C8-1060-4868-ACA4-FD845165EE0B}" type="sibTrans" cxnId="{38C00498-E89A-4D84-A7D6-A769446090F6}">
      <dgm:prSet/>
      <dgm:spPr/>
      <dgm:t>
        <a:bodyPr/>
        <a:lstStyle/>
        <a:p>
          <a:endParaRPr lang="es-MX"/>
        </a:p>
      </dgm:t>
    </dgm:pt>
    <dgm:pt modelId="{4EC703CE-12C0-4240-9C92-B26BBAD2DD6D}">
      <dgm:prSet/>
      <dgm:spPr/>
      <dgm:t>
        <a:bodyPr/>
        <a:lstStyle/>
        <a:p>
          <a:endParaRPr lang="es-MX"/>
        </a:p>
      </dgm:t>
    </dgm:pt>
    <dgm:pt modelId="{D08FEDB2-C854-432C-8A08-012EA07B9776}" type="parTrans" cxnId="{5D9E181D-2E1F-415F-ACC3-465BB9AE0C53}">
      <dgm:prSet/>
      <dgm:spPr/>
      <dgm:t>
        <a:bodyPr/>
        <a:lstStyle/>
        <a:p>
          <a:endParaRPr lang="es-MX"/>
        </a:p>
      </dgm:t>
    </dgm:pt>
    <dgm:pt modelId="{2DF2FA0F-7714-4B9B-AAA5-36CB8FD0188C}" type="sibTrans" cxnId="{5D9E181D-2E1F-415F-ACC3-465BB9AE0C53}">
      <dgm:prSet/>
      <dgm:spPr/>
      <dgm:t>
        <a:bodyPr/>
        <a:lstStyle/>
        <a:p>
          <a:endParaRPr lang="es-MX"/>
        </a:p>
      </dgm:t>
    </dgm:pt>
    <dgm:pt modelId="{26B87B5F-7D0D-4F0B-B2BA-13391893E270}">
      <dgm:prSet/>
      <dgm:spPr/>
      <dgm:t>
        <a:bodyPr/>
        <a:lstStyle/>
        <a:p>
          <a:endParaRPr lang="es-MX"/>
        </a:p>
      </dgm:t>
    </dgm:pt>
    <dgm:pt modelId="{1F63F494-0F08-4AFD-B224-6C2D15004636}" type="parTrans" cxnId="{603A63A9-D7E1-49C9-9125-97A21EED57E2}">
      <dgm:prSet/>
      <dgm:spPr/>
      <dgm:t>
        <a:bodyPr/>
        <a:lstStyle/>
        <a:p>
          <a:endParaRPr lang="es-MX"/>
        </a:p>
      </dgm:t>
    </dgm:pt>
    <dgm:pt modelId="{02F05F72-3E59-4DCA-A26D-2774858E4C4F}" type="sibTrans" cxnId="{603A63A9-D7E1-49C9-9125-97A21EED57E2}">
      <dgm:prSet/>
      <dgm:spPr/>
      <dgm:t>
        <a:bodyPr/>
        <a:lstStyle/>
        <a:p>
          <a:endParaRPr lang="es-MX"/>
        </a:p>
      </dgm:t>
    </dgm:pt>
    <dgm:pt modelId="{96D01A62-42C2-4A18-B49B-16579027595F}">
      <dgm:prSet/>
      <dgm:spPr/>
      <dgm:t>
        <a:bodyPr/>
        <a:lstStyle/>
        <a:p>
          <a:endParaRPr lang="es-MX"/>
        </a:p>
      </dgm:t>
    </dgm:pt>
    <dgm:pt modelId="{BB0BC66A-01D4-4301-A61D-4F9F1320C699}" type="parTrans" cxnId="{85F73BED-4951-46C8-A34D-4BFC01047D6A}">
      <dgm:prSet/>
      <dgm:spPr/>
      <dgm:t>
        <a:bodyPr/>
        <a:lstStyle/>
        <a:p>
          <a:endParaRPr lang="es-MX"/>
        </a:p>
      </dgm:t>
    </dgm:pt>
    <dgm:pt modelId="{66C37FE2-DB01-4406-AA50-18363377C3DD}" type="sibTrans" cxnId="{85F73BED-4951-46C8-A34D-4BFC01047D6A}">
      <dgm:prSet/>
      <dgm:spPr/>
      <dgm:t>
        <a:bodyPr/>
        <a:lstStyle/>
        <a:p>
          <a:endParaRPr lang="es-MX"/>
        </a:p>
      </dgm:t>
    </dgm:pt>
    <dgm:pt modelId="{6CEDCF45-7D46-4296-A3BE-270422276C9F}">
      <dgm:prSet/>
      <dgm:spPr/>
      <dgm:t>
        <a:bodyPr/>
        <a:lstStyle/>
        <a:p>
          <a:endParaRPr lang="es-MX"/>
        </a:p>
      </dgm:t>
    </dgm:pt>
    <dgm:pt modelId="{B96884E9-7272-44C8-869C-811E134C298F}" type="parTrans" cxnId="{3CAD87FB-A949-421F-948A-DCB4CC613F46}">
      <dgm:prSet/>
      <dgm:spPr/>
      <dgm:t>
        <a:bodyPr/>
        <a:lstStyle/>
        <a:p>
          <a:endParaRPr lang="es-MX"/>
        </a:p>
      </dgm:t>
    </dgm:pt>
    <dgm:pt modelId="{AEE74238-39DC-4353-A7FB-63C3D60B41A4}" type="sibTrans" cxnId="{3CAD87FB-A949-421F-948A-DCB4CC613F46}">
      <dgm:prSet/>
      <dgm:spPr/>
      <dgm:t>
        <a:bodyPr/>
        <a:lstStyle/>
        <a:p>
          <a:endParaRPr lang="es-MX"/>
        </a:p>
      </dgm:t>
    </dgm:pt>
    <dgm:pt modelId="{0FF4A4C6-EF2A-4F31-8F8D-663133CFB9CC}">
      <dgm:prSet/>
      <dgm:spPr/>
      <dgm:t>
        <a:bodyPr/>
        <a:lstStyle/>
        <a:p>
          <a:endParaRPr lang="es-MX"/>
        </a:p>
      </dgm:t>
    </dgm:pt>
    <dgm:pt modelId="{F7B84C9F-3EAA-4495-ADA0-92DE2053411C}" type="parTrans" cxnId="{3A58E4AA-2990-46AE-BFEF-CE270C3C0FD5}">
      <dgm:prSet/>
      <dgm:spPr/>
      <dgm:t>
        <a:bodyPr/>
        <a:lstStyle/>
        <a:p>
          <a:endParaRPr lang="es-MX"/>
        </a:p>
      </dgm:t>
    </dgm:pt>
    <dgm:pt modelId="{8C50ED18-F1A5-4214-9C2B-AB829DE238E2}" type="sibTrans" cxnId="{3A58E4AA-2990-46AE-BFEF-CE270C3C0FD5}">
      <dgm:prSet/>
      <dgm:spPr/>
      <dgm:t>
        <a:bodyPr/>
        <a:lstStyle/>
        <a:p>
          <a:endParaRPr lang="es-MX"/>
        </a:p>
      </dgm:t>
    </dgm:pt>
    <dgm:pt modelId="{2713F0DE-CFFA-41E2-929C-1981AD1F7527}">
      <dgm:prSet/>
      <dgm:spPr/>
      <dgm:t>
        <a:bodyPr/>
        <a:lstStyle/>
        <a:p>
          <a:endParaRPr lang="es-MX"/>
        </a:p>
      </dgm:t>
    </dgm:pt>
    <dgm:pt modelId="{4E773CAD-0059-4516-9FDC-0AAA27170D2D}" type="parTrans" cxnId="{172B8405-3AF3-4784-AF1B-D75338C5E295}">
      <dgm:prSet/>
      <dgm:spPr/>
      <dgm:t>
        <a:bodyPr/>
        <a:lstStyle/>
        <a:p>
          <a:endParaRPr lang="es-MX"/>
        </a:p>
      </dgm:t>
    </dgm:pt>
    <dgm:pt modelId="{662016FE-F63F-4CD6-B768-40396444ED48}" type="sibTrans" cxnId="{172B8405-3AF3-4784-AF1B-D75338C5E295}">
      <dgm:prSet/>
      <dgm:spPr/>
      <dgm:t>
        <a:bodyPr/>
        <a:lstStyle/>
        <a:p>
          <a:endParaRPr lang="es-MX"/>
        </a:p>
      </dgm:t>
    </dgm:pt>
    <dgm:pt modelId="{28F38364-E7CA-4DE4-AB9A-44F753F6ECB6}">
      <dgm:prSet/>
      <dgm:spPr/>
      <dgm:t>
        <a:bodyPr/>
        <a:lstStyle/>
        <a:p>
          <a:endParaRPr lang="es-MX"/>
        </a:p>
      </dgm:t>
    </dgm:pt>
    <dgm:pt modelId="{F2A0ED5B-0A88-4F26-8896-C29FCC4430AF}" type="parTrans" cxnId="{5035E279-BB9B-4961-9C4C-70B504F41C35}">
      <dgm:prSet/>
      <dgm:spPr/>
      <dgm:t>
        <a:bodyPr/>
        <a:lstStyle/>
        <a:p>
          <a:endParaRPr lang="es-MX"/>
        </a:p>
      </dgm:t>
    </dgm:pt>
    <dgm:pt modelId="{87A1FA2C-1CD8-448E-9CF4-C92780CEEC0C}" type="sibTrans" cxnId="{5035E279-BB9B-4961-9C4C-70B504F41C35}">
      <dgm:prSet/>
      <dgm:spPr/>
      <dgm:t>
        <a:bodyPr/>
        <a:lstStyle/>
        <a:p>
          <a:endParaRPr lang="es-MX"/>
        </a:p>
      </dgm:t>
    </dgm:pt>
    <dgm:pt modelId="{4EC37DC8-C5DD-496E-8DDE-CDCBDCC5FE6E}">
      <dgm:prSet/>
      <dgm:spPr/>
      <dgm:t>
        <a:bodyPr/>
        <a:lstStyle/>
        <a:p>
          <a:endParaRPr lang="es-MX"/>
        </a:p>
      </dgm:t>
    </dgm:pt>
    <dgm:pt modelId="{699D2F0B-9635-4041-AC5B-16D4E0295416}" type="parTrans" cxnId="{393936B5-738B-4D1E-B34E-99FF96C7B827}">
      <dgm:prSet/>
      <dgm:spPr/>
      <dgm:t>
        <a:bodyPr/>
        <a:lstStyle/>
        <a:p>
          <a:endParaRPr lang="es-MX"/>
        </a:p>
      </dgm:t>
    </dgm:pt>
    <dgm:pt modelId="{A41231D2-7B5F-4FC8-93D1-642F9D35D6E0}" type="sibTrans" cxnId="{393936B5-738B-4D1E-B34E-99FF96C7B827}">
      <dgm:prSet/>
      <dgm:spPr/>
      <dgm:t>
        <a:bodyPr/>
        <a:lstStyle/>
        <a:p>
          <a:endParaRPr lang="es-MX"/>
        </a:p>
      </dgm:t>
    </dgm:pt>
    <dgm:pt modelId="{31602D84-7FDF-4022-9332-F697F777DBB3}">
      <dgm:prSet/>
      <dgm:spPr/>
      <dgm:t>
        <a:bodyPr/>
        <a:lstStyle/>
        <a:p>
          <a:endParaRPr lang="es-MX"/>
        </a:p>
      </dgm:t>
    </dgm:pt>
    <dgm:pt modelId="{3E19B5B4-65D2-4A62-B169-18B551CBCADF}" type="parTrans" cxnId="{7163A5B5-5A9F-4276-A8C4-D324283C51A8}">
      <dgm:prSet/>
      <dgm:spPr/>
      <dgm:t>
        <a:bodyPr/>
        <a:lstStyle/>
        <a:p>
          <a:endParaRPr lang="es-MX"/>
        </a:p>
      </dgm:t>
    </dgm:pt>
    <dgm:pt modelId="{664DA942-6DED-4862-B717-37AD01EE6976}" type="sibTrans" cxnId="{7163A5B5-5A9F-4276-A8C4-D324283C51A8}">
      <dgm:prSet/>
      <dgm:spPr/>
      <dgm:t>
        <a:bodyPr/>
        <a:lstStyle/>
        <a:p>
          <a:endParaRPr lang="es-MX"/>
        </a:p>
      </dgm:t>
    </dgm:pt>
    <dgm:pt modelId="{9E74B06B-20E7-4F47-83C3-E4C07B1CED69}">
      <dgm:prSet/>
      <dgm:spPr/>
      <dgm:t>
        <a:bodyPr/>
        <a:lstStyle/>
        <a:p>
          <a:endParaRPr lang="es-MX"/>
        </a:p>
      </dgm:t>
    </dgm:pt>
    <dgm:pt modelId="{C1A80934-D094-488B-9E5E-C493C3C2E501}" type="parTrans" cxnId="{C9ACAED8-96FB-467A-B219-7078127DAB71}">
      <dgm:prSet/>
      <dgm:spPr/>
      <dgm:t>
        <a:bodyPr/>
        <a:lstStyle/>
        <a:p>
          <a:endParaRPr lang="es-MX"/>
        </a:p>
      </dgm:t>
    </dgm:pt>
    <dgm:pt modelId="{57751DA7-526E-4B3F-8FF2-5E6132B2EDB9}" type="sibTrans" cxnId="{C9ACAED8-96FB-467A-B219-7078127DAB71}">
      <dgm:prSet/>
      <dgm:spPr/>
      <dgm:t>
        <a:bodyPr/>
        <a:lstStyle/>
        <a:p>
          <a:endParaRPr lang="es-MX"/>
        </a:p>
      </dgm:t>
    </dgm:pt>
    <dgm:pt modelId="{FD0D41A8-741A-4C75-A6E9-F1FBE93512B4}">
      <dgm:prSet/>
      <dgm:spPr/>
      <dgm:t>
        <a:bodyPr/>
        <a:lstStyle/>
        <a:p>
          <a:endParaRPr lang="es-MX"/>
        </a:p>
      </dgm:t>
    </dgm:pt>
    <dgm:pt modelId="{E08D17EC-821C-4C20-ACFF-82C84F0A1B8C}" type="parTrans" cxnId="{6F465616-2CE8-44D3-9B86-9D3ED630A74F}">
      <dgm:prSet/>
      <dgm:spPr/>
      <dgm:t>
        <a:bodyPr/>
        <a:lstStyle/>
        <a:p>
          <a:endParaRPr lang="es-MX"/>
        </a:p>
      </dgm:t>
    </dgm:pt>
    <dgm:pt modelId="{FACD4FEF-0DE5-48A1-B0ED-1096C0F74907}" type="sibTrans" cxnId="{6F465616-2CE8-44D3-9B86-9D3ED630A74F}">
      <dgm:prSet/>
      <dgm:spPr/>
      <dgm:t>
        <a:bodyPr/>
        <a:lstStyle/>
        <a:p>
          <a:endParaRPr lang="es-MX"/>
        </a:p>
      </dgm:t>
    </dgm:pt>
    <dgm:pt modelId="{0AD036F7-3534-44E5-99AC-AD25A6BAC902}">
      <dgm:prSet/>
      <dgm:spPr/>
      <dgm:t>
        <a:bodyPr/>
        <a:lstStyle/>
        <a:p>
          <a:endParaRPr lang="es-MX"/>
        </a:p>
      </dgm:t>
    </dgm:pt>
    <dgm:pt modelId="{59E22E4C-EEED-442C-B6A3-584A7DF9D2FE}" type="parTrans" cxnId="{1521D793-4346-42D1-A3B6-CDF190E38DA6}">
      <dgm:prSet/>
      <dgm:spPr/>
      <dgm:t>
        <a:bodyPr/>
        <a:lstStyle/>
        <a:p>
          <a:endParaRPr lang="es-MX"/>
        </a:p>
      </dgm:t>
    </dgm:pt>
    <dgm:pt modelId="{855FF916-8164-432E-A0D8-F041B6AEF174}" type="sibTrans" cxnId="{1521D793-4346-42D1-A3B6-CDF190E38DA6}">
      <dgm:prSet/>
      <dgm:spPr/>
      <dgm:t>
        <a:bodyPr/>
        <a:lstStyle/>
        <a:p>
          <a:endParaRPr lang="es-MX"/>
        </a:p>
      </dgm:t>
    </dgm:pt>
    <dgm:pt modelId="{B3066AD2-1B00-414F-AAD8-BE8A6459F50F}">
      <dgm:prSet/>
      <dgm:spPr/>
      <dgm:t>
        <a:bodyPr/>
        <a:lstStyle/>
        <a:p>
          <a:endParaRPr lang="es-MX"/>
        </a:p>
      </dgm:t>
    </dgm:pt>
    <dgm:pt modelId="{D537164F-DCBE-4E24-9268-C1C61BD721DC}" type="parTrans" cxnId="{B8CE19AA-0272-45E6-9690-C7A7B0594128}">
      <dgm:prSet/>
      <dgm:spPr/>
      <dgm:t>
        <a:bodyPr/>
        <a:lstStyle/>
        <a:p>
          <a:endParaRPr lang="es-MX"/>
        </a:p>
      </dgm:t>
    </dgm:pt>
    <dgm:pt modelId="{28EF2E9A-AE56-4375-9934-F332EE46F73C}" type="sibTrans" cxnId="{B8CE19AA-0272-45E6-9690-C7A7B0594128}">
      <dgm:prSet/>
      <dgm:spPr/>
      <dgm:t>
        <a:bodyPr/>
        <a:lstStyle/>
        <a:p>
          <a:endParaRPr lang="es-MX"/>
        </a:p>
      </dgm:t>
    </dgm:pt>
    <dgm:pt modelId="{970827E6-12A3-4FA9-80CD-54D12AF61695}">
      <dgm:prSet/>
      <dgm:spPr/>
      <dgm:t>
        <a:bodyPr/>
        <a:lstStyle/>
        <a:p>
          <a:endParaRPr lang="es-MX"/>
        </a:p>
      </dgm:t>
    </dgm:pt>
    <dgm:pt modelId="{892E9FBB-44AA-401C-94AC-113B93009078}" type="parTrans" cxnId="{DBDDA609-E242-4714-85C3-02EE7D459DCA}">
      <dgm:prSet/>
      <dgm:spPr/>
      <dgm:t>
        <a:bodyPr/>
        <a:lstStyle/>
        <a:p>
          <a:endParaRPr lang="es-MX"/>
        </a:p>
      </dgm:t>
    </dgm:pt>
    <dgm:pt modelId="{B68D602A-02C7-4257-AD3D-C5263E3097E1}" type="sibTrans" cxnId="{DBDDA609-E242-4714-85C3-02EE7D459DCA}">
      <dgm:prSet/>
      <dgm:spPr/>
      <dgm:t>
        <a:bodyPr/>
        <a:lstStyle/>
        <a:p>
          <a:endParaRPr lang="es-MX"/>
        </a:p>
      </dgm:t>
    </dgm:pt>
    <dgm:pt modelId="{4DDF7968-6985-49B5-8100-2C2F4C9FFB0A}">
      <dgm:prSet/>
      <dgm:spPr/>
      <dgm:t>
        <a:bodyPr/>
        <a:lstStyle/>
        <a:p>
          <a:endParaRPr lang="es-MX"/>
        </a:p>
      </dgm:t>
    </dgm:pt>
    <dgm:pt modelId="{3D2774B1-4589-46BC-AD58-31A11E2D3181}" type="parTrans" cxnId="{E08525BB-231C-4558-B8F1-3FA54EC7EDDE}">
      <dgm:prSet/>
      <dgm:spPr/>
      <dgm:t>
        <a:bodyPr/>
        <a:lstStyle/>
        <a:p>
          <a:endParaRPr lang="es-MX"/>
        </a:p>
      </dgm:t>
    </dgm:pt>
    <dgm:pt modelId="{24B14CF8-FA8E-4C3C-B2CB-FB7E0CDFB74E}" type="sibTrans" cxnId="{E08525BB-231C-4558-B8F1-3FA54EC7EDDE}">
      <dgm:prSet/>
      <dgm:spPr/>
      <dgm:t>
        <a:bodyPr/>
        <a:lstStyle/>
        <a:p>
          <a:endParaRPr lang="es-MX"/>
        </a:p>
      </dgm:t>
    </dgm:pt>
    <dgm:pt modelId="{282BB6FE-CE14-437D-8D5F-C7E70F50A6AA}">
      <dgm:prSet/>
      <dgm:spPr/>
      <dgm:t>
        <a:bodyPr/>
        <a:lstStyle/>
        <a:p>
          <a:endParaRPr lang="es-MX"/>
        </a:p>
      </dgm:t>
    </dgm:pt>
    <dgm:pt modelId="{652F0771-D534-4FF9-90A7-88A2BF13B270}" type="parTrans" cxnId="{90EF21FF-F23B-455A-BC49-1D3B33822E3F}">
      <dgm:prSet/>
      <dgm:spPr/>
      <dgm:t>
        <a:bodyPr/>
        <a:lstStyle/>
        <a:p>
          <a:endParaRPr lang="es-MX"/>
        </a:p>
      </dgm:t>
    </dgm:pt>
    <dgm:pt modelId="{93CBCB49-0118-4751-83D0-D942B2032AAE}" type="sibTrans" cxnId="{90EF21FF-F23B-455A-BC49-1D3B33822E3F}">
      <dgm:prSet/>
      <dgm:spPr/>
      <dgm:t>
        <a:bodyPr/>
        <a:lstStyle/>
        <a:p>
          <a:endParaRPr lang="es-MX"/>
        </a:p>
      </dgm:t>
    </dgm:pt>
    <dgm:pt modelId="{56BB935B-A95A-4103-8405-9B431DC8F698}">
      <dgm:prSet/>
      <dgm:spPr/>
      <dgm:t>
        <a:bodyPr/>
        <a:lstStyle/>
        <a:p>
          <a:endParaRPr lang="es-MX"/>
        </a:p>
      </dgm:t>
    </dgm:pt>
    <dgm:pt modelId="{C549A9F9-3A20-45F5-94F4-B76FA7EEC585}" type="parTrans" cxnId="{5707717C-FB62-4F90-98AC-5324AE5285F6}">
      <dgm:prSet/>
      <dgm:spPr/>
      <dgm:t>
        <a:bodyPr/>
        <a:lstStyle/>
        <a:p>
          <a:endParaRPr lang="es-MX"/>
        </a:p>
      </dgm:t>
    </dgm:pt>
    <dgm:pt modelId="{C0EC6B53-E1B4-43A0-ACF2-53A35D373497}" type="sibTrans" cxnId="{5707717C-FB62-4F90-98AC-5324AE5285F6}">
      <dgm:prSet/>
      <dgm:spPr/>
      <dgm:t>
        <a:bodyPr/>
        <a:lstStyle/>
        <a:p>
          <a:endParaRPr lang="es-MX"/>
        </a:p>
      </dgm:t>
    </dgm:pt>
    <dgm:pt modelId="{4A7DA203-8E4E-48F3-AE1B-A0733BDFE2F3}">
      <dgm:prSet/>
      <dgm:spPr/>
      <dgm:t>
        <a:bodyPr/>
        <a:lstStyle/>
        <a:p>
          <a:endParaRPr lang="es-MX"/>
        </a:p>
      </dgm:t>
    </dgm:pt>
    <dgm:pt modelId="{E5F71629-5182-4544-A162-EEDFC49E339F}" type="parTrans" cxnId="{8DE21D76-5CA2-4B09-B9FC-FE28544377CD}">
      <dgm:prSet/>
      <dgm:spPr/>
      <dgm:t>
        <a:bodyPr/>
        <a:lstStyle/>
        <a:p>
          <a:endParaRPr lang="es-MX"/>
        </a:p>
      </dgm:t>
    </dgm:pt>
    <dgm:pt modelId="{AE52EE76-BE60-4DE0-B67F-FEB4807270A2}" type="sibTrans" cxnId="{8DE21D76-5CA2-4B09-B9FC-FE28544377CD}">
      <dgm:prSet/>
      <dgm:spPr/>
      <dgm:t>
        <a:bodyPr/>
        <a:lstStyle/>
        <a:p>
          <a:endParaRPr lang="es-MX"/>
        </a:p>
      </dgm:t>
    </dgm:pt>
    <dgm:pt modelId="{A9581BA0-6F6E-4363-BE50-F030FB7140F6}">
      <dgm:prSet/>
      <dgm:spPr/>
      <dgm:t>
        <a:bodyPr/>
        <a:lstStyle/>
        <a:p>
          <a:endParaRPr lang="es-MX"/>
        </a:p>
      </dgm:t>
    </dgm:pt>
    <dgm:pt modelId="{FD823420-F267-4F06-BDDC-DAAE07DE2055}" type="parTrans" cxnId="{5EFA0AEF-E111-46F6-B9BE-978F1F61633A}">
      <dgm:prSet/>
      <dgm:spPr/>
      <dgm:t>
        <a:bodyPr/>
        <a:lstStyle/>
        <a:p>
          <a:endParaRPr lang="es-MX"/>
        </a:p>
      </dgm:t>
    </dgm:pt>
    <dgm:pt modelId="{CF259590-1CB3-4659-B711-052DC9C458C8}" type="sibTrans" cxnId="{5EFA0AEF-E111-46F6-B9BE-978F1F61633A}">
      <dgm:prSet/>
      <dgm:spPr/>
      <dgm:t>
        <a:bodyPr/>
        <a:lstStyle/>
        <a:p>
          <a:endParaRPr lang="es-MX"/>
        </a:p>
      </dgm:t>
    </dgm:pt>
    <dgm:pt modelId="{AE02C1D7-9DA3-45EA-B141-17553B4B75C2}">
      <dgm:prSet/>
      <dgm:spPr/>
      <dgm:t>
        <a:bodyPr/>
        <a:lstStyle/>
        <a:p>
          <a:endParaRPr lang="es-MX"/>
        </a:p>
      </dgm:t>
    </dgm:pt>
    <dgm:pt modelId="{6CDA5E05-1946-464F-B1E6-91A468921A09}" type="parTrans" cxnId="{904FBB02-AD46-4307-A659-46145BA21D65}">
      <dgm:prSet/>
      <dgm:spPr/>
      <dgm:t>
        <a:bodyPr/>
        <a:lstStyle/>
        <a:p>
          <a:endParaRPr lang="es-MX"/>
        </a:p>
      </dgm:t>
    </dgm:pt>
    <dgm:pt modelId="{55A10BA5-DC1B-4962-AD10-3B1B14FDD86A}" type="sibTrans" cxnId="{904FBB02-AD46-4307-A659-46145BA21D65}">
      <dgm:prSet/>
      <dgm:spPr/>
      <dgm:t>
        <a:bodyPr/>
        <a:lstStyle/>
        <a:p>
          <a:endParaRPr lang="es-MX"/>
        </a:p>
      </dgm:t>
    </dgm:pt>
    <dgm:pt modelId="{20A6F39E-F512-4CCC-9508-49F47F4C71DA}">
      <dgm:prSet/>
      <dgm:spPr/>
      <dgm:t>
        <a:bodyPr/>
        <a:lstStyle/>
        <a:p>
          <a:endParaRPr lang="es-MX"/>
        </a:p>
      </dgm:t>
    </dgm:pt>
    <dgm:pt modelId="{DF804314-6B1C-42EB-837A-BB27A0A18FE7}" type="parTrans" cxnId="{43257BA3-CBDC-44E0-A7E7-E96A347B5F4D}">
      <dgm:prSet/>
      <dgm:spPr/>
      <dgm:t>
        <a:bodyPr/>
        <a:lstStyle/>
        <a:p>
          <a:endParaRPr lang="es-MX"/>
        </a:p>
      </dgm:t>
    </dgm:pt>
    <dgm:pt modelId="{544EDA52-97A7-4AA3-8F28-0223358BFBFC}" type="sibTrans" cxnId="{43257BA3-CBDC-44E0-A7E7-E96A347B5F4D}">
      <dgm:prSet/>
      <dgm:spPr/>
      <dgm:t>
        <a:bodyPr/>
        <a:lstStyle/>
        <a:p>
          <a:endParaRPr lang="es-MX"/>
        </a:p>
      </dgm:t>
    </dgm:pt>
    <dgm:pt modelId="{3B4985A1-8290-44C3-92B6-41B94152D434}">
      <dgm:prSet/>
      <dgm:spPr/>
      <dgm:t>
        <a:bodyPr/>
        <a:lstStyle/>
        <a:p>
          <a:endParaRPr lang="es-MX"/>
        </a:p>
      </dgm:t>
    </dgm:pt>
    <dgm:pt modelId="{7FDC6CA8-A94A-49EC-AC28-AF1286B6BC51}" type="parTrans" cxnId="{C9AAB246-D617-4F52-BF54-86594E7A7400}">
      <dgm:prSet/>
      <dgm:spPr/>
      <dgm:t>
        <a:bodyPr/>
        <a:lstStyle/>
        <a:p>
          <a:endParaRPr lang="es-MX"/>
        </a:p>
      </dgm:t>
    </dgm:pt>
    <dgm:pt modelId="{1BA4C742-BEA9-488A-BABF-4F846654B9C2}" type="sibTrans" cxnId="{C9AAB246-D617-4F52-BF54-86594E7A7400}">
      <dgm:prSet/>
      <dgm:spPr/>
      <dgm:t>
        <a:bodyPr/>
        <a:lstStyle/>
        <a:p>
          <a:endParaRPr lang="es-MX"/>
        </a:p>
      </dgm:t>
    </dgm:pt>
    <dgm:pt modelId="{1D7F8F86-EB4E-4182-BB29-19B981B8741D}">
      <dgm:prSet/>
      <dgm:spPr/>
      <dgm:t>
        <a:bodyPr/>
        <a:lstStyle/>
        <a:p>
          <a:endParaRPr lang="es-MX"/>
        </a:p>
      </dgm:t>
    </dgm:pt>
    <dgm:pt modelId="{4E43F857-9983-4329-AB56-D8E66E5472B3}" type="parTrans" cxnId="{8703ECC4-DB8A-4814-8908-1F1029D99410}">
      <dgm:prSet/>
      <dgm:spPr/>
      <dgm:t>
        <a:bodyPr/>
        <a:lstStyle/>
        <a:p>
          <a:endParaRPr lang="es-MX"/>
        </a:p>
      </dgm:t>
    </dgm:pt>
    <dgm:pt modelId="{60CD815E-A976-4CAD-88AB-B0DCD3B845B4}" type="sibTrans" cxnId="{8703ECC4-DB8A-4814-8908-1F1029D99410}">
      <dgm:prSet/>
      <dgm:spPr/>
      <dgm:t>
        <a:bodyPr/>
        <a:lstStyle/>
        <a:p>
          <a:endParaRPr lang="es-MX"/>
        </a:p>
      </dgm:t>
    </dgm:pt>
    <dgm:pt modelId="{238713C3-D588-4472-AD34-63E7B785AC42}">
      <dgm:prSet/>
      <dgm:spPr/>
      <dgm:t>
        <a:bodyPr/>
        <a:lstStyle/>
        <a:p>
          <a:endParaRPr lang="es-MX"/>
        </a:p>
      </dgm:t>
    </dgm:pt>
    <dgm:pt modelId="{F16C5AC6-A7CA-4A1A-8977-F689A9954F2C}" type="parTrans" cxnId="{72FAB277-3E10-4C24-8D61-002C6A64EEDD}">
      <dgm:prSet/>
      <dgm:spPr/>
      <dgm:t>
        <a:bodyPr/>
        <a:lstStyle/>
        <a:p>
          <a:endParaRPr lang="es-MX"/>
        </a:p>
      </dgm:t>
    </dgm:pt>
    <dgm:pt modelId="{2CDDD152-9EE4-4D96-9F23-7A2283F594AB}" type="sibTrans" cxnId="{72FAB277-3E10-4C24-8D61-002C6A64EEDD}">
      <dgm:prSet/>
      <dgm:spPr/>
      <dgm:t>
        <a:bodyPr/>
        <a:lstStyle/>
        <a:p>
          <a:endParaRPr lang="es-MX"/>
        </a:p>
      </dgm:t>
    </dgm:pt>
    <dgm:pt modelId="{7B72D0A8-B4CD-42F2-B5D2-924539CF3094}">
      <dgm:prSet/>
      <dgm:spPr/>
      <dgm:t>
        <a:bodyPr/>
        <a:lstStyle/>
        <a:p>
          <a:endParaRPr lang="es-MX"/>
        </a:p>
      </dgm:t>
    </dgm:pt>
    <dgm:pt modelId="{CD8BA57E-DD25-4F8D-82CF-284E9B7F9258}" type="parTrans" cxnId="{08909282-60D3-49C5-9C64-06B860B3D133}">
      <dgm:prSet/>
      <dgm:spPr/>
      <dgm:t>
        <a:bodyPr/>
        <a:lstStyle/>
        <a:p>
          <a:endParaRPr lang="es-MX"/>
        </a:p>
      </dgm:t>
    </dgm:pt>
    <dgm:pt modelId="{7509F2C6-A69E-4CDD-9427-6962E58E6FAA}" type="sibTrans" cxnId="{08909282-60D3-49C5-9C64-06B860B3D133}">
      <dgm:prSet/>
      <dgm:spPr/>
      <dgm:t>
        <a:bodyPr/>
        <a:lstStyle/>
        <a:p>
          <a:endParaRPr lang="es-MX"/>
        </a:p>
      </dgm:t>
    </dgm:pt>
    <dgm:pt modelId="{F160B7F3-2573-48BA-B4E9-CA8916F6FEC6}" type="pres">
      <dgm:prSet presAssocID="{A13683C4-D005-48FC-9F44-A80D182242DA}" presName="cycle" presStyleCnt="0">
        <dgm:presLayoutVars>
          <dgm:chMax val="1"/>
          <dgm:dir/>
          <dgm:animLvl val="ctr"/>
          <dgm:resizeHandles val="exact"/>
        </dgm:presLayoutVars>
      </dgm:prSet>
      <dgm:spPr/>
    </dgm:pt>
    <dgm:pt modelId="{AFE01142-E703-49C1-A293-B330CA0A46B0}" type="pres">
      <dgm:prSet presAssocID="{118D34E4-8EDD-49CF-9225-D64054DCC0D2}" presName="centerShape" presStyleLbl="node0" presStyleIdx="0" presStyleCnt="1"/>
      <dgm:spPr/>
    </dgm:pt>
    <dgm:pt modelId="{618601FF-7456-4CCD-A773-5CE0F923A355}" type="pres">
      <dgm:prSet presAssocID="{F0FAA783-9641-4C39-92D1-9FC62C40596B}" presName="parTrans" presStyleLbl="bgSibTrans2D1" presStyleIdx="0" presStyleCnt="3"/>
      <dgm:spPr/>
    </dgm:pt>
    <dgm:pt modelId="{FB4E9EB2-345F-4C19-AC3E-8A581D3307FA}" type="pres">
      <dgm:prSet presAssocID="{137F4B35-DDAF-4D34-9B61-DE508518A198}" presName="node" presStyleLbl="node1" presStyleIdx="0" presStyleCnt="3" custScaleX="85703" custScaleY="65552">
        <dgm:presLayoutVars>
          <dgm:bulletEnabled val="1"/>
        </dgm:presLayoutVars>
      </dgm:prSet>
      <dgm:spPr/>
    </dgm:pt>
    <dgm:pt modelId="{411CD206-C469-4E33-BB8D-0BA8164F1FA7}" type="pres">
      <dgm:prSet presAssocID="{8D26195B-1809-443E-958A-E8431525F485}" presName="parTrans" presStyleLbl="bgSibTrans2D1" presStyleIdx="1" presStyleCnt="3"/>
      <dgm:spPr/>
    </dgm:pt>
    <dgm:pt modelId="{86BCF0C2-F196-49B0-897B-06015A434D9A}" type="pres">
      <dgm:prSet presAssocID="{D1C98CE9-49F9-485B-86A1-FD576DACD15F}" presName="node" presStyleLbl="node1" presStyleIdx="1" presStyleCnt="3" custScaleX="82599" custScaleY="48551" custRadScaleRad="99067" custRadScaleInc="4134">
        <dgm:presLayoutVars>
          <dgm:bulletEnabled val="1"/>
        </dgm:presLayoutVars>
      </dgm:prSet>
      <dgm:spPr/>
    </dgm:pt>
    <dgm:pt modelId="{C15FE8DE-3132-4CD7-B45E-CFE0362975EA}" type="pres">
      <dgm:prSet presAssocID="{912256FC-700E-4CA5-BD90-4F80976F316E}" presName="parTrans" presStyleLbl="bgSibTrans2D1" presStyleIdx="2" presStyleCnt="3"/>
      <dgm:spPr/>
    </dgm:pt>
    <dgm:pt modelId="{D0842A3F-7BFF-43AD-ABB0-E66AED4E2BA0}" type="pres">
      <dgm:prSet presAssocID="{8A754CF1-B997-4F79-B425-FA92EEAF6E0E}" presName="node" presStyleLbl="node1" presStyleIdx="2" presStyleCnt="3" custScaleX="88299" custScaleY="56369">
        <dgm:presLayoutVars>
          <dgm:bulletEnabled val="1"/>
        </dgm:presLayoutVars>
      </dgm:prSet>
      <dgm:spPr/>
    </dgm:pt>
  </dgm:ptLst>
  <dgm:cxnLst>
    <dgm:cxn modelId="{6F465616-2CE8-44D3-9B86-9D3ED630A74F}" srcId="{A13683C4-D005-48FC-9F44-A80D182242DA}" destId="{FD0D41A8-741A-4C75-A6E9-F1FBE93512B4}" srcOrd="15" destOrd="0" parTransId="{E08D17EC-821C-4C20-ACFF-82C84F0A1B8C}" sibTransId="{FACD4FEF-0DE5-48A1-B0ED-1096C0F74907}"/>
    <dgm:cxn modelId="{43257BA3-CBDC-44E0-A7E7-E96A347B5F4D}" srcId="{AE02C1D7-9DA3-45EA-B141-17553B4B75C2}" destId="{20A6F39E-F512-4CCC-9508-49F47F4C71DA}" srcOrd="0" destOrd="0" parTransId="{DF804314-6B1C-42EB-837A-BB27A0A18FE7}" sibTransId="{544EDA52-97A7-4AA3-8F28-0223358BFBFC}"/>
    <dgm:cxn modelId="{8703ECC4-DB8A-4814-8908-1F1029D99410}" srcId="{A13683C4-D005-48FC-9F44-A80D182242DA}" destId="{1D7F8F86-EB4E-4182-BB29-19B981B8741D}" srcOrd="23" destOrd="0" parTransId="{4E43F857-9983-4329-AB56-D8E66E5472B3}" sibTransId="{60CD815E-A976-4CAD-88AB-B0DCD3B845B4}"/>
    <dgm:cxn modelId="{85F73BED-4951-46C8-A34D-4BFC01047D6A}" srcId="{A13683C4-D005-48FC-9F44-A80D182242DA}" destId="{96D01A62-42C2-4A18-B49B-16579027595F}" srcOrd="9" destOrd="0" parTransId="{BB0BC66A-01D4-4301-A61D-4F9F1320C699}" sibTransId="{66C37FE2-DB01-4406-AA50-18363377C3DD}"/>
    <dgm:cxn modelId="{78A92C5F-10BF-4283-AE10-E8EA2AB57CE1}" type="presOf" srcId="{912256FC-700E-4CA5-BD90-4F80976F316E}" destId="{C15FE8DE-3132-4CD7-B45E-CFE0362975EA}" srcOrd="0" destOrd="0" presId="urn:microsoft.com/office/officeart/2005/8/layout/radial4"/>
    <dgm:cxn modelId="{5035E279-BB9B-4961-9C4C-70B504F41C35}" srcId="{2713F0DE-CFFA-41E2-929C-1981AD1F7527}" destId="{28F38364-E7CA-4DE4-AB9A-44F753F6ECB6}" srcOrd="0" destOrd="0" parTransId="{F2A0ED5B-0A88-4F26-8896-C29FCC4430AF}" sibTransId="{87A1FA2C-1CD8-448E-9CF4-C92780CEEC0C}"/>
    <dgm:cxn modelId="{C9AAB246-D617-4F52-BF54-86594E7A7400}" srcId="{A13683C4-D005-48FC-9F44-A80D182242DA}" destId="{3B4985A1-8290-44C3-92B6-41B94152D434}" srcOrd="22" destOrd="0" parTransId="{7FDC6CA8-A94A-49EC-AC28-AF1286B6BC51}" sibTransId="{1BA4C742-BEA9-488A-BABF-4F846654B9C2}"/>
    <dgm:cxn modelId="{72FAB277-3E10-4C24-8D61-002C6A64EEDD}" srcId="{1D7F8F86-EB4E-4182-BB29-19B981B8741D}" destId="{238713C3-D588-4472-AD34-63E7B785AC42}" srcOrd="0" destOrd="0" parTransId="{F16C5AC6-A7CA-4A1A-8977-F689A9954F2C}" sibTransId="{2CDDD152-9EE4-4D96-9F23-7A2283F594AB}"/>
    <dgm:cxn modelId="{B036210C-AF94-4577-90B4-9FBFE1D6A8D0}" srcId="{A13683C4-D005-48FC-9F44-A80D182242DA}" destId="{C47D58FD-6A71-43C8-924E-A32BBFF67ACA}" srcOrd="3" destOrd="0" parTransId="{67B90EBA-5B2F-4DA7-8D56-289953ED9DD8}" sibTransId="{5A2CAAEB-FCC4-4565-AF26-9853F211A2DB}"/>
    <dgm:cxn modelId="{603A63A9-D7E1-49C9-9125-97A21EED57E2}" srcId="{A13683C4-D005-48FC-9F44-A80D182242DA}" destId="{26B87B5F-7D0D-4F0B-B2BA-13391893E270}" srcOrd="8" destOrd="0" parTransId="{1F63F494-0F08-4AFD-B224-6C2D15004636}" sibTransId="{02F05F72-3E59-4DCA-A26D-2774858E4C4F}"/>
    <dgm:cxn modelId="{393936B5-738B-4D1E-B34E-99FF96C7B827}" srcId="{A13683C4-D005-48FC-9F44-A80D182242DA}" destId="{4EC37DC8-C5DD-496E-8DDE-CDCBDCC5FE6E}" srcOrd="12" destOrd="0" parTransId="{699D2F0B-9635-4041-AC5B-16D4E0295416}" sibTransId="{A41231D2-7B5F-4FC8-93D1-642F9D35D6E0}"/>
    <dgm:cxn modelId="{904FBB02-AD46-4307-A659-46145BA21D65}" srcId="{A13683C4-D005-48FC-9F44-A80D182242DA}" destId="{AE02C1D7-9DA3-45EA-B141-17553B4B75C2}" srcOrd="21" destOrd="0" parTransId="{6CDA5E05-1946-464F-B1E6-91A468921A09}" sibTransId="{55A10BA5-DC1B-4962-AD10-3B1B14FDD86A}"/>
    <dgm:cxn modelId="{BA252C98-4B4D-4DD9-862F-3E5F375569D4}" srcId="{A13683C4-D005-48FC-9F44-A80D182242DA}" destId="{118D34E4-8EDD-49CF-9225-D64054DCC0D2}" srcOrd="0" destOrd="0" parTransId="{F173A754-2BDE-4878-8696-272791B85A17}" sibTransId="{17BE3F16-1A94-42A7-A13D-CDC2928CE9ED}"/>
    <dgm:cxn modelId="{90EF21FF-F23B-455A-BC49-1D3B33822E3F}" srcId="{A13683C4-D005-48FC-9F44-A80D182242DA}" destId="{282BB6FE-CE14-437D-8D5F-C7E70F50A6AA}" srcOrd="18" destOrd="0" parTransId="{652F0771-D534-4FF9-90A7-88A2BF13B270}" sibTransId="{93CBCB49-0118-4751-83D0-D942B2032AAE}"/>
    <dgm:cxn modelId="{1E1ECECA-4785-4918-8ADF-1D8769DF4F5D}" srcId="{A13683C4-D005-48FC-9F44-A80D182242DA}" destId="{4B09EB67-2074-4142-9518-E40B1AD0DD00}" srcOrd="4" destOrd="0" parTransId="{965A25E0-4468-4495-AEB7-0FFFD84FA348}" sibTransId="{5EBE77ED-7E7F-453A-9FF3-8B13CBFD1A73}"/>
    <dgm:cxn modelId="{38C00498-E89A-4D84-A7D6-A769446090F6}" srcId="{A13683C4-D005-48FC-9F44-A80D182242DA}" destId="{D776D8C8-1805-44F2-B6FE-3389407C9EA5}" srcOrd="7" destOrd="0" parTransId="{18F44439-03D2-4584-972F-9AFC2B2AB351}" sibTransId="{309249C8-1060-4868-ACA4-FD845165EE0B}"/>
    <dgm:cxn modelId="{A10AD18B-E7F6-4827-AAD3-A285C5C5918D}" type="presOf" srcId="{137F4B35-DDAF-4D34-9B61-DE508518A198}" destId="{FB4E9EB2-345F-4C19-AC3E-8A581D3307FA}" srcOrd="0" destOrd="0" presId="urn:microsoft.com/office/officeart/2005/8/layout/radial4"/>
    <dgm:cxn modelId="{A9C88374-A974-4A4F-AB98-51645A68B73E}" srcId="{118D34E4-8EDD-49CF-9225-D64054DCC0D2}" destId="{137F4B35-DDAF-4D34-9B61-DE508518A198}" srcOrd="0" destOrd="0" parTransId="{F0FAA783-9641-4C39-92D1-9FC62C40596B}" sibTransId="{9965E259-5A53-4D5E-AEF3-4A9B08E2E4C4}"/>
    <dgm:cxn modelId="{DB22D056-7F00-4092-8E33-9441AA3C3D70}" srcId="{25C27C6F-E086-45E7-8C35-2F867E0FE1A6}" destId="{E8305BFC-E974-4A8D-927C-89FC37E63116}" srcOrd="0" destOrd="0" parTransId="{483D18AC-9465-4AB7-91B0-A017E8D547D4}" sibTransId="{464EECE7-9268-4E94-B250-0A688F8B0AD0}"/>
    <dgm:cxn modelId="{5707717C-FB62-4F90-98AC-5324AE5285F6}" srcId="{A13683C4-D005-48FC-9F44-A80D182242DA}" destId="{56BB935B-A95A-4103-8405-9B431DC8F698}" srcOrd="19" destOrd="0" parTransId="{C549A9F9-3A20-45F5-94F4-B76FA7EEC585}" sibTransId="{C0EC6B53-E1B4-43A0-ACF2-53A35D373497}"/>
    <dgm:cxn modelId="{B8CE19AA-0272-45E6-9690-C7A7B0594128}" srcId="{A13683C4-D005-48FC-9F44-A80D182242DA}" destId="{B3066AD2-1B00-414F-AAD8-BE8A6459F50F}" srcOrd="16" destOrd="0" parTransId="{D537164F-DCBE-4E24-9268-C1C61BD721DC}" sibTransId="{28EF2E9A-AE56-4375-9934-F332EE46F73C}"/>
    <dgm:cxn modelId="{57F5724E-FDDB-4782-B3D5-59471628A16B}" type="presOf" srcId="{A13683C4-D005-48FC-9F44-A80D182242DA}" destId="{F160B7F3-2573-48BA-B4E9-CA8916F6FEC6}" srcOrd="0" destOrd="0" presId="urn:microsoft.com/office/officeart/2005/8/layout/radial4"/>
    <dgm:cxn modelId="{34D24DB7-6C8F-4F71-803A-FA80EDA4BCAC}" srcId="{118D34E4-8EDD-49CF-9225-D64054DCC0D2}" destId="{D1C98CE9-49F9-485B-86A1-FD576DACD15F}" srcOrd="1" destOrd="0" parTransId="{8D26195B-1809-443E-958A-E8431525F485}" sibTransId="{08D9E83C-9C9F-48E5-944B-F601262E7917}"/>
    <dgm:cxn modelId="{3A58E4AA-2990-46AE-BFEF-CE270C3C0FD5}" srcId="{A13683C4-D005-48FC-9F44-A80D182242DA}" destId="{0FF4A4C6-EF2A-4F31-8F8D-663133CFB9CC}" srcOrd="10" destOrd="0" parTransId="{F7B84C9F-3EAA-4495-ADA0-92DE2053411C}" sibTransId="{8C50ED18-F1A5-4214-9C2B-AB829DE238E2}"/>
    <dgm:cxn modelId="{5D9E181D-2E1F-415F-ACC3-465BB9AE0C53}" srcId="{D776D8C8-1805-44F2-B6FE-3389407C9EA5}" destId="{4EC703CE-12C0-4240-9C92-B26BBAD2DD6D}" srcOrd="0" destOrd="0" parTransId="{D08FEDB2-C854-432C-8A08-012EA07B9776}" sibTransId="{2DF2FA0F-7714-4B9B-AAA5-36CB8FD0188C}"/>
    <dgm:cxn modelId="{3CAD87FB-A949-421F-948A-DCB4CC613F46}" srcId="{96D01A62-42C2-4A18-B49B-16579027595F}" destId="{6CEDCF45-7D46-4296-A3BE-270422276C9F}" srcOrd="0" destOrd="0" parTransId="{B96884E9-7272-44C8-869C-811E134C298F}" sibTransId="{AEE74238-39DC-4353-A7FB-63C3D60B41A4}"/>
    <dgm:cxn modelId="{172B8405-3AF3-4784-AF1B-D75338C5E295}" srcId="{A13683C4-D005-48FC-9F44-A80D182242DA}" destId="{2713F0DE-CFFA-41E2-929C-1981AD1F7527}" srcOrd="11" destOrd="0" parTransId="{4E773CAD-0059-4516-9FDC-0AAA27170D2D}" sibTransId="{662016FE-F63F-4CD6-B768-40396444ED48}"/>
    <dgm:cxn modelId="{A482E140-A622-4429-A0FD-D17267AEF21D}" type="presOf" srcId="{F0FAA783-9641-4C39-92D1-9FC62C40596B}" destId="{618601FF-7456-4CCD-A773-5CE0F923A355}" srcOrd="0" destOrd="0" presId="urn:microsoft.com/office/officeart/2005/8/layout/radial4"/>
    <dgm:cxn modelId="{76DAB258-E09A-466F-89F6-C1301A479746}" type="presOf" srcId="{8D26195B-1809-443E-958A-E8431525F485}" destId="{411CD206-C469-4E33-BB8D-0BA8164F1FA7}" srcOrd="0" destOrd="0" presId="urn:microsoft.com/office/officeart/2005/8/layout/radial4"/>
    <dgm:cxn modelId="{E08525BB-231C-4558-B8F1-3FA54EC7EDDE}" srcId="{970827E6-12A3-4FA9-80CD-54D12AF61695}" destId="{4DDF7968-6985-49B5-8100-2C2F4C9FFB0A}" srcOrd="0" destOrd="0" parTransId="{3D2774B1-4589-46BC-AD58-31A11E2D3181}" sibTransId="{24B14CF8-FA8E-4C3C-B2CB-FB7E0CDFB74E}"/>
    <dgm:cxn modelId="{74347395-8499-4DE1-BFB7-A6C885912E87}" srcId="{A13683C4-D005-48FC-9F44-A80D182242DA}" destId="{49F3E193-AF55-43E9-B67A-76C5D4286E76}" srcOrd="6" destOrd="0" parTransId="{4B5A8971-EA7A-4D1F-8621-12F4CD516A49}" sibTransId="{9FC72713-A3D4-4EA7-A742-72E6446A5F2E}"/>
    <dgm:cxn modelId="{D64DC634-801D-4B2B-B0B0-1A7D12C2753B}" srcId="{A13683C4-D005-48FC-9F44-A80D182242DA}" destId="{25C27C6F-E086-45E7-8C35-2F867E0FE1A6}" srcOrd="5" destOrd="0" parTransId="{02D14363-7530-4F35-8AF7-B268AA325B54}" sibTransId="{F1727E74-3927-4316-9CFC-BCE0292DB0FE}"/>
    <dgm:cxn modelId="{FC49918E-78BC-4409-A8AF-6B6B637F55F0}" srcId="{A13683C4-D005-48FC-9F44-A80D182242DA}" destId="{B9BECDAB-4C88-4460-8FC1-11A8E814D394}" srcOrd="1" destOrd="0" parTransId="{58AF7D71-79AA-4CD4-8B9C-26FB3DD9BBAC}" sibTransId="{10A6636C-A113-421A-8B6A-9B0BA135A566}"/>
    <dgm:cxn modelId="{CA241F68-C481-4523-A72B-ED5203FC07FB}" srcId="{A13683C4-D005-48FC-9F44-A80D182242DA}" destId="{5F5AF7AA-D339-4EDB-9578-9D1487EC37C8}" srcOrd="2" destOrd="0" parTransId="{A068D3B1-5368-4D49-ACE9-91F2A4F7C252}" sibTransId="{7A577171-D160-4B73-86A6-E8C99FACC4DD}"/>
    <dgm:cxn modelId="{5EFA0AEF-E111-46F6-B9BE-978F1F61633A}" srcId="{A13683C4-D005-48FC-9F44-A80D182242DA}" destId="{A9581BA0-6F6E-4363-BE50-F030FB7140F6}" srcOrd="20" destOrd="0" parTransId="{FD823420-F267-4F06-BDDC-DAAE07DE2055}" sibTransId="{CF259590-1CB3-4659-B711-052DC9C458C8}"/>
    <dgm:cxn modelId="{3B07F924-F249-41A0-9F57-0330FA7137F9}" srcId="{C47D58FD-6A71-43C8-924E-A32BBFF67ACA}" destId="{7637A47F-2CF5-4938-BC7C-82CB3F3272F8}" srcOrd="0" destOrd="0" parTransId="{328FE5A8-FC0D-480C-897B-C36BE3924EDC}" sibTransId="{19D9A30B-AF1E-4C62-A44C-67E806E782F4}"/>
    <dgm:cxn modelId="{87F71ED0-4E18-41AC-94C4-5D226579B6DF}" type="presOf" srcId="{D1C98CE9-49F9-485B-86A1-FD576DACD15F}" destId="{86BCF0C2-F196-49B0-897B-06015A434D9A}" srcOrd="0" destOrd="0" presId="urn:microsoft.com/office/officeart/2005/8/layout/radial4"/>
    <dgm:cxn modelId="{1521D793-4346-42D1-A3B6-CDF190E38DA6}" srcId="{FD0D41A8-741A-4C75-A6E9-F1FBE93512B4}" destId="{0AD036F7-3534-44E5-99AC-AD25A6BAC902}" srcOrd="0" destOrd="0" parTransId="{59E22E4C-EEED-442C-B6A3-584A7DF9D2FE}" sibTransId="{855FF916-8164-432E-A0D8-F041B6AEF174}"/>
    <dgm:cxn modelId="{408CE897-6883-47C7-A822-D4E7263B8477}" type="presOf" srcId="{118D34E4-8EDD-49CF-9225-D64054DCC0D2}" destId="{AFE01142-E703-49C1-A293-B330CA0A46B0}" srcOrd="0" destOrd="0" presId="urn:microsoft.com/office/officeart/2005/8/layout/radial4"/>
    <dgm:cxn modelId="{2C1B4D51-4FD2-4CC3-971B-F25E57CA6566}" srcId="{118D34E4-8EDD-49CF-9225-D64054DCC0D2}" destId="{8A754CF1-B997-4F79-B425-FA92EEAF6E0E}" srcOrd="2" destOrd="0" parTransId="{912256FC-700E-4CA5-BD90-4F80976F316E}" sibTransId="{ABDCE5D9-D4F3-430D-BCC4-E062227EF409}"/>
    <dgm:cxn modelId="{08909282-60D3-49C5-9C64-06B860B3D133}" srcId="{A13683C4-D005-48FC-9F44-A80D182242DA}" destId="{7B72D0A8-B4CD-42F2-B5D2-924539CF3094}" srcOrd="24" destOrd="0" parTransId="{CD8BA57E-DD25-4F8D-82CF-284E9B7F9258}" sibTransId="{7509F2C6-A69E-4CDD-9427-6962E58E6FAA}"/>
    <dgm:cxn modelId="{C9ACAED8-96FB-467A-B219-7078127DAB71}" srcId="{A13683C4-D005-48FC-9F44-A80D182242DA}" destId="{9E74B06B-20E7-4F47-83C3-E4C07B1CED69}" srcOrd="14" destOrd="0" parTransId="{C1A80934-D094-488B-9E5E-C493C3C2E501}" sibTransId="{57751DA7-526E-4B3F-8FF2-5E6132B2EDB9}"/>
    <dgm:cxn modelId="{DBDDA609-E242-4714-85C3-02EE7D459DCA}" srcId="{A13683C4-D005-48FC-9F44-A80D182242DA}" destId="{970827E6-12A3-4FA9-80CD-54D12AF61695}" srcOrd="17" destOrd="0" parTransId="{892E9FBB-44AA-401C-94AC-113B93009078}" sibTransId="{B68D602A-02C7-4257-AD3D-C5263E3097E1}"/>
    <dgm:cxn modelId="{8DE21D76-5CA2-4B09-B9FC-FE28544377CD}" srcId="{56BB935B-A95A-4103-8405-9B431DC8F698}" destId="{4A7DA203-8E4E-48F3-AE1B-A0733BDFE2F3}" srcOrd="0" destOrd="0" parTransId="{E5F71629-5182-4544-A162-EEDFC49E339F}" sibTransId="{AE52EE76-BE60-4DE0-B67F-FEB4807270A2}"/>
    <dgm:cxn modelId="{F78602A4-5168-46A8-87B0-D61DD92A9054}" type="presOf" srcId="{8A754CF1-B997-4F79-B425-FA92EEAF6E0E}" destId="{D0842A3F-7BFF-43AD-ABB0-E66AED4E2BA0}" srcOrd="0" destOrd="0" presId="urn:microsoft.com/office/officeart/2005/8/layout/radial4"/>
    <dgm:cxn modelId="{7163A5B5-5A9F-4276-A8C4-D324283C51A8}" srcId="{A13683C4-D005-48FC-9F44-A80D182242DA}" destId="{31602D84-7FDF-4022-9332-F697F777DBB3}" srcOrd="13" destOrd="0" parTransId="{3E19B5B4-65D2-4A62-B169-18B551CBCADF}" sibTransId="{664DA942-6DED-4862-B717-37AD01EE6976}"/>
    <dgm:cxn modelId="{2DE4A742-DED0-4013-862C-0803E5F7F30C}" type="presParOf" srcId="{F160B7F3-2573-48BA-B4E9-CA8916F6FEC6}" destId="{AFE01142-E703-49C1-A293-B330CA0A46B0}" srcOrd="0" destOrd="0" presId="urn:microsoft.com/office/officeart/2005/8/layout/radial4"/>
    <dgm:cxn modelId="{A8E89B77-DA68-496B-87A4-4A61FE59CCD5}" type="presParOf" srcId="{F160B7F3-2573-48BA-B4E9-CA8916F6FEC6}" destId="{618601FF-7456-4CCD-A773-5CE0F923A355}" srcOrd="1" destOrd="0" presId="urn:microsoft.com/office/officeart/2005/8/layout/radial4"/>
    <dgm:cxn modelId="{49CF45F5-EA14-405B-8960-604549BA285D}" type="presParOf" srcId="{F160B7F3-2573-48BA-B4E9-CA8916F6FEC6}" destId="{FB4E9EB2-345F-4C19-AC3E-8A581D3307FA}" srcOrd="2" destOrd="0" presId="urn:microsoft.com/office/officeart/2005/8/layout/radial4"/>
    <dgm:cxn modelId="{20546701-A2B5-4C4E-B21C-C2D916579B8A}" type="presParOf" srcId="{F160B7F3-2573-48BA-B4E9-CA8916F6FEC6}" destId="{411CD206-C469-4E33-BB8D-0BA8164F1FA7}" srcOrd="3" destOrd="0" presId="urn:microsoft.com/office/officeart/2005/8/layout/radial4"/>
    <dgm:cxn modelId="{FE14BF61-37BD-4193-80ED-2783B17D81AC}" type="presParOf" srcId="{F160B7F3-2573-48BA-B4E9-CA8916F6FEC6}" destId="{86BCF0C2-F196-49B0-897B-06015A434D9A}" srcOrd="4" destOrd="0" presId="urn:microsoft.com/office/officeart/2005/8/layout/radial4"/>
    <dgm:cxn modelId="{9C905A2F-4EF7-4A5B-A5BE-AE291FFEC58B}" type="presParOf" srcId="{F160B7F3-2573-48BA-B4E9-CA8916F6FEC6}" destId="{C15FE8DE-3132-4CD7-B45E-CFE0362975EA}" srcOrd="5" destOrd="0" presId="urn:microsoft.com/office/officeart/2005/8/layout/radial4"/>
    <dgm:cxn modelId="{6DD61B4F-34A5-42A9-BF4C-83BAD6FDCBE0}" type="presParOf" srcId="{F160B7F3-2573-48BA-B4E9-CA8916F6FEC6}" destId="{D0842A3F-7BFF-43AD-ABB0-E66AED4E2BA0}"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151845-EE2A-45C0-A7CC-1D3A4B757A79}" type="doc">
      <dgm:prSet loTypeId="urn:microsoft.com/office/officeart/2005/8/layout/hProcess7#1" loCatId="list" qsTypeId="urn:microsoft.com/office/officeart/2005/8/quickstyle/simple1" qsCatId="simple" csTypeId="urn:microsoft.com/office/officeart/2005/8/colors/colorful4" csCatId="colorful" phldr="1"/>
      <dgm:spPr/>
      <dgm:t>
        <a:bodyPr/>
        <a:lstStyle/>
        <a:p>
          <a:endParaRPr lang="es-MX"/>
        </a:p>
      </dgm:t>
    </dgm:pt>
    <dgm:pt modelId="{A8EAF64D-FDE4-4B66-B4B3-40772E7BAB56}">
      <dgm:prSet phldrT="[Texto]"/>
      <dgm:spPr/>
      <dgm:t>
        <a:bodyPr/>
        <a:lstStyle/>
        <a:p>
          <a:r>
            <a:rPr lang="es-MX" dirty="0" err="1"/>
            <a:t>TecNM</a:t>
          </a:r>
          <a:endParaRPr lang="es-MX" dirty="0"/>
        </a:p>
      </dgm:t>
    </dgm:pt>
    <dgm:pt modelId="{CAF9DBCD-53A1-49EB-902C-AC1CA50145BF}" type="parTrans" cxnId="{AE90DA1E-8D4A-43B3-8B02-CB26405AE64E}">
      <dgm:prSet/>
      <dgm:spPr/>
      <dgm:t>
        <a:bodyPr/>
        <a:lstStyle/>
        <a:p>
          <a:endParaRPr lang="es-MX"/>
        </a:p>
      </dgm:t>
    </dgm:pt>
    <dgm:pt modelId="{859FE1CD-58FC-4A8E-8E5F-0A67F6FF4CA2}" type="sibTrans" cxnId="{AE90DA1E-8D4A-43B3-8B02-CB26405AE64E}">
      <dgm:prSet/>
      <dgm:spPr/>
      <dgm:t>
        <a:bodyPr/>
        <a:lstStyle/>
        <a:p>
          <a:endParaRPr lang="es-MX"/>
        </a:p>
      </dgm:t>
    </dgm:pt>
    <dgm:pt modelId="{A6BDC8B1-E8CD-4AC7-A9E8-72FA97217C74}">
      <dgm:prSet phldrT="[Texto]"/>
      <dgm:spPr/>
      <dgm:t>
        <a:bodyPr/>
        <a:lstStyle/>
        <a:p>
          <a:endParaRPr lang="es-MX" dirty="0"/>
        </a:p>
      </dgm:t>
    </dgm:pt>
    <dgm:pt modelId="{5222C9F9-09E6-4978-9C74-C0AEDC65D5FB}" type="parTrans" cxnId="{26893809-A5B1-46C9-AD5E-0D6280B71EEA}">
      <dgm:prSet/>
      <dgm:spPr/>
      <dgm:t>
        <a:bodyPr/>
        <a:lstStyle/>
        <a:p>
          <a:endParaRPr lang="es-MX"/>
        </a:p>
      </dgm:t>
    </dgm:pt>
    <dgm:pt modelId="{369790CE-E9E6-4A2A-BF4E-02C9F843FC19}" type="sibTrans" cxnId="{26893809-A5B1-46C9-AD5E-0D6280B71EEA}">
      <dgm:prSet/>
      <dgm:spPr/>
      <dgm:t>
        <a:bodyPr/>
        <a:lstStyle/>
        <a:p>
          <a:endParaRPr lang="es-MX"/>
        </a:p>
      </dgm:t>
    </dgm:pt>
    <dgm:pt modelId="{CCA7F020-7C24-464F-87FA-91D594F9310F}">
      <dgm:prSet phldrT="[Texto]"/>
      <dgm:spPr/>
      <dgm:t>
        <a:bodyPr/>
        <a:lstStyle/>
        <a:p>
          <a:r>
            <a:rPr lang="es-MX" dirty="0"/>
            <a:t>U Tecnológicas</a:t>
          </a:r>
        </a:p>
      </dgm:t>
    </dgm:pt>
    <dgm:pt modelId="{27A6AEC8-B6C2-4E53-8C3C-594161CFB4F0}" type="parTrans" cxnId="{C492857C-2114-4207-91B1-67977E4EF8A3}">
      <dgm:prSet/>
      <dgm:spPr/>
      <dgm:t>
        <a:bodyPr/>
        <a:lstStyle/>
        <a:p>
          <a:endParaRPr lang="es-MX"/>
        </a:p>
      </dgm:t>
    </dgm:pt>
    <dgm:pt modelId="{BF4AB52F-7D3C-419A-9E0D-AE74D72EDCCE}" type="sibTrans" cxnId="{C492857C-2114-4207-91B1-67977E4EF8A3}">
      <dgm:prSet/>
      <dgm:spPr/>
      <dgm:t>
        <a:bodyPr/>
        <a:lstStyle/>
        <a:p>
          <a:endParaRPr lang="es-MX"/>
        </a:p>
      </dgm:t>
    </dgm:pt>
    <dgm:pt modelId="{ECD933B9-8CE0-4D42-9F79-27DA30519C20}">
      <dgm:prSet phldrT="[Texto]"/>
      <dgm:spPr/>
      <dgm:t>
        <a:bodyPr/>
        <a:lstStyle/>
        <a:p>
          <a:r>
            <a:rPr lang="es-MX" b="1" dirty="0"/>
            <a:t>TSU  2 años</a:t>
          </a:r>
        </a:p>
        <a:p>
          <a:r>
            <a:rPr lang="es-MX" b="1" dirty="0"/>
            <a:t>Licencia profesional  1 año  adicional</a:t>
          </a:r>
        </a:p>
        <a:p>
          <a:r>
            <a:rPr lang="es-MX" b="1" dirty="0"/>
            <a:t>Ingeniería</a:t>
          </a:r>
        </a:p>
      </dgm:t>
    </dgm:pt>
    <dgm:pt modelId="{79C1F0C4-7A2A-4953-9949-962FFCA2702C}" type="parTrans" cxnId="{E53BD5E3-EE03-4A75-A37E-1EB842332A7D}">
      <dgm:prSet/>
      <dgm:spPr/>
      <dgm:t>
        <a:bodyPr/>
        <a:lstStyle/>
        <a:p>
          <a:endParaRPr lang="es-MX"/>
        </a:p>
      </dgm:t>
    </dgm:pt>
    <dgm:pt modelId="{59FEDDC7-87A7-47BD-996F-5FB245F02DDE}" type="sibTrans" cxnId="{E53BD5E3-EE03-4A75-A37E-1EB842332A7D}">
      <dgm:prSet/>
      <dgm:spPr/>
      <dgm:t>
        <a:bodyPr/>
        <a:lstStyle/>
        <a:p>
          <a:endParaRPr lang="es-MX"/>
        </a:p>
      </dgm:t>
    </dgm:pt>
    <dgm:pt modelId="{715F7506-460E-4D21-950F-208552AC1CAA}">
      <dgm:prSet phldrT="[Texto]"/>
      <dgm:spPr/>
      <dgm:t>
        <a:bodyPr/>
        <a:lstStyle/>
        <a:p>
          <a:r>
            <a:rPr lang="es-MX" dirty="0"/>
            <a:t>U Politécnicas</a:t>
          </a:r>
        </a:p>
      </dgm:t>
    </dgm:pt>
    <dgm:pt modelId="{542997AE-33DF-4AC1-ACA8-2C6A6EC6832B}" type="parTrans" cxnId="{B08AF024-3A67-4C49-89E6-ACA5978F30DA}">
      <dgm:prSet/>
      <dgm:spPr/>
      <dgm:t>
        <a:bodyPr/>
        <a:lstStyle/>
        <a:p>
          <a:endParaRPr lang="es-MX"/>
        </a:p>
      </dgm:t>
    </dgm:pt>
    <dgm:pt modelId="{BCFCCC08-346F-4757-90A0-21F6572FB46E}" type="sibTrans" cxnId="{B08AF024-3A67-4C49-89E6-ACA5978F30DA}">
      <dgm:prSet/>
      <dgm:spPr/>
      <dgm:t>
        <a:bodyPr/>
        <a:lstStyle/>
        <a:p>
          <a:endParaRPr lang="es-MX"/>
        </a:p>
      </dgm:t>
    </dgm:pt>
    <dgm:pt modelId="{A4B22C40-1C0B-49A3-8CB4-12F359DF328F}">
      <dgm:prSet phldrT="[Texto]"/>
      <dgm:spPr/>
      <dgm:t>
        <a:bodyPr/>
        <a:lstStyle/>
        <a:p>
          <a:r>
            <a:rPr lang="es-MX" b="1" dirty="0"/>
            <a:t>TSU 2 años</a:t>
          </a:r>
        </a:p>
        <a:p>
          <a:r>
            <a:rPr lang="es-MX" b="1" dirty="0"/>
            <a:t>Licenciatura  un año adicional</a:t>
          </a:r>
        </a:p>
        <a:p>
          <a:r>
            <a:rPr lang="es-MX" b="1" dirty="0"/>
            <a:t>Especialidad tecnológica  un año más</a:t>
          </a:r>
        </a:p>
        <a:p>
          <a:endParaRPr lang="es-MX" dirty="0"/>
        </a:p>
        <a:p>
          <a:endParaRPr lang="es-MX" dirty="0"/>
        </a:p>
      </dgm:t>
    </dgm:pt>
    <dgm:pt modelId="{01AABDBE-D899-4AE3-939F-92B03EB6B3F5}" type="parTrans" cxnId="{C2350353-2ED8-4475-B88A-3FC2A38625F0}">
      <dgm:prSet/>
      <dgm:spPr/>
      <dgm:t>
        <a:bodyPr/>
        <a:lstStyle/>
        <a:p>
          <a:endParaRPr lang="es-MX"/>
        </a:p>
      </dgm:t>
    </dgm:pt>
    <dgm:pt modelId="{B3C76C8A-31D5-496D-9724-91C0224370E8}" type="sibTrans" cxnId="{C2350353-2ED8-4475-B88A-3FC2A38625F0}">
      <dgm:prSet/>
      <dgm:spPr/>
      <dgm:t>
        <a:bodyPr/>
        <a:lstStyle/>
        <a:p>
          <a:endParaRPr lang="es-MX"/>
        </a:p>
      </dgm:t>
    </dgm:pt>
    <dgm:pt modelId="{80FDFEF9-FAF0-4605-A920-E2C3BEE1A069}" type="pres">
      <dgm:prSet presAssocID="{6F151845-EE2A-45C0-A7CC-1D3A4B757A79}" presName="Name0" presStyleCnt="0">
        <dgm:presLayoutVars>
          <dgm:dir/>
          <dgm:animLvl val="lvl"/>
          <dgm:resizeHandles val="exact"/>
        </dgm:presLayoutVars>
      </dgm:prSet>
      <dgm:spPr/>
    </dgm:pt>
    <dgm:pt modelId="{7C5529A1-BFC3-4D94-B40C-44F9D3809DD9}" type="pres">
      <dgm:prSet presAssocID="{A8EAF64D-FDE4-4B66-B4B3-40772E7BAB56}" presName="compositeNode" presStyleCnt="0">
        <dgm:presLayoutVars>
          <dgm:bulletEnabled val="1"/>
        </dgm:presLayoutVars>
      </dgm:prSet>
      <dgm:spPr/>
    </dgm:pt>
    <dgm:pt modelId="{A6F5F2B8-407A-430D-9D6F-D3EAD565DBE4}" type="pres">
      <dgm:prSet presAssocID="{A8EAF64D-FDE4-4B66-B4B3-40772E7BAB56}" presName="bgRect" presStyleLbl="node1" presStyleIdx="0" presStyleCnt="3"/>
      <dgm:spPr/>
    </dgm:pt>
    <dgm:pt modelId="{7B41AC6D-0FAA-4D26-BC29-6EA29C2F9344}" type="pres">
      <dgm:prSet presAssocID="{A8EAF64D-FDE4-4B66-B4B3-40772E7BAB56}" presName="parentNode" presStyleLbl="node1" presStyleIdx="0" presStyleCnt="3">
        <dgm:presLayoutVars>
          <dgm:chMax val="0"/>
          <dgm:bulletEnabled val="1"/>
        </dgm:presLayoutVars>
      </dgm:prSet>
      <dgm:spPr/>
    </dgm:pt>
    <dgm:pt modelId="{E746D539-01DE-483A-BD65-7B818915DF6C}" type="pres">
      <dgm:prSet presAssocID="{A8EAF64D-FDE4-4B66-B4B3-40772E7BAB56}" presName="childNode" presStyleLbl="node1" presStyleIdx="0" presStyleCnt="3">
        <dgm:presLayoutVars>
          <dgm:bulletEnabled val="1"/>
        </dgm:presLayoutVars>
      </dgm:prSet>
      <dgm:spPr/>
    </dgm:pt>
    <dgm:pt modelId="{6C47E11C-5CEF-4A49-9CFE-C1A16A46D572}" type="pres">
      <dgm:prSet presAssocID="{859FE1CD-58FC-4A8E-8E5F-0A67F6FF4CA2}" presName="hSp" presStyleCnt="0"/>
      <dgm:spPr/>
    </dgm:pt>
    <dgm:pt modelId="{A3BDA601-0252-4129-90ED-9405504AC030}" type="pres">
      <dgm:prSet presAssocID="{859FE1CD-58FC-4A8E-8E5F-0A67F6FF4CA2}" presName="vProcSp" presStyleCnt="0"/>
      <dgm:spPr/>
    </dgm:pt>
    <dgm:pt modelId="{F937E440-F473-4005-BB25-605A3A6920E5}" type="pres">
      <dgm:prSet presAssocID="{859FE1CD-58FC-4A8E-8E5F-0A67F6FF4CA2}" presName="vSp1" presStyleCnt="0"/>
      <dgm:spPr/>
    </dgm:pt>
    <dgm:pt modelId="{784CB5D1-6290-4639-BE16-2821EB10A8A9}" type="pres">
      <dgm:prSet presAssocID="{859FE1CD-58FC-4A8E-8E5F-0A67F6FF4CA2}" presName="simulatedConn" presStyleLbl="solidFgAcc1" presStyleIdx="0" presStyleCnt="2"/>
      <dgm:spPr/>
    </dgm:pt>
    <dgm:pt modelId="{A09C29D0-F752-425F-AD4B-782644ADAE03}" type="pres">
      <dgm:prSet presAssocID="{859FE1CD-58FC-4A8E-8E5F-0A67F6FF4CA2}" presName="vSp2" presStyleCnt="0"/>
      <dgm:spPr/>
    </dgm:pt>
    <dgm:pt modelId="{24D1FE42-2F78-45D9-97C3-CEEE263BD8DA}" type="pres">
      <dgm:prSet presAssocID="{859FE1CD-58FC-4A8E-8E5F-0A67F6FF4CA2}" presName="sibTrans" presStyleCnt="0"/>
      <dgm:spPr/>
    </dgm:pt>
    <dgm:pt modelId="{E7B4B3F4-2C85-4C72-91BA-DA7703B94BA1}" type="pres">
      <dgm:prSet presAssocID="{CCA7F020-7C24-464F-87FA-91D594F9310F}" presName="compositeNode" presStyleCnt="0">
        <dgm:presLayoutVars>
          <dgm:bulletEnabled val="1"/>
        </dgm:presLayoutVars>
      </dgm:prSet>
      <dgm:spPr/>
    </dgm:pt>
    <dgm:pt modelId="{F7DA30E8-1A56-47AF-936A-D0346D62D331}" type="pres">
      <dgm:prSet presAssocID="{CCA7F020-7C24-464F-87FA-91D594F9310F}" presName="bgRect" presStyleLbl="node1" presStyleIdx="1" presStyleCnt="3"/>
      <dgm:spPr/>
    </dgm:pt>
    <dgm:pt modelId="{8FE41C6E-94E6-4856-82CF-F7429D3D9201}" type="pres">
      <dgm:prSet presAssocID="{CCA7F020-7C24-464F-87FA-91D594F9310F}" presName="parentNode" presStyleLbl="node1" presStyleIdx="1" presStyleCnt="3">
        <dgm:presLayoutVars>
          <dgm:chMax val="0"/>
          <dgm:bulletEnabled val="1"/>
        </dgm:presLayoutVars>
      </dgm:prSet>
      <dgm:spPr/>
    </dgm:pt>
    <dgm:pt modelId="{CF8EDCE5-AFA4-4F77-B3AF-2D2FBE9D29CE}" type="pres">
      <dgm:prSet presAssocID="{CCA7F020-7C24-464F-87FA-91D594F9310F}" presName="childNode" presStyleLbl="node1" presStyleIdx="1" presStyleCnt="3">
        <dgm:presLayoutVars>
          <dgm:bulletEnabled val="1"/>
        </dgm:presLayoutVars>
      </dgm:prSet>
      <dgm:spPr/>
    </dgm:pt>
    <dgm:pt modelId="{7AC08458-BC5B-4B39-AB46-BB36B951CF60}" type="pres">
      <dgm:prSet presAssocID="{BF4AB52F-7D3C-419A-9E0D-AE74D72EDCCE}" presName="hSp" presStyleCnt="0"/>
      <dgm:spPr/>
    </dgm:pt>
    <dgm:pt modelId="{D432586C-58AE-4F97-B78A-5662F44587FB}" type="pres">
      <dgm:prSet presAssocID="{BF4AB52F-7D3C-419A-9E0D-AE74D72EDCCE}" presName="vProcSp" presStyleCnt="0"/>
      <dgm:spPr/>
    </dgm:pt>
    <dgm:pt modelId="{4BF1518E-2DF7-4F01-8673-E61D76DB269B}" type="pres">
      <dgm:prSet presAssocID="{BF4AB52F-7D3C-419A-9E0D-AE74D72EDCCE}" presName="vSp1" presStyleCnt="0"/>
      <dgm:spPr/>
    </dgm:pt>
    <dgm:pt modelId="{0F5D48EA-81E5-4B02-9B4F-4D33735A5441}" type="pres">
      <dgm:prSet presAssocID="{BF4AB52F-7D3C-419A-9E0D-AE74D72EDCCE}" presName="simulatedConn" presStyleLbl="solidFgAcc1" presStyleIdx="1" presStyleCnt="2"/>
      <dgm:spPr/>
    </dgm:pt>
    <dgm:pt modelId="{FD005BEE-3F94-4B58-A832-EDE95CBB4F07}" type="pres">
      <dgm:prSet presAssocID="{BF4AB52F-7D3C-419A-9E0D-AE74D72EDCCE}" presName="vSp2" presStyleCnt="0"/>
      <dgm:spPr/>
    </dgm:pt>
    <dgm:pt modelId="{382A1CF6-B9D8-417D-B046-29586D5378DE}" type="pres">
      <dgm:prSet presAssocID="{BF4AB52F-7D3C-419A-9E0D-AE74D72EDCCE}" presName="sibTrans" presStyleCnt="0"/>
      <dgm:spPr/>
    </dgm:pt>
    <dgm:pt modelId="{4F3B40DE-2B61-46AA-AE3E-A2488C647694}" type="pres">
      <dgm:prSet presAssocID="{715F7506-460E-4D21-950F-208552AC1CAA}" presName="compositeNode" presStyleCnt="0">
        <dgm:presLayoutVars>
          <dgm:bulletEnabled val="1"/>
        </dgm:presLayoutVars>
      </dgm:prSet>
      <dgm:spPr/>
    </dgm:pt>
    <dgm:pt modelId="{5CEE4E15-C215-4DF7-8F51-CDE45DD5D5E4}" type="pres">
      <dgm:prSet presAssocID="{715F7506-460E-4D21-950F-208552AC1CAA}" presName="bgRect" presStyleLbl="node1" presStyleIdx="2" presStyleCnt="3"/>
      <dgm:spPr/>
    </dgm:pt>
    <dgm:pt modelId="{42FEBA2E-E0ED-408A-AA67-CA265EEF8D85}" type="pres">
      <dgm:prSet presAssocID="{715F7506-460E-4D21-950F-208552AC1CAA}" presName="parentNode" presStyleLbl="node1" presStyleIdx="2" presStyleCnt="3">
        <dgm:presLayoutVars>
          <dgm:chMax val="0"/>
          <dgm:bulletEnabled val="1"/>
        </dgm:presLayoutVars>
      </dgm:prSet>
      <dgm:spPr/>
    </dgm:pt>
    <dgm:pt modelId="{EC1FE29C-CF9C-40C7-9477-881FB164D681}" type="pres">
      <dgm:prSet presAssocID="{715F7506-460E-4D21-950F-208552AC1CAA}" presName="childNode" presStyleLbl="node1" presStyleIdx="2" presStyleCnt="3">
        <dgm:presLayoutVars>
          <dgm:bulletEnabled val="1"/>
        </dgm:presLayoutVars>
      </dgm:prSet>
      <dgm:spPr/>
    </dgm:pt>
  </dgm:ptLst>
  <dgm:cxnLst>
    <dgm:cxn modelId="{00299986-EBD0-4E8B-B3E9-25829B9E4632}" type="presOf" srcId="{CCA7F020-7C24-464F-87FA-91D594F9310F}" destId="{F7DA30E8-1A56-47AF-936A-D0346D62D331}" srcOrd="0" destOrd="0" presId="urn:microsoft.com/office/officeart/2005/8/layout/hProcess7#1"/>
    <dgm:cxn modelId="{241FC5EB-EC8D-4123-A4C5-52767F2C8CCC}" type="presOf" srcId="{715F7506-460E-4D21-950F-208552AC1CAA}" destId="{42FEBA2E-E0ED-408A-AA67-CA265EEF8D85}" srcOrd="1" destOrd="0" presId="urn:microsoft.com/office/officeart/2005/8/layout/hProcess7#1"/>
    <dgm:cxn modelId="{B08AF024-3A67-4C49-89E6-ACA5978F30DA}" srcId="{6F151845-EE2A-45C0-A7CC-1D3A4B757A79}" destId="{715F7506-460E-4D21-950F-208552AC1CAA}" srcOrd="2" destOrd="0" parTransId="{542997AE-33DF-4AC1-ACA8-2C6A6EC6832B}" sibTransId="{BCFCCC08-346F-4757-90A0-21F6572FB46E}"/>
    <dgm:cxn modelId="{EFCEAB90-5194-4D1F-8810-3AF272893E8D}" type="presOf" srcId="{A8EAF64D-FDE4-4B66-B4B3-40772E7BAB56}" destId="{7B41AC6D-0FAA-4D26-BC29-6EA29C2F9344}" srcOrd="1" destOrd="0" presId="urn:microsoft.com/office/officeart/2005/8/layout/hProcess7#1"/>
    <dgm:cxn modelId="{C492857C-2114-4207-91B1-67977E4EF8A3}" srcId="{6F151845-EE2A-45C0-A7CC-1D3A4B757A79}" destId="{CCA7F020-7C24-464F-87FA-91D594F9310F}" srcOrd="1" destOrd="0" parTransId="{27A6AEC8-B6C2-4E53-8C3C-594161CFB4F0}" sibTransId="{BF4AB52F-7D3C-419A-9E0D-AE74D72EDCCE}"/>
    <dgm:cxn modelId="{03AAFFFD-026E-48EE-ADF4-72DCE5F63013}" type="presOf" srcId="{CCA7F020-7C24-464F-87FA-91D594F9310F}" destId="{8FE41C6E-94E6-4856-82CF-F7429D3D9201}" srcOrd="1" destOrd="0" presId="urn:microsoft.com/office/officeart/2005/8/layout/hProcess7#1"/>
    <dgm:cxn modelId="{AE90DA1E-8D4A-43B3-8B02-CB26405AE64E}" srcId="{6F151845-EE2A-45C0-A7CC-1D3A4B757A79}" destId="{A8EAF64D-FDE4-4B66-B4B3-40772E7BAB56}" srcOrd="0" destOrd="0" parTransId="{CAF9DBCD-53A1-49EB-902C-AC1CA50145BF}" sibTransId="{859FE1CD-58FC-4A8E-8E5F-0A67F6FF4CA2}"/>
    <dgm:cxn modelId="{81BB57C1-4534-4AA4-B7B9-4EB81879B966}" type="presOf" srcId="{A8EAF64D-FDE4-4B66-B4B3-40772E7BAB56}" destId="{A6F5F2B8-407A-430D-9D6F-D3EAD565DBE4}" srcOrd="0" destOrd="0" presId="urn:microsoft.com/office/officeart/2005/8/layout/hProcess7#1"/>
    <dgm:cxn modelId="{C2350353-2ED8-4475-B88A-3FC2A38625F0}" srcId="{715F7506-460E-4D21-950F-208552AC1CAA}" destId="{A4B22C40-1C0B-49A3-8CB4-12F359DF328F}" srcOrd="0" destOrd="0" parTransId="{01AABDBE-D899-4AE3-939F-92B03EB6B3F5}" sibTransId="{B3C76C8A-31D5-496D-9724-91C0224370E8}"/>
    <dgm:cxn modelId="{E53BD5E3-EE03-4A75-A37E-1EB842332A7D}" srcId="{CCA7F020-7C24-464F-87FA-91D594F9310F}" destId="{ECD933B9-8CE0-4D42-9F79-27DA30519C20}" srcOrd="0" destOrd="0" parTransId="{79C1F0C4-7A2A-4953-9949-962FFCA2702C}" sibTransId="{59FEDDC7-87A7-47BD-996F-5FB245F02DDE}"/>
    <dgm:cxn modelId="{3EEB2AC3-08EE-45EF-BCFF-8841334007AD}" type="presOf" srcId="{ECD933B9-8CE0-4D42-9F79-27DA30519C20}" destId="{CF8EDCE5-AFA4-4F77-B3AF-2D2FBE9D29CE}" srcOrd="0" destOrd="0" presId="urn:microsoft.com/office/officeart/2005/8/layout/hProcess7#1"/>
    <dgm:cxn modelId="{DD6B00C6-BBE0-4178-9437-C53DFF6220CC}" type="presOf" srcId="{A4B22C40-1C0B-49A3-8CB4-12F359DF328F}" destId="{EC1FE29C-CF9C-40C7-9477-881FB164D681}" srcOrd="0" destOrd="0" presId="urn:microsoft.com/office/officeart/2005/8/layout/hProcess7#1"/>
    <dgm:cxn modelId="{08FFA074-3C76-43E5-9F7F-DD3E1C437020}" type="presOf" srcId="{A6BDC8B1-E8CD-4AC7-A9E8-72FA97217C74}" destId="{E746D539-01DE-483A-BD65-7B818915DF6C}" srcOrd="0" destOrd="0" presId="urn:microsoft.com/office/officeart/2005/8/layout/hProcess7#1"/>
    <dgm:cxn modelId="{26893809-A5B1-46C9-AD5E-0D6280B71EEA}" srcId="{A8EAF64D-FDE4-4B66-B4B3-40772E7BAB56}" destId="{A6BDC8B1-E8CD-4AC7-A9E8-72FA97217C74}" srcOrd="0" destOrd="0" parTransId="{5222C9F9-09E6-4978-9C74-C0AEDC65D5FB}" sibTransId="{369790CE-E9E6-4A2A-BF4E-02C9F843FC19}"/>
    <dgm:cxn modelId="{FAA06C6E-FE93-4E52-98FA-EEABAE5FC672}" type="presOf" srcId="{6F151845-EE2A-45C0-A7CC-1D3A4B757A79}" destId="{80FDFEF9-FAF0-4605-A920-E2C3BEE1A069}" srcOrd="0" destOrd="0" presId="urn:microsoft.com/office/officeart/2005/8/layout/hProcess7#1"/>
    <dgm:cxn modelId="{A4DF4BE1-F5C2-43E4-953E-DF1495552378}" type="presOf" srcId="{715F7506-460E-4D21-950F-208552AC1CAA}" destId="{5CEE4E15-C215-4DF7-8F51-CDE45DD5D5E4}" srcOrd="0" destOrd="0" presId="urn:microsoft.com/office/officeart/2005/8/layout/hProcess7#1"/>
    <dgm:cxn modelId="{B1116517-830B-4DE2-891D-8BE633790330}" type="presParOf" srcId="{80FDFEF9-FAF0-4605-A920-E2C3BEE1A069}" destId="{7C5529A1-BFC3-4D94-B40C-44F9D3809DD9}" srcOrd="0" destOrd="0" presId="urn:microsoft.com/office/officeart/2005/8/layout/hProcess7#1"/>
    <dgm:cxn modelId="{4CCD5E2F-9140-446B-8618-B470861142F8}" type="presParOf" srcId="{7C5529A1-BFC3-4D94-B40C-44F9D3809DD9}" destId="{A6F5F2B8-407A-430D-9D6F-D3EAD565DBE4}" srcOrd="0" destOrd="0" presId="urn:microsoft.com/office/officeart/2005/8/layout/hProcess7#1"/>
    <dgm:cxn modelId="{74F522B6-8DA4-456C-AE44-49B5C43C6FA1}" type="presParOf" srcId="{7C5529A1-BFC3-4D94-B40C-44F9D3809DD9}" destId="{7B41AC6D-0FAA-4D26-BC29-6EA29C2F9344}" srcOrd="1" destOrd="0" presId="urn:microsoft.com/office/officeart/2005/8/layout/hProcess7#1"/>
    <dgm:cxn modelId="{E76B0327-50CF-4512-9FD6-627D0E017F6A}" type="presParOf" srcId="{7C5529A1-BFC3-4D94-B40C-44F9D3809DD9}" destId="{E746D539-01DE-483A-BD65-7B818915DF6C}" srcOrd="2" destOrd="0" presId="urn:microsoft.com/office/officeart/2005/8/layout/hProcess7#1"/>
    <dgm:cxn modelId="{D2F21EF6-0055-4F67-B766-E465BA706C5D}" type="presParOf" srcId="{80FDFEF9-FAF0-4605-A920-E2C3BEE1A069}" destId="{6C47E11C-5CEF-4A49-9CFE-C1A16A46D572}" srcOrd="1" destOrd="0" presId="urn:microsoft.com/office/officeart/2005/8/layout/hProcess7#1"/>
    <dgm:cxn modelId="{EE9F28B6-C495-410F-AEF6-C00BE071E3FA}" type="presParOf" srcId="{80FDFEF9-FAF0-4605-A920-E2C3BEE1A069}" destId="{A3BDA601-0252-4129-90ED-9405504AC030}" srcOrd="2" destOrd="0" presId="urn:microsoft.com/office/officeart/2005/8/layout/hProcess7#1"/>
    <dgm:cxn modelId="{B8B720A8-E066-4745-81BE-F512FE609F33}" type="presParOf" srcId="{A3BDA601-0252-4129-90ED-9405504AC030}" destId="{F937E440-F473-4005-BB25-605A3A6920E5}" srcOrd="0" destOrd="0" presId="urn:microsoft.com/office/officeart/2005/8/layout/hProcess7#1"/>
    <dgm:cxn modelId="{28283BC7-B7D4-46FD-A06B-46F9012D092B}" type="presParOf" srcId="{A3BDA601-0252-4129-90ED-9405504AC030}" destId="{784CB5D1-6290-4639-BE16-2821EB10A8A9}" srcOrd="1" destOrd="0" presId="urn:microsoft.com/office/officeart/2005/8/layout/hProcess7#1"/>
    <dgm:cxn modelId="{CE37DDE3-FE20-4EA4-9CCC-3A18315A95B7}" type="presParOf" srcId="{A3BDA601-0252-4129-90ED-9405504AC030}" destId="{A09C29D0-F752-425F-AD4B-782644ADAE03}" srcOrd="2" destOrd="0" presId="urn:microsoft.com/office/officeart/2005/8/layout/hProcess7#1"/>
    <dgm:cxn modelId="{C0DBE6AD-020C-45CD-94D9-F3A2B530BE62}" type="presParOf" srcId="{80FDFEF9-FAF0-4605-A920-E2C3BEE1A069}" destId="{24D1FE42-2F78-45D9-97C3-CEEE263BD8DA}" srcOrd="3" destOrd="0" presId="urn:microsoft.com/office/officeart/2005/8/layout/hProcess7#1"/>
    <dgm:cxn modelId="{0EB47799-44C9-438F-848E-CD6D95769D01}" type="presParOf" srcId="{80FDFEF9-FAF0-4605-A920-E2C3BEE1A069}" destId="{E7B4B3F4-2C85-4C72-91BA-DA7703B94BA1}" srcOrd="4" destOrd="0" presId="urn:microsoft.com/office/officeart/2005/8/layout/hProcess7#1"/>
    <dgm:cxn modelId="{E674920A-EF00-4247-8008-D24FC0DAFA8E}" type="presParOf" srcId="{E7B4B3F4-2C85-4C72-91BA-DA7703B94BA1}" destId="{F7DA30E8-1A56-47AF-936A-D0346D62D331}" srcOrd="0" destOrd="0" presId="urn:microsoft.com/office/officeart/2005/8/layout/hProcess7#1"/>
    <dgm:cxn modelId="{4FA45380-B103-4284-A0B4-E9C6C3FB4A27}" type="presParOf" srcId="{E7B4B3F4-2C85-4C72-91BA-DA7703B94BA1}" destId="{8FE41C6E-94E6-4856-82CF-F7429D3D9201}" srcOrd="1" destOrd="0" presId="urn:microsoft.com/office/officeart/2005/8/layout/hProcess7#1"/>
    <dgm:cxn modelId="{ED587A79-D711-4C88-83C7-150A3258B8DA}" type="presParOf" srcId="{E7B4B3F4-2C85-4C72-91BA-DA7703B94BA1}" destId="{CF8EDCE5-AFA4-4F77-B3AF-2D2FBE9D29CE}" srcOrd="2" destOrd="0" presId="urn:microsoft.com/office/officeart/2005/8/layout/hProcess7#1"/>
    <dgm:cxn modelId="{CBCB59FE-47DF-4E1B-8C9D-1393D36BA9A2}" type="presParOf" srcId="{80FDFEF9-FAF0-4605-A920-E2C3BEE1A069}" destId="{7AC08458-BC5B-4B39-AB46-BB36B951CF60}" srcOrd="5" destOrd="0" presId="urn:microsoft.com/office/officeart/2005/8/layout/hProcess7#1"/>
    <dgm:cxn modelId="{37F953F9-AB08-49D9-9B65-6A1EE7E43138}" type="presParOf" srcId="{80FDFEF9-FAF0-4605-A920-E2C3BEE1A069}" destId="{D432586C-58AE-4F97-B78A-5662F44587FB}" srcOrd="6" destOrd="0" presId="urn:microsoft.com/office/officeart/2005/8/layout/hProcess7#1"/>
    <dgm:cxn modelId="{7F27A612-DEB7-44F0-A87C-224340F753BE}" type="presParOf" srcId="{D432586C-58AE-4F97-B78A-5662F44587FB}" destId="{4BF1518E-2DF7-4F01-8673-E61D76DB269B}" srcOrd="0" destOrd="0" presId="urn:microsoft.com/office/officeart/2005/8/layout/hProcess7#1"/>
    <dgm:cxn modelId="{698A16FA-2E10-439A-B52F-AA72EACBB290}" type="presParOf" srcId="{D432586C-58AE-4F97-B78A-5662F44587FB}" destId="{0F5D48EA-81E5-4B02-9B4F-4D33735A5441}" srcOrd="1" destOrd="0" presId="urn:microsoft.com/office/officeart/2005/8/layout/hProcess7#1"/>
    <dgm:cxn modelId="{1AA1A675-9F6E-4C35-8596-09A34A831661}" type="presParOf" srcId="{D432586C-58AE-4F97-B78A-5662F44587FB}" destId="{FD005BEE-3F94-4B58-A832-EDE95CBB4F07}" srcOrd="2" destOrd="0" presId="urn:microsoft.com/office/officeart/2005/8/layout/hProcess7#1"/>
    <dgm:cxn modelId="{55E2D7A2-20FB-42E0-AACB-DC7631F67958}" type="presParOf" srcId="{80FDFEF9-FAF0-4605-A920-E2C3BEE1A069}" destId="{382A1CF6-B9D8-417D-B046-29586D5378DE}" srcOrd="7" destOrd="0" presId="urn:microsoft.com/office/officeart/2005/8/layout/hProcess7#1"/>
    <dgm:cxn modelId="{AD6205BD-8292-462F-A64B-1D9E142A7449}" type="presParOf" srcId="{80FDFEF9-FAF0-4605-A920-E2C3BEE1A069}" destId="{4F3B40DE-2B61-46AA-AE3E-A2488C647694}" srcOrd="8" destOrd="0" presId="urn:microsoft.com/office/officeart/2005/8/layout/hProcess7#1"/>
    <dgm:cxn modelId="{868566D9-68C5-4267-9709-7402484C1508}" type="presParOf" srcId="{4F3B40DE-2B61-46AA-AE3E-A2488C647694}" destId="{5CEE4E15-C215-4DF7-8F51-CDE45DD5D5E4}" srcOrd="0" destOrd="0" presId="urn:microsoft.com/office/officeart/2005/8/layout/hProcess7#1"/>
    <dgm:cxn modelId="{D5EB48CB-24EC-40CA-AFE8-29D40727092D}" type="presParOf" srcId="{4F3B40DE-2B61-46AA-AE3E-A2488C647694}" destId="{42FEBA2E-E0ED-408A-AA67-CA265EEF8D85}" srcOrd="1" destOrd="0" presId="urn:microsoft.com/office/officeart/2005/8/layout/hProcess7#1"/>
    <dgm:cxn modelId="{7D628DC9-62D2-4747-BD10-3DE74D8F19DA}" type="presParOf" srcId="{4F3B40DE-2B61-46AA-AE3E-A2488C647694}" destId="{EC1FE29C-CF9C-40C7-9477-881FB164D681}"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1085D-3003-4B11-A46C-40E1D6B61CD1}">
      <dsp:nvSpPr>
        <dsp:cNvPr id="0" name=""/>
        <dsp:cNvSpPr/>
      </dsp:nvSpPr>
      <dsp:spPr>
        <a:xfrm>
          <a:off x="2277777" y="2812886"/>
          <a:ext cx="1986926" cy="1713076"/>
        </a:xfrm>
        <a:prstGeom prst="hexagon">
          <a:avLst>
            <a:gd name="adj" fmla="val 25000"/>
            <a:gd name="vf" fmla="val 11547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6670" rIns="0" bIns="26670" numCol="1" spcCol="1270" anchor="ctr" anchorCtr="0">
          <a:noAutofit/>
        </a:bodyPr>
        <a:lstStyle/>
        <a:p>
          <a:pPr marL="0" lvl="0" indent="0" algn="ctr" defTabSz="933450">
            <a:lnSpc>
              <a:spcPct val="90000"/>
            </a:lnSpc>
            <a:spcBef>
              <a:spcPct val="0"/>
            </a:spcBef>
            <a:spcAft>
              <a:spcPct val="35000"/>
            </a:spcAft>
            <a:buNone/>
          </a:pPr>
          <a:r>
            <a:rPr lang="es-MX" sz="2100" b="1" kern="1200" dirty="0"/>
            <a:t>Instituto Tecnológico de Tijuana</a:t>
          </a:r>
          <a:endParaRPr lang="es-MX" sz="2100" kern="1200" dirty="0"/>
        </a:p>
      </dsp:txBody>
      <dsp:txXfrm>
        <a:off x="2586110" y="3078723"/>
        <a:ext cx="1370260" cy="1181402"/>
      </dsp:txXfrm>
    </dsp:sp>
    <dsp:sp modelId="{FB7C8649-1C37-4F7E-93B8-CCC1BDC77917}">
      <dsp:nvSpPr>
        <dsp:cNvPr id="0" name=""/>
        <dsp:cNvSpPr/>
      </dsp:nvSpPr>
      <dsp:spPr>
        <a:xfrm>
          <a:off x="2329394" y="3569174"/>
          <a:ext cx="232633" cy="200500"/>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3EDC84-661F-4F42-B927-696BE23157F5}">
      <dsp:nvSpPr>
        <dsp:cNvPr id="0" name=""/>
        <dsp:cNvSpPr/>
      </dsp:nvSpPr>
      <dsp:spPr>
        <a:xfrm>
          <a:off x="10347" y="1972809"/>
          <a:ext cx="1986926" cy="1713076"/>
        </a:xfrm>
        <a:prstGeom prst="hexagon">
          <a:avLst>
            <a:gd name="adj" fmla="val 25000"/>
            <a:gd name="vf" fmla="val 115470"/>
          </a:avLst>
        </a:prstGeom>
        <a:blipFill rotWithShape="0">
          <a:blip xmlns:r="http://schemas.openxmlformats.org/officeDocument/2006/relationships" r:embed="rId1"/>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1237A2-79CC-402E-A470-836B28E094A6}">
      <dsp:nvSpPr>
        <dsp:cNvPr id="0" name=""/>
        <dsp:cNvSpPr/>
      </dsp:nvSpPr>
      <dsp:spPr>
        <a:xfrm>
          <a:off x="1932009" y="3379536"/>
          <a:ext cx="232633" cy="200500"/>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F6F95F-8C5C-4588-8C3A-6961A95EF4FC}">
      <dsp:nvSpPr>
        <dsp:cNvPr id="0" name=""/>
        <dsp:cNvSpPr/>
      </dsp:nvSpPr>
      <dsp:spPr>
        <a:xfrm>
          <a:off x="4176458" y="1872202"/>
          <a:ext cx="1986926" cy="1713076"/>
        </a:xfrm>
        <a:prstGeom prst="hexagon">
          <a:avLst>
            <a:gd name="adj" fmla="val 25000"/>
            <a:gd name="vf" fmla="val 115470"/>
          </a:avLst>
        </a:prstGeom>
        <a:solidFill>
          <a:schemeClr val="accent5">
            <a:lumMod val="5000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6670" rIns="0" bIns="26670" numCol="1" spcCol="1270" anchor="ctr" anchorCtr="0">
          <a:noAutofit/>
        </a:bodyPr>
        <a:lstStyle/>
        <a:p>
          <a:pPr marL="0" lvl="0" indent="0" algn="ctr" defTabSz="933450">
            <a:lnSpc>
              <a:spcPct val="90000"/>
            </a:lnSpc>
            <a:spcBef>
              <a:spcPct val="0"/>
            </a:spcBef>
            <a:spcAft>
              <a:spcPct val="35000"/>
            </a:spcAft>
            <a:buNone/>
          </a:pPr>
          <a:r>
            <a:rPr lang="es-MX" sz="2100" b="1" kern="1200"/>
            <a:t>María Ruth Vargas Leyva</a:t>
          </a:r>
          <a:endParaRPr lang="es-MX" sz="2100" b="1" kern="1200" dirty="0"/>
        </a:p>
      </dsp:txBody>
      <dsp:txXfrm>
        <a:off x="4484791" y="2138039"/>
        <a:ext cx="1370260" cy="1181402"/>
      </dsp:txXfrm>
    </dsp:sp>
    <dsp:sp modelId="{5917064C-7BFE-400E-A525-04384F7CD569}">
      <dsp:nvSpPr>
        <dsp:cNvPr id="0" name=""/>
        <dsp:cNvSpPr/>
      </dsp:nvSpPr>
      <dsp:spPr>
        <a:xfrm>
          <a:off x="5328875" y="3357359"/>
          <a:ext cx="232633" cy="200500"/>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F9D271-CFB5-48DC-B9EC-2A547871DE8E}">
      <dsp:nvSpPr>
        <dsp:cNvPr id="0" name=""/>
        <dsp:cNvSpPr/>
      </dsp:nvSpPr>
      <dsp:spPr>
        <a:xfrm>
          <a:off x="5663329" y="2812886"/>
          <a:ext cx="1986926" cy="1713076"/>
        </a:xfrm>
        <a:prstGeom prst="hexagon">
          <a:avLst>
            <a:gd name="adj" fmla="val 25000"/>
            <a:gd name="vf" fmla="val 115470"/>
          </a:avLst>
        </a:prstGeom>
        <a:blipFill rotWithShape="0">
          <a:blip xmlns:r="http://schemas.openxmlformats.org/officeDocument/2006/relationships" r:embed="rId2"/>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AAD6F4-DC9E-474B-8DD7-BC8399639EBC}">
      <dsp:nvSpPr>
        <dsp:cNvPr id="0" name=""/>
        <dsp:cNvSpPr/>
      </dsp:nvSpPr>
      <dsp:spPr>
        <a:xfrm>
          <a:off x="5714947" y="3569174"/>
          <a:ext cx="232633" cy="200500"/>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92CB83-1B92-472B-99D9-AD908D66323D}">
      <dsp:nvSpPr>
        <dsp:cNvPr id="0" name=""/>
        <dsp:cNvSpPr/>
      </dsp:nvSpPr>
      <dsp:spPr>
        <a:xfrm>
          <a:off x="1810541" y="820687"/>
          <a:ext cx="2921397" cy="1943640"/>
        </a:xfrm>
        <a:prstGeom prst="hexagon">
          <a:avLst>
            <a:gd name="adj" fmla="val 25000"/>
            <a:gd name="vf" fmla="val 115470"/>
          </a:avLst>
        </a:prstGeom>
        <a:solidFill>
          <a:schemeClr val="accent4">
            <a:lumMod val="75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6670" rIns="0" bIns="26670" numCol="1" spcCol="1270" anchor="ctr" anchorCtr="0">
          <a:noAutofit/>
        </a:bodyPr>
        <a:lstStyle/>
        <a:p>
          <a:pPr marL="0" lvl="0" indent="0" algn="ctr" defTabSz="933450">
            <a:lnSpc>
              <a:spcPct val="90000"/>
            </a:lnSpc>
            <a:spcBef>
              <a:spcPct val="0"/>
            </a:spcBef>
            <a:spcAft>
              <a:spcPct val="35000"/>
            </a:spcAft>
            <a:buNone/>
          </a:pPr>
          <a:r>
            <a:rPr lang="es-MX" sz="2100" kern="1200"/>
            <a:t>P</a:t>
          </a:r>
          <a:r>
            <a:rPr lang="es-MX" sz="2100" b="1" kern="1200"/>
            <a:t>olíticas Educativas  y Educación Tecnológica</a:t>
          </a:r>
          <a:endParaRPr lang="es-MX" sz="2100" kern="1200" dirty="0"/>
        </a:p>
      </dsp:txBody>
      <dsp:txXfrm>
        <a:off x="2215961" y="1090418"/>
        <a:ext cx="2110557" cy="1404178"/>
      </dsp:txXfrm>
    </dsp:sp>
    <dsp:sp modelId="{89E428B3-675B-49CC-BBB3-E3CF83572DA7}">
      <dsp:nvSpPr>
        <dsp:cNvPr id="0" name=""/>
        <dsp:cNvSpPr/>
      </dsp:nvSpPr>
      <dsp:spPr>
        <a:xfrm>
          <a:off x="3624785" y="973082"/>
          <a:ext cx="232633" cy="200500"/>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6B819C-CCAB-4949-9AB0-EAC1C6B48698}">
      <dsp:nvSpPr>
        <dsp:cNvPr id="0" name=""/>
        <dsp:cNvSpPr/>
      </dsp:nvSpPr>
      <dsp:spPr>
        <a:xfrm>
          <a:off x="3970553" y="0"/>
          <a:ext cx="1986926" cy="1713076"/>
        </a:xfrm>
        <a:prstGeom prst="hexagon">
          <a:avLst>
            <a:gd name="adj" fmla="val 25000"/>
            <a:gd name="vf" fmla="val 115470"/>
          </a:avLst>
        </a:prstGeom>
        <a:blipFill rotWithShape="0">
          <a:blip xmlns:r="http://schemas.openxmlformats.org/officeDocument/2006/relationships" r:embed="rId3"/>
          <a:stretch>
            <a:fillRect/>
          </a:stretch>
        </a:blip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459317-98C4-4896-83A0-5C4D32A86822}">
      <dsp:nvSpPr>
        <dsp:cNvPr id="0" name=""/>
        <dsp:cNvSpPr/>
      </dsp:nvSpPr>
      <dsp:spPr>
        <a:xfrm>
          <a:off x="4029241" y="752215"/>
          <a:ext cx="232633" cy="200500"/>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260CB-CECA-46A2-AB65-A0BCC95E0DE5}">
      <dsp:nvSpPr>
        <dsp:cNvPr id="0" name=""/>
        <dsp:cNvSpPr/>
      </dsp:nvSpPr>
      <dsp:spPr>
        <a:xfrm>
          <a:off x="617219" y="0"/>
          <a:ext cx="6995160" cy="452596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FF315A-45B9-4E1C-8372-505E9B4816E5}">
      <dsp:nvSpPr>
        <dsp:cNvPr id="0" name=""/>
        <dsp:cNvSpPr/>
      </dsp:nvSpPr>
      <dsp:spPr>
        <a:xfrm>
          <a:off x="3616" y="1357788"/>
          <a:ext cx="1581224" cy="181038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b="1" kern="1200" dirty="0"/>
            <a:t>Variables de origen social</a:t>
          </a:r>
          <a:endParaRPr lang="en-US" sz="1700" b="1" kern="1200" dirty="0"/>
        </a:p>
      </dsp:txBody>
      <dsp:txXfrm>
        <a:off x="80805" y="1434977"/>
        <a:ext cx="1426846" cy="1656007"/>
      </dsp:txXfrm>
    </dsp:sp>
    <dsp:sp modelId="{313E51D3-B208-45BB-A38B-9FD52E3D0DAF}">
      <dsp:nvSpPr>
        <dsp:cNvPr id="0" name=""/>
        <dsp:cNvSpPr/>
      </dsp:nvSpPr>
      <dsp:spPr>
        <a:xfrm>
          <a:off x="1663902" y="1357788"/>
          <a:ext cx="1581224" cy="1810385"/>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b="1" kern="1200" dirty="0"/>
            <a:t>Equidad en el acceso</a:t>
          </a:r>
          <a:endParaRPr lang="en-US" sz="1700" b="1" kern="1200" dirty="0"/>
        </a:p>
      </dsp:txBody>
      <dsp:txXfrm>
        <a:off x="1741091" y="1434977"/>
        <a:ext cx="1426846" cy="1656007"/>
      </dsp:txXfrm>
    </dsp:sp>
    <dsp:sp modelId="{F2D6B91E-D72A-4FCE-83CF-02A6085E1FFF}">
      <dsp:nvSpPr>
        <dsp:cNvPr id="0" name=""/>
        <dsp:cNvSpPr/>
      </dsp:nvSpPr>
      <dsp:spPr>
        <a:xfrm>
          <a:off x="3324187" y="1357788"/>
          <a:ext cx="1581224" cy="1810385"/>
        </a:xfrm>
        <a:prstGeom prst="roundRect">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b="1" kern="1200" dirty="0"/>
            <a:t>Trayectorias  educativas</a:t>
          </a:r>
          <a:endParaRPr lang="en-US" sz="1700" b="1" kern="1200" dirty="0"/>
        </a:p>
      </dsp:txBody>
      <dsp:txXfrm>
        <a:off x="3401376" y="1434977"/>
        <a:ext cx="1426846" cy="1656007"/>
      </dsp:txXfrm>
    </dsp:sp>
    <dsp:sp modelId="{605013D0-B9BF-47DC-BA4B-6C3C32D2D780}">
      <dsp:nvSpPr>
        <dsp:cNvPr id="0" name=""/>
        <dsp:cNvSpPr/>
      </dsp:nvSpPr>
      <dsp:spPr>
        <a:xfrm>
          <a:off x="4984473" y="1357788"/>
          <a:ext cx="1581224" cy="1810385"/>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b="1" kern="1200" dirty="0">
              <a:solidFill>
                <a:schemeClr val="tx1"/>
              </a:solidFill>
            </a:rPr>
            <a:t>Eficiencia Terminal</a:t>
          </a:r>
          <a:endParaRPr lang="en-US" sz="1700" b="1" kern="1200" dirty="0">
            <a:solidFill>
              <a:schemeClr val="tx1"/>
            </a:solidFill>
          </a:endParaRPr>
        </a:p>
      </dsp:txBody>
      <dsp:txXfrm>
        <a:off x="5061662" y="1434977"/>
        <a:ext cx="1426846" cy="1656007"/>
      </dsp:txXfrm>
    </dsp:sp>
    <dsp:sp modelId="{A697F6D7-CD72-4D09-9BCB-157CB5F8A652}">
      <dsp:nvSpPr>
        <dsp:cNvPr id="0" name=""/>
        <dsp:cNvSpPr/>
      </dsp:nvSpPr>
      <dsp:spPr>
        <a:xfrm>
          <a:off x="6644759" y="1357788"/>
          <a:ext cx="1581224" cy="1810385"/>
        </a:xfrm>
        <a:prstGeom prst="roundRect">
          <a:avLst/>
        </a:prstGeom>
        <a:solidFill>
          <a:srgbClr val="FFFF00"/>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b="1" kern="1200" dirty="0" err="1">
              <a:solidFill>
                <a:schemeClr val="tx1"/>
              </a:solidFill>
            </a:rPr>
            <a:t>Empleabilidad</a:t>
          </a:r>
          <a:endParaRPr lang="en-US" sz="1700" b="1" kern="1200" dirty="0">
            <a:solidFill>
              <a:schemeClr val="tx1"/>
            </a:solidFill>
          </a:endParaRPr>
        </a:p>
      </dsp:txBody>
      <dsp:txXfrm>
        <a:off x="6721948" y="1434977"/>
        <a:ext cx="1426846" cy="16560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260CB-CECA-46A2-AB65-A0BCC95E0DE5}">
      <dsp:nvSpPr>
        <dsp:cNvPr id="0" name=""/>
        <dsp:cNvSpPr/>
      </dsp:nvSpPr>
      <dsp:spPr>
        <a:xfrm>
          <a:off x="617219" y="0"/>
          <a:ext cx="6995160" cy="452596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3E51D3-B208-45BB-A38B-9FD52E3D0DAF}">
      <dsp:nvSpPr>
        <dsp:cNvPr id="0" name=""/>
        <dsp:cNvSpPr/>
      </dsp:nvSpPr>
      <dsp:spPr>
        <a:xfrm>
          <a:off x="4118" y="1357788"/>
          <a:ext cx="1981051" cy="1810385"/>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t>Ingreso</a:t>
          </a:r>
        </a:p>
        <a:p>
          <a:pPr marL="0" lvl="0" indent="0" algn="ctr" defTabSz="711200">
            <a:lnSpc>
              <a:spcPct val="90000"/>
            </a:lnSpc>
            <a:spcBef>
              <a:spcPct val="0"/>
            </a:spcBef>
            <a:spcAft>
              <a:spcPct val="35000"/>
            </a:spcAft>
            <a:buNone/>
          </a:pPr>
          <a:r>
            <a:rPr lang="es-MX" sz="1600" b="1" kern="1200" dirty="0"/>
            <a:t>Equidad en el acceso</a:t>
          </a:r>
          <a:endParaRPr lang="en-US" sz="1600" b="1" kern="1200" dirty="0"/>
        </a:p>
      </dsp:txBody>
      <dsp:txXfrm>
        <a:off x="92494" y="1446164"/>
        <a:ext cx="1804299" cy="1633633"/>
      </dsp:txXfrm>
    </dsp:sp>
    <dsp:sp modelId="{F2D6B91E-D72A-4FCE-83CF-02A6085E1FFF}">
      <dsp:nvSpPr>
        <dsp:cNvPr id="0" name=""/>
        <dsp:cNvSpPr/>
      </dsp:nvSpPr>
      <dsp:spPr>
        <a:xfrm>
          <a:off x="2084222" y="1357788"/>
          <a:ext cx="1981051" cy="1810385"/>
        </a:xfrm>
        <a:prstGeom prst="roundRect">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t>Oportunidades de aprendizaje equitativas</a:t>
          </a:r>
        </a:p>
        <a:p>
          <a:pPr marL="0" lvl="0" indent="0" algn="ctr" defTabSz="711200">
            <a:lnSpc>
              <a:spcPct val="90000"/>
            </a:lnSpc>
            <a:spcBef>
              <a:spcPct val="0"/>
            </a:spcBef>
            <a:spcAft>
              <a:spcPct val="35000"/>
            </a:spcAft>
            <a:buNone/>
          </a:pPr>
          <a:r>
            <a:rPr lang="es-MX" sz="1600" b="1" kern="1200" dirty="0"/>
            <a:t>PERMANENCIA</a:t>
          </a:r>
          <a:endParaRPr lang="en-US" sz="1600" b="1" kern="1200" dirty="0"/>
        </a:p>
      </dsp:txBody>
      <dsp:txXfrm>
        <a:off x="2172598" y="1446164"/>
        <a:ext cx="1804299" cy="1633633"/>
      </dsp:txXfrm>
    </dsp:sp>
    <dsp:sp modelId="{605013D0-B9BF-47DC-BA4B-6C3C32D2D780}">
      <dsp:nvSpPr>
        <dsp:cNvPr id="0" name=""/>
        <dsp:cNvSpPr/>
      </dsp:nvSpPr>
      <dsp:spPr>
        <a:xfrm>
          <a:off x="4164326" y="1357788"/>
          <a:ext cx="1981051" cy="1810385"/>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bg1"/>
              </a:solidFill>
            </a:rPr>
            <a:t>Egreso</a:t>
          </a:r>
        </a:p>
        <a:p>
          <a:pPr marL="0" lvl="0" indent="0" algn="ctr" defTabSz="711200">
            <a:lnSpc>
              <a:spcPct val="90000"/>
            </a:lnSpc>
            <a:spcBef>
              <a:spcPct val="0"/>
            </a:spcBef>
            <a:spcAft>
              <a:spcPct val="35000"/>
            </a:spcAft>
            <a:buNone/>
          </a:pPr>
          <a:r>
            <a:rPr lang="es-MX" sz="1600" b="1" kern="1200" dirty="0">
              <a:solidFill>
                <a:schemeClr val="bg1"/>
              </a:solidFill>
            </a:rPr>
            <a:t>Igualdad en logros y resultados</a:t>
          </a:r>
          <a:endParaRPr lang="en-US" sz="1600" b="1" kern="1200" dirty="0">
            <a:solidFill>
              <a:schemeClr val="bg1"/>
            </a:solidFill>
          </a:endParaRPr>
        </a:p>
      </dsp:txBody>
      <dsp:txXfrm>
        <a:off x="4252702" y="1446164"/>
        <a:ext cx="1804299" cy="1633633"/>
      </dsp:txXfrm>
    </dsp:sp>
    <dsp:sp modelId="{A697F6D7-CD72-4D09-9BCB-157CB5F8A652}">
      <dsp:nvSpPr>
        <dsp:cNvPr id="0" name=""/>
        <dsp:cNvSpPr/>
      </dsp:nvSpPr>
      <dsp:spPr>
        <a:xfrm>
          <a:off x="6244430" y="1357788"/>
          <a:ext cx="1981051" cy="1810385"/>
        </a:xfrm>
        <a:prstGeom prst="roundRect">
          <a:avLst/>
        </a:prstGeom>
        <a:solidFill>
          <a:srgbClr val="FFFF00"/>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Igualdad en la realización social de logros educativos</a:t>
          </a:r>
        </a:p>
        <a:p>
          <a:pPr marL="0" lvl="0" indent="0" algn="ctr" defTabSz="711200">
            <a:lnSpc>
              <a:spcPct val="90000"/>
            </a:lnSpc>
            <a:spcBef>
              <a:spcPct val="0"/>
            </a:spcBef>
            <a:spcAft>
              <a:spcPct val="35000"/>
            </a:spcAft>
            <a:buNone/>
          </a:pPr>
          <a:r>
            <a:rPr lang="en-US" sz="1600" b="1" kern="1200" dirty="0">
              <a:solidFill>
                <a:schemeClr val="tx1"/>
              </a:solidFill>
            </a:rPr>
            <a:t>ACCESO AL TRABAJO</a:t>
          </a:r>
        </a:p>
      </dsp:txBody>
      <dsp:txXfrm>
        <a:off x="6332806" y="1446164"/>
        <a:ext cx="1804299" cy="16336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66C31-4EDE-4890-A0DD-ED8AB05E83FF}">
      <dsp:nvSpPr>
        <dsp:cNvPr id="0" name=""/>
        <dsp:cNvSpPr/>
      </dsp:nvSpPr>
      <dsp:spPr>
        <a:xfrm>
          <a:off x="617219" y="0"/>
          <a:ext cx="6995160" cy="4525963"/>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078A2A-C858-4B8B-A81A-E27EBC44207F}">
      <dsp:nvSpPr>
        <dsp:cNvPr id="0" name=""/>
        <dsp:cNvSpPr/>
      </dsp:nvSpPr>
      <dsp:spPr>
        <a:xfrm>
          <a:off x="278874" y="1357788"/>
          <a:ext cx="2468880" cy="1810385"/>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a:t>Desigualdades Socioculturales  y académicas </a:t>
          </a:r>
          <a:endParaRPr lang="en-US" sz="1800" kern="1200" dirty="0"/>
        </a:p>
      </dsp:txBody>
      <dsp:txXfrm>
        <a:off x="367250" y="1446164"/>
        <a:ext cx="2292128" cy="1633633"/>
      </dsp:txXfrm>
    </dsp:sp>
    <dsp:sp modelId="{BC9788FD-31C2-4432-AC44-48D62B2A991F}">
      <dsp:nvSpPr>
        <dsp:cNvPr id="0" name=""/>
        <dsp:cNvSpPr/>
      </dsp:nvSpPr>
      <dsp:spPr>
        <a:xfrm>
          <a:off x="2880359" y="1357788"/>
          <a:ext cx="2468880" cy="1810385"/>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dirty="0"/>
            <a:t>Características propias de los sistemas educativos y de la organización escolar</a:t>
          </a:r>
          <a:endParaRPr lang="en-US" sz="1800" b="1" kern="1200" dirty="0"/>
        </a:p>
      </dsp:txBody>
      <dsp:txXfrm>
        <a:off x="2968735" y="1446164"/>
        <a:ext cx="2292128" cy="1633633"/>
      </dsp:txXfrm>
    </dsp:sp>
    <dsp:sp modelId="{6EF93AA4-51E3-43F3-A175-EF9CE460511A}">
      <dsp:nvSpPr>
        <dsp:cNvPr id="0" name=""/>
        <dsp:cNvSpPr/>
      </dsp:nvSpPr>
      <dsp:spPr>
        <a:xfrm>
          <a:off x="5481845" y="1357788"/>
          <a:ext cx="2468880" cy="1810385"/>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Peso </a:t>
          </a:r>
          <a:r>
            <a:rPr lang="en-US" sz="1800" b="1" kern="1200" dirty="0" err="1"/>
            <a:t>en</a:t>
          </a:r>
          <a:r>
            <a:rPr lang="en-US" sz="1800" b="1" kern="1200" dirty="0"/>
            <a:t> el </a:t>
          </a:r>
          <a:r>
            <a:rPr lang="en-US" sz="1800" b="1" kern="1200" dirty="0" err="1"/>
            <a:t>empleo</a:t>
          </a:r>
          <a:r>
            <a:rPr lang="en-US" sz="1800" b="1" kern="1200" dirty="0"/>
            <a:t> de las </a:t>
          </a:r>
          <a:r>
            <a:rPr lang="en-US" sz="1800" b="1" kern="1200" dirty="0" err="1"/>
            <a:t>ccompetencias</a:t>
          </a:r>
          <a:endParaRPr lang="en-US" sz="1800" b="1" kern="1200" dirty="0"/>
        </a:p>
        <a:p>
          <a:pPr marL="0" lvl="0" indent="0" algn="ctr" defTabSz="800100">
            <a:lnSpc>
              <a:spcPct val="90000"/>
            </a:lnSpc>
            <a:spcBef>
              <a:spcPct val="0"/>
            </a:spcBef>
            <a:spcAft>
              <a:spcPct val="35000"/>
            </a:spcAft>
            <a:buNone/>
          </a:pPr>
          <a:r>
            <a:rPr lang="en-US" sz="1800" b="1" kern="1200" dirty="0" err="1"/>
            <a:t>blandas</a:t>
          </a:r>
          <a:r>
            <a:rPr lang="en-US" sz="1800" b="1" kern="1200" dirty="0"/>
            <a:t> </a:t>
          </a:r>
        </a:p>
        <a:p>
          <a:pPr marL="0" lvl="0" indent="0" algn="ctr" defTabSz="800100">
            <a:lnSpc>
              <a:spcPct val="90000"/>
            </a:lnSpc>
            <a:spcBef>
              <a:spcPct val="0"/>
            </a:spcBef>
            <a:spcAft>
              <a:spcPct val="35000"/>
            </a:spcAft>
            <a:buNone/>
          </a:pPr>
          <a:r>
            <a:rPr lang="en-US" sz="1800" b="1" kern="1200" dirty="0" err="1"/>
            <a:t>Demandas</a:t>
          </a:r>
          <a:r>
            <a:rPr lang="en-US" sz="1800" b="1" kern="1200" dirty="0"/>
            <a:t> de </a:t>
          </a:r>
          <a:r>
            <a:rPr lang="en-US" sz="1800" b="1" kern="1200" dirty="0" err="1"/>
            <a:t>otro</a:t>
          </a:r>
          <a:r>
            <a:rPr lang="en-US" sz="1800" b="1" kern="1200" dirty="0"/>
            <a:t> </a:t>
          </a:r>
          <a:r>
            <a:rPr lang="en-US" sz="1800" b="1" kern="1200" dirty="0" err="1"/>
            <a:t>idioma</a:t>
          </a:r>
          <a:endParaRPr lang="en-US" sz="1800" b="1" kern="1200" dirty="0"/>
        </a:p>
      </dsp:txBody>
      <dsp:txXfrm>
        <a:off x="5570221" y="1446164"/>
        <a:ext cx="2292128" cy="163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33428-F656-4365-ABAA-09E855C1AE65}">
      <dsp:nvSpPr>
        <dsp:cNvPr id="0" name=""/>
        <dsp:cNvSpPr/>
      </dsp:nvSpPr>
      <dsp:spPr>
        <a:xfrm rot="16200000">
          <a:off x="-380958" y="1131194"/>
          <a:ext cx="4752510" cy="4074315"/>
        </a:xfrm>
        <a:prstGeom prst="downArrow">
          <a:avLst>
            <a:gd name="adj1" fmla="val 50000"/>
            <a:gd name="adj2" fmla="val 35000"/>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MX" sz="2000" b="1" kern="1200" dirty="0"/>
            <a:t>Política educativa</a:t>
          </a:r>
        </a:p>
        <a:p>
          <a:pPr marL="0" lvl="0" indent="0" algn="ctr" defTabSz="889000">
            <a:lnSpc>
              <a:spcPct val="90000"/>
            </a:lnSpc>
            <a:spcBef>
              <a:spcPct val="0"/>
            </a:spcBef>
            <a:spcAft>
              <a:spcPct val="35000"/>
            </a:spcAft>
            <a:buNone/>
          </a:pPr>
          <a:r>
            <a:rPr lang="es-ES" sz="2000" b="1" i="0" kern="1200" dirty="0"/>
            <a:t>conjunto de acciones deliberadas por cambiar el equilibrio de un sistema educativo, mediante la configuración de insumos, procesos o productos</a:t>
          </a:r>
          <a:endParaRPr lang="en-US" sz="2000" b="1" kern="1200" dirty="0"/>
        </a:p>
      </dsp:txBody>
      <dsp:txXfrm rot="5400000">
        <a:off x="-41860" y="1980223"/>
        <a:ext cx="3361310" cy="2376255"/>
      </dsp:txXfrm>
    </dsp:sp>
    <dsp:sp modelId="{6C09B5E3-C41C-4914-A9EC-6A31879AAE43}">
      <dsp:nvSpPr>
        <dsp:cNvPr id="0" name=""/>
        <dsp:cNvSpPr/>
      </dsp:nvSpPr>
      <dsp:spPr>
        <a:xfrm rot="5400000">
          <a:off x="3919711" y="1217688"/>
          <a:ext cx="4752510" cy="3901327"/>
        </a:xfrm>
        <a:prstGeom prst="downArrow">
          <a:avLst>
            <a:gd name="adj1" fmla="val 50000"/>
            <a:gd name="adj2" fmla="val 35000"/>
          </a:avLst>
        </a:prstGeom>
        <a:solidFill>
          <a:schemeClr val="accent4">
            <a:lumMod val="20000"/>
            <a:lumOff val="8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MX" sz="2000" b="1" kern="1200" dirty="0">
              <a:solidFill>
                <a:schemeClr val="tx1"/>
              </a:solidFill>
            </a:rPr>
            <a:t>Pertinencia Social</a:t>
          </a:r>
        </a:p>
        <a:p>
          <a:pPr marL="0" lvl="0" indent="0" algn="ctr" defTabSz="889000">
            <a:lnSpc>
              <a:spcPct val="90000"/>
            </a:lnSpc>
            <a:spcBef>
              <a:spcPct val="0"/>
            </a:spcBef>
            <a:spcAft>
              <a:spcPct val="35000"/>
            </a:spcAft>
            <a:buNone/>
          </a:pPr>
          <a:r>
            <a:rPr lang="es-MX" sz="2000" b="1" kern="1200" dirty="0">
              <a:solidFill>
                <a:schemeClr val="tx1"/>
              </a:solidFill>
            </a:rPr>
            <a:t>Respuesta a  un contexto económico,  sociodemográfico y tecnológico</a:t>
          </a:r>
          <a:endParaRPr lang="en-US" sz="2000" b="1" kern="1200" dirty="0">
            <a:solidFill>
              <a:schemeClr val="tx1"/>
            </a:solidFill>
          </a:endParaRPr>
        </a:p>
      </dsp:txBody>
      <dsp:txXfrm rot="-5400000">
        <a:off x="5028035" y="1980225"/>
        <a:ext cx="3218595" cy="23762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75FAC-5AD1-4674-9E86-D3F918FCEDD9}">
      <dsp:nvSpPr>
        <dsp:cNvPr id="0" name=""/>
        <dsp:cNvSpPr/>
      </dsp:nvSpPr>
      <dsp:spPr>
        <a:xfrm rot="5400000">
          <a:off x="381339" y="1577752"/>
          <a:ext cx="1347704" cy="1534314"/>
        </a:xfrm>
        <a:prstGeom prst="bentUpArrow">
          <a:avLst>
            <a:gd name="adj1" fmla="val 32840"/>
            <a:gd name="adj2" fmla="val 25000"/>
            <a:gd name="adj3" fmla="val 3578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915FB3-66AB-41EA-B0CE-DBF0636D9594}">
      <dsp:nvSpPr>
        <dsp:cNvPr id="0" name=""/>
        <dsp:cNvSpPr/>
      </dsp:nvSpPr>
      <dsp:spPr>
        <a:xfrm>
          <a:off x="144024" y="0"/>
          <a:ext cx="2710397" cy="1747850"/>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dirty="0"/>
            <a:t>Matrícula Nacional de Educación Superior </a:t>
          </a:r>
        </a:p>
        <a:p>
          <a:pPr marL="0" lvl="0" indent="0" algn="ctr" defTabSz="800100">
            <a:lnSpc>
              <a:spcPct val="90000"/>
            </a:lnSpc>
            <a:spcBef>
              <a:spcPct val="0"/>
            </a:spcBef>
            <a:spcAft>
              <a:spcPct val="35000"/>
            </a:spcAft>
            <a:buNone/>
          </a:pPr>
          <a:r>
            <a:rPr lang="es-MX" sz="1800" b="1" kern="1200" dirty="0"/>
            <a:t>4 032 992</a:t>
          </a:r>
        </a:p>
      </dsp:txBody>
      <dsp:txXfrm>
        <a:off x="229362" y="85338"/>
        <a:ext cx="2539721" cy="1577174"/>
      </dsp:txXfrm>
    </dsp:sp>
    <dsp:sp modelId="{15C8887B-CF39-4914-A0E3-7E331D8BD0D6}">
      <dsp:nvSpPr>
        <dsp:cNvPr id="0" name=""/>
        <dsp:cNvSpPr/>
      </dsp:nvSpPr>
      <dsp:spPr>
        <a:xfrm>
          <a:off x="3488251" y="258566"/>
          <a:ext cx="1650066" cy="1283528"/>
        </a:xfrm>
        <a:prstGeom prst="rect">
          <a:avLst/>
        </a:prstGeom>
        <a:noFill/>
        <a:ln>
          <a:noFill/>
        </a:ln>
        <a:effectLst/>
      </dsp:spPr>
      <dsp:style>
        <a:lnRef idx="0">
          <a:scrgbClr r="0" g="0" b="0"/>
        </a:lnRef>
        <a:fillRef idx="0">
          <a:scrgbClr r="0" g="0" b="0"/>
        </a:fillRef>
        <a:effectRef idx="0">
          <a:scrgbClr r="0" g="0" b="0"/>
        </a:effectRef>
        <a:fontRef idx="minor"/>
      </dsp:style>
    </dsp:sp>
    <dsp:sp modelId="{36DCE31D-DE54-4DA2-859E-2A5456FB678C}">
      <dsp:nvSpPr>
        <dsp:cNvPr id="0" name=""/>
        <dsp:cNvSpPr/>
      </dsp:nvSpPr>
      <dsp:spPr>
        <a:xfrm rot="5400000">
          <a:off x="3498913" y="3425295"/>
          <a:ext cx="1347704" cy="1534314"/>
        </a:xfrm>
        <a:prstGeom prst="bentUpArrow">
          <a:avLst>
            <a:gd name="adj1" fmla="val 32840"/>
            <a:gd name="adj2" fmla="val 25000"/>
            <a:gd name="adj3" fmla="val 3578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FD642C-CC66-48D3-AFEA-D47C3224B4BA}">
      <dsp:nvSpPr>
        <dsp:cNvPr id="0" name=""/>
        <dsp:cNvSpPr/>
      </dsp:nvSpPr>
      <dsp:spPr>
        <a:xfrm>
          <a:off x="1800199" y="1872207"/>
          <a:ext cx="2581033" cy="1668702"/>
        </a:xfrm>
        <a:prstGeom prst="roundRect">
          <a:avLst>
            <a:gd name="adj" fmla="val 1667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t>Matrícula Total  en Programas de Ingeniería</a:t>
          </a:r>
        </a:p>
        <a:p>
          <a:pPr marL="0" lvl="0" indent="0" algn="ctr" defTabSz="711200">
            <a:lnSpc>
              <a:spcPct val="90000"/>
            </a:lnSpc>
            <a:spcBef>
              <a:spcPct val="0"/>
            </a:spcBef>
            <a:spcAft>
              <a:spcPct val="35000"/>
            </a:spcAft>
            <a:buNone/>
          </a:pPr>
          <a:r>
            <a:rPr lang="es-MX" sz="1600" b="1" kern="1200" dirty="0">
              <a:solidFill>
                <a:schemeClr val="bg1"/>
              </a:solidFill>
            </a:rPr>
            <a:t>1 260 161</a:t>
          </a:r>
        </a:p>
        <a:p>
          <a:pPr marL="0" lvl="0" indent="0" algn="ctr" defTabSz="711200">
            <a:lnSpc>
              <a:spcPct val="90000"/>
            </a:lnSpc>
            <a:spcBef>
              <a:spcPct val="0"/>
            </a:spcBef>
            <a:spcAft>
              <a:spcPct val="35000"/>
            </a:spcAft>
            <a:buNone/>
          </a:pPr>
          <a:r>
            <a:rPr lang="es-MX" sz="1600" b="1" kern="1200" dirty="0">
              <a:solidFill>
                <a:schemeClr val="bg1"/>
              </a:solidFill>
            </a:rPr>
            <a:t>31.24% de la nacional</a:t>
          </a:r>
        </a:p>
      </dsp:txBody>
      <dsp:txXfrm>
        <a:off x="1881673" y="1953681"/>
        <a:ext cx="2418085" cy="1505754"/>
      </dsp:txXfrm>
    </dsp:sp>
    <dsp:sp modelId="{09BC78AB-3DDA-45F7-A94D-8730FEC80E97}">
      <dsp:nvSpPr>
        <dsp:cNvPr id="0" name=""/>
        <dsp:cNvSpPr/>
      </dsp:nvSpPr>
      <dsp:spPr>
        <a:xfrm>
          <a:off x="5410595" y="2082794"/>
          <a:ext cx="1650066" cy="1283528"/>
        </a:xfrm>
        <a:prstGeom prst="rect">
          <a:avLst/>
        </a:prstGeom>
        <a:noFill/>
        <a:ln>
          <a:noFill/>
        </a:ln>
        <a:effectLst/>
      </dsp:spPr>
      <dsp:style>
        <a:lnRef idx="0">
          <a:scrgbClr r="0" g="0" b="0"/>
        </a:lnRef>
        <a:fillRef idx="0">
          <a:scrgbClr r="0" g="0" b="0"/>
        </a:fillRef>
        <a:effectRef idx="0">
          <a:scrgbClr r="0" g="0" b="0"/>
        </a:effectRef>
        <a:fontRef idx="minor"/>
      </dsp:style>
    </dsp:sp>
    <dsp:sp modelId="{CDEB6D42-0D93-43A0-A65E-B680AA620F41}">
      <dsp:nvSpPr>
        <dsp:cNvPr id="0" name=""/>
        <dsp:cNvSpPr/>
      </dsp:nvSpPr>
      <dsp:spPr>
        <a:xfrm>
          <a:off x="5015430" y="3708360"/>
          <a:ext cx="2957576" cy="1557285"/>
        </a:xfrm>
        <a:prstGeom prst="roundRect">
          <a:avLst>
            <a:gd name="adj" fmla="val 1667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bg1"/>
              </a:solidFill>
            </a:rPr>
            <a:t>Matrícula  Total Educación Superior Tecnológica</a:t>
          </a:r>
        </a:p>
        <a:p>
          <a:pPr marL="0" lvl="0" indent="0" algn="ctr" defTabSz="711200">
            <a:lnSpc>
              <a:spcPct val="90000"/>
            </a:lnSpc>
            <a:spcBef>
              <a:spcPct val="0"/>
            </a:spcBef>
            <a:spcAft>
              <a:spcPct val="35000"/>
            </a:spcAft>
            <a:buNone/>
          </a:pPr>
          <a:r>
            <a:rPr lang="es-MX" sz="1600" b="1" kern="1200" dirty="0">
              <a:solidFill>
                <a:schemeClr val="bg1"/>
              </a:solidFill>
            </a:rPr>
            <a:t>918  067</a:t>
          </a:r>
        </a:p>
        <a:p>
          <a:pPr marL="0" lvl="0" indent="0" algn="ctr" defTabSz="711200">
            <a:lnSpc>
              <a:spcPct val="90000"/>
            </a:lnSpc>
            <a:spcBef>
              <a:spcPct val="0"/>
            </a:spcBef>
            <a:spcAft>
              <a:spcPct val="35000"/>
            </a:spcAft>
            <a:buNone/>
          </a:pPr>
          <a:r>
            <a:rPr lang="es-MX" sz="1600" b="1" kern="1200" dirty="0">
              <a:solidFill>
                <a:schemeClr val="bg1"/>
              </a:solidFill>
            </a:rPr>
            <a:t>72.8% de la matrícula en ingeniería</a:t>
          </a:r>
        </a:p>
      </dsp:txBody>
      <dsp:txXfrm>
        <a:off x="5091464" y="3784394"/>
        <a:ext cx="2805508" cy="14052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391FC-11F6-4A62-8EFC-DA82A4C30369}">
      <dsp:nvSpPr>
        <dsp:cNvPr id="0" name=""/>
        <dsp:cNvSpPr/>
      </dsp:nvSpPr>
      <dsp:spPr>
        <a:xfrm>
          <a:off x="0" y="0"/>
          <a:ext cx="6995160" cy="1543630"/>
        </a:xfrm>
        <a:prstGeom prst="roundRect">
          <a:avLst>
            <a:gd name="adj" fmla="val 10000"/>
          </a:avLst>
        </a:prstGeom>
        <a:solidFill>
          <a:srgbClr val="FFFF00"/>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i="0" kern="1200" dirty="0">
              <a:solidFill>
                <a:schemeClr val="tx1"/>
              </a:solidFill>
            </a:rPr>
            <a:t>un órgano administrativo desconcentrado de la Secretaría de Educación Pública, con autonomía técnica, académica y de gestión.</a:t>
          </a:r>
          <a:endParaRPr lang="en-US" sz="2000" b="1" kern="1200" dirty="0">
            <a:solidFill>
              <a:schemeClr val="tx1"/>
            </a:solidFill>
          </a:endParaRPr>
        </a:p>
      </dsp:txBody>
      <dsp:txXfrm>
        <a:off x="45211" y="45211"/>
        <a:ext cx="5329463" cy="1453208"/>
      </dsp:txXfrm>
    </dsp:sp>
    <dsp:sp modelId="{4E337BD7-1DC9-44EF-B5A7-F8BC20E44AFE}">
      <dsp:nvSpPr>
        <dsp:cNvPr id="0" name=""/>
        <dsp:cNvSpPr/>
      </dsp:nvSpPr>
      <dsp:spPr>
        <a:xfrm>
          <a:off x="617219" y="1800902"/>
          <a:ext cx="6995160" cy="1543630"/>
        </a:xfrm>
        <a:prstGeom prst="roundRect">
          <a:avLst>
            <a:gd name="adj" fmla="val 10000"/>
          </a:avLst>
        </a:prstGeom>
        <a:solidFill>
          <a:schemeClr val="accent1">
            <a:lumMod val="20000"/>
            <a:lumOff val="8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i="0" kern="1200" dirty="0">
              <a:solidFill>
                <a:schemeClr val="tx1"/>
              </a:solidFill>
            </a:rPr>
            <a:t>Agrupa institutos tecnológicos, unidades y centros de investigación, docencia y desarrollo de educación superior tecnológica con los que la SEP imparte la educación superior y la investigación científica y tecnológica.</a:t>
          </a:r>
          <a:endParaRPr lang="en-US" sz="2000" b="1" kern="1200" dirty="0">
            <a:solidFill>
              <a:schemeClr val="tx1"/>
            </a:solidFill>
          </a:endParaRPr>
        </a:p>
      </dsp:txBody>
      <dsp:txXfrm>
        <a:off x="662430" y="1846113"/>
        <a:ext cx="5284158" cy="1453208"/>
      </dsp:txXfrm>
    </dsp:sp>
    <dsp:sp modelId="{18148105-7994-45D9-8D88-47D6DE8202A1}">
      <dsp:nvSpPr>
        <dsp:cNvPr id="0" name=""/>
        <dsp:cNvSpPr/>
      </dsp:nvSpPr>
      <dsp:spPr>
        <a:xfrm>
          <a:off x="1234439" y="3601804"/>
          <a:ext cx="6995160" cy="1543630"/>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i="0" kern="1200" dirty="0">
              <a:solidFill>
                <a:schemeClr val="tx1"/>
              </a:solidFill>
            </a:rPr>
            <a:t>Se asume la </a:t>
          </a:r>
          <a:r>
            <a:rPr lang="es-ES" sz="2000" b="1" i="0" kern="1200" dirty="0">
              <a:solidFill>
                <a:srgbClr val="FF0000"/>
              </a:solidFill>
            </a:rPr>
            <a:t>Educación Dual </a:t>
          </a:r>
          <a:r>
            <a:rPr lang="es-ES" sz="2000" b="1" i="0" kern="1200" dirty="0">
              <a:solidFill>
                <a:schemeClr val="tx1"/>
              </a:solidFill>
            </a:rPr>
            <a:t>como una </a:t>
          </a:r>
          <a:r>
            <a:rPr lang="es-ES" sz="2000" b="1" i="0" kern="1200" dirty="0" err="1">
              <a:solidFill>
                <a:schemeClr val="tx1"/>
              </a:solidFill>
            </a:rPr>
            <a:t>caracterìstica</a:t>
          </a:r>
          <a:r>
            <a:rPr lang="es-ES" sz="2000" b="1" i="0" kern="1200" dirty="0">
              <a:solidFill>
                <a:schemeClr val="tx1"/>
              </a:solidFill>
            </a:rPr>
            <a:t> del   </a:t>
          </a:r>
          <a:r>
            <a:rPr lang="es-ES" sz="2000" b="1" i="0" kern="1200" dirty="0" err="1">
              <a:solidFill>
                <a:schemeClr val="tx1"/>
              </a:solidFill>
            </a:rPr>
            <a:t>TecNM</a:t>
          </a:r>
          <a:endParaRPr lang="en-US" sz="2000" b="1" kern="1200" dirty="0">
            <a:solidFill>
              <a:schemeClr val="tx1"/>
            </a:solidFill>
          </a:endParaRPr>
        </a:p>
      </dsp:txBody>
      <dsp:txXfrm>
        <a:off x="1279650" y="3647015"/>
        <a:ext cx="5284158" cy="1453208"/>
      </dsp:txXfrm>
    </dsp:sp>
    <dsp:sp modelId="{CA33E394-2F0C-48C6-B1C4-0D4A4161980D}">
      <dsp:nvSpPr>
        <dsp:cNvPr id="0" name=""/>
        <dsp:cNvSpPr/>
      </dsp:nvSpPr>
      <dsp:spPr>
        <a:xfrm>
          <a:off x="5991800" y="1170586"/>
          <a:ext cx="1003359" cy="1003359"/>
        </a:xfrm>
        <a:prstGeom prst="downArrow">
          <a:avLst>
            <a:gd name="adj1" fmla="val 55000"/>
            <a:gd name="adj2" fmla="val 45000"/>
          </a:avLst>
        </a:prstGeom>
        <a:solidFill>
          <a:schemeClr val="accent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217556" y="1170586"/>
        <a:ext cx="551847" cy="755028"/>
      </dsp:txXfrm>
    </dsp:sp>
    <dsp:sp modelId="{CD6C72A5-6F42-41BD-9D7C-8AF846CF340D}">
      <dsp:nvSpPr>
        <dsp:cNvPr id="0" name=""/>
        <dsp:cNvSpPr/>
      </dsp:nvSpPr>
      <dsp:spPr>
        <a:xfrm>
          <a:off x="6609020" y="2961197"/>
          <a:ext cx="1003359" cy="1003359"/>
        </a:xfrm>
        <a:prstGeom prst="downArrow">
          <a:avLst>
            <a:gd name="adj1" fmla="val 55000"/>
            <a:gd name="adj2" fmla="val 45000"/>
          </a:avLst>
        </a:prstGeom>
        <a:solidFill>
          <a:schemeClr val="accent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834776" y="2961197"/>
        <a:ext cx="551847" cy="7550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B694B-E93F-474A-B4A1-3A30812833E8}">
      <dsp:nvSpPr>
        <dsp:cNvPr id="0" name=""/>
        <dsp:cNvSpPr/>
      </dsp:nvSpPr>
      <dsp:spPr>
        <a:xfrm>
          <a:off x="73170" y="443346"/>
          <a:ext cx="8278594" cy="1867612"/>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4DBFA3-F61D-45A8-A814-6C50E66685D2}">
      <dsp:nvSpPr>
        <dsp:cNvPr id="0" name=""/>
        <dsp:cNvSpPr/>
      </dsp:nvSpPr>
      <dsp:spPr>
        <a:xfrm>
          <a:off x="416933" y="221667"/>
          <a:ext cx="2185383" cy="2021682"/>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01B10B-89DE-47D5-B7C8-9AEEA4E19737}">
      <dsp:nvSpPr>
        <dsp:cNvPr id="0" name=""/>
        <dsp:cNvSpPr/>
      </dsp:nvSpPr>
      <dsp:spPr>
        <a:xfrm rot="10800000">
          <a:off x="259079" y="2320371"/>
          <a:ext cx="2501092" cy="3944952"/>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dirty="0" err="1">
              <a:solidFill>
                <a:srgbClr val="FF0000"/>
              </a:solidFill>
              <a:latin typeface="Arial" pitchFamily="34" charset="0"/>
              <a:cs typeface="Arial" pitchFamily="34" charset="0"/>
            </a:rPr>
            <a:t>Universidades</a:t>
          </a:r>
          <a:r>
            <a:rPr lang="en-US" sz="1400" b="1" kern="1200" dirty="0">
              <a:solidFill>
                <a:srgbClr val="FF0000"/>
              </a:solidFill>
              <a:latin typeface="Arial" pitchFamily="34" charset="0"/>
              <a:cs typeface="Arial" pitchFamily="34" charset="0"/>
            </a:rPr>
            <a:t> </a:t>
          </a:r>
          <a:r>
            <a:rPr lang="en-US" sz="1400" b="1" kern="1200" dirty="0" err="1">
              <a:solidFill>
                <a:srgbClr val="FF0000"/>
              </a:solidFill>
              <a:latin typeface="Arial" pitchFamily="34" charset="0"/>
              <a:cs typeface="Arial" pitchFamily="34" charset="0"/>
            </a:rPr>
            <a:t>Politécnicas</a:t>
          </a:r>
          <a:endParaRPr lang="en-US" sz="1400" b="1" kern="1200" dirty="0">
            <a:solidFill>
              <a:srgbClr val="FF0000"/>
            </a:solidFill>
            <a:latin typeface="Arial" pitchFamily="34" charset="0"/>
            <a:cs typeface="Arial" pitchFamily="34" charset="0"/>
          </a:endParaRPr>
        </a:p>
        <a:p>
          <a:pPr marL="0" lvl="0" indent="0" algn="ctr" defTabSz="622300">
            <a:lnSpc>
              <a:spcPct val="90000"/>
            </a:lnSpc>
            <a:spcBef>
              <a:spcPct val="0"/>
            </a:spcBef>
            <a:spcAft>
              <a:spcPct val="35000"/>
            </a:spcAft>
            <a:buNone/>
          </a:pPr>
          <a:r>
            <a:rPr lang="es-MX" sz="1400" b="1" kern="1200" dirty="0">
              <a:latin typeface="Arial" pitchFamily="34" charset="0"/>
              <a:cs typeface="Arial" pitchFamily="34" charset="0"/>
            </a:rPr>
            <a:t>Organismo público de control estatal con personalidad jurídica y patrimonio propios</a:t>
          </a:r>
        </a:p>
        <a:p>
          <a:pPr marL="0" lvl="0" indent="0" algn="ctr" defTabSz="622300">
            <a:lnSpc>
              <a:spcPct val="90000"/>
            </a:lnSpc>
            <a:spcBef>
              <a:spcPct val="0"/>
            </a:spcBef>
            <a:spcAft>
              <a:spcPct val="35000"/>
            </a:spcAft>
            <a:buNone/>
          </a:pPr>
          <a:r>
            <a:rPr lang="en-US" sz="1400" b="1" i="0" kern="1200" dirty="0" err="1">
              <a:latin typeface="Arial" pitchFamily="34" charset="0"/>
              <a:cs typeface="Arial" pitchFamily="34" charset="0"/>
            </a:rPr>
            <a:t>fondos</a:t>
          </a:r>
          <a:r>
            <a:rPr lang="en-US" sz="1400" b="1" i="0" kern="1200" dirty="0">
              <a:latin typeface="Arial" pitchFamily="34" charset="0"/>
              <a:cs typeface="Arial" pitchFamily="34" charset="0"/>
            </a:rPr>
            <a:t> </a:t>
          </a:r>
          <a:r>
            <a:rPr lang="en-US" sz="1400" b="1" i="0" kern="1200" dirty="0" err="1">
              <a:latin typeface="Arial" pitchFamily="34" charset="0"/>
              <a:cs typeface="Arial" pitchFamily="34" charset="0"/>
            </a:rPr>
            <a:t>federales</a:t>
          </a:r>
          <a:r>
            <a:rPr lang="en-US" sz="1400" b="1" i="0" kern="1200" dirty="0">
              <a:latin typeface="Arial" pitchFamily="34" charset="0"/>
              <a:cs typeface="Arial" pitchFamily="34" charset="0"/>
            </a:rPr>
            <a:t>, </a:t>
          </a:r>
          <a:r>
            <a:rPr lang="en-US" sz="1400" b="1" i="0" kern="1200" dirty="0" err="1">
              <a:latin typeface="Arial" pitchFamily="34" charset="0"/>
              <a:cs typeface="Arial" pitchFamily="34" charset="0"/>
            </a:rPr>
            <a:t>estatales</a:t>
          </a:r>
          <a:r>
            <a:rPr lang="en-US" sz="1400" b="1" i="0" kern="1200" dirty="0">
              <a:latin typeface="Arial" pitchFamily="34" charset="0"/>
              <a:cs typeface="Arial" pitchFamily="34" charset="0"/>
            </a:rPr>
            <a:t> y </a:t>
          </a:r>
          <a:r>
            <a:rPr lang="en-US" sz="1400" b="1" i="0" kern="1200" dirty="0" err="1">
              <a:latin typeface="Arial" pitchFamily="34" charset="0"/>
              <a:cs typeface="Arial" pitchFamily="34" charset="0"/>
            </a:rPr>
            <a:t>propios</a:t>
          </a:r>
          <a:endParaRPr lang="en-US" sz="1400" b="1" kern="1200" dirty="0">
            <a:solidFill>
              <a:srgbClr val="FF0000"/>
            </a:solidFill>
            <a:latin typeface="Arial" pitchFamily="34" charset="0"/>
            <a:cs typeface="Arial" pitchFamily="34" charset="0"/>
          </a:endParaRPr>
        </a:p>
        <a:p>
          <a:pPr marL="0" lvl="0" indent="0" algn="ctr" defTabSz="622300">
            <a:lnSpc>
              <a:spcPct val="90000"/>
            </a:lnSpc>
            <a:spcBef>
              <a:spcPct val="0"/>
            </a:spcBef>
            <a:spcAft>
              <a:spcPct val="35000"/>
            </a:spcAft>
            <a:buNone/>
          </a:pPr>
          <a:endParaRPr lang="en-US" sz="1400" b="1" kern="1200" dirty="0">
            <a:solidFill>
              <a:srgbClr val="FF0000"/>
            </a:solidFill>
            <a:latin typeface="Arial" pitchFamily="34" charset="0"/>
            <a:cs typeface="Arial" pitchFamily="34" charset="0"/>
          </a:endParaRPr>
        </a:p>
        <a:p>
          <a:pPr marL="0" lvl="0" indent="0" algn="ctr" defTabSz="622300">
            <a:lnSpc>
              <a:spcPct val="90000"/>
            </a:lnSpc>
            <a:spcBef>
              <a:spcPct val="0"/>
            </a:spcBef>
            <a:spcAft>
              <a:spcPct val="35000"/>
            </a:spcAft>
            <a:buNone/>
          </a:pPr>
          <a:endParaRPr lang="en-US" sz="1400" b="1" kern="1200" dirty="0">
            <a:solidFill>
              <a:srgbClr val="FF0000"/>
            </a:solidFill>
            <a:latin typeface="Arial" pitchFamily="34" charset="0"/>
            <a:cs typeface="Arial" pitchFamily="34" charset="0"/>
          </a:endParaRPr>
        </a:p>
      </dsp:txBody>
      <dsp:txXfrm rot="10800000">
        <a:off x="335996" y="2320371"/>
        <a:ext cx="2347258" cy="3868035"/>
      </dsp:txXfrm>
    </dsp:sp>
    <dsp:sp modelId="{EEDF8591-AA81-4BBA-AE49-3276734E3156}">
      <dsp:nvSpPr>
        <dsp:cNvPr id="0" name=""/>
        <dsp:cNvSpPr/>
      </dsp:nvSpPr>
      <dsp:spPr>
        <a:xfrm>
          <a:off x="3057793" y="4370"/>
          <a:ext cx="2405220" cy="2019824"/>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22DB98-CBC1-4CB2-9DD8-0002E883EDB6}">
      <dsp:nvSpPr>
        <dsp:cNvPr id="0" name=""/>
        <dsp:cNvSpPr/>
      </dsp:nvSpPr>
      <dsp:spPr>
        <a:xfrm rot="10800000">
          <a:off x="3000693" y="1665696"/>
          <a:ext cx="2519420" cy="4817853"/>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MX" sz="1400" b="1" kern="1200" dirty="0">
              <a:solidFill>
                <a:srgbClr val="FF0000"/>
              </a:solidFill>
              <a:latin typeface="Arial" pitchFamily="34" charset="0"/>
              <a:cs typeface="Arial" pitchFamily="34" charset="0"/>
            </a:rPr>
            <a:t>Universidades Tecnológica</a:t>
          </a:r>
        </a:p>
        <a:p>
          <a:pPr marL="0" lvl="0" indent="0" algn="ctr" defTabSz="622300">
            <a:lnSpc>
              <a:spcPct val="90000"/>
            </a:lnSpc>
            <a:spcBef>
              <a:spcPct val="0"/>
            </a:spcBef>
            <a:spcAft>
              <a:spcPct val="35000"/>
            </a:spcAft>
            <a:buNone/>
          </a:pPr>
          <a:r>
            <a:rPr lang="es-MX" sz="1400" b="1" kern="1200" dirty="0">
              <a:latin typeface="Arial" pitchFamily="34" charset="0"/>
              <a:cs typeface="Arial" pitchFamily="34" charset="0"/>
            </a:rPr>
            <a:t>Organismo público de control estatal con personalidad jurídica y patrimonio propios</a:t>
          </a:r>
        </a:p>
        <a:p>
          <a:pPr marL="0" lvl="0" indent="0" algn="ctr" defTabSz="622300">
            <a:lnSpc>
              <a:spcPct val="90000"/>
            </a:lnSpc>
            <a:spcBef>
              <a:spcPct val="0"/>
            </a:spcBef>
            <a:spcAft>
              <a:spcPct val="35000"/>
            </a:spcAft>
            <a:buNone/>
          </a:pPr>
          <a:r>
            <a:rPr lang="en-US" sz="1400" b="1" i="0" kern="1200" dirty="0" err="1">
              <a:latin typeface="Arial" pitchFamily="34" charset="0"/>
              <a:cs typeface="Arial" pitchFamily="34" charset="0"/>
            </a:rPr>
            <a:t>financiamiento</a:t>
          </a:r>
          <a:r>
            <a:rPr lang="en-US" sz="1400" b="1" i="0" kern="1200" dirty="0">
              <a:latin typeface="Arial" pitchFamily="34" charset="0"/>
              <a:cs typeface="Arial" pitchFamily="34" charset="0"/>
            </a:rPr>
            <a:t> </a:t>
          </a:r>
          <a:r>
            <a:rPr lang="en-US" sz="1400" b="1" i="0" kern="1200" dirty="0" err="1">
              <a:latin typeface="Arial" pitchFamily="34" charset="0"/>
              <a:cs typeface="Arial" pitchFamily="34" charset="0"/>
            </a:rPr>
            <a:t>es</a:t>
          </a:r>
          <a:r>
            <a:rPr lang="en-US" sz="1400" b="1" i="0" kern="1200" dirty="0">
              <a:latin typeface="Arial" pitchFamily="34" charset="0"/>
              <a:cs typeface="Arial" pitchFamily="34" charset="0"/>
            </a:rPr>
            <a:t> </a:t>
          </a:r>
          <a:r>
            <a:rPr lang="en-US" sz="1400" b="1" i="0" kern="1200" dirty="0" err="1">
              <a:latin typeface="Arial" pitchFamily="34" charset="0"/>
              <a:cs typeface="Arial" pitchFamily="34" charset="0"/>
            </a:rPr>
            <a:t>abastecido</a:t>
          </a:r>
          <a:r>
            <a:rPr lang="en-US" sz="1400" b="1" i="0" kern="1200" dirty="0">
              <a:latin typeface="Arial" pitchFamily="34" charset="0"/>
              <a:cs typeface="Arial" pitchFamily="34" charset="0"/>
            </a:rPr>
            <a:t> </a:t>
          </a:r>
          <a:r>
            <a:rPr lang="en-US" sz="1400" b="1" i="0" kern="1200" dirty="0" err="1">
              <a:latin typeface="Arial" pitchFamily="34" charset="0"/>
              <a:cs typeface="Arial" pitchFamily="34" charset="0"/>
            </a:rPr>
            <a:t>por</a:t>
          </a:r>
          <a:r>
            <a:rPr lang="en-US" sz="1400" b="1" i="0" kern="1200" dirty="0">
              <a:latin typeface="Arial" pitchFamily="34" charset="0"/>
              <a:cs typeface="Arial" pitchFamily="34" charset="0"/>
            </a:rPr>
            <a:t> </a:t>
          </a:r>
          <a:r>
            <a:rPr lang="en-US" sz="1400" b="1" i="0" kern="1200" dirty="0" err="1">
              <a:latin typeface="Arial" pitchFamily="34" charset="0"/>
              <a:cs typeface="Arial" pitchFamily="34" charset="0"/>
            </a:rPr>
            <a:t>fondos</a:t>
          </a:r>
          <a:r>
            <a:rPr lang="en-US" sz="1400" b="1" i="0" kern="1200" dirty="0">
              <a:latin typeface="Arial" pitchFamily="34" charset="0"/>
              <a:cs typeface="Arial" pitchFamily="34" charset="0"/>
            </a:rPr>
            <a:t> </a:t>
          </a:r>
          <a:r>
            <a:rPr lang="en-US" sz="1400" b="1" i="0" kern="1200" dirty="0" err="1">
              <a:latin typeface="Arial" pitchFamily="34" charset="0"/>
              <a:cs typeface="Arial" pitchFamily="34" charset="0"/>
            </a:rPr>
            <a:t>federales</a:t>
          </a:r>
          <a:r>
            <a:rPr lang="en-US" sz="1400" b="1" i="0" kern="1200" dirty="0">
              <a:latin typeface="Arial" pitchFamily="34" charset="0"/>
              <a:cs typeface="Arial" pitchFamily="34" charset="0"/>
            </a:rPr>
            <a:t>, </a:t>
          </a:r>
          <a:r>
            <a:rPr lang="en-US" sz="1400" b="1" i="0" kern="1200" dirty="0" err="1">
              <a:latin typeface="Arial" pitchFamily="34" charset="0"/>
              <a:cs typeface="Arial" pitchFamily="34" charset="0"/>
            </a:rPr>
            <a:t>estatales</a:t>
          </a:r>
          <a:r>
            <a:rPr lang="en-US" sz="1400" b="1" i="0" kern="1200" dirty="0">
              <a:latin typeface="Arial" pitchFamily="34" charset="0"/>
              <a:cs typeface="Arial" pitchFamily="34" charset="0"/>
            </a:rPr>
            <a:t> e </a:t>
          </a:r>
          <a:r>
            <a:rPr lang="en-US" sz="1400" b="1" i="0" kern="1200" dirty="0" err="1">
              <a:latin typeface="Arial" pitchFamily="34" charset="0"/>
              <a:cs typeface="Arial" pitchFamily="34" charset="0"/>
            </a:rPr>
            <a:t>incluso</a:t>
          </a:r>
          <a:r>
            <a:rPr lang="en-US" sz="1400" b="1" i="0" kern="1200" dirty="0">
              <a:latin typeface="Arial" pitchFamily="34" charset="0"/>
              <a:cs typeface="Arial" pitchFamily="34" charset="0"/>
            </a:rPr>
            <a:t> </a:t>
          </a:r>
          <a:r>
            <a:rPr lang="en-US" sz="1400" b="1" i="0" kern="1200" dirty="0" err="1">
              <a:latin typeface="Arial" pitchFamily="34" charset="0"/>
              <a:cs typeface="Arial" pitchFamily="34" charset="0"/>
            </a:rPr>
            <a:t>municipales</a:t>
          </a:r>
          <a:r>
            <a:rPr lang="en-US" sz="1400" b="1" i="0" kern="1200" dirty="0">
              <a:latin typeface="Arial" pitchFamily="34" charset="0"/>
              <a:cs typeface="Arial" pitchFamily="34" charset="0"/>
            </a:rPr>
            <a:t>, </a:t>
          </a:r>
          <a:r>
            <a:rPr lang="en-US" sz="1400" b="1" i="0" kern="1200" dirty="0" err="1">
              <a:latin typeface="Arial" pitchFamily="34" charset="0"/>
              <a:cs typeface="Arial" pitchFamily="34" charset="0"/>
            </a:rPr>
            <a:t>operan</a:t>
          </a:r>
          <a:r>
            <a:rPr lang="en-US" sz="1400" b="1" i="0" kern="1200" dirty="0">
              <a:latin typeface="Arial" pitchFamily="34" charset="0"/>
              <a:cs typeface="Arial" pitchFamily="34" charset="0"/>
            </a:rPr>
            <a:t> </a:t>
          </a:r>
          <a:r>
            <a:rPr lang="en-US" sz="1400" b="1" i="0" kern="1200" dirty="0" err="1">
              <a:latin typeface="Arial" pitchFamily="34" charset="0"/>
              <a:cs typeface="Arial" pitchFamily="34" charset="0"/>
            </a:rPr>
            <a:t>bajo</a:t>
          </a:r>
          <a:r>
            <a:rPr lang="en-US" sz="1400" b="1" i="0" kern="1200" dirty="0">
              <a:latin typeface="Arial" pitchFamily="34" charset="0"/>
              <a:cs typeface="Arial" pitchFamily="34" charset="0"/>
            </a:rPr>
            <a:t> la </a:t>
          </a:r>
          <a:r>
            <a:rPr lang="en-US" sz="1400" b="1" i="0" kern="1200" dirty="0" err="1">
              <a:latin typeface="Arial" pitchFamily="34" charset="0"/>
              <a:cs typeface="Arial" pitchFamily="34" charset="0"/>
            </a:rPr>
            <a:t>figura</a:t>
          </a:r>
          <a:r>
            <a:rPr lang="en-US" sz="1400" b="1" i="0" kern="1200" dirty="0">
              <a:latin typeface="Arial" pitchFamily="34" charset="0"/>
              <a:cs typeface="Arial" pitchFamily="34" charset="0"/>
            </a:rPr>
            <a:t> de </a:t>
          </a:r>
          <a:r>
            <a:rPr lang="en-US" sz="1400" b="1" i="0" kern="1200" dirty="0" err="1">
              <a:latin typeface="Arial" pitchFamily="34" charset="0"/>
              <a:cs typeface="Arial" pitchFamily="34" charset="0"/>
            </a:rPr>
            <a:t>Organismos</a:t>
          </a:r>
          <a:r>
            <a:rPr lang="en-US" sz="1400" b="1" i="0" kern="1200" dirty="0">
              <a:latin typeface="Arial" pitchFamily="34" charset="0"/>
              <a:cs typeface="Arial" pitchFamily="34" charset="0"/>
            </a:rPr>
            <a:t> </a:t>
          </a:r>
          <a:r>
            <a:rPr lang="en-US" sz="1400" b="1" i="0" kern="1200" dirty="0" err="1">
              <a:latin typeface="Arial" pitchFamily="34" charset="0"/>
              <a:cs typeface="Arial" pitchFamily="34" charset="0"/>
            </a:rPr>
            <a:t>Descentralizados</a:t>
          </a:r>
          <a:r>
            <a:rPr lang="en-US" sz="1400" b="1" i="0" kern="1200" dirty="0">
              <a:latin typeface="Arial" pitchFamily="34" charset="0"/>
              <a:cs typeface="Arial" pitchFamily="34" charset="0"/>
            </a:rPr>
            <a:t> del Estado</a:t>
          </a:r>
          <a:endParaRPr lang="es-MX" sz="1400" b="1" kern="1200" dirty="0">
            <a:latin typeface="Arial" pitchFamily="34" charset="0"/>
            <a:cs typeface="Arial" pitchFamily="34" charset="0"/>
          </a:endParaRPr>
        </a:p>
      </dsp:txBody>
      <dsp:txXfrm rot="10800000">
        <a:off x="3078174" y="1665696"/>
        <a:ext cx="2364458" cy="4740372"/>
      </dsp:txXfrm>
    </dsp:sp>
    <dsp:sp modelId="{36D3E7F4-9924-40FB-B053-63EA832A6842}">
      <dsp:nvSpPr>
        <dsp:cNvPr id="0" name=""/>
        <dsp:cNvSpPr/>
      </dsp:nvSpPr>
      <dsp:spPr>
        <a:xfrm>
          <a:off x="5760636" y="222596"/>
          <a:ext cx="2405220" cy="2019824"/>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A58923-6133-4E30-BC3D-7C96A202243C}">
      <dsp:nvSpPr>
        <dsp:cNvPr id="0" name=""/>
        <dsp:cNvSpPr/>
      </dsp:nvSpPr>
      <dsp:spPr>
        <a:xfrm rot="10800000">
          <a:off x="5778314" y="2320371"/>
          <a:ext cx="2369863" cy="3944952"/>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dirty="0" err="1">
              <a:solidFill>
                <a:srgbClr val="FF0000"/>
              </a:solidFill>
              <a:latin typeface="Arial" pitchFamily="34" charset="0"/>
              <a:cs typeface="Arial" pitchFamily="34" charset="0"/>
            </a:rPr>
            <a:t>Tecnológico</a:t>
          </a:r>
          <a:r>
            <a:rPr lang="en-US" sz="1400" b="1" kern="1200" dirty="0">
              <a:solidFill>
                <a:srgbClr val="FF0000"/>
              </a:solidFill>
              <a:latin typeface="Arial" pitchFamily="34" charset="0"/>
              <a:cs typeface="Arial" pitchFamily="34" charset="0"/>
            </a:rPr>
            <a:t> </a:t>
          </a:r>
          <a:r>
            <a:rPr lang="en-US" sz="1400" b="1" kern="1200" dirty="0" err="1">
              <a:solidFill>
                <a:srgbClr val="FF0000"/>
              </a:solidFill>
              <a:latin typeface="Arial" pitchFamily="34" charset="0"/>
              <a:cs typeface="Arial" pitchFamily="34" charset="0"/>
            </a:rPr>
            <a:t>Nacional</a:t>
          </a:r>
          <a:r>
            <a:rPr lang="en-US" sz="1400" b="1" kern="1200" dirty="0">
              <a:solidFill>
                <a:srgbClr val="FF0000"/>
              </a:solidFill>
              <a:latin typeface="Arial" pitchFamily="34" charset="0"/>
              <a:cs typeface="Arial" pitchFamily="34" charset="0"/>
            </a:rPr>
            <a:t> de México</a:t>
          </a:r>
        </a:p>
        <a:p>
          <a:pPr marL="0" lvl="0" indent="0" algn="ctr" defTabSz="622300">
            <a:lnSpc>
              <a:spcPct val="90000"/>
            </a:lnSpc>
            <a:spcBef>
              <a:spcPct val="0"/>
            </a:spcBef>
            <a:spcAft>
              <a:spcPct val="35000"/>
            </a:spcAft>
            <a:buNone/>
          </a:pPr>
          <a:r>
            <a:rPr lang="es-MX" sz="1400" b="1" kern="1200" dirty="0">
              <a:latin typeface="Arial" pitchFamily="34" charset="0"/>
              <a:cs typeface="Arial" pitchFamily="34" charset="0"/>
            </a:rPr>
            <a:t>órgano administrativo desconcentrado de la Secretaría de Educación Pública (SEP), con autonomía técnica, académica y de gestión.</a:t>
          </a:r>
        </a:p>
        <a:p>
          <a:pPr marL="0" lvl="0" indent="0" algn="ctr" defTabSz="622300">
            <a:lnSpc>
              <a:spcPct val="90000"/>
            </a:lnSpc>
            <a:spcBef>
              <a:spcPct val="0"/>
            </a:spcBef>
            <a:spcAft>
              <a:spcPct val="35000"/>
            </a:spcAft>
            <a:buNone/>
          </a:pPr>
          <a:r>
            <a:rPr lang="es-MX" sz="1400" b="1" kern="1200" dirty="0">
              <a:latin typeface="Arial" pitchFamily="34" charset="0"/>
              <a:cs typeface="Arial" pitchFamily="34" charset="0"/>
            </a:rPr>
            <a:t>Financiamiento Federal</a:t>
          </a:r>
        </a:p>
      </dsp:txBody>
      <dsp:txXfrm rot="10800000">
        <a:off x="5851195" y="2320371"/>
        <a:ext cx="2224101" cy="38720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932C3-61EC-44A3-A38F-130F072F2F4A}">
      <dsp:nvSpPr>
        <dsp:cNvPr id="0" name=""/>
        <dsp:cNvSpPr/>
      </dsp:nvSpPr>
      <dsp:spPr>
        <a:xfrm>
          <a:off x="4231" y="437149"/>
          <a:ext cx="1923860" cy="106416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s-MX" sz="1400" b="1" kern="1200" dirty="0">
              <a:latin typeface="Arial" pitchFamily="34" charset="0"/>
              <a:cs typeface="Arial" pitchFamily="34" charset="0"/>
            </a:rPr>
            <a:t>Políticas de Educación Superior</a:t>
          </a:r>
          <a:endParaRPr lang="en-US" sz="1400" b="1" kern="1200" dirty="0">
            <a:latin typeface="Arial" pitchFamily="34" charset="0"/>
            <a:cs typeface="Arial" pitchFamily="34" charset="0"/>
          </a:endParaRPr>
        </a:p>
      </dsp:txBody>
      <dsp:txXfrm>
        <a:off x="4231" y="437149"/>
        <a:ext cx="1923860" cy="709440"/>
      </dsp:txXfrm>
    </dsp:sp>
    <dsp:sp modelId="{9F7B140C-ACAF-40D4-94E8-1BCEA9016D1A}">
      <dsp:nvSpPr>
        <dsp:cNvPr id="0" name=""/>
        <dsp:cNvSpPr/>
      </dsp:nvSpPr>
      <dsp:spPr>
        <a:xfrm>
          <a:off x="398274" y="1146590"/>
          <a:ext cx="1923860" cy="41769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s-MX" sz="1600" b="1" kern="1200" dirty="0">
              <a:latin typeface="Arial" pitchFamily="34" charset="0"/>
              <a:cs typeface="Arial" pitchFamily="34" charset="0"/>
            </a:rPr>
            <a:t>Cobertura y Equidad</a:t>
          </a:r>
          <a:endParaRPr lang="en-US" sz="1600" b="1"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endParaRPr lang="en-US" sz="1600" b="1"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s-MX" sz="1600" b="1" kern="1200" dirty="0">
              <a:latin typeface="Arial" pitchFamily="34" charset="0"/>
              <a:cs typeface="Arial" pitchFamily="34" charset="0"/>
            </a:rPr>
            <a:t>Calidad</a:t>
          </a:r>
          <a:endParaRPr lang="en-US" sz="1600" b="1"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endParaRPr lang="en-US" sz="1600" b="1"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s-MX" sz="1600" b="1" kern="1200" dirty="0">
              <a:latin typeface="Arial" pitchFamily="34" charset="0"/>
              <a:cs typeface="Arial" pitchFamily="34" charset="0"/>
            </a:rPr>
            <a:t>Pertinencia Social</a:t>
          </a:r>
          <a:endParaRPr lang="en-US" sz="1600" b="1" kern="1200" dirty="0">
            <a:latin typeface="Arial" pitchFamily="34" charset="0"/>
            <a:cs typeface="Arial" pitchFamily="34" charset="0"/>
          </a:endParaRPr>
        </a:p>
      </dsp:txBody>
      <dsp:txXfrm>
        <a:off x="454622" y="1202938"/>
        <a:ext cx="1811164" cy="4064204"/>
      </dsp:txXfrm>
    </dsp:sp>
    <dsp:sp modelId="{FCFC4DC4-97AF-496A-BEE6-5F00581BD28B}">
      <dsp:nvSpPr>
        <dsp:cNvPr id="0" name=""/>
        <dsp:cNvSpPr/>
      </dsp:nvSpPr>
      <dsp:spPr>
        <a:xfrm>
          <a:off x="2219741" y="552377"/>
          <a:ext cx="618298" cy="47898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219741" y="648174"/>
        <a:ext cx="474603" cy="287391"/>
      </dsp:txXfrm>
    </dsp:sp>
    <dsp:sp modelId="{81AB4F4D-DC08-41B1-9D26-CA979FA5C1B5}">
      <dsp:nvSpPr>
        <dsp:cNvPr id="0" name=""/>
        <dsp:cNvSpPr/>
      </dsp:nvSpPr>
      <dsp:spPr>
        <a:xfrm>
          <a:off x="3094692" y="437149"/>
          <a:ext cx="1923860" cy="106416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s-MX" sz="1400" b="1" kern="1200" dirty="0">
              <a:latin typeface="Arial" pitchFamily="34" charset="0"/>
              <a:cs typeface="Arial" pitchFamily="34" charset="0"/>
            </a:rPr>
            <a:t>Diversificación, creación de Nuevas Modalidades</a:t>
          </a:r>
          <a:endParaRPr lang="en-US" sz="1400" b="1" kern="1200" dirty="0">
            <a:latin typeface="Arial" pitchFamily="34" charset="0"/>
            <a:cs typeface="Arial" pitchFamily="34" charset="0"/>
          </a:endParaRPr>
        </a:p>
      </dsp:txBody>
      <dsp:txXfrm>
        <a:off x="3094692" y="437149"/>
        <a:ext cx="1923860" cy="709440"/>
      </dsp:txXfrm>
    </dsp:sp>
    <dsp:sp modelId="{247B808C-F26E-49D0-AE07-AFCAF3385BBB}">
      <dsp:nvSpPr>
        <dsp:cNvPr id="0" name=""/>
        <dsp:cNvSpPr/>
      </dsp:nvSpPr>
      <dsp:spPr>
        <a:xfrm>
          <a:off x="3488735" y="1146590"/>
          <a:ext cx="1923860" cy="41769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b="1" kern="1200" dirty="0" err="1">
              <a:latin typeface="Arial Narrow" pitchFamily="34" charset="0"/>
            </a:rPr>
            <a:t>Decentralizar</a:t>
          </a:r>
          <a:r>
            <a:rPr lang="es-ES" sz="1400" b="1" kern="1200" dirty="0">
              <a:latin typeface="Arial Narrow" pitchFamily="34" charset="0"/>
            </a:rPr>
            <a:t> los servicios educativos</a:t>
          </a:r>
          <a:endParaRPr lang="en-US" sz="1400" b="1" kern="1200" dirty="0">
            <a:latin typeface="Arial Narrow" pitchFamily="34" charset="0"/>
          </a:endParaRPr>
        </a:p>
        <a:p>
          <a:pPr marL="114300" lvl="1" indent="-114300" algn="l" defTabSz="622300">
            <a:lnSpc>
              <a:spcPct val="90000"/>
            </a:lnSpc>
            <a:spcBef>
              <a:spcPct val="0"/>
            </a:spcBef>
            <a:spcAft>
              <a:spcPct val="15000"/>
            </a:spcAft>
            <a:buChar char="•"/>
          </a:pPr>
          <a:r>
            <a:rPr lang="es-ES" sz="1400" b="1" kern="1200" dirty="0">
              <a:latin typeface="Arial Narrow" pitchFamily="34" charset="0"/>
            </a:rPr>
            <a:t>Pertinencia de la oferta que permitiera a sus egresados incorporarse favorablemente en el mercado laboral.</a:t>
          </a:r>
          <a:endParaRPr lang="en-US" sz="1400" b="1" kern="1200" dirty="0">
            <a:latin typeface="Arial Narrow" pitchFamily="34" charset="0"/>
          </a:endParaRPr>
        </a:p>
        <a:p>
          <a:pPr marL="114300" lvl="1" indent="-114300" algn="l" defTabSz="622300">
            <a:lnSpc>
              <a:spcPct val="90000"/>
            </a:lnSpc>
            <a:spcBef>
              <a:spcPct val="0"/>
            </a:spcBef>
            <a:spcAft>
              <a:spcPct val="15000"/>
            </a:spcAft>
            <a:buChar char="•"/>
          </a:pPr>
          <a:endParaRPr lang="en-US" sz="1400" b="1" kern="1200" dirty="0">
            <a:latin typeface="Arial Narrow" pitchFamily="34" charset="0"/>
          </a:endParaRPr>
        </a:p>
        <a:p>
          <a:pPr marL="114300" lvl="1" indent="-114300" algn="l" defTabSz="622300">
            <a:lnSpc>
              <a:spcPct val="90000"/>
            </a:lnSpc>
            <a:spcBef>
              <a:spcPct val="0"/>
            </a:spcBef>
            <a:spcAft>
              <a:spcPct val="15000"/>
            </a:spcAft>
            <a:buChar char="•"/>
          </a:pPr>
          <a:r>
            <a:rPr lang="es-MX" sz="1400" b="1" kern="1200" dirty="0">
              <a:latin typeface="Arial Narrow" pitchFamily="34" charset="0"/>
            </a:rPr>
            <a:t>Responder a necesidades de cuadros  profesionales que requiera la planta productiva a nivel regional  e integrarse en su comunidad</a:t>
          </a:r>
          <a:endParaRPr lang="en-US" sz="1400" b="1" kern="1200" dirty="0">
            <a:latin typeface="Arial Narrow" pitchFamily="34" charset="0"/>
          </a:endParaRPr>
        </a:p>
        <a:p>
          <a:pPr marL="114300" lvl="1" indent="-114300" algn="l" defTabSz="622300">
            <a:lnSpc>
              <a:spcPct val="90000"/>
            </a:lnSpc>
            <a:spcBef>
              <a:spcPct val="0"/>
            </a:spcBef>
            <a:spcAft>
              <a:spcPct val="15000"/>
            </a:spcAft>
            <a:buChar char="•"/>
          </a:pPr>
          <a:endParaRPr lang="en-US" sz="1400" b="1" kern="1200" dirty="0">
            <a:latin typeface="Arial Narrow" pitchFamily="34" charset="0"/>
          </a:endParaRPr>
        </a:p>
        <a:p>
          <a:pPr marL="114300" lvl="1" indent="-114300" algn="l" defTabSz="622300">
            <a:lnSpc>
              <a:spcPct val="90000"/>
            </a:lnSpc>
            <a:spcBef>
              <a:spcPct val="0"/>
            </a:spcBef>
            <a:spcAft>
              <a:spcPct val="15000"/>
            </a:spcAft>
            <a:buChar char="•"/>
          </a:pPr>
          <a:r>
            <a:rPr lang="en-US" sz="1400" b="1" kern="1200" dirty="0" err="1">
              <a:latin typeface="Arial Narrow" pitchFamily="34" charset="0"/>
            </a:rPr>
            <a:t>Vincularse</a:t>
          </a:r>
          <a:r>
            <a:rPr lang="en-US" sz="1400" b="1" kern="1200" dirty="0">
              <a:latin typeface="Arial Narrow" pitchFamily="34" charset="0"/>
            </a:rPr>
            <a:t> al sector </a:t>
          </a:r>
          <a:r>
            <a:rPr lang="en-US" sz="1400" b="1" kern="1200" dirty="0" err="1">
              <a:latin typeface="Arial Narrow" pitchFamily="34" charset="0"/>
            </a:rPr>
            <a:t>productivo</a:t>
          </a:r>
          <a:endParaRPr lang="en-US" sz="1400" b="1" kern="1200" dirty="0">
            <a:latin typeface="Arial Narrow" pitchFamily="34" charset="0"/>
          </a:endParaRPr>
        </a:p>
      </dsp:txBody>
      <dsp:txXfrm>
        <a:off x="3545083" y="1202938"/>
        <a:ext cx="1811164" cy="4064204"/>
      </dsp:txXfrm>
    </dsp:sp>
    <dsp:sp modelId="{C7A4B4F6-1B41-49D3-8454-75EB60BAD1C9}">
      <dsp:nvSpPr>
        <dsp:cNvPr id="0" name=""/>
        <dsp:cNvSpPr/>
      </dsp:nvSpPr>
      <dsp:spPr>
        <a:xfrm>
          <a:off x="5310202" y="552377"/>
          <a:ext cx="618298" cy="47898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310202" y="648174"/>
        <a:ext cx="474603" cy="287391"/>
      </dsp:txXfrm>
    </dsp:sp>
    <dsp:sp modelId="{9C6DAB87-73BF-4B2D-8748-087B5B134693}">
      <dsp:nvSpPr>
        <dsp:cNvPr id="0" name=""/>
        <dsp:cNvSpPr/>
      </dsp:nvSpPr>
      <dsp:spPr>
        <a:xfrm>
          <a:off x="6185153" y="437149"/>
          <a:ext cx="1923860" cy="106416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s-MX" sz="1400" b="1" kern="1200" dirty="0">
              <a:latin typeface="Arial" pitchFamily="34" charset="0"/>
              <a:cs typeface="Arial" pitchFamily="34" charset="0"/>
            </a:rPr>
            <a:t>Ampliación de la cobertura</a:t>
          </a:r>
          <a:endParaRPr lang="en-US" sz="1400" b="1" kern="1200" dirty="0">
            <a:latin typeface="Arial" pitchFamily="34" charset="0"/>
            <a:cs typeface="Arial" pitchFamily="34" charset="0"/>
          </a:endParaRPr>
        </a:p>
      </dsp:txBody>
      <dsp:txXfrm>
        <a:off x="6185153" y="437149"/>
        <a:ext cx="1923860" cy="709440"/>
      </dsp:txXfrm>
    </dsp:sp>
    <dsp:sp modelId="{6A400199-1E8B-4DD2-A236-AB159219C146}">
      <dsp:nvSpPr>
        <dsp:cNvPr id="0" name=""/>
        <dsp:cNvSpPr/>
      </dsp:nvSpPr>
      <dsp:spPr>
        <a:xfrm>
          <a:off x="6579196" y="1146590"/>
          <a:ext cx="1923860" cy="41769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MX" sz="1400" b="1" kern="1200" dirty="0">
              <a:latin typeface="Arial" pitchFamily="34" charset="0"/>
              <a:cs typeface="Arial" pitchFamily="34" charset="0"/>
            </a:rPr>
            <a:t>Diversificar la oferta  en  regiones con relativa desventaja económica y social</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s-ES" sz="1400" b="1" kern="1200" dirty="0">
              <a:latin typeface="Arial" pitchFamily="34" charset="0"/>
              <a:cs typeface="Arial" pitchFamily="34" charset="0"/>
            </a:rPr>
            <a:t>búsqueda de una mayor equidad e igualdad social </a:t>
          </a:r>
          <a:endParaRPr lang="es-MX" sz="1400" b="1" kern="1200" dirty="0">
            <a:latin typeface="Arial" pitchFamily="34" charset="0"/>
            <a:cs typeface="Arial" pitchFamily="34" charset="0"/>
          </a:endParaRPr>
        </a:p>
      </dsp:txBody>
      <dsp:txXfrm>
        <a:off x="6635544" y="1202938"/>
        <a:ext cx="1811164" cy="40642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CD8A2-144A-4AB0-A1A0-800CD46FF281}">
      <dsp:nvSpPr>
        <dsp:cNvPr id="0" name=""/>
        <dsp:cNvSpPr/>
      </dsp:nvSpPr>
      <dsp:spPr>
        <a:xfrm>
          <a:off x="2884479" y="3541837"/>
          <a:ext cx="129501" cy="129501"/>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0DDCB8-00EA-4E42-9F6B-2CE8EB7BDDAD}">
      <dsp:nvSpPr>
        <dsp:cNvPr id="0" name=""/>
        <dsp:cNvSpPr/>
      </dsp:nvSpPr>
      <dsp:spPr>
        <a:xfrm>
          <a:off x="2640369" y="3659349"/>
          <a:ext cx="129501" cy="129501"/>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D81099-A686-43F0-8F0B-0CBB7418934B}">
      <dsp:nvSpPr>
        <dsp:cNvPr id="0" name=""/>
        <dsp:cNvSpPr/>
      </dsp:nvSpPr>
      <dsp:spPr>
        <a:xfrm>
          <a:off x="2384604" y="3752170"/>
          <a:ext cx="129501" cy="129501"/>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06FA06-AA46-44BC-833C-6068A0F86B7B}">
      <dsp:nvSpPr>
        <dsp:cNvPr id="0" name=""/>
        <dsp:cNvSpPr/>
      </dsp:nvSpPr>
      <dsp:spPr>
        <a:xfrm>
          <a:off x="4056465" y="2181530"/>
          <a:ext cx="129501" cy="129501"/>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74A110-D773-49C2-BB6D-31744E9A5189}">
      <dsp:nvSpPr>
        <dsp:cNvPr id="0" name=""/>
        <dsp:cNvSpPr/>
      </dsp:nvSpPr>
      <dsp:spPr>
        <a:xfrm>
          <a:off x="3958044" y="2420670"/>
          <a:ext cx="129501" cy="129501"/>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71879C-403C-4CAD-B56C-C07910798569}">
      <dsp:nvSpPr>
        <dsp:cNvPr id="0" name=""/>
        <dsp:cNvSpPr/>
      </dsp:nvSpPr>
      <dsp:spPr>
        <a:xfrm>
          <a:off x="3888113" y="381353"/>
          <a:ext cx="129501" cy="129501"/>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93F361-91DF-4409-8BDF-D8D808CC5E70}">
      <dsp:nvSpPr>
        <dsp:cNvPr id="0" name=""/>
        <dsp:cNvSpPr/>
      </dsp:nvSpPr>
      <dsp:spPr>
        <a:xfrm>
          <a:off x="4068120" y="267042"/>
          <a:ext cx="129501" cy="129501"/>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E75ECA-73A0-4752-8513-5CA908B4ED3C}">
      <dsp:nvSpPr>
        <dsp:cNvPr id="0" name=""/>
        <dsp:cNvSpPr/>
      </dsp:nvSpPr>
      <dsp:spPr>
        <a:xfrm>
          <a:off x="4248126" y="152730"/>
          <a:ext cx="129501" cy="129501"/>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CE1913-0039-4E1C-9056-6A3A149D2A06}">
      <dsp:nvSpPr>
        <dsp:cNvPr id="0" name=""/>
        <dsp:cNvSpPr/>
      </dsp:nvSpPr>
      <dsp:spPr>
        <a:xfrm>
          <a:off x="4428133" y="267042"/>
          <a:ext cx="129501" cy="129501"/>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587B42-4DC9-4A86-9992-05BD01F7B3E3}">
      <dsp:nvSpPr>
        <dsp:cNvPr id="0" name=""/>
        <dsp:cNvSpPr/>
      </dsp:nvSpPr>
      <dsp:spPr>
        <a:xfrm>
          <a:off x="4608140" y="381353"/>
          <a:ext cx="129501" cy="129501"/>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9E8658-025B-4D49-BCDC-EBF340170E89}">
      <dsp:nvSpPr>
        <dsp:cNvPr id="0" name=""/>
        <dsp:cNvSpPr/>
      </dsp:nvSpPr>
      <dsp:spPr>
        <a:xfrm>
          <a:off x="4248126" y="393699"/>
          <a:ext cx="129501" cy="129501"/>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E53FC5-EA1F-4FF7-907A-591E0C23A584}">
      <dsp:nvSpPr>
        <dsp:cNvPr id="0" name=""/>
        <dsp:cNvSpPr/>
      </dsp:nvSpPr>
      <dsp:spPr>
        <a:xfrm>
          <a:off x="4248126" y="635125"/>
          <a:ext cx="129501" cy="129501"/>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540CD2-F719-46B5-9FCC-87CB3B456416}">
      <dsp:nvSpPr>
        <dsp:cNvPr id="0" name=""/>
        <dsp:cNvSpPr/>
      </dsp:nvSpPr>
      <dsp:spPr>
        <a:xfrm>
          <a:off x="1753286" y="4027711"/>
          <a:ext cx="2793340" cy="748968"/>
        </a:xfrm>
        <a:prstGeom prst="roundRect">
          <a:avLst/>
        </a:prstGeom>
        <a:solidFill>
          <a:srgbClr val="99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257" tIns="64770" rIns="64770" bIns="64770" numCol="1" spcCol="1270" anchor="ctr" anchorCtr="0">
          <a:noAutofit/>
        </a:bodyPr>
        <a:lstStyle/>
        <a:p>
          <a:pPr marL="0" lvl="0" indent="0" algn="l" defTabSz="755650">
            <a:lnSpc>
              <a:spcPct val="90000"/>
            </a:lnSpc>
            <a:spcBef>
              <a:spcPct val="0"/>
            </a:spcBef>
            <a:spcAft>
              <a:spcPct val="35000"/>
            </a:spcAft>
            <a:buNone/>
          </a:pPr>
          <a:r>
            <a:rPr lang="es-MX" sz="1700" b="1" kern="1200" dirty="0"/>
            <a:t>12 ITF Cd. De México</a:t>
          </a:r>
        </a:p>
      </dsp:txBody>
      <dsp:txXfrm>
        <a:off x="1789848" y="4064273"/>
        <a:ext cx="2720216" cy="675844"/>
      </dsp:txXfrm>
    </dsp:sp>
    <dsp:sp modelId="{E76D590B-3169-4F08-BE95-D51FFF1A5044}">
      <dsp:nvSpPr>
        <dsp:cNvPr id="0" name=""/>
        <dsp:cNvSpPr/>
      </dsp:nvSpPr>
      <dsp:spPr>
        <a:xfrm>
          <a:off x="978869" y="3293374"/>
          <a:ext cx="1295011" cy="129492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94F771-D29F-4066-AA63-8BBFBDD25C7B}">
      <dsp:nvSpPr>
        <dsp:cNvPr id="0" name=""/>
        <dsp:cNvSpPr/>
      </dsp:nvSpPr>
      <dsp:spPr>
        <a:xfrm>
          <a:off x="3550115" y="3055149"/>
          <a:ext cx="2793340" cy="748968"/>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257" tIns="64770" rIns="64770" bIns="64770" numCol="1" spcCol="1270" anchor="ctr" anchorCtr="0">
          <a:noAutofit/>
        </a:bodyPr>
        <a:lstStyle/>
        <a:p>
          <a:pPr marL="0" lvl="0" indent="0" algn="l" defTabSz="755650">
            <a:lnSpc>
              <a:spcPct val="90000"/>
            </a:lnSpc>
            <a:spcBef>
              <a:spcPct val="0"/>
            </a:spcBef>
            <a:spcAft>
              <a:spcPct val="35000"/>
            </a:spcAft>
            <a:buNone/>
          </a:pPr>
          <a:r>
            <a:rPr lang="es-MX" sz="1700" b="1" kern="1200" dirty="0"/>
            <a:t>Menos de 1000 alumnos </a:t>
          </a:r>
        </a:p>
      </dsp:txBody>
      <dsp:txXfrm>
        <a:off x="3586677" y="3091711"/>
        <a:ext cx="2720216" cy="675844"/>
      </dsp:txXfrm>
    </dsp:sp>
    <dsp:sp modelId="{89661F73-4545-4992-BAF3-D34AA463663C}">
      <dsp:nvSpPr>
        <dsp:cNvPr id="0" name=""/>
        <dsp:cNvSpPr/>
      </dsp:nvSpPr>
      <dsp:spPr>
        <a:xfrm>
          <a:off x="2775698" y="2320812"/>
          <a:ext cx="1295011" cy="129492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3000" r="-4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74739C-996A-4196-9A5F-502F5FAE868E}">
      <dsp:nvSpPr>
        <dsp:cNvPr id="0" name=""/>
        <dsp:cNvSpPr/>
      </dsp:nvSpPr>
      <dsp:spPr>
        <a:xfrm>
          <a:off x="4375037" y="1580074"/>
          <a:ext cx="2793340" cy="748968"/>
        </a:xfrm>
        <a:prstGeom prst="roundRect">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257" tIns="64770" rIns="64770" bIns="64770" numCol="1" spcCol="1270" anchor="ctr" anchorCtr="0">
          <a:noAutofit/>
        </a:bodyPr>
        <a:lstStyle/>
        <a:p>
          <a:pPr marL="0" lvl="0" indent="0" algn="l" defTabSz="755650">
            <a:lnSpc>
              <a:spcPct val="90000"/>
            </a:lnSpc>
            <a:spcBef>
              <a:spcPct val="0"/>
            </a:spcBef>
            <a:spcAft>
              <a:spcPct val="35000"/>
            </a:spcAft>
            <a:buNone/>
          </a:pPr>
          <a:r>
            <a:rPr lang="es-MX" sz="1700" b="1" kern="1200" dirty="0"/>
            <a:t>7 con 100% de atención a la demanda </a:t>
          </a:r>
        </a:p>
      </dsp:txBody>
      <dsp:txXfrm>
        <a:off x="4411599" y="1616636"/>
        <a:ext cx="2720216" cy="675844"/>
      </dsp:txXfrm>
    </dsp:sp>
    <dsp:sp modelId="{DCC60468-087C-41EC-8935-5A3082C80994}">
      <dsp:nvSpPr>
        <dsp:cNvPr id="0" name=""/>
        <dsp:cNvSpPr/>
      </dsp:nvSpPr>
      <dsp:spPr>
        <a:xfrm>
          <a:off x="3600620" y="845737"/>
          <a:ext cx="1295011" cy="129492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01142-E703-49C1-A293-B330CA0A46B0}">
      <dsp:nvSpPr>
        <dsp:cNvPr id="0" name=""/>
        <dsp:cNvSpPr/>
      </dsp:nvSpPr>
      <dsp:spPr>
        <a:xfrm>
          <a:off x="3151029" y="2294665"/>
          <a:ext cx="2097019" cy="2097019"/>
        </a:xfrm>
        <a:prstGeom prst="ellipse">
          <a:avLst/>
        </a:prstGeom>
        <a:solidFill>
          <a:srgbClr val="FFFF00"/>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b="1" kern="1200" dirty="0">
              <a:solidFill>
                <a:schemeClr val="tx1"/>
              </a:solidFill>
            </a:rPr>
            <a:t>DIVERSIFICACIÓN</a:t>
          </a:r>
        </a:p>
        <a:p>
          <a:pPr marL="0" lvl="0" indent="0" algn="ctr" defTabSz="666750">
            <a:lnSpc>
              <a:spcPct val="90000"/>
            </a:lnSpc>
            <a:spcBef>
              <a:spcPct val="0"/>
            </a:spcBef>
            <a:spcAft>
              <a:spcPct val="35000"/>
            </a:spcAft>
            <a:buNone/>
          </a:pPr>
          <a:r>
            <a:rPr lang="es-MX" sz="1500" b="1" kern="1200" dirty="0">
              <a:solidFill>
                <a:schemeClr val="tx1"/>
              </a:solidFill>
            </a:rPr>
            <a:t>NUEVOS TIPOS Y MODALIDADES EDUCATIVAS</a:t>
          </a:r>
        </a:p>
      </dsp:txBody>
      <dsp:txXfrm>
        <a:off x="3458130" y="2601766"/>
        <a:ext cx="1482817" cy="1482817"/>
      </dsp:txXfrm>
    </dsp:sp>
    <dsp:sp modelId="{618601FF-7456-4CCD-A773-5CE0F923A355}">
      <dsp:nvSpPr>
        <dsp:cNvPr id="0" name=""/>
        <dsp:cNvSpPr/>
      </dsp:nvSpPr>
      <dsp:spPr>
        <a:xfrm rot="12900000">
          <a:off x="1801475" y="1928143"/>
          <a:ext cx="1607910" cy="59765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4E9EB2-345F-4C19-AC3E-8A581D3307FA}">
      <dsp:nvSpPr>
        <dsp:cNvPr id="0" name=""/>
        <dsp:cNvSpPr/>
      </dsp:nvSpPr>
      <dsp:spPr>
        <a:xfrm>
          <a:off x="1093194" y="1243476"/>
          <a:ext cx="1707347" cy="1044724"/>
        </a:xfrm>
        <a:prstGeom prst="roundRect">
          <a:avLst>
            <a:gd name="adj" fmla="val 10000"/>
          </a:avLst>
        </a:prstGeom>
        <a:solidFill>
          <a:schemeClr val="accent1">
            <a:lumMod val="20000"/>
            <a:lumOff val="8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s-MX" sz="2000" b="1" kern="1200" dirty="0">
              <a:solidFill>
                <a:schemeClr val="tx1"/>
              </a:solidFill>
            </a:rPr>
            <a:t>Matrícula reducida  por institución</a:t>
          </a:r>
        </a:p>
      </dsp:txBody>
      <dsp:txXfrm>
        <a:off x="1123793" y="1274075"/>
        <a:ext cx="1646149" cy="983526"/>
      </dsp:txXfrm>
    </dsp:sp>
    <dsp:sp modelId="{411CD206-C469-4E33-BB8D-0BA8164F1FA7}">
      <dsp:nvSpPr>
        <dsp:cNvPr id="0" name=""/>
        <dsp:cNvSpPr/>
      </dsp:nvSpPr>
      <dsp:spPr>
        <a:xfrm rot="16348824">
          <a:off x="3491341" y="1113648"/>
          <a:ext cx="1583664" cy="59765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BCF0C2-F196-49B0-897B-06015A434D9A}">
      <dsp:nvSpPr>
        <dsp:cNvPr id="0" name=""/>
        <dsp:cNvSpPr/>
      </dsp:nvSpPr>
      <dsp:spPr>
        <a:xfrm>
          <a:off x="3494686" y="234496"/>
          <a:ext cx="1645511" cy="773774"/>
        </a:xfrm>
        <a:prstGeom prst="roundRect">
          <a:avLst>
            <a:gd name="adj" fmla="val 10000"/>
          </a:avLst>
        </a:prstGeom>
        <a:solidFill>
          <a:schemeClr val="accent2">
            <a:lumMod val="20000"/>
            <a:lumOff val="8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s-MX" sz="2000" b="1" kern="1200" dirty="0">
              <a:solidFill>
                <a:schemeClr val="tx1"/>
              </a:solidFill>
            </a:rPr>
            <a:t>Costo Educativo</a:t>
          </a:r>
        </a:p>
      </dsp:txBody>
      <dsp:txXfrm>
        <a:off x="3517349" y="257159"/>
        <a:ext cx="1600185" cy="728448"/>
      </dsp:txXfrm>
    </dsp:sp>
    <dsp:sp modelId="{C15FE8DE-3132-4CD7-B45E-CFE0362975EA}">
      <dsp:nvSpPr>
        <dsp:cNvPr id="0" name=""/>
        <dsp:cNvSpPr/>
      </dsp:nvSpPr>
      <dsp:spPr>
        <a:xfrm rot="19500000">
          <a:off x="4989691" y="1928143"/>
          <a:ext cx="1607910" cy="59765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842A3F-7BFF-43AD-ABB0-E66AED4E2BA0}">
      <dsp:nvSpPr>
        <dsp:cNvPr id="0" name=""/>
        <dsp:cNvSpPr/>
      </dsp:nvSpPr>
      <dsp:spPr>
        <a:xfrm>
          <a:off x="5572676" y="1316652"/>
          <a:ext cx="1759064" cy="898372"/>
        </a:xfrm>
        <a:prstGeom prst="roundRect">
          <a:avLst>
            <a:gd name="adj" fmla="val 10000"/>
          </a:avLst>
        </a:prstGeom>
        <a:solidFill>
          <a:schemeClr val="accent4">
            <a:lumMod val="20000"/>
            <a:lumOff val="8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s-MX" sz="2400" b="1" kern="1200" dirty="0">
              <a:solidFill>
                <a:schemeClr val="tx1"/>
              </a:solidFill>
            </a:rPr>
            <a:t>Eficiencia Terminal</a:t>
          </a:r>
        </a:p>
      </dsp:txBody>
      <dsp:txXfrm>
        <a:off x="5598988" y="1342964"/>
        <a:ext cx="1706440" cy="8457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5F2B8-407A-430D-9D6F-D3EAD565DBE4}">
      <dsp:nvSpPr>
        <dsp:cNvPr id="0" name=""/>
        <dsp:cNvSpPr/>
      </dsp:nvSpPr>
      <dsp:spPr>
        <a:xfrm>
          <a:off x="622" y="654834"/>
          <a:ext cx="2680245" cy="3216294"/>
        </a:xfrm>
        <a:prstGeom prst="roundRect">
          <a:avLst>
            <a:gd name="adj" fmla="val 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s-MX" sz="3000" kern="1200" dirty="0" err="1"/>
            <a:t>TecNM</a:t>
          </a:r>
          <a:endParaRPr lang="es-MX" sz="3000" kern="1200" dirty="0"/>
        </a:p>
      </dsp:txBody>
      <dsp:txXfrm rot="16200000">
        <a:off x="-1050033" y="1705490"/>
        <a:ext cx="2637361" cy="536049"/>
      </dsp:txXfrm>
    </dsp:sp>
    <dsp:sp modelId="{E746D539-01DE-483A-BD65-7B818915DF6C}">
      <dsp:nvSpPr>
        <dsp:cNvPr id="0" name=""/>
        <dsp:cNvSpPr/>
      </dsp:nvSpPr>
      <dsp:spPr>
        <a:xfrm>
          <a:off x="536671" y="654834"/>
          <a:ext cx="1996783" cy="321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0" lvl="0" indent="0" algn="l" defTabSz="1022350">
            <a:lnSpc>
              <a:spcPct val="90000"/>
            </a:lnSpc>
            <a:spcBef>
              <a:spcPct val="0"/>
            </a:spcBef>
            <a:spcAft>
              <a:spcPct val="35000"/>
            </a:spcAft>
            <a:buNone/>
          </a:pPr>
          <a:endParaRPr lang="es-MX" sz="2300" kern="1200" dirty="0"/>
        </a:p>
      </dsp:txBody>
      <dsp:txXfrm>
        <a:off x="536671" y="654834"/>
        <a:ext cx="1996783" cy="3216294"/>
      </dsp:txXfrm>
    </dsp:sp>
    <dsp:sp modelId="{F7DA30E8-1A56-47AF-936A-D0346D62D331}">
      <dsp:nvSpPr>
        <dsp:cNvPr id="0" name=""/>
        <dsp:cNvSpPr/>
      </dsp:nvSpPr>
      <dsp:spPr>
        <a:xfrm>
          <a:off x="2774677" y="654834"/>
          <a:ext cx="2680245" cy="3216294"/>
        </a:xfrm>
        <a:prstGeom prst="roundRect">
          <a:avLst>
            <a:gd name="adj" fmla="val 5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s-MX" sz="3000" kern="1200" dirty="0"/>
            <a:t>U Tecnológicas</a:t>
          </a:r>
        </a:p>
      </dsp:txBody>
      <dsp:txXfrm rot="16200000">
        <a:off x="1724020" y="1705490"/>
        <a:ext cx="2637361" cy="536049"/>
      </dsp:txXfrm>
    </dsp:sp>
    <dsp:sp modelId="{784CB5D1-6290-4639-BE16-2821EB10A8A9}">
      <dsp:nvSpPr>
        <dsp:cNvPr id="0" name=""/>
        <dsp:cNvSpPr/>
      </dsp:nvSpPr>
      <dsp:spPr>
        <a:xfrm rot="5400000">
          <a:off x="2551860" y="3209695"/>
          <a:ext cx="472436" cy="402036"/>
        </a:xfrm>
        <a:prstGeom prst="flowChartExtra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8EDCE5-AFA4-4F77-B3AF-2D2FBE9D29CE}">
      <dsp:nvSpPr>
        <dsp:cNvPr id="0" name=""/>
        <dsp:cNvSpPr/>
      </dsp:nvSpPr>
      <dsp:spPr>
        <a:xfrm>
          <a:off x="3310726" y="654834"/>
          <a:ext cx="1996783" cy="321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0" lvl="0" indent="0" algn="l" defTabSz="1022350">
            <a:lnSpc>
              <a:spcPct val="90000"/>
            </a:lnSpc>
            <a:spcBef>
              <a:spcPct val="0"/>
            </a:spcBef>
            <a:spcAft>
              <a:spcPct val="35000"/>
            </a:spcAft>
            <a:buNone/>
          </a:pPr>
          <a:r>
            <a:rPr lang="es-MX" sz="2300" b="1" kern="1200" dirty="0"/>
            <a:t>TSU  2 años</a:t>
          </a:r>
        </a:p>
        <a:p>
          <a:pPr marL="0" lvl="0" indent="0" algn="l" defTabSz="1022350">
            <a:lnSpc>
              <a:spcPct val="90000"/>
            </a:lnSpc>
            <a:spcBef>
              <a:spcPct val="0"/>
            </a:spcBef>
            <a:spcAft>
              <a:spcPct val="35000"/>
            </a:spcAft>
            <a:buNone/>
          </a:pPr>
          <a:r>
            <a:rPr lang="es-MX" sz="2300" b="1" kern="1200" dirty="0"/>
            <a:t>Licencia profesional  1 año  adicional</a:t>
          </a:r>
        </a:p>
        <a:p>
          <a:pPr marL="0" lvl="0" indent="0" algn="l" defTabSz="1022350">
            <a:lnSpc>
              <a:spcPct val="90000"/>
            </a:lnSpc>
            <a:spcBef>
              <a:spcPct val="0"/>
            </a:spcBef>
            <a:spcAft>
              <a:spcPct val="35000"/>
            </a:spcAft>
            <a:buNone/>
          </a:pPr>
          <a:r>
            <a:rPr lang="es-MX" sz="2300" b="1" kern="1200" dirty="0"/>
            <a:t>Ingeniería</a:t>
          </a:r>
        </a:p>
      </dsp:txBody>
      <dsp:txXfrm>
        <a:off x="3310726" y="654834"/>
        <a:ext cx="1996783" cy="3216294"/>
      </dsp:txXfrm>
    </dsp:sp>
    <dsp:sp modelId="{5CEE4E15-C215-4DF7-8F51-CDE45DD5D5E4}">
      <dsp:nvSpPr>
        <dsp:cNvPr id="0" name=""/>
        <dsp:cNvSpPr/>
      </dsp:nvSpPr>
      <dsp:spPr>
        <a:xfrm>
          <a:off x="5548731" y="654834"/>
          <a:ext cx="2680245" cy="3216294"/>
        </a:xfrm>
        <a:prstGeom prst="roundRect">
          <a:avLst>
            <a:gd name="adj" fmla="val 5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s-MX" sz="3000" kern="1200" dirty="0"/>
            <a:t>U Politécnicas</a:t>
          </a:r>
        </a:p>
      </dsp:txBody>
      <dsp:txXfrm rot="16200000">
        <a:off x="4498075" y="1705490"/>
        <a:ext cx="2637361" cy="536049"/>
      </dsp:txXfrm>
    </dsp:sp>
    <dsp:sp modelId="{0F5D48EA-81E5-4B02-9B4F-4D33735A5441}">
      <dsp:nvSpPr>
        <dsp:cNvPr id="0" name=""/>
        <dsp:cNvSpPr/>
      </dsp:nvSpPr>
      <dsp:spPr>
        <a:xfrm rot="5400000">
          <a:off x="5325914" y="3209695"/>
          <a:ext cx="472436" cy="402036"/>
        </a:xfrm>
        <a:prstGeom prst="flowChartExtract">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EC1FE29C-CF9C-40C7-9477-881FB164D681}">
      <dsp:nvSpPr>
        <dsp:cNvPr id="0" name=""/>
        <dsp:cNvSpPr/>
      </dsp:nvSpPr>
      <dsp:spPr>
        <a:xfrm>
          <a:off x="6084780" y="654834"/>
          <a:ext cx="1996783" cy="321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0" lvl="0" indent="0" algn="l" defTabSz="1022350">
            <a:lnSpc>
              <a:spcPct val="90000"/>
            </a:lnSpc>
            <a:spcBef>
              <a:spcPct val="0"/>
            </a:spcBef>
            <a:spcAft>
              <a:spcPct val="35000"/>
            </a:spcAft>
            <a:buNone/>
          </a:pPr>
          <a:r>
            <a:rPr lang="es-MX" sz="2300" b="1" kern="1200" dirty="0"/>
            <a:t>TSU 2 años</a:t>
          </a:r>
        </a:p>
        <a:p>
          <a:pPr marL="0" lvl="0" indent="0" algn="l" defTabSz="1022350">
            <a:lnSpc>
              <a:spcPct val="90000"/>
            </a:lnSpc>
            <a:spcBef>
              <a:spcPct val="0"/>
            </a:spcBef>
            <a:spcAft>
              <a:spcPct val="35000"/>
            </a:spcAft>
            <a:buNone/>
          </a:pPr>
          <a:r>
            <a:rPr lang="es-MX" sz="2300" b="1" kern="1200" dirty="0"/>
            <a:t>Licenciatura  un año adicional</a:t>
          </a:r>
        </a:p>
        <a:p>
          <a:pPr marL="0" lvl="0" indent="0" algn="l" defTabSz="1022350">
            <a:lnSpc>
              <a:spcPct val="90000"/>
            </a:lnSpc>
            <a:spcBef>
              <a:spcPct val="0"/>
            </a:spcBef>
            <a:spcAft>
              <a:spcPct val="35000"/>
            </a:spcAft>
            <a:buNone/>
          </a:pPr>
          <a:r>
            <a:rPr lang="es-MX" sz="2300" b="1" kern="1200" dirty="0"/>
            <a:t>Especialidad tecnológica  un año más</a:t>
          </a:r>
        </a:p>
        <a:p>
          <a:pPr marL="0" lvl="0" indent="0" algn="l" defTabSz="1022350">
            <a:lnSpc>
              <a:spcPct val="90000"/>
            </a:lnSpc>
            <a:spcBef>
              <a:spcPct val="0"/>
            </a:spcBef>
            <a:spcAft>
              <a:spcPct val="35000"/>
            </a:spcAft>
            <a:buNone/>
          </a:pPr>
          <a:endParaRPr lang="es-MX" sz="2300" kern="1200" dirty="0"/>
        </a:p>
        <a:p>
          <a:pPr marL="0" lvl="0" indent="0" algn="l" defTabSz="1022350">
            <a:lnSpc>
              <a:spcPct val="90000"/>
            </a:lnSpc>
            <a:spcBef>
              <a:spcPct val="0"/>
            </a:spcBef>
            <a:spcAft>
              <a:spcPct val="35000"/>
            </a:spcAft>
            <a:buNone/>
          </a:pPr>
          <a:endParaRPr lang="es-MX" sz="2300" kern="1200" dirty="0"/>
        </a:p>
      </dsp:txBody>
      <dsp:txXfrm>
        <a:off x="6084780" y="654834"/>
        <a:ext cx="1996783" cy="3216294"/>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0.5525</cdr:x>
      <cdr:y>0.26088</cdr:y>
    </cdr:from>
    <cdr:to>
      <cdr:x>0.65486</cdr:x>
      <cdr:y>0.35634</cdr:y>
    </cdr:to>
    <cdr:sp macro="" textlink="">
      <cdr:nvSpPr>
        <cdr:cNvPr id="2" name="1 CuadroTexto"/>
        <cdr:cNvSpPr txBox="1"/>
      </cdr:nvSpPr>
      <cdr:spPr>
        <a:xfrm xmlns:a="http://schemas.openxmlformats.org/drawingml/2006/main">
          <a:off x="4546848" y="1180728"/>
          <a:ext cx="842392"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MX" sz="2000" b="1" dirty="0">
              <a:solidFill>
                <a:schemeClr val="bg1"/>
              </a:solidFill>
            </a:rPr>
            <a:t>0-3.99%</a:t>
          </a:r>
        </a:p>
      </cdr:txBody>
    </cdr:sp>
  </cdr:relSizeAnchor>
  <cdr:relSizeAnchor xmlns:cdr="http://schemas.openxmlformats.org/drawingml/2006/chartDrawing">
    <cdr:from>
      <cdr:x>0.33375</cdr:x>
      <cdr:y>0.19724</cdr:y>
    </cdr:from>
    <cdr:to>
      <cdr:x>0.44866</cdr:x>
      <cdr:y>0.27679</cdr:y>
    </cdr:to>
    <cdr:sp macro="" textlink="">
      <cdr:nvSpPr>
        <cdr:cNvPr id="3" name="2 CuadroTexto"/>
        <cdr:cNvSpPr txBox="1"/>
      </cdr:nvSpPr>
      <cdr:spPr>
        <a:xfrm xmlns:a="http://schemas.openxmlformats.org/drawingml/2006/main">
          <a:off x="2746648" y="892696"/>
          <a:ext cx="945611"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MX" sz="1400" b="1" dirty="0">
              <a:solidFill>
                <a:schemeClr val="tx1"/>
              </a:solidFill>
            </a:rPr>
            <a:t>8-10.99%</a:t>
          </a:r>
        </a:p>
      </cdr:txBody>
    </cdr:sp>
  </cdr:relSizeAnchor>
</c:userShapes>
</file>

<file path=ppt/drawings/drawing2.xml><?xml version="1.0" encoding="utf-8"?>
<c:userShapes xmlns:c="http://schemas.openxmlformats.org/drawingml/2006/chart">
  <cdr:relSizeAnchor xmlns:cdr="http://schemas.openxmlformats.org/drawingml/2006/chartDrawing">
    <cdr:from>
      <cdr:x>0.38625</cdr:x>
      <cdr:y>0.53135</cdr:y>
    </cdr:from>
    <cdr:to>
      <cdr:x>0.49736</cdr:x>
      <cdr:y>0.73338</cdr:y>
    </cdr:to>
    <cdr:sp macro="" textlink="">
      <cdr:nvSpPr>
        <cdr:cNvPr id="2" name="1 CuadroTexto"/>
        <cdr:cNvSpPr txBox="1"/>
      </cdr:nvSpPr>
      <cdr:spPr>
        <a:xfrm xmlns:a="http://schemas.openxmlformats.org/drawingml/2006/main">
          <a:off x="3178696" y="240486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MX" sz="1800" b="1" dirty="0">
              <a:solidFill>
                <a:schemeClr val="bg1"/>
              </a:solidFill>
            </a:rPr>
            <a:t> </a:t>
          </a:r>
        </a:p>
        <a:p xmlns:a="http://schemas.openxmlformats.org/drawingml/2006/main">
          <a:pPr algn="ctr"/>
          <a:r>
            <a:rPr lang="es-MX" sz="1800" b="1" dirty="0">
              <a:solidFill>
                <a:schemeClr val="bg1"/>
              </a:solidFill>
            </a:rPr>
            <a:t>80-99%</a:t>
          </a:r>
        </a:p>
      </cdr:txBody>
    </cdr:sp>
  </cdr:relSizeAnchor>
  <cdr:relSizeAnchor xmlns:cdr="http://schemas.openxmlformats.org/drawingml/2006/chartDrawing">
    <cdr:from>
      <cdr:x>0.5875</cdr:x>
      <cdr:y>0.41998</cdr:y>
    </cdr:from>
    <cdr:to>
      <cdr:x>0.69861</cdr:x>
      <cdr:y>0.62201</cdr:y>
    </cdr:to>
    <cdr:sp macro="" textlink="">
      <cdr:nvSpPr>
        <cdr:cNvPr id="3" name="2 CuadroTexto"/>
        <cdr:cNvSpPr txBox="1"/>
      </cdr:nvSpPr>
      <cdr:spPr>
        <a:xfrm xmlns:a="http://schemas.openxmlformats.org/drawingml/2006/main">
          <a:off x="4834880" y="190080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MX" sz="1800" b="1" dirty="0">
              <a:solidFill>
                <a:schemeClr val="bg1"/>
              </a:solidFill>
            </a:rPr>
            <a:t>50-79.9%</a:t>
          </a:r>
        </a:p>
      </cdr:txBody>
    </cdr:sp>
  </cdr:relSizeAnchor>
</c:userShapes>
</file>

<file path=ppt/drawings/drawing3.xml><?xml version="1.0" encoding="utf-8"?>
<c:userShapes xmlns:c="http://schemas.openxmlformats.org/drawingml/2006/chart">
  <cdr:relSizeAnchor xmlns:cdr="http://schemas.openxmlformats.org/drawingml/2006/chartDrawing">
    <cdr:from>
      <cdr:x>0.41519</cdr:x>
      <cdr:y>0.47088</cdr:y>
    </cdr:from>
    <cdr:to>
      <cdr:x>0.79019</cdr:x>
      <cdr:y>0.5681</cdr:y>
    </cdr:to>
    <cdr:sp macro="" textlink="">
      <cdr:nvSpPr>
        <cdr:cNvPr id="2" name="1 CuadroTexto"/>
        <cdr:cNvSpPr txBox="1"/>
      </cdr:nvSpPr>
      <cdr:spPr>
        <a:xfrm xmlns:a="http://schemas.openxmlformats.org/drawingml/2006/main">
          <a:off x="2432149" y="1598952"/>
          <a:ext cx="2196703" cy="3301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MX" sz="1100" b="1">
              <a:solidFill>
                <a:schemeClr val="bg1"/>
              </a:solidFill>
            </a:rPr>
            <a:t>cobertura menor a 1.0%</a:t>
          </a:r>
        </a:p>
      </cdr:txBody>
    </cdr:sp>
  </cdr:relSizeAnchor>
  <cdr:relSizeAnchor xmlns:cdr="http://schemas.openxmlformats.org/drawingml/2006/chartDrawing">
    <cdr:from>
      <cdr:x>0.71382</cdr:x>
      <cdr:y>0.32959</cdr:y>
    </cdr:from>
    <cdr:to>
      <cdr:x>0.97222</cdr:x>
      <cdr:y>0.41404</cdr:y>
    </cdr:to>
    <cdr:sp macro="" textlink="">
      <cdr:nvSpPr>
        <cdr:cNvPr id="3" name="2 CuadroTexto"/>
        <cdr:cNvSpPr txBox="1"/>
      </cdr:nvSpPr>
      <cdr:spPr>
        <a:xfrm xmlns:a="http://schemas.openxmlformats.org/drawingml/2006/main">
          <a:off x="5815669" y="1719617"/>
          <a:ext cx="2105211" cy="440623"/>
        </a:xfrm>
        <a:prstGeom xmlns:a="http://schemas.openxmlformats.org/drawingml/2006/main" prst="rect">
          <a:avLst/>
        </a:prstGeom>
        <a:solidFill xmlns:a="http://schemas.openxmlformats.org/drawingml/2006/main">
          <a:sysClr val="window" lastClr="FFFFFF"/>
        </a:solidFill>
      </cdr:spPr>
      <cdr:txBody>
        <a:bodyPr xmlns:a="http://schemas.openxmlformats.org/drawingml/2006/main" vertOverflow="clip" wrap="none" rtlCol="0"/>
        <a:lstStyle xmlns:a="http://schemas.openxmlformats.org/drawingml/2006/main"/>
        <a:p xmlns:a="http://schemas.openxmlformats.org/drawingml/2006/main">
          <a:r>
            <a:rPr lang="es-MX" sz="2000" b="1" baseline="0" dirty="0">
              <a:solidFill>
                <a:srgbClr val="C00000"/>
              </a:solidFill>
            </a:rPr>
            <a:t>59 Instituciones      </a:t>
          </a:r>
          <a:endParaRPr lang="es-MX" sz="2000" b="1" dirty="0">
            <a:solidFill>
              <a:srgbClr val="C00000"/>
            </a:solidFill>
          </a:endParaRPr>
        </a:p>
      </cdr:txBody>
    </cdr:sp>
  </cdr:relSizeAnchor>
  <cdr:relSizeAnchor xmlns:cdr="http://schemas.openxmlformats.org/drawingml/2006/chartDrawing">
    <cdr:from>
      <cdr:x>0.02651</cdr:x>
      <cdr:y>0.28983</cdr:y>
    </cdr:from>
    <cdr:to>
      <cdr:x>0.1826</cdr:x>
      <cdr:y>0.55911</cdr:y>
    </cdr:to>
    <cdr:sp macro="" textlink="">
      <cdr:nvSpPr>
        <cdr:cNvPr id="4" name="3 CuadroTexto"/>
        <cdr:cNvSpPr txBox="1"/>
      </cdr:nvSpPr>
      <cdr:spPr>
        <a:xfrm xmlns:a="http://schemas.openxmlformats.org/drawingml/2006/main">
          <a:off x="216024" y="1512168"/>
          <a:ext cx="1271704" cy="14049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MX" sz="1800" b="1" dirty="0"/>
            <a:t>cobertura </a:t>
          </a:r>
        </a:p>
        <a:p xmlns:a="http://schemas.openxmlformats.org/drawingml/2006/main">
          <a:r>
            <a:rPr lang="es-MX" sz="1800" b="1" dirty="0"/>
            <a:t>de 1 a 3.99%</a:t>
          </a:r>
        </a:p>
      </cdr:txBody>
    </cdr:sp>
  </cdr:relSizeAnchor>
  <cdr:relSizeAnchor xmlns:cdr="http://schemas.openxmlformats.org/drawingml/2006/chartDrawing">
    <cdr:from>
      <cdr:x>0.28618</cdr:x>
      <cdr:y>0.13044</cdr:y>
    </cdr:from>
    <cdr:to>
      <cdr:x>0.50894</cdr:x>
      <cdr:y>0.47265</cdr:y>
    </cdr:to>
    <cdr:sp macro="" textlink="">
      <cdr:nvSpPr>
        <cdr:cNvPr id="5" name="4 CuadroTexto"/>
        <cdr:cNvSpPr txBox="1"/>
      </cdr:nvSpPr>
      <cdr:spPr>
        <a:xfrm xmlns:a="http://schemas.openxmlformats.org/drawingml/2006/main">
          <a:off x="1676401" y="442914"/>
          <a:ext cx="1304925" cy="11620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MX" sz="1100"/>
        </a:p>
      </cdr:txBody>
    </cdr:sp>
  </cdr:relSizeAnchor>
  <cdr:relSizeAnchor xmlns:cdr="http://schemas.openxmlformats.org/drawingml/2006/chartDrawing">
    <cdr:from>
      <cdr:x>0.29171</cdr:x>
      <cdr:y>0.0276</cdr:y>
    </cdr:from>
    <cdr:to>
      <cdr:x>0.60989</cdr:x>
      <cdr:y>0.11041</cdr:y>
    </cdr:to>
    <cdr:sp macro="" textlink="">
      <cdr:nvSpPr>
        <cdr:cNvPr id="6" name="5 CuadroTexto"/>
        <cdr:cNvSpPr txBox="1"/>
      </cdr:nvSpPr>
      <cdr:spPr>
        <a:xfrm xmlns:a="http://schemas.openxmlformats.org/drawingml/2006/main">
          <a:off x="2376659" y="144016"/>
          <a:ext cx="2592292" cy="4320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MX" sz="1800" b="1" dirty="0"/>
            <a:t>cobertura de  4-6.9%</a:t>
          </a:r>
        </a:p>
      </cdr:txBody>
    </cdr:sp>
  </cdr:relSizeAnchor>
  <cdr:relSizeAnchor xmlns:cdr="http://schemas.openxmlformats.org/drawingml/2006/chartDrawing">
    <cdr:from>
      <cdr:x>0.46179</cdr:x>
      <cdr:y>0.20617</cdr:y>
    </cdr:from>
    <cdr:to>
      <cdr:x>0.75285</cdr:x>
      <cdr:y>0.32398</cdr:y>
    </cdr:to>
    <cdr:sp macro="" textlink="">
      <cdr:nvSpPr>
        <cdr:cNvPr id="7" name="6 CuadroTexto"/>
        <cdr:cNvSpPr txBox="1"/>
      </cdr:nvSpPr>
      <cdr:spPr>
        <a:xfrm xmlns:a="http://schemas.openxmlformats.org/drawingml/2006/main">
          <a:off x="2705100" y="700090"/>
          <a:ext cx="1704975" cy="4000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MX" sz="1800" b="1" dirty="0"/>
            <a:t>cobertura mayor al 7.0%</a:t>
          </a:r>
        </a:p>
      </cdr:txBody>
    </cdr:sp>
  </cdr:relSizeAnchor>
  <cdr:relSizeAnchor xmlns:cdr="http://schemas.openxmlformats.org/drawingml/2006/chartDrawing">
    <cdr:from>
      <cdr:x>0.69823</cdr:x>
      <cdr:y>0.57966</cdr:y>
    </cdr:from>
    <cdr:to>
      <cdr:x>0.95454</cdr:x>
      <cdr:y>0.70387</cdr:y>
    </cdr:to>
    <cdr:sp macro="" textlink="">
      <cdr:nvSpPr>
        <cdr:cNvPr id="8" name="7 CuadroTexto"/>
        <cdr:cNvSpPr txBox="1"/>
      </cdr:nvSpPr>
      <cdr:spPr>
        <a:xfrm xmlns:a="http://schemas.openxmlformats.org/drawingml/2006/main">
          <a:off x="5688632" y="3024336"/>
          <a:ext cx="2088221" cy="6480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MX" sz="2400" b="1" dirty="0">
              <a:solidFill>
                <a:srgbClr val="FF0000"/>
              </a:solidFill>
            </a:rPr>
            <a:t>72 836  alumnos </a:t>
          </a:r>
          <a:endParaRPr lang="en-US" sz="2400" b="1" dirty="0">
            <a:solidFill>
              <a:srgbClr val="FF0000"/>
            </a:solidFill>
          </a:endParaRPr>
        </a:p>
        <a:p xmlns:a="http://schemas.openxmlformats.org/drawingml/2006/main">
          <a:endParaRPr lang="es-MX"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0.70686</cdr:x>
      <cdr:y>0</cdr:y>
    </cdr:from>
    <cdr:to>
      <cdr:x>0.96633</cdr:x>
      <cdr:y>0.26087</cdr:y>
    </cdr:to>
    <cdr:sp macro="" textlink="">
      <cdr:nvSpPr>
        <cdr:cNvPr id="2" name="1 CuadroTexto"/>
        <cdr:cNvSpPr txBox="1"/>
      </cdr:nvSpPr>
      <cdr:spPr>
        <a:xfrm xmlns:a="http://schemas.openxmlformats.org/drawingml/2006/main">
          <a:off x="5688632" y="0"/>
          <a:ext cx="2088232" cy="12961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MX" sz="1600" b="1" dirty="0">
              <a:solidFill>
                <a:srgbClr val="FF0000"/>
              </a:solidFill>
            </a:rPr>
            <a:t>Nuevo ingreso  </a:t>
          </a:r>
        </a:p>
        <a:p xmlns:a="http://schemas.openxmlformats.org/drawingml/2006/main">
          <a:r>
            <a:rPr lang="es-MX" sz="1600" b="1" dirty="0">
              <a:solidFill>
                <a:srgbClr val="FF0000"/>
              </a:solidFill>
            </a:rPr>
            <a:t>23 138     aspirantes</a:t>
          </a:r>
        </a:p>
        <a:p xmlns:a="http://schemas.openxmlformats.org/drawingml/2006/main">
          <a:r>
            <a:rPr lang="es-MX" sz="1600" b="1" dirty="0">
              <a:solidFill>
                <a:srgbClr val="FF0000"/>
              </a:solidFill>
            </a:rPr>
            <a:t>18 167     EXANI II</a:t>
          </a:r>
        </a:p>
        <a:p xmlns:a="http://schemas.openxmlformats.org/drawingml/2006/main">
          <a:r>
            <a:rPr lang="es-MX" sz="1600" b="1" dirty="0">
              <a:solidFill>
                <a:srgbClr val="FF0000"/>
              </a:solidFill>
            </a:rPr>
            <a:t>   4971       NO presentaron</a:t>
          </a:r>
        </a:p>
        <a:p xmlns:a="http://schemas.openxmlformats.org/drawingml/2006/main">
          <a:r>
            <a:rPr lang="es-MX" sz="1600" b="1" dirty="0">
              <a:solidFill>
                <a:srgbClr val="FF0000"/>
              </a:solidFill>
            </a:rPr>
            <a:t>                 EXANI II</a:t>
          </a:r>
        </a:p>
        <a:p xmlns:a="http://schemas.openxmlformats.org/drawingml/2006/main">
          <a:endParaRPr lang="es-MX" sz="1100" dirty="0"/>
        </a:p>
      </cdr:txBody>
    </cdr:sp>
  </cdr:relSizeAnchor>
  <cdr:relSizeAnchor xmlns:cdr="http://schemas.openxmlformats.org/drawingml/2006/chartDrawing">
    <cdr:from>
      <cdr:x>0.22369</cdr:x>
      <cdr:y>0.27536</cdr:y>
    </cdr:from>
    <cdr:to>
      <cdr:x>0.3552</cdr:x>
      <cdr:y>0.37681</cdr:y>
    </cdr:to>
    <cdr:sp macro="" textlink="">
      <cdr:nvSpPr>
        <cdr:cNvPr id="3" name="CuadroTexto 2"/>
        <cdr:cNvSpPr txBox="1"/>
      </cdr:nvSpPr>
      <cdr:spPr>
        <a:xfrm xmlns:a="http://schemas.openxmlformats.org/drawingml/2006/main">
          <a:off x="1800200" y="1368152"/>
          <a:ext cx="1058416" cy="5040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MX" b="1" dirty="0">
              <a:solidFill>
                <a:schemeClr val="bg1"/>
              </a:solidFill>
            </a:rPr>
            <a:t>NO PRESENTO EXANI II</a:t>
          </a:r>
          <a:endParaRPr lang="es-MX" sz="1100" b="1" dirty="0">
            <a:solidFill>
              <a:schemeClr val="bg1"/>
            </a:solidFill>
          </a:endParaRPr>
        </a:p>
      </cdr:txBody>
    </cdr:sp>
  </cdr:relSizeAnchor>
  <cdr:relSizeAnchor xmlns:cdr="http://schemas.openxmlformats.org/drawingml/2006/chartDrawing">
    <cdr:from>
      <cdr:x>0.61738</cdr:x>
      <cdr:y>0.86957</cdr:y>
    </cdr:from>
    <cdr:to>
      <cdr:x>1</cdr:x>
      <cdr:y>0.99568</cdr:y>
    </cdr:to>
    <cdr:sp macro="" textlink="">
      <cdr:nvSpPr>
        <cdr:cNvPr id="4" name="CuadroTexto 3"/>
        <cdr:cNvSpPr txBox="1"/>
      </cdr:nvSpPr>
      <cdr:spPr>
        <a:xfrm xmlns:a="http://schemas.openxmlformats.org/drawingml/2006/main">
          <a:off x="4968552" y="4320480"/>
          <a:ext cx="3079254" cy="6265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MX" dirty="0" err="1"/>
            <a:t>CAACEI.aspirantes</a:t>
          </a:r>
          <a:r>
            <a:rPr lang="es-MX" dirty="0"/>
            <a:t> que cumplan con el mínimo </a:t>
          </a:r>
        </a:p>
        <a:p xmlns:a="http://schemas.openxmlformats.org/drawingml/2006/main">
          <a:r>
            <a:rPr lang="es-MX" dirty="0"/>
            <a:t> de conocimientos, actitudes y habilidades </a:t>
          </a:r>
        </a:p>
        <a:p xmlns:a="http://schemas.openxmlformats.org/drawingml/2006/main">
          <a:r>
            <a:rPr lang="es-MX" dirty="0"/>
            <a:t>establecidos previamente</a:t>
          </a:r>
          <a:endParaRPr lang="es-MX"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5FF2FE-4D6C-4A14-A98E-569DB4B9441B}" type="datetimeFigureOut">
              <a:rPr lang="es-MX" smtClean="0"/>
              <a:pPr/>
              <a:t>30/09/2016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6B480-6AD6-4024-BAB9-29BE20003197}" type="slidenum">
              <a:rPr lang="es-MX" smtClean="0"/>
              <a:pPr/>
              <a:t>‹Nº›</a:t>
            </a:fld>
            <a:endParaRPr lang="es-MX"/>
          </a:p>
        </p:txBody>
      </p:sp>
    </p:spTree>
    <p:extLst>
      <p:ext uri="{BB962C8B-B14F-4D97-AF65-F5344CB8AC3E}">
        <p14:creationId xmlns:p14="http://schemas.microsoft.com/office/powerpoint/2010/main" val="2198150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La Educación Superior en México es un sistema complejo heterogéneo compuesto por una diversidad de instituciones educativas.</a:t>
            </a:r>
          </a:p>
          <a:p>
            <a:r>
              <a:rPr lang="es-MX" dirty="0"/>
              <a:t>En la elección de la institución </a:t>
            </a:r>
            <a:r>
              <a:rPr lang="es-MX" baseline="0" dirty="0"/>
              <a:t> de ingreso hay una </a:t>
            </a:r>
            <a:r>
              <a:rPr lang="es-MX" sz="1200" kern="1200" dirty="0">
                <a:solidFill>
                  <a:schemeClr val="tx1"/>
                </a:solidFill>
                <a:effectLst/>
                <a:latin typeface="+mn-lt"/>
                <a:ea typeface="+mn-ea"/>
                <a:cs typeface="+mn-cs"/>
              </a:rPr>
              <a:t>“desigualdad horizontal”, que da cuenta de la segmentación en la selección de distintos tipos de escuelas en un mismo nivel educativo. Por otra parte, si</a:t>
            </a:r>
            <a:r>
              <a:rPr lang="es-MX" sz="1200" kern="1200" baseline="0" dirty="0">
                <a:solidFill>
                  <a:schemeClr val="tx1"/>
                </a:solidFill>
                <a:effectLst/>
                <a:latin typeface="+mn-lt"/>
                <a:ea typeface="+mn-ea"/>
                <a:cs typeface="+mn-cs"/>
              </a:rPr>
              <a:t> bien se ha reducido la desigualdad de acceso a educación  básica y media superior, ha aumentado la desigualdad en el acceso a educación superior. La ampliación de la cobertura no elimina esta desigualdad, la retrasa  y se manifiesta en el rezago y la deserción.</a:t>
            </a:r>
            <a:endParaRPr lang="es-MX" dirty="0"/>
          </a:p>
        </p:txBody>
      </p:sp>
      <p:sp>
        <p:nvSpPr>
          <p:cNvPr id="4" name="3 Marcador de número de diapositiva"/>
          <p:cNvSpPr>
            <a:spLocks noGrp="1"/>
          </p:cNvSpPr>
          <p:nvPr>
            <p:ph type="sldNum" sz="quarter" idx="10"/>
          </p:nvPr>
        </p:nvSpPr>
        <p:spPr/>
        <p:txBody>
          <a:bodyPr/>
          <a:lstStyle/>
          <a:p>
            <a:fld id="{F7E23CF8-F6C1-4020-B817-A9883507A7AD}" type="slidenum">
              <a:rPr lang="es-MX" smtClean="0"/>
              <a:pPr/>
              <a:t>3</a:t>
            </a:fld>
            <a:endParaRPr lang="es-MX"/>
          </a:p>
        </p:txBody>
      </p:sp>
    </p:spTree>
    <p:extLst>
      <p:ext uri="{BB962C8B-B14F-4D97-AF65-F5344CB8AC3E}">
        <p14:creationId xmlns:p14="http://schemas.microsoft.com/office/powerpoint/2010/main" val="3449018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b="0" i="0" u="none" strike="noStrike" kern="1200" baseline="0" dirty="0">
                <a:solidFill>
                  <a:schemeClr val="tx1"/>
                </a:solidFill>
                <a:latin typeface="+mn-lt"/>
                <a:ea typeface="+mn-ea"/>
                <a:cs typeface="+mn-cs"/>
              </a:rPr>
              <a:t>Hay una “desigualdad vinculada a la cobertura”. En  regiones y municipios donde  las  tasas de absorción son bajas, son los alumnos de estratos socioeconómicos mas  privilegiados  los que  con frecuencia “acaparan  de oportunidades” incrementando la  desigualdad de oportunidades. </a:t>
            </a:r>
          </a:p>
        </p:txBody>
      </p:sp>
      <p:sp>
        <p:nvSpPr>
          <p:cNvPr id="4" name="3 Marcador de número de diapositiva"/>
          <p:cNvSpPr>
            <a:spLocks noGrp="1"/>
          </p:cNvSpPr>
          <p:nvPr>
            <p:ph type="sldNum" sz="quarter" idx="10"/>
          </p:nvPr>
        </p:nvSpPr>
        <p:spPr/>
        <p:txBody>
          <a:bodyPr/>
          <a:lstStyle/>
          <a:p>
            <a:fld id="{F7E23CF8-F6C1-4020-B817-A9883507A7AD}" type="slidenum">
              <a:rPr lang="es-MX" smtClean="0"/>
              <a:pPr/>
              <a:t>15</a:t>
            </a:fld>
            <a:endParaRPr lang="es-MX"/>
          </a:p>
        </p:txBody>
      </p:sp>
    </p:spTree>
    <p:extLst>
      <p:ext uri="{BB962C8B-B14F-4D97-AF65-F5344CB8AC3E}">
        <p14:creationId xmlns:p14="http://schemas.microsoft.com/office/powerpoint/2010/main" val="3513431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b="0" i="0" u="none" strike="noStrike" kern="1200" baseline="0" dirty="0">
                <a:solidFill>
                  <a:schemeClr val="tx1"/>
                </a:solidFill>
                <a:latin typeface="+mn-lt"/>
                <a:ea typeface="+mn-ea"/>
                <a:cs typeface="+mn-cs"/>
              </a:rPr>
              <a:t>La  formación y pertinencia de las carreras que ofrece  los ITF en el desarrollo regional, no es el único factor que ha incidido en su  evolución diferenciada y en el tamaño de su matrícula, sino más bien la política del gobierno de poner límite de 5000 alumnos  a la matrícula, las características de un financiamiento diferenciado respecto a las universidades </a:t>
            </a:r>
            <a:r>
              <a:rPr lang="es-MX" sz="1200" b="0" i="0" u="none" strike="noStrike" kern="1200" baseline="0" dirty="0" err="1">
                <a:solidFill>
                  <a:schemeClr val="tx1"/>
                </a:solidFill>
                <a:latin typeface="+mn-lt"/>
                <a:ea typeface="+mn-ea"/>
                <a:cs typeface="+mn-cs"/>
              </a:rPr>
              <a:t>estatates</a:t>
            </a:r>
            <a:r>
              <a:rPr lang="es-MX" sz="1200" b="0" i="0" u="none" strike="noStrike" kern="1200" baseline="0" dirty="0">
                <a:solidFill>
                  <a:schemeClr val="tx1"/>
                </a:solidFill>
                <a:latin typeface="+mn-lt"/>
                <a:ea typeface="+mn-ea"/>
                <a:cs typeface="+mn-cs"/>
              </a:rPr>
              <a:t>.</a:t>
            </a:r>
            <a:endParaRPr lang="es-MX" dirty="0"/>
          </a:p>
        </p:txBody>
      </p:sp>
      <p:sp>
        <p:nvSpPr>
          <p:cNvPr id="4" name="3 Marcador de número de diapositiva"/>
          <p:cNvSpPr>
            <a:spLocks noGrp="1"/>
          </p:cNvSpPr>
          <p:nvPr>
            <p:ph type="sldNum" sz="quarter" idx="10"/>
          </p:nvPr>
        </p:nvSpPr>
        <p:spPr/>
        <p:txBody>
          <a:bodyPr/>
          <a:lstStyle/>
          <a:p>
            <a:fld id="{F7E23CF8-F6C1-4020-B817-A9883507A7AD}" type="slidenum">
              <a:rPr lang="es-MX" smtClean="0"/>
              <a:pPr/>
              <a:t>16</a:t>
            </a:fld>
            <a:endParaRPr lang="es-MX"/>
          </a:p>
        </p:txBody>
      </p:sp>
    </p:spTree>
    <p:extLst>
      <p:ext uri="{BB962C8B-B14F-4D97-AF65-F5344CB8AC3E}">
        <p14:creationId xmlns:p14="http://schemas.microsoft.com/office/powerpoint/2010/main" val="467582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La equidad continua siendo una tarea pendiente. El acceso y aprendizaje de los alumnos  siguen siendo determinados por su origen socio económico y procedencia geográfica. </a:t>
            </a:r>
          </a:p>
          <a:p>
            <a:endParaRPr lang="es-MX" dirty="0"/>
          </a:p>
        </p:txBody>
      </p:sp>
      <p:sp>
        <p:nvSpPr>
          <p:cNvPr id="4" name="3 Marcador de número de diapositiva"/>
          <p:cNvSpPr>
            <a:spLocks noGrp="1"/>
          </p:cNvSpPr>
          <p:nvPr>
            <p:ph type="sldNum" sz="quarter" idx="10"/>
          </p:nvPr>
        </p:nvSpPr>
        <p:spPr/>
        <p:txBody>
          <a:bodyPr/>
          <a:lstStyle/>
          <a:p>
            <a:fld id="{A896B480-6AD6-4024-BAB9-29BE20003197}" type="slidenum">
              <a:rPr lang="es-MX" smtClean="0"/>
              <a:pPr/>
              <a:t>17</a:t>
            </a:fld>
            <a:endParaRPr lang="es-MX"/>
          </a:p>
        </p:txBody>
      </p:sp>
    </p:spTree>
    <p:extLst>
      <p:ext uri="{BB962C8B-B14F-4D97-AF65-F5344CB8AC3E}">
        <p14:creationId xmlns:p14="http://schemas.microsoft.com/office/powerpoint/2010/main" val="3291668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a:t>Hay opacidad y no hay  una estimación única del costo educativo</a:t>
            </a:r>
            <a:r>
              <a:rPr lang="es-MX" baseline="0" dirty="0"/>
              <a:t> por alumno en educación superior, INEE, de  acuerdo al Informe de Laborales de la SEP  señala que  en 2009 el costo educativo era de 57 600.00  pesos  y paso en 2012 a 67,600.00 pesos. El  informe de gobierno 2015-2016   estima que el alcanzó  75, 200.00 pesos. En lo particular el </a:t>
            </a:r>
            <a:r>
              <a:rPr lang="es-MX" dirty="0"/>
              <a:t> costo anual por alumno cambia entre </a:t>
            </a:r>
            <a:r>
              <a:rPr lang="es-MX" dirty="0" err="1"/>
              <a:t>institucions</a:t>
            </a:r>
            <a:r>
              <a:rPr lang="es-MX" dirty="0"/>
              <a:t>, por carrera y por año, dependiendo de la matrícula y del desarrollo de cada institución. En el 2000, Ramsey, </a:t>
            </a:r>
            <a:r>
              <a:rPr lang="es-MX" dirty="0" err="1"/>
              <a:t>Carnoy</a:t>
            </a:r>
            <a:r>
              <a:rPr lang="es-MX" dirty="0"/>
              <a:t> y </a:t>
            </a:r>
            <a:r>
              <a:rPr lang="es-MX" dirty="0" err="1"/>
              <a:t>Woodburne</a:t>
            </a:r>
            <a:r>
              <a:rPr lang="es-MX" dirty="0"/>
              <a:t> (2000), encontraron que  las universidades tecnológicas gastan por estudiante al año casi tanto como otras universidades. </a:t>
            </a:r>
            <a:r>
              <a:rPr lang="es-MX" b="0" dirty="0"/>
              <a:t>En 2014-2015  el costo por alumno en las UT  presentó un rango que va de 20,000</a:t>
            </a:r>
            <a:r>
              <a:rPr lang="es-MX" b="0" baseline="0" dirty="0"/>
              <a:t> a  149 646.00 (29 alumnos) y a  $302 605.00    (34 alumnos).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a:t>Javier Mendoza (2011)</a:t>
            </a:r>
            <a:r>
              <a:rPr lang="es-ES" baseline="0" dirty="0"/>
              <a:t> señala que l</a:t>
            </a:r>
            <a:r>
              <a:rPr lang="es-ES" dirty="0"/>
              <a:t>a educación superior carece de un modelo para la determinación del monto de los recursos públicos que da lugar a una discrecionalidad en su asignación </a:t>
            </a:r>
            <a:r>
              <a:rPr lang="es-MX" dirty="0"/>
              <a:t>Presupuesto anual por alumnos de </a:t>
            </a:r>
            <a:r>
              <a:rPr lang="en-US" dirty="0"/>
              <a:t>72,000.00 pesos  </a:t>
            </a:r>
            <a:r>
              <a:rPr lang="en-US" dirty="0" err="1"/>
              <a:t>para</a:t>
            </a:r>
            <a:r>
              <a:rPr lang="en-US" dirty="0"/>
              <a:t> la UNAM, IPN, UAM, UPN;    </a:t>
            </a:r>
            <a:r>
              <a:rPr lang="en-US" dirty="0" err="1"/>
              <a:t>Universidades</a:t>
            </a:r>
            <a:r>
              <a:rPr lang="en-US" dirty="0"/>
              <a:t> </a:t>
            </a:r>
            <a:r>
              <a:rPr lang="en-US" dirty="0" err="1"/>
              <a:t>Estatales</a:t>
            </a:r>
            <a:r>
              <a:rPr lang="es-ES" dirty="0"/>
              <a:t> más de 31 000 mil pesos;  Universidades  interculturales 34 mil; Universidades tecnológicas de 32 mil e Institutos tecnológicos Descentralizados  24 mil pesos.</a:t>
            </a:r>
            <a:endParaRPr lang="es-MX"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s-MX" dirty="0"/>
          </a:p>
          <a:p>
            <a:endParaRPr lang="es-MX" dirty="0"/>
          </a:p>
        </p:txBody>
      </p:sp>
      <p:sp>
        <p:nvSpPr>
          <p:cNvPr id="4" name="3 Marcador de número de diapositiva"/>
          <p:cNvSpPr>
            <a:spLocks noGrp="1"/>
          </p:cNvSpPr>
          <p:nvPr>
            <p:ph type="sldNum" sz="quarter" idx="10"/>
          </p:nvPr>
        </p:nvSpPr>
        <p:spPr/>
        <p:txBody>
          <a:bodyPr/>
          <a:lstStyle/>
          <a:p>
            <a:fld id="{F7E23CF8-F6C1-4020-B817-A9883507A7AD}" type="slidenum">
              <a:rPr lang="es-MX" smtClean="0"/>
              <a:pPr/>
              <a:t>19</a:t>
            </a:fld>
            <a:endParaRPr lang="es-MX"/>
          </a:p>
        </p:txBody>
      </p:sp>
    </p:spTree>
    <p:extLst>
      <p:ext uri="{BB962C8B-B14F-4D97-AF65-F5344CB8AC3E}">
        <p14:creationId xmlns:p14="http://schemas.microsoft.com/office/powerpoint/2010/main" val="1762921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«La cobertura de la educación superior, definida a partir de las condiciones de acceso y permanencia en el dicho nivel educativo, expresa el grado de inclusión social alcanzado por el sistema en un punto del tiempo» Javier Mendoza</a:t>
            </a:r>
          </a:p>
        </p:txBody>
      </p:sp>
      <p:sp>
        <p:nvSpPr>
          <p:cNvPr id="4" name="3 Marcador de número de diapositiva"/>
          <p:cNvSpPr>
            <a:spLocks noGrp="1"/>
          </p:cNvSpPr>
          <p:nvPr>
            <p:ph type="sldNum" sz="quarter" idx="10"/>
          </p:nvPr>
        </p:nvSpPr>
        <p:spPr/>
        <p:txBody>
          <a:bodyPr/>
          <a:lstStyle/>
          <a:p>
            <a:fld id="{F7E23CF8-F6C1-4020-B817-A9883507A7AD}" type="slidenum">
              <a:rPr lang="es-MX" smtClean="0"/>
              <a:pPr/>
              <a:t>21</a:t>
            </a:fld>
            <a:endParaRPr lang="es-MX"/>
          </a:p>
        </p:txBody>
      </p:sp>
    </p:spTree>
    <p:extLst>
      <p:ext uri="{BB962C8B-B14F-4D97-AF65-F5344CB8AC3E}">
        <p14:creationId xmlns:p14="http://schemas.microsoft.com/office/powerpoint/2010/main" val="2497275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La paradoja educativa  radica en que hay un  aumento de IES y al mismo tiempo un aumento de rechazados</a:t>
            </a:r>
            <a:r>
              <a:rPr lang="es-MX" dirty="0"/>
              <a:t>. En la educación superior tecnológica esta  paradoja es relativa: aumenta el número de instituciones, pero el número de rechazados varía sensiblemente por sistema, región e institución</a:t>
            </a:r>
            <a:endParaRPr lang="en-US" dirty="0"/>
          </a:p>
          <a:p>
            <a:endParaRPr lang="es-MX" dirty="0"/>
          </a:p>
        </p:txBody>
      </p:sp>
      <p:sp>
        <p:nvSpPr>
          <p:cNvPr id="4" name="3 Marcador de número de diapositiva"/>
          <p:cNvSpPr>
            <a:spLocks noGrp="1"/>
          </p:cNvSpPr>
          <p:nvPr>
            <p:ph type="sldNum" sz="quarter" idx="10"/>
          </p:nvPr>
        </p:nvSpPr>
        <p:spPr/>
        <p:txBody>
          <a:bodyPr/>
          <a:lstStyle/>
          <a:p>
            <a:fld id="{F7E23CF8-F6C1-4020-B817-A9883507A7AD}" type="slidenum">
              <a:rPr lang="es-MX" smtClean="0"/>
              <a:pPr/>
              <a:t>22</a:t>
            </a:fld>
            <a:endParaRPr lang="es-MX"/>
          </a:p>
        </p:txBody>
      </p:sp>
    </p:spTree>
    <p:extLst>
      <p:ext uri="{BB962C8B-B14F-4D97-AF65-F5344CB8AC3E}">
        <p14:creationId xmlns:p14="http://schemas.microsoft.com/office/powerpoint/2010/main" val="2993424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En general,  Universidades Tecnológicas y las Universidades Politécnicas</a:t>
            </a:r>
            <a:r>
              <a:rPr lang="es-MX" sz="1200" kern="1200" baseline="0" dirty="0">
                <a:solidFill>
                  <a:schemeClr val="tx1"/>
                </a:solidFill>
                <a:effectLst/>
                <a:latin typeface="+mn-lt"/>
                <a:ea typeface="+mn-ea"/>
                <a:cs typeface="+mn-cs"/>
              </a:rPr>
              <a:t> –con excepciones- </a:t>
            </a:r>
            <a:r>
              <a:rPr lang="es-MX" sz="1200" kern="1200" dirty="0">
                <a:solidFill>
                  <a:schemeClr val="tx1"/>
                </a:solidFill>
                <a:effectLst/>
                <a:latin typeface="+mn-lt"/>
                <a:ea typeface="+mn-ea"/>
                <a:cs typeface="+mn-cs"/>
              </a:rPr>
              <a:t> recibe a estudiantes  que provienen de sectores sociales de escasos re­cursos económicos, en mayor medida a lo que ocurre e las universidades públicas estatales e institutos tecnológicos públicos (De Garay, 2006). Pedro Flores Crespo (2009:41</a:t>
            </a:r>
            <a:r>
              <a:rPr lang="es-MX" sz="1200" kern="1200" baseline="0" dirty="0">
                <a:solidFill>
                  <a:schemeClr val="tx1"/>
                </a:solidFill>
                <a:effectLst/>
                <a:latin typeface="+mn-lt"/>
                <a:ea typeface="+mn-ea"/>
                <a:cs typeface="+mn-cs"/>
              </a:rPr>
              <a:t>  ) puntualiza que</a:t>
            </a:r>
            <a:r>
              <a:rPr lang="es-MX" dirty="0"/>
              <a:t> la equidad basada en la ampliación de oportunidades educativas es relativa porque los jóvenes de las regiones más empobrecidas podrían tener sólo una opción de educación pública universitaria: la UT</a:t>
            </a:r>
          </a:p>
        </p:txBody>
      </p:sp>
      <p:sp>
        <p:nvSpPr>
          <p:cNvPr id="4" name="3 Marcador de número de diapositiva"/>
          <p:cNvSpPr>
            <a:spLocks noGrp="1"/>
          </p:cNvSpPr>
          <p:nvPr>
            <p:ph type="sldNum" sz="quarter" idx="10"/>
          </p:nvPr>
        </p:nvSpPr>
        <p:spPr/>
        <p:txBody>
          <a:bodyPr/>
          <a:lstStyle/>
          <a:p>
            <a:fld id="{F7E23CF8-F6C1-4020-B817-A9883507A7AD}" type="slidenum">
              <a:rPr lang="es-MX" smtClean="0"/>
              <a:pPr/>
              <a:t>24</a:t>
            </a:fld>
            <a:endParaRPr lang="es-MX"/>
          </a:p>
        </p:txBody>
      </p:sp>
    </p:spTree>
    <p:extLst>
      <p:ext uri="{BB962C8B-B14F-4D97-AF65-F5344CB8AC3E}">
        <p14:creationId xmlns:p14="http://schemas.microsoft.com/office/powerpoint/2010/main" val="2448039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Carlos Muñoz (1990) y Marisol Silva (2012) aciertan al señalar que, si estas instituciones no satisfacen las necesidades e intereses de la población, podrían generar un fenómeno de segmentación educativa al limitar las aspiraciones de los jóvenes a ciertas carreras o disciplinas que no satisfacen sus expectativas.</a:t>
            </a:r>
            <a:endParaRPr lang="en-US" dirty="0"/>
          </a:p>
          <a:p>
            <a:endParaRPr lang="es-MX" dirty="0"/>
          </a:p>
        </p:txBody>
      </p:sp>
      <p:sp>
        <p:nvSpPr>
          <p:cNvPr id="4" name="3 Marcador de número de diapositiva"/>
          <p:cNvSpPr>
            <a:spLocks noGrp="1"/>
          </p:cNvSpPr>
          <p:nvPr>
            <p:ph type="sldNum" sz="quarter" idx="10"/>
          </p:nvPr>
        </p:nvSpPr>
        <p:spPr/>
        <p:txBody>
          <a:bodyPr/>
          <a:lstStyle/>
          <a:p>
            <a:fld id="{F7E23CF8-F6C1-4020-B817-A9883507A7AD}" type="slidenum">
              <a:rPr lang="es-MX" smtClean="0"/>
              <a:pPr/>
              <a:t>26</a:t>
            </a:fld>
            <a:endParaRPr lang="es-MX"/>
          </a:p>
        </p:txBody>
      </p:sp>
    </p:spTree>
    <p:extLst>
      <p:ext uri="{BB962C8B-B14F-4D97-AF65-F5344CB8AC3E}">
        <p14:creationId xmlns:p14="http://schemas.microsoft.com/office/powerpoint/2010/main" val="1633340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La oferta de programas educativos es muy similar entre distintos sistemas, siendo algunas de las mas comunes Ingeniería en Gestión empresarial, Tecnologías de información y comunicación, electrónica y </a:t>
            </a:r>
            <a:r>
              <a:rPr lang="es-MX" dirty="0" err="1"/>
              <a:t>mecatrónica</a:t>
            </a:r>
            <a:r>
              <a:rPr lang="es-MX" dirty="0"/>
              <a:t>.  En  el nivel de Técnico Superior Universitario se tienen solamente un área a especializar por universidad, dando como resultado que dichas especialidades se repitan constantemente</a:t>
            </a:r>
          </a:p>
          <a:p>
            <a:endParaRPr lang="es-MX" dirty="0"/>
          </a:p>
        </p:txBody>
      </p:sp>
      <p:sp>
        <p:nvSpPr>
          <p:cNvPr id="4" name="3 Marcador de número de diapositiva"/>
          <p:cNvSpPr>
            <a:spLocks noGrp="1"/>
          </p:cNvSpPr>
          <p:nvPr>
            <p:ph type="sldNum" sz="quarter" idx="10"/>
          </p:nvPr>
        </p:nvSpPr>
        <p:spPr/>
        <p:txBody>
          <a:bodyPr/>
          <a:lstStyle/>
          <a:p>
            <a:fld id="{F7E23CF8-F6C1-4020-B817-A9883507A7AD}" type="slidenum">
              <a:rPr lang="es-MX" smtClean="0"/>
              <a:pPr/>
              <a:t>27</a:t>
            </a:fld>
            <a:endParaRPr lang="es-MX"/>
          </a:p>
        </p:txBody>
      </p:sp>
    </p:spTree>
    <p:extLst>
      <p:ext uri="{BB962C8B-B14F-4D97-AF65-F5344CB8AC3E}">
        <p14:creationId xmlns:p14="http://schemas.microsoft.com/office/powerpoint/2010/main" val="919478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La formación recibida en la universidad y el empleo posterior ha sido objeto  de predicciones y políticas por varias décadas, pero con una notable falta de aciertos. Para el año 2012 solo 40 de cada 100 profesionistas en México consiguieron un empleo relacionado con su formación universitaria,</a:t>
            </a:r>
            <a:r>
              <a:rPr lang="es-ES" baseline="0" dirty="0"/>
              <a:t> </a:t>
            </a:r>
            <a:r>
              <a:rPr lang="es-ES" dirty="0"/>
              <a:t>de acuerdo con la Subsecretaría de Educación Superior de la SEP y la Encuesta Nacional de Ocupación y Empleo del tercer bimestre del 2012,</a:t>
            </a:r>
          </a:p>
          <a:p>
            <a:r>
              <a:rPr lang="es-ES" dirty="0"/>
              <a:t>37% de los profesionistas se dedican a trabajos que no tiene nada que ver con lo que estudiaron. La Asociación Nacional de Universidades de Educación Superior (ANUIES), afirma que en México existe una falta de empleo para los egresados de más de 41 licenciaturas debido a que una de cada 3 carreras registra una saturación</a:t>
            </a:r>
          </a:p>
          <a:p>
            <a:endParaRPr lang="es-MX" dirty="0"/>
          </a:p>
          <a:p>
            <a:endParaRPr lang="es-MX" dirty="0"/>
          </a:p>
        </p:txBody>
      </p:sp>
      <p:sp>
        <p:nvSpPr>
          <p:cNvPr id="4" name="3 Marcador de número de diapositiva"/>
          <p:cNvSpPr>
            <a:spLocks noGrp="1"/>
          </p:cNvSpPr>
          <p:nvPr>
            <p:ph type="sldNum" sz="quarter" idx="10"/>
          </p:nvPr>
        </p:nvSpPr>
        <p:spPr/>
        <p:txBody>
          <a:bodyPr/>
          <a:lstStyle/>
          <a:p>
            <a:fld id="{F7E23CF8-F6C1-4020-B817-A9883507A7AD}" type="slidenum">
              <a:rPr lang="es-MX" smtClean="0"/>
              <a:pPr/>
              <a:t>28</a:t>
            </a:fld>
            <a:endParaRPr lang="es-MX"/>
          </a:p>
        </p:txBody>
      </p:sp>
    </p:spTree>
    <p:extLst>
      <p:ext uri="{BB962C8B-B14F-4D97-AF65-F5344CB8AC3E}">
        <p14:creationId xmlns:p14="http://schemas.microsoft.com/office/powerpoint/2010/main" val="3833200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Existe un problema de desigualdad educativa que no va a resolver el aumento en la inversión en educación superior ni  el crecimiento de la oferta educativa. No se trata sólo de políticas educativas,</a:t>
            </a:r>
            <a:r>
              <a:rPr lang="es-MX" baseline="0" dirty="0"/>
              <a:t> no es un problema técnico sino un problema ético</a:t>
            </a:r>
            <a:endParaRPr lang="es-MX" dirty="0"/>
          </a:p>
        </p:txBody>
      </p:sp>
      <p:sp>
        <p:nvSpPr>
          <p:cNvPr id="4" name="3 Marcador de número de diapositiva"/>
          <p:cNvSpPr>
            <a:spLocks noGrp="1"/>
          </p:cNvSpPr>
          <p:nvPr>
            <p:ph type="sldNum" sz="quarter" idx="10"/>
          </p:nvPr>
        </p:nvSpPr>
        <p:spPr/>
        <p:txBody>
          <a:bodyPr/>
          <a:lstStyle/>
          <a:p>
            <a:fld id="{F7E23CF8-F6C1-4020-B817-A9883507A7AD}" type="slidenum">
              <a:rPr lang="es-MX" smtClean="0"/>
              <a:pPr/>
              <a:t>4</a:t>
            </a:fld>
            <a:endParaRPr lang="es-MX"/>
          </a:p>
        </p:txBody>
      </p:sp>
    </p:spTree>
    <p:extLst>
      <p:ext uri="{BB962C8B-B14F-4D97-AF65-F5344CB8AC3E}">
        <p14:creationId xmlns:p14="http://schemas.microsoft.com/office/powerpoint/2010/main" val="4105635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Los sistemas educativos que son equitativos no solo pueden corregir el efecto de las desigualdades sociales y económicas más amplias, sino que también permiten a todos los individuos beneficiarse plenamente de la educación y la formación, con independencia de su origen (OECD, 2013c).</a:t>
            </a:r>
            <a:endParaRPr lang="en-US" dirty="0"/>
          </a:p>
        </p:txBody>
      </p:sp>
      <p:sp>
        <p:nvSpPr>
          <p:cNvPr id="4" name="3 Marcador de número de diapositiva"/>
          <p:cNvSpPr>
            <a:spLocks noGrp="1"/>
          </p:cNvSpPr>
          <p:nvPr>
            <p:ph type="sldNum" sz="quarter" idx="10"/>
          </p:nvPr>
        </p:nvSpPr>
        <p:spPr/>
        <p:txBody>
          <a:bodyPr/>
          <a:lstStyle/>
          <a:p>
            <a:fld id="{A896B480-6AD6-4024-BAB9-29BE20003197}" type="slidenum">
              <a:rPr lang="es-MX" smtClean="0"/>
              <a:pPr/>
              <a:t>30</a:t>
            </a:fld>
            <a:endParaRPr lang="es-MX"/>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0" i="0" kern="1200" dirty="0">
                <a:solidFill>
                  <a:schemeClr val="tx1"/>
                </a:solidFill>
                <a:effectLst/>
                <a:latin typeface="+mn-lt"/>
                <a:ea typeface="+mn-ea"/>
                <a:cs typeface="+mn-cs"/>
              </a:rPr>
              <a:t>De acuerdo a la SEP,  el peso relativo de los jóvenes de escasos recursos en la matrícula total aumentó en el año 2010 a poco más de 21 por ciento; el de los jóvenes de segmentos medios a 48 por ciento.</a:t>
            </a:r>
            <a:r>
              <a:rPr lang="es-MX" sz="1200" b="0" i="0" kern="1200" baseline="0" dirty="0">
                <a:solidFill>
                  <a:schemeClr val="tx1"/>
                </a:solidFill>
                <a:effectLst/>
                <a:latin typeface="+mn-lt"/>
                <a:ea typeface="+mn-ea"/>
                <a:cs typeface="+mn-cs"/>
              </a:rPr>
              <a:t> </a:t>
            </a:r>
            <a:r>
              <a:rPr lang="es-MX" sz="1200" b="0" i="0" kern="1200" dirty="0">
                <a:solidFill>
                  <a:schemeClr val="tx1"/>
                </a:solidFill>
                <a:effectLst/>
                <a:latin typeface="+mn-lt"/>
                <a:ea typeface="+mn-ea"/>
                <a:cs typeface="+mn-cs"/>
              </a:rPr>
              <a:t>De un total de 800 mil estudiantes de escasos recursos en 2010, la gran mayoría (alrededor de 80 por ciento) estaban  </a:t>
            </a:r>
            <a:r>
              <a:rPr lang="es-MX" sz="1200" b="0" i="0" kern="1200" dirty="0" err="1">
                <a:solidFill>
                  <a:schemeClr val="tx1"/>
                </a:solidFill>
                <a:effectLst/>
                <a:latin typeface="+mn-lt"/>
                <a:ea typeface="+mn-ea"/>
                <a:cs typeface="+mn-cs"/>
              </a:rPr>
              <a:t>incritos</a:t>
            </a:r>
            <a:r>
              <a:rPr lang="es-MX" sz="1200" b="0" i="0" kern="1200" dirty="0">
                <a:solidFill>
                  <a:schemeClr val="tx1"/>
                </a:solidFill>
                <a:effectLst/>
                <a:latin typeface="+mn-lt"/>
                <a:ea typeface="+mn-ea"/>
                <a:cs typeface="+mn-cs"/>
              </a:rPr>
              <a:t> en  instituciones públicas. Sin embargo, </a:t>
            </a:r>
            <a:r>
              <a:rPr lang="es-ES" dirty="0"/>
              <a:t>sólo uno de cada cinco jóvenes entre 19 y 23 años tiene acceso a la educación superior</a:t>
            </a:r>
            <a:endParaRPr lang="es-MX" dirty="0"/>
          </a:p>
          <a:p>
            <a:r>
              <a:rPr lang="es-ES" dirty="0"/>
              <a:t>los aspirantes con mayores probabilidades de ingresar vía examen EXANI II  son</a:t>
            </a:r>
            <a:r>
              <a:rPr lang="es-ES" baseline="0" dirty="0"/>
              <a:t> </a:t>
            </a:r>
            <a:r>
              <a:rPr lang="es-ES" dirty="0"/>
              <a:t> de origen socioeconómico medio y alto, tienen un alto promedio de bachillerato, estudiaron en escuelas privadas y tienen acceso a recursos culturales y educativos.</a:t>
            </a:r>
          </a:p>
          <a:p>
            <a:endParaRPr lang="es-ES" dirty="0"/>
          </a:p>
        </p:txBody>
      </p:sp>
      <p:sp>
        <p:nvSpPr>
          <p:cNvPr id="4" name="3 Marcador de número de diapositiva"/>
          <p:cNvSpPr>
            <a:spLocks noGrp="1"/>
          </p:cNvSpPr>
          <p:nvPr>
            <p:ph type="sldNum" sz="quarter" idx="10"/>
          </p:nvPr>
        </p:nvSpPr>
        <p:spPr/>
        <p:txBody>
          <a:bodyPr/>
          <a:lstStyle/>
          <a:p>
            <a:fld id="{F7E23CF8-F6C1-4020-B817-A9883507A7AD}" type="slidenum">
              <a:rPr lang="es-MX" smtClean="0"/>
              <a:pPr/>
              <a:t>31</a:t>
            </a:fld>
            <a:endParaRPr lang="es-MX"/>
          </a:p>
        </p:txBody>
      </p:sp>
    </p:spTree>
    <p:extLst>
      <p:ext uri="{BB962C8B-B14F-4D97-AF65-F5344CB8AC3E}">
        <p14:creationId xmlns:p14="http://schemas.microsoft.com/office/powerpoint/2010/main" val="3672305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Los documentos de la Reforma de la Educación media Superior (REIMS) reportan </a:t>
            </a:r>
            <a:r>
              <a:rPr lang="es-ES" baseline="0" dirty="0"/>
              <a:t> que </a:t>
            </a:r>
            <a:r>
              <a:rPr lang="es-ES" dirty="0"/>
              <a:t>8 de cada 10 estudiantes en la EMS provienen de los primeros cuatro </a:t>
            </a:r>
            <a:r>
              <a:rPr lang="es-ES" dirty="0" err="1"/>
              <a:t>deciles</a:t>
            </a:r>
            <a:r>
              <a:rPr lang="es-ES" dirty="0"/>
              <a:t> de ingreso.  </a:t>
            </a:r>
            <a:r>
              <a:rPr lang="es-MX" dirty="0"/>
              <a:t>Silva  Laya (2005)</a:t>
            </a:r>
            <a:r>
              <a:rPr lang="es-MX" baseline="0" dirty="0"/>
              <a:t> y Arena  </a:t>
            </a:r>
            <a:r>
              <a:rPr lang="es-MX" baseline="0" dirty="0" err="1"/>
              <a:t>Abuerto</a:t>
            </a:r>
            <a:r>
              <a:rPr lang="es-MX" baseline="0" dirty="0"/>
              <a:t> (</a:t>
            </a:r>
            <a:r>
              <a:rPr lang="es-MX" baseline="0" dirty="0" err="1"/>
              <a:t>sf</a:t>
            </a:r>
            <a:r>
              <a:rPr lang="es-MX" baseline="0" dirty="0"/>
              <a:t>)  señalan que </a:t>
            </a:r>
            <a:r>
              <a:rPr lang="es-MX" dirty="0"/>
              <a:t>algunas universidades tecnológicas ubicadas en estados con un alto índice de marginalidad reciben menor cantidad de becas en comparación con otras universidades en zonas con bajos índices de marginalidad</a:t>
            </a:r>
          </a:p>
        </p:txBody>
      </p:sp>
      <p:sp>
        <p:nvSpPr>
          <p:cNvPr id="4" name="3 Marcador de número de diapositiva"/>
          <p:cNvSpPr>
            <a:spLocks noGrp="1"/>
          </p:cNvSpPr>
          <p:nvPr>
            <p:ph type="sldNum" sz="quarter" idx="10"/>
          </p:nvPr>
        </p:nvSpPr>
        <p:spPr/>
        <p:txBody>
          <a:bodyPr/>
          <a:lstStyle/>
          <a:p>
            <a:fld id="{F7E23CF8-F6C1-4020-B817-A9883507A7AD}" type="slidenum">
              <a:rPr lang="es-MX" smtClean="0"/>
              <a:pPr/>
              <a:t>32</a:t>
            </a:fld>
            <a:endParaRPr lang="es-MX"/>
          </a:p>
        </p:txBody>
      </p:sp>
    </p:spTree>
    <p:extLst>
      <p:ext uri="{BB962C8B-B14F-4D97-AF65-F5344CB8AC3E}">
        <p14:creationId xmlns:p14="http://schemas.microsoft.com/office/powerpoint/2010/main" val="1966926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a:solidFill>
                  <a:schemeClr val="tx1"/>
                </a:solidFill>
                <a:effectLst/>
                <a:latin typeface="+mn-lt"/>
                <a:ea typeface="+mn-ea"/>
                <a:cs typeface="+mn-cs"/>
              </a:rPr>
              <a:t>De Garay, A. (2006). Reporta en Universidades Tecnológicas , en el primer año de una pérdida del 25% de la matrícula y al final, aproxima­damente de un 41.8%. Caracteriza el perfil  de alumnos  solteros(as); más de una cuarta parte estudiaba y trabajaba y mayoritariamente no contaban con un  equipo de cómputo, materiales y un lugar propio para estudiar y realizar sus tareas escolares, entre otras. Más del 50% reporto la </a:t>
            </a:r>
            <a:r>
              <a:rPr lang="es-MX" sz="1200" kern="1200">
                <a:solidFill>
                  <a:schemeClr val="tx1"/>
                </a:solidFill>
                <a:effectLst/>
                <a:latin typeface="+mn-lt"/>
                <a:ea typeface="+mn-ea"/>
                <a:cs typeface="+mn-cs"/>
              </a:rPr>
              <a:t>difícil transición </a:t>
            </a:r>
            <a:r>
              <a:rPr lang="es-MX" sz="1200" kern="1200" dirty="0">
                <a:solidFill>
                  <a:schemeClr val="tx1"/>
                </a:solidFill>
                <a:effectLst/>
                <a:latin typeface="+mn-lt"/>
                <a:ea typeface="+mn-ea"/>
                <a:cs typeface="+mn-cs"/>
              </a:rPr>
              <a:t>de EMS a ES</a:t>
            </a:r>
          </a:p>
          <a:p>
            <a:endParaRPr lang="es-MX" dirty="0"/>
          </a:p>
        </p:txBody>
      </p:sp>
      <p:sp>
        <p:nvSpPr>
          <p:cNvPr id="4" name="3 Marcador de número de diapositiva"/>
          <p:cNvSpPr>
            <a:spLocks noGrp="1"/>
          </p:cNvSpPr>
          <p:nvPr>
            <p:ph type="sldNum" sz="quarter" idx="10"/>
          </p:nvPr>
        </p:nvSpPr>
        <p:spPr/>
        <p:txBody>
          <a:bodyPr/>
          <a:lstStyle/>
          <a:p>
            <a:fld id="{F7E23CF8-F6C1-4020-B817-A9883507A7AD}" type="slidenum">
              <a:rPr lang="es-MX" smtClean="0"/>
              <a:pPr/>
              <a:t>33</a:t>
            </a:fld>
            <a:endParaRPr lang="es-MX"/>
          </a:p>
        </p:txBody>
      </p:sp>
    </p:spTree>
    <p:extLst>
      <p:ext uri="{BB962C8B-B14F-4D97-AF65-F5344CB8AC3E}">
        <p14:creationId xmlns:p14="http://schemas.microsoft.com/office/powerpoint/2010/main" val="223672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b="0" i="0" u="none" strike="noStrike" kern="1200" baseline="0" dirty="0">
                <a:solidFill>
                  <a:schemeClr val="tx1"/>
                </a:solidFill>
                <a:latin typeface="+mn-lt"/>
                <a:ea typeface="+mn-ea"/>
                <a:cs typeface="+mn-cs"/>
              </a:rPr>
              <a:t>la estratificación social interactúa con ciertos atributos institucionales del sistema educativo para generar desigualdad en las trayectorias educativas.</a:t>
            </a:r>
          </a:p>
          <a:p>
            <a:r>
              <a:rPr lang="es-MX" sz="1200" b="0" i="0" u="none" strike="noStrike" kern="1200" baseline="0" dirty="0">
                <a:solidFill>
                  <a:schemeClr val="tx1"/>
                </a:solidFill>
                <a:latin typeface="+mn-lt"/>
                <a:ea typeface="+mn-ea"/>
                <a:cs typeface="+mn-cs"/>
              </a:rPr>
              <a:t>México presenta mayores desigualdades educativas que otros miembros del OCDE y estas  desigualdades se explican principalmente por razones socioeconómicas (Martínez Rizo 2002, Solís 2010). Si bien el efecto de antecedentes  socioeconómicos  se reduce en la medida en que se avanza hacia </a:t>
            </a:r>
          </a:p>
          <a:p>
            <a:r>
              <a:rPr lang="es-MX" sz="1200" b="0" i="0" u="none" strike="noStrike" kern="1200" baseline="0" dirty="0">
                <a:solidFill>
                  <a:schemeClr val="tx1"/>
                </a:solidFill>
                <a:latin typeface="+mn-lt"/>
                <a:ea typeface="+mn-ea"/>
                <a:cs typeface="+mn-cs"/>
              </a:rPr>
              <a:t>los niveles educativos superiores  por un efecto de selectividad.</a:t>
            </a:r>
            <a:endParaRPr lang="es-MX" dirty="0"/>
          </a:p>
        </p:txBody>
      </p:sp>
      <p:sp>
        <p:nvSpPr>
          <p:cNvPr id="4" name="3 Marcador de número de diapositiva"/>
          <p:cNvSpPr>
            <a:spLocks noGrp="1"/>
          </p:cNvSpPr>
          <p:nvPr>
            <p:ph type="sldNum" sz="quarter" idx="10"/>
          </p:nvPr>
        </p:nvSpPr>
        <p:spPr/>
        <p:txBody>
          <a:bodyPr/>
          <a:lstStyle/>
          <a:p>
            <a:fld id="{F7E23CF8-F6C1-4020-B817-A9883507A7AD}" type="slidenum">
              <a:rPr lang="es-MX" smtClean="0"/>
              <a:pPr/>
              <a:t>34</a:t>
            </a:fld>
            <a:endParaRPr lang="es-MX"/>
          </a:p>
        </p:txBody>
      </p:sp>
    </p:spTree>
    <p:extLst>
      <p:ext uri="{BB962C8B-B14F-4D97-AF65-F5344CB8AC3E}">
        <p14:creationId xmlns:p14="http://schemas.microsoft.com/office/powerpoint/2010/main" val="1322733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CACEI </a:t>
            </a:r>
            <a:r>
              <a:rPr lang="es-MX" baseline="0" dirty="0"/>
              <a:t> </a:t>
            </a:r>
            <a:r>
              <a:rPr lang="es-MX" baseline="0" dirty="0" err="1"/>
              <a:t>demnda</a:t>
            </a:r>
            <a:r>
              <a:rPr lang="es-MX" baseline="0" dirty="0"/>
              <a:t>  s</a:t>
            </a:r>
            <a:r>
              <a:rPr lang="es-MX" dirty="0"/>
              <a:t>uficiencia de la planta académica en su relación de profesores de tiempo completo (PTC) </a:t>
            </a:r>
          </a:p>
        </p:txBody>
      </p:sp>
      <p:sp>
        <p:nvSpPr>
          <p:cNvPr id="4" name="Marcador de número de diapositiva 3"/>
          <p:cNvSpPr>
            <a:spLocks noGrp="1"/>
          </p:cNvSpPr>
          <p:nvPr>
            <p:ph type="sldNum" sz="quarter" idx="10"/>
          </p:nvPr>
        </p:nvSpPr>
        <p:spPr/>
        <p:txBody>
          <a:bodyPr/>
          <a:lstStyle/>
          <a:p>
            <a:fld id="{A896B480-6AD6-4024-BAB9-29BE20003197}" type="slidenum">
              <a:rPr lang="es-MX" smtClean="0"/>
              <a:pPr/>
              <a:t>38</a:t>
            </a:fld>
            <a:endParaRPr lang="es-MX"/>
          </a:p>
        </p:txBody>
      </p:sp>
    </p:spTree>
    <p:extLst>
      <p:ext uri="{BB962C8B-B14F-4D97-AF65-F5344CB8AC3E}">
        <p14:creationId xmlns:p14="http://schemas.microsoft.com/office/powerpoint/2010/main" val="2197506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a:t>De las 3, 855 carreras acreditadas se cuenta solamente con menos de un tercio de estas acreditadas, conformando entre ingeniería y TSU,  solo el 22% de carreras acreditadas en los distintos subsistemas en todo el país.</a:t>
            </a:r>
          </a:p>
          <a:p>
            <a:endParaRPr lang="es-MX" dirty="0"/>
          </a:p>
        </p:txBody>
      </p:sp>
      <p:sp>
        <p:nvSpPr>
          <p:cNvPr id="4" name="Marcador de número de diapositiva 3"/>
          <p:cNvSpPr>
            <a:spLocks noGrp="1"/>
          </p:cNvSpPr>
          <p:nvPr>
            <p:ph type="sldNum" sz="quarter" idx="10"/>
          </p:nvPr>
        </p:nvSpPr>
        <p:spPr/>
        <p:txBody>
          <a:bodyPr/>
          <a:lstStyle/>
          <a:p>
            <a:fld id="{AAB76848-5CE5-4A8C-ADCC-3A7B73F55F56}" type="slidenum">
              <a:rPr lang="es-MX" smtClean="0"/>
              <a:pPr/>
              <a:t>41</a:t>
            </a:fld>
            <a:endParaRPr lang="es-MX"/>
          </a:p>
        </p:txBody>
      </p:sp>
    </p:spTree>
    <p:extLst>
      <p:ext uri="{BB962C8B-B14F-4D97-AF65-F5344CB8AC3E}">
        <p14:creationId xmlns:p14="http://schemas.microsoft.com/office/powerpoint/2010/main" val="1126546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a:t>acreditación de carreras ha ido decreciendo</a:t>
            </a:r>
            <a:r>
              <a:rPr lang="es-MX" baseline="0" dirty="0"/>
              <a:t> desde el año 2013 , llegando al 50% de perdida de acreditación como lo es el caso de las Universidades Tecnológicas</a:t>
            </a:r>
            <a:endParaRPr lang="es-MX" dirty="0"/>
          </a:p>
          <a:p>
            <a:endParaRPr lang="es-MX" dirty="0"/>
          </a:p>
        </p:txBody>
      </p:sp>
      <p:sp>
        <p:nvSpPr>
          <p:cNvPr id="4" name="3 Marcador de número de diapositiva"/>
          <p:cNvSpPr>
            <a:spLocks noGrp="1"/>
          </p:cNvSpPr>
          <p:nvPr>
            <p:ph type="sldNum" sz="quarter" idx="10"/>
          </p:nvPr>
        </p:nvSpPr>
        <p:spPr/>
        <p:txBody>
          <a:bodyPr/>
          <a:lstStyle/>
          <a:p>
            <a:fld id="{F7E23CF8-F6C1-4020-B817-A9883507A7AD}" type="slidenum">
              <a:rPr lang="es-MX" smtClean="0"/>
              <a:pPr/>
              <a:t>42</a:t>
            </a:fld>
            <a:endParaRPr lang="es-MX"/>
          </a:p>
        </p:txBody>
      </p:sp>
    </p:spTree>
    <p:extLst>
      <p:ext uri="{BB962C8B-B14F-4D97-AF65-F5344CB8AC3E}">
        <p14:creationId xmlns:p14="http://schemas.microsoft.com/office/powerpoint/2010/main" val="1919175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La</a:t>
            </a:r>
          </a:p>
        </p:txBody>
      </p:sp>
      <p:sp>
        <p:nvSpPr>
          <p:cNvPr id="4" name="3 Marcador de número de diapositiva"/>
          <p:cNvSpPr>
            <a:spLocks noGrp="1"/>
          </p:cNvSpPr>
          <p:nvPr>
            <p:ph type="sldNum" sz="quarter" idx="10"/>
          </p:nvPr>
        </p:nvSpPr>
        <p:spPr/>
        <p:txBody>
          <a:bodyPr/>
          <a:lstStyle/>
          <a:p>
            <a:fld id="{F7E23CF8-F6C1-4020-B817-A9883507A7AD}" type="slidenum">
              <a:rPr lang="es-MX" smtClean="0"/>
              <a:pPr/>
              <a:t>43</a:t>
            </a:fld>
            <a:endParaRPr lang="es-MX"/>
          </a:p>
        </p:txBody>
      </p:sp>
    </p:spTree>
    <p:extLst>
      <p:ext uri="{BB962C8B-B14F-4D97-AF65-F5344CB8AC3E}">
        <p14:creationId xmlns:p14="http://schemas.microsoft.com/office/powerpoint/2010/main" val="3898544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el SITEAL en el estudio Adolescentes al margen de la escuela y el mercado laboral (con la participación de 15 países latinoamericanos, entre ellos México) (2008) sostiene que el hogar de origen está relacionado con la probabilidad que tienen los estudiantes de quedar excluidos de la escuela y el trabajo, por lo que “Los adolescentes que viven en hogares con bajo nivel educativo tienen en promedio seis veces más probabilidades de estar fuera de la escuela y el trabajo que los más favorecidos” (SITEAL, 2008, p. 4).</a:t>
            </a:r>
            <a:endParaRPr lang="en-US" dirty="0"/>
          </a:p>
          <a:p>
            <a:endParaRPr lang="es-MX" dirty="0"/>
          </a:p>
        </p:txBody>
      </p:sp>
      <p:sp>
        <p:nvSpPr>
          <p:cNvPr id="4" name="3 Marcador de número de diapositiva"/>
          <p:cNvSpPr>
            <a:spLocks noGrp="1"/>
          </p:cNvSpPr>
          <p:nvPr>
            <p:ph type="sldNum" sz="quarter" idx="10"/>
          </p:nvPr>
        </p:nvSpPr>
        <p:spPr/>
        <p:txBody>
          <a:bodyPr/>
          <a:lstStyle/>
          <a:p>
            <a:fld id="{F7E23CF8-F6C1-4020-B817-A9883507A7AD}" type="slidenum">
              <a:rPr lang="es-MX" smtClean="0"/>
              <a:pPr/>
              <a:t>44</a:t>
            </a:fld>
            <a:endParaRPr lang="es-MX"/>
          </a:p>
        </p:txBody>
      </p:sp>
    </p:spTree>
    <p:extLst>
      <p:ext uri="{BB962C8B-B14F-4D97-AF65-F5344CB8AC3E}">
        <p14:creationId xmlns:p14="http://schemas.microsoft.com/office/powerpoint/2010/main" val="1874519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Roberto Rodríguez (2009) señala que  «</a:t>
            </a:r>
            <a:r>
              <a:rPr lang="es-MX" sz="1200" b="0" i="0" kern="1200" dirty="0">
                <a:solidFill>
                  <a:schemeClr val="tx1"/>
                </a:solidFill>
                <a:effectLst/>
                <a:latin typeface="+mn-lt"/>
                <a:ea typeface="+mn-ea"/>
                <a:cs typeface="+mn-cs"/>
              </a:rPr>
              <a:t>que las líneas de política académica y de organización de los distintos conglomerados institucionales que comparten los objetivos de la formación tecnológica superior se desarrollaron, por largo tiempo, en distintos entornos de coordinación administrativa, funcional y, desde luego, académica.»</a:t>
            </a:r>
            <a:endParaRPr lang="es-MX" dirty="0"/>
          </a:p>
        </p:txBody>
      </p:sp>
      <p:sp>
        <p:nvSpPr>
          <p:cNvPr id="4" name="3 Marcador de número de diapositiva"/>
          <p:cNvSpPr>
            <a:spLocks noGrp="1"/>
          </p:cNvSpPr>
          <p:nvPr>
            <p:ph type="sldNum" sz="quarter" idx="10"/>
          </p:nvPr>
        </p:nvSpPr>
        <p:spPr/>
        <p:txBody>
          <a:bodyPr/>
          <a:lstStyle/>
          <a:p>
            <a:fld id="{F7E23CF8-F6C1-4020-B817-A9883507A7AD}" type="slidenum">
              <a:rPr lang="es-MX" smtClean="0"/>
              <a:pPr/>
              <a:t>6</a:t>
            </a:fld>
            <a:endParaRPr lang="es-MX"/>
          </a:p>
        </p:txBody>
      </p:sp>
    </p:spTree>
    <p:extLst>
      <p:ext uri="{BB962C8B-B14F-4D97-AF65-F5344CB8AC3E}">
        <p14:creationId xmlns:p14="http://schemas.microsoft.com/office/powerpoint/2010/main" val="4247896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El </a:t>
            </a:r>
            <a:r>
              <a:rPr lang="es-MX" dirty="0" err="1"/>
              <a:t>exámen</a:t>
            </a:r>
            <a:r>
              <a:rPr lang="es-MX" dirty="0"/>
              <a:t> de ingreso introduce una discriminación adicional a las que ya existen socialmente</a:t>
            </a:r>
            <a:endParaRPr lang="en-US" dirty="0"/>
          </a:p>
          <a:p>
            <a:endParaRPr lang="es-MX" dirty="0"/>
          </a:p>
        </p:txBody>
      </p:sp>
      <p:sp>
        <p:nvSpPr>
          <p:cNvPr id="4" name="3 Marcador de número de diapositiva"/>
          <p:cNvSpPr>
            <a:spLocks noGrp="1"/>
          </p:cNvSpPr>
          <p:nvPr>
            <p:ph type="sldNum" sz="quarter" idx="10"/>
          </p:nvPr>
        </p:nvSpPr>
        <p:spPr/>
        <p:txBody>
          <a:bodyPr/>
          <a:lstStyle/>
          <a:p>
            <a:fld id="{F7E23CF8-F6C1-4020-B817-A9883507A7AD}" type="slidenum">
              <a:rPr lang="es-MX" smtClean="0"/>
              <a:pPr/>
              <a:t>45</a:t>
            </a:fld>
            <a:endParaRPr lang="es-MX"/>
          </a:p>
        </p:txBody>
      </p:sp>
    </p:spTree>
    <p:extLst>
      <p:ext uri="{BB962C8B-B14F-4D97-AF65-F5344CB8AC3E}">
        <p14:creationId xmlns:p14="http://schemas.microsoft.com/office/powerpoint/2010/main" val="1381472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7E23CF8-F6C1-4020-B817-A9883507A7AD}" type="slidenum">
              <a:rPr lang="es-MX" smtClean="0"/>
              <a:pPr/>
              <a:t>7</a:t>
            </a:fld>
            <a:endParaRPr lang="es-MX"/>
          </a:p>
        </p:txBody>
      </p:sp>
    </p:spTree>
    <p:extLst>
      <p:ext uri="{BB962C8B-B14F-4D97-AF65-F5344CB8AC3E}">
        <p14:creationId xmlns:p14="http://schemas.microsoft.com/office/powerpoint/2010/main" val="3154855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sz="1200" kern="1200" dirty="0">
                <a:solidFill>
                  <a:schemeClr val="tx1"/>
                </a:solidFill>
                <a:effectLst/>
                <a:latin typeface="+mn-lt"/>
                <a:ea typeface="+mn-ea"/>
                <a:cs typeface="+mn-cs"/>
              </a:rPr>
              <a:t>" De Ibarrola y Bernal (1997:152) señalan que  "conjunta a una gama institucional compleja en términos de responsabilidades, de formas de organización y control de estructuras, y prácticas curriculares y didácticas con una gran diferenciación interna. </a:t>
            </a:r>
            <a:endParaRPr lang="es-MX" dirty="0"/>
          </a:p>
        </p:txBody>
      </p:sp>
      <p:sp>
        <p:nvSpPr>
          <p:cNvPr id="4" name="3 Marcador de número de diapositiva"/>
          <p:cNvSpPr>
            <a:spLocks noGrp="1"/>
          </p:cNvSpPr>
          <p:nvPr>
            <p:ph type="sldNum" sz="quarter" idx="10"/>
          </p:nvPr>
        </p:nvSpPr>
        <p:spPr/>
        <p:txBody>
          <a:bodyPr/>
          <a:lstStyle/>
          <a:p>
            <a:fld id="{A896B480-6AD6-4024-BAB9-29BE20003197}" type="slidenum">
              <a:rPr lang="es-MX" smtClean="0"/>
              <a:pPr/>
              <a:t>8</a:t>
            </a:fld>
            <a:endParaRPr lang="es-MX"/>
          </a:p>
        </p:txBody>
      </p:sp>
    </p:spTree>
    <p:extLst>
      <p:ext uri="{BB962C8B-B14F-4D97-AF65-F5344CB8AC3E}">
        <p14:creationId xmlns:p14="http://schemas.microsoft.com/office/powerpoint/2010/main" val="4239833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El modelo de las instituciones</a:t>
            </a:r>
            <a:r>
              <a:rPr lang="es-ES" baseline="0" dirty="0"/>
              <a:t> de educación nacional  tecnológica </a:t>
            </a:r>
            <a:r>
              <a:rPr lang="es-ES" dirty="0"/>
              <a:t> se ha ido construyendo y definiendo  respondiendo a tendencias </a:t>
            </a:r>
            <a:r>
              <a:rPr lang="es-ES" dirty="0" err="1"/>
              <a:t>ie</a:t>
            </a:r>
            <a:r>
              <a:rPr lang="es-ES" dirty="0"/>
              <a:t> influencia de organismos internacionales</a:t>
            </a:r>
            <a:r>
              <a:rPr lang="es-ES" baseline="0" dirty="0"/>
              <a:t>  convergiendo en la educación con base en competencias.</a:t>
            </a:r>
            <a:endParaRPr lang="es-MX" dirty="0"/>
          </a:p>
        </p:txBody>
      </p:sp>
      <p:sp>
        <p:nvSpPr>
          <p:cNvPr id="4" name="3 Marcador de número de diapositiva"/>
          <p:cNvSpPr>
            <a:spLocks noGrp="1"/>
          </p:cNvSpPr>
          <p:nvPr>
            <p:ph type="sldNum" sz="quarter" idx="10"/>
          </p:nvPr>
        </p:nvSpPr>
        <p:spPr/>
        <p:txBody>
          <a:bodyPr/>
          <a:lstStyle/>
          <a:p>
            <a:fld id="{A896B480-6AD6-4024-BAB9-29BE20003197}" type="slidenum">
              <a:rPr lang="es-MX" smtClean="0"/>
              <a:pPr/>
              <a:t>9</a:t>
            </a:fld>
            <a:endParaRPr lang="es-MX"/>
          </a:p>
        </p:txBody>
      </p:sp>
    </p:spTree>
    <p:extLst>
      <p:ext uri="{BB962C8B-B14F-4D97-AF65-F5344CB8AC3E}">
        <p14:creationId xmlns:p14="http://schemas.microsoft.com/office/powerpoint/2010/main" val="60221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De la diversificación de la educación </a:t>
            </a:r>
            <a:r>
              <a:rPr lang="es-ES" dirty="0" err="1"/>
              <a:t>suuperior</a:t>
            </a:r>
            <a:r>
              <a:rPr lang="es-ES" baseline="0" dirty="0"/>
              <a:t> tecnológica dan cuenta políticas, la gestión de diversos actores y, en términos de Roberto Rodríguez, </a:t>
            </a:r>
            <a:r>
              <a:rPr lang="es-MX" sz="1200" b="0" i="0" kern="1200" dirty="0">
                <a:solidFill>
                  <a:schemeClr val="tx1"/>
                </a:solidFill>
                <a:effectLst/>
                <a:latin typeface="+mn-lt"/>
                <a:ea typeface="+mn-ea"/>
                <a:cs typeface="+mn-cs"/>
              </a:rPr>
              <a:t>la presencia y juego de intereses en la conducción del sistema</a:t>
            </a:r>
            <a:endParaRPr lang="es-MX" dirty="0"/>
          </a:p>
        </p:txBody>
      </p:sp>
      <p:sp>
        <p:nvSpPr>
          <p:cNvPr id="4" name="3 Marcador de número de diapositiva"/>
          <p:cNvSpPr>
            <a:spLocks noGrp="1"/>
          </p:cNvSpPr>
          <p:nvPr>
            <p:ph type="sldNum" sz="quarter" idx="10"/>
          </p:nvPr>
        </p:nvSpPr>
        <p:spPr/>
        <p:txBody>
          <a:bodyPr/>
          <a:lstStyle/>
          <a:p>
            <a:fld id="{F7E23CF8-F6C1-4020-B817-A9883507A7AD}" type="slidenum">
              <a:rPr lang="es-MX" smtClean="0"/>
              <a:pPr/>
              <a:t>12</a:t>
            </a:fld>
            <a:endParaRPr lang="es-MX"/>
          </a:p>
        </p:txBody>
      </p:sp>
    </p:spTree>
    <p:extLst>
      <p:ext uri="{BB962C8B-B14F-4D97-AF65-F5344CB8AC3E}">
        <p14:creationId xmlns:p14="http://schemas.microsoft.com/office/powerpoint/2010/main" val="2459772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La desigualdad</a:t>
            </a:r>
            <a:r>
              <a:rPr lang="es-MX" baseline="0" dirty="0"/>
              <a:t> e inequidad se expresa entre regiones y Estados. </a:t>
            </a:r>
            <a:r>
              <a:rPr lang="es-MX" dirty="0"/>
              <a:t>En los estados de mayor marginación, el nivel de rezago educativo es mucho más alto.</a:t>
            </a:r>
          </a:p>
          <a:p>
            <a:r>
              <a:rPr lang="es-MX" dirty="0"/>
              <a:t>El estudio «</a:t>
            </a:r>
            <a:r>
              <a:rPr lang="es-MX" sz="1200" b="0" i="0" u="none" strike="noStrike" kern="1200" baseline="0" dirty="0">
                <a:solidFill>
                  <a:schemeClr val="tx1"/>
                </a:solidFill>
                <a:latin typeface="+mn-lt"/>
                <a:ea typeface="+mn-ea"/>
                <a:cs typeface="+mn-cs"/>
              </a:rPr>
              <a:t>Índice de Equidad en el acceso a la Educación Superior por Regiones en Jalisco» (Verduzco et al, 2014), identifico inequidad por regiones.</a:t>
            </a:r>
            <a:endParaRPr lang="es-MX" b="0" dirty="0"/>
          </a:p>
        </p:txBody>
      </p:sp>
      <p:sp>
        <p:nvSpPr>
          <p:cNvPr id="4" name="3 Marcador de número de diapositiva"/>
          <p:cNvSpPr>
            <a:spLocks noGrp="1"/>
          </p:cNvSpPr>
          <p:nvPr>
            <p:ph type="sldNum" sz="quarter" idx="10"/>
          </p:nvPr>
        </p:nvSpPr>
        <p:spPr/>
        <p:txBody>
          <a:bodyPr/>
          <a:lstStyle/>
          <a:p>
            <a:fld id="{F7E23CF8-F6C1-4020-B817-A9883507A7AD}" type="slidenum">
              <a:rPr lang="es-MX" smtClean="0"/>
              <a:pPr/>
              <a:t>13</a:t>
            </a:fld>
            <a:endParaRPr lang="es-MX"/>
          </a:p>
        </p:txBody>
      </p:sp>
    </p:spTree>
    <p:extLst>
      <p:ext uri="{BB962C8B-B14F-4D97-AF65-F5344CB8AC3E}">
        <p14:creationId xmlns:p14="http://schemas.microsoft.com/office/powerpoint/2010/main" val="3695173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sz="1200" b="0" i="0" u="none" strike="noStrike" kern="1200" baseline="0" dirty="0">
              <a:solidFill>
                <a:schemeClr val="tx1"/>
              </a:solidFill>
              <a:latin typeface="+mn-lt"/>
              <a:ea typeface="+mn-ea"/>
              <a:cs typeface="+mn-cs"/>
            </a:endParaRPr>
          </a:p>
          <a:p>
            <a:r>
              <a:rPr lang="es-MX" sz="1200" b="0" i="0" u="none" strike="noStrike" kern="1200" baseline="0" dirty="0">
                <a:solidFill>
                  <a:schemeClr val="tx1"/>
                </a:solidFill>
                <a:latin typeface="+mn-lt"/>
                <a:ea typeface="+mn-ea"/>
                <a:cs typeface="+mn-cs"/>
              </a:rPr>
              <a:t>Patricio Solís (2015) señala que «en la transición a la educación superior se reducen aún más –al grado de prácticamente desaparecer-las brechas asociadas al tamaño de la localidad. También decrecen los efectos de la escolaridad de los padres, aunque siguen siendo importantes. En cambio, adquiere mayor relevancia la desigualdad asociada a los recursos económicos del hogar de origen.». </a:t>
            </a:r>
            <a:endParaRPr lang="es-MX" dirty="0"/>
          </a:p>
        </p:txBody>
      </p:sp>
      <p:sp>
        <p:nvSpPr>
          <p:cNvPr id="4" name="3 Marcador de número de diapositiva"/>
          <p:cNvSpPr>
            <a:spLocks noGrp="1"/>
          </p:cNvSpPr>
          <p:nvPr>
            <p:ph type="sldNum" sz="quarter" idx="10"/>
          </p:nvPr>
        </p:nvSpPr>
        <p:spPr/>
        <p:txBody>
          <a:bodyPr/>
          <a:lstStyle/>
          <a:p>
            <a:fld id="{F7E23CF8-F6C1-4020-B817-A9883507A7AD}" type="slidenum">
              <a:rPr lang="es-MX" smtClean="0"/>
              <a:pPr/>
              <a:t>14</a:t>
            </a:fld>
            <a:endParaRPr lang="es-MX"/>
          </a:p>
        </p:txBody>
      </p:sp>
    </p:spTree>
    <p:extLst>
      <p:ext uri="{BB962C8B-B14F-4D97-AF65-F5344CB8AC3E}">
        <p14:creationId xmlns:p14="http://schemas.microsoft.com/office/powerpoint/2010/main" val="1072237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766DE8A5-27F3-4683-B079-66B54BF076B4}" type="datetimeFigureOut">
              <a:rPr lang="es-MX" smtClean="0"/>
              <a:pPr/>
              <a:t>30/09/2016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AAA347D-04CD-44DF-AFF3-2A5788E65FC6}" type="slidenum">
              <a:rPr lang="es-MX" smtClean="0"/>
              <a:pPr/>
              <a:t>‹Nº›</a:t>
            </a:fld>
            <a:endParaRPr lang="es-MX"/>
          </a:p>
        </p:txBody>
      </p:sp>
    </p:spTree>
    <p:extLst>
      <p:ext uri="{BB962C8B-B14F-4D97-AF65-F5344CB8AC3E}">
        <p14:creationId xmlns:p14="http://schemas.microsoft.com/office/powerpoint/2010/main" val="4063765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766DE8A5-27F3-4683-B079-66B54BF076B4}" type="datetimeFigureOut">
              <a:rPr lang="es-MX" smtClean="0"/>
              <a:pPr/>
              <a:t>30/09/2016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AAA347D-04CD-44DF-AFF3-2A5788E65FC6}" type="slidenum">
              <a:rPr lang="es-MX" smtClean="0"/>
              <a:pPr/>
              <a:t>‹Nº›</a:t>
            </a:fld>
            <a:endParaRPr lang="es-MX"/>
          </a:p>
        </p:txBody>
      </p:sp>
    </p:spTree>
    <p:extLst>
      <p:ext uri="{BB962C8B-B14F-4D97-AF65-F5344CB8AC3E}">
        <p14:creationId xmlns:p14="http://schemas.microsoft.com/office/powerpoint/2010/main" val="2932185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766DE8A5-27F3-4683-B079-66B54BF076B4}" type="datetimeFigureOut">
              <a:rPr lang="es-MX" smtClean="0"/>
              <a:pPr/>
              <a:t>30/09/2016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AAA347D-04CD-44DF-AFF3-2A5788E65FC6}" type="slidenum">
              <a:rPr lang="es-MX" smtClean="0"/>
              <a:pPr/>
              <a:t>‹Nº›</a:t>
            </a:fld>
            <a:endParaRPr lang="es-MX"/>
          </a:p>
        </p:txBody>
      </p:sp>
    </p:spTree>
    <p:extLst>
      <p:ext uri="{BB962C8B-B14F-4D97-AF65-F5344CB8AC3E}">
        <p14:creationId xmlns:p14="http://schemas.microsoft.com/office/powerpoint/2010/main" val="3988450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766DE8A5-27F3-4683-B079-66B54BF076B4}" type="datetimeFigureOut">
              <a:rPr lang="es-MX" smtClean="0"/>
              <a:pPr/>
              <a:t>30/09/2016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AAA347D-04CD-44DF-AFF3-2A5788E65FC6}" type="slidenum">
              <a:rPr lang="es-MX" smtClean="0"/>
              <a:pPr/>
              <a:t>‹Nº›</a:t>
            </a:fld>
            <a:endParaRPr lang="es-MX"/>
          </a:p>
        </p:txBody>
      </p:sp>
    </p:spTree>
    <p:extLst>
      <p:ext uri="{BB962C8B-B14F-4D97-AF65-F5344CB8AC3E}">
        <p14:creationId xmlns:p14="http://schemas.microsoft.com/office/powerpoint/2010/main" val="3795017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66DE8A5-27F3-4683-B079-66B54BF076B4}" type="datetimeFigureOut">
              <a:rPr lang="es-MX" smtClean="0"/>
              <a:pPr/>
              <a:t>30/09/2016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AAA347D-04CD-44DF-AFF3-2A5788E65FC6}" type="slidenum">
              <a:rPr lang="es-MX" smtClean="0"/>
              <a:pPr/>
              <a:t>‹Nº›</a:t>
            </a:fld>
            <a:endParaRPr lang="es-MX"/>
          </a:p>
        </p:txBody>
      </p:sp>
    </p:spTree>
    <p:extLst>
      <p:ext uri="{BB962C8B-B14F-4D97-AF65-F5344CB8AC3E}">
        <p14:creationId xmlns:p14="http://schemas.microsoft.com/office/powerpoint/2010/main" val="3438067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766DE8A5-27F3-4683-B079-66B54BF076B4}" type="datetimeFigureOut">
              <a:rPr lang="es-MX" smtClean="0"/>
              <a:pPr/>
              <a:t>30/09/2016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AAA347D-04CD-44DF-AFF3-2A5788E65FC6}" type="slidenum">
              <a:rPr lang="es-MX" smtClean="0"/>
              <a:pPr/>
              <a:t>‹Nº›</a:t>
            </a:fld>
            <a:endParaRPr lang="es-MX"/>
          </a:p>
        </p:txBody>
      </p:sp>
    </p:spTree>
    <p:extLst>
      <p:ext uri="{BB962C8B-B14F-4D97-AF65-F5344CB8AC3E}">
        <p14:creationId xmlns:p14="http://schemas.microsoft.com/office/powerpoint/2010/main" val="172419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766DE8A5-27F3-4683-B079-66B54BF076B4}" type="datetimeFigureOut">
              <a:rPr lang="es-MX" smtClean="0"/>
              <a:pPr/>
              <a:t>30/09/2016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FAAA347D-04CD-44DF-AFF3-2A5788E65FC6}" type="slidenum">
              <a:rPr lang="es-MX" smtClean="0"/>
              <a:pPr/>
              <a:t>‹Nº›</a:t>
            </a:fld>
            <a:endParaRPr lang="es-MX"/>
          </a:p>
        </p:txBody>
      </p:sp>
    </p:spTree>
    <p:extLst>
      <p:ext uri="{BB962C8B-B14F-4D97-AF65-F5344CB8AC3E}">
        <p14:creationId xmlns:p14="http://schemas.microsoft.com/office/powerpoint/2010/main" val="359743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766DE8A5-27F3-4683-B079-66B54BF076B4}" type="datetimeFigureOut">
              <a:rPr lang="es-MX" smtClean="0"/>
              <a:pPr/>
              <a:t>30/09/2016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FAAA347D-04CD-44DF-AFF3-2A5788E65FC6}" type="slidenum">
              <a:rPr lang="es-MX" smtClean="0"/>
              <a:pPr/>
              <a:t>‹Nº›</a:t>
            </a:fld>
            <a:endParaRPr lang="es-MX"/>
          </a:p>
        </p:txBody>
      </p:sp>
    </p:spTree>
    <p:extLst>
      <p:ext uri="{BB962C8B-B14F-4D97-AF65-F5344CB8AC3E}">
        <p14:creationId xmlns:p14="http://schemas.microsoft.com/office/powerpoint/2010/main" val="609817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66DE8A5-27F3-4683-B079-66B54BF076B4}" type="datetimeFigureOut">
              <a:rPr lang="es-MX" smtClean="0"/>
              <a:pPr/>
              <a:t>30/09/2016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FAAA347D-04CD-44DF-AFF3-2A5788E65FC6}" type="slidenum">
              <a:rPr lang="es-MX" smtClean="0"/>
              <a:pPr/>
              <a:t>‹Nº›</a:t>
            </a:fld>
            <a:endParaRPr lang="es-MX"/>
          </a:p>
        </p:txBody>
      </p:sp>
    </p:spTree>
    <p:extLst>
      <p:ext uri="{BB962C8B-B14F-4D97-AF65-F5344CB8AC3E}">
        <p14:creationId xmlns:p14="http://schemas.microsoft.com/office/powerpoint/2010/main" val="1061611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66DE8A5-27F3-4683-B079-66B54BF076B4}" type="datetimeFigureOut">
              <a:rPr lang="es-MX" smtClean="0"/>
              <a:pPr/>
              <a:t>30/09/2016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AAA347D-04CD-44DF-AFF3-2A5788E65FC6}" type="slidenum">
              <a:rPr lang="es-MX" smtClean="0"/>
              <a:pPr/>
              <a:t>‹Nº›</a:t>
            </a:fld>
            <a:endParaRPr lang="es-MX"/>
          </a:p>
        </p:txBody>
      </p:sp>
    </p:spTree>
    <p:extLst>
      <p:ext uri="{BB962C8B-B14F-4D97-AF65-F5344CB8AC3E}">
        <p14:creationId xmlns:p14="http://schemas.microsoft.com/office/powerpoint/2010/main" val="3883685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66DE8A5-27F3-4683-B079-66B54BF076B4}" type="datetimeFigureOut">
              <a:rPr lang="es-MX" smtClean="0"/>
              <a:pPr/>
              <a:t>30/09/2016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AAA347D-04CD-44DF-AFF3-2A5788E65FC6}" type="slidenum">
              <a:rPr lang="es-MX" smtClean="0"/>
              <a:pPr/>
              <a:t>‹Nº›</a:t>
            </a:fld>
            <a:endParaRPr lang="es-MX"/>
          </a:p>
        </p:txBody>
      </p:sp>
    </p:spTree>
    <p:extLst>
      <p:ext uri="{BB962C8B-B14F-4D97-AF65-F5344CB8AC3E}">
        <p14:creationId xmlns:p14="http://schemas.microsoft.com/office/powerpoint/2010/main" val="118402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DE8A5-27F3-4683-B079-66B54BF076B4}" type="datetimeFigureOut">
              <a:rPr lang="es-MX" smtClean="0"/>
              <a:pPr/>
              <a:t>30/09/2016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A347D-04CD-44DF-AFF3-2A5788E65FC6}" type="slidenum">
              <a:rPr lang="es-MX" smtClean="0"/>
              <a:pPr/>
              <a:t>‹Nº›</a:t>
            </a:fld>
            <a:endParaRPr lang="es-MX"/>
          </a:p>
        </p:txBody>
      </p:sp>
    </p:spTree>
    <p:extLst>
      <p:ext uri="{BB962C8B-B14F-4D97-AF65-F5344CB8AC3E}">
        <p14:creationId xmlns:p14="http://schemas.microsoft.com/office/powerpoint/2010/main" val="2910679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dgei.unam.mx/cuaderno3.pdf" TargetMode="External"/><Relationship Id="rId2" Type="http://schemas.openxmlformats.org/officeDocument/2006/relationships/hyperlink" Target="http://www.redalyc.org/pdf/2831/283121724006.pdf" TargetMode="External"/><Relationship Id="rId1" Type="http://schemas.openxmlformats.org/officeDocument/2006/relationships/slideLayout" Target="../slideLayouts/slideLayout2.xml"/><Relationship Id="rId6" Type="http://schemas.openxmlformats.org/officeDocument/2006/relationships/hyperlink" Target="http://www.fundacionsantillana.com/upload/ficheros/noticias/201509/politicas_educativas_para_la_web.pdf" TargetMode="External"/><Relationship Id="rId5" Type="http://schemas.openxmlformats.org/officeDocument/2006/relationships/hyperlink" Target="http://www.ses.unam.mx/curso2012/pdf/Mendoza_M5S1.pdf" TargetMode="External"/><Relationship Id="rId4" Type="http://schemas.openxmlformats.org/officeDocument/2006/relationships/hyperlink" Target="http://www.ses.unam.mx/publicaciones/libros/L30_cobertura/Cobertura.pdf"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8" Type="http://schemas.openxmlformats.org/officeDocument/2006/relationships/hyperlink" Target="http://cgut.sep.gob.mx/Areas/CoordPGA/DirPlaneaEvalInfo/SubEvaluacion/MECASUP_2014.xlsx" TargetMode="External"/><Relationship Id="rId3" Type="http://schemas.openxmlformats.org/officeDocument/2006/relationships/hyperlink" Target="http://cgut.sep.gob.mx/PIDUP/Programa%20Institucional%20de%20Desarrollo%202013-2018%20Politecnicas%20Version%20para%20Imprimir.pdf" TargetMode="External"/><Relationship Id="rId7" Type="http://schemas.openxmlformats.org/officeDocument/2006/relationships/hyperlink" Target="http://estudiossociologicos.colmex.mx/index.php/es/article/view/80" TargetMode="External"/><Relationship Id="rId2" Type="http://schemas.openxmlformats.org/officeDocument/2006/relationships/hyperlink" Target="https://ries.universia.net/article/view/43/educacion-superior-tecnologica-mexico-historia-situacion-actual-perspectivas" TargetMode="External"/><Relationship Id="rId1" Type="http://schemas.openxmlformats.org/officeDocument/2006/relationships/slideLayout" Target="../slideLayouts/slideLayout2.xml"/><Relationship Id="rId6" Type="http://schemas.openxmlformats.org/officeDocument/2006/relationships/hyperlink" Target="http://epaa.asu.edu/ojs/article/view/965" TargetMode="External"/><Relationship Id="rId5" Type="http://schemas.openxmlformats.org/officeDocument/2006/relationships/hyperlink" Target="http://cgut.sep.gob.mx/Areas/CoordAcademica/FSUTcgut.pdf" TargetMode="External"/><Relationship Id="rId4" Type="http://schemas.openxmlformats.org/officeDocument/2006/relationships/hyperlink" Target="http://www.ittoluca.edu.mx/.../1.-%20TECNOL&#211;GICO%20NACIONAL%20DE%20M&#201;XIC"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4638"/>
            <a:ext cx="8219256" cy="1570186"/>
          </a:xfrm>
        </p:spPr>
        <p:txBody>
          <a:bodyPr>
            <a:normAutofit fontScale="90000"/>
          </a:bodyPr>
          <a:lstStyle/>
          <a:p>
            <a:pPr marL="0" indent="0"/>
            <a:r>
              <a:rPr lang="es-MX" sz="2000" b="1" dirty="0">
                <a:solidFill>
                  <a:srgbClr val="FF0000"/>
                </a:solidFill>
              </a:rPr>
              <a:t>X Curso Interinstitucional del Seminario de Educación Superior de la UNAM</a:t>
            </a:r>
            <a:r>
              <a:rPr lang="es-MX" sz="2000" dirty="0"/>
              <a:t>.</a:t>
            </a:r>
            <a:br>
              <a:rPr lang="es-MX" sz="2000" dirty="0"/>
            </a:br>
            <a:r>
              <a:rPr lang="es-MX" sz="2000" b="1" dirty="0">
                <a:solidFill>
                  <a:schemeClr val="tx2">
                    <a:lumMod val="75000"/>
                  </a:schemeClr>
                </a:solidFill>
              </a:rPr>
              <a:t>Normales, Tecnológicos y Universidades.</a:t>
            </a:r>
            <a:br>
              <a:rPr lang="es-MX" sz="2000" b="1" dirty="0">
                <a:solidFill>
                  <a:schemeClr val="tx2">
                    <a:lumMod val="75000"/>
                  </a:schemeClr>
                </a:solidFill>
              </a:rPr>
            </a:br>
            <a:r>
              <a:rPr lang="es-MX" sz="2000" b="1" dirty="0">
                <a:solidFill>
                  <a:schemeClr val="tx2">
                    <a:lumMod val="75000"/>
                  </a:schemeClr>
                </a:solidFill>
              </a:rPr>
              <a:t>Política, Políticas y Gobierno de la Educación Superior en México</a:t>
            </a:r>
            <a:br>
              <a:rPr lang="es-MX" sz="2000" b="1" dirty="0">
                <a:solidFill>
                  <a:schemeClr val="tx2">
                    <a:lumMod val="75000"/>
                  </a:schemeClr>
                </a:solidFill>
              </a:rPr>
            </a:br>
            <a:r>
              <a:rPr lang="es-MX" sz="2000" b="1" dirty="0">
                <a:solidFill>
                  <a:schemeClr val="tx2">
                    <a:lumMod val="75000"/>
                  </a:schemeClr>
                </a:solidFill>
              </a:rPr>
              <a:t>Del 12 de agosto al 25 de </a:t>
            </a:r>
            <a:r>
              <a:rPr lang="es-MX" sz="1800" b="1" dirty="0">
                <a:solidFill>
                  <a:schemeClr val="tx2">
                    <a:lumMod val="75000"/>
                  </a:schemeClr>
                </a:solidFill>
              </a:rPr>
              <a:t>noviembre de 2016</a:t>
            </a:r>
            <a:br>
              <a:rPr lang="es-MX" sz="1800" b="1" dirty="0">
                <a:solidFill>
                  <a:schemeClr val="tx2">
                    <a:lumMod val="75000"/>
                  </a:schemeClr>
                </a:solidFill>
              </a:rPr>
            </a:br>
            <a:endParaRPr lang="es-MX" sz="1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731650630"/>
              </p:ext>
            </p:extLst>
          </p:nvPr>
        </p:nvGraphicFramePr>
        <p:xfrm>
          <a:off x="395536" y="170080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6074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39552" y="274638"/>
            <a:ext cx="8147248" cy="706090"/>
          </a:xfrm>
        </p:spPr>
        <p:txBody>
          <a:bodyPr>
            <a:normAutofit/>
          </a:bodyPr>
          <a:lstStyle/>
          <a:p>
            <a:r>
              <a:rPr lang="en-US" sz="3200" b="1" dirty="0" err="1">
                <a:solidFill>
                  <a:srgbClr val="FF0000"/>
                </a:solidFill>
              </a:rPr>
              <a:t>Educación</a:t>
            </a:r>
            <a:r>
              <a:rPr lang="en-US" sz="3200" b="1" dirty="0">
                <a:solidFill>
                  <a:srgbClr val="FF0000"/>
                </a:solidFill>
              </a:rPr>
              <a:t> Superior </a:t>
            </a:r>
            <a:r>
              <a:rPr lang="en-US" sz="3200" b="1" dirty="0" err="1">
                <a:solidFill>
                  <a:srgbClr val="FF0000"/>
                </a:solidFill>
              </a:rPr>
              <a:t>Tecnológica</a:t>
            </a:r>
            <a:endParaRPr lang="en-US" sz="3200" b="1" dirty="0">
              <a:solidFill>
                <a:srgbClr val="FF0000"/>
              </a:solidFill>
            </a:endParaRP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1788527809"/>
              </p:ext>
            </p:extLst>
          </p:nvPr>
        </p:nvGraphicFramePr>
        <p:xfrm>
          <a:off x="179512" y="980728"/>
          <a:ext cx="8507288"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7221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772816"/>
            <a:ext cx="8136904" cy="1503040"/>
          </a:xfrm>
        </p:spPr>
        <p:txBody>
          <a:bodyPr>
            <a:normAutofit fontScale="90000"/>
          </a:bodyPr>
          <a:lstStyle/>
          <a:p>
            <a:r>
              <a:rPr lang="es-MX" b="1" dirty="0">
                <a:solidFill>
                  <a:srgbClr val="FF0000"/>
                </a:solidFill>
              </a:rPr>
              <a:t>Educación Superior Tecnológica</a:t>
            </a:r>
            <a:br>
              <a:rPr lang="es-MX" b="1" dirty="0">
                <a:solidFill>
                  <a:srgbClr val="FF0000"/>
                </a:solidFill>
              </a:rPr>
            </a:br>
            <a:r>
              <a:rPr lang="es-MX" b="1" dirty="0">
                <a:solidFill>
                  <a:srgbClr val="FF0000"/>
                </a:solidFill>
              </a:rPr>
              <a:t> Diversificación  y cobertura de la oferta educativa</a:t>
            </a:r>
            <a:br>
              <a:rPr lang="es-MX" b="1" dirty="0">
                <a:solidFill>
                  <a:srgbClr val="FF0000"/>
                </a:solidFill>
              </a:rPr>
            </a:br>
            <a:endParaRPr lang="es-MX" dirty="0"/>
          </a:p>
        </p:txBody>
      </p:sp>
    </p:spTree>
    <p:extLst>
      <p:ext uri="{BB962C8B-B14F-4D97-AF65-F5344CB8AC3E}">
        <p14:creationId xmlns:p14="http://schemas.microsoft.com/office/powerpoint/2010/main" val="3891038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4638"/>
            <a:ext cx="8219256" cy="778098"/>
          </a:xfrm>
        </p:spPr>
        <p:txBody>
          <a:bodyPr>
            <a:normAutofit fontScale="90000"/>
          </a:bodyPr>
          <a:lstStyle/>
          <a:p>
            <a:r>
              <a:rPr lang="es-MX" sz="3200" b="1" dirty="0">
                <a:solidFill>
                  <a:srgbClr val="FF0000"/>
                </a:solidFill>
              </a:rPr>
              <a:t>Educación Superior Tecnológica</a:t>
            </a:r>
            <a:br>
              <a:rPr lang="es-MX" sz="3200" b="1" dirty="0">
                <a:solidFill>
                  <a:srgbClr val="FF0000"/>
                </a:solidFill>
              </a:rPr>
            </a:br>
            <a:r>
              <a:rPr lang="es-MX" sz="3200" b="1" dirty="0">
                <a:solidFill>
                  <a:srgbClr val="FF0000"/>
                </a:solidFill>
              </a:rPr>
              <a:t>Atención educativa 2014-2015</a:t>
            </a:r>
            <a:endParaRPr lang="en-US" sz="3200" b="1" dirty="0">
              <a:solidFill>
                <a:srgbClr val="FF0000"/>
              </a:solidFill>
            </a:endParaRPr>
          </a:p>
        </p:txBody>
      </p:sp>
      <p:graphicFrame>
        <p:nvGraphicFramePr>
          <p:cNvPr id="4" name="3 Marcador de contenido"/>
          <p:cNvGraphicFramePr>
            <a:graphicFrameLocks noGrp="1"/>
          </p:cNvGraphicFramePr>
          <p:nvPr>
            <p:ph idx="1"/>
            <p:extLst/>
          </p:nvPr>
        </p:nvGraphicFramePr>
        <p:xfrm>
          <a:off x="395536" y="1175181"/>
          <a:ext cx="8568954" cy="5792616"/>
        </p:xfrm>
        <a:graphic>
          <a:graphicData uri="http://schemas.openxmlformats.org/drawingml/2006/table">
            <a:tbl>
              <a:tblPr firstRow="1" bandRow="1">
                <a:tableStyleId>{EB9631B5-78F2-41C9-869B-9F39066F8104}</a:tableStyleId>
              </a:tblPr>
              <a:tblGrid>
                <a:gridCol w="1656184">
                  <a:extLst>
                    <a:ext uri="{9D8B030D-6E8A-4147-A177-3AD203B41FA5}">
                      <a16:colId xmlns:a16="http://schemas.microsoft.com/office/drawing/2014/main" val="20000"/>
                    </a:ext>
                  </a:extLst>
                </a:gridCol>
                <a:gridCol w="1200134">
                  <a:extLst>
                    <a:ext uri="{9D8B030D-6E8A-4147-A177-3AD203B41FA5}">
                      <a16:colId xmlns:a16="http://schemas.microsoft.com/office/drawing/2014/main" val="20001"/>
                    </a:ext>
                  </a:extLst>
                </a:gridCol>
                <a:gridCol w="1428159">
                  <a:extLst>
                    <a:ext uri="{9D8B030D-6E8A-4147-A177-3AD203B41FA5}">
                      <a16:colId xmlns:a16="http://schemas.microsoft.com/office/drawing/2014/main" val="20002"/>
                    </a:ext>
                  </a:extLst>
                </a:gridCol>
                <a:gridCol w="1428159">
                  <a:extLst>
                    <a:ext uri="{9D8B030D-6E8A-4147-A177-3AD203B41FA5}">
                      <a16:colId xmlns:a16="http://schemas.microsoft.com/office/drawing/2014/main" val="20003"/>
                    </a:ext>
                  </a:extLst>
                </a:gridCol>
                <a:gridCol w="1428159">
                  <a:extLst>
                    <a:ext uri="{9D8B030D-6E8A-4147-A177-3AD203B41FA5}">
                      <a16:colId xmlns:a16="http://schemas.microsoft.com/office/drawing/2014/main" val="20004"/>
                    </a:ext>
                  </a:extLst>
                </a:gridCol>
                <a:gridCol w="1428159">
                  <a:extLst>
                    <a:ext uri="{9D8B030D-6E8A-4147-A177-3AD203B41FA5}">
                      <a16:colId xmlns:a16="http://schemas.microsoft.com/office/drawing/2014/main" val="20005"/>
                    </a:ext>
                  </a:extLst>
                </a:gridCol>
              </a:tblGrid>
              <a:tr h="907289">
                <a:tc>
                  <a:txBody>
                    <a:bodyPr/>
                    <a:lstStyle/>
                    <a:p>
                      <a:endParaRPr lang="en-US" dirty="0"/>
                    </a:p>
                  </a:txBody>
                  <a:tcPr/>
                </a:tc>
                <a:tc>
                  <a:txBody>
                    <a:bodyPr/>
                    <a:lstStyle/>
                    <a:p>
                      <a:r>
                        <a:rPr lang="es-MX" dirty="0"/>
                        <a:t>IES</a:t>
                      </a:r>
                      <a:endParaRPr lang="en-US" dirty="0"/>
                    </a:p>
                  </a:txBody>
                  <a:tcPr/>
                </a:tc>
                <a:tc>
                  <a:txBody>
                    <a:bodyPr/>
                    <a:lstStyle/>
                    <a:p>
                      <a:r>
                        <a:rPr lang="es-MX" dirty="0"/>
                        <a:t>Licenciatura</a:t>
                      </a:r>
                      <a:endParaRPr lang="en-US" dirty="0"/>
                    </a:p>
                  </a:txBody>
                  <a:tcPr/>
                </a:tc>
                <a:tc>
                  <a:txBody>
                    <a:bodyPr/>
                    <a:lstStyle/>
                    <a:p>
                      <a:r>
                        <a:rPr lang="es-MX" dirty="0"/>
                        <a:t>Posgrado</a:t>
                      </a:r>
                      <a:endParaRPr lang="en-US" dirty="0"/>
                    </a:p>
                  </a:txBody>
                  <a:tcPr/>
                </a:tc>
                <a:tc>
                  <a:txBody>
                    <a:bodyPr/>
                    <a:lstStyle/>
                    <a:p>
                      <a:r>
                        <a:rPr lang="es-MX" dirty="0"/>
                        <a:t>Total</a:t>
                      </a:r>
                    </a:p>
                    <a:p>
                      <a:r>
                        <a:rPr lang="es-MX" dirty="0"/>
                        <a:t>Inscrito</a:t>
                      </a:r>
                      <a:endParaRPr lang="en-US" dirty="0"/>
                    </a:p>
                  </a:txBody>
                  <a:tcPr/>
                </a:tc>
                <a:tc>
                  <a:txBody>
                    <a:bodyPr/>
                    <a:lstStyle/>
                    <a:p>
                      <a:r>
                        <a:rPr lang="es-MX" dirty="0"/>
                        <a:t>Alumnos por programa</a:t>
                      </a:r>
                      <a:endParaRPr lang="en-US" dirty="0"/>
                    </a:p>
                  </a:txBody>
                  <a:tcPr/>
                </a:tc>
                <a:extLst>
                  <a:ext uri="{0D108BD9-81ED-4DB2-BD59-A6C34878D82A}">
                    <a16:rowId xmlns:a16="http://schemas.microsoft.com/office/drawing/2014/main" val="10000"/>
                  </a:ext>
                </a:extLst>
              </a:tr>
              <a:tr h="635102">
                <a:tc>
                  <a:txBody>
                    <a:bodyPr/>
                    <a:lstStyle/>
                    <a:p>
                      <a:r>
                        <a:rPr lang="es-MX" sz="1600" b="1" dirty="0"/>
                        <a:t>U Tecnológicas</a:t>
                      </a:r>
                      <a:endParaRPr lang="en-US" sz="1600" b="1" dirty="0"/>
                    </a:p>
                  </a:txBody>
                  <a:tcPr/>
                </a:tc>
                <a:tc>
                  <a:txBody>
                    <a:bodyPr/>
                    <a:lstStyle/>
                    <a:p>
                      <a:r>
                        <a:rPr lang="es-MX" b="1" dirty="0"/>
                        <a:t>108</a:t>
                      </a:r>
                      <a:endParaRPr lang="en-US" b="1" dirty="0"/>
                    </a:p>
                  </a:txBody>
                  <a:tcPr/>
                </a:tc>
                <a:tc>
                  <a:txBody>
                    <a:bodyPr/>
                    <a:lstStyle/>
                    <a:p>
                      <a:r>
                        <a:rPr lang="es-MX" b="1" dirty="0"/>
                        <a:t>210  189</a:t>
                      </a:r>
                      <a:endParaRPr lang="en-US" b="1" dirty="0"/>
                    </a:p>
                  </a:txBody>
                  <a:tcPr/>
                </a:tc>
                <a:tc>
                  <a:txBody>
                    <a:bodyPr/>
                    <a:lstStyle/>
                    <a:p>
                      <a:r>
                        <a:rPr lang="es-MX" b="1" dirty="0"/>
                        <a:t>       0</a:t>
                      </a:r>
                      <a:endParaRPr lang="en-US" b="1" dirty="0"/>
                    </a:p>
                  </a:txBody>
                  <a:tcPr/>
                </a:tc>
                <a:tc>
                  <a:txBody>
                    <a:bodyPr/>
                    <a:lstStyle/>
                    <a:p>
                      <a:r>
                        <a:rPr lang="es-MX" b="1" dirty="0"/>
                        <a:t>210 189</a:t>
                      </a:r>
                      <a:endParaRPr lang="en-US" b="1" dirty="0"/>
                    </a:p>
                  </a:txBody>
                  <a:tcPr/>
                </a:tc>
                <a:tc>
                  <a:txBody>
                    <a:bodyPr/>
                    <a:lstStyle/>
                    <a:p>
                      <a:r>
                        <a:rPr lang="es-MX" b="1" dirty="0"/>
                        <a:t>147</a:t>
                      </a:r>
                      <a:endParaRPr lang="en-US" b="1" dirty="0"/>
                    </a:p>
                  </a:txBody>
                  <a:tcPr/>
                </a:tc>
                <a:extLst>
                  <a:ext uri="{0D108BD9-81ED-4DB2-BD59-A6C34878D82A}">
                    <a16:rowId xmlns:a16="http://schemas.microsoft.com/office/drawing/2014/main" val="10001"/>
                  </a:ext>
                </a:extLst>
              </a:tr>
              <a:tr h="635102">
                <a:tc>
                  <a:txBody>
                    <a:bodyPr/>
                    <a:lstStyle/>
                    <a:p>
                      <a:r>
                        <a:rPr lang="es-MX" sz="1600" b="1" dirty="0"/>
                        <a:t>U Politécnicas</a:t>
                      </a:r>
                      <a:endParaRPr lang="en-US" sz="1600" b="1" dirty="0"/>
                    </a:p>
                  </a:txBody>
                  <a:tcPr/>
                </a:tc>
                <a:tc>
                  <a:txBody>
                    <a:bodyPr/>
                    <a:lstStyle/>
                    <a:p>
                      <a:r>
                        <a:rPr lang="es-MX" b="1" dirty="0"/>
                        <a:t>58</a:t>
                      </a:r>
                      <a:endParaRPr lang="en-US" b="1" dirty="0"/>
                    </a:p>
                  </a:txBody>
                  <a:tcPr/>
                </a:tc>
                <a:tc>
                  <a:txBody>
                    <a:bodyPr/>
                    <a:lstStyle/>
                    <a:p>
                      <a:r>
                        <a:rPr lang="es-MX" b="1" dirty="0"/>
                        <a:t>   71  726</a:t>
                      </a:r>
                      <a:endParaRPr lang="en-US" b="1" dirty="0"/>
                    </a:p>
                  </a:txBody>
                  <a:tcPr/>
                </a:tc>
                <a:tc>
                  <a:txBody>
                    <a:bodyPr/>
                    <a:lstStyle/>
                    <a:p>
                      <a:r>
                        <a:rPr lang="es-MX" b="1" dirty="0"/>
                        <a:t>1  110</a:t>
                      </a:r>
                      <a:endParaRPr lang="en-US" b="1" dirty="0"/>
                    </a:p>
                  </a:txBody>
                  <a:tcPr/>
                </a:tc>
                <a:tc>
                  <a:txBody>
                    <a:bodyPr/>
                    <a:lstStyle/>
                    <a:p>
                      <a:r>
                        <a:rPr lang="es-MX" b="1" dirty="0"/>
                        <a:t>  72 836</a:t>
                      </a:r>
                      <a:endParaRPr lang="en-US" b="1" dirty="0"/>
                    </a:p>
                  </a:txBody>
                  <a:tcPr/>
                </a:tc>
                <a:tc>
                  <a:txBody>
                    <a:bodyPr/>
                    <a:lstStyle/>
                    <a:p>
                      <a:r>
                        <a:rPr lang="es-MX" b="1" dirty="0"/>
                        <a:t>228</a:t>
                      </a:r>
                      <a:endParaRPr lang="en-US" b="1" dirty="0"/>
                    </a:p>
                  </a:txBody>
                  <a:tcPr/>
                </a:tc>
                <a:extLst>
                  <a:ext uri="{0D108BD9-81ED-4DB2-BD59-A6C34878D82A}">
                    <a16:rowId xmlns:a16="http://schemas.microsoft.com/office/drawing/2014/main" val="10002"/>
                  </a:ext>
                </a:extLst>
              </a:tr>
              <a:tr h="642434">
                <a:tc>
                  <a:txBody>
                    <a:bodyPr/>
                    <a:lstStyle/>
                    <a:p>
                      <a:r>
                        <a:rPr lang="es-MX" sz="1600" b="1" dirty="0"/>
                        <a:t>Tecnológicos</a:t>
                      </a:r>
                    </a:p>
                    <a:p>
                      <a:r>
                        <a:rPr lang="es-MX" sz="1600" b="1" dirty="0"/>
                        <a:t>Federales</a:t>
                      </a:r>
                      <a:endParaRPr lang="en-US" sz="1600" b="1" dirty="0"/>
                    </a:p>
                  </a:txBody>
                  <a:tcPr/>
                </a:tc>
                <a:tc>
                  <a:txBody>
                    <a:bodyPr/>
                    <a:lstStyle/>
                    <a:p>
                      <a:r>
                        <a:rPr lang="es-MX" b="1" dirty="0"/>
                        <a:t>130</a:t>
                      </a:r>
                      <a:endParaRPr lang="en-US" b="1" dirty="0"/>
                    </a:p>
                  </a:txBody>
                  <a:tcPr/>
                </a:tc>
                <a:tc>
                  <a:txBody>
                    <a:bodyPr/>
                    <a:lstStyle/>
                    <a:p>
                      <a:r>
                        <a:rPr lang="es-MX" b="1" dirty="0"/>
                        <a:t>310  726</a:t>
                      </a:r>
                      <a:endParaRPr lang="en-US" b="1" dirty="0"/>
                    </a:p>
                  </a:txBody>
                  <a:tcPr/>
                </a:tc>
                <a:tc>
                  <a:txBody>
                    <a:bodyPr/>
                    <a:lstStyle/>
                    <a:p>
                      <a:r>
                        <a:rPr lang="es-MX" b="1" dirty="0"/>
                        <a:t>3  366</a:t>
                      </a:r>
                      <a:endParaRPr lang="en-US" b="1" dirty="0"/>
                    </a:p>
                  </a:txBody>
                  <a:tcPr/>
                </a:tc>
                <a:tc>
                  <a:txBody>
                    <a:bodyPr/>
                    <a:lstStyle/>
                    <a:p>
                      <a:r>
                        <a:rPr lang="es-MX" b="1" dirty="0"/>
                        <a:t>314</a:t>
                      </a:r>
                      <a:r>
                        <a:rPr lang="es-MX" b="1" baseline="0" dirty="0"/>
                        <a:t> 092</a:t>
                      </a:r>
                      <a:endParaRPr lang="en-US" b="1" dirty="0"/>
                    </a:p>
                  </a:txBody>
                  <a:tcPr/>
                </a:tc>
                <a:tc>
                  <a:txBody>
                    <a:bodyPr/>
                    <a:lstStyle/>
                    <a:p>
                      <a:r>
                        <a:rPr lang="es-MX" b="1" dirty="0"/>
                        <a:t>256</a:t>
                      </a:r>
                      <a:endParaRPr lang="en-US" b="1" dirty="0"/>
                    </a:p>
                  </a:txBody>
                  <a:tcPr/>
                </a:tc>
                <a:extLst>
                  <a:ext uri="{0D108BD9-81ED-4DB2-BD59-A6C34878D82A}">
                    <a16:rowId xmlns:a16="http://schemas.microsoft.com/office/drawing/2014/main" val="10003"/>
                  </a:ext>
                </a:extLst>
              </a:tr>
              <a:tr h="743257">
                <a:tc>
                  <a:txBody>
                    <a:bodyPr/>
                    <a:lstStyle/>
                    <a:p>
                      <a:r>
                        <a:rPr lang="es-MX" sz="1600" b="1" dirty="0"/>
                        <a:t>Tecnológicos</a:t>
                      </a:r>
                    </a:p>
                    <a:p>
                      <a:r>
                        <a:rPr lang="es-MX" sz="1600" b="1" dirty="0"/>
                        <a:t>Estatales</a:t>
                      </a:r>
                      <a:endParaRPr lang="en-US" sz="1600" b="1" dirty="0"/>
                    </a:p>
                  </a:txBody>
                  <a:tcPr/>
                </a:tc>
                <a:tc>
                  <a:txBody>
                    <a:bodyPr/>
                    <a:lstStyle/>
                    <a:p>
                      <a:r>
                        <a:rPr lang="es-MX" b="1" dirty="0"/>
                        <a:t>127</a:t>
                      </a:r>
                      <a:endParaRPr lang="en-US" b="1" dirty="0"/>
                    </a:p>
                  </a:txBody>
                  <a:tcPr/>
                </a:tc>
                <a:tc>
                  <a:txBody>
                    <a:bodyPr/>
                    <a:lstStyle/>
                    <a:p>
                      <a:r>
                        <a:rPr lang="es-MX" b="1" dirty="0"/>
                        <a:t>206  064</a:t>
                      </a:r>
                      <a:endParaRPr lang="en-US" b="1" dirty="0"/>
                    </a:p>
                  </a:txBody>
                  <a:tcPr/>
                </a:tc>
                <a:tc>
                  <a:txBody>
                    <a:bodyPr/>
                    <a:lstStyle/>
                    <a:p>
                      <a:r>
                        <a:rPr lang="es-MX" b="1" dirty="0"/>
                        <a:t>     625</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1" dirty="0"/>
                        <a:t>206 689</a:t>
                      </a:r>
                      <a:endParaRPr lang="en-US" b="1" dirty="0"/>
                    </a:p>
                  </a:txBody>
                  <a:tcPr/>
                </a:tc>
                <a:tc>
                  <a:txBody>
                    <a:bodyPr/>
                    <a:lstStyle/>
                    <a:p>
                      <a:r>
                        <a:rPr lang="es-MX" b="1" dirty="0"/>
                        <a:t>234</a:t>
                      </a:r>
                      <a:endParaRPr lang="en-US" b="1" dirty="0"/>
                    </a:p>
                  </a:txBody>
                  <a:tcPr/>
                </a:tc>
                <a:extLst>
                  <a:ext uri="{0D108BD9-81ED-4DB2-BD59-A6C34878D82A}">
                    <a16:rowId xmlns:a16="http://schemas.microsoft.com/office/drawing/2014/main" val="10004"/>
                  </a:ext>
                </a:extLst>
              </a:tr>
              <a:tr h="635102">
                <a:tc>
                  <a:txBody>
                    <a:bodyPr/>
                    <a:lstStyle/>
                    <a:p>
                      <a:r>
                        <a:rPr lang="es-MX" sz="1600" b="1" dirty="0"/>
                        <a:t>% </a:t>
                      </a:r>
                      <a:r>
                        <a:rPr lang="es-MX" sz="1600" b="1" baseline="0" dirty="0"/>
                        <a:t> del total</a:t>
                      </a:r>
                    </a:p>
                    <a:p>
                      <a:r>
                        <a:rPr lang="es-MX" sz="1600" b="1" baseline="0" dirty="0"/>
                        <a:t>Sin IPN</a:t>
                      </a:r>
                      <a:endParaRPr lang="en-US" sz="1600" b="1" dirty="0"/>
                    </a:p>
                  </a:txBody>
                  <a:tcPr/>
                </a:tc>
                <a:tc>
                  <a:txBody>
                    <a:bodyPr/>
                    <a:lstStyle/>
                    <a:p>
                      <a:endParaRPr lang="en-US" b="1"/>
                    </a:p>
                  </a:txBody>
                  <a:tcPr/>
                </a:tc>
                <a:tc>
                  <a:txBody>
                    <a:bodyPr/>
                    <a:lstStyle/>
                    <a:p>
                      <a:r>
                        <a:rPr lang="es-MX" b="1" dirty="0"/>
                        <a:t>798 705</a:t>
                      </a:r>
                    </a:p>
                    <a:p>
                      <a:r>
                        <a:rPr lang="es-MX" b="1" dirty="0"/>
                        <a:t> </a:t>
                      </a:r>
                      <a:r>
                        <a:rPr lang="es-MX" b="1" dirty="0">
                          <a:solidFill>
                            <a:srgbClr val="FF0000"/>
                          </a:solidFill>
                        </a:rPr>
                        <a:t>21.47%</a:t>
                      </a:r>
                      <a:endParaRPr lang="en-US" b="1" dirty="0">
                        <a:solidFill>
                          <a:srgbClr val="FF0000"/>
                        </a:solidFill>
                      </a:endParaRPr>
                    </a:p>
                  </a:txBody>
                  <a:tcPr/>
                </a:tc>
                <a:tc>
                  <a:txBody>
                    <a:bodyPr/>
                    <a:lstStyle/>
                    <a:p>
                      <a:r>
                        <a:rPr lang="es-MX" b="1" dirty="0"/>
                        <a:t>  5 101</a:t>
                      </a:r>
                    </a:p>
                    <a:p>
                      <a:r>
                        <a:rPr lang="es-MX" b="1" dirty="0"/>
                        <a:t>  </a:t>
                      </a:r>
                      <a:r>
                        <a:rPr lang="es-MX" b="1" dirty="0">
                          <a:solidFill>
                            <a:srgbClr val="FF0000"/>
                          </a:solidFill>
                        </a:rPr>
                        <a:t>1.62%</a:t>
                      </a:r>
                      <a:endParaRPr lang="en-US" b="1" dirty="0">
                        <a:solidFill>
                          <a:srgbClr val="FF0000"/>
                        </a:solidFill>
                      </a:endParaRPr>
                    </a:p>
                  </a:txBody>
                  <a:tcPr/>
                </a:tc>
                <a:tc>
                  <a:txBody>
                    <a:bodyPr/>
                    <a:lstStyle/>
                    <a:p>
                      <a:r>
                        <a:rPr lang="es-MX" b="1" dirty="0"/>
                        <a:t>803 806</a:t>
                      </a:r>
                    </a:p>
                    <a:p>
                      <a:pPr marL="0" marR="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19.93%</a:t>
                      </a:r>
                      <a:endParaRPr lang="en-US" b="1" dirty="0">
                        <a:solidFill>
                          <a:srgbClr val="FF0000"/>
                        </a:solidFill>
                      </a:endParaRPr>
                    </a:p>
                  </a:txBody>
                  <a:tcPr/>
                </a:tc>
                <a:tc>
                  <a:txBody>
                    <a:bodyPr/>
                    <a:lstStyle/>
                    <a:p>
                      <a:endParaRPr lang="en-US" b="1" dirty="0"/>
                    </a:p>
                  </a:txBody>
                  <a:tcPr/>
                </a:tc>
                <a:extLst>
                  <a:ext uri="{0D108BD9-81ED-4DB2-BD59-A6C34878D82A}">
                    <a16:rowId xmlns:a16="http://schemas.microsoft.com/office/drawing/2014/main" val="10005"/>
                  </a:ext>
                </a:extLst>
              </a:tr>
              <a:tr h="367956">
                <a:tc>
                  <a:txBody>
                    <a:bodyPr/>
                    <a:lstStyle/>
                    <a:p>
                      <a:r>
                        <a:rPr lang="es-MX" b="1" dirty="0"/>
                        <a:t>IPN</a:t>
                      </a:r>
                      <a:endParaRPr lang="en-US" b="1" dirty="0"/>
                    </a:p>
                  </a:txBody>
                  <a:tcPr/>
                </a:tc>
                <a:tc>
                  <a:txBody>
                    <a:bodyPr/>
                    <a:lstStyle/>
                    <a:p>
                      <a:r>
                        <a:rPr lang="es-MX" b="1" dirty="0"/>
                        <a:t>1</a:t>
                      </a:r>
                      <a:endParaRPr lang="en-US" b="1" dirty="0"/>
                    </a:p>
                  </a:txBody>
                  <a:tcPr/>
                </a:tc>
                <a:tc>
                  <a:txBody>
                    <a:bodyPr/>
                    <a:lstStyle/>
                    <a:p>
                      <a:r>
                        <a:rPr lang="es-MX" b="1" dirty="0"/>
                        <a:t>107 253</a:t>
                      </a:r>
                      <a:endParaRPr lang="en-US" b="1" dirty="0"/>
                    </a:p>
                  </a:txBody>
                  <a:tcPr/>
                </a:tc>
                <a:tc>
                  <a:txBody>
                    <a:bodyPr/>
                    <a:lstStyle/>
                    <a:p>
                      <a:r>
                        <a:rPr lang="es-MX" b="1" dirty="0"/>
                        <a:t> 7 009</a:t>
                      </a:r>
                      <a:endParaRPr lang="en-US" b="1" dirty="0"/>
                    </a:p>
                  </a:txBody>
                  <a:tcPr/>
                </a:tc>
                <a:tc>
                  <a:txBody>
                    <a:bodyPr/>
                    <a:lstStyle/>
                    <a:p>
                      <a:r>
                        <a:rPr lang="es-MX" b="1" dirty="0"/>
                        <a:t>114  261</a:t>
                      </a:r>
                      <a:endParaRPr lang="en-US" b="1" dirty="0"/>
                    </a:p>
                  </a:txBody>
                  <a:tcPr/>
                </a:tc>
                <a:tc>
                  <a:txBody>
                    <a:bodyPr/>
                    <a:lstStyle/>
                    <a:p>
                      <a:endParaRPr lang="en-US" b="1"/>
                    </a:p>
                  </a:txBody>
                  <a:tcPr/>
                </a:tc>
                <a:extLst>
                  <a:ext uri="{0D108BD9-81ED-4DB2-BD59-A6C34878D82A}">
                    <a16:rowId xmlns:a16="http://schemas.microsoft.com/office/drawing/2014/main" val="10006"/>
                  </a:ext>
                </a:extLst>
              </a:tr>
              <a:tr h="846803">
                <a:tc>
                  <a:txBody>
                    <a:bodyPr/>
                    <a:lstStyle/>
                    <a:p>
                      <a:r>
                        <a:rPr lang="es-MX" sz="1600" b="1" dirty="0"/>
                        <a:t>% </a:t>
                      </a:r>
                      <a:r>
                        <a:rPr lang="es-MX" sz="1600" b="1" baseline="0" dirty="0"/>
                        <a:t> del total</a:t>
                      </a:r>
                    </a:p>
                    <a:p>
                      <a:r>
                        <a:rPr lang="es-MX" sz="1600" b="1" baseline="0" dirty="0"/>
                        <a:t>con IPN</a:t>
                      </a:r>
                      <a:endParaRPr lang="en-US" sz="1600" b="1" dirty="0"/>
                    </a:p>
                    <a:p>
                      <a:endParaRPr lang="en-US" b="1" dirty="0"/>
                    </a:p>
                  </a:txBody>
                  <a:tcPr/>
                </a:tc>
                <a:tc>
                  <a:txBody>
                    <a:bodyPr/>
                    <a:lstStyle/>
                    <a:p>
                      <a:endParaRPr lang="en-US" b="1"/>
                    </a:p>
                  </a:txBody>
                  <a:tcPr/>
                </a:tc>
                <a:tc>
                  <a:txBody>
                    <a:bodyPr/>
                    <a:lstStyle/>
                    <a:p>
                      <a:r>
                        <a:rPr lang="es-MX" b="1" dirty="0"/>
                        <a:t>905 958</a:t>
                      </a:r>
                    </a:p>
                    <a:p>
                      <a:r>
                        <a:rPr lang="es-MX" b="1" dirty="0"/>
                        <a:t> </a:t>
                      </a:r>
                      <a:r>
                        <a:rPr lang="es-MX" b="1" dirty="0">
                          <a:solidFill>
                            <a:srgbClr val="FF0000"/>
                          </a:solidFill>
                        </a:rPr>
                        <a:t>24.36%</a:t>
                      </a:r>
                      <a:endParaRPr lang="en-US" b="1" dirty="0">
                        <a:solidFill>
                          <a:srgbClr val="FF0000"/>
                        </a:solidFill>
                      </a:endParaRPr>
                    </a:p>
                  </a:txBody>
                  <a:tcPr/>
                </a:tc>
                <a:tc>
                  <a:txBody>
                    <a:bodyPr/>
                    <a:lstStyle/>
                    <a:p>
                      <a:r>
                        <a:rPr lang="es-MX" b="1" dirty="0"/>
                        <a:t>12 001</a:t>
                      </a:r>
                    </a:p>
                    <a:p>
                      <a:r>
                        <a:rPr lang="es-MX" b="1" dirty="0">
                          <a:solidFill>
                            <a:srgbClr val="FF0000"/>
                          </a:solidFill>
                        </a:rPr>
                        <a:t>   3.82</a:t>
                      </a:r>
                      <a:endParaRPr lang="en-US" b="1" dirty="0">
                        <a:solidFill>
                          <a:srgbClr val="FF0000"/>
                        </a:solidFill>
                      </a:endParaRPr>
                    </a:p>
                  </a:txBody>
                  <a:tcPr/>
                </a:tc>
                <a:tc>
                  <a:txBody>
                    <a:bodyPr/>
                    <a:lstStyle/>
                    <a:p>
                      <a:r>
                        <a:rPr lang="es-MX" b="1" dirty="0"/>
                        <a:t>918 067</a:t>
                      </a:r>
                    </a:p>
                    <a:p>
                      <a:r>
                        <a:rPr lang="es-MX" b="1" baseline="0" dirty="0"/>
                        <a:t> </a:t>
                      </a:r>
                      <a:r>
                        <a:rPr lang="es-MX" b="1" baseline="0" dirty="0">
                          <a:solidFill>
                            <a:srgbClr val="FF0000"/>
                          </a:solidFill>
                        </a:rPr>
                        <a:t>22.76%</a:t>
                      </a:r>
                      <a:endParaRPr lang="en-US" b="1" dirty="0">
                        <a:solidFill>
                          <a:srgbClr val="FF0000"/>
                        </a:solidFill>
                      </a:endParaRPr>
                    </a:p>
                  </a:txBody>
                  <a:tcPr/>
                </a:tc>
                <a:tc>
                  <a:txBody>
                    <a:bodyPr/>
                    <a:lstStyle/>
                    <a:p>
                      <a:endParaRPr lang="en-US" b="1" dirty="0"/>
                    </a:p>
                  </a:txBody>
                  <a:tcPr/>
                </a:tc>
                <a:extLst>
                  <a:ext uri="{0D108BD9-81ED-4DB2-BD59-A6C34878D82A}">
                    <a16:rowId xmlns:a16="http://schemas.microsoft.com/office/drawing/2014/main" val="10007"/>
                  </a:ext>
                </a:extLst>
              </a:tr>
              <a:tr h="36795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p:sp>
        <p:nvSpPr>
          <p:cNvPr id="5" name="4 CuadroTexto"/>
          <p:cNvSpPr txBox="1"/>
          <p:nvPr/>
        </p:nvSpPr>
        <p:spPr>
          <a:xfrm>
            <a:off x="467544" y="6309320"/>
            <a:ext cx="4679230" cy="338554"/>
          </a:xfrm>
          <a:prstGeom prst="rect">
            <a:avLst/>
          </a:prstGeom>
          <a:noFill/>
        </p:spPr>
        <p:txBody>
          <a:bodyPr wrap="square" rtlCol="0">
            <a:spAutoFit/>
          </a:bodyPr>
          <a:lstStyle/>
          <a:p>
            <a:r>
              <a:rPr lang="es-MX" sz="1600" b="1" dirty="0"/>
              <a:t>Fuente: ANUIES, Periodo  2014-2015;  IPN, 2016</a:t>
            </a:r>
            <a:endParaRPr lang="en-US" sz="1600" b="1" dirty="0"/>
          </a:p>
        </p:txBody>
      </p:sp>
    </p:spTree>
    <p:extLst>
      <p:ext uri="{BB962C8B-B14F-4D97-AF65-F5344CB8AC3E}">
        <p14:creationId xmlns:p14="http://schemas.microsoft.com/office/powerpoint/2010/main" val="1152676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88640"/>
            <a:ext cx="8507288" cy="432048"/>
          </a:xfrm>
        </p:spPr>
        <p:txBody>
          <a:bodyPr>
            <a:noAutofit/>
          </a:bodyPr>
          <a:lstStyle/>
          <a:p>
            <a:r>
              <a:rPr lang="es-MX" sz="2000" b="1" dirty="0">
                <a:solidFill>
                  <a:srgbClr val="FF0000"/>
                </a:solidFill>
              </a:rPr>
              <a:t>Diversificación, cobertura  y  distribución de la oferta de oportunidades</a:t>
            </a:r>
            <a:br>
              <a:rPr lang="es-MX" sz="2000" b="1" dirty="0">
                <a:solidFill>
                  <a:srgbClr val="FF0000"/>
                </a:solidFill>
              </a:rPr>
            </a:br>
            <a:r>
              <a:rPr lang="es-MX" sz="2000" b="1" dirty="0">
                <a:solidFill>
                  <a:srgbClr val="FF0000"/>
                </a:solidFill>
              </a:rPr>
              <a:t>Educación Tecnológica por Estado 2014-2015</a:t>
            </a:r>
            <a:endParaRPr lang="en-US" sz="2000" b="1" dirty="0">
              <a:solidFill>
                <a:srgbClr val="FF00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66140632"/>
              </p:ext>
            </p:extLst>
          </p:nvPr>
        </p:nvGraphicFramePr>
        <p:xfrm>
          <a:off x="107504" y="692696"/>
          <a:ext cx="8784980" cy="5933440"/>
        </p:xfrm>
        <a:graphic>
          <a:graphicData uri="http://schemas.openxmlformats.org/drawingml/2006/table">
            <a:tbl>
              <a:tblPr firstRow="1" bandRow="1">
                <a:tableStyleId>{BC89EF96-8CEA-46FF-86C4-4CE0E7609802}</a:tableStyleId>
              </a:tblPr>
              <a:tblGrid>
                <a:gridCol w="129614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720082">
                  <a:extLst>
                    <a:ext uri="{9D8B030D-6E8A-4147-A177-3AD203B41FA5}">
                      <a16:colId xmlns:a16="http://schemas.microsoft.com/office/drawing/2014/main" val="20004"/>
                    </a:ext>
                  </a:extLst>
                </a:gridCol>
                <a:gridCol w="1368150">
                  <a:extLst>
                    <a:ext uri="{9D8B030D-6E8A-4147-A177-3AD203B41FA5}">
                      <a16:colId xmlns:a16="http://schemas.microsoft.com/office/drawing/2014/main" val="20005"/>
                    </a:ext>
                  </a:extLst>
                </a:gridCol>
                <a:gridCol w="864096">
                  <a:extLst>
                    <a:ext uri="{9D8B030D-6E8A-4147-A177-3AD203B41FA5}">
                      <a16:colId xmlns:a16="http://schemas.microsoft.com/office/drawing/2014/main" val="20006"/>
                    </a:ext>
                  </a:extLst>
                </a:gridCol>
                <a:gridCol w="792088">
                  <a:extLst>
                    <a:ext uri="{9D8B030D-6E8A-4147-A177-3AD203B41FA5}">
                      <a16:colId xmlns:a16="http://schemas.microsoft.com/office/drawing/2014/main" val="20007"/>
                    </a:ext>
                  </a:extLst>
                </a:gridCol>
                <a:gridCol w="720080">
                  <a:extLst>
                    <a:ext uri="{9D8B030D-6E8A-4147-A177-3AD203B41FA5}">
                      <a16:colId xmlns:a16="http://schemas.microsoft.com/office/drawing/2014/main" val="20008"/>
                    </a:ext>
                  </a:extLst>
                </a:gridCol>
                <a:gridCol w="648076">
                  <a:extLst>
                    <a:ext uri="{9D8B030D-6E8A-4147-A177-3AD203B41FA5}">
                      <a16:colId xmlns:a16="http://schemas.microsoft.com/office/drawing/2014/main" val="20009"/>
                    </a:ext>
                  </a:extLst>
                </a:gridCol>
              </a:tblGrid>
              <a:tr h="370840">
                <a:tc>
                  <a:txBody>
                    <a:bodyPr/>
                    <a:lstStyle/>
                    <a:p>
                      <a:endParaRPr lang="en-US" dirty="0"/>
                    </a:p>
                  </a:txBody>
                  <a:tcPr/>
                </a:tc>
                <a:tc>
                  <a:txBody>
                    <a:bodyPr/>
                    <a:lstStyle/>
                    <a:p>
                      <a:r>
                        <a:rPr lang="es-MX" dirty="0"/>
                        <a:t>ITF</a:t>
                      </a:r>
                      <a:endParaRPr lang="en-US" dirty="0"/>
                    </a:p>
                  </a:txBody>
                  <a:tcPr/>
                </a:tc>
                <a:tc>
                  <a:txBody>
                    <a:bodyPr/>
                    <a:lstStyle/>
                    <a:p>
                      <a:r>
                        <a:rPr lang="es-MX" dirty="0"/>
                        <a:t>ITE</a:t>
                      </a:r>
                      <a:endParaRPr lang="en-US" dirty="0"/>
                    </a:p>
                  </a:txBody>
                  <a:tcPr/>
                </a:tc>
                <a:tc>
                  <a:txBody>
                    <a:bodyPr/>
                    <a:lstStyle/>
                    <a:p>
                      <a:r>
                        <a:rPr lang="es-MX" dirty="0"/>
                        <a:t>UT</a:t>
                      </a:r>
                      <a:endParaRPr lang="en-US" dirty="0"/>
                    </a:p>
                  </a:txBody>
                  <a:tcPr/>
                </a:tc>
                <a:tc>
                  <a:txBody>
                    <a:bodyPr/>
                    <a:lstStyle/>
                    <a:p>
                      <a:r>
                        <a:rPr lang="es-MX" dirty="0"/>
                        <a:t>UP</a:t>
                      </a:r>
                      <a:endParaRPr lang="en-US" dirty="0"/>
                    </a:p>
                  </a:txBody>
                  <a:tcPr/>
                </a:tc>
                <a:tc>
                  <a:txBody>
                    <a:bodyPr/>
                    <a:lstStyle/>
                    <a:p>
                      <a:endParaRPr lang="en-US" dirty="0"/>
                    </a:p>
                  </a:txBody>
                  <a:tcPr/>
                </a:tc>
                <a:tc>
                  <a:txBody>
                    <a:bodyPr/>
                    <a:lstStyle/>
                    <a:p>
                      <a:r>
                        <a:rPr lang="es-MX" dirty="0"/>
                        <a:t>ITF</a:t>
                      </a:r>
                      <a:endParaRPr lang="en-US" dirty="0"/>
                    </a:p>
                  </a:txBody>
                  <a:tcPr/>
                </a:tc>
                <a:tc>
                  <a:txBody>
                    <a:bodyPr/>
                    <a:lstStyle/>
                    <a:p>
                      <a:r>
                        <a:rPr lang="es-MX" dirty="0"/>
                        <a:t>ITE</a:t>
                      </a:r>
                      <a:endParaRPr lang="en-US" dirty="0"/>
                    </a:p>
                  </a:txBody>
                  <a:tcPr/>
                </a:tc>
                <a:tc>
                  <a:txBody>
                    <a:bodyPr/>
                    <a:lstStyle/>
                    <a:p>
                      <a:r>
                        <a:rPr lang="es-MX" dirty="0"/>
                        <a:t>UT</a:t>
                      </a:r>
                      <a:endParaRPr lang="en-US" dirty="0"/>
                    </a:p>
                  </a:txBody>
                  <a:tcPr/>
                </a:tc>
                <a:tc>
                  <a:txBody>
                    <a:bodyPr/>
                    <a:lstStyle/>
                    <a:p>
                      <a:r>
                        <a:rPr lang="es-MX" dirty="0"/>
                        <a:t>UP</a:t>
                      </a:r>
                      <a:endParaRPr lang="en-US" dirty="0"/>
                    </a:p>
                  </a:txBody>
                  <a:tcPr/>
                </a:tc>
                <a:extLst>
                  <a:ext uri="{0D108BD9-81ED-4DB2-BD59-A6C34878D82A}">
                    <a16:rowId xmlns:a16="http://schemas.microsoft.com/office/drawing/2014/main" val="10000"/>
                  </a:ext>
                </a:extLst>
              </a:tr>
              <a:tr h="370840">
                <a:tc>
                  <a:txBody>
                    <a:bodyPr/>
                    <a:lstStyle/>
                    <a:p>
                      <a:r>
                        <a:rPr lang="es-MX" sz="1400" b="1" dirty="0"/>
                        <a:t>Veracruz</a:t>
                      </a:r>
                      <a:endParaRPr lang="en-US" sz="1400" b="1" dirty="0"/>
                    </a:p>
                  </a:txBody>
                  <a:tcPr>
                    <a:solidFill>
                      <a:schemeClr val="accent6">
                        <a:lumMod val="40000"/>
                        <a:lumOff val="60000"/>
                      </a:schemeClr>
                    </a:solidFill>
                  </a:tcPr>
                </a:tc>
                <a:tc>
                  <a:txBody>
                    <a:bodyPr/>
                    <a:lstStyle/>
                    <a:p>
                      <a:r>
                        <a:rPr lang="es-MX" sz="1600" b="1" dirty="0"/>
                        <a:t>6</a:t>
                      </a:r>
                      <a:endParaRPr lang="en-US" sz="1600" b="1" dirty="0"/>
                    </a:p>
                  </a:txBody>
                  <a:tcPr>
                    <a:solidFill>
                      <a:schemeClr val="accent6">
                        <a:lumMod val="40000"/>
                        <a:lumOff val="60000"/>
                      </a:schemeClr>
                    </a:solidFill>
                  </a:tcPr>
                </a:tc>
                <a:tc>
                  <a:txBody>
                    <a:bodyPr/>
                    <a:lstStyle/>
                    <a:p>
                      <a:r>
                        <a:rPr lang="es-MX" sz="1600" b="1" dirty="0"/>
                        <a:t>21</a:t>
                      </a:r>
                      <a:endParaRPr lang="en-US" sz="1600" b="1" dirty="0"/>
                    </a:p>
                  </a:txBody>
                  <a:tcPr>
                    <a:solidFill>
                      <a:schemeClr val="accent6">
                        <a:lumMod val="40000"/>
                        <a:lumOff val="60000"/>
                      </a:schemeClr>
                    </a:solidFill>
                  </a:tcPr>
                </a:tc>
                <a:tc>
                  <a:txBody>
                    <a:bodyPr/>
                    <a:lstStyle/>
                    <a:p>
                      <a:r>
                        <a:rPr lang="es-MX" sz="1600" b="1" dirty="0"/>
                        <a:t>3</a:t>
                      </a:r>
                      <a:endParaRPr lang="en-US" sz="1600" b="1" dirty="0"/>
                    </a:p>
                  </a:txBody>
                  <a:tcPr>
                    <a:solidFill>
                      <a:schemeClr val="accent6">
                        <a:lumMod val="40000"/>
                        <a:lumOff val="60000"/>
                      </a:schemeClr>
                    </a:solidFill>
                  </a:tcPr>
                </a:tc>
                <a:tc>
                  <a:txBody>
                    <a:bodyPr/>
                    <a:lstStyle/>
                    <a:p>
                      <a:r>
                        <a:rPr lang="es-MX" sz="1600" b="1" dirty="0"/>
                        <a:t>1</a:t>
                      </a:r>
                      <a:endParaRPr lang="en-US" sz="1600" b="1" dirty="0"/>
                    </a:p>
                  </a:txBody>
                  <a:tcPr>
                    <a:solidFill>
                      <a:schemeClr val="accent6">
                        <a:lumMod val="40000"/>
                        <a:lumOff val="60000"/>
                      </a:schemeClr>
                    </a:solidFill>
                  </a:tcPr>
                </a:tc>
                <a:tc>
                  <a:txBody>
                    <a:bodyPr/>
                    <a:lstStyle/>
                    <a:p>
                      <a:r>
                        <a:rPr lang="es-MX" sz="1400" b="1" dirty="0"/>
                        <a:t>Guerrero </a:t>
                      </a:r>
                      <a:endParaRPr lang="en-US" sz="1400" b="1" dirty="0">
                        <a:solidFill>
                          <a:srgbClr val="FF0000"/>
                        </a:solidFill>
                      </a:endParaRPr>
                    </a:p>
                  </a:txBody>
                  <a:tcPr>
                    <a:solidFill>
                      <a:srgbClr val="FFFF00"/>
                    </a:solidFill>
                  </a:tcPr>
                </a:tc>
                <a:tc>
                  <a:txBody>
                    <a:bodyPr/>
                    <a:lstStyle/>
                    <a:p>
                      <a:r>
                        <a:rPr lang="es-MX" sz="1600" b="1" dirty="0"/>
                        <a:t>6</a:t>
                      </a:r>
                      <a:endParaRPr lang="en-US" sz="1600" b="1" dirty="0"/>
                    </a:p>
                  </a:txBody>
                  <a:tcPr>
                    <a:solidFill>
                      <a:srgbClr val="FFFF00"/>
                    </a:solidFill>
                  </a:tcPr>
                </a:tc>
                <a:tc>
                  <a:txBody>
                    <a:bodyPr/>
                    <a:lstStyle/>
                    <a:p>
                      <a:r>
                        <a:rPr lang="es-MX" sz="1600" b="1" dirty="0"/>
                        <a:t>2</a:t>
                      </a:r>
                      <a:endParaRPr lang="en-US" sz="1600" b="1" dirty="0"/>
                    </a:p>
                  </a:txBody>
                  <a:tcPr>
                    <a:solidFill>
                      <a:srgbClr val="FFFF00"/>
                    </a:solidFill>
                  </a:tcPr>
                </a:tc>
                <a:tc>
                  <a:txBody>
                    <a:bodyPr/>
                    <a:lstStyle/>
                    <a:p>
                      <a:r>
                        <a:rPr lang="es-MX" sz="1600" b="1" dirty="0"/>
                        <a:t>5</a:t>
                      </a:r>
                      <a:endParaRPr lang="en-US" sz="1600" b="1" dirty="0"/>
                    </a:p>
                  </a:txBody>
                  <a:tcPr>
                    <a:solidFill>
                      <a:srgbClr val="FFFF00"/>
                    </a:solidFill>
                  </a:tcPr>
                </a:tc>
                <a:tc>
                  <a:txBody>
                    <a:bodyPr/>
                    <a:lstStyle/>
                    <a:p>
                      <a:r>
                        <a:rPr lang="es-MX" sz="1600" b="1" dirty="0"/>
                        <a:t>1</a:t>
                      </a:r>
                      <a:endParaRPr lang="en-US" sz="1600" b="1" dirty="0"/>
                    </a:p>
                  </a:txBody>
                  <a:tcPr>
                    <a:solidFill>
                      <a:srgbClr val="FFFF00"/>
                    </a:solidFill>
                  </a:tcPr>
                </a:tc>
                <a:extLst>
                  <a:ext uri="{0D108BD9-81ED-4DB2-BD59-A6C34878D82A}">
                    <a16:rowId xmlns:a16="http://schemas.microsoft.com/office/drawing/2014/main" val="10001"/>
                  </a:ext>
                </a:extLst>
              </a:tr>
              <a:tr h="370840">
                <a:tc>
                  <a:txBody>
                    <a:bodyPr/>
                    <a:lstStyle/>
                    <a:p>
                      <a:r>
                        <a:rPr lang="es-MX" sz="1400" b="1" dirty="0"/>
                        <a:t>E</a:t>
                      </a:r>
                      <a:r>
                        <a:rPr lang="es-MX" sz="1400" b="1" baseline="0" dirty="0"/>
                        <a:t> de México</a:t>
                      </a:r>
                      <a:endParaRPr lang="en-US" sz="1400" b="1" dirty="0"/>
                    </a:p>
                  </a:txBody>
                  <a:tcPr>
                    <a:solidFill>
                      <a:schemeClr val="accent6">
                        <a:lumMod val="40000"/>
                        <a:lumOff val="60000"/>
                      </a:schemeClr>
                    </a:solidFill>
                  </a:tcPr>
                </a:tc>
                <a:tc>
                  <a:txBody>
                    <a:bodyPr/>
                    <a:lstStyle/>
                    <a:p>
                      <a:r>
                        <a:rPr lang="es-MX" sz="1600" b="1" dirty="0"/>
                        <a:t>2</a:t>
                      </a:r>
                      <a:endParaRPr lang="en-US" sz="1600" b="1" dirty="0"/>
                    </a:p>
                  </a:txBody>
                  <a:tcPr>
                    <a:solidFill>
                      <a:schemeClr val="accent6">
                        <a:lumMod val="40000"/>
                        <a:lumOff val="60000"/>
                      </a:schemeClr>
                    </a:solidFill>
                  </a:tcPr>
                </a:tc>
                <a:tc>
                  <a:txBody>
                    <a:bodyPr/>
                    <a:lstStyle/>
                    <a:p>
                      <a:r>
                        <a:rPr lang="es-MX" sz="1600" b="1" dirty="0"/>
                        <a:t>15</a:t>
                      </a:r>
                      <a:endParaRPr lang="en-US" sz="1600" b="1" dirty="0"/>
                    </a:p>
                  </a:txBody>
                  <a:tcPr>
                    <a:solidFill>
                      <a:schemeClr val="accent6">
                        <a:lumMod val="40000"/>
                        <a:lumOff val="60000"/>
                      </a:schemeClr>
                    </a:solidFill>
                  </a:tcPr>
                </a:tc>
                <a:tc>
                  <a:txBody>
                    <a:bodyPr/>
                    <a:lstStyle/>
                    <a:p>
                      <a:r>
                        <a:rPr lang="es-MX" sz="1600" b="1" dirty="0"/>
                        <a:t>3</a:t>
                      </a:r>
                      <a:endParaRPr lang="en-US" sz="1600" b="1" dirty="0"/>
                    </a:p>
                  </a:txBody>
                  <a:tcPr>
                    <a:solidFill>
                      <a:schemeClr val="accent6">
                        <a:lumMod val="40000"/>
                        <a:lumOff val="60000"/>
                      </a:schemeClr>
                    </a:solidFill>
                  </a:tcPr>
                </a:tc>
                <a:tc>
                  <a:txBody>
                    <a:bodyPr/>
                    <a:lstStyle/>
                    <a:p>
                      <a:r>
                        <a:rPr lang="es-MX" sz="1600" b="1" dirty="0"/>
                        <a:t>5</a:t>
                      </a:r>
                      <a:endParaRPr lang="en-US" sz="1600" b="1" dirty="0"/>
                    </a:p>
                  </a:txBody>
                  <a:tcPr>
                    <a:solidFill>
                      <a:schemeClr val="accent6">
                        <a:lumMod val="40000"/>
                        <a:lumOff val="60000"/>
                      </a:schemeClr>
                    </a:solidFill>
                  </a:tcPr>
                </a:tc>
                <a:tc>
                  <a:txBody>
                    <a:bodyPr/>
                    <a:lstStyle/>
                    <a:p>
                      <a:r>
                        <a:rPr lang="es-MX" sz="1400" b="1" dirty="0"/>
                        <a:t>Michoacán</a:t>
                      </a:r>
                      <a:endParaRPr lang="en-US" sz="1400" b="1" dirty="0">
                        <a:solidFill>
                          <a:srgbClr val="FF0000"/>
                        </a:solidFill>
                      </a:endParaRPr>
                    </a:p>
                  </a:txBody>
                  <a:tcPr>
                    <a:solidFill>
                      <a:srgbClr val="FFFF00"/>
                    </a:solidFill>
                  </a:tcPr>
                </a:tc>
                <a:tc>
                  <a:txBody>
                    <a:bodyPr/>
                    <a:lstStyle/>
                    <a:p>
                      <a:r>
                        <a:rPr lang="es-MX" sz="1400" b="1" dirty="0"/>
                        <a:t>6</a:t>
                      </a:r>
                      <a:endParaRPr lang="en-US" sz="1400" b="1" dirty="0"/>
                    </a:p>
                  </a:txBody>
                  <a:tcPr>
                    <a:solidFill>
                      <a:srgbClr val="FFFF00"/>
                    </a:solidFill>
                  </a:tcPr>
                </a:tc>
                <a:tc>
                  <a:txBody>
                    <a:bodyPr/>
                    <a:lstStyle/>
                    <a:p>
                      <a:r>
                        <a:rPr lang="es-MX" sz="1400" b="1" dirty="0"/>
                        <a:t>11</a:t>
                      </a:r>
                      <a:endParaRPr lang="en-US" sz="1400" b="1" dirty="0"/>
                    </a:p>
                  </a:txBody>
                  <a:tcPr>
                    <a:solidFill>
                      <a:srgbClr val="FFFF00"/>
                    </a:solidFill>
                  </a:tcPr>
                </a:tc>
                <a:tc>
                  <a:txBody>
                    <a:bodyPr/>
                    <a:lstStyle/>
                    <a:p>
                      <a:r>
                        <a:rPr lang="es-MX" sz="1400" b="1" dirty="0"/>
                        <a:t>1</a:t>
                      </a:r>
                      <a:endParaRPr lang="en-US" sz="1400" b="1" dirty="0"/>
                    </a:p>
                  </a:txBody>
                  <a:tcPr>
                    <a:solidFill>
                      <a:srgbClr val="FFFF00"/>
                    </a:solidFill>
                  </a:tcPr>
                </a:tc>
                <a:tc>
                  <a:txBody>
                    <a:bodyPr/>
                    <a:lstStyle/>
                    <a:p>
                      <a:r>
                        <a:rPr lang="es-MX" sz="1400" b="1" dirty="0"/>
                        <a:t>2</a:t>
                      </a:r>
                      <a:endParaRPr lang="en-US" sz="1400" b="1" dirty="0"/>
                    </a:p>
                  </a:txBody>
                  <a:tcPr>
                    <a:solidFill>
                      <a:srgbClr val="FFFF00"/>
                    </a:solidFill>
                  </a:tcPr>
                </a:tc>
                <a:extLst>
                  <a:ext uri="{0D108BD9-81ED-4DB2-BD59-A6C34878D82A}">
                    <a16:rowId xmlns:a16="http://schemas.microsoft.com/office/drawing/2014/main" val="10002"/>
                  </a:ext>
                </a:extLst>
              </a:tr>
              <a:tr h="370840">
                <a:tc>
                  <a:txBody>
                    <a:bodyPr/>
                    <a:lstStyle/>
                    <a:p>
                      <a:r>
                        <a:rPr lang="es-MX" sz="1400" b="1" dirty="0"/>
                        <a:t>Puebla</a:t>
                      </a:r>
                      <a:endParaRPr lang="en-US" sz="1400" b="1" dirty="0">
                        <a:solidFill>
                          <a:schemeClr val="accent2">
                            <a:lumMod val="75000"/>
                          </a:schemeClr>
                        </a:solidFill>
                      </a:endParaRPr>
                    </a:p>
                  </a:txBody>
                  <a:tcPr>
                    <a:solidFill>
                      <a:schemeClr val="accent6">
                        <a:lumMod val="40000"/>
                        <a:lumOff val="60000"/>
                      </a:schemeClr>
                    </a:solidFill>
                  </a:tcPr>
                </a:tc>
                <a:tc>
                  <a:txBody>
                    <a:bodyPr/>
                    <a:lstStyle/>
                    <a:p>
                      <a:r>
                        <a:rPr lang="es-MX" sz="1600" b="1" dirty="0"/>
                        <a:t>3</a:t>
                      </a:r>
                      <a:endParaRPr lang="en-US" sz="1600" b="1" dirty="0"/>
                    </a:p>
                  </a:txBody>
                  <a:tcPr>
                    <a:solidFill>
                      <a:schemeClr val="accent6">
                        <a:lumMod val="40000"/>
                        <a:lumOff val="60000"/>
                      </a:schemeClr>
                    </a:solidFill>
                  </a:tcPr>
                </a:tc>
                <a:tc>
                  <a:txBody>
                    <a:bodyPr/>
                    <a:lstStyle/>
                    <a:p>
                      <a:r>
                        <a:rPr lang="es-MX" sz="1600" b="1" dirty="0"/>
                        <a:t>14</a:t>
                      </a:r>
                      <a:endParaRPr lang="en-US" sz="1600" b="1" dirty="0"/>
                    </a:p>
                  </a:txBody>
                  <a:tcPr>
                    <a:solidFill>
                      <a:schemeClr val="accent6">
                        <a:lumMod val="40000"/>
                        <a:lumOff val="60000"/>
                      </a:schemeClr>
                    </a:solidFill>
                  </a:tcPr>
                </a:tc>
                <a:tc>
                  <a:txBody>
                    <a:bodyPr/>
                    <a:lstStyle/>
                    <a:p>
                      <a:r>
                        <a:rPr lang="es-MX" sz="1600" b="1" dirty="0"/>
                        <a:t>7</a:t>
                      </a:r>
                      <a:endParaRPr lang="en-US" sz="1600" b="1" dirty="0"/>
                    </a:p>
                  </a:txBody>
                  <a:tcPr>
                    <a:solidFill>
                      <a:schemeClr val="accent6">
                        <a:lumMod val="40000"/>
                        <a:lumOff val="60000"/>
                      </a:schemeClr>
                    </a:solidFill>
                  </a:tcPr>
                </a:tc>
                <a:tc>
                  <a:txBody>
                    <a:bodyPr/>
                    <a:lstStyle/>
                    <a:p>
                      <a:r>
                        <a:rPr lang="es-MX" sz="1600" b="1" dirty="0"/>
                        <a:t>3</a:t>
                      </a:r>
                      <a:endParaRPr lang="en-US" sz="1600" b="1" dirty="0"/>
                    </a:p>
                  </a:txBody>
                  <a:tcPr>
                    <a:solidFill>
                      <a:schemeClr val="accent6">
                        <a:lumMod val="40000"/>
                        <a:lumOff val="60000"/>
                      </a:schemeClr>
                    </a:solidFill>
                  </a:tcPr>
                </a:tc>
                <a:tc>
                  <a:txBody>
                    <a:bodyPr/>
                    <a:lstStyle/>
                    <a:p>
                      <a:r>
                        <a:rPr lang="es-MX" sz="1400" b="1" dirty="0"/>
                        <a:t>Oaxaca</a:t>
                      </a:r>
                      <a:endParaRPr lang="en-US" sz="1400" b="1" dirty="0">
                        <a:solidFill>
                          <a:srgbClr val="FF0000"/>
                        </a:solidFill>
                      </a:endParaRPr>
                    </a:p>
                  </a:txBody>
                  <a:tcPr>
                    <a:solidFill>
                      <a:srgbClr val="FFFF00"/>
                    </a:solidFill>
                  </a:tcPr>
                </a:tc>
                <a:tc>
                  <a:txBody>
                    <a:bodyPr/>
                    <a:lstStyle/>
                    <a:p>
                      <a:r>
                        <a:rPr lang="es-MX" sz="1600" b="1" dirty="0"/>
                        <a:t>11</a:t>
                      </a:r>
                      <a:endParaRPr lang="en-US" sz="1600" b="1" dirty="0"/>
                    </a:p>
                  </a:txBody>
                  <a:tcPr>
                    <a:solidFill>
                      <a:srgbClr val="FFFF00"/>
                    </a:solidFill>
                  </a:tcPr>
                </a:tc>
                <a:tc>
                  <a:txBody>
                    <a:bodyPr/>
                    <a:lstStyle/>
                    <a:p>
                      <a:r>
                        <a:rPr lang="es-MX" sz="1600" b="1" dirty="0"/>
                        <a:t>2</a:t>
                      </a:r>
                      <a:endParaRPr lang="en-US" sz="1600" b="1" dirty="0"/>
                    </a:p>
                  </a:txBody>
                  <a:tcPr>
                    <a:solidFill>
                      <a:srgbClr val="FFFF00"/>
                    </a:solidFill>
                  </a:tcPr>
                </a:tc>
                <a:tc>
                  <a:txBody>
                    <a:bodyPr/>
                    <a:lstStyle/>
                    <a:p>
                      <a:r>
                        <a:rPr lang="es-MX" sz="1600" b="1" dirty="0"/>
                        <a:t>2</a:t>
                      </a:r>
                      <a:endParaRPr lang="en-US" sz="1600" b="1" dirty="0"/>
                    </a:p>
                  </a:txBody>
                  <a:tcPr>
                    <a:solidFill>
                      <a:srgbClr val="FFFF00"/>
                    </a:solidFill>
                  </a:tcPr>
                </a:tc>
                <a:tc>
                  <a:txBody>
                    <a:bodyPr/>
                    <a:lstStyle/>
                    <a:p>
                      <a:r>
                        <a:rPr lang="es-MX" sz="1600" b="1" dirty="0"/>
                        <a:t>0</a:t>
                      </a:r>
                      <a:endParaRPr lang="en-US" sz="1600" b="1" dirty="0"/>
                    </a:p>
                  </a:txBody>
                  <a:tcPr>
                    <a:solidFill>
                      <a:srgbClr val="FFFF00"/>
                    </a:solidFill>
                  </a:tcPr>
                </a:tc>
                <a:extLst>
                  <a:ext uri="{0D108BD9-81ED-4DB2-BD59-A6C34878D82A}">
                    <a16:rowId xmlns:a16="http://schemas.microsoft.com/office/drawing/2014/main" val="10003"/>
                  </a:ext>
                </a:extLst>
              </a:tr>
              <a:tr h="370840">
                <a:tc>
                  <a:txBody>
                    <a:bodyPr/>
                    <a:lstStyle/>
                    <a:p>
                      <a:r>
                        <a:rPr lang="es-MX" sz="1400" b="1" dirty="0"/>
                        <a:t>Jalisco</a:t>
                      </a:r>
                      <a:endParaRPr lang="en-US" sz="1400" b="1" dirty="0"/>
                    </a:p>
                  </a:txBody>
                  <a:tcPr>
                    <a:solidFill>
                      <a:schemeClr val="accent6">
                        <a:lumMod val="40000"/>
                        <a:lumOff val="60000"/>
                      </a:schemeClr>
                    </a:solidFill>
                  </a:tcPr>
                </a:tc>
                <a:tc>
                  <a:txBody>
                    <a:bodyPr/>
                    <a:lstStyle/>
                    <a:p>
                      <a:r>
                        <a:rPr lang="es-MX" sz="1600" b="1" dirty="0"/>
                        <a:t>3</a:t>
                      </a:r>
                      <a:endParaRPr lang="en-US" sz="1600" b="1" dirty="0"/>
                    </a:p>
                  </a:txBody>
                  <a:tcPr>
                    <a:solidFill>
                      <a:schemeClr val="accent6">
                        <a:lumMod val="40000"/>
                        <a:lumOff val="60000"/>
                      </a:schemeClr>
                    </a:solidFill>
                  </a:tcPr>
                </a:tc>
                <a:tc>
                  <a:txBody>
                    <a:bodyPr/>
                    <a:lstStyle/>
                    <a:p>
                      <a:r>
                        <a:rPr lang="es-MX" sz="1600" b="1" dirty="0"/>
                        <a:t>13</a:t>
                      </a:r>
                      <a:endParaRPr lang="en-US" sz="1600" b="1" dirty="0"/>
                    </a:p>
                  </a:txBody>
                  <a:tcPr>
                    <a:solidFill>
                      <a:schemeClr val="accent6">
                        <a:lumMod val="40000"/>
                        <a:lumOff val="60000"/>
                      </a:schemeClr>
                    </a:solidFill>
                  </a:tcPr>
                </a:tc>
                <a:tc>
                  <a:txBody>
                    <a:bodyPr/>
                    <a:lstStyle/>
                    <a:p>
                      <a:r>
                        <a:rPr lang="es-MX" sz="1600" b="1" dirty="0"/>
                        <a:t>2</a:t>
                      </a:r>
                      <a:endParaRPr lang="en-US" sz="1600" b="1" dirty="0"/>
                    </a:p>
                  </a:txBody>
                  <a:tcPr>
                    <a:solidFill>
                      <a:schemeClr val="accent6">
                        <a:lumMod val="40000"/>
                        <a:lumOff val="60000"/>
                      </a:schemeClr>
                    </a:solidFill>
                  </a:tcPr>
                </a:tc>
                <a:tc>
                  <a:txBody>
                    <a:bodyPr/>
                    <a:lstStyle/>
                    <a:p>
                      <a:r>
                        <a:rPr lang="es-MX" sz="1600" b="1" dirty="0"/>
                        <a:t>1</a:t>
                      </a:r>
                      <a:endParaRPr lang="en-US" sz="1600" b="1" dirty="0"/>
                    </a:p>
                  </a:txBody>
                  <a:tcPr>
                    <a:solidFill>
                      <a:schemeClr val="accent6">
                        <a:lumMod val="40000"/>
                        <a:lumOff val="60000"/>
                      </a:schemeClr>
                    </a:solidFill>
                  </a:tcPr>
                </a:tc>
                <a:tc>
                  <a:txBody>
                    <a:bodyPr/>
                    <a:lstStyle/>
                    <a:p>
                      <a:r>
                        <a:rPr lang="es-MX" sz="1400" b="1" dirty="0"/>
                        <a:t>Sinaloa </a:t>
                      </a:r>
                      <a:endParaRPr lang="en-US" sz="1400" b="1" dirty="0"/>
                    </a:p>
                  </a:txBody>
                  <a:tcPr>
                    <a:solidFill>
                      <a:schemeClr val="bg1"/>
                    </a:solidFill>
                  </a:tcPr>
                </a:tc>
                <a:tc>
                  <a:txBody>
                    <a:bodyPr/>
                    <a:lstStyle/>
                    <a:p>
                      <a:r>
                        <a:rPr lang="es-MX" sz="1600" b="1" dirty="0"/>
                        <a:t>4</a:t>
                      </a:r>
                      <a:endParaRPr lang="en-US" sz="1600" b="1" dirty="0"/>
                    </a:p>
                  </a:txBody>
                  <a:tcPr>
                    <a:solidFill>
                      <a:schemeClr val="bg1"/>
                    </a:solidFill>
                  </a:tcPr>
                </a:tc>
                <a:tc>
                  <a:txBody>
                    <a:bodyPr/>
                    <a:lstStyle/>
                    <a:p>
                      <a:r>
                        <a:rPr lang="es-MX" sz="1600" b="1" dirty="0"/>
                        <a:t>2</a:t>
                      </a:r>
                      <a:endParaRPr lang="en-US" sz="1600" b="1" dirty="0"/>
                    </a:p>
                  </a:txBody>
                  <a:tcPr>
                    <a:solidFill>
                      <a:schemeClr val="bg1"/>
                    </a:solidFill>
                  </a:tcPr>
                </a:tc>
                <a:tc>
                  <a:txBody>
                    <a:bodyPr/>
                    <a:lstStyle/>
                    <a:p>
                      <a:r>
                        <a:rPr lang="es-MX" sz="1600" b="1" dirty="0"/>
                        <a:t>2</a:t>
                      </a:r>
                      <a:endParaRPr lang="en-US" sz="1600" b="1" dirty="0"/>
                    </a:p>
                  </a:txBody>
                  <a:tcPr>
                    <a:solidFill>
                      <a:schemeClr val="bg1"/>
                    </a:solidFill>
                  </a:tcPr>
                </a:tc>
                <a:tc>
                  <a:txBody>
                    <a:bodyPr/>
                    <a:lstStyle/>
                    <a:p>
                      <a:r>
                        <a:rPr lang="es-MX" sz="1600" b="1" dirty="0"/>
                        <a:t>3</a:t>
                      </a:r>
                      <a:endParaRPr lang="en-US" sz="1600" b="1" dirty="0"/>
                    </a:p>
                  </a:txBody>
                  <a:tcPr>
                    <a:solidFill>
                      <a:schemeClr val="bg1"/>
                    </a:solidFill>
                  </a:tcPr>
                </a:tc>
                <a:extLst>
                  <a:ext uri="{0D108BD9-81ED-4DB2-BD59-A6C34878D82A}">
                    <a16:rowId xmlns:a16="http://schemas.microsoft.com/office/drawing/2014/main" val="10004"/>
                  </a:ext>
                </a:extLst>
              </a:tr>
              <a:tr h="370840">
                <a:tc>
                  <a:txBody>
                    <a:bodyPr/>
                    <a:lstStyle/>
                    <a:p>
                      <a:r>
                        <a:rPr lang="es-MX" sz="1400" b="1" dirty="0"/>
                        <a:t>Zacatecas</a:t>
                      </a:r>
                      <a:endParaRPr lang="en-US" sz="1400" b="1" dirty="0"/>
                    </a:p>
                  </a:txBody>
                  <a:tcPr/>
                </a:tc>
                <a:tc>
                  <a:txBody>
                    <a:bodyPr/>
                    <a:lstStyle/>
                    <a:p>
                      <a:r>
                        <a:rPr lang="es-MX" sz="1600" b="1" dirty="0"/>
                        <a:t>1</a:t>
                      </a:r>
                      <a:endParaRPr lang="en-US" sz="1600" b="1" dirty="0"/>
                    </a:p>
                  </a:txBody>
                  <a:tcPr/>
                </a:tc>
                <a:tc>
                  <a:txBody>
                    <a:bodyPr/>
                    <a:lstStyle/>
                    <a:p>
                      <a:r>
                        <a:rPr lang="es-MX" sz="1600" b="1" dirty="0"/>
                        <a:t>7</a:t>
                      </a:r>
                      <a:endParaRPr lang="en-US" sz="1600" b="1" dirty="0"/>
                    </a:p>
                  </a:txBody>
                  <a:tcPr/>
                </a:tc>
                <a:tc>
                  <a:txBody>
                    <a:bodyPr/>
                    <a:lstStyle/>
                    <a:p>
                      <a:r>
                        <a:rPr lang="es-MX" sz="1600" b="1" dirty="0"/>
                        <a:t>1</a:t>
                      </a:r>
                      <a:endParaRPr lang="en-US" sz="1600" b="1" dirty="0"/>
                    </a:p>
                  </a:txBody>
                  <a:tcPr/>
                </a:tc>
                <a:tc>
                  <a:txBody>
                    <a:bodyPr/>
                    <a:lstStyle/>
                    <a:p>
                      <a:r>
                        <a:rPr lang="es-MX" sz="1600" b="1" dirty="0"/>
                        <a:t>2</a:t>
                      </a:r>
                      <a:endParaRPr lang="en-US" sz="1600" b="1" dirty="0"/>
                    </a:p>
                  </a:txBody>
                  <a:tcPr/>
                </a:tc>
                <a:tc>
                  <a:txBody>
                    <a:bodyPr/>
                    <a:lstStyle/>
                    <a:p>
                      <a:r>
                        <a:rPr lang="es-MX" sz="1400" b="1" dirty="0"/>
                        <a:t>Chiapas</a:t>
                      </a:r>
                      <a:endParaRPr lang="en-US" sz="1400" b="1" dirty="0">
                        <a:solidFill>
                          <a:srgbClr val="FF0000"/>
                        </a:solidFill>
                      </a:endParaRPr>
                    </a:p>
                  </a:txBody>
                  <a:tcPr>
                    <a:solidFill>
                      <a:srgbClr val="FFFF00"/>
                    </a:solidFill>
                  </a:tcPr>
                </a:tc>
                <a:tc>
                  <a:txBody>
                    <a:bodyPr/>
                    <a:lstStyle/>
                    <a:p>
                      <a:r>
                        <a:rPr lang="es-MX" sz="1600" b="1" dirty="0"/>
                        <a:t>4</a:t>
                      </a:r>
                      <a:endParaRPr lang="en-US" sz="1600" b="1" dirty="0"/>
                    </a:p>
                  </a:txBody>
                  <a:tcPr>
                    <a:solidFill>
                      <a:srgbClr val="FFFF00"/>
                    </a:solidFill>
                  </a:tcPr>
                </a:tc>
                <a:tc>
                  <a:txBody>
                    <a:bodyPr/>
                    <a:lstStyle/>
                    <a:p>
                      <a:r>
                        <a:rPr lang="es-MX" sz="1600" b="1" dirty="0"/>
                        <a:t>1</a:t>
                      </a:r>
                      <a:endParaRPr lang="en-US" sz="1600" b="1" dirty="0"/>
                    </a:p>
                  </a:txBody>
                  <a:tcPr>
                    <a:solidFill>
                      <a:srgbClr val="FFFF00"/>
                    </a:solidFill>
                  </a:tcPr>
                </a:tc>
                <a:tc>
                  <a:txBody>
                    <a:bodyPr/>
                    <a:lstStyle/>
                    <a:p>
                      <a:r>
                        <a:rPr lang="es-MX" sz="1600" b="1" dirty="0"/>
                        <a:t>1</a:t>
                      </a:r>
                      <a:endParaRPr lang="en-US" sz="1600" b="1" dirty="0"/>
                    </a:p>
                  </a:txBody>
                  <a:tcPr>
                    <a:solidFill>
                      <a:srgbClr val="FFFF00"/>
                    </a:solidFill>
                  </a:tcPr>
                </a:tc>
                <a:tc>
                  <a:txBody>
                    <a:bodyPr/>
                    <a:lstStyle/>
                    <a:p>
                      <a:r>
                        <a:rPr lang="es-MX" sz="1600" b="1" dirty="0"/>
                        <a:t>2</a:t>
                      </a:r>
                      <a:endParaRPr lang="en-US" sz="1600" b="1" dirty="0"/>
                    </a:p>
                  </a:txBody>
                  <a:tcPr>
                    <a:solidFill>
                      <a:srgbClr val="FFFF00"/>
                    </a:solidFill>
                  </a:tcPr>
                </a:tc>
                <a:extLst>
                  <a:ext uri="{0D108BD9-81ED-4DB2-BD59-A6C34878D82A}">
                    <a16:rowId xmlns:a16="http://schemas.microsoft.com/office/drawing/2014/main" val="10005"/>
                  </a:ext>
                </a:extLst>
              </a:tr>
              <a:tr h="370840">
                <a:tc>
                  <a:txBody>
                    <a:bodyPr/>
                    <a:lstStyle/>
                    <a:p>
                      <a:r>
                        <a:rPr lang="es-MX" sz="1400" b="1" dirty="0"/>
                        <a:t>Tabasco </a:t>
                      </a:r>
                      <a:endParaRPr lang="en-US" sz="1400" b="1" dirty="0"/>
                    </a:p>
                  </a:txBody>
                  <a:tcPr/>
                </a:tc>
                <a:tc>
                  <a:txBody>
                    <a:bodyPr/>
                    <a:lstStyle/>
                    <a:p>
                      <a:r>
                        <a:rPr lang="es-MX" sz="1600" b="1" dirty="0"/>
                        <a:t>4</a:t>
                      </a:r>
                      <a:endParaRPr lang="en-US" sz="1600" b="1" dirty="0"/>
                    </a:p>
                  </a:txBody>
                  <a:tcPr/>
                </a:tc>
                <a:tc>
                  <a:txBody>
                    <a:bodyPr/>
                    <a:lstStyle/>
                    <a:p>
                      <a:r>
                        <a:rPr lang="es-MX" sz="1600" b="1" dirty="0"/>
                        <a:t>6</a:t>
                      </a:r>
                      <a:endParaRPr lang="en-US" sz="1600" b="1" dirty="0"/>
                    </a:p>
                  </a:txBody>
                  <a:tcPr/>
                </a:tc>
                <a:tc>
                  <a:txBody>
                    <a:bodyPr/>
                    <a:lstStyle/>
                    <a:p>
                      <a:r>
                        <a:rPr lang="es-MX" sz="1600" b="1" dirty="0"/>
                        <a:t>2</a:t>
                      </a:r>
                      <a:endParaRPr lang="en-US" sz="1600" b="1" dirty="0"/>
                    </a:p>
                  </a:txBody>
                  <a:tcPr/>
                </a:tc>
                <a:tc>
                  <a:txBody>
                    <a:bodyPr/>
                    <a:lstStyle/>
                    <a:p>
                      <a:r>
                        <a:rPr lang="es-MX" sz="1600" b="1" dirty="0"/>
                        <a:t>3</a:t>
                      </a:r>
                      <a:endParaRPr lang="en-US" sz="1600" b="1" dirty="0"/>
                    </a:p>
                  </a:txBody>
                  <a:tcPr/>
                </a:tc>
                <a:tc>
                  <a:txBody>
                    <a:bodyPr/>
                    <a:lstStyle/>
                    <a:p>
                      <a:r>
                        <a:rPr lang="es-MX" sz="1400" b="1" dirty="0"/>
                        <a:t>Quintana Roo</a:t>
                      </a:r>
                      <a:endParaRPr lang="en-US" sz="1400" b="1" dirty="0">
                        <a:solidFill>
                          <a:srgbClr val="FF0000"/>
                        </a:solidFill>
                      </a:endParaRPr>
                    </a:p>
                  </a:txBody>
                  <a:tcPr>
                    <a:solidFill>
                      <a:srgbClr val="FFFF00"/>
                    </a:solidFill>
                  </a:tcPr>
                </a:tc>
                <a:tc>
                  <a:txBody>
                    <a:bodyPr/>
                    <a:lstStyle/>
                    <a:p>
                      <a:r>
                        <a:rPr lang="es-MX" sz="1600" b="1" dirty="0"/>
                        <a:t>3</a:t>
                      </a:r>
                      <a:endParaRPr lang="en-US" sz="1600" b="1" dirty="0"/>
                    </a:p>
                  </a:txBody>
                  <a:tcPr>
                    <a:solidFill>
                      <a:srgbClr val="FFFF00"/>
                    </a:solidFill>
                  </a:tcPr>
                </a:tc>
                <a:tc>
                  <a:txBody>
                    <a:bodyPr/>
                    <a:lstStyle/>
                    <a:p>
                      <a:r>
                        <a:rPr lang="es-MX" sz="1600" b="1" dirty="0"/>
                        <a:t>1</a:t>
                      </a:r>
                      <a:endParaRPr lang="en-US" sz="1600" b="1" dirty="0"/>
                    </a:p>
                  </a:txBody>
                  <a:tcPr>
                    <a:solidFill>
                      <a:srgbClr val="FFFF00"/>
                    </a:solidFill>
                  </a:tcPr>
                </a:tc>
                <a:tc>
                  <a:txBody>
                    <a:bodyPr/>
                    <a:lstStyle/>
                    <a:p>
                      <a:r>
                        <a:rPr lang="es-MX" sz="1600" b="1" dirty="0"/>
                        <a:t>0</a:t>
                      </a:r>
                      <a:endParaRPr lang="en-US" sz="1600" b="1" dirty="0"/>
                    </a:p>
                  </a:txBody>
                  <a:tcPr>
                    <a:solidFill>
                      <a:srgbClr val="FFFF00"/>
                    </a:solidFill>
                  </a:tcPr>
                </a:tc>
                <a:tc>
                  <a:txBody>
                    <a:bodyPr/>
                    <a:lstStyle/>
                    <a:p>
                      <a:r>
                        <a:rPr lang="es-MX" sz="1600" b="1" dirty="0"/>
                        <a:t>0</a:t>
                      </a:r>
                      <a:endParaRPr lang="en-US" sz="1600" b="1" dirty="0"/>
                    </a:p>
                  </a:txBody>
                  <a:tcPr>
                    <a:solidFill>
                      <a:srgbClr val="FFFF00"/>
                    </a:solidFill>
                  </a:tcPr>
                </a:tc>
                <a:extLst>
                  <a:ext uri="{0D108BD9-81ED-4DB2-BD59-A6C34878D82A}">
                    <a16:rowId xmlns:a16="http://schemas.microsoft.com/office/drawing/2014/main" val="10006"/>
                  </a:ext>
                </a:extLst>
              </a:tr>
              <a:tr h="370840">
                <a:tc>
                  <a:txBody>
                    <a:bodyPr/>
                    <a:lstStyle/>
                    <a:p>
                      <a:r>
                        <a:rPr lang="es-MX" sz="1400" b="1" dirty="0"/>
                        <a:t>Coahuila </a:t>
                      </a:r>
                      <a:endParaRPr lang="en-US" sz="1400" b="1" dirty="0">
                        <a:solidFill>
                          <a:schemeClr val="accent2">
                            <a:lumMod val="75000"/>
                          </a:schemeClr>
                        </a:solidFill>
                      </a:endParaRPr>
                    </a:p>
                  </a:txBody>
                  <a:tcPr>
                    <a:solidFill>
                      <a:schemeClr val="accent4">
                        <a:lumMod val="75000"/>
                        <a:alpha val="20000"/>
                      </a:schemeClr>
                    </a:solidFill>
                  </a:tcPr>
                </a:tc>
                <a:tc>
                  <a:txBody>
                    <a:bodyPr/>
                    <a:lstStyle/>
                    <a:p>
                      <a:r>
                        <a:rPr lang="es-MX" sz="1600" b="1" dirty="0"/>
                        <a:t>4</a:t>
                      </a:r>
                      <a:endParaRPr lang="en-US" sz="1600" b="1" dirty="0">
                        <a:solidFill>
                          <a:srgbClr val="FF0000"/>
                        </a:solidFill>
                      </a:endParaRPr>
                    </a:p>
                  </a:txBody>
                  <a:tcPr>
                    <a:solidFill>
                      <a:schemeClr val="accent4">
                        <a:lumMod val="75000"/>
                        <a:alpha val="20000"/>
                      </a:schemeClr>
                    </a:solidFill>
                  </a:tcPr>
                </a:tc>
                <a:tc>
                  <a:txBody>
                    <a:bodyPr/>
                    <a:lstStyle/>
                    <a:p>
                      <a:r>
                        <a:rPr lang="es-MX" sz="1600" b="1" dirty="0"/>
                        <a:t>5</a:t>
                      </a:r>
                      <a:endParaRPr lang="en-US" sz="1600" b="1" dirty="0">
                        <a:solidFill>
                          <a:srgbClr val="FF0000"/>
                        </a:solidFill>
                      </a:endParaRPr>
                    </a:p>
                  </a:txBody>
                  <a:tcPr>
                    <a:solidFill>
                      <a:schemeClr val="accent4">
                        <a:lumMod val="75000"/>
                        <a:alpha val="20000"/>
                      </a:schemeClr>
                    </a:solidFill>
                  </a:tcPr>
                </a:tc>
                <a:tc>
                  <a:txBody>
                    <a:bodyPr/>
                    <a:lstStyle/>
                    <a:p>
                      <a:r>
                        <a:rPr lang="es-MX" sz="1600" b="1" dirty="0"/>
                        <a:t>0</a:t>
                      </a:r>
                      <a:endParaRPr lang="en-US" sz="1600" b="1" dirty="0">
                        <a:solidFill>
                          <a:srgbClr val="FF0000"/>
                        </a:solidFill>
                      </a:endParaRPr>
                    </a:p>
                  </a:txBody>
                  <a:tcPr>
                    <a:solidFill>
                      <a:schemeClr val="accent4">
                        <a:lumMod val="75000"/>
                        <a:alpha val="20000"/>
                      </a:schemeClr>
                    </a:solidFill>
                  </a:tcPr>
                </a:tc>
                <a:tc>
                  <a:txBody>
                    <a:bodyPr/>
                    <a:lstStyle/>
                    <a:p>
                      <a:r>
                        <a:rPr lang="es-MX" sz="1600" b="1" dirty="0"/>
                        <a:t>0</a:t>
                      </a:r>
                      <a:endParaRPr lang="en-US" sz="1600" b="1" dirty="0">
                        <a:solidFill>
                          <a:srgbClr val="FF0000"/>
                        </a:solidFill>
                      </a:endParaRPr>
                    </a:p>
                  </a:txBody>
                  <a:tcPr>
                    <a:solidFill>
                      <a:schemeClr val="accent4">
                        <a:lumMod val="75000"/>
                        <a:alpha val="20000"/>
                      </a:schemeClr>
                    </a:solidFill>
                  </a:tcPr>
                </a:tc>
                <a:tc>
                  <a:txBody>
                    <a:bodyPr/>
                    <a:lstStyle/>
                    <a:p>
                      <a:r>
                        <a:rPr lang="es-MX" sz="1400" b="1" dirty="0"/>
                        <a:t>Tlaxcala </a:t>
                      </a:r>
                      <a:endParaRPr lang="en-US" sz="1400" b="1" dirty="0"/>
                    </a:p>
                  </a:txBody>
                  <a:tcPr/>
                </a:tc>
                <a:tc>
                  <a:txBody>
                    <a:bodyPr/>
                    <a:lstStyle/>
                    <a:p>
                      <a:r>
                        <a:rPr lang="es-MX" sz="1600" b="1" dirty="0"/>
                        <a:t>2</a:t>
                      </a:r>
                      <a:endParaRPr lang="en-US" sz="1600" b="1" dirty="0"/>
                    </a:p>
                  </a:txBody>
                  <a:tcPr/>
                </a:tc>
                <a:tc>
                  <a:txBody>
                    <a:bodyPr/>
                    <a:lstStyle/>
                    <a:p>
                      <a:r>
                        <a:rPr lang="es-MX" sz="1600" b="1" dirty="0"/>
                        <a:t>1</a:t>
                      </a:r>
                      <a:endParaRPr lang="en-US" sz="1600" b="1" dirty="0"/>
                    </a:p>
                  </a:txBody>
                  <a:tcPr/>
                </a:tc>
                <a:tc>
                  <a:txBody>
                    <a:bodyPr/>
                    <a:lstStyle/>
                    <a:p>
                      <a:r>
                        <a:rPr lang="es-MX" sz="1600" b="1" dirty="0"/>
                        <a:t>3</a:t>
                      </a:r>
                      <a:endParaRPr lang="en-US" sz="1600" b="1" dirty="0"/>
                    </a:p>
                  </a:txBody>
                  <a:tcPr/>
                </a:tc>
                <a:tc>
                  <a:txBody>
                    <a:bodyPr/>
                    <a:lstStyle/>
                    <a:p>
                      <a:r>
                        <a:rPr lang="es-MX" sz="1600" b="1" dirty="0"/>
                        <a:t>2</a:t>
                      </a:r>
                      <a:endParaRPr lang="en-US" sz="1600" b="1" dirty="0"/>
                    </a:p>
                  </a:txBody>
                  <a:tcPr/>
                </a:tc>
                <a:extLst>
                  <a:ext uri="{0D108BD9-81ED-4DB2-BD59-A6C34878D82A}">
                    <a16:rowId xmlns:a16="http://schemas.microsoft.com/office/drawing/2014/main" val="10007"/>
                  </a:ext>
                </a:extLst>
              </a:tr>
              <a:tr h="370840">
                <a:tc>
                  <a:txBody>
                    <a:bodyPr/>
                    <a:lstStyle/>
                    <a:p>
                      <a:r>
                        <a:rPr lang="es-MX" sz="1400" b="1" dirty="0"/>
                        <a:t>Durango</a:t>
                      </a:r>
                      <a:endParaRPr lang="en-US" sz="1400" b="1" dirty="0">
                        <a:solidFill>
                          <a:schemeClr val="tx1"/>
                        </a:solidFill>
                      </a:endParaRPr>
                    </a:p>
                  </a:txBody>
                  <a:tcPr/>
                </a:tc>
                <a:tc>
                  <a:txBody>
                    <a:bodyPr/>
                    <a:lstStyle/>
                    <a:p>
                      <a:r>
                        <a:rPr lang="es-MX" sz="1600" b="1" dirty="0"/>
                        <a:t>3</a:t>
                      </a:r>
                      <a:endParaRPr lang="en-US" sz="1600" b="1" dirty="0"/>
                    </a:p>
                  </a:txBody>
                  <a:tcPr/>
                </a:tc>
                <a:tc>
                  <a:txBody>
                    <a:bodyPr/>
                    <a:lstStyle/>
                    <a:p>
                      <a:r>
                        <a:rPr lang="es-MX" sz="1600" b="1" dirty="0"/>
                        <a:t>4</a:t>
                      </a:r>
                      <a:endParaRPr lang="en-US" sz="1600" b="1" dirty="0"/>
                    </a:p>
                  </a:txBody>
                  <a:tcPr/>
                </a:tc>
                <a:tc>
                  <a:txBody>
                    <a:bodyPr/>
                    <a:lstStyle/>
                    <a:p>
                      <a:r>
                        <a:rPr lang="es-MX" sz="1600" b="1" dirty="0"/>
                        <a:t>5</a:t>
                      </a:r>
                      <a:endParaRPr lang="en-US" sz="1600" b="1" dirty="0"/>
                    </a:p>
                  </a:txBody>
                  <a:tcPr/>
                </a:tc>
                <a:tc>
                  <a:txBody>
                    <a:bodyPr/>
                    <a:lstStyle/>
                    <a:p>
                      <a:r>
                        <a:rPr lang="es-MX" sz="1600" b="1" dirty="0"/>
                        <a:t>3</a:t>
                      </a:r>
                      <a:endParaRPr lang="en-US" sz="1600" b="1" dirty="0"/>
                    </a:p>
                  </a:txBody>
                  <a:tcPr/>
                </a:tc>
                <a:tc>
                  <a:txBody>
                    <a:bodyPr/>
                    <a:lstStyle/>
                    <a:p>
                      <a:r>
                        <a:rPr lang="es-MX" sz="1400" b="1" dirty="0"/>
                        <a:t>Aguascalientes</a:t>
                      </a:r>
                      <a:endParaRPr lang="en-US" sz="1400" b="1" dirty="0">
                        <a:solidFill>
                          <a:schemeClr val="accent2">
                            <a:lumMod val="75000"/>
                          </a:schemeClr>
                        </a:solidFill>
                      </a:endParaRPr>
                    </a:p>
                  </a:txBody>
                  <a:tcPr>
                    <a:solidFill>
                      <a:schemeClr val="accent4">
                        <a:lumMod val="40000"/>
                        <a:lumOff val="60000"/>
                      </a:schemeClr>
                    </a:solidFill>
                  </a:tcPr>
                </a:tc>
                <a:tc>
                  <a:txBody>
                    <a:bodyPr/>
                    <a:lstStyle/>
                    <a:p>
                      <a:r>
                        <a:rPr lang="es-MX" sz="1600" b="1" dirty="0"/>
                        <a:t>3</a:t>
                      </a:r>
                      <a:endParaRPr lang="en-US" sz="1600" b="1" dirty="0">
                        <a:solidFill>
                          <a:srgbClr val="FF0000"/>
                        </a:solidFill>
                      </a:endParaRPr>
                    </a:p>
                  </a:txBody>
                  <a:tcPr>
                    <a:solidFill>
                      <a:schemeClr val="accent4">
                        <a:lumMod val="40000"/>
                        <a:lumOff val="60000"/>
                      </a:schemeClr>
                    </a:solidFill>
                  </a:tcPr>
                </a:tc>
                <a:tc>
                  <a:txBody>
                    <a:bodyPr/>
                    <a:lstStyle/>
                    <a:p>
                      <a:r>
                        <a:rPr lang="es-MX" sz="1600" b="1" dirty="0"/>
                        <a:t>0</a:t>
                      </a:r>
                      <a:endParaRPr lang="en-US" sz="1600" b="1" dirty="0">
                        <a:solidFill>
                          <a:srgbClr val="FF0000"/>
                        </a:solidFill>
                      </a:endParaRPr>
                    </a:p>
                  </a:txBody>
                  <a:tcPr>
                    <a:solidFill>
                      <a:schemeClr val="accent4">
                        <a:lumMod val="40000"/>
                        <a:lumOff val="60000"/>
                      </a:schemeClr>
                    </a:solidFill>
                  </a:tcPr>
                </a:tc>
                <a:tc>
                  <a:txBody>
                    <a:bodyPr/>
                    <a:lstStyle/>
                    <a:p>
                      <a:r>
                        <a:rPr lang="es-MX" sz="1600" b="1" dirty="0"/>
                        <a:t>0</a:t>
                      </a:r>
                      <a:endParaRPr lang="en-US" sz="1600" b="1" dirty="0">
                        <a:solidFill>
                          <a:srgbClr val="FF0000"/>
                        </a:solidFill>
                      </a:endParaRPr>
                    </a:p>
                  </a:txBody>
                  <a:tcPr>
                    <a:solidFill>
                      <a:schemeClr val="accent4">
                        <a:lumMod val="40000"/>
                        <a:lumOff val="60000"/>
                      </a:schemeClr>
                    </a:solidFill>
                  </a:tcPr>
                </a:tc>
                <a:tc>
                  <a:txBody>
                    <a:bodyPr/>
                    <a:lstStyle/>
                    <a:p>
                      <a:r>
                        <a:rPr lang="es-MX" sz="1600" b="1" dirty="0"/>
                        <a:t>0</a:t>
                      </a:r>
                      <a:endParaRPr lang="en-US" sz="1600" b="1" dirty="0">
                        <a:solidFill>
                          <a:srgbClr val="FF0000"/>
                        </a:solidFill>
                      </a:endParaRPr>
                    </a:p>
                  </a:txBody>
                  <a:tcPr>
                    <a:solidFill>
                      <a:schemeClr val="accent4">
                        <a:lumMod val="40000"/>
                        <a:lumOff val="60000"/>
                      </a:schemeClr>
                    </a:solidFill>
                  </a:tcPr>
                </a:tc>
                <a:extLst>
                  <a:ext uri="{0D108BD9-81ED-4DB2-BD59-A6C34878D82A}">
                    <a16:rowId xmlns:a16="http://schemas.microsoft.com/office/drawing/2014/main" val="10008"/>
                  </a:ext>
                </a:extLst>
              </a:tr>
              <a:tr h="370840">
                <a:tc>
                  <a:txBody>
                    <a:bodyPr/>
                    <a:lstStyle/>
                    <a:p>
                      <a:r>
                        <a:rPr lang="es-MX" sz="1400" b="1" dirty="0"/>
                        <a:t>Guanajuato</a:t>
                      </a:r>
                      <a:endParaRPr lang="en-US" sz="1400" b="1" dirty="0">
                        <a:solidFill>
                          <a:srgbClr val="FF0000"/>
                        </a:solidFill>
                      </a:endParaRPr>
                    </a:p>
                  </a:txBody>
                  <a:tcPr>
                    <a:solidFill>
                      <a:schemeClr val="accent4">
                        <a:lumMod val="75000"/>
                        <a:alpha val="20000"/>
                      </a:schemeClr>
                    </a:solidFill>
                  </a:tcPr>
                </a:tc>
                <a:tc>
                  <a:txBody>
                    <a:bodyPr/>
                    <a:lstStyle/>
                    <a:p>
                      <a:r>
                        <a:rPr lang="es-MX" sz="1600" b="1" dirty="0"/>
                        <a:t>4</a:t>
                      </a:r>
                      <a:endParaRPr lang="en-US" sz="1600" b="1" dirty="0"/>
                    </a:p>
                  </a:txBody>
                  <a:tcPr>
                    <a:solidFill>
                      <a:schemeClr val="accent4">
                        <a:lumMod val="75000"/>
                        <a:alpha val="20000"/>
                      </a:schemeClr>
                    </a:solidFill>
                  </a:tcPr>
                </a:tc>
                <a:tc>
                  <a:txBody>
                    <a:bodyPr/>
                    <a:lstStyle/>
                    <a:p>
                      <a:r>
                        <a:rPr lang="es-MX" sz="1600" b="1" dirty="0"/>
                        <a:t>4</a:t>
                      </a:r>
                      <a:endParaRPr lang="en-US" sz="1600" b="1" dirty="0"/>
                    </a:p>
                  </a:txBody>
                  <a:tcPr>
                    <a:solidFill>
                      <a:schemeClr val="accent4">
                        <a:lumMod val="75000"/>
                        <a:alpha val="20000"/>
                      </a:schemeClr>
                    </a:solidFill>
                  </a:tcPr>
                </a:tc>
                <a:tc>
                  <a:txBody>
                    <a:bodyPr/>
                    <a:lstStyle/>
                    <a:p>
                      <a:r>
                        <a:rPr lang="es-MX" sz="1600" b="1" dirty="0"/>
                        <a:t>6</a:t>
                      </a:r>
                      <a:endParaRPr lang="en-US" sz="1600" b="1" dirty="0"/>
                    </a:p>
                  </a:txBody>
                  <a:tcPr>
                    <a:solidFill>
                      <a:schemeClr val="accent4">
                        <a:lumMod val="75000"/>
                        <a:alpha val="20000"/>
                      </a:schemeClr>
                    </a:solidFill>
                  </a:tcPr>
                </a:tc>
                <a:tc>
                  <a:txBody>
                    <a:bodyPr/>
                    <a:lstStyle/>
                    <a:p>
                      <a:r>
                        <a:rPr lang="es-MX" sz="1600" b="1" dirty="0"/>
                        <a:t>0</a:t>
                      </a:r>
                      <a:endParaRPr lang="en-US" sz="1600" b="1" dirty="0"/>
                    </a:p>
                  </a:txBody>
                  <a:tcPr>
                    <a:solidFill>
                      <a:schemeClr val="accent4">
                        <a:lumMod val="75000"/>
                        <a:alpha val="20000"/>
                      </a:schemeClr>
                    </a:solidFill>
                  </a:tcPr>
                </a:tc>
                <a:tc>
                  <a:txBody>
                    <a:bodyPr/>
                    <a:lstStyle/>
                    <a:p>
                      <a:r>
                        <a:rPr lang="es-MX" sz="1400" b="1" dirty="0"/>
                        <a:t>Baja California</a:t>
                      </a:r>
                      <a:endParaRPr lang="en-US" sz="1400" b="1" dirty="0">
                        <a:solidFill>
                          <a:schemeClr val="accent2">
                            <a:lumMod val="75000"/>
                          </a:schemeClr>
                        </a:solidFill>
                      </a:endParaRPr>
                    </a:p>
                  </a:txBody>
                  <a:tcPr>
                    <a:solidFill>
                      <a:schemeClr val="accent4">
                        <a:lumMod val="40000"/>
                        <a:lumOff val="60000"/>
                      </a:schemeClr>
                    </a:solidFill>
                  </a:tcPr>
                </a:tc>
                <a:tc>
                  <a:txBody>
                    <a:bodyPr/>
                    <a:lstStyle/>
                    <a:p>
                      <a:r>
                        <a:rPr lang="es-MX" sz="1600" b="1" dirty="0"/>
                        <a:t>3</a:t>
                      </a:r>
                      <a:endParaRPr lang="en-US" sz="1600" b="1" dirty="0">
                        <a:solidFill>
                          <a:srgbClr val="FF0000"/>
                        </a:solidFill>
                      </a:endParaRPr>
                    </a:p>
                  </a:txBody>
                  <a:tcPr>
                    <a:solidFill>
                      <a:schemeClr val="accent4">
                        <a:lumMod val="40000"/>
                        <a:lumOff val="60000"/>
                      </a:schemeClr>
                    </a:solidFill>
                  </a:tcPr>
                </a:tc>
                <a:tc>
                  <a:txBody>
                    <a:bodyPr/>
                    <a:lstStyle/>
                    <a:p>
                      <a:r>
                        <a:rPr lang="es-MX" sz="1600" b="1" dirty="0"/>
                        <a:t>0</a:t>
                      </a:r>
                      <a:endParaRPr lang="en-US" sz="1600" b="1" dirty="0">
                        <a:solidFill>
                          <a:srgbClr val="FF0000"/>
                        </a:solidFill>
                      </a:endParaRPr>
                    </a:p>
                  </a:txBody>
                  <a:tcPr>
                    <a:solidFill>
                      <a:schemeClr val="accent4">
                        <a:lumMod val="40000"/>
                        <a:lumOff val="60000"/>
                      </a:schemeClr>
                    </a:solidFill>
                  </a:tcPr>
                </a:tc>
                <a:tc>
                  <a:txBody>
                    <a:bodyPr/>
                    <a:lstStyle/>
                    <a:p>
                      <a:r>
                        <a:rPr lang="es-MX" sz="1600" b="1" dirty="0"/>
                        <a:t>1</a:t>
                      </a:r>
                      <a:endParaRPr lang="en-US" sz="1600" b="1" dirty="0">
                        <a:solidFill>
                          <a:srgbClr val="FF0000"/>
                        </a:solidFill>
                      </a:endParaRPr>
                    </a:p>
                  </a:txBody>
                  <a:tcPr>
                    <a:solidFill>
                      <a:schemeClr val="accent4">
                        <a:lumMod val="40000"/>
                        <a:lumOff val="60000"/>
                      </a:schemeClr>
                    </a:solidFill>
                  </a:tcPr>
                </a:tc>
                <a:tc>
                  <a:txBody>
                    <a:bodyPr/>
                    <a:lstStyle/>
                    <a:p>
                      <a:r>
                        <a:rPr lang="es-MX" sz="1600" b="1" dirty="0"/>
                        <a:t>0</a:t>
                      </a:r>
                      <a:endParaRPr lang="en-US" sz="1600" b="1" dirty="0">
                        <a:solidFill>
                          <a:srgbClr val="FF0000"/>
                        </a:solidFill>
                      </a:endParaRPr>
                    </a:p>
                  </a:txBody>
                  <a:tcPr>
                    <a:solidFill>
                      <a:schemeClr val="accent4">
                        <a:lumMod val="40000"/>
                        <a:lumOff val="60000"/>
                      </a:schemeClr>
                    </a:solidFill>
                  </a:tcPr>
                </a:tc>
                <a:extLst>
                  <a:ext uri="{0D108BD9-81ED-4DB2-BD59-A6C34878D82A}">
                    <a16:rowId xmlns:a16="http://schemas.microsoft.com/office/drawing/2014/main" val="10009"/>
                  </a:ext>
                </a:extLst>
              </a:tr>
              <a:tr h="370840">
                <a:tc>
                  <a:txBody>
                    <a:bodyPr/>
                    <a:lstStyle/>
                    <a:p>
                      <a:r>
                        <a:rPr lang="es-MX" sz="1400" b="1" dirty="0"/>
                        <a:t>SL Potosí</a:t>
                      </a:r>
                      <a:endParaRPr lang="en-US" sz="1400" b="1" dirty="0"/>
                    </a:p>
                  </a:txBody>
                  <a:tcPr/>
                </a:tc>
                <a:tc>
                  <a:txBody>
                    <a:bodyPr/>
                    <a:lstStyle/>
                    <a:p>
                      <a:r>
                        <a:rPr lang="es-MX" sz="1600" b="1" dirty="0"/>
                        <a:t>3</a:t>
                      </a:r>
                      <a:endParaRPr lang="en-US" sz="1600" b="1" dirty="0"/>
                    </a:p>
                  </a:txBody>
                  <a:tcPr/>
                </a:tc>
                <a:tc>
                  <a:txBody>
                    <a:bodyPr/>
                    <a:lstStyle/>
                    <a:p>
                      <a:r>
                        <a:rPr lang="es-MX" sz="1600" b="1" dirty="0"/>
                        <a:t>4</a:t>
                      </a:r>
                      <a:endParaRPr lang="en-US" sz="1600" b="1" dirty="0"/>
                    </a:p>
                  </a:txBody>
                  <a:tcPr/>
                </a:tc>
                <a:tc>
                  <a:txBody>
                    <a:bodyPr/>
                    <a:lstStyle/>
                    <a:p>
                      <a:r>
                        <a:rPr lang="es-MX" sz="1600" b="1" dirty="0"/>
                        <a:t>1</a:t>
                      </a:r>
                      <a:endParaRPr lang="en-US" sz="1600" b="1" dirty="0"/>
                    </a:p>
                  </a:txBody>
                  <a:tcPr/>
                </a:tc>
                <a:tc>
                  <a:txBody>
                    <a:bodyPr/>
                    <a:lstStyle/>
                    <a:p>
                      <a:r>
                        <a:rPr lang="es-MX" sz="1600" b="1" dirty="0"/>
                        <a:t>1</a:t>
                      </a:r>
                      <a:endParaRPr lang="en-US" sz="1600" b="1" dirty="0"/>
                    </a:p>
                  </a:txBody>
                  <a:tcPr/>
                </a:tc>
                <a:tc>
                  <a:txBody>
                    <a:bodyPr/>
                    <a:lstStyle/>
                    <a:p>
                      <a:r>
                        <a:rPr lang="es-MX" sz="1400" b="1" dirty="0"/>
                        <a:t>C</a:t>
                      </a:r>
                      <a:r>
                        <a:rPr lang="es-MX" sz="1400" b="1" baseline="0" dirty="0"/>
                        <a:t>  de México</a:t>
                      </a:r>
                      <a:endParaRPr lang="en-US" sz="1400" b="1" dirty="0"/>
                    </a:p>
                  </a:txBody>
                  <a:tcPr/>
                </a:tc>
                <a:tc>
                  <a:txBody>
                    <a:bodyPr/>
                    <a:lstStyle/>
                    <a:p>
                      <a:r>
                        <a:rPr lang="es-MX" sz="1600" b="1" dirty="0"/>
                        <a:t>12</a:t>
                      </a:r>
                      <a:endParaRPr lang="en-US" sz="1600" b="1" dirty="0"/>
                    </a:p>
                  </a:txBody>
                  <a:tcPr/>
                </a:tc>
                <a:tc>
                  <a:txBody>
                    <a:bodyPr/>
                    <a:lstStyle/>
                    <a:p>
                      <a:r>
                        <a:rPr lang="es-MX" sz="1600" b="1" dirty="0"/>
                        <a:t>0</a:t>
                      </a:r>
                      <a:endParaRPr lang="en-US" sz="1600" b="1" dirty="0"/>
                    </a:p>
                  </a:txBody>
                  <a:tcPr/>
                </a:tc>
                <a:tc>
                  <a:txBody>
                    <a:bodyPr/>
                    <a:lstStyle/>
                    <a:p>
                      <a:r>
                        <a:rPr lang="es-MX" sz="1600" b="1" dirty="0"/>
                        <a:t>0</a:t>
                      </a:r>
                      <a:endParaRPr lang="en-US" sz="1600" b="1" dirty="0"/>
                    </a:p>
                  </a:txBody>
                  <a:tcPr/>
                </a:tc>
                <a:tc>
                  <a:txBody>
                    <a:bodyPr/>
                    <a:lstStyle/>
                    <a:p>
                      <a:r>
                        <a:rPr lang="es-MX" sz="1600" b="1" dirty="0"/>
                        <a:t>0</a:t>
                      </a:r>
                      <a:endParaRPr lang="en-US" sz="1600" b="1" dirty="0"/>
                    </a:p>
                  </a:txBody>
                  <a:tcPr/>
                </a:tc>
                <a:extLst>
                  <a:ext uri="{0D108BD9-81ED-4DB2-BD59-A6C34878D82A}">
                    <a16:rowId xmlns:a16="http://schemas.microsoft.com/office/drawing/2014/main" val="10010"/>
                  </a:ext>
                </a:extLst>
              </a:tr>
              <a:tr h="370840">
                <a:tc>
                  <a:txBody>
                    <a:bodyPr/>
                    <a:lstStyle/>
                    <a:p>
                      <a:r>
                        <a:rPr lang="es-MX" sz="1400" b="1" dirty="0"/>
                        <a:t>Yucatán</a:t>
                      </a:r>
                      <a:endParaRPr lang="en-US" sz="1400" b="1" dirty="0"/>
                    </a:p>
                  </a:txBody>
                  <a:tcPr/>
                </a:tc>
                <a:tc>
                  <a:txBody>
                    <a:bodyPr/>
                    <a:lstStyle/>
                    <a:p>
                      <a:r>
                        <a:rPr lang="es-MX" sz="1600" b="1" dirty="0"/>
                        <a:t>4</a:t>
                      </a:r>
                      <a:endParaRPr lang="en-US" sz="1600" b="1" dirty="0"/>
                    </a:p>
                  </a:txBody>
                  <a:tcPr/>
                </a:tc>
                <a:tc>
                  <a:txBody>
                    <a:bodyPr/>
                    <a:lstStyle/>
                    <a:p>
                      <a:r>
                        <a:rPr lang="es-MX" sz="1600" b="1" dirty="0"/>
                        <a:t>4</a:t>
                      </a:r>
                      <a:endParaRPr lang="en-US" sz="1600" b="1" dirty="0"/>
                    </a:p>
                  </a:txBody>
                  <a:tcPr/>
                </a:tc>
                <a:tc>
                  <a:txBody>
                    <a:bodyPr/>
                    <a:lstStyle/>
                    <a:p>
                      <a:r>
                        <a:rPr lang="es-MX" sz="1600" b="1" dirty="0"/>
                        <a:t>5</a:t>
                      </a:r>
                      <a:endParaRPr lang="en-US" sz="1600" b="1" dirty="0"/>
                    </a:p>
                  </a:txBody>
                  <a:tcPr/>
                </a:tc>
                <a:tc>
                  <a:txBody>
                    <a:bodyPr/>
                    <a:lstStyle/>
                    <a:p>
                      <a:r>
                        <a:rPr lang="es-MX" sz="1600" b="1" dirty="0"/>
                        <a:t>0</a:t>
                      </a:r>
                      <a:endParaRPr lang="en-US" sz="1600" b="1" dirty="0"/>
                    </a:p>
                  </a:txBody>
                  <a:tcPr/>
                </a:tc>
                <a:tc>
                  <a:txBody>
                    <a:bodyPr/>
                    <a:lstStyle/>
                    <a:p>
                      <a:r>
                        <a:rPr lang="es-MX" sz="1400" b="1" dirty="0"/>
                        <a:t>Morelos</a:t>
                      </a:r>
                      <a:endParaRPr lang="en-US" sz="1400" b="1" dirty="0"/>
                    </a:p>
                  </a:txBody>
                  <a:tcPr/>
                </a:tc>
                <a:tc>
                  <a:txBody>
                    <a:bodyPr/>
                    <a:lstStyle/>
                    <a:p>
                      <a:r>
                        <a:rPr lang="es-MX" sz="1600" b="1" dirty="0"/>
                        <a:t>3</a:t>
                      </a:r>
                      <a:endParaRPr lang="en-US" sz="1600" b="1" dirty="0"/>
                    </a:p>
                  </a:txBody>
                  <a:tcPr/>
                </a:tc>
                <a:tc>
                  <a:txBody>
                    <a:bodyPr/>
                    <a:lstStyle/>
                    <a:p>
                      <a:r>
                        <a:rPr lang="es-MX" sz="1600" b="1" dirty="0"/>
                        <a:t>0</a:t>
                      </a:r>
                      <a:endParaRPr lang="en-US" sz="1600" b="1" dirty="0"/>
                    </a:p>
                  </a:txBody>
                  <a:tcPr/>
                </a:tc>
                <a:tc>
                  <a:txBody>
                    <a:bodyPr/>
                    <a:lstStyle/>
                    <a:p>
                      <a:r>
                        <a:rPr lang="es-MX" sz="1600" b="1" dirty="0"/>
                        <a:t>0</a:t>
                      </a:r>
                      <a:endParaRPr lang="en-US" sz="1600" b="1" dirty="0"/>
                    </a:p>
                  </a:txBody>
                  <a:tcPr/>
                </a:tc>
                <a:tc>
                  <a:txBody>
                    <a:bodyPr/>
                    <a:lstStyle/>
                    <a:p>
                      <a:r>
                        <a:rPr lang="es-MX" sz="1600" b="1" dirty="0"/>
                        <a:t>0</a:t>
                      </a:r>
                      <a:endParaRPr lang="en-US" sz="1600" b="1" dirty="0"/>
                    </a:p>
                  </a:txBody>
                  <a:tcPr/>
                </a:tc>
                <a:extLst>
                  <a:ext uri="{0D108BD9-81ED-4DB2-BD59-A6C34878D82A}">
                    <a16:rowId xmlns:a16="http://schemas.microsoft.com/office/drawing/2014/main" val="10011"/>
                  </a:ext>
                </a:extLst>
              </a:tr>
              <a:tr h="370840">
                <a:tc>
                  <a:txBody>
                    <a:bodyPr/>
                    <a:lstStyle/>
                    <a:p>
                      <a:r>
                        <a:rPr lang="es-MX" sz="1400" b="1" dirty="0"/>
                        <a:t>BC  Sur</a:t>
                      </a:r>
                      <a:endParaRPr lang="en-US" sz="1400" b="1" dirty="0"/>
                    </a:p>
                  </a:txBody>
                  <a:tcPr/>
                </a:tc>
                <a:tc>
                  <a:txBody>
                    <a:bodyPr/>
                    <a:lstStyle/>
                    <a:p>
                      <a:r>
                        <a:rPr lang="es-MX" sz="1600" b="1" dirty="0"/>
                        <a:t>1</a:t>
                      </a:r>
                      <a:endParaRPr lang="en-US" sz="1600" b="1" dirty="0"/>
                    </a:p>
                  </a:txBody>
                  <a:tcPr/>
                </a:tc>
                <a:tc>
                  <a:txBody>
                    <a:bodyPr/>
                    <a:lstStyle/>
                    <a:p>
                      <a:r>
                        <a:rPr lang="es-MX" sz="1600" b="1" dirty="0"/>
                        <a:t>3</a:t>
                      </a:r>
                      <a:endParaRPr lang="en-US" sz="1600" b="1" dirty="0"/>
                    </a:p>
                  </a:txBody>
                  <a:tcPr/>
                </a:tc>
                <a:tc>
                  <a:txBody>
                    <a:bodyPr/>
                    <a:lstStyle/>
                    <a:p>
                      <a:r>
                        <a:rPr lang="es-MX" sz="1600" b="1" dirty="0"/>
                        <a:t>0</a:t>
                      </a:r>
                      <a:endParaRPr lang="en-US" sz="1600" b="1" dirty="0"/>
                    </a:p>
                  </a:txBody>
                  <a:tcPr/>
                </a:tc>
                <a:tc>
                  <a:txBody>
                    <a:bodyPr/>
                    <a:lstStyle/>
                    <a:p>
                      <a:r>
                        <a:rPr lang="es-MX" sz="1600" b="1" dirty="0"/>
                        <a:t>0</a:t>
                      </a:r>
                      <a:endParaRPr lang="en-US" sz="1600" b="1" dirty="0"/>
                    </a:p>
                  </a:txBody>
                  <a:tcPr/>
                </a:tc>
                <a:tc>
                  <a:txBody>
                    <a:bodyPr/>
                    <a:lstStyle/>
                    <a:p>
                      <a:r>
                        <a:rPr lang="es-MX" sz="1400" b="1" dirty="0"/>
                        <a:t>Nayarit</a:t>
                      </a:r>
                      <a:endParaRPr lang="en-US" sz="1400" b="1" dirty="0"/>
                    </a:p>
                  </a:txBody>
                  <a:tcPr/>
                </a:tc>
                <a:tc>
                  <a:txBody>
                    <a:bodyPr/>
                    <a:lstStyle/>
                    <a:p>
                      <a:r>
                        <a:rPr lang="es-MX" sz="1600" b="1" dirty="0"/>
                        <a:t>4</a:t>
                      </a:r>
                      <a:endParaRPr lang="en-US" sz="1600" b="1" dirty="0"/>
                    </a:p>
                  </a:txBody>
                  <a:tcPr/>
                </a:tc>
                <a:tc>
                  <a:txBody>
                    <a:bodyPr/>
                    <a:lstStyle/>
                    <a:p>
                      <a:r>
                        <a:rPr lang="es-MX" sz="1600" b="1" dirty="0"/>
                        <a:t>0</a:t>
                      </a:r>
                      <a:endParaRPr lang="en-US" sz="1600" b="1" dirty="0"/>
                    </a:p>
                  </a:txBody>
                  <a:tcPr/>
                </a:tc>
                <a:tc>
                  <a:txBody>
                    <a:bodyPr/>
                    <a:lstStyle/>
                    <a:p>
                      <a:r>
                        <a:rPr lang="es-MX" sz="1600" b="1" dirty="0"/>
                        <a:t>4</a:t>
                      </a:r>
                      <a:endParaRPr lang="en-US" sz="1600" b="1" dirty="0"/>
                    </a:p>
                  </a:txBody>
                  <a:tcPr/>
                </a:tc>
                <a:tc>
                  <a:txBody>
                    <a:bodyPr/>
                    <a:lstStyle/>
                    <a:p>
                      <a:r>
                        <a:rPr lang="es-MX" sz="1600" b="1" dirty="0"/>
                        <a:t>0</a:t>
                      </a:r>
                      <a:endParaRPr lang="en-US" sz="1600" b="1" dirty="0"/>
                    </a:p>
                  </a:txBody>
                  <a:tcPr/>
                </a:tc>
                <a:extLst>
                  <a:ext uri="{0D108BD9-81ED-4DB2-BD59-A6C34878D82A}">
                    <a16:rowId xmlns:a16="http://schemas.microsoft.com/office/drawing/2014/main" val="10012"/>
                  </a:ext>
                </a:extLst>
              </a:tr>
              <a:tr h="370840">
                <a:tc>
                  <a:txBody>
                    <a:bodyPr/>
                    <a:lstStyle/>
                    <a:p>
                      <a:r>
                        <a:rPr lang="es-MX" sz="1400" b="1" dirty="0"/>
                        <a:t>Campeche</a:t>
                      </a:r>
                      <a:endParaRPr lang="en-US" sz="1400" b="1" dirty="0"/>
                    </a:p>
                  </a:txBody>
                  <a:tcPr/>
                </a:tc>
                <a:tc>
                  <a:txBody>
                    <a:bodyPr/>
                    <a:lstStyle/>
                    <a:p>
                      <a:r>
                        <a:rPr lang="es-MX" sz="1600" b="1" dirty="0"/>
                        <a:t>3</a:t>
                      </a:r>
                      <a:endParaRPr lang="en-US" sz="1600" b="1" dirty="0"/>
                    </a:p>
                  </a:txBody>
                  <a:tcPr/>
                </a:tc>
                <a:tc>
                  <a:txBody>
                    <a:bodyPr/>
                    <a:lstStyle/>
                    <a:p>
                      <a:r>
                        <a:rPr lang="es-MX" sz="1600" b="1" dirty="0"/>
                        <a:t>3</a:t>
                      </a:r>
                      <a:endParaRPr lang="en-US" sz="1600" b="1" dirty="0"/>
                    </a:p>
                  </a:txBody>
                  <a:tcPr/>
                </a:tc>
                <a:tc>
                  <a:txBody>
                    <a:bodyPr/>
                    <a:lstStyle/>
                    <a:p>
                      <a:r>
                        <a:rPr lang="es-MX" sz="1600" b="1" dirty="0"/>
                        <a:t>2</a:t>
                      </a:r>
                      <a:endParaRPr lang="en-US" sz="1600" b="1" dirty="0"/>
                    </a:p>
                  </a:txBody>
                  <a:tcPr/>
                </a:tc>
                <a:tc>
                  <a:txBody>
                    <a:bodyPr/>
                    <a:lstStyle/>
                    <a:p>
                      <a:r>
                        <a:rPr lang="es-MX" sz="1600" b="1" dirty="0"/>
                        <a:t>0</a:t>
                      </a:r>
                      <a:endParaRPr lang="en-US" sz="1600" b="1" dirty="0"/>
                    </a:p>
                  </a:txBody>
                  <a:tcPr/>
                </a:tc>
                <a:tc>
                  <a:txBody>
                    <a:bodyPr/>
                    <a:lstStyle/>
                    <a:p>
                      <a:r>
                        <a:rPr lang="es-MX" sz="1400" b="1" dirty="0"/>
                        <a:t>Nuevo León </a:t>
                      </a:r>
                      <a:endParaRPr lang="en-US" sz="1400" b="1" dirty="0">
                        <a:solidFill>
                          <a:schemeClr val="accent2">
                            <a:lumMod val="75000"/>
                          </a:schemeClr>
                        </a:solidFill>
                      </a:endParaRPr>
                    </a:p>
                  </a:txBody>
                  <a:tcPr>
                    <a:solidFill>
                      <a:schemeClr val="accent4">
                        <a:lumMod val="40000"/>
                        <a:lumOff val="60000"/>
                      </a:schemeClr>
                    </a:solidFill>
                  </a:tcPr>
                </a:tc>
                <a:tc>
                  <a:txBody>
                    <a:bodyPr/>
                    <a:lstStyle/>
                    <a:p>
                      <a:r>
                        <a:rPr lang="es-MX" sz="1600" b="1" dirty="0"/>
                        <a:t>2</a:t>
                      </a:r>
                      <a:endParaRPr lang="en-US" sz="1600" b="1" dirty="0">
                        <a:solidFill>
                          <a:srgbClr val="7030A0"/>
                        </a:solidFill>
                      </a:endParaRPr>
                    </a:p>
                  </a:txBody>
                  <a:tcPr>
                    <a:solidFill>
                      <a:schemeClr val="accent4">
                        <a:lumMod val="40000"/>
                        <a:lumOff val="60000"/>
                      </a:schemeClr>
                    </a:solidFill>
                  </a:tcPr>
                </a:tc>
                <a:tc>
                  <a:txBody>
                    <a:bodyPr/>
                    <a:lstStyle/>
                    <a:p>
                      <a:r>
                        <a:rPr lang="es-MX" sz="1600" b="1" dirty="0"/>
                        <a:t>0</a:t>
                      </a:r>
                      <a:endParaRPr lang="en-US" sz="1600" b="1" dirty="0">
                        <a:solidFill>
                          <a:srgbClr val="7030A0"/>
                        </a:solidFill>
                      </a:endParaRPr>
                    </a:p>
                  </a:txBody>
                  <a:tcPr>
                    <a:solidFill>
                      <a:schemeClr val="accent4">
                        <a:lumMod val="40000"/>
                        <a:lumOff val="60000"/>
                      </a:schemeClr>
                    </a:solidFill>
                  </a:tcPr>
                </a:tc>
                <a:tc>
                  <a:txBody>
                    <a:bodyPr/>
                    <a:lstStyle/>
                    <a:p>
                      <a:r>
                        <a:rPr lang="es-MX" sz="1600" b="1" dirty="0"/>
                        <a:t>4</a:t>
                      </a:r>
                      <a:endParaRPr lang="en-US" sz="1600" b="1" dirty="0">
                        <a:solidFill>
                          <a:srgbClr val="7030A0"/>
                        </a:solidFill>
                      </a:endParaRPr>
                    </a:p>
                  </a:txBody>
                  <a:tcPr>
                    <a:solidFill>
                      <a:schemeClr val="accent4">
                        <a:lumMod val="40000"/>
                        <a:lumOff val="60000"/>
                      </a:schemeClr>
                    </a:solidFill>
                  </a:tcPr>
                </a:tc>
                <a:tc>
                  <a:txBody>
                    <a:bodyPr/>
                    <a:lstStyle/>
                    <a:p>
                      <a:r>
                        <a:rPr lang="es-MX" sz="1600" b="1" dirty="0"/>
                        <a:t>1</a:t>
                      </a:r>
                      <a:endParaRPr lang="en-US" sz="1600" b="1" dirty="0">
                        <a:solidFill>
                          <a:srgbClr val="7030A0"/>
                        </a:solidFill>
                      </a:endParaRPr>
                    </a:p>
                  </a:txBody>
                  <a:tcPr>
                    <a:solidFill>
                      <a:schemeClr val="accent4">
                        <a:lumMod val="40000"/>
                        <a:lumOff val="60000"/>
                      </a:schemeClr>
                    </a:solidFill>
                  </a:tcPr>
                </a:tc>
                <a:extLst>
                  <a:ext uri="{0D108BD9-81ED-4DB2-BD59-A6C34878D82A}">
                    <a16:rowId xmlns:a16="http://schemas.microsoft.com/office/drawing/2014/main" val="10013"/>
                  </a:ext>
                </a:extLst>
              </a:tr>
              <a:tr h="370840">
                <a:tc>
                  <a:txBody>
                    <a:bodyPr/>
                    <a:lstStyle/>
                    <a:p>
                      <a:r>
                        <a:rPr lang="es-MX" sz="1400" b="1" dirty="0"/>
                        <a:t>Hidalgo</a:t>
                      </a:r>
                      <a:endParaRPr lang="en-US" sz="1400" b="1" dirty="0"/>
                    </a:p>
                  </a:txBody>
                  <a:tcPr/>
                </a:tc>
                <a:tc>
                  <a:txBody>
                    <a:bodyPr/>
                    <a:lstStyle/>
                    <a:p>
                      <a:r>
                        <a:rPr lang="es-MX" sz="1600" b="1" dirty="0"/>
                        <a:t>3</a:t>
                      </a:r>
                      <a:endParaRPr lang="en-US" sz="1600" b="1" dirty="0"/>
                    </a:p>
                  </a:txBody>
                  <a:tcPr/>
                </a:tc>
                <a:tc>
                  <a:txBody>
                    <a:bodyPr/>
                    <a:lstStyle/>
                    <a:p>
                      <a:r>
                        <a:rPr lang="es-MX" sz="1600" b="1" dirty="0"/>
                        <a:t>3</a:t>
                      </a:r>
                      <a:endParaRPr lang="en-US" sz="1600" b="1" dirty="0"/>
                    </a:p>
                  </a:txBody>
                  <a:tcPr/>
                </a:tc>
                <a:tc>
                  <a:txBody>
                    <a:bodyPr/>
                    <a:lstStyle/>
                    <a:p>
                      <a:r>
                        <a:rPr lang="es-MX" sz="1600" b="1" dirty="0"/>
                        <a:t>4</a:t>
                      </a:r>
                      <a:endParaRPr lang="en-US" sz="1600" b="1" dirty="0"/>
                    </a:p>
                  </a:txBody>
                  <a:tcPr/>
                </a:tc>
                <a:tc>
                  <a:txBody>
                    <a:bodyPr/>
                    <a:lstStyle/>
                    <a:p>
                      <a:r>
                        <a:rPr lang="es-MX" sz="1600" b="1" dirty="0"/>
                        <a:t>2</a:t>
                      </a:r>
                      <a:endParaRPr lang="en-US" sz="1600" b="1" dirty="0"/>
                    </a:p>
                  </a:txBody>
                  <a:tcPr/>
                </a:tc>
                <a:tc>
                  <a:txBody>
                    <a:bodyPr/>
                    <a:lstStyle/>
                    <a:p>
                      <a:r>
                        <a:rPr lang="es-MX" sz="1400" b="1" dirty="0"/>
                        <a:t>Querétaro</a:t>
                      </a:r>
                      <a:endParaRPr lang="en-US" sz="1400" b="1" dirty="0">
                        <a:solidFill>
                          <a:schemeClr val="accent2">
                            <a:lumMod val="75000"/>
                          </a:schemeClr>
                        </a:solidFill>
                      </a:endParaRPr>
                    </a:p>
                  </a:txBody>
                  <a:tcPr>
                    <a:solidFill>
                      <a:schemeClr val="accent4">
                        <a:lumMod val="40000"/>
                        <a:lumOff val="60000"/>
                      </a:schemeClr>
                    </a:solidFill>
                  </a:tcPr>
                </a:tc>
                <a:tc>
                  <a:txBody>
                    <a:bodyPr/>
                    <a:lstStyle/>
                    <a:p>
                      <a:r>
                        <a:rPr lang="es-MX" sz="1600" b="1" dirty="0"/>
                        <a:t>3</a:t>
                      </a:r>
                      <a:endParaRPr lang="en-US" sz="1600" b="1" dirty="0">
                        <a:solidFill>
                          <a:srgbClr val="7030A0"/>
                        </a:solidFill>
                      </a:endParaRPr>
                    </a:p>
                  </a:txBody>
                  <a:tcPr>
                    <a:solidFill>
                      <a:schemeClr val="accent4">
                        <a:lumMod val="40000"/>
                        <a:lumOff val="60000"/>
                      </a:schemeClr>
                    </a:solidFill>
                  </a:tcPr>
                </a:tc>
                <a:tc>
                  <a:txBody>
                    <a:bodyPr/>
                    <a:lstStyle/>
                    <a:p>
                      <a:r>
                        <a:rPr lang="es-MX" sz="1600" b="1" dirty="0"/>
                        <a:t>0</a:t>
                      </a:r>
                      <a:endParaRPr lang="en-US" sz="1600" b="1" dirty="0">
                        <a:solidFill>
                          <a:srgbClr val="7030A0"/>
                        </a:solidFill>
                      </a:endParaRPr>
                    </a:p>
                  </a:txBody>
                  <a:tcPr>
                    <a:solidFill>
                      <a:schemeClr val="accent4">
                        <a:lumMod val="40000"/>
                        <a:lumOff val="60000"/>
                      </a:schemeClr>
                    </a:solidFill>
                  </a:tcPr>
                </a:tc>
                <a:tc>
                  <a:txBody>
                    <a:bodyPr/>
                    <a:lstStyle/>
                    <a:p>
                      <a:r>
                        <a:rPr lang="es-MX" sz="1600" b="1" dirty="0"/>
                        <a:t>4</a:t>
                      </a:r>
                      <a:endParaRPr lang="en-US" sz="1600" b="1" dirty="0">
                        <a:solidFill>
                          <a:srgbClr val="7030A0"/>
                        </a:solidFill>
                      </a:endParaRPr>
                    </a:p>
                  </a:txBody>
                  <a:tcPr>
                    <a:solidFill>
                      <a:schemeClr val="accent4">
                        <a:lumMod val="40000"/>
                        <a:lumOff val="60000"/>
                      </a:schemeClr>
                    </a:solidFill>
                  </a:tcPr>
                </a:tc>
                <a:tc>
                  <a:txBody>
                    <a:bodyPr/>
                    <a:lstStyle/>
                    <a:p>
                      <a:r>
                        <a:rPr lang="es-MX" sz="1600" b="1" dirty="0"/>
                        <a:t>2</a:t>
                      </a:r>
                      <a:endParaRPr lang="en-US" sz="1600" b="1" dirty="0">
                        <a:solidFill>
                          <a:srgbClr val="7030A0"/>
                        </a:solidFill>
                      </a:endParaRPr>
                    </a:p>
                  </a:txBody>
                  <a:tcPr>
                    <a:solidFill>
                      <a:schemeClr val="accent4">
                        <a:lumMod val="40000"/>
                        <a:lumOff val="60000"/>
                      </a:schemeClr>
                    </a:solidFill>
                  </a:tcPr>
                </a:tc>
                <a:extLst>
                  <a:ext uri="{0D108BD9-81ED-4DB2-BD59-A6C34878D82A}">
                    <a16:rowId xmlns:a16="http://schemas.microsoft.com/office/drawing/2014/main" val="10014"/>
                  </a:ext>
                </a:extLst>
              </a:tr>
              <a:tr h="370840">
                <a:tc>
                  <a:txBody>
                    <a:bodyPr/>
                    <a:lstStyle/>
                    <a:p>
                      <a:r>
                        <a:rPr lang="es-MX" sz="1400" b="1" dirty="0"/>
                        <a:t>Sonora</a:t>
                      </a:r>
                      <a:endParaRPr lang="en-US" sz="1400" b="1" dirty="0"/>
                    </a:p>
                  </a:txBody>
                  <a:tcPr/>
                </a:tc>
                <a:tc>
                  <a:txBody>
                    <a:bodyPr/>
                    <a:lstStyle/>
                    <a:p>
                      <a:r>
                        <a:rPr lang="es-MX" sz="1600" b="1" dirty="0"/>
                        <a:t>6</a:t>
                      </a:r>
                      <a:endParaRPr lang="en-US" sz="1600" b="1" dirty="0"/>
                    </a:p>
                  </a:txBody>
                  <a:tcPr/>
                </a:tc>
                <a:tc>
                  <a:txBody>
                    <a:bodyPr/>
                    <a:lstStyle/>
                    <a:p>
                      <a:r>
                        <a:rPr lang="es-MX" sz="1600" b="1" dirty="0"/>
                        <a:t>3</a:t>
                      </a:r>
                      <a:endParaRPr lang="en-US" sz="1600" b="1" dirty="0"/>
                    </a:p>
                  </a:txBody>
                  <a:tcPr/>
                </a:tc>
                <a:tc>
                  <a:txBody>
                    <a:bodyPr/>
                    <a:lstStyle/>
                    <a:p>
                      <a:r>
                        <a:rPr lang="es-MX" sz="1600" b="1" dirty="0"/>
                        <a:t>7</a:t>
                      </a:r>
                      <a:endParaRPr lang="en-US" sz="1600" b="1" dirty="0"/>
                    </a:p>
                  </a:txBody>
                  <a:tcPr/>
                </a:tc>
                <a:tc>
                  <a:txBody>
                    <a:bodyPr/>
                    <a:lstStyle/>
                    <a:p>
                      <a:r>
                        <a:rPr lang="es-MX" sz="1600" b="1" dirty="0"/>
                        <a:t>0</a:t>
                      </a:r>
                      <a:endParaRPr lang="en-US" sz="1600" b="1" dirty="0"/>
                    </a:p>
                  </a:txBody>
                  <a:tcPr/>
                </a:tc>
                <a:tc>
                  <a:txBody>
                    <a:bodyPr/>
                    <a:lstStyle/>
                    <a:p>
                      <a:endParaRPr lang="en-US" b="1" dirty="0"/>
                    </a:p>
                  </a:txBody>
                  <a:tcPr/>
                </a:tc>
                <a:tc>
                  <a:txBody>
                    <a:bodyPr/>
                    <a:lstStyle/>
                    <a:p>
                      <a:endParaRPr lang="en-US" b="1"/>
                    </a:p>
                  </a:txBody>
                  <a:tcPr/>
                </a:tc>
                <a:tc>
                  <a:txBody>
                    <a:bodyPr/>
                    <a:lstStyle/>
                    <a:p>
                      <a:endParaRPr lang="en-US" b="1"/>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108074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400" b="1" dirty="0">
                <a:solidFill>
                  <a:srgbClr val="FF0000"/>
                </a:solidFill>
              </a:rPr>
              <a:t>En el periodo 2001-2012 el 68% de instituciones, mayoritariamente tecnológicas, se crearon en  municipios menores a 300 000 habitantes</a:t>
            </a:r>
            <a:endParaRPr lang="en-US" sz="2400" b="1" dirty="0">
              <a:solidFill>
                <a:srgbClr val="FF0000"/>
              </a:solidFill>
            </a:endParaRPr>
          </a:p>
        </p:txBody>
      </p:sp>
      <p:graphicFrame>
        <p:nvGraphicFramePr>
          <p:cNvPr id="6" name="5 Marcador de contenido"/>
          <p:cNvGraphicFramePr>
            <a:graphicFrameLocks noGrp="1"/>
          </p:cNvGraphicFramePr>
          <p:nvPr>
            <p:ph idx="1"/>
          </p:nvPr>
        </p:nvGraphicFramePr>
        <p:xfrm>
          <a:off x="457200" y="1600200"/>
          <a:ext cx="8229600" cy="2123440"/>
        </p:xfrm>
        <a:graphic>
          <a:graphicData uri="http://schemas.openxmlformats.org/drawingml/2006/table">
            <a:tbl>
              <a:tblPr firstRow="1" bandRow="1">
                <a:tableStyleId>{5DA37D80-6434-44D0-A028-1B22A696006F}</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s-MX" dirty="0"/>
                        <a:t>Habitantes por municipio</a:t>
                      </a:r>
                      <a:endParaRPr lang="en-US" dirty="0"/>
                    </a:p>
                  </a:txBody>
                  <a:tcPr/>
                </a:tc>
                <a:tc>
                  <a:txBody>
                    <a:bodyPr/>
                    <a:lstStyle/>
                    <a:p>
                      <a:r>
                        <a:rPr lang="es-MX" dirty="0"/>
                        <a:t>Instituciones  creadas</a:t>
                      </a:r>
                      <a:r>
                        <a:rPr lang="es-MX" baseline="0" dirty="0"/>
                        <a:t> en el periodo 2001-2012</a:t>
                      </a:r>
                      <a:endParaRPr lang="en-US" dirty="0"/>
                    </a:p>
                  </a:txBody>
                  <a:tcPr/>
                </a:tc>
                <a:tc>
                  <a:txBody>
                    <a:bodyPr/>
                    <a:lstStyle/>
                    <a:p>
                      <a:r>
                        <a:rPr lang="es-MX" dirty="0"/>
                        <a:t>Porcentaje</a:t>
                      </a:r>
                      <a:endParaRPr lang="en-US" dirty="0"/>
                    </a:p>
                  </a:txBody>
                  <a:tcPr/>
                </a:tc>
                <a:extLst>
                  <a:ext uri="{0D108BD9-81ED-4DB2-BD59-A6C34878D82A}">
                    <a16:rowId xmlns:a16="http://schemas.microsoft.com/office/drawing/2014/main" val="10000"/>
                  </a:ext>
                </a:extLst>
              </a:tr>
              <a:tr h="370840">
                <a:tc>
                  <a:txBody>
                    <a:bodyPr/>
                    <a:lstStyle/>
                    <a:p>
                      <a:r>
                        <a:rPr lang="en-US" b="1" dirty="0" err="1"/>
                        <a:t>Menos</a:t>
                      </a:r>
                      <a:r>
                        <a:rPr lang="en-US" b="1" dirty="0"/>
                        <a:t> de 50 000 </a:t>
                      </a:r>
                    </a:p>
                  </a:txBody>
                  <a:tcPr/>
                </a:tc>
                <a:tc>
                  <a:txBody>
                    <a:bodyPr/>
                    <a:lstStyle/>
                    <a:p>
                      <a:r>
                        <a:rPr lang="es-MX" b="1" dirty="0"/>
                        <a:t>63</a:t>
                      </a:r>
                      <a:endParaRPr lang="en-US" b="1" dirty="0"/>
                    </a:p>
                  </a:txBody>
                  <a:tcPr/>
                </a:tc>
                <a:tc>
                  <a:txBody>
                    <a:bodyPr/>
                    <a:lstStyle/>
                    <a:p>
                      <a:r>
                        <a:rPr lang="es-MX" b="1" dirty="0"/>
                        <a:t>31.1%</a:t>
                      </a:r>
                      <a:endParaRPr lang="en-US" b="1" dirty="0"/>
                    </a:p>
                  </a:txBody>
                  <a:tcPr/>
                </a:tc>
                <a:extLst>
                  <a:ext uri="{0D108BD9-81ED-4DB2-BD59-A6C34878D82A}">
                    <a16:rowId xmlns:a16="http://schemas.microsoft.com/office/drawing/2014/main" val="10001"/>
                  </a:ext>
                </a:extLst>
              </a:tr>
              <a:tr h="370840">
                <a:tc>
                  <a:txBody>
                    <a:bodyPr/>
                    <a:lstStyle/>
                    <a:p>
                      <a:r>
                        <a:rPr lang="pt-BR" b="1" dirty="0"/>
                        <a:t>50 001 a 100 000</a:t>
                      </a:r>
                      <a:endParaRPr lang="en-US" b="1" dirty="0"/>
                    </a:p>
                  </a:txBody>
                  <a:tcPr/>
                </a:tc>
                <a:tc>
                  <a:txBody>
                    <a:bodyPr/>
                    <a:lstStyle/>
                    <a:p>
                      <a:r>
                        <a:rPr lang="es-MX" b="1" dirty="0"/>
                        <a:t>42</a:t>
                      </a:r>
                      <a:endParaRPr lang="en-US" b="1" dirty="0"/>
                    </a:p>
                  </a:txBody>
                  <a:tcPr/>
                </a:tc>
                <a:tc>
                  <a:txBody>
                    <a:bodyPr/>
                    <a:lstStyle/>
                    <a:p>
                      <a:r>
                        <a:rPr lang="es-MX" b="1" dirty="0"/>
                        <a:t>20.7</a:t>
                      </a:r>
                      <a:endParaRPr lang="en-US" b="1" dirty="0"/>
                    </a:p>
                  </a:txBody>
                  <a:tcPr/>
                </a:tc>
                <a:extLst>
                  <a:ext uri="{0D108BD9-81ED-4DB2-BD59-A6C34878D82A}">
                    <a16:rowId xmlns:a16="http://schemas.microsoft.com/office/drawing/2014/main" val="10002"/>
                  </a:ext>
                </a:extLst>
              </a:tr>
              <a:tr h="370840">
                <a:tc>
                  <a:txBody>
                    <a:bodyPr/>
                    <a:lstStyle/>
                    <a:p>
                      <a:r>
                        <a:rPr lang="pt-BR" b="1" dirty="0"/>
                        <a:t>100 001 a 200 000</a:t>
                      </a:r>
                      <a:endParaRPr lang="en-US" b="1" dirty="0"/>
                    </a:p>
                  </a:txBody>
                  <a:tcPr/>
                </a:tc>
                <a:tc>
                  <a:txBody>
                    <a:bodyPr/>
                    <a:lstStyle/>
                    <a:p>
                      <a:r>
                        <a:rPr lang="es-MX" b="1" dirty="0"/>
                        <a:t>25</a:t>
                      </a:r>
                      <a:endParaRPr lang="en-US" b="1" dirty="0"/>
                    </a:p>
                  </a:txBody>
                  <a:tcPr/>
                </a:tc>
                <a:tc>
                  <a:txBody>
                    <a:bodyPr/>
                    <a:lstStyle/>
                    <a:p>
                      <a:r>
                        <a:rPr lang="es-MX" b="1" dirty="0"/>
                        <a:t>12.3</a:t>
                      </a:r>
                      <a:endParaRPr lang="en-US" b="1" dirty="0"/>
                    </a:p>
                  </a:txBody>
                  <a:tcPr/>
                </a:tc>
                <a:extLst>
                  <a:ext uri="{0D108BD9-81ED-4DB2-BD59-A6C34878D82A}">
                    <a16:rowId xmlns:a16="http://schemas.microsoft.com/office/drawing/2014/main" val="10003"/>
                  </a:ext>
                </a:extLst>
              </a:tr>
              <a:tr h="370840">
                <a:tc>
                  <a:txBody>
                    <a:bodyPr/>
                    <a:lstStyle/>
                    <a:p>
                      <a:r>
                        <a:rPr lang="pt-BR" b="1" dirty="0"/>
                        <a:t>200 001 a 300 000</a:t>
                      </a:r>
                      <a:endParaRPr lang="en-US" b="1" dirty="0"/>
                    </a:p>
                  </a:txBody>
                  <a:tcPr/>
                </a:tc>
                <a:tc>
                  <a:txBody>
                    <a:bodyPr/>
                    <a:lstStyle/>
                    <a:p>
                      <a:r>
                        <a:rPr lang="es-MX" b="1" dirty="0"/>
                        <a:t>8</a:t>
                      </a:r>
                      <a:endParaRPr lang="en-US" b="1" dirty="0"/>
                    </a:p>
                  </a:txBody>
                  <a:tcPr/>
                </a:tc>
                <a:tc>
                  <a:txBody>
                    <a:bodyPr/>
                    <a:lstStyle/>
                    <a:p>
                      <a:r>
                        <a:rPr lang="es-MX" b="1" dirty="0"/>
                        <a:t>  3.9</a:t>
                      </a:r>
                      <a:endParaRPr lang="en-US" b="1" dirty="0"/>
                    </a:p>
                  </a:txBody>
                  <a:tcPr/>
                </a:tc>
                <a:extLst>
                  <a:ext uri="{0D108BD9-81ED-4DB2-BD59-A6C34878D82A}">
                    <a16:rowId xmlns:a16="http://schemas.microsoft.com/office/drawing/2014/main" val="10004"/>
                  </a:ext>
                </a:extLst>
              </a:tr>
            </a:tbl>
          </a:graphicData>
        </a:graphic>
      </p:graphicFrame>
      <p:sp>
        <p:nvSpPr>
          <p:cNvPr id="7" name="6 CuadroTexto"/>
          <p:cNvSpPr txBox="1"/>
          <p:nvPr/>
        </p:nvSpPr>
        <p:spPr>
          <a:xfrm>
            <a:off x="5652120" y="3861048"/>
            <a:ext cx="3131840" cy="369332"/>
          </a:xfrm>
          <a:prstGeom prst="rect">
            <a:avLst/>
          </a:prstGeom>
          <a:noFill/>
        </p:spPr>
        <p:txBody>
          <a:bodyPr wrap="square" rtlCol="0">
            <a:spAutoFit/>
          </a:bodyPr>
          <a:lstStyle/>
          <a:p>
            <a:r>
              <a:rPr lang="es-ES" b="1" dirty="0"/>
              <a:t>90% fueron de tipo tecnológico</a:t>
            </a:r>
            <a:endParaRPr lang="en-US" b="1" dirty="0"/>
          </a:p>
        </p:txBody>
      </p:sp>
      <p:sp>
        <p:nvSpPr>
          <p:cNvPr id="5" name="4 CuadroTexto"/>
          <p:cNvSpPr txBox="1"/>
          <p:nvPr/>
        </p:nvSpPr>
        <p:spPr>
          <a:xfrm>
            <a:off x="827584" y="4581128"/>
            <a:ext cx="7180748" cy="1323439"/>
          </a:xfrm>
          <a:prstGeom prst="rect">
            <a:avLst/>
          </a:prstGeom>
          <a:noFill/>
        </p:spPr>
        <p:txBody>
          <a:bodyPr wrap="none" rtlCol="0">
            <a:spAutoFit/>
          </a:bodyPr>
          <a:lstStyle/>
          <a:p>
            <a:pPr algn="ctr"/>
            <a:r>
              <a:rPr lang="es-ES" sz="2000" b="1" dirty="0">
                <a:solidFill>
                  <a:srgbClr val="FF0000"/>
                </a:solidFill>
              </a:rPr>
              <a:t>La gran mayoría de las IES públicas constituidas se establecieron</a:t>
            </a:r>
          </a:p>
          <a:p>
            <a:pPr algn="ctr"/>
            <a:r>
              <a:rPr lang="es-ES" sz="2000" b="1" dirty="0">
                <a:solidFill>
                  <a:srgbClr val="FF0000"/>
                </a:solidFill>
              </a:rPr>
              <a:t> en ciudades de tamaño medio, o bien en municipios que carecían</a:t>
            </a:r>
          </a:p>
          <a:p>
            <a:pPr algn="ctr"/>
            <a:r>
              <a:rPr lang="es-ES" sz="2000" b="1" dirty="0">
                <a:solidFill>
                  <a:srgbClr val="FF0000"/>
                </a:solidFill>
              </a:rPr>
              <a:t> de oferta educativa de nivel superior</a:t>
            </a:r>
            <a:endParaRPr lang="en-US" sz="2000" b="1" dirty="0">
              <a:solidFill>
                <a:srgbClr val="FF0000"/>
              </a:solidFill>
            </a:endParaRPr>
          </a:p>
          <a:p>
            <a:pPr algn="ctr"/>
            <a:endParaRPr lang="en-US" sz="2000" b="1" dirty="0">
              <a:solidFill>
                <a:srgbClr val="FF0000"/>
              </a:solidFill>
            </a:endParaRPr>
          </a:p>
        </p:txBody>
      </p:sp>
    </p:spTree>
    <p:extLst>
      <p:ext uri="{BB962C8B-B14F-4D97-AF65-F5344CB8AC3E}">
        <p14:creationId xmlns:p14="http://schemas.microsoft.com/office/powerpoint/2010/main" val="3454245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600" b="1" dirty="0" err="1">
                <a:solidFill>
                  <a:srgbClr val="FF0000"/>
                </a:solidFill>
              </a:rPr>
              <a:t>Cobertura</a:t>
            </a:r>
            <a:endParaRPr lang="en-US" sz="3600" b="1" dirty="0">
              <a:solidFill>
                <a:srgbClr val="FF0000"/>
              </a:solidFill>
            </a:endParaRPr>
          </a:p>
        </p:txBody>
      </p:sp>
      <p:graphicFrame>
        <p:nvGraphicFramePr>
          <p:cNvPr id="4" name="3 Marcador de contenido"/>
          <p:cNvGraphicFramePr>
            <a:graphicFrameLocks noGrp="1"/>
          </p:cNvGraphicFramePr>
          <p:nvPr>
            <p:ph idx="1"/>
          </p:nvPr>
        </p:nvGraphicFramePr>
        <p:xfrm>
          <a:off x="457200" y="1600200"/>
          <a:ext cx="8229600" cy="3413760"/>
        </p:xfrm>
        <a:graphic>
          <a:graphicData uri="http://schemas.openxmlformats.org/drawingml/2006/table">
            <a:tbl>
              <a:tblPr firstRow="1" bandRow="1">
                <a:tableStyleId>{BDBED569-4797-4DF1-A0F4-6AAB3CD982D8}</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s-MX" dirty="0"/>
                        <a:t>Estado</a:t>
                      </a:r>
                      <a:endParaRPr lang="en-US" b="1" dirty="0"/>
                    </a:p>
                  </a:txBody>
                  <a:tcPr/>
                </a:tc>
                <a:tc>
                  <a:txBody>
                    <a:bodyPr/>
                    <a:lstStyle/>
                    <a:p>
                      <a:r>
                        <a:rPr lang="es-MX" dirty="0"/>
                        <a:t>Mayor</a:t>
                      </a:r>
                      <a:r>
                        <a:rPr lang="es-MX" baseline="0" dirty="0"/>
                        <a:t> porcentaje de jóvenes en el rango de edad sin asistir a ES</a:t>
                      </a:r>
                      <a:endParaRPr lang="en-US" b="1" dirty="0"/>
                    </a:p>
                  </a:txBody>
                  <a:tcPr/>
                </a:tc>
                <a:tc>
                  <a:txBody>
                    <a:bodyPr/>
                    <a:lstStyle/>
                    <a:p>
                      <a:r>
                        <a:rPr lang="es-MX" dirty="0"/>
                        <a:t>Estado</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a:t>Mayor</a:t>
                      </a:r>
                      <a:r>
                        <a:rPr lang="es-MX" baseline="0" dirty="0"/>
                        <a:t> cobertura en el rango de edad en ES</a:t>
                      </a:r>
                      <a:endParaRPr lang="en-US" b="1" dirty="0"/>
                    </a:p>
                  </a:txBody>
                  <a:tcPr/>
                </a:tc>
                <a:extLst>
                  <a:ext uri="{0D108BD9-81ED-4DB2-BD59-A6C34878D82A}">
                    <a16:rowId xmlns:a16="http://schemas.microsoft.com/office/drawing/2014/main" val="10000"/>
                  </a:ext>
                </a:extLst>
              </a:tr>
              <a:tr h="370840">
                <a:tc>
                  <a:txBody>
                    <a:bodyPr/>
                    <a:lstStyle/>
                    <a:p>
                      <a:r>
                        <a:rPr lang="es-MX" b="1" dirty="0"/>
                        <a:t>Oaxaca</a:t>
                      </a:r>
                      <a:endParaRPr lang="en-US" b="1" dirty="0"/>
                    </a:p>
                  </a:txBody>
                  <a:tcPr/>
                </a:tc>
                <a:tc>
                  <a:txBody>
                    <a:bodyPr/>
                    <a:lstStyle/>
                    <a:p>
                      <a:r>
                        <a:rPr lang="es-MX" b="1" dirty="0"/>
                        <a:t>79.2</a:t>
                      </a:r>
                      <a:endParaRPr lang="en-US" b="1" dirty="0"/>
                    </a:p>
                  </a:txBody>
                  <a:tcPr/>
                </a:tc>
                <a:tc>
                  <a:txBody>
                    <a:bodyPr/>
                    <a:lstStyle/>
                    <a:p>
                      <a:r>
                        <a:rPr lang="es-MX" b="1" dirty="0"/>
                        <a:t>Yucatán</a:t>
                      </a:r>
                      <a:endParaRPr lang="en-US" b="1" dirty="0"/>
                    </a:p>
                  </a:txBody>
                  <a:tcPr/>
                </a:tc>
                <a:tc>
                  <a:txBody>
                    <a:bodyPr/>
                    <a:lstStyle/>
                    <a:p>
                      <a:r>
                        <a:rPr lang="es-MX" b="1" dirty="0"/>
                        <a:t>70.1</a:t>
                      </a:r>
                      <a:endParaRPr lang="en-US" b="1" dirty="0"/>
                    </a:p>
                  </a:txBody>
                  <a:tcPr/>
                </a:tc>
                <a:extLst>
                  <a:ext uri="{0D108BD9-81ED-4DB2-BD59-A6C34878D82A}">
                    <a16:rowId xmlns:a16="http://schemas.microsoft.com/office/drawing/2014/main" val="10001"/>
                  </a:ext>
                </a:extLst>
              </a:tr>
              <a:tr h="370840">
                <a:tc>
                  <a:txBody>
                    <a:bodyPr/>
                    <a:lstStyle/>
                    <a:p>
                      <a:r>
                        <a:rPr lang="es-MX" b="1" dirty="0"/>
                        <a:t>Guanajuato</a:t>
                      </a:r>
                      <a:endParaRPr lang="en-US" b="1" dirty="0"/>
                    </a:p>
                  </a:txBody>
                  <a:tcPr/>
                </a:tc>
                <a:tc>
                  <a:txBody>
                    <a:bodyPr/>
                    <a:lstStyle/>
                    <a:p>
                      <a:r>
                        <a:rPr lang="es-MX" b="1" dirty="0"/>
                        <a:t>79.2</a:t>
                      </a:r>
                      <a:endParaRPr lang="en-US" b="1" dirty="0"/>
                    </a:p>
                  </a:txBody>
                  <a:tcPr/>
                </a:tc>
                <a:tc>
                  <a:txBody>
                    <a:bodyPr/>
                    <a:lstStyle/>
                    <a:p>
                      <a:r>
                        <a:rPr lang="es-MX" b="1" dirty="0"/>
                        <a:t>Colima</a:t>
                      </a:r>
                      <a:endParaRPr lang="en-US" b="1" dirty="0"/>
                    </a:p>
                  </a:txBody>
                  <a:tcPr/>
                </a:tc>
                <a:tc>
                  <a:txBody>
                    <a:bodyPr/>
                    <a:lstStyle/>
                    <a:p>
                      <a:r>
                        <a:rPr lang="es-MX" b="1" dirty="0"/>
                        <a:t>68.5</a:t>
                      </a:r>
                      <a:endParaRPr lang="en-US" b="1" dirty="0"/>
                    </a:p>
                  </a:txBody>
                  <a:tcPr/>
                </a:tc>
                <a:extLst>
                  <a:ext uri="{0D108BD9-81ED-4DB2-BD59-A6C34878D82A}">
                    <a16:rowId xmlns:a16="http://schemas.microsoft.com/office/drawing/2014/main" val="10002"/>
                  </a:ext>
                </a:extLst>
              </a:tr>
              <a:tr h="370840">
                <a:tc>
                  <a:txBody>
                    <a:bodyPr/>
                    <a:lstStyle/>
                    <a:p>
                      <a:r>
                        <a:rPr lang="es-MX" b="1" dirty="0"/>
                        <a:t>Chiapas</a:t>
                      </a:r>
                      <a:endParaRPr lang="en-US" b="1" dirty="0"/>
                    </a:p>
                  </a:txBody>
                  <a:tcPr/>
                </a:tc>
                <a:tc>
                  <a:txBody>
                    <a:bodyPr/>
                    <a:lstStyle/>
                    <a:p>
                      <a:r>
                        <a:rPr lang="es-MX" b="1" dirty="0"/>
                        <a:t>79.2</a:t>
                      </a:r>
                      <a:endParaRPr lang="en-US" b="1" dirty="0"/>
                    </a:p>
                  </a:txBody>
                  <a:tcPr/>
                </a:tc>
                <a:tc>
                  <a:txBody>
                    <a:bodyPr/>
                    <a:lstStyle/>
                    <a:p>
                      <a:r>
                        <a:rPr lang="es-MX" b="1" dirty="0"/>
                        <a:t>Sonora</a:t>
                      </a:r>
                      <a:endParaRPr lang="en-US" b="1" dirty="0"/>
                    </a:p>
                  </a:txBody>
                  <a:tcPr/>
                </a:tc>
                <a:tc>
                  <a:txBody>
                    <a:bodyPr/>
                    <a:lstStyle/>
                    <a:p>
                      <a:r>
                        <a:rPr lang="es-MX" b="1" dirty="0"/>
                        <a:t>67.2</a:t>
                      </a:r>
                      <a:endParaRPr lang="en-US" b="1" dirty="0"/>
                    </a:p>
                  </a:txBody>
                  <a:tcPr/>
                </a:tc>
                <a:extLst>
                  <a:ext uri="{0D108BD9-81ED-4DB2-BD59-A6C34878D82A}">
                    <a16:rowId xmlns:a16="http://schemas.microsoft.com/office/drawing/2014/main" val="10003"/>
                  </a:ext>
                </a:extLst>
              </a:tr>
              <a:tr h="370840">
                <a:tc>
                  <a:txBody>
                    <a:bodyPr/>
                    <a:lstStyle/>
                    <a:p>
                      <a:r>
                        <a:rPr lang="es-MX" b="1" dirty="0"/>
                        <a:t>Quintana Roo</a:t>
                      </a:r>
                      <a:endParaRPr lang="en-US" b="1" dirty="0"/>
                    </a:p>
                  </a:txBody>
                  <a:tcPr/>
                </a:tc>
                <a:tc>
                  <a:txBody>
                    <a:bodyPr/>
                    <a:lstStyle/>
                    <a:p>
                      <a:r>
                        <a:rPr lang="es-MX" b="1" dirty="0"/>
                        <a:t>78.5</a:t>
                      </a:r>
                      <a:endParaRPr lang="en-US" b="1" dirty="0"/>
                    </a:p>
                  </a:txBody>
                  <a:tcPr/>
                </a:tc>
                <a:tc>
                  <a:txBody>
                    <a:bodyPr/>
                    <a:lstStyle/>
                    <a:p>
                      <a:r>
                        <a:rPr lang="es-MX" b="1" dirty="0"/>
                        <a:t>Sinaloa</a:t>
                      </a:r>
                      <a:endParaRPr lang="en-US" b="1" dirty="0"/>
                    </a:p>
                  </a:txBody>
                  <a:tcPr/>
                </a:tc>
                <a:tc>
                  <a:txBody>
                    <a:bodyPr/>
                    <a:lstStyle/>
                    <a:p>
                      <a:r>
                        <a:rPr lang="es-MX" b="1" dirty="0"/>
                        <a:t>66.1</a:t>
                      </a:r>
                      <a:endParaRPr lang="en-US" b="1" dirty="0"/>
                    </a:p>
                  </a:txBody>
                  <a:tcPr/>
                </a:tc>
                <a:extLst>
                  <a:ext uri="{0D108BD9-81ED-4DB2-BD59-A6C34878D82A}">
                    <a16:rowId xmlns:a16="http://schemas.microsoft.com/office/drawing/2014/main" val="10004"/>
                  </a:ext>
                </a:extLst>
              </a:tr>
              <a:tr h="370840">
                <a:tc>
                  <a:txBody>
                    <a:bodyPr/>
                    <a:lstStyle/>
                    <a:p>
                      <a:r>
                        <a:rPr lang="es-MX" b="1" dirty="0"/>
                        <a:t>Michoacán </a:t>
                      </a:r>
                      <a:endParaRPr lang="en-US" b="1" dirty="0"/>
                    </a:p>
                  </a:txBody>
                  <a:tcPr/>
                </a:tc>
                <a:tc>
                  <a:txBody>
                    <a:bodyPr/>
                    <a:lstStyle/>
                    <a:p>
                      <a:r>
                        <a:rPr lang="es-MX" b="1" dirty="0"/>
                        <a:t>77.1</a:t>
                      </a:r>
                      <a:endParaRPr lang="en-US" b="1" dirty="0"/>
                    </a:p>
                  </a:txBody>
                  <a:tcPr/>
                </a:tc>
                <a:tc>
                  <a:txBody>
                    <a:bodyPr/>
                    <a:lstStyle/>
                    <a:p>
                      <a:r>
                        <a:rPr lang="es-MX" b="1" dirty="0"/>
                        <a:t>Ciudad de México </a:t>
                      </a:r>
                      <a:endParaRPr lang="en-US" b="1" dirty="0"/>
                    </a:p>
                  </a:txBody>
                  <a:tcPr/>
                </a:tc>
                <a:tc>
                  <a:txBody>
                    <a:bodyPr/>
                    <a:lstStyle/>
                    <a:p>
                      <a:r>
                        <a:rPr lang="es-MX" b="1" dirty="0"/>
                        <a:t>58.5</a:t>
                      </a:r>
                      <a:endParaRPr lang="en-US" b="1" dirty="0"/>
                    </a:p>
                  </a:txBody>
                  <a:tcPr/>
                </a:tc>
                <a:extLst>
                  <a:ext uri="{0D108BD9-81ED-4DB2-BD59-A6C34878D82A}">
                    <a16:rowId xmlns:a16="http://schemas.microsoft.com/office/drawing/2014/main" val="10005"/>
                  </a:ext>
                </a:extLst>
              </a:tr>
              <a:tr h="370840">
                <a:tc>
                  <a:txBody>
                    <a:bodyPr/>
                    <a:lstStyle/>
                    <a:p>
                      <a:r>
                        <a:rPr lang="es-MX" b="1" dirty="0"/>
                        <a:t>Guerrero</a:t>
                      </a:r>
                      <a:endParaRPr lang="en-US" b="1" dirty="0"/>
                    </a:p>
                  </a:txBody>
                  <a:tcPr/>
                </a:tc>
                <a:tc>
                  <a:txBody>
                    <a:bodyPr/>
                    <a:lstStyle/>
                    <a:p>
                      <a:r>
                        <a:rPr lang="es-MX" b="1" dirty="0"/>
                        <a:t>77.1</a:t>
                      </a:r>
                      <a:endParaRPr lang="en-US" b="1" dirty="0"/>
                    </a:p>
                  </a:txBody>
                  <a:tcPr/>
                </a:tc>
                <a:tc>
                  <a:txBody>
                    <a:bodyPr/>
                    <a:lstStyle/>
                    <a:p>
                      <a:endParaRPr lang="en-US" b="1"/>
                    </a:p>
                  </a:txBody>
                  <a:tcPr/>
                </a:tc>
                <a:tc>
                  <a:txBody>
                    <a:bodyPr/>
                    <a:lstStyle/>
                    <a:p>
                      <a:endParaRPr lang="en-US" b="1" dirty="0"/>
                    </a:p>
                  </a:txBody>
                  <a:tcPr/>
                </a:tc>
                <a:extLst>
                  <a:ext uri="{0D108BD9-81ED-4DB2-BD59-A6C34878D82A}">
                    <a16:rowId xmlns:a16="http://schemas.microsoft.com/office/drawing/2014/main" val="10006"/>
                  </a:ext>
                </a:extLst>
              </a:tr>
            </a:tbl>
          </a:graphicData>
        </a:graphic>
      </p:graphicFrame>
      <p:sp>
        <p:nvSpPr>
          <p:cNvPr id="5" name="4 CuadroTexto"/>
          <p:cNvSpPr txBox="1"/>
          <p:nvPr/>
        </p:nvSpPr>
        <p:spPr>
          <a:xfrm>
            <a:off x="597743" y="5373216"/>
            <a:ext cx="7955896" cy="1200329"/>
          </a:xfrm>
          <a:prstGeom prst="rect">
            <a:avLst/>
          </a:prstGeom>
          <a:noFill/>
        </p:spPr>
        <p:txBody>
          <a:bodyPr wrap="none" rtlCol="0">
            <a:spAutoFit/>
          </a:bodyPr>
          <a:lstStyle/>
          <a:p>
            <a:pPr algn="ctr"/>
            <a:r>
              <a:rPr lang="en-US" b="1" dirty="0">
                <a:solidFill>
                  <a:srgbClr val="FF0000"/>
                </a:solidFill>
              </a:rPr>
              <a:t>Hay un </a:t>
            </a:r>
            <a:r>
              <a:rPr lang="es-ES" b="1" dirty="0">
                <a:solidFill>
                  <a:srgbClr val="FF0000"/>
                </a:solidFill>
              </a:rPr>
              <a:t>importante incremento en la cobertura,  no necesariamente  acompañada</a:t>
            </a:r>
          </a:p>
          <a:p>
            <a:pPr algn="ctr"/>
            <a:r>
              <a:rPr lang="es-ES" b="1" dirty="0">
                <a:solidFill>
                  <a:srgbClr val="FF0000"/>
                </a:solidFill>
              </a:rPr>
              <a:t>de una reducción significativa en las brechas de inequidad y exclusión.</a:t>
            </a:r>
          </a:p>
          <a:p>
            <a:pPr algn="ctr"/>
            <a:endParaRPr lang="es-ES" b="1" dirty="0">
              <a:solidFill>
                <a:srgbClr val="FF0000"/>
              </a:solidFill>
            </a:endParaRPr>
          </a:p>
          <a:p>
            <a:pPr algn="ctr"/>
            <a:r>
              <a:rPr lang="es-ES" b="1" dirty="0">
                <a:solidFill>
                  <a:srgbClr val="FF0000"/>
                </a:solidFill>
              </a:rPr>
              <a:t>Cobertura educativa = Matrícula escolarizada     META NACIONAL  40% 2018</a:t>
            </a:r>
            <a:endParaRPr lang="en-US" b="1" dirty="0">
              <a:solidFill>
                <a:srgbClr val="FF0000"/>
              </a:solidFill>
            </a:endParaRPr>
          </a:p>
        </p:txBody>
      </p:sp>
    </p:spTree>
    <p:extLst>
      <p:ext uri="{BB962C8B-B14F-4D97-AF65-F5344CB8AC3E}">
        <p14:creationId xmlns:p14="http://schemas.microsoft.com/office/powerpoint/2010/main" val="210289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7623" y="682580"/>
            <a:ext cx="7225501" cy="514172"/>
          </a:xfrm>
        </p:spPr>
        <p:txBody>
          <a:bodyPr>
            <a:normAutofit fontScale="90000"/>
          </a:bodyPr>
          <a:lstStyle/>
          <a:p>
            <a:r>
              <a:rPr lang="es-MX" sz="3200" b="1" dirty="0">
                <a:solidFill>
                  <a:srgbClr val="FF0000"/>
                </a:solidFill>
              </a:rPr>
              <a:t>Institutos Tecnológicos Federales 2014-2015</a:t>
            </a:r>
          </a:p>
        </p:txBody>
      </p:sp>
      <p:graphicFrame>
        <p:nvGraphicFramePr>
          <p:cNvPr id="4" name="Tabla 3"/>
          <p:cNvGraphicFramePr>
            <a:graphicFrameLocks noGrp="1"/>
          </p:cNvGraphicFramePr>
          <p:nvPr>
            <p:extLst>
              <p:ext uri="{D42A27DB-BD31-4B8C-83A1-F6EECF244321}">
                <p14:modId xmlns:p14="http://schemas.microsoft.com/office/powerpoint/2010/main" val="1035290099"/>
              </p:ext>
            </p:extLst>
          </p:nvPr>
        </p:nvGraphicFramePr>
        <p:xfrm>
          <a:off x="1187624" y="1412776"/>
          <a:ext cx="6683061" cy="4269744"/>
        </p:xfrm>
        <a:graphic>
          <a:graphicData uri="http://schemas.openxmlformats.org/drawingml/2006/table">
            <a:tbl>
              <a:tblPr firstRow="1" bandRow="1">
                <a:tableStyleId>{EB9631B5-78F2-41C9-869B-9F39066F8104}</a:tableStyleId>
              </a:tblPr>
              <a:tblGrid>
                <a:gridCol w="2227687">
                  <a:extLst>
                    <a:ext uri="{9D8B030D-6E8A-4147-A177-3AD203B41FA5}">
                      <a16:colId xmlns:a16="http://schemas.microsoft.com/office/drawing/2014/main" val="20000"/>
                    </a:ext>
                  </a:extLst>
                </a:gridCol>
                <a:gridCol w="2227687">
                  <a:extLst>
                    <a:ext uri="{9D8B030D-6E8A-4147-A177-3AD203B41FA5}">
                      <a16:colId xmlns:a16="http://schemas.microsoft.com/office/drawing/2014/main" val="20001"/>
                    </a:ext>
                  </a:extLst>
                </a:gridCol>
                <a:gridCol w="2227687">
                  <a:extLst>
                    <a:ext uri="{9D8B030D-6E8A-4147-A177-3AD203B41FA5}">
                      <a16:colId xmlns:a16="http://schemas.microsoft.com/office/drawing/2014/main" val="20002"/>
                    </a:ext>
                  </a:extLst>
                </a:gridCol>
              </a:tblGrid>
              <a:tr h="723927">
                <a:tc>
                  <a:txBody>
                    <a:bodyPr/>
                    <a:lstStyle/>
                    <a:p>
                      <a:pPr algn="ctr"/>
                      <a:r>
                        <a:rPr lang="es-MX" dirty="0"/>
                        <a:t>MATRÍCULA</a:t>
                      </a:r>
                    </a:p>
                    <a:p>
                      <a:pPr algn="ctr"/>
                      <a:r>
                        <a:rPr lang="es-MX" dirty="0"/>
                        <a:t>Alumnos</a:t>
                      </a:r>
                      <a:r>
                        <a:rPr lang="es-MX" baseline="0" dirty="0"/>
                        <a:t> por institución</a:t>
                      </a:r>
                      <a:endParaRPr lang="es-MX" dirty="0"/>
                    </a:p>
                  </a:txBody>
                  <a:tcPr marL="68580" marR="68580"/>
                </a:tc>
                <a:tc>
                  <a:txBody>
                    <a:bodyPr/>
                    <a:lstStyle/>
                    <a:p>
                      <a:pPr algn="ctr"/>
                      <a:r>
                        <a:rPr lang="es-MX" dirty="0"/>
                        <a:t>NUMERO</a:t>
                      </a:r>
                      <a:r>
                        <a:rPr lang="es-MX" baseline="0" dirty="0"/>
                        <a:t> DE INSTITUCIONES</a:t>
                      </a:r>
                      <a:endParaRPr lang="es-MX" dirty="0"/>
                    </a:p>
                  </a:txBody>
                  <a:tcPr marL="68580" marR="68580"/>
                </a:tc>
                <a:tc>
                  <a:txBody>
                    <a:bodyPr/>
                    <a:lstStyle/>
                    <a:p>
                      <a:pPr algn="ctr"/>
                      <a:r>
                        <a:rPr lang="es-MX" dirty="0"/>
                        <a:t>PORCENTAJE</a:t>
                      </a:r>
                    </a:p>
                  </a:txBody>
                  <a:tcPr marL="68580" marR="68580"/>
                </a:tc>
                <a:extLst>
                  <a:ext uri="{0D108BD9-81ED-4DB2-BD59-A6C34878D82A}">
                    <a16:rowId xmlns:a16="http://schemas.microsoft.com/office/drawing/2014/main" val="10000"/>
                  </a:ext>
                </a:extLst>
              </a:tr>
              <a:tr h="419418">
                <a:tc>
                  <a:txBody>
                    <a:bodyPr/>
                    <a:lstStyle/>
                    <a:p>
                      <a:pPr algn="ctr" fontAlgn="b"/>
                      <a:r>
                        <a:rPr lang="es-MX" sz="1800" b="1" u="none" strike="noStrike" dirty="0">
                          <a:effectLst/>
                        </a:rPr>
                        <a:t>0 - 999</a:t>
                      </a:r>
                      <a:endParaRPr lang="es-MX" sz="1800" b="1" i="0" u="none" strike="noStrike" dirty="0">
                        <a:solidFill>
                          <a:srgbClr val="000000"/>
                        </a:solidFill>
                        <a:effectLst/>
                        <a:latin typeface="Arial" panose="020B0604020202020204" pitchFamily="34" charset="0"/>
                        <a:cs typeface="Arial" panose="020B0604020202020204" pitchFamily="34" charset="0"/>
                      </a:endParaRPr>
                    </a:p>
                  </a:txBody>
                  <a:tcPr marL="7144" marR="7144" marT="9525" marB="0" anchor="b"/>
                </a:tc>
                <a:tc>
                  <a:txBody>
                    <a:bodyPr/>
                    <a:lstStyle/>
                    <a:p>
                      <a:pPr algn="ctr" fontAlgn="b"/>
                      <a:r>
                        <a:rPr lang="es-MX" sz="1800" b="1" u="none" strike="noStrike" dirty="0">
                          <a:effectLst/>
                        </a:rPr>
                        <a:t>40</a:t>
                      </a:r>
                      <a:endParaRPr lang="es-MX" sz="1800" b="1" i="0" u="none" strike="noStrike" dirty="0">
                        <a:solidFill>
                          <a:srgbClr val="000000"/>
                        </a:solidFill>
                        <a:effectLst/>
                        <a:latin typeface="Arial" panose="020B0604020202020204" pitchFamily="34" charset="0"/>
                        <a:cs typeface="Arial" panose="020B0604020202020204" pitchFamily="34" charset="0"/>
                      </a:endParaRPr>
                    </a:p>
                  </a:txBody>
                  <a:tcPr marL="7144" marR="7144" marT="9525" marB="0" anchor="b"/>
                </a:tc>
                <a:tc>
                  <a:txBody>
                    <a:bodyPr/>
                    <a:lstStyle/>
                    <a:p>
                      <a:pPr algn="ctr"/>
                      <a:r>
                        <a:rPr lang="es-MX" sz="1800" b="1" dirty="0"/>
                        <a:t>31.25</a:t>
                      </a:r>
                      <a:endParaRPr lang="es-MX" sz="1800" b="1" dirty="0">
                        <a:latin typeface="Arial" panose="020B0604020202020204" pitchFamily="34" charset="0"/>
                        <a:cs typeface="Arial" panose="020B0604020202020204" pitchFamily="34" charset="0"/>
                      </a:endParaRPr>
                    </a:p>
                  </a:txBody>
                  <a:tcPr marL="68580" marR="68580"/>
                </a:tc>
                <a:extLst>
                  <a:ext uri="{0D108BD9-81ED-4DB2-BD59-A6C34878D82A}">
                    <a16:rowId xmlns:a16="http://schemas.microsoft.com/office/drawing/2014/main" val="10001"/>
                  </a:ext>
                </a:extLst>
              </a:tr>
              <a:tr h="419418">
                <a:tc>
                  <a:txBody>
                    <a:bodyPr/>
                    <a:lstStyle/>
                    <a:p>
                      <a:pPr algn="ctr" fontAlgn="b"/>
                      <a:r>
                        <a:rPr lang="es-MX" sz="1800" b="1" u="none" strike="noStrike" dirty="0">
                          <a:effectLst/>
                        </a:rPr>
                        <a:t>1000 - 1999</a:t>
                      </a:r>
                      <a:endParaRPr lang="es-MX" sz="1800" b="1" i="0" u="none" strike="noStrike" dirty="0">
                        <a:solidFill>
                          <a:srgbClr val="000000"/>
                        </a:solidFill>
                        <a:effectLst/>
                        <a:latin typeface="Arial" panose="020B0604020202020204" pitchFamily="34" charset="0"/>
                        <a:cs typeface="Arial" panose="020B0604020202020204" pitchFamily="34" charset="0"/>
                      </a:endParaRPr>
                    </a:p>
                  </a:txBody>
                  <a:tcPr marL="7144" marR="7144" marT="9525" marB="0" anchor="b"/>
                </a:tc>
                <a:tc>
                  <a:txBody>
                    <a:bodyPr/>
                    <a:lstStyle/>
                    <a:p>
                      <a:pPr algn="ctr" fontAlgn="b"/>
                      <a:r>
                        <a:rPr lang="es-MX" sz="1800" b="1" u="none" strike="noStrike" dirty="0">
                          <a:effectLst/>
                        </a:rPr>
                        <a:t>29</a:t>
                      </a:r>
                      <a:endParaRPr lang="es-MX" sz="1800" b="1" i="0" u="none" strike="noStrike" dirty="0">
                        <a:solidFill>
                          <a:srgbClr val="000000"/>
                        </a:solidFill>
                        <a:effectLst/>
                        <a:latin typeface="Arial" panose="020B0604020202020204" pitchFamily="34" charset="0"/>
                        <a:cs typeface="Arial" panose="020B0604020202020204" pitchFamily="34" charset="0"/>
                      </a:endParaRPr>
                    </a:p>
                  </a:txBody>
                  <a:tcPr marL="7144" marR="7144" marT="9525" marB="0" anchor="b"/>
                </a:tc>
                <a:tc>
                  <a:txBody>
                    <a:bodyPr/>
                    <a:lstStyle/>
                    <a:p>
                      <a:pPr algn="ctr"/>
                      <a:r>
                        <a:rPr lang="es-MX" sz="1800" b="1" dirty="0"/>
                        <a:t>22.65</a:t>
                      </a:r>
                      <a:endParaRPr lang="es-MX" sz="1800" b="1" dirty="0">
                        <a:latin typeface="Arial" panose="020B0604020202020204" pitchFamily="34" charset="0"/>
                        <a:cs typeface="Arial" panose="020B0604020202020204" pitchFamily="34" charset="0"/>
                      </a:endParaRPr>
                    </a:p>
                  </a:txBody>
                  <a:tcPr marL="68580" marR="68580"/>
                </a:tc>
                <a:extLst>
                  <a:ext uri="{0D108BD9-81ED-4DB2-BD59-A6C34878D82A}">
                    <a16:rowId xmlns:a16="http://schemas.microsoft.com/office/drawing/2014/main" val="10002"/>
                  </a:ext>
                </a:extLst>
              </a:tr>
              <a:tr h="419418">
                <a:tc>
                  <a:txBody>
                    <a:bodyPr/>
                    <a:lstStyle/>
                    <a:p>
                      <a:pPr algn="ctr" fontAlgn="b"/>
                      <a:r>
                        <a:rPr lang="es-MX" sz="1800" b="1" u="none" strike="noStrike" dirty="0">
                          <a:effectLst/>
                        </a:rPr>
                        <a:t>2000 - 2999</a:t>
                      </a:r>
                      <a:endParaRPr lang="es-MX" sz="1800" b="1" i="0" u="none" strike="noStrike" dirty="0">
                        <a:solidFill>
                          <a:srgbClr val="000000"/>
                        </a:solidFill>
                        <a:effectLst/>
                        <a:latin typeface="Arial" panose="020B0604020202020204" pitchFamily="34" charset="0"/>
                        <a:cs typeface="Arial" panose="020B0604020202020204" pitchFamily="34" charset="0"/>
                      </a:endParaRPr>
                    </a:p>
                  </a:txBody>
                  <a:tcPr marL="7144" marR="7144" marT="9525" marB="0" anchor="b"/>
                </a:tc>
                <a:tc>
                  <a:txBody>
                    <a:bodyPr/>
                    <a:lstStyle/>
                    <a:p>
                      <a:pPr algn="ctr" fontAlgn="b"/>
                      <a:r>
                        <a:rPr lang="es-MX" sz="1800" b="1" u="none" strike="noStrike" dirty="0">
                          <a:effectLst/>
                        </a:rPr>
                        <a:t>15</a:t>
                      </a:r>
                      <a:endParaRPr lang="es-MX" sz="1800" b="1" i="0" u="none" strike="noStrike" dirty="0">
                        <a:solidFill>
                          <a:srgbClr val="000000"/>
                        </a:solidFill>
                        <a:effectLst/>
                        <a:latin typeface="Arial" panose="020B0604020202020204" pitchFamily="34" charset="0"/>
                        <a:cs typeface="Arial" panose="020B0604020202020204" pitchFamily="34" charset="0"/>
                      </a:endParaRPr>
                    </a:p>
                  </a:txBody>
                  <a:tcPr marL="7144" marR="7144" marT="9525" marB="0" anchor="b"/>
                </a:tc>
                <a:tc>
                  <a:txBody>
                    <a:bodyPr/>
                    <a:lstStyle/>
                    <a:p>
                      <a:pPr algn="ctr"/>
                      <a:r>
                        <a:rPr lang="es-MX" sz="1800" b="1" dirty="0"/>
                        <a:t>11.71</a:t>
                      </a:r>
                      <a:endParaRPr lang="es-MX" sz="1800" b="1" dirty="0">
                        <a:latin typeface="Arial" panose="020B0604020202020204" pitchFamily="34" charset="0"/>
                        <a:cs typeface="Arial" panose="020B0604020202020204" pitchFamily="34" charset="0"/>
                      </a:endParaRPr>
                    </a:p>
                  </a:txBody>
                  <a:tcPr marL="68580" marR="68580"/>
                </a:tc>
                <a:extLst>
                  <a:ext uri="{0D108BD9-81ED-4DB2-BD59-A6C34878D82A}">
                    <a16:rowId xmlns:a16="http://schemas.microsoft.com/office/drawing/2014/main" val="10003"/>
                  </a:ext>
                </a:extLst>
              </a:tr>
              <a:tr h="419418">
                <a:tc>
                  <a:txBody>
                    <a:bodyPr/>
                    <a:lstStyle/>
                    <a:p>
                      <a:pPr algn="ctr" fontAlgn="b"/>
                      <a:r>
                        <a:rPr lang="es-MX" sz="1800" b="1" u="none" strike="noStrike" dirty="0">
                          <a:effectLst/>
                        </a:rPr>
                        <a:t>3000 - 3999</a:t>
                      </a:r>
                      <a:endParaRPr lang="es-MX" sz="1800" b="1" i="0" u="none" strike="noStrike" dirty="0">
                        <a:solidFill>
                          <a:srgbClr val="000000"/>
                        </a:solidFill>
                        <a:effectLst/>
                        <a:latin typeface="Arial" panose="020B0604020202020204" pitchFamily="34" charset="0"/>
                        <a:cs typeface="Arial" panose="020B0604020202020204" pitchFamily="34" charset="0"/>
                      </a:endParaRPr>
                    </a:p>
                  </a:txBody>
                  <a:tcPr marL="7144" marR="7144" marT="9525" marB="0" anchor="b"/>
                </a:tc>
                <a:tc>
                  <a:txBody>
                    <a:bodyPr/>
                    <a:lstStyle/>
                    <a:p>
                      <a:pPr algn="ctr" fontAlgn="b"/>
                      <a:r>
                        <a:rPr lang="es-MX" sz="1800" b="1" u="none" strike="noStrike">
                          <a:effectLst/>
                        </a:rPr>
                        <a:t>15</a:t>
                      </a:r>
                      <a:endParaRPr lang="es-MX" sz="1800" b="1" i="0" u="none" strike="noStrike">
                        <a:solidFill>
                          <a:srgbClr val="000000"/>
                        </a:solidFill>
                        <a:effectLst/>
                        <a:latin typeface="Arial" panose="020B0604020202020204" pitchFamily="34" charset="0"/>
                        <a:cs typeface="Arial" panose="020B0604020202020204" pitchFamily="34" charset="0"/>
                      </a:endParaRPr>
                    </a:p>
                  </a:txBody>
                  <a:tcPr marL="7144" marR="7144" marT="9525" marB="0" anchor="b"/>
                </a:tc>
                <a:tc>
                  <a:txBody>
                    <a:bodyPr/>
                    <a:lstStyle/>
                    <a:p>
                      <a:pPr algn="ctr"/>
                      <a:r>
                        <a:rPr lang="es-MX" sz="1800" b="1" dirty="0"/>
                        <a:t>11.71</a:t>
                      </a:r>
                      <a:endParaRPr lang="es-MX" sz="1800" b="1" dirty="0">
                        <a:latin typeface="Arial" panose="020B0604020202020204" pitchFamily="34" charset="0"/>
                        <a:cs typeface="Arial" panose="020B0604020202020204" pitchFamily="34" charset="0"/>
                      </a:endParaRPr>
                    </a:p>
                  </a:txBody>
                  <a:tcPr marL="68580" marR="68580"/>
                </a:tc>
                <a:extLst>
                  <a:ext uri="{0D108BD9-81ED-4DB2-BD59-A6C34878D82A}">
                    <a16:rowId xmlns:a16="http://schemas.microsoft.com/office/drawing/2014/main" val="10004"/>
                  </a:ext>
                </a:extLst>
              </a:tr>
              <a:tr h="419418">
                <a:tc>
                  <a:txBody>
                    <a:bodyPr/>
                    <a:lstStyle/>
                    <a:p>
                      <a:pPr algn="ctr" fontAlgn="b"/>
                      <a:r>
                        <a:rPr lang="es-MX" sz="1800" b="1" u="none" strike="noStrike" dirty="0">
                          <a:effectLst/>
                        </a:rPr>
                        <a:t>4000 - 4999</a:t>
                      </a:r>
                      <a:endParaRPr lang="es-MX" sz="1800" b="1" i="0" u="none" strike="noStrike" dirty="0">
                        <a:solidFill>
                          <a:srgbClr val="000000"/>
                        </a:solidFill>
                        <a:effectLst/>
                        <a:latin typeface="Arial" panose="020B0604020202020204" pitchFamily="34" charset="0"/>
                        <a:cs typeface="Arial" panose="020B0604020202020204" pitchFamily="34" charset="0"/>
                      </a:endParaRPr>
                    </a:p>
                  </a:txBody>
                  <a:tcPr marL="7144" marR="7144" marT="9525" marB="0" anchor="b">
                    <a:solidFill>
                      <a:srgbClr val="FFFF00"/>
                    </a:solidFill>
                  </a:tcPr>
                </a:tc>
                <a:tc>
                  <a:txBody>
                    <a:bodyPr/>
                    <a:lstStyle/>
                    <a:p>
                      <a:pPr algn="ctr" fontAlgn="b"/>
                      <a:r>
                        <a:rPr lang="es-MX" sz="1800" b="1" u="none" strike="noStrike" dirty="0">
                          <a:effectLst/>
                        </a:rPr>
                        <a:t>11</a:t>
                      </a:r>
                      <a:endParaRPr lang="es-MX" sz="1800" b="1" i="0" u="none" strike="noStrike" dirty="0">
                        <a:solidFill>
                          <a:srgbClr val="000000"/>
                        </a:solidFill>
                        <a:effectLst/>
                        <a:latin typeface="Arial" panose="020B0604020202020204" pitchFamily="34" charset="0"/>
                        <a:cs typeface="Arial" panose="020B0604020202020204" pitchFamily="34" charset="0"/>
                      </a:endParaRPr>
                    </a:p>
                  </a:txBody>
                  <a:tcPr marL="7144" marR="7144" marT="9525" marB="0" anchor="b">
                    <a:solidFill>
                      <a:srgbClr val="FFFF00"/>
                    </a:solidFill>
                  </a:tcPr>
                </a:tc>
                <a:tc>
                  <a:txBody>
                    <a:bodyPr/>
                    <a:lstStyle/>
                    <a:p>
                      <a:pPr algn="ctr"/>
                      <a:r>
                        <a:rPr lang="es-MX" sz="1800" b="1" dirty="0"/>
                        <a:t>8.59</a:t>
                      </a:r>
                      <a:endParaRPr lang="es-MX" sz="1800" b="1" dirty="0">
                        <a:latin typeface="Arial" panose="020B0604020202020204" pitchFamily="34" charset="0"/>
                        <a:cs typeface="Arial" panose="020B0604020202020204" pitchFamily="34" charset="0"/>
                      </a:endParaRPr>
                    </a:p>
                  </a:txBody>
                  <a:tcPr marL="68580" marR="68580">
                    <a:solidFill>
                      <a:srgbClr val="FFFF00"/>
                    </a:solidFill>
                  </a:tcPr>
                </a:tc>
                <a:extLst>
                  <a:ext uri="{0D108BD9-81ED-4DB2-BD59-A6C34878D82A}">
                    <a16:rowId xmlns:a16="http://schemas.microsoft.com/office/drawing/2014/main" val="10005"/>
                  </a:ext>
                </a:extLst>
              </a:tr>
              <a:tr h="419418">
                <a:tc>
                  <a:txBody>
                    <a:bodyPr/>
                    <a:lstStyle/>
                    <a:p>
                      <a:pPr algn="ctr" fontAlgn="b"/>
                      <a:r>
                        <a:rPr lang="es-MX" sz="1800" b="1" u="none" strike="noStrike" dirty="0">
                          <a:effectLst/>
                        </a:rPr>
                        <a:t>5000 - 5999</a:t>
                      </a:r>
                      <a:endParaRPr lang="es-MX" sz="1800" b="1" i="0" u="none" strike="noStrike" dirty="0">
                        <a:solidFill>
                          <a:srgbClr val="000000"/>
                        </a:solidFill>
                        <a:effectLst/>
                        <a:latin typeface="Arial" panose="020B0604020202020204" pitchFamily="34" charset="0"/>
                        <a:cs typeface="Arial" panose="020B0604020202020204" pitchFamily="34" charset="0"/>
                      </a:endParaRPr>
                    </a:p>
                  </a:txBody>
                  <a:tcPr marL="7144" marR="7144" marT="9525" marB="0" anchor="b">
                    <a:solidFill>
                      <a:srgbClr val="FFFF00"/>
                    </a:solidFill>
                  </a:tcPr>
                </a:tc>
                <a:tc>
                  <a:txBody>
                    <a:bodyPr/>
                    <a:lstStyle/>
                    <a:p>
                      <a:pPr algn="ctr" fontAlgn="b"/>
                      <a:r>
                        <a:rPr lang="es-MX" sz="1800" b="1" u="none" strike="noStrike" dirty="0">
                          <a:effectLst/>
                        </a:rPr>
                        <a:t>10</a:t>
                      </a:r>
                      <a:endParaRPr lang="es-MX" sz="1800" b="1" i="0" u="none" strike="noStrike" dirty="0">
                        <a:solidFill>
                          <a:srgbClr val="000000"/>
                        </a:solidFill>
                        <a:effectLst/>
                        <a:latin typeface="Arial" panose="020B0604020202020204" pitchFamily="34" charset="0"/>
                        <a:cs typeface="Arial" panose="020B0604020202020204" pitchFamily="34" charset="0"/>
                      </a:endParaRPr>
                    </a:p>
                  </a:txBody>
                  <a:tcPr marL="7144" marR="7144" marT="9525" marB="0" anchor="b">
                    <a:solidFill>
                      <a:srgbClr val="FFFF00"/>
                    </a:solidFill>
                  </a:tcPr>
                </a:tc>
                <a:tc>
                  <a:txBody>
                    <a:bodyPr/>
                    <a:lstStyle/>
                    <a:p>
                      <a:pPr algn="ctr"/>
                      <a:r>
                        <a:rPr lang="es-MX" sz="1800" b="1" dirty="0"/>
                        <a:t>7.81</a:t>
                      </a:r>
                      <a:endParaRPr lang="es-MX" sz="1800" b="1" dirty="0">
                        <a:latin typeface="Arial" panose="020B0604020202020204" pitchFamily="34" charset="0"/>
                        <a:cs typeface="Arial" panose="020B0604020202020204" pitchFamily="34" charset="0"/>
                      </a:endParaRPr>
                    </a:p>
                  </a:txBody>
                  <a:tcPr marL="68580" marR="68580">
                    <a:solidFill>
                      <a:srgbClr val="FFFF00"/>
                    </a:solidFill>
                  </a:tcPr>
                </a:tc>
                <a:extLst>
                  <a:ext uri="{0D108BD9-81ED-4DB2-BD59-A6C34878D82A}">
                    <a16:rowId xmlns:a16="http://schemas.microsoft.com/office/drawing/2014/main" val="10006"/>
                  </a:ext>
                </a:extLst>
              </a:tr>
              <a:tr h="419418">
                <a:tc>
                  <a:txBody>
                    <a:bodyPr/>
                    <a:lstStyle/>
                    <a:p>
                      <a:pPr algn="ctr" fontAlgn="b"/>
                      <a:r>
                        <a:rPr lang="es-MX" sz="1800" b="1" u="none" strike="noStrike">
                          <a:effectLst/>
                        </a:rPr>
                        <a:t>6000 - 6999</a:t>
                      </a:r>
                      <a:endParaRPr lang="es-MX" sz="1800" b="1" i="0" u="none" strike="noStrike">
                        <a:solidFill>
                          <a:srgbClr val="000000"/>
                        </a:solidFill>
                        <a:effectLst/>
                        <a:latin typeface="Arial" panose="020B0604020202020204" pitchFamily="34" charset="0"/>
                        <a:cs typeface="Arial" panose="020B0604020202020204" pitchFamily="34" charset="0"/>
                      </a:endParaRPr>
                    </a:p>
                  </a:txBody>
                  <a:tcPr marL="7144" marR="7144" marT="9525" marB="0" anchor="b">
                    <a:solidFill>
                      <a:srgbClr val="FFFF00"/>
                    </a:solidFill>
                  </a:tcPr>
                </a:tc>
                <a:tc>
                  <a:txBody>
                    <a:bodyPr/>
                    <a:lstStyle/>
                    <a:p>
                      <a:pPr algn="ctr" fontAlgn="b"/>
                      <a:r>
                        <a:rPr lang="es-MX" sz="1800" b="1" u="none" strike="noStrike" dirty="0">
                          <a:effectLst/>
                        </a:rPr>
                        <a:t>6</a:t>
                      </a:r>
                      <a:endParaRPr lang="es-MX" sz="1800" b="1" i="0" u="none" strike="noStrike" dirty="0">
                        <a:solidFill>
                          <a:srgbClr val="000000"/>
                        </a:solidFill>
                        <a:effectLst/>
                        <a:latin typeface="Arial" panose="020B0604020202020204" pitchFamily="34" charset="0"/>
                        <a:cs typeface="Arial" panose="020B0604020202020204" pitchFamily="34" charset="0"/>
                      </a:endParaRPr>
                    </a:p>
                  </a:txBody>
                  <a:tcPr marL="7144" marR="7144" marT="9525" marB="0" anchor="b">
                    <a:solidFill>
                      <a:srgbClr val="FFFF00"/>
                    </a:solidFill>
                  </a:tcPr>
                </a:tc>
                <a:tc>
                  <a:txBody>
                    <a:bodyPr/>
                    <a:lstStyle/>
                    <a:p>
                      <a:pPr algn="ctr"/>
                      <a:r>
                        <a:rPr lang="es-MX" sz="1800" b="1" dirty="0"/>
                        <a:t>4.68</a:t>
                      </a:r>
                      <a:endParaRPr lang="es-MX" sz="1800" b="1" dirty="0">
                        <a:latin typeface="Arial" panose="020B0604020202020204" pitchFamily="34" charset="0"/>
                        <a:cs typeface="Arial" panose="020B0604020202020204" pitchFamily="34" charset="0"/>
                      </a:endParaRPr>
                    </a:p>
                  </a:txBody>
                  <a:tcPr marL="68580" marR="68580">
                    <a:solidFill>
                      <a:srgbClr val="FFFF00"/>
                    </a:solidFill>
                  </a:tcPr>
                </a:tc>
                <a:extLst>
                  <a:ext uri="{0D108BD9-81ED-4DB2-BD59-A6C34878D82A}">
                    <a16:rowId xmlns:a16="http://schemas.microsoft.com/office/drawing/2014/main" val="10007"/>
                  </a:ext>
                </a:extLst>
              </a:tr>
              <a:tr h="419418">
                <a:tc>
                  <a:txBody>
                    <a:bodyPr/>
                    <a:lstStyle/>
                    <a:p>
                      <a:pPr algn="ctr" fontAlgn="b"/>
                      <a:r>
                        <a:rPr lang="es-MX" sz="1800" b="1" u="none" strike="noStrike">
                          <a:effectLst/>
                        </a:rPr>
                        <a:t>Mas de 7000</a:t>
                      </a:r>
                      <a:endParaRPr lang="es-MX" sz="1800" b="1" i="0" u="none" strike="noStrike">
                        <a:solidFill>
                          <a:srgbClr val="000000"/>
                        </a:solidFill>
                        <a:effectLst/>
                        <a:latin typeface="Arial" panose="020B0604020202020204" pitchFamily="34" charset="0"/>
                        <a:cs typeface="Arial" panose="020B0604020202020204" pitchFamily="34" charset="0"/>
                      </a:endParaRPr>
                    </a:p>
                  </a:txBody>
                  <a:tcPr marL="7144" marR="7144" marT="9525" marB="0" anchor="b">
                    <a:solidFill>
                      <a:srgbClr val="FFFF00"/>
                    </a:solidFill>
                  </a:tcPr>
                </a:tc>
                <a:tc>
                  <a:txBody>
                    <a:bodyPr/>
                    <a:lstStyle/>
                    <a:p>
                      <a:pPr algn="ctr" fontAlgn="b"/>
                      <a:r>
                        <a:rPr lang="es-MX" sz="1800" b="1" u="none" strike="noStrike" dirty="0">
                          <a:effectLst/>
                        </a:rPr>
                        <a:t>2</a:t>
                      </a:r>
                      <a:endParaRPr lang="es-MX" sz="1800" b="1" i="0" u="none" strike="noStrike" dirty="0">
                        <a:solidFill>
                          <a:srgbClr val="000000"/>
                        </a:solidFill>
                        <a:effectLst/>
                        <a:latin typeface="Arial" panose="020B0604020202020204" pitchFamily="34" charset="0"/>
                        <a:cs typeface="Arial" panose="020B0604020202020204" pitchFamily="34" charset="0"/>
                      </a:endParaRPr>
                    </a:p>
                  </a:txBody>
                  <a:tcPr marL="7144" marR="7144" marT="9525" marB="0" anchor="b">
                    <a:solidFill>
                      <a:srgbClr val="FFFF00"/>
                    </a:solidFill>
                  </a:tcPr>
                </a:tc>
                <a:tc>
                  <a:txBody>
                    <a:bodyPr/>
                    <a:lstStyle/>
                    <a:p>
                      <a:pPr algn="ctr"/>
                      <a:r>
                        <a:rPr lang="es-MX" sz="1800" b="1" dirty="0"/>
                        <a:t>1.56</a:t>
                      </a:r>
                      <a:endParaRPr lang="es-MX" sz="1800" b="1" dirty="0">
                        <a:latin typeface="Arial" panose="020B0604020202020204" pitchFamily="34" charset="0"/>
                        <a:cs typeface="Arial" panose="020B0604020202020204" pitchFamily="34" charset="0"/>
                      </a:endParaRPr>
                    </a:p>
                  </a:txBody>
                  <a:tcPr marL="68580" marR="68580">
                    <a:solidFill>
                      <a:srgbClr val="FFFF00"/>
                    </a:solidFill>
                  </a:tcPr>
                </a:tc>
                <a:extLst>
                  <a:ext uri="{0D108BD9-81ED-4DB2-BD59-A6C34878D82A}">
                    <a16:rowId xmlns:a16="http://schemas.microsoft.com/office/drawing/2014/main" val="10008"/>
                  </a:ext>
                </a:extLst>
              </a:tr>
            </a:tbl>
          </a:graphicData>
        </a:graphic>
      </p:graphicFrame>
      <p:sp>
        <p:nvSpPr>
          <p:cNvPr id="3" name="2 CuadroTexto"/>
          <p:cNvSpPr txBox="1"/>
          <p:nvPr/>
        </p:nvSpPr>
        <p:spPr>
          <a:xfrm>
            <a:off x="7141096" y="5282816"/>
            <a:ext cx="1841658" cy="307777"/>
          </a:xfrm>
          <a:prstGeom prst="rect">
            <a:avLst/>
          </a:prstGeom>
          <a:noFill/>
        </p:spPr>
        <p:txBody>
          <a:bodyPr wrap="none" rtlCol="0">
            <a:spAutoFit/>
          </a:bodyPr>
          <a:lstStyle/>
          <a:p>
            <a:r>
              <a:rPr lang="es-MX" sz="1400" b="1" dirty="0">
                <a:solidFill>
                  <a:srgbClr val="FF0000"/>
                </a:solidFill>
              </a:rPr>
              <a:t>Tijuana, Ciudad Juárez</a:t>
            </a:r>
          </a:p>
        </p:txBody>
      </p:sp>
      <p:sp>
        <p:nvSpPr>
          <p:cNvPr id="5" name="4 CuadroTexto"/>
          <p:cNvSpPr txBox="1"/>
          <p:nvPr/>
        </p:nvSpPr>
        <p:spPr>
          <a:xfrm>
            <a:off x="7141096" y="4759596"/>
            <a:ext cx="2211631" cy="523220"/>
          </a:xfrm>
          <a:prstGeom prst="rect">
            <a:avLst/>
          </a:prstGeom>
          <a:noFill/>
        </p:spPr>
        <p:txBody>
          <a:bodyPr wrap="none" rtlCol="0">
            <a:spAutoFit/>
          </a:bodyPr>
          <a:lstStyle/>
          <a:p>
            <a:r>
              <a:rPr lang="es-MX" sz="1400" b="1" dirty="0"/>
              <a:t>Saltillo, Durango,</a:t>
            </a:r>
          </a:p>
          <a:p>
            <a:r>
              <a:rPr lang="es-MX" sz="1400" b="1" dirty="0"/>
              <a:t> Querétaro, Puebla, Oaxaca</a:t>
            </a:r>
          </a:p>
        </p:txBody>
      </p:sp>
      <p:sp>
        <p:nvSpPr>
          <p:cNvPr id="6" name="5 CuadroTexto"/>
          <p:cNvSpPr txBox="1"/>
          <p:nvPr/>
        </p:nvSpPr>
        <p:spPr>
          <a:xfrm>
            <a:off x="7236296" y="4020932"/>
            <a:ext cx="2243050" cy="738664"/>
          </a:xfrm>
          <a:prstGeom prst="rect">
            <a:avLst/>
          </a:prstGeom>
          <a:noFill/>
        </p:spPr>
        <p:txBody>
          <a:bodyPr wrap="none" rtlCol="0">
            <a:spAutoFit/>
          </a:bodyPr>
          <a:lstStyle/>
          <a:p>
            <a:r>
              <a:rPr lang="es-MX" sz="1400" b="1" dirty="0"/>
              <a:t>Tlalnepantla, Celaya, </a:t>
            </a:r>
          </a:p>
          <a:p>
            <a:r>
              <a:rPr lang="es-MX" sz="1400" b="1" dirty="0"/>
              <a:t>Morelia, Orizaba, Veracruz, </a:t>
            </a:r>
          </a:p>
          <a:p>
            <a:r>
              <a:rPr lang="es-MX" sz="1400" b="1" dirty="0"/>
              <a:t>Mérida, Culiacán,  otros</a:t>
            </a:r>
          </a:p>
        </p:txBody>
      </p:sp>
      <p:sp>
        <p:nvSpPr>
          <p:cNvPr id="7" name="6 CuadroTexto"/>
          <p:cNvSpPr txBox="1"/>
          <p:nvPr/>
        </p:nvSpPr>
        <p:spPr>
          <a:xfrm>
            <a:off x="680855" y="5692668"/>
            <a:ext cx="8317854" cy="400110"/>
          </a:xfrm>
          <a:prstGeom prst="rect">
            <a:avLst/>
          </a:prstGeom>
          <a:noFill/>
        </p:spPr>
        <p:txBody>
          <a:bodyPr wrap="none" rtlCol="0">
            <a:spAutoFit/>
          </a:bodyPr>
          <a:lstStyle/>
          <a:p>
            <a:r>
              <a:rPr lang="es-MX" sz="2000" b="1" dirty="0">
                <a:solidFill>
                  <a:srgbClr val="FF0000"/>
                </a:solidFill>
              </a:rPr>
              <a:t>La política del gobierno   ha puesto un límite de 5000 alumnos  a la matrícula</a:t>
            </a:r>
          </a:p>
        </p:txBody>
      </p:sp>
      <p:sp>
        <p:nvSpPr>
          <p:cNvPr id="8" name="2 CuadroTexto"/>
          <p:cNvSpPr txBox="1"/>
          <p:nvPr/>
        </p:nvSpPr>
        <p:spPr>
          <a:xfrm>
            <a:off x="844684" y="6151445"/>
            <a:ext cx="7368940" cy="400110"/>
          </a:xfrm>
          <a:prstGeom prst="rect">
            <a:avLst/>
          </a:prstGeom>
          <a:noFill/>
        </p:spPr>
        <p:txBody>
          <a:bodyPr wrap="none" rtlCol="0">
            <a:spAutoFit/>
          </a:bodyPr>
          <a:lstStyle/>
          <a:p>
            <a:r>
              <a:rPr lang="es-MX" sz="2000" b="1" dirty="0">
                <a:solidFill>
                  <a:srgbClr val="FF0000"/>
                </a:solidFill>
              </a:rPr>
              <a:t>Tensión entre la demanda de cobertura y  los límites de crecimiento</a:t>
            </a:r>
          </a:p>
        </p:txBody>
      </p:sp>
    </p:spTree>
    <p:extLst>
      <p:ext uri="{BB962C8B-B14F-4D97-AF65-F5344CB8AC3E}">
        <p14:creationId xmlns:p14="http://schemas.microsoft.com/office/powerpoint/2010/main" val="355063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pt-BR" sz="3100" b="1" dirty="0">
                <a:solidFill>
                  <a:srgbClr val="FF0000"/>
                </a:solidFill>
              </a:rPr>
              <a:t>Tecnológico Nacional de México</a:t>
            </a:r>
            <a:br>
              <a:rPr lang="pt-BR" sz="3100" b="1" dirty="0">
                <a:solidFill>
                  <a:srgbClr val="FF0000"/>
                </a:solidFill>
              </a:rPr>
            </a:br>
            <a:r>
              <a:rPr lang="pt-BR" sz="3100" b="1" dirty="0">
                <a:solidFill>
                  <a:srgbClr val="FF0000"/>
                </a:solidFill>
              </a:rPr>
              <a:t>Matrícula ciclo escolar 2014 - 2015</a:t>
            </a:r>
            <a:r>
              <a:rPr lang="pt-BR" dirty="0"/>
              <a:t> </a:t>
            </a:r>
            <a:endParaRPr lang="es-MX"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434489914"/>
              </p:ext>
            </p:extLst>
          </p:nvPr>
        </p:nvGraphicFramePr>
        <p:xfrm>
          <a:off x="395536" y="1600200"/>
          <a:ext cx="8291264" cy="3196952"/>
        </p:xfrm>
        <a:graphic>
          <a:graphicData uri="http://schemas.openxmlformats.org/drawingml/2006/table">
            <a:tbl>
              <a:tblPr firstRow="1" bandRow="1">
                <a:tableStyleId>{ED083AE6-46FA-4A59-8FB0-9F97EB10719F}</a:tableStyleId>
              </a:tblPr>
              <a:tblGrid>
                <a:gridCol w="2072816">
                  <a:extLst>
                    <a:ext uri="{9D8B030D-6E8A-4147-A177-3AD203B41FA5}">
                      <a16:colId xmlns:a16="http://schemas.microsoft.com/office/drawing/2014/main" val="20000"/>
                    </a:ext>
                  </a:extLst>
                </a:gridCol>
                <a:gridCol w="2072816">
                  <a:extLst>
                    <a:ext uri="{9D8B030D-6E8A-4147-A177-3AD203B41FA5}">
                      <a16:colId xmlns:a16="http://schemas.microsoft.com/office/drawing/2014/main" val="20001"/>
                    </a:ext>
                  </a:extLst>
                </a:gridCol>
                <a:gridCol w="2072816">
                  <a:extLst>
                    <a:ext uri="{9D8B030D-6E8A-4147-A177-3AD203B41FA5}">
                      <a16:colId xmlns:a16="http://schemas.microsoft.com/office/drawing/2014/main" val="20002"/>
                    </a:ext>
                  </a:extLst>
                </a:gridCol>
                <a:gridCol w="2072816">
                  <a:extLst>
                    <a:ext uri="{9D8B030D-6E8A-4147-A177-3AD203B41FA5}">
                      <a16:colId xmlns:a16="http://schemas.microsoft.com/office/drawing/2014/main" val="20003"/>
                    </a:ext>
                  </a:extLst>
                </a:gridCol>
              </a:tblGrid>
              <a:tr h="1280500">
                <a:tc>
                  <a:txBody>
                    <a:bodyPr/>
                    <a:lstStyle/>
                    <a:p>
                      <a:pPr algn="ctr"/>
                      <a:r>
                        <a:rPr lang="es-MX" dirty="0">
                          <a:effectLst/>
                        </a:rPr>
                        <a:t>Nivel de estudio</a:t>
                      </a:r>
                      <a:br>
                        <a:rPr lang="es-MX" dirty="0">
                          <a:effectLst/>
                        </a:rPr>
                      </a:br>
                      <a:endParaRPr lang="es-MX" dirty="0">
                        <a:effectLst/>
                      </a:endParaRPr>
                    </a:p>
                  </a:txBody>
                  <a:tcPr marL="19050" marR="19050" marT="19050" marB="19050" anchor="ctr"/>
                </a:tc>
                <a:tc>
                  <a:txBody>
                    <a:bodyPr/>
                    <a:lstStyle/>
                    <a:p>
                      <a:pPr algn="ctr"/>
                      <a:r>
                        <a:rPr lang="es-MX">
                          <a:effectLst/>
                        </a:rPr>
                        <a:t>Institutos Tecnológicos Federales</a:t>
                      </a:r>
                      <a:br>
                        <a:rPr lang="es-MX">
                          <a:effectLst/>
                        </a:rPr>
                      </a:br>
                      <a:endParaRPr lang="es-MX">
                        <a:effectLst/>
                      </a:endParaRPr>
                    </a:p>
                  </a:txBody>
                  <a:tcPr marL="19050" marR="19050" marT="19050" marB="19050" anchor="ctr"/>
                </a:tc>
                <a:tc>
                  <a:txBody>
                    <a:bodyPr/>
                    <a:lstStyle/>
                    <a:p>
                      <a:pPr algn="ctr"/>
                      <a:r>
                        <a:rPr lang="es-MX" dirty="0">
                          <a:effectLst/>
                        </a:rPr>
                        <a:t>Institutos Tecnológicos </a:t>
                      </a:r>
                      <a:br>
                        <a:rPr lang="es-MX" dirty="0">
                          <a:effectLst/>
                        </a:rPr>
                      </a:br>
                      <a:r>
                        <a:rPr lang="es-MX" dirty="0">
                          <a:effectLst/>
                        </a:rPr>
                        <a:t>Descentralizados </a:t>
                      </a:r>
                    </a:p>
                    <a:p>
                      <a:pPr algn="ctr"/>
                      <a:endParaRPr lang="es-MX" dirty="0">
                        <a:effectLst/>
                      </a:endParaRPr>
                    </a:p>
                  </a:txBody>
                  <a:tcPr marL="19050" marR="19050" marT="19050" marB="19050" anchor="ctr"/>
                </a:tc>
                <a:tc>
                  <a:txBody>
                    <a:bodyPr/>
                    <a:lstStyle/>
                    <a:p>
                      <a:pPr algn="ctr"/>
                      <a:r>
                        <a:rPr lang="es-MX" dirty="0">
                          <a:effectLst/>
                        </a:rPr>
                        <a:t>Total</a:t>
                      </a:r>
                    </a:p>
                  </a:txBody>
                  <a:tcPr marL="19050" marR="19050" marT="19050" marB="19050" anchor="ctr"/>
                </a:tc>
                <a:extLst>
                  <a:ext uri="{0D108BD9-81ED-4DB2-BD59-A6C34878D82A}">
                    <a16:rowId xmlns:a16="http://schemas.microsoft.com/office/drawing/2014/main" val="10000"/>
                  </a:ext>
                </a:extLst>
              </a:tr>
              <a:tr h="661735">
                <a:tc>
                  <a:txBody>
                    <a:bodyPr/>
                    <a:lstStyle/>
                    <a:p>
                      <a:pPr algn="ctr"/>
                      <a:r>
                        <a:rPr lang="es-MX" b="1" dirty="0">
                          <a:effectLst/>
                        </a:rPr>
                        <a:t>Técnico Superior Universitario</a:t>
                      </a:r>
                    </a:p>
                  </a:txBody>
                  <a:tcPr marL="19050" marR="19050" marT="19050" marB="19050" anchor="ctr"/>
                </a:tc>
                <a:tc>
                  <a:txBody>
                    <a:bodyPr/>
                    <a:lstStyle/>
                    <a:p>
                      <a:pPr algn="ctr"/>
                      <a:r>
                        <a:rPr lang="es-MX" b="1" dirty="0">
                          <a:effectLst/>
                        </a:rPr>
                        <a:t>102</a:t>
                      </a:r>
                    </a:p>
                  </a:txBody>
                  <a:tcPr marL="19050" marR="19050" marT="19050" marB="19050" anchor="ctr"/>
                </a:tc>
                <a:tc>
                  <a:txBody>
                    <a:bodyPr/>
                    <a:lstStyle/>
                    <a:p>
                      <a:pPr algn="ctr"/>
                      <a:r>
                        <a:rPr lang="es-MX" b="1">
                          <a:effectLst/>
                        </a:rPr>
                        <a:t>179</a:t>
                      </a:r>
                    </a:p>
                  </a:txBody>
                  <a:tcPr marL="19050" marR="19050" marT="19050" marB="19050" anchor="ctr"/>
                </a:tc>
                <a:tc>
                  <a:txBody>
                    <a:bodyPr/>
                    <a:lstStyle/>
                    <a:p>
                      <a:pPr algn="ctr"/>
                      <a:r>
                        <a:rPr lang="es-MX" b="1">
                          <a:effectLst/>
                        </a:rPr>
                        <a:t>281</a:t>
                      </a:r>
                    </a:p>
                  </a:txBody>
                  <a:tcPr marL="19050" marR="19050" marT="19050" marB="19050" anchor="ctr"/>
                </a:tc>
                <a:extLst>
                  <a:ext uri="{0D108BD9-81ED-4DB2-BD59-A6C34878D82A}">
                    <a16:rowId xmlns:a16="http://schemas.microsoft.com/office/drawing/2014/main" val="10001"/>
                  </a:ext>
                </a:extLst>
              </a:tr>
              <a:tr h="418239">
                <a:tc>
                  <a:txBody>
                    <a:bodyPr/>
                    <a:lstStyle/>
                    <a:p>
                      <a:pPr algn="ctr"/>
                      <a:r>
                        <a:rPr lang="es-MX" b="1">
                          <a:effectLst/>
                        </a:rPr>
                        <a:t>Licenciatura</a:t>
                      </a:r>
                    </a:p>
                  </a:txBody>
                  <a:tcPr marL="19050" marR="19050" marT="19050" marB="19050" anchor="ctr"/>
                </a:tc>
                <a:tc>
                  <a:txBody>
                    <a:bodyPr/>
                    <a:lstStyle/>
                    <a:p>
                      <a:pPr algn="ctr"/>
                      <a:r>
                        <a:rPr lang="es-MX" b="1" dirty="0">
                          <a:effectLst/>
                        </a:rPr>
                        <a:t>305,318</a:t>
                      </a:r>
                    </a:p>
                  </a:txBody>
                  <a:tcPr marL="19050" marR="19050" marT="19050" marB="19050" anchor="ctr"/>
                </a:tc>
                <a:tc>
                  <a:txBody>
                    <a:bodyPr/>
                    <a:lstStyle/>
                    <a:p>
                      <a:pPr algn="ctr"/>
                      <a:r>
                        <a:rPr lang="es-MX" b="1" dirty="0">
                          <a:effectLst/>
                        </a:rPr>
                        <a:t>211,191</a:t>
                      </a:r>
                    </a:p>
                  </a:txBody>
                  <a:tcPr marL="19050" marR="19050" marT="19050" marB="19050" anchor="ctr"/>
                </a:tc>
                <a:tc>
                  <a:txBody>
                    <a:bodyPr/>
                    <a:lstStyle/>
                    <a:p>
                      <a:pPr algn="ctr"/>
                      <a:r>
                        <a:rPr lang="es-MX" b="1" dirty="0">
                          <a:effectLst/>
                        </a:rPr>
                        <a:t>516,509</a:t>
                      </a:r>
                    </a:p>
                  </a:txBody>
                  <a:tcPr marL="19050" marR="19050" marT="19050" marB="19050" anchor="ctr"/>
                </a:tc>
                <a:extLst>
                  <a:ext uri="{0D108BD9-81ED-4DB2-BD59-A6C34878D82A}">
                    <a16:rowId xmlns:a16="http://schemas.microsoft.com/office/drawing/2014/main" val="10002"/>
                  </a:ext>
                </a:extLst>
              </a:tr>
              <a:tr h="418239">
                <a:tc>
                  <a:txBody>
                    <a:bodyPr/>
                    <a:lstStyle/>
                    <a:p>
                      <a:pPr algn="ctr"/>
                      <a:r>
                        <a:rPr lang="es-MX" b="1">
                          <a:effectLst/>
                        </a:rPr>
                        <a:t>Posgrado</a:t>
                      </a:r>
                    </a:p>
                  </a:txBody>
                  <a:tcPr marL="19050" marR="19050" marT="19050" marB="19050" anchor="ctr"/>
                </a:tc>
                <a:tc>
                  <a:txBody>
                    <a:bodyPr/>
                    <a:lstStyle/>
                    <a:p>
                      <a:pPr algn="ctr"/>
                      <a:r>
                        <a:rPr lang="es-MX" b="1">
                          <a:effectLst/>
                        </a:rPr>
                        <a:t>3,690</a:t>
                      </a:r>
                    </a:p>
                  </a:txBody>
                  <a:tcPr marL="19050" marR="19050" marT="19050" marB="19050" anchor="ctr"/>
                </a:tc>
                <a:tc>
                  <a:txBody>
                    <a:bodyPr/>
                    <a:lstStyle/>
                    <a:p>
                      <a:pPr algn="ctr"/>
                      <a:r>
                        <a:rPr lang="es-MX" b="1" dirty="0">
                          <a:effectLst/>
                        </a:rPr>
                        <a:t>625</a:t>
                      </a:r>
                    </a:p>
                  </a:txBody>
                  <a:tcPr marL="19050" marR="19050" marT="19050" marB="19050" anchor="ctr"/>
                </a:tc>
                <a:tc>
                  <a:txBody>
                    <a:bodyPr/>
                    <a:lstStyle/>
                    <a:p>
                      <a:pPr algn="ctr"/>
                      <a:r>
                        <a:rPr lang="es-MX" b="1" dirty="0">
                          <a:effectLst/>
                        </a:rPr>
                        <a:t>4,315</a:t>
                      </a:r>
                    </a:p>
                  </a:txBody>
                  <a:tcPr marL="19050" marR="19050" marT="19050" marB="19050" anchor="ctr"/>
                </a:tc>
                <a:extLst>
                  <a:ext uri="{0D108BD9-81ED-4DB2-BD59-A6C34878D82A}">
                    <a16:rowId xmlns:a16="http://schemas.microsoft.com/office/drawing/2014/main" val="10003"/>
                  </a:ext>
                </a:extLst>
              </a:tr>
              <a:tr h="418239">
                <a:tc>
                  <a:txBody>
                    <a:bodyPr/>
                    <a:lstStyle/>
                    <a:p>
                      <a:pPr algn="ctr"/>
                      <a:r>
                        <a:rPr lang="es-MX" b="1">
                          <a:effectLst/>
                        </a:rPr>
                        <a:t>Total</a:t>
                      </a:r>
                    </a:p>
                  </a:txBody>
                  <a:tcPr marL="19050" marR="19050" marT="19050" marB="19050" anchor="ctr"/>
                </a:tc>
                <a:tc>
                  <a:txBody>
                    <a:bodyPr/>
                    <a:lstStyle/>
                    <a:p>
                      <a:pPr algn="ctr"/>
                      <a:r>
                        <a:rPr lang="es-MX" b="1">
                          <a:effectLst/>
                        </a:rPr>
                        <a:t>309,110</a:t>
                      </a:r>
                    </a:p>
                  </a:txBody>
                  <a:tcPr marL="19050" marR="19050" marT="19050" marB="19050" anchor="ctr"/>
                </a:tc>
                <a:tc>
                  <a:txBody>
                    <a:bodyPr/>
                    <a:lstStyle/>
                    <a:p>
                      <a:pPr algn="ctr"/>
                      <a:r>
                        <a:rPr lang="es-MX" b="1">
                          <a:effectLst/>
                        </a:rPr>
                        <a:t>211,995</a:t>
                      </a:r>
                    </a:p>
                  </a:txBody>
                  <a:tcPr marL="19050" marR="19050" marT="19050" marB="19050" anchor="ctr"/>
                </a:tc>
                <a:tc>
                  <a:txBody>
                    <a:bodyPr/>
                    <a:lstStyle/>
                    <a:p>
                      <a:pPr algn="ctr"/>
                      <a:r>
                        <a:rPr lang="es-MX" b="1" dirty="0">
                          <a:effectLst/>
                        </a:rPr>
                        <a:t>521,105</a:t>
                      </a:r>
                    </a:p>
                  </a:txBody>
                  <a:tcPr marL="19050" marR="19050" marT="19050" marB="1905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67567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200" b="1" dirty="0">
                <a:solidFill>
                  <a:srgbClr val="FF0000"/>
                </a:solidFill>
              </a:rPr>
              <a:t>IT Federales en la Ciudad de México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93808765"/>
              </p:ext>
            </p:extLst>
          </p:nvPr>
        </p:nvGraphicFramePr>
        <p:xfrm>
          <a:off x="457200" y="1196752"/>
          <a:ext cx="8147248"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7017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129769216"/>
              </p:ext>
            </p:extLst>
          </p:nvPr>
        </p:nvGraphicFramePr>
        <p:xfrm>
          <a:off x="395536" y="1700808"/>
          <a:ext cx="8424936" cy="4597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320555811"/>
              </p:ext>
            </p:extLst>
          </p:nvPr>
        </p:nvGraphicFramePr>
        <p:xfrm>
          <a:off x="4499992" y="188640"/>
          <a:ext cx="4389373" cy="1440162"/>
        </p:xfrm>
        <a:graphic>
          <a:graphicData uri="http://schemas.openxmlformats.org/drawingml/2006/table">
            <a:tbl>
              <a:tblPr firstRow="1" firstCol="1" bandRow="1">
                <a:tableStyleId>{5C22544A-7EE6-4342-B048-85BDC9FD1C3A}</a:tableStyleId>
              </a:tblPr>
              <a:tblGrid>
                <a:gridCol w="2102044">
                  <a:extLst>
                    <a:ext uri="{9D8B030D-6E8A-4147-A177-3AD203B41FA5}">
                      <a16:colId xmlns:a16="http://schemas.microsoft.com/office/drawing/2014/main" val="20000"/>
                    </a:ext>
                  </a:extLst>
                </a:gridCol>
                <a:gridCol w="2287329">
                  <a:extLst>
                    <a:ext uri="{9D8B030D-6E8A-4147-A177-3AD203B41FA5}">
                      <a16:colId xmlns:a16="http://schemas.microsoft.com/office/drawing/2014/main" val="20001"/>
                    </a:ext>
                  </a:extLst>
                </a:gridCol>
              </a:tblGrid>
              <a:tr h="240027">
                <a:tc gridSpan="2">
                  <a:txBody>
                    <a:bodyPr/>
                    <a:lstStyle/>
                    <a:p>
                      <a:pPr algn="ctr">
                        <a:lnSpc>
                          <a:spcPct val="107000"/>
                        </a:lnSpc>
                        <a:spcAft>
                          <a:spcPts val="0"/>
                        </a:spcAft>
                      </a:pPr>
                      <a:r>
                        <a:rPr lang="es-MX" sz="1200" dirty="0">
                          <a:effectLst/>
                        </a:rPr>
                        <a:t>Costo por alumno en educación superior</a:t>
                      </a:r>
                      <a:endParaRPr lang="es-MX" sz="1100" dirty="0">
                        <a:effectLst/>
                        <a:latin typeface="Calibri"/>
                        <a:ea typeface="Calibri"/>
                        <a:cs typeface="Times New Roman"/>
                      </a:endParaRPr>
                    </a:p>
                  </a:txBody>
                  <a:tcPr marL="68580" marR="68580" marT="0" marB="0"/>
                </a:tc>
                <a:tc hMerge="1">
                  <a:txBody>
                    <a:bodyPr/>
                    <a:lstStyle/>
                    <a:p>
                      <a:endParaRPr lang="es-MX"/>
                    </a:p>
                  </a:txBody>
                  <a:tcPr/>
                </a:tc>
                <a:extLst>
                  <a:ext uri="{0D108BD9-81ED-4DB2-BD59-A6C34878D82A}">
                    <a16:rowId xmlns:a16="http://schemas.microsoft.com/office/drawing/2014/main" val="10000"/>
                  </a:ext>
                </a:extLst>
              </a:tr>
              <a:tr h="240027">
                <a:tc>
                  <a:txBody>
                    <a:bodyPr/>
                    <a:lstStyle/>
                    <a:p>
                      <a:pPr algn="ctr">
                        <a:lnSpc>
                          <a:spcPct val="107000"/>
                        </a:lnSpc>
                        <a:spcAft>
                          <a:spcPts val="0"/>
                        </a:spcAft>
                      </a:pPr>
                      <a:r>
                        <a:rPr lang="es-MX" sz="1200" b="1" dirty="0">
                          <a:effectLst/>
                        </a:rPr>
                        <a:t>2011 - 2012</a:t>
                      </a:r>
                      <a:endParaRPr lang="es-MX" sz="1100" b="1"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b="1">
                          <a:effectLst/>
                        </a:rPr>
                        <a:t>65, 000.00</a:t>
                      </a:r>
                      <a:endParaRPr lang="es-MX" sz="1100" b="1">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40027">
                <a:tc>
                  <a:txBody>
                    <a:bodyPr/>
                    <a:lstStyle/>
                    <a:p>
                      <a:pPr algn="ctr">
                        <a:lnSpc>
                          <a:spcPct val="107000"/>
                        </a:lnSpc>
                        <a:spcAft>
                          <a:spcPts val="0"/>
                        </a:spcAft>
                      </a:pPr>
                      <a:r>
                        <a:rPr lang="es-MX" sz="1200" b="1" dirty="0">
                          <a:effectLst/>
                        </a:rPr>
                        <a:t>2012 - 2013</a:t>
                      </a:r>
                      <a:endParaRPr lang="es-MX" sz="1100" b="1"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b="1">
                          <a:effectLst/>
                        </a:rPr>
                        <a:t>67, 600.00</a:t>
                      </a:r>
                      <a:endParaRPr lang="es-MX" sz="1100" b="1">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40027">
                <a:tc>
                  <a:txBody>
                    <a:bodyPr/>
                    <a:lstStyle/>
                    <a:p>
                      <a:pPr algn="ctr">
                        <a:lnSpc>
                          <a:spcPct val="107000"/>
                        </a:lnSpc>
                        <a:spcAft>
                          <a:spcPts val="0"/>
                        </a:spcAft>
                      </a:pPr>
                      <a:r>
                        <a:rPr lang="es-MX" sz="1200" b="1" dirty="0">
                          <a:effectLst/>
                        </a:rPr>
                        <a:t>2013 - 2014</a:t>
                      </a:r>
                      <a:endParaRPr lang="es-MX" sz="1100" b="1"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b="1">
                          <a:effectLst/>
                        </a:rPr>
                        <a:t>72, 700.00</a:t>
                      </a:r>
                      <a:endParaRPr lang="es-MX" sz="1100" b="1">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40027">
                <a:tc>
                  <a:txBody>
                    <a:bodyPr/>
                    <a:lstStyle/>
                    <a:p>
                      <a:pPr algn="ctr">
                        <a:lnSpc>
                          <a:spcPct val="107000"/>
                        </a:lnSpc>
                        <a:spcAft>
                          <a:spcPts val="0"/>
                        </a:spcAft>
                      </a:pPr>
                      <a:r>
                        <a:rPr lang="es-MX" sz="1200" b="1" dirty="0">
                          <a:effectLst/>
                        </a:rPr>
                        <a:t>2014 - 2015</a:t>
                      </a:r>
                      <a:endParaRPr lang="es-MX" sz="1100" b="1"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b="1" dirty="0">
                          <a:effectLst/>
                        </a:rPr>
                        <a:t>72, 700.00</a:t>
                      </a:r>
                      <a:endParaRPr lang="es-MX" sz="1100" b="1"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40027">
                <a:tc>
                  <a:txBody>
                    <a:bodyPr/>
                    <a:lstStyle/>
                    <a:p>
                      <a:pPr algn="ctr">
                        <a:lnSpc>
                          <a:spcPct val="107000"/>
                        </a:lnSpc>
                        <a:spcAft>
                          <a:spcPts val="0"/>
                        </a:spcAft>
                      </a:pPr>
                      <a:r>
                        <a:rPr lang="es-MX" sz="1200" b="1">
                          <a:effectLst/>
                        </a:rPr>
                        <a:t>2015 - 2016</a:t>
                      </a:r>
                      <a:endParaRPr lang="es-MX" sz="1100" b="1">
                        <a:effectLst/>
                        <a:latin typeface="Calibri"/>
                        <a:ea typeface="Calibri"/>
                        <a:cs typeface="Times New Roman"/>
                      </a:endParaRPr>
                    </a:p>
                  </a:txBody>
                  <a:tcPr marL="68580" marR="68580" marT="0" marB="0"/>
                </a:tc>
                <a:tc>
                  <a:txBody>
                    <a:bodyPr/>
                    <a:lstStyle/>
                    <a:p>
                      <a:pPr algn="ctr">
                        <a:lnSpc>
                          <a:spcPct val="107000"/>
                        </a:lnSpc>
                        <a:spcAft>
                          <a:spcPts val="0"/>
                        </a:spcAft>
                      </a:pPr>
                      <a:r>
                        <a:rPr lang="es-MX" sz="1200" b="1" dirty="0">
                          <a:effectLst/>
                        </a:rPr>
                        <a:t>75, 200.00</a:t>
                      </a:r>
                      <a:endParaRPr lang="es-MX" sz="1100" b="1"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6" name="Rectangle 1"/>
          <p:cNvSpPr>
            <a:spLocks noChangeArrowheads="1"/>
          </p:cNvSpPr>
          <p:nvPr/>
        </p:nvSpPr>
        <p:spPr bwMode="auto">
          <a:xfrm>
            <a:off x="5364088" y="1628800"/>
            <a:ext cx="24482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chemeClr val="tx1"/>
                </a:solidFill>
                <a:effectLst/>
                <a:latin typeface="Arial" pitchFamily="34" charset="0"/>
                <a:ea typeface="Calibri" pitchFamily="34" charset="0"/>
                <a:cs typeface="Arial" pitchFamily="34" charset="0"/>
              </a:rPr>
              <a:t>Fuente: informes de gobierno</a:t>
            </a:r>
            <a:endParaRPr kumimoji="0" lang="es-MX" sz="1800" b="0" i="0" u="none" strike="noStrike" cap="none" normalizeH="0" baseline="0" dirty="0">
              <a:ln>
                <a:noFill/>
              </a:ln>
              <a:solidFill>
                <a:schemeClr val="tx1"/>
              </a:solidFill>
              <a:effectLst/>
              <a:latin typeface="Arial" pitchFamily="34" charset="0"/>
              <a:cs typeface="Arial" pitchFamily="34" charset="0"/>
            </a:endParaRPr>
          </a:p>
        </p:txBody>
      </p:sp>
      <p:sp>
        <p:nvSpPr>
          <p:cNvPr id="2" name="1 CuadroTexto"/>
          <p:cNvSpPr txBox="1"/>
          <p:nvPr/>
        </p:nvSpPr>
        <p:spPr>
          <a:xfrm>
            <a:off x="251520" y="1412005"/>
            <a:ext cx="4487126" cy="738664"/>
          </a:xfrm>
          <a:prstGeom prst="rect">
            <a:avLst/>
          </a:prstGeom>
          <a:noFill/>
        </p:spPr>
        <p:txBody>
          <a:bodyPr wrap="none" rtlCol="0">
            <a:spAutoFit/>
          </a:bodyPr>
          <a:lstStyle/>
          <a:p>
            <a:r>
              <a:rPr lang="es-MX" sz="1400" b="1" dirty="0">
                <a:solidFill>
                  <a:srgbClr val="FF0000"/>
                </a:solidFill>
                <a:latin typeface="Arial" pitchFamily="34" charset="0"/>
                <a:cs typeface="Arial" pitchFamily="34" charset="0"/>
              </a:rPr>
              <a:t> el costo por alumno y el  costo de mantener una</a:t>
            </a:r>
          </a:p>
          <a:p>
            <a:r>
              <a:rPr lang="es-MX" sz="1400" b="1" dirty="0">
                <a:solidFill>
                  <a:srgbClr val="FF0000"/>
                </a:solidFill>
                <a:latin typeface="Arial" pitchFamily="34" charset="0"/>
                <a:cs typeface="Arial" pitchFamily="34" charset="0"/>
              </a:rPr>
              <a:t> opción educativa   que opera por debajo de su </a:t>
            </a:r>
          </a:p>
          <a:p>
            <a:r>
              <a:rPr lang="es-MX" sz="1400" b="1" dirty="0">
                <a:solidFill>
                  <a:srgbClr val="FF0000"/>
                </a:solidFill>
                <a:latin typeface="Arial" pitchFamily="34" charset="0"/>
                <a:cs typeface="Arial" pitchFamily="34" charset="0"/>
              </a:rPr>
              <a:t>capacidad instalada. </a:t>
            </a:r>
          </a:p>
        </p:txBody>
      </p:sp>
      <p:sp>
        <p:nvSpPr>
          <p:cNvPr id="3" name="2 CuadroTexto"/>
          <p:cNvSpPr txBox="1"/>
          <p:nvPr/>
        </p:nvSpPr>
        <p:spPr>
          <a:xfrm>
            <a:off x="6228184" y="4042514"/>
            <a:ext cx="2834430" cy="523220"/>
          </a:xfrm>
          <a:prstGeom prst="rect">
            <a:avLst/>
          </a:prstGeom>
          <a:noFill/>
        </p:spPr>
        <p:txBody>
          <a:bodyPr wrap="none" rtlCol="0">
            <a:spAutoFit/>
          </a:bodyPr>
          <a:lstStyle/>
          <a:p>
            <a:r>
              <a:rPr lang="es-MX" sz="1400" b="1" dirty="0" err="1">
                <a:solidFill>
                  <a:srgbClr val="FF0000"/>
                </a:solidFill>
              </a:rPr>
              <a:t>Mezaran</a:t>
            </a:r>
            <a:r>
              <a:rPr lang="es-MX" sz="1400" b="1" dirty="0">
                <a:solidFill>
                  <a:srgbClr val="FF0000"/>
                </a:solidFill>
              </a:rPr>
              <a:t>, Flores Crespo y </a:t>
            </a:r>
            <a:r>
              <a:rPr lang="es-MX" sz="1400" b="1" dirty="0" err="1">
                <a:solidFill>
                  <a:srgbClr val="FF0000"/>
                </a:solidFill>
              </a:rPr>
              <a:t>Loya</a:t>
            </a:r>
            <a:endParaRPr lang="es-MX" sz="1400" b="1" dirty="0">
              <a:solidFill>
                <a:srgbClr val="FF0000"/>
              </a:solidFill>
            </a:endParaRPr>
          </a:p>
          <a:p>
            <a:r>
              <a:rPr lang="es-MX" sz="1400" b="1" dirty="0">
                <a:solidFill>
                  <a:srgbClr val="FF0000"/>
                </a:solidFill>
              </a:rPr>
              <a:t> citan como promedio nacional 35%</a:t>
            </a:r>
          </a:p>
        </p:txBody>
      </p:sp>
      <p:sp>
        <p:nvSpPr>
          <p:cNvPr id="7" name="6 CuadroTexto"/>
          <p:cNvSpPr txBox="1"/>
          <p:nvPr/>
        </p:nvSpPr>
        <p:spPr>
          <a:xfrm>
            <a:off x="899592" y="6021287"/>
            <a:ext cx="7462171" cy="646331"/>
          </a:xfrm>
          <a:prstGeom prst="rect">
            <a:avLst/>
          </a:prstGeom>
          <a:noFill/>
        </p:spPr>
        <p:txBody>
          <a:bodyPr wrap="none" rtlCol="0">
            <a:spAutoFit/>
          </a:bodyPr>
          <a:lstStyle/>
          <a:p>
            <a:pPr algn="ctr">
              <a:defRPr/>
            </a:pPr>
            <a:r>
              <a:rPr lang="es-MX" b="1" dirty="0">
                <a:solidFill>
                  <a:srgbClr val="FF0000"/>
                </a:solidFill>
              </a:rPr>
              <a:t>El  costo anual por alumno  varía  entre instituciones , por carrera y por año, </a:t>
            </a:r>
          </a:p>
          <a:p>
            <a:pPr algn="ctr">
              <a:defRPr/>
            </a:pPr>
            <a:r>
              <a:rPr lang="es-MX" b="1" dirty="0">
                <a:solidFill>
                  <a:srgbClr val="FF0000"/>
                </a:solidFill>
              </a:rPr>
              <a:t>dependiendo de la matrícula y del desarrollo de cada institución</a:t>
            </a:r>
            <a:r>
              <a:rPr lang="es-MX" dirty="0"/>
              <a:t>. </a:t>
            </a:r>
          </a:p>
        </p:txBody>
      </p:sp>
    </p:spTree>
    <p:extLst>
      <p:ext uri="{BB962C8B-B14F-4D97-AF65-F5344CB8AC3E}">
        <p14:creationId xmlns:p14="http://schemas.microsoft.com/office/powerpoint/2010/main" val="80241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652283114"/>
              </p:ext>
            </p:extLst>
          </p:nvPr>
        </p:nvGraphicFramePr>
        <p:xfrm>
          <a:off x="395536" y="260648"/>
          <a:ext cx="8291264"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204864"/>
            <a:ext cx="8229600" cy="1143000"/>
          </a:xfrm>
        </p:spPr>
        <p:txBody>
          <a:bodyPr>
            <a:normAutofit fontScale="90000"/>
          </a:bodyPr>
          <a:lstStyle/>
          <a:p>
            <a:r>
              <a:rPr lang="es-MX" b="1" dirty="0">
                <a:solidFill>
                  <a:srgbClr val="FF0000"/>
                </a:solidFill>
              </a:rPr>
              <a:t>Educación Superior Tecnológica</a:t>
            </a:r>
            <a:br>
              <a:rPr lang="es-MX" b="1" dirty="0">
                <a:solidFill>
                  <a:srgbClr val="FF0000"/>
                </a:solidFill>
              </a:rPr>
            </a:br>
            <a:r>
              <a:rPr lang="es-MX" b="1" dirty="0">
                <a:solidFill>
                  <a:srgbClr val="FF0000"/>
                </a:solidFill>
              </a:rPr>
              <a:t>Cobertura  y absorción</a:t>
            </a:r>
          </a:p>
        </p:txBody>
      </p:sp>
    </p:spTree>
    <p:extLst>
      <p:ext uri="{BB962C8B-B14F-4D97-AF65-F5344CB8AC3E}">
        <p14:creationId xmlns:p14="http://schemas.microsoft.com/office/powerpoint/2010/main" val="1598112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200" b="1" dirty="0" err="1">
                <a:solidFill>
                  <a:srgbClr val="FF0000"/>
                </a:solidFill>
              </a:rPr>
              <a:t>TecNM</a:t>
            </a:r>
            <a:r>
              <a:rPr lang="es-MX" sz="3200" b="1" dirty="0">
                <a:solidFill>
                  <a:srgbClr val="FF0000"/>
                </a:solidFill>
              </a:rPr>
              <a:t>  246 Instituciones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64610360"/>
              </p:ext>
            </p:extLst>
          </p:nvPr>
        </p:nvGraphicFramePr>
        <p:xfrm>
          <a:off x="495435" y="1196752"/>
          <a:ext cx="8109013" cy="5030019"/>
        </p:xfrm>
        <a:graphic>
          <a:graphicData uri="http://schemas.openxmlformats.org/drawingml/2006/chart">
            <c:chart xmlns:c="http://schemas.openxmlformats.org/drawingml/2006/chart" xmlns:r="http://schemas.openxmlformats.org/officeDocument/2006/relationships" r:id="rId3"/>
          </a:graphicData>
        </a:graphic>
      </p:graphicFrame>
      <p:sp>
        <p:nvSpPr>
          <p:cNvPr id="5" name="4 CuadroTexto"/>
          <p:cNvSpPr txBox="1"/>
          <p:nvPr/>
        </p:nvSpPr>
        <p:spPr>
          <a:xfrm>
            <a:off x="2900221" y="3811623"/>
            <a:ext cx="3420039" cy="646331"/>
          </a:xfrm>
          <a:prstGeom prst="rect">
            <a:avLst/>
          </a:prstGeom>
          <a:noFill/>
        </p:spPr>
        <p:txBody>
          <a:bodyPr wrap="none" rtlCol="0">
            <a:spAutoFit/>
          </a:bodyPr>
          <a:lstStyle/>
          <a:p>
            <a:pPr algn="ctr"/>
            <a:r>
              <a:rPr lang="es-MX" b="1" dirty="0">
                <a:solidFill>
                  <a:schemeClr val="bg1"/>
                </a:solidFill>
              </a:rPr>
              <a:t>Participación en Cobertura Estatal</a:t>
            </a:r>
          </a:p>
          <a:p>
            <a:pPr algn="ctr"/>
            <a:r>
              <a:rPr lang="es-MX" b="1" dirty="0">
                <a:solidFill>
                  <a:schemeClr val="bg1"/>
                </a:solidFill>
              </a:rPr>
              <a:t>4.0-   7.99  %</a:t>
            </a:r>
          </a:p>
        </p:txBody>
      </p:sp>
      <p:sp>
        <p:nvSpPr>
          <p:cNvPr id="6" name="5 CuadroTexto"/>
          <p:cNvSpPr txBox="1"/>
          <p:nvPr/>
        </p:nvSpPr>
        <p:spPr>
          <a:xfrm>
            <a:off x="4013596" y="2375302"/>
            <a:ext cx="669992" cy="523220"/>
          </a:xfrm>
          <a:prstGeom prst="rect">
            <a:avLst/>
          </a:prstGeom>
          <a:noFill/>
        </p:spPr>
        <p:txBody>
          <a:bodyPr wrap="none" rtlCol="0">
            <a:spAutoFit/>
          </a:bodyPr>
          <a:lstStyle/>
          <a:p>
            <a:r>
              <a:rPr lang="es-MX" sz="1400" b="1" dirty="0">
                <a:solidFill>
                  <a:schemeClr val="bg1"/>
                </a:solidFill>
              </a:rPr>
              <a:t>Mayor</a:t>
            </a:r>
          </a:p>
          <a:p>
            <a:r>
              <a:rPr lang="es-MX" sz="1400" b="1" dirty="0">
                <a:solidFill>
                  <a:schemeClr val="bg1"/>
                </a:solidFill>
              </a:rPr>
              <a:t>11%</a:t>
            </a:r>
          </a:p>
        </p:txBody>
      </p:sp>
      <p:sp>
        <p:nvSpPr>
          <p:cNvPr id="3" name="2 CuadroTexto"/>
          <p:cNvSpPr txBox="1"/>
          <p:nvPr/>
        </p:nvSpPr>
        <p:spPr>
          <a:xfrm>
            <a:off x="6300192" y="5157192"/>
            <a:ext cx="2351926" cy="461665"/>
          </a:xfrm>
          <a:prstGeom prst="rect">
            <a:avLst/>
          </a:prstGeom>
          <a:noFill/>
        </p:spPr>
        <p:txBody>
          <a:bodyPr wrap="none" rtlCol="0">
            <a:spAutoFit/>
          </a:bodyPr>
          <a:lstStyle/>
          <a:p>
            <a:r>
              <a:rPr lang="es-MX" sz="2400" b="1" dirty="0">
                <a:solidFill>
                  <a:srgbClr val="FF0000"/>
                </a:solidFill>
              </a:rPr>
              <a:t>520 781 alumnos</a:t>
            </a:r>
          </a:p>
        </p:txBody>
      </p:sp>
    </p:spTree>
    <p:extLst>
      <p:ext uri="{BB962C8B-B14F-4D97-AF65-F5344CB8AC3E}">
        <p14:creationId xmlns:p14="http://schemas.microsoft.com/office/powerpoint/2010/main" val="1060726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222135717"/>
              </p:ext>
            </p:extLst>
          </p:nvPr>
        </p:nvGraphicFramePr>
        <p:xfrm>
          <a:off x="457200" y="1124744"/>
          <a:ext cx="8147248" cy="5001419"/>
        </p:xfrm>
        <a:graphic>
          <a:graphicData uri="http://schemas.openxmlformats.org/drawingml/2006/chart">
            <c:chart xmlns:c="http://schemas.openxmlformats.org/drawingml/2006/chart" xmlns:r="http://schemas.openxmlformats.org/officeDocument/2006/relationships" r:id="rId3"/>
          </a:graphicData>
        </a:graphic>
      </p:graphicFrame>
      <p:sp>
        <p:nvSpPr>
          <p:cNvPr id="5" name="4 CuadroTexto"/>
          <p:cNvSpPr txBox="1"/>
          <p:nvPr/>
        </p:nvSpPr>
        <p:spPr>
          <a:xfrm>
            <a:off x="3851919" y="2524254"/>
            <a:ext cx="700833" cy="369332"/>
          </a:xfrm>
          <a:prstGeom prst="rect">
            <a:avLst/>
          </a:prstGeom>
          <a:noFill/>
        </p:spPr>
        <p:txBody>
          <a:bodyPr wrap="none" rtlCol="0">
            <a:spAutoFit/>
          </a:bodyPr>
          <a:lstStyle/>
          <a:p>
            <a:r>
              <a:rPr lang="es-MX" b="1" dirty="0">
                <a:solidFill>
                  <a:schemeClr val="bg1"/>
                </a:solidFill>
              </a:rPr>
              <a:t>100%</a:t>
            </a:r>
          </a:p>
        </p:txBody>
      </p:sp>
      <p:sp>
        <p:nvSpPr>
          <p:cNvPr id="6" name="5 CuadroTexto"/>
          <p:cNvSpPr txBox="1"/>
          <p:nvPr/>
        </p:nvSpPr>
        <p:spPr>
          <a:xfrm>
            <a:off x="4860032" y="2500469"/>
            <a:ext cx="888385" cy="369332"/>
          </a:xfrm>
          <a:prstGeom prst="rect">
            <a:avLst/>
          </a:prstGeom>
          <a:noFill/>
        </p:spPr>
        <p:txBody>
          <a:bodyPr wrap="none" rtlCol="0">
            <a:spAutoFit/>
          </a:bodyPr>
          <a:lstStyle/>
          <a:p>
            <a:r>
              <a:rPr lang="es-MX" b="1" dirty="0">
                <a:solidFill>
                  <a:schemeClr val="bg1"/>
                </a:solidFill>
              </a:rPr>
              <a:t>30-49%</a:t>
            </a:r>
          </a:p>
        </p:txBody>
      </p:sp>
      <p:sp>
        <p:nvSpPr>
          <p:cNvPr id="7" name="6 CuadroTexto"/>
          <p:cNvSpPr txBox="1"/>
          <p:nvPr/>
        </p:nvSpPr>
        <p:spPr>
          <a:xfrm>
            <a:off x="2915816" y="6165304"/>
            <a:ext cx="3692357" cy="646331"/>
          </a:xfrm>
          <a:prstGeom prst="rect">
            <a:avLst/>
          </a:prstGeom>
          <a:noFill/>
        </p:spPr>
        <p:txBody>
          <a:bodyPr wrap="none" rtlCol="0">
            <a:spAutoFit/>
          </a:bodyPr>
          <a:lstStyle/>
          <a:p>
            <a:r>
              <a:rPr lang="es-MX" sz="1400" b="1" dirty="0">
                <a:solidFill>
                  <a:schemeClr val="accent1">
                    <a:lumMod val="75000"/>
                  </a:schemeClr>
                </a:solidFill>
              </a:rPr>
              <a:t>Fuente: Con base en Sáenz Abascal et. al, 2014</a:t>
            </a:r>
            <a:r>
              <a:rPr lang="es-MX" dirty="0"/>
              <a:t>.</a:t>
            </a:r>
          </a:p>
          <a:p>
            <a:endParaRPr lang="es-MX" dirty="0"/>
          </a:p>
        </p:txBody>
      </p:sp>
      <p:sp>
        <p:nvSpPr>
          <p:cNvPr id="2" name="1 CuadroTexto"/>
          <p:cNvSpPr txBox="1"/>
          <p:nvPr/>
        </p:nvSpPr>
        <p:spPr>
          <a:xfrm>
            <a:off x="2147916" y="116632"/>
            <a:ext cx="5475794" cy="1015663"/>
          </a:xfrm>
          <a:prstGeom prst="rect">
            <a:avLst/>
          </a:prstGeom>
          <a:noFill/>
        </p:spPr>
        <p:txBody>
          <a:bodyPr wrap="none" rtlCol="0">
            <a:spAutoFit/>
          </a:bodyPr>
          <a:lstStyle/>
          <a:p>
            <a:r>
              <a:rPr lang="es-MX" sz="2400" b="1" dirty="0" err="1">
                <a:solidFill>
                  <a:srgbClr val="FF0000"/>
                </a:solidFill>
              </a:rPr>
              <a:t>Indice</a:t>
            </a:r>
            <a:r>
              <a:rPr lang="es-MX" sz="2400" b="1" dirty="0">
                <a:solidFill>
                  <a:srgbClr val="FF0000"/>
                </a:solidFill>
              </a:rPr>
              <a:t> de absorción       </a:t>
            </a:r>
            <a:r>
              <a:rPr lang="es-MX" sz="2400" b="1" dirty="0" err="1">
                <a:solidFill>
                  <a:srgbClr val="FF0000"/>
                </a:solidFill>
              </a:rPr>
              <a:t>TecNM</a:t>
            </a:r>
            <a:r>
              <a:rPr lang="es-MX" sz="2400" b="1" dirty="0">
                <a:solidFill>
                  <a:srgbClr val="FF0000"/>
                </a:solidFill>
              </a:rPr>
              <a:t>           </a:t>
            </a:r>
            <a:r>
              <a:rPr lang="es-MX" b="1" dirty="0">
                <a:solidFill>
                  <a:srgbClr val="FF0000"/>
                </a:solidFill>
              </a:rPr>
              <a:t>74.38%</a:t>
            </a:r>
          </a:p>
          <a:p>
            <a:r>
              <a:rPr lang="es-MX" b="1" dirty="0">
                <a:solidFill>
                  <a:srgbClr val="FF0000"/>
                </a:solidFill>
              </a:rPr>
              <a:t>                                      IT Federal            67.30</a:t>
            </a:r>
          </a:p>
          <a:p>
            <a:r>
              <a:rPr lang="es-MX" b="1" dirty="0">
                <a:solidFill>
                  <a:srgbClr val="FF0000"/>
                </a:solidFill>
              </a:rPr>
              <a:t>                                      IT Estatal              84.49%</a:t>
            </a:r>
          </a:p>
        </p:txBody>
      </p:sp>
      <p:sp>
        <p:nvSpPr>
          <p:cNvPr id="8" name="7 CuadroTexto"/>
          <p:cNvSpPr txBox="1"/>
          <p:nvPr/>
        </p:nvSpPr>
        <p:spPr>
          <a:xfrm>
            <a:off x="6376926" y="5301208"/>
            <a:ext cx="2351926" cy="461665"/>
          </a:xfrm>
          <a:prstGeom prst="rect">
            <a:avLst/>
          </a:prstGeom>
          <a:noFill/>
        </p:spPr>
        <p:txBody>
          <a:bodyPr wrap="none" rtlCol="0">
            <a:spAutoFit/>
          </a:bodyPr>
          <a:lstStyle/>
          <a:p>
            <a:r>
              <a:rPr lang="es-MX" sz="2400" b="1" dirty="0">
                <a:solidFill>
                  <a:srgbClr val="FF0000"/>
                </a:solidFill>
              </a:rPr>
              <a:t>520 781 alumnos</a:t>
            </a:r>
          </a:p>
        </p:txBody>
      </p:sp>
    </p:spTree>
    <p:extLst>
      <p:ext uri="{BB962C8B-B14F-4D97-AF65-F5344CB8AC3E}">
        <p14:creationId xmlns:p14="http://schemas.microsoft.com/office/powerpoint/2010/main" val="3367912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91264" cy="706090"/>
          </a:xfrm>
        </p:spPr>
        <p:txBody>
          <a:bodyPr>
            <a:normAutofit fontScale="90000"/>
          </a:bodyPr>
          <a:lstStyle/>
          <a:p>
            <a:br>
              <a:rPr lang="es-MX" sz="3200" b="1" dirty="0">
                <a:solidFill>
                  <a:srgbClr val="FF0000"/>
                </a:solidFill>
              </a:rPr>
            </a:br>
            <a:r>
              <a:rPr lang="es-MX" sz="3200" b="1" dirty="0">
                <a:solidFill>
                  <a:srgbClr val="FF0000"/>
                </a:solidFill>
              </a:rPr>
              <a:t>Tasa de absorción  por tipo de tecnológico</a:t>
            </a:r>
            <a:endParaRPr lang="en-US" sz="3200" b="1" dirty="0">
              <a:solidFill>
                <a:srgbClr val="FF0000"/>
              </a:solidFill>
            </a:endParaRPr>
          </a:p>
        </p:txBody>
      </p:sp>
      <p:graphicFrame>
        <p:nvGraphicFramePr>
          <p:cNvPr id="4" name="3 Marcador de contenido"/>
          <p:cNvGraphicFramePr>
            <a:graphicFrameLocks noGrp="1"/>
          </p:cNvGraphicFramePr>
          <p:nvPr>
            <p:ph idx="1"/>
            <p:extLst/>
          </p:nvPr>
        </p:nvGraphicFramePr>
        <p:xfrm>
          <a:off x="539552" y="1124744"/>
          <a:ext cx="8229600" cy="2987040"/>
        </p:xfrm>
        <a:graphic>
          <a:graphicData uri="http://schemas.openxmlformats.org/drawingml/2006/table">
            <a:tbl>
              <a:tblPr firstRow="1" bandRow="1">
                <a:tableStyleId>{16D9F66E-5EB9-4882-86FB-DCBF35E3C3E4}</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s-MX" sz="2000" b="1" dirty="0"/>
                        <a:t>Matrícula</a:t>
                      </a:r>
                      <a:endParaRPr lang="en-US" sz="2000" b="1" dirty="0"/>
                    </a:p>
                  </a:txBody>
                  <a:tcPr/>
                </a:tc>
                <a:tc>
                  <a:txBody>
                    <a:bodyPr/>
                    <a:lstStyle/>
                    <a:p>
                      <a:r>
                        <a:rPr lang="es-MX" sz="2000" b="1" dirty="0"/>
                        <a:t>Tecnológicos</a:t>
                      </a:r>
                      <a:r>
                        <a:rPr lang="es-MX" sz="2000" b="1" baseline="0" dirty="0"/>
                        <a:t> Federales</a:t>
                      </a:r>
                    </a:p>
                    <a:p>
                      <a:endParaRPr lang="es-MX" sz="2000" b="1" baseline="0" dirty="0"/>
                    </a:p>
                    <a:p>
                      <a:r>
                        <a:rPr lang="es-MX" sz="2000" b="1" baseline="0" dirty="0"/>
                        <a:t>      132 instituciones</a:t>
                      </a:r>
                      <a:endParaRPr lang="en-US" sz="2000" b="1" dirty="0"/>
                    </a:p>
                  </a:txBody>
                  <a:tcPr/>
                </a:tc>
                <a:tc>
                  <a:txBody>
                    <a:bodyPr/>
                    <a:lstStyle/>
                    <a:p>
                      <a:r>
                        <a:rPr lang="es-MX" sz="2000" b="1" dirty="0"/>
                        <a:t>Tecnológicos Estatales  o Descentralizados  </a:t>
                      </a:r>
                    </a:p>
                    <a:p>
                      <a:r>
                        <a:rPr lang="es-MX" sz="2000" b="1" dirty="0"/>
                        <a:t>134</a:t>
                      </a:r>
                      <a:r>
                        <a:rPr lang="es-MX" sz="2000" b="1" baseline="0" dirty="0"/>
                        <a:t>  instituciones</a:t>
                      </a:r>
                      <a:endParaRPr lang="en-US" sz="2000" b="1" dirty="0"/>
                    </a:p>
                  </a:txBody>
                  <a:tcPr/>
                </a:tc>
                <a:extLst>
                  <a:ext uri="{0D108BD9-81ED-4DB2-BD59-A6C34878D82A}">
                    <a16:rowId xmlns:a16="http://schemas.microsoft.com/office/drawing/2014/main" val="10000"/>
                  </a:ext>
                </a:extLst>
              </a:tr>
              <a:tr h="370840">
                <a:tc>
                  <a:txBody>
                    <a:bodyPr/>
                    <a:lstStyle/>
                    <a:p>
                      <a:r>
                        <a:rPr lang="es-MX" sz="2000" b="1" dirty="0"/>
                        <a:t>Total</a:t>
                      </a:r>
                      <a:endParaRPr lang="en-US" sz="2000" b="1" dirty="0"/>
                    </a:p>
                  </a:txBody>
                  <a:tcPr/>
                </a:tc>
                <a:tc>
                  <a:txBody>
                    <a:bodyPr/>
                    <a:lstStyle/>
                    <a:p>
                      <a:pPr algn="ctr"/>
                      <a:r>
                        <a:rPr lang="es-MX" sz="2000" b="1" dirty="0"/>
                        <a:t>309  110</a:t>
                      </a:r>
                      <a:endParaRPr lang="en-US" sz="2000" b="1" dirty="0"/>
                    </a:p>
                  </a:txBody>
                  <a:tcPr/>
                </a:tc>
                <a:tc>
                  <a:txBody>
                    <a:bodyPr/>
                    <a:lstStyle/>
                    <a:p>
                      <a:pPr algn="ctr"/>
                      <a:r>
                        <a:rPr lang="es-MX" sz="2000" b="1" dirty="0"/>
                        <a:t>211  995</a:t>
                      </a:r>
                      <a:endParaRPr lang="en-US" sz="2000" b="1" dirty="0"/>
                    </a:p>
                  </a:txBody>
                  <a:tcPr/>
                </a:tc>
                <a:extLst>
                  <a:ext uri="{0D108BD9-81ED-4DB2-BD59-A6C34878D82A}">
                    <a16:rowId xmlns:a16="http://schemas.microsoft.com/office/drawing/2014/main" val="10001"/>
                  </a:ext>
                </a:extLst>
              </a:tr>
              <a:tr h="370840">
                <a:tc>
                  <a:txBody>
                    <a:bodyPr/>
                    <a:lstStyle/>
                    <a:p>
                      <a:r>
                        <a:rPr lang="es-MX" sz="2000" b="1" dirty="0"/>
                        <a:t>TSU</a:t>
                      </a:r>
                      <a:endParaRPr lang="en-US" sz="2000" b="1" dirty="0"/>
                    </a:p>
                  </a:txBody>
                  <a:tcPr/>
                </a:tc>
                <a:tc>
                  <a:txBody>
                    <a:bodyPr/>
                    <a:lstStyle/>
                    <a:p>
                      <a:pPr algn="ctr"/>
                      <a:r>
                        <a:rPr lang="es-MX" sz="2000" b="1" dirty="0"/>
                        <a:t>          102</a:t>
                      </a:r>
                      <a:endParaRPr lang="en-US" sz="2000" b="1" dirty="0"/>
                    </a:p>
                  </a:txBody>
                  <a:tcPr/>
                </a:tc>
                <a:tc>
                  <a:txBody>
                    <a:bodyPr/>
                    <a:lstStyle/>
                    <a:p>
                      <a:pPr algn="ctr"/>
                      <a:r>
                        <a:rPr lang="es-MX" sz="2000" b="1" dirty="0"/>
                        <a:t>      179</a:t>
                      </a:r>
                      <a:endParaRPr lang="en-US" sz="2000" b="1" dirty="0"/>
                    </a:p>
                  </a:txBody>
                  <a:tcPr/>
                </a:tc>
                <a:extLst>
                  <a:ext uri="{0D108BD9-81ED-4DB2-BD59-A6C34878D82A}">
                    <a16:rowId xmlns:a16="http://schemas.microsoft.com/office/drawing/2014/main" val="10002"/>
                  </a:ext>
                </a:extLst>
              </a:tr>
              <a:tr h="370840">
                <a:tc>
                  <a:txBody>
                    <a:bodyPr/>
                    <a:lstStyle/>
                    <a:p>
                      <a:r>
                        <a:rPr lang="es-MX" sz="2000" b="1" dirty="0"/>
                        <a:t>Licenciatura</a:t>
                      </a:r>
                      <a:endParaRPr lang="en-US" sz="2000" b="1" dirty="0"/>
                    </a:p>
                  </a:txBody>
                  <a:tcPr/>
                </a:tc>
                <a:tc>
                  <a:txBody>
                    <a:bodyPr/>
                    <a:lstStyle/>
                    <a:p>
                      <a:pPr algn="ctr"/>
                      <a:r>
                        <a:rPr lang="es-MX" sz="2000" b="1" dirty="0"/>
                        <a:t>305  328</a:t>
                      </a:r>
                      <a:endParaRPr lang="en-US" sz="2000" b="1" dirty="0"/>
                    </a:p>
                  </a:txBody>
                  <a:tcPr/>
                </a:tc>
                <a:tc>
                  <a:txBody>
                    <a:bodyPr/>
                    <a:lstStyle/>
                    <a:p>
                      <a:pPr algn="ctr"/>
                      <a:r>
                        <a:rPr lang="es-MX" sz="2000" b="1" dirty="0"/>
                        <a:t>211  191</a:t>
                      </a:r>
                      <a:endParaRPr lang="en-US" sz="2000" b="1" dirty="0"/>
                    </a:p>
                  </a:txBody>
                  <a:tcPr/>
                </a:tc>
                <a:extLst>
                  <a:ext uri="{0D108BD9-81ED-4DB2-BD59-A6C34878D82A}">
                    <a16:rowId xmlns:a16="http://schemas.microsoft.com/office/drawing/2014/main" val="10003"/>
                  </a:ext>
                </a:extLst>
              </a:tr>
              <a:tr h="370840">
                <a:tc>
                  <a:txBody>
                    <a:bodyPr/>
                    <a:lstStyle/>
                    <a:p>
                      <a:r>
                        <a:rPr lang="es-MX" sz="2000" b="1" dirty="0"/>
                        <a:t>Posgrado</a:t>
                      </a:r>
                      <a:endParaRPr lang="en-US" sz="2000" b="1" dirty="0"/>
                    </a:p>
                  </a:txBody>
                  <a:tcPr/>
                </a:tc>
                <a:tc>
                  <a:txBody>
                    <a:bodyPr/>
                    <a:lstStyle/>
                    <a:p>
                      <a:pPr algn="ctr"/>
                      <a:r>
                        <a:rPr lang="es-MX" sz="2000" b="1" dirty="0"/>
                        <a:t>     3  690   </a:t>
                      </a:r>
                      <a:endParaRPr lang="en-US" sz="2000" b="1" dirty="0"/>
                    </a:p>
                  </a:txBody>
                  <a:tcPr/>
                </a:tc>
                <a:tc>
                  <a:txBody>
                    <a:bodyPr/>
                    <a:lstStyle/>
                    <a:p>
                      <a:pPr algn="ctr"/>
                      <a:r>
                        <a:rPr lang="es-MX" sz="2000" b="1" dirty="0"/>
                        <a:t>         625</a:t>
                      </a:r>
                      <a:endParaRPr lang="en-US" sz="2000" b="1" dirty="0"/>
                    </a:p>
                  </a:txBody>
                  <a:tcPr/>
                </a:tc>
                <a:extLst>
                  <a:ext uri="{0D108BD9-81ED-4DB2-BD59-A6C34878D82A}">
                    <a16:rowId xmlns:a16="http://schemas.microsoft.com/office/drawing/2014/main" val="10004"/>
                  </a:ext>
                </a:extLst>
              </a:tr>
              <a:tr h="370840">
                <a:tc>
                  <a:txBody>
                    <a:bodyPr/>
                    <a:lstStyle/>
                    <a:p>
                      <a:r>
                        <a:rPr lang="es-MX" sz="2000" b="1" dirty="0"/>
                        <a:t>Tasa de absorción </a:t>
                      </a:r>
                      <a:endParaRPr lang="en-US" sz="2000" b="1" dirty="0"/>
                    </a:p>
                  </a:txBody>
                  <a:tcPr/>
                </a:tc>
                <a:tc>
                  <a:txBody>
                    <a:bodyPr/>
                    <a:lstStyle/>
                    <a:p>
                      <a:pPr algn="ctr"/>
                      <a:r>
                        <a:rPr lang="es-MX" sz="2000" b="1" dirty="0"/>
                        <a:t>     67.30%</a:t>
                      </a:r>
                      <a:endParaRPr lang="en-US" sz="2000" b="1" dirty="0"/>
                    </a:p>
                  </a:txBody>
                  <a:tcPr/>
                </a:tc>
                <a:tc>
                  <a:txBody>
                    <a:bodyPr/>
                    <a:lstStyle/>
                    <a:p>
                      <a:pPr algn="ctr"/>
                      <a:r>
                        <a:rPr lang="es-MX" sz="2000" b="1" dirty="0"/>
                        <a:t>     84.49%</a:t>
                      </a:r>
                      <a:endParaRPr lang="en-US" sz="2000" b="1" dirty="0"/>
                    </a:p>
                  </a:txBody>
                  <a:tcPr/>
                </a:tc>
                <a:extLst>
                  <a:ext uri="{0D108BD9-81ED-4DB2-BD59-A6C34878D82A}">
                    <a16:rowId xmlns:a16="http://schemas.microsoft.com/office/drawing/2014/main" val="10005"/>
                  </a:ext>
                </a:extLst>
              </a:tr>
            </a:tbl>
          </a:graphicData>
        </a:graphic>
      </p:graphicFrame>
      <p:sp>
        <p:nvSpPr>
          <p:cNvPr id="5" name="4 CuadroTexto"/>
          <p:cNvSpPr txBox="1"/>
          <p:nvPr/>
        </p:nvSpPr>
        <p:spPr>
          <a:xfrm>
            <a:off x="2846462" y="4171146"/>
            <a:ext cx="3384003" cy="2585323"/>
          </a:xfrm>
          <a:prstGeom prst="rect">
            <a:avLst/>
          </a:prstGeom>
          <a:noFill/>
          <a:ln>
            <a:solidFill>
              <a:schemeClr val="accent1"/>
            </a:solidFill>
          </a:ln>
        </p:spPr>
        <p:txBody>
          <a:bodyPr wrap="none" rtlCol="0">
            <a:spAutoFit/>
          </a:bodyPr>
          <a:lstStyle/>
          <a:p>
            <a:r>
              <a:rPr lang="es-MX" b="1" dirty="0">
                <a:solidFill>
                  <a:srgbClr val="FF0000"/>
                </a:solidFill>
              </a:rPr>
              <a:t>Tecnológicos Federales</a:t>
            </a:r>
          </a:p>
          <a:p>
            <a:r>
              <a:rPr lang="es-MX" b="1" dirty="0"/>
              <a:t>Instituciones  ubicadas en</a:t>
            </a:r>
          </a:p>
          <a:p>
            <a:r>
              <a:rPr lang="es-MX" b="1" dirty="0"/>
              <a:t>Ciudades de mayores </a:t>
            </a:r>
          </a:p>
          <a:p>
            <a:r>
              <a:rPr lang="es-MX" b="1" dirty="0"/>
              <a:t>Concentración industrial</a:t>
            </a:r>
          </a:p>
          <a:p>
            <a:r>
              <a:rPr lang="es-MX" b="1" dirty="0"/>
              <a:t>Tienen menor tasas de absorción </a:t>
            </a:r>
          </a:p>
          <a:p>
            <a:r>
              <a:rPr lang="es-MX" b="1" dirty="0"/>
              <a:t>Aguascalientes    37.0 %</a:t>
            </a:r>
          </a:p>
          <a:p>
            <a:r>
              <a:rPr lang="es-MX" b="1" dirty="0"/>
              <a:t>                Tijuana  37.3%</a:t>
            </a:r>
          </a:p>
          <a:p>
            <a:r>
              <a:rPr lang="es-MX" b="1" dirty="0"/>
              <a:t>          Chihuahua  37.8%</a:t>
            </a:r>
          </a:p>
          <a:p>
            <a:r>
              <a:rPr lang="es-MX" b="1" dirty="0"/>
              <a:t>                 Saltillo  34.12%</a:t>
            </a:r>
            <a:endParaRPr lang="en-US" b="1" dirty="0"/>
          </a:p>
        </p:txBody>
      </p:sp>
      <p:sp>
        <p:nvSpPr>
          <p:cNvPr id="6" name="5 CuadroTexto"/>
          <p:cNvSpPr txBox="1"/>
          <p:nvPr/>
        </p:nvSpPr>
        <p:spPr>
          <a:xfrm>
            <a:off x="6300192" y="4725144"/>
            <a:ext cx="2643224" cy="1200329"/>
          </a:xfrm>
          <a:prstGeom prst="rect">
            <a:avLst/>
          </a:prstGeom>
          <a:noFill/>
          <a:ln>
            <a:solidFill>
              <a:schemeClr val="accent1"/>
            </a:solidFill>
          </a:ln>
        </p:spPr>
        <p:txBody>
          <a:bodyPr wrap="none" rtlCol="0">
            <a:spAutoFit/>
          </a:bodyPr>
          <a:lstStyle/>
          <a:p>
            <a:r>
              <a:rPr lang="es-MX" b="1" dirty="0">
                <a:solidFill>
                  <a:srgbClr val="FF0000"/>
                </a:solidFill>
              </a:rPr>
              <a:t>Tecnológicos Estatales</a:t>
            </a:r>
          </a:p>
          <a:p>
            <a:r>
              <a:rPr lang="es-MX" b="1" dirty="0"/>
              <a:t>Con algunas excepciones </a:t>
            </a:r>
          </a:p>
          <a:p>
            <a:r>
              <a:rPr lang="es-MX" b="1" dirty="0"/>
              <a:t>La tasa de absorción varía</a:t>
            </a:r>
          </a:p>
          <a:p>
            <a:r>
              <a:rPr lang="es-MX" b="1" dirty="0"/>
              <a:t>De 70% a 100 % </a:t>
            </a:r>
            <a:endParaRPr lang="en-US" b="1" dirty="0"/>
          </a:p>
        </p:txBody>
      </p:sp>
    </p:spTree>
    <p:extLst>
      <p:ext uri="{BB962C8B-B14F-4D97-AF65-F5344CB8AC3E}">
        <p14:creationId xmlns:p14="http://schemas.microsoft.com/office/powerpoint/2010/main" val="171963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200" b="1" dirty="0">
                <a:solidFill>
                  <a:srgbClr val="C00000"/>
                </a:solidFill>
              </a:rPr>
              <a:t>Universidades Politécnicas, 2014</a:t>
            </a:r>
            <a:br>
              <a:rPr lang="es-MX" sz="3200" b="1" dirty="0">
                <a:solidFill>
                  <a:srgbClr val="C00000"/>
                </a:solidFill>
              </a:rPr>
            </a:br>
            <a:endParaRPr lang="es-MX"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58887320"/>
              </p:ext>
            </p:extLst>
          </p:nvPr>
        </p:nvGraphicFramePr>
        <p:xfrm>
          <a:off x="539552" y="908720"/>
          <a:ext cx="8147248" cy="5217443"/>
        </p:xfrm>
        <a:graphic>
          <a:graphicData uri="http://schemas.openxmlformats.org/drawingml/2006/chart">
            <c:chart xmlns:c="http://schemas.openxmlformats.org/drawingml/2006/chart" xmlns:r="http://schemas.openxmlformats.org/officeDocument/2006/relationships" r:id="rId3"/>
          </a:graphicData>
        </a:graphic>
      </p:graphicFrame>
      <p:sp>
        <p:nvSpPr>
          <p:cNvPr id="3" name="2 CuadroTexto"/>
          <p:cNvSpPr txBox="1"/>
          <p:nvPr/>
        </p:nvSpPr>
        <p:spPr>
          <a:xfrm>
            <a:off x="848611" y="3789040"/>
            <a:ext cx="3384773" cy="646331"/>
          </a:xfrm>
          <a:prstGeom prst="rect">
            <a:avLst/>
          </a:prstGeom>
          <a:noFill/>
        </p:spPr>
        <p:txBody>
          <a:bodyPr wrap="none" rtlCol="0">
            <a:spAutoFit/>
          </a:bodyPr>
          <a:lstStyle/>
          <a:p>
            <a:pPr algn="ctr"/>
            <a:r>
              <a:rPr lang="es-MX" b="1" dirty="0">
                <a:solidFill>
                  <a:srgbClr val="FF0000"/>
                </a:solidFill>
              </a:rPr>
              <a:t>Más del 35% de la infraestructura</a:t>
            </a:r>
          </a:p>
          <a:p>
            <a:pPr algn="ctr"/>
            <a:r>
              <a:rPr lang="es-MX" b="1" dirty="0">
                <a:solidFill>
                  <a:srgbClr val="FF0000"/>
                </a:solidFill>
              </a:rPr>
              <a:t>subutilizada </a:t>
            </a:r>
          </a:p>
        </p:txBody>
      </p:sp>
      <p:sp>
        <p:nvSpPr>
          <p:cNvPr id="5" name="4 CuadroTexto"/>
          <p:cNvSpPr txBox="1"/>
          <p:nvPr/>
        </p:nvSpPr>
        <p:spPr>
          <a:xfrm>
            <a:off x="251520" y="5229200"/>
            <a:ext cx="8734892" cy="1200329"/>
          </a:xfrm>
          <a:prstGeom prst="rect">
            <a:avLst/>
          </a:prstGeom>
          <a:noFill/>
        </p:spPr>
        <p:txBody>
          <a:bodyPr wrap="none" rtlCol="0">
            <a:spAutoFit/>
          </a:bodyPr>
          <a:lstStyle/>
          <a:p>
            <a:pPr algn="ctr"/>
            <a:r>
              <a:rPr lang="es-MX" b="1" dirty="0">
                <a:solidFill>
                  <a:srgbClr val="FF0000"/>
                </a:solidFill>
              </a:rPr>
              <a:t>Las Universidades Tecnológicas y las Universidades Politécnicas –con excepciones-  </a:t>
            </a:r>
          </a:p>
          <a:p>
            <a:pPr algn="ctr"/>
            <a:r>
              <a:rPr lang="es-MX" b="1" dirty="0">
                <a:solidFill>
                  <a:srgbClr val="FF0000"/>
                </a:solidFill>
              </a:rPr>
              <a:t>recibe a estudiantes  que provienen de sectores sociales de escasos re­cursos económicos, </a:t>
            </a:r>
          </a:p>
          <a:p>
            <a:pPr algn="ctr"/>
            <a:r>
              <a:rPr lang="es-MX" b="1" dirty="0">
                <a:solidFill>
                  <a:srgbClr val="FF0000"/>
                </a:solidFill>
              </a:rPr>
              <a:t>en mayor medida a lo que ocurre e las universidades públicas estatales e institutos</a:t>
            </a:r>
          </a:p>
          <a:p>
            <a:pPr algn="ctr"/>
            <a:r>
              <a:rPr lang="es-MX" b="1" dirty="0">
                <a:solidFill>
                  <a:srgbClr val="FF0000"/>
                </a:solidFill>
              </a:rPr>
              <a:t> tecnológicos  (De Garay, 2006).</a:t>
            </a:r>
          </a:p>
        </p:txBody>
      </p:sp>
    </p:spTree>
    <p:extLst>
      <p:ext uri="{BB962C8B-B14F-4D97-AF65-F5344CB8AC3E}">
        <p14:creationId xmlns:p14="http://schemas.microsoft.com/office/powerpoint/2010/main" val="195116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492896"/>
            <a:ext cx="8229600" cy="1143000"/>
          </a:xfrm>
        </p:spPr>
        <p:txBody>
          <a:bodyPr>
            <a:normAutofit fontScale="90000"/>
          </a:bodyPr>
          <a:lstStyle/>
          <a:p>
            <a:r>
              <a:rPr lang="es-MX" b="1" dirty="0">
                <a:solidFill>
                  <a:srgbClr val="FF0000"/>
                </a:solidFill>
              </a:rPr>
              <a:t>Educación Superior Tecnológica</a:t>
            </a:r>
            <a:br>
              <a:rPr lang="es-MX" b="1" dirty="0">
                <a:solidFill>
                  <a:srgbClr val="FF0000"/>
                </a:solidFill>
              </a:rPr>
            </a:br>
            <a:r>
              <a:rPr lang="es-MX" b="1" dirty="0">
                <a:solidFill>
                  <a:srgbClr val="FF0000"/>
                </a:solidFill>
              </a:rPr>
              <a:t>La oferta educativa</a:t>
            </a:r>
          </a:p>
        </p:txBody>
      </p:sp>
    </p:spTree>
    <p:extLst>
      <p:ext uri="{BB962C8B-B14F-4D97-AF65-F5344CB8AC3E}">
        <p14:creationId xmlns:p14="http://schemas.microsoft.com/office/powerpoint/2010/main" val="4142629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147248" cy="634082"/>
          </a:xfrm>
        </p:spPr>
        <p:txBody>
          <a:bodyPr>
            <a:noAutofit/>
          </a:bodyPr>
          <a:lstStyle/>
          <a:p>
            <a:r>
              <a:rPr lang="es-MX" sz="2400" b="1" dirty="0">
                <a:solidFill>
                  <a:srgbClr val="FF0000"/>
                </a:solidFill>
              </a:rPr>
              <a:t>Educación tecnológica</a:t>
            </a:r>
            <a:br>
              <a:rPr lang="es-MX" sz="2400" b="1" dirty="0">
                <a:solidFill>
                  <a:srgbClr val="FF0000"/>
                </a:solidFill>
              </a:rPr>
            </a:br>
            <a:r>
              <a:rPr lang="es-MX" sz="2400" b="1" dirty="0">
                <a:solidFill>
                  <a:srgbClr val="FF0000"/>
                </a:solidFill>
              </a:rPr>
              <a:t>Programas educativos ofertados en Ingeniería  </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25278033"/>
              </p:ext>
            </p:extLst>
          </p:nvPr>
        </p:nvGraphicFramePr>
        <p:xfrm>
          <a:off x="755576" y="957121"/>
          <a:ext cx="8136904" cy="6183325"/>
        </p:xfrm>
        <a:graphic>
          <a:graphicData uri="http://schemas.openxmlformats.org/drawingml/2006/table">
            <a:tbl>
              <a:tblPr>
                <a:tableStyleId>{BC89EF96-8CEA-46FF-86C4-4CE0E7609802}</a:tableStyleId>
              </a:tblPr>
              <a:tblGrid>
                <a:gridCol w="1566174">
                  <a:extLst>
                    <a:ext uri="{9D8B030D-6E8A-4147-A177-3AD203B41FA5}">
                      <a16:colId xmlns:a16="http://schemas.microsoft.com/office/drawing/2014/main" val="20000"/>
                    </a:ext>
                  </a:extLst>
                </a:gridCol>
                <a:gridCol w="2106234">
                  <a:extLst>
                    <a:ext uri="{9D8B030D-6E8A-4147-A177-3AD203B41FA5}">
                      <a16:colId xmlns:a16="http://schemas.microsoft.com/office/drawing/2014/main" val="20001"/>
                    </a:ext>
                  </a:extLst>
                </a:gridCol>
                <a:gridCol w="1836204">
                  <a:extLst>
                    <a:ext uri="{9D8B030D-6E8A-4147-A177-3AD203B41FA5}">
                      <a16:colId xmlns:a16="http://schemas.microsoft.com/office/drawing/2014/main" val="20002"/>
                    </a:ext>
                  </a:extLst>
                </a:gridCol>
                <a:gridCol w="2628292">
                  <a:extLst>
                    <a:ext uri="{9D8B030D-6E8A-4147-A177-3AD203B41FA5}">
                      <a16:colId xmlns:a16="http://schemas.microsoft.com/office/drawing/2014/main" val="20003"/>
                    </a:ext>
                  </a:extLst>
                </a:gridCol>
              </a:tblGrid>
              <a:tr h="440870">
                <a:tc>
                  <a:txBody>
                    <a:bodyPr/>
                    <a:lstStyle/>
                    <a:p>
                      <a:pPr algn="ctr" fontAlgn="b"/>
                      <a:r>
                        <a:rPr lang="es-MX" sz="1200" b="1" u="none" strike="noStrike" dirty="0">
                          <a:solidFill>
                            <a:srgbClr val="FF0000"/>
                          </a:solidFill>
                          <a:effectLst/>
                          <a:latin typeface="+mn-lt"/>
                        </a:rPr>
                        <a:t>Tecnológicos Federales</a:t>
                      </a:r>
                      <a:endParaRPr lang="es-MX" sz="1200" b="1" i="0" u="none" strike="noStrike" dirty="0">
                        <a:solidFill>
                          <a:srgbClr val="FF0000"/>
                        </a:solidFill>
                        <a:effectLst/>
                        <a:latin typeface="+mn-lt"/>
                      </a:endParaRPr>
                    </a:p>
                  </a:txBody>
                  <a:tcPr marL="7903" marR="7903" marT="7903" marB="0" anchor="ctr"/>
                </a:tc>
                <a:tc>
                  <a:txBody>
                    <a:bodyPr/>
                    <a:lstStyle/>
                    <a:p>
                      <a:pPr algn="ctr" fontAlgn="b"/>
                      <a:r>
                        <a:rPr lang="es-MX" sz="1200" b="1" u="none" strike="noStrike">
                          <a:solidFill>
                            <a:srgbClr val="FF0000"/>
                          </a:solidFill>
                          <a:effectLst/>
                          <a:latin typeface="+mn-lt"/>
                        </a:rPr>
                        <a:t>Tecnológicos Estatales</a:t>
                      </a:r>
                      <a:endParaRPr lang="es-MX" sz="1200" b="1" i="0" u="none" strike="noStrike">
                        <a:solidFill>
                          <a:srgbClr val="FF0000"/>
                        </a:solidFill>
                        <a:effectLst/>
                        <a:latin typeface="+mn-lt"/>
                      </a:endParaRPr>
                    </a:p>
                  </a:txBody>
                  <a:tcPr marL="7903" marR="7903" marT="7903" marB="0" anchor="ctr"/>
                </a:tc>
                <a:tc>
                  <a:txBody>
                    <a:bodyPr/>
                    <a:lstStyle/>
                    <a:p>
                      <a:pPr algn="ctr" fontAlgn="b"/>
                      <a:r>
                        <a:rPr lang="es-MX" sz="1200" b="1" u="none" strike="noStrike" dirty="0">
                          <a:solidFill>
                            <a:srgbClr val="FF0000"/>
                          </a:solidFill>
                          <a:effectLst/>
                          <a:latin typeface="+mn-lt"/>
                        </a:rPr>
                        <a:t>Universidades Tecnológicas</a:t>
                      </a:r>
                      <a:endParaRPr lang="es-MX" sz="1200" b="1" i="0" u="none" strike="noStrike" dirty="0">
                        <a:solidFill>
                          <a:srgbClr val="FF0000"/>
                        </a:solidFill>
                        <a:effectLst/>
                        <a:latin typeface="+mn-lt"/>
                      </a:endParaRPr>
                    </a:p>
                  </a:txBody>
                  <a:tcPr marL="7903" marR="7903" marT="7903" marB="0" anchor="ctr"/>
                </a:tc>
                <a:tc>
                  <a:txBody>
                    <a:bodyPr/>
                    <a:lstStyle/>
                    <a:p>
                      <a:pPr algn="ctr" fontAlgn="b"/>
                      <a:r>
                        <a:rPr lang="es-MX" sz="1200" b="1" i="0" u="none" strike="noStrike" dirty="0">
                          <a:solidFill>
                            <a:srgbClr val="FF0000"/>
                          </a:solidFill>
                          <a:effectLst/>
                          <a:latin typeface="+mn-lt"/>
                        </a:rPr>
                        <a:t>Universidades</a:t>
                      </a:r>
                    </a:p>
                    <a:p>
                      <a:pPr algn="ctr" fontAlgn="b"/>
                      <a:r>
                        <a:rPr lang="es-MX" sz="1200" b="1" i="0" u="none" strike="noStrike" dirty="0">
                          <a:solidFill>
                            <a:srgbClr val="FF0000"/>
                          </a:solidFill>
                          <a:effectLst/>
                          <a:latin typeface="+mn-lt"/>
                        </a:rPr>
                        <a:t>Politécnicas</a:t>
                      </a:r>
                    </a:p>
                  </a:txBody>
                  <a:tcPr marL="7903" marR="7903" marT="7903" marB="0" anchor="ctr"/>
                </a:tc>
                <a:extLst>
                  <a:ext uri="{0D108BD9-81ED-4DB2-BD59-A6C34878D82A}">
                    <a16:rowId xmlns:a16="http://schemas.microsoft.com/office/drawing/2014/main" val="10000"/>
                  </a:ext>
                </a:extLst>
              </a:tr>
              <a:tr h="224443">
                <a:tc>
                  <a:txBody>
                    <a:bodyPr/>
                    <a:lstStyle/>
                    <a:p>
                      <a:pPr algn="ctr" fontAlgn="b"/>
                      <a:r>
                        <a:rPr lang="es-MX" sz="1200" b="1" u="none" strike="noStrike" dirty="0">
                          <a:solidFill>
                            <a:schemeClr val="tx2">
                              <a:lumMod val="60000"/>
                              <a:lumOff val="40000"/>
                            </a:schemeClr>
                          </a:solidFill>
                          <a:effectLst/>
                          <a:latin typeface="+mn-lt"/>
                        </a:rPr>
                        <a:t>Ingenierías</a:t>
                      </a:r>
                      <a:endParaRPr lang="es-MX" sz="1200" b="1" i="0" u="none" strike="noStrike" dirty="0">
                        <a:solidFill>
                          <a:schemeClr val="tx2">
                            <a:lumMod val="60000"/>
                            <a:lumOff val="40000"/>
                          </a:schemeClr>
                        </a:solidFill>
                        <a:effectLst/>
                        <a:latin typeface="+mn-lt"/>
                      </a:endParaRPr>
                    </a:p>
                  </a:txBody>
                  <a:tcPr marL="7903" marR="7903" marT="7903" marB="0" anchor="ctr"/>
                </a:tc>
                <a:tc>
                  <a:txBody>
                    <a:bodyPr/>
                    <a:lstStyle/>
                    <a:p>
                      <a:pPr algn="ctr" fontAlgn="b"/>
                      <a:r>
                        <a:rPr lang="es-MX" sz="1200" b="1" u="none" strike="noStrike" dirty="0">
                          <a:solidFill>
                            <a:schemeClr val="tx2">
                              <a:lumMod val="60000"/>
                              <a:lumOff val="40000"/>
                            </a:schemeClr>
                          </a:solidFill>
                          <a:effectLst/>
                          <a:latin typeface="+mn-lt"/>
                        </a:rPr>
                        <a:t>Ingenierías</a:t>
                      </a:r>
                      <a:endParaRPr lang="es-MX" sz="1200" b="1" i="0" u="none" strike="noStrike" dirty="0">
                        <a:solidFill>
                          <a:schemeClr val="tx2">
                            <a:lumMod val="60000"/>
                            <a:lumOff val="40000"/>
                          </a:schemeClr>
                        </a:solidFill>
                        <a:effectLst/>
                        <a:latin typeface="+mn-lt"/>
                      </a:endParaRPr>
                    </a:p>
                  </a:txBody>
                  <a:tcPr marL="7903" marR="7903" marT="7903" marB="0" anchor="ctr"/>
                </a:tc>
                <a:tc>
                  <a:txBody>
                    <a:bodyPr/>
                    <a:lstStyle/>
                    <a:p>
                      <a:pPr algn="ctr" fontAlgn="b"/>
                      <a:r>
                        <a:rPr lang="es-MX" sz="1200" b="1" u="none" strike="noStrike" dirty="0">
                          <a:solidFill>
                            <a:schemeClr val="tx2">
                              <a:lumMod val="60000"/>
                              <a:lumOff val="40000"/>
                            </a:schemeClr>
                          </a:solidFill>
                          <a:effectLst/>
                          <a:latin typeface="+mn-lt"/>
                        </a:rPr>
                        <a:t>Ingenierías</a:t>
                      </a:r>
                      <a:endParaRPr lang="es-MX" sz="1200" b="1" i="0" u="none" strike="noStrike" dirty="0">
                        <a:solidFill>
                          <a:schemeClr val="tx2">
                            <a:lumMod val="60000"/>
                            <a:lumOff val="40000"/>
                          </a:schemeClr>
                        </a:solidFill>
                        <a:effectLst/>
                        <a:latin typeface="+mn-lt"/>
                      </a:endParaRPr>
                    </a:p>
                  </a:txBody>
                  <a:tcPr marL="7903" marR="7903" marT="7903" marB="0" anchor="ctr"/>
                </a:tc>
                <a:tc>
                  <a:txBody>
                    <a:bodyPr/>
                    <a:lstStyle/>
                    <a:p>
                      <a:pPr algn="ctr" fontAlgn="b"/>
                      <a:r>
                        <a:rPr lang="es-MX" sz="1200" b="1" i="0" u="none" strike="noStrike" dirty="0">
                          <a:solidFill>
                            <a:schemeClr val="tx2">
                              <a:lumMod val="60000"/>
                              <a:lumOff val="40000"/>
                            </a:schemeClr>
                          </a:solidFill>
                          <a:effectLst/>
                          <a:latin typeface="+mn-lt"/>
                        </a:rPr>
                        <a:t>Ingenierías</a:t>
                      </a:r>
                    </a:p>
                  </a:txBody>
                  <a:tcPr marL="7903" marR="7903" marT="7903" marB="0" anchor="ctr"/>
                </a:tc>
                <a:extLst>
                  <a:ext uri="{0D108BD9-81ED-4DB2-BD59-A6C34878D82A}">
                    <a16:rowId xmlns:a16="http://schemas.microsoft.com/office/drawing/2014/main" val="10001"/>
                  </a:ext>
                </a:extLst>
              </a:tr>
              <a:tr h="1590542">
                <a:tc>
                  <a:txBody>
                    <a:bodyPr/>
                    <a:lstStyle/>
                    <a:p>
                      <a:pPr algn="l" fontAlgn="b"/>
                      <a:r>
                        <a:rPr lang="es-MX" sz="1200" b="1" u="none" strike="noStrike" dirty="0">
                          <a:solidFill>
                            <a:srgbClr val="FF0000"/>
                          </a:solidFill>
                          <a:effectLst/>
                          <a:latin typeface="+mn-lt"/>
                        </a:rPr>
                        <a:t>Eléctrica</a:t>
                      </a:r>
                    </a:p>
                    <a:p>
                      <a:pPr algn="l" fontAlgn="b"/>
                      <a:r>
                        <a:rPr lang="es-MX" sz="1200" b="1" u="none" strike="noStrike" dirty="0">
                          <a:solidFill>
                            <a:srgbClr val="FF0000"/>
                          </a:solidFill>
                          <a:effectLst/>
                          <a:latin typeface="+mn-lt"/>
                        </a:rPr>
                        <a:t>Electrónica</a:t>
                      </a:r>
                    </a:p>
                    <a:p>
                      <a:pPr marL="0" marR="0" indent="0" algn="l" defTabSz="914400" rtl="0" eaLnBrk="1" fontAlgn="b" latinLnBrk="0" hangingPunct="1">
                        <a:lnSpc>
                          <a:spcPct val="100000"/>
                        </a:lnSpc>
                        <a:spcBef>
                          <a:spcPts val="0"/>
                        </a:spcBef>
                        <a:spcAft>
                          <a:spcPts val="0"/>
                        </a:spcAft>
                        <a:buClrTx/>
                        <a:buSzTx/>
                        <a:buFontTx/>
                        <a:buNone/>
                        <a:tabLst/>
                        <a:defRPr/>
                      </a:pPr>
                      <a:r>
                        <a:rPr lang="es-MX" sz="1200" b="1" u="none" strike="noStrike" dirty="0">
                          <a:solidFill>
                            <a:srgbClr val="FF0000"/>
                          </a:solidFill>
                          <a:effectLst/>
                          <a:latin typeface="+mn-lt"/>
                        </a:rPr>
                        <a:t>Electromecánica</a:t>
                      </a:r>
                    </a:p>
                    <a:p>
                      <a:pPr marL="0" marR="0" indent="0" algn="l" defTabSz="914400" rtl="0" eaLnBrk="1" fontAlgn="b" latinLnBrk="0" hangingPunct="1">
                        <a:lnSpc>
                          <a:spcPct val="100000"/>
                        </a:lnSpc>
                        <a:spcBef>
                          <a:spcPts val="0"/>
                        </a:spcBef>
                        <a:spcAft>
                          <a:spcPts val="0"/>
                        </a:spcAft>
                        <a:buClrTx/>
                        <a:buSzTx/>
                        <a:buFontTx/>
                        <a:buNone/>
                        <a:tabLst/>
                        <a:defRPr/>
                      </a:pPr>
                      <a:r>
                        <a:rPr lang="es-MX" sz="1200" b="1" u="none" strike="noStrike" dirty="0" err="1">
                          <a:solidFill>
                            <a:srgbClr val="FF0000"/>
                          </a:solidFill>
                          <a:effectLst/>
                          <a:latin typeface="+mn-lt"/>
                        </a:rPr>
                        <a:t>Mecatrónica</a:t>
                      </a:r>
                      <a:endParaRPr lang="es-MX" sz="1200" b="1" u="none" strike="noStrike" dirty="0">
                        <a:solidFill>
                          <a:srgbClr val="FF0000"/>
                        </a:solidFill>
                        <a:effectLst/>
                        <a:latin typeface="+mn-lt"/>
                      </a:endParaRPr>
                    </a:p>
                    <a:p>
                      <a:pPr marL="0" marR="0" indent="0" algn="l" defTabSz="914400" rtl="0" eaLnBrk="1" fontAlgn="b" latinLnBrk="0" hangingPunct="1">
                        <a:lnSpc>
                          <a:spcPct val="100000"/>
                        </a:lnSpc>
                        <a:spcBef>
                          <a:spcPts val="0"/>
                        </a:spcBef>
                        <a:spcAft>
                          <a:spcPts val="0"/>
                        </a:spcAft>
                        <a:buClrTx/>
                        <a:buSzTx/>
                        <a:buFontTx/>
                        <a:buNone/>
                        <a:tabLst/>
                        <a:defRPr/>
                      </a:pPr>
                      <a:r>
                        <a:rPr lang="es-MX" sz="1200" b="1" u="none" strike="noStrike" dirty="0">
                          <a:solidFill>
                            <a:srgbClr val="FF0000"/>
                          </a:solidFill>
                          <a:effectLst/>
                          <a:latin typeface="+mn-lt"/>
                        </a:rPr>
                        <a:t>Aeronáutica</a:t>
                      </a:r>
                      <a:r>
                        <a:rPr lang="es-MX" sz="1200" b="1" u="none" strike="noStrike" baseline="0" dirty="0">
                          <a:solidFill>
                            <a:srgbClr val="FF0000"/>
                          </a:solidFill>
                          <a:effectLst/>
                          <a:latin typeface="+mn-lt"/>
                        </a:rPr>
                        <a:t> </a:t>
                      </a:r>
                    </a:p>
                    <a:p>
                      <a:pPr marL="0" marR="0" indent="0" algn="l" defTabSz="914400" rtl="0" eaLnBrk="1" fontAlgn="b" latinLnBrk="0" hangingPunct="1">
                        <a:lnSpc>
                          <a:spcPct val="100000"/>
                        </a:lnSpc>
                        <a:spcBef>
                          <a:spcPts val="0"/>
                        </a:spcBef>
                        <a:spcAft>
                          <a:spcPts val="0"/>
                        </a:spcAft>
                        <a:buClrTx/>
                        <a:buSzTx/>
                        <a:buFontTx/>
                        <a:buNone/>
                        <a:tabLst/>
                        <a:defRPr/>
                      </a:pPr>
                      <a:r>
                        <a:rPr lang="es-MX" sz="1200" b="1" u="none" strike="noStrike" dirty="0">
                          <a:effectLst/>
                          <a:latin typeface="+mn-lt"/>
                        </a:rPr>
                        <a:t>Sistemas automotrices</a:t>
                      </a:r>
                    </a:p>
                    <a:p>
                      <a:pPr marL="0" marR="0" indent="0" algn="l" defTabSz="914400" rtl="0" eaLnBrk="1" fontAlgn="b" latinLnBrk="0" hangingPunct="1">
                        <a:lnSpc>
                          <a:spcPct val="100000"/>
                        </a:lnSpc>
                        <a:spcBef>
                          <a:spcPts val="0"/>
                        </a:spcBef>
                        <a:spcAft>
                          <a:spcPts val="0"/>
                        </a:spcAft>
                        <a:buClrTx/>
                        <a:buSzTx/>
                        <a:buFontTx/>
                        <a:buNone/>
                        <a:tabLst/>
                        <a:defRPr/>
                      </a:pPr>
                      <a:r>
                        <a:rPr lang="es-MX" sz="1200" b="1" u="none" strike="noStrike" dirty="0">
                          <a:effectLst/>
                          <a:latin typeface="+mn-lt"/>
                        </a:rPr>
                        <a:t>Mecánica</a:t>
                      </a:r>
                    </a:p>
                    <a:p>
                      <a:pPr marL="0" marR="0" indent="0" algn="l" defTabSz="914400" rtl="0" eaLnBrk="1" fontAlgn="b" latinLnBrk="0" hangingPunct="1">
                        <a:lnSpc>
                          <a:spcPct val="100000"/>
                        </a:lnSpc>
                        <a:spcBef>
                          <a:spcPts val="0"/>
                        </a:spcBef>
                        <a:spcAft>
                          <a:spcPts val="0"/>
                        </a:spcAft>
                        <a:buClrTx/>
                        <a:buSzTx/>
                        <a:buFontTx/>
                        <a:buNone/>
                        <a:tabLst/>
                        <a:defRPr/>
                      </a:pPr>
                      <a:endParaRPr lang="es-MX" sz="1200" b="1" u="none" strike="noStrike" dirty="0">
                        <a:effectLst/>
                        <a:latin typeface="+mn-lt"/>
                      </a:endParaRPr>
                    </a:p>
                    <a:p>
                      <a:pPr marL="0" marR="0" indent="0" algn="l" defTabSz="914400" rtl="0" eaLnBrk="1" fontAlgn="b" latinLnBrk="0" hangingPunct="1">
                        <a:lnSpc>
                          <a:spcPct val="100000"/>
                        </a:lnSpc>
                        <a:spcBef>
                          <a:spcPts val="0"/>
                        </a:spcBef>
                        <a:spcAft>
                          <a:spcPts val="0"/>
                        </a:spcAft>
                        <a:buClrTx/>
                        <a:buSzTx/>
                        <a:buFontTx/>
                        <a:buNone/>
                        <a:tabLst/>
                        <a:defRPr/>
                      </a:pPr>
                      <a:endParaRPr lang="es-MX" sz="1200" b="1" i="0" u="none" strike="noStrike" dirty="0">
                        <a:solidFill>
                          <a:srgbClr val="000000"/>
                        </a:solidFill>
                        <a:effectLst/>
                        <a:latin typeface="+mn-lt"/>
                      </a:endParaRPr>
                    </a:p>
                  </a:txBody>
                  <a:tcPr marL="7903" marR="7903" marT="7903" marB="0" anchor="ctr"/>
                </a:tc>
                <a:tc>
                  <a:txBody>
                    <a:bodyPr/>
                    <a:lstStyle/>
                    <a:p>
                      <a:pPr algn="l" fontAlgn="b"/>
                      <a:r>
                        <a:rPr lang="es-MX" sz="1200" b="1" u="none" strike="noStrike" dirty="0" err="1">
                          <a:solidFill>
                            <a:srgbClr val="FF0000"/>
                          </a:solidFill>
                          <a:effectLst/>
                          <a:latin typeface="+mn-lt"/>
                        </a:rPr>
                        <a:t>Electrica</a:t>
                      </a:r>
                      <a:r>
                        <a:rPr lang="es-MX" sz="1200" b="1" u="none" strike="noStrike" dirty="0">
                          <a:solidFill>
                            <a:srgbClr val="FF0000"/>
                          </a:solidFill>
                          <a:effectLst/>
                          <a:latin typeface="+mn-lt"/>
                        </a:rPr>
                        <a:t> </a:t>
                      </a:r>
                    </a:p>
                    <a:p>
                      <a:pPr marL="0" marR="0" indent="0" algn="l" defTabSz="914400" rtl="0" eaLnBrk="1" fontAlgn="b" latinLnBrk="0" hangingPunct="1">
                        <a:lnSpc>
                          <a:spcPct val="100000"/>
                        </a:lnSpc>
                        <a:spcBef>
                          <a:spcPts val="0"/>
                        </a:spcBef>
                        <a:spcAft>
                          <a:spcPts val="0"/>
                        </a:spcAft>
                        <a:buClrTx/>
                        <a:buSzTx/>
                        <a:buFontTx/>
                        <a:buNone/>
                        <a:tabLst/>
                        <a:defRPr/>
                      </a:pPr>
                      <a:r>
                        <a:rPr lang="es-MX" sz="1200" b="1" u="none" strike="noStrike" dirty="0">
                          <a:solidFill>
                            <a:srgbClr val="FF0000"/>
                          </a:solidFill>
                          <a:effectLst/>
                          <a:latin typeface="+mn-lt"/>
                        </a:rPr>
                        <a:t>Electrónica</a:t>
                      </a:r>
                    </a:p>
                    <a:p>
                      <a:pPr marL="0" marR="0" indent="0" algn="l" defTabSz="914400" rtl="0" eaLnBrk="1" fontAlgn="b" latinLnBrk="0" hangingPunct="1">
                        <a:lnSpc>
                          <a:spcPct val="100000"/>
                        </a:lnSpc>
                        <a:spcBef>
                          <a:spcPts val="0"/>
                        </a:spcBef>
                        <a:spcAft>
                          <a:spcPts val="0"/>
                        </a:spcAft>
                        <a:buClrTx/>
                        <a:buSzTx/>
                        <a:buFontTx/>
                        <a:buNone/>
                        <a:tabLst/>
                        <a:defRPr/>
                      </a:pPr>
                      <a:r>
                        <a:rPr lang="es-MX" sz="1200" b="1" u="none" strike="noStrike" dirty="0">
                          <a:solidFill>
                            <a:srgbClr val="FF0000"/>
                          </a:solidFill>
                          <a:effectLst/>
                          <a:latin typeface="+mn-lt"/>
                        </a:rPr>
                        <a:t>Electromecánica</a:t>
                      </a:r>
                    </a:p>
                    <a:p>
                      <a:pPr marL="0" marR="0" indent="0" algn="l" defTabSz="914400" rtl="0" eaLnBrk="1" fontAlgn="b" latinLnBrk="0" hangingPunct="1">
                        <a:lnSpc>
                          <a:spcPct val="100000"/>
                        </a:lnSpc>
                        <a:spcBef>
                          <a:spcPts val="0"/>
                        </a:spcBef>
                        <a:spcAft>
                          <a:spcPts val="0"/>
                        </a:spcAft>
                        <a:buClrTx/>
                        <a:buSzTx/>
                        <a:buFontTx/>
                        <a:buNone/>
                        <a:tabLst/>
                        <a:defRPr/>
                      </a:pPr>
                      <a:r>
                        <a:rPr lang="es-MX" sz="1200" b="1" u="none" strike="noStrike" dirty="0" err="1">
                          <a:solidFill>
                            <a:srgbClr val="FF0000"/>
                          </a:solidFill>
                          <a:effectLst/>
                          <a:latin typeface="+mn-lt"/>
                        </a:rPr>
                        <a:t>Mecatrónica</a:t>
                      </a:r>
                      <a:endParaRPr lang="es-MX" sz="1200" b="1" u="none" strike="noStrike" dirty="0">
                        <a:solidFill>
                          <a:srgbClr val="FF0000"/>
                        </a:solidFill>
                        <a:effectLst/>
                        <a:latin typeface="+mn-lt"/>
                      </a:endParaRPr>
                    </a:p>
                    <a:p>
                      <a:pPr marL="0" marR="0" indent="0" algn="l" defTabSz="914400" rtl="0" eaLnBrk="1" fontAlgn="b" latinLnBrk="0" hangingPunct="1">
                        <a:lnSpc>
                          <a:spcPct val="100000"/>
                        </a:lnSpc>
                        <a:spcBef>
                          <a:spcPts val="0"/>
                        </a:spcBef>
                        <a:spcAft>
                          <a:spcPts val="0"/>
                        </a:spcAft>
                        <a:buClrTx/>
                        <a:buSzTx/>
                        <a:buFontTx/>
                        <a:buNone/>
                        <a:tabLst/>
                        <a:defRPr/>
                      </a:pPr>
                      <a:r>
                        <a:rPr lang="es-MX" sz="1200" b="1" u="none" strike="noStrike" dirty="0">
                          <a:effectLst/>
                          <a:latin typeface="+mn-lt"/>
                        </a:rPr>
                        <a:t>Eléctrica</a:t>
                      </a:r>
                    </a:p>
                    <a:p>
                      <a:pPr marL="0" marR="0" indent="0" algn="l" defTabSz="914400" rtl="0" eaLnBrk="1" fontAlgn="b" latinLnBrk="0" hangingPunct="1">
                        <a:lnSpc>
                          <a:spcPct val="100000"/>
                        </a:lnSpc>
                        <a:spcBef>
                          <a:spcPts val="0"/>
                        </a:spcBef>
                        <a:spcAft>
                          <a:spcPts val="0"/>
                        </a:spcAft>
                        <a:buClrTx/>
                        <a:buSzTx/>
                        <a:buFontTx/>
                        <a:buNone/>
                        <a:tabLst/>
                        <a:defRPr/>
                      </a:pPr>
                      <a:r>
                        <a:rPr lang="es-MX" sz="1200" b="1" u="none" strike="noStrike" dirty="0">
                          <a:effectLst/>
                          <a:latin typeface="+mn-lt"/>
                        </a:rPr>
                        <a:t>Electrónica</a:t>
                      </a:r>
                    </a:p>
                    <a:p>
                      <a:pPr marL="0" marR="0" indent="0" algn="l" defTabSz="914400" rtl="0" eaLnBrk="1" fontAlgn="b" latinLnBrk="0" hangingPunct="1">
                        <a:lnSpc>
                          <a:spcPct val="100000"/>
                        </a:lnSpc>
                        <a:spcBef>
                          <a:spcPts val="0"/>
                        </a:spcBef>
                        <a:spcAft>
                          <a:spcPts val="0"/>
                        </a:spcAft>
                        <a:buClrTx/>
                        <a:buSzTx/>
                        <a:buFontTx/>
                        <a:buNone/>
                        <a:tabLst/>
                        <a:defRPr/>
                      </a:pPr>
                      <a:r>
                        <a:rPr lang="es-MX" sz="1200" b="1" u="none" strike="noStrike" dirty="0">
                          <a:effectLst/>
                          <a:latin typeface="+mn-lt"/>
                        </a:rPr>
                        <a:t>Sistemas automotrices</a:t>
                      </a:r>
                    </a:p>
                    <a:p>
                      <a:pPr marL="0" marR="0" indent="0" algn="l" defTabSz="914400" rtl="0" eaLnBrk="1" fontAlgn="b" latinLnBrk="0" hangingPunct="1">
                        <a:lnSpc>
                          <a:spcPct val="100000"/>
                        </a:lnSpc>
                        <a:spcBef>
                          <a:spcPts val="0"/>
                        </a:spcBef>
                        <a:spcAft>
                          <a:spcPts val="0"/>
                        </a:spcAft>
                        <a:buClrTx/>
                        <a:buSzTx/>
                        <a:buFontTx/>
                        <a:buNone/>
                        <a:tabLst/>
                        <a:defRPr/>
                      </a:pPr>
                      <a:endParaRPr lang="es-MX" sz="1200" b="1" u="none" strike="noStrike" dirty="0">
                        <a:effectLst/>
                        <a:latin typeface="+mn-lt"/>
                      </a:endParaRPr>
                    </a:p>
                    <a:p>
                      <a:pPr algn="l" fontAlgn="b"/>
                      <a:endParaRPr lang="es-MX" sz="1200" b="1" i="0" u="none" strike="noStrike" dirty="0">
                        <a:solidFill>
                          <a:srgbClr val="000000"/>
                        </a:solidFill>
                        <a:effectLst/>
                        <a:latin typeface="+mn-lt"/>
                      </a:endParaRPr>
                    </a:p>
                  </a:txBody>
                  <a:tcPr marL="7903" marR="7903" marT="7903" marB="0" anchor="ctr"/>
                </a:tc>
                <a:tc>
                  <a:txBody>
                    <a:bodyPr/>
                    <a:lstStyle/>
                    <a:p>
                      <a:pPr algn="l" fontAlgn="ctr"/>
                      <a:r>
                        <a:rPr lang="es-MX" sz="1200" b="1" u="none" strike="noStrike" dirty="0">
                          <a:solidFill>
                            <a:srgbClr val="FF0000"/>
                          </a:solidFill>
                          <a:effectLst/>
                          <a:latin typeface="+mn-lt"/>
                        </a:rPr>
                        <a:t>Electromecánica</a:t>
                      </a:r>
                      <a:r>
                        <a:rPr lang="es-MX" sz="1200" b="1" u="none" strike="noStrike" dirty="0">
                          <a:effectLst/>
                          <a:latin typeface="+mn-lt"/>
                        </a:rPr>
                        <a:t> industrial</a:t>
                      </a:r>
                    </a:p>
                    <a:p>
                      <a:pPr marL="0" marR="0" indent="0" algn="l" defTabSz="914400" rtl="0" eaLnBrk="1" fontAlgn="ctr" latinLnBrk="0" hangingPunct="1">
                        <a:lnSpc>
                          <a:spcPct val="100000"/>
                        </a:lnSpc>
                        <a:spcBef>
                          <a:spcPts val="0"/>
                        </a:spcBef>
                        <a:spcAft>
                          <a:spcPts val="0"/>
                        </a:spcAft>
                        <a:buClrTx/>
                        <a:buSzTx/>
                        <a:buFontTx/>
                        <a:buNone/>
                        <a:tabLst/>
                        <a:defRPr/>
                      </a:pPr>
                      <a:r>
                        <a:rPr lang="es-MX" sz="1200" b="1" u="none" strike="noStrike" dirty="0">
                          <a:effectLst/>
                          <a:latin typeface="+mn-lt"/>
                        </a:rPr>
                        <a:t>Metal Mecánica</a:t>
                      </a:r>
                    </a:p>
                    <a:p>
                      <a:pPr marL="0" marR="0" indent="0" algn="l" defTabSz="914400" rtl="0" eaLnBrk="1" fontAlgn="ctr" latinLnBrk="0" hangingPunct="1">
                        <a:lnSpc>
                          <a:spcPct val="100000"/>
                        </a:lnSpc>
                        <a:spcBef>
                          <a:spcPts val="0"/>
                        </a:spcBef>
                        <a:spcAft>
                          <a:spcPts val="0"/>
                        </a:spcAft>
                        <a:buClrTx/>
                        <a:buSzTx/>
                        <a:buFontTx/>
                        <a:buNone/>
                        <a:tabLst/>
                        <a:defRPr/>
                      </a:pPr>
                      <a:r>
                        <a:rPr lang="es-MX" sz="1200" b="1" u="none" strike="noStrike" dirty="0">
                          <a:effectLst/>
                          <a:latin typeface="+mn-lt"/>
                        </a:rPr>
                        <a:t>Tecnologías de la automatización</a:t>
                      </a:r>
                    </a:p>
                    <a:p>
                      <a:pPr marL="0" marR="0" indent="0" algn="l" defTabSz="914400" rtl="0" eaLnBrk="1" fontAlgn="ctr" latinLnBrk="0" hangingPunct="1">
                        <a:lnSpc>
                          <a:spcPct val="100000"/>
                        </a:lnSpc>
                        <a:spcBef>
                          <a:spcPts val="0"/>
                        </a:spcBef>
                        <a:spcAft>
                          <a:spcPts val="0"/>
                        </a:spcAft>
                        <a:buClrTx/>
                        <a:buSzTx/>
                        <a:buFontTx/>
                        <a:buNone/>
                        <a:tabLst/>
                        <a:defRPr/>
                      </a:pPr>
                      <a:r>
                        <a:rPr lang="es-MX" sz="1200" b="1" u="none" strike="noStrike" dirty="0">
                          <a:effectLst/>
                          <a:latin typeface="+mn-lt"/>
                        </a:rPr>
                        <a:t>Sistemas electrónicos aeronáuticos</a:t>
                      </a:r>
                    </a:p>
                    <a:p>
                      <a:pPr marL="0" marR="0" indent="0" algn="l" defTabSz="914400" rtl="0" eaLnBrk="1" fontAlgn="ctr" latinLnBrk="0" hangingPunct="1">
                        <a:lnSpc>
                          <a:spcPct val="100000"/>
                        </a:lnSpc>
                        <a:spcBef>
                          <a:spcPts val="0"/>
                        </a:spcBef>
                        <a:spcAft>
                          <a:spcPts val="0"/>
                        </a:spcAft>
                        <a:buClrTx/>
                        <a:buSzTx/>
                        <a:buFontTx/>
                        <a:buNone/>
                        <a:tabLst/>
                        <a:defRPr/>
                      </a:pPr>
                      <a:r>
                        <a:rPr lang="es-MX" sz="1200" b="1" u="none" strike="noStrike" dirty="0" err="1">
                          <a:solidFill>
                            <a:srgbClr val="FF0000"/>
                          </a:solidFill>
                          <a:effectLst/>
                          <a:latin typeface="+mn-lt"/>
                        </a:rPr>
                        <a:t>Mecatrónica</a:t>
                      </a:r>
                      <a:endParaRPr lang="es-MX" sz="1200" b="1" u="none" strike="noStrike" dirty="0">
                        <a:solidFill>
                          <a:srgbClr val="FF0000"/>
                        </a:solidFill>
                        <a:effectLst/>
                        <a:latin typeface="+mn-lt"/>
                      </a:endParaRPr>
                    </a:p>
                  </a:txBody>
                  <a:tcPr marL="7903" marR="7903" marT="7903" marB="0" anchor="ctr"/>
                </a:tc>
                <a:tc>
                  <a:txBody>
                    <a:bodyPr/>
                    <a:lstStyle/>
                    <a:p>
                      <a:pPr algn="l" fontAlgn="ctr"/>
                      <a:r>
                        <a:rPr lang="es-MX" sz="1200" b="1" i="0" u="none" strike="noStrike" dirty="0">
                          <a:solidFill>
                            <a:srgbClr val="000000"/>
                          </a:solidFill>
                          <a:effectLst/>
                          <a:latin typeface="+mn-lt"/>
                        </a:rPr>
                        <a:t>Mecánica automotriz</a:t>
                      </a:r>
                    </a:p>
                    <a:p>
                      <a:pPr algn="l" fontAlgn="ctr"/>
                      <a:r>
                        <a:rPr lang="es-MX" sz="1200" b="1" i="0" u="none" strike="noStrike" dirty="0">
                          <a:solidFill>
                            <a:srgbClr val="000000"/>
                          </a:solidFill>
                          <a:effectLst/>
                          <a:latin typeface="+mn-lt"/>
                        </a:rPr>
                        <a:t>Sistemas Automotrices</a:t>
                      </a:r>
                    </a:p>
                    <a:p>
                      <a:pPr algn="l" fontAlgn="ctr"/>
                      <a:r>
                        <a:rPr lang="es-MX" sz="1200" b="1" i="0" u="none" strike="noStrike" dirty="0">
                          <a:solidFill>
                            <a:srgbClr val="000000"/>
                          </a:solidFill>
                          <a:effectLst/>
                          <a:latin typeface="+mn-lt"/>
                        </a:rPr>
                        <a:t>Telemática</a:t>
                      </a:r>
                    </a:p>
                    <a:p>
                      <a:pPr algn="l" fontAlgn="ctr"/>
                      <a:r>
                        <a:rPr lang="es-MX" sz="1200" b="1" i="0" u="none" strike="noStrike" dirty="0">
                          <a:solidFill>
                            <a:srgbClr val="000000"/>
                          </a:solidFill>
                          <a:effectLst/>
                          <a:latin typeface="+mn-lt"/>
                        </a:rPr>
                        <a:t>A</a:t>
                      </a:r>
                      <a:r>
                        <a:rPr lang="es-MX" sz="1200" b="1" i="0" u="none" strike="noStrike" dirty="0">
                          <a:solidFill>
                            <a:srgbClr val="FF0000"/>
                          </a:solidFill>
                          <a:effectLst/>
                          <a:latin typeface="+mn-lt"/>
                        </a:rPr>
                        <a:t>eronáutica</a:t>
                      </a:r>
                    </a:p>
                    <a:p>
                      <a:pPr algn="l" fontAlgn="ctr"/>
                      <a:r>
                        <a:rPr lang="es-MX" sz="1200" b="1" i="0" u="none" strike="noStrike" dirty="0">
                          <a:solidFill>
                            <a:srgbClr val="FF0000"/>
                          </a:solidFill>
                          <a:effectLst/>
                          <a:latin typeface="+mn-lt"/>
                        </a:rPr>
                        <a:t>E</a:t>
                      </a:r>
                      <a:r>
                        <a:rPr lang="es-MX" sz="1200" b="1" i="0" u="none" strike="noStrike" dirty="0">
                          <a:solidFill>
                            <a:schemeClr val="tx1"/>
                          </a:solidFill>
                          <a:effectLst/>
                          <a:latin typeface="+mn-lt"/>
                        </a:rPr>
                        <a:t>lectrónica</a:t>
                      </a:r>
                      <a:r>
                        <a:rPr lang="es-MX" sz="1200" b="1" i="0" u="none" strike="noStrike" dirty="0">
                          <a:solidFill>
                            <a:srgbClr val="000000"/>
                          </a:solidFill>
                          <a:effectLst/>
                          <a:latin typeface="+mn-lt"/>
                        </a:rPr>
                        <a:t> y telecomunicaciones</a:t>
                      </a:r>
                    </a:p>
                    <a:p>
                      <a:pPr algn="l" fontAlgn="ctr"/>
                      <a:r>
                        <a:rPr lang="es-MX" sz="1200" b="1" i="0" u="none" strike="noStrike" dirty="0">
                          <a:solidFill>
                            <a:srgbClr val="FF0000"/>
                          </a:solidFill>
                          <a:effectLst/>
                          <a:latin typeface="+mn-lt"/>
                        </a:rPr>
                        <a:t>Electrónica</a:t>
                      </a:r>
                    </a:p>
                    <a:p>
                      <a:pPr algn="l" fontAlgn="ctr"/>
                      <a:r>
                        <a:rPr lang="es-MX" sz="1200" b="1" i="0" u="none" strike="noStrike" dirty="0" err="1">
                          <a:solidFill>
                            <a:srgbClr val="FF0000"/>
                          </a:solidFill>
                          <a:effectLst/>
                          <a:latin typeface="+mn-lt"/>
                        </a:rPr>
                        <a:t>Mecatrónica</a:t>
                      </a:r>
                      <a:endParaRPr lang="es-MX" sz="1200" b="1" i="0" u="none" strike="noStrike" dirty="0">
                        <a:solidFill>
                          <a:srgbClr val="FF0000"/>
                        </a:solidFill>
                        <a:effectLst/>
                        <a:latin typeface="+mn-lt"/>
                      </a:endParaRPr>
                    </a:p>
                    <a:p>
                      <a:pPr algn="l" fontAlgn="ctr"/>
                      <a:r>
                        <a:rPr lang="es-MX" sz="1200" b="1" i="0" u="none" strike="noStrike" dirty="0">
                          <a:solidFill>
                            <a:srgbClr val="000000"/>
                          </a:solidFill>
                          <a:effectLst/>
                          <a:latin typeface="+mn-lt"/>
                        </a:rPr>
                        <a:t>Robótica</a:t>
                      </a:r>
                    </a:p>
                  </a:txBody>
                  <a:tcPr marL="7903" marR="7903" marT="7903" marB="0" anchor="ctr"/>
                </a:tc>
                <a:extLst>
                  <a:ext uri="{0D108BD9-81ED-4DB2-BD59-A6C34878D82A}">
                    <a16:rowId xmlns:a16="http://schemas.microsoft.com/office/drawing/2014/main" val="10002"/>
                  </a:ext>
                </a:extLst>
              </a:tr>
              <a:tr h="440870">
                <a:tc>
                  <a:txBody>
                    <a:bodyPr/>
                    <a:lstStyle/>
                    <a:p>
                      <a:pPr algn="l" fontAlgn="b"/>
                      <a:r>
                        <a:rPr lang="es-MX" sz="1200" b="1" u="none" strike="noStrike" dirty="0">
                          <a:solidFill>
                            <a:srgbClr val="FF0000"/>
                          </a:solidFill>
                          <a:effectLst/>
                          <a:latin typeface="+mn-lt"/>
                        </a:rPr>
                        <a:t>Industrial</a:t>
                      </a:r>
                    </a:p>
                    <a:p>
                      <a:pPr algn="l" fontAlgn="b"/>
                      <a:endParaRPr lang="es-MX" sz="1200" b="1" u="none" strike="noStrike" dirty="0">
                        <a:effectLst/>
                        <a:latin typeface="+mn-lt"/>
                      </a:endParaRPr>
                    </a:p>
                    <a:p>
                      <a:pPr algn="l" fontAlgn="b"/>
                      <a:r>
                        <a:rPr lang="es-MX" sz="1200" b="1" u="none" strike="noStrike" dirty="0">
                          <a:effectLst/>
                          <a:latin typeface="+mn-lt"/>
                        </a:rPr>
                        <a:t>Logística</a:t>
                      </a:r>
                      <a:r>
                        <a:rPr lang="es-MX" sz="1200" b="1" u="none" strike="noStrike" baseline="0" dirty="0">
                          <a:effectLst/>
                          <a:latin typeface="+mn-lt"/>
                        </a:rPr>
                        <a:t> </a:t>
                      </a:r>
                      <a:endParaRPr lang="es-MX" sz="1200" b="1" i="0" u="none" strike="noStrike" dirty="0">
                        <a:solidFill>
                          <a:srgbClr val="000000"/>
                        </a:solidFill>
                        <a:effectLst/>
                        <a:latin typeface="+mn-lt"/>
                      </a:endParaRPr>
                    </a:p>
                  </a:txBody>
                  <a:tcPr marL="7903" marR="7903" marT="7903" marB="0" anchor="ctr"/>
                </a:tc>
                <a:tc>
                  <a:txBody>
                    <a:bodyPr/>
                    <a:lstStyle/>
                    <a:p>
                      <a:pPr algn="l" fontAlgn="b"/>
                      <a:r>
                        <a:rPr lang="es-MX" sz="1200" b="1" u="none" strike="noStrike" dirty="0">
                          <a:solidFill>
                            <a:srgbClr val="FF0000"/>
                          </a:solidFill>
                          <a:effectLst/>
                          <a:latin typeface="+mn-lt"/>
                        </a:rPr>
                        <a:t>Industrial</a:t>
                      </a:r>
                    </a:p>
                    <a:p>
                      <a:pPr algn="l" fontAlgn="b"/>
                      <a:r>
                        <a:rPr lang="es-MX" sz="1200" b="1" u="none" strike="noStrike" dirty="0">
                          <a:effectLst/>
                          <a:latin typeface="+mn-lt"/>
                        </a:rPr>
                        <a:t> </a:t>
                      </a:r>
                      <a:endParaRPr lang="es-MX" sz="1200" b="1" i="0" u="none" strike="noStrike" dirty="0">
                        <a:solidFill>
                          <a:srgbClr val="000000"/>
                        </a:solidFill>
                        <a:effectLst/>
                        <a:latin typeface="+mn-lt"/>
                      </a:endParaRPr>
                    </a:p>
                  </a:txBody>
                  <a:tcPr marL="7903" marR="7903" marT="7903" marB="0" anchor="ctr"/>
                </a:tc>
                <a:tc>
                  <a:txBody>
                    <a:bodyPr/>
                    <a:lstStyle/>
                    <a:p>
                      <a:pPr algn="l" fontAlgn="ctr"/>
                      <a:r>
                        <a:rPr lang="es-MX" sz="1200" b="1" u="none" strike="noStrike" dirty="0">
                          <a:effectLst/>
                          <a:latin typeface="+mn-lt"/>
                        </a:rPr>
                        <a:t>Tecnologías para la producción</a:t>
                      </a:r>
                    </a:p>
                    <a:p>
                      <a:pPr marL="0" marR="0" indent="0" algn="l" defTabSz="914400" rtl="0" eaLnBrk="1" fontAlgn="ctr" latinLnBrk="0" hangingPunct="1">
                        <a:lnSpc>
                          <a:spcPct val="100000"/>
                        </a:lnSpc>
                        <a:spcBef>
                          <a:spcPts val="0"/>
                        </a:spcBef>
                        <a:spcAft>
                          <a:spcPts val="0"/>
                        </a:spcAft>
                        <a:buClrTx/>
                        <a:buSzTx/>
                        <a:buFontTx/>
                        <a:buNone/>
                        <a:tabLst/>
                        <a:defRPr/>
                      </a:pPr>
                      <a:r>
                        <a:rPr lang="es-MX" sz="1200" b="1" u="none" strike="noStrike" dirty="0">
                          <a:effectLst/>
                          <a:latin typeface="+mn-lt"/>
                        </a:rPr>
                        <a:t>Robótica industrial</a:t>
                      </a:r>
                    </a:p>
                    <a:p>
                      <a:pPr marL="0" marR="0" indent="0" algn="l" defTabSz="914400" rtl="0" eaLnBrk="1" fontAlgn="ctr" latinLnBrk="0" hangingPunct="1">
                        <a:lnSpc>
                          <a:spcPct val="100000"/>
                        </a:lnSpc>
                        <a:spcBef>
                          <a:spcPts val="0"/>
                        </a:spcBef>
                        <a:spcAft>
                          <a:spcPts val="0"/>
                        </a:spcAft>
                        <a:buClrTx/>
                        <a:buSzTx/>
                        <a:buFontTx/>
                        <a:buNone/>
                        <a:tabLst/>
                        <a:defRPr/>
                      </a:pPr>
                      <a:r>
                        <a:rPr lang="es-MX" sz="1200" b="1" u="none" strike="noStrike" dirty="0">
                          <a:effectLst/>
                          <a:latin typeface="+mn-lt"/>
                        </a:rPr>
                        <a:t>Mantenimiento industrial</a:t>
                      </a:r>
                    </a:p>
                    <a:p>
                      <a:pPr marL="0" marR="0" indent="0" algn="l" defTabSz="914400" rtl="0" eaLnBrk="1" fontAlgn="ctr" latinLnBrk="0" hangingPunct="1">
                        <a:lnSpc>
                          <a:spcPct val="100000"/>
                        </a:lnSpc>
                        <a:spcBef>
                          <a:spcPts val="0"/>
                        </a:spcBef>
                        <a:spcAft>
                          <a:spcPts val="0"/>
                        </a:spcAft>
                        <a:buClrTx/>
                        <a:buSzTx/>
                        <a:buFontTx/>
                        <a:buNone/>
                        <a:tabLst/>
                        <a:defRPr/>
                      </a:pPr>
                      <a:r>
                        <a:rPr lang="es-MX" sz="1200" b="1" u="none" strike="noStrike" dirty="0">
                          <a:effectLst/>
                          <a:latin typeface="+mn-lt"/>
                        </a:rPr>
                        <a:t>Sistemas productivos</a:t>
                      </a:r>
                    </a:p>
                    <a:p>
                      <a:pPr marL="0" marR="0" indent="0" algn="l" defTabSz="914400" rtl="0" eaLnBrk="1" fontAlgn="ctr" latinLnBrk="0" hangingPunct="1">
                        <a:lnSpc>
                          <a:spcPct val="100000"/>
                        </a:lnSpc>
                        <a:spcBef>
                          <a:spcPts val="0"/>
                        </a:spcBef>
                        <a:spcAft>
                          <a:spcPts val="0"/>
                        </a:spcAft>
                        <a:buClrTx/>
                        <a:buSzTx/>
                        <a:buFontTx/>
                        <a:buNone/>
                        <a:tabLst/>
                        <a:defRPr/>
                      </a:pPr>
                      <a:r>
                        <a:rPr lang="es-MX" sz="1200" b="1" u="none" strike="noStrike" dirty="0">
                          <a:effectLst/>
                          <a:latin typeface="+mn-lt"/>
                        </a:rPr>
                        <a:t>Aeronáutica en manufactura</a:t>
                      </a:r>
                    </a:p>
                    <a:p>
                      <a:pPr marL="0" marR="0" indent="0" algn="l" defTabSz="914400" rtl="0" eaLnBrk="1" fontAlgn="ctr" latinLnBrk="0" hangingPunct="1">
                        <a:lnSpc>
                          <a:spcPct val="100000"/>
                        </a:lnSpc>
                        <a:spcBef>
                          <a:spcPts val="0"/>
                        </a:spcBef>
                        <a:spcAft>
                          <a:spcPts val="0"/>
                        </a:spcAft>
                        <a:buClrTx/>
                        <a:buSzTx/>
                        <a:buFontTx/>
                        <a:buNone/>
                        <a:tabLst/>
                        <a:defRPr/>
                      </a:pPr>
                      <a:r>
                        <a:rPr lang="es-MX" sz="1200" b="1" u="none" strike="noStrike" dirty="0">
                          <a:effectLst/>
                          <a:latin typeface="+mn-lt"/>
                        </a:rPr>
                        <a:t>Diseño mecánico aeronáutico</a:t>
                      </a:r>
                      <a:endParaRPr lang="es-MX" sz="1200" b="1" i="0" u="none" strike="noStrike" dirty="0">
                        <a:solidFill>
                          <a:srgbClr val="000000"/>
                        </a:solidFill>
                        <a:effectLst/>
                        <a:latin typeface="+mn-lt"/>
                      </a:endParaRPr>
                    </a:p>
                  </a:txBody>
                  <a:tcPr marL="7903" marR="7903" marT="7903"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s-MX" sz="1200" b="1" i="0" u="none" strike="noStrike" dirty="0">
                        <a:solidFill>
                          <a:srgbClr val="000000"/>
                        </a:solidFill>
                        <a:effectLst/>
                        <a:latin typeface="+mn-lt"/>
                      </a:endParaRPr>
                    </a:p>
                  </a:txBody>
                  <a:tcPr marL="7903" marR="7903" marT="7903" marB="0" anchor="ctr"/>
                </a:tc>
                <a:extLst>
                  <a:ext uri="{0D108BD9-81ED-4DB2-BD59-A6C34878D82A}">
                    <a16:rowId xmlns:a16="http://schemas.microsoft.com/office/drawing/2014/main" val="10003"/>
                  </a:ext>
                </a:extLst>
              </a:tr>
              <a:tr h="1274088">
                <a:tc>
                  <a:txBody>
                    <a:bodyPr/>
                    <a:lstStyle/>
                    <a:p>
                      <a:pPr algn="l" fontAlgn="b"/>
                      <a:r>
                        <a:rPr lang="es-MX" sz="1200" b="1" u="none" strike="noStrike" dirty="0">
                          <a:solidFill>
                            <a:srgbClr val="FF0000"/>
                          </a:solidFill>
                          <a:effectLst/>
                          <a:latin typeface="+mn-lt"/>
                        </a:rPr>
                        <a:t>Sistemas computacionales</a:t>
                      </a:r>
                    </a:p>
                    <a:p>
                      <a:pPr algn="l" fontAlgn="b"/>
                      <a:r>
                        <a:rPr lang="es-MX" sz="1200" b="1" u="none" strike="noStrike" dirty="0">
                          <a:solidFill>
                            <a:srgbClr val="FF0000"/>
                          </a:solidFill>
                          <a:effectLst/>
                          <a:latin typeface="+mn-lt"/>
                        </a:rPr>
                        <a:t>Informática </a:t>
                      </a:r>
                    </a:p>
                    <a:p>
                      <a:pPr algn="l" fontAlgn="b"/>
                      <a:r>
                        <a:rPr lang="es-MX" sz="1200" b="1" u="none" strike="noStrike" dirty="0">
                          <a:solidFill>
                            <a:srgbClr val="FF0000"/>
                          </a:solidFill>
                          <a:effectLst/>
                          <a:latin typeface="+mn-lt"/>
                        </a:rPr>
                        <a:t>Tecnologías de la información</a:t>
                      </a:r>
                    </a:p>
                    <a:p>
                      <a:pPr algn="l" fontAlgn="b"/>
                      <a:r>
                        <a:rPr lang="es-MX" sz="1200" b="1" u="none" strike="noStrike" dirty="0">
                          <a:effectLst/>
                          <a:latin typeface="+mn-lt"/>
                        </a:rPr>
                        <a:t> y comunicaciones</a:t>
                      </a:r>
                    </a:p>
                    <a:p>
                      <a:pPr algn="l" fontAlgn="b"/>
                      <a:endParaRPr lang="es-MX" sz="1200" b="1" i="0" u="none" strike="noStrike" dirty="0">
                        <a:solidFill>
                          <a:srgbClr val="000000"/>
                        </a:solidFill>
                        <a:effectLst/>
                        <a:latin typeface="+mn-lt"/>
                      </a:endParaRPr>
                    </a:p>
                    <a:p>
                      <a:pPr algn="l" fontAlgn="b"/>
                      <a:endParaRPr lang="es-MX" sz="1200" b="1" i="0" u="none" strike="noStrike" dirty="0">
                        <a:solidFill>
                          <a:srgbClr val="000000"/>
                        </a:solidFill>
                        <a:effectLst/>
                        <a:latin typeface="+mn-lt"/>
                      </a:endParaRPr>
                    </a:p>
                  </a:txBody>
                  <a:tcPr marL="7903" marR="7903" marT="7903" marB="0" anchor="ctr"/>
                </a:tc>
                <a:tc>
                  <a:txBody>
                    <a:bodyPr/>
                    <a:lstStyle/>
                    <a:p>
                      <a:pPr algn="l" fontAlgn="b"/>
                      <a:r>
                        <a:rPr lang="es-MX" sz="1200" b="1" u="none" strike="noStrike" dirty="0">
                          <a:solidFill>
                            <a:srgbClr val="FF0000"/>
                          </a:solidFill>
                          <a:effectLst/>
                          <a:latin typeface="+mn-lt"/>
                        </a:rPr>
                        <a:t>Tecnologías de la información y </a:t>
                      </a:r>
                    </a:p>
                    <a:p>
                      <a:pPr algn="l" fontAlgn="b"/>
                      <a:r>
                        <a:rPr lang="es-MX" sz="1200" b="1" u="none" strike="noStrike" dirty="0">
                          <a:solidFill>
                            <a:srgbClr val="FF0000"/>
                          </a:solidFill>
                          <a:effectLst/>
                          <a:latin typeface="+mn-lt"/>
                        </a:rPr>
                        <a:t>Comunicaciones</a:t>
                      </a:r>
                    </a:p>
                    <a:p>
                      <a:pPr marL="0" marR="0" indent="0" algn="l" defTabSz="914400" rtl="0" eaLnBrk="1" fontAlgn="b" latinLnBrk="0" hangingPunct="1">
                        <a:lnSpc>
                          <a:spcPct val="100000"/>
                        </a:lnSpc>
                        <a:spcBef>
                          <a:spcPts val="0"/>
                        </a:spcBef>
                        <a:spcAft>
                          <a:spcPts val="0"/>
                        </a:spcAft>
                        <a:buClrTx/>
                        <a:buSzTx/>
                        <a:buFontTx/>
                        <a:buNone/>
                        <a:tabLst/>
                        <a:defRPr/>
                      </a:pPr>
                      <a:r>
                        <a:rPr lang="es-MX" sz="1200" b="1" u="none" strike="noStrike" dirty="0">
                          <a:solidFill>
                            <a:srgbClr val="FF0000"/>
                          </a:solidFill>
                          <a:effectLst/>
                          <a:latin typeface="+mn-lt"/>
                        </a:rPr>
                        <a:t>Sistemas computacionales</a:t>
                      </a:r>
                    </a:p>
                    <a:p>
                      <a:pPr marL="0" marR="0" indent="0" algn="l" defTabSz="914400" rtl="0" eaLnBrk="1" fontAlgn="b" latinLnBrk="0" hangingPunct="1">
                        <a:lnSpc>
                          <a:spcPct val="100000"/>
                        </a:lnSpc>
                        <a:spcBef>
                          <a:spcPts val="0"/>
                        </a:spcBef>
                        <a:spcAft>
                          <a:spcPts val="0"/>
                        </a:spcAft>
                        <a:buClrTx/>
                        <a:buSzTx/>
                        <a:buFontTx/>
                        <a:buNone/>
                        <a:tabLst/>
                        <a:defRPr/>
                      </a:pPr>
                      <a:r>
                        <a:rPr lang="es-MX" sz="1200" b="1" u="none" strike="noStrike" dirty="0">
                          <a:solidFill>
                            <a:srgbClr val="FF0000"/>
                          </a:solidFill>
                          <a:effectLst/>
                          <a:latin typeface="+mn-lt"/>
                        </a:rPr>
                        <a:t>Informática</a:t>
                      </a:r>
                    </a:p>
                    <a:p>
                      <a:pPr marL="0" marR="0" indent="0" algn="l" defTabSz="914400" rtl="0" eaLnBrk="1" fontAlgn="b" latinLnBrk="0" hangingPunct="1">
                        <a:lnSpc>
                          <a:spcPct val="100000"/>
                        </a:lnSpc>
                        <a:spcBef>
                          <a:spcPts val="0"/>
                        </a:spcBef>
                        <a:spcAft>
                          <a:spcPts val="0"/>
                        </a:spcAft>
                        <a:buClrTx/>
                        <a:buSzTx/>
                        <a:buFontTx/>
                        <a:buNone/>
                        <a:tabLst/>
                        <a:defRPr/>
                      </a:pPr>
                      <a:r>
                        <a:rPr lang="es-MX" sz="1200" b="1" u="none" strike="noStrike" dirty="0">
                          <a:effectLst/>
                          <a:latin typeface="+mn-lt"/>
                        </a:rPr>
                        <a:t>Animación digital y efectos visuales</a:t>
                      </a:r>
                    </a:p>
                    <a:p>
                      <a:pPr marL="0" marR="0" indent="0" algn="l" defTabSz="914400" rtl="0" eaLnBrk="1" fontAlgn="b" latinLnBrk="0" hangingPunct="1">
                        <a:lnSpc>
                          <a:spcPct val="100000"/>
                        </a:lnSpc>
                        <a:spcBef>
                          <a:spcPts val="0"/>
                        </a:spcBef>
                        <a:spcAft>
                          <a:spcPts val="0"/>
                        </a:spcAft>
                        <a:buClrTx/>
                        <a:buSzTx/>
                        <a:buFontTx/>
                        <a:buNone/>
                        <a:tabLst/>
                        <a:defRPr/>
                      </a:pPr>
                      <a:endParaRPr lang="es-MX" sz="1200" b="1" u="none" strike="noStrike" dirty="0">
                        <a:effectLst/>
                        <a:latin typeface="+mn-lt"/>
                      </a:endParaRPr>
                    </a:p>
                    <a:p>
                      <a:pPr marL="0" marR="0" indent="0" algn="l" defTabSz="914400" rtl="0" eaLnBrk="1" fontAlgn="b" latinLnBrk="0" hangingPunct="1">
                        <a:lnSpc>
                          <a:spcPct val="100000"/>
                        </a:lnSpc>
                        <a:spcBef>
                          <a:spcPts val="0"/>
                        </a:spcBef>
                        <a:spcAft>
                          <a:spcPts val="0"/>
                        </a:spcAft>
                        <a:buClrTx/>
                        <a:buSzTx/>
                        <a:buFontTx/>
                        <a:buNone/>
                        <a:tabLst/>
                        <a:defRPr/>
                      </a:pPr>
                      <a:endParaRPr lang="es-MX" sz="1200" b="1" u="none" strike="noStrike" dirty="0">
                        <a:effectLst/>
                        <a:latin typeface="+mn-lt"/>
                      </a:endParaRPr>
                    </a:p>
                    <a:p>
                      <a:pPr algn="l" fontAlgn="b"/>
                      <a:endParaRPr lang="es-MX" sz="1200" b="1" i="0" u="none" strike="noStrike" dirty="0">
                        <a:solidFill>
                          <a:srgbClr val="000000"/>
                        </a:solidFill>
                        <a:effectLst/>
                        <a:latin typeface="+mn-lt"/>
                      </a:endParaRPr>
                    </a:p>
                  </a:txBody>
                  <a:tcPr marL="7903" marR="7903" marT="7903" marB="0" anchor="ctr"/>
                </a:tc>
                <a:tc>
                  <a:txBody>
                    <a:bodyPr/>
                    <a:lstStyle/>
                    <a:p>
                      <a:pPr algn="l" fontAlgn="ctr"/>
                      <a:r>
                        <a:rPr lang="es-MX" sz="1200" b="1" u="none" strike="noStrike" dirty="0">
                          <a:solidFill>
                            <a:srgbClr val="FF0000"/>
                          </a:solidFill>
                          <a:effectLst/>
                          <a:latin typeface="+mn-lt"/>
                        </a:rPr>
                        <a:t>Tecnologías de la información y </a:t>
                      </a:r>
                    </a:p>
                    <a:p>
                      <a:pPr algn="l" fontAlgn="ctr"/>
                      <a:r>
                        <a:rPr lang="es-MX" sz="1200" b="1" u="none" strike="noStrike" dirty="0">
                          <a:solidFill>
                            <a:srgbClr val="FF0000"/>
                          </a:solidFill>
                          <a:effectLst/>
                          <a:latin typeface="+mn-lt"/>
                        </a:rPr>
                        <a:t>Comunicación</a:t>
                      </a:r>
                    </a:p>
                    <a:p>
                      <a:pPr algn="l" fontAlgn="ctr"/>
                      <a:r>
                        <a:rPr lang="es-MX" sz="1200" b="1" u="none" strike="noStrike" dirty="0">
                          <a:effectLst/>
                          <a:latin typeface="+mn-lt"/>
                        </a:rPr>
                        <a:t>Desarrollo de software para </a:t>
                      </a:r>
                    </a:p>
                    <a:p>
                      <a:pPr algn="l" fontAlgn="ctr"/>
                      <a:r>
                        <a:rPr lang="es-MX" sz="1200" b="1" u="none" strike="noStrike" dirty="0">
                          <a:effectLst/>
                          <a:latin typeface="+mn-lt"/>
                        </a:rPr>
                        <a:t>aplicaciones web</a:t>
                      </a:r>
                    </a:p>
                    <a:p>
                      <a:pPr marL="0" marR="0" indent="0" algn="l" defTabSz="914400" rtl="0" eaLnBrk="1" fontAlgn="ctr" latinLnBrk="0" hangingPunct="1">
                        <a:lnSpc>
                          <a:spcPct val="100000"/>
                        </a:lnSpc>
                        <a:spcBef>
                          <a:spcPts val="0"/>
                        </a:spcBef>
                        <a:spcAft>
                          <a:spcPts val="0"/>
                        </a:spcAft>
                        <a:buClrTx/>
                        <a:buSzTx/>
                        <a:buFontTx/>
                        <a:buNone/>
                        <a:tabLst/>
                        <a:defRPr/>
                      </a:pPr>
                      <a:r>
                        <a:rPr lang="es-MX" sz="1200" b="1" u="none" strike="noStrike" dirty="0">
                          <a:effectLst/>
                          <a:latin typeface="+mn-lt"/>
                        </a:rPr>
                        <a:t>Arquitectura de software</a:t>
                      </a:r>
                    </a:p>
                    <a:p>
                      <a:pPr marL="0" marR="0" indent="0" algn="l" defTabSz="914400" rtl="0" eaLnBrk="1" fontAlgn="ctr" latinLnBrk="0" hangingPunct="1">
                        <a:lnSpc>
                          <a:spcPct val="100000"/>
                        </a:lnSpc>
                        <a:spcBef>
                          <a:spcPts val="0"/>
                        </a:spcBef>
                        <a:spcAft>
                          <a:spcPts val="0"/>
                        </a:spcAft>
                        <a:buClrTx/>
                        <a:buSzTx/>
                        <a:buFontTx/>
                        <a:buNone/>
                        <a:tabLst/>
                        <a:defRPr/>
                      </a:pPr>
                      <a:endParaRPr lang="es-MX" sz="1200" b="1" i="0" u="none" strike="noStrike" dirty="0">
                        <a:solidFill>
                          <a:srgbClr val="000000"/>
                        </a:solidFill>
                        <a:effectLst/>
                        <a:latin typeface="+mn-lt"/>
                      </a:endParaRPr>
                    </a:p>
                    <a:p>
                      <a:pPr marL="0" marR="0" indent="0" algn="l" defTabSz="914400" rtl="0" eaLnBrk="1" fontAlgn="ctr" latinLnBrk="0" hangingPunct="1">
                        <a:lnSpc>
                          <a:spcPct val="100000"/>
                        </a:lnSpc>
                        <a:spcBef>
                          <a:spcPts val="0"/>
                        </a:spcBef>
                        <a:spcAft>
                          <a:spcPts val="0"/>
                        </a:spcAft>
                        <a:buClrTx/>
                        <a:buSzTx/>
                        <a:buFontTx/>
                        <a:buNone/>
                        <a:tabLst/>
                        <a:defRPr/>
                      </a:pPr>
                      <a:endParaRPr lang="es-MX" sz="1200" b="1" i="0" u="none" strike="noStrike" dirty="0">
                        <a:solidFill>
                          <a:srgbClr val="000000"/>
                        </a:solidFill>
                        <a:effectLst/>
                        <a:latin typeface="+mn-lt"/>
                      </a:endParaRPr>
                    </a:p>
                  </a:txBody>
                  <a:tcPr marL="7903" marR="7903" marT="7903"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000000"/>
                          </a:solidFill>
                          <a:effectLst/>
                          <a:latin typeface="+mn-lt"/>
                        </a:rPr>
                        <a:t>Animación digital y efectos visuales</a:t>
                      </a:r>
                    </a:p>
                    <a:p>
                      <a:pPr marL="0" marR="0" indent="0" algn="l"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000000"/>
                          </a:solidFill>
                          <a:effectLst/>
                          <a:latin typeface="+mn-lt"/>
                        </a:rPr>
                        <a:t>Sistemas computacionales</a:t>
                      </a:r>
                    </a:p>
                    <a:p>
                      <a:pPr marL="0" marR="0" indent="0" algn="l"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000000"/>
                          </a:solidFill>
                          <a:effectLst/>
                          <a:latin typeface="+mn-lt"/>
                        </a:rPr>
                        <a:t>Software</a:t>
                      </a:r>
                    </a:p>
                    <a:p>
                      <a:pPr algn="l" fontAlgn="ctr"/>
                      <a:r>
                        <a:rPr lang="es-MX" sz="1200" b="1" i="0" u="none" strike="noStrike" dirty="0">
                          <a:solidFill>
                            <a:srgbClr val="FF0000"/>
                          </a:solidFill>
                          <a:effectLst/>
                          <a:latin typeface="+mn-lt"/>
                        </a:rPr>
                        <a:t>Tecnologías de la información y comunicaciones</a:t>
                      </a:r>
                    </a:p>
                    <a:p>
                      <a:pPr algn="l" fontAlgn="ctr"/>
                      <a:r>
                        <a:rPr lang="es-MX" sz="1200" b="1" i="0" u="none" strike="noStrike" dirty="0">
                          <a:solidFill>
                            <a:srgbClr val="FF0000"/>
                          </a:solidFill>
                          <a:effectLst/>
                          <a:latin typeface="+mn-lt"/>
                        </a:rPr>
                        <a:t>Informática</a:t>
                      </a:r>
                    </a:p>
                    <a:p>
                      <a:pPr marL="0" marR="0" indent="0" algn="l"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000000"/>
                          </a:solidFill>
                          <a:effectLst/>
                          <a:latin typeface="+mn-lt"/>
                        </a:rPr>
                        <a:t>Sistemas estratégicos de información</a:t>
                      </a:r>
                    </a:p>
                    <a:p>
                      <a:pPr marL="0" marR="0" indent="0" algn="l" defTabSz="914400" rtl="0" eaLnBrk="1" fontAlgn="ctr" latinLnBrk="0" hangingPunct="1">
                        <a:lnSpc>
                          <a:spcPct val="100000"/>
                        </a:lnSpc>
                        <a:spcBef>
                          <a:spcPts val="0"/>
                        </a:spcBef>
                        <a:spcAft>
                          <a:spcPts val="0"/>
                        </a:spcAft>
                        <a:buClrTx/>
                        <a:buSzTx/>
                        <a:buFontTx/>
                        <a:buNone/>
                        <a:tabLst/>
                        <a:defRPr/>
                      </a:pPr>
                      <a:endParaRPr lang="es-MX" sz="1200" b="1" i="0" u="none" strike="noStrike" dirty="0">
                        <a:solidFill>
                          <a:srgbClr val="000000"/>
                        </a:solidFill>
                        <a:effectLst/>
                        <a:latin typeface="+mn-lt"/>
                      </a:endParaRPr>
                    </a:p>
                    <a:p>
                      <a:pPr marL="0" marR="0" indent="0" algn="l" defTabSz="914400" rtl="0" eaLnBrk="1" fontAlgn="ctr" latinLnBrk="0" hangingPunct="1">
                        <a:lnSpc>
                          <a:spcPct val="100000"/>
                        </a:lnSpc>
                        <a:spcBef>
                          <a:spcPts val="0"/>
                        </a:spcBef>
                        <a:spcAft>
                          <a:spcPts val="0"/>
                        </a:spcAft>
                        <a:buClrTx/>
                        <a:buSzTx/>
                        <a:buFontTx/>
                        <a:buNone/>
                        <a:tabLst/>
                        <a:defRPr/>
                      </a:pPr>
                      <a:endParaRPr lang="es-MX" sz="1200" b="1" i="0" u="none" strike="noStrike" dirty="0">
                        <a:solidFill>
                          <a:srgbClr val="000000"/>
                        </a:solidFill>
                        <a:effectLst/>
                        <a:latin typeface="+mn-lt"/>
                      </a:endParaRPr>
                    </a:p>
                  </a:txBody>
                  <a:tcPr marL="7903" marR="7903" marT="7903" marB="0" anchor="ctr"/>
                </a:tc>
                <a:extLst>
                  <a:ext uri="{0D108BD9-81ED-4DB2-BD59-A6C34878D82A}">
                    <a16:rowId xmlns:a16="http://schemas.microsoft.com/office/drawing/2014/main" val="10004"/>
                  </a:ext>
                </a:extLst>
              </a:tr>
              <a:tr h="224443">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MX" sz="1200" b="1" u="none" strike="noStrike" dirty="0">
                        <a:solidFill>
                          <a:srgbClr val="FF0000"/>
                        </a:solidFill>
                        <a:effectLst/>
                        <a:latin typeface="+mn-lt"/>
                      </a:endParaRPr>
                    </a:p>
                    <a:p>
                      <a:pPr marL="0" marR="0" indent="0" algn="l" defTabSz="914400" rtl="0" eaLnBrk="1" fontAlgn="b" latinLnBrk="0" hangingPunct="1">
                        <a:lnSpc>
                          <a:spcPct val="100000"/>
                        </a:lnSpc>
                        <a:spcBef>
                          <a:spcPts val="0"/>
                        </a:spcBef>
                        <a:spcAft>
                          <a:spcPts val="0"/>
                        </a:spcAft>
                        <a:buClrTx/>
                        <a:buSzTx/>
                        <a:buFontTx/>
                        <a:buNone/>
                        <a:tabLst/>
                        <a:defRPr/>
                      </a:pPr>
                      <a:r>
                        <a:rPr lang="es-MX" sz="1200" b="1" u="none" strike="noStrike" dirty="0">
                          <a:solidFill>
                            <a:srgbClr val="FF0000"/>
                          </a:solidFill>
                          <a:effectLst/>
                          <a:latin typeface="+mn-lt"/>
                        </a:rPr>
                        <a:t>Nanotecnología</a:t>
                      </a:r>
                    </a:p>
                    <a:p>
                      <a:pPr marL="0" marR="0" indent="0" algn="l" defTabSz="914400" rtl="0" eaLnBrk="1" fontAlgn="b" latinLnBrk="0" hangingPunct="1">
                        <a:lnSpc>
                          <a:spcPct val="100000"/>
                        </a:lnSpc>
                        <a:spcBef>
                          <a:spcPts val="0"/>
                        </a:spcBef>
                        <a:spcAft>
                          <a:spcPts val="0"/>
                        </a:spcAft>
                        <a:buClrTx/>
                        <a:buSzTx/>
                        <a:buFontTx/>
                        <a:buNone/>
                        <a:tabLst/>
                        <a:defRPr/>
                      </a:pPr>
                      <a:endParaRPr lang="es-MX" sz="1200" b="1" u="none" strike="noStrike" dirty="0">
                        <a:solidFill>
                          <a:srgbClr val="FF0000"/>
                        </a:solidFill>
                        <a:effectLst/>
                        <a:latin typeface="+mn-lt"/>
                      </a:endParaRPr>
                    </a:p>
                    <a:p>
                      <a:pPr algn="l" fontAlgn="b"/>
                      <a:endParaRPr lang="es-MX" sz="1200" b="1" i="0" u="none" strike="noStrike" dirty="0">
                        <a:solidFill>
                          <a:srgbClr val="FF0000"/>
                        </a:solidFill>
                        <a:effectLst/>
                        <a:latin typeface="+mn-lt"/>
                      </a:endParaRPr>
                    </a:p>
                  </a:txBody>
                  <a:tcPr marL="7903" marR="7903" marT="7903" marB="0" anchor="ctr"/>
                </a:tc>
                <a:tc>
                  <a:txBody>
                    <a:bodyPr/>
                    <a:lstStyle/>
                    <a:p>
                      <a:pPr algn="l" fontAlgn="b"/>
                      <a:r>
                        <a:rPr lang="es-MX" sz="1200" b="1" u="none" strike="noStrike" dirty="0">
                          <a:solidFill>
                            <a:srgbClr val="FF0000"/>
                          </a:solidFill>
                          <a:effectLst/>
                          <a:latin typeface="+mn-lt"/>
                        </a:rPr>
                        <a:t>Nanotecnología</a:t>
                      </a:r>
                    </a:p>
                    <a:p>
                      <a:pPr algn="l" fontAlgn="b"/>
                      <a:endParaRPr lang="es-MX" sz="1200" b="1" i="0" u="none" strike="noStrike" dirty="0">
                        <a:solidFill>
                          <a:srgbClr val="FF0000"/>
                        </a:solidFill>
                        <a:effectLst/>
                        <a:latin typeface="+mn-lt"/>
                      </a:endParaRPr>
                    </a:p>
                  </a:txBody>
                  <a:tcPr marL="7903" marR="7903" marT="7903" marB="0" anchor="ctr"/>
                </a:tc>
                <a:tc>
                  <a:txBody>
                    <a:bodyPr/>
                    <a:lstStyle/>
                    <a:p>
                      <a:pPr algn="l" fontAlgn="ctr"/>
                      <a:r>
                        <a:rPr lang="es-MX" sz="1200" b="1" u="none" strike="noStrike" dirty="0">
                          <a:solidFill>
                            <a:srgbClr val="FF0000"/>
                          </a:solidFill>
                          <a:effectLst/>
                          <a:latin typeface="+mn-lt"/>
                        </a:rPr>
                        <a:t>Nanotecnología</a:t>
                      </a:r>
                    </a:p>
                    <a:p>
                      <a:pPr algn="l" fontAlgn="ctr"/>
                      <a:endParaRPr lang="es-MX" sz="1200" b="1" i="0" u="none" strike="noStrike" dirty="0">
                        <a:solidFill>
                          <a:srgbClr val="FF0000"/>
                        </a:solidFill>
                        <a:effectLst/>
                        <a:latin typeface="+mn-lt"/>
                      </a:endParaRPr>
                    </a:p>
                  </a:txBody>
                  <a:tcPr marL="7903" marR="7903" marT="7903"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0000"/>
                          </a:solidFill>
                          <a:effectLst/>
                          <a:latin typeface="+mn-lt"/>
                        </a:rPr>
                        <a:t>Nanotecnología</a:t>
                      </a:r>
                    </a:p>
                    <a:p>
                      <a:pPr marL="0" marR="0" indent="0" algn="l" defTabSz="914400" rtl="0" eaLnBrk="1" fontAlgn="ctr" latinLnBrk="0" hangingPunct="1">
                        <a:lnSpc>
                          <a:spcPct val="100000"/>
                        </a:lnSpc>
                        <a:spcBef>
                          <a:spcPts val="0"/>
                        </a:spcBef>
                        <a:spcAft>
                          <a:spcPts val="0"/>
                        </a:spcAft>
                        <a:buClrTx/>
                        <a:buSzTx/>
                        <a:buFontTx/>
                        <a:buNone/>
                        <a:tabLst/>
                        <a:defRPr/>
                      </a:pPr>
                      <a:endParaRPr lang="es-MX" sz="1200" b="1" i="0" u="none" strike="noStrike" dirty="0">
                        <a:solidFill>
                          <a:srgbClr val="FF0000"/>
                        </a:solidFill>
                        <a:effectLst/>
                        <a:latin typeface="+mn-lt"/>
                      </a:endParaRPr>
                    </a:p>
                  </a:txBody>
                  <a:tcPr marL="7903" marR="7903" marT="7903" marB="0" anchor="ctr"/>
                </a:tc>
                <a:extLst>
                  <a:ext uri="{0D108BD9-81ED-4DB2-BD59-A6C34878D82A}">
                    <a16:rowId xmlns:a16="http://schemas.microsoft.com/office/drawing/2014/main" val="10005"/>
                  </a:ext>
                </a:extLst>
              </a:tr>
            </a:tbl>
          </a:graphicData>
        </a:graphic>
      </p:graphicFrame>
      <p:sp>
        <p:nvSpPr>
          <p:cNvPr id="5" name="4 CuadroTexto"/>
          <p:cNvSpPr txBox="1"/>
          <p:nvPr/>
        </p:nvSpPr>
        <p:spPr>
          <a:xfrm>
            <a:off x="298983" y="1124744"/>
            <a:ext cx="333746" cy="3970318"/>
          </a:xfrm>
          <a:prstGeom prst="rect">
            <a:avLst/>
          </a:prstGeom>
          <a:noFill/>
        </p:spPr>
        <p:txBody>
          <a:bodyPr wrap="none" rtlCol="0">
            <a:spAutoFit/>
          </a:bodyPr>
          <a:lstStyle/>
          <a:p>
            <a:r>
              <a:rPr lang="es-MX" dirty="0">
                <a:solidFill>
                  <a:srgbClr val="FF0000"/>
                </a:solidFill>
              </a:rPr>
              <a:t>F</a:t>
            </a:r>
          </a:p>
          <a:p>
            <a:r>
              <a:rPr lang="es-MX" dirty="0">
                <a:solidFill>
                  <a:srgbClr val="FF0000"/>
                </a:solidFill>
              </a:rPr>
              <a:t>U</a:t>
            </a:r>
          </a:p>
          <a:p>
            <a:r>
              <a:rPr lang="es-MX" dirty="0">
                <a:solidFill>
                  <a:srgbClr val="FF0000"/>
                </a:solidFill>
              </a:rPr>
              <a:t>E</a:t>
            </a:r>
          </a:p>
          <a:p>
            <a:r>
              <a:rPr lang="es-MX" dirty="0">
                <a:solidFill>
                  <a:srgbClr val="FF0000"/>
                </a:solidFill>
              </a:rPr>
              <a:t>T</a:t>
            </a:r>
          </a:p>
          <a:p>
            <a:r>
              <a:rPr lang="es-MX" dirty="0">
                <a:solidFill>
                  <a:srgbClr val="FF0000"/>
                </a:solidFill>
              </a:rPr>
              <a:t>E</a:t>
            </a:r>
          </a:p>
          <a:p>
            <a:endParaRPr lang="es-MX" dirty="0">
              <a:solidFill>
                <a:srgbClr val="FF0000"/>
              </a:solidFill>
            </a:endParaRPr>
          </a:p>
          <a:p>
            <a:endParaRPr lang="es-MX" dirty="0">
              <a:solidFill>
                <a:srgbClr val="FF0000"/>
              </a:solidFill>
            </a:endParaRPr>
          </a:p>
          <a:p>
            <a:r>
              <a:rPr lang="es-MX" dirty="0">
                <a:solidFill>
                  <a:srgbClr val="FF0000"/>
                </a:solidFill>
              </a:rPr>
              <a:t>A</a:t>
            </a:r>
          </a:p>
          <a:p>
            <a:r>
              <a:rPr lang="es-MX" dirty="0">
                <a:solidFill>
                  <a:srgbClr val="FF0000"/>
                </a:solidFill>
              </a:rPr>
              <a:t>N</a:t>
            </a:r>
          </a:p>
          <a:p>
            <a:r>
              <a:rPr lang="es-MX" dirty="0">
                <a:solidFill>
                  <a:srgbClr val="FF0000"/>
                </a:solidFill>
              </a:rPr>
              <a:t>U</a:t>
            </a:r>
          </a:p>
          <a:p>
            <a:r>
              <a:rPr lang="es-MX" dirty="0">
                <a:solidFill>
                  <a:srgbClr val="FF0000"/>
                </a:solidFill>
              </a:rPr>
              <a:t>I</a:t>
            </a:r>
          </a:p>
          <a:p>
            <a:r>
              <a:rPr lang="es-MX" dirty="0">
                <a:solidFill>
                  <a:srgbClr val="FF0000"/>
                </a:solidFill>
              </a:rPr>
              <a:t>E</a:t>
            </a:r>
          </a:p>
          <a:p>
            <a:r>
              <a:rPr lang="es-MX" dirty="0">
                <a:solidFill>
                  <a:srgbClr val="FF0000"/>
                </a:solidFill>
              </a:rPr>
              <a:t>S</a:t>
            </a:r>
          </a:p>
          <a:p>
            <a:endParaRPr lang="es-MX" dirty="0">
              <a:solidFill>
                <a:srgbClr val="FF0000"/>
              </a:solidFill>
            </a:endParaRPr>
          </a:p>
        </p:txBody>
      </p:sp>
    </p:spTree>
    <p:extLst>
      <p:ext uri="{BB962C8B-B14F-4D97-AF65-F5344CB8AC3E}">
        <p14:creationId xmlns:p14="http://schemas.microsoft.com/office/powerpoint/2010/main" val="961339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88640"/>
            <a:ext cx="8784976" cy="1228998"/>
          </a:xfrm>
        </p:spPr>
        <p:txBody>
          <a:bodyPr>
            <a:normAutofit/>
          </a:bodyPr>
          <a:lstStyle/>
          <a:p>
            <a:r>
              <a:rPr lang="es-MX" sz="3200" b="1" dirty="0">
                <a:solidFill>
                  <a:srgbClr val="FF0000"/>
                </a:solidFill>
              </a:rPr>
              <a:t>Programas educativos ofertados en  el área de Ciencias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31480981"/>
              </p:ext>
            </p:extLst>
          </p:nvPr>
        </p:nvGraphicFramePr>
        <p:xfrm>
          <a:off x="1691680" y="1988839"/>
          <a:ext cx="6408713" cy="2666897"/>
        </p:xfrm>
        <a:graphic>
          <a:graphicData uri="http://schemas.openxmlformats.org/drawingml/2006/table">
            <a:tbl>
              <a:tblPr>
                <a:tableStyleId>{0505E3EF-67EA-436B-97B2-0124C06EBD24}</a:tableStyleId>
              </a:tblPr>
              <a:tblGrid>
                <a:gridCol w="2034350">
                  <a:extLst>
                    <a:ext uri="{9D8B030D-6E8A-4147-A177-3AD203B41FA5}">
                      <a16:colId xmlns:a16="http://schemas.microsoft.com/office/drawing/2014/main" val="20000"/>
                    </a:ext>
                  </a:extLst>
                </a:gridCol>
                <a:gridCol w="1680930">
                  <a:extLst>
                    <a:ext uri="{9D8B030D-6E8A-4147-A177-3AD203B41FA5}">
                      <a16:colId xmlns:a16="http://schemas.microsoft.com/office/drawing/2014/main" val="20001"/>
                    </a:ext>
                  </a:extLst>
                </a:gridCol>
                <a:gridCol w="2693433">
                  <a:extLst>
                    <a:ext uri="{9D8B030D-6E8A-4147-A177-3AD203B41FA5}">
                      <a16:colId xmlns:a16="http://schemas.microsoft.com/office/drawing/2014/main" val="20002"/>
                    </a:ext>
                  </a:extLst>
                </a:gridCol>
              </a:tblGrid>
              <a:tr h="880007">
                <a:tc>
                  <a:txBody>
                    <a:bodyPr/>
                    <a:lstStyle/>
                    <a:p>
                      <a:pPr algn="ctr" fontAlgn="b"/>
                      <a:r>
                        <a:rPr lang="es-MX" sz="1800" b="1" u="none" strike="noStrike" dirty="0">
                          <a:solidFill>
                            <a:srgbClr val="FF0000"/>
                          </a:solidFill>
                          <a:effectLst/>
                        </a:rPr>
                        <a:t>Tecnológicos Federales</a:t>
                      </a:r>
                      <a:endParaRPr lang="es-MX" sz="1800" b="1" i="0" u="none" strike="noStrike" dirty="0">
                        <a:solidFill>
                          <a:srgbClr val="FF0000"/>
                        </a:solidFill>
                        <a:effectLst/>
                        <a:latin typeface="Arial" pitchFamily="34" charset="0"/>
                        <a:cs typeface="Arial" pitchFamily="34" charset="0"/>
                      </a:endParaRPr>
                    </a:p>
                  </a:txBody>
                  <a:tcPr marL="9525" marR="9525" marT="9525" marB="0" anchor="b"/>
                </a:tc>
                <a:tc>
                  <a:txBody>
                    <a:bodyPr/>
                    <a:lstStyle/>
                    <a:p>
                      <a:pPr algn="ctr" fontAlgn="b"/>
                      <a:r>
                        <a:rPr lang="es-MX" sz="1800" b="1" u="none" strike="noStrike">
                          <a:solidFill>
                            <a:srgbClr val="FF0000"/>
                          </a:solidFill>
                          <a:effectLst/>
                        </a:rPr>
                        <a:t>Tecnológicos Estatales</a:t>
                      </a:r>
                      <a:endParaRPr lang="es-MX" sz="1800" b="1" i="0" u="none" strike="noStrike">
                        <a:solidFill>
                          <a:srgbClr val="FF0000"/>
                        </a:solidFill>
                        <a:effectLst/>
                        <a:latin typeface="Arial" pitchFamily="34" charset="0"/>
                        <a:cs typeface="Arial" pitchFamily="34" charset="0"/>
                      </a:endParaRPr>
                    </a:p>
                  </a:txBody>
                  <a:tcPr marL="9525" marR="9525" marT="9525" marB="0" anchor="b"/>
                </a:tc>
                <a:tc>
                  <a:txBody>
                    <a:bodyPr/>
                    <a:lstStyle/>
                    <a:p>
                      <a:pPr algn="ctr" fontAlgn="b"/>
                      <a:r>
                        <a:rPr lang="es-MX" sz="1800" b="1" u="none" strike="noStrike" dirty="0">
                          <a:solidFill>
                            <a:srgbClr val="FF0000"/>
                          </a:solidFill>
                          <a:effectLst/>
                        </a:rPr>
                        <a:t>Universidades</a:t>
                      </a:r>
                    </a:p>
                    <a:p>
                      <a:pPr algn="ctr" fontAlgn="b"/>
                      <a:r>
                        <a:rPr lang="es-MX" sz="1800" b="1" u="none" strike="noStrike" dirty="0">
                          <a:solidFill>
                            <a:srgbClr val="FF0000"/>
                          </a:solidFill>
                          <a:effectLst/>
                        </a:rPr>
                        <a:t> Tecnológicas</a:t>
                      </a:r>
                      <a:endParaRPr lang="es-MX" sz="1800" b="1" i="0" u="none" strike="noStrike" dirty="0">
                        <a:solidFill>
                          <a:srgbClr val="FF0000"/>
                        </a:solidFill>
                        <a:effectLst/>
                        <a:latin typeface="Arial" pitchFamily="34" charset="0"/>
                        <a:cs typeface="Arial" pitchFamily="34" charset="0"/>
                      </a:endParaRPr>
                    </a:p>
                  </a:txBody>
                  <a:tcPr marL="9525" marR="9525" marT="9525" marB="0" anchor="b"/>
                </a:tc>
                <a:extLst>
                  <a:ext uri="{0D108BD9-81ED-4DB2-BD59-A6C34878D82A}">
                    <a16:rowId xmlns:a16="http://schemas.microsoft.com/office/drawing/2014/main" val="10000"/>
                  </a:ext>
                </a:extLst>
              </a:tr>
              <a:tr h="357378">
                <a:tc>
                  <a:txBody>
                    <a:bodyPr/>
                    <a:lstStyle/>
                    <a:p>
                      <a:pPr algn="ctr" fontAlgn="b"/>
                      <a:r>
                        <a:rPr lang="es-MX" sz="1800" b="1" u="none" strike="noStrike" dirty="0">
                          <a:solidFill>
                            <a:schemeClr val="tx2">
                              <a:lumMod val="60000"/>
                              <a:lumOff val="40000"/>
                            </a:schemeClr>
                          </a:solidFill>
                          <a:effectLst/>
                        </a:rPr>
                        <a:t>Ingenierías</a:t>
                      </a:r>
                      <a:endParaRPr lang="es-MX" sz="1800" b="1" i="0" u="none" strike="noStrike" dirty="0">
                        <a:solidFill>
                          <a:schemeClr val="tx2">
                            <a:lumMod val="60000"/>
                            <a:lumOff val="40000"/>
                          </a:schemeClr>
                        </a:solidFill>
                        <a:effectLst/>
                        <a:latin typeface="Arial" pitchFamily="34" charset="0"/>
                        <a:cs typeface="Arial" pitchFamily="34" charset="0"/>
                      </a:endParaRPr>
                    </a:p>
                  </a:txBody>
                  <a:tcPr marL="9525" marR="9525" marT="9525" marB="0" anchor="b"/>
                </a:tc>
                <a:tc>
                  <a:txBody>
                    <a:bodyPr/>
                    <a:lstStyle/>
                    <a:p>
                      <a:pPr algn="ctr" fontAlgn="b"/>
                      <a:r>
                        <a:rPr lang="es-MX" sz="1800" b="1" u="none" strike="noStrike" dirty="0">
                          <a:solidFill>
                            <a:schemeClr val="tx2">
                              <a:lumMod val="60000"/>
                              <a:lumOff val="40000"/>
                            </a:schemeClr>
                          </a:solidFill>
                          <a:effectLst/>
                        </a:rPr>
                        <a:t>Ingenierías</a:t>
                      </a:r>
                      <a:endParaRPr lang="es-MX" sz="1800" b="1" i="0" u="none" strike="noStrike" dirty="0">
                        <a:solidFill>
                          <a:schemeClr val="tx2">
                            <a:lumMod val="60000"/>
                            <a:lumOff val="40000"/>
                          </a:schemeClr>
                        </a:solidFill>
                        <a:effectLst/>
                        <a:latin typeface="Arial" pitchFamily="34" charset="0"/>
                        <a:cs typeface="Arial" pitchFamily="34" charset="0"/>
                      </a:endParaRPr>
                    </a:p>
                  </a:txBody>
                  <a:tcPr marL="9525" marR="9525" marT="9525" marB="0" anchor="b"/>
                </a:tc>
                <a:tc>
                  <a:txBody>
                    <a:bodyPr/>
                    <a:lstStyle/>
                    <a:p>
                      <a:pPr algn="ctr" fontAlgn="b"/>
                      <a:r>
                        <a:rPr lang="es-MX" sz="1800" b="1" u="none" strike="noStrike" dirty="0">
                          <a:solidFill>
                            <a:schemeClr val="tx2">
                              <a:lumMod val="60000"/>
                              <a:lumOff val="40000"/>
                            </a:schemeClr>
                          </a:solidFill>
                          <a:effectLst/>
                        </a:rPr>
                        <a:t>Ingenierías</a:t>
                      </a:r>
                      <a:endParaRPr lang="es-MX" sz="1800" b="1" i="0" u="none" strike="noStrike" dirty="0">
                        <a:solidFill>
                          <a:schemeClr val="tx2">
                            <a:lumMod val="60000"/>
                            <a:lumOff val="40000"/>
                          </a:schemeClr>
                        </a:solidFill>
                        <a:effectLst/>
                        <a:latin typeface="Arial" pitchFamily="34" charset="0"/>
                        <a:cs typeface="Arial" pitchFamily="34" charset="0"/>
                      </a:endParaRPr>
                    </a:p>
                  </a:txBody>
                  <a:tcPr marL="9525" marR="9525" marT="9525" marB="0" anchor="b"/>
                </a:tc>
                <a:extLst>
                  <a:ext uri="{0D108BD9-81ED-4DB2-BD59-A6C34878D82A}">
                    <a16:rowId xmlns:a16="http://schemas.microsoft.com/office/drawing/2014/main" val="10001"/>
                  </a:ext>
                </a:extLst>
              </a:tr>
              <a:tr h="357378">
                <a:tc>
                  <a:txBody>
                    <a:bodyPr/>
                    <a:lstStyle/>
                    <a:p>
                      <a:pPr algn="ctr" fontAlgn="b"/>
                      <a:r>
                        <a:rPr lang="es-MX" sz="1800" b="1" u="none" strike="noStrike" dirty="0">
                          <a:effectLst/>
                        </a:rPr>
                        <a:t>Biomédica</a:t>
                      </a:r>
                      <a:endParaRPr lang="es-MX" sz="1800" b="1" i="0" u="none" strike="noStrike" dirty="0">
                        <a:solidFill>
                          <a:srgbClr val="000000"/>
                        </a:solidFill>
                        <a:effectLst/>
                        <a:latin typeface="Arial" pitchFamily="34" charset="0"/>
                        <a:cs typeface="Arial" pitchFamily="34" charset="0"/>
                      </a:endParaRPr>
                    </a:p>
                  </a:txBody>
                  <a:tcPr marL="7903" marR="7903" marT="7903" marB="0" anchor="b"/>
                </a:tc>
                <a:tc>
                  <a:txBody>
                    <a:bodyPr/>
                    <a:lstStyle/>
                    <a:p>
                      <a:pPr algn="ctr" fontAlgn="b"/>
                      <a:r>
                        <a:rPr lang="es-MX" sz="1800" b="1" u="none" strike="noStrike" dirty="0">
                          <a:effectLst/>
                        </a:rPr>
                        <a:t>Biomédica</a:t>
                      </a:r>
                      <a:endParaRPr lang="es-MX" sz="1800" b="1" i="0" u="none" strike="noStrike" dirty="0">
                        <a:solidFill>
                          <a:srgbClr val="000000"/>
                        </a:solidFill>
                        <a:effectLst/>
                        <a:latin typeface="Arial" pitchFamily="34" charset="0"/>
                        <a:cs typeface="Arial" pitchFamily="34" charset="0"/>
                      </a:endParaRPr>
                    </a:p>
                  </a:txBody>
                  <a:tcPr marL="7903" marR="7903" marT="7903" marB="0" anchor="b"/>
                </a:tc>
                <a:tc>
                  <a:txBody>
                    <a:bodyPr/>
                    <a:lstStyle/>
                    <a:p>
                      <a:pPr algn="ctr" fontAlgn="b"/>
                      <a:r>
                        <a:rPr lang="es-MX" sz="1800" b="1" u="none" strike="noStrike" dirty="0">
                          <a:effectLst/>
                        </a:rPr>
                        <a:t>Biomédica</a:t>
                      </a:r>
                      <a:endParaRPr lang="es-MX" sz="1800" b="1" i="0" u="none" strike="noStrike" dirty="0">
                        <a:solidFill>
                          <a:srgbClr val="000000"/>
                        </a:solidFill>
                        <a:effectLst/>
                        <a:latin typeface="Arial" pitchFamily="34" charset="0"/>
                        <a:cs typeface="Arial" pitchFamily="34" charset="0"/>
                      </a:endParaRPr>
                    </a:p>
                  </a:txBody>
                  <a:tcPr marL="7903" marR="7903" marT="7903" marB="0" anchor="b"/>
                </a:tc>
                <a:extLst>
                  <a:ext uri="{0D108BD9-81ED-4DB2-BD59-A6C34878D82A}">
                    <a16:rowId xmlns:a16="http://schemas.microsoft.com/office/drawing/2014/main" val="10002"/>
                  </a:ext>
                </a:extLst>
              </a:tr>
              <a:tr h="357378">
                <a:tc>
                  <a:txBody>
                    <a:bodyPr/>
                    <a:lstStyle/>
                    <a:p>
                      <a:pPr algn="ctr" fontAlgn="b"/>
                      <a:r>
                        <a:rPr lang="es-MX" sz="1800" b="1" u="none" strike="noStrike" dirty="0">
                          <a:effectLst/>
                        </a:rPr>
                        <a:t>Bioquímica</a:t>
                      </a:r>
                      <a:endParaRPr lang="es-MX" sz="1800" b="1" i="0" u="none" strike="noStrike" dirty="0">
                        <a:solidFill>
                          <a:srgbClr val="000000"/>
                        </a:solidFill>
                        <a:effectLst/>
                        <a:latin typeface="Arial" pitchFamily="34" charset="0"/>
                        <a:cs typeface="Arial" pitchFamily="34" charset="0"/>
                      </a:endParaRPr>
                    </a:p>
                  </a:txBody>
                  <a:tcPr marL="7903" marR="7903" marT="7903" marB="0" anchor="b"/>
                </a:tc>
                <a:tc>
                  <a:txBody>
                    <a:bodyPr/>
                    <a:lstStyle/>
                    <a:p>
                      <a:pPr algn="ctr" fontAlgn="b"/>
                      <a:r>
                        <a:rPr lang="es-MX" sz="1800" b="1" u="none" strike="noStrike" dirty="0">
                          <a:effectLst/>
                        </a:rPr>
                        <a:t>Bioquímica</a:t>
                      </a:r>
                      <a:endParaRPr lang="es-MX" sz="1800" b="1" i="0" u="none" strike="noStrike" dirty="0">
                        <a:solidFill>
                          <a:srgbClr val="000000"/>
                        </a:solidFill>
                        <a:effectLst/>
                        <a:latin typeface="Arial" pitchFamily="34" charset="0"/>
                        <a:cs typeface="Arial" pitchFamily="34" charset="0"/>
                      </a:endParaRPr>
                    </a:p>
                  </a:txBody>
                  <a:tcPr marL="7903" marR="7903" marT="7903" marB="0" anchor="b"/>
                </a:tc>
                <a:tc>
                  <a:txBody>
                    <a:bodyPr/>
                    <a:lstStyle/>
                    <a:p>
                      <a:pPr algn="ctr" fontAlgn="b"/>
                      <a:r>
                        <a:rPr lang="es-MX" sz="1800" b="1" u="none" strike="noStrike" dirty="0">
                          <a:effectLst/>
                        </a:rPr>
                        <a:t>Bioquímica</a:t>
                      </a:r>
                      <a:endParaRPr lang="es-MX" sz="1800" b="1" i="0" u="none" strike="noStrike" dirty="0">
                        <a:solidFill>
                          <a:srgbClr val="000000"/>
                        </a:solidFill>
                        <a:effectLst/>
                        <a:latin typeface="Arial" pitchFamily="34" charset="0"/>
                        <a:cs typeface="Arial" pitchFamily="34" charset="0"/>
                      </a:endParaRPr>
                    </a:p>
                  </a:txBody>
                  <a:tcPr marL="7903" marR="7903" marT="7903" marB="0" anchor="b"/>
                </a:tc>
                <a:extLst>
                  <a:ext uri="{0D108BD9-81ED-4DB2-BD59-A6C34878D82A}">
                    <a16:rowId xmlns:a16="http://schemas.microsoft.com/office/drawing/2014/main" val="10003"/>
                  </a:ext>
                </a:extLst>
              </a:tr>
              <a:tr h="357378">
                <a:tc>
                  <a:txBody>
                    <a:bodyPr/>
                    <a:lstStyle/>
                    <a:p>
                      <a:pPr algn="ctr" fontAlgn="b"/>
                      <a:r>
                        <a:rPr lang="es-MX" sz="1800" b="1" u="none" strike="noStrike" dirty="0">
                          <a:effectLst/>
                        </a:rPr>
                        <a:t> Química</a:t>
                      </a:r>
                      <a:endParaRPr lang="es-MX" sz="1800" b="1" i="0" u="none" strike="noStrike" dirty="0">
                        <a:solidFill>
                          <a:srgbClr val="000000"/>
                        </a:solidFill>
                        <a:effectLst/>
                        <a:latin typeface="Arial" pitchFamily="34" charset="0"/>
                        <a:cs typeface="Arial" pitchFamily="34" charset="0"/>
                      </a:endParaRPr>
                    </a:p>
                  </a:txBody>
                  <a:tcPr marL="7903" marR="7903" marT="7903" marB="0" anchor="b"/>
                </a:tc>
                <a:tc>
                  <a:txBody>
                    <a:bodyPr/>
                    <a:lstStyle/>
                    <a:p>
                      <a:pPr algn="ctr" fontAlgn="b"/>
                      <a:r>
                        <a:rPr lang="es-MX" sz="1800" b="1" u="none" strike="noStrike" dirty="0">
                          <a:effectLst/>
                        </a:rPr>
                        <a:t> Química</a:t>
                      </a:r>
                      <a:endParaRPr lang="es-MX" sz="1800" b="1" i="0" u="none" strike="noStrike" dirty="0">
                        <a:solidFill>
                          <a:srgbClr val="000000"/>
                        </a:solidFill>
                        <a:effectLst/>
                        <a:latin typeface="Arial" pitchFamily="34" charset="0"/>
                        <a:cs typeface="Arial" pitchFamily="34" charset="0"/>
                      </a:endParaRPr>
                    </a:p>
                  </a:txBody>
                  <a:tcPr marL="7903" marR="7903" marT="7903" marB="0" anchor="b"/>
                </a:tc>
                <a:tc>
                  <a:txBody>
                    <a:bodyPr/>
                    <a:lstStyle/>
                    <a:p>
                      <a:pPr algn="ctr" fontAlgn="b"/>
                      <a:r>
                        <a:rPr lang="es-MX" sz="1800" b="1" u="none" strike="noStrike" dirty="0">
                          <a:effectLst/>
                        </a:rPr>
                        <a:t>Química</a:t>
                      </a:r>
                      <a:endParaRPr lang="es-MX" sz="1800" b="1" i="0" u="none" strike="noStrike" dirty="0">
                        <a:solidFill>
                          <a:srgbClr val="000000"/>
                        </a:solidFill>
                        <a:effectLst/>
                        <a:latin typeface="Arial" pitchFamily="34" charset="0"/>
                        <a:cs typeface="Arial" pitchFamily="34" charset="0"/>
                      </a:endParaRPr>
                    </a:p>
                  </a:txBody>
                  <a:tcPr marL="7903" marR="7903" marT="7903" marB="0" anchor="b"/>
                </a:tc>
                <a:extLst>
                  <a:ext uri="{0D108BD9-81ED-4DB2-BD59-A6C34878D82A}">
                    <a16:rowId xmlns:a16="http://schemas.microsoft.com/office/drawing/2014/main" val="10004"/>
                  </a:ext>
                </a:extLst>
              </a:tr>
              <a:tr h="35737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800" b="1" u="none" strike="noStrike" dirty="0">
                          <a:effectLst/>
                        </a:rPr>
                        <a:t>Biotecnología</a:t>
                      </a:r>
                      <a:endParaRPr lang="es-MX" sz="1800" b="1" i="0" u="none" strike="noStrike" dirty="0">
                        <a:solidFill>
                          <a:srgbClr val="000000"/>
                        </a:solidFill>
                        <a:effectLst/>
                        <a:latin typeface="Arial" pitchFamily="34" charset="0"/>
                        <a:cs typeface="Arial" pitchFamily="34" charset="0"/>
                      </a:endParaRPr>
                    </a:p>
                  </a:txBody>
                  <a:tcPr marL="7903" marR="7903" marT="7903" marB="0" anchor="b"/>
                </a:tc>
                <a:tc>
                  <a:txBody>
                    <a:bodyPr/>
                    <a:lstStyle/>
                    <a:p>
                      <a:pPr algn="ctr" fontAlgn="b"/>
                      <a:endParaRPr lang="es-MX" sz="1800" b="1" i="0" u="none" strike="noStrike" dirty="0">
                        <a:solidFill>
                          <a:srgbClr val="000000"/>
                        </a:solidFill>
                        <a:effectLst/>
                        <a:latin typeface="Arial" pitchFamily="34" charset="0"/>
                        <a:cs typeface="Arial" pitchFamily="34" charset="0"/>
                      </a:endParaRPr>
                    </a:p>
                  </a:txBody>
                  <a:tcPr marL="7903" marR="7903" marT="7903" marB="0" anchor="b"/>
                </a:tc>
                <a:tc>
                  <a:txBody>
                    <a:bodyPr/>
                    <a:lstStyle/>
                    <a:p>
                      <a:pPr algn="ctr" fontAlgn="b"/>
                      <a:r>
                        <a:rPr lang="es-MX" sz="1800" b="1" u="none" strike="noStrike" dirty="0">
                          <a:effectLst/>
                        </a:rPr>
                        <a:t>Agrobiotecnología</a:t>
                      </a:r>
                      <a:endParaRPr lang="es-MX" sz="1800" b="1" i="0" u="none" strike="noStrike" dirty="0">
                        <a:solidFill>
                          <a:srgbClr val="000000"/>
                        </a:solidFill>
                        <a:effectLst/>
                        <a:latin typeface="Arial" pitchFamily="34" charset="0"/>
                        <a:cs typeface="Arial" pitchFamily="34" charset="0"/>
                      </a:endParaRPr>
                    </a:p>
                  </a:txBody>
                  <a:tcPr marL="7903" marR="7903" marT="7903" marB="0" anchor="b"/>
                </a:tc>
                <a:extLst>
                  <a:ext uri="{0D108BD9-81ED-4DB2-BD59-A6C34878D82A}">
                    <a16:rowId xmlns:a16="http://schemas.microsoft.com/office/drawing/2014/main" val="10005"/>
                  </a:ext>
                </a:extLst>
              </a:tr>
            </a:tbl>
          </a:graphicData>
        </a:graphic>
      </p:graphicFrame>
      <p:sp>
        <p:nvSpPr>
          <p:cNvPr id="5" name="4 CuadroTexto"/>
          <p:cNvSpPr txBox="1"/>
          <p:nvPr/>
        </p:nvSpPr>
        <p:spPr>
          <a:xfrm>
            <a:off x="298983" y="1124744"/>
            <a:ext cx="333746" cy="3970318"/>
          </a:xfrm>
          <a:prstGeom prst="rect">
            <a:avLst/>
          </a:prstGeom>
          <a:noFill/>
        </p:spPr>
        <p:txBody>
          <a:bodyPr wrap="none" rtlCol="0">
            <a:spAutoFit/>
          </a:bodyPr>
          <a:lstStyle/>
          <a:p>
            <a:r>
              <a:rPr lang="es-MX" dirty="0">
                <a:solidFill>
                  <a:srgbClr val="FF0000"/>
                </a:solidFill>
              </a:rPr>
              <a:t>F</a:t>
            </a:r>
          </a:p>
          <a:p>
            <a:r>
              <a:rPr lang="es-MX" dirty="0">
                <a:solidFill>
                  <a:srgbClr val="FF0000"/>
                </a:solidFill>
              </a:rPr>
              <a:t>U</a:t>
            </a:r>
          </a:p>
          <a:p>
            <a:r>
              <a:rPr lang="es-MX" dirty="0">
                <a:solidFill>
                  <a:srgbClr val="FF0000"/>
                </a:solidFill>
              </a:rPr>
              <a:t>E</a:t>
            </a:r>
          </a:p>
          <a:p>
            <a:r>
              <a:rPr lang="es-MX" dirty="0">
                <a:solidFill>
                  <a:srgbClr val="FF0000"/>
                </a:solidFill>
              </a:rPr>
              <a:t>T</a:t>
            </a:r>
          </a:p>
          <a:p>
            <a:r>
              <a:rPr lang="es-MX" dirty="0">
                <a:solidFill>
                  <a:srgbClr val="FF0000"/>
                </a:solidFill>
              </a:rPr>
              <a:t>E</a:t>
            </a:r>
          </a:p>
          <a:p>
            <a:endParaRPr lang="es-MX" dirty="0">
              <a:solidFill>
                <a:srgbClr val="FF0000"/>
              </a:solidFill>
            </a:endParaRPr>
          </a:p>
          <a:p>
            <a:endParaRPr lang="es-MX" dirty="0">
              <a:solidFill>
                <a:srgbClr val="FF0000"/>
              </a:solidFill>
            </a:endParaRPr>
          </a:p>
          <a:p>
            <a:r>
              <a:rPr lang="es-MX" dirty="0">
                <a:solidFill>
                  <a:srgbClr val="FF0000"/>
                </a:solidFill>
              </a:rPr>
              <a:t>A</a:t>
            </a:r>
          </a:p>
          <a:p>
            <a:r>
              <a:rPr lang="es-MX" dirty="0">
                <a:solidFill>
                  <a:srgbClr val="FF0000"/>
                </a:solidFill>
              </a:rPr>
              <a:t>N</a:t>
            </a:r>
          </a:p>
          <a:p>
            <a:r>
              <a:rPr lang="es-MX" dirty="0">
                <a:solidFill>
                  <a:srgbClr val="FF0000"/>
                </a:solidFill>
              </a:rPr>
              <a:t>U</a:t>
            </a:r>
          </a:p>
          <a:p>
            <a:r>
              <a:rPr lang="es-MX" dirty="0">
                <a:solidFill>
                  <a:srgbClr val="FF0000"/>
                </a:solidFill>
              </a:rPr>
              <a:t>I</a:t>
            </a:r>
          </a:p>
          <a:p>
            <a:r>
              <a:rPr lang="es-MX" dirty="0">
                <a:solidFill>
                  <a:srgbClr val="FF0000"/>
                </a:solidFill>
              </a:rPr>
              <a:t>E</a:t>
            </a:r>
          </a:p>
          <a:p>
            <a:r>
              <a:rPr lang="es-MX" dirty="0">
                <a:solidFill>
                  <a:srgbClr val="FF0000"/>
                </a:solidFill>
              </a:rPr>
              <a:t>S</a:t>
            </a:r>
          </a:p>
          <a:p>
            <a:endParaRPr lang="es-MX" dirty="0">
              <a:solidFill>
                <a:srgbClr val="FF0000"/>
              </a:solidFill>
            </a:endParaRPr>
          </a:p>
        </p:txBody>
      </p:sp>
      <p:sp>
        <p:nvSpPr>
          <p:cNvPr id="3" name="2 CuadroTexto"/>
          <p:cNvSpPr txBox="1"/>
          <p:nvPr/>
        </p:nvSpPr>
        <p:spPr>
          <a:xfrm>
            <a:off x="899592" y="5095062"/>
            <a:ext cx="8144217" cy="646331"/>
          </a:xfrm>
          <a:prstGeom prst="rect">
            <a:avLst/>
          </a:prstGeom>
          <a:noFill/>
        </p:spPr>
        <p:txBody>
          <a:bodyPr wrap="none" rtlCol="0">
            <a:spAutoFit/>
          </a:bodyPr>
          <a:lstStyle/>
          <a:p>
            <a:r>
              <a:rPr lang="es-MX" dirty="0"/>
              <a:t>La oferta educativa  de la educación tecnológica superior , en general es muy similar. </a:t>
            </a:r>
          </a:p>
          <a:p>
            <a:r>
              <a:rPr lang="es-MX" dirty="0"/>
              <a:t>En ocasiones en una misma entidad  ITF, ITE, UT  y UP ofrecen la misma carrera</a:t>
            </a:r>
          </a:p>
        </p:txBody>
      </p:sp>
    </p:spTree>
    <p:extLst>
      <p:ext uri="{BB962C8B-B14F-4D97-AF65-F5344CB8AC3E}">
        <p14:creationId xmlns:p14="http://schemas.microsoft.com/office/powerpoint/2010/main" val="2594509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200" b="1" dirty="0">
                <a:solidFill>
                  <a:srgbClr val="FF0000"/>
                </a:solidFill>
              </a:rPr>
              <a:t>Oferta de ingeniería Industrias Primarias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50860645"/>
              </p:ext>
            </p:extLst>
          </p:nvPr>
        </p:nvGraphicFramePr>
        <p:xfrm>
          <a:off x="1115617" y="1196752"/>
          <a:ext cx="7632847" cy="5512341"/>
        </p:xfrm>
        <a:graphic>
          <a:graphicData uri="http://schemas.openxmlformats.org/drawingml/2006/table">
            <a:tbl>
              <a:tblPr>
                <a:tableStyleId>{ED083AE6-46FA-4A59-8FB0-9F97EB10719F}</a:tableStyleId>
              </a:tblPr>
              <a:tblGrid>
                <a:gridCol w="1728191">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tblGrid>
              <a:tr h="481156">
                <a:tc>
                  <a:txBody>
                    <a:bodyPr/>
                    <a:lstStyle/>
                    <a:p>
                      <a:pPr algn="ctr" fontAlgn="b"/>
                      <a:r>
                        <a:rPr lang="es-MX" sz="1400" b="1" u="none" strike="noStrike" dirty="0">
                          <a:solidFill>
                            <a:srgbClr val="FF0000"/>
                          </a:solidFill>
                          <a:effectLst/>
                        </a:rPr>
                        <a:t>Tecnológicos Federales</a:t>
                      </a:r>
                      <a:endParaRPr lang="es-MX" sz="1400" b="1" i="0" u="none" strike="noStrike" dirty="0">
                        <a:solidFill>
                          <a:srgbClr val="FF0000"/>
                        </a:solidFill>
                        <a:effectLst/>
                        <a:latin typeface="Arial" pitchFamily="34" charset="0"/>
                        <a:cs typeface="Arial" pitchFamily="34" charset="0"/>
                      </a:endParaRPr>
                    </a:p>
                  </a:txBody>
                  <a:tcPr marL="9525" marR="9525" marT="9525" marB="0" anchor="b"/>
                </a:tc>
                <a:tc>
                  <a:txBody>
                    <a:bodyPr/>
                    <a:lstStyle/>
                    <a:p>
                      <a:pPr algn="ctr" fontAlgn="b"/>
                      <a:r>
                        <a:rPr lang="es-MX" sz="1400" b="1" u="none" strike="noStrike" dirty="0">
                          <a:solidFill>
                            <a:srgbClr val="FF0000"/>
                          </a:solidFill>
                          <a:effectLst/>
                        </a:rPr>
                        <a:t>Tecnológicos Estatales</a:t>
                      </a:r>
                      <a:endParaRPr lang="es-MX" sz="1400" b="1" i="0" u="none" strike="noStrike" dirty="0">
                        <a:solidFill>
                          <a:srgbClr val="FF0000"/>
                        </a:solidFill>
                        <a:effectLst/>
                        <a:latin typeface="Arial" pitchFamily="34" charset="0"/>
                        <a:cs typeface="Arial" pitchFamily="34" charset="0"/>
                      </a:endParaRPr>
                    </a:p>
                  </a:txBody>
                  <a:tcPr marL="9525" marR="9525" marT="9525" marB="0" anchor="b"/>
                </a:tc>
                <a:tc>
                  <a:txBody>
                    <a:bodyPr/>
                    <a:lstStyle/>
                    <a:p>
                      <a:pPr algn="ctr" fontAlgn="b"/>
                      <a:r>
                        <a:rPr lang="es-MX" sz="1400" b="1" u="none" strike="noStrike" dirty="0">
                          <a:solidFill>
                            <a:srgbClr val="FF0000"/>
                          </a:solidFill>
                          <a:effectLst/>
                        </a:rPr>
                        <a:t>Universidades</a:t>
                      </a:r>
                    </a:p>
                    <a:p>
                      <a:pPr algn="ctr" fontAlgn="b"/>
                      <a:r>
                        <a:rPr lang="es-MX" sz="1400" b="1" u="none" strike="noStrike" dirty="0">
                          <a:solidFill>
                            <a:srgbClr val="FF0000"/>
                          </a:solidFill>
                          <a:effectLst/>
                        </a:rPr>
                        <a:t> Tecnológicas</a:t>
                      </a:r>
                      <a:endParaRPr lang="es-MX" sz="1400" b="1" i="0" u="none" strike="noStrike" dirty="0">
                        <a:solidFill>
                          <a:srgbClr val="FF0000"/>
                        </a:solidFill>
                        <a:effectLst/>
                        <a:latin typeface="Arial" pitchFamily="34" charset="0"/>
                        <a:cs typeface="Arial" pitchFamily="34" charset="0"/>
                      </a:endParaRPr>
                    </a:p>
                  </a:txBody>
                  <a:tcPr marL="9525" marR="9525" marT="9525" marB="0" anchor="b"/>
                </a:tc>
                <a:tc>
                  <a:txBody>
                    <a:bodyPr/>
                    <a:lstStyle/>
                    <a:p>
                      <a:pPr algn="ctr" fontAlgn="b"/>
                      <a:r>
                        <a:rPr lang="es-MX" sz="1400" b="1" u="none" strike="noStrike" dirty="0">
                          <a:solidFill>
                            <a:srgbClr val="FF0000"/>
                          </a:solidFill>
                          <a:effectLst/>
                        </a:rPr>
                        <a:t>Universidades</a:t>
                      </a:r>
                    </a:p>
                    <a:p>
                      <a:pPr algn="ctr" fontAlgn="b"/>
                      <a:r>
                        <a:rPr lang="es-MX" sz="1400" b="1" u="none" strike="noStrike" dirty="0">
                          <a:solidFill>
                            <a:srgbClr val="FF0000"/>
                          </a:solidFill>
                          <a:effectLst/>
                        </a:rPr>
                        <a:t> Politécnicas</a:t>
                      </a:r>
                      <a:endParaRPr lang="es-MX" sz="1400" b="1" i="0" u="none" strike="noStrike" dirty="0">
                        <a:solidFill>
                          <a:srgbClr val="FF0000"/>
                        </a:solidFill>
                        <a:effectLst/>
                        <a:latin typeface="Arial" pitchFamily="34" charset="0"/>
                        <a:cs typeface="Arial" pitchFamily="34" charset="0"/>
                      </a:endParaRPr>
                    </a:p>
                  </a:txBody>
                  <a:tcPr marL="9525" marR="9525" marT="9525" marB="0" anchor="b"/>
                </a:tc>
                <a:extLst>
                  <a:ext uri="{0D108BD9-81ED-4DB2-BD59-A6C34878D82A}">
                    <a16:rowId xmlns:a16="http://schemas.microsoft.com/office/drawing/2014/main" val="10000"/>
                  </a:ext>
                </a:extLst>
              </a:tr>
              <a:tr h="245831">
                <a:tc>
                  <a:txBody>
                    <a:bodyPr/>
                    <a:lstStyle/>
                    <a:p>
                      <a:pPr algn="ctr" fontAlgn="b"/>
                      <a:r>
                        <a:rPr lang="es-MX" sz="1200" b="1" u="none" strike="noStrike" dirty="0">
                          <a:solidFill>
                            <a:schemeClr val="tx2">
                              <a:lumMod val="75000"/>
                            </a:schemeClr>
                          </a:solidFill>
                          <a:effectLst/>
                        </a:rPr>
                        <a:t>Ingenierías</a:t>
                      </a:r>
                      <a:endParaRPr lang="es-MX" sz="1200" b="1" i="0" u="none" strike="noStrike" dirty="0">
                        <a:solidFill>
                          <a:schemeClr val="tx2">
                            <a:lumMod val="75000"/>
                          </a:schemeClr>
                        </a:solidFill>
                        <a:effectLst/>
                        <a:latin typeface="+mn-lt"/>
                        <a:cs typeface="Arial" pitchFamily="34" charset="0"/>
                      </a:endParaRPr>
                    </a:p>
                  </a:txBody>
                  <a:tcPr marL="9525" marR="9525" marT="9525" marB="0" anchor="b"/>
                </a:tc>
                <a:tc>
                  <a:txBody>
                    <a:bodyPr/>
                    <a:lstStyle/>
                    <a:p>
                      <a:pPr algn="ctr" fontAlgn="b"/>
                      <a:r>
                        <a:rPr lang="es-MX" sz="1200" b="1" u="none" strike="noStrike" dirty="0">
                          <a:solidFill>
                            <a:schemeClr val="tx2">
                              <a:lumMod val="75000"/>
                            </a:schemeClr>
                          </a:solidFill>
                          <a:effectLst/>
                        </a:rPr>
                        <a:t>Ingenierías</a:t>
                      </a:r>
                      <a:endParaRPr lang="es-MX" sz="1200" b="1" i="0" u="none" strike="noStrike" dirty="0">
                        <a:solidFill>
                          <a:schemeClr val="tx2">
                            <a:lumMod val="75000"/>
                          </a:schemeClr>
                        </a:solidFill>
                        <a:effectLst/>
                        <a:latin typeface="+mn-lt"/>
                        <a:cs typeface="Arial" pitchFamily="34" charset="0"/>
                      </a:endParaRPr>
                    </a:p>
                  </a:txBody>
                  <a:tcPr marL="9525" marR="9525" marT="9525" marB="0" anchor="b"/>
                </a:tc>
                <a:tc>
                  <a:txBody>
                    <a:bodyPr/>
                    <a:lstStyle/>
                    <a:p>
                      <a:pPr algn="ctr" fontAlgn="b"/>
                      <a:r>
                        <a:rPr lang="es-MX" sz="1200" b="1" u="none" strike="noStrike" dirty="0">
                          <a:solidFill>
                            <a:schemeClr val="tx2">
                              <a:lumMod val="75000"/>
                            </a:schemeClr>
                          </a:solidFill>
                          <a:effectLst/>
                        </a:rPr>
                        <a:t>Ingenierías</a:t>
                      </a:r>
                      <a:endParaRPr lang="es-MX" sz="1200" b="1" i="0" u="none" strike="noStrike" dirty="0">
                        <a:solidFill>
                          <a:schemeClr val="tx2">
                            <a:lumMod val="75000"/>
                          </a:schemeClr>
                        </a:solidFill>
                        <a:effectLst/>
                        <a:latin typeface="+mn-lt"/>
                        <a:cs typeface="Arial" pitchFamily="34" charset="0"/>
                      </a:endParaRPr>
                    </a:p>
                  </a:txBody>
                  <a:tcPr marL="9525" marR="9525" marT="9525" marB="0" anchor="b"/>
                </a:tc>
                <a:tc>
                  <a:txBody>
                    <a:bodyPr/>
                    <a:lstStyle/>
                    <a:p>
                      <a:pPr algn="ctr" fontAlgn="b"/>
                      <a:r>
                        <a:rPr lang="es-MX" sz="1200" b="1" u="none" strike="noStrike" dirty="0">
                          <a:solidFill>
                            <a:schemeClr val="tx2">
                              <a:lumMod val="75000"/>
                            </a:schemeClr>
                          </a:solidFill>
                          <a:effectLst/>
                        </a:rPr>
                        <a:t>Ingenierías</a:t>
                      </a:r>
                      <a:endParaRPr lang="es-MX" sz="1200" b="1" i="0" u="none" strike="noStrike" dirty="0">
                        <a:solidFill>
                          <a:schemeClr val="tx2">
                            <a:lumMod val="75000"/>
                          </a:schemeClr>
                        </a:solidFill>
                        <a:effectLst/>
                        <a:latin typeface="+mn-lt"/>
                        <a:cs typeface="Arial" pitchFamily="34" charset="0"/>
                      </a:endParaRPr>
                    </a:p>
                  </a:txBody>
                  <a:tcPr marL="9525" marR="9525" marT="9525" marB="0" anchor="b"/>
                </a:tc>
                <a:extLst>
                  <a:ext uri="{0D108BD9-81ED-4DB2-BD59-A6C34878D82A}">
                    <a16:rowId xmlns:a16="http://schemas.microsoft.com/office/drawing/2014/main" val="10001"/>
                  </a:ext>
                </a:extLst>
              </a:tr>
              <a:tr h="245831">
                <a:tc>
                  <a:txBody>
                    <a:bodyPr/>
                    <a:lstStyle/>
                    <a:p>
                      <a:pPr algn="l" fontAlgn="b"/>
                      <a:r>
                        <a:rPr lang="es-MX" sz="1200" b="1" u="none" strike="noStrike" dirty="0">
                          <a:solidFill>
                            <a:srgbClr val="C00000"/>
                          </a:solidFill>
                          <a:effectLst/>
                        </a:rPr>
                        <a:t>Acuicultura</a:t>
                      </a:r>
                      <a:endParaRPr lang="es-MX" sz="1200" b="1" i="0" u="none" strike="noStrike" dirty="0">
                        <a:solidFill>
                          <a:srgbClr val="C00000"/>
                        </a:solidFill>
                        <a:effectLst/>
                        <a:latin typeface="+mn-lt"/>
                        <a:cs typeface="Arial" pitchFamily="34" charset="0"/>
                      </a:endParaRPr>
                    </a:p>
                  </a:txBody>
                  <a:tcPr marL="9525" marR="9525" marT="9525" marB="0" anchor="b"/>
                </a:tc>
                <a:tc>
                  <a:txBody>
                    <a:bodyPr/>
                    <a:lstStyle/>
                    <a:p>
                      <a:pPr algn="l" fontAlgn="b"/>
                      <a:r>
                        <a:rPr lang="es-MX" sz="1200" b="1" u="none" strike="noStrike" dirty="0">
                          <a:solidFill>
                            <a:srgbClr val="C00000"/>
                          </a:solidFill>
                          <a:effectLst/>
                        </a:rPr>
                        <a:t>Agronomía</a:t>
                      </a:r>
                      <a:endParaRPr lang="es-MX" sz="1200" b="1" i="0" u="none" strike="noStrike" dirty="0">
                        <a:solidFill>
                          <a:srgbClr val="C00000"/>
                        </a:solidFill>
                        <a:effectLst/>
                        <a:latin typeface="+mn-lt"/>
                        <a:cs typeface="Arial" pitchFamily="34" charset="0"/>
                      </a:endParaRPr>
                    </a:p>
                  </a:txBody>
                  <a:tcPr marL="9525" marR="9525" marT="9525" marB="0" anchor="b"/>
                </a:tc>
                <a:tc>
                  <a:txBody>
                    <a:bodyPr/>
                    <a:lstStyle/>
                    <a:p>
                      <a:pPr algn="l" fontAlgn="ctr"/>
                      <a:r>
                        <a:rPr lang="es-MX" sz="1200" b="1" u="none" strike="noStrike" dirty="0">
                          <a:effectLst/>
                        </a:rPr>
                        <a:t>Acuicultura</a:t>
                      </a:r>
                      <a:endParaRPr lang="es-MX" sz="1200" b="1" i="0" u="none" strike="noStrike" dirty="0">
                        <a:solidFill>
                          <a:srgbClr val="000000"/>
                        </a:solidFill>
                        <a:effectLst/>
                        <a:latin typeface="+mn-lt"/>
                        <a:cs typeface="Arial" pitchFamily="34" charset="0"/>
                      </a:endParaRPr>
                    </a:p>
                  </a:txBody>
                  <a:tcPr marL="9525" marR="9525" marT="9525" marB="0" anchor="ctr"/>
                </a:tc>
                <a:tc>
                  <a:txBody>
                    <a:bodyPr/>
                    <a:lstStyle/>
                    <a:p>
                      <a:pPr marL="0" algn="l" defTabSz="914400" rtl="0" eaLnBrk="1" fontAlgn="ctr" latinLnBrk="0" hangingPunct="1"/>
                      <a:r>
                        <a:rPr lang="es-MX" sz="1200" b="1" u="none" strike="noStrike" kern="1200" dirty="0" err="1">
                          <a:effectLst/>
                        </a:rPr>
                        <a:t>Agrotecnología</a:t>
                      </a:r>
                      <a:endParaRPr lang="es-MX" sz="1200" b="1" i="0" u="none" strike="noStrike" kern="1200" dirty="0">
                        <a:solidFill>
                          <a:srgbClr val="000000"/>
                        </a:solidFill>
                        <a:effectLst/>
                        <a:latin typeface="+mn-lt"/>
                        <a:ea typeface="+mn-ea"/>
                        <a:cs typeface="Arial" pitchFamily="34" charset="0"/>
                      </a:endParaRPr>
                    </a:p>
                  </a:txBody>
                  <a:tcPr marL="9525" marR="9525" marT="9525" marB="0" anchor="b"/>
                </a:tc>
                <a:extLst>
                  <a:ext uri="{0D108BD9-81ED-4DB2-BD59-A6C34878D82A}">
                    <a16:rowId xmlns:a16="http://schemas.microsoft.com/office/drawing/2014/main" val="10002"/>
                  </a:ext>
                </a:extLst>
              </a:tr>
              <a:tr h="481156">
                <a:tc>
                  <a:txBody>
                    <a:bodyPr/>
                    <a:lstStyle/>
                    <a:p>
                      <a:pPr algn="l" fontAlgn="b"/>
                      <a:r>
                        <a:rPr lang="es-MX" sz="1200" b="1" u="none" strike="noStrike" dirty="0">
                          <a:solidFill>
                            <a:srgbClr val="C00000"/>
                          </a:solidFill>
                          <a:effectLst/>
                        </a:rPr>
                        <a:t>Agronomía</a:t>
                      </a:r>
                      <a:endParaRPr lang="es-MX" sz="1200" b="1" i="0" u="none" strike="noStrike" dirty="0">
                        <a:solidFill>
                          <a:srgbClr val="C00000"/>
                        </a:solidFill>
                        <a:effectLst/>
                        <a:latin typeface="+mn-lt"/>
                        <a:cs typeface="Arial" pitchFamily="34" charset="0"/>
                      </a:endParaRPr>
                    </a:p>
                  </a:txBody>
                  <a:tcPr marL="9525" marR="9525" marT="9525" marB="0" anchor="b"/>
                </a:tc>
                <a:tc>
                  <a:txBody>
                    <a:bodyPr/>
                    <a:lstStyle/>
                    <a:p>
                      <a:pPr algn="l" fontAlgn="b"/>
                      <a:r>
                        <a:rPr lang="es-MX" sz="1200" b="1" u="none" strike="noStrike" dirty="0">
                          <a:solidFill>
                            <a:srgbClr val="C00000"/>
                          </a:solidFill>
                          <a:effectLst/>
                        </a:rPr>
                        <a:t>Ambiental</a:t>
                      </a:r>
                      <a:endParaRPr lang="es-MX" sz="1200" b="1" i="0" u="none" strike="noStrike" dirty="0">
                        <a:solidFill>
                          <a:srgbClr val="C00000"/>
                        </a:solidFill>
                        <a:effectLst/>
                        <a:latin typeface="+mn-lt"/>
                        <a:cs typeface="Arial" pitchFamily="34" charset="0"/>
                      </a:endParaRPr>
                    </a:p>
                  </a:txBody>
                  <a:tcPr marL="9525" marR="9525" marT="9525" marB="0" anchor="b"/>
                </a:tc>
                <a:tc>
                  <a:txBody>
                    <a:bodyPr/>
                    <a:lstStyle/>
                    <a:p>
                      <a:pPr algn="l" fontAlgn="ctr"/>
                      <a:r>
                        <a:rPr lang="es-MX" sz="1200" b="1" u="none" strike="noStrike">
                          <a:effectLst/>
                        </a:rPr>
                        <a:t>Agricultura sustentable y protegida</a:t>
                      </a:r>
                      <a:endParaRPr lang="es-MX" sz="1200" b="1" i="0" u="none" strike="noStrike">
                        <a:solidFill>
                          <a:srgbClr val="000000"/>
                        </a:solidFill>
                        <a:effectLst/>
                        <a:latin typeface="+mn-lt"/>
                        <a:cs typeface="Arial" pitchFamily="34" charset="0"/>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s-MX" sz="1200" b="1" u="none" strike="noStrike" kern="1200"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es-MX" sz="1200" b="1" u="none" strike="noStrike" kern="1200" dirty="0">
                          <a:effectLst/>
                        </a:rPr>
                        <a:t>Agroindustrial</a:t>
                      </a:r>
                      <a:endParaRPr lang="es-MX" sz="1200" b="1" i="0" u="none" strike="noStrike" kern="1200" dirty="0">
                        <a:solidFill>
                          <a:srgbClr val="000000"/>
                        </a:solidFill>
                        <a:effectLst/>
                        <a:latin typeface="+mn-lt"/>
                        <a:ea typeface="+mn-ea"/>
                        <a:cs typeface="Arial" pitchFamily="34" charset="0"/>
                      </a:endParaRPr>
                    </a:p>
                  </a:txBody>
                  <a:tcPr marL="9525" marR="9525" marT="9525" marB="0" anchor="b"/>
                </a:tc>
                <a:extLst>
                  <a:ext uri="{0D108BD9-81ED-4DB2-BD59-A6C34878D82A}">
                    <a16:rowId xmlns:a16="http://schemas.microsoft.com/office/drawing/2014/main" val="10003"/>
                  </a:ext>
                </a:extLst>
              </a:tr>
              <a:tr h="245831">
                <a:tc>
                  <a:txBody>
                    <a:bodyPr/>
                    <a:lstStyle/>
                    <a:p>
                      <a:pPr algn="l" fontAlgn="b"/>
                      <a:r>
                        <a:rPr lang="es-MX" sz="1200" b="1" u="none" strike="noStrike" dirty="0">
                          <a:solidFill>
                            <a:srgbClr val="C00000"/>
                          </a:solidFill>
                          <a:effectLst/>
                        </a:rPr>
                        <a:t>Ambiental</a:t>
                      </a:r>
                      <a:endParaRPr lang="es-MX" sz="1200" b="1" i="0" u="none" strike="noStrike" dirty="0">
                        <a:solidFill>
                          <a:srgbClr val="C00000"/>
                        </a:solidFill>
                        <a:effectLst/>
                        <a:latin typeface="+mn-lt"/>
                        <a:cs typeface="Arial" pitchFamily="34" charset="0"/>
                      </a:endParaRPr>
                    </a:p>
                  </a:txBody>
                  <a:tcPr marL="9525" marR="9525" marT="9525" marB="0" anchor="b"/>
                </a:tc>
                <a:tc>
                  <a:txBody>
                    <a:bodyPr/>
                    <a:lstStyle/>
                    <a:p>
                      <a:pPr algn="l" fontAlgn="b"/>
                      <a:r>
                        <a:rPr lang="es-MX" sz="1200" b="1" u="none" strike="noStrike" dirty="0">
                          <a:solidFill>
                            <a:srgbClr val="C00000"/>
                          </a:solidFill>
                          <a:effectLst/>
                        </a:rPr>
                        <a:t>Energías renovables</a:t>
                      </a:r>
                      <a:endParaRPr lang="es-MX" sz="1200" b="1" i="0" u="none" strike="noStrike" dirty="0">
                        <a:solidFill>
                          <a:srgbClr val="C00000"/>
                        </a:solidFill>
                        <a:effectLst/>
                        <a:latin typeface="+mn-lt"/>
                        <a:cs typeface="Arial" pitchFamily="34" charset="0"/>
                      </a:endParaRPr>
                    </a:p>
                  </a:txBody>
                  <a:tcPr marL="9525" marR="9525" marT="9525" marB="0" anchor="b"/>
                </a:tc>
                <a:tc>
                  <a:txBody>
                    <a:bodyPr/>
                    <a:lstStyle/>
                    <a:p>
                      <a:pPr algn="l" fontAlgn="ctr"/>
                      <a:r>
                        <a:rPr lang="es-MX" sz="1200" b="1" u="none" strike="noStrike" dirty="0">
                          <a:solidFill>
                            <a:srgbClr val="C00000"/>
                          </a:solidFill>
                          <a:effectLst/>
                        </a:rPr>
                        <a:t>Ambiental</a:t>
                      </a:r>
                      <a:endParaRPr lang="es-MX" sz="1200" b="1" i="0" u="none" strike="noStrike" dirty="0">
                        <a:solidFill>
                          <a:srgbClr val="C00000"/>
                        </a:solidFill>
                        <a:effectLst/>
                        <a:latin typeface="+mn-lt"/>
                        <a:cs typeface="Arial" pitchFamily="34" charset="0"/>
                      </a:endParaRPr>
                    </a:p>
                  </a:txBody>
                  <a:tcPr marL="9525" marR="9525" marT="9525" marB="0" anchor="ctr"/>
                </a:tc>
                <a:tc>
                  <a:txBody>
                    <a:bodyPr/>
                    <a:lstStyle/>
                    <a:p>
                      <a:pPr marL="0" algn="l" defTabSz="914400" rtl="0" eaLnBrk="1" fontAlgn="ctr" latinLnBrk="0" hangingPunct="1"/>
                      <a:endParaRPr lang="es-MX" sz="1200" b="1" u="none" strike="noStrike" kern="1200"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es-MX" sz="1200" b="1" u="none" strike="noStrike" kern="1200" dirty="0">
                          <a:effectLst/>
                        </a:rPr>
                        <a:t>Bioenergía</a:t>
                      </a:r>
                      <a:endParaRPr lang="es-MX" sz="1200" b="1" i="0" u="none" strike="noStrike" kern="1200" dirty="0">
                        <a:solidFill>
                          <a:srgbClr val="000000"/>
                        </a:solidFill>
                        <a:effectLst/>
                        <a:latin typeface="+mn-lt"/>
                        <a:ea typeface="+mn-ea"/>
                        <a:cs typeface="Arial" pitchFamily="34" charset="0"/>
                      </a:endParaRPr>
                    </a:p>
                  </a:txBody>
                  <a:tcPr marL="9525" marR="9525" marT="9525" marB="0" anchor="b"/>
                </a:tc>
                <a:extLst>
                  <a:ext uri="{0D108BD9-81ED-4DB2-BD59-A6C34878D82A}">
                    <a16:rowId xmlns:a16="http://schemas.microsoft.com/office/drawing/2014/main" val="10004"/>
                  </a:ext>
                </a:extLst>
              </a:tr>
              <a:tr h="245831">
                <a:tc>
                  <a:txBody>
                    <a:bodyPr/>
                    <a:lstStyle/>
                    <a:p>
                      <a:pPr algn="l" fontAlgn="b"/>
                      <a:r>
                        <a:rPr lang="es-MX" sz="1200" b="1" u="none" strike="noStrike" dirty="0">
                          <a:solidFill>
                            <a:srgbClr val="C00000"/>
                          </a:solidFill>
                          <a:effectLst/>
                        </a:rPr>
                        <a:t>Energías renovables</a:t>
                      </a:r>
                      <a:endParaRPr lang="es-MX" sz="1200" b="1" i="0" u="none" strike="noStrike" dirty="0">
                        <a:solidFill>
                          <a:srgbClr val="C00000"/>
                        </a:solidFill>
                        <a:effectLst/>
                        <a:latin typeface="+mn-lt"/>
                        <a:cs typeface="Arial" pitchFamily="34" charset="0"/>
                      </a:endParaRPr>
                    </a:p>
                  </a:txBody>
                  <a:tcPr marL="9525" marR="9525" marT="9525" marB="0" anchor="b"/>
                </a:tc>
                <a:tc>
                  <a:txBody>
                    <a:bodyPr/>
                    <a:lstStyle/>
                    <a:p>
                      <a:pPr algn="l" fontAlgn="b"/>
                      <a:r>
                        <a:rPr lang="es-MX" sz="1200" b="1" u="none" strike="noStrike" dirty="0">
                          <a:solidFill>
                            <a:srgbClr val="C00000"/>
                          </a:solidFill>
                          <a:effectLst/>
                        </a:rPr>
                        <a:t>Forestal</a:t>
                      </a:r>
                      <a:endParaRPr lang="es-MX" sz="1200" b="1" i="0" u="none" strike="noStrike" dirty="0">
                        <a:solidFill>
                          <a:srgbClr val="C00000"/>
                        </a:solidFill>
                        <a:effectLst/>
                        <a:latin typeface="+mn-lt"/>
                        <a:cs typeface="Arial" pitchFamily="34" charset="0"/>
                      </a:endParaRPr>
                    </a:p>
                  </a:txBody>
                  <a:tcPr marL="9525" marR="9525" marT="9525" marB="0" anchor="b"/>
                </a:tc>
                <a:tc>
                  <a:txBody>
                    <a:bodyPr/>
                    <a:lstStyle/>
                    <a:p>
                      <a:pPr algn="l" fontAlgn="ctr"/>
                      <a:r>
                        <a:rPr lang="es-MX" sz="1200" b="1" u="none" strike="noStrike" dirty="0">
                          <a:effectLst/>
                        </a:rPr>
                        <a:t>Confiabilidad de plantas</a:t>
                      </a:r>
                      <a:endParaRPr lang="es-MX" sz="1200" b="1" i="0" u="none" strike="noStrike" dirty="0">
                        <a:solidFill>
                          <a:srgbClr val="000000"/>
                        </a:solidFill>
                        <a:effectLst/>
                        <a:latin typeface="+mn-lt"/>
                        <a:cs typeface="Arial" pitchFamily="34" charset="0"/>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MX" sz="1200" b="1" u="none" strike="noStrike" kern="1200" dirty="0">
                          <a:effectLst/>
                        </a:rPr>
                        <a:t>Manejo de </a:t>
                      </a:r>
                    </a:p>
                    <a:p>
                      <a:pPr marL="0" marR="0" indent="0" algn="l" defTabSz="914400" rtl="0" eaLnBrk="1" fontAlgn="ctr" latinLnBrk="0" hangingPunct="1">
                        <a:lnSpc>
                          <a:spcPct val="100000"/>
                        </a:lnSpc>
                        <a:spcBef>
                          <a:spcPts val="0"/>
                        </a:spcBef>
                        <a:spcAft>
                          <a:spcPts val="0"/>
                        </a:spcAft>
                        <a:buClrTx/>
                        <a:buSzTx/>
                        <a:buFontTx/>
                        <a:buNone/>
                        <a:tabLst/>
                        <a:defRPr/>
                      </a:pPr>
                      <a:r>
                        <a:rPr lang="es-MX" sz="1200" b="1" u="none" strike="noStrike" kern="1200" dirty="0">
                          <a:effectLst/>
                        </a:rPr>
                        <a:t>recursos </a:t>
                      </a:r>
                    </a:p>
                    <a:p>
                      <a:pPr marL="0" marR="0" indent="0" algn="l" defTabSz="914400" rtl="0" eaLnBrk="1" fontAlgn="ctr" latinLnBrk="0" hangingPunct="1">
                        <a:lnSpc>
                          <a:spcPct val="100000"/>
                        </a:lnSpc>
                        <a:spcBef>
                          <a:spcPts val="0"/>
                        </a:spcBef>
                        <a:spcAft>
                          <a:spcPts val="0"/>
                        </a:spcAft>
                        <a:buClrTx/>
                        <a:buSzTx/>
                        <a:buFontTx/>
                        <a:buNone/>
                        <a:tabLst/>
                        <a:defRPr/>
                      </a:pPr>
                      <a:r>
                        <a:rPr lang="es-MX" sz="1200" b="1" u="none" strike="noStrike" kern="1200" dirty="0">
                          <a:effectLst/>
                        </a:rPr>
                        <a:t>naturales</a:t>
                      </a:r>
                    </a:p>
                    <a:p>
                      <a:pPr marL="0" algn="l" defTabSz="914400" rtl="0" eaLnBrk="1" fontAlgn="ctr" latinLnBrk="0" hangingPunct="1"/>
                      <a:endParaRPr lang="es-MX" sz="1200" b="1" i="0" u="none" strike="noStrike" kern="1200" dirty="0">
                        <a:solidFill>
                          <a:srgbClr val="000000"/>
                        </a:solidFill>
                        <a:effectLst/>
                        <a:latin typeface="+mn-lt"/>
                        <a:ea typeface="+mn-ea"/>
                        <a:cs typeface="Arial" pitchFamily="34" charset="0"/>
                      </a:endParaRPr>
                    </a:p>
                  </a:txBody>
                  <a:tcPr marL="9525" marR="9525" marT="9525" marB="0" anchor="b"/>
                </a:tc>
                <a:extLst>
                  <a:ext uri="{0D108BD9-81ED-4DB2-BD59-A6C34878D82A}">
                    <a16:rowId xmlns:a16="http://schemas.microsoft.com/office/drawing/2014/main" val="10005"/>
                  </a:ext>
                </a:extLst>
              </a:tr>
              <a:tr h="245831">
                <a:tc>
                  <a:txBody>
                    <a:bodyPr/>
                    <a:lstStyle/>
                    <a:p>
                      <a:pPr algn="l" fontAlgn="b"/>
                      <a:r>
                        <a:rPr lang="es-MX" sz="1200" b="1" u="none" strike="noStrike" dirty="0">
                          <a:solidFill>
                            <a:srgbClr val="C00000"/>
                          </a:solidFill>
                          <a:effectLst/>
                        </a:rPr>
                        <a:t>Forestal</a:t>
                      </a:r>
                      <a:endParaRPr lang="es-MX" sz="1200" b="1" i="0" u="none" strike="noStrike" dirty="0">
                        <a:solidFill>
                          <a:srgbClr val="C00000"/>
                        </a:solidFill>
                        <a:effectLst/>
                        <a:latin typeface="+mn-lt"/>
                        <a:cs typeface="Arial" pitchFamily="34" charset="0"/>
                      </a:endParaRPr>
                    </a:p>
                  </a:txBody>
                  <a:tcPr marL="9525" marR="9525" marT="9525" marB="0" anchor="b"/>
                </a:tc>
                <a:tc>
                  <a:txBody>
                    <a:bodyPr/>
                    <a:lstStyle/>
                    <a:p>
                      <a:pPr algn="l" fontAlgn="b"/>
                      <a:r>
                        <a:rPr lang="es-MX" sz="1200" b="1" u="none" strike="noStrike" dirty="0" err="1">
                          <a:solidFill>
                            <a:srgbClr val="C00000"/>
                          </a:solidFill>
                          <a:effectLst/>
                        </a:rPr>
                        <a:t>Geociencias</a:t>
                      </a:r>
                      <a:endParaRPr lang="es-MX" sz="1200" b="1" i="0" u="none" strike="noStrike" dirty="0">
                        <a:solidFill>
                          <a:srgbClr val="C00000"/>
                        </a:solidFill>
                        <a:effectLst/>
                        <a:latin typeface="+mn-lt"/>
                        <a:cs typeface="Arial" pitchFamily="34" charset="0"/>
                      </a:endParaRPr>
                    </a:p>
                  </a:txBody>
                  <a:tcPr marL="9525" marR="9525" marT="9525" marB="0" anchor="b"/>
                </a:tc>
                <a:tc>
                  <a:txBody>
                    <a:bodyPr/>
                    <a:lstStyle/>
                    <a:p>
                      <a:pPr algn="l" fontAlgn="ctr"/>
                      <a:r>
                        <a:rPr lang="es-MX" sz="1200" b="1" u="none" strike="noStrike" dirty="0">
                          <a:effectLst/>
                        </a:rPr>
                        <a:t>Energías renovables</a:t>
                      </a:r>
                      <a:endParaRPr lang="es-MX" sz="1200" b="1" i="0" u="none" strike="noStrike" dirty="0">
                        <a:solidFill>
                          <a:srgbClr val="000000"/>
                        </a:solidFill>
                        <a:effectLst/>
                        <a:latin typeface="+mn-lt"/>
                        <a:cs typeface="Arial" pitchFamily="34" charset="0"/>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MX" sz="1200" b="1" u="none" strike="noStrike" kern="1200" dirty="0">
                          <a:effectLst/>
                        </a:rPr>
                        <a:t>Metalúrgica</a:t>
                      </a:r>
                    </a:p>
                    <a:p>
                      <a:pPr marL="0" algn="l" defTabSz="914400" rtl="0" eaLnBrk="1" fontAlgn="ctr" latinLnBrk="0" hangingPunct="1"/>
                      <a:endParaRPr lang="es-MX" sz="1200" b="1" i="0" u="none" strike="noStrike" kern="1200" dirty="0">
                        <a:solidFill>
                          <a:srgbClr val="000000"/>
                        </a:solidFill>
                        <a:effectLst/>
                        <a:latin typeface="+mn-lt"/>
                        <a:ea typeface="+mn-ea"/>
                        <a:cs typeface="Arial" pitchFamily="34" charset="0"/>
                      </a:endParaRPr>
                    </a:p>
                  </a:txBody>
                  <a:tcPr marL="9525" marR="9525" marT="9525" marB="0" anchor="b"/>
                </a:tc>
                <a:extLst>
                  <a:ext uri="{0D108BD9-81ED-4DB2-BD59-A6C34878D82A}">
                    <a16:rowId xmlns:a16="http://schemas.microsoft.com/office/drawing/2014/main" val="10006"/>
                  </a:ext>
                </a:extLst>
              </a:tr>
              <a:tr h="245831">
                <a:tc>
                  <a:txBody>
                    <a:bodyPr/>
                    <a:lstStyle/>
                    <a:p>
                      <a:pPr algn="l" fontAlgn="b"/>
                      <a:r>
                        <a:rPr lang="es-MX" sz="1200" b="1" u="none" strike="noStrike" dirty="0" err="1">
                          <a:solidFill>
                            <a:srgbClr val="C00000"/>
                          </a:solidFill>
                          <a:effectLst/>
                        </a:rPr>
                        <a:t>Geociencias</a:t>
                      </a:r>
                      <a:endParaRPr lang="es-MX" sz="1200" b="1" i="0" u="none" strike="noStrike" dirty="0">
                        <a:solidFill>
                          <a:srgbClr val="C00000"/>
                        </a:solidFill>
                        <a:effectLst/>
                        <a:latin typeface="+mn-lt"/>
                        <a:cs typeface="Arial" pitchFamily="34" charset="0"/>
                      </a:endParaRPr>
                    </a:p>
                  </a:txBody>
                  <a:tcPr marL="9525" marR="9525" marT="9525" marB="0" anchor="b"/>
                </a:tc>
                <a:tc>
                  <a:txBody>
                    <a:bodyPr/>
                    <a:lstStyle/>
                    <a:p>
                      <a:pPr algn="l" fontAlgn="b"/>
                      <a:r>
                        <a:rPr lang="es-MX" sz="1200" b="1" u="none" strike="noStrike" dirty="0">
                          <a:solidFill>
                            <a:srgbClr val="C00000"/>
                          </a:solidFill>
                          <a:effectLst/>
                        </a:rPr>
                        <a:t>Industrias alimentarias</a:t>
                      </a:r>
                      <a:endParaRPr lang="es-MX" sz="1200" b="1" i="0" u="none" strike="noStrike" dirty="0">
                        <a:solidFill>
                          <a:srgbClr val="C00000"/>
                        </a:solidFill>
                        <a:effectLst/>
                        <a:latin typeface="+mn-lt"/>
                        <a:cs typeface="Arial" pitchFamily="34" charset="0"/>
                      </a:endParaRPr>
                    </a:p>
                  </a:txBody>
                  <a:tcPr marL="9525" marR="9525" marT="9525" marB="0" anchor="b"/>
                </a:tc>
                <a:tc>
                  <a:txBody>
                    <a:bodyPr/>
                    <a:lstStyle/>
                    <a:p>
                      <a:pPr algn="l" fontAlgn="b"/>
                      <a:r>
                        <a:rPr lang="es-MX" sz="1200" b="1" u="none" strike="noStrike" dirty="0">
                          <a:effectLst/>
                        </a:rPr>
                        <a:t>Manejo de recursos naturales</a:t>
                      </a:r>
                      <a:endParaRPr lang="es-MX" sz="1200" b="1" i="0" u="none" strike="noStrike" dirty="0">
                        <a:solidFill>
                          <a:srgbClr val="000000"/>
                        </a:solidFill>
                        <a:effectLst/>
                        <a:latin typeface="+mn-lt"/>
                        <a:cs typeface="Arial" pitchFamily="34" charset="0"/>
                      </a:endParaRPr>
                    </a:p>
                  </a:txBody>
                  <a:tcPr marL="9525" marR="9525" marT="9525" marB="0" anchor="b"/>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MX" sz="1200" b="1" u="none" strike="noStrike" kern="1200" dirty="0">
                          <a:solidFill>
                            <a:srgbClr val="C00000"/>
                          </a:solidFill>
                          <a:effectLst/>
                        </a:rPr>
                        <a:t>Petrolera</a:t>
                      </a:r>
                    </a:p>
                    <a:p>
                      <a:pPr marL="0" marR="0" indent="0" algn="l" defTabSz="914400" rtl="0" eaLnBrk="1" fontAlgn="ctr" latinLnBrk="0" hangingPunct="1">
                        <a:lnSpc>
                          <a:spcPct val="100000"/>
                        </a:lnSpc>
                        <a:spcBef>
                          <a:spcPts val="0"/>
                        </a:spcBef>
                        <a:spcAft>
                          <a:spcPts val="0"/>
                        </a:spcAft>
                        <a:buClrTx/>
                        <a:buSzTx/>
                        <a:buFontTx/>
                        <a:buNone/>
                        <a:tabLst/>
                        <a:defRPr/>
                      </a:pPr>
                      <a:endParaRPr lang="es-MX" sz="1200" b="1" i="0" u="none" strike="noStrike" kern="1200" dirty="0">
                        <a:solidFill>
                          <a:srgbClr val="000000"/>
                        </a:solidFill>
                        <a:effectLst/>
                        <a:latin typeface="+mn-lt"/>
                        <a:ea typeface="+mn-ea"/>
                        <a:cs typeface="Arial" pitchFamily="34" charset="0"/>
                      </a:endParaRPr>
                    </a:p>
                  </a:txBody>
                  <a:tcPr marL="9525" marR="9525" marT="9525" marB="0" anchor="b"/>
                </a:tc>
                <a:extLst>
                  <a:ext uri="{0D108BD9-81ED-4DB2-BD59-A6C34878D82A}">
                    <a16:rowId xmlns:a16="http://schemas.microsoft.com/office/drawing/2014/main" val="10007"/>
                  </a:ext>
                </a:extLst>
              </a:tr>
              <a:tr h="481156">
                <a:tc>
                  <a:txBody>
                    <a:bodyPr/>
                    <a:lstStyle/>
                    <a:p>
                      <a:pPr algn="l" fontAlgn="b"/>
                      <a:r>
                        <a:rPr lang="es-MX" sz="1200" b="1" u="none" strike="noStrike">
                          <a:effectLst/>
                        </a:rPr>
                        <a:t>Hidrológica</a:t>
                      </a:r>
                      <a:endParaRPr lang="es-MX" sz="1200" b="1" i="0" u="none" strike="noStrike">
                        <a:solidFill>
                          <a:srgbClr val="000000"/>
                        </a:solidFill>
                        <a:effectLst/>
                        <a:latin typeface="+mn-lt"/>
                        <a:cs typeface="Arial" pitchFamily="34" charset="0"/>
                      </a:endParaRPr>
                    </a:p>
                  </a:txBody>
                  <a:tcPr marL="9525" marR="9525" marT="9525" marB="0" anchor="b"/>
                </a:tc>
                <a:tc>
                  <a:txBody>
                    <a:bodyPr/>
                    <a:lstStyle/>
                    <a:p>
                      <a:pPr algn="l" fontAlgn="b"/>
                      <a:r>
                        <a:rPr lang="es-MX" sz="1200" b="1" u="none" strike="noStrike" dirty="0">
                          <a:solidFill>
                            <a:srgbClr val="C00000"/>
                          </a:solidFill>
                          <a:effectLst/>
                        </a:rPr>
                        <a:t>Innovación agrícola sustentable</a:t>
                      </a:r>
                      <a:endParaRPr lang="es-MX" sz="1200" b="1" i="0" u="none" strike="noStrike" dirty="0">
                        <a:solidFill>
                          <a:srgbClr val="C00000"/>
                        </a:solidFill>
                        <a:effectLst/>
                        <a:latin typeface="+mn-lt"/>
                        <a:cs typeface="Arial" pitchFamily="34" charset="0"/>
                      </a:endParaRPr>
                    </a:p>
                  </a:txBody>
                  <a:tcPr marL="9525" marR="9525" marT="9525" marB="0" anchor="b"/>
                </a:tc>
                <a:tc>
                  <a:txBody>
                    <a:bodyPr/>
                    <a:lstStyle/>
                    <a:p>
                      <a:pPr algn="l" fontAlgn="ctr"/>
                      <a:r>
                        <a:rPr lang="es-MX" sz="1200" b="1" u="none" strike="noStrike" dirty="0">
                          <a:effectLst/>
                        </a:rPr>
                        <a:t>Manejo forestal sustentable</a:t>
                      </a:r>
                      <a:endParaRPr lang="es-MX" sz="1200" b="1" i="0" u="none" strike="noStrike" dirty="0">
                        <a:solidFill>
                          <a:srgbClr val="000000"/>
                        </a:solidFill>
                        <a:effectLst/>
                        <a:latin typeface="+mn-lt"/>
                        <a:cs typeface="Arial" pitchFamily="34" charset="0"/>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MX" sz="1200" b="1" u="none" strike="noStrike" kern="1200" dirty="0">
                          <a:solidFill>
                            <a:srgbClr val="C00000"/>
                          </a:solidFill>
                          <a:effectLst/>
                        </a:rPr>
                        <a:t>Tecnología ambiental</a:t>
                      </a:r>
                    </a:p>
                    <a:p>
                      <a:pPr marL="0" marR="0" indent="0" algn="l" defTabSz="914400" rtl="0" eaLnBrk="1" fontAlgn="ctr" latinLnBrk="0" hangingPunct="1">
                        <a:lnSpc>
                          <a:spcPct val="100000"/>
                        </a:lnSpc>
                        <a:spcBef>
                          <a:spcPts val="0"/>
                        </a:spcBef>
                        <a:spcAft>
                          <a:spcPts val="0"/>
                        </a:spcAft>
                        <a:buClrTx/>
                        <a:buSzTx/>
                        <a:buFontTx/>
                        <a:buNone/>
                        <a:tabLst/>
                        <a:defRPr/>
                      </a:pPr>
                      <a:endParaRPr lang="es-MX" sz="1200" b="1" i="0" u="none" strike="noStrike" kern="1200" dirty="0">
                        <a:solidFill>
                          <a:srgbClr val="000000"/>
                        </a:solidFill>
                        <a:effectLst/>
                        <a:latin typeface="+mn-lt"/>
                        <a:ea typeface="+mn-ea"/>
                        <a:cs typeface="Arial" pitchFamily="34" charset="0"/>
                      </a:endParaRPr>
                    </a:p>
                  </a:txBody>
                  <a:tcPr marL="9525" marR="9525" marT="9525" marB="0" anchor="b"/>
                </a:tc>
                <a:extLst>
                  <a:ext uri="{0D108BD9-81ED-4DB2-BD59-A6C34878D82A}">
                    <a16:rowId xmlns:a16="http://schemas.microsoft.com/office/drawing/2014/main" val="10008"/>
                  </a:ext>
                </a:extLst>
              </a:tr>
              <a:tr h="245831">
                <a:tc>
                  <a:txBody>
                    <a:bodyPr/>
                    <a:lstStyle/>
                    <a:p>
                      <a:pPr algn="l" fontAlgn="b"/>
                      <a:r>
                        <a:rPr lang="es-MX" sz="1200" b="1" u="none" strike="noStrike" dirty="0">
                          <a:solidFill>
                            <a:srgbClr val="C00000"/>
                          </a:solidFill>
                          <a:effectLst/>
                        </a:rPr>
                        <a:t>Industrias alimentarias</a:t>
                      </a:r>
                      <a:endParaRPr lang="es-MX" sz="1200" b="1" i="0" u="none" strike="noStrike" dirty="0">
                        <a:solidFill>
                          <a:srgbClr val="C00000"/>
                        </a:solidFill>
                        <a:effectLst/>
                        <a:latin typeface="+mn-lt"/>
                        <a:cs typeface="Arial" pitchFamily="34" charset="0"/>
                      </a:endParaRPr>
                    </a:p>
                  </a:txBody>
                  <a:tcPr marL="9525" marR="9525" marT="9525" marB="0" anchor="b"/>
                </a:tc>
                <a:tc>
                  <a:txBody>
                    <a:bodyPr/>
                    <a:lstStyle/>
                    <a:p>
                      <a:pPr algn="l" fontAlgn="b"/>
                      <a:r>
                        <a:rPr lang="es-MX" sz="1200" b="1" u="none" strike="noStrike" dirty="0">
                          <a:solidFill>
                            <a:srgbClr val="C00000"/>
                          </a:solidFill>
                          <a:effectLst/>
                        </a:rPr>
                        <a:t>Materiales</a:t>
                      </a:r>
                      <a:endParaRPr lang="es-MX" sz="1200" b="1" i="0" u="none" strike="noStrike" dirty="0">
                        <a:solidFill>
                          <a:srgbClr val="C00000"/>
                        </a:solidFill>
                        <a:effectLst/>
                        <a:latin typeface="+mn-lt"/>
                        <a:cs typeface="Arial" pitchFamily="34" charset="0"/>
                      </a:endParaRPr>
                    </a:p>
                  </a:txBody>
                  <a:tcPr marL="9525" marR="9525" marT="9525" marB="0" anchor="b"/>
                </a:tc>
                <a:tc>
                  <a:txBody>
                    <a:bodyPr/>
                    <a:lstStyle/>
                    <a:p>
                      <a:pPr algn="l" fontAlgn="b"/>
                      <a:r>
                        <a:rPr lang="es-MX" sz="1200" b="1" u="none" strike="noStrike" dirty="0">
                          <a:effectLst/>
                        </a:rPr>
                        <a:t>Mantenimiento petrolero</a:t>
                      </a:r>
                      <a:endParaRPr lang="es-MX" sz="1200" b="1" i="0" u="none" strike="noStrike" dirty="0">
                        <a:solidFill>
                          <a:srgbClr val="000000"/>
                        </a:solidFill>
                        <a:effectLst/>
                        <a:latin typeface="+mn-lt"/>
                        <a:cs typeface="Arial" pitchFamily="34" charset="0"/>
                      </a:endParaRPr>
                    </a:p>
                  </a:txBody>
                  <a:tcPr marL="9525" marR="9525" marT="9525" marB="0" anchor="b"/>
                </a:tc>
                <a:tc>
                  <a:txBody>
                    <a:bodyPr/>
                    <a:lstStyle/>
                    <a:p>
                      <a:pPr marL="0" algn="l" defTabSz="914400" rtl="0" eaLnBrk="1" fontAlgn="ctr" latinLnBrk="0" hangingPunct="1"/>
                      <a:r>
                        <a:rPr lang="es-MX" sz="1200" b="1" u="none" strike="noStrike" kern="1200" dirty="0">
                          <a:effectLst/>
                        </a:rPr>
                        <a:t>Tecnología textil</a:t>
                      </a:r>
                      <a:endParaRPr lang="es-MX" sz="1200" b="1" i="0" u="none" strike="noStrike" kern="1200" dirty="0">
                        <a:solidFill>
                          <a:srgbClr val="000000"/>
                        </a:solidFill>
                        <a:effectLst/>
                        <a:latin typeface="+mn-lt"/>
                        <a:ea typeface="+mn-ea"/>
                        <a:cs typeface="Arial" pitchFamily="34" charset="0"/>
                      </a:endParaRPr>
                    </a:p>
                  </a:txBody>
                  <a:tcPr marL="9525" marR="9525" marT="9525" marB="0" anchor="b"/>
                </a:tc>
                <a:extLst>
                  <a:ext uri="{0D108BD9-81ED-4DB2-BD59-A6C34878D82A}">
                    <a16:rowId xmlns:a16="http://schemas.microsoft.com/office/drawing/2014/main" val="10009"/>
                  </a:ext>
                </a:extLst>
              </a:tr>
              <a:tr h="481156">
                <a:tc>
                  <a:txBody>
                    <a:bodyPr/>
                    <a:lstStyle/>
                    <a:p>
                      <a:pPr algn="l" fontAlgn="b"/>
                      <a:r>
                        <a:rPr lang="es-MX" sz="1200" b="1" u="none" strike="noStrike" dirty="0">
                          <a:solidFill>
                            <a:srgbClr val="C00000"/>
                          </a:solidFill>
                          <a:effectLst/>
                        </a:rPr>
                        <a:t>Innovación agrícola sustentable</a:t>
                      </a:r>
                      <a:endParaRPr lang="es-MX" sz="1200" b="1" i="0" u="none" strike="noStrike" dirty="0">
                        <a:solidFill>
                          <a:srgbClr val="C00000"/>
                        </a:solidFill>
                        <a:effectLst/>
                        <a:latin typeface="+mn-lt"/>
                        <a:cs typeface="Arial" pitchFamily="34" charset="0"/>
                      </a:endParaRPr>
                    </a:p>
                  </a:txBody>
                  <a:tcPr marL="9525" marR="9525" marT="9525" marB="0" anchor="b"/>
                </a:tc>
                <a:tc>
                  <a:txBody>
                    <a:bodyPr/>
                    <a:lstStyle/>
                    <a:p>
                      <a:pPr algn="l" fontAlgn="b"/>
                      <a:r>
                        <a:rPr lang="es-MX" sz="1200" b="1" u="none" strike="noStrike" dirty="0">
                          <a:solidFill>
                            <a:srgbClr val="C00000"/>
                          </a:solidFill>
                          <a:effectLst/>
                        </a:rPr>
                        <a:t>Petrolera</a:t>
                      </a:r>
                      <a:endParaRPr lang="es-MX" sz="1200" b="1" i="0" u="none" strike="noStrike" dirty="0">
                        <a:solidFill>
                          <a:srgbClr val="C00000"/>
                        </a:solidFill>
                        <a:effectLst/>
                        <a:latin typeface="+mn-lt"/>
                        <a:cs typeface="Arial" pitchFamily="34" charset="0"/>
                      </a:endParaRPr>
                    </a:p>
                  </a:txBody>
                  <a:tcPr marL="9525" marR="9525" marT="9525" marB="0" anchor="b"/>
                </a:tc>
                <a:tc>
                  <a:txBody>
                    <a:bodyPr/>
                    <a:lstStyle/>
                    <a:p>
                      <a:pPr algn="l" fontAlgn="ctr"/>
                      <a:r>
                        <a:rPr lang="es-MX" sz="1200" b="1" u="none" strike="noStrike" dirty="0">
                          <a:effectLst/>
                        </a:rPr>
                        <a:t>Minería</a:t>
                      </a:r>
                      <a:endParaRPr lang="es-MX" sz="1200" b="1" i="0" u="none" strike="noStrike" dirty="0">
                        <a:solidFill>
                          <a:srgbClr val="000000"/>
                        </a:solidFill>
                        <a:effectLst/>
                        <a:latin typeface="+mn-lt"/>
                        <a:cs typeface="Arial" pitchFamily="34" charset="0"/>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s-MX" sz="1200" b="1" i="0" u="none" strike="noStrike" kern="1200" dirty="0">
                        <a:solidFill>
                          <a:srgbClr val="000000"/>
                        </a:solidFill>
                        <a:effectLst/>
                        <a:latin typeface="+mn-lt"/>
                        <a:ea typeface="+mn-ea"/>
                        <a:cs typeface="Arial" pitchFamily="34" charset="0"/>
                      </a:endParaRPr>
                    </a:p>
                  </a:txBody>
                  <a:tcPr marL="9525" marR="9525" marT="9525" marB="0" anchor="ctr"/>
                </a:tc>
                <a:extLst>
                  <a:ext uri="{0D108BD9-81ED-4DB2-BD59-A6C34878D82A}">
                    <a16:rowId xmlns:a16="http://schemas.microsoft.com/office/drawing/2014/main" val="10010"/>
                  </a:ext>
                </a:extLst>
              </a:tr>
              <a:tr h="245831">
                <a:tc>
                  <a:txBody>
                    <a:bodyPr/>
                    <a:lstStyle/>
                    <a:p>
                      <a:pPr algn="l" fontAlgn="b"/>
                      <a:r>
                        <a:rPr lang="es-MX" sz="1200" b="1" u="none" strike="noStrike" dirty="0">
                          <a:solidFill>
                            <a:srgbClr val="C00000"/>
                          </a:solidFill>
                          <a:effectLst/>
                        </a:rPr>
                        <a:t>Materiales</a:t>
                      </a:r>
                      <a:endParaRPr lang="es-MX" sz="1200" b="1" i="0" u="none" strike="noStrike" dirty="0">
                        <a:solidFill>
                          <a:srgbClr val="C00000"/>
                        </a:solidFill>
                        <a:effectLst/>
                        <a:latin typeface="+mn-lt"/>
                        <a:cs typeface="Arial" pitchFamily="34" charset="0"/>
                      </a:endParaRPr>
                    </a:p>
                  </a:txBody>
                  <a:tcPr marL="9525" marR="9525" marT="9525" marB="0" anchor="b"/>
                </a:tc>
                <a:tc rowSpan="4">
                  <a:txBody>
                    <a:bodyPr/>
                    <a:lstStyle/>
                    <a:p>
                      <a:pPr algn="ctr" fontAlgn="b"/>
                      <a:r>
                        <a:rPr lang="es-MX" sz="1200" b="1" u="none" strike="noStrike" dirty="0">
                          <a:effectLst/>
                        </a:rPr>
                        <a:t> </a:t>
                      </a:r>
                      <a:endParaRPr lang="es-MX" sz="1200" b="1" i="0" u="none" strike="noStrike" dirty="0">
                        <a:solidFill>
                          <a:srgbClr val="000000"/>
                        </a:solidFill>
                        <a:effectLst/>
                        <a:latin typeface="+mn-lt"/>
                        <a:cs typeface="Arial" pitchFamily="34" charset="0"/>
                      </a:endParaRPr>
                    </a:p>
                  </a:txBody>
                  <a:tcPr marL="9525" marR="9525" marT="9525" marB="0" anchor="b"/>
                </a:tc>
                <a:tc>
                  <a:txBody>
                    <a:bodyPr/>
                    <a:lstStyle/>
                    <a:p>
                      <a:pPr algn="l" fontAlgn="ctr"/>
                      <a:r>
                        <a:rPr lang="es-MX" sz="1200" b="1" u="none" strike="noStrike" dirty="0">
                          <a:effectLst/>
                        </a:rPr>
                        <a:t>Procesos </a:t>
                      </a:r>
                      <a:r>
                        <a:rPr lang="es-MX" sz="1200" b="1" u="none" strike="noStrike" dirty="0" err="1">
                          <a:effectLst/>
                        </a:rPr>
                        <a:t>bioalimentarios</a:t>
                      </a:r>
                      <a:endParaRPr lang="es-MX" sz="1200" b="1" i="0" u="none" strike="noStrike" dirty="0">
                        <a:solidFill>
                          <a:srgbClr val="000000"/>
                        </a:solidFill>
                        <a:effectLst/>
                        <a:latin typeface="+mn-lt"/>
                        <a:cs typeface="Arial" pitchFamily="34" charset="0"/>
                      </a:endParaRPr>
                    </a:p>
                  </a:txBody>
                  <a:tcPr marL="9525" marR="9525" marT="9525" marB="0" anchor="ctr"/>
                </a:tc>
                <a:tc>
                  <a:txBody>
                    <a:bodyPr/>
                    <a:lstStyle/>
                    <a:p>
                      <a:pPr marL="0" algn="l" defTabSz="914400" rtl="0" eaLnBrk="1" fontAlgn="ctr" latinLnBrk="0" hangingPunct="1"/>
                      <a:endParaRPr lang="es-MX" sz="1200" b="1" i="0" u="none" strike="noStrike" kern="1200" dirty="0">
                        <a:solidFill>
                          <a:srgbClr val="000000"/>
                        </a:solidFill>
                        <a:effectLst/>
                        <a:latin typeface="+mn-lt"/>
                        <a:ea typeface="+mn-ea"/>
                        <a:cs typeface="Arial" pitchFamily="34" charset="0"/>
                      </a:endParaRPr>
                    </a:p>
                  </a:txBody>
                  <a:tcPr marL="9525" marR="9525" marT="9525" marB="0" anchor="ctr"/>
                </a:tc>
                <a:extLst>
                  <a:ext uri="{0D108BD9-81ED-4DB2-BD59-A6C34878D82A}">
                    <a16:rowId xmlns:a16="http://schemas.microsoft.com/office/drawing/2014/main" val="10011"/>
                  </a:ext>
                </a:extLst>
              </a:tr>
              <a:tr h="245831">
                <a:tc>
                  <a:txBody>
                    <a:bodyPr/>
                    <a:lstStyle/>
                    <a:p>
                      <a:pPr algn="l" fontAlgn="b"/>
                      <a:r>
                        <a:rPr lang="es-MX" sz="1200" b="1" u="none" strike="noStrike">
                          <a:effectLst/>
                        </a:rPr>
                        <a:t>Naval</a:t>
                      </a:r>
                      <a:endParaRPr lang="es-MX" sz="1200" b="1" i="0" u="none" strike="noStrike">
                        <a:solidFill>
                          <a:srgbClr val="000000"/>
                        </a:solidFill>
                        <a:effectLst/>
                        <a:latin typeface="+mn-lt"/>
                        <a:cs typeface="Arial" pitchFamily="34" charset="0"/>
                      </a:endParaRPr>
                    </a:p>
                  </a:txBody>
                  <a:tcPr marL="9525" marR="9525" marT="9525" marB="0" anchor="b"/>
                </a:tc>
                <a:tc vMerge="1">
                  <a:txBody>
                    <a:bodyPr/>
                    <a:lstStyle/>
                    <a:p>
                      <a:endParaRPr lang="es-MX"/>
                    </a:p>
                  </a:txBody>
                  <a:tcPr/>
                </a:tc>
                <a:tc>
                  <a:txBody>
                    <a:bodyPr/>
                    <a:lstStyle/>
                    <a:p>
                      <a:pPr algn="l" fontAlgn="ctr"/>
                      <a:r>
                        <a:rPr lang="es-MX" sz="1200" b="1" u="none" strike="noStrike" dirty="0">
                          <a:effectLst/>
                        </a:rPr>
                        <a:t>Seguridad ambiental sustentable</a:t>
                      </a:r>
                      <a:endParaRPr lang="es-MX" sz="1200" b="1" i="0" u="none" strike="noStrike" dirty="0">
                        <a:solidFill>
                          <a:srgbClr val="000000"/>
                        </a:solidFill>
                        <a:effectLst/>
                        <a:latin typeface="+mn-lt"/>
                        <a:cs typeface="Arial" pitchFamily="34" charset="0"/>
                      </a:endParaRPr>
                    </a:p>
                  </a:txBody>
                  <a:tcPr marL="9525" marR="9525" marT="9525" marB="0" anchor="ctr"/>
                </a:tc>
                <a:tc>
                  <a:txBody>
                    <a:bodyPr/>
                    <a:lstStyle/>
                    <a:p>
                      <a:pPr marL="0" algn="l" defTabSz="914400" rtl="0" eaLnBrk="1" fontAlgn="ctr" latinLnBrk="0" hangingPunct="1"/>
                      <a:endParaRPr lang="es-MX" sz="1200" b="1" i="0" u="none" strike="noStrike" kern="1200" dirty="0">
                        <a:solidFill>
                          <a:srgbClr val="000000"/>
                        </a:solidFill>
                        <a:effectLst/>
                        <a:latin typeface="+mn-lt"/>
                        <a:ea typeface="+mn-ea"/>
                        <a:cs typeface="Arial" pitchFamily="34" charset="0"/>
                      </a:endParaRPr>
                    </a:p>
                  </a:txBody>
                  <a:tcPr marL="9525" marR="9525" marT="9525" marB="0" anchor="ctr"/>
                </a:tc>
                <a:extLst>
                  <a:ext uri="{0D108BD9-81ED-4DB2-BD59-A6C34878D82A}">
                    <a16:rowId xmlns:a16="http://schemas.microsoft.com/office/drawing/2014/main" val="10012"/>
                  </a:ext>
                </a:extLst>
              </a:tr>
              <a:tr h="245831">
                <a:tc>
                  <a:txBody>
                    <a:bodyPr/>
                    <a:lstStyle/>
                    <a:p>
                      <a:pPr algn="l" fontAlgn="b"/>
                      <a:r>
                        <a:rPr lang="es-MX" sz="1200" b="1" u="none" strike="noStrike">
                          <a:effectLst/>
                        </a:rPr>
                        <a:t>Pesquerías</a:t>
                      </a:r>
                      <a:endParaRPr lang="es-MX" sz="1200" b="1" i="0" u="none" strike="noStrike">
                        <a:solidFill>
                          <a:srgbClr val="000000"/>
                        </a:solidFill>
                        <a:effectLst/>
                        <a:latin typeface="+mn-lt"/>
                        <a:cs typeface="Arial" pitchFamily="34" charset="0"/>
                      </a:endParaRPr>
                    </a:p>
                  </a:txBody>
                  <a:tcPr marL="9525" marR="9525" marT="9525" marB="0" anchor="b"/>
                </a:tc>
                <a:tc vMerge="1">
                  <a:txBody>
                    <a:bodyPr/>
                    <a:lstStyle/>
                    <a:p>
                      <a:endParaRPr lang="es-MX"/>
                    </a:p>
                  </a:txBody>
                  <a:tcPr/>
                </a:tc>
                <a:tc>
                  <a:txBody>
                    <a:bodyPr/>
                    <a:lstStyle/>
                    <a:p>
                      <a:pPr algn="l" fontAlgn="ctr"/>
                      <a:r>
                        <a:rPr lang="es-MX" sz="1200" b="1" u="none" strike="noStrike" dirty="0">
                          <a:solidFill>
                            <a:srgbClr val="C00000"/>
                          </a:solidFill>
                          <a:effectLst/>
                        </a:rPr>
                        <a:t>Tecnología ambiental</a:t>
                      </a:r>
                      <a:endParaRPr lang="es-MX" sz="1200" b="1" i="0" u="none" strike="noStrike" dirty="0">
                        <a:solidFill>
                          <a:srgbClr val="C00000"/>
                        </a:solidFill>
                        <a:effectLst/>
                        <a:latin typeface="+mn-lt"/>
                        <a:cs typeface="Arial" pitchFamily="34" charset="0"/>
                      </a:endParaRPr>
                    </a:p>
                  </a:txBody>
                  <a:tcPr marL="9525" marR="9525" marT="9525" marB="0" anchor="ctr"/>
                </a:tc>
                <a:tc>
                  <a:txBody>
                    <a:bodyPr/>
                    <a:lstStyle/>
                    <a:p>
                      <a:pPr marL="0" algn="l" defTabSz="914400" rtl="0" eaLnBrk="1" fontAlgn="ctr" latinLnBrk="0" hangingPunct="1"/>
                      <a:endParaRPr lang="es-MX" sz="1200" b="1" i="0" u="none" strike="noStrike" kern="1200" dirty="0">
                        <a:solidFill>
                          <a:srgbClr val="000000"/>
                        </a:solidFill>
                        <a:effectLst/>
                        <a:latin typeface="+mn-lt"/>
                        <a:ea typeface="+mn-ea"/>
                        <a:cs typeface="Arial" pitchFamily="34" charset="0"/>
                      </a:endParaRPr>
                    </a:p>
                  </a:txBody>
                  <a:tcPr marL="9525" marR="9525" marT="9525" marB="0" anchor="ctr"/>
                </a:tc>
                <a:extLst>
                  <a:ext uri="{0D108BD9-81ED-4DB2-BD59-A6C34878D82A}">
                    <a16:rowId xmlns:a16="http://schemas.microsoft.com/office/drawing/2014/main" val="10013"/>
                  </a:ext>
                </a:extLst>
              </a:tr>
              <a:tr h="245831">
                <a:tc>
                  <a:txBody>
                    <a:bodyPr/>
                    <a:lstStyle/>
                    <a:p>
                      <a:pPr algn="l" fontAlgn="b"/>
                      <a:r>
                        <a:rPr lang="es-MX" sz="1200" b="1" u="none" strike="noStrike" dirty="0">
                          <a:solidFill>
                            <a:srgbClr val="C00000"/>
                          </a:solidFill>
                          <a:effectLst/>
                        </a:rPr>
                        <a:t>Petrolera</a:t>
                      </a:r>
                      <a:endParaRPr lang="es-MX" sz="1200" b="1" i="0" u="none" strike="noStrike" dirty="0">
                        <a:solidFill>
                          <a:srgbClr val="C00000"/>
                        </a:solidFill>
                        <a:effectLst/>
                        <a:latin typeface="+mn-lt"/>
                        <a:cs typeface="Arial" pitchFamily="34" charset="0"/>
                      </a:endParaRPr>
                    </a:p>
                  </a:txBody>
                  <a:tcPr marL="9525" marR="9525" marT="9525" marB="0" anchor="b"/>
                </a:tc>
                <a:tc vMerge="1">
                  <a:txBody>
                    <a:bodyPr/>
                    <a:lstStyle/>
                    <a:p>
                      <a:endParaRPr lang="es-MX"/>
                    </a:p>
                  </a:txBody>
                  <a:tcPr/>
                </a:tc>
                <a:tc>
                  <a:txBody>
                    <a:bodyPr/>
                    <a:lstStyle/>
                    <a:p>
                      <a:pPr algn="l" fontAlgn="b"/>
                      <a:r>
                        <a:rPr lang="es-MX" sz="1200" b="1" u="none" strike="noStrike" dirty="0">
                          <a:effectLst/>
                        </a:rPr>
                        <a:t> </a:t>
                      </a:r>
                      <a:endParaRPr lang="es-MX" sz="1200" b="1" i="0" u="none" strike="noStrike" dirty="0">
                        <a:solidFill>
                          <a:srgbClr val="000000"/>
                        </a:solidFill>
                        <a:effectLst/>
                        <a:latin typeface="+mn-lt"/>
                        <a:cs typeface="Arial" pitchFamily="34" charset="0"/>
                      </a:endParaRPr>
                    </a:p>
                  </a:txBody>
                  <a:tcPr marL="9525" marR="9525" marT="9525" marB="0" anchor="b"/>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s-MX" sz="1200" b="1" i="0" u="none" strike="noStrike" kern="1200" dirty="0">
                        <a:solidFill>
                          <a:srgbClr val="000000"/>
                        </a:solidFill>
                        <a:effectLst/>
                        <a:latin typeface="+mn-lt"/>
                        <a:ea typeface="+mn-ea"/>
                        <a:cs typeface="Arial" pitchFamily="34" charset="0"/>
                      </a:endParaRPr>
                    </a:p>
                  </a:txBody>
                  <a:tcPr marL="9525" marR="9525" marT="9525" marB="0" anchor="b"/>
                </a:tc>
                <a:extLst>
                  <a:ext uri="{0D108BD9-81ED-4DB2-BD59-A6C34878D82A}">
                    <a16:rowId xmlns:a16="http://schemas.microsoft.com/office/drawing/2014/main" val="10014"/>
                  </a:ext>
                </a:extLst>
              </a:tr>
            </a:tbl>
          </a:graphicData>
        </a:graphic>
      </p:graphicFrame>
      <p:sp>
        <p:nvSpPr>
          <p:cNvPr id="5" name="4 CuadroTexto"/>
          <p:cNvSpPr txBox="1"/>
          <p:nvPr/>
        </p:nvSpPr>
        <p:spPr>
          <a:xfrm>
            <a:off x="298983" y="1124744"/>
            <a:ext cx="333746" cy="3970318"/>
          </a:xfrm>
          <a:prstGeom prst="rect">
            <a:avLst/>
          </a:prstGeom>
          <a:noFill/>
        </p:spPr>
        <p:txBody>
          <a:bodyPr wrap="none" rtlCol="0">
            <a:spAutoFit/>
          </a:bodyPr>
          <a:lstStyle/>
          <a:p>
            <a:r>
              <a:rPr lang="es-MX" dirty="0">
                <a:solidFill>
                  <a:srgbClr val="FF0000"/>
                </a:solidFill>
              </a:rPr>
              <a:t>F</a:t>
            </a:r>
          </a:p>
          <a:p>
            <a:r>
              <a:rPr lang="es-MX" dirty="0">
                <a:solidFill>
                  <a:srgbClr val="FF0000"/>
                </a:solidFill>
              </a:rPr>
              <a:t>U</a:t>
            </a:r>
          </a:p>
          <a:p>
            <a:r>
              <a:rPr lang="es-MX" dirty="0">
                <a:solidFill>
                  <a:srgbClr val="FF0000"/>
                </a:solidFill>
              </a:rPr>
              <a:t>E</a:t>
            </a:r>
          </a:p>
          <a:p>
            <a:r>
              <a:rPr lang="es-MX" dirty="0">
                <a:solidFill>
                  <a:srgbClr val="FF0000"/>
                </a:solidFill>
              </a:rPr>
              <a:t>T</a:t>
            </a:r>
          </a:p>
          <a:p>
            <a:r>
              <a:rPr lang="es-MX" dirty="0">
                <a:solidFill>
                  <a:srgbClr val="FF0000"/>
                </a:solidFill>
              </a:rPr>
              <a:t>E</a:t>
            </a:r>
          </a:p>
          <a:p>
            <a:endParaRPr lang="es-MX" dirty="0">
              <a:solidFill>
                <a:srgbClr val="FF0000"/>
              </a:solidFill>
            </a:endParaRPr>
          </a:p>
          <a:p>
            <a:endParaRPr lang="es-MX" dirty="0">
              <a:solidFill>
                <a:srgbClr val="FF0000"/>
              </a:solidFill>
            </a:endParaRPr>
          </a:p>
          <a:p>
            <a:r>
              <a:rPr lang="es-MX" dirty="0">
                <a:solidFill>
                  <a:srgbClr val="FF0000"/>
                </a:solidFill>
              </a:rPr>
              <a:t>A</a:t>
            </a:r>
          </a:p>
          <a:p>
            <a:r>
              <a:rPr lang="es-MX" dirty="0">
                <a:solidFill>
                  <a:srgbClr val="FF0000"/>
                </a:solidFill>
              </a:rPr>
              <a:t>N</a:t>
            </a:r>
          </a:p>
          <a:p>
            <a:r>
              <a:rPr lang="es-MX" dirty="0">
                <a:solidFill>
                  <a:srgbClr val="FF0000"/>
                </a:solidFill>
              </a:rPr>
              <a:t>U</a:t>
            </a:r>
          </a:p>
          <a:p>
            <a:r>
              <a:rPr lang="es-MX" dirty="0">
                <a:solidFill>
                  <a:srgbClr val="FF0000"/>
                </a:solidFill>
              </a:rPr>
              <a:t>I</a:t>
            </a:r>
          </a:p>
          <a:p>
            <a:r>
              <a:rPr lang="es-MX" dirty="0">
                <a:solidFill>
                  <a:srgbClr val="FF0000"/>
                </a:solidFill>
              </a:rPr>
              <a:t>E</a:t>
            </a:r>
          </a:p>
          <a:p>
            <a:r>
              <a:rPr lang="es-MX" dirty="0">
                <a:solidFill>
                  <a:srgbClr val="FF0000"/>
                </a:solidFill>
              </a:rPr>
              <a:t>S</a:t>
            </a:r>
          </a:p>
          <a:p>
            <a:endParaRPr lang="es-MX" dirty="0">
              <a:solidFill>
                <a:srgbClr val="FF0000"/>
              </a:solidFill>
            </a:endParaRPr>
          </a:p>
        </p:txBody>
      </p:sp>
    </p:spTree>
    <p:extLst>
      <p:ext uri="{BB962C8B-B14F-4D97-AF65-F5344CB8AC3E}">
        <p14:creationId xmlns:p14="http://schemas.microsoft.com/office/powerpoint/2010/main" val="1552679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solidFill>
                  <a:srgbClr val="FF0000"/>
                </a:solidFill>
              </a:rPr>
              <a:t>Oferta de titulo profesional</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73414534"/>
              </p:ext>
            </p:extLst>
          </p:nvPr>
        </p:nvGraphicFramePr>
        <p:xfrm>
          <a:off x="457200" y="86143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1115616" y="2708920"/>
            <a:ext cx="1787669" cy="830997"/>
          </a:xfrm>
          <a:prstGeom prst="rect">
            <a:avLst/>
          </a:prstGeom>
          <a:noFill/>
        </p:spPr>
        <p:txBody>
          <a:bodyPr wrap="none" rtlCol="0">
            <a:spAutoFit/>
          </a:bodyPr>
          <a:lstStyle/>
          <a:p>
            <a:r>
              <a:rPr lang="es-MX" sz="2400" b="1" dirty="0">
                <a:solidFill>
                  <a:schemeClr val="bg1"/>
                </a:solidFill>
              </a:rPr>
              <a:t>Ingenierías </a:t>
            </a:r>
          </a:p>
          <a:p>
            <a:r>
              <a:rPr lang="es-MX" sz="2400" b="1" dirty="0">
                <a:solidFill>
                  <a:schemeClr val="bg1"/>
                </a:solidFill>
              </a:rPr>
              <a:t>licenciaturas</a:t>
            </a:r>
          </a:p>
        </p:txBody>
      </p:sp>
      <p:sp>
        <p:nvSpPr>
          <p:cNvPr id="3" name="2 CuadroTexto"/>
          <p:cNvSpPr txBox="1"/>
          <p:nvPr/>
        </p:nvSpPr>
        <p:spPr>
          <a:xfrm>
            <a:off x="2903285" y="4831199"/>
            <a:ext cx="3641703" cy="369332"/>
          </a:xfrm>
          <a:prstGeom prst="rect">
            <a:avLst/>
          </a:prstGeom>
          <a:noFill/>
        </p:spPr>
        <p:txBody>
          <a:bodyPr wrap="none" rtlCol="0">
            <a:spAutoFit/>
          </a:bodyPr>
          <a:lstStyle/>
          <a:p>
            <a:r>
              <a:rPr lang="es-MX" b="1" dirty="0">
                <a:solidFill>
                  <a:srgbClr val="FF0000"/>
                </a:solidFill>
              </a:rPr>
              <a:t>CONVERGENCIA A LA LICENCIATURA</a:t>
            </a:r>
          </a:p>
        </p:txBody>
      </p:sp>
      <p:sp>
        <p:nvSpPr>
          <p:cNvPr id="6" name="CuadroTexto 5"/>
          <p:cNvSpPr txBox="1"/>
          <p:nvPr/>
        </p:nvSpPr>
        <p:spPr>
          <a:xfrm>
            <a:off x="617883" y="5512532"/>
            <a:ext cx="8212505" cy="923330"/>
          </a:xfrm>
          <a:prstGeom prst="rect">
            <a:avLst/>
          </a:prstGeom>
          <a:noFill/>
        </p:spPr>
        <p:txBody>
          <a:bodyPr wrap="none" rtlCol="0">
            <a:spAutoFit/>
          </a:bodyPr>
          <a:lstStyle/>
          <a:p>
            <a:pPr algn="ctr"/>
            <a:r>
              <a:rPr lang="es-MX" b="1" dirty="0">
                <a:solidFill>
                  <a:srgbClr val="FF0000"/>
                </a:solidFill>
                <a:latin typeface="Arial" panose="020B0604020202020204" pitchFamily="34" charset="0"/>
                <a:cs typeface="Arial" panose="020B0604020202020204" pitchFamily="34" charset="0"/>
              </a:rPr>
              <a:t>La demanda de Educción Superior crece a un paso más rápido que el de </a:t>
            </a:r>
          </a:p>
          <a:p>
            <a:pPr algn="ctr"/>
            <a:r>
              <a:rPr lang="es-MX" b="1" dirty="0">
                <a:solidFill>
                  <a:srgbClr val="FF0000"/>
                </a:solidFill>
                <a:latin typeface="Arial" panose="020B0604020202020204" pitchFamily="34" charset="0"/>
                <a:cs typeface="Arial" panose="020B0604020202020204" pitchFamily="34" charset="0"/>
              </a:rPr>
              <a:t>la economía  y la creación de puestos de trabajo </a:t>
            </a:r>
          </a:p>
          <a:p>
            <a:pPr algn="ctr"/>
            <a:r>
              <a:rPr lang="es-MX" b="1" dirty="0">
                <a:solidFill>
                  <a:srgbClr val="FF0000"/>
                </a:solidFill>
                <a:latin typeface="Arial" panose="020B0604020202020204" pitchFamily="34" charset="0"/>
                <a:cs typeface="Arial" panose="020B0604020202020204" pitchFamily="34" charset="0"/>
              </a:rPr>
              <a:t>para los graduados de educación superior</a:t>
            </a:r>
            <a:r>
              <a:rPr lang="es-MX" dirty="0"/>
              <a:t> </a:t>
            </a:r>
          </a:p>
        </p:txBody>
      </p:sp>
    </p:spTree>
    <p:extLst>
      <p:ext uri="{BB962C8B-B14F-4D97-AF65-F5344CB8AC3E}">
        <p14:creationId xmlns:p14="http://schemas.microsoft.com/office/powerpoint/2010/main" val="4225273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719841924"/>
              </p:ext>
            </p:extLst>
          </p:nvPr>
        </p:nvGraphicFramePr>
        <p:xfrm>
          <a:off x="395533" y="886652"/>
          <a:ext cx="8424940" cy="5291146"/>
        </p:xfrm>
        <a:graphic>
          <a:graphicData uri="http://schemas.openxmlformats.org/drawingml/2006/table">
            <a:tbl>
              <a:tblPr firstRow="1" firstCol="1" bandRow="1">
                <a:tableStyleId>{8799B23B-EC83-4686-B30A-512413B5E67A}</a:tableStyleId>
              </a:tblPr>
              <a:tblGrid>
                <a:gridCol w="2534540">
                  <a:extLst>
                    <a:ext uri="{9D8B030D-6E8A-4147-A177-3AD203B41FA5}">
                      <a16:colId xmlns:a16="http://schemas.microsoft.com/office/drawing/2014/main" val="20000"/>
                    </a:ext>
                  </a:extLst>
                </a:gridCol>
                <a:gridCol w="371656">
                  <a:extLst>
                    <a:ext uri="{9D8B030D-6E8A-4147-A177-3AD203B41FA5}">
                      <a16:colId xmlns:a16="http://schemas.microsoft.com/office/drawing/2014/main" val="20001"/>
                    </a:ext>
                  </a:extLst>
                </a:gridCol>
                <a:gridCol w="371656">
                  <a:extLst>
                    <a:ext uri="{9D8B030D-6E8A-4147-A177-3AD203B41FA5}">
                      <a16:colId xmlns:a16="http://schemas.microsoft.com/office/drawing/2014/main" val="20002"/>
                    </a:ext>
                  </a:extLst>
                </a:gridCol>
                <a:gridCol w="479184">
                  <a:extLst>
                    <a:ext uri="{9D8B030D-6E8A-4147-A177-3AD203B41FA5}">
                      <a16:colId xmlns:a16="http://schemas.microsoft.com/office/drawing/2014/main" val="20003"/>
                    </a:ext>
                  </a:extLst>
                </a:gridCol>
                <a:gridCol w="450844">
                  <a:extLst>
                    <a:ext uri="{9D8B030D-6E8A-4147-A177-3AD203B41FA5}">
                      <a16:colId xmlns:a16="http://schemas.microsoft.com/office/drawing/2014/main" val="20004"/>
                    </a:ext>
                  </a:extLst>
                </a:gridCol>
                <a:gridCol w="450844">
                  <a:extLst>
                    <a:ext uri="{9D8B030D-6E8A-4147-A177-3AD203B41FA5}">
                      <a16:colId xmlns:a16="http://schemas.microsoft.com/office/drawing/2014/main" val="20005"/>
                    </a:ext>
                  </a:extLst>
                </a:gridCol>
                <a:gridCol w="375703">
                  <a:extLst>
                    <a:ext uri="{9D8B030D-6E8A-4147-A177-3AD203B41FA5}">
                      <a16:colId xmlns:a16="http://schemas.microsoft.com/office/drawing/2014/main" val="20006"/>
                    </a:ext>
                  </a:extLst>
                </a:gridCol>
                <a:gridCol w="450844">
                  <a:extLst>
                    <a:ext uri="{9D8B030D-6E8A-4147-A177-3AD203B41FA5}">
                      <a16:colId xmlns:a16="http://schemas.microsoft.com/office/drawing/2014/main" val="20007"/>
                    </a:ext>
                  </a:extLst>
                </a:gridCol>
                <a:gridCol w="375703">
                  <a:extLst>
                    <a:ext uri="{9D8B030D-6E8A-4147-A177-3AD203B41FA5}">
                      <a16:colId xmlns:a16="http://schemas.microsoft.com/office/drawing/2014/main" val="20008"/>
                    </a:ext>
                  </a:extLst>
                </a:gridCol>
                <a:gridCol w="450844">
                  <a:extLst>
                    <a:ext uri="{9D8B030D-6E8A-4147-A177-3AD203B41FA5}">
                      <a16:colId xmlns:a16="http://schemas.microsoft.com/office/drawing/2014/main" val="20009"/>
                    </a:ext>
                  </a:extLst>
                </a:gridCol>
                <a:gridCol w="525985">
                  <a:extLst>
                    <a:ext uri="{9D8B030D-6E8A-4147-A177-3AD203B41FA5}">
                      <a16:colId xmlns:a16="http://schemas.microsoft.com/office/drawing/2014/main" val="20010"/>
                    </a:ext>
                  </a:extLst>
                </a:gridCol>
                <a:gridCol w="450844">
                  <a:extLst>
                    <a:ext uri="{9D8B030D-6E8A-4147-A177-3AD203B41FA5}">
                      <a16:colId xmlns:a16="http://schemas.microsoft.com/office/drawing/2014/main" val="20011"/>
                    </a:ext>
                  </a:extLst>
                </a:gridCol>
                <a:gridCol w="525985">
                  <a:extLst>
                    <a:ext uri="{9D8B030D-6E8A-4147-A177-3AD203B41FA5}">
                      <a16:colId xmlns:a16="http://schemas.microsoft.com/office/drawing/2014/main" val="20012"/>
                    </a:ext>
                  </a:extLst>
                </a:gridCol>
                <a:gridCol w="610308">
                  <a:extLst>
                    <a:ext uri="{9D8B030D-6E8A-4147-A177-3AD203B41FA5}">
                      <a16:colId xmlns:a16="http://schemas.microsoft.com/office/drawing/2014/main" val="20013"/>
                    </a:ext>
                  </a:extLst>
                </a:gridCol>
              </a:tblGrid>
              <a:tr h="402291">
                <a:tc rowSpan="2">
                  <a:txBody>
                    <a:bodyPr/>
                    <a:lstStyle/>
                    <a:p>
                      <a:pPr algn="ctr">
                        <a:lnSpc>
                          <a:spcPct val="115000"/>
                        </a:lnSpc>
                        <a:spcAft>
                          <a:spcPts val="0"/>
                        </a:spcAft>
                      </a:pPr>
                      <a:r>
                        <a:rPr lang="es-MX" sz="1100" b="1" dirty="0">
                          <a:effectLst/>
                          <a:latin typeface="Arial" pitchFamily="34" charset="0"/>
                          <a:cs typeface="Arial" pitchFamily="34" charset="0"/>
                        </a:rPr>
                        <a:t>Subsistema</a:t>
                      </a:r>
                      <a:endParaRPr lang="es-MX" sz="1100" b="1" dirty="0">
                        <a:effectLst/>
                        <a:latin typeface="Arial" pitchFamily="34" charset="0"/>
                        <a:ea typeface="Calibri"/>
                        <a:cs typeface="Arial" pitchFamily="34" charset="0"/>
                      </a:endParaRPr>
                    </a:p>
                  </a:txBody>
                  <a:tcPr marL="9525" marR="9525" marT="9525" marB="0" anchor="ctr"/>
                </a:tc>
                <a:tc gridSpan="13">
                  <a:txBody>
                    <a:bodyPr/>
                    <a:lstStyle/>
                    <a:p>
                      <a:pPr algn="ctr">
                        <a:lnSpc>
                          <a:spcPct val="115000"/>
                        </a:lnSpc>
                        <a:spcAft>
                          <a:spcPts val="0"/>
                        </a:spcAft>
                      </a:pPr>
                      <a:r>
                        <a:rPr lang="es-MX" sz="1100" b="1">
                          <a:effectLst/>
                          <a:latin typeface="Arial" pitchFamily="34" charset="0"/>
                          <a:cs typeface="Arial" pitchFamily="34" charset="0"/>
                        </a:rPr>
                        <a:t>Número de instituciones de educación superior por año</a:t>
                      </a:r>
                      <a:endParaRPr lang="es-MX" sz="1100" b="1">
                        <a:effectLst/>
                        <a:latin typeface="Arial" pitchFamily="34" charset="0"/>
                        <a:ea typeface="Calibri"/>
                        <a:cs typeface="Arial" pitchFamily="34" charset="0"/>
                      </a:endParaRPr>
                    </a:p>
                  </a:txBody>
                  <a:tcPr marL="9525" marR="9525" marT="9525"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771886">
                <a:tc vMerge="1">
                  <a:txBody>
                    <a:bodyPr/>
                    <a:lstStyle/>
                    <a:p>
                      <a:endParaRPr lang="es-MX"/>
                    </a:p>
                  </a:txBody>
                  <a:tcPr/>
                </a:tc>
                <a:tc>
                  <a:txBody>
                    <a:bodyPr/>
                    <a:lstStyle/>
                    <a:p>
                      <a:pPr algn="ctr">
                        <a:lnSpc>
                          <a:spcPct val="115000"/>
                        </a:lnSpc>
                        <a:spcAft>
                          <a:spcPts val="0"/>
                        </a:spcAft>
                      </a:pPr>
                      <a:r>
                        <a:rPr lang="es-MX" sz="1200" b="1" dirty="0">
                          <a:effectLst/>
                          <a:latin typeface="Arial" pitchFamily="34" charset="0"/>
                          <a:cs typeface="Arial" pitchFamily="34" charset="0"/>
                        </a:rPr>
                        <a:t>1996</a:t>
                      </a:r>
                      <a:endParaRPr lang="es-MX" sz="1200" b="1" dirty="0">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2002</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2004</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2006</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2008</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2009</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2010</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2011</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2012</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2013</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2014</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2015</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2016</a:t>
                      </a:r>
                      <a:endParaRPr lang="es-MX" sz="1200" b="1">
                        <a:effectLst/>
                        <a:latin typeface="Arial" pitchFamily="34" charset="0"/>
                        <a:ea typeface="Calibri"/>
                        <a:cs typeface="Arial" pitchFamily="34" charset="0"/>
                      </a:endParaRPr>
                    </a:p>
                  </a:txBody>
                  <a:tcPr marL="9525" marR="9525" marT="9525" marB="0" anchor="ctr"/>
                </a:tc>
                <a:extLst>
                  <a:ext uri="{0D108BD9-81ED-4DB2-BD59-A6C34878D82A}">
                    <a16:rowId xmlns:a16="http://schemas.microsoft.com/office/drawing/2014/main" val="10001"/>
                  </a:ext>
                </a:extLst>
              </a:tr>
              <a:tr h="402291">
                <a:tc>
                  <a:txBody>
                    <a:bodyPr/>
                    <a:lstStyle/>
                    <a:p>
                      <a:pPr algn="ctr">
                        <a:lnSpc>
                          <a:spcPct val="115000"/>
                        </a:lnSpc>
                        <a:spcAft>
                          <a:spcPts val="0"/>
                        </a:spcAft>
                      </a:pPr>
                      <a:r>
                        <a:rPr lang="es-MX" sz="1100" b="1">
                          <a:effectLst/>
                          <a:latin typeface="Arial" pitchFamily="34" charset="0"/>
                          <a:cs typeface="Arial" pitchFamily="34" charset="0"/>
                        </a:rPr>
                        <a:t>Universidades Públicas Estatales (UPE)</a:t>
                      </a:r>
                      <a:endParaRPr lang="es-MX" sz="11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34</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dirty="0">
                          <a:effectLst/>
                          <a:latin typeface="Arial" pitchFamily="34" charset="0"/>
                          <a:cs typeface="Arial" pitchFamily="34" charset="0"/>
                        </a:rPr>
                        <a:t>34</a:t>
                      </a:r>
                      <a:endParaRPr lang="es-MX" sz="1200" b="1" dirty="0">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34</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34</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34</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34</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34</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34</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34</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34</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34</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34</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34</a:t>
                      </a:r>
                      <a:endParaRPr lang="es-MX" sz="1200" b="1">
                        <a:effectLst/>
                        <a:latin typeface="Arial" pitchFamily="34" charset="0"/>
                        <a:ea typeface="Calibri"/>
                        <a:cs typeface="Arial" pitchFamily="34" charset="0"/>
                      </a:endParaRPr>
                    </a:p>
                  </a:txBody>
                  <a:tcPr marL="9525" marR="9525" marT="9525" marB="0" anchor="ctr"/>
                </a:tc>
                <a:extLst>
                  <a:ext uri="{0D108BD9-81ED-4DB2-BD59-A6C34878D82A}">
                    <a16:rowId xmlns:a16="http://schemas.microsoft.com/office/drawing/2014/main" val="10002"/>
                  </a:ext>
                </a:extLst>
              </a:tr>
              <a:tr h="402291">
                <a:tc>
                  <a:txBody>
                    <a:bodyPr/>
                    <a:lstStyle/>
                    <a:p>
                      <a:pPr algn="ctr">
                        <a:lnSpc>
                          <a:spcPct val="115000"/>
                        </a:lnSpc>
                        <a:spcAft>
                          <a:spcPts val="0"/>
                        </a:spcAft>
                      </a:pPr>
                      <a:r>
                        <a:rPr lang="es-MX" sz="1100" b="1">
                          <a:effectLst/>
                          <a:latin typeface="Arial" pitchFamily="34" charset="0"/>
                          <a:cs typeface="Arial" pitchFamily="34" charset="0"/>
                        </a:rPr>
                        <a:t>UPE de Apoyo Solidario </a:t>
                      </a:r>
                      <a:endParaRPr lang="es-MX" sz="11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5</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dirty="0">
                          <a:effectLst/>
                          <a:latin typeface="Arial" pitchFamily="34" charset="0"/>
                          <a:cs typeface="Arial" pitchFamily="34" charset="0"/>
                        </a:rPr>
                        <a:t>13</a:t>
                      </a:r>
                      <a:endParaRPr lang="es-MX" sz="1200" b="1" dirty="0">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14</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15</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16</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18</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19</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23</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19</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22</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22</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22</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23</a:t>
                      </a:r>
                      <a:endParaRPr lang="es-MX" sz="1200" b="1">
                        <a:effectLst/>
                        <a:latin typeface="Arial" pitchFamily="34" charset="0"/>
                        <a:ea typeface="Calibri"/>
                        <a:cs typeface="Arial" pitchFamily="34" charset="0"/>
                      </a:endParaRPr>
                    </a:p>
                  </a:txBody>
                  <a:tcPr marL="9525" marR="9525" marT="9525" marB="0" anchor="ctr"/>
                </a:tc>
                <a:extLst>
                  <a:ext uri="{0D108BD9-81ED-4DB2-BD59-A6C34878D82A}">
                    <a16:rowId xmlns:a16="http://schemas.microsoft.com/office/drawing/2014/main" val="10003"/>
                  </a:ext>
                </a:extLst>
              </a:tr>
              <a:tr h="402291">
                <a:tc>
                  <a:txBody>
                    <a:bodyPr/>
                    <a:lstStyle/>
                    <a:p>
                      <a:pPr algn="ctr">
                        <a:lnSpc>
                          <a:spcPct val="115000"/>
                        </a:lnSpc>
                        <a:spcAft>
                          <a:spcPts val="0"/>
                        </a:spcAft>
                      </a:pPr>
                      <a:r>
                        <a:rPr lang="es-MX" sz="1100" b="1">
                          <a:effectLst/>
                          <a:latin typeface="Arial" pitchFamily="34" charset="0"/>
                          <a:cs typeface="Arial" pitchFamily="34" charset="0"/>
                        </a:rPr>
                        <a:t>IES Federales </a:t>
                      </a:r>
                      <a:endParaRPr lang="es-MX" sz="11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 </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 </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dirty="0">
                          <a:effectLst/>
                          <a:latin typeface="Arial" pitchFamily="34" charset="0"/>
                          <a:cs typeface="Arial" pitchFamily="34" charset="0"/>
                        </a:rPr>
                        <a:t>3</a:t>
                      </a:r>
                      <a:endParaRPr lang="es-MX" sz="1200" b="1" dirty="0">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4</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6</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8</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7</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7</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7</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7</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7</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8</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8</a:t>
                      </a:r>
                      <a:endParaRPr lang="es-MX" sz="1200" b="1">
                        <a:effectLst/>
                        <a:latin typeface="Arial" pitchFamily="34" charset="0"/>
                        <a:ea typeface="Calibri"/>
                        <a:cs typeface="Arial" pitchFamily="34" charset="0"/>
                      </a:endParaRPr>
                    </a:p>
                  </a:txBody>
                  <a:tcPr marL="9525" marR="9525" marT="9525" marB="0" anchor="ctr"/>
                </a:tc>
                <a:extLst>
                  <a:ext uri="{0D108BD9-81ED-4DB2-BD59-A6C34878D82A}">
                    <a16:rowId xmlns:a16="http://schemas.microsoft.com/office/drawing/2014/main" val="10004"/>
                  </a:ext>
                </a:extLst>
              </a:tr>
              <a:tr h="402291">
                <a:tc>
                  <a:txBody>
                    <a:bodyPr/>
                    <a:lstStyle/>
                    <a:p>
                      <a:pPr algn="ctr">
                        <a:lnSpc>
                          <a:spcPct val="115000"/>
                        </a:lnSpc>
                        <a:spcAft>
                          <a:spcPts val="0"/>
                        </a:spcAft>
                      </a:pPr>
                      <a:r>
                        <a:rPr lang="es-MX" sz="1100" b="1" dirty="0">
                          <a:effectLst/>
                          <a:latin typeface="Arial" pitchFamily="34" charset="0"/>
                          <a:cs typeface="Arial" pitchFamily="34" charset="0"/>
                        </a:rPr>
                        <a:t>Universidades Politécnicas </a:t>
                      </a:r>
                      <a:endParaRPr lang="es-MX" sz="1100" b="1" dirty="0">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dirty="0">
                          <a:effectLst/>
                          <a:latin typeface="Arial" pitchFamily="34" charset="0"/>
                          <a:cs typeface="Arial" pitchFamily="34" charset="0"/>
                        </a:rPr>
                        <a:t> </a:t>
                      </a:r>
                      <a:endParaRPr lang="es-MX" sz="1200" b="1" dirty="0">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1</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4</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16</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16</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23</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30</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35</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43</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43</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49</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55</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55</a:t>
                      </a:r>
                      <a:endParaRPr lang="es-MX" sz="1200" b="1">
                        <a:effectLst/>
                        <a:latin typeface="Arial" pitchFamily="34" charset="0"/>
                        <a:ea typeface="Calibri"/>
                        <a:cs typeface="Arial" pitchFamily="34" charset="0"/>
                      </a:endParaRPr>
                    </a:p>
                  </a:txBody>
                  <a:tcPr marL="9525" marR="9525" marT="9525" marB="0" anchor="ctr">
                    <a:solidFill>
                      <a:srgbClr val="FFFF00"/>
                    </a:solidFill>
                  </a:tcPr>
                </a:tc>
                <a:extLst>
                  <a:ext uri="{0D108BD9-81ED-4DB2-BD59-A6C34878D82A}">
                    <a16:rowId xmlns:a16="http://schemas.microsoft.com/office/drawing/2014/main" val="10005"/>
                  </a:ext>
                </a:extLst>
              </a:tr>
              <a:tr h="402291">
                <a:tc>
                  <a:txBody>
                    <a:bodyPr/>
                    <a:lstStyle/>
                    <a:p>
                      <a:pPr algn="ctr">
                        <a:lnSpc>
                          <a:spcPct val="115000"/>
                        </a:lnSpc>
                        <a:spcAft>
                          <a:spcPts val="0"/>
                        </a:spcAft>
                      </a:pPr>
                      <a:r>
                        <a:rPr lang="es-MX" sz="1100" b="1" dirty="0">
                          <a:effectLst/>
                          <a:latin typeface="Arial" pitchFamily="34" charset="0"/>
                          <a:cs typeface="Arial" pitchFamily="34" charset="0"/>
                        </a:rPr>
                        <a:t>Universidades Tecnológicas</a:t>
                      </a:r>
                      <a:endParaRPr lang="es-MX" sz="1100" b="1" dirty="0">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 </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22</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dirty="0">
                          <a:effectLst/>
                          <a:latin typeface="Arial" pitchFamily="34" charset="0"/>
                          <a:cs typeface="Arial" pitchFamily="34" charset="0"/>
                        </a:rPr>
                        <a:t>48</a:t>
                      </a:r>
                      <a:endParaRPr lang="es-MX" sz="1200" b="1" dirty="0">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60</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60</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60</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60</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65</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77</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dirty="0">
                          <a:effectLst/>
                          <a:latin typeface="Arial" pitchFamily="34" charset="0"/>
                          <a:cs typeface="Arial" pitchFamily="34" charset="0"/>
                        </a:rPr>
                        <a:t>88</a:t>
                      </a:r>
                      <a:endParaRPr lang="es-MX" sz="1200" b="1" dirty="0">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102</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107</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107</a:t>
                      </a:r>
                      <a:endParaRPr lang="es-MX" sz="1200" b="1">
                        <a:effectLst/>
                        <a:latin typeface="Arial" pitchFamily="34" charset="0"/>
                        <a:ea typeface="Calibri"/>
                        <a:cs typeface="Arial" pitchFamily="34" charset="0"/>
                      </a:endParaRPr>
                    </a:p>
                  </a:txBody>
                  <a:tcPr marL="9525" marR="9525" marT="9525" marB="0" anchor="ctr">
                    <a:solidFill>
                      <a:srgbClr val="FFFF00"/>
                    </a:solidFill>
                  </a:tcPr>
                </a:tc>
                <a:extLst>
                  <a:ext uri="{0D108BD9-81ED-4DB2-BD59-A6C34878D82A}">
                    <a16:rowId xmlns:a16="http://schemas.microsoft.com/office/drawing/2014/main" val="10006"/>
                  </a:ext>
                </a:extLst>
              </a:tr>
              <a:tr h="402291">
                <a:tc>
                  <a:txBody>
                    <a:bodyPr/>
                    <a:lstStyle/>
                    <a:p>
                      <a:pPr algn="ctr">
                        <a:lnSpc>
                          <a:spcPct val="115000"/>
                        </a:lnSpc>
                        <a:spcAft>
                          <a:spcPts val="0"/>
                        </a:spcAft>
                      </a:pPr>
                      <a:r>
                        <a:rPr lang="es-MX" sz="1100" b="1" dirty="0">
                          <a:effectLst/>
                          <a:latin typeface="Arial" pitchFamily="34" charset="0"/>
                          <a:cs typeface="Arial" pitchFamily="34" charset="0"/>
                        </a:rPr>
                        <a:t>Institutos Tecnológicos Federales </a:t>
                      </a:r>
                      <a:endParaRPr lang="es-MX" sz="1100" b="1" dirty="0">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dirty="0">
                          <a:effectLst/>
                          <a:latin typeface="Arial" pitchFamily="34" charset="0"/>
                          <a:cs typeface="Arial" pitchFamily="34" charset="0"/>
                        </a:rPr>
                        <a:t> </a:t>
                      </a:r>
                      <a:endParaRPr lang="es-MX" sz="1200" b="1" dirty="0">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 </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 </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dirty="0">
                          <a:effectLst/>
                          <a:latin typeface="Arial" pitchFamily="34" charset="0"/>
                          <a:cs typeface="Arial" pitchFamily="34" charset="0"/>
                        </a:rPr>
                        <a:t> </a:t>
                      </a:r>
                      <a:endParaRPr lang="es-MX" sz="1200" b="1" dirty="0">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110</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110</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110</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111</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130</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132</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132</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134</a:t>
                      </a:r>
                      <a:endParaRPr lang="es-MX" sz="1200" b="1">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a:effectLst/>
                          <a:latin typeface="Arial" pitchFamily="34" charset="0"/>
                          <a:cs typeface="Arial" pitchFamily="34" charset="0"/>
                        </a:rPr>
                        <a:t>132</a:t>
                      </a:r>
                      <a:endParaRPr lang="es-MX" sz="1200" b="1">
                        <a:effectLst/>
                        <a:latin typeface="Arial" pitchFamily="34" charset="0"/>
                        <a:ea typeface="Calibri"/>
                        <a:cs typeface="Arial" pitchFamily="34" charset="0"/>
                      </a:endParaRPr>
                    </a:p>
                  </a:txBody>
                  <a:tcPr marL="9525" marR="9525" marT="9525" marB="0" anchor="ctr">
                    <a:solidFill>
                      <a:srgbClr val="FFFF00"/>
                    </a:solidFill>
                  </a:tcPr>
                </a:tc>
                <a:extLst>
                  <a:ext uri="{0D108BD9-81ED-4DB2-BD59-A6C34878D82A}">
                    <a16:rowId xmlns:a16="http://schemas.microsoft.com/office/drawing/2014/main" val="10007"/>
                  </a:ext>
                </a:extLst>
              </a:tr>
              <a:tr h="402291">
                <a:tc>
                  <a:txBody>
                    <a:bodyPr/>
                    <a:lstStyle/>
                    <a:p>
                      <a:pPr algn="ctr">
                        <a:lnSpc>
                          <a:spcPct val="115000"/>
                        </a:lnSpc>
                        <a:spcAft>
                          <a:spcPts val="0"/>
                        </a:spcAft>
                      </a:pPr>
                      <a:r>
                        <a:rPr lang="es-MX" sz="1100" b="1" dirty="0">
                          <a:effectLst/>
                          <a:latin typeface="Arial" pitchFamily="34" charset="0"/>
                          <a:ea typeface="Calibri"/>
                          <a:cs typeface="Arial" pitchFamily="34" charset="0"/>
                        </a:rPr>
                        <a:t>Institutos Tecnológicos </a:t>
                      </a:r>
                    </a:p>
                    <a:p>
                      <a:pPr algn="ctr">
                        <a:lnSpc>
                          <a:spcPct val="115000"/>
                        </a:lnSpc>
                        <a:spcAft>
                          <a:spcPts val="0"/>
                        </a:spcAft>
                      </a:pPr>
                      <a:r>
                        <a:rPr lang="es-MX" sz="1100" b="1" dirty="0">
                          <a:effectLst/>
                          <a:latin typeface="Arial" pitchFamily="34" charset="0"/>
                          <a:ea typeface="Calibri"/>
                          <a:cs typeface="Arial" pitchFamily="34" charset="0"/>
                        </a:rPr>
                        <a:t>descentralizados</a:t>
                      </a:r>
                    </a:p>
                  </a:txBody>
                  <a:tcPr marL="9525" marR="9525" marT="9525" marB="0" anchor="ctr">
                    <a:solidFill>
                      <a:srgbClr val="FFFF00"/>
                    </a:solidFill>
                  </a:tcPr>
                </a:tc>
                <a:tc>
                  <a:txBody>
                    <a:bodyPr/>
                    <a:lstStyle/>
                    <a:p>
                      <a:pPr algn="ctr">
                        <a:lnSpc>
                          <a:spcPct val="115000"/>
                        </a:lnSpc>
                        <a:spcAft>
                          <a:spcPts val="0"/>
                        </a:spcAft>
                      </a:pPr>
                      <a:endParaRPr lang="es-MX" sz="1200" b="1" dirty="0">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endParaRPr lang="es-MX" sz="1200" b="1" dirty="0">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endParaRPr lang="es-MX" sz="1200" b="1" dirty="0">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endParaRPr lang="es-MX" sz="1200" b="1" dirty="0">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endParaRPr lang="es-MX" sz="1200" b="1" dirty="0">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endParaRPr lang="es-MX" sz="1200" b="1" dirty="0">
                        <a:effectLst/>
                        <a:latin typeface="Arial" pitchFamily="34" charset="0"/>
                        <a:ea typeface="Calibri"/>
                        <a:cs typeface="Arial" pitchFamily="34" charset="0"/>
                      </a:endParaRPr>
                    </a:p>
                  </a:txBody>
                  <a:tcPr marL="9525" marR="9525" marT="9525" marB="0" anchor="ctr">
                    <a:solidFill>
                      <a:srgbClr val="FFFF00"/>
                    </a:solidFill>
                  </a:tcPr>
                </a:tc>
                <a:tc>
                  <a:txBody>
                    <a:bodyPr/>
                    <a:lstStyle/>
                    <a:p>
                      <a:pPr algn="ctr">
                        <a:lnSpc>
                          <a:spcPct val="115000"/>
                        </a:lnSpc>
                        <a:spcAft>
                          <a:spcPts val="0"/>
                        </a:spcAft>
                      </a:pPr>
                      <a:r>
                        <a:rPr lang="es-MX" sz="1200" b="1" dirty="0">
                          <a:effectLst/>
                          <a:latin typeface="Arial" pitchFamily="34" charset="0"/>
                          <a:ea typeface="Calibri"/>
                          <a:cs typeface="Arial" pitchFamily="34" charset="0"/>
                        </a:rPr>
                        <a:t>49</a:t>
                      </a:r>
                    </a:p>
                  </a:txBody>
                  <a:tcPr marL="9525" marR="9525" marT="9525" marB="0" anchor="ctr">
                    <a:solidFill>
                      <a:srgbClr val="FFFF00"/>
                    </a:solidFill>
                  </a:tcPr>
                </a:tc>
                <a:tc>
                  <a:txBody>
                    <a:bodyPr/>
                    <a:lstStyle/>
                    <a:p>
                      <a:pPr algn="ctr">
                        <a:lnSpc>
                          <a:spcPct val="115000"/>
                        </a:lnSpc>
                        <a:spcAft>
                          <a:spcPts val="0"/>
                        </a:spcAft>
                      </a:pPr>
                      <a:r>
                        <a:rPr lang="es-MX" sz="1200" b="1" dirty="0">
                          <a:effectLst/>
                          <a:latin typeface="Arial" pitchFamily="34" charset="0"/>
                          <a:ea typeface="Calibri"/>
                          <a:cs typeface="Arial" pitchFamily="34" charset="0"/>
                        </a:rPr>
                        <a:t>60</a:t>
                      </a:r>
                    </a:p>
                  </a:txBody>
                  <a:tcPr marL="9525" marR="9525" marT="9525" marB="0" anchor="ctr">
                    <a:solidFill>
                      <a:srgbClr val="FFFF00"/>
                    </a:solidFill>
                  </a:tcPr>
                </a:tc>
                <a:tc>
                  <a:txBody>
                    <a:bodyPr/>
                    <a:lstStyle/>
                    <a:p>
                      <a:pPr algn="ctr">
                        <a:lnSpc>
                          <a:spcPct val="115000"/>
                        </a:lnSpc>
                        <a:spcAft>
                          <a:spcPts val="0"/>
                        </a:spcAft>
                      </a:pPr>
                      <a:r>
                        <a:rPr lang="es-MX" sz="1200" b="1" dirty="0">
                          <a:effectLst/>
                          <a:latin typeface="Arial" pitchFamily="34" charset="0"/>
                          <a:ea typeface="Calibri"/>
                          <a:cs typeface="Arial" pitchFamily="34" charset="0"/>
                        </a:rPr>
                        <a:t>77</a:t>
                      </a:r>
                    </a:p>
                  </a:txBody>
                  <a:tcPr marL="9525" marR="9525" marT="9525" marB="0" anchor="ctr">
                    <a:solidFill>
                      <a:srgbClr val="FFFF00"/>
                    </a:solidFill>
                  </a:tcPr>
                </a:tc>
                <a:tc>
                  <a:txBody>
                    <a:bodyPr/>
                    <a:lstStyle/>
                    <a:p>
                      <a:pPr algn="ctr">
                        <a:lnSpc>
                          <a:spcPct val="115000"/>
                        </a:lnSpc>
                        <a:spcAft>
                          <a:spcPts val="0"/>
                        </a:spcAft>
                      </a:pPr>
                      <a:r>
                        <a:rPr lang="es-MX" sz="1200" b="1" dirty="0">
                          <a:effectLst/>
                          <a:latin typeface="Arial" pitchFamily="34" charset="0"/>
                          <a:ea typeface="Calibri"/>
                          <a:cs typeface="Arial" pitchFamily="34" charset="0"/>
                        </a:rPr>
                        <a:t>82</a:t>
                      </a:r>
                    </a:p>
                  </a:txBody>
                  <a:tcPr marL="9525" marR="9525" marT="9525" marB="0" anchor="ctr">
                    <a:solidFill>
                      <a:srgbClr val="FFFF00"/>
                    </a:solidFill>
                  </a:tcPr>
                </a:tc>
                <a:tc>
                  <a:txBody>
                    <a:bodyPr/>
                    <a:lstStyle/>
                    <a:p>
                      <a:pPr algn="ctr">
                        <a:lnSpc>
                          <a:spcPct val="115000"/>
                        </a:lnSpc>
                        <a:spcAft>
                          <a:spcPts val="0"/>
                        </a:spcAft>
                      </a:pPr>
                      <a:r>
                        <a:rPr lang="es-MX" sz="1200" b="1" dirty="0">
                          <a:effectLst/>
                          <a:latin typeface="Arial" pitchFamily="34" charset="0"/>
                          <a:ea typeface="Calibri"/>
                          <a:cs typeface="Arial" pitchFamily="34" charset="0"/>
                        </a:rPr>
                        <a:t>86</a:t>
                      </a:r>
                    </a:p>
                  </a:txBody>
                  <a:tcPr marL="9525" marR="9525" marT="9525" marB="0" anchor="ctr">
                    <a:solidFill>
                      <a:srgbClr val="FFFF00"/>
                    </a:solidFill>
                  </a:tcPr>
                </a:tc>
                <a:tc>
                  <a:txBody>
                    <a:bodyPr/>
                    <a:lstStyle/>
                    <a:p>
                      <a:pPr algn="ctr">
                        <a:lnSpc>
                          <a:spcPct val="115000"/>
                        </a:lnSpc>
                        <a:spcAft>
                          <a:spcPts val="0"/>
                        </a:spcAft>
                      </a:pPr>
                      <a:r>
                        <a:rPr lang="es-MX" sz="1200" b="1" dirty="0">
                          <a:effectLst/>
                          <a:latin typeface="Arial" pitchFamily="34" charset="0"/>
                          <a:ea typeface="Calibri"/>
                          <a:cs typeface="Arial" pitchFamily="34" charset="0"/>
                        </a:rPr>
                        <a:t>86</a:t>
                      </a:r>
                    </a:p>
                  </a:txBody>
                  <a:tcPr marL="9525" marR="9525" marT="9525" marB="0" anchor="ctr">
                    <a:solidFill>
                      <a:srgbClr val="FFFF00"/>
                    </a:solidFill>
                  </a:tcPr>
                </a:tc>
                <a:tc>
                  <a:txBody>
                    <a:bodyPr/>
                    <a:lstStyle/>
                    <a:p>
                      <a:pPr algn="ctr">
                        <a:lnSpc>
                          <a:spcPct val="115000"/>
                        </a:lnSpc>
                        <a:spcAft>
                          <a:spcPts val="0"/>
                        </a:spcAft>
                      </a:pPr>
                      <a:r>
                        <a:rPr lang="es-MX" sz="1200" b="1" dirty="0">
                          <a:effectLst/>
                          <a:latin typeface="Arial" pitchFamily="34" charset="0"/>
                          <a:ea typeface="Calibri"/>
                          <a:cs typeface="Arial" pitchFamily="34" charset="0"/>
                        </a:rPr>
                        <a:t>103</a:t>
                      </a:r>
                    </a:p>
                  </a:txBody>
                  <a:tcPr marL="9525" marR="9525" marT="9525" marB="0" anchor="ctr">
                    <a:solidFill>
                      <a:srgbClr val="FFFF00"/>
                    </a:solidFill>
                  </a:tcPr>
                </a:tc>
                <a:extLst>
                  <a:ext uri="{0D108BD9-81ED-4DB2-BD59-A6C34878D82A}">
                    <a16:rowId xmlns:a16="http://schemas.microsoft.com/office/drawing/2014/main" val="10008"/>
                  </a:ext>
                </a:extLst>
              </a:tr>
              <a:tr h="496350">
                <a:tc>
                  <a:txBody>
                    <a:bodyPr/>
                    <a:lstStyle/>
                    <a:p>
                      <a:pPr algn="ctr">
                        <a:lnSpc>
                          <a:spcPct val="115000"/>
                        </a:lnSpc>
                        <a:spcAft>
                          <a:spcPts val="0"/>
                        </a:spcAft>
                      </a:pPr>
                      <a:r>
                        <a:rPr lang="es-MX" sz="1100" b="1" dirty="0">
                          <a:effectLst/>
                          <a:latin typeface="Arial" pitchFamily="34" charset="0"/>
                          <a:ea typeface="Calibri"/>
                          <a:cs typeface="Arial" pitchFamily="34" charset="0"/>
                        </a:rPr>
                        <a:t>Escuelas Normales</a:t>
                      </a:r>
                    </a:p>
                  </a:txBody>
                  <a:tcPr marL="9525" marR="9525" marT="9525" marB="0" anchor="ctr"/>
                </a:tc>
                <a:tc>
                  <a:txBody>
                    <a:bodyPr/>
                    <a:lstStyle/>
                    <a:p>
                      <a:pPr algn="ctr">
                        <a:lnSpc>
                          <a:spcPct val="115000"/>
                        </a:lnSpc>
                        <a:spcAft>
                          <a:spcPts val="0"/>
                        </a:spcAft>
                      </a:pPr>
                      <a:r>
                        <a:rPr lang="es-MX" sz="1200" b="1" dirty="0">
                          <a:effectLst/>
                          <a:latin typeface="Arial" pitchFamily="34" charset="0"/>
                          <a:cs typeface="Arial" pitchFamily="34" charset="0"/>
                        </a:rPr>
                        <a:t> </a:t>
                      </a:r>
                      <a:endParaRPr lang="es-MX" sz="1200" b="1" dirty="0">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dirty="0">
                          <a:effectLst/>
                          <a:latin typeface="Arial" pitchFamily="34" charset="0"/>
                          <a:cs typeface="Arial" pitchFamily="34" charset="0"/>
                        </a:rPr>
                        <a:t> </a:t>
                      </a:r>
                      <a:endParaRPr lang="es-MX" sz="1200" b="1" dirty="0">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dirty="0">
                          <a:effectLst/>
                          <a:latin typeface="Arial" pitchFamily="34" charset="0"/>
                          <a:cs typeface="Arial" pitchFamily="34" charset="0"/>
                        </a:rPr>
                        <a:t> </a:t>
                      </a:r>
                      <a:endParaRPr lang="es-MX" sz="1200" b="1" dirty="0">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dirty="0">
                          <a:effectLst/>
                          <a:latin typeface="Arial" pitchFamily="34" charset="0"/>
                          <a:cs typeface="Arial" pitchFamily="34" charset="0"/>
                        </a:rPr>
                        <a:t> </a:t>
                      </a:r>
                      <a:endParaRPr lang="es-MX" sz="1200" b="1" dirty="0">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dirty="0">
                          <a:effectLst/>
                          <a:latin typeface="Arial" pitchFamily="34" charset="0"/>
                          <a:cs typeface="Arial" pitchFamily="34" charset="0"/>
                        </a:rPr>
                        <a:t> </a:t>
                      </a:r>
                      <a:endParaRPr lang="es-MX" sz="1200" b="1" dirty="0">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dirty="0">
                          <a:effectLst/>
                          <a:latin typeface="Arial" pitchFamily="34" charset="0"/>
                          <a:cs typeface="Arial" pitchFamily="34" charset="0"/>
                        </a:rPr>
                        <a:t>257 </a:t>
                      </a:r>
                      <a:endParaRPr lang="es-MX" sz="1200" b="1" dirty="0">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dirty="0">
                          <a:effectLst/>
                          <a:latin typeface="Arial" pitchFamily="34" charset="0"/>
                          <a:ea typeface="+mn-ea"/>
                          <a:cs typeface="Arial" pitchFamily="34" charset="0"/>
                        </a:rPr>
                        <a:t>250</a:t>
                      </a:r>
                      <a:endParaRPr lang="es-MX" sz="1200" b="1" dirty="0">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dirty="0">
                          <a:effectLst/>
                          <a:latin typeface="Arial" pitchFamily="34" charset="0"/>
                          <a:ea typeface="+mn-ea"/>
                          <a:cs typeface="Arial" pitchFamily="34" charset="0"/>
                        </a:rPr>
                        <a:t>250</a:t>
                      </a:r>
                      <a:endParaRPr lang="es-MX" sz="1200" b="1" dirty="0">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dirty="0">
                          <a:effectLst/>
                          <a:latin typeface="Arial" pitchFamily="34" charset="0"/>
                          <a:ea typeface="+mn-ea"/>
                          <a:cs typeface="Arial" pitchFamily="34" charset="0"/>
                        </a:rPr>
                        <a:t>250</a:t>
                      </a:r>
                      <a:endParaRPr lang="es-MX" sz="1200" b="1" dirty="0">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dirty="0">
                          <a:effectLst/>
                          <a:latin typeface="Arial" pitchFamily="34" charset="0"/>
                          <a:ea typeface="+mn-ea"/>
                          <a:cs typeface="Arial" pitchFamily="34" charset="0"/>
                        </a:rPr>
                        <a:t>255</a:t>
                      </a:r>
                      <a:endParaRPr lang="es-MX" sz="1200" b="1" dirty="0">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dirty="0">
                          <a:effectLst/>
                          <a:latin typeface="Arial" pitchFamily="34" charset="0"/>
                          <a:ea typeface="+mn-ea"/>
                          <a:cs typeface="Arial" pitchFamily="34" charset="0"/>
                        </a:rPr>
                        <a:t>255</a:t>
                      </a:r>
                      <a:endParaRPr lang="es-MX" sz="1200" b="1" dirty="0">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dirty="0">
                          <a:effectLst/>
                          <a:latin typeface="Arial" pitchFamily="34" charset="0"/>
                          <a:ea typeface="+mn-ea"/>
                          <a:cs typeface="Arial" pitchFamily="34" charset="0"/>
                        </a:rPr>
                        <a:t>260</a:t>
                      </a:r>
                      <a:endParaRPr lang="es-MX" sz="1200" b="1" dirty="0">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dirty="0">
                          <a:effectLst/>
                          <a:latin typeface="Arial" pitchFamily="34" charset="0"/>
                          <a:ea typeface="+mn-ea"/>
                          <a:cs typeface="Arial" pitchFamily="34" charset="0"/>
                        </a:rPr>
                        <a:t>260</a:t>
                      </a:r>
                      <a:endParaRPr lang="es-MX" sz="1200" b="1" dirty="0">
                        <a:effectLst/>
                        <a:latin typeface="Arial" pitchFamily="34" charset="0"/>
                        <a:ea typeface="Calibri"/>
                        <a:cs typeface="Arial" pitchFamily="34" charset="0"/>
                      </a:endParaRPr>
                    </a:p>
                  </a:txBody>
                  <a:tcPr marL="9525" marR="9525" marT="9525" marB="0" anchor="ctr"/>
                </a:tc>
                <a:extLst>
                  <a:ext uri="{0D108BD9-81ED-4DB2-BD59-A6C34878D82A}">
                    <a16:rowId xmlns:a16="http://schemas.microsoft.com/office/drawing/2014/main" val="10009"/>
                  </a:ext>
                </a:extLst>
              </a:tr>
              <a:tr h="402291">
                <a:tc>
                  <a:txBody>
                    <a:bodyPr/>
                    <a:lstStyle/>
                    <a:p>
                      <a:pPr algn="ctr">
                        <a:lnSpc>
                          <a:spcPct val="115000"/>
                        </a:lnSpc>
                        <a:spcAft>
                          <a:spcPts val="0"/>
                        </a:spcAft>
                      </a:pPr>
                      <a:r>
                        <a:rPr lang="es-MX" sz="1100" b="1" dirty="0">
                          <a:effectLst/>
                          <a:latin typeface="Arial" pitchFamily="34" charset="0"/>
                          <a:cs typeface="Arial" pitchFamily="34" charset="0"/>
                        </a:rPr>
                        <a:t>Universidades Interculturales </a:t>
                      </a:r>
                      <a:endParaRPr lang="es-MX" sz="1100" b="1" dirty="0">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 </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 </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 </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 </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dirty="0">
                          <a:effectLst/>
                          <a:latin typeface="Arial" pitchFamily="34" charset="0"/>
                          <a:cs typeface="Arial" pitchFamily="34" charset="0"/>
                        </a:rPr>
                        <a:t> </a:t>
                      </a:r>
                      <a:endParaRPr lang="es-MX" sz="1200" b="1" dirty="0">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dirty="0">
                          <a:effectLst/>
                          <a:latin typeface="Arial" pitchFamily="34" charset="0"/>
                          <a:cs typeface="Arial" pitchFamily="34" charset="0"/>
                        </a:rPr>
                        <a:t> </a:t>
                      </a:r>
                      <a:endParaRPr lang="es-MX" sz="1200" b="1" dirty="0">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dirty="0">
                          <a:effectLst/>
                          <a:latin typeface="Arial" pitchFamily="34" charset="0"/>
                          <a:cs typeface="Arial" pitchFamily="34" charset="0"/>
                        </a:rPr>
                        <a:t>9</a:t>
                      </a:r>
                      <a:endParaRPr lang="es-MX" sz="1200" b="1" dirty="0">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9</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8</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8</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8</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8</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dirty="0">
                          <a:effectLst/>
                          <a:latin typeface="Arial" pitchFamily="34" charset="0"/>
                          <a:cs typeface="Arial" pitchFamily="34" charset="0"/>
                        </a:rPr>
                        <a:t>8</a:t>
                      </a:r>
                      <a:endParaRPr lang="es-MX" sz="1200" b="1" dirty="0">
                        <a:effectLst/>
                        <a:latin typeface="Arial" pitchFamily="34" charset="0"/>
                        <a:ea typeface="Calibri"/>
                        <a:cs typeface="Arial" pitchFamily="34" charset="0"/>
                      </a:endParaRPr>
                    </a:p>
                  </a:txBody>
                  <a:tcPr marL="9525" marR="9525" marT="9525" marB="0" anchor="ctr"/>
                </a:tc>
                <a:extLst>
                  <a:ext uri="{0D108BD9-81ED-4DB2-BD59-A6C34878D82A}">
                    <a16:rowId xmlns:a16="http://schemas.microsoft.com/office/drawing/2014/main" val="10010"/>
                  </a:ext>
                </a:extLst>
              </a:tr>
              <a:tr h="402291">
                <a:tc>
                  <a:txBody>
                    <a:bodyPr/>
                    <a:lstStyle/>
                    <a:p>
                      <a:pPr algn="ctr">
                        <a:lnSpc>
                          <a:spcPct val="115000"/>
                        </a:lnSpc>
                        <a:spcAft>
                          <a:spcPts val="0"/>
                        </a:spcAft>
                      </a:pPr>
                      <a:r>
                        <a:rPr lang="es-MX" sz="1100" b="1" dirty="0">
                          <a:effectLst/>
                          <a:latin typeface="Arial" pitchFamily="34" charset="0"/>
                          <a:cs typeface="Arial" pitchFamily="34" charset="0"/>
                        </a:rPr>
                        <a:t>Total</a:t>
                      </a:r>
                      <a:endParaRPr lang="es-MX" sz="1100" b="1" dirty="0">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39</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70</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103</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129</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242</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510</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568</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dirty="0">
                          <a:effectLst/>
                          <a:latin typeface="Arial" pitchFamily="34" charset="0"/>
                          <a:cs typeface="Arial" pitchFamily="34" charset="0"/>
                        </a:rPr>
                        <a:t>594</a:t>
                      </a:r>
                      <a:endParaRPr lang="es-MX" sz="1200" b="1" dirty="0">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dirty="0">
                          <a:effectLst/>
                          <a:latin typeface="Arial" pitchFamily="34" charset="0"/>
                          <a:cs typeface="Arial" pitchFamily="34" charset="0"/>
                        </a:rPr>
                        <a:t>645</a:t>
                      </a:r>
                      <a:endParaRPr lang="es-MX" sz="1200" b="1" dirty="0">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a:effectLst/>
                          <a:latin typeface="Arial" pitchFamily="34" charset="0"/>
                          <a:cs typeface="Arial" pitchFamily="34" charset="0"/>
                        </a:rPr>
                        <a:t>671</a:t>
                      </a:r>
                      <a:endParaRPr lang="es-MX" sz="1200" b="1">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dirty="0">
                          <a:effectLst/>
                          <a:latin typeface="Arial" pitchFamily="34" charset="0"/>
                          <a:cs typeface="Arial" pitchFamily="34" charset="0"/>
                        </a:rPr>
                        <a:t>695</a:t>
                      </a:r>
                      <a:endParaRPr lang="es-MX" sz="1200" b="1" dirty="0">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dirty="0">
                          <a:effectLst/>
                          <a:latin typeface="Arial" pitchFamily="34" charset="0"/>
                          <a:cs typeface="Arial" pitchFamily="34" charset="0"/>
                        </a:rPr>
                        <a:t>714</a:t>
                      </a:r>
                      <a:endParaRPr lang="es-MX" sz="1200" b="1" dirty="0">
                        <a:effectLst/>
                        <a:latin typeface="Arial" pitchFamily="34" charset="0"/>
                        <a:ea typeface="Calibri"/>
                        <a:cs typeface="Arial" pitchFamily="34" charset="0"/>
                      </a:endParaRPr>
                    </a:p>
                  </a:txBody>
                  <a:tcPr marL="9525" marR="9525" marT="9525" marB="0" anchor="ctr"/>
                </a:tc>
                <a:tc>
                  <a:txBody>
                    <a:bodyPr/>
                    <a:lstStyle/>
                    <a:p>
                      <a:pPr algn="ctr">
                        <a:lnSpc>
                          <a:spcPct val="115000"/>
                        </a:lnSpc>
                        <a:spcAft>
                          <a:spcPts val="0"/>
                        </a:spcAft>
                      </a:pPr>
                      <a:r>
                        <a:rPr lang="es-MX" sz="1200" b="1" dirty="0">
                          <a:effectLst/>
                          <a:latin typeface="Arial" pitchFamily="34" charset="0"/>
                          <a:cs typeface="Arial" pitchFamily="34" charset="0"/>
                        </a:rPr>
                        <a:t>730</a:t>
                      </a:r>
                      <a:endParaRPr lang="es-MX" sz="1200" b="1" dirty="0">
                        <a:effectLst/>
                        <a:latin typeface="Arial" pitchFamily="34" charset="0"/>
                        <a:ea typeface="Calibri"/>
                        <a:cs typeface="Arial" pitchFamily="34" charset="0"/>
                      </a:endParaRPr>
                    </a:p>
                  </a:txBody>
                  <a:tcPr marL="9525" marR="9525" marT="9525" marB="0" anchor="ctr"/>
                </a:tc>
                <a:extLst>
                  <a:ext uri="{0D108BD9-81ED-4DB2-BD59-A6C34878D82A}">
                    <a16:rowId xmlns:a16="http://schemas.microsoft.com/office/drawing/2014/main" val="10011"/>
                  </a:ext>
                </a:extLst>
              </a:tr>
            </a:tbl>
          </a:graphicData>
        </a:graphic>
      </p:graphicFrame>
      <p:sp>
        <p:nvSpPr>
          <p:cNvPr id="5" name="Rectangle 1"/>
          <p:cNvSpPr>
            <a:spLocks noChangeArrowheads="1"/>
          </p:cNvSpPr>
          <p:nvPr/>
        </p:nvSpPr>
        <p:spPr bwMode="auto">
          <a:xfrm>
            <a:off x="1163914" y="194157"/>
            <a:ext cx="61991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MX" b="1" dirty="0">
                <a:solidFill>
                  <a:srgbClr val="FF0000"/>
                </a:solidFill>
                <a:latin typeface="Arial" pitchFamily="34" charset="0"/>
                <a:cs typeface="Arial" pitchFamily="34" charset="0"/>
              </a:rPr>
              <a:t>El Sistema Nacional de  Educación Superior en México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a:ln>
                  <a:noFill/>
                </a:ln>
                <a:solidFill>
                  <a:srgbClr val="FF0000"/>
                </a:solidFill>
                <a:effectLst/>
                <a:latin typeface="Arial" pitchFamily="34" charset="0"/>
                <a:cs typeface="Arial" pitchFamily="34" charset="0"/>
              </a:rPr>
              <a:t>Expansión de su cobertura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dirty="0">
              <a:ln>
                <a:noFill/>
              </a:ln>
              <a:solidFill>
                <a:schemeClr val="tx1"/>
              </a:solidFill>
              <a:effectLst/>
              <a:latin typeface="Arial" pitchFamily="34" charset="0"/>
              <a:cs typeface="Arial" pitchFamily="34" charset="0"/>
            </a:endParaRPr>
          </a:p>
        </p:txBody>
      </p:sp>
      <p:sp>
        <p:nvSpPr>
          <p:cNvPr id="2" name="1 CuadroTexto"/>
          <p:cNvSpPr txBox="1"/>
          <p:nvPr/>
        </p:nvSpPr>
        <p:spPr>
          <a:xfrm>
            <a:off x="1331640" y="6484694"/>
            <a:ext cx="1628651" cy="369332"/>
          </a:xfrm>
          <a:prstGeom prst="rect">
            <a:avLst/>
          </a:prstGeom>
          <a:noFill/>
        </p:spPr>
        <p:txBody>
          <a:bodyPr wrap="none" rtlCol="0">
            <a:spAutoFit/>
          </a:bodyPr>
          <a:lstStyle/>
          <a:p>
            <a:r>
              <a:rPr lang="es-MX" dirty="0"/>
              <a:t>Fuente: </a:t>
            </a:r>
            <a:r>
              <a:rPr lang="es-MX" dirty="0" err="1"/>
              <a:t>Prodep</a:t>
            </a:r>
            <a:endParaRPr lang="es-MX" dirty="0"/>
          </a:p>
        </p:txBody>
      </p:sp>
    </p:spTree>
    <p:extLst>
      <p:ext uri="{BB962C8B-B14F-4D97-AF65-F5344CB8AC3E}">
        <p14:creationId xmlns:p14="http://schemas.microsoft.com/office/powerpoint/2010/main" val="3335675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348880"/>
            <a:ext cx="8229600" cy="1143000"/>
          </a:xfrm>
        </p:spPr>
        <p:txBody>
          <a:bodyPr/>
          <a:lstStyle/>
          <a:p>
            <a:r>
              <a:rPr lang="es-MX" b="1" dirty="0">
                <a:solidFill>
                  <a:srgbClr val="FF0000"/>
                </a:solidFill>
              </a:rPr>
              <a:t>Equidad</a:t>
            </a:r>
          </a:p>
        </p:txBody>
      </p:sp>
    </p:spTree>
    <p:extLst>
      <p:ext uri="{BB962C8B-B14F-4D97-AF65-F5344CB8AC3E}">
        <p14:creationId xmlns:p14="http://schemas.microsoft.com/office/powerpoint/2010/main" val="2694647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3600" b="1" dirty="0">
                <a:solidFill>
                  <a:srgbClr val="FF0000"/>
                </a:solidFill>
              </a:rPr>
              <a:t>Universidades Politécnicas</a:t>
            </a:r>
            <a:br>
              <a:rPr lang="es-MX" sz="3600" b="1" dirty="0">
                <a:solidFill>
                  <a:srgbClr val="FF0000"/>
                </a:solidFill>
              </a:rPr>
            </a:br>
            <a:r>
              <a:rPr lang="es-MX" sz="3600" b="1" dirty="0">
                <a:solidFill>
                  <a:srgbClr val="FF0000"/>
                </a:solidFill>
              </a:rPr>
              <a:t>Prácticas de selección de nuevo ingreso examen EXANI</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73805774"/>
              </p:ext>
            </p:extLst>
          </p:nvPr>
        </p:nvGraphicFramePr>
        <p:xfrm>
          <a:off x="323528" y="1556792"/>
          <a:ext cx="8047806"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3" name="2 CuadroTexto"/>
          <p:cNvSpPr txBox="1"/>
          <p:nvPr/>
        </p:nvSpPr>
        <p:spPr>
          <a:xfrm>
            <a:off x="1259632" y="6165304"/>
            <a:ext cx="2188997" cy="338554"/>
          </a:xfrm>
          <a:prstGeom prst="rect">
            <a:avLst/>
          </a:prstGeom>
          <a:noFill/>
        </p:spPr>
        <p:txBody>
          <a:bodyPr wrap="none" rtlCol="0">
            <a:spAutoFit/>
          </a:bodyPr>
          <a:lstStyle/>
          <a:p>
            <a:r>
              <a:rPr lang="es-MX" sz="1600" b="1" dirty="0">
                <a:solidFill>
                  <a:srgbClr val="FF0000"/>
                </a:solidFill>
              </a:rPr>
              <a:t>Fuente: MECASUP 2014</a:t>
            </a:r>
          </a:p>
        </p:txBody>
      </p:sp>
      <p:sp>
        <p:nvSpPr>
          <p:cNvPr id="5" name="CuadroTexto 4"/>
          <p:cNvSpPr txBox="1"/>
          <p:nvPr/>
        </p:nvSpPr>
        <p:spPr>
          <a:xfrm>
            <a:off x="1259632" y="5877272"/>
            <a:ext cx="184731" cy="369332"/>
          </a:xfrm>
          <a:prstGeom prst="rect">
            <a:avLst/>
          </a:prstGeom>
          <a:noFill/>
        </p:spPr>
        <p:txBody>
          <a:bodyPr wrap="none" rtlCol="0">
            <a:spAutoFit/>
          </a:bodyPr>
          <a:lstStyle/>
          <a:p>
            <a:endParaRPr lang="es-MX" dirty="0"/>
          </a:p>
        </p:txBody>
      </p:sp>
    </p:spTree>
    <p:extLst>
      <p:ext uri="{BB962C8B-B14F-4D97-AF65-F5344CB8AC3E}">
        <p14:creationId xmlns:p14="http://schemas.microsoft.com/office/powerpoint/2010/main" val="453000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sz="2800" b="1" dirty="0">
                <a:solidFill>
                  <a:srgbClr val="FF0000"/>
                </a:solidFill>
              </a:rPr>
              <a:t>Universidades Politécnicas</a:t>
            </a:r>
            <a:br>
              <a:rPr lang="es-MX" sz="2800" b="1" dirty="0">
                <a:solidFill>
                  <a:srgbClr val="FF0000"/>
                </a:solidFill>
              </a:rPr>
            </a:br>
            <a:r>
              <a:rPr lang="es-MX" sz="2800" b="1" dirty="0">
                <a:solidFill>
                  <a:srgbClr val="FF0000"/>
                </a:solidFill>
              </a:rPr>
              <a:t>becas 2014-2015 </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1027026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323528" y="1124744"/>
            <a:ext cx="3953326" cy="369332"/>
          </a:xfrm>
          <a:prstGeom prst="rect">
            <a:avLst/>
          </a:prstGeom>
          <a:noFill/>
        </p:spPr>
        <p:txBody>
          <a:bodyPr wrap="none" rtlCol="0">
            <a:spAutoFit/>
          </a:bodyPr>
          <a:lstStyle/>
          <a:p>
            <a:r>
              <a:rPr lang="es-MX" b="1" dirty="0">
                <a:solidFill>
                  <a:srgbClr val="FF0000"/>
                </a:solidFill>
              </a:rPr>
              <a:t>TOTAL DE ALUMNOS BECADOS   62  147</a:t>
            </a:r>
          </a:p>
        </p:txBody>
      </p:sp>
      <p:sp>
        <p:nvSpPr>
          <p:cNvPr id="3" name="2 CuadroTexto"/>
          <p:cNvSpPr txBox="1"/>
          <p:nvPr/>
        </p:nvSpPr>
        <p:spPr>
          <a:xfrm>
            <a:off x="467544" y="6165304"/>
            <a:ext cx="8496944" cy="923330"/>
          </a:xfrm>
          <a:prstGeom prst="rect">
            <a:avLst/>
          </a:prstGeom>
          <a:noFill/>
        </p:spPr>
        <p:txBody>
          <a:bodyPr wrap="square" rtlCol="0">
            <a:spAutoFit/>
          </a:bodyPr>
          <a:lstStyle/>
          <a:p>
            <a:pPr algn="ctr"/>
            <a:r>
              <a:rPr lang="es-ES" b="1" dirty="0">
                <a:solidFill>
                  <a:srgbClr val="FF0000"/>
                </a:solidFill>
              </a:rPr>
              <a:t>Las acciones en materia de equidad se concentran en la creación de nuevas instituciones  y el otorgamiento de becas</a:t>
            </a:r>
            <a:endParaRPr lang="en-US" b="1" dirty="0">
              <a:solidFill>
                <a:srgbClr val="FF0000"/>
              </a:solidFill>
            </a:endParaRPr>
          </a:p>
          <a:p>
            <a:endParaRPr lang="es-MX" dirty="0"/>
          </a:p>
        </p:txBody>
      </p:sp>
    </p:spTree>
    <p:extLst>
      <p:ext uri="{BB962C8B-B14F-4D97-AF65-F5344CB8AC3E}">
        <p14:creationId xmlns:p14="http://schemas.microsoft.com/office/powerpoint/2010/main" val="257595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200" b="1" dirty="0">
                <a:solidFill>
                  <a:srgbClr val="FF0000"/>
                </a:solidFill>
              </a:rPr>
              <a:t>Universidad Politécnica</a:t>
            </a:r>
            <a:br>
              <a:rPr lang="es-MX" sz="3200" b="1" dirty="0">
                <a:solidFill>
                  <a:srgbClr val="FF0000"/>
                </a:solidFill>
              </a:rPr>
            </a:br>
            <a:r>
              <a:rPr lang="es-MX" sz="3200" b="1" dirty="0">
                <a:solidFill>
                  <a:srgbClr val="FF0000"/>
                </a:solidFill>
              </a:rPr>
              <a:t>casos de éxito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4323707"/>
              </p:ext>
            </p:extLst>
          </p:nvPr>
        </p:nvGraphicFramePr>
        <p:xfrm>
          <a:off x="457200" y="1600200"/>
          <a:ext cx="8229600" cy="18643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es-MX" dirty="0"/>
                    </a:p>
                  </a:txBody>
                  <a:tcPr/>
                </a:tc>
                <a:tc>
                  <a:txBody>
                    <a:bodyPr/>
                    <a:lstStyle/>
                    <a:p>
                      <a:r>
                        <a:rPr lang="es-MX" dirty="0"/>
                        <a:t>Porcentaje de egreso</a:t>
                      </a:r>
                    </a:p>
                  </a:txBody>
                  <a:tcPr/>
                </a:tc>
                <a:tc>
                  <a:txBody>
                    <a:bodyPr/>
                    <a:lstStyle/>
                    <a:p>
                      <a:r>
                        <a:rPr lang="es-MX" dirty="0"/>
                        <a:t>Porcentaje de titulación</a:t>
                      </a:r>
                    </a:p>
                  </a:txBody>
                  <a:tcPr/>
                </a:tc>
                <a:extLst>
                  <a:ext uri="{0D108BD9-81ED-4DB2-BD59-A6C34878D82A}">
                    <a16:rowId xmlns:a16="http://schemas.microsoft.com/office/drawing/2014/main" val="10000"/>
                  </a:ext>
                </a:extLst>
              </a:tr>
              <a:tr h="370840">
                <a:tc>
                  <a:txBody>
                    <a:bodyPr/>
                    <a:lstStyle/>
                    <a:p>
                      <a:r>
                        <a:rPr lang="es-MX" sz="2000" b="1" dirty="0"/>
                        <a:t>UP</a:t>
                      </a:r>
                      <a:r>
                        <a:rPr lang="es-MX" sz="2000" b="1" baseline="0" dirty="0"/>
                        <a:t> Metropolitana de Hidalgo</a:t>
                      </a:r>
                      <a:endParaRPr lang="es-MX" sz="2000" b="1" dirty="0"/>
                    </a:p>
                  </a:txBody>
                  <a:tcPr/>
                </a:tc>
                <a:tc>
                  <a:txBody>
                    <a:bodyPr/>
                    <a:lstStyle/>
                    <a:p>
                      <a:r>
                        <a:rPr lang="es-MX" sz="2000" b="1" dirty="0"/>
                        <a:t>93%</a:t>
                      </a:r>
                    </a:p>
                  </a:txBody>
                  <a:tcPr/>
                </a:tc>
                <a:tc>
                  <a:txBody>
                    <a:bodyPr/>
                    <a:lstStyle/>
                    <a:p>
                      <a:r>
                        <a:rPr lang="es-MX" sz="2000" b="1" dirty="0"/>
                        <a:t>93%</a:t>
                      </a:r>
                    </a:p>
                  </a:txBody>
                  <a:tcPr/>
                </a:tc>
                <a:extLst>
                  <a:ext uri="{0D108BD9-81ED-4DB2-BD59-A6C34878D82A}">
                    <a16:rowId xmlns:a16="http://schemas.microsoft.com/office/drawing/2014/main" val="10001"/>
                  </a:ext>
                </a:extLst>
              </a:tr>
              <a:tr h="370840">
                <a:tc>
                  <a:txBody>
                    <a:bodyPr/>
                    <a:lstStyle/>
                    <a:p>
                      <a:r>
                        <a:rPr lang="es-MX" sz="2000" b="1" dirty="0"/>
                        <a:t>UP Tulancingo</a:t>
                      </a:r>
                    </a:p>
                  </a:txBody>
                  <a:tcPr/>
                </a:tc>
                <a:tc>
                  <a:txBody>
                    <a:bodyPr/>
                    <a:lstStyle/>
                    <a:p>
                      <a:r>
                        <a:rPr lang="es-MX" sz="2000" b="1" dirty="0"/>
                        <a:t>82</a:t>
                      </a:r>
                    </a:p>
                  </a:txBody>
                  <a:tcPr/>
                </a:tc>
                <a:tc>
                  <a:txBody>
                    <a:bodyPr/>
                    <a:lstStyle/>
                    <a:p>
                      <a:r>
                        <a:rPr lang="es-MX" sz="2000" b="1" dirty="0"/>
                        <a:t>62%</a:t>
                      </a:r>
                    </a:p>
                  </a:txBody>
                  <a:tcPr/>
                </a:tc>
                <a:extLst>
                  <a:ext uri="{0D108BD9-81ED-4DB2-BD59-A6C34878D82A}">
                    <a16:rowId xmlns:a16="http://schemas.microsoft.com/office/drawing/2014/main" val="10002"/>
                  </a:ext>
                </a:extLst>
              </a:tr>
              <a:tr h="370840">
                <a:tc>
                  <a:txBody>
                    <a:bodyPr/>
                    <a:lstStyle/>
                    <a:p>
                      <a:r>
                        <a:rPr lang="es-MX" sz="2000" b="1" dirty="0"/>
                        <a:t>UP Aguascalientes</a:t>
                      </a:r>
                    </a:p>
                  </a:txBody>
                  <a:tcPr/>
                </a:tc>
                <a:tc>
                  <a:txBody>
                    <a:bodyPr/>
                    <a:lstStyle/>
                    <a:p>
                      <a:r>
                        <a:rPr lang="es-MX" sz="2000" b="1" dirty="0"/>
                        <a:t>77</a:t>
                      </a:r>
                    </a:p>
                  </a:txBody>
                  <a:tcPr/>
                </a:tc>
                <a:tc>
                  <a:txBody>
                    <a:bodyPr/>
                    <a:lstStyle/>
                    <a:p>
                      <a:r>
                        <a:rPr lang="es-MX" sz="2000" b="1" dirty="0"/>
                        <a:t>43%</a:t>
                      </a:r>
                    </a:p>
                  </a:txBody>
                  <a:tcPr/>
                </a:tc>
                <a:extLst>
                  <a:ext uri="{0D108BD9-81ED-4DB2-BD59-A6C34878D82A}">
                    <a16:rowId xmlns:a16="http://schemas.microsoft.com/office/drawing/2014/main" val="10003"/>
                  </a:ext>
                </a:extLst>
              </a:tr>
            </a:tbl>
          </a:graphicData>
        </a:graphic>
      </p:graphicFrame>
      <p:sp>
        <p:nvSpPr>
          <p:cNvPr id="5" name="4 CuadroTexto"/>
          <p:cNvSpPr txBox="1"/>
          <p:nvPr/>
        </p:nvSpPr>
        <p:spPr>
          <a:xfrm>
            <a:off x="3419872" y="3645024"/>
            <a:ext cx="4728410" cy="1200329"/>
          </a:xfrm>
          <a:prstGeom prst="rect">
            <a:avLst/>
          </a:prstGeom>
          <a:noFill/>
        </p:spPr>
        <p:txBody>
          <a:bodyPr wrap="none" rtlCol="0">
            <a:spAutoFit/>
          </a:bodyPr>
          <a:lstStyle/>
          <a:p>
            <a:r>
              <a:rPr lang="es-MX" b="1" dirty="0"/>
              <a:t>Relación promedio alumnos –docentes  59</a:t>
            </a:r>
          </a:p>
          <a:p>
            <a:endParaRPr lang="es-MX" b="1" dirty="0"/>
          </a:p>
          <a:p>
            <a:r>
              <a:rPr lang="es-MX" b="1" dirty="0"/>
              <a:t>Taza promedio  de egreso nacional        42.0      </a:t>
            </a:r>
          </a:p>
          <a:p>
            <a:r>
              <a:rPr lang="es-MX" b="1" dirty="0"/>
              <a:t> Taza  promedio de titulación                   38.5</a:t>
            </a:r>
          </a:p>
        </p:txBody>
      </p:sp>
      <p:sp>
        <p:nvSpPr>
          <p:cNvPr id="3" name="2 CuadroTexto"/>
          <p:cNvSpPr txBox="1"/>
          <p:nvPr/>
        </p:nvSpPr>
        <p:spPr>
          <a:xfrm>
            <a:off x="1115616" y="5373216"/>
            <a:ext cx="6711646" cy="923330"/>
          </a:xfrm>
          <a:prstGeom prst="rect">
            <a:avLst/>
          </a:prstGeom>
          <a:noFill/>
        </p:spPr>
        <p:txBody>
          <a:bodyPr wrap="none" rtlCol="0">
            <a:spAutoFit/>
          </a:bodyPr>
          <a:lstStyle/>
          <a:p>
            <a:r>
              <a:rPr lang="es-MX" b="1" dirty="0">
                <a:solidFill>
                  <a:srgbClr val="FF0000"/>
                </a:solidFill>
              </a:rPr>
              <a:t>La deserción se sitúa de manera global en 35% por el alto índice de</a:t>
            </a:r>
          </a:p>
          <a:p>
            <a:r>
              <a:rPr lang="es-MX" b="1" dirty="0">
                <a:solidFill>
                  <a:srgbClr val="FF0000"/>
                </a:solidFill>
              </a:rPr>
              <a:t>reprobación y la falta de recursos económicos. (López Barrios, 2008</a:t>
            </a:r>
            <a:r>
              <a:rPr lang="es-MX" dirty="0"/>
              <a:t>) </a:t>
            </a:r>
          </a:p>
          <a:p>
            <a:r>
              <a:rPr lang="es-MX" b="1" dirty="0">
                <a:solidFill>
                  <a:srgbClr val="FF0000"/>
                </a:solidFill>
              </a:rPr>
              <a:t>con altos costos directos e indirectos</a:t>
            </a:r>
          </a:p>
        </p:txBody>
      </p:sp>
      <p:sp>
        <p:nvSpPr>
          <p:cNvPr id="6" name="5 CuadroTexto"/>
          <p:cNvSpPr txBox="1"/>
          <p:nvPr/>
        </p:nvSpPr>
        <p:spPr>
          <a:xfrm>
            <a:off x="1453739" y="4199022"/>
            <a:ext cx="1994007" cy="646331"/>
          </a:xfrm>
          <a:prstGeom prst="rect">
            <a:avLst/>
          </a:prstGeom>
          <a:noFill/>
        </p:spPr>
        <p:txBody>
          <a:bodyPr wrap="none" rtlCol="0">
            <a:spAutoFit/>
          </a:bodyPr>
          <a:lstStyle/>
          <a:p>
            <a:r>
              <a:rPr lang="es-MX" dirty="0"/>
              <a:t>	</a:t>
            </a:r>
            <a:r>
              <a:rPr lang="es-MX" b="1" dirty="0">
                <a:solidFill>
                  <a:srgbClr val="FF0000"/>
                </a:solidFill>
              </a:rPr>
              <a:t>eficiencia</a:t>
            </a:r>
          </a:p>
          <a:p>
            <a:r>
              <a:rPr lang="es-MX" b="1" dirty="0">
                <a:solidFill>
                  <a:srgbClr val="FF0000"/>
                </a:solidFill>
              </a:rPr>
              <a:t>                   terminal</a:t>
            </a:r>
          </a:p>
        </p:txBody>
      </p:sp>
    </p:spTree>
    <p:extLst>
      <p:ext uri="{BB962C8B-B14F-4D97-AF65-F5344CB8AC3E}">
        <p14:creationId xmlns:p14="http://schemas.microsoft.com/office/powerpoint/2010/main" val="56334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b="1" dirty="0">
                <a:solidFill>
                  <a:srgbClr val="FF0000"/>
                </a:solidFill>
              </a:rPr>
              <a:t>Universidades Politécnicas</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786805630"/>
              </p:ext>
            </p:extLst>
          </p:nvPr>
        </p:nvGraphicFramePr>
        <p:xfrm>
          <a:off x="251520" y="1484789"/>
          <a:ext cx="8640960" cy="3991452"/>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tblGrid>
              <a:tr h="659139">
                <a:tc>
                  <a:txBody>
                    <a:bodyPr/>
                    <a:lstStyle/>
                    <a:p>
                      <a:r>
                        <a:rPr lang="es-MX" dirty="0"/>
                        <a:t>Título</a:t>
                      </a:r>
                    </a:p>
                  </a:txBody>
                  <a:tcPr/>
                </a:tc>
                <a:tc>
                  <a:txBody>
                    <a:bodyPr/>
                    <a:lstStyle/>
                    <a:p>
                      <a:r>
                        <a:rPr lang="es-MX" dirty="0"/>
                        <a:t>Clave</a:t>
                      </a:r>
                    </a:p>
                  </a:txBody>
                  <a:tcPr/>
                </a:tc>
                <a:tc>
                  <a:txBody>
                    <a:bodyPr/>
                    <a:lstStyle/>
                    <a:p>
                      <a:r>
                        <a:rPr lang="es-MX" dirty="0"/>
                        <a:t>matrícula</a:t>
                      </a:r>
                    </a:p>
                  </a:txBody>
                  <a:tcPr/>
                </a:tc>
                <a:tc>
                  <a:txBody>
                    <a:bodyPr/>
                    <a:lstStyle/>
                    <a:p>
                      <a:r>
                        <a:rPr lang="es-MX" dirty="0"/>
                        <a:t>Programas</a:t>
                      </a:r>
                    </a:p>
                  </a:txBody>
                  <a:tcPr/>
                </a:tc>
                <a:tc>
                  <a:txBody>
                    <a:bodyPr/>
                    <a:lstStyle/>
                    <a:p>
                      <a:r>
                        <a:rPr lang="es-MX" dirty="0"/>
                        <a:t>ET Egreso</a:t>
                      </a:r>
                    </a:p>
                  </a:txBody>
                  <a:tcPr/>
                </a:tc>
                <a:tc>
                  <a:txBody>
                    <a:bodyPr/>
                    <a:lstStyle/>
                    <a:p>
                      <a:r>
                        <a:rPr lang="es-MX" dirty="0"/>
                        <a:t>ET Titulación</a:t>
                      </a:r>
                    </a:p>
                  </a:txBody>
                  <a:tcPr/>
                </a:tc>
                <a:extLst>
                  <a:ext uri="{0D108BD9-81ED-4DB2-BD59-A6C34878D82A}">
                    <a16:rowId xmlns:a16="http://schemas.microsoft.com/office/drawing/2014/main" val="10000"/>
                  </a:ext>
                </a:extLst>
              </a:tr>
              <a:tr h="659139">
                <a:tc>
                  <a:txBody>
                    <a:bodyPr/>
                    <a:lstStyle/>
                    <a:p>
                      <a:r>
                        <a:rPr lang="es-MX" b="1" dirty="0"/>
                        <a:t>Profesional Asociado</a:t>
                      </a:r>
                    </a:p>
                  </a:txBody>
                  <a:tcPr/>
                </a:tc>
                <a:tc>
                  <a:txBody>
                    <a:bodyPr/>
                    <a:lstStyle/>
                    <a:p>
                      <a:pPr algn="ctr"/>
                      <a:r>
                        <a:rPr lang="es-MX" b="1" dirty="0"/>
                        <a:t>5B</a:t>
                      </a:r>
                    </a:p>
                  </a:txBody>
                  <a:tcPr/>
                </a:tc>
                <a:tc>
                  <a:txBody>
                    <a:bodyPr/>
                    <a:lstStyle/>
                    <a:p>
                      <a:r>
                        <a:rPr lang="es-MX" b="1" dirty="0"/>
                        <a:t>0</a:t>
                      </a:r>
                    </a:p>
                  </a:txBody>
                  <a:tcPr/>
                </a:tc>
                <a:tc>
                  <a:txBody>
                    <a:bodyPr/>
                    <a:lstStyle/>
                    <a:p>
                      <a:r>
                        <a:rPr lang="es-MX" b="1" dirty="0"/>
                        <a:t>9</a:t>
                      </a:r>
                    </a:p>
                  </a:txBody>
                  <a:tcPr/>
                </a:tc>
                <a:tc>
                  <a:txBody>
                    <a:bodyPr/>
                    <a:lstStyle/>
                    <a:p>
                      <a:r>
                        <a:rPr lang="es-MX" b="1" dirty="0"/>
                        <a:t>0</a:t>
                      </a:r>
                    </a:p>
                  </a:txBody>
                  <a:tcPr/>
                </a:tc>
                <a:tc>
                  <a:txBody>
                    <a:bodyPr/>
                    <a:lstStyle/>
                    <a:p>
                      <a:r>
                        <a:rPr lang="es-MX" b="1" dirty="0"/>
                        <a:t>0</a:t>
                      </a:r>
                    </a:p>
                  </a:txBody>
                  <a:tcPr/>
                </a:tc>
                <a:extLst>
                  <a:ext uri="{0D108BD9-81ED-4DB2-BD59-A6C34878D82A}">
                    <a16:rowId xmlns:a16="http://schemas.microsoft.com/office/drawing/2014/main" val="10001"/>
                  </a:ext>
                </a:extLst>
              </a:tr>
              <a:tr h="381882">
                <a:tc>
                  <a:txBody>
                    <a:bodyPr/>
                    <a:lstStyle/>
                    <a:p>
                      <a:r>
                        <a:rPr lang="es-MX" b="1" dirty="0"/>
                        <a:t>Licenciatura</a:t>
                      </a:r>
                    </a:p>
                  </a:txBody>
                  <a:tcPr/>
                </a:tc>
                <a:tc>
                  <a:txBody>
                    <a:bodyPr/>
                    <a:lstStyle/>
                    <a:p>
                      <a:pPr algn="ctr"/>
                      <a:r>
                        <a:rPr lang="es-MX" b="1" dirty="0"/>
                        <a:t>5A</a:t>
                      </a:r>
                    </a:p>
                  </a:txBody>
                  <a:tcPr/>
                </a:tc>
                <a:tc>
                  <a:txBody>
                    <a:bodyPr/>
                    <a:lstStyle/>
                    <a:p>
                      <a:r>
                        <a:rPr lang="es-MX" b="1" dirty="0"/>
                        <a:t>  15 367</a:t>
                      </a:r>
                    </a:p>
                  </a:txBody>
                  <a:tcPr/>
                </a:tc>
                <a:tc>
                  <a:txBody>
                    <a:bodyPr/>
                    <a:lstStyle/>
                    <a:p>
                      <a:pPr algn="ctr"/>
                      <a:r>
                        <a:rPr lang="es-MX" b="1" dirty="0"/>
                        <a:t>53</a:t>
                      </a:r>
                    </a:p>
                  </a:txBody>
                  <a:tcPr/>
                </a:tc>
                <a:tc>
                  <a:txBody>
                    <a:bodyPr/>
                    <a:lstStyle/>
                    <a:p>
                      <a:pPr algn="ctr"/>
                      <a:r>
                        <a:rPr lang="es-MX" b="1" dirty="0"/>
                        <a:t>42.0 %</a:t>
                      </a:r>
                    </a:p>
                  </a:txBody>
                  <a:tcPr/>
                </a:tc>
                <a:tc>
                  <a:txBody>
                    <a:bodyPr/>
                    <a:lstStyle/>
                    <a:p>
                      <a:pPr algn="ctr"/>
                      <a:r>
                        <a:rPr lang="es-MX" b="1" dirty="0"/>
                        <a:t>28.1%</a:t>
                      </a:r>
                    </a:p>
                  </a:txBody>
                  <a:tcPr/>
                </a:tc>
                <a:extLst>
                  <a:ext uri="{0D108BD9-81ED-4DB2-BD59-A6C34878D82A}">
                    <a16:rowId xmlns:a16="http://schemas.microsoft.com/office/drawing/2014/main" val="10002"/>
                  </a:ext>
                </a:extLst>
              </a:tr>
              <a:tr h="381882">
                <a:tc>
                  <a:txBody>
                    <a:bodyPr/>
                    <a:lstStyle/>
                    <a:p>
                      <a:r>
                        <a:rPr lang="es-MX" b="1" dirty="0"/>
                        <a:t>Maestría</a:t>
                      </a:r>
                    </a:p>
                  </a:txBody>
                  <a:tcPr/>
                </a:tc>
                <a:tc>
                  <a:txBody>
                    <a:bodyPr/>
                    <a:lstStyle/>
                    <a:p>
                      <a:pPr algn="ctr"/>
                      <a:r>
                        <a:rPr lang="es-MX" b="1" dirty="0"/>
                        <a:t>5C</a:t>
                      </a:r>
                    </a:p>
                  </a:txBody>
                  <a:tcPr/>
                </a:tc>
                <a:tc>
                  <a:txBody>
                    <a:bodyPr/>
                    <a:lstStyle/>
                    <a:p>
                      <a:r>
                        <a:rPr lang="es-MX" b="1" dirty="0"/>
                        <a:t>      819</a:t>
                      </a:r>
                    </a:p>
                  </a:txBody>
                  <a:tcPr/>
                </a:tc>
                <a:tc>
                  <a:txBody>
                    <a:bodyPr/>
                    <a:lstStyle/>
                    <a:p>
                      <a:pPr algn="ctr"/>
                      <a:r>
                        <a:rPr lang="es-MX" b="1" dirty="0"/>
                        <a:t>29</a:t>
                      </a:r>
                    </a:p>
                  </a:txBody>
                  <a:tcPr/>
                </a:tc>
                <a:tc>
                  <a:txBody>
                    <a:bodyPr/>
                    <a:lstStyle/>
                    <a:p>
                      <a:pPr algn="ctr"/>
                      <a:r>
                        <a:rPr lang="es-MX" b="1" dirty="0"/>
                        <a:t>52.5 %</a:t>
                      </a:r>
                    </a:p>
                  </a:txBody>
                  <a:tcPr/>
                </a:tc>
                <a:tc>
                  <a:txBody>
                    <a:bodyPr/>
                    <a:lstStyle/>
                    <a:p>
                      <a:pPr algn="ctr"/>
                      <a:r>
                        <a:rPr lang="es-MX" b="1" dirty="0"/>
                        <a:t>32.3 %</a:t>
                      </a:r>
                    </a:p>
                  </a:txBody>
                  <a:tcPr/>
                </a:tc>
                <a:extLst>
                  <a:ext uri="{0D108BD9-81ED-4DB2-BD59-A6C34878D82A}">
                    <a16:rowId xmlns:a16="http://schemas.microsoft.com/office/drawing/2014/main" val="10003"/>
                  </a:ext>
                </a:extLst>
              </a:tr>
              <a:tr h="381882">
                <a:tc>
                  <a:txBody>
                    <a:bodyPr/>
                    <a:lstStyle/>
                    <a:p>
                      <a:r>
                        <a:rPr lang="es-MX" b="1" dirty="0"/>
                        <a:t>Ingeniería</a:t>
                      </a:r>
                    </a:p>
                  </a:txBody>
                  <a:tcPr/>
                </a:tc>
                <a:tc>
                  <a:txBody>
                    <a:bodyPr/>
                    <a:lstStyle/>
                    <a:p>
                      <a:pPr algn="ctr"/>
                      <a:r>
                        <a:rPr lang="es-MX" b="1" dirty="0"/>
                        <a:t>5I</a:t>
                      </a:r>
                    </a:p>
                  </a:txBody>
                  <a:tcPr/>
                </a:tc>
                <a:tc>
                  <a:txBody>
                    <a:bodyPr/>
                    <a:lstStyle/>
                    <a:p>
                      <a:r>
                        <a:rPr lang="es-MX" b="1" dirty="0"/>
                        <a:t>  45 863</a:t>
                      </a:r>
                    </a:p>
                  </a:txBody>
                  <a:tcPr/>
                </a:tc>
                <a:tc>
                  <a:txBody>
                    <a:bodyPr/>
                    <a:lstStyle/>
                    <a:p>
                      <a:pPr algn="ctr"/>
                      <a:r>
                        <a:rPr lang="es-MX" b="1" dirty="0"/>
                        <a:t>207</a:t>
                      </a:r>
                    </a:p>
                  </a:txBody>
                  <a:tcPr/>
                </a:tc>
                <a:tc>
                  <a:txBody>
                    <a:bodyPr/>
                    <a:lstStyle/>
                    <a:p>
                      <a:pPr algn="ctr"/>
                      <a:r>
                        <a:rPr lang="es-MX" b="1" dirty="0"/>
                        <a:t>34.7%</a:t>
                      </a:r>
                    </a:p>
                  </a:txBody>
                  <a:tcPr/>
                </a:tc>
                <a:tc>
                  <a:txBody>
                    <a:bodyPr/>
                    <a:lstStyle/>
                    <a:p>
                      <a:pPr algn="ctr"/>
                      <a:r>
                        <a:rPr lang="es-MX" b="1" dirty="0"/>
                        <a:t>27.8%</a:t>
                      </a:r>
                    </a:p>
                  </a:txBody>
                  <a:tcPr/>
                </a:tc>
                <a:extLst>
                  <a:ext uri="{0D108BD9-81ED-4DB2-BD59-A6C34878D82A}">
                    <a16:rowId xmlns:a16="http://schemas.microsoft.com/office/drawing/2014/main" val="10004"/>
                  </a:ext>
                </a:extLst>
              </a:tr>
              <a:tr h="381882">
                <a:tc>
                  <a:txBody>
                    <a:bodyPr/>
                    <a:lstStyle/>
                    <a:p>
                      <a:r>
                        <a:rPr lang="es-MX" b="1" dirty="0"/>
                        <a:t>Doctorado</a:t>
                      </a:r>
                    </a:p>
                  </a:txBody>
                  <a:tcPr/>
                </a:tc>
                <a:tc>
                  <a:txBody>
                    <a:bodyPr/>
                    <a:lstStyle/>
                    <a:p>
                      <a:pPr algn="ctr"/>
                      <a:r>
                        <a:rPr lang="es-MX" b="1" dirty="0"/>
                        <a:t>DI</a:t>
                      </a:r>
                    </a:p>
                  </a:txBody>
                  <a:tcPr/>
                </a:tc>
                <a:tc>
                  <a:txBody>
                    <a:bodyPr/>
                    <a:lstStyle/>
                    <a:p>
                      <a:r>
                        <a:rPr lang="es-MX" b="1" dirty="0"/>
                        <a:t>          7</a:t>
                      </a:r>
                    </a:p>
                  </a:txBody>
                  <a:tcPr/>
                </a:tc>
                <a:tc>
                  <a:txBody>
                    <a:bodyPr/>
                    <a:lstStyle/>
                    <a:p>
                      <a:pPr algn="ctr"/>
                      <a:endParaRPr lang="es-MX" b="1" dirty="0"/>
                    </a:p>
                  </a:txBody>
                  <a:tcPr/>
                </a:tc>
                <a:tc>
                  <a:txBody>
                    <a:bodyPr/>
                    <a:lstStyle/>
                    <a:p>
                      <a:pPr algn="ctr"/>
                      <a:r>
                        <a:rPr lang="es-MX" b="1" dirty="0"/>
                        <a:t>100%</a:t>
                      </a:r>
                    </a:p>
                  </a:txBody>
                  <a:tcPr/>
                </a:tc>
                <a:tc>
                  <a:txBody>
                    <a:bodyPr/>
                    <a:lstStyle/>
                    <a:p>
                      <a:pPr algn="ctr"/>
                      <a:r>
                        <a:rPr lang="es-MX" b="1" dirty="0" err="1"/>
                        <a:t>sd</a:t>
                      </a:r>
                      <a:endParaRPr lang="es-MX" b="1" dirty="0"/>
                    </a:p>
                  </a:txBody>
                  <a:tcPr/>
                </a:tc>
                <a:extLst>
                  <a:ext uri="{0D108BD9-81ED-4DB2-BD59-A6C34878D82A}">
                    <a16:rowId xmlns:a16="http://schemas.microsoft.com/office/drawing/2014/main" val="10005"/>
                  </a:ext>
                </a:extLst>
              </a:tr>
              <a:tr h="381882">
                <a:tc>
                  <a:txBody>
                    <a:bodyPr/>
                    <a:lstStyle/>
                    <a:p>
                      <a:r>
                        <a:rPr lang="es-MX" b="1" dirty="0"/>
                        <a:t>Especialidad</a:t>
                      </a:r>
                    </a:p>
                  </a:txBody>
                  <a:tcPr/>
                </a:tc>
                <a:tc>
                  <a:txBody>
                    <a:bodyPr/>
                    <a:lstStyle/>
                    <a:p>
                      <a:pPr algn="ctr"/>
                      <a:r>
                        <a:rPr lang="es-MX" b="1" dirty="0"/>
                        <a:t>6E</a:t>
                      </a:r>
                    </a:p>
                  </a:txBody>
                  <a:tcPr/>
                </a:tc>
                <a:tc>
                  <a:txBody>
                    <a:bodyPr/>
                    <a:lstStyle/>
                    <a:p>
                      <a:r>
                        <a:rPr lang="es-MX" b="1" dirty="0"/>
                        <a:t>        91</a:t>
                      </a:r>
                    </a:p>
                  </a:txBody>
                  <a:tcPr/>
                </a:tc>
                <a:tc>
                  <a:txBody>
                    <a:bodyPr/>
                    <a:lstStyle/>
                    <a:p>
                      <a:pPr algn="ctr"/>
                      <a:r>
                        <a:rPr lang="es-MX" b="1" dirty="0"/>
                        <a:t>1</a:t>
                      </a:r>
                    </a:p>
                  </a:txBody>
                  <a:tcPr/>
                </a:tc>
                <a:tc>
                  <a:txBody>
                    <a:bodyPr/>
                    <a:lstStyle/>
                    <a:p>
                      <a:pPr algn="ctr"/>
                      <a:r>
                        <a:rPr lang="es-MX" b="1" dirty="0"/>
                        <a:t>51.7%</a:t>
                      </a:r>
                    </a:p>
                  </a:txBody>
                  <a:tcPr/>
                </a:tc>
                <a:tc>
                  <a:txBody>
                    <a:bodyPr/>
                    <a:lstStyle/>
                    <a:p>
                      <a:pPr algn="ctr"/>
                      <a:r>
                        <a:rPr lang="es-MX" b="1" dirty="0" err="1"/>
                        <a:t>sd</a:t>
                      </a:r>
                      <a:endParaRPr lang="es-MX" b="1" dirty="0"/>
                    </a:p>
                  </a:txBody>
                  <a:tcPr/>
                </a:tc>
                <a:extLst>
                  <a:ext uri="{0D108BD9-81ED-4DB2-BD59-A6C34878D82A}">
                    <a16:rowId xmlns:a16="http://schemas.microsoft.com/office/drawing/2014/main" val="10006"/>
                  </a:ext>
                </a:extLst>
              </a:tr>
              <a:tr h="381882">
                <a:tc>
                  <a:txBody>
                    <a:bodyPr/>
                    <a:lstStyle/>
                    <a:p>
                      <a:r>
                        <a:rPr lang="es-MX" b="1" dirty="0"/>
                        <a:t>Diplomado</a:t>
                      </a:r>
                    </a:p>
                  </a:txBody>
                  <a:tcPr/>
                </a:tc>
                <a:tc>
                  <a:txBody>
                    <a:bodyPr/>
                    <a:lstStyle/>
                    <a:p>
                      <a:pPr algn="ctr"/>
                      <a:r>
                        <a:rPr lang="es-MX" b="1" dirty="0"/>
                        <a:t>6DI</a:t>
                      </a:r>
                    </a:p>
                  </a:txBody>
                  <a:tcPr/>
                </a:tc>
                <a:tc>
                  <a:txBody>
                    <a:bodyPr/>
                    <a:lstStyle/>
                    <a:p>
                      <a:r>
                        <a:rPr lang="es-MX" b="1" dirty="0"/>
                        <a:t>          0</a:t>
                      </a:r>
                    </a:p>
                  </a:txBody>
                  <a:tcPr/>
                </a:tc>
                <a:tc>
                  <a:txBody>
                    <a:bodyPr/>
                    <a:lstStyle/>
                    <a:p>
                      <a:pPr algn="ctr"/>
                      <a:r>
                        <a:rPr lang="es-MX" b="1" dirty="0"/>
                        <a:t>9</a:t>
                      </a:r>
                    </a:p>
                  </a:txBody>
                  <a:tcPr/>
                </a:tc>
                <a:tc>
                  <a:txBody>
                    <a:bodyPr/>
                    <a:lstStyle/>
                    <a:p>
                      <a:endParaRPr lang="es-MX" b="1" dirty="0"/>
                    </a:p>
                  </a:txBody>
                  <a:tcPr/>
                </a:tc>
                <a:tc>
                  <a:txBody>
                    <a:bodyPr/>
                    <a:lstStyle/>
                    <a:p>
                      <a:endParaRPr lang="es-MX" b="1"/>
                    </a:p>
                  </a:txBody>
                  <a:tcPr/>
                </a:tc>
                <a:extLst>
                  <a:ext uri="{0D108BD9-81ED-4DB2-BD59-A6C34878D82A}">
                    <a16:rowId xmlns:a16="http://schemas.microsoft.com/office/drawing/2014/main" val="10007"/>
                  </a:ext>
                </a:extLst>
              </a:tr>
              <a:tr h="381882">
                <a:tc>
                  <a:txBody>
                    <a:bodyPr/>
                    <a:lstStyle/>
                    <a:p>
                      <a:endParaRPr lang="es-MX" b="1"/>
                    </a:p>
                  </a:txBody>
                  <a:tcPr/>
                </a:tc>
                <a:tc>
                  <a:txBody>
                    <a:bodyPr/>
                    <a:lstStyle/>
                    <a:p>
                      <a:endParaRPr lang="es-MX" b="1"/>
                    </a:p>
                  </a:txBody>
                  <a:tcPr/>
                </a:tc>
                <a:tc>
                  <a:txBody>
                    <a:bodyPr/>
                    <a:lstStyle/>
                    <a:p>
                      <a:endParaRPr lang="es-MX" b="1" dirty="0"/>
                    </a:p>
                  </a:txBody>
                  <a:tcPr/>
                </a:tc>
                <a:tc>
                  <a:txBody>
                    <a:bodyPr/>
                    <a:lstStyle/>
                    <a:p>
                      <a:endParaRPr lang="es-MX" b="1"/>
                    </a:p>
                  </a:txBody>
                  <a:tcPr/>
                </a:tc>
                <a:tc>
                  <a:txBody>
                    <a:bodyPr/>
                    <a:lstStyle/>
                    <a:p>
                      <a:endParaRPr lang="es-MX" b="1" dirty="0"/>
                    </a:p>
                  </a:txBody>
                  <a:tcPr/>
                </a:tc>
                <a:tc>
                  <a:txBody>
                    <a:bodyPr/>
                    <a:lstStyle/>
                    <a:p>
                      <a:endParaRPr lang="es-MX" b="1" dirty="0"/>
                    </a:p>
                  </a:txBody>
                  <a:tcPr/>
                </a:tc>
                <a:extLst>
                  <a:ext uri="{0D108BD9-81ED-4DB2-BD59-A6C34878D82A}">
                    <a16:rowId xmlns:a16="http://schemas.microsoft.com/office/drawing/2014/main" val="10008"/>
                  </a:ext>
                </a:extLst>
              </a:tr>
            </a:tbl>
          </a:graphicData>
        </a:graphic>
      </p:graphicFrame>
      <p:sp>
        <p:nvSpPr>
          <p:cNvPr id="7" name="6 CuadroTexto"/>
          <p:cNvSpPr txBox="1"/>
          <p:nvPr/>
        </p:nvSpPr>
        <p:spPr>
          <a:xfrm>
            <a:off x="755576" y="5085184"/>
            <a:ext cx="8208912" cy="1323439"/>
          </a:xfrm>
          <a:prstGeom prst="rect">
            <a:avLst/>
          </a:prstGeom>
          <a:noFill/>
        </p:spPr>
        <p:txBody>
          <a:bodyPr wrap="square" rtlCol="0">
            <a:spAutoFit/>
          </a:bodyPr>
          <a:lstStyle/>
          <a:p>
            <a:r>
              <a:rPr lang="es-MX" sz="2000" b="1" dirty="0">
                <a:solidFill>
                  <a:srgbClr val="FF0000"/>
                </a:solidFill>
              </a:rPr>
              <a:t>Presupuesto ejercido                                1   213  479  940</a:t>
            </a:r>
          </a:p>
          <a:p>
            <a:r>
              <a:rPr lang="es-MX" sz="2000" b="1" dirty="0">
                <a:solidFill>
                  <a:srgbClr val="FF0000"/>
                </a:solidFill>
              </a:rPr>
              <a:t>Presupuesto  Federal y Estatal                1   064  351  466     87.7%</a:t>
            </a:r>
          </a:p>
          <a:p>
            <a:r>
              <a:rPr lang="es-MX" sz="2000" b="1" dirty="0">
                <a:solidFill>
                  <a:srgbClr val="FF0000"/>
                </a:solidFill>
              </a:rPr>
              <a:t> Ingresos propios                                                301 184 256    80% colegiaturas</a:t>
            </a:r>
          </a:p>
          <a:p>
            <a:endParaRPr lang="es-MX" sz="2000" b="1" dirty="0">
              <a:solidFill>
                <a:srgbClr val="FF0000"/>
              </a:solidFill>
            </a:endParaRPr>
          </a:p>
        </p:txBody>
      </p:sp>
      <p:sp>
        <p:nvSpPr>
          <p:cNvPr id="8" name="7 Rectángulo"/>
          <p:cNvSpPr/>
          <p:nvPr/>
        </p:nvSpPr>
        <p:spPr>
          <a:xfrm>
            <a:off x="3352655" y="6487308"/>
            <a:ext cx="3619837" cy="369332"/>
          </a:xfrm>
          <a:prstGeom prst="rect">
            <a:avLst/>
          </a:prstGeom>
        </p:spPr>
        <p:txBody>
          <a:bodyPr wrap="none">
            <a:spAutoFit/>
          </a:bodyPr>
          <a:lstStyle/>
          <a:p>
            <a:r>
              <a:rPr lang="es-MX" b="1" dirty="0">
                <a:solidFill>
                  <a:srgbClr val="FF0000"/>
                </a:solidFill>
              </a:rPr>
              <a:t>Fuente: MECASUP 2014, Indicador 5</a:t>
            </a:r>
          </a:p>
        </p:txBody>
      </p:sp>
    </p:spTree>
    <p:extLst>
      <p:ext uri="{BB962C8B-B14F-4D97-AF65-F5344CB8AC3E}">
        <p14:creationId xmlns:p14="http://schemas.microsoft.com/office/powerpoint/2010/main" val="100176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3600" b="1" dirty="0">
                <a:solidFill>
                  <a:srgbClr val="FF0000"/>
                </a:solidFill>
              </a:rPr>
              <a:t>Equidad</a:t>
            </a:r>
            <a:br>
              <a:rPr lang="es-MX" sz="3600" b="1" dirty="0">
                <a:solidFill>
                  <a:srgbClr val="FF0000"/>
                </a:solidFill>
              </a:rPr>
            </a:br>
            <a:r>
              <a:rPr lang="es-MX" sz="3600" b="1" dirty="0">
                <a:solidFill>
                  <a:srgbClr val="FF0000"/>
                </a:solidFill>
              </a:rPr>
              <a:t>Tecnológico Nacional de México</a:t>
            </a:r>
            <a:endParaRPr lang="en-US" sz="3600" b="1" dirty="0">
              <a:solidFill>
                <a:srgbClr val="FF0000"/>
              </a:solidFill>
            </a:endParaRPr>
          </a:p>
        </p:txBody>
      </p:sp>
      <p:graphicFrame>
        <p:nvGraphicFramePr>
          <p:cNvPr id="4" name="3 Marcador de contenido"/>
          <p:cNvGraphicFramePr>
            <a:graphicFrameLocks noGrp="1"/>
          </p:cNvGraphicFramePr>
          <p:nvPr>
            <p:ph idx="1"/>
          </p:nvPr>
        </p:nvGraphicFramePr>
        <p:xfrm>
          <a:off x="395535" y="1600200"/>
          <a:ext cx="8291265" cy="2321285"/>
        </p:xfrm>
        <a:graphic>
          <a:graphicData uri="http://schemas.openxmlformats.org/drawingml/2006/table">
            <a:tbl>
              <a:tblPr firstRow="1" bandRow="1">
                <a:tableStyleId>{E8B1032C-EA38-4F05-BA0D-38AFFFC7BED3}</a:tableStyleId>
              </a:tblPr>
              <a:tblGrid>
                <a:gridCol w="2763755">
                  <a:extLst>
                    <a:ext uri="{9D8B030D-6E8A-4147-A177-3AD203B41FA5}">
                      <a16:colId xmlns:a16="http://schemas.microsoft.com/office/drawing/2014/main" val="20000"/>
                    </a:ext>
                  </a:extLst>
                </a:gridCol>
                <a:gridCol w="2763755">
                  <a:extLst>
                    <a:ext uri="{9D8B030D-6E8A-4147-A177-3AD203B41FA5}">
                      <a16:colId xmlns:a16="http://schemas.microsoft.com/office/drawing/2014/main" val="20001"/>
                    </a:ext>
                  </a:extLst>
                </a:gridCol>
                <a:gridCol w="2763755">
                  <a:extLst>
                    <a:ext uri="{9D8B030D-6E8A-4147-A177-3AD203B41FA5}">
                      <a16:colId xmlns:a16="http://schemas.microsoft.com/office/drawing/2014/main" val="20002"/>
                    </a:ext>
                  </a:extLst>
                </a:gridCol>
              </a:tblGrid>
              <a:tr h="493923">
                <a:tc>
                  <a:txBody>
                    <a:bodyPr/>
                    <a:lstStyle/>
                    <a:p>
                      <a:r>
                        <a:rPr lang="es-MX" dirty="0"/>
                        <a:t>Total</a:t>
                      </a:r>
                      <a:r>
                        <a:rPr lang="es-MX" baseline="0" dirty="0"/>
                        <a:t> de la matrícula</a:t>
                      </a:r>
                      <a:endParaRPr lang="en-US" dirty="0"/>
                    </a:p>
                  </a:txBody>
                  <a:tcPr/>
                </a:tc>
                <a:tc>
                  <a:txBody>
                    <a:bodyPr/>
                    <a:lstStyle/>
                    <a:p>
                      <a:r>
                        <a:rPr lang="es-MX" dirty="0"/>
                        <a:t>Escolarizada</a:t>
                      </a:r>
                      <a:endParaRPr lang="en-US" dirty="0"/>
                    </a:p>
                  </a:txBody>
                  <a:tcPr/>
                </a:tc>
                <a:tc>
                  <a:txBody>
                    <a:bodyPr/>
                    <a:lstStyle/>
                    <a:p>
                      <a:r>
                        <a:rPr lang="es-MX" dirty="0"/>
                        <a:t>No escolarizada</a:t>
                      </a:r>
                      <a:endParaRPr lang="en-US" dirty="0"/>
                    </a:p>
                  </a:txBody>
                  <a:tcPr/>
                </a:tc>
                <a:extLst>
                  <a:ext uri="{0D108BD9-81ED-4DB2-BD59-A6C34878D82A}">
                    <a16:rowId xmlns:a16="http://schemas.microsoft.com/office/drawing/2014/main" val="10000"/>
                  </a:ext>
                </a:extLst>
              </a:tr>
              <a:tr h="493923">
                <a:tc>
                  <a:txBody>
                    <a:bodyPr/>
                    <a:lstStyle/>
                    <a:p>
                      <a:pPr algn="ctr"/>
                      <a:r>
                        <a:rPr lang="es-MX" b="1" dirty="0"/>
                        <a:t>521  105</a:t>
                      </a:r>
                      <a:endParaRPr lang="en-US" b="1" dirty="0"/>
                    </a:p>
                  </a:txBody>
                  <a:tcPr/>
                </a:tc>
                <a:tc>
                  <a:txBody>
                    <a:bodyPr/>
                    <a:lstStyle/>
                    <a:p>
                      <a:pPr algn="ctr"/>
                      <a:r>
                        <a:rPr lang="es-MX" b="1" dirty="0"/>
                        <a:t>509  660</a:t>
                      </a:r>
                      <a:endParaRPr lang="en-US" b="1" dirty="0"/>
                    </a:p>
                  </a:txBody>
                  <a:tcPr/>
                </a:tc>
                <a:tc>
                  <a:txBody>
                    <a:bodyPr/>
                    <a:lstStyle/>
                    <a:p>
                      <a:pPr algn="ctr"/>
                      <a:r>
                        <a:rPr lang="es-MX" b="1" dirty="0"/>
                        <a:t>11  445</a:t>
                      </a:r>
                      <a:endParaRPr lang="en-US" b="1" dirty="0"/>
                    </a:p>
                  </a:txBody>
                  <a:tcPr/>
                </a:tc>
                <a:extLst>
                  <a:ext uri="{0D108BD9-81ED-4DB2-BD59-A6C34878D82A}">
                    <a16:rowId xmlns:a16="http://schemas.microsoft.com/office/drawing/2014/main" val="10001"/>
                  </a:ext>
                </a:extLst>
              </a:tr>
              <a:tr h="480914">
                <a:tc>
                  <a:txBody>
                    <a:bodyPr/>
                    <a:lstStyle/>
                    <a:p>
                      <a:pPr algn="ctr"/>
                      <a:r>
                        <a:rPr lang="es-MX" b="1" dirty="0"/>
                        <a:t>H                                M</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b="1" dirty="0"/>
                        <a:t>H                                M</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b="1" dirty="0"/>
                        <a:t>H                                M</a:t>
                      </a:r>
                      <a:endParaRPr lang="en-US" b="1" dirty="0"/>
                    </a:p>
                  </a:txBody>
                  <a:tcPr/>
                </a:tc>
                <a:extLst>
                  <a:ext uri="{0D108BD9-81ED-4DB2-BD59-A6C34878D82A}">
                    <a16:rowId xmlns:a16="http://schemas.microsoft.com/office/drawing/2014/main" val="10002"/>
                  </a:ext>
                </a:extLst>
              </a:tr>
              <a:tr h="852525">
                <a:tc>
                  <a:txBody>
                    <a:bodyPr/>
                    <a:lstStyle/>
                    <a:p>
                      <a:pPr marL="342900" indent="-342900">
                        <a:buAutoNum type="arabicPlain" startAt="330"/>
                      </a:pPr>
                      <a:r>
                        <a:rPr lang="es-MX" b="1" dirty="0"/>
                        <a:t>  938               190  167</a:t>
                      </a:r>
                    </a:p>
                    <a:p>
                      <a:pPr marL="342900" indent="-342900">
                        <a:buNone/>
                      </a:pPr>
                      <a:r>
                        <a:rPr lang="es-MX" b="1" dirty="0"/>
                        <a:t>                                  </a:t>
                      </a:r>
                      <a:r>
                        <a:rPr lang="es-MX" b="1" dirty="0">
                          <a:solidFill>
                            <a:srgbClr val="FF0000"/>
                          </a:solidFill>
                        </a:rPr>
                        <a:t>36.5%</a:t>
                      </a:r>
                      <a:endParaRPr lang="en-US" b="1" dirty="0">
                        <a:solidFill>
                          <a:srgbClr val="FF0000"/>
                        </a:solidFill>
                      </a:endParaRPr>
                    </a:p>
                  </a:txBody>
                  <a:tcPr/>
                </a:tc>
                <a:tc>
                  <a:txBody>
                    <a:bodyPr/>
                    <a:lstStyle/>
                    <a:p>
                      <a:pPr marL="342900" indent="-342900">
                        <a:buAutoNum type="arabicPlain" startAt="324"/>
                      </a:pPr>
                      <a:r>
                        <a:rPr lang="es-MX" b="1" dirty="0"/>
                        <a:t>   496               185  164</a:t>
                      </a:r>
                    </a:p>
                    <a:p>
                      <a:pPr marL="342900" indent="-342900">
                        <a:buNone/>
                      </a:pPr>
                      <a:r>
                        <a:rPr lang="es-MX" b="1" dirty="0"/>
                        <a:t>                                     </a:t>
                      </a:r>
                      <a:r>
                        <a:rPr lang="es-MX" b="1" dirty="0">
                          <a:solidFill>
                            <a:srgbClr val="FF0000"/>
                          </a:solidFill>
                        </a:rPr>
                        <a:t>35.5%</a:t>
                      </a:r>
                      <a:endParaRPr lang="en-US" b="1" dirty="0">
                        <a:solidFill>
                          <a:srgbClr val="FF0000"/>
                        </a:solidFill>
                      </a:endParaRPr>
                    </a:p>
                  </a:txBody>
                  <a:tcPr/>
                </a:tc>
                <a:tc>
                  <a:txBody>
                    <a:bodyPr/>
                    <a:lstStyle/>
                    <a:p>
                      <a:r>
                        <a:rPr lang="es-MX" b="1" dirty="0"/>
                        <a:t> 6 444                       5 003</a:t>
                      </a:r>
                    </a:p>
                    <a:p>
                      <a:r>
                        <a:rPr lang="es-MX" b="1" dirty="0"/>
                        <a:t>                                </a:t>
                      </a:r>
                      <a:r>
                        <a:rPr lang="es-MX" b="1" dirty="0">
                          <a:solidFill>
                            <a:srgbClr val="FF0000"/>
                          </a:solidFill>
                        </a:rPr>
                        <a:t>43.71%</a:t>
                      </a:r>
                      <a:endParaRPr lang="en-US" b="1" dirty="0">
                        <a:solidFill>
                          <a:srgbClr val="FF0000"/>
                        </a:solidFill>
                      </a:endParaRPr>
                    </a:p>
                  </a:txBody>
                  <a:tcPr/>
                </a:tc>
                <a:extLst>
                  <a:ext uri="{0D108BD9-81ED-4DB2-BD59-A6C34878D82A}">
                    <a16:rowId xmlns:a16="http://schemas.microsoft.com/office/drawing/2014/main" val="10003"/>
                  </a:ext>
                </a:extLst>
              </a:tr>
            </a:tbl>
          </a:graphicData>
        </a:graphic>
      </p:graphicFrame>
      <p:sp>
        <p:nvSpPr>
          <p:cNvPr id="5" name="4 CuadroTexto"/>
          <p:cNvSpPr txBox="1"/>
          <p:nvPr/>
        </p:nvSpPr>
        <p:spPr>
          <a:xfrm>
            <a:off x="683568" y="4581128"/>
            <a:ext cx="2819233" cy="1015663"/>
          </a:xfrm>
          <a:prstGeom prst="rect">
            <a:avLst/>
          </a:prstGeom>
          <a:noFill/>
        </p:spPr>
        <p:txBody>
          <a:bodyPr wrap="none" rtlCol="0">
            <a:spAutoFit/>
          </a:bodyPr>
          <a:lstStyle/>
          <a:p>
            <a:r>
              <a:rPr lang="es-MX" sz="2000" b="1" dirty="0"/>
              <a:t>Técnico superior        281</a:t>
            </a:r>
          </a:p>
          <a:p>
            <a:r>
              <a:rPr lang="es-MX" sz="2000" b="1" dirty="0"/>
              <a:t>Licenciatura       516  509 </a:t>
            </a:r>
          </a:p>
          <a:p>
            <a:r>
              <a:rPr lang="es-MX" sz="2000" b="1" dirty="0"/>
              <a:t>Posgrado                  4  315</a:t>
            </a:r>
            <a:endParaRPr lang="en-US" sz="2000" b="1" dirty="0"/>
          </a:p>
        </p:txBody>
      </p:sp>
      <p:sp>
        <p:nvSpPr>
          <p:cNvPr id="6" name="5 CuadroTexto"/>
          <p:cNvSpPr txBox="1"/>
          <p:nvPr/>
        </p:nvSpPr>
        <p:spPr>
          <a:xfrm>
            <a:off x="3563888" y="4653136"/>
            <a:ext cx="2098523" cy="707886"/>
          </a:xfrm>
          <a:prstGeom prst="rect">
            <a:avLst/>
          </a:prstGeom>
          <a:noFill/>
        </p:spPr>
        <p:txBody>
          <a:bodyPr wrap="none" rtlCol="0">
            <a:spAutoFit/>
          </a:bodyPr>
          <a:lstStyle/>
          <a:p>
            <a:r>
              <a:rPr lang="es-MX" dirty="0"/>
              <a:t>    </a:t>
            </a:r>
            <a:r>
              <a:rPr lang="es-MX" sz="2000" b="1" dirty="0">
                <a:solidFill>
                  <a:srgbClr val="FF0000"/>
                </a:solidFill>
              </a:rPr>
              <a:t>Tasa de       </a:t>
            </a:r>
          </a:p>
          <a:p>
            <a:r>
              <a:rPr lang="es-MX" sz="2000" b="1" dirty="0">
                <a:solidFill>
                  <a:srgbClr val="FF0000"/>
                </a:solidFill>
              </a:rPr>
              <a:t> absorción    74.38</a:t>
            </a:r>
            <a:endParaRPr lang="en-US" sz="2000" b="1" dirty="0">
              <a:solidFill>
                <a:srgbClr val="FF0000"/>
              </a:solidFill>
            </a:endParaRPr>
          </a:p>
        </p:txBody>
      </p:sp>
    </p:spTree>
    <p:extLst>
      <p:ext uri="{BB962C8B-B14F-4D97-AF65-F5344CB8AC3E}">
        <p14:creationId xmlns:p14="http://schemas.microsoft.com/office/powerpoint/2010/main" val="151278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Universidades Tecnológicas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365635379"/>
              </p:ext>
            </p:extLst>
          </p:nvPr>
        </p:nvGraphicFramePr>
        <p:xfrm>
          <a:off x="457200" y="1600200"/>
          <a:ext cx="8229600" cy="2225040"/>
        </p:xfrm>
        <a:graphic>
          <a:graphicData uri="http://schemas.openxmlformats.org/drawingml/2006/table">
            <a:tbl>
              <a:tblPr firstRow="1" bandRow="1">
                <a:tableStyleId>{F5AB1C69-6EDB-4FF4-983F-18BD219EF322}</a:tableStyleId>
              </a:tblPr>
              <a:tblGrid>
                <a:gridCol w="1882552">
                  <a:extLst>
                    <a:ext uri="{9D8B030D-6E8A-4147-A177-3AD203B41FA5}">
                      <a16:colId xmlns:a16="http://schemas.microsoft.com/office/drawing/2014/main" val="20000"/>
                    </a:ext>
                  </a:extLst>
                </a:gridCol>
                <a:gridCol w="1409288">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endParaRPr lang="es-MX" dirty="0"/>
                    </a:p>
                  </a:txBody>
                  <a:tcPr/>
                </a:tc>
                <a:tc>
                  <a:txBody>
                    <a:bodyPr/>
                    <a:lstStyle/>
                    <a:p>
                      <a:r>
                        <a:rPr lang="es-MX" dirty="0" err="1"/>
                        <a:t>incripción</a:t>
                      </a:r>
                      <a:endParaRPr lang="es-MX" dirty="0"/>
                    </a:p>
                  </a:txBody>
                  <a:tcPr/>
                </a:tc>
                <a:tc>
                  <a:txBody>
                    <a:bodyPr/>
                    <a:lstStyle/>
                    <a:p>
                      <a:r>
                        <a:rPr lang="es-MX" dirty="0"/>
                        <a:t>Ingreso</a:t>
                      </a:r>
                    </a:p>
                  </a:txBody>
                  <a:tcPr/>
                </a:tc>
                <a:tc>
                  <a:txBody>
                    <a:bodyPr/>
                    <a:lstStyle/>
                    <a:p>
                      <a:r>
                        <a:rPr lang="es-MX" dirty="0"/>
                        <a:t>Egresan</a:t>
                      </a:r>
                    </a:p>
                  </a:txBody>
                  <a:tcPr/>
                </a:tc>
                <a:tc>
                  <a:txBody>
                    <a:bodyPr/>
                    <a:lstStyle/>
                    <a:p>
                      <a:r>
                        <a:rPr lang="es-MX" dirty="0"/>
                        <a:t>Titulados</a:t>
                      </a:r>
                    </a:p>
                  </a:txBody>
                  <a:tcPr/>
                </a:tc>
                <a:extLst>
                  <a:ext uri="{0D108BD9-81ED-4DB2-BD59-A6C34878D82A}">
                    <a16:rowId xmlns:a16="http://schemas.microsoft.com/office/drawing/2014/main" val="10000"/>
                  </a:ext>
                </a:extLst>
              </a:tr>
              <a:tr h="370840">
                <a:tc>
                  <a:txBody>
                    <a:bodyPr/>
                    <a:lstStyle/>
                    <a:p>
                      <a:r>
                        <a:rPr lang="es-MX" b="1" dirty="0"/>
                        <a:t>5A</a:t>
                      </a:r>
                      <a:r>
                        <a:rPr lang="es-MX" b="1" baseline="0" dirty="0"/>
                        <a:t> Licenciatura</a:t>
                      </a:r>
                      <a:endParaRPr lang="es-MX" b="1" dirty="0"/>
                    </a:p>
                  </a:txBody>
                  <a:tcPr/>
                </a:tc>
                <a:tc>
                  <a:txBody>
                    <a:bodyPr/>
                    <a:lstStyle/>
                    <a:p>
                      <a:r>
                        <a:rPr lang="es-MX" b="1" dirty="0"/>
                        <a:t>15 367</a:t>
                      </a:r>
                    </a:p>
                  </a:txBody>
                  <a:tcPr/>
                </a:tc>
                <a:tc>
                  <a:txBody>
                    <a:bodyPr/>
                    <a:lstStyle/>
                    <a:p>
                      <a:endParaRPr lang="es-MX" b="1"/>
                    </a:p>
                  </a:txBody>
                  <a:tcPr/>
                </a:tc>
                <a:tc>
                  <a:txBody>
                    <a:bodyPr/>
                    <a:lstStyle/>
                    <a:p>
                      <a:endParaRPr lang="es-MX" b="1"/>
                    </a:p>
                  </a:txBody>
                  <a:tcPr/>
                </a:tc>
                <a:tc>
                  <a:txBody>
                    <a:bodyPr/>
                    <a:lstStyle/>
                    <a:p>
                      <a:endParaRPr lang="es-MX" b="1"/>
                    </a:p>
                  </a:txBody>
                  <a:tcPr/>
                </a:tc>
                <a:extLst>
                  <a:ext uri="{0D108BD9-81ED-4DB2-BD59-A6C34878D82A}">
                    <a16:rowId xmlns:a16="http://schemas.microsoft.com/office/drawing/2014/main" val="10001"/>
                  </a:ext>
                </a:extLst>
              </a:tr>
              <a:tr h="370840">
                <a:tc>
                  <a:txBody>
                    <a:bodyPr/>
                    <a:lstStyle/>
                    <a:p>
                      <a:r>
                        <a:rPr lang="es-MX" b="1" dirty="0"/>
                        <a:t>5C maestría</a:t>
                      </a:r>
                    </a:p>
                  </a:txBody>
                  <a:tcPr/>
                </a:tc>
                <a:tc>
                  <a:txBody>
                    <a:bodyPr/>
                    <a:lstStyle/>
                    <a:p>
                      <a:r>
                        <a:rPr lang="es-MX" b="1" dirty="0"/>
                        <a:t>      819</a:t>
                      </a:r>
                    </a:p>
                  </a:txBody>
                  <a:tcPr/>
                </a:tc>
                <a:tc>
                  <a:txBody>
                    <a:bodyPr/>
                    <a:lstStyle/>
                    <a:p>
                      <a:r>
                        <a:rPr lang="es-MX" b="1" dirty="0"/>
                        <a:t>348</a:t>
                      </a:r>
                    </a:p>
                  </a:txBody>
                  <a:tcPr/>
                </a:tc>
                <a:tc>
                  <a:txBody>
                    <a:bodyPr/>
                    <a:lstStyle/>
                    <a:p>
                      <a:r>
                        <a:rPr lang="es-MX" b="1" dirty="0"/>
                        <a:t>139</a:t>
                      </a:r>
                    </a:p>
                  </a:txBody>
                  <a:tcPr/>
                </a:tc>
                <a:tc>
                  <a:txBody>
                    <a:bodyPr/>
                    <a:lstStyle/>
                    <a:p>
                      <a:r>
                        <a:rPr lang="es-MX" b="1" dirty="0"/>
                        <a:t>78       22.4%</a:t>
                      </a:r>
                    </a:p>
                  </a:txBody>
                  <a:tcPr/>
                </a:tc>
                <a:extLst>
                  <a:ext uri="{0D108BD9-81ED-4DB2-BD59-A6C34878D82A}">
                    <a16:rowId xmlns:a16="http://schemas.microsoft.com/office/drawing/2014/main" val="10002"/>
                  </a:ext>
                </a:extLst>
              </a:tr>
              <a:tr h="370840">
                <a:tc>
                  <a:txBody>
                    <a:bodyPr/>
                    <a:lstStyle/>
                    <a:p>
                      <a:r>
                        <a:rPr lang="es-MX" b="1" dirty="0"/>
                        <a:t>5I Ingeniería</a:t>
                      </a:r>
                    </a:p>
                  </a:txBody>
                  <a:tcPr/>
                </a:tc>
                <a:tc>
                  <a:txBody>
                    <a:bodyPr/>
                    <a:lstStyle/>
                    <a:p>
                      <a:r>
                        <a:rPr lang="es-MX" b="1" dirty="0"/>
                        <a:t>45 863</a:t>
                      </a:r>
                    </a:p>
                  </a:txBody>
                  <a:tcPr/>
                </a:tc>
                <a:tc>
                  <a:txBody>
                    <a:bodyPr/>
                    <a:lstStyle/>
                    <a:p>
                      <a:r>
                        <a:rPr lang="es-MX" b="1" dirty="0"/>
                        <a:t>8948</a:t>
                      </a:r>
                    </a:p>
                  </a:txBody>
                  <a:tcPr/>
                </a:tc>
                <a:tc>
                  <a:txBody>
                    <a:bodyPr/>
                    <a:lstStyle/>
                    <a:p>
                      <a:r>
                        <a:rPr lang="es-MX" b="1" dirty="0"/>
                        <a:t>3132</a:t>
                      </a:r>
                    </a:p>
                  </a:txBody>
                  <a:tcPr/>
                </a:tc>
                <a:tc>
                  <a:txBody>
                    <a:bodyPr/>
                    <a:lstStyle/>
                    <a:p>
                      <a:r>
                        <a:rPr lang="es-MX" b="1" dirty="0"/>
                        <a:t>2460  27.5%</a:t>
                      </a:r>
                    </a:p>
                  </a:txBody>
                  <a:tcPr/>
                </a:tc>
                <a:extLst>
                  <a:ext uri="{0D108BD9-81ED-4DB2-BD59-A6C34878D82A}">
                    <a16:rowId xmlns:a16="http://schemas.microsoft.com/office/drawing/2014/main" val="10003"/>
                  </a:ext>
                </a:extLst>
              </a:tr>
              <a:tr h="370840">
                <a:tc>
                  <a:txBody>
                    <a:bodyPr/>
                    <a:lstStyle/>
                    <a:p>
                      <a:r>
                        <a:rPr lang="es-MX" b="1" dirty="0"/>
                        <a:t>6D Doctorado</a:t>
                      </a:r>
                    </a:p>
                  </a:txBody>
                  <a:tcPr/>
                </a:tc>
                <a:tc>
                  <a:txBody>
                    <a:bodyPr/>
                    <a:lstStyle/>
                    <a:p>
                      <a:r>
                        <a:rPr lang="es-MX" b="1" dirty="0"/>
                        <a:t>         7</a:t>
                      </a:r>
                    </a:p>
                  </a:txBody>
                  <a:tcPr/>
                </a:tc>
                <a:tc>
                  <a:txBody>
                    <a:bodyPr/>
                    <a:lstStyle/>
                    <a:p>
                      <a:endParaRPr lang="es-MX" b="1" dirty="0"/>
                    </a:p>
                  </a:txBody>
                  <a:tcPr/>
                </a:tc>
                <a:tc>
                  <a:txBody>
                    <a:bodyPr/>
                    <a:lstStyle/>
                    <a:p>
                      <a:endParaRPr lang="es-MX" b="1" dirty="0"/>
                    </a:p>
                  </a:txBody>
                  <a:tcPr/>
                </a:tc>
                <a:tc>
                  <a:txBody>
                    <a:bodyPr/>
                    <a:lstStyle/>
                    <a:p>
                      <a:endParaRPr lang="es-MX" b="1"/>
                    </a:p>
                  </a:txBody>
                  <a:tcPr/>
                </a:tc>
                <a:extLst>
                  <a:ext uri="{0D108BD9-81ED-4DB2-BD59-A6C34878D82A}">
                    <a16:rowId xmlns:a16="http://schemas.microsoft.com/office/drawing/2014/main" val="10004"/>
                  </a:ext>
                </a:extLst>
              </a:tr>
              <a:tr h="370840">
                <a:tc>
                  <a:txBody>
                    <a:bodyPr/>
                    <a:lstStyle/>
                    <a:p>
                      <a:r>
                        <a:rPr lang="es-MX" b="1" dirty="0"/>
                        <a:t>6E  especialidad</a:t>
                      </a:r>
                    </a:p>
                  </a:txBody>
                  <a:tcPr/>
                </a:tc>
                <a:tc>
                  <a:txBody>
                    <a:bodyPr/>
                    <a:lstStyle/>
                    <a:p>
                      <a:r>
                        <a:rPr lang="es-MX" b="1" dirty="0"/>
                        <a:t>       91</a:t>
                      </a:r>
                    </a:p>
                  </a:txBody>
                  <a:tcPr/>
                </a:tc>
                <a:tc>
                  <a:txBody>
                    <a:bodyPr/>
                    <a:lstStyle/>
                    <a:p>
                      <a:endParaRPr lang="es-MX" b="1"/>
                    </a:p>
                  </a:txBody>
                  <a:tcPr/>
                </a:tc>
                <a:tc>
                  <a:txBody>
                    <a:bodyPr/>
                    <a:lstStyle/>
                    <a:p>
                      <a:endParaRPr lang="es-MX" b="1" dirty="0"/>
                    </a:p>
                  </a:txBody>
                  <a:tcPr/>
                </a:tc>
                <a:tc>
                  <a:txBody>
                    <a:bodyPr/>
                    <a:lstStyle/>
                    <a:p>
                      <a:endParaRPr lang="es-MX" b="1"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93054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492896"/>
            <a:ext cx="8229600" cy="1143000"/>
          </a:xfrm>
        </p:spPr>
        <p:txBody>
          <a:bodyPr>
            <a:normAutofit fontScale="90000"/>
          </a:bodyPr>
          <a:lstStyle/>
          <a:p>
            <a:r>
              <a:rPr lang="es-MX" b="1" dirty="0">
                <a:solidFill>
                  <a:srgbClr val="FF0000"/>
                </a:solidFill>
              </a:rPr>
              <a:t>Educación Superior Tecnológica</a:t>
            </a:r>
            <a:br>
              <a:rPr lang="es-MX" b="1" dirty="0">
                <a:solidFill>
                  <a:srgbClr val="FF0000"/>
                </a:solidFill>
              </a:rPr>
            </a:br>
            <a:r>
              <a:rPr lang="es-MX" b="1" dirty="0">
                <a:solidFill>
                  <a:srgbClr val="FF0000"/>
                </a:solidFill>
              </a:rPr>
              <a:t>Calidad</a:t>
            </a:r>
          </a:p>
        </p:txBody>
      </p:sp>
    </p:spTree>
    <p:extLst>
      <p:ext uri="{BB962C8B-B14F-4D97-AF65-F5344CB8AC3E}">
        <p14:creationId xmlns:p14="http://schemas.microsoft.com/office/powerpoint/2010/main" val="2253588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solidFill>
                  <a:srgbClr val="FF0000"/>
                </a:solidFill>
              </a:rPr>
              <a:t>Calidad</a:t>
            </a:r>
            <a:br>
              <a:rPr lang="es-MX" dirty="0"/>
            </a:br>
            <a:r>
              <a:rPr lang="es-MX" dirty="0"/>
              <a:t>Personal Docente</a:t>
            </a:r>
            <a:endParaRPr lang="en-U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55716347"/>
              </p:ext>
            </p:extLst>
          </p:nvPr>
        </p:nvGraphicFramePr>
        <p:xfrm>
          <a:off x="433803" y="1412776"/>
          <a:ext cx="8242653" cy="4480560"/>
        </p:xfrm>
        <a:graphic>
          <a:graphicData uri="http://schemas.openxmlformats.org/drawingml/2006/table">
            <a:tbl>
              <a:tblPr firstRow="1" bandRow="1">
                <a:tableStyleId>{00A15C55-8517-42AA-B614-E9B94910E393}</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70453">
                  <a:extLst>
                    <a:ext uri="{9D8B030D-6E8A-4147-A177-3AD203B41FA5}">
                      <a16:colId xmlns:a16="http://schemas.microsoft.com/office/drawing/2014/main" val="20003"/>
                    </a:ext>
                  </a:extLst>
                </a:gridCol>
              </a:tblGrid>
              <a:tr h="370840">
                <a:tc>
                  <a:txBody>
                    <a:bodyPr/>
                    <a:lstStyle/>
                    <a:p>
                      <a:endParaRPr lang="en-US" sz="2000" b="1" dirty="0"/>
                    </a:p>
                  </a:txBody>
                  <a:tcPr/>
                </a:tc>
                <a:tc>
                  <a:txBody>
                    <a:bodyPr/>
                    <a:lstStyle/>
                    <a:p>
                      <a:r>
                        <a:rPr lang="es-MX" sz="2000" dirty="0"/>
                        <a:t>Total</a:t>
                      </a:r>
                      <a:endParaRPr lang="en-US" sz="2000" b="1" dirty="0"/>
                    </a:p>
                  </a:txBody>
                  <a:tcPr/>
                </a:tc>
                <a:tc>
                  <a:txBody>
                    <a:bodyPr/>
                    <a:lstStyle/>
                    <a:p>
                      <a:r>
                        <a:rPr lang="es-MX" sz="2000" dirty="0"/>
                        <a:t>Tecnológicos</a:t>
                      </a:r>
                      <a:r>
                        <a:rPr lang="es-MX" sz="2000" baseline="0" dirty="0"/>
                        <a:t> federales</a:t>
                      </a:r>
                    </a:p>
                    <a:p>
                      <a:r>
                        <a:rPr lang="es-MX" sz="2000" baseline="0" dirty="0"/>
                        <a:t>132 instituciones</a:t>
                      </a:r>
                      <a:endParaRPr lang="en-US" sz="2000" b="1" dirty="0"/>
                    </a:p>
                  </a:txBody>
                  <a:tcPr/>
                </a:tc>
                <a:tc>
                  <a:txBody>
                    <a:bodyPr/>
                    <a:lstStyle/>
                    <a:p>
                      <a:r>
                        <a:rPr lang="es-MX" sz="2000" dirty="0"/>
                        <a:t>Tecnológicos estatales</a:t>
                      </a:r>
                    </a:p>
                    <a:p>
                      <a:r>
                        <a:rPr lang="es-MX" sz="2000" dirty="0"/>
                        <a:t>134 instituciones</a:t>
                      </a:r>
                      <a:endParaRPr lang="en-US" sz="2000" b="1" dirty="0"/>
                    </a:p>
                  </a:txBody>
                  <a:tcPr/>
                </a:tc>
                <a:extLst>
                  <a:ext uri="{0D108BD9-81ED-4DB2-BD59-A6C34878D82A}">
                    <a16:rowId xmlns:a16="http://schemas.microsoft.com/office/drawing/2014/main" val="10000"/>
                  </a:ext>
                </a:extLst>
              </a:tr>
              <a:tr h="370840">
                <a:tc>
                  <a:txBody>
                    <a:bodyPr/>
                    <a:lstStyle/>
                    <a:p>
                      <a:r>
                        <a:rPr lang="es-MX" sz="2000" dirty="0"/>
                        <a:t>Licenciatura</a:t>
                      </a:r>
                      <a:endParaRPr lang="en-US" sz="2000" b="1" dirty="0"/>
                    </a:p>
                  </a:txBody>
                  <a:tcPr/>
                </a:tc>
                <a:tc>
                  <a:txBody>
                    <a:bodyPr/>
                    <a:lstStyle/>
                    <a:p>
                      <a:r>
                        <a:rPr lang="es-MX" sz="2000" dirty="0"/>
                        <a:t>14  839</a:t>
                      </a:r>
                      <a:endParaRPr lang="en-US" sz="2000" b="1" dirty="0"/>
                    </a:p>
                  </a:txBody>
                  <a:tcPr/>
                </a:tc>
                <a:tc>
                  <a:txBody>
                    <a:bodyPr/>
                    <a:lstStyle/>
                    <a:p>
                      <a:r>
                        <a:rPr lang="es-MX" sz="2000" dirty="0"/>
                        <a:t>       9  732</a:t>
                      </a:r>
                      <a:endParaRPr lang="en-US" sz="2000" b="1" dirty="0"/>
                    </a:p>
                  </a:txBody>
                  <a:tcPr/>
                </a:tc>
                <a:tc>
                  <a:txBody>
                    <a:bodyPr/>
                    <a:lstStyle/>
                    <a:p>
                      <a:r>
                        <a:rPr lang="es-MX" sz="2000" dirty="0"/>
                        <a:t>    5 107</a:t>
                      </a:r>
                      <a:endParaRPr lang="en-US" sz="2000" b="1" dirty="0"/>
                    </a:p>
                  </a:txBody>
                  <a:tcPr/>
                </a:tc>
                <a:extLst>
                  <a:ext uri="{0D108BD9-81ED-4DB2-BD59-A6C34878D82A}">
                    <a16:rowId xmlns:a16="http://schemas.microsoft.com/office/drawing/2014/main" val="10001"/>
                  </a:ext>
                </a:extLst>
              </a:tr>
              <a:tr h="370840">
                <a:tc>
                  <a:txBody>
                    <a:bodyPr/>
                    <a:lstStyle/>
                    <a:p>
                      <a:r>
                        <a:rPr lang="es-MX" sz="2000" dirty="0"/>
                        <a:t>Especialidad</a:t>
                      </a:r>
                      <a:endParaRPr lang="en-US" sz="2000" b="1" dirty="0"/>
                    </a:p>
                  </a:txBody>
                  <a:tcPr/>
                </a:tc>
                <a:tc>
                  <a:txBody>
                    <a:bodyPr/>
                    <a:lstStyle/>
                    <a:p>
                      <a:r>
                        <a:rPr lang="es-MX" sz="2000" dirty="0"/>
                        <a:t>       307</a:t>
                      </a:r>
                      <a:endParaRPr lang="en-US" sz="2000" b="1" dirty="0"/>
                    </a:p>
                  </a:txBody>
                  <a:tcPr/>
                </a:tc>
                <a:tc>
                  <a:txBody>
                    <a:bodyPr/>
                    <a:lstStyle/>
                    <a:p>
                      <a:r>
                        <a:rPr lang="es-MX" sz="2000" dirty="0"/>
                        <a:t>           147</a:t>
                      </a:r>
                      <a:endParaRPr lang="en-US" sz="2000" b="1" dirty="0"/>
                    </a:p>
                  </a:txBody>
                  <a:tcPr/>
                </a:tc>
                <a:tc>
                  <a:txBody>
                    <a:bodyPr/>
                    <a:lstStyle/>
                    <a:p>
                      <a:r>
                        <a:rPr lang="es-MX" sz="2000" dirty="0"/>
                        <a:t>       160</a:t>
                      </a:r>
                      <a:endParaRPr lang="en-US" sz="2000" b="1" dirty="0"/>
                    </a:p>
                  </a:txBody>
                  <a:tcPr/>
                </a:tc>
                <a:extLst>
                  <a:ext uri="{0D108BD9-81ED-4DB2-BD59-A6C34878D82A}">
                    <a16:rowId xmlns:a16="http://schemas.microsoft.com/office/drawing/2014/main" val="10002"/>
                  </a:ext>
                </a:extLst>
              </a:tr>
              <a:tr h="370840">
                <a:tc>
                  <a:txBody>
                    <a:bodyPr/>
                    <a:lstStyle/>
                    <a:p>
                      <a:r>
                        <a:rPr lang="es-MX" sz="2000" dirty="0"/>
                        <a:t>Maestría</a:t>
                      </a:r>
                      <a:endParaRPr lang="en-US" sz="2000" b="1" dirty="0"/>
                    </a:p>
                  </a:txBody>
                  <a:tcPr/>
                </a:tc>
                <a:tc>
                  <a:txBody>
                    <a:bodyPr/>
                    <a:lstStyle/>
                    <a:p>
                      <a:r>
                        <a:rPr lang="es-MX" sz="2000" dirty="0"/>
                        <a:t>   8 808</a:t>
                      </a:r>
                      <a:endParaRPr lang="en-US" sz="2000" b="1" dirty="0"/>
                    </a:p>
                  </a:txBody>
                  <a:tcPr/>
                </a:tc>
                <a:tc>
                  <a:txBody>
                    <a:bodyPr/>
                    <a:lstStyle/>
                    <a:p>
                      <a:r>
                        <a:rPr lang="es-MX" sz="2000" dirty="0"/>
                        <a:t>       6 201</a:t>
                      </a:r>
                      <a:endParaRPr lang="en-US" sz="2000" b="1" dirty="0"/>
                    </a:p>
                  </a:txBody>
                  <a:tcPr/>
                </a:tc>
                <a:tc>
                  <a:txBody>
                    <a:bodyPr/>
                    <a:lstStyle/>
                    <a:p>
                      <a:r>
                        <a:rPr lang="es-MX" sz="2000" dirty="0"/>
                        <a:t>     2 607</a:t>
                      </a:r>
                      <a:endParaRPr lang="en-US" sz="2000" b="1" dirty="0"/>
                    </a:p>
                  </a:txBody>
                  <a:tcPr/>
                </a:tc>
                <a:extLst>
                  <a:ext uri="{0D108BD9-81ED-4DB2-BD59-A6C34878D82A}">
                    <a16:rowId xmlns:a16="http://schemas.microsoft.com/office/drawing/2014/main" val="10003"/>
                  </a:ext>
                </a:extLst>
              </a:tr>
              <a:tr h="370840">
                <a:tc>
                  <a:txBody>
                    <a:bodyPr/>
                    <a:lstStyle/>
                    <a:p>
                      <a:r>
                        <a:rPr lang="es-MX" sz="2000" dirty="0"/>
                        <a:t>Doctorado</a:t>
                      </a:r>
                      <a:endParaRPr lang="en-US" sz="2000" b="1" dirty="0"/>
                    </a:p>
                  </a:txBody>
                  <a:tcPr/>
                </a:tc>
                <a:tc>
                  <a:txBody>
                    <a:bodyPr/>
                    <a:lstStyle/>
                    <a:p>
                      <a:r>
                        <a:rPr lang="es-MX" sz="2000" dirty="0"/>
                        <a:t>   1 466</a:t>
                      </a:r>
                      <a:endParaRPr lang="en-US" sz="2000" b="1" dirty="0"/>
                    </a:p>
                  </a:txBody>
                  <a:tcPr/>
                </a:tc>
                <a:tc>
                  <a:txBody>
                    <a:bodyPr/>
                    <a:lstStyle/>
                    <a:p>
                      <a:r>
                        <a:rPr lang="es-MX" sz="2000" dirty="0"/>
                        <a:t>       1 205</a:t>
                      </a:r>
                      <a:endParaRPr lang="en-US" sz="2000" b="1" dirty="0"/>
                    </a:p>
                  </a:txBody>
                  <a:tcPr/>
                </a:tc>
                <a:tc>
                  <a:txBody>
                    <a:bodyPr/>
                    <a:lstStyle/>
                    <a:p>
                      <a:r>
                        <a:rPr lang="es-MX" sz="2000" dirty="0"/>
                        <a:t>        261</a:t>
                      </a:r>
                      <a:endParaRPr lang="en-US" sz="2000" b="1" dirty="0"/>
                    </a:p>
                  </a:txBody>
                  <a:tcPr/>
                </a:tc>
                <a:extLst>
                  <a:ext uri="{0D108BD9-81ED-4DB2-BD59-A6C34878D82A}">
                    <a16:rowId xmlns:a16="http://schemas.microsoft.com/office/drawing/2014/main" val="10004"/>
                  </a:ext>
                </a:extLst>
              </a:tr>
              <a:tr h="370840">
                <a:tc>
                  <a:txBody>
                    <a:bodyPr/>
                    <a:lstStyle/>
                    <a:p>
                      <a:r>
                        <a:rPr lang="es-MX" sz="2000" dirty="0"/>
                        <a:t>PTC</a:t>
                      </a:r>
                      <a:r>
                        <a:rPr lang="es-MX" sz="2000" baseline="0" dirty="0"/>
                        <a:t>  </a:t>
                      </a:r>
                      <a:endParaRPr lang="en-US" sz="2000" b="1" dirty="0"/>
                    </a:p>
                  </a:txBody>
                  <a:tcPr/>
                </a:tc>
                <a:tc>
                  <a:txBody>
                    <a:bodyPr/>
                    <a:lstStyle/>
                    <a:p>
                      <a:r>
                        <a:rPr lang="es-MX" sz="2000" dirty="0"/>
                        <a:t>11 703</a:t>
                      </a:r>
                      <a:endParaRPr lang="en-US" sz="2000" b="1" dirty="0"/>
                    </a:p>
                  </a:txBody>
                  <a:tcPr/>
                </a:tc>
                <a:tc>
                  <a:txBody>
                    <a:bodyPr/>
                    <a:lstStyle/>
                    <a:p>
                      <a:r>
                        <a:rPr lang="es-MX" sz="2000" dirty="0"/>
                        <a:t>     10  046</a:t>
                      </a:r>
                      <a:endParaRPr lang="en-US" sz="2000" b="1" dirty="0"/>
                    </a:p>
                  </a:txBody>
                  <a:tcPr>
                    <a:solidFill>
                      <a:srgbClr val="FFFF00"/>
                    </a:solidFill>
                  </a:tcPr>
                </a:tc>
                <a:tc>
                  <a:txBody>
                    <a:bodyPr/>
                    <a:lstStyle/>
                    <a:p>
                      <a:r>
                        <a:rPr lang="es-MX" sz="2000" dirty="0"/>
                        <a:t>     1 657  </a:t>
                      </a:r>
                      <a:endParaRPr lang="en-US" sz="2000" b="1" dirty="0"/>
                    </a:p>
                  </a:txBody>
                  <a:tcPr>
                    <a:solidFill>
                      <a:srgbClr val="FFFF00"/>
                    </a:solidFill>
                  </a:tcPr>
                </a:tc>
                <a:extLst>
                  <a:ext uri="{0D108BD9-81ED-4DB2-BD59-A6C34878D82A}">
                    <a16:rowId xmlns:a16="http://schemas.microsoft.com/office/drawing/2014/main" val="10005"/>
                  </a:ext>
                </a:extLst>
              </a:tr>
              <a:tr h="370840">
                <a:tc>
                  <a:txBody>
                    <a:bodyPr/>
                    <a:lstStyle/>
                    <a:p>
                      <a:r>
                        <a:rPr lang="es-MX" sz="2000" dirty="0"/>
                        <a:t>PTC con posgrado</a:t>
                      </a:r>
                      <a:endParaRPr lang="en-US" sz="2000" b="1" dirty="0"/>
                    </a:p>
                  </a:txBody>
                  <a:tcPr/>
                </a:tc>
                <a:tc>
                  <a:txBody>
                    <a:bodyPr/>
                    <a:lstStyle/>
                    <a:p>
                      <a:r>
                        <a:rPr lang="es-MX" sz="2000" dirty="0"/>
                        <a:t>   6 038</a:t>
                      </a:r>
                      <a:endParaRPr lang="en-US" sz="2000" b="1" dirty="0"/>
                    </a:p>
                  </a:txBody>
                  <a:tcPr/>
                </a:tc>
                <a:tc>
                  <a:txBody>
                    <a:bodyPr/>
                    <a:lstStyle/>
                    <a:p>
                      <a:r>
                        <a:rPr lang="es-MX" sz="2000" dirty="0"/>
                        <a:t>       5  053</a:t>
                      </a:r>
                      <a:endParaRPr lang="en-US" sz="2000" b="1" dirty="0"/>
                    </a:p>
                  </a:txBody>
                  <a:tcPr/>
                </a:tc>
                <a:tc>
                  <a:txBody>
                    <a:bodyPr/>
                    <a:lstStyle/>
                    <a:p>
                      <a:r>
                        <a:rPr lang="es-MX" sz="2000" dirty="0"/>
                        <a:t>        985</a:t>
                      </a:r>
                      <a:endParaRPr lang="en-US" sz="2000" b="1" dirty="0"/>
                    </a:p>
                  </a:txBody>
                  <a:tcPr/>
                </a:tc>
                <a:extLst>
                  <a:ext uri="{0D108BD9-81ED-4DB2-BD59-A6C34878D82A}">
                    <a16:rowId xmlns:a16="http://schemas.microsoft.com/office/drawing/2014/main" val="10006"/>
                  </a:ext>
                </a:extLst>
              </a:tr>
              <a:tr h="370840">
                <a:tc>
                  <a:txBody>
                    <a:bodyPr/>
                    <a:lstStyle/>
                    <a:p>
                      <a:r>
                        <a:rPr lang="es-MX" sz="2000" dirty="0"/>
                        <a:t>PTC perfil deseable</a:t>
                      </a:r>
                      <a:endParaRPr lang="en-US" sz="2000" b="1" dirty="0"/>
                    </a:p>
                  </a:txBody>
                  <a:tcPr/>
                </a:tc>
                <a:tc>
                  <a:txBody>
                    <a:bodyPr/>
                    <a:lstStyle/>
                    <a:p>
                      <a:r>
                        <a:rPr lang="es-MX" sz="2000" dirty="0"/>
                        <a:t>  1 217</a:t>
                      </a:r>
                      <a:endParaRPr lang="en-US" sz="2000" b="1" dirty="0"/>
                    </a:p>
                  </a:txBody>
                  <a:tcPr/>
                </a:tc>
                <a:tc>
                  <a:txBody>
                    <a:bodyPr/>
                    <a:lstStyle/>
                    <a:p>
                      <a:r>
                        <a:rPr lang="es-MX" sz="2000" dirty="0"/>
                        <a:t>           921</a:t>
                      </a:r>
                      <a:endParaRPr lang="en-US" sz="2000" b="1" dirty="0"/>
                    </a:p>
                  </a:txBody>
                  <a:tcPr>
                    <a:solidFill>
                      <a:srgbClr val="FFFF00"/>
                    </a:solidFill>
                  </a:tcPr>
                </a:tc>
                <a:tc>
                  <a:txBody>
                    <a:bodyPr/>
                    <a:lstStyle/>
                    <a:p>
                      <a:r>
                        <a:rPr lang="es-MX" sz="2000" dirty="0"/>
                        <a:t>        296</a:t>
                      </a:r>
                      <a:endParaRPr lang="en-US" sz="2000" b="1" dirty="0"/>
                    </a:p>
                  </a:txBody>
                  <a:tcPr>
                    <a:solidFill>
                      <a:srgbClr val="FFFF00"/>
                    </a:solidFill>
                  </a:tcPr>
                </a:tc>
                <a:extLst>
                  <a:ext uri="{0D108BD9-81ED-4DB2-BD59-A6C34878D82A}">
                    <a16:rowId xmlns:a16="http://schemas.microsoft.com/office/drawing/2014/main" val="10007"/>
                  </a:ext>
                </a:extLst>
              </a:tr>
              <a:tr h="370840">
                <a:tc>
                  <a:txBody>
                    <a:bodyPr/>
                    <a:lstStyle/>
                    <a:p>
                      <a:r>
                        <a:rPr lang="es-MX" sz="2000" dirty="0"/>
                        <a:t>PTC</a:t>
                      </a:r>
                      <a:r>
                        <a:rPr lang="es-MX" sz="2000" baseline="0" dirty="0"/>
                        <a:t>   SNI</a:t>
                      </a:r>
                      <a:endParaRPr lang="en-US" sz="2000" b="1" dirty="0"/>
                    </a:p>
                  </a:txBody>
                  <a:tcPr/>
                </a:tc>
                <a:tc>
                  <a:txBody>
                    <a:bodyPr/>
                    <a:lstStyle/>
                    <a:p>
                      <a:r>
                        <a:rPr lang="es-MX" sz="2000" dirty="0"/>
                        <a:t>     565</a:t>
                      </a:r>
                      <a:endParaRPr lang="en-US" sz="2000" b="1" dirty="0"/>
                    </a:p>
                  </a:txBody>
                  <a:tcPr/>
                </a:tc>
                <a:tc>
                  <a:txBody>
                    <a:bodyPr/>
                    <a:lstStyle/>
                    <a:p>
                      <a:r>
                        <a:rPr lang="es-MX" sz="2000" dirty="0"/>
                        <a:t>           398</a:t>
                      </a:r>
                      <a:endParaRPr lang="en-US" sz="2000" b="1" dirty="0"/>
                    </a:p>
                  </a:txBody>
                  <a:tcPr>
                    <a:solidFill>
                      <a:srgbClr val="FFFF00"/>
                    </a:solidFill>
                  </a:tcPr>
                </a:tc>
                <a:tc>
                  <a:txBody>
                    <a:bodyPr/>
                    <a:lstStyle/>
                    <a:p>
                      <a:r>
                        <a:rPr lang="es-MX" sz="2000" dirty="0"/>
                        <a:t>          67</a:t>
                      </a:r>
                      <a:endParaRPr lang="en-US" sz="2000" b="1" dirty="0"/>
                    </a:p>
                  </a:txBody>
                  <a:tcPr>
                    <a:solidFill>
                      <a:srgbClr val="FFFF00"/>
                    </a:solidFill>
                  </a:tcPr>
                </a:tc>
                <a:extLst>
                  <a:ext uri="{0D108BD9-81ED-4DB2-BD59-A6C34878D82A}">
                    <a16:rowId xmlns:a16="http://schemas.microsoft.com/office/drawing/2014/main" val="10008"/>
                  </a:ext>
                </a:extLst>
              </a:tr>
            </a:tbl>
          </a:graphicData>
        </a:graphic>
      </p:graphicFrame>
      <p:sp>
        <p:nvSpPr>
          <p:cNvPr id="5" name="4 CuadroTexto"/>
          <p:cNvSpPr txBox="1"/>
          <p:nvPr/>
        </p:nvSpPr>
        <p:spPr>
          <a:xfrm>
            <a:off x="899592" y="5912308"/>
            <a:ext cx="7298023" cy="400110"/>
          </a:xfrm>
          <a:prstGeom prst="rect">
            <a:avLst/>
          </a:prstGeom>
          <a:noFill/>
        </p:spPr>
        <p:txBody>
          <a:bodyPr wrap="none" rtlCol="0">
            <a:spAutoFit/>
          </a:bodyPr>
          <a:lstStyle/>
          <a:p>
            <a:r>
              <a:rPr lang="es-MX" sz="2000" b="1" dirty="0">
                <a:solidFill>
                  <a:srgbClr val="FF0000"/>
                </a:solidFill>
              </a:rPr>
              <a:t>Matrícula         521 105                          309  110                     211 995     </a:t>
            </a:r>
            <a:endParaRPr lang="en-US" sz="2000" b="1" dirty="0">
              <a:solidFill>
                <a:srgbClr val="FF0000"/>
              </a:solidFill>
            </a:endParaRPr>
          </a:p>
        </p:txBody>
      </p:sp>
      <p:sp>
        <p:nvSpPr>
          <p:cNvPr id="6" name="5 CuadroTexto"/>
          <p:cNvSpPr txBox="1"/>
          <p:nvPr/>
        </p:nvSpPr>
        <p:spPr>
          <a:xfrm>
            <a:off x="1386192" y="6488668"/>
            <a:ext cx="6371616" cy="369332"/>
          </a:xfrm>
          <a:prstGeom prst="rect">
            <a:avLst/>
          </a:prstGeom>
          <a:noFill/>
        </p:spPr>
        <p:txBody>
          <a:bodyPr wrap="none" rtlCol="0">
            <a:spAutoFit/>
          </a:bodyPr>
          <a:lstStyle/>
          <a:p>
            <a:r>
              <a:rPr lang="es-MX" dirty="0"/>
              <a:t>Fuente: Tecnológico Nacional de México. Anuario estadístico 2014</a:t>
            </a:r>
          </a:p>
        </p:txBody>
      </p:sp>
    </p:spTree>
    <p:extLst>
      <p:ext uri="{BB962C8B-B14F-4D97-AF65-F5344CB8AC3E}">
        <p14:creationId xmlns:p14="http://schemas.microsoft.com/office/powerpoint/2010/main" val="1753852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rgbClr val="FF0000"/>
                </a:solidFill>
              </a:rPr>
              <a:t>Calidad</a:t>
            </a:r>
            <a:endParaRPr lang="en-US" dirty="0">
              <a:solidFill>
                <a:srgbClr val="FF0000"/>
              </a:solidFill>
            </a:endParaRPr>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3910338108"/>
              </p:ext>
            </p:extLst>
          </p:nvPr>
        </p:nvGraphicFramePr>
        <p:xfrm>
          <a:off x="457200" y="1600200"/>
          <a:ext cx="8229600" cy="1798320"/>
        </p:xfrm>
        <a:graphic>
          <a:graphicData uri="http://schemas.openxmlformats.org/drawingml/2006/table">
            <a:tbl>
              <a:tblPr firstRow="1" bandRow="1">
                <a:tableStyleId>{91EBBBCC-DAD2-459C-BE2E-F6DE35CF9A28}</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s-MX" sz="2000" b="1" dirty="0"/>
                        <a:t>Programas de Calidad</a:t>
                      </a:r>
                      <a:endParaRPr lang="en-US" sz="2000" b="1" dirty="0"/>
                    </a:p>
                  </a:txBody>
                  <a:tcPr/>
                </a:tc>
                <a:tc>
                  <a:txBody>
                    <a:bodyPr/>
                    <a:lstStyle/>
                    <a:p>
                      <a:r>
                        <a:rPr lang="es-MX" sz="2000" b="1" dirty="0"/>
                        <a:t>         Total</a:t>
                      </a:r>
                      <a:endParaRPr lang="en-US" sz="2000" b="1" dirty="0"/>
                    </a:p>
                  </a:txBody>
                  <a:tcPr/>
                </a:tc>
                <a:tc>
                  <a:txBody>
                    <a:bodyPr/>
                    <a:lstStyle/>
                    <a:p>
                      <a:r>
                        <a:rPr lang="es-MX" sz="2000" b="1" dirty="0"/>
                        <a:t>Tecnológicos Federales</a:t>
                      </a:r>
                      <a:endParaRPr lang="en-US" sz="2000" b="1" dirty="0"/>
                    </a:p>
                  </a:txBody>
                  <a:tcPr/>
                </a:tc>
                <a:tc>
                  <a:txBody>
                    <a:bodyPr/>
                    <a:lstStyle/>
                    <a:p>
                      <a:r>
                        <a:rPr lang="es-MX" sz="2000" b="1" dirty="0"/>
                        <a:t>Tecnológicos Estatales</a:t>
                      </a:r>
                      <a:endParaRPr lang="en-US" sz="2000" b="1" dirty="0"/>
                    </a:p>
                  </a:txBody>
                  <a:tcPr/>
                </a:tc>
                <a:extLst>
                  <a:ext uri="{0D108BD9-81ED-4DB2-BD59-A6C34878D82A}">
                    <a16:rowId xmlns:a16="http://schemas.microsoft.com/office/drawing/2014/main" val="10000"/>
                  </a:ext>
                </a:extLst>
              </a:tr>
              <a:tr h="370840">
                <a:tc>
                  <a:txBody>
                    <a:bodyPr/>
                    <a:lstStyle/>
                    <a:p>
                      <a:r>
                        <a:rPr lang="es-MX" sz="2000" b="1" dirty="0"/>
                        <a:t>Licenciatura</a:t>
                      </a:r>
                      <a:endParaRPr lang="en-US" sz="2000" b="1" dirty="0"/>
                    </a:p>
                  </a:txBody>
                  <a:tcPr/>
                </a:tc>
                <a:tc>
                  <a:txBody>
                    <a:bodyPr/>
                    <a:lstStyle/>
                    <a:p>
                      <a:pPr algn="ctr"/>
                      <a:r>
                        <a:rPr lang="es-MX" sz="2000" b="1" dirty="0"/>
                        <a:t>697</a:t>
                      </a:r>
                      <a:endParaRPr lang="en-US" sz="2000" b="1" dirty="0"/>
                    </a:p>
                  </a:txBody>
                  <a:tcPr/>
                </a:tc>
                <a:tc>
                  <a:txBody>
                    <a:bodyPr/>
                    <a:lstStyle/>
                    <a:p>
                      <a:pPr algn="ctr"/>
                      <a:r>
                        <a:rPr lang="es-MX" sz="2000" b="1" dirty="0"/>
                        <a:t>420</a:t>
                      </a:r>
                      <a:endParaRPr lang="en-US" sz="2000" b="1" dirty="0"/>
                    </a:p>
                  </a:txBody>
                  <a:tcPr/>
                </a:tc>
                <a:tc>
                  <a:txBody>
                    <a:bodyPr/>
                    <a:lstStyle/>
                    <a:p>
                      <a:pPr algn="ctr"/>
                      <a:r>
                        <a:rPr lang="es-MX" sz="2000" b="1" dirty="0"/>
                        <a:t>277</a:t>
                      </a:r>
                      <a:endParaRPr lang="en-US" sz="2000" b="1" dirty="0"/>
                    </a:p>
                  </a:txBody>
                  <a:tcPr/>
                </a:tc>
                <a:extLst>
                  <a:ext uri="{0D108BD9-81ED-4DB2-BD59-A6C34878D82A}">
                    <a16:rowId xmlns:a16="http://schemas.microsoft.com/office/drawing/2014/main" val="10001"/>
                  </a:ext>
                </a:extLst>
              </a:tr>
              <a:tr h="370840">
                <a:tc>
                  <a:txBody>
                    <a:bodyPr/>
                    <a:lstStyle/>
                    <a:p>
                      <a:r>
                        <a:rPr lang="es-MX" sz="2000" b="1" dirty="0"/>
                        <a:t>Posgrado</a:t>
                      </a:r>
                    </a:p>
                    <a:p>
                      <a:r>
                        <a:rPr lang="es-MX" sz="2000" b="1" dirty="0"/>
                        <a:t> PNPC</a:t>
                      </a:r>
                      <a:endParaRPr lang="en-US" sz="2000" b="1" dirty="0"/>
                    </a:p>
                  </a:txBody>
                  <a:tcPr/>
                </a:tc>
                <a:tc>
                  <a:txBody>
                    <a:bodyPr/>
                    <a:lstStyle/>
                    <a:p>
                      <a:pPr algn="ctr"/>
                      <a:r>
                        <a:rPr lang="es-MX" sz="2000" b="1" dirty="0"/>
                        <a:t>92</a:t>
                      </a:r>
                      <a:endParaRPr lang="en-US" sz="2000" b="1" dirty="0"/>
                    </a:p>
                  </a:txBody>
                  <a:tcPr/>
                </a:tc>
                <a:tc>
                  <a:txBody>
                    <a:bodyPr/>
                    <a:lstStyle/>
                    <a:p>
                      <a:pPr algn="ctr"/>
                      <a:r>
                        <a:rPr lang="es-MX" sz="2000" b="1" dirty="0"/>
                        <a:t>85</a:t>
                      </a:r>
                      <a:endParaRPr lang="en-US" sz="2000" b="1" dirty="0"/>
                    </a:p>
                  </a:txBody>
                  <a:tcPr/>
                </a:tc>
                <a:tc>
                  <a:txBody>
                    <a:bodyPr/>
                    <a:lstStyle/>
                    <a:p>
                      <a:pPr algn="ctr"/>
                      <a:r>
                        <a:rPr lang="es-MX" sz="2000" b="1" dirty="0"/>
                        <a:t>7</a:t>
                      </a:r>
                      <a:endParaRPr lang="en-US" sz="2000" b="1" dirty="0"/>
                    </a:p>
                  </a:txBody>
                  <a:tcPr/>
                </a:tc>
                <a:extLst>
                  <a:ext uri="{0D108BD9-81ED-4DB2-BD59-A6C34878D82A}">
                    <a16:rowId xmlns:a16="http://schemas.microsoft.com/office/drawing/2014/main" val="10002"/>
                  </a:ext>
                </a:extLst>
              </a:tr>
            </a:tbl>
          </a:graphicData>
        </a:graphic>
      </p:graphicFrame>
      <p:sp>
        <p:nvSpPr>
          <p:cNvPr id="9" name="8 CuadroTexto"/>
          <p:cNvSpPr txBox="1"/>
          <p:nvPr/>
        </p:nvSpPr>
        <p:spPr>
          <a:xfrm>
            <a:off x="467544" y="3933056"/>
            <a:ext cx="7897098" cy="1631216"/>
          </a:xfrm>
          <a:prstGeom prst="rect">
            <a:avLst/>
          </a:prstGeom>
          <a:noFill/>
        </p:spPr>
        <p:txBody>
          <a:bodyPr wrap="none" rtlCol="0">
            <a:spAutoFit/>
          </a:bodyPr>
          <a:lstStyle/>
          <a:p>
            <a:r>
              <a:rPr lang="es-MX" sz="2000" b="1" dirty="0">
                <a:solidFill>
                  <a:srgbClr val="FF0000"/>
                </a:solidFill>
              </a:rPr>
              <a:t>                                                              2016</a:t>
            </a:r>
          </a:p>
          <a:p>
            <a:r>
              <a:rPr lang="es-MX" sz="2000" b="1" dirty="0">
                <a:solidFill>
                  <a:srgbClr val="FF0000"/>
                </a:solidFill>
              </a:rPr>
              <a:t>Total de Programas               Maestrías  PNPC                      Doctorados PNPC</a:t>
            </a:r>
          </a:p>
          <a:p>
            <a:r>
              <a:rPr lang="es-MX" sz="2000" b="1" dirty="0">
                <a:solidFill>
                  <a:srgbClr val="FF0000"/>
                </a:solidFill>
              </a:rPr>
              <a:t>Posgrado </a:t>
            </a:r>
          </a:p>
          <a:p>
            <a:r>
              <a:rPr lang="es-MX" sz="2000" b="1" dirty="0"/>
              <a:t>            201                                           83                                              28</a:t>
            </a:r>
          </a:p>
          <a:p>
            <a:r>
              <a:rPr lang="es-MX" sz="2000" b="1" dirty="0"/>
              <a:t>           100%                                         40.79%                                     14.0%</a:t>
            </a:r>
            <a:endParaRPr lang="en-US" sz="2000" b="1" dirty="0"/>
          </a:p>
        </p:txBody>
      </p:sp>
    </p:spTree>
    <p:extLst>
      <p:ext uri="{BB962C8B-B14F-4D97-AF65-F5344CB8AC3E}">
        <p14:creationId xmlns:p14="http://schemas.microsoft.com/office/powerpoint/2010/main" val="2868675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19256" cy="634082"/>
          </a:xfrm>
        </p:spPr>
        <p:txBody>
          <a:bodyPr>
            <a:noAutofit/>
          </a:bodyPr>
          <a:lstStyle/>
          <a:p>
            <a:r>
              <a:rPr lang="es-MX" sz="2800" b="1" dirty="0">
                <a:solidFill>
                  <a:srgbClr val="FF0000"/>
                </a:solidFill>
              </a:rPr>
              <a:t>Variación de la matrícula en TSU y Licenciatura en IES Públicas  2000-2012</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76334748"/>
              </p:ext>
            </p:extLst>
          </p:nvPr>
        </p:nvGraphicFramePr>
        <p:xfrm>
          <a:off x="323529" y="1124744"/>
          <a:ext cx="8373615" cy="5267960"/>
        </p:xfrm>
        <a:graphic>
          <a:graphicData uri="http://schemas.openxmlformats.org/drawingml/2006/table">
            <a:tbl>
              <a:tblPr firstRow="1" bandRow="1">
                <a:tableStyleId>{5C22544A-7EE6-4342-B048-85BDC9FD1C3A}</a:tableStyleId>
              </a:tblPr>
              <a:tblGrid>
                <a:gridCol w="2952327">
                  <a:extLst>
                    <a:ext uri="{9D8B030D-6E8A-4147-A177-3AD203B41FA5}">
                      <a16:colId xmlns:a16="http://schemas.microsoft.com/office/drawing/2014/main" val="20000"/>
                    </a:ext>
                  </a:extLst>
                </a:gridCol>
                <a:gridCol w="2630083">
                  <a:extLst>
                    <a:ext uri="{9D8B030D-6E8A-4147-A177-3AD203B41FA5}">
                      <a16:colId xmlns:a16="http://schemas.microsoft.com/office/drawing/2014/main" val="20001"/>
                    </a:ext>
                  </a:extLst>
                </a:gridCol>
                <a:gridCol w="2791205">
                  <a:extLst>
                    <a:ext uri="{9D8B030D-6E8A-4147-A177-3AD203B41FA5}">
                      <a16:colId xmlns:a16="http://schemas.microsoft.com/office/drawing/2014/main" val="20002"/>
                    </a:ext>
                  </a:extLst>
                </a:gridCol>
              </a:tblGrid>
              <a:tr h="370840">
                <a:tc>
                  <a:txBody>
                    <a:bodyPr/>
                    <a:lstStyle/>
                    <a:p>
                      <a:endParaRPr lang="es-MX" dirty="0"/>
                    </a:p>
                  </a:txBody>
                  <a:tcPr/>
                </a:tc>
                <a:tc>
                  <a:txBody>
                    <a:bodyPr/>
                    <a:lstStyle/>
                    <a:p>
                      <a:r>
                        <a:rPr lang="es-MX" dirty="0"/>
                        <a:t>Tasa media de crecimiento</a:t>
                      </a:r>
                      <a:r>
                        <a:rPr lang="es-MX" baseline="0" dirty="0"/>
                        <a:t> anual </a:t>
                      </a:r>
                    </a:p>
                    <a:p>
                      <a:r>
                        <a:rPr lang="es-MX" baseline="0" dirty="0"/>
                        <a:t> 2000-2001 </a:t>
                      </a:r>
                    </a:p>
                    <a:p>
                      <a:r>
                        <a:rPr lang="es-MX" baseline="0" dirty="0"/>
                        <a:t>  2012-2013</a:t>
                      </a:r>
                      <a:endParaRPr lang="es-MX" dirty="0"/>
                    </a:p>
                  </a:txBody>
                  <a:tcPr/>
                </a:tc>
                <a:tc>
                  <a:txBody>
                    <a:bodyPr/>
                    <a:lstStyle/>
                    <a:p>
                      <a:r>
                        <a:rPr lang="es-MX" dirty="0"/>
                        <a:t>Aportación al crecimiento</a:t>
                      </a:r>
                    </a:p>
                  </a:txBody>
                  <a:tcPr/>
                </a:tc>
                <a:extLst>
                  <a:ext uri="{0D108BD9-81ED-4DB2-BD59-A6C34878D82A}">
                    <a16:rowId xmlns:a16="http://schemas.microsoft.com/office/drawing/2014/main" val="10000"/>
                  </a:ext>
                </a:extLst>
              </a:tr>
              <a:tr h="370840">
                <a:tc>
                  <a:txBody>
                    <a:bodyPr/>
                    <a:lstStyle/>
                    <a:p>
                      <a:r>
                        <a:rPr lang="es-MX" b="1" dirty="0"/>
                        <a:t>Universidades P. Federales</a:t>
                      </a:r>
                    </a:p>
                  </a:txBody>
                  <a:tcPr/>
                </a:tc>
                <a:tc>
                  <a:txBody>
                    <a:bodyPr/>
                    <a:lstStyle/>
                    <a:p>
                      <a:pPr algn="ctr"/>
                      <a:r>
                        <a:rPr lang="es-MX" b="1" dirty="0"/>
                        <a:t>2.2.%</a:t>
                      </a:r>
                    </a:p>
                  </a:txBody>
                  <a:tcPr/>
                </a:tc>
                <a:tc>
                  <a:txBody>
                    <a:bodyPr/>
                    <a:lstStyle/>
                    <a:p>
                      <a:pPr algn="ctr"/>
                      <a:r>
                        <a:rPr lang="es-MX" b="1" dirty="0"/>
                        <a:t>9.2%</a:t>
                      </a:r>
                    </a:p>
                  </a:txBody>
                  <a:tcPr/>
                </a:tc>
                <a:extLst>
                  <a:ext uri="{0D108BD9-81ED-4DB2-BD59-A6C34878D82A}">
                    <a16:rowId xmlns:a16="http://schemas.microsoft.com/office/drawing/2014/main" val="10001"/>
                  </a:ext>
                </a:extLst>
              </a:tr>
              <a:tr h="370840">
                <a:tc>
                  <a:txBody>
                    <a:bodyPr/>
                    <a:lstStyle/>
                    <a:p>
                      <a:r>
                        <a:rPr lang="es-MX" b="1" dirty="0"/>
                        <a:t>Universidades P. Estatales</a:t>
                      </a:r>
                    </a:p>
                  </a:txBody>
                  <a:tcPr/>
                </a:tc>
                <a:tc>
                  <a:txBody>
                    <a:bodyPr/>
                    <a:lstStyle/>
                    <a:p>
                      <a:pPr algn="ctr"/>
                      <a:r>
                        <a:rPr lang="es-MX" b="1" dirty="0">
                          <a:solidFill>
                            <a:srgbClr val="FF0000"/>
                          </a:solidFill>
                        </a:rPr>
                        <a:t>3.2.%</a:t>
                      </a:r>
                    </a:p>
                  </a:txBody>
                  <a:tcPr/>
                </a:tc>
                <a:tc>
                  <a:txBody>
                    <a:bodyPr/>
                    <a:lstStyle/>
                    <a:p>
                      <a:pPr algn="ctr"/>
                      <a:r>
                        <a:rPr lang="es-MX" b="1" dirty="0">
                          <a:solidFill>
                            <a:srgbClr val="FF0000"/>
                          </a:solidFill>
                        </a:rPr>
                        <a:t>33.8%</a:t>
                      </a:r>
                    </a:p>
                  </a:txBody>
                  <a:tcPr/>
                </a:tc>
                <a:extLst>
                  <a:ext uri="{0D108BD9-81ED-4DB2-BD59-A6C34878D82A}">
                    <a16:rowId xmlns:a16="http://schemas.microsoft.com/office/drawing/2014/main" val="10002"/>
                  </a:ext>
                </a:extLst>
              </a:tr>
              <a:tr h="370840">
                <a:tc>
                  <a:txBody>
                    <a:bodyPr/>
                    <a:lstStyle/>
                    <a:p>
                      <a:r>
                        <a:rPr lang="es-MX" b="1" dirty="0"/>
                        <a:t>Universidades PA Solidario</a:t>
                      </a:r>
                    </a:p>
                  </a:txBody>
                  <a:tcPr/>
                </a:tc>
                <a:tc>
                  <a:txBody>
                    <a:bodyPr/>
                    <a:lstStyle/>
                    <a:p>
                      <a:pPr algn="ctr"/>
                      <a:r>
                        <a:rPr lang="es-MX" b="1" dirty="0"/>
                        <a:t>8.0%</a:t>
                      </a:r>
                    </a:p>
                  </a:txBody>
                  <a:tcPr/>
                </a:tc>
                <a:tc>
                  <a:txBody>
                    <a:bodyPr/>
                    <a:lstStyle/>
                    <a:p>
                      <a:pPr algn="ctr"/>
                      <a:r>
                        <a:rPr lang="es-MX" b="1" dirty="0"/>
                        <a:t>3.4%</a:t>
                      </a:r>
                    </a:p>
                  </a:txBody>
                  <a:tcPr/>
                </a:tc>
                <a:extLst>
                  <a:ext uri="{0D108BD9-81ED-4DB2-BD59-A6C34878D82A}">
                    <a16:rowId xmlns:a16="http://schemas.microsoft.com/office/drawing/2014/main" val="10003"/>
                  </a:ext>
                </a:extLst>
              </a:tr>
              <a:tr h="370840">
                <a:tc>
                  <a:txBody>
                    <a:bodyPr/>
                    <a:lstStyle/>
                    <a:p>
                      <a:r>
                        <a:rPr lang="es-MX" b="1" dirty="0"/>
                        <a:t>Universidades Interculturales</a:t>
                      </a:r>
                    </a:p>
                  </a:txBody>
                  <a:tcPr/>
                </a:tc>
                <a:tc>
                  <a:txBody>
                    <a:bodyPr/>
                    <a:lstStyle/>
                    <a:p>
                      <a:pPr algn="ctr"/>
                      <a:r>
                        <a:rPr lang="es-MX" b="1" dirty="0"/>
                        <a:t>18.2%</a:t>
                      </a:r>
                    </a:p>
                  </a:txBody>
                  <a:tcPr/>
                </a:tc>
                <a:tc>
                  <a:txBody>
                    <a:bodyPr/>
                    <a:lstStyle/>
                    <a:p>
                      <a:pPr algn="ctr"/>
                      <a:r>
                        <a:rPr lang="es-MX" b="1" dirty="0"/>
                        <a:t>1.0%</a:t>
                      </a:r>
                    </a:p>
                  </a:txBody>
                  <a:tcPr/>
                </a:tc>
                <a:extLst>
                  <a:ext uri="{0D108BD9-81ED-4DB2-BD59-A6C34878D82A}">
                    <a16:rowId xmlns:a16="http://schemas.microsoft.com/office/drawing/2014/main" val="10004"/>
                  </a:ext>
                </a:extLst>
              </a:tr>
              <a:tr h="370840">
                <a:tc>
                  <a:txBody>
                    <a:bodyPr/>
                    <a:lstStyle/>
                    <a:p>
                      <a:r>
                        <a:rPr lang="es-MX" b="1" dirty="0"/>
                        <a:t>Universidades Tecnológicas</a:t>
                      </a:r>
                    </a:p>
                  </a:txBody>
                  <a:tcPr/>
                </a:tc>
                <a:tc>
                  <a:txBody>
                    <a:bodyPr/>
                    <a:lstStyle/>
                    <a:p>
                      <a:pPr algn="ctr"/>
                      <a:r>
                        <a:rPr lang="es-MX" b="1" dirty="0"/>
                        <a:t>12.5%</a:t>
                      </a:r>
                    </a:p>
                  </a:txBody>
                  <a:tcPr/>
                </a:tc>
                <a:tc>
                  <a:txBody>
                    <a:bodyPr/>
                    <a:lstStyle/>
                    <a:p>
                      <a:pPr algn="ctr"/>
                      <a:r>
                        <a:rPr lang="es-MX" b="1" dirty="0"/>
                        <a:t>13.7%</a:t>
                      </a:r>
                    </a:p>
                  </a:txBody>
                  <a:tcPr/>
                </a:tc>
                <a:extLst>
                  <a:ext uri="{0D108BD9-81ED-4DB2-BD59-A6C34878D82A}">
                    <a16:rowId xmlns:a16="http://schemas.microsoft.com/office/drawing/2014/main" val="10005"/>
                  </a:ext>
                </a:extLst>
              </a:tr>
              <a:tr h="370840">
                <a:tc>
                  <a:txBody>
                    <a:bodyPr/>
                    <a:lstStyle/>
                    <a:p>
                      <a:r>
                        <a:rPr lang="es-MX" b="1" dirty="0"/>
                        <a:t>Universidades Politécnicas</a:t>
                      </a:r>
                    </a:p>
                  </a:txBody>
                  <a:tcPr/>
                </a:tc>
                <a:tc>
                  <a:txBody>
                    <a:bodyPr/>
                    <a:lstStyle/>
                    <a:p>
                      <a:pPr algn="ctr"/>
                      <a:r>
                        <a:rPr lang="es-MX" b="1" dirty="0"/>
                        <a:t>23.1%</a:t>
                      </a:r>
                    </a:p>
                  </a:txBody>
                  <a:tcPr/>
                </a:tc>
                <a:tc>
                  <a:txBody>
                    <a:bodyPr/>
                    <a:lstStyle/>
                    <a:p>
                      <a:pPr algn="ctr"/>
                      <a:r>
                        <a:rPr lang="es-MX" b="1" dirty="0"/>
                        <a:t>5.4%</a:t>
                      </a:r>
                    </a:p>
                  </a:txBody>
                  <a:tcPr/>
                </a:tc>
                <a:extLst>
                  <a:ext uri="{0D108BD9-81ED-4DB2-BD59-A6C34878D82A}">
                    <a16:rowId xmlns:a16="http://schemas.microsoft.com/office/drawing/2014/main" val="10006"/>
                  </a:ext>
                </a:extLst>
              </a:tr>
              <a:tr h="370840">
                <a:tc>
                  <a:txBody>
                    <a:bodyPr/>
                    <a:lstStyle/>
                    <a:p>
                      <a:r>
                        <a:rPr lang="es-MX" b="1" dirty="0"/>
                        <a:t>Institutos Tecnológicos</a:t>
                      </a:r>
                    </a:p>
                  </a:txBody>
                  <a:tcPr/>
                </a:tc>
                <a:tc>
                  <a:txBody>
                    <a:bodyPr/>
                    <a:lstStyle/>
                    <a:p>
                      <a:pPr algn="ctr"/>
                      <a:r>
                        <a:rPr lang="es-MX" b="1" dirty="0">
                          <a:solidFill>
                            <a:srgbClr val="FF0000"/>
                          </a:solidFill>
                        </a:rPr>
                        <a:t>5.1%</a:t>
                      </a:r>
                    </a:p>
                  </a:txBody>
                  <a:tcPr/>
                </a:tc>
                <a:tc>
                  <a:txBody>
                    <a:bodyPr/>
                    <a:lstStyle/>
                    <a:p>
                      <a:pPr algn="ctr"/>
                      <a:r>
                        <a:rPr lang="es-MX" b="1" dirty="0">
                          <a:solidFill>
                            <a:srgbClr val="FF0000"/>
                          </a:solidFill>
                        </a:rPr>
                        <a:t>23.3%</a:t>
                      </a:r>
                    </a:p>
                  </a:txBody>
                  <a:tcPr/>
                </a:tc>
                <a:extLst>
                  <a:ext uri="{0D108BD9-81ED-4DB2-BD59-A6C34878D82A}">
                    <a16:rowId xmlns:a16="http://schemas.microsoft.com/office/drawing/2014/main" val="10007"/>
                  </a:ext>
                </a:extLst>
              </a:tr>
              <a:tr h="370840">
                <a:tc>
                  <a:txBody>
                    <a:bodyPr/>
                    <a:lstStyle/>
                    <a:p>
                      <a:r>
                        <a:rPr lang="es-MX" b="1" dirty="0"/>
                        <a:t>U</a:t>
                      </a:r>
                      <a:r>
                        <a:rPr lang="es-MX" b="1" baseline="0" dirty="0"/>
                        <a:t> Abierta y a Distancia de M.</a:t>
                      </a:r>
                      <a:endParaRPr lang="es-MX" b="1" dirty="0"/>
                    </a:p>
                  </a:txBody>
                  <a:tcPr/>
                </a:tc>
                <a:tc>
                  <a:txBody>
                    <a:bodyPr/>
                    <a:lstStyle/>
                    <a:p>
                      <a:pPr algn="ctr"/>
                      <a:r>
                        <a:rPr lang="es-MX" b="1" dirty="0"/>
                        <a:t>.</a:t>
                      </a:r>
                      <a:r>
                        <a:rPr lang="es-MX" b="1" dirty="0" err="1"/>
                        <a:t>n.d</a:t>
                      </a:r>
                      <a:r>
                        <a:rPr lang="es-MX" b="1" dirty="0"/>
                        <a:t>.</a:t>
                      </a:r>
                    </a:p>
                  </a:txBody>
                  <a:tcPr/>
                </a:tc>
                <a:tc>
                  <a:txBody>
                    <a:bodyPr/>
                    <a:lstStyle/>
                    <a:p>
                      <a:pPr algn="ctr"/>
                      <a:r>
                        <a:rPr lang="es-MX" b="1" dirty="0"/>
                        <a:t>6.1%</a:t>
                      </a:r>
                    </a:p>
                  </a:txBody>
                  <a:tcPr/>
                </a:tc>
                <a:extLst>
                  <a:ext uri="{0D108BD9-81ED-4DB2-BD59-A6C34878D82A}">
                    <a16:rowId xmlns:a16="http://schemas.microsoft.com/office/drawing/2014/main" val="10008"/>
                  </a:ext>
                </a:extLst>
              </a:tr>
              <a:tr h="370840">
                <a:tc>
                  <a:txBody>
                    <a:bodyPr/>
                    <a:lstStyle/>
                    <a:p>
                      <a:r>
                        <a:rPr lang="es-MX" b="1" dirty="0"/>
                        <a:t>Normales</a:t>
                      </a:r>
                      <a:r>
                        <a:rPr lang="es-MX" b="1" baseline="0" dirty="0"/>
                        <a:t>  </a:t>
                      </a:r>
                      <a:r>
                        <a:rPr lang="es-MX" b="1" dirty="0"/>
                        <a:t>Públicas</a:t>
                      </a:r>
                    </a:p>
                  </a:txBody>
                  <a:tcPr/>
                </a:tc>
                <a:tc>
                  <a:txBody>
                    <a:bodyPr/>
                    <a:lstStyle/>
                    <a:p>
                      <a:pPr algn="ctr"/>
                      <a:r>
                        <a:rPr lang="es-MX" b="1" dirty="0"/>
                        <a:t>-1.8%</a:t>
                      </a:r>
                    </a:p>
                  </a:txBody>
                  <a:tcPr/>
                </a:tc>
                <a:tc>
                  <a:txBody>
                    <a:bodyPr/>
                    <a:lstStyle/>
                    <a:p>
                      <a:pPr algn="ctr"/>
                      <a:r>
                        <a:rPr lang="es-MX" b="1" dirty="0"/>
                        <a:t>-2.8</a:t>
                      </a:r>
                    </a:p>
                  </a:txBody>
                  <a:tcPr/>
                </a:tc>
                <a:extLst>
                  <a:ext uri="{0D108BD9-81ED-4DB2-BD59-A6C34878D82A}">
                    <a16:rowId xmlns:a16="http://schemas.microsoft.com/office/drawing/2014/main" val="10009"/>
                  </a:ext>
                </a:extLst>
              </a:tr>
              <a:tr h="370840">
                <a:tc>
                  <a:txBody>
                    <a:bodyPr/>
                    <a:lstStyle/>
                    <a:p>
                      <a:r>
                        <a:rPr lang="es-MX" b="1" dirty="0"/>
                        <a:t>Otras IES Públicas</a:t>
                      </a:r>
                    </a:p>
                  </a:txBody>
                  <a:tcPr/>
                </a:tc>
                <a:tc>
                  <a:txBody>
                    <a:bodyPr/>
                    <a:lstStyle/>
                    <a:p>
                      <a:pPr algn="ctr"/>
                      <a:r>
                        <a:rPr lang="es-MX" b="1" dirty="0"/>
                        <a:t>4.4%</a:t>
                      </a:r>
                    </a:p>
                  </a:txBody>
                  <a:tcPr/>
                </a:tc>
                <a:tc>
                  <a:txBody>
                    <a:bodyPr/>
                    <a:lstStyle/>
                    <a:p>
                      <a:pPr algn="ctr"/>
                      <a:r>
                        <a:rPr lang="es-MX" b="1" dirty="0"/>
                        <a:t>7.0</a:t>
                      </a:r>
                    </a:p>
                  </a:txBody>
                  <a:tcPr/>
                </a:tc>
                <a:extLst>
                  <a:ext uri="{0D108BD9-81ED-4DB2-BD59-A6C34878D82A}">
                    <a16:rowId xmlns:a16="http://schemas.microsoft.com/office/drawing/2014/main" val="10010"/>
                  </a:ext>
                </a:extLst>
              </a:tr>
              <a:tr h="370840">
                <a:tc>
                  <a:txBody>
                    <a:bodyPr/>
                    <a:lstStyle/>
                    <a:p>
                      <a:r>
                        <a:rPr lang="es-MX" b="1" dirty="0"/>
                        <a:t>SUBTOTAL</a:t>
                      </a:r>
                    </a:p>
                  </a:txBody>
                  <a:tcPr/>
                </a:tc>
                <a:tc>
                  <a:txBody>
                    <a:bodyPr/>
                    <a:lstStyle/>
                    <a:p>
                      <a:pPr algn="ctr"/>
                      <a:r>
                        <a:rPr lang="es-MX" b="1" dirty="0"/>
                        <a:t>4.1%</a:t>
                      </a:r>
                    </a:p>
                  </a:txBody>
                  <a:tcPr/>
                </a:tc>
                <a:tc>
                  <a:txBody>
                    <a:bodyPr/>
                    <a:lstStyle/>
                    <a:p>
                      <a:endParaRPr lang="es-MX"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740308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 </a:t>
            </a:r>
            <a:r>
              <a:rPr lang="es-MX" sz="3100" b="1" dirty="0">
                <a:solidFill>
                  <a:srgbClr val="FF0000"/>
                </a:solidFill>
              </a:rPr>
              <a:t>Consejo de Acreditación de la Calidad de  programas Educativos en Ingeniería</a:t>
            </a:r>
          </a:p>
        </p:txBody>
      </p:sp>
      <p:sp>
        <p:nvSpPr>
          <p:cNvPr id="3" name="Marcador de contenido 2"/>
          <p:cNvSpPr>
            <a:spLocks noGrp="1"/>
          </p:cNvSpPr>
          <p:nvPr>
            <p:ph idx="1"/>
          </p:nvPr>
        </p:nvSpPr>
        <p:spPr/>
        <p:txBody>
          <a:bodyPr/>
          <a:lstStyle/>
          <a:p>
            <a:r>
              <a:rPr lang="es-MX" dirty="0"/>
              <a:t>el proceso de revisión externa de la calidad utilizado en la educación superior para examinar la garantía de la calidad y la mejora de la calidad en escuelas universitarias y programas de educación superior</a:t>
            </a:r>
          </a:p>
        </p:txBody>
      </p:sp>
    </p:spTree>
    <p:extLst>
      <p:ext uri="{BB962C8B-B14F-4D97-AF65-F5344CB8AC3E}">
        <p14:creationId xmlns:p14="http://schemas.microsoft.com/office/powerpoint/2010/main" val="33092299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19672" y="353748"/>
            <a:ext cx="6278494" cy="707886"/>
          </a:xfrm>
          <a:prstGeom prst="rect">
            <a:avLst/>
          </a:prstGeom>
          <a:solidFill>
            <a:sysClr val="window" lastClr="FFFFFF">
              <a:alpha val="67000"/>
            </a:sysClr>
          </a:solidFill>
          <a:ln w="25400" cap="flat" cmpd="sng" algn="ctr">
            <a:solidFill>
              <a:srgbClr val="8064A2"/>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a:ln>
                  <a:noFill/>
                </a:ln>
                <a:solidFill>
                  <a:srgbClr val="FF0000"/>
                </a:solidFill>
                <a:effectLst/>
                <a:uLnTx/>
                <a:uFillTx/>
                <a:latin typeface="Calibri"/>
                <a:ea typeface="+mn-ea"/>
                <a:cs typeface="+mn-cs"/>
              </a:rPr>
              <a:t>Programas Educativos de</a:t>
            </a:r>
            <a:r>
              <a:rPr kumimoji="0" lang="es-MX" sz="20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s-MX" sz="2000" b="1" i="0" u="none" strike="noStrike" kern="0" cap="none" spc="0" normalizeH="0" baseline="0" noProof="0" dirty="0">
                <a:ln>
                  <a:noFill/>
                </a:ln>
                <a:solidFill>
                  <a:srgbClr val="1F497D">
                    <a:lumMod val="60000"/>
                    <a:lumOff val="40000"/>
                  </a:srgbClr>
                </a:solidFill>
                <a:effectLst/>
                <a:uLnTx/>
                <a:uFillTx/>
                <a:latin typeface="Calibri"/>
                <a:ea typeface="+mn-ea"/>
                <a:cs typeface="+mn-cs"/>
              </a:rPr>
              <a:t>Ingeniería</a:t>
            </a:r>
            <a:r>
              <a:rPr kumimoji="0" lang="es-MX" sz="2000" b="1" i="0" u="none" strike="noStrike" kern="0" cap="none" spc="0" normalizeH="0" baseline="0" noProof="0" dirty="0">
                <a:ln>
                  <a:noFill/>
                </a:ln>
                <a:solidFill>
                  <a:sysClr val="windowText" lastClr="000000"/>
                </a:solidFill>
                <a:effectLst/>
                <a:uLnTx/>
                <a:uFillTx/>
                <a:latin typeface="Calibri"/>
                <a:ea typeface="+mn-ea"/>
                <a:cs typeface="+mn-cs"/>
              </a:rPr>
              <a:t> </a:t>
            </a:r>
            <a:r>
              <a:rPr kumimoji="0" lang="es-MX" sz="2000" b="1" i="0" u="none" strike="noStrike" kern="0" cap="none" spc="0" normalizeH="0" baseline="0" noProof="0" dirty="0">
                <a:ln>
                  <a:noFill/>
                </a:ln>
                <a:solidFill>
                  <a:srgbClr val="FF0000"/>
                </a:solidFill>
                <a:effectLst/>
                <a:uLnTx/>
                <a:uFillTx/>
                <a:latin typeface="Calibri"/>
                <a:ea typeface="+mn-ea"/>
                <a:cs typeface="+mn-cs"/>
              </a:rPr>
              <a:t>acreditados</a:t>
            </a:r>
          </a:p>
          <a:p>
            <a:pPr marL="0" marR="0" lvl="0" indent="0" algn="ctr" defTabSz="914400" eaLnBrk="1" fontAlgn="auto" latinLnBrk="0" hangingPunct="1">
              <a:lnSpc>
                <a:spcPct val="100000"/>
              </a:lnSpc>
              <a:spcBef>
                <a:spcPts val="0"/>
              </a:spcBef>
              <a:spcAft>
                <a:spcPts val="0"/>
              </a:spcAft>
              <a:buClrTx/>
              <a:buSzTx/>
              <a:buFontTx/>
              <a:buNone/>
              <a:tabLst/>
              <a:defRPr/>
            </a:pPr>
            <a:r>
              <a:rPr lang="es-MX" sz="2000" b="1" kern="0" dirty="0">
                <a:solidFill>
                  <a:sysClr val="windowText" lastClr="000000"/>
                </a:solidFill>
                <a:latin typeface="Calibri"/>
              </a:rPr>
              <a:t>TOTAL  3285     CREDITADOS     769        </a:t>
            </a:r>
            <a:r>
              <a:rPr lang="es-MX" sz="2000" b="1" kern="0" dirty="0">
                <a:solidFill>
                  <a:srgbClr val="FF0000"/>
                </a:solidFill>
                <a:latin typeface="Calibri"/>
              </a:rPr>
              <a:t>22%</a:t>
            </a:r>
            <a:r>
              <a:rPr kumimoji="0" lang="es-MX" sz="2000" b="1" i="0" u="none" strike="noStrike" kern="0" cap="none" spc="0" normalizeH="0" baseline="0" noProof="0" dirty="0">
                <a:ln>
                  <a:noFill/>
                </a:ln>
                <a:solidFill>
                  <a:srgbClr val="FF0000"/>
                </a:solidFill>
                <a:effectLst/>
                <a:uLnTx/>
                <a:uFillTx/>
                <a:latin typeface="Calibri"/>
                <a:ea typeface="+mn-ea"/>
                <a:cs typeface="+mn-cs"/>
              </a:rPr>
              <a:t>  </a:t>
            </a:r>
          </a:p>
        </p:txBody>
      </p:sp>
      <p:sp>
        <p:nvSpPr>
          <p:cNvPr id="16" name="CuadroTexto 15"/>
          <p:cNvSpPr txBox="1"/>
          <p:nvPr/>
        </p:nvSpPr>
        <p:spPr>
          <a:xfrm>
            <a:off x="8316416" y="3040357"/>
            <a:ext cx="458780" cy="307777"/>
          </a:xfrm>
          <a:prstGeom prst="rect">
            <a:avLst/>
          </a:prstGeom>
          <a:noFill/>
        </p:spPr>
        <p:txBody>
          <a:bodyPr wrap="none" rtlCol="0">
            <a:spAutoFit/>
          </a:bodyPr>
          <a:lstStyle/>
          <a:p>
            <a:r>
              <a:rPr lang="es-MX" sz="1400" b="1" dirty="0">
                <a:solidFill>
                  <a:srgbClr val="FF0000"/>
                </a:solidFill>
              </a:rPr>
              <a:t>162</a:t>
            </a:r>
          </a:p>
        </p:txBody>
      </p:sp>
      <p:grpSp>
        <p:nvGrpSpPr>
          <p:cNvPr id="11" name="Grupo 10"/>
          <p:cNvGrpSpPr/>
          <p:nvPr/>
        </p:nvGrpSpPr>
        <p:grpSpPr>
          <a:xfrm>
            <a:off x="297767" y="1113985"/>
            <a:ext cx="8650714" cy="3700915"/>
            <a:chOff x="247732" y="2319635"/>
            <a:chExt cx="8650714" cy="3700915"/>
          </a:xfrm>
        </p:grpSpPr>
        <p:pic>
          <p:nvPicPr>
            <p:cNvPr id="3" name="Imagen 2"/>
            <p:cNvPicPr>
              <a:picLocks noChangeAspect="1"/>
            </p:cNvPicPr>
            <p:nvPr/>
          </p:nvPicPr>
          <p:blipFill>
            <a:blip r:embed="rId3" cstate="print"/>
            <a:stretch>
              <a:fillRect/>
            </a:stretch>
          </p:blipFill>
          <p:spPr>
            <a:xfrm>
              <a:off x="2505553" y="2780550"/>
              <a:ext cx="4304345" cy="3240000"/>
            </a:xfrm>
            <a:prstGeom prst="rect">
              <a:avLst/>
            </a:prstGeom>
          </p:spPr>
        </p:pic>
        <p:sp>
          <p:nvSpPr>
            <p:cNvPr id="15" name="CuadroTexto 14"/>
            <p:cNvSpPr txBox="1"/>
            <p:nvPr/>
          </p:nvSpPr>
          <p:spPr>
            <a:xfrm>
              <a:off x="6731443" y="3962400"/>
              <a:ext cx="2167003" cy="307777"/>
            </a:xfrm>
            <a:prstGeom prst="rect">
              <a:avLst/>
            </a:prstGeom>
            <a:noFill/>
          </p:spPr>
          <p:txBody>
            <a:bodyPr wrap="none" rtlCol="0">
              <a:spAutoFit/>
            </a:bodyPr>
            <a:lstStyle/>
            <a:p>
              <a:r>
                <a:rPr lang="es-MX" sz="1400" b="1" dirty="0"/>
                <a:t>Tecnológicos Federales (IT)</a:t>
              </a:r>
            </a:p>
          </p:txBody>
        </p:sp>
        <p:sp>
          <p:nvSpPr>
            <p:cNvPr id="18" name="CuadroTexto 17"/>
            <p:cNvSpPr txBox="1"/>
            <p:nvPr/>
          </p:nvSpPr>
          <p:spPr>
            <a:xfrm>
              <a:off x="817604" y="2550468"/>
              <a:ext cx="2476522" cy="769441"/>
            </a:xfrm>
            <a:prstGeom prst="rect">
              <a:avLst/>
            </a:prstGeom>
            <a:noFill/>
          </p:spPr>
          <p:txBody>
            <a:bodyPr wrap="square" rtlCol="0">
              <a:spAutoFit/>
            </a:bodyPr>
            <a:lstStyle/>
            <a:p>
              <a:pPr algn="r"/>
              <a:r>
                <a:rPr lang="es-MX" sz="1400" b="1" dirty="0"/>
                <a:t>Institutos Tecnológicos</a:t>
              </a:r>
            </a:p>
            <a:p>
              <a:pPr algn="r"/>
              <a:r>
                <a:rPr lang="es-MX" sz="1400" b="1" dirty="0"/>
                <a:t>Estudios Superiores </a:t>
              </a:r>
            </a:p>
            <a:p>
              <a:pPr algn="r"/>
              <a:r>
                <a:rPr lang="es-MX" sz="1600" b="1" dirty="0">
                  <a:solidFill>
                    <a:srgbClr val="FF0000"/>
                  </a:solidFill>
                </a:rPr>
                <a:t>37</a:t>
              </a:r>
            </a:p>
          </p:txBody>
        </p:sp>
        <p:sp>
          <p:nvSpPr>
            <p:cNvPr id="19" name="CuadroTexto 18"/>
            <p:cNvSpPr txBox="1"/>
            <p:nvPr/>
          </p:nvSpPr>
          <p:spPr>
            <a:xfrm>
              <a:off x="247732" y="4399838"/>
              <a:ext cx="2426946" cy="523220"/>
            </a:xfrm>
            <a:prstGeom prst="rect">
              <a:avLst/>
            </a:prstGeom>
            <a:noFill/>
          </p:spPr>
          <p:txBody>
            <a:bodyPr wrap="none" rtlCol="0">
              <a:spAutoFit/>
            </a:bodyPr>
            <a:lstStyle/>
            <a:p>
              <a:r>
                <a:rPr lang="es-MX" sz="1400" b="1" dirty="0"/>
                <a:t>Tecnológicos Descentralizados</a:t>
              </a:r>
            </a:p>
            <a:p>
              <a:r>
                <a:rPr lang="es-MX" sz="1400" b="1" dirty="0">
                  <a:solidFill>
                    <a:srgbClr val="FF0000"/>
                  </a:solidFill>
                </a:rPr>
                <a:t>127</a:t>
              </a:r>
            </a:p>
          </p:txBody>
        </p:sp>
        <p:sp>
          <p:nvSpPr>
            <p:cNvPr id="20" name="CuadroTexto 19"/>
            <p:cNvSpPr txBox="1"/>
            <p:nvPr/>
          </p:nvSpPr>
          <p:spPr>
            <a:xfrm>
              <a:off x="3349071" y="2319635"/>
              <a:ext cx="2157642" cy="523220"/>
            </a:xfrm>
            <a:prstGeom prst="rect">
              <a:avLst/>
            </a:prstGeom>
            <a:noFill/>
          </p:spPr>
          <p:txBody>
            <a:bodyPr wrap="none" rtlCol="0">
              <a:spAutoFit/>
            </a:bodyPr>
            <a:lstStyle/>
            <a:p>
              <a:pPr algn="r"/>
              <a:r>
                <a:rPr lang="es-MX" sz="1400" b="1" dirty="0"/>
                <a:t>Universidades Politécnicas</a:t>
              </a:r>
            </a:p>
            <a:p>
              <a:pPr algn="r"/>
              <a:r>
                <a:rPr lang="es-MX" sz="1400" b="1" dirty="0"/>
                <a:t>21</a:t>
              </a:r>
            </a:p>
          </p:txBody>
        </p:sp>
        <p:sp>
          <p:nvSpPr>
            <p:cNvPr id="22" name="CuadroTexto 21"/>
            <p:cNvSpPr txBox="1"/>
            <p:nvPr/>
          </p:nvSpPr>
          <p:spPr>
            <a:xfrm>
              <a:off x="5206907" y="3895725"/>
              <a:ext cx="639919" cy="369332"/>
            </a:xfrm>
            <a:prstGeom prst="rect">
              <a:avLst/>
            </a:prstGeom>
            <a:noFill/>
          </p:spPr>
          <p:txBody>
            <a:bodyPr wrap="none" rtlCol="0">
              <a:spAutoFit/>
            </a:bodyPr>
            <a:lstStyle/>
            <a:p>
              <a:pPr algn="r"/>
              <a:r>
                <a:rPr lang="es-MX" b="1" dirty="0"/>
                <a:t>46 %</a:t>
              </a:r>
            </a:p>
          </p:txBody>
        </p:sp>
        <p:sp>
          <p:nvSpPr>
            <p:cNvPr id="31" name="CuadroTexto 30"/>
            <p:cNvSpPr txBox="1"/>
            <p:nvPr/>
          </p:nvSpPr>
          <p:spPr>
            <a:xfrm>
              <a:off x="3311432" y="4495800"/>
              <a:ext cx="639919" cy="369332"/>
            </a:xfrm>
            <a:prstGeom prst="rect">
              <a:avLst/>
            </a:prstGeom>
            <a:noFill/>
          </p:spPr>
          <p:txBody>
            <a:bodyPr wrap="none" rtlCol="0">
              <a:spAutoFit/>
            </a:bodyPr>
            <a:lstStyle/>
            <a:p>
              <a:pPr algn="r"/>
              <a:r>
                <a:rPr lang="es-MX" b="1" dirty="0"/>
                <a:t>37 %</a:t>
              </a:r>
            </a:p>
          </p:txBody>
        </p:sp>
        <p:sp>
          <p:nvSpPr>
            <p:cNvPr id="32" name="CuadroTexto 31"/>
            <p:cNvSpPr txBox="1"/>
            <p:nvPr/>
          </p:nvSpPr>
          <p:spPr>
            <a:xfrm>
              <a:off x="3378107" y="3390900"/>
              <a:ext cx="639919" cy="369332"/>
            </a:xfrm>
            <a:prstGeom prst="rect">
              <a:avLst/>
            </a:prstGeom>
            <a:noFill/>
          </p:spPr>
          <p:txBody>
            <a:bodyPr wrap="none" rtlCol="0">
              <a:spAutoFit/>
            </a:bodyPr>
            <a:lstStyle/>
            <a:p>
              <a:pPr algn="r"/>
              <a:r>
                <a:rPr lang="es-MX" b="1" dirty="0"/>
                <a:t>11 %</a:t>
              </a:r>
            </a:p>
          </p:txBody>
        </p:sp>
        <p:sp>
          <p:nvSpPr>
            <p:cNvPr id="33" name="CuadroTexto 32"/>
            <p:cNvSpPr txBox="1"/>
            <p:nvPr/>
          </p:nvSpPr>
          <p:spPr>
            <a:xfrm>
              <a:off x="4095201" y="3152775"/>
              <a:ext cx="522900" cy="369332"/>
            </a:xfrm>
            <a:prstGeom prst="rect">
              <a:avLst/>
            </a:prstGeom>
            <a:noFill/>
          </p:spPr>
          <p:txBody>
            <a:bodyPr wrap="none" rtlCol="0">
              <a:spAutoFit/>
            </a:bodyPr>
            <a:lstStyle/>
            <a:p>
              <a:pPr algn="r"/>
              <a:r>
                <a:rPr lang="es-MX" b="1" dirty="0"/>
                <a:t>6 %</a:t>
              </a:r>
            </a:p>
          </p:txBody>
        </p:sp>
      </p:grpSp>
      <p:graphicFrame>
        <p:nvGraphicFramePr>
          <p:cNvPr id="21" name="3 Marcador de contenido"/>
          <p:cNvGraphicFramePr>
            <a:graphicFrameLocks/>
          </p:cNvGraphicFramePr>
          <p:nvPr>
            <p:extLst>
              <p:ext uri="{D42A27DB-BD31-4B8C-83A1-F6EECF244321}">
                <p14:modId xmlns:p14="http://schemas.microsoft.com/office/powerpoint/2010/main" val="2207582050"/>
              </p:ext>
            </p:extLst>
          </p:nvPr>
        </p:nvGraphicFramePr>
        <p:xfrm>
          <a:off x="1201562" y="4725145"/>
          <a:ext cx="6552730" cy="1864061"/>
        </p:xfrm>
        <a:graphic>
          <a:graphicData uri="http://schemas.openxmlformats.org/drawingml/2006/table">
            <a:tbl>
              <a:tblPr firstRow="1" bandRow="1">
                <a:tableStyleId>{BDBED569-4797-4DF1-A0F4-6AAB3CD982D8}</a:tableStyleId>
              </a:tblPr>
              <a:tblGrid>
                <a:gridCol w="940088">
                  <a:extLst>
                    <a:ext uri="{9D8B030D-6E8A-4147-A177-3AD203B41FA5}">
                      <a16:colId xmlns:a16="http://schemas.microsoft.com/office/drawing/2014/main" val="20000"/>
                    </a:ext>
                  </a:extLst>
                </a:gridCol>
                <a:gridCol w="1342751">
                  <a:extLst>
                    <a:ext uri="{9D8B030D-6E8A-4147-A177-3AD203B41FA5}">
                      <a16:colId xmlns:a16="http://schemas.microsoft.com/office/drawing/2014/main" val="20001"/>
                    </a:ext>
                  </a:extLst>
                </a:gridCol>
                <a:gridCol w="1342751">
                  <a:extLst>
                    <a:ext uri="{9D8B030D-6E8A-4147-A177-3AD203B41FA5}">
                      <a16:colId xmlns:a16="http://schemas.microsoft.com/office/drawing/2014/main" val="20002"/>
                    </a:ext>
                  </a:extLst>
                </a:gridCol>
                <a:gridCol w="1463570">
                  <a:extLst>
                    <a:ext uri="{9D8B030D-6E8A-4147-A177-3AD203B41FA5}">
                      <a16:colId xmlns:a16="http://schemas.microsoft.com/office/drawing/2014/main" val="20003"/>
                    </a:ext>
                  </a:extLst>
                </a:gridCol>
                <a:gridCol w="1463570">
                  <a:extLst>
                    <a:ext uri="{9D8B030D-6E8A-4147-A177-3AD203B41FA5}">
                      <a16:colId xmlns:a16="http://schemas.microsoft.com/office/drawing/2014/main" val="20004"/>
                    </a:ext>
                  </a:extLst>
                </a:gridCol>
              </a:tblGrid>
              <a:tr h="1022827">
                <a:tc>
                  <a:txBody>
                    <a:bodyPr/>
                    <a:lstStyle/>
                    <a:p>
                      <a:pPr algn="ctr"/>
                      <a:endParaRPr lang="es-MX" sz="1200" b="1" dirty="0">
                        <a:latin typeface="Arial" pitchFamily="34" charset="0"/>
                        <a:cs typeface="Arial" pitchFamily="34" charset="0"/>
                      </a:endParaRPr>
                    </a:p>
                  </a:txBody>
                  <a:tcPr anchor="ctr"/>
                </a:tc>
                <a:tc>
                  <a:txBody>
                    <a:bodyPr/>
                    <a:lstStyle/>
                    <a:p>
                      <a:pPr algn="ctr"/>
                      <a:r>
                        <a:rPr lang="es-MX" sz="1200" baseline="0" dirty="0">
                          <a:latin typeface="Arial" pitchFamily="34" charset="0"/>
                          <a:cs typeface="Arial" pitchFamily="34" charset="0"/>
                        </a:rPr>
                        <a:t>IT Federales</a:t>
                      </a:r>
                      <a:endParaRPr lang="es-MX" sz="1200" b="1" dirty="0">
                        <a:latin typeface="Arial" pitchFamily="34" charset="0"/>
                        <a:cs typeface="Arial" pitchFamily="34" charset="0"/>
                      </a:endParaRPr>
                    </a:p>
                  </a:txBody>
                  <a:tcPr anchor="ctr"/>
                </a:tc>
                <a:tc>
                  <a:txBody>
                    <a:bodyPr/>
                    <a:lstStyle/>
                    <a:p>
                      <a:pPr algn="ctr"/>
                      <a:r>
                        <a:rPr lang="es-MX" sz="1200" dirty="0">
                          <a:latin typeface="Arial" pitchFamily="34" charset="0"/>
                          <a:cs typeface="Arial" pitchFamily="34" charset="0"/>
                        </a:rPr>
                        <a:t>IT</a:t>
                      </a:r>
                      <a:r>
                        <a:rPr lang="es-MX" sz="1200" baseline="0" dirty="0">
                          <a:latin typeface="Arial" pitchFamily="34" charset="0"/>
                          <a:cs typeface="Arial" pitchFamily="34" charset="0"/>
                        </a:rPr>
                        <a:t> </a:t>
                      </a:r>
                      <a:r>
                        <a:rPr lang="es-MX" sz="1200" dirty="0">
                          <a:latin typeface="Arial" pitchFamily="34" charset="0"/>
                          <a:cs typeface="Arial" pitchFamily="34" charset="0"/>
                        </a:rPr>
                        <a:t>Estatales</a:t>
                      </a:r>
                      <a:endParaRPr lang="es-MX" sz="1200" b="1" dirty="0">
                        <a:latin typeface="Arial" pitchFamily="34" charset="0"/>
                        <a:cs typeface="Arial" pitchFamily="34" charset="0"/>
                      </a:endParaRPr>
                    </a:p>
                  </a:txBody>
                  <a:tcPr anchor="ctr"/>
                </a:tc>
                <a:tc>
                  <a:txBody>
                    <a:bodyPr/>
                    <a:lstStyle/>
                    <a:p>
                      <a:pPr algn="ctr"/>
                      <a:r>
                        <a:rPr lang="es-MX" sz="1200" dirty="0">
                          <a:latin typeface="Arial" pitchFamily="34" charset="0"/>
                          <a:cs typeface="Arial" pitchFamily="34" charset="0"/>
                        </a:rPr>
                        <a:t>U. Politécnicas</a:t>
                      </a:r>
                      <a:endParaRPr lang="es-MX" sz="1200" b="1" dirty="0">
                        <a:latin typeface="Arial" pitchFamily="34" charset="0"/>
                        <a:cs typeface="Arial" pitchFamily="34" charset="0"/>
                      </a:endParaRPr>
                    </a:p>
                  </a:txBody>
                  <a:tcPr anchor="ctr"/>
                </a:tc>
                <a:tc>
                  <a:txBody>
                    <a:bodyPr/>
                    <a:lstStyle/>
                    <a:p>
                      <a:pPr algn="ctr"/>
                      <a:r>
                        <a:rPr lang="es-MX" sz="1200" dirty="0">
                          <a:latin typeface="Arial" pitchFamily="34" charset="0"/>
                          <a:cs typeface="Arial" pitchFamily="34" charset="0"/>
                        </a:rPr>
                        <a:t>U.</a:t>
                      </a:r>
                    </a:p>
                    <a:p>
                      <a:pPr algn="ctr"/>
                      <a:r>
                        <a:rPr lang="es-MX" sz="1200" baseline="0" dirty="0">
                          <a:latin typeface="Arial" pitchFamily="34" charset="0"/>
                          <a:cs typeface="Arial" pitchFamily="34" charset="0"/>
                        </a:rPr>
                        <a:t> </a:t>
                      </a:r>
                    </a:p>
                    <a:p>
                      <a:pPr algn="ctr"/>
                      <a:r>
                        <a:rPr lang="es-MX" sz="1200" baseline="0" dirty="0">
                          <a:latin typeface="Arial" pitchFamily="34" charset="0"/>
                          <a:cs typeface="Arial" pitchFamily="34" charset="0"/>
                        </a:rPr>
                        <a:t>Tecnológicas</a:t>
                      </a:r>
                      <a:endParaRPr lang="es-MX" sz="1200" b="1" dirty="0">
                        <a:latin typeface="Arial" pitchFamily="34" charset="0"/>
                        <a:cs typeface="Arial" pitchFamily="34" charset="0"/>
                      </a:endParaRPr>
                    </a:p>
                  </a:txBody>
                  <a:tcPr anchor="ctr"/>
                </a:tc>
                <a:extLst>
                  <a:ext uri="{0D108BD9-81ED-4DB2-BD59-A6C34878D82A}">
                    <a16:rowId xmlns:a16="http://schemas.microsoft.com/office/drawing/2014/main" val="10000"/>
                  </a:ext>
                </a:extLst>
              </a:tr>
              <a:tr h="499084">
                <a:tc>
                  <a:txBody>
                    <a:bodyPr/>
                    <a:lstStyle/>
                    <a:p>
                      <a:pPr algn="ctr"/>
                      <a:r>
                        <a:rPr lang="es-MX" sz="1200" b="1" dirty="0">
                          <a:latin typeface="Arial" pitchFamily="34" charset="0"/>
                          <a:cs typeface="Arial" pitchFamily="34" charset="0"/>
                        </a:rPr>
                        <a:t>Ingeniería</a:t>
                      </a:r>
                    </a:p>
                  </a:txBody>
                  <a:tcPr anchor="ctr"/>
                </a:tc>
                <a:tc>
                  <a:txBody>
                    <a:bodyPr/>
                    <a:lstStyle/>
                    <a:p>
                      <a:pPr algn="ctr"/>
                      <a:r>
                        <a:rPr lang="es-MX" sz="1600" b="1" dirty="0">
                          <a:latin typeface="Arial" pitchFamily="34" charset="0"/>
                          <a:cs typeface="Arial" pitchFamily="34" charset="0"/>
                        </a:rPr>
                        <a:t>162</a:t>
                      </a:r>
                    </a:p>
                  </a:txBody>
                  <a:tcPr anchor="ctr"/>
                </a:tc>
                <a:tc>
                  <a:txBody>
                    <a:bodyPr/>
                    <a:lstStyle/>
                    <a:p>
                      <a:pPr algn="ctr"/>
                      <a:r>
                        <a:rPr lang="es-MX" sz="1600" b="1" dirty="0">
                          <a:latin typeface="Arial" pitchFamily="34" charset="0"/>
                          <a:cs typeface="Arial" pitchFamily="34" charset="0"/>
                        </a:rPr>
                        <a:t>164</a:t>
                      </a:r>
                    </a:p>
                  </a:txBody>
                  <a:tcPr anchor="ctr"/>
                </a:tc>
                <a:tc>
                  <a:txBody>
                    <a:bodyPr/>
                    <a:lstStyle/>
                    <a:p>
                      <a:pPr algn="ctr"/>
                      <a:r>
                        <a:rPr lang="es-MX" sz="1600" b="1" dirty="0">
                          <a:latin typeface="Arial" pitchFamily="34" charset="0"/>
                          <a:cs typeface="Arial" pitchFamily="34" charset="0"/>
                        </a:rPr>
                        <a:t>21</a:t>
                      </a:r>
                    </a:p>
                  </a:txBody>
                  <a:tcPr anchor="ctr"/>
                </a:tc>
                <a:tc>
                  <a:txBody>
                    <a:bodyPr/>
                    <a:lstStyle/>
                    <a:p>
                      <a:pPr algn="ctr"/>
                      <a:r>
                        <a:rPr lang="es-MX" sz="1600" b="1" dirty="0">
                          <a:latin typeface="Arial" pitchFamily="34" charset="0"/>
                          <a:cs typeface="Arial" pitchFamily="34" charset="0"/>
                        </a:rPr>
                        <a:t>0</a:t>
                      </a:r>
                    </a:p>
                  </a:txBody>
                  <a:tcPr anchor="ctr"/>
                </a:tc>
                <a:extLst>
                  <a:ext uri="{0D108BD9-81ED-4DB2-BD59-A6C34878D82A}">
                    <a16:rowId xmlns:a16="http://schemas.microsoft.com/office/drawing/2014/main" val="10001"/>
                  </a:ext>
                </a:extLst>
              </a:tr>
              <a:tr h="342150">
                <a:tc>
                  <a:txBody>
                    <a:bodyPr/>
                    <a:lstStyle/>
                    <a:p>
                      <a:pPr algn="ctr"/>
                      <a:r>
                        <a:rPr lang="es-MX" sz="1200" b="1" dirty="0">
                          <a:latin typeface="Arial" pitchFamily="34" charset="0"/>
                          <a:cs typeface="Arial" pitchFamily="34" charset="0"/>
                        </a:rPr>
                        <a:t>TSU</a:t>
                      </a:r>
                    </a:p>
                  </a:txBody>
                  <a:tcPr anchor="ctr"/>
                </a:tc>
                <a:tc>
                  <a:txBody>
                    <a:bodyPr/>
                    <a:lstStyle/>
                    <a:p>
                      <a:pPr algn="ctr"/>
                      <a:r>
                        <a:rPr lang="es-MX" sz="1600" b="1" dirty="0">
                          <a:latin typeface="Arial" pitchFamily="34" charset="0"/>
                          <a:cs typeface="Arial" pitchFamily="34" charset="0"/>
                        </a:rPr>
                        <a:t>2</a:t>
                      </a:r>
                    </a:p>
                  </a:txBody>
                  <a:tcPr anchor="ctr"/>
                </a:tc>
                <a:tc>
                  <a:txBody>
                    <a:bodyPr/>
                    <a:lstStyle/>
                    <a:p>
                      <a:pPr algn="ctr"/>
                      <a:r>
                        <a:rPr lang="es-MX" sz="1600" b="1" dirty="0">
                          <a:latin typeface="Arial" pitchFamily="34" charset="0"/>
                          <a:cs typeface="Arial" pitchFamily="34" charset="0"/>
                        </a:rPr>
                        <a:t>0</a:t>
                      </a:r>
                    </a:p>
                  </a:txBody>
                  <a:tcPr anchor="ctr"/>
                </a:tc>
                <a:tc>
                  <a:txBody>
                    <a:bodyPr/>
                    <a:lstStyle/>
                    <a:p>
                      <a:pPr algn="ctr"/>
                      <a:r>
                        <a:rPr lang="es-MX" sz="1600" b="1" dirty="0">
                          <a:latin typeface="Arial" pitchFamily="34" charset="0"/>
                          <a:cs typeface="Arial" pitchFamily="34" charset="0"/>
                        </a:rPr>
                        <a:t>0</a:t>
                      </a:r>
                    </a:p>
                  </a:txBody>
                  <a:tcPr anchor="ctr"/>
                </a:tc>
                <a:tc>
                  <a:txBody>
                    <a:bodyPr/>
                    <a:lstStyle/>
                    <a:p>
                      <a:pPr algn="ctr"/>
                      <a:r>
                        <a:rPr lang="es-MX" sz="1600" b="1" dirty="0">
                          <a:solidFill>
                            <a:srgbClr val="FF0000"/>
                          </a:solidFill>
                          <a:latin typeface="Arial" pitchFamily="34" charset="0"/>
                          <a:cs typeface="Arial" pitchFamily="34" charset="0"/>
                        </a:rPr>
                        <a:t>95</a:t>
                      </a:r>
                    </a:p>
                  </a:txBody>
                  <a:tcPr anchor="ctr"/>
                </a:tc>
                <a:extLst>
                  <a:ext uri="{0D108BD9-81ED-4DB2-BD59-A6C34878D82A}">
                    <a16:rowId xmlns:a16="http://schemas.microsoft.com/office/drawing/2014/main" val="10002"/>
                  </a:ext>
                </a:extLst>
              </a:tr>
            </a:tbl>
          </a:graphicData>
        </a:graphic>
      </p:graphicFrame>
      <p:sp>
        <p:nvSpPr>
          <p:cNvPr id="23" name="22 CuadroTexto"/>
          <p:cNvSpPr txBox="1"/>
          <p:nvPr/>
        </p:nvSpPr>
        <p:spPr>
          <a:xfrm>
            <a:off x="1633470" y="6581001"/>
            <a:ext cx="6264696" cy="276999"/>
          </a:xfrm>
          <a:prstGeom prst="rect">
            <a:avLst/>
          </a:prstGeom>
          <a:noFill/>
        </p:spPr>
        <p:txBody>
          <a:bodyPr wrap="square" rtlCol="0">
            <a:spAutoFit/>
          </a:bodyPr>
          <a:lstStyle/>
          <a:p>
            <a:r>
              <a:rPr lang="es-MX" sz="1200" dirty="0">
                <a:latin typeface="Arial" pitchFamily="34" charset="0"/>
                <a:cs typeface="Arial" pitchFamily="34" charset="0"/>
              </a:rPr>
              <a:t>Fuente: con base en programas acreditados de ingeniería y TSU por subsistema, CACEI</a:t>
            </a:r>
          </a:p>
        </p:txBody>
      </p:sp>
    </p:spTree>
    <p:extLst>
      <p:ext uri="{BB962C8B-B14F-4D97-AF65-F5344CB8AC3E}">
        <p14:creationId xmlns:p14="http://schemas.microsoft.com/office/powerpoint/2010/main" val="1731149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b="1" dirty="0">
                <a:solidFill>
                  <a:srgbClr val="FF0000"/>
                </a:solidFill>
              </a:rPr>
              <a:t>Evolución de la acreditación CACEI </a:t>
            </a:r>
          </a:p>
        </p:txBody>
      </p:sp>
      <p:sp>
        <p:nvSpPr>
          <p:cNvPr id="4" name="3 CuadroTexto"/>
          <p:cNvSpPr txBox="1"/>
          <p:nvPr/>
        </p:nvSpPr>
        <p:spPr>
          <a:xfrm>
            <a:off x="323528" y="2780928"/>
            <a:ext cx="1728192" cy="830997"/>
          </a:xfrm>
          <a:prstGeom prst="rect">
            <a:avLst/>
          </a:prstGeom>
          <a:noFill/>
          <a:ln>
            <a:solidFill>
              <a:srgbClr val="A70C61"/>
            </a:solidFill>
          </a:ln>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noProof="0" dirty="0">
                <a:solidFill>
                  <a:sysClr val="windowText" lastClr="000000"/>
                </a:solidFill>
                <a:latin typeface="Calibri"/>
              </a:rPr>
              <a:t>Total</a:t>
            </a:r>
            <a:endParaRPr kumimoji="0" lang="es-MX" sz="12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ysClr val="windowText" lastClr="000000"/>
                </a:solidFill>
                <a:effectLst/>
                <a:uLnTx/>
                <a:uFillTx/>
                <a:latin typeface="Calibri"/>
                <a:ea typeface="+mn-ea"/>
                <a:cs typeface="+mn-cs"/>
              </a:rPr>
              <a:t>Ingenierías                 345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ysClr val="windowText" lastClr="000000"/>
                </a:solidFill>
                <a:effectLst/>
                <a:uLnTx/>
                <a:uFillTx/>
                <a:latin typeface="Calibri"/>
                <a:ea typeface="+mn-ea"/>
                <a:cs typeface="+mn-cs"/>
              </a:rPr>
              <a:t>TSU                               97   </a:t>
            </a:r>
          </a:p>
        </p:txBody>
      </p:sp>
      <p:graphicFrame>
        <p:nvGraphicFramePr>
          <p:cNvPr id="5" name="Gráfico 5"/>
          <p:cNvGraphicFramePr>
            <a:graphicFrameLocks/>
          </p:cNvGraphicFramePr>
          <p:nvPr>
            <p:extLst>
              <p:ext uri="{D42A27DB-BD31-4B8C-83A1-F6EECF244321}">
                <p14:modId xmlns:p14="http://schemas.microsoft.com/office/powerpoint/2010/main" val="1088902687"/>
              </p:ext>
            </p:extLst>
          </p:nvPr>
        </p:nvGraphicFramePr>
        <p:xfrm>
          <a:off x="2195736" y="1373899"/>
          <a:ext cx="6833685" cy="4476052"/>
        </p:xfrm>
        <a:graphic>
          <a:graphicData uri="http://schemas.openxmlformats.org/drawingml/2006/chart">
            <c:chart xmlns:c="http://schemas.openxmlformats.org/drawingml/2006/chart" xmlns:r="http://schemas.openxmlformats.org/officeDocument/2006/relationships" r:id="rId3"/>
          </a:graphicData>
        </a:graphic>
      </p:graphicFrame>
      <p:sp>
        <p:nvSpPr>
          <p:cNvPr id="6" name="4 CuadroTexto"/>
          <p:cNvSpPr txBox="1"/>
          <p:nvPr/>
        </p:nvSpPr>
        <p:spPr>
          <a:xfrm>
            <a:off x="323528" y="1484784"/>
            <a:ext cx="1728192" cy="830997"/>
          </a:xfrm>
          <a:prstGeom prst="rect">
            <a:avLst/>
          </a:prstGeom>
          <a:noFill/>
          <a:ln>
            <a:solidFill>
              <a:srgbClr val="A70C61"/>
            </a:solidFill>
          </a:ln>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ysClr val="windowText" lastClr="000000"/>
                </a:solidFill>
                <a:effectLst/>
                <a:uLnTx/>
                <a:uFillTx/>
                <a:latin typeface="Calibri"/>
                <a:ea typeface="+mn-ea"/>
                <a:cs typeface="+mn-cs"/>
              </a:rPr>
              <a:t>Total Global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ysClr val="windowText" lastClr="000000"/>
                </a:solidFill>
                <a:effectLst/>
                <a:uLnTx/>
                <a:uFillTx/>
                <a:latin typeface="Calibri"/>
                <a:ea typeface="+mn-ea"/>
                <a:cs typeface="+mn-cs"/>
              </a:rPr>
              <a:t>Oferta                      3,855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ysClr val="windowText" lastClr="000000"/>
                </a:solidFill>
                <a:effectLst/>
                <a:uLnTx/>
                <a:uFillTx/>
                <a:latin typeface="Calibri"/>
                <a:ea typeface="+mn-ea"/>
                <a:cs typeface="+mn-cs"/>
              </a:rPr>
              <a:t>PE Acreditados          866</a:t>
            </a:r>
          </a:p>
        </p:txBody>
      </p:sp>
      <p:sp>
        <p:nvSpPr>
          <p:cNvPr id="10" name="9 CuadroTexto"/>
          <p:cNvSpPr txBox="1"/>
          <p:nvPr/>
        </p:nvSpPr>
        <p:spPr>
          <a:xfrm>
            <a:off x="1619672" y="6289735"/>
            <a:ext cx="6264696" cy="276999"/>
          </a:xfrm>
          <a:prstGeom prst="rect">
            <a:avLst/>
          </a:prstGeom>
          <a:noFill/>
        </p:spPr>
        <p:txBody>
          <a:bodyPr wrap="square" rtlCol="0">
            <a:spAutoFit/>
          </a:bodyPr>
          <a:lstStyle/>
          <a:p>
            <a:r>
              <a:rPr lang="es-MX" sz="1200" dirty="0">
                <a:latin typeface="Arial" pitchFamily="34" charset="0"/>
                <a:cs typeface="Arial" pitchFamily="34" charset="0"/>
              </a:rPr>
              <a:t>Fuente: Programas acreditados de ingeniería y TSU por subsistema, CACEI</a:t>
            </a:r>
          </a:p>
        </p:txBody>
      </p:sp>
      <p:sp>
        <p:nvSpPr>
          <p:cNvPr id="3" name="CuadroTexto 2"/>
          <p:cNvSpPr txBox="1"/>
          <p:nvPr/>
        </p:nvSpPr>
        <p:spPr>
          <a:xfrm>
            <a:off x="107504" y="4254927"/>
            <a:ext cx="2749792" cy="1477328"/>
          </a:xfrm>
          <a:prstGeom prst="rect">
            <a:avLst/>
          </a:prstGeom>
          <a:noFill/>
        </p:spPr>
        <p:txBody>
          <a:bodyPr wrap="none" rtlCol="0">
            <a:spAutoFit/>
          </a:bodyPr>
          <a:lstStyle/>
          <a:p>
            <a:r>
              <a:rPr lang="es-MX" b="1" dirty="0">
                <a:solidFill>
                  <a:srgbClr val="FF0000"/>
                </a:solidFill>
              </a:rPr>
              <a:t>Cambios en criterios</a:t>
            </a:r>
          </a:p>
          <a:p>
            <a:r>
              <a:rPr lang="es-MX" b="1" dirty="0">
                <a:solidFill>
                  <a:srgbClr val="FF0000"/>
                </a:solidFill>
              </a:rPr>
              <a:t>de acreditación, entre</a:t>
            </a:r>
          </a:p>
          <a:p>
            <a:r>
              <a:rPr lang="es-MX" b="1" dirty="0">
                <a:solidFill>
                  <a:srgbClr val="FF0000"/>
                </a:solidFill>
              </a:rPr>
              <a:t>Ellos  requerimiento de </a:t>
            </a:r>
          </a:p>
          <a:p>
            <a:r>
              <a:rPr lang="es-MX" b="1" dirty="0">
                <a:solidFill>
                  <a:srgbClr val="FF0000"/>
                </a:solidFill>
              </a:rPr>
              <a:t>40% de  eficiencia terminal</a:t>
            </a:r>
          </a:p>
          <a:p>
            <a:endParaRPr lang="es-MX" dirty="0"/>
          </a:p>
        </p:txBody>
      </p:sp>
    </p:spTree>
    <p:extLst>
      <p:ext uri="{BB962C8B-B14F-4D97-AF65-F5344CB8AC3E}">
        <p14:creationId xmlns:p14="http://schemas.microsoft.com/office/powerpoint/2010/main" val="2394982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200" b="1" dirty="0">
                <a:solidFill>
                  <a:srgbClr val="FF0000"/>
                </a:solidFill>
              </a:rPr>
              <a:t>Programas educativos en ingeniería  acreditados por CACEI,  2016</a:t>
            </a:r>
            <a:endParaRPr lang="es-MX"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01350902"/>
              </p:ext>
            </p:extLst>
          </p:nvPr>
        </p:nvGraphicFramePr>
        <p:xfrm>
          <a:off x="683568" y="1412778"/>
          <a:ext cx="7760548" cy="5009636"/>
        </p:xfrm>
        <a:graphic>
          <a:graphicData uri="http://schemas.openxmlformats.org/drawingml/2006/table">
            <a:tbl>
              <a:tblPr firstRow="1" bandRow="1">
                <a:tableStyleId>{BDBED569-4797-4DF1-A0F4-6AAB3CD982D8}</a:tableStyleId>
              </a:tblPr>
              <a:tblGrid>
                <a:gridCol w="1552914">
                  <a:extLst>
                    <a:ext uri="{9D8B030D-6E8A-4147-A177-3AD203B41FA5}">
                      <a16:colId xmlns:a16="http://schemas.microsoft.com/office/drawing/2014/main" val="20000"/>
                    </a:ext>
                  </a:extLst>
                </a:gridCol>
                <a:gridCol w="1482789">
                  <a:extLst>
                    <a:ext uri="{9D8B030D-6E8A-4147-A177-3AD203B41FA5}">
                      <a16:colId xmlns:a16="http://schemas.microsoft.com/office/drawing/2014/main" val="20001"/>
                    </a:ext>
                  </a:extLst>
                </a:gridCol>
                <a:gridCol w="1482789">
                  <a:extLst>
                    <a:ext uri="{9D8B030D-6E8A-4147-A177-3AD203B41FA5}">
                      <a16:colId xmlns:a16="http://schemas.microsoft.com/office/drawing/2014/main" val="20002"/>
                    </a:ext>
                  </a:extLst>
                </a:gridCol>
                <a:gridCol w="1621028">
                  <a:extLst>
                    <a:ext uri="{9D8B030D-6E8A-4147-A177-3AD203B41FA5}">
                      <a16:colId xmlns:a16="http://schemas.microsoft.com/office/drawing/2014/main" val="20003"/>
                    </a:ext>
                  </a:extLst>
                </a:gridCol>
                <a:gridCol w="1621028">
                  <a:extLst>
                    <a:ext uri="{9D8B030D-6E8A-4147-A177-3AD203B41FA5}">
                      <a16:colId xmlns:a16="http://schemas.microsoft.com/office/drawing/2014/main" val="20004"/>
                    </a:ext>
                  </a:extLst>
                </a:gridCol>
              </a:tblGrid>
              <a:tr h="625692">
                <a:tc>
                  <a:txBody>
                    <a:bodyPr/>
                    <a:lstStyle/>
                    <a:p>
                      <a:pPr algn="ctr"/>
                      <a:r>
                        <a:rPr lang="es-MX" sz="1600" dirty="0"/>
                        <a:t>Carreras</a:t>
                      </a:r>
                      <a:endParaRPr lang="es-MX" sz="1600" b="1" dirty="0">
                        <a:latin typeface="Arial" pitchFamily="34" charset="0"/>
                        <a:cs typeface="Arial" pitchFamily="34" charset="0"/>
                      </a:endParaRPr>
                    </a:p>
                  </a:txBody>
                  <a:tcPr anchor="ctr"/>
                </a:tc>
                <a:tc>
                  <a:txBody>
                    <a:bodyPr/>
                    <a:lstStyle/>
                    <a:p>
                      <a:pPr algn="ctr"/>
                      <a:r>
                        <a:rPr lang="es-MX" sz="1600" dirty="0"/>
                        <a:t>Tecnológicos</a:t>
                      </a:r>
                      <a:r>
                        <a:rPr lang="es-MX" sz="1600" baseline="0" dirty="0"/>
                        <a:t> </a:t>
                      </a:r>
                    </a:p>
                    <a:p>
                      <a:pPr algn="ctr"/>
                      <a:r>
                        <a:rPr lang="es-MX" sz="1600" baseline="0" dirty="0"/>
                        <a:t>Federales</a:t>
                      </a:r>
                      <a:endParaRPr lang="es-MX" sz="1600" b="1" dirty="0">
                        <a:latin typeface="Arial" pitchFamily="34" charset="0"/>
                        <a:cs typeface="Arial" pitchFamily="34" charset="0"/>
                      </a:endParaRPr>
                    </a:p>
                  </a:txBody>
                  <a:tcPr anchor="ctr"/>
                </a:tc>
                <a:tc>
                  <a:txBody>
                    <a:bodyPr/>
                    <a:lstStyle/>
                    <a:p>
                      <a:pPr algn="ctr"/>
                      <a:r>
                        <a:rPr lang="es-MX" sz="1600" dirty="0"/>
                        <a:t>Tecnológicos </a:t>
                      </a:r>
                    </a:p>
                    <a:p>
                      <a:pPr algn="ctr"/>
                      <a:r>
                        <a:rPr lang="es-MX" sz="1600" dirty="0"/>
                        <a:t>Estatales</a:t>
                      </a:r>
                      <a:endParaRPr lang="es-MX" sz="1600" b="1" dirty="0">
                        <a:latin typeface="Arial" pitchFamily="34" charset="0"/>
                        <a:cs typeface="Arial" pitchFamily="34" charset="0"/>
                      </a:endParaRPr>
                    </a:p>
                  </a:txBody>
                  <a:tcPr anchor="ctr"/>
                </a:tc>
                <a:tc>
                  <a:txBody>
                    <a:bodyPr/>
                    <a:lstStyle/>
                    <a:p>
                      <a:pPr algn="ctr"/>
                      <a:r>
                        <a:rPr lang="es-MX" sz="1600" dirty="0"/>
                        <a:t>Universidades </a:t>
                      </a:r>
                    </a:p>
                    <a:p>
                      <a:pPr algn="ctr"/>
                      <a:r>
                        <a:rPr lang="es-MX" sz="1600" dirty="0"/>
                        <a:t>Politécnicas</a:t>
                      </a:r>
                      <a:endParaRPr lang="es-MX" sz="1600" b="1" dirty="0">
                        <a:latin typeface="Arial" pitchFamily="34" charset="0"/>
                        <a:cs typeface="Arial" pitchFamily="34" charset="0"/>
                      </a:endParaRPr>
                    </a:p>
                  </a:txBody>
                  <a:tcPr anchor="ctr"/>
                </a:tc>
                <a:tc>
                  <a:txBody>
                    <a:bodyPr/>
                    <a:lstStyle/>
                    <a:p>
                      <a:pPr algn="ctr"/>
                      <a:r>
                        <a:rPr lang="es-MX" sz="1600" dirty="0"/>
                        <a:t>Universidades</a:t>
                      </a:r>
                      <a:r>
                        <a:rPr lang="es-MX" sz="1600" baseline="0" dirty="0"/>
                        <a:t> </a:t>
                      </a:r>
                    </a:p>
                    <a:p>
                      <a:pPr algn="ctr"/>
                      <a:r>
                        <a:rPr lang="es-MX" sz="1600" baseline="0" dirty="0"/>
                        <a:t>Tecnológicas</a:t>
                      </a:r>
                      <a:endParaRPr lang="es-MX" sz="1600" b="1" dirty="0">
                        <a:latin typeface="Arial" pitchFamily="34" charset="0"/>
                        <a:cs typeface="Arial" pitchFamily="34" charset="0"/>
                      </a:endParaRPr>
                    </a:p>
                  </a:txBody>
                  <a:tcPr anchor="ctr"/>
                </a:tc>
                <a:extLst>
                  <a:ext uri="{0D108BD9-81ED-4DB2-BD59-A6C34878D82A}">
                    <a16:rowId xmlns:a16="http://schemas.microsoft.com/office/drawing/2014/main" val="10000"/>
                  </a:ext>
                </a:extLst>
              </a:tr>
              <a:tr h="400662">
                <a:tc>
                  <a:txBody>
                    <a:bodyPr/>
                    <a:lstStyle/>
                    <a:p>
                      <a:pPr algn="ctr" fontAlgn="b"/>
                      <a:r>
                        <a:rPr lang="es-MX" sz="1600" b="1" u="none" strike="noStrike" dirty="0">
                          <a:effectLst/>
                        </a:rPr>
                        <a:t>Bioingeniería</a:t>
                      </a:r>
                      <a:endParaRPr lang="es-MX" sz="1600" b="1" i="0" u="none" strike="noStrike" dirty="0">
                        <a:solidFill>
                          <a:srgbClr val="000000"/>
                        </a:solidFill>
                        <a:effectLst/>
                        <a:latin typeface="Arial" pitchFamily="34" charset="0"/>
                        <a:cs typeface="Arial" pitchFamily="34" charset="0"/>
                      </a:endParaRPr>
                    </a:p>
                  </a:txBody>
                  <a:tcPr marL="7313" marR="7313" marT="7313" marB="0" anchor="ctr">
                    <a:solidFill>
                      <a:srgbClr val="FFFF00">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b="1" u="none" strike="noStrike" dirty="0">
                          <a:effectLst/>
                        </a:rPr>
                        <a:t>16</a:t>
                      </a:r>
                      <a:endParaRPr lang="es-MX" sz="1600" b="1" i="0" u="none" strike="noStrike" dirty="0">
                        <a:solidFill>
                          <a:srgbClr val="000000"/>
                        </a:solidFill>
                        <a:effectLst/>
                        <a:latin typeface="Arial" pitchFamily="34" charset="0"/>
                        <a:cs typeface="Arial" pitchFamily="34" charset="0"/>
                      </a:endParaRPr>
                    </a:p>
                  </a:txBody>
                  <a:tcPr marL="7313" marR="7313" marT="7313" marB="0" anchor="ctr">
                    <a:solidFill>
                      <a:srgbClr val="FFFF00">
                        <a:alpha val="20000"/>
                      </a:srgbClr>
                    </a:solidFill>
                  </a:tcPr>
                </a:tc>
                <a:tc>
                  <a:txBody>
                    <a:bodyPr/>
                    <a:lstStyle/>
                    <a:p>
                      <a:pPr algn="ctr"/>
                      <a:r>
                        <a:rPr lang="es-MX" sz="1600" b="1" dirty="0"/>
                        <a:t>22</a:t>
                      </a:r>
                      <a:endParaRPr lang="es-MX" sz="1600" b="1" dirty="0">
                        <a:latin typeface="Arial" pitchFamily="34" charset="0"/>
                        <a:cs typeface="Arial" pitchFamily="34" charset="0"/>
                      </a:endParaRPr>
                    </a:p>
                  </a:txBody>
                  <a:tcPr marL="7313" marR="7313" marT="7313" marB="0" anchor="ctr">
                    <a:solidFill>
                      <a:srgbClr val="FFFF00">
                        <a:alpha val="20000"/>
                      </a:srgbClr>
                    </a:solidFill>
                  </a:tcPr>
                </a:tc>
                <a:tc>
                  <a:txBody>
                    <a:bodyPr/>
                    <a:lstStyle/>
                    <a:p>
                      <a:pPr algn="ctr"/>
                      <a:r>
                        <a:rPr lang="es-MX" sz="1600" b="1" dirty="0"/>
                        <a:t>2</a:t>
                      </a:r>
                      <a:endParaRPr lang="es-MX" sz="1600" b="1" dirty="0">
                        <a:latin typeface="Arial" pitchFamily="34" charset="0"/>
                        <a:cs typeface="Arial" pitchFamily="34" charset="0"/>
                      </a:endParaRPr>
                    </a:p>
                  </a:txBody>
                  <a:tcPr marL="7313" marR="7313" marT="7313" marB="0" anchor="ctr"/>
                </a:tc>
                <a:tc>
                  <a:txBody>
                    <a:bodyPr/>
                    <a:lstStyle/>
                    <a:p>
                      <a:pPr algn="ctr"/>
                      <a:r>
                        <a:rPr lang="es-MX" sz="1600" b="1" dirty="0"/>
                        <a:t>0</a:t>
                      </a:r>
                      <a:endParaRPr lang="es-MX" sz="1600" b="1" dirty="0">
                        <a:latin typeface="Arial" pitchFamily="34" charset="0"/>
                        <a:cs typeface="Arial" pitchFamily="34" charset="0"/>
                      </a:endParaRPr>
                    </a:p>
                  </a:txBody>
                  <a:tcPr marL="7313" marR="7313" marT="7313" marB="0" anchor="ctr"/>
                </a:tc>
                <a:extLst>
                  <a:ext uri="{0D108BD9-81ED-4DB2-BD59-A6C34878D82A}">
                    <a16:rowId xmlns:a16="http://schemas.microsoft.com/office/drawing/2014/main" val="10001"/>
                  </a:ext>
                </a:extLst>
              </a:tr>
              <a:tr h="400662">
                <a:tc>
                  <a:txBody>
                    <a:bodyPr/>
                    <a:lstStyle/>
                    <a:p>
                      <a:pPr algn="ctr" fontAlgn="b"/>
                      <a:r>
                        <a:rPr lang="es-MX" sz="1600" b="1" u="none" strike="noStrike" dirty="0">
                          <a:effectLst/>
                        </a:rPr>
                        <a:t>Ciencias de la Tierra</a:t>
                      </a:r>
                      <a:endParaRPr lang="es-MX" sz="1600" b="1" i="0" u="none" strike="noStrike" dirty="0">
                        <a:solidFill>
                          <a:srgbClr val="000000"/>
                        </a:solidFill>
                        <a:effectLst/>
                        <a:latin typeface="Arial" pitchFamily="34" charset="0"/>
                        <a:cs typeface="Arial" pitchFamily="34" charset="0"/>
                      </a:endParaRPr>
                    </a:p>
                  </a:txBody>
                  <a:tcPr marL="7313" marR="7313" marT="7313" marB="0" anchor="ctr"/>
                </a:tc>
                <a:tc>
                  <a:txBody>
                    <a:bodyPr/>
                    <a:lstStyle/>
                    <a:p>
                      <a:pPr algn="ctr"/>
                      <a:r>
                        <a:rPr lang="es-MX" sz="1600" b="1" dirty="0"/>
                        <a:t>1</a:t>
                      </a:r>
                      <a:endParaRPr lang="es-MX" sz="1600" b="1" dirty="0">
                        <a:latin typeface="Arial" pitchFamily="34" charset="0"/>
                        <a:cs typeface="Arial" pitchFamily="34" charset="0"/>
                      </a:endParaRPr>
                    </a:p>
                  </a:txBody>
                  <a:tcPr marL="7313" marR="7313" marT="7313" marB="0" anchor="ctr"/>
                </a:tc>
                <a:tc>
                  <a:txBody>
                    <a:bodyPr/>
                    <a:lstStyle/>
                    <a:p>
                      <a:pPr algn="ctr"/>
                      <a:r>
                        <a:rPr lang="es-MX" sz="1600" b="1" dirty="0"/>
                        <a:t>5</a:t>
                      </a:r>
                      <a:endParaRPr lang="es-MX" sz="1600" b="1" dirty="0">
                        <a:latin typeface="Arial" pitchFamily="34" charset="0"/>
                        <a:cs typeface="Arial" pitchFamily="34" charset="0"/>
                      </a:endParaRPr>
                    </a:p>
                  </a:txBody>
                  <a:tcPr marL="7313" marR="7313" marT="7313" marB="0" anchor="ctr"/>
                </a:tc>
                <a:tc>
                  <a:txBody>
                    <a:bodyPr/>
                    <a:lstStyle/>
                    <a:p>
                      <a:pPr algn="ctr"/>
                      <a:r>
                        <a:rPr lang="es-MX" sz="1600" b="1" dirty="0"/>
                        <a:t>3</a:t>
                      </a:r>
                      <a:endParaRPr lang="es-MX" sz="1600" b="1" dirty="0">
                        <a:latin typeface="Arial" pitchFamily="34" charset="0"/>
                        <a:cs typeface="Arial" pitchFamily="34" charset="0"/>
                      </a:endParaRPr>
                    </a:p>
                  </a:txBody>
                  <a:tcPr marL="7313" marR="7313" marT="7313" marB="0" anchor="ctr"/>
                </a:tc>
                <a:tc>
                  <a:txBody>
                    <a:bodyPr/>
                    <a:lstStyle/>
                    <a:p>
                      <a:pPr algn="ctr"/>
                      <a:r>
                        <a:rPr lang="es-MX" sz="1600" b="1" dirty="0"/>
                        <a:t>0</a:t>
                      </a:r>
                      <a:endParaRPr lang="es-MX" sz="1600" b="1" dirty="0">
                        <a:latin typeface="Arial" pitchFamily="34" charset="0"/>
                        <a:cs typeface="Arial" pitchFamily="34" charset="0"/>
                      </a:endParaRPr>
                    </a:p>
                  </a:txBody>
                  <a:tcPr anchor="ctr"/>
                </a:tc>
                <a:extLst>
                  <a:ext uri="{0D108BD9-81ED-4DB2-BD59-A6C34878D82A}">
                    <a16:rowId xmlns:a16="http://schemas.microsoft.com/office/drawing/2014/main" val="10002"/>
                  </a:ext>
                </a:extLst>
              </a:tr>
              <a:tr h="400662">
                <a:tc>
                  <a:txBody>
                    <a:bodyPr/>
                    <a:lstStyle/>
                    <a:p>
                      <a:pPr algn="ctr" fontAlgn="b"/>
                      <a:r>
                        <a:rPr lang="es-MX" sz="1600" b="1" u="none" strike="noStrike" dirty="0">
                          <a:effectLst/>
                        </a:rPr>
                        <a:t>Civil</a:t>
                      </a:r>
                      <a:endParaRPr lang="es-MX" sz="1600" b="1" i="0" u="none" strike="noStrike" dirty="0">
                        <a:solidFill>
                          <a:srgbClr val="000000"/>
                        </a:solidFill>
                        <a:effectLst/>
                        <a:latin typeface="Arial" pitchFamily="34" charset="0"/>
                        <a:cs typeface="Arial" pitchFamily="34" charset="0"/>
                      </a:endParaRPr>
                    </a:p>
                  </a:txBody>
                  <a:tcPr marL="7313" marR="7313" marT="7313" marB="0" anchor="ctr"/>
                </a:tc>
                <a:tc>
                  <a:txBody>
                    <a:bodyPr/>
                    <a:lstStyle/>
                    <a:p>
                      <a:pPr algn="ctr"/>
                      <a:r>
                        <a:rPr lang="es-MX" sz="1600" b="1" dirty="0"/>
                        <a:t>9</a:t>
                      </a:r>
                      <a:endParaRPr lang="es-MX" sz="1600" b="1" dirty="0">
                        <a:latin typeface="Arial" pitchFamily="34" charset="0"/>
                        <a:cs typeface="Arial" pitchFamily="34" charset="0"/>
                      </a:endParaRPr>
                    </a:p>
                  </a:txBody>
                  <a:tcPr marL="7313" marR="7313" marT="7313" marB="0" anchor="ctr"/>
                </a:tc>
                <a:tc>
                  <a:txBody>
                    <a:bodyPr/>
                    <a:lstStyle/>
                    <a:p>
                      <a:pPr algn="ctr"/>
                      <a:r>
                        <a:rPr lang="es-MX" sz="1600" b="1" dirty="0"/>
                        <a:t>2</a:t>
                      </a:r>
                      <a:endParaRPr lang="es-MX" sz="1600" b="1" dirty="0">
                        <a:latin typeface="Arial" pitchFamily="34" charset="0"/>
                        <a:cs typeface="Arial" pitchFamily="34" charset="0"/>
                      </a:endParaRPr>
                    </a:p>
                  </a:txBody>
                  <a:tcPr marL="7313" marR="7313" marT="7313" marB="0" anchor="ctr"/>
                </a:tc>
                <a:tc>
                  <a:txBody>
                    <a:bodyPr/>
                    <a:lstStyle/>
                    <a:p>
                      <a:pPr algn="ctr"/>
                      <a:r>
                        <a:rPr lang="es-MX" sz="1600" b="1" dirty="0"/>
                        <a:t>0</a:t>
                      </a:r>
                      <a:endParaRPr lang="es-MX" sz="1600" b="1" dirty="0">
                        <a:latin typeface="Arial" pitchFamily="34" charset="0"/>
                        <a:cs typeface="Arial" pitchFamily="34" charset="0"/>
                      </a:endParaRPr>
                    </a:p>
                  </a:txBody>
                  <a:tcPr anchor="ctr"/>
                </a:tc>
                <a:tc>
                  <a:txBody>
                    <a:bodyPr/>
                    <a:lstStyle/>
                    <a:p>
                      <a:pPr algn="ctr"/>
                      <a:r>
                        <a:rPr lang="es-MX" sz="1600" b="1" dirty="0"/>
                        <a:t>0</a:t>
                      </a:r>
                      <a:endParaRPr lang="es-MX" sz="1600" b="1" dirty="0">
                        <a:latin typeface="Arial" pitchFamily="34" charset="0"/>
                        <a:cs typeface="Arial" pitchFamily="34" charset="0"/>
                      </a:endParaRPr>
                    </a:p>
                  </a:txBody>
                  <a:tcPr anchor="ctr"/>
                </a:tc>
                <a:extLst>
                  <a:ext uri="{0D108BD9-81ED-4DB2-BD59-A6C34878D82A}">
                    <a16:rowId xmlns:a16="http://schemas.microsoft.com/office/drawing/2014/main" val="10003"/>
                  </a:ext>
                </a:extLst>
              </a:tr>
              <a:tr h="400662">
                <a:tc>
                  <a:txBody>
                    <a:bodyPr/>
                    <a:lstStyle/>
                    <a:p>
                      <a:pPr algn="ctr" fontAlgn="b"/>
                      <a:r>
                        <a:rPr lang="es-MX" sz="1600" b="1" u="none" strike="noStrike" dirty="0">
                          <a:effectLst/>
                        </a:rPr>
                        <a:t>Computación</a:t>
                      </a:r>
                      <a:endParaRPr lang="es-MX" sz="1600" b="1" i="0" u="none" strike="noStrike" dirty="0">
                        <a:solidFill>
                          <a:srgbClr val="000000"/>
                        </a:solidFill>
                        <a:effectLst/>
                        <a:latin typeface="Arial" pitchFamily="34" charset="0"/>
                        <a:cs typeface="Arial" pitchFamily="34" charset="0"/>
                      </a:endParaRPr>
                    </a:p>
                  </a:txBody>
                  <a:tcPr marL="7313" marR="7313" marT="7313" marB="0" anchor="ctr">
                    <a:solidFill>
                      <a:srgbClr val="FFFF00"/>
                    </a:solidFill>
                  </a:tcPr>
                </a:tc>
                <a:tc>
                  <a:txBody>
                    <a:bodyPr/>
                    <a:lstStyle/>
                    <a:p>
                      <a:pPr algn="ctr"/>
                      <a:r>
                        <a:rPr lang="es-MX" sz="1600" b="1" dirty="0"/>
                        <a:t>27</a:t>
                      </a:r>
                      <a:endParaRPr lang="es-MX" sz="1600" b="1" dirty="0">
                        <a:latin typeface="Arial" pitchFamily="34" charset="0"/>
                        <a:cs typeface="Arial" pitchFamily="34" charset="0"/>
                      </a:endParaRPr>
                    </a:p>
                  </a:txBody>
                  <a:tcPr marL="7313" marR="7313" marT="7313" marB="0" anchor="ctr">
                    <a:solidFill>
                      <a:srgbClr val="FFFF00"/>
                    </a:solidFill>
                  </a:tcPr>
                </a:tc>
                <a:tc>
                  <a:txBody>
                    <a:bodyPr/>
                    <a:lstStyle/>
                    <a:p>
                      <a:pPr algn="ctr"/>
                      <a:r>
                        <a:rPr lang="es-MX" sz="1600" b="1" dirty="0"/>
                        <a:t>27</a:t>
                      </a:r>
                      <a:endParaRPr lang="es-MX" sz="1600" b="1" dirty="0">
                        <a:latin typeface="Arial" pitchFamily="34" charset="0"/>
                        <a:cs typeface="Arial" pitchFamily="34" charset="0"/>
                      </a:endParaRPr>
                    </a:p>
                  </a:txBody>
                  <a:tcPr anchor="ctr">
                    <a:solidFill>
                      <a:srgbClr val="FFFF00"/>
                    </a:solidFill>
                  </a:tcPr>
                </a:tc>
                <a:tc>
                  <a:txBody>
                    <a:bodyPr/>
                    <a:lstStyle/>
                    <a:p>
                      <a:pPr algn="ctr"/>
                      <a:r>
                        <a:rPr lang="es-MX" sz="1600" b="1" dirty="0"/>
                        <a:t>6</a:t>
                      </a:r>
                      <a:endParaRPr lang="es-MX" sz="1600" b="1" dirty="0">
                        <a:latin typeface="Arial" pitchFamily="34" charset="0"/>
                        <a:cs typeface="Arial" pitchFamily="34" charset="0"/>
                      </a:endParaRPr>
                    </a:p>
                  </a:txBody>
                  <a:tcPr anchor="ctr"/>
                </a:tc>
                <a:tc>
                  <a:txBody>
                    <a:bodyPr/>
                    <a:lstStyle/>
                    <a:p>
                      <a:pPr algn="ctr"/>
                      <a:r>
                        <a:rPr lang="es-MX" sz="1600" b="1" dirty="0"/>
                        <a:t>0</a:t>
                      </a:r>
                      <a:endParaRPr lang="es-MX" sz="1600" b="1" dirty="0">
                        <a:latin typeface="Arial" pitchFamily="34" charset="0"/>
                        <a:cs typeface="Arial" pitchFamily="34" charset="0"/>
                      </a:endParaRPr>
                    </a:p>
                  </a:txBody>
                  <a:tcPr anchor="ctr"/>
                </a:tc>
                <a:extLst>
                  <a:ext uri="{0D108BD9-81ED-4DB2-BD59-A6C34878D82A}">
                    <a16:rowId xmlns:a16="http://schemas.microsoft.com/office/drawing/2014/main" val="10004"/>
                  </a:ext>
                </a:extLst>
              </a:tr>
              <a:tr h="468937">
                <a:tc>
                  <a:txBody>
                    <a:bodyPr/>
                    <a:lstStyle/>
                    <a:p>
                      <a:pPr algn="ctr" fontAlgn="b"/>
                      <a:r>
                        <a:rPr lang="es-MX" sz="1600" b="1" u="none" strike="noStrike" dirty="0">
                          <a:effectLst/>
                        </a:rPr>
                        <a:t>Eléctrica y Electrónica</a:t>
                      </a:r>
                      <a:endParaRPr lang="es-MX" sz="1600" b="1" i="0" u="none" strike="noStrike" dirty="0">
                        <a:solidFill>
                          <a:srgbClr val="000000"/>
                        </a:solidFill>
                        <a:effectLst/>
                        <a:latin typeface="Arial" pitchFamily="34" charset="0"/>
                        <a:cs typeface="Arial" pitchFamily="34" charset="0"/>
                      </a:endParaRPr>
                    </a:p>
                  </a:txBody>
                  <a:tcPr marL="7313" marR="7313" marT="7313" marB="0" anchor="ctr">
                    <a:solidFill>
                      <a:srgbClr val="FFFF00">
                        <a:alpha val="20000"/>
                      </a:srgbClr>
                    </a:solidFill>
                  </a:tcPr>
                </a:tc>
                <a:tc>
                  <a:txBody>
                    <a:bodyPr/>
                    <a:lstStyle/>
                    <a:p>
                      <a:pPr algn="ctr"/>
                      <a:r>
                        <a:rPr lang="es-MX" sz="1600" b="1" dirty="0"/>
                        <a:t>32</a:t>
                      </a:r>
                      <a:endParaRPr lang="es-MX" sz="1600" b="1" dirty="0">
                        <a:latin typeface="Arial" pitchFamily="34" charset="0"/>
                        <a:cs typeface="Arial" pitchFamily="34" charset="0"/>
                      </a:endParaRPr>
                    </a:p>
                  </a:txBody>
                  <a:tcPr anchor="ctr">
                    <a:solidFill>
                      <a:srgbClr val="FFFF00">
                        <a:alpha val="20000"/>
                      </a:srgbClr>
                    </a:solidFill>
                  </a:tcPr>
                </a:tc>
                <a:tc>
                  <a:txBody>
                    <a:bodyPr/>
                    <a:lstStyle/>
                    <a:p>
                      <a:pPr algn="ctr"/>
                      <a:r>
                        <a:rPr lang="es-MX" sz="1600" b="1" dirty="0"/>
                        <a:t>17</a:t>
                      </a:r>
                      <a:endParaRPr lang="es-MX" sz="1600" b="1" dirty="0">
                        <a:latin typeface="Arial" pitchFamily="34" charset="0"/>
                        <a:cs typeface="Arial" pitchFamily="34" charset="0"/>
                      </a:endParaRPr>
                    </a:p>
                  </a:txBody>
                  <a:tcPr anchor="ctr">
                    <a:solidFill>
                      <a:srgbClr val="FFFF00">
                        <a:alpha val="20000"/>
                      </a:srgbClr>
                    </a:solidFill>
                  </a:tcPr>
                </a:tc>
                <a:tc>
                  <a:txBody>
                    <a:bodyPr/>
                    <a:lstStyle/>
                    <a:p>
                      <a:pPr algn="ctr"/>
                      <a:r>
                        <a:rPr lang="es-MX" sz="1600" b="1" dirty="0"/>
                        <a:t>1</a:t>
                      </a:r>
                      <a:endParaRPr lang="es-MX" sz="1600" b="1" dirty="0">
                        <a:latin typeface="Arial" pitchFamily="34" charset="0"/>
                        <a:cs typeface="Arial" pitchFamily="34" charset="0"/>
                      </a:endParaRPr>
                    </a:p>
                  </a:txBody>
                  <a:tcPr anchor="ctr"/>
                </a:tc>
                <a:tc>
                  <a:txBody>
                    <a:bodyPr/>
                    <a:lstStyle/>
                    <a:p>
                      <a:pPr algn="ctr"/>
                      <a:r>
                        <a:rPr lang="es-MX" sz="1600" b="1" dirty="0"/>
                        <a:t>0</a:t>
                      </a:r>
                      <a:endParaRPr lang="es-MX" sz="1600" b="1" dirty="0">
                        <a:latin typeface="Arial" pitchFamily="34" charset="0"/>
                        <a:cs typeface="Arial" pitchFamily="34" charset="0"/>
                      </a:endParaRPr>
                    </a:p>
                  </a:txBody>
                  <a:tcPr anchor="ctr"/>
                </a:tc>
                <a:extLst>
                  <a:ext uri="{0D108BD9-81ED-4DB2-BD59-A6C34878D82A}">
                    <a16:rowId xmlns:a16="http://schemas.microsoft.com/office/drawing/2014/main" val="10005"/>
                  </a:ext>
                </a:extLst>
              </a:tr>
              <a:tr h="468937">
                <a:tc>
                  <a:txBody>
                    <a:bodyPr/>
                    <a:lstStyle/>
                    <a:p>
                      <a:pPr algn="ctr" fontAlgn="b"/>
                      <a:r>
                        <a:rPr lang="es-MX" sz="1600" b="1" u="none" strike="noStrike" dirty="0">
                          <a:effectLst/>
                        </a:rPr>
                        <a:t>Gestión </a:t>
                      </a:r>
                    </a:p>
                    <a:p>
                      <a:pPr algn="ctr" fontAlgn="b"/>
                      <a:r>
                        <a:rPr lang="es-MX" sz="1600" b="1" u="none" strike="noStrike" dirty="0">
                          <a:effectLst/>
                        </a:rPr>
                        <a:t>Empresarial</a:t>
                      </a:r>
                      <a:endParaRPr lang="es-MX" sz="1600" b="1" i="0" u="none" strike="noStrike" dirty="0">
                        <a:solidFill>
                          <a:srgbClr val="000000"/>
                        </a:solidFill>
                        <a:effectLst/>
                        <a:latin typeface="Arial" pitchFamily="34" charset="0"/>
                        <a:cs typeface="Arial" pitchFamily="34" charset="0"/>
                      </a:endParaRPr>
                    </a:p>
                  </a:txBody>
                  <a:tcPr marL="7313" marR="7313" marT="7313" marB="0" anchor="ctr"/>
                </a:tc>
                <a:tc>
                  <a:txBody>
                    <a:bodyPr/>
                    <a:lstStyle/>
                    <a:p>
                      <a:pPr algn="ctr"/>
                      <a:r>
                        <a:rPr lang="es-MX" sz="1600" b="1" dirty="0"/>
                        <a:t>2</a:t>
                      </a:r>
                      <a:endParaRPr lang="es-MX" sz="1600" b="1" dirty="0">
                        <a:latin typeface="Arial" pitchFamily="34" charset="0"/>
                        <a:cs typeface="Arial" pitchFamily="34" charset="0"/>
                      </a:endParaRPr>
                    </a:p>
                  </a:txBody>
                  <a:tcPr anchor="ctr"/>
                </a:tc>
                <a:tc>
                  <a:txBody>
                    <a:bodyPr/>
                    <a:lstStyle/>
                    <a:p>
                      <a:pPr algn="ctr"/>
                      <a:r>
                        <a:rPr lang="es-MX" sz="1600" b="1" dirty="0"/>
                        <a:t>3</a:t>
                      </a:r>
                      <a:endParaRPr lang="es-MX" sz="1600" b="1" dirty="0">
                        <a:latin typeface="Arial" pitchFamily="34" charset="0"/>
                        <a:cs typeface="Arial" pitchFamily="34" charset="0"/>
                      </a:endParaRPr>
                    </a:p>
                  </a:txBody>
                  <a:tcPr anchor="ctr"/>
                </a:tc>
                <a:tc>
                  <a:txBody>
                    <a:bodyPr/>
                    <a:lstStyle/>
                    <a:p>
                      <a:pPr algn="ctr"/>
                      <a:r>
                        <a:rPr lang="es-MX" sz="1600" b="1" dirty="0"/>
                        <a:t>1</a:t>
                      </a:r>
                      <a:endParaRPr lang="es-MX" sz="1600" b="1" dirty="0">
                        <a:latin typeface="Arial" pitchFamily="34" charset="0"/>
                        <a:cs typeface="Arial" pitchFamily="34" charset="0"/>
                      </a:endParaRPr>
                    </a:p>
                  </a:txBody>
                  <a:tcPr anchor="ctr"/>
                </a:tc>
                <a:tc>
                  <a:txBody>
                    <a:bodyPr/>
                    <a:lstStyle/>
                    <a:p>
                      <a:pPr algn="ctr"/>
                      <a:r>
                        <a:rPr lang="es-MX" sz="1600" b="1" dirty="0"/>
                        <a:t>0</a:t>
                      </a:r>
                      <a:endParaRPr lang="es-MX" sz="1600" b="1" dirty="0">
                        <a:latin typeface="Arial" pitchFamily="34" charset="0"/>
                        <a:cs typeface="Arial" pitchFamily="34" charset="0"/>
                      </a:endParaRPr>
                    </a:p>
                  </a:txBody>
                  <a:tcPr anchor="ctr"/>
                </a:tc>
                <a:extLst>
                  <a:ext uri="{0D108BD9-81ED-4DB2-BD59-A6C34878D82A}">
                    <a16:rowId xmlns:a16="http://schemas.microsoft.com/office/drawing/2014/main" val="10006"/>
                  </a:ext>
                </a:extLst>
              </a:tr>
              <a:tr h="400662">
                <a:tc>
                  <a:txBody>
                    <a:bodyPr/>
                    <a:lstStyle/>
                    <a:p>
                      <a:pPr algn="ctr" fontAlgn="b"/>
                      <a:r>
                        <a:rPr lang="es-MX" sz="1600" b="1" u="none" strike="noStrike" dirty="0">
                          <a:effectLst/>
                        </a:rPr>
                        <a:t>Industrial</a:t>
                      </a:r>
                      <a:endParaRPr lang="es-MX" sz="1600" b="1" i="0" u="none" strike="noStrike" dirty="0">
                        <a:solidFill>
                          <a:srgbClr val="000000"/>
                        </a:solidFill>
                        <a:effectLst/>
                        <a:latin typeface="Arial" pitchFamily="34" charset="0"/>
                        <a:cs typeface="Arial" pitchFamily="34" charset="0"/>
                      </a:endParaRPr>
                    </a:p>
                  </a:txBody>
                  <a:tcPr marL="7313" marR="7313" marT="7313" marB="0" anchor="ctr">
                    <a:solidFill>
                      <a:srgbClr val="FFFF00"/>
                    </a:solidFill>
                  </a:tcPr>
                </a:tc>
                <a:tc>
                  <a:txBody>
                    <a:bodyPr/>
                    <a:lstStyle/>
                    <a:p>
                      <a:pPr algn="ctr"/>
                      <a:r>
                        <a:rPr lang="es-MX" sz="1600" b="1" dirty="0"/>
                        <a:t>29</a:t>
                      </a:r>
                      <a:endParaRPr lang="es-MX" sz="1600" b="1" dirty="0">
                        <a:latin typeface="Arial" pitchFamily="34" charset="0"/>
                        <a:cs typeface="Arial" pitchFamily="34" charset="0"/>
                      </a:endParaRPr>
                    </a:p>
                  </a:txBody>
                  <a:tcPr anchor="ctr">
                    <a:solidFill>
                      <a:srgbClr val="FFFF00"/>
                    </a:solidFill>
                  </a:tcPr>
                </a:tc>
                <a:tc>
                  <a:txBody>
                    <a:bodyPr/>
                    <a:lstStyle/>
                    <a:p>
                      <a:pPr algn="ctr"/>
                      <a:r>
                        <a:rPr lang="es-MX" sz="1600" b="1" dirty="0"/>
                        <a:t>39</a:t>
                      </a:r>
                      <a:endParaRPr lang="es-MX" sz="1600" b="1" dirty="0">
                        <a:latin typeface="Arial" pitchFamily="34" charset="0"/>
                        <a:cs typeface="Arial" pitchFamily="34" charset="0"/>
                      </a:endParaRPr>
                    </a:p>
                  </a:txBody>
                  <a:tcPr anchor="ctr">
                    <a:solidFill>
                      <a:srgbClr val="FFFF00"/>
                    </a:solidFill>
                  </a:tcPr>
                </a:tc>
                <a:tc>
                  <a:txBody>
                    <a:bodyPr/>
                    <a:lstStyle/>
                    <a:p>
                      <a:pPr algn="ctr"/>
                      <a:r>
                        <a:rPr lang="es-MX" sz="1600" b="1" dirty="0"/>
                        <a:t>4</a:t>
                      </a:r>
                      <a:endParaRPr lang="es-MX" sz="1600" b="1" dirty="0">
                        <a:latin typeface="Arial" pitchFamily="34" charset="0"/>
                        <a:cs typeface="Arial" pitchFamily="34" charset="0"/>
                      </a:endParaRPr>
                    </a:p>
                  </a:txBody>
                  <a:tcPr anchor="ctr"/>
                </a:tc>
                <a:tc>
                  <a:txBody>
                    <a:bodyPr/>
                    <a:lstStyle/>
                    <a:p>
                      <a:pPr algn="ctr"/>
                      <a:r>
                        <a:rPr lang="es-MX" sz="1600" b="1" dirty="0"/>
                        <a:t>0</a:t>
                      </a:r>
                      <a:endParaRPr lang="es-MX" sz="1600" b="1" dirty="0">
                        <a:latin typeface="Arial" pitchFamily="34" charset="0"/>
                        <a:cs typeface="Arial" pitchFamily="34" charset="0"/>
                      </a:endParaRPr>
                    </a:p>
                  </a:txBody>
                  <a:tcPr anchor="ctr"/>
                </a:tc>
                <a:extLst>
                  <a:ext uri="{0D108BD9-81ED-4DB2-BD59-A6C34878D82A}">
                    <a16:rowId xmlns:a16="http://schemas.microsoft.com/office/drawing/2014/main" val="10007"/>
                  </a:ext>
                </a:extLst>
              </a:tr>
              <a:tr h="400662">
                <a:tc>
                  <a:txBody>
                    <a:bodyPr/>
                    <a:lstStyle/>
                    <a:p>
                      <a:pPr algn="ctr" fontAlgn="b"/>
                      <a:r>
                        <a:rPr lang="es-MX" sz="1600" b="1" u="none" strike="noStrike" dirty="0">
                          <a:effectLst/>
                        </a:rPr>
                        <a:t>Mecánica</a:t>
                      </a:r>
                      <a:endParaRPr lang="es-MX" sz="1600" b="1" i="0" u="none" strike="noStrike" dirty="0">
                        <a:solidFill>
                          <a:srgbClr val="000000"/>
                        </a:solidFill>
                        <a:effectLst/>
                        <a:latin typeface="Arial" pitchFamily="34" charset="0"/>
                        <a:cs typeface="Arial" pitchFamily="34" charset="0"/>
                      </a:endParaRPr>
                    </a:p>
                  </a:txBody>
                  <a:tcPr marL="7313" marR="7313" marT="7313" marB="0" anchor="ctr">
                    <a:solidFill>
                      <a:srgbClr val="FFFF00"/>
                    </a:solidFill>
                  </a:tcPr>
                </a:tc>
                <a:tc>
                  <a:txBody>
                    <a:bodyPr/>
                    <a:lstStyle/>
                    <a:p>
                      <a:pPr algn="ctr"/>
                      <a:r>
                        <a:rPr lang="es-MX" sz="1600" b="1" dirty="0"/>
                        <a:t>35</a:t>
                      </a:r>
                      <a:endParaRPr lang="es-MX" sz="1600" b="1" dirty="0">
                        <a:latin typeface="Arial" pitchFamily="34" charset="0"/>
                        <a:cs typeface="Arial" pitchFamily="34" charset="0"/>
                      </a:endParaRPr>
                    </a:p>
                  </a:txBody>
                  <a:tcPr anchor="ctr">
                    <a:solidFill>
                      <a:srgbClr val="FFFF00"/>
                    </a:solidFill>
                  </a:tcPr>
                </a:tc>
                <a:tc>
                  <a:txBody>
                    <a:bodyPr/>
                    <a:lstStyle/>
                    <a:p>
                      <a:pPr algn="ctr"/>
                      <a:r>
                        <a:rPr lang="es-MX" sz="1600" b="1" dirty="0"/>
                        <a:t>35</a:t>
                      </a:r>
                      <a:endParaRPr lang="es-MX" sz="1600" b="1" dirty="0">
                        <a:latin typeface="Arial" pitchFamily="34" charset="0"/>
                        <a:cs typeface="Arial" pitchFamily="34" charset="0"/>
                      </a:endParaRPr>
                    </a:p>
                  </a:txBody>
                  <a:tcPr anchor="ctr">
                    <a:solidFill>
                      <a:srgbClr val="FFFF00"/>
                    </a:solidFill>
                  </a:tcPr>
                </a:tc>
                <a:tc>
                  <a:txBody>
                    <a:bodyPr/>
                    <a:lstStyle/>
                    <a:p>
                      <a:pPr algn="ctr"/>
                      <a:r>
                        <a:rPr lang="es-MX" sz="1600" b="1" dirty="0"/>
                        <a:t>4</a:t>
                      </a:r>
                      <a:endParaRPr lang="es-MX" sz="1600" b="1" dirty="0">
                        <a:latin typeface="Arial" pitchFamily="34" charset="0"/>
                        <a:cs typeface="Arial" pitchFamily="34" charset="0"/>
                      </a:endParaRPr>
                    </a:p>
                  </a:txBody>
                  <a:tcPr anchor="ctr"/>
                </a:tc>
                <a:tc>
                  <a:txBody>
                    <a:bodyPr/>
                    <a:lstStyle/>
                    <a:p>
                      <a:pPr algn="ctr"/>
                      <a:r>
                        <a:rPr lang="es-MX" sz="1600" b="1" dirty="0"/>
                        <a:t>0</a:t>
                      </a:r>
                      <a:endParaRPr lang="es-MX" sz="1600" b="1" dirty="0">
                        <a:latin typeface="Arial" pitchFamily="34" charset="0"/>
                        <a:cs typeface="Arial" pitchFamily="34" charset="0"/>
                      </a:endParaRPr>
                    </a:p>
                  </a:txBody>
                  <a:tcPr anchor="ctr"/>
                </a:tc>
                <a:extLst>
                  <a:ext uri="{0D108BD9-81ED-4DB2-BD59-A6C34878D82A}">
                    <a16:rowId xmlns:a16="http://schemas.microsoft.com/office/drawing/2014/main" val="10008"/>
                  </a:ext>
                </a:extLst>
              </a:tr>
              <a:tr h="400662">
                <a:tc>
                  <a:txBody>
                    <a:bodyPr/>
                    <a:lstStyle/>
                    <a:p>
                      <a:pPr algn="ctr" fontAlgn="b"/>
                      <a:r>
                        <a:rPr lang="es-MX" sz="1600" b="1" u="none" strike="noStrike" dirty="0">
                          <a:effectLst/>
                        </a:rPr>
                        <a:t>Química</a:t>
                      </a:r>
                      <a:endParaRPr lang="es-MX" sz="1600" b="1" i="0" u="none" strike="noStrike" dirty="0">
                        <a:solidFill>
                          <a:srgbClr val="000000"/>
                        </a:solidFill>
                        <a:effectLst/>
                        <a:latin typeface="Arial" pitchFamily="34" charset="0"/>
                        <a:cs typeface="Arial" pitchFamily="34" charset="0"/>
                      </a:endParaRPr>
                    </a:p>
                  </a:txBody>
                  <a:tcPr marL="7313" marR="7313" marT="7313" marB="0" anchor="ctr"/>
                </a:tc>
                <a:tc>
                  <a:txBody>
                    <a:bodyPr/>
                    <a:lstStyle/>
                    <a:p>
                      <a:pPr algn="ctr"/>
                      <a:r>
                        <a:rPr lang="es-MX" sz="1600" b="1" dirty="0"/>
                        <a:t>11</a:t>
                      </a:r>
                      <a:endParaRPr lang="es-MX" sz="1600" b="1" dirty="0">
                        <a:latin typeface="Arial" pitchFamily="34" charset="0"/>
                        <a:cs typeface="Arial" pitchFamily="34" charset="0"/>
                      </a:endParaRPr>
                    </a:p>
                  </a:txBody>
                  <a:tcPr anchor="ctr"/>
                </a:tc>
                <a:tc>
                  <a:txBody>
                    <a:bodyPr/>
                    <a:lstStyle/>
                    <a:p>
                      <a:pPr algn="ctr"/>
                      <a:r>
                        <a:rPr lang="es-MX" sz="1600" b="1" dirty="0"/>
                        <a:t>4</a:t>
                      </a:r>
                      <a:endParaRPr lang="es-MX" sz="1600" b="1" dirty="0">
                        <a:latin typeface="Arial" pitchFamily="34" charset="0"/>
                        <a:cs typeface="Arial" pitchFamily="34" charset="0"/>
                      </a:endParaRPr>
                    </a:p>
                  </a:txBody>
                  <a:tcPr anchor="ctr"/>
                </a:tc>
                <a:tc>
                  <a:txBody>
                    <a:bodyPr/>
                    <a:lstStyle/>
                    <a:p>
                      <a:pPr algn="ctr"/>
                      <a:r>
                        <a:rPr lang="es-MX" sz="1600" b="1" dirty="0"/>
                        <a:t>0</a:t>
                      </a:r>
                      <a:endParaRPr lang="es-MX" sz="1600" b="1" dirty="0">
                        <a:latin typeface="Arial" pitchFamily="34" charset="0"/>
                        <a:cs typeface="Arial" pitchFamily="34" charset="0"/>
                      </a:endParaRPr>
                    </a:p>
                  </a:txBody>
                  <a:tcPr anchor="ctr"/>
                </a:tc>
                <a:tc>
                  <a:txBody>
                    <a:bodyPr/>
                    <a:lstStyle/>
                    <a:p>
                      <a:pPr algn="ctr"/>
                      <a:r>
                        <a:rPr lang="es-MX" sz="1600" b="1" dirty="0"/>
                        <a:t>0</a:t>
                      </a:r>
                      <a:endParaRPr lang="es-MX" sz="1600" b="1" dirty="0">
                        <a:latin typeface="Arial" pitchFamily="34" charset="0"/>
                        <a:cs typeface="Arial" pitchFamily="34" charset="0"/>
                      </a:endParaRPr>
                    </a:p>
                  </a:txBody>
                  <a:tcPr anchor="ctr"/>
                </a:tc>
                <a:extLst>
                  <a:ext uri="{0D108BD9-81ED-4DB2-BD59-A6C34878D82A}">
                    <a16:rowId xmlns:a16="http://schemas.microsoft.com/office/drawing/2014/main" val="10009"/>
                  </a:ext>
                </a:extLst>
              </a:tr>
              <a:tr h="468937">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600" b="1" u="none" strike="noStrike" dirty="0">
                          <a:effectLst/>
                        </a:rPr>
                        <a:t>TSU</a:t>
                      </a:r>
                    </a:p>
                    <a:p>
                      <a:pPr algn="ctr" fontAlgn="b"/>
                      <a:endParaRPr lang="es-MX" sz="1600" b="1" i="0" u="none" strike="noStrike" dirty="0">
                        <a:solidFill>
                          <a:srgbClr val="000000"/>
                        </a:solidFill>
                        <a:effectLst/>
                        <a:latin typeface="Arial" pitchFamily="34" charset="0"/>
                        <a:cs typeface="Arial" pitchFamily="34" charset="0"/>
                      </a:endParaRPr>
                    </a:p>
                  </a:txBody>
                  <a:tcPr marL="7313" marR="7313" marT="7313" marB="0" anchor="ctr"/>
                </a:tc>
                <a:tc>
                  <a:txBody>
                    <a:bodyPr/>
                    <a:lstStyle/>
                    <a:p>
                      <a:pPr algn="ctr"/>
                      <a:r>
                        <a:rPr lang="es-MX" sz="1600" b="1" dirty="0"/>
                        <a:t>2</a:t>
                      </a:r>
                      <a:endParaRPr lang="es-MX" sz="1600" b="1" dirty="0">
                        <a:latin typeface="Arial" pitchFamily="34" charset="0"/>
                        <a:cs typeface="Arial" pitchFamily="34" charset="0"/>
                      </a:endParaRPr>
                    </a:p>
                  </a:txBody>
                  <a:tcPr anchor="ctr"/>
                </a:tc>
                <a:tc>
                  <a:txBody>
                    <a:bodyPr/>
                    <a:lstStyle/>
                    <a:p>
                      <a:pPr algn="ctr"/>
                      <a:r>
                        <a:rPr lang="es-MX" sz="1600" b="1" dirty="0"/>
                        <a:t>0</a:t>
                      </a:r>
                      <a:endParaRPr lang="es-MX" sz="1600" b="1" dirty="0">
                        <a:latin typeface="Arial" pitchFamily="34" charset="0"/>
                        <a:cs typeface="Arial" pitchFamily="34" charset="0"/>
                      </a:endParaRPr>
                    </a:p>
                  </a:txBody>
                  <a:tcPr anchor="ctr"/>
                </a:tc>
                <a:tc>
                  <a:txBody>
                    <a:bodyPr/>
                    <a:lstStyle/>
                    <a:p>
                      <a:pPr algn="ctr"/>
                      <a:r>
                        <a:rPr lang="es-MX" sz="1600" b="1" dirty="0"/>
                        <a:t>0</a:t>
                      </a:r>
                      <a:endParaRPr lang="es-MX" sz="1600" b="1" dirty="0">
                        <a:latin typeface="Arial" pitchFamily="34" charset="0"/>
                        <a:cs typeface="Arial" pitchFamily="34" charset="0"/>
                      </a:endParaRPr>
                    </a:p>
                  </a:txBody>
                  <a:tcPr anchor="ctr"/>
                </a:tc>
                <a:tc>
                  <a:txBody>
                    <a:bodyPr/>
                    <a:lstStyle/>
                    <a:p>
                      <a:pPr algn="ctr"/>
                      <a:r>
                        <a:rPr lang="es-MX" sz="1600" b="1" dirty="0"/>
                        <a:t>95 TSU</a:t>
                      </a:r>
                      <a:endParaRPr lang="es-MX" sz="1600" b="1" dirty="0">
                        <a:latin typeface="Arial" pitchFamily="34" charset="0"/>
                        <a:cs typeface="Arial" pitchFamily="34" charset="0"/>
                      </a:endParaRPr>
                    </a:p>
                  </a:txBody>
                  <a:tcPr anchor="ctr"/>
                </a:tc>
                <a:extLst>
                  <a:ext uri="{0D108BD9-81ED-4DB2-BD59-A6C34878D82A}">
                    <a16:rowId xmlns:a16="http://schemas.microsoft.com/office/drawing/2014/main" val="10010"/>
                  </a:ext>
                </a:extLst>
              </a:tr>
            </a:tbl>
          </a:graphicData>
        </a:graphic>
      </p:graphicFrame>
      <p:sp>
        <p:nvSpPr>
          <p:cNvPr id="6" name="5 CuadroTexto"/>
          <p:cNvSpPr txBox="1"/>
          <p:nvPr/>
        </p:nvSpPr>
        <p:spPr>
          <a:xfrm>
            <a:off x="1619672" y="6425453"/>
            <a:ext cx="6264696" cy="276999"/>
          </a:xfrm>
          <a:prstGeom prst="rect">
            <a:avLst/>
          </a:prstGeom>
          <a:noFill/>
        </p:spPr>
        <p:txBody>
          <a:bodyPr wrap="square" rtlCol="0">
            <a:spAutoFit/>
          </a:bodyPr>
          <a:lstStyle/>
          <a:p>
            <a:r>
              <a:rPr lang="es-MX" sz="1200" dirty="0">
                <a:latin typeface="Arial" pitchFamily="34" charset="0"/>
                <a:cs typeface="Arial" pitchFamily="34" charset="0"/>
              </a:rPr>
              <a:t>Fuente: con base en programas acreditados de ingeniería y TSU por subsistema, CACEI</a:t>
            </a:r>
          </a:p>
        </p:txBody>
      </p:sp>
    </p:spTree>
    <p:extLst>
      <p:ext uri="{BB962C8B-B14F-4D97-AF65-F5344CB8AC3E}">
        <p14:creationId xmlns:p14="http://schemas.microsoft.com/office/powerpoint/2010/main" val="19388330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200" b="1" dirty="0">
                <a:solidFill>
                  <a:srgbClr val="FF0000"/>
                </a:solidFill>
              </a:rPr>
              <a:t>Ampliación del acceso a educación superior</a:t>
            </a:r>
            <a:br>
              <a:rPr lang="es-MX" sz="3200" b="1" dirty="0">
                <a:solidFill>
                  <a:srgbClr val="FF0000"/>
                </a:solidFill>
              </a:rPr>
            </a:br>
            <a:r>
              <a:rPr lang="es-MX" sz="2400" b="1" dirty="0"/>
              <a:t>necesaria pero no suficiente</a:t>
            </a:r>
            <a:endParaRPr lang="en-US" sz="2400" b="1"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3707904" y="4869160"/>
            <a:ext cx="3456384" cy="1477328"/>
          </a:xfrm>
          <a:prstGeom prst="rect">
            <a:avLst/>
          </a:prstGeom>
          <a:noFill/>
        </p:spPr>
        <p:txBody>
          <a:bodyPr wrap="square" rtlCol="0">
            <a:spAutoFit/>
          </a:bodyPr>
          <a:lstStyle/>
          <a:p>
            <a:pPr algn="ctr"/>
            <a:r>
              <a:rPr lang="es-ES" b="1" dirty="0"/>
              <a:t>desigualdades que puedan surgir   en las trayectorias o en los logros educativos a partir de las diferencias sociales y culturales de los alumnos</a:t>
            </a:r>
            <a:endParaRPr lang="en-US" b="1" dirty="0"/>
          </a:p>
        </p:txBody>
      </p:sp>
      <p:sp>
        <p:nvSpPr>
          <p:cNvPr id="6" name="5 CuadroTexto"/>
          <p:cNvSpPr txBox="1"/>
          <p:nvPr/>
        </p:nvSpPr>
        <p:spPr>
          <a:xfrm>
            <a:off x="539552" y="1916833"/>
            <a:ext cx="7992888" cy="923330"/>
          </a:xfrm>
          <a:prstGeom prst="rect">
            <a:avLst/>
          </a:prstGeom>
          <a:noFill/>
        </p:spPr>
        <p:txBody>
          <a:bodyPr wrap="square" rtlCol="0">
            <a:spAutoFit/>
          </a:bodyPr>
          <a:lstStyle/>
          <a:p>
            <a:pPr algn="ctr"/>
            <a:r>
              <a:rPr lang="es-MX" b="1" dirty="0">
                <a:solidFill>
                  <a:srgbClr val="FF0000"/>
                </a:solidFill>
              </a:rPr>
              <a:t>Desigualdades Socioculturales  y académicas inciden e</a:t>
            </a:r>
          </a:p>
          <a:p>
            <a:pPr algn="ctr"/>
            <a:r>
              <a:rPr lang="es-MX" b="1" dirty="0">
                <a:solidFill>
                  <a:srgbClr val="FF0000"/>
                </a:solidFill>
              </a:rPr>
              <a:t>El ingreso ,  la trayectoria y el acceso al empleo</a:t>
            </a:r>
          </a:p>
          <a:p>
            <a:endParaRPr lang="en-US" dirty="0"/>
          </a:p>
        </p:txBody>
      </p:sp>
      <p:sp>
        <p:nvSpPr>
          <p:cNvPr id="7" name="6 CuadroTexto"/>
          <p:cNvSpPr txBox="1"/>
          <p:nvPr/>
        </p:nvSpPr>
        <p:spPr>
          <a:xfrm>
            <a:off x="0" y="5517232"/>
            <a:ext cx="13242721" cy="1477328"/>
          </a:xfrm>
          <a:prstGeom prst="rect">
            <a:avLst/>
          </a:prstGeom>
          <a:noFill/>
        </p:spPr>
        <p:txBody>
          <a:bodyPr wrap="square" rtlCol="0">
            <a:spAutoFit/>
          </a:bodyPr>
          <a:lstStyle/>
          <a:p>
            <a:endParaRPr lang="en-US" dirty="0"/>
          </a:p>
          <a:p>
            <a:endParaRPr lang="en-US" dirty="0"/>
          </a:p>
          <a:p>
            <a:r>
              <a:rPr lang="es-ES" b="1" dirty="0">
                <a:solidFill>
                  <a:srgbClr val="FF0000"/>
                </a:solidFill>
              </a:rPr>
              <a:t>El acceso y aprendizaje de los alumnos</a:t>
            </a:r>
          </a:p>
          <a:p>
            <a:r>
              <a:rPr lang="es-ES" b="1" dirty="0">
                <a:solidFill>
                  <a:srgbClr val="FF0000"/>
                </a:solidFill>
              </a:rPr>
              <a:t> siguen siendo determinados por  su origen socio económico y procedencia geográfica  BID. </a:t>
            </a:r>
          </a:p>
          <a:p>
            <a:endParaRPr lang="en-US" b="1" dirty="0">
              <a:solidFill>
                <a:srgbClr val="FF0000"/>
              </a:solidFill>
            </a:endParaRPr>
          </a:p>
        </p:txBody>
      </p:sp>
    </p:spTree>
    <p:extLst>
      <p:ext uri="{BB962C8B-B14F-4D97-AF65-F5344CB8AC3E}">
        <p14:creationId xmlns:p14="http://schemas.microsoft.com/office/powerpoint/2010/main" val="255526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200" b="1" dirty="0">
                <a:solidFill>
                  <a:srgbClr val="FF0000"/>
                </a:solidFill>
              </a:rPr>
              <a:t>Ampliación del acceso a educación superior</a:t>
            </a:r>
            <a:br>
              <a:rPr lang="es-MX" sz="3200" b="1" dirty="0">
                <a:solidFill>
                  <a:srgbClr val="FF0000"/>
                </a:solidFill>
              </a:rPr>
            </a:br>
            <a:r>
              <a:rPr lang="es-MX" sz="2400" b="1" dirty="0"/>
              <a:t>necesaria pero no suficiente</a:t>
            </a:r>
            <a:endParaRPr lang="en-US" sz="24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3137405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539552" y="1916833"/>
            <a:ext cx="7992888" cy="923330"/>
          </a:xfrm>
          <a:prstGeom prst="rect">
            <a:avLst/>
          </a:prstGeom>
          <a:noFill/>
        </p:spPr>
        <p:txBody>
          <a:bodyPr wrap="square" rtlCol="0">
            <a:spAutoFit/>
          </a:bodyPr>
          <a:lstStyle/>
          <a:p>
            <a:pPr algn="ctr"/>
            <a:r>
              <a:rPr lang="es-MX" b="1" dirty="0">
                <a:solidFill>
                  <a:srgbClr val="FF0000"/>
                </a:solidFill>
              </a:rPr>
              <a:t>Desigualdades Socioculturales  y académicas inciden e</a:t>
            </a:r>
          </a:p>
          <a:p>
            <a:pPr algn="ctr"/>
            <a:r>
              <a:rPr lang="es-MX" b="1" dirty="0">
                <a:solidFill>
                  <a:srgbClr val="FF0000"/>
                </a:solidFill>
              </a:rPr>
              <a:t>El ingreso ,  la trayectoria y el acceso al empleo</a:t>
            </a:r>
          </a:p>
          <a:p>
            <a:endParaRPr lang="en-US" dirty="0"/>
          </a:p>
        </p:txBody>
      </p:sp>
      <p:sp>
        <p:nvSpPr>
          <p:cNvPr id="8" name="7 CuadroTexto"/>
          <p:cNvSpPr txBox="1"/>
          <p:nvPr/>
        </p:nvSpPr>
        <p:spPr>
          <a:xfrm>
            <a:off x="683568" y="5301208"/>
            <a:ext cx="7881838" cy="923330"/>
          </a:xfrm>
          <a:prstGeom prst="rect">
            <a:avLst/>
          </a:prstGeom>
          <a:noFill/>
        </p:spPr>
        <p:txBody>
          <a:bodyPr wrap="none" rtlCol="0">
            <a:spAutoFit/>
          </a:bodyPr>
          <a:lstStyle/>
          <a:p>
            <a:r>
              <a:rPr lang="es-MX" b="1" dirty="0">
                <a:solidFill>
                  <a:srgbClr val="FF0000"/>
                </a:solidFill>
              </a:rPr>
              <a:t>Para lograr la equidad en educación es necesario garantizar el acceso y</a:t>
            </a:r>
          </a:p>
          <a:p>
            <a:r>
              <a:rPr lang="es-MX" b="1" dirty="0">
                <a:solidFill>
                  <a:srgbClr val="FF0000"/>
                </a:solidFill>
              </a:rPr>
              <a:t> permanencia en el sistema escolar, y asegurar, además, una equitativa </a:t>
            </a:r>
          </a:p>
          <a:p>
            <a:r>
              <a:rPr lang="es-MX" b="1" dirty="0">
                <a:solidFill>
                  <a:srgbClr val="FF0000"/>
                </a:solidFill>
              </a:rPr>
              <a:t>distribución de los beneficios derivados de la escolaridad obtenida (Muñoz, 2009)</a:t>
            </a:r>
            <a:endParaRPr lang="en-US" b="1" dirty="0">
              <a:solidFill>
                <a:srgbClr val="FF0000"/>
              </a:solidFill>
            </a:endParaRPr>
          </a:p>
        </p:txBody>
      </p:sp>
    </p:spTree>
    <p:extLst>
      <p:ext uri="{BB962C8B-B14F-4D97-AF65-F5344CB8AC3E}">
        <p14:creationId xmlns:p14="http://schemas.microsoft.com/office/powerpoint/2010/main" val="146830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4000" b="1" dirty="0" err="1">
                <a:solidFill>
                  <a:srgbClr val="FF0000"/>
                </a:solidFill>
              </a:rPr>
              <a:t>Desigualdad</a:t>
            </a:r>
            <a:r>
              <a:rPr lang="en-US" sz="4000" b="1" dirty="0">
                <a:solidFill>
                  <a:srgbClr val="FF0000"/>
                </a:solidFill>
              </a:rPr>
              <a:t> </a:t>
            </a:r>
            <a:r>
              <a:rPr lang="en-US" sz="4000" b="1" dirty="0" err="1">
                <a:solidFill>
                  <a:srgbClr val="FF0000"/>
                </a:solidFill>
              </a:rPr>
              <a:t>educativa</a:t>
            </a:r>
            <a:endParaRPr lang="en-US" sz="4000" b="1" dirty="0">
              <a:solidFill>
                <a:srgbClr val="FF00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2987732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999567" y="5373216"/>
            <a:ext cx="7248331" cy="646331"/>
          </a:xfrm>
          <a:prstGeom prst="rect">
            <a:avLst/>
          </a:prstGeom>
          <a:noFill/>
        </p:spPr>
        <p:txBody>
          <a:bodyPr wrap="none" rtlCol="0">
            <a:spAutoFit/>
          </a:bodyPr>
          <a:lstStyle/>
          <a:p>
            <a:pPr algn="ctr"/>
            <a:r>
              <a:rPr lang="es-ES" b="1" dirty="0">
                <a:solidFill>
                  <a:srgbClr val="FF0000"/>
                </a:solidFill>
              </a:rPr>
              <a:t>Se reduce la desigualdad en la transición de la primaria a la secundaria</a:t>
            </a:r>
          </a:p>
          <a:p>
            <a:pPr algn="ctr"/>
            <a:r>
              <a:rPr lang="es-ES" b="1" dirty="0">
                <a:solidFill>
                  <a:srgbClr val="FF0000"/>
                </a:solidFill>
              </a:rPr>
              <a:t> pero se incrementa en el acceso a la educación media superior y superior</a:t>
            </a:r>
            <a:endParaRPr lang="en-US" b="1" dirty="0">
              <a:solidFill>
                <a:srgbClr val="FF0000"/>
              </a:solidFill>
            </a:endParaRPr>
          </a:p>
        </p:txBody>
      </p:sp>
      <p:sp>
        <p:nvSpPr>
          <p:cNvPr id="6" name="5 CuadroTexto"/>
          <p:cNvSpPr txBox="1"/>
          <p:nvPr/>
        </p:nvSpPr>
        <p:spPr>
          <a:xfrm>
            <a:off x="1691680" y="1772816"/>
            <a:ext cx="6556218" cy="646331"/>
          </a:xfrm>
          <a:prstGeom prst="rect">
            <a:avLst/>
          </a:prstGeom>
          <a:noFill/>
        </p:spPr>
        <p:txBody>
          <a:bodyPr wrap="none" rtlCol="0">
            <a:spAutoFit/>
          </a:bodyPr>
          <a:lstStyle/>
          <a:p>
            <a:pPr algn="ctr"/>
            <a:r>
              <a:rPr lang="es-ES" b="1" dirty="0">
                <a:solidFill>
                  <a:srgbClr val="FF0000"/>
                </a:solidFill>
              </a:rPr>
              <a:t>Todas las variables ligadas a los orígenes sociales tienen</a:t>
            </a:r>
          </a:p>
          <a:p>
            <a:pPr algn="ctr"/>
            <a:r>
              <a:rPr lang="es-ES" b="1" dirty="0">
                <a:solidFill>
                  <a:srgbClr val="FF0000"/>
                </a:solidFill>
              </a:rPr>
              <a:t> asociación estadística con las oportunidades de progresión escolar</a:t>
            </a:r>
            <a:endParaRPr lang="en-US" b="1" dirty="0">
              <a:solidFill>
                <a:srgbClr val="FF0000"/>
              </a:solidFill>
            </a:endParaRPr>
          </a:p>
        </p:txBody>
      </p:sp>
    </p:spTree>
    <p:extLst>
      <p:ext uri="{BB962C8B-B14F-4D97-AF65-F5344CB8AC3E}">
        <p14:creationId xmlns:p14="http://schemas.microsoft.com/office/powerpoint/2010/main" val="394831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solidFill>
                  <a:srgbClr val="FF0000"/>
                </a:solidFill>
              </a:rPr>
              <a:t>El contexto</a:t>
            </a:r>
          </a:p>
        </p:txBody>
      </p:sp>
      <p:sp>
        <p:nvSpPr>
          <p:cNvPr id="3" name="2 Marcador de contenido"/>
          <p:cNvSpPr>
            <a:spLocks noGrp="1"/>
          </p:cNvSpPr>
          <p:nvPr>
            <p:ph idx="1"/>
          </p:nvPr>
        </p:nvSpPr>
        <p:spPr/>
        <p:txBody>
          <a:bodyPr>
            <a:normAutofit/>
          </a:bodyPr>
          <a:lstStyle/>
          <a:p>
            <a:pPr lvl="0"/>
            <a:endParaRPr lang="es-MX" b="1" dirty="0"/>
          </a:p>
          <a:p>
            <a:pPr lvl="0"/>
            <a:endParaRPr lang="es-MX" b="1" dirty="0"/>
          </a:p>
          <a:p>
            <a:pPr lvl="0"/>
            <a:endParaRPr lang="es-ES" b="1" dirty="0"/>
          </a:p>
          <a:p>
            <a:pPr lvl="0"/>
            <a:endParaRPr lang="es-ES" b="1" dirty="0"/>
          </a:p>
          <a:p>
            <a:pPr lvl="0"/>
            <a:endParaRPr lang="es-ES" b="1" dirty="0"/>
          </a:p>
          <a:p>
            <a:pPr lvl="0"/>
            <a:endParaRPr lang="es-ES" b="1" dirty="0"/>
          </a:p>
          <a:p>
            <a:pPr lvl="0"/>
            <a:endParaRPr lang="es-ES" b="1" dirty="0"/>
          </a:p>
          <a:p>
            <a:pPr lvl="0"/>
            <a:endParaRPr lang="es-ES" b="1" dirty="0"/>
          </a:p>
          <a:p>
            <a:pPr lvl="0"/>
            <a:endParaRPr lang="es-ES" b="1" dirty="0"/>
          </a:p>
          <a:p>
            <a:pPr lvl="0"/>
            <a:endParaRPr lang="es-ES" b="1" dirty="0"/>
          </a:p>
          <a:p>
            <a:endParaRPr lang="es-ES" b="1" dirty="0">
              <a:solidFill>
                <a:srgbClr val="FF0000"/>
              </a:solidFill>
            </a:endParaRPr>
          </a:p>
          <a:p>
            <a:endParaRPr lang="es-ES" b="1" dirty="0"/>
          </a:p>
          <a:p>
            <a:pPr lvl="0"/>
            <a:endParaRPr lang="es-MX" b="1" dirty="0">
              <a:solidFill>
                <a:srgbClr val="FF0000"/>
              </a:solidFill>
            </a:endParaRPr>
          </a:p>
          <a:p>
            <a:endParaRPr lang="es-MX" dirty="0"/>
          </a:p>
        </p:txBody>
      </p:sp>
      <p:sp>
        <p:nvSpPr>
          <p:cNvPr id="4" name="3 CuadroTexto"/>
          <p:cNvSpPr txBox="1"/>
          <p:nvPr/>
        </p:nvSpPr>
        <p:spPr>
          <a:xfrm>
            <a:off x="720010" y="1263891"/>
            <a:ext cx="6132063" cy="923330"/>
          </a:xfrm>
          <a:prstGeom prst="rect">
            <a:avLst/>
          </a:prstGeom>
          <a:noFill/>
        </p:spPr>
        <p:txBody>
          <a:bodyPr wrap="none" rtlCol="0">
            <a:spAutoFit/>
          </a:bodyPr>
          <a:lstStyle/>
          <a:p>
            <a:pPr lvl="0"/>
            <a:r>
              <a:rPr lang="es-MX" b="1" dirty="0">
                <a:solidFill>
                  <a:srgbClr val="FF0000"/>
                </a:solidFill>
              </a:rPr>
              <a:t>Lento crecimiento de la economía</a:t>
            </a:r>
          </a:p>
          <a:p>
            <a:pPr lvl="0"/>
            <a:r>
              <a:rPr lang="es-MX" b="1" dirty="0">
                <a:solidFill>
                  <a:srgbClr val="FF0000"/>
                </a:solidFill>
              </a:rPr>
              <a:t>Desafíos futuros en escenarios desconocidos e incertidumbre</a:t>
            </a:r>
          </a:p>
          <a:p>
            <a:endParaRPr lang="es-MX" dirty="0"/>
          </a:p>
        </p:txBody>
      </p:sp>
      <p:sp>
        <p:nvSpPr>
          <p:cNvPr id="5" name="4 CuadroTexto"/>
          <p:cNvSpPr txBox="1"/>
          <p:nvPr/>
        </p:nvSpPr>
        <p:spPr>
          <a:xfrm>
            <a:off x="720011" y="1965265"/>
            <a:ext cx="4421298" cy="646331"/>
          </a:xfrm>
          <a:prstGeom prst="rect">
            <a:avLst/>
          </a:prstGeom>
          <a:noFill/>
        </p:spPr>
        <p:txBody>
          <a:bodyPr wrap="square" rtlCol="0">
            <a:spAutoFit/>
          </a:bodyPr>
          <a:lstStyle/>
          <a:p>
            <a:pPr lvl="0"/>
            <a:r>
              <a:rPr lang="es-MX" b="1" dirty="0"/>
              <a:t>Crece el empleo en </a:t>
            </a:r>
            <a:r>
              <a:rPr lang="es-ES" b="1" dirty="0"/>
              <a:t> determinadas regiones  </a:t>
            </a:r>
          </a:p>
          <a:p>
            <a:endParaRPr lang="es-MX" dirty="0"/>
          </a:p>
        </p:txBody>
      </p:sp>
      <p:sp>
        <p:nvSpPr>
          <p:cNvPr id="6" name="5 CuadroTexto"/>
          <p:cNvSpPr txBox="1"/>
          <p:nvPr/>
        </p:nvSpPr>
        <p:spPr>
          <a:xfrm>
            <a:off x="720010" y="2322173"/>
            <a:ext cx="7056784" cy="369332"/>
          </a:xfrm>
          <a:prstGeom prst="rect">
            <a:avLst/>
          </a:prstGeom>
          <a:noFill/>
        </p:spPr>
        <p:txBody>
          <a:bodyPr wrap="square" rtlCol="0">
            <a:spAutoFit/>
          </a:bodyPr>
          <a:lstStyle/>
          <a:p>
            <a:pPr lvl="0"/>
            <a:r>
              <a:rPr lang="es-ES" b="1" dirty="0">
                <a:solidFill>
                  <a:srgbClr val="FF0000"/>
                </a:solidFill>
              </a:rPr>
              <a:t>Disminuye  el impacto de la educación  superior en la movilidad social </a:t>
            </a:r>
            <a:endParaRPr lang="en-US" b="1" dirty="0">
              <a:solidFill>
                <a:srgbClr val="FF0000"/>
              </a:solidFill>
            </a:endParaRPr>
          </a:p>
        </p:txBody>
      </p:sp>
      <p:sp>
        <p:nvSpPr>
          <p:cNvPr id="8" name="7 CuadroTexto"/>
          <p:cNvSpPr txBox="1"/>
          <p:nvPr/>
        </p:nvSpPr>
        <p:spPr>
          <a:xfrm>
            <a:off x="720010" y="2924944"/>
            <a:ext cx="7488832" cy="369332"/>
          </a:xfrm>
          <a:prstGeom prst="rect">
            <a:avLst/>
          </a:prstGeom>
          <a:noFill/>
        </p:spPr>
        <p:txBody>
          <a:bodyPr wrap="square" rtlCol="0">
            <a:spAutoFit/>
          </a:bodyPr>
          <a:lstStyle/>
          <a:p>
            <a:pPr lvl="0"/>
            <a:r>
              <a:rPr lang="es-ES" b="1" dirty="0"/>
              <a:t>Superior densidad tecnológica de nuevos procesos productivos</a:t>
            </a:r>
          </a:p>
        </p:txBody>
      </p:sp>
      <p:sp>
        <p:nvSpPr>
          <p:cNvPr id="9" name="8 CuadroTexto"/>
          <p:cNvSpPr txBox="1"/>
          <p:nvPr/>
        </p:nvSpPr>
        <p:spPr>
          <a:xfrm>
            <a:off x="756014" y="5447335"/>
            <a:ext cx="6984776" cy="369332"/>
          </a:xfrm>
          <a:prstGeom prst="rect">
            <a:avLst/>
          </a:prstGeom>
          <a:noFill/>
        </p:spPr>
        <p:txBody>
          <a:bodyPr wrap="square" rtlCol="0">
            <a:spAutoFit/>
          </a:bodyPr>
          <a:lstStyle/>
          <a:p>
            <a:pPr lvl="0"/>
            <a:r>
              <a:rPr lang="es-ES" b="1" dirty="0">
                <a:solidFill>
                  <a:srgbClr val="FF0000"/>
                </a:solidFill>
              </a:rPr>
              <a:t>Equilibrio  entre competencias duras y competencias blandas</a:t>
            </a:r>
          </a:p>
        </p:txBody>
      </p:sp>
      <p:sp>
        <p:nvSpPr>
          <p:cNvPr id="10" name="9 CuadroTexto"/>
          <p:cNvSpPr txBox="1"/>
          <p:nvPr/>
        </p:nvSpPr>
        <p:spPr>
          <a:xfrm>
            <a:off x="804257" y="3861048"/>
            <a:ext cx="4165051" cy="369332"/>
          </a:xfrm>
          <a:prstGeom prst="rect">
            <a:avLst/>
          </a:prstGeom>
          <a:noFill/>
        </p:spPr>
        <p:txBody>
          <a:bodyPr wrap="none" rtlCol="0">
            <a:spAutoFit/>
          </a:bodyPr>
          <a:lstStyle/>
          <a:p>
            <a:pPr lvl="0"/>
            <a:r>
              <a:rPr lang="es-ES" b="1" dirty="0">
                <a:solidFill>
                  <a:srgbClr val="FF0000"/>
                </a:solidFill>
              </a:rPr>
              <a:t>Cambios profundos en el mundo laboral   </a:t>
            </a:r>
          </a:p>
        </p:txBody>
      </p:sp>
      <p:sp>
        <p:nvSpPr>
          <p:cNvPr id="11" name="10 CuadroTexto"/>
          <p:cNvSpPr txBox="1"/>
          <p:nvPr/>
        </p:nvSpPr>
        <p:spPr>
          <a:xfrm>
            <a:off x="756014" y="4401509"/>
            <a:ext cx="4141711" cy="369332"/>
          </a:xfrm>
          <a:prstGeom prst="rect">
            <a:avLst/>
          </a:prstGeom>
          <a:noFill/>
        </p:spPr>
        <p:txBody>
          <a:bodyPr wrap="none" rtlCol="0">
            <a:spAutoFit/>
          </a:bodyPr>
          <a:lstStyle/>
          <a:p>
            <a:r>
              <a:rPr lang="es-ES" b="1" dirty="0">
                <a:solidFill>
                  <a:srgbClr val="FF0000"/>
                </a:solidFill>
              </a:rPr>
              <a:t>Desempleo como una tendencia mundial </a:t>
            </a:r>
          </a:p>
        </p:txBody>
      </p:sp>
      <p:sp>
        <p:nvSpPr>
          <p:cNvPr id="12" name="11 CuadroTexto"/>
          <p:cNvSpPr txBox="1"/>
          <p:nvPr/>
        </p:nvSpPr>
        <p:spPr>
          <a:xfrm>
            <a:off x="804257" y="4922584"/>
            <a:ext cx="7374839" cy="369332"/>
          </a:xfrm>
          <a:prstGeom prst="rect">
            <a:avLst/>
          </a:prstGeom>
          <a:noFill/>
        </p:spPr>
        <p:txBody>
          <a:bodyPr wrap="none" rtlCol="0">
            <a:spAutoFit/>
          </a:bodyPr>
          <a:lstStyle/>
          <a:p>
            <a:r>
              <a:rPr lang="es-MX" b="1" dirty="0"/>
              <a:t>Nuevas demandas  profesionales y  falta de competencias para enfrentarlas</a:t>
            </a:r>
            <a:endParaRPr lang="es-MX" dirty="0"/>
          </a:p>
        </p:txBody>
      </p:sp>
      <p:sp>
        <p:nvSpPr>
          <p:cNvPr id="13" name="12 CuadroTexto"/>
          <p:cNvSpPr txBox="1"/>
          <p:nvPr/>
        </p:nvSpPr>
        <p:spPr>
          <a:xfrm>
            <a:off x="827584" y="3356992"/>
            <a:ext cx="3159583" cy="369332"/>
          </a:xfrm>
          <a:prstGeom prst="rect">
            <a:avLst/>
          </a:prstGeom>
          <a:noFill/>
        </p:spPr>
        <p:txBody>
          <a:bodyPr wrap="none" rtlCol="0">
            <a:spAutoFit/>
          </a:bodyPr>
          <a:lstStyle/>
          <a:p>
            <a:r>
              <a:rPr lang="es-MX" b="1" dirty="0">
                <a:solidFill>
                  <a:srgbClr val="FF0000"/>
                </a:solidFill>
              </a:rPr>
              <a:t>Continuo  progreso tecnológico</a:t>
            </a:r>
            <a:endParaRPr lang="en-US" b="1" dirty="0">
              <a:solidFill>
                <a:srgbClr val="FF0000"/>
              </a:solidFill>
            </a:endParaRPr>
          </a:p>
        </p:txBody>
      </p:sp>
    </p:spTree>
    <p:extLst>
      <p:ext uri="{BB962C8B-B14F-4D97-AF65-F5344CB8AC3E}">
        <p14:creationId xmlns:p14="http://schemas.microsoft.com/office/powerpoint/2010/main" val="200542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solidFill>
                  <a:srgbClr val="FF0000"/>
                </a:solidFill>
              </a:rPr>
              <a:t>Retos</a:t>
            </a:r>
          </a:p>
        </p:txBody>
      </p:sp>
      <p:sp>
        <p:nvSpPr>
          <p:cNvPr id="3" name="2 Marcador de contenido"/>
          <p:cNvSpPr>
            <a:spLocks noGrp="1"/>
          </p:cNvSpPr>
          <p:nvPr>
            <p:ph idx="1"/>
          </p:nvPr>
        </p:nvSpPr>
        <p:spPr>
          <a:xfrm>
            <a:off x="467544" y="1211840"/>
            <a:ext cx="8219256" cy="5001419"/>
          </a:xfrm>
        </p:spPr>
        <p:txBody>
          <a:bodyPr>
            <a:noAutofit/>
          </a:bodyPr>
          <a:lstStyle/>
          <a:p>
            <a:endParaRPr lang="es-MX" sz="2400" b="1" dirty="0">
              <a:solidFill>
                <a:srgbClr val="FF0000"/>
              </a:solidFill>
            </a:endParaRPr>
          </a:p>
          <a:p>
            <a:endParaRPr lang="es-MX" sz="2400" dirty="0">
              <a:solidFill>
                <a:srgbClr val="FF0000"/>
              </a:solidFill>
            </a:endParaRPr>
          </a:p>
          <a:p>
            <a:endParaRPr lang="es-MX" sz="2400" b="1" dirty="0">
              <a:solidFill>
                <a:srgbClr val="FF0000"/>
              </a:solidFill>
            </a:endParaRPr>
          </a:p>
          <a:p>
            <a:endParaRPr lang="es-MX" sz="2400" b="1" dirty="0"/>
          </a:p>
          <a:p>
            <a:endParaRPr lang="es-MX" sz="2400" b="1" dirty="0"/>
          </a:p>
          <a:p>
            <a:pPr lvl="0"/>
            <a:endParaRPr lang="es-MX" sz="2400" b="1" dirty="0"/>
          </a:p>
          <a:p>
            <a:pPr lvl="0"/>
            <a:endParaRPr lang="es-MX" sz="2400" b="1" dirty="0"/>
          </a:p>
        </p:txBody>
      </p:sp>
      <p:sp>
        <p:nvSpPr>
          <p:cNvPr id="4" name="3 CuadroTexto"/>
          <p:cNvSpPr txBox="1"/>
          <p:nvPr/>
        </p:nvSpPr>
        <p:spPr>
          <a:xfrm>
            <a:off x="1038244" y="2125979"/>
            <a:ext cx="6840760" cy="707886"/>
          </a:xfrm>
          <a:prstGeom prst="rect">
            <a:avLst/>
          </a:prstGeom>
          <a:noFill/>
        </p:spPr>
        <p:txBody>
          <a:bodyPr wrap="square" rtlCol="0">
            <a:spAutoFit/>
          </a:bodyPr>
          <a:lstStyle/>
          <a:p>
            <a:r>
              <a:rPr lang="es-MX" sz="2000" b="1" dirty="0">
                <a:solidFill>
                  <a:srgbClr val="FF0000"/>
                </a:solidFill>
              </a:rPr>
              <a:t>Pero responder a su objetivo y misión de  vinculación con las necesidades que el mercado laboral requiere</a:t>
            </a:r>
          </a:p>
        </p:txBody>
      </p:sp>
      <p:sp>
        <p:nvSpPr>
          <p:cNvPr id="6" name="5 CuadroTexto"/>
          <p:cNvSpPr txBox="1"/>
          <p:nvPr/>
        </p:nvSpPr>
        <p:spPr>
          <a:xfrm>
            <a:off x="858224" y="3034098"/>
            <a:ext cx="7200800" cy="646331"/>
          </a:xfrm>
          <a:prstGeom prst="rect">
            <a:avLst/>
          </a:prstGeom>
          <a:noFill/>
        </p:spPr>
        <p:txBody>
          <a:bodyPr wrap="square" rtlCol="0">
            <a:spAutoFit/>
          </a:bodyPr>
          <a:lstStyle/>
          <a:p>
            <a:r>
              <a:rPr lang="es-MX" b="1" dirty="0">
                <a:solidFill>
                  <a:srgbClr val="FF0000"/>
                </a:solidFill>
              </a:rPr>
              <a:t>El difícil equilibrio entre la equidad (el acceso a grupos y clases más marginados), y las demandas académicas  de la educación superior</a:t>
            </a:r>
          </a:p>
        </p:txBody>
      </p:sp>
      <p:sp>
        <p:nvSpPr>
          <p:cNvPr id="7" name="6 CuadroTexto"/>
          <p:cNvSpPr txBox="1"/>
          <p:nvPr/>
        </p:nvSpPr>
        <p:spPr>
          <a:xfrm>
            <a:off x="843468" y="3712550"/>
            <a:ext cx="7230313" cy="646331"/>
          </a:xfrm>
          <a:prstGeom prst="rect">
            <a:avLst/>
          </a:prstGeom>
          <a:noFill/>
        </p:spPr>
        <p:txBody>
          <a:bodyPr wrap="square" rtlCol="0">
            <a:spAutoFit/>
          </a:bodyPr>
          <a:lstStyle/>
          <a:p>
            <a:pPr lvl="0"/>
            <a:r>
              <a:rPr lang="es-MX" b="1" dirty="0"/>
              <a:t>Análisis de los impactos sociales y económicos que han suscitado el conjunto de instituciones tecnológicas del nivel superior</a:t>
            </a:r>
          </a:p>
        </p:txBody>
      </p:sp>
      <p:sp>
        <p:nvSpPr>
          <p:cNvPr id="8" name="7 CuadroTexto"/>
          <p:cNvSpPr txBox="1"/>
          <p:nvPr/>
        </p:nvSpPr>
        <p:spPr>
          <a:xfrm>
            <a:off x="899592" y="4365104"/>
            <a:ext cx="6408712" cy="1200329"/>
          </a:xfrm>
          <a:prstGeom prst="rect">
            <a:avLst/>
          </a:prstGeom>
          <a:noFill/>
        </p:spPr>
        <p:txBody>
          <a:bodyPr wrap="square" rtlCol="0">
            <a:spAutoFit/>
          </a:bodyPr>
          <a:lstStyle/>
          <a:p>
            <a:pPr lvl="0"/>
            <a:r>
              <a:rPr lang="es-MX" b="1" dirty="0">
                <a:solidFill>
                  <a:srgbClr val="FF0000"/>
                </a:solidFill>
              </a:rPr>
              <a:t>Menos opacidad y más  coordinación entre instituciones  que integran la Educación Superior Tecnológica</a:t>
            </a:r>
          </a:p>
          <a:p>
            <a:pPr lvl="0"/>
            <a:r>
              <a:rPr lang="es-MX" b="1" dirty="0">
                <a:solidFill>
                  <a:srgbClr val="FF0000"/>
                </a:solidFill>
              </a:rPr>
              <a:t>La calidad como la capacidad de responder a desafíos en la sociedad del conocimiento</a:t>
            </a:r>
          </a:p>
        </p:txBody>
      </p:sp>
      <p:sp>
        <p:nvSpPr>
          <p:cNvPr id="9" name="1 Título"/>
          <p:cNvSpPr txBox="1">
            <a:spLocks/>
          </p:cNvSpPr>
          <p:nvPr/>
        </p:nvSpPr>
        <p:spPr>
          <a:xfrm>
            <a:off x="323528" y="5053826"/>
            <a:ext cx="8517632" cy="1471518"/>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es-ES" sz="2200" b="0" i="0" u="none" strike="noStrike" kern="1200" cap="none" spc="0" normalizeH="0" baseline="0" noProof="0" dirty="0">
                <a:ln>
                  <a:noFill/>
                </a:ln>
                <a:solidFill>
                  <a:schemeClr val="tx1"/>
                </a:solidFill>
                <a:effectLst/>
                <a:uLnTx/>
                <a:uFillTx/>
                <a:latin typeface="+mj-lt"/>
                <a:ea typeface="+mj-ea"/>
                <a:cs typeface="+mj-cs"/>
              </a:rPr>
            </a:br>
            <a:br>
              <a:rPr kumimoji="0" lang="es-ES" sz="2200" b="0" i="0" u="none" strike="noStrike" kern="1200" cap="none" spc="0" normalizeH="0" baseline="0" noProof="0" dirty="0">
                <a:ln>
                  <a:noFill/>
                </a:ln>
                <a:solidFill>
                  <a:schemeClr val="tx1"/>
                </a:solidFill>
                <a:effectLst/>
                <a:uLnTx/>
                <a:uFillTx/>
                <a:latin typeface="+mj-lt"/>
                <a:ea typeface="+mj-ea"/>
                <a:cs typeface="+mj-cs"/>
              </a:rPr>
            </a:br>
            <a:r>
              <a:rPr kumimoji="0" lang="es-ES" sz="3000" b="1" i="0" u="none" strike="noStrike" kern="1200" cap="none" spc="0" normalizeH="0" baseline="0" noProof="0" dirty="0">
                <a:ln>
                  <a:noFill/>
                </a:ln>
                <a:solidFill>
                  <a:schemeClr val="accent4">
                    <a:lumMod val="75000"/>
                  </a:schemeClr>
                </a:solidFill>
                <a:effectLst/>
                <a:uLnTx/>
                <a:uFillTx/>
                <a:latin typeface="+mj-lt"/>
                <a:ea typeface="+mj-ea"/>
                <a:cs typeface="+mj-cs"/>
              </a:rPr>
              <a:t>El contexto y los procesos de implementación  críticos para el éxito en la reforma de la política educativa</a:t>
            </a:r>
            <a:br>
              <a:rPr kumimoji="0" lang="es-ES" sz="3400" b="0" i="0" u="none" strike="noStrike" kern="1200" cap="none" spc="0" normalizeH="0" baseline="0" noProof="0" dirty="0">
                <a:ln>
                  <a:noFill/>
                </a:ln>
                <a:solidFill>
                  <a:schemeClr val="tx1"/>
                </a:solidFill>
                <a:effectLst/>
                <a:uLnTx/>
                <a:uFillTx/>
                <a:latin typeface="+mj-lt"/>
                <a:ea typeface="+mj-ea"/>
                <a:cs typeface="+mj-cs"/>
              </a:rPr>
            </a:br>
            <a:endParaRPr kumimoji="0" lang="en-US" sz="34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Marcador de contenido 2"/>
          <p:cNvSpPr txBox="1">
            <a:spLocks/>
          </p:cNvSpPr>
          <p:nvPr/>
        </p:nvSpPr>
        <p:spPr>
          <a:xfrm>
            <a:off x="621904" y="1270398"/>
            <a:ext cx="8075240" cy="69494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MX" sz="3100" b="1" dirty="0">
                <a:solidFill>
                  <a:srgbClr val="FF0000"/>
                </a:solidFill>
              </a:rPr>
              <a:t>Pertinencia  social de la educación  tecnológica mas allá de la función economicista</a:t>
            </a:r>
          </a:p>
          <a:p>
            <a:endParaRPr lang="es-MX" dirty="0"/>
          </a:p>
        </p:txBody>
      </p:sp>
    </p:spTree>
    <p:extLst>
      <p:ext uri="{BB962C8B-B14F-4D97-AF65-F5344CB8AC3E}">
        <p14:creationId xmlns:p14="http://schemas.microsoft.com/office/powerpoint/2010/main" val="163700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4638"/>
            <a:ext cx="8219256" cy="490066"/>
          </a:xfrm>
        </p:spPr>
        <p:txBody>
          <a:bodyPr>
            <a:normAutofit fontScale="90000"/>
          </a:bodyPr>
          <a:lstStyle/>
          <a:p>
            <a:r>
              <a:rPr lang="es-MX" sz="2800" b="1" dirty="0">
                <a:solidFill>
                  <a:srgbClr val="FF0000"/>
                </a:solidFill>
              </a:rPr>
              <a:t>Referencias bibliográficas</a:t>
            </a:r>
          </a:p>
        </p:txBody>
      </p:sp>
      <p:sp>
        <p:nvSpPr>
          <p:cNvPr id="3" name="2 Marcador de contenido"/>
          <p:cNvSpPr>
            <a:spLocks noGrp="1"/>
          </p:cNvSpPr>
          <p:nvPr>
            <p:ph idx="1"/>
          </p:nvPr>
        </p:nvSpPr>
        <p:spPr>
          <a:xfrm>
            <a:off x="395536" y="1052736"/>
            <a:ext cx="8291264" cy="5616624"/>
          </a:xfrm>
        </p:spPr>
        <p:txBody>
          <a:bodyPr>
            <a:normAutofit fontScale="25000" lnSpcReduction="20000"/>
          </a:bodyPr>
          <a:lstStyle/>
          <a:p>
            <a:endParaRPr lang="es-MX" dirty="0"/>
          </a:p>
          <a:p>
            <a:r>
              <a:rPr lang="es-MX" sz="4800" dirty="0"/>
              <a:t>Alarcón Montiel, Esmeralda 2006), Las trayectorias educativas en las universidades tecnológicas, </a:t>
            </a:r>
            <a:r>
              <a:rPr lang="es-MX" sz="1100" dirty="0"/>
              <a:t>, </a:t>
            </a:r>
            <a:r>
              <a:rPr lang="es-ES" sz="1100" dirty="0"/>
              <a:t> </a:t>
            </a:r>
            <a:r>
              <a:rPr lang="es-ES" sz="4800" b="1" dirty="0"/>
              <a:t>Revista de Investigación Educativa 3, </a:t>
            </a:r>
            <a:r>
              <a:rPr lang="en-US" sz="4800" dirty="0" err="1"/>
              <a:t>julio-diciembre</a:t>
            </a:r>
            <a:r>
              <a:rPr lang="en-US" sz="4800" dirty="0"/>
              <a:t>, </a:t>
            </a:r>
            <a:r>
              <a:rPr lang="es-ES" sz="4800" dirty="0"/>
              <a:t>Instituto de Investigaciones en Educación, Universidad Veracruzana ,</a:t>
            </a:r>
            <a:r>
              <a:rPr lang="en-US" sz="4800" dirty="0" err="1"/>
              <a:t>Xalapa</a:t>
            </a:r>
            <a:r>
              <a:rPr lang="en-US" sz="4800" dirty="0"/>
              <a:t>, Veracruz</a:t>
            </a:r>
          </a:p>
          <a:p>
            <a:r>
              <a:rPr lang="es-MX" sz="4800" dirty="0"/>
              <a:t> http://www.redalyc.org/pdf/2831/283121724006.pdf en </a:t>
            </a:r>
            <a:r>
              <a:rPr lang="es-MX" sz="4800" dirty="0">
                <a:hlinkClick r:id="rId2"/>
              </a:rPr>
              <a:t>http://www.redalyc.org/pdf/2831/283121724006.pdf</a:t>
            </a:r>
            <a:endParaRPr lang="es-MX" sz="4800" dirty="0"/>
          </a:p>
          <a:p>
            <a:endParaRPr lang="es-MX" sz="4800" dirty="0"/>
          </a:p>
          <a:p>
            <a:r>
              <a:rPr lang="es-MX" sz="4800" dirty="0"/>
              <a:t>De Gray, </a:t>
            </a:r>
            <a:r>
              <a:rPr lang="es-MX" sz="4800" dirty="0" err="1"/>
              <a:t>Adrìan</a:t>
            </a:r>
            <a:r>
              <a:rPr lang="es-MX" sz="4800" dirty="0"/>
              <a:t> ( 2006) , Las Trayectorias Educativas en las Universidades Tecnológicas. Un acercamiento al modelo educativo desde las prácticas escolares de los jóvenes universitarios. Coordinación General de Universidades Tecnológicas/Universidad Tecnológica de la Sierra Hidalguense. México. </a:t>
            </a:r>
          </a:p>
          <a:p>
            <a:endParaRPr lang="es-MX" sz="4800" dirty="0"/>
          </a:p>
          <a:p>
            <a:r>
              <a:rPr lang="es-MX" sz="4800" dirty="0"/>
              <a:t>Flores Crespo, Pedro (2009) </a:t>
            </a:r>
            <a:r>
              <a:rPr lang="en-US" sz="4800" dirty="0" err="1"/>
              <a:t>Trayectoria</a:t>
            </a:r>
            <a:r>
              <a:rPr lang="en-US" sz="4800" dirty="0"/>
              <a:t> del </a:t>
            </a:r>
            <a:r>
              <a:rPr lang="en-US" sz="4800" dirty="0" err="1"/>
              <a:t>modelo</a:t>
            </a:r>
            <a:r>
              <a:rPr lang="en-US" sz="4800" dirty="0"/>
              <a:t> de </a:t>
            </a:r>
            <a:r>
              <a:rPr lang="en-US" sz="4800" dirty="0" err="1"/>
              <a:t>universidades</a:t>
            </a:r>
            <a:r>
              <a:rPr lang="en-US" sz="4800" dirty="0"/>
              <a:t> </a:t>
            </a:r>
            <a:r>
              <a:rPr lang="en-US" sz="4800" dirty="0" err="1"/>
              <a:t>Tecnológicas</a:t>
            </a:r>
            <a:r>
              <a:rPr lang="en-US" sz="4800" dirty="0"/>
              <a:t> en México (1991-2009), </a:t>
            </a:r>
            <a:r>
              <a:rPr lang="en-US" sz="4800" dirty="0" err="1"/>
              <a:t>Cuadernos</a:t>
            </a:r>
            <a:r>
              <a:rPr lang="en-US" sz="4800" dirty="0"/>
              <a:t> de </a:t>
            </a:r>
            <a:r>
              <a:rPr lang="en-US" sz="4800" dirty="0" err="1"/>
              <a:t>Trabajo</a:t>
            </a:r>
            <a:r>
              <a:rPr lang="en-US" sz="4800" dirty="0"/>
              <a:t> de la </a:t>
            </a:r>
            <a:r>
              <a:rPr lang="en-US" sz="4800" dirty="0" err="1"/>
              <a:t>Dirección</a:t>
            </a:r>
            <a:r>
              <a:rPr lang="en-US" sz="4800" dirty="0"/>
              <a:t> general de </a:t>
            </a:r>
            <a:r>
              <a:rPr lang="en-US" sz="4800" dirty="0" err="1"/>
              <a:t>Evaluación</a:t>
            </a:r>
            <a:r>
              <a:rPr lang="en-US" sz="4800" dirty="0"/>
              <a:t> </a:t>
            </a:r>
            <a:r>
              <a:rPr lang="en-US" sz="4800" dirty="0" err="1"/>
              <a:t>Institucional</a:t>
            </a:r>
            <a:r>
              <a:rPr lang="en-US" sz="4800" dirty="0"/>
              <a:t>, UNAM</a:t>
            </a:r>
            <a:r>
              <a:rPr lang="en-US" sz="4800" b="1" dirty="0"/>
              <a:t>, en </a:t>
            </a:r>
            <a:r>
              <a:rPr lang="en-US" sz="4800" b="1" dirty="0">
                <a:hlinkClick r:id="rId3"/>
              </a:rPr>
              <a:t>http://www.dgei.unam.mx/cuaderno3.pdf</a:t>
            </a:r>
            <a:endParaRPr lang="en-US" sz="4800" b="1" dirty="0"/>
          </a:p>
          <a:p>
            <a:endParaRPr lang="es-MX" sz="4800" dirty="0"/>
          </a:p>
          <a:p>
            <a:r>
              <a:rPr lang="es-MX" sz="4800" dirty="0"/>
              <a:t>Gil Antón, Manuel; Mendoza Rosas, Javier; Rodríguez Gómez, Roberto y Pérez García, María Jesús (2009), </a:t>
            </a:r>
            <a:r>
              <a:rPr lang="es-MX" sz="4800" i="1" dirty="0"/>
              <a:t>Cobertura de la educación superior en México. Tendencias, retos y perspectivas, México, ANUIES, </a:t>
            </a:r>
            <a:endParaRPr lang="es-MX" sz="4800" dirty="0"/>
          </a:p>
          <a:p>
            <a:r>
              <a:rPr lang="es-MX" sz="4800" dirty="0"/>
              <a:t>IPN (2016), </a:t>
            </a:r>
            <a:r>
              <a:rPr lang="es-MX" sz="4800" i="1" dirty="0"/>
              <a:t>Estadística básica enero-junio 2016, en </a:t>
            </a:r>
            <a:r>
              <a:rPr lang="es-MX" sz="4800" i="1" dirty="0">
                <a:hlinkClick r:id="rId4"/>
              </a:rPr>
              <a:t>http://www.ses.unam.mx/publicaciones/libros/L30_cobertura/Cobertura.pdf</a:t>
            </a:r>
            <a:endParaRPr lang="es-MX" sz="4800" i="1" dirty="0"/>
          </a:p>
          <a:p>
            <a:endParaRPr lang="es-MX" sz="4800" i="1" dirty="0"/>
          </a:p>
          <a:p>
            <a:r>
              <a:rPr lang="en-US" sz="4800" dirty="0"/>
              <a:t> </a:t>
            </a:r>
            <a:r>
              <a:rPr lang="en-US" sz="4800" dirty="0" err="1"/>
              <a:t>Guzmán</a:t>
            </a:r>
            <a:r>
              <a:rPr lang="en-US" sz="4800" dirty="0"/>
              <a:t> Gómez, Carlota y Olga Victoria Serrano Sánchez  </a:t>
            </a:r>
            <a:r>
              <a:rPr lang="en-US" sz="4800" b="1" dirty="0"/>
              <a:t>( 2011 ) </a:t>
            </a:r>
            <a:r>
              <a:rPr lang="es-ES" sz="4800" dirty="0"/>
              <a:t>Las puertas del ingreso a la educación superior: el caso del concurso de selección a la licenciatura de la  UNAM,, </a:t>
            </a:r>
            <a:endParaRPr lang="en-US" sz="4800" dirty="0"/>
          </a:p>
          <a:p>
            <a:r>
              <a:rPr lang="es-ES" sz="4800" dirty="0"/>
              <a:t> Revista de la </a:t>
            </a:r>
            <a:r>
              <a:rPr lang="es-ES" sz="4800" dirty="0" err="1"/>
              <a:t>Sducación</a:t>
            </a:r>
            <a:r>
              <a:rPr lang="es-ES" sz="4800" dirty="0"/>
              <a:t> superior,  México, </a:t>
            </a:r>
            <a:r>
              <a:rPr lang="en-US" sz="4800" dirty="0"/>
              <a:t> Vol. XL (1), No. 157,</a:t>
            </a:r>
            <a:r>
              <a:rPr lang="es-ES" sz="4800" dirty="0"/>
              <a:t>Enero </a:t>
            </a:r>
            <a:r>
              <a:rPr lang="es-ES" sz="4800"/>
              <a:t>- Marzo, </a:t>
            </a:r>
            <a:r>
              <a:rPr lang="es-ES" sz="4800" dirty="0"/>
              <a:t>pp. 31-53</a:t>
            </a:r>
            <a:endParaRPr lang="es-MX" sz="4800" dirty="0"/>
          </a:p>
          <a:p>
            <a:endParaRPr lang="es-MX" sz="4800" dirty="0"/>
          </a:p>
          <a:p>
            <a:r>
              <a:rPr lang="es-MX" sz="4800" dirty="0"/>
              <a:t>Mendoza Rojas, Javier (2012), </a:t>
            </a:r>
            <a:r>
              <a:rPr lang="es-MX" sz="4800" i="1" dirty="0"/>
              <a:t>Cobertura de educación superior en México, </a:t>
            </a:r>
            <a:r>
              <a:rPr lang="es-MX" sz="4800" dirty="0"/>
              <a:t>Seminario de educación superior UNAM </a:t>
            </a:r>
            <a:r>
              <a:rPr lang="es-MX" sz="4800" i="1" dirty="0"/>
              <a:t>Sexto Curso Internacional “problemas y debates actuales de la educación superior: Perspectivas internacionales” EN </a:t>
            </a:r>
            <a:r>
              <a:rPr lang="es-MX" sz="4800" i="1" dirty="0">
                <a:hlinkClick r:id="rId5"/>
              </a:rPr>
              <a:t>http://www.ses.unam.mx/curso2012/pdf/Mendoza_M5S1.pdf</a:t>
            </a:r>
            <a:endParaRPr lang="es-MX" sz="4800" i="1" dirty="0"/>
          </a:p>
          <a:p>
            <a:endParaRPr lang="es-MX" sz="4800" i="1" dirty="0"/>
          </a:p>
          <a:p>
            <a:r>
              <a:rPr lang="es-MX" sz="4800" dirty="0" err="1"/>
              <a:t>Mezaran</a:t>
            </a:r>
            <a:r>
              <a:rPr lang="es-MX" sz="4800" dirty="0"/>
              <a:t> Jacques (2006), Las universidades tecnológicas mexicanas, un modelo eficaz, una inversión pública exitosa, un sistema a fortalecer, Universidades Tecnológicas, Universidad Tecnológica de Bahía de Banderas</a:t>
            </a:r>
          </a:p>
          <a:p>
            <a:endParaRPr lang="es-MX" sz="4800" dirty="0"/>
          </a:p>
          <a:p>
            <a:r>
              <a:rPr lang="es-MX" sz="4800" dirty="0"/>
              <a:t>OCDE (2015), </a:t>
            </a:r>
            <a:r>
              <a:rPr lang="es-ES" sz="4800" dirty="0"/>
              <a:t>Política educativa en perspectiva 2015. Hacer posibles las reformas. Editorial </a:t>
            </a:r>
            <a:r>
              <a:rPr lang="es-ES" sz="4800" dirty="0" err="1"/>
              <a:t>santillana</a:t>
            </a:r>
            <a:r>
              <a:rPr lang="es-ES" sz="4800" dirty="0"/>
              <a:t>, en </a:t>
            </a:r>
            <a:r>
              <a:rPr lang="es-ES" sz="4800" dirty="0">
                <a:hlinkClick r:id="rId6"/>
              </a:rPr>
              <a:t>http://www.fundacionsantillana.com/upload/ficheros/noticias/201509/politicas_educativas_para_la_web.pdf</a:t>
            </a:r>
            <a:endParaRPr lang="es-ES" sz="4800" dirty="0"/>
          </a:p>
          <a:p>
            <a:endParaRPr lang="es-ES" sz="4800" dirty="0"/>
          </a:p>
          <a:p>
            <a:endParaRPr lang="es-ES" sz="4800" dirty="0"/>
          </a:p>
          <a:p>
            <a:endParaRPr lang="es-MX" sz="4800" dirty="0"/>
          </a:p>
          <a:p>
            <a:endParaRPr lang="es-MX" sz="4800" dirty="0"/>
          </a:p>
          <a:p>
            <a:endParaRPr lang="es-MX" sz="4800" dirty="0"/>
          </a:p>
        </p:txBody>
      </p:sp>
    </p:spTree>
    <p:extLst>
      <p:ext uri="{BB962C8B-B14F-4D97-AF65-F5344CB8AC3E}">
        <p14:creationId xmlns:p14="http://schemas.microsoft.com/office/powerpoint/2010/main" val="1193712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147248" cy="490066"/>
          </a:xfrm>
        </p:spPr>
        <p:txBody>
          <a:bodyPr>
            <a:noAutofit/>
          </a:bodyPr>
          <a:lstStyle/>
          <a:p>
            <a:r>
              <a:rPr lang="es-MX" sz="2800" b="1" dirty="0">
                <a:solidFill>
                  <a:srgbClr val="FF0000"/>
                </a:solidFill>
              </a:rPr>
              <a:t>Participación en la matrícula de educación superior</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77105006"/>
              </p:ext>
            </p:extLst>
          </p:nvPr>
        </p:nvGraphicFramePr>
        <p:xfrm>
          <a:off x="107504" y="1052736"/>
          <a:ext cx="8928992" cy="5299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6732240" y="3212976"/>
            <a:ext cx="184731" cy="369332"/>
          </a:xfrm>
          <a:prstGeom prst="rect">
            <a:avLst/>
          </a:prstGeom>
          <a:noFill/>
        </p:spPr>
        <p:txBody>
          <a:bodyPr wrap="none" rtlCol="0">
            <a:spAutoFit/>
          </a:bodyPr>
          <a:lstStyle/>
          <a:p>
            <a:endParaRPr lang="es-MX" b="1" dirty="0">
              <a:solidFill>
                <a:srgbClr val="FF0000"/>
              </a:solidFill>
            </a:endParaRPr>
          </a:p>
        </p:txBody>
      </p:sp>
      <p:graphicFrame>
        <p:nvGraphicFramePr>
          <p:cNvPr id="5" name="3 Marcador de contenido"/>
          <p:cNvGraphicFramePr>
            <a:graphicFrameLocks/>
          </p:cNvGraphicFramePr>
          <p:nvPr>
            <p:extLst>
              <p:ext uri="{D42A27DB-BD31-4B8C-83A1-F6EECF244321}">
                <p14:modId xmlns:p14="http://schemas.microsoft.com/office/powerpoint/2010/main" val="2986350098"/>
              </p:ext>
            </p:extLst>
          </p:nvPr>
        </p:nvGraphicFramePr>
        <p:xfrm>
          <a:off x="4792735" y="3212976"/>
          <a:ext cx="4248472" cy="1487897"/>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tblGrid>
              <a:tr h="232792">
                <a:tc>
                  <a:txBody>
                    <a:bodyPr/>
                    <a:lstStyle/>
                    <a:p>
                      <a:r>
                        <a:rPr lang="es-MX" sz="1400" dirty="0"/>
                        <a:t>EDUCACION SUPERIOR</a:t>
                      </a:r>
                    </a:p>
                  </a:txBody>
                  <a:tcPr/>
                </a:tc>
                <a:tc>
                  <a:txBody>
                    <a:bodyPr/>
                    <a:lstStyle/>
                    <a:p>
                      <a:r>
                        <a:rPr lang="es-MX" sz="1400" dirty="0"/>
                        <a:t>4 032 992            100.00%</a:t>
                      </a:r>
                    </a:p>
                  </a:txBody>
                  <a:tcPr/>
                </a:tc>
                <a:extLst>
                  <a:ext uri="{0D108BD9-81ED-4DB2-BD59-A6C34878D82A}">
                    <a16:rowId xmlns:a16="http://schemas.microsoft.com/office/drawing/2014/main" val="10000"/>
                  </a:ext>
                </a:extLst>
              </a:tr>
              <a:tr h="290601">
                <a:tc>
                  <a:txBody>
                    <a:bodyPr/>
                    <a:lstStyle/>
                    <a:p>
                      <a:r>
                        <a:rPr lang="es-MX" sz="1200" b="1" dirty="0"/>
                        <a:t>Instituto</a:t>
                      </a:r>
                      <a:r>
                        <a:rPr lang="es-MX" sz="1200" b="1" baseline="0" dirty="0"/>
                        <a:t> Politécnico Nacional</a:t>
                      </a:r>
                      <a:endParaRPr lang="es-MX" sz="1200" b="1" dirty="0"/>
                    </a:p>
                  </a:txBody>
                  <a:tcPr/>
                </a:tc>
                <a:tc>
                  <a:txBody>
                    <a:bodyPr/>
                    <a:lstStyle/>
                    <a:p>
                      <a:r>
                        <a:rPr lang="es-MX" sz="1200" b="1" dirty="0"/>
                        <a:t>   107 253                  2.66%</a:t>
                      </a:r>
                    </a:p>
                  </a:txBody>
                  <a:tcPr/>
                </a:tc>
                <a:extLst>
                  <a:ext uri="{0D108BD9-81ED-4DB2-BD59-A6C34878D82A}">
                    <a16:rowId xmlns:a16="http://schemas.microsoft.com/office/drawing/2014/main" val="10001"/>
                  </a:ext>
                </a:extLst>
              </a:tr>
              <a:tr h="311294">
                <a:tc>
                  <a:txBody>
                    <a:bodyPr/>
                    <a:lstStyle/>
                    <a:p>
                      <a:r>
                        <a:rPr lang="es-MX" sz="1200" b="1" dirty="0"/>
                        <a:t>Tecnológico Nacional de México</a:t>
                      </a:r>
                    </a:p>
                  </a:txBody>
                  <a:tcPr/>
                </a:tc>
                <a:tc>
                  <a:txBody>
                    <a:bodyPr/>
                    <a:lstStyle/>
                    <a:p>
                      <a:r>
                        <a:rPr lang="es-MX" sz="1200" b="1" dirty="0"/>
                        <a:t>    516 880               12.82%</a:t>
                      </a:r>
                    </a:p>
                  </a:txBody>
                  <a:tcPr/>
                </a:tc>
                <a:extLst>
                  <a:ext uri="{0D108BD9-81ED-4DB2-BD59-A6C34878D82A}">
                    <a16:rowId xmlns:a16="http://schemas.microsoft.com/office/drawing/2014/main" val="10002"/>
                  </a:ext>
                </a:extLst>
              </a:tr>
              <a:tr h="290601">
                <a:tc>
                  <a:txBody>
                    <a:bodyPr/>
                    <a:lstStyle/>
                    <a:p>
                      <a:r>
                        <a:rPr lang="es-MX" sz="1200" b="1" dirty="0"/>
                        <a:t>Universidades</a:t>
                      </a:r>
                      <a:r>
                        <a:rPr lang="es-MX" sz="1200" b="1" baseline="0" dirty="0"/>
                        <a:t> Tecnológicas</a:t>
                      </a:r>
                      <a:endParaRPr lang="es-MX" sz="1200" b="1" dirty="0"/>
                    </a:p>
                  </a:txBody>
                  <a:tcPr/>
                </a:tc>
                <a:tc>
                  <a:txBody>
                    <a:bodyPr/>
                    <a:lstStyle/>
                    <a:p>
                      <a:r>
                        <a:rPr lang="es-MX" sz="1200" b="1" dirty="0"/>
                        <a:t>    210 189                 5.11%</a:t>
                      </a:r>
                    </a:p>
                  </a:txBody>
                  <a:tcPr/>
                </a:tc>
                <a:extLst>
                  <a:ext uri="{0D108BD9-81ED-4DB2-BD59-A6C34878D82A}">
                    <a16:rowId xmlns:a16="http://schemas.microsoft.com/office/drawing/2014/main" val="10003"/>
                  </a:ext>
                </a:extLst>
              </a:tr>
              <a:tr h="290601">
                <a:tc>
                  <a:txBody>
                    <a:bodyPr/>
                    <a:lstStyle/>
                    <a:p>
                      <a:r>
                        <a:rPr lang="es-MX" sz="1200" b="1" dirty="0"/>
                        <a:t>Universidades Politécnicas</a:t>
                      </a:r>
                    </a:p>
                  </a:txBody>
                  <a:tcPr/>
                </a:tc>
                <a:tc>
                  <a:txBody>
                    <a:bodyPr/>
                    <a:lstStyle/>
                    <a:p>
                      <a:r>
                        <a:rPr lang="es-MX" sz="1200" b="1" dirty="0"/>
                        <a:t>       71 726                1.77%</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794057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4638"/>
            <a:ext cx="8219256" cy="418058"/>
          </a:xfrm>
        </p:spPr>
        <p:txBody>
          <a:bodyPr>
            <a:noAutofit/>
          </a:bodyPr>
          <a:lstStyle/>
          <a:p>
            <a:r>
              <a:rPr lang="es-MX" sz="2800" b="1" dirty="0">
                <a:solidFill>
                  <a:srgbClr val="FF0000"/>
                </a:solidFill>
              </a:rPr>
              <a:t>Referencias Bibliográficas</a:t>
            </a:r>
            <a:endParaRPr lang="en-US" sz="2800" b="1" dirty="0">
              <a:solidFill>
                <a:srgbClr val="FF0000"/>
              </a:solidFill>
            </a:endParaRPr>
          </a:p>
        </p:txBody>
      </p:sp>
      <p:sp>
        <p:nvSpPr>
          <p:cNvPr id="3" name="2 Marcador de contenido"/>
          <p:cNvSpPr>
            <a:spLocks noGrp="1"/>
          </p:cNvSpPr>
          <p:nvPr>
            <p:ph idx="1"/>
          </p:nvPr>
        </p:nvSpPr>
        <p:spPr>
          <a:xfrm>
            <a:off x="467544" y="764704"/>
            <a:ext cx="8219256" cy="5904656"/>
          </a:xfrm>
        </p:spPr>
        <p:txBody>
          <a:bodyPr>
            <a:normAutofit fontScale="40000" lnSpcReduction="20000"/>
          </a:bodyPr>
          <a:lstStyle/>
          <a:p>
            <a:r>
              <a:rPr lang="en-US" dirty="0"/>
              <a:t>Ruiz-</a:t>
            </a:r>
            <a:r>
              <a:rPr lang="en-US" dirty="0" err="1"/>
              <a:t>Larraguivel</a:t>
            </a:r>
            <a:r>
              <a:rPr lang="en-US" dirty="0"/>
              <a:t>, Estela ( 2011 ) </a:t>
            </a:r>
            <a:r>
              <a:rPr lang="es-ES" b="1" dirty="0"/>
              <a:t>,</a:t>
            </a:r>
            <a:r>
              <a:rPr lang="es-ES" dirty="0"/>
              <a:t>La educación superior tecnológica en México. Historia, situación actual y perspectivas,  revista Iberoamericana de Educación,</a:t>
            </a:r>
            <a:r>
              <a:rPr lang="en-US" dirty="0"/>
              <a:t> Ruiz-</a:t>
            </a:r>
            <a:r>
              <a:rPr lang="en-US" dirty="0" err="1"/>
              <a:t>Larraguivel</a:t>
            </a:r>
            <a:endParaRPr lang="es-MX" i="1" dirty="0"/>
          </a:p>
          <a:p>
            <a:r>
              <a:rPr lang="es-ES" b="1" dirty="0"/>
              <a:t>En </a:t>
            </a:r>
            <a:r>
              <a:rPr lang="es-ES" b="1" dirty="0">
                <a:hlinkClick r:id="rId2"/>
              </a:rPr>
              <a:t>https://ries.universia.net/article/view/43/educacion-superior-tecnologica-mexico-historia-situacion-actual-perspectivas</a:t>
            </a:r>
            <a:endParaRPr lang="es-ES" b="1" dirty="0"/>
          </a:p>
          <a:p>
            <a:endParaRPr lang="es-MX" dirty="0"/>
          </a:p>
          <a:p>
            <a:r>
              <a:rPr lang="es-MX" dirty="0"/>
              <a:t>SEP (2013), </a:t>
            </a:r>
            <a:r>
              <a:rPr lang="es-MX" i="1" dirty="0"/>
              <a:t>2013-2018 Subsistema de Universidades Politécnicas, programa institucional de desarrollo, </a:t>
            </a:r>
            <a:r>
              <a:rPr lang="es-MX" dirty="0"/>
              <a:t>Coordinación General de Universidades Tecnológicas y Politécnicas, en </a:t>
            </a:r>
            <a:r>
              <a:rPr lang="es-MX" dirty="0">
                <a:hlinkClick r:id="rId3"/>
              </a:rPr>
              <a:t>http://cgut.sep.gob.mx/PIDUP/Programa%20Institucional%20de%20Desarrollo%202013-2018%20Politecnicas%20Version%20para%20Imprimir.pdf</a:t>
            </a:r>
            <a:endParaRPr lang="es-MX" dirty="0"/>
          </a:p>
          <a:p>
            <a:endParaRPr lang="es-MX" dirty="0"/>
          </a:p>
          <a:p>
            <a:r>
              <a:rPr lang="es-MX" dirty="0"/>
              <a:t>SEP (2015), Tecnológico Nacional de México, Perfil Institucional, Tecnológico Nacional de México en </a:t>
            </a:r>
            <a:r>
              <a:rPr lang="en-US" dirty="0">
                <a:hlinkClick r:id="rId4"/>
              </a:rPr>
              <a:t>www.ittoluca.edu.mx/.../1.-%20</a:t>
            </a:r>
            <a:r>
              <a:rPr lang="en-US" b="1" dirty="0">
                <a:hlinkClick r:id="rId4"/>
              </a:rPr>
              <a:t>TECNOLÓGICO</a:t>
            </a:r>
            <a:r>
              <a:rPr lang="en-US" dirty="0">
                <a:hlinkClick r:id="rId4"/>
              </a:rPr>
              <a:t>%20</a:t>
            </a:r>
            <a:r>
              <a:rPr lang="en-US" b="1" dirty="0">
                <a:hlinkClick r:id="rId4"/>
              </a:rPr>
              <a:t>NACIONAL</a:t>
            </a:r>
            <a:r>
              <a:rPr lang="en-US" dirty="0">
                <a:hlinkClick r:id="rId4"/>
              </a:rPr>
              <a:t>%20DE%20</a:t>
            </a:r>
            <a:r>
              <a:rPr lang="en-US" b="1" dirty="0">
                <a:hlinkClick r:id="rId4"/>
              </a:rPr>
              <a:t>MÉXIC</a:t>
            </a:r>
            <a:r>
              <a:rPr lang="en-US" dirty="0"/>
              <a:t>...</a:t>
            </a:r>
          </a:p>
          <a:p>
            <a:r>
              <a:rPr lang="es-MX" dirty="0"/>
              <a:t>SEP (2013), </a:t>
            </a:r>
            <a:r>
              <a:rPr lang="es-MX" i="1" dirty="0"/>
              <a:t>Fortalecimiento del subsistema de Universidades Tecnológicas su evolución al nivel de estudio 5A, </a:t>
            </a:r>
            <a:r>
              <a:rPr lang="es-MX" dirty="0"/>
              <a:t>México, Subsecretaria de Educación Superior, en </a:t>
            </a:r>
            <a:r>
              <a:rPr lang="es-MX" dirty="0">
                <a:hlinkClick r:id="rId5"/>
              </a:rPr>
              <a:t>http://cgut.sep.gob.mx/Areas/CoordAcademica/FSUTcgut.pdf</a:t>
            </a:r>
            <a:endParaRPr lang="es-MX" dirty="0"/>
          </a:p>
          <a:p>
            <a:endParaRPr lang="es-MX" dirty="0"/>
          </a:p>
          <a:p>
            <a:r>
              <a:rPr lang="es-MX" dirty="0"/>
              <a:t>Silva Laya, Marisol  2012 ) </a:t>
            </a:r>
            <a:r>
              <a:rPr lang="es-ES" dirty="0"/>
              <a:t>Equidad en la Educación Superior en </a:t>
            </a:r>
            <a:r>
              <a:rPr lang="es-ES" dirty="0" err="1"/>
              <a:t>México:La</a:t>
            </a:r>
            <a:r>
              <a:rPr lang="es-ES" dirty="0"/>
              <a:t> Necesidad de un Nuevo Concepto y Nuevas Políticas</a:t>
            </a:r>
            <a:r>
              <a:rPr lang="es-ES" b="1" dirty="0"/>
              <a:t>, </a:t>
            </a:r>
            <a:r>
              <a:rPr lang="pt-BR" i="1" dirty="0" err="1"/>
              <a:t>Archivos</a:t>
            </a:r>
            <a:r>
              <a:rPr lang="pt-BR" i="1" dirty="0"/>
              <a:t> Analíticos de Políticas Educativas, 20 (4).  </a:t>
            </a:r>
            <a:r>
              <a:rPr lang="pt-BR" i="1" dirty="0" err="1"/>
              <a:t>en</a:t>
            </a:r>
            <a:endParaRPr lang="pt-BR" i="1" dirty="0"/>
          </a:p>
          <a:p>
            <a:r>
              <a:rPr lang="en-US" dirty="0">
                <a:hlinkClick r:id="rId6"/>
              </a:rPr>
              <a:t>http://epaa.asu.edu/ojs/article/view/965</a:t>
            </a:r>
            <a:endParaRPr lang="en-US" dirty="0"/>
          </a:p>
          <a:p>
            <a:endParaRPr lang="es-MX" dirty="0"/>
          </a:p>
          <a:p>
            <a:r>
              <a:rPr lang="es-MX" dirty="0"/>
              <a:t>Solís, Patricio (2015),  desigualdad vertical y horizontal en las transiciones educativas en México,  México, en </a:t>
            </a:r>
            <a:r>
              <a:rPr lang="es-ES" i="1" dirty="0"/>
              <a:t>Estudios Sociológicos3</a:t>
            </a:r>
            <a:r>
              <a:rPr lang="es-ES" dirty="0"/>
              <a:t>Vol. 31, número extraordinario , pp. 63-95 en </a:t>
            </a:r>
            <a:r>
              <a:rPr lang="es-ES" dirty="0">
                <a:hlinkClick r:id="rId7"/>
              </a:rPr>
              <a:t>http://estudiossociologicos.colmex.mx/index.php/es/article/view/80</a:t>
            </a:r>
            <a:endParaRPr lang="es-ES" dirty="0"/>
          </a:p>
          <a:p>
            <a:endParaRPr lang="es-MX" dirty="0"/>
          </a:p>
          <a:p>
            <a:r>
              <a:rPr lang="es-MX" dirty="0"/>
              <a:t>SEP (2015), </a:t>
            </a:r>
            <a:r>
              <a:rPr lang="es-MX" i="1" dirty="0"/>
              <a:t>Perfil institucional</a:t>
            </a:r>
            <a:r>
              <a:rPr lang="es-MX" dirty="0"/>
              <a:t> </a:t>
            </a:r>
            <a:r>
              <a:rPr lang="es-MX" i="1" dirty="0"/>
              <a:t>Tecnológico Nacional de México,</a:t>
            </a:r>
            <a:endParaRPr lang="es-MX" dirty="0"/>
          </a:p>
          <a:p>
            <a:r>
              <a:rPr lang="es-MX" dirty="0"/>
              <a:t>Subsecretaria de educación superior (2014), </a:t>
            </a:r>
            <a:r>
              <a:rPr lang="es-MX" i="1" dirty="0"/>
              <a:t>Resultados MECASUP 2014,</a:t>
            </a:r>
            <a:r>
              <a:rPr lang="es-MX" dirty="0"/>
              <a:t> México, recuperado en </a:t>
            </a:r>
            <a:r>
              <a:rPr lang="es-MX" u="sng" dirty="0">
                <a:hlinkClick r:id="rId8"/>
              </a:rPr>
              <a:t>http://cgut.sep.gob.mx/Areas/CoordPGA/DirPlaneaEvalInfo/SubEvaluacion/MECASUP_2014.xlsx</a:t>
            </a:r>
            <a:r>
              <a:rPr lang="es-MX" dirty="0"/>
              <a:t> </a:t>
            </a:r>
          </a:p>
          <a:p>
            <a:endParaRPr lang="es-MX" dirty="0"/>
          </a:p>
          <a:p>
            <a:r>
              <a:rPr lang="es-MX" dirty="0"/>
              <a:t>Verduzco López ,Elisa  y Giselle Silva Velarde (2015), Índice de Equidad en el acceso a la Educación Superior por Regiones en Jalisco, Memorias del Encuentro Internacional de Educación a Distancia Año. 3, núm. 3, diciembre 2014-noviembre 2015 </a:t>
            </a:r>
          </a:p>
          <a:p>
            <a:endParaRPr lang="es-MX" dirty="0"/>
          </a:p>
          <a:p>
            <a:endParaRPr lang="es-MX" dirty="0"/>
          </a:p>
          <a:p>
            <a:endParaRPr lang="es-MX"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60648"/>
            <a:ext cx="8507288" cy="504056"/>
          </a:xfrm>
        </p:spPr>
        <p:txBody>
          <a:bodyPr>
            <a:noAutofit/>
          </a:bodyPr>
          <a:lstStyle/>
          <a:p>
            <a:r>
              <a:rPr lang="es-MX" sz="2400" b="1" dirty="0">
                <a:solidFill>
                  <a:srgbClr val="FF0000"/>
                </a:solidFill>
              </a:rPr>
              <a:t>Conformación del Sistema de la Educación Superior Tecnológica</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26993096"/>
              </p:ext>
            </p:extLst>
          </p:nvPr>
        </p:nvGraphicFramePr>
        <p:xfrm>
          <a:off x="112676" y="764704"/>
          <a:ext cx="8640960" cy="6323383"/>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gridCol w="1440160">
                  <a:extLst>
                    <a:ext uri="{9D8B030D-6E8A-4147-A177-3AD203B41FA5}">
                      <a16:colId xmlns:a16="http://schemas.microsoft.com/office/drawing/2014/main" val="20005"/>
                    </a:ext>
                  </a:extLst>
                </a:gridCol>
              </a:tblGrid>
              <a:tr h="720079">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r>
                        <a:rPr lang="es-MX" sz="1400" dirty="0"/>
                        <a:t>Enfoque predominantemente práctico</a:t>
                      </a:r>
                      <a:endParaRPr lang="en-US" sz="1400" dirty="0"/>
                    </a:p>
                  </a:txBody>
                  <a:tcPr/>
                </a:tc>
                <a:tc>
                  <a:txBody>
                    <a:bodyPr/>
                    <a:lstStyle/>
                    <a:p>
                      <a:r>
                        <a:rPr lang="es-MX" sz="1400" dirty="0"/>
                        <a:t>Equilibrio entre lo teórico y lo práctico</a:t>
                      </a:r>
                      <a:endParaRPr lang="en-US" sz="1400" dirty="0"/>
                    </a:p>
                  </a:txBody>
                  <a:tcPr/>
                </a:tc>
                <a:extLst>
                  <a:ext uri="{0D108BD9-81ED-4DB2-BD59-A6C34878D82A}">
                    <a16:rowId xmlns:a16="http://schemas.microsoft.com/office/drawing/2014/main" val="10000"/>
                  </a:ext>
                </a:extLst>
              </a:tr>
              <a:tr h="767344">
                <a:tc>
                  <a:txBody>
                    <a:bodyPr/>
                    <a:lstStyle/>
                    <a:p>
                      <a:r>
                        <a:rPr lang="es-MX" sz="1600" b="1" dirty="0"/>
                        <a:t>1937</a:t>
                      </a:r>
                      <a:endParaRPr lang="en-US" sz="1600" b="1" dirty="0"/>
                    </a:p>
                  </a:txBody>
                  <a:tcPr/>
                </a:tc>
                <a:tc>
                  <a:txBody>
                    <a:bodyPr/>
                    <a:lstStyle/>
                    <a:p>
                      <a:r>
                        <a:rPr lang="es-MX" sz="1600" b="1" dirty="0">
                          <a:solidFill>
                            <a:srgbClr val="FF0000"/>
                          </a:solidFill>
                        </a:rPr>
                        <a:t>Instituto Politécnico</a:t>
                      </a:r>
                    </a:p>
                    <a:p>
                      <a:r>
                        <a:rPr lang="es-MX" sz="1600" b="1" dirty="0">
                          <a:solidFill>
                            <a:srgbClr val="FF0000"/>
                          </a:solidFill>
                        </a:rPr>
                        <a:t>Nacional</a:t>
                      </a:r>
                      <a:endParaRPr lang="en-US" sz="1600" b="1" dirty="0">
                        <a:solidFill>
                          <a:srgbClr val="FF0000"/>
                        </a:solidFill>
                      </a:endParaRPr>
                    </a:p>
                  </a:txBody>
                  <a:tcPr>
                    <a:solidFill>
                      <a:srgbClr val="FFFF00"/>
                    </a:solidFill>
                  </a:tcPr>
                </a:tc>
                <a:tc>
                  <a:txBody>
                    <a:bodyPr/>
                    <a:lstStyle/>
                    <a:p>
                      <a:endParaRPr lang="en-US" sz="1600" b="1" dirty="0"/>
                    </a:p>
                  </a:txBody>
                  <a:tcPr/>
                </a:tc>
                <a:tc>
                  <a:txBody>
                    <a:bodyPr/>
                    <a:lstStyle/>
                    <a:p>
                      <a:endParaRPr lang="en-US" sz="1600" b="1" dirty="0"/>
                    </a:p>
                  </a:txBody>
                  <a:tcPr/>
                </a:tc>
                <a:tc>
                  <a:txBody>
                    <a:bodyPr/>
                    <a:lstStyle/>
                    <a:p>
                      <a:endParaRPr lang="en-US" sz="1600" b="1"/>
                    </a:p>
                  </a:txBody>
                  <a:tcPr/>
                </a:tc>
                <a:tc>
                  <a:txBody>
                    <a:bodyPr/>
                    <a:lstStyle/>
                    <a:p>
                      <a:endParaRPr lang="en-US" sz="1600" b="1" dirty="0"/>
                    </a:p>
                  </a:txBody>
                  <a:tcPr/>
                </a:tc>
                <a:extLst>
                  <a:ext uri="{0D108BD9-81ED-4DB2-BD59-A6C34878D82A}">
                    <a16:rowId xmlns:a16="http://schemas.microsoft.com/office/drawing/2014/main" val="10001"/>
                  </a:ext>
                </a:extLst>
              </a:tr>
              <a:tr h="767344">
                <a:tc>
                  <a:txBody>
                    <a:bodyPr/>
                    <a:lstStyle/>
                    <a:p>
                      <a:r>
                        <a:rPr lang="es-MX" sz="1600" b="1" dirty="0"/>
                        <a:t>1948</a:t>
                      </a:r>
                      <a:endParaRPr lang="en-US" sz="1600" b="1" dirty="0"/>
                    </a:p>
                  </a:txBody>
                  <a:tcPr/>
                </a:tc>
                <a:tc>
                  <a:txBody>
                    <a:bodyPr/>
                    <a:lstStyle/>
                    <a:p>
                      <a:endParaRPr lang="en-US" sz="1600" b="1" dirty="0"/>
                    </a:p>
                  </a:txBody>
                  <a:tcPr/>
                </a:tc>
                <a:tc>
                  <a:txBody>
                    <a:bodyPr/>
                    <a:lstStyle/>
                    <a:p>
                      <a:r>
                        <a:rPr lang="es-MX" sz="1600" b="1" dirty="0"/>
                        <a:t>Institutos tecnológicos Foráneos</a:t>
                      </a:r>
                      <a:endParaRPr lang="en-US" sz="1600" b="1" dirty="0"/>
                    </a:p>
                  </a:txBody>
                  <a:tcPr/>
                </a:tc>
                <a:tc>
                  <a:txBody>
                    <a:bodyPr/>
                    <a:lstStyle/>
                    <a:p>
                      <a:endParaRPr lang="en-US" sz="1600" b="1" dirty="0"/>
                    </a:p>
                  </a:txBody>
                  <a:tcPr/>
                </a:tc>
                <a:tc>
                  <a:txBody>
                    <a:bodyPr/>
                    <a:lstStyle/>
                    <a:p>
                      <a:endParaRPr lang="en-US" sz="1600" b="1" dirty="0"/>
                    </a:p>
                  </a:txBody>
                  <a:tcPr/>
                </a:tc>
                <a:tc>
                  <a:txBody>
                    <a:bodyPr/>
                    <a:lstStyle/>
                    <a:p>
                      <a:endParaRPr lang="en-US" sz="1600" b="1"/>
                    </a:p>
                  </a:txBody>
                  <a:tcPr/>
                </a:tc>
                <a:extLst>
                  <a:ext uri="{0D108BD9-81ED-4DB2-BD59-A6C34878D82A}">
                    <a16:rowId xmlns:a16="http://schemas.microsoft.com/office/drawing/2014/main" val="10002"/>
                  </a:ext>
                </a:extLst>
              </a:tr>
              <a:tr h="767344">
                <a:tc>
                  <a:txBody>
                    <a:bodyPr/>
                    <a:lstStyle/>
                    <a:p>
                      <a:r>
                        <a:rPr lang="es-MX" sz="1600" b="1" dirty="0"/>
                        <a:t>1958</a:t>
                      </a:r>
                      <a:endParaRPr lang="en-US" sz="1600" b="1" dirty="0"/>
                    </a:p>
                  </a:txBody>
                  <a:tcPr/>
                </a:tc>
                <a:tc>
                  <a:txBody>
                    <a:bodyPr/>
                    <a:lstStyle/>
                    <a:p>
                      <a:endParaRPr lang="en-US" sz="1600" b="1" dirty="0"/>
                    </a:p>
                  </a:txBody>
                  <a:tcPr/>
                </a:tc>
                <a:tc>
                  <a:txBody>
                    <a:bodyPr/>
                    <a:lstStyle/>
                    <a:p>
                      <a:r>
                        <a:rPr lang="es-MX" sz="1600" b="1" dirty="0"/>
                        <a:t>Institutos Tecnológicos Regionales</a:t>
                      </a:r>
                      <a:endParaRPr lang="en-US" sz="1600" b="1" dirty="0"/>
                    </a:p>
                  </a:txBody>
                  <a:tcPr/>
                </a:tc>
                <a:tc>
                  <a:txBody>
                    <a:bodyPr/>
                    <a:lstStyle/>
                    <a:p>
                      <a:endParaRPr lang="en-US" sz="1600" b="1" dirty="0"/>
                    </a:p>
                  </a:txBody>
                  <a:tcPr/>
                </a:tc>
                <a:tc>
                  <a:txBody>
                    <a:bodyPr/>
                    <a:lstStyle/>
                    <a:p>
                      <a:endParaRPr lang="en-US" sz="1600" b="1" dirty="0"/>
                    </a:p>
                  </a:txBody>
                  <a:tcPr/>
                </a:tc>
                <a:tc>
                  <a:txBody>
                    <a:bodyPr/>
                    <a:lstStyle/>
                    <a:p>
                      <a:endParaRPr lang="en-US" sz="1600" b="1" dirty="0"/>
                    </a:p>
                  </a:txBody>
                  <a:tcPr/>
                </a:tc>
                <a:extLst>
                  <a:ext uri="{0D108BD9-81ED-4DB2-BD59-A6C34878D82A}">
                    <a16:rowId xmlns:a16="http://schemas.microsoft.com/office/drawing/2014/main" val="10003"/>
                  </a:ext>
                </a:extLst>
              </a:tr>
              <a:tr h="767344">
                <a:tc>
                  <a:txBody>
                    <a:bodyPr/>
                    <a:lstStyle/>
                    <a:p>
                      <a:r>
                        <a:rPr lang="es-MX" sz="1600" b="1" dirty="0"/>
                        <a:t>1990</a:t>
                      </a:r>
                      <a:endParaRPr lang="en-US" sz="1600" b="1" dirty="0"/>
                    </a:p>
                  </a:txBody>
                  <a:tcPr/>
                </a:tc>
                <a:tc>
                  <a:txBody>
                    <a:bodyPr/>
                    <a:lstStyle/>
                    <a:p>
                      <a:endParaRPr lang="en-US" sz="1600" b="1" dirty="0"/>
                    </a:p>
                  </a:txBody>
                  <a:tcPr/>
                </a:tc>
                <a:tc>
                  <a:txBody>
                    <a:bodyPr/>
                    <a:lstStyle/>
                    <a:p>
                      <a:r>
                        <a:rPr lang="es-MX" sz="1600" b="1" dirty="0"/>
                        <a:t>Institutos Tecnológicos Federales</a:t>
                      </a:r>
                      <a:endParaRPr lang="en-US" sz="1600" b="1" dirty="0"/>
                    </a:p>
                  </a:txBody>
                  <a:tcPr/>
                </a:tc>
                <a:tc>
                  <a:txBody>
                    <a:bodyPr/>
                    <a:lstStyle/>
                    <a:p>
                      <a:r>
                        <a:rPr lang="es-MX" sz="1600" b="1" baseline="0" dirty="0"/>
                        <a:t>Institutos   Tecnológicos</a:t>
                      </a:r>
                      <a:endParaRPr lang="es-MX" sz="1600" b="1" dirty="0"/>
                    </a:p>
                    <a:p>
                      <a:r>
                        <a:rPr lang="es-MX" sz="1600" b="1" dirty="0"/>
                        <a:t> </a:t>
                      </a:r>
                      <a:r>
                        <a:rPr lang="es-MX" sz="1600" b="1" baseline="0" dirty="0"/>
                        <a:t>Estatales</a:t>
                      </a:r>
                      <a:endParaRPr lang="en-US" sz="1600" b="1" dirty="0"/>
                    </a:p>
                  </a:txBody>
                  <a:tcPr/>
                </a:tc>
                <a:tc>
                  <a:txBody>
                    <a:bodyPr/>
                    <a:lstStyle/>
                    <a:p>
                      <a:endParaRPr lang="en-US" sz="1600" b="1" dirty="0"/>
                    </a:p>
                  </a:txBody>
                  <a:tcPr/>
                </a:tc>
                <a:tc>
                  <a:txBody>
                    <a:bodyPr/>
                    <a:lstStyle/>
                    <a:p>
                      <a:endParaRPr lang="en-US" sz="1600" b="1" dirty="0"/>
                    </a:p>
                  </a:txBody>
                  <a:tcPr/>
                </a:tc>
                <a:extLst>
                  <a:ext uri="{0D108BD9-81ED-4DB2-BD59-A6C34878D82A}">
                    <a16:rowId xmlns:a16="http://schemas.microsoft.com/office/drawing/2014/main" val="10004"/>
                  </a:ext>
                </a:extLst>
              </a:tr>
              <a:tr h="539983">
                <a:tc>
                  <a:txBody>
                    <a:bodyPr/>
                    <a:lstStyle/>
                    <a:p>
                      <a:r>
                        <a:rPr lang="es-MX" sz="1600" b="1" dirty="0"/>
                        <a:t>1991</a:t>
                      </a:r>
                      <a:endParaRPr lang="en-US" sz="1600" b="1" dirty="0"/>
                    </a:p>
                  </a:txBody>
                  <a:tcPr/>
                </a:tc>
                <a:tc>
                  <a:txBody>
                    <a:bodyPr/>
                    <a:lstStyle/>
                    <a:p>
                      <a:endParaRPr lang="en-US" sz="1600" b="1"/>
                    </a:p>
                  </a:txBody>
                  <a:tcPr/>
                </a:tc>
                <a:tc>
                  <a:txBody>
                    <a:bodyPr/>
                    <a:lstStyle/>
                    <a:p>
                      <a:endParaRPr lang="en-US" sz="1600" b="1" dirty="0"/>
                    </a:p>
                  </a:txBody>
                  <a:tcPr/>
                </a:tc>
                <a:tc>
                  <a:txBody>
                    <a:bodyPr/>
                    <a:lstStyle/>
                    <a:p>
                      <a:endParaRPr lang="en-US" sz="1600" b="1" dirty="0"/>
                    </a:p>
                  </a:txBody>
                  <a:tcPr/>
                </a:tc>
                <a:tc>
                  <a:txBody>
                    <a:bodyPr/>
                    <a:lstStyle/>
                    <a:p>
                      <a:r>
                        <a:rPr lang="es-MX" sz="1600" b="1" dirty="0"/>
                        <a:t>Universidades Tecnológicas</a:t>
                      </a:r>
                      <a:endParaRPr lang="en-US" sz="1600" b="1" dirty="0"/>
                    </a:p>
                  </a:txBody>
                  <a:tcPr/>
                </a:tc>
                <a:tc>
                  <a:txBody>
                    <a:bodyPr/>
                    <a:lstStyle/>
                    <a:p>
                      <a:endParaRPr lang="en-US" sz="1600" b="1" dirty="0"/>
                    </a:p>
                  </a:txBody>
                  <a:tcPr/>
                </a:tc>
                <a:extLst>
                  <a:ext uri="{0D108BD9-81ED-4DB2-BD59-A6C34878D82A}">
                    <a16:rowId xmlns:a16="http://schemas.microsoft.com/office/drawing/2014/main" val="10005"/>
                  </a:ext>
                </a:extLst>
              </a:tr>
              <a:tr h="654103">
                <a:tc>
                  <a:txBody>
                    <a:bodyPr/>
                    <a:lstStyle/>
                    <a:p>
                      <a:r>
                        <a:rPr lang="es-MX" sz="1600" b="1" dirty="0"/>
                        <a:t>2001</a:t>
                      </a:r>
                      <a:endParaRPr lang="en-US" sz="1600" b="1" dirty="0"/>
                    </a:p>
                  </a:txBody>
                  <a:tcPr/>
                </a:tc>
                <a:tc>
                  <a:txBody>
                    <a:bodyPr/>
                    <a:lstStyle/>
                    <a:p>
                      <a:endParaRPr lang="en-US" sz="1600" b="1" dirty="0"/>
                    </a:p>
                  </a:txBody>
                  <a:tcPr/>
                </a:tc>
                <a:tc>
                  <a:txBody>
                    <a:bodyPr/>
                    <a:lstStyle/>
                    <a:p>
                      <a:endParaRPr lang="en-US" sz="1600" b="1" dirty="0"/>
                    </a:p>
                  </a:txBody>
                  <a:tcPr/>
                </a:tc>
                <a:tc>
                  <a:txBody>
                    <a:bodyPr/>
                    <a:lstStyle/>
                    <a:p>
                      <a:endParaRPr lang="en-US" sz="1600" b="1"/>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a:p>
                  </a:txBody>
                  <a:tcPr>
                    <a:solidFill>
                      <a:schemeClr val="bg1"/>
                    </a:solidFill>
                  </a:tcPr>
                </a:tc>
                <a:tc>
                  <a:txBody>
                    <a:bodyPr/>
                    <a:lstStyle/>
                    <a:p>
                      <a:r>
                        <a:rPr lang="es-MX" sz="1600" b="1" dirty="0"/>
                        <a:t>Universidades</a:t>
                      </a:r>
                    </a:p>
                    <a:p>
                      <a:r>
                        <a:rPr lang="es-MX" sz="1600" b="1" dirty="0"/>
                        <a:t>Politécnicas</a:t>
                      </a:r>
                      <a:endParaRPr lang="en-US" sz="1600" b="1" dirty="0"/>
                    </a:p>
                  </a:txBody>
                  <a:tcPr>
                    <a:solidFill>
                      <a:schemeClr val="bg1"/>
                    </a:solidFill>
                  </a:tcPr>
                </a:tc>
                <a:extLst>
                  <a:ext uri="{0D108BD9-81ED-4DB2-BD59-A6C34878D82A}">
                    <a16:rowId xmlns:a16="http://schemas.microsoft.com/office/drawing/2014/main" val="10006"/>
                  </a:ext>
                </a:extLst>
              </a:tr>
              <a:tr h="1061891">
                <a:tc>
                  <a:txBody>
                    <a:bodyPr/>
                    <a:lstStyle/>
                    <a:p>
                      <a:r>
                        <a:rPr lang="es-MX" b="1" dirty="0"/>
                        <a:t>2014</a:t>
                      </a:r>
                    </a:p>
                  </a:txBody>
                  <a:tcPr/>
                </a:tc>
                <a:tc>
                  <a:txBody>
                    <a:bodyPr/>
                    <a:lstStyle/>
                    <a:p>
                      <a:r>
                        <a:rPr lang="es-MX" sz="1600" b="1" dirty="0">
                          <a:solidFill>
                            <a:srgbClr val="FF0000"/>
                          </a:solidFill>
                        </a:rPr>
                        <a:t>Tecnológico</a:t>
                      </a:r>
                    </a:p>
                    <a:p>
                      <a:r>
                        <a:rPr lang="es-MX" sz="1600" b="1" dirty="0">
                          <a:solidFill>
                            <a:srgbClr val="FF0000"/>
                          </a:solidFill>
                        </a:rPr>
                        <a:t>Nacional de </a:t>
                      </a:r>
                    </a:p>
                    <a:p>
                      <a:r>
                        <a:rPr lang="es-MX" sz="1600" b="1" dirty="0">
                          <a:solidFill>
                            <a:srgbClr val="FF0000"/>
                          </a:solidFill>
                        </a:rPr>
                        <a:t>México</a:t>
                      </a: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a:t>Institutos Tecnológicos Federales</a:t>
                      </a:r>
                      <a:endParaRPr lang="en-US" sz="1600" b="1" dirty="0"/>
                    </a:p>
                    <a:p>
                      <a:endParaRPr lang="es-MX" sz="1600" dirty="0"/>
                    </a:p>
                  </a:txBody>
                  <a:tcPr>
                    <a:solidFill>
                      <a:srgbClr val="FFFF00"/>
                    </a:solidFill>
                  </a:tcPr>
                </a:tc>
                <a:tc>
                  <a:txBody>
                    <a:bodyPr/>
                    <a:lstStyle/>
                    <a:p>
                      <a:r>
                        <a:rPr lang="es-MX" sz="1600" b="1" baseline="0" dirty="0"/>
                        <a:t>Institutos   Tecnológicos</a:t>
                      </a:r>
                      <a:endParaRPr lang="es-MX" sz="1600" b="1" dirty="0"/>
                    </a:p>
                    <a:p>
                      <a:r>
                        <a:rPr lang="es-MX" sz="1600" b="1" dirty="0"/>
                        <a:t> </a:t>
                      </a:r>
                      <a:r>
                        <a:rPr lang="es-MX" sz="1600" b="1" baseline="0" dirty="0"/>
                        <a:t>Estatales</a:t>
                      </a:r>
                      <a:endParaRPr lang="es-MX" sz="1600" dirty="0"/>
                    </a:p>
                  </a:txBody>
                  <a:tcPr>
                    <a:solidFill>
                      <a:srgbClr val="FFFF00"/>
                    </a:solidFill>
                  </a:tcPr>
                </a:tc>
                <a:tc>
                  <a:txBody>
                    <a:bodyPr/>
                    <a:lstStyle/>
                    <a:p>
                      <a:r>
                        <a:rPr lang="es-MX" sz="1600" b="1" dirty="0"/>
                        <a:t>Universidades</a:t>
                      </a:r>
                    </a:p>
                    <a:p>
                      <a:r>
                        <a:rPr lang="es-MX" sz="1600" b="1" dirty="0"/>
                        <a:t>Tecnológicas</a:t>
                      </a:r>
                    </a:p>
                  </a:txBody>
                  <a:tcPr>
                    <a:solidFill>
                      <a:schemeClr val="accent2">
                        <a:lumMod val="20000"/>
                        <a:lumOff val="80000"/>
                      </a:schemeClr>
                    </a:solidFill>
                  </a:tcPr>
                </a:tc>
                <a:tc>
                  <a:txBody>
                    <a:bodyPr/>
                    <a:lstStyle/>
                    <a:p>
                      <a:r>
                        <a:rPr lang="es-MX" sz="1600" b="1" dirty="0"/>
                        <a:t>Universidades</a:t>
                      </a:r>
                    </a:p>
                    <a:p>
                      <a:r>
                        <a:rPr lang="es-MX" sz="1600" b="1" dirty="0" err="1"/>
                        <a:t>Politècnicas</a:t>
                      </a:r>
                      <a:endParaRPr lang="es-MX" sz="1600" b="1" dirty="0"/>
                    </a:p>
                  </a:txBody>
                  <a:tcPr>
                    <a:solidFill>
                      <a:schemeClr val="accent2">
                        <a:lumMod val="20000"/>
                        <a:lumOff val="80000"/>
                      </a:schemeClr>
                    </a:solidFill>
                  </a:tcPr>
                </a:tc>
                <a:extLst>
                  <a:ext uri="{0D108BD9-81ED-4DB2-BD59-A6C34878D82A}">
                    <a16:rowId xmlns:a16="http://schemas.microsoft.com/office/drawing/2014/main" val="10007"/>
                  </a:ext>
                </a:extLst>
              </a:tr>
            </a:tbl>
          </a:graphicData>
        </a:graphic>
      </p:graphicFrame>
      <p:sp>
        <p:nvSpPr>
          <p:cNvPr id="6" name="5 CuadroTexto"/>
          <p:cNvSpPr txBox="1"/>
          <p:nvPr/>
        </p:nvSpPr>
        <p:spPr>
          <a:xfrm>
            <a:off x="4130715" y="6237312"/>
            <a:ext cx="302441" cy="369332"/>
          </a:xfrm>
          <a:prstGeom prst="rect">
            <a:avLst/>
          </a:prstGeom>
          <a:noFill/>
        </p:spPr>
        <p:txBody>
          <a:bodyPr wrap="square" rtlCol="0">
            <a:spAutoFit/>
          </a:bodyPr>
          <a:lstStyle/>
          <a:p>
            <a:r>
              <a:rPr lang="es-MX" b="1" dirty="0">
                <a:solidFill>
                  <a:srgbClr val="FF0000"/>
                </a:solidFill>
              </a:rPr>
              <a:t>+</a:t>
            </a:r>
          </a:p>
        </p:txBody>
      </p:sp>
      <p:sp>
        <p:nvSpPr>
          <p:cNvPr id="7" name="6 CuadroTexto"/>
          <p:cNvSpPr txBox="1"/>
          <p:nvPr/>
        </p:nvSpPr>
        <p:spPr>
          <a:xfrm>
            <a:off x="7092280" y="6237312"/>
            <a:ext cx="302441" cy="369332"/>
          </a:xfrm>
          <a:prstGeom prst="rect">
            <a:avLst/>
          </a:prstGeom>
          <a:noFill/>
        </p:spPr>
        <p:txBody>
          <a:bodyPr wrap="square" rtlCol="0">
            <a:spAutoFit/>
          </a:bodyPr>
          <a:lstStyle/>
          <a:p>
            <a:r>
              <a:rPr lang="es-MX" b="1" dirty="0">
                <a:solidFill>
                  <a:srgbClr val="FF0000"/>
                </a:solidFill>
              </a:rPr>
              <a:t>+</a:t>
            </a:r>
          </a:p>
        </p:txBody>
      </p:sp>
      <p:sp>
        <p:nvSpPr>
          <p:cNvPr id="8" name="4 CuadroTexto"/>
          <p:cNvSpPr txBox="1"/>
          <p:nvPr/>
        </p:nvSpPr>
        <p:spPr>
          <a:xfrm>
            <a:off x="3103470" y="5432703"/>
            <a:ext cx="4119589" cy="646331"/>
          </a:xfrm>
          <a:prstGeom prst="rect">
            <a:avLst/>
          </a:prstGeom>
          <a:noFill/>
        </p:spPr>
        <p:txBody>
          <a:bodyPr wrap="none" rtlCol="0">
            <a:spAutoFit/>
          </a:bodyPr>
          <a:lstStyle/>
          <a:p>
            <a:r>
              <a:rPr lang="es-MX" b="1" dirty="0">
                <a:solidFill>
                  <a:srgbClr val="FF0000"/>
                </a:solidFill>
              </a:rPr>
              <a:t>Coordinación General de Universidades</a:t>
            </a:r>
          </a:p>
          <a:p>
            <a:r>
              <a:rPr lang="es-MX" b="1" dirty="0">
                <a:solidFill>
                  <a:srgbClr val="FF0000"/>
                </a:solidFill>
              </a:rPr>
              <a:t>Tecnológicas y Universidades Politécnicas</a:t>
            </a:r>
          </a:p>
        </p:txBody>
      </p:sp>
      <p:sp>
        <p:nvSpPr>
          <p:cNvPr id="3" name="Flecha: a la derecha 2"/>
          <p:cNvSpPr/>
          <p:nvPr/>
        </p:nvSpPr>
        <p:spPr>
          <a:xfrm>
            <a:off x="2376802" y="6606644"/>
            <a:ext cx="475686" cy="153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Flecha: hacia abajo 8"/>
          <p:cNvSpPr/>
          <p:nvPr/>
        </p:nvSpPr>
        <p:spPr>
          <a:xfrm>
            <a:off x="7109156" y="5580302"/>
            <a:ext cx="17166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5153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MX" sz="3200" b="1" dirty="0">
                <a:solidFill>
                  <a:srgbClr val="FF0000"/>
                </a:solidFill>
              </a:rPr>
              <a:t>Tecnológico Nacional de México (</a:t>
            </a:r>
            <a:r>
              <a:rPr lang="es-MX" sz="3200" b="1" dirty="0" err="1">
                <a:solidFill>
                  <a:srgbClr val="FF0000"/>
                </a:solidFill>
              </a:rPr>
              <a:t>TecNM</a:t>
            </a:r>
            <a:r>
              <a:rPr lang="es-MX" sz="3200" b="1" dirty="0">
                <a:solidFill>
                  <a:srgbClr val="FF0000"/>
                </a:solidFill>
              </a:rPr>
              <a:t>)</a:t>
            </a:r>
            <a:br>
              <a:rPr lang="es-MX" sz="3200" b="1" dirty="0">
                <a:solidFill>
                  <a:srgbClr val="FF0000"/>
                </a:solidFill>
              </a:rPr>
            </a:br>
            <a:endParaRPr lang="en-US" sz="3200" dirty="0">
              <a:solidFill>
                <a:srgbClr val="FF00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67354208"/>
              </p:ext>
            </p:extLst>
          </p:nvPr>
        </p:nvGraphicFramePr>
        <p:xfrm>
          <a:off x="457200" y="980728"/>
          <a:ext cx="8229600" cy="5145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1691681" y="6093296"/>
            <a:ext cx="7128792" cy="861774"/>
          </a:xfrm>
          <a:prstGeom prst="rect">
            <a:avLst/>
          </a:prstGeom>
          <a:noFill/>
        </p:spPr>
        <p:txBody>
          <a:bodyPr wrap="square" rtlCol="0">
            <a:spAutoFit/>
          </a:bodyPr>
          <a:lstStyle/>
          <a:p>
            <a:pPr algn="ctr"/>
            <a:r>
              <a:rPr lang="es-MX" sz="1600" b="1" dirty="0">
                <a:solidFill>
                  <a:srgbClr val="FF0000"/>
                </a:solidFill>
              </a:rPr>
              <a:t>De acuerdo al Plan Institucional 2015 del </a:t>
            </a:r>
            <a:r>
              <a:rPr lang="es-MX" sz="1600" b="1" dirty="0" err="1">
                <a:solidFill>
                  <a:srgbClr val="FF0000"/>
                </a:solidFill>
              </a:rPr>
              <a:t>TecNM</a:t>
            </a:r>
            <a:r>
              <a:rPr lang="es-MX" sz="1600" b="1" dirty="0">
                <a:solidFill>
                  <a:srgbClr val="FF0000"/>
                </a:solidFill>
              </a:rPr>
              <a:t>, cuatro de cada 10 ingenieros mexicanos se forman en él.</a:t>
            </a:r>
          </a:p>
          <a:p>
            <a:endParaRPr lang="es-MX" dirty="0"/>
          </a:p>
        </p:txBody>
      </p:sp>
    </p:spTree>
    <p:extLst>
      <p:ext uri="{BB962C8B-B14F-4D97-AF65-F5344CB8AC3E}">
        <p14:creationId xmlns:p14="http://schemas.microsoft.com/office/powerpoint/2010/main" val="229094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599004975"/>
              </p:ext>
            </p:extLst>
          </p:nvPr>
        </p:nvGraphicFramePr>
        <p:xfrm>
          <a:off x="395536" y="404664"/>
          <a:ext cx="8424936"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971600" y="4509120"/>
            <a:ext cx="1944216" cy="1384995"/>
          </a:xfrm>
          <a:prstGeom prst="rect">
            <a:avLst/>
          </a:prstGeom>
          <a:noFill/>
        </p:spPr>
        <p:txBody>
          <a:bodyPr wrap="square" rtlCol="0">
            <a:spAutoFit/>
          </a:bodyPr>
          <a:lstStyle/>
          <a:p>
            <a:pPr lvl="0" algn="ctr"/>
            <a:r>
              <a:rPr lang="en-US" sz="1200" b="1" dirty="0">
                <a:solidFill>
                  <a:srgbClr val="FF0000"/>
                </a:solidFill>
                <a:latin typeface="Arial" pitchFamily="34" charset="0"/>
                <a:cs typeface="Arial" pitchFamily="34" charset="0"/>
              </a:rPr>
              <a:t>Sin </a:t>
            </a:r>
            <a:r>
              <a:rPr lang="en-US" sz="1200" b="1" dirty="0" err="1">
                <a:solidFill>
                  <a:srgbClr val="FF0000"/>
                </a:solidFill>
                <a:latin typeface="Arial" pitchFamily="34" charset="0"/>
                <a:cs typeface="Arial" pitchFamily="34" charset="0"/>
              </a:rPr>
              <a:t>asociación</a:t>
            </a:r>
            <a:r>
              <a:rPr lang="en-US" sz="1200" b="1" dirty="0">
                <a:solidFill>
                  <a:srgbClr val="FF0000"/>
                </a:solidFill>
                <a:latin typeface="Arial" pitchFamily="34" charset="0"/>
                <a:cs typeface="Arial" pitchFamily="34" charset="0"/>
              </a:rPr>
              <a:t> </a:t>
            </a:r>
            <a:r>
              <a:rPr lang="en-US" sz="1200" b="1" dirty="0" err="1">
                <a:solidFill>
                  <a:srgbClr val="FF0000"/>
                </a:solidFill>
                <a:latin typeface="Arial" pitchFamily="34" charset="0"/>
                <a:cs typeface="Arial" pitchFamily="34" charset="0"/>
              </a:rPr>
              <a:t>sindical</a:t>
            </a:r>
            <a:endParaRPr lang="en-US" sz="1200" b="1" dirty="0">
              <a:solidFill>
                <a:srgbClr val="FF0000"/>
              </a:solidFill>
              <a:latin typeface="Arial" pitchFamily="34" charset="0"/>
              <a:cs typeface="Arial" pitchFamily="34" charset="0"/>
            </a:endParaRPr>
          </a:p>
          <a:p>
            <a:pPr lvl="0" algn="ctr"/>
            <a:r>
              <a:rPr lang="en-US" sz="1200" b="1" dirty="0">
                <a:solidFill>
                  <a:srgbClr val="FF0000"/>
                </a:solidFill>
                <a:latin typeface="Arial" pitchFamily="34" charset="0"/>
                <a:cs typeface="Arial" pitchFamily="34" charset="0"/>
              </a:rPr>
              <a:t>En Chihuahua </a:t>
            </a:r>
            <a:r>
              <a:rPr lang="en-US" sz="1200" b="1" dirty="0" err="1">
                <a:solidFill>
                  <a:srgbClr val="FF0000"/>
                </a:solidFill>
                <a:latin typeface="Arial" pitchFamily="34" charset="0"/>
                <a:cs typeface="Arial" pitchFamily="34" charset="0"/>
              </a:rPr>
              <a:t>Universidades</a:t>
            </a:r>
            <a:r>
              <a:rPr lang="en-US" sz="1200" b="1" dirty="0">
                <a:solidFill>
                  <a:srgbClr val="FF0000"/>
                </a:solidFill>
                <a:latin typeface="Arial" pitchFamily="34" charset="0"/>
                <a:cs typeface="Arial" pitchFamily="34" charset="0"/>
              </a:rPr>
              <a:t> </a:t>
            </a:r>
            <a:r>
              <a:rPr lang="en-US" sz="1200" b="1" dirty="0" err="1">
                <a:solidFill>
                  <a:srgbClr val="FF0000"/>
                </a:solidFill>
                <a:latin typeface="Arial" pitchFamily="34" charset="0"/>
                <a:cs typeface="Arial" pitchFamily="34" charset="0"/>
              </a:rPr>
              <a:t>Tecnológicas</a:t>
            </a:r>
            <a:r>
              <a:rPr lang="en-US" sz="1200" b="1" dirty="0">
                <a:solidFill>
                  <a:srgbClr val="FF0000"/>
                </a:solidFill>
                <a:latin typeface="Arial" pitchFamily="34" charset="0"/>
                <a:cs typeface="Arial" pitchFamily="34" charset="0"/>
              </a:rPr>
              <a:t> y </a:t>
            </a:r>
            <a:r>
              <a:rPr lang="en-US" sz="1200" b="1" dirty="0" err="1">
                <a:solidFill>
                  <a:srgbClr val="FF0000"/>
                </a:solidFill>
                <a:latin typeface="Arial" pitchFamily="34" charset="0"/>
                <a:cs typeface="Arial" pitchFamily="34" charset="0"/>
              </a:rPr>
              <a:t>politécnivas</a:t>
            </a:r>
            <a:r>
              <a:rPr lang="en-US" sz="1200" b="1" dirty="0">
                <a:solidFill>
                  <a:srgbClr val="FF0000"/>
                </a:solidFill>
                <a:latin typeface="Arial" pitchFamily="34" charset="0"/>
                <a:cs typeface="Arial" pitchFamily="34" charset="0"/>
              </a:rPr>
              <a:t> </a:t>
            </a:r>
            <a:r>
              <a:rPr lang="en-US" sz="1200" b="1" dirty="0" err="1">
                <a:solidFill>
                  <a:srgbClr val="FF0000"/>
                </a:solidFill>
                <a:latin typeface="Arial" pitchFamily="34" charset="0"/>
                <a:cs typeface="Arial" pitchFamily="34" charset="0"/>
              </a:rPr>
              <a:t>afilidas</a:t>
            </a:r>
            <a:r>
              <a:rPr lang="en-US" sz="1200" b="1" dirty="0">
                <a:solidFill>
                  <a:srgbClr val="FF0000"/>
                </a:solidFill>
                <a:latin typeface="Arial" pitchFamily="34" charset="0"/>
                <a:cs typeface="Arial" pitchFamily="34" charset="0"/>
              </a:rPr>
              <a:t> al SNTE (2015), </a:t>
            </a:r>
            <a:r>
              <a:rPr lang="en-US" sz="1200" b="1" dirty="0" err="1">
                <a:solidFill>
                  <a:srgbClr val="FF0000"/>
                </a:solidFill>
                <a:latin typeface="Arial" pitchFamily="34" charset="0"/>
                <a:cs typeface="Arial" pitchFamily="34" charset="0"/>
              </a:rPr>
              <a:t>Sindicato</a:t>
            </a:r>
            <a:r>
              <a:rPr lang="en-US" sz="1200" b="1" dirty="0">
                <a:solidFill>
                  <a:srgbClr val="FF0000"/>
                </a:solidFill>
                <a:latin typeface="Arial" pitchFamily="34" charset="0"/>
                <a:cs typeface="Arial" pitchFamily="34" charset="0"/>
              </a:rPr>
              <a:t> </a:t>
            </a:r>
            <a:r>
              <a:rPr lang="en-US" sz="1200" b="1" dirty="0" err="1">
                <a:solidFill>
                  <a:srgbClr val="FF0000"/>
                </a:solidFill>
                <a:latin typeface="Arial" pitchFamily="34" charset="0"/>
                <a:cs typeface="Arial" pitchFamily="34" charset="0"/>
              </a:rPr>
              <a:t>UPZacatecas</a:t>
            </a:r>
            <a:r>
              <a:rPr lang="en-US" sz="1200" b="1" dirty="0">
                <a:solidFill>
                  <a:srgbClr val="FF0000"/>
                </a:solidFill>
                <a:latin typeface="Arial" pitchFamily="34" charset="0"/>
                <a:cs typeface="Arial" pitchFamily="34" charset="0"/>
              </a:rPr>
              <a:t>  </a:t>
            </a:r>
          </a:p>
        </p:txBody>
      </p:sp>
      <p:sp>
        <p:nvSpPr>
          <p:cNvPr id="6" name="5 CuadroTexto"/>
          <p:cNvSpPr txBox="1"/>
          <p:nvPr/>
        </p:nvSpPr>
        <p:spPr>
          <a:xfrm>
            <a:off x="3851920" y="5013176"/>
            <a:ext cx="1584176" cy="1015663"/>
          </a:xfrm>
          <a:prstGeom prst="rect">
            <a:avLst/>
          </a:prstGeom>
          <a:noFill/>
        </p:spPr>
        <p:txBody>
          <a:bodyPr wrap="square" rtlCol="0">
            <a:spAutoFit/>
          </a:bodyPr>
          <a:lstStyle/>
          <a:p>
            <a:pPr lvl="0" algn="ctr"/>
            <a:r>
              <a:rPr lang="es-MX" sz="1200" b="1" dirty="0">
                <a:solidFill>
                  <a:srgbClr val="FF0000"/>
                </a:solidFill>
                <a:latin typeface="Arial" pitchFamily="34" charset="0"/>
                <a:cs typeface="Arial" pitchFamily="34" charset="0"/>
              </a:rPr>
              <a:t>Federación de Trabajadores de Universidades Tecnológicas</a:t>
            </a:r>
            <a:br>
              <a:rPr lang="es-MX" sz="1200" b="1" dirty="0">
                <a:solidFill>
                  <a:srgbClr val="FF0000"/>
                </a:solidFill>
                <a:latin typeface="Arial" pitchFamily="34" charset="0"/>
                <a:cs typeface="Arial" pitchFamily="34" charset="0"/>
              </a:rPr>
            </a:br>
            <a:r>
              <a:rPr lang="es-MX" sz="1200" b="1" dirty="0">
                <a:solidFill>
                  <a:srgbClr val="FF0000"/>
                </a:solidFill>
                <a:latin typeface="Arial" pitchFamily="34" charset="0"/>
                <a:cs typeface="Arial" pitchFamily="34" charset="0"/>
              </a:rPr>
              <a:t>FETUT</a:t>
            </a:r>
          </a:p>
        </p:txBody>
      </p:sp>
      <p:sp>
        <p:nvSpPr>
          <p:cNvPr id="7" name="6 CuadroTexto"/>
          <p:cNvSpPr txBox="1"/>
          <p:nvPr/>
        </p:nvSpPr>
        <p:spPr>
          <a:xfrm>
            <a:off x="6228184" y="4920842"/>
            <a:ext cx="2232248" cy="1200329"/>
          </a:xfrm>
          <a:prstGeom prst="rect">
            <a:avLst/>
          </a:prstGeom>
          <a:noFill/>
        </p:spPr>
        <p:txBody>
          <a:bodyPr wrap="square" rtlCol="0">
            <a:spAutoFit/>
          </a:bodyPr>
          <a:lstStyle/>
          <a:p>
            <a:pPr lvl="0" algn="ctr"/>
            <a:r>
              <a:rPr lang="es-MX" sz="1200" b="1" dirty="0">
                <a:solidFill>
                  <a:srgbClr val="FF0000"/>
                </a:solidFill>
                <a:latin typeface="Arial" pitchFamily="34" charset="0"/>
                <a:cs typeface="Arial" pitchFamily="34" charset="0"/>
              </a:rPr>
              <a:t>ITF: Asociación sindical </a:t>
            </a:r>
          </a:p>
          <a:p>
            <a:pPr lvl="0" algn="ctr"/>
            <a:r>
              <a:rPr lang="es-MX" sz="1200" b="1" dirty="0">
                <a:solidFill>
                  <a:srgbClr val="FF0000"/>
                </a:solidFill>
                <a:latin typeface="Arial" pitchFamily="34" charset="0"/>
                <a:cs typeface="Arial" pitchFamily="34" charset="0"/>
              </a:rPr>
              <a:t>SNTE</a:t>
            </a:r>
          </a:p>
          <a:p>
            <a:pPr lvl="0" algn="ctr"/>
            <a:r>
              <a:rPr lang="es-MX" sz="1200" b="1" dirty="0">
                <a:solidFill>
                  <a:schemeClr val="accent3">
                    <a:lumMod val="50000"/>
                  </a:schemeClr>
                </a:solidFill>
                <a:latin typeface="Arial" pitchFamily="34" charset="0"/>
                <a:cs typeface="Arial" pitchFamily="34" charset="0"/>
              </a:rPr>
              <a:t>ITD: </a:t>
            </a:r>
            <a:r>
              <a:rPr lang="es-MX" sz="1200" b="1" dirty="0">
                <a:solidFill>
                  <a:srgbClr val="FF0000"/>
                </a:solidFill>
                <a:latin typeface="Arial" pitchFamily="34" charset="0"/>
                <a:cs typeface="Arial" pitchFamily="34" charset="0"/>
              </a:rPr>
              <a:t>Federación Nacional de Sindicatos de Trabajadores de Educación Tecnológica (</a:t>
            </a:r>
            <a:r>
              <a:rPr lang="es-MX" sz="1200" b="1" dirty="0" err="1">
                <a:solidFill>
                  <a:srgbClr val="FF0000"/>
                </a:solidFill>
                <a:latin typeface="Arial" pitchFamily="34" charset="0"/>
                <a:cs typeface="Arial" pitchFamily="34" charset="0"/>
              </a:rPr>
              <a:t>Fenastet</a:t>
            </a:r>
            <a:r>
              <a:rPr lang="es-MX" sz="1200" b="1" dirty="0">
                <a:solidFill>
                  <a:srgbClr val="FF0000"/>
                </a:solidFill>
                <a:latin typeface="Arial" pitchFamily="34" charset="0"/>
                <a:cs typeface="Arial" pitchFamily="34" charset="0"/>
              </a:rPr>
              <a:t>)</a:t>
            </a:r>
          </a:p>
        </p:txBody>
      </p:sp>
    </p:spTree>
    <p:extLst>
      <p:ext uri="{BB962C8B-B14F-4D97-AF65-F5344CB8AC3E}">
        <p14:creationId xmlns:p14="http://schemas.microsoft.com/office/powerpoint/2010/main" val="81011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74638"/>
            <a:ext cx="8147248" cy="490066"/>
          </a:xfrm>
        </p:spPr>
        <p:txBody>
          <a:bodyPr>
            <a:normAutofit fontScale="90000"/>
          </a:bodyPr>
          <a:lstStyle/>
          <a:p>
            <a:r>
              <a:rPr lang="es-MX" sz="3200" b="1" dirty="0">
                <a:solidFill>
                  <a:srgbClr val="FF0000"/>
                </a:solidFill>
              </a:rPr>
              <a:t>Modelos educativos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33627659"/>
              </p:ext>
            </p:extLst>
          </p:nvPr>
        </p:nvGraphicFramePr>
        <p:xfrm>
          <a:off x="179512" y="764704"/>
          <a:ext cx="8712968" cy="6101328"/>
        </p:xfrm>
        <a:graphic>
          <a:graphicData uri="http://schemas.openxmlformats.org/drawingml/2006/table">
            <a:tbl>
              <a:tblPr firstRow="1" bandRow="1">
                <a:tableStyleId>{0505E3EF-67EA-436B-97B2-0124C06EBD24}</a:tableStyleId>
              </a:tblPr>
              <a:tblGrid>
                <a:gridCol w="280831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2808312">
                  <a:extLst>
                    <a:ext uri="{9D8B030D-6E8A-4147-A177-3AD203B41FA5}">
                      <a16:colId xmlns:a16="http://schemas.microsoft.com/office/drawing/2014/main" val="20003"/>
                    </a:ext>
                  </a:extLst>
                </a:gridCol>
              </a:tblGrid>
              <a:tr h="432048">
                <a:tc>
                  <a:txBody>
                    <a:bodyPr/>
                    <a:lstStyle/>
                    <a:p>
                      <a:r>
                        <a:rPr lang="es-MX" sz="1400" dirty="0"/>
                        <a:t>IT </a:t>
                      </a:r>
                      <a:r>
                        <a:rPr lang="es-MX" sz="1400" baseline="0" dirty="0"/>
                        <a:t>Federales</a:t>
                      </a:r>
                      <a:endParaRPr lang="es-MX" sz="1400" dirty="0"/>
                    </a:p>
                  </a:txBody>
                  <a:tcPr/>
                </a:tc>
                <a:tc>
                  <a:txBody>
                    <a:bodyPr/>
                    <a:lstStyle/>
                    <a:p>
                      <a:r>
                        <a:rPr lang="es-MX" sz="1400" dirty="0"/>
                        <a:t>IT Estatales</a:t>
                      </a:r>
                    </a:p>
                  </a:txBody>
                  <a:tcPr/>
                </a:tc>
                <a:tc>
                  <a:txBody>
                    <a:bodyPr/>
                    <a:lstStyle/>
                    <a:p>
                      <a:r>
                        <a:rPr lang="es-MX" sz="1400" dirty="0"/>
                        <a:t>U Tecnológicas</a:t>
                      </a:r>
                    </a:p>
                  </a:txBody>
                  <a:tcPr/>
                </a:tc>
                <a:tc>
                  <a:txBody>
                    <a:bodyPr/>
                    <a:lstStyle/>
                    <a:p>
                      <a:r>
                        <a:rPr lang="es-MX" sz="1400" dirty="0"/>
                        <a:t>U Politécnicas</a:t>
                      </a:r>
                    </a:p>
                  </a:txBody>
                  <a:tcPr/>
                </a:tc>
                <a:extLst>
                  <a:ext uri="{0D108BD9-81ED-4DB2-BD59-A6C34878D82A}">
                    <a16:rowId xmlns:a16="http://schemas.microsoft.com/office/drawing/2014/main" val="10000"/>
                  </a:ext>
                </a:extLst>
              </a:tr>
              <a:tr h="792088">
                <a:tc>
                  <a:txBody>
                    <a:bodyPr/>
                    <a:lstStyle/>
                    <a:p>
                      <a:r>
                        <a:rPr lang="es-MX" sz="1400" b="1" dirty="0"/>
                        <a:t>1973</a:t>
                      </a:r>
                    </a:p>
                    <a:p>
                      <a:r>
                        <a:rPr lang="es-MX" sz="1400" b="1" dirty="0"/>
                        <a:t>Modelo Educativo por Objetivos conductuales</a:t>
                      </a:r>
                    </a:p>
                    <a:p>
                      <a:r>
                        <a:rPr lang="es-MX" sz="1400" b="1" dirty="0"/>
                        <a:t>Flexibilidad y créditos</a:t>
                      </a:r>
                      <a:endParaRPr lang="es-MX" sz="1400" b="1" dirty="0">
                        <a:solidFill>
                          <a:srgbClr val="FF0000"/>
                        </a:solidFill>
                      </a:endParaRPr>
                    </a:p>
                  </a:txBody>
                  <a:tcPr/>
                </a:tc>
                <a:tc>
                  <a:txBody>
                    <a:bodyPr/>
                    <a:lstStyle/>
                    <a:p>
                      <a:endParaRPr lang="es-MX" sz="1400" b="1" dirty="0"/>
                    </a:p>
                  </a:txBody>
                  <a:tcPr/>
                </a:tc>
                <a:tc>
                  <a:txBody>
                    <a:bodyPr/>
                    <a:lstStyle/>
                    <a:p>
                      <a:r>
                        <a:rPr lang="es-MX" sz="1400" b="1" dirty="0"/>
                        <a:t>Técnico Superior Universitario</a:t>
                      </a:r>
                      <a:r>
                        <a:rPr lang="es-MX" sz="1400" b="1" baseline="0" dirty="0"/>
                        <a:t>  </a:t>
                      </a:r>
                    </a:p>
                    <a:p>
                      <a:r>
                        <a:rPr lang="es-MX" sz="1400" b="1" baseline="0" dirty="0"/>
                        <a:t>Nivel de estudios 5B</a:t>
                      </a:r>
                      <a:endParaRPr lang="es-MX" sz="1400" b="1" dirty="0"/>
                    </a:p>
                  </a:txBody>
                  <a:tcPr/>
                </a:tc>
                <a:tc>
                  <a:txBody>
                    <a:bodyPr/>
                    <a:lstStyle/>
                    <a:p>
                      <a:r>
                        <a:rPr lang="es-MX" sz="1400" b="1" dirty="0"/>
                        <a:t>MEBC  2003-2004</a:t>
                      </a:r>
                    </a:p>
                    <a:p>
                      <a:pPr marL="0" marR="0" indent="0" algn="l" defTabSz="914400" rtl="0" eaLnBrk="1" fontAlgn="auto" latinLnBrk="0" hangingPunct="1">
                        <a:lnSpc>
                          <a:spcPct val="100000"/>
                        </a:lnSpc>
                        <a:spcBef>
                          <a:spcPts val="0"/>
                        </a:spcBef>
                        <a:spcAft>
                          <a:spcPts val="0"/>
                        </a:spcAft>
                        <a:buClrTx/>
                        <a:buSzTx/>
                        <a:buFontTx/>
                        <a:buNone/>
                        <a:tabLst/>
                        <a:defRPr/>
                      </a:pPr>
                      <a:r>
                        <a:rPr lang="es-MX" sz="1400" b="1" dirty="0"/>
                        <a:t>Competencias laborales</a:t>
                      </a:r>
                    </a:p>
                    <a:p>
                      <a:endParaRPr lang="es-MX" sz="1400" b="1" dirty="0"/>
                    </a:p>
                  </a:txBody>
                  <a:tcPr/>
                </a:tc>
                <a:extLst>
                  <a:ext uri="{0D108BD9-81ED-4DB2-BD59-A6C34878D82A}">
                    <a16:rowId xmlns:a16="http://schemas.microsoft.com/office/drawing/2014/main" val="10001"/>
                  </a:ext>
                </a:extLst>
              </a:tr>
              <a:tr h="702528">
                <a:tc>
                  <a:txBody>
                    <a:bodyPr/>
                    <a:lstStyle/>
                    <a:p>
                      <a:r>
                        <a:rPr lang="es-MX" sz="1400" b="1" dirty="0"/>
                        <a:t>1980</a:t>
                      </a:r>
                    </a:p>
                    <a:p>
                      <a:r>
                        <a:rPr lang="es-MX" sz="1400" b="1" dirty="0"/>
                        <a:t>Modelo por unidades de aprendizaje</a:t>
                      </a:r>
                    </a:p>
                  </a:txBody>
                  <a:tcPr/>
                </a:tc>
                <a:tc>
                  <a:txBody>
                    <a:bodyPr/>
                    <a:lstStyle/>
                    <a:p>
                      <a:endParaRPr lang="es-MX"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1" dirty="0"/>
                        <a:t>2008 Evolución al nivel  de Estudios 5A</a:t>
                      </a:r>
                    </a:p>
                    <a:p>
                      <a:r>
                        <a:rPr lang="es-MX" sz="1400" b="1" dirty="0"/>
                        <a:t>MEBC</a:t>
                      </a:r>
                    </a:p>
                  </a:txBody>
                  <a:tcPr/>
                </a:tc>
                <a:tc>
                  <a:txBody>
                    <a:bodyPr/>
                    <a:lstStyle/>
                    <a:p>
                      <a:r>
                        <a:rPr lang="es-MX" sz="1400" b="1" dirty="0"/>
                        <a:t>MEBC 2005-2007</a:t>
                      </a:r>
                    </a:p>
                  </a:txBody>
                  <a:tcPr/>
                </a:tc>
                <a:extLst>
                  <a:ext uri="{0D108BD9-81ED-4DB2-BD59-A6C34878D82A}">
                    <a16:rowId xmlns:a16="http://schemas.microsoft.com/office/drawing/2014/main" val="10002"/>
                  </a:ext>
                </a:extLst>
              </a:tr>
              <a:tr h="909776">
                <a:tc>
                  <a:txBody>
                    <a:bodyPr/>
                    <a:lstStyle/>
                    <a:p>
                      <a:r>
                        <a:rPr lang="es-MX" sz="1400" b="1" dirty="0"/>
                        <a:t>1990</a:t>
                      </a:r>
                    </a:p>
                    <a:p>
                      <a:r>
                        <a:rPr lang="es-MX" sz="1400" b="1" dirty="0"/>
                        <a:t>Redefinición de planes de estudios, compactando de 24 a 18 la oferta de carreras del SNIT</a:t>
                      </a:r>
                    </a:p>
                  </a:txBody>
                  <a:tcPr/>
                </a:tc>
                <a:tc>
                  <a:txBody>
                    <a:bodyPr/>
                    <a:lstStyle/>
                    <a:p>
                      <a:endParaRPr lang="es-MX" sz="1400" b="1" dirty="0"/>
                    </a:p>
                  </a:txBody>
                  <a:tcPr/>
                </a:tc>
                <a:tc>
                  <a:txBody>
                    <a:bodyPr/>
                    <a:lstStyle/>
                    <a:p>
                      <a:endParaRPr lang="es-MX" sz="1400" b="1" dirty="0"/>
                    </a:p>
                  </a:txBody>
                  <a:tcPr/>
                </a:tc>
                <a:tc>
                  <a:txBody>
                    <a:bodyPr/>
                    <a:lstStyle/>
                    <a:p>
                      <a:endParaRPr lang="es-MX" sz="1400" b="1" dirty="0"/>
                    </a:p>
                  </a:txBody>
                  <a:tcPr/>
                </a:tc>
                <a:extLst>
                  <a:ext uri="{0D108BD9-81ED-4DB2-BD59-A6C34878D82A}">
                    <a16:rowId xmlns:a16="http://schemas.microsoft.com/office/drawing/2014/main" val="10003"/>
                  </a:ext>
                </a:extLst>
              </a:tr>
              <a:tr h="756984">
                <a:tc>
                  <a:txBody>
                    <a:bodyPr/>
                    <a:lstStyle/>
                    <a:p>
                      <a:r>
                        <a:rPr lang="es-MX" sz="1400" b="1" dirty="0"/>
                        <a:t>2003</a:t>
                      </a:r>
                    </a:p>
                    <a:p>
                      <a:r>
                        <a:rPr lang="es-MX" sz="1400" b="1" dirty="0"/>
                        <a:t>Modelo Educativo para el tercer Milenio</a:t>
                      </a:r>
                    </a:p>
                    <a:p>
                      <a:r>
                        <a:rPr lang="es-MX" sz="1400" b="1" dirty="0"/>
                        <a:t>MEBC</a:t>
                      </a:r>
                    </a:p>
                  </a:txBody>
                  <a:tcPr/>
                </a:tc>
                <a:tc>
                  <a:txBody>
                    <a:bodyPr/>
                    <a:lstStyle/>
                    <a:p>
                      <a:endParaRPr lang="es-MX" sz="1400" b="1" dirty="0"/>
                    </a:p>
                  </a:txBody>
                  <a:tcPr/>
                </a:tc>
                <a:tc>
                  <a:txBody>
                    <a:bodyPr/>
                    <a:lstStyle/>
                    <a:p>
                      <a:endParaRPr lang="es-MX" sz="1400" b="1" dirty="0"/>
                    </a:p>
                  </a:txBody>
                  <a:tcPr/>
                </a:tc>
                <a:tc>
                  <a:txBody>
                    <a:bodyPr/>
                    <a:lstStyle/>
                    <a:p>
                      <a:endParaRPr lang="es-MX" sz="1400" b="1" dirty="0"/>
                    </a:p>
                  </a:txBody>
                  <a:tcPr/>
                </a:tc>
                <a:extLst>
                  <a:ext uri="{0D108BD9-81ED-4DB2-BD59-A6C34878D82A}">
                    <a16:rowId xmlns:a16="http://schemas.microsoft.com/office/drawing/2014/main" val="10004"/>
                  </a:ext>
                </a:extLst>
              </a:tr>
              <a:tr h="953655">
                <a:tc>
                  <a:txBody>
                    <a:bodyPr/>
                    <a:lstStyle/>
                    <a:p>
                      <a:r>
                        <a:rPr lang="es-MX" sz="1400" b="1" dirty="0"/>
                        <a:t>2012</a:t>
                      </a:r>
                    </a:p>
                    <a:p>
                      <a:r>
                        <a:rPr lang="es-MX" sz="1400" b="1" dirty="0"/>
                        <a:t>Modelo Educativo para el Siglo  XXI</a:t>
                      </a:r>
                    </a:p>
                    <a:p>
                      <a:r>
                        <a:rPr lang="es-MX" sz="1400" b="1" dirty="0"/>
                        <a:t> Formación y Desarrollo de Competencias Profesionales</a:t>
                      </a:r>
                    </a:p>
                  </a:txBody>
                  <a:tcPr/>
                </a:tc>
                <a:tc>
                  <a:txBody>
                    <a:bodyPr/>
                    <a:lstStyle/>
                    <a:p>
                      <a:r>
                        <a:rPr lang="es-MX" sz="1400" b="1" dirty="0"/>
                        <a:t>MEBC</a:t>
                      </a:r>
                    </a:p>
                  </a:txBody>
                  <a:tcPr/>
                </a:tc>
                <a:tc>
                  <a:txBody>
                    <a:bodyPr/>
                    <a:lstStyle/>
                    <a:p>
                      <a:r>
                        <a:rPr lang="es-MX" sz="1400" b="1" dirty="0"/>
                        <a:t>MEBC</a:t>
                      </a:r>
                    </a:p>
                  </a:txBody>
                  <a:tcPr/>
                </a:tc>
                <a:tc>
                  <a:txBody>
                    <a:bodyPr/>
                    <a:lstStyle/>
                    <a:p>
                      <a:r>
                        <a:rPr lang="es-MX" sz="1400" b="1" dirty="0"/>
                        <a:t>MEBC 2008-2010</a:t>
                      </a:r>
                    </a:p>
                    <a:p>
                      <a:r>
                        <a:rPr lang="es-MX" sz="1400" b="1" dirty="0"/>
                        <a:t>Competencias profesionales</a:t>
                      </a:r>
                    </a:p>
                    <a:p>
                      <a:r>
                        <a:rPr lang="es-MX" sz="1400" b="1" dirty="0"/>
                        <a:t>Modelo en el alternancia y con salidas laterales (Profesional Asociado e Ingeniería)</a:t>
                      </a:r>
                      <a:endParaRPr lang="es-MX" sz="1400" b="1" dirty="0">
                        <a:solidFill>
                          <a:srgbClr val="FF0000"/>
                        </a:solidFill>
                      </a:endParaRPr>
                    </a:p>
                  </a:txBody>
                  <a:tcPr/>
                </a:tc>
                <a:extLst>
                  <a:ext uri="{0D108BD9-81ED-4DB2-BD59-A6C34878D82A}">
                    <a16:rowId xmlns:a16="http://schemas.microsoft.com/office/drawing/2014/main" val="10005"/>
                  </a:ext>
                </a:extLst>
              </a:tr>
              <a:tr h="811440">
                <a:tc>
                  <a:txBody>
                    <a:bodyPr/>
                    <a:lstStyle/>
                    <a:p>
                      <a:r>
                        <a:rPr lang="es-MX" sz="1400" b="1" dirty="0"/>
                        <a:t> Ingeniería y licenciaturas</a:t>
                      </a:r>
                    </a:p>
                    <a:p>
                      <a:endParaRPr lang="es-MX" sz="1400" b="1" dirty="0"/>
                    </a:p>
                    <a:p>
                      <a:r>
                        <a:rPr lang="es-MX" sz="1400" b="1" dirty="0"/>
                        <a:t>4 años</a:t>
                      </a:r>
                    </a:p>
                  </a:txBody>
                  <a:tcPr/>
                </a:tc>
                <a:tc>
                  <a:txBody>
                    <a:bodyPr/>
                    <a:lstStyle/>
                    <a:p>
                      <a:r>
                        <a:rPr lang="es-MX" sz="1400" b="1" dirty="0"/>
                        <a:t>Ingeniería y licenciaturas</a:t>
                      </a:r>
                    </a:p>
                    <a:p>
                      <a:endParaRPr lang="es-MX" sz="1400" b="1" dirty="0"/>
                    </a:p>
                    <a:p>
                      <a:r>
                        <a:rPr lang="es-MX" sz="1400" b="1" dirty="0"/>
                        <a:t>4 años </a:t>
                      </a:r>
                    </a:p>
                  </a:txBody>
                  <a:tcPr/>
                </a:tc>
                <a:tc>
                  <a:txBody>
                    <a:bodyPr/>
                    <a:lstStyle/>
                    <a:p>
                      <a:r>
                        <a:rPr lang="es-MX" sz="1400" b="1" dirty="0"/>
                        <a:t>TSU</a:t>
                      </a:r>
                    </a:p>
                    <a:p>
                      <a:r>
                        <a:rPr lang="es-MX" sz="1400" b="1" dirty="0"/>
                        <a:t>Ingeniería Técnica</a:t>
                      </a:r>
                    </a:p>
                    <a:p>
                      <a:r>
                        <a:rPr lang="es-MX" sz="1400" b="1" dirty="0"/>
                        <a:t>Ingeniería</a:t>
                      </a:r>
                    </a:p>
                    <a:p>
                      <a:r>
                        <a:rPr lang="es-MX" sz="1400" b="1" dirty="0"/>
                        <a:t>3 años</a:t>
                      </a:r>
                    </a:p>
                  </a:txBody>
                  <a:tcPr/>
                </a:tc>
                <a:tc>
                  <a:txBody>
                    <a:bodyPr/>
                    <a:lstStyle/>
                    <a:p>
                      <a:r>
                        <a:rPr lang="es-MX" sz="1400" b="1" dirty="0"/>
                        <a:t>TSU         2 años</a:t>
                      </a:r>
                    </a:p>
                    <a:p>
                      <a:r>
                        <a:rPr lang="es-MX" sz="1400" b="1" dirty="0"/>
                        <a:t>Licenciatura en ingeniería. </a:t>
                      </a:r>
                    </a:p>
                    <a:p>
                      <a:r>
                        <a:rPr lang="es-MX" sz="1400" b="1" dirty="0"/>
                        <a:t>Especialidad tecnológica</a:t>
                      </a:r>
                    </a:p>
                    <a:p>
                      <a:r>
                        <a:rPr lang="es-MX" sz="1400" b="1" dirty="0"/>
                        <a:t>3 años</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217390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925</TotalTime>
  <Words>5903</Words>
  <Application>Microsoft Office PowerPoint</Application>
  <PresentationFormat>Presentación en pantalla (4:3)</PresentationFormat>
  <Paragraphs>1460</Paragraphs>
  <Slides>50</Slides>
  <Notes>30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50</vt:i4>
      </vt:variant>
    </vt:vector>
  </HeadingPairs>
  <TitlesOfParts>
    <vt:vector size="55" baseType="lpstr">
      <vt:lpstr>Arial</vt:lpstr>
      <vt:lpstr>Arial Narrow</vt:lpstr>
      <vt:lpstr>Calibri</vt:lpstr>
      <vt:lpstr>Times New Roman</vt:lpstr>
      <vt:lpstr>Tema de Office</vt:lpstr>
      <vt:lpstr>X Curso Interinstitucional del Seminario de Educación Superior de la UNAM. Normales, Tecnológicos y Universidades. Política, Políticas y Gobierno de la Educación Superior en México Del 12 de agosto al 25 de noviembre de 2016 </vt:lpstr>
      <vt:lpstr>Presentación de PowerPoint</vt:lpstr>
      <vt:lpstr>Presentación de PowerPoint</vt:lpstr>
      <vt:lpstr>Variación de la matrícula en TSU y Licenciatura en IES Públicas  2000-2012</vt:lpstr>
      <vt:lpstr>Participación en la matrícula de educación superior</vt:lpstr>
      <vt:lpstr>Conformación del Sistema de la Educación Superior Tecnológica</vt:lpstr>
      <vt:lpstr>Tecnológico Nacional de México (TecNM) </vt:lpstr>
      <vt:lpstr>Presentación de PowerPoint</vt:lpstr>
      <vt:lpstr>Modelos educativos</vt:lpstr>
      <vt:lpstr>Educación Superior Tecnológica</vt:lpstr>
      <vt:lpstr>Educación Superior Tecnológica  Diversificación  y cobertura de la oferta educativa </vt:lpstr>
      <vt:lpstr>Educación Superior Tecnológica Atención educativa 2014-2015</vt:lpstr>
      <vt:lpstr>Diversificación, cobertura  y  distribución de la oferta de oportunidades Educación Tecnológica por Estado 2014-2015</vt:lpstr>
      <vt:lpstr>En el periodo 2001-2012 el 68% de instituciones, mayoritariamente tecnológicas, se crearon en  municipios menores a 300 000 habitantes</vt:lpstr>
      <vt:lpstr>Cobertura</vt:lpstr>
      <vt:lpstr>Institutos Tecnológicos Federales 2014-2015</vt:lpstr>
      <vt:lpstr>Tecnológico Nacional de México Matrícula ciclo escolar 2014 - 2015 </vt:lpstr>
      <vt:lpstr>IT Federales en la Ciudad de México</vt:lpstr>
      <vt:lpstr>Presentación de PowerPoint</vt:lpstr>
      <vt:lpstr>Educación Superior Tecnológica Cobertura  y absorción</vt:lpstr>
      <vt:lpstr>TecNM  246 Instituciones</vt:lpstr>
      <vt:lpstr>Presentación de PowerPoint</vt:lpstr>
      <vt:lpstr> Tasa de absorción  por tipo de tecnológico</vt:lpstr>
      <vt:lpstr>Universidades Politécnicas, 2014 </vt:lpstr>
      <vt:lpstr>Educación Superior Tecnológica La oferta educativa</vt:lpstr>
      <vt:lpstr>Educación tecnológica Programas educativos ofertados en Ingeniería  </vt:lpstr>
      <vt:lpstr>Programas educativos ofertados en  el área de Ciencias</vt:lpstr>
      <vt:lpstr>Oferta de ingeniería Industrias Primarias</vt:lpstr>
      <vt:lpstr>Oferta de titulo profesional</vt:lpstr>
      <vt:lpstr>Equidad</vt:lpstr>
      <vt:lpstr>Universidades Politécnicas Prácticas de selección de nuevo ingreso examen EXANI</vt:lpstr>
      <vt:lpstr>Universidades Politécnicas becas 2014-2015 </vt:lpstr>
      <vt:lpstr>Universidad Politécnica casos de éxito</vt:lpstr>
      <vt:lpstr>Universidades Politécnicas</vt:lpstr>
      <vt:lpstr>Equidad Tecnológico Nacional de México</vt:lpstr>
      <vt:lpstr>Universidades Tecnológicas</vt:lpstr>
      <vt:lpstr>Educación Superior Tecnológica Calidad</vt:lpstr>
      <vt:lpstr>Calidad Personal Docente</vt:lpstr>
      <vt:lpstr>Calidad</vt:lpstr>
      <vt:lpstr> Consejo de Acreditación de la Calidad de  programas Educativos en Ingeniería</vt:lpstr>
      <vt:lpstr>Presentación de PowerPoint</vt:lpstr>
      <vt:lpstr>Evolución de la acreditación CACEI </vt:lpstr>
      <vt:lpstr>Programas educativos en ingeniería  acreditados por CACEI,  2016</vt:lpstr>
      <vt:lpstr>Ampliación del acceso a educación superior necesaria pero no suficiente</vt:lpstr>
      <vt:lpstr>Ampliación del acceso a educación superior necesaria pero no suficiente</vt:lpstr>
      <vt:lpstr>Desigualdad educativa</vt:lpstr>
      <vt:lpstr>El contexto</vt:lpstr>
      <vt:lpstr>Retos</vt:lpstr>
      <vt:lpstr>Referencias bibliográficas</vt:lpstr>
      <vt:lpstr>Referencias Bibliográficas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DraRuthVargas</dc:creator>
  <cp:lastModifiedBy>Dra. Ruth</cp:lastModifiedBy>
  <cp:revision>78</cp:revision>
  <dcterms:created xsi:type="dcterms:W3CDTF">2016-09-27T20:25:47Z</dcterms:created>
  <dcterms:modified xsi:type="dcterms:W3CDTF">2016-09-30T19:31:27Z</dcterms:modified>
</cp:coreProperties>
</file>