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72" r:id="rId4"/>
    <p:sldId id="273" r:id="rId5"/>
    <p:sldId id="274" r:id="rId6"/>
    <p:sldId id="260" r:id="rId7"/>
    <p:sldId id="261" r:id="rId8"/>
    <p:sldId id="275" r:id="rId9"/>
    <p:sldId id="264" r:id="rId10"/>
    <p:sldId id="279" r:id="rId11"/>
    <p:sldId id="276" r:id="rId12"/>
    <p:sldId id="278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331753554502"/>
          <c:y val="0.0699588477366255"/>
          <c:w val="0.819905213270142"/>
          <c:h val="0.720164609053498"/>
        </c:manualLayout>
      </c:layout>
      <c:areaChart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TSU</c:v>
                </c:pt>
              </c:strCache>
            </c:strRef>
          </c:tx>
          <c:spPr>
            <a:solidFill>
              <a:srgbClr val="000000"/>
            </a:solidFill>
            <a:ln w="25664">
              <a:solidFill>
                <a:srgbClr val="000000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1.18</c:v>
                </c:pt>
                <c:pt idx="1">
                  <c:v>1.75</c:v>
                </c:pt>
                <c:pt idx="2">
                  <c:v>2.15</c:v>
                </c:pt>
                <c:pt idx="3">
                  <c:v>2.52</c:v>
                </c:pt>
                <c:pt idx="4">
                  <c:v>2.78</c:v>
                </c:pt>
                <c:pt idx="5">
                  <c:v>2.89</c:v>
                </c:pt>
                <c:pt idx="6">
                  <c:v>3.07</c:v>
                </c:pt>
                <c:pt idx="7">
                  <c:v>3.02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Licenciatura</c:v>
                </c:pt>
              </c:strCache>
            </c:strRef>
          </c:tx>
          <c:spPr>
            <a:solidFill>
              <a:srgbClr val="FFFFFF"/>
            </a:solidFill>
            <a:ln w="25664">
              <a:solidFill>
                <a:srgbClr val="000000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81.66</c:v>
                </c:pt>
                <c:pt idx="1">
                  <c:v>81.5</c:v>
                </c:pt>
                <c:pt idx="2">
                  <c:v>81.53</c:v>
                </c:pt>
                <c:pt idx="3">
                  <c:v>81.94</c:v>
                </c:pt>
                <c:pt idx="4">
                  <c:v>82.8</c:v>
                </c:pt>
                <c:pt idx="5">
                  <c:v>83.75</c:v>
                </c:pt>
                <c:pt idx="6">
                  <c:v>84.24</c:v>
                </c:pt>
                <c:pt idx="7">
                  <c:v>84.36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Posgrado</c:v>
                </c:pt>
              </c:strCache>
            </c:strRef>
          </c:tx>
          <c:spPr>
            <a:solidFill>
              <a:srgbClr val="C0C0C0"/>
            </a:solidFill>
            <a:ln w="25664">
              <a:solidFill>
                <a:srgbClr val="000000"/>
              </a:solidFill>
              <a:prstDash val="solid"/>
            </a:ln>
          </c:spPr>
          <c:cat>
            <c:numRef>
              <c:f>Sheet1!$B$1:$I$1</c:f>
              <c:numCache>
                <c:formatCode>General</c:formatCode>
                <c:ptCount val="8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0">
                  <c:v>6.03</c:v>
                </c:pt>
                <c:pt idx="1">
                  <c:v>6.08</c:v>
                </c:pt>
                <c:pt idx="2">
                  <c:v>6.08</c:v>
                </c:pt>
                <c:pt idx="3">
                  <c:v>6.39</c:v>
                </c:pt>
                <c:pt idx="4">
                  <c:v>6.38</c:v>
                </c:pt>
                <c:pt idx="5">
                  <c:v>6.39</c:v>
                </c:pt>
                <c:pt idx="6">
                  <c:v>6.41</c:v>
                </c:pt>
                <c:pt idx="7">
                  <c:v>6.56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6758536"/>
        <c:axId val="2134475176"/>
      </c:areaChart>
      <c:catAx>
        <c:axId val="2126758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641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17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134475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4475176"/>
        <c:scaling>
          <c:orientation val="minMax"/>
        </c:scaling>
        <c:delete val="0"/>
        <c:axPos val="l"/>
        <c:majorGridlines>
          <c:spPr>
            <a:ln w="6416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41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2126758536"/>
        <c:crosses val="autoZero"/>
        <c:crossBetween val="midCat"/>
      </c:valAx>
      <c:spPr>
        <a:solidFill>
          <a:srgbClr val="C0C0C0"/>
        </a:solidFill>
        <a:ln w="25664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5165876777251"/>
          <c:y val="0.91358024691358"/>
          <c:w val="0.445497630331754"/>
          <c:h val="0.0781893004115226"/>
        </c:manualLayout>
      </c:layout>
      <c:overlay val="0"/>
      <c:spPr>
        <a:noFill/>
        <a:ln w="51327">
          <a:noFill/>
        </a:ln>
      </c:spPr>
      <c:txPr>
        <a:bodyPr/>
        <a:lstStyle/>
        <a:p>
          <a:pPr>
            <a:defRPr sz="222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88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00C7F-BB25-C442-A3D8-BB623CD1D1DF}" type="doc">
      <dgm:prSet loTypeId="urn:microsoft.com/office/officeart/2005/8/layout/matrix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D9C7515-66F1-7642-8E60-3DF1A7755AD5}">
      <dgm:prSet phldrT="[Texto]" custT="1"/>
      <dgm:spPr/>
      <dgm:t>
        <a:bodyPr/>
        <a:lstStyle/>
        <a:p>
          <a:r>
            <a:rPr lang="es-ES" sz="2800" b="1" dirty="0" smtClean="0"/>
            <a:t>Políticas públicas</a:t>
          </a:r>
          <a:endParaRPr lang="es-ES" sz="2800" b="1" dirty="0"/>
        </a:p>
      </dgm:t>
    </dgm:pt>
    <dgm:pt modelId="{683A3C0C-F853-9A4B-85E2-1DABA8E1F163}" type="parTrans" cxnId="{1D786ADB-2024-F344-89E9-9554BD3EF68C}">
      <dgm:prSet/>
      <dgm:spPr/>
      <dgm:t>
        <a:bodyPr/>
        <a:lstStyle/>
        <a:p>
          <a:endParaRPr lang="es-ES"/>
        </a:p>
      </dgm:t>
    </dgm:pt>
    <dgm:pt modelId="{43460908-C883-EE49-BEBE-0BEBF78643FB}" type="sibTrans" cxnId="{1D786ADB-2024-F344-89E9-9554BD3EF68C}">
      <dgm:prSet/>
      <dgm:spPr/>
      <dgm:t>
        <a:bodyPr/>
        <a:lstStyle/>
        <a:p>
          <a:endParaRPr lang="es-ES"/>
        </a:p>
      </dgm:t>
    </dgm:pt>
    <dgm:pt modelId="{D84BDF4F-9F30-D547-A5B5-0DA0CEA49D2B}">
      <dgm:prSet phldrT="[Texto]" custT="1"/>
      <dgm:spPr/>
      <dgm:t>
        <a:bodyPr/>
        <a:lstStyle/>
        <a:p>
          <a:r>
            <a:rPr lang="es-ES" sz="2400" b="1" dirty="0" smtClean="0"/>
            <a:t>Cambio institucional</a:t>
          </a:r>
          <a:endParaRPr lang="es-ES" sz="2400" b="1" dirty="0"/>
        </a:p>
      </dgm:t>
    </dgm:pt>
    <dgm:pt modelId="{1556E1D0-CB94-C74A-B808-5CCF9CE65850}" type="parTrans" cxnId="{7A5FE977-6C8D-9740-BF08-F32FA30206CD}">
      <dgm:prSet/>
      <dgm:spPr/>
      <dgm:t>
        <a:bodyPr/>
        <a:lstStyle/>
        <a:p>
          <a:endParaRPr lang="es-ES"/>
        </a:p>
      </dgm:t>
    </dgm:pt>
    <dgm:pt modelId="{7797F0E0-42AA-A84F-A6D5-237C1A71E1B2}" type="sibTrans" cxnId="{7A5FE977-6C8D-9740-BF08-F32FA30206CD}">
      <dgm:prSet/>
      <dgm:spPr/>
      <dgm:t>
        <a:bodyPr/>
        <a:lstStyle/>
        <a:p>
          <a:endParaRPr lang="es-ES"/>
        </a:p>
      </dgm:t>
    </dgm:pt>
    <dgm:pt modelId="{7DFFC462-AB85-664B-AB6D-4802504A57C7}">
      <dgm:prSet custT="1"/>
      <dgm:spPr/>
      <dgm:t>
        <a:bodyPr/>
        <a:lstStyle/>
        <a:p>
          <a:r>
            <a:rPr lang="es-ES" sz="2800" b="1" dirty="0" smtClean="0"/>
            <a:t>Modelo educativo y curricular</a:t>
          </a:r>
          <a:endParaRPr lang="es-ES" sz="2800" b="1" dirty="0"/>
        </a:p>
      </dgm:t>
    </dgm:pt>
    <dgm:pt modelId="{78A19521-187D-B549-A89F-F966C5C96672}" type="parTrans" cxnId="{99506F0D-D2CD-8F49-A3B3-ABBBE1D840A2}">
      <dgm:prSet/>
      <dgm:spPr/>
      <dgm:t>
        <a:bodyPr/>
        <a:lstStyle/>
        <a:p>
          <a:endParaRPr lang="es-ES"/>
        </a:p>
      </dgm:t>
    </dgm:pt>
    <dgm:pt modelId="{332BE7D8-B924-E74E-8AEF-8ADBB5E21257}" type="sibTrans" cxnId="{99506F0D-D2CD-8F49-A3B3-ABBBE1D840A2}">
      <dgm:prSet/>
      <dgm:spPr/>
      <dgm:t>
        <a:bodyPr/>
        <a:lstStyle/>
        <a:p>
          <a:endParaRPr lang="es-ES"/>
        </a:p>
      </dgm:t>
    </dgm:pt>
    <dgm:pt modelId="{60608391-9F09-5A47-8A5A-31E128C68A01}">
      <dgm:prSet custT="1"/>
      <dgm:spPr/>
      <dgm:t>
        <a:bodyPr/>
        <a:lstStyle/>
        <a:p>
          <a:r>
            <a:rPr lang="es-ES" sz="3200" b="1" dirty="0" err="1" smtClean="0"/>
            <a:t>Intersec-torialidad</a:t>
          </a:r>
          <a:endParaRPr lang="es-ES" sz="3200" b="1" dirty="0"/>
        </a:p>
      </dgm:t>
    </dgm:pt>
    <dgm:pt modelId="{0195102D-E91C-E64F-BBC6-68DDAF72F879}" type="parTrans" cxnId="{FF0A7F43-6944-064D-BAB2-34C34E74F50B}">
      <dgm:prSet/>
      <dgm:spPr/>
      <dgm:t>
        <a:bodyPr/>
        <a:lstStyle/>
        <a:p>
          <a:endParaRPr lang="es-ES"/>
        </a:p>
      </dgm:t>
    </dgm:pt>
    <dgm:pt modelId="{A9EB591E-7384-1E4E-B78F-59D810CE8A05}" type="sibTrans" cxnId="{FF0A7F43-6944-064D-BAB2-34C34E74F50B}">
      <dgm:prSet/>
      <dgm:spPr/>
      <dgm:t>
        <a:bodyPr/>
        <a:lstStyle/>
        <a:p>
          <a:endParaRPr lang="es-ES"/>
        </a:p>
      </dgm:t>
    </dgm:pt>
    <dgm:pt modelId="{BFBF503C-C5BD-C94B-94C8-79F6A5D7CE38}" type="pres">
      <dgm:prSet presAssocID="{B2A00C7F-BB25-C442-A3D8-BB623CD1D1D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0618BA-FB38-5B40-A883-F4DF03903A0E}" type="pres">
      <dgm:prSet presAssocID="{B2A00C7F-BB25-C442-A3D8-BB623CD1D1DF}" presName="axisShape" presStyleLbl="bgShp" presStyleIdx="0" presStyleCnt="1"/>
      <dgm:spPr/>
    </dgm:pt>
    <dgm:pt modelId="{713702AF-AA2E-2D47-BA49-D29399BC3919}" type="pres">
      <dgm:prSet presAssocID="{B2A00C7F-BB25-C442-A3D8-BB623CD1D1DF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4F108A-2E40-3849-BDF8-2CCF448AAB0D}" type="pres">
      <dgm:prSet presAssocID="{B2A00C7F-BB25-C442-A3D8-BB623CD1D1DF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D1FAED-481E-E04C-89A5-EFF5776B6D0D}" type="pres">
      <dgm:prSet presAssocID="{B2A00C7F-BB25-C442-A3D8-BB623CD1D1DF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D8C171-46B1-1540-889F-A54C500F02BD}" type="pres">
      <dgm:prSet presAssocID="{B2A00C7F-BB25-C442-A3D8-BB623CD1D1DF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B8CC652-527F-174E-88A8-4D7B1E171AC6}" type="presOf" srcId="{7DFFC462-AB85-664B-AB6D-4802504A57C7}" destId="{FED1FAED-481E-E04C-89A5-EFF5776B6D0D}" srcOrd="0" destOrd="0" presId="urn:microsoft.com/office/officeart/2005/8/layout/matrix2"/>
    <dgm:cxn modelId="{CD216E7C-FAC2-F846-95CA-0CDF9D0BD724}" type="presOf" srcId="{1D9C7515-66F1-7642-8E60-3DF1A7755AD5}" destId="{713702AF-AA2E-2D47-BA49-D29399BC3919}" srcOrd="0" destOrd="0" presId="urn:microsoft.com/office/officeart/2005/8/layout/matrix2"/>
    <dgm:cxn modelId="{76B3F144-EE5D-AD48-AB15-815E1F7999B6}" type="presOf" srcId="{B2A00C7F-BB25-C442-A3D8-BB623CD1D1DF}" destId="{BFBF503C-C5BD-C94B-94C8-79F6A5D7CE38}" srcOrd="0" destOrd="0" presId="urn:microsoft.com/office/officeart/2005/8/layout/matrix2"/>
    <dgm:cxn modelId="{A531A696-7F1F-6F43-A355-6B4A8CB553ED}" type="presOf" srcId="{D84BDF4F-9F30-D547-A5B5-0DA0CEA49D2B}" destId="{994F108A-2E40-3849-BDF8-2CCF448AAB0D}" srcOrd="0" destOrd="0" presId="urn:microsoft.com/office/officeart/2005/8/layout/matrix2"/>
    <dgm:cxn modelId="{1D786ADB-2024-F344-89E9-9554BD3EF68C}" srcId="{B2A00C7F-BB25-C442-A3D8-BB623CD1D1DF}" destId="{1D9C7515-66F1-7642-8E60-3DF1A7755AD5}" srcOrd="0" destOrd="0" parTransId="{683A3C0C-F853-9A4B-85E2-1DABA8E1F163}" sibTransId="{43460908-C883-EE49-BEBE-0BEBF78643FB}"/>
    <dgm:cxn modelId="{99506F0D-D2CD-8F49-A3B3-ABBBE1D840A2}" srcId="{B2A00C7F-BB25-C442-A3D8-BB623CD1D1DF}" destId="{7DFFC462-AB85-664B-AB6D-4802504A57C7}" srcOrd="2" destOrd="0" parTransId="{78A19521-187D-B549-A89F-F966C5C96672}" sibTransId="{332BE7D8-B924-E74E-8AEF-8ADBB5E21257}"/>
    <dgm:cxn modelId="{318386EF-640A-9D45-ABE3-42A4F59FF693}" type="presOf" srcId="{60608391-9F09-5A47-8A5A-31E128C68A01}" destId="{78D8C171-46B1-1540-889F-A54C500F02BD}" srcOrd="0" destOrd="0" presId="urn:microsoft.com/office/officeart/2005/8/layout/matrix2"/>
    <dgm:cxn modelId="{FF0A7F43-6944-064D-BAB2-34C34E74F50B}" srcId="{B2A00C7F-BB25-C442-A3D8-BB623CD1D1DF}" destId="{60608391-9F09-5A47-8A5A-31E128C68A01}" srcOrd="3" destOrd="0" parTransId="{0195102D-E91C-E64F-BBC6-68DDAF72F879}" sibTransId="{A9EB591E-7384-1E4E-B78F-59D810CE8A05}"/>
    <dgm:cxn modelId="{7A5FE977-6C8D-9740-BF08-F32FA30206CD}" srcId="{B2A00C7F-BB25-C442-A3D8-BB623CD1D1DF}" destId="{D84BDF4F-9F30-D547-A5B5-0DA0CEA49D2B}" srcOrd="1" destOrd="0" parTransId="{1556E1D0-CB94-C74A-B808-5CCF9CE65850}" sibTransId="{7797F0E0-42AA-A84F-A6D5-237C1A71E1B2}"/>
    <dgm:cxn modelId="{A469568E-5A79-2347-A053-0DD779AD10F9}" type="presParOf" srcId="{BFBF503C-C5BD-C94B-94C8-79F6A5D7CE38}" destId="{D80618BA-FB38-5B40-A883-F4DF03903A0E}" srcOrd="0" destOrd="0" presId="urn:microsoft.com/office/officeart/2005/8/layout/matrix2"/>
    <dgm:cxn modelId="{44B6CFF4-60AC-C44B-91B8-FBECBB7D21B5}" type="presParOf" srcId="{BFBF503C-C5BD-C94B-94C8-79F6A5D7CE38}" destId="{713702AF-AA2E-2D47-BA49-D29399BC3919}" srcOrd="1" destOrd="0" presId="urn:microsoft.com/office/officeart/2005/8/layout/matrix2"/>
    <dgm:cxn modelId="{8DA5CBA8-B9B0-2B46-B659-9DAE25640269}" type="presParOf" srcId="{BFBF503C-C5BD-C94B-94C8-79F6A5D7CE38}" destId="{994F108A-2E40-3849-BDF8-2CCF448AAB0D}" srcOrd="2" destOrd="0" presId="urn:microsoft.com/office/officeart/2005/8/layout/matrix2"/>
    <dgm:cxn modelId="{F4E6C270-2F1F-F64E-8B22-2070D106B893}" type="presParOf" srcId="{BFBF503C-C5BD-C94B-94C8-79F6A5D7CE38}" destId="{FED1FAED-481E-E04C-89A5-EFF5776B6D0D}" srcOrd="3" destOrd="0" presId="urn:microsoft.com/office/officeart/2005/8/layout/matrix2"/>
    <dgm:cxn modelId="{92AD9B8A-B13B-B149-8813-8F02E610D266}" type="presParOf" srcId="{BFBF503C-C5BD-C94B-94C8-79F6A5D7CE38}" destId="{78D8C171-46B1-1540-889F-A54C500F02B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618BA-FB38-5B40-A883-F4DF03903A0E}">
      <dsp:nvSpPr>
        <dsp:cNvPr id="0" name=""/>
        <dsp:cNvSpPr/>
      </dsp:nvSpPr>
      <dsp:spPr>
        <a:xfrm>
          <a:off x="1698566" y="0"/>
          <a:ext cx="5318051" cy="5318051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13702AF-AA2E-2D47-BA49-D29399BC3919}">
      <dsp:nvSpPr>
        <dsp:cNvPr id="0" name=""/>
        <dsp:cNvSpPr/>
      </dsp:nvSpPr>
      <dsp:spPr>
        <a:xfrm>
          <a:off x="2044240" y="345673"/>
          <a:ext cx="2127220" cy="21272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Políticas públicas</a:t>
          </a:r>
          <a:endParaRPr lang="es-ES" sz="2800" b="1" kern="1200" dirty="0"/>
        </a:p>
      </dsp:txBody>
      <dsp:txXfrm>
        <a:off x="2148082" y="449515"/>
        <a:ext cx="1919536" cy="1919536"/>
      </dsp:txXfrm>
    </dsp:sp>
    <dsp:sp modelId="{994F108A-2E40-3849-BDF8-2CCF448AAB0D}">
      <dsp:nvSpPr>
        <dsp:cNvPr id="0" name=""/>
        <dsp:cNvSpPr/>
      </dsp:nvSpPr>
      <dsp:spPr>
        <a:xfrm>
          <a:off x="4543724" y="345673"/>
          <a:ext cx="2127220" cy="21272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Cambio institucional</a:t>
          </a:r>
          <a:endParaRPr lang="es-ES" sz="2400" b="1" kern="1200" dirty="0"/>
        </a:p>
      </dsp:txBody>
      <dsp:txXfrm>
        <a:off x="4647566" y="449515"/>
        <a:ext cx="1919536" cy="1919536"/>
      </dsp:txXfrm>
    </dsp:sp>
    <dsp:sp modelId="{FED1FAED-481E-E04C-89A5-EFF5776B6D0D}">
      <dsp:nvSpPr>
        <dsp:cNvPr id="0" name=""/>
        <dsp:cNvSpPr/>
      </dsp:nvSpPr>
      <dsp:spPr>
        <a:xfrm>
          <a:off x="2044240" y="2845157"/>
          <a:ext cx="2127220" cy="21272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Modelo educativo y curricular</a:t>
          </a:r>
          <a:endParaRPr lang="es-ES" sz="2800" b="1" kern="1200" dirty="0"/>
        </a:p>
      </dsp:txBody>
      <dsp:txXfrm>
        <a:off x="2148082" y="2948999"/>
        <a:ext cx="1919536" cy="1919536"/>
      </dsp:txXfrm>
    </dsp:sp>
    <dsp:sp modelId="{78D8C171-46B1-1540-889F-A54C500F02BD}">
      <dsp:nvSpPr>
        <dsp:cNvPr id="0" name=""/>
        <dsp:cNvSpPr/>
      </dsp:nvSpPr>
      <dsp:spPr>
        <a:xfrm>
          <a:off x="4543724" y="2845157"/>
          <a:ext cx="2127220" cy="21272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err="1" smtClean="0"/>
            <a:t>Intersec-torialidad</a:t>
          </a:r>
          <a:endParaRPr lang="es-ES" sz="3200" b="1" kern="1200" dirty="0"/>
        </a:p>
      </dsp:txBody>
      <dsp:txXfrm>
        <a:off x="4647566" y="2948999"/>
        <a:ext cx="1919536" cy="1919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C1E1E72-6113-4F0A-AB35-6EA12A7469BA}" type="datetimeFigureOut">
              <a:rPr lang="es-ES"/>
              <a:pPr>
                <a:defRPr/>
              </a:pPr>
              <a:t>30/09/16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127AB98-33E5-48C8-925A-B183991BB58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362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30174-F92F-4060-822F-B04F6D5BD286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74B64-7F78-4EF1-AB5F-9C43E7113088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9E92-C3FB-4CC3-BFA8-3E45FB94FB79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6EAF6-827A-4F35-BB0F-3CE745EFBDF4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4D879-0612-46B3-A223-5CDF2AF13F25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9BE02-A953-4F87-BB4B-8CDC52998246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7285C-7266-4FE6-8003-C2B0C7F4AB5C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CDAB-0C86-4B62-B92D-408A2E9006AC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67CC7-B855-43D9-94FA-7C8AE28ED806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757F-7F2E-4C06-BD3E-208C3A313E48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D4DE6-9E65-469C-A985-45F3F49FB115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65E6-91E5-477F-911E-55A83C0B680A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E21C5-B540-4F4F-B9B7-5B312DDA11FF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F41C-8862-4FC5-AF51-6385067F47B9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5BE7-58F6-4003-880F-E27F09864F5B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1C756-2C38-4C27-AABB-5A83AC4E166F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85B2-F758-44D1-B1BB-AA94878599AA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02F66-CE3B-4BDA-89E3-802471DF676E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6D834-EC32-4D34-8C3B-BB413207C5BA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22A3-C1B1-4CFF-AF83-3302533DC10F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D561E-A220-47C2-A638-21B0A83A437E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BBF7-3D3C-4144-93FF-CF139A30258C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722ED9-648C-45E6-A4A5-ED7D3B97F98A}" type="datetimeFigureOut">
              <a:rPr lang="es-MX"/>
              <a:pPr>
                <a:defRPr/>
              </a:pPr>
              <a:t>30/09/16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BDC6CC-B8B1-4A5B-9E84-92629D9591B4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dro.florescrespo@uaq.mx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pPr eaLnBrk="1" hangingPunct="1"/>
            <a:r>
              <a:rPr lang="es-MX" sz="4000" dirty="0" smtClean="0"/>
              <a:t>La Educación Superior Técnológica. El Caso de México</a:t>
            </a:r>
          </a:p>
        </p:txBody>
      </p:sp>
      <p:sp>
        <p:nvSpPr>
          <p:cNvPr id="14338" name="2 Subtítulo"/>
          <p:cNvSpPr>
            <a:spLocks noGrp="1"/>
          </p:cNvSpPr>
          <p:nvPr>
            <p:ph type="subTitle" idx="1"/>
          </p:nvPr>
        </p:nvSpPr>
        <p:spPr>
          <a:xfrm>
            <a:off x="2051720" y="3933056"/>
            <a:ext cx="6400800" cy="2303463"/>
          </a:xfrm>
        </p:spPr>
        <p:txBody>
          <a:bodyPr/>
          <a:lstStyle/>
          <a:p>
            <a:pPr algn="r" eaLnBrk="1" hangingPunct="1"/>
            <a:r>
              <a:rPr lang="es-MX" dirty="0" smtClean="0">
                <a:solidFill>
                  <a:srgbClr val="898989"/>
                </a:solidFill>
              </a:rPr>
              <a:t>Pedro Flores Crespo</a:t>
            </a:r>
          </a:p>
          <a:p>
            <a:pPr algn="r" eaLnBrk="1" hangingPunct="1"/>
            <a:r>
              <a:rPr lang="es-MX" sz="1800" dirty="0" smtClean="0">
                <a:solidFill>
                  <a:srgbClr val="898989"/>
                </a:solidFill>
                <a:hlinkClick r:id="rId3"/>
              </a:rPr>
              <a:t>pedro.florescrespo</a:t>
            </a:r>
            <a:r>
              <a:rPr lang="es-MX" sz="1800" dirty="0" smtClean="0">
                <a:solidFill>
                  <a:srgbClr val="898989"/>
                </a:solidFill>
                <a:hlinkClick r:id="rId3"/>
              </a:rPr>
              <a:t>@uaq.mx</a:t>
            </a:r>
            <a:endParaRPr lang="es-MX" sz="1800" dirty="0" smtClean="0">
              <a:solidFill>
                <a:srgbClr val="898989"/>
              </a:solidFill>
            </a:endParaRPr>
          </a:p>
          <a:p>
            <a:pPr algn="r" eaLnBrk="1" hangingPunct="1"/>
            <a:r>
              <a:rPr lang="es-MX" sz="1800" dirty="0" smtClean="0">
                <a:solidFill>
                  <a:srgbClr val="898989"/>
                </a:solidFill>
              </a:rPr>
              <a:t>Twitter: @flores_crespo</a:t>
            </a:r>
          </a:p>
          <a:p>
            <a:pPr algn="r" eaLnBrk="1" hangingPunct="1"/>
            <a:endParaRPr lang="es-MX" sz="1800" i="1" dirty="0" smtClean="0">
              <a:solidFill>
                <a:srgbClr val="898989"/>
              </a:solidFill>
            </a:endParaRPr>
          </a:p>
          <a:p>
            <a:pPr algn="r" eaLnBrk="1" hangingPunct="1"/>
            <a:endParaRPr lang="es-MX" sz="1800" i="1" dirty="0" smtClean="0">
              <a:solidFill>
                <a:srgbClr val="898989"/>
              </a:solidFill>
            </a:endParaRPr>
          </a:p>
          <a:p>
            <a:pPr algn="r" eaLnBrk="1" hangingPunct="1"/>
            <a:r>
              <a:rPr lang="es-MX" sz="1800" dirty="0" smtClean="0">
                <a:solidFill>
                  <a:schemeClr val="tx1"/>
                </a:solidFill>
              </a:rPr>
              <a:t>UNAM, 30 de septiembre 2016</a:t>
            </a:r>
          </a:p>
        </p:txBody>
      </p:sp>
      <p:pic>
        <p:nvPicPr>
          <p:cNvPr id="5" name="4 Imagen" descr="logos fac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4384" y="338627"/>
            <a:ext cx="4046038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143000"/>
          </a:xfrm>
        </p:spPr>
        <p:txBody>
          <a:bodyPr/>
          <a:lstStyle/>
          <a:p>
            <a:r>
              <a:rPr lang="es-ES" sz="3600" dirty="0" smtClean="0"/>
              <a:t>3. Estudio empírico</a:t>
            </a:r>
            <a:br>
              <a:rPr lang="es-ES" sz="3600" dirty="0" smtClean="0"/>
            </a:br>
            <a:r>
              <a:rPr lang="es-ES" sz="3600" dirty="0" smtClean="0"/>
              <a:t> </a:t>
            </a:r>
            <a:r>
              <a:rPr lang="es-ES" sz="2800" dirty="0" smtClean="0"/>
              <a:t>(con Dulce Mendoza) </a:t>
            </a:r>
            <a:r>
              <a:rPr lang="es-ES" sz="3600" dirty="0" smtClean="0"/>
              <a:t>Metodología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800" b="1" dirty="0" smtClean="0"/>
              <a:t>IIPE-UNESCO financió el estudio comparativo entre Colombia, Brasil y México.</a:t>
            </a:r>
          </a:p>
          <a:p>
            <a:pPr algn="just"/>
            <a:endParaRPr lang="es-ES" sz="2800" b="1" dirty="0"/>
          </a:p>
          <a:p>
            <a:pPr lvl="1" algn="just"/>
            <a:r>
              <a:rPr lang="es-ES" sz="2400" b="1" dirty="0" smtClean="0">
                <a:solidFill>
                  <a:schemeClr val="accent1"/>
                </a:solidFill>
              </a:rPr>
              <a:t>Ante la demanda por opciones de educación, ¿qué papel desempeña la EST en la región? ¿Cuál es su problemática? ¿Cuál es su eficiencia en el mercado laboral? </a:t>
            </a:r>
          </a:p>
          <a:p>
            <a:pPr algn="just"/>
            <a:endParaRPr lang="es-ES" sz="2800" b="1" dirty="0">
              <a:solidFill>
                <a:srgbClr val="4F81BD"/>
              </a:solidFill>
            </a:endParaRPr>
          </a:p>
          <a:p>
            <a:pPr algn="just"/>
            <a:r>
              <a:rPr lang="es-ES" sz="2800" b="1" dirty="0" smtClean="0"/>
              <a:t>Estrategia metodológica</a:t>
            </a:r>
          </a:p>
          <a:p>
            <a:pPr lvl="1" algn="just"/>
            <a:r>
              <a:rPr lang="es-ES" sz="2400" b="1" dirty="0"/>
              <a:t>2 estados (Aguascalientes y Querétaro)</a:t>
            </a:r>
          </a:p>
          <a:p>
            <a:pPr lvl="1" algn="just"/>
            <a:r>
              <a:rPr lang="es-ES" sz="2400" b="1" dirty="0"/>
              <a:t>5 estudios de </a:t>
            </a:r>
            <a:r>
              <a:rPr lang="es-ES" sz="2400" b="1" dirty="0" smtClean="0"/>
              <a:t>caso (2 UP, 2 IT y 1 UT)</a:t>
            </a:r>
            <a:endParaRPr lang="es-ES" sz="2400" b="1" dirty="0"/>
          </a:p>
          <a:p>
            <a:pPr lvl="1" algn="just"/>
            <a:r>
              <a:rPr lang="es-ES" sz="2400" b="1" dirty="0" smtClean="0"/>
              <a:t>Enfoque deductivo, transversal.</a:t>
            </a:r>
          </a:p>
          <a:p>
            <a:pPr lvl="1" algn="just"/>
            <a:endParaRPr lang="es-ES" sz="2400" b="1" dirty="0" smtClean="0"/>
          </a:p>
          <a:p>
            <a:pPr lvl="2" algn="just"/>
            <a:r>
              <a:rPr lang="es-ES" sz="2000" b="1" dirty="0" smtClean="0"/>
              <a:t> </a:t>
            </a:r>
            <a:r>
              <a:rPr lang="es-ES" sz="2000" b="1" dirty="0" smtClean="0">
                <a:solidFill>
                  <a:schemeClr val="accent1"/>
                </a:solidFill>
              </a:rPr>
              <a:t>Eficiencia, equidad, impacto, vinculación, racionalidad de la demanda, institucionalidad, campo conceptual</a:t>
            </a:r>
          </a:p>
          <a:p>
            <a:pPr lvl="2" algn="just"/>
            <a:endParaRPr lang="es-ES" sz="2000" b="1" dirty="0" smtClean="0"/>
          </a:p>
          <a:p>
            <a:pPr lvl="1" algn="just"/>
            <a:r>
              <a:rPr lang="es-ES" sz="2400" b="1" dirty="0" smtClean="0"/>
              <a:t>Encuesta a egresados (n=153) y grupos </a:t>
            </a:r>
            <a:r>
              <a:rPr lang="es-ES" sz="2400" b="1" dirty="0"/>
              <a:t>de </a:t>
            </a:r>
            <a:r>
              <a:rPr lang="es-ES" sz="2400" b="1" dirty="0" smtClean="0"/>
              <a:t>enfoque con estudiantes, profesores y empleadores. Entrevista </a:t>
            </a:r>
            <a:r>
              <a:rPr lang="es-ES" sz="2400" b="1" dirty="0" err="1" smtClean="0"/>
              <a:t>semi</a:t>
            </a:r>
            <a:r>
              <a:rPr lang="es-ES" sz="2400" b="1" dirty="0" smtClean="0"/>
              <a:t>-estructurada con los 5 rectores.</a:t>
            </a:r>
            <a:endParaRPr lang="es-ES" sz="2400" b="1" dirty="0"/>
          </a:p>
          <a:p>
            <a:pPr marL="0" indent="0" algn="just">
              <a:buNone/>
            </a:pPr>
            <a:endParaRPr lang="es-ES" sz="2800" b="1" dirty="0" smtClean="0">
              <a:solidFill>
                <a:srgbClr val="4F81BD"/>
              </a:solidFill>
            </a:endParaRPr>
          </a:p>
          <a:p>
            <a:pPr marL="0" indent="0" algn="just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34296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342" name="Group 286"/>
          <p:cNvGraphicFramePr>
            <a:graphicFrameLocks noGrp="1"/>
          </p:cNvGraphicFramePr>
          <p:nvPr/>
        </p:nvGraphicFramePr>
        <p:xfrm>
          <a:off x="250825" y="1341438"/>
          <a:ext cx="8642350" cy="4779011"/>
        </p:xfrm>
        <a:graphic>
          <a:graphicData uri="http://schemas.openxmlformats.org/drawingml/2006/table">
            <a:tbl>
              <a:tblPr/>
              <a:tblGrid>
                <a:gridCol w="3103563"/>
                <a:gridCol w="811212"/>
                <a:gridCol w="1257300"/>
                <a:gridCol w="1271588"/>
                <a:gridCol w="957262"/>
                <a:gridCol w="1241425"/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</a:t>
                      </a: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Mujer</a:t>
                      </a: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Hombre</a:t>
                      </a: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respuesta (SR)</a:t>
                      </a: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Porcentaje</a:t>
                      </a:r>
                      <a:endParaRPr kumimoji="0" lang="es-MX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Polit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é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cnica de Aguascalientes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Polit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é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cnica de Quer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é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taro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Instituto Tecnol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gico de Quer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é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taro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Instituto Tecnol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gico de Aguascalientes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 Tecnol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gica de Quer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é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taro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45337" name="Rectangle 281"/>
          <p:cNvSpPr>
            <a:spLocks noChangeArrowheads="1"/>
          </p:cNvSpPr>
          <p:nvPr/>
        </p:nvSpPr>
        <p:spPr bwMode="auto">
          <a:xfrm>
            <a:off x="0" y="5099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619125" algn="l"/>
                <a:tab pos="2743200" algn="ctr"/>
              </a:tabLst>
            </a:pPr>
            <a:endParaRPr lang="es-ES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2800" dirty="0" smtClean="0"/>
              <a:t>3. Estudio empírico. Perfil de egresados encuestados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82618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</a:t>
            </a:r>
            <a:r>
              <a:rPr lang="es-ES" dirty="0" smtClean="0"/>
              <a:t>. Estudio empírico. Hallazgos </a:t>
            </a:r>
            <a:r>
              <a:rPr lang="es-ES" sz="2800" dirty="0" smtClean="0"/>
              <a:t>(1/5)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800" b="1" dirty="0" smtClean="0"/>
              <a:t>Empleo (n=153):</a:t>
            </a:r>
          </a:p>
          <a:p>
            <a:pPr marL="0" indent="0" algn="just">
              <a:buNone/>
            </a:pPr>
            <a:endParaRPr lang="es-ES" sz="2800" b="1" dirty="0" smtClean="0"/>
          </a:p>
          <a:p>
            <a:pPr lvl="1" algn="just"/>
            <a:r>
              <a:rPr lang="es-MX" sz="2400" dirty="0"/>
              <a:t>88 por ciento contaban con empleo y la mayoría (78%) lo encontró en menos de un </a:t>
            </a:r>
            <a:r>
              <a:rPr lang="es-MX" sz="2400" dirty="0" smtClean="0"/>
              <a:t>mes.</a:t>
            </a:r>
          </a:p>
          <a:p>
            <a:pPr marL="457200" lvl="1" indent="0" algn="just">
              <a:buNone/>
            </a:pPr>
            <a:endParaRPr lang="es-MX" sz="2400" dirty="0" smtClean="0"/>
          </a:p>
          <a:p>
            <a:pPr lvl="1" algn="just"/>
            <a:r>
              <a:rPr lang="es-MX" sz="2400" b="1" dirty="0">
                <a:solidFill>
                  <a:srgbClr val="4F81BD"/>
                </a:solidFill>
              </a:rPr>
              <a:t>53% de los egresados encuestados recibían entre 2 y 5 salarios mínimos </a:t>
            </a:r>
            <a:r>
              <a:rPr lang="es-MX" sz="2400" b="1" dirty="0" smtClean="0">
                <a:solidFill>
                  <a:srgbClr val="4F81BD"/>
                </a:solidFill>
              </a:rPr>
              <a:t>(2010-2011).</a:t>
            </a:r>
          </a:p>
          <a:p>
            <a:pPr marL="457200" lvl="1" indent="0" algn="just">
              <a:buNone/>
            </a:pPr>
            <a:endParaRPr lang="es-MX" sz="2400" b="1" dirty="0" smtClean="0">
              <a:solidFill>
                <a:srgbClr val="4F81BD"/>
              </a:solidFill>
            </a:endParaRPr>
          </a:p>
          <a:p>
            <a:pPr lvl="2" algn="just"/>
            <a:r>
              <a:rPr lang="es-MX" b="1" dirty="0" smtClean="0">
                <a:solidFill>
                  <a:srgbClr val="4F81BD"/>
                </a:solidFill>
              </a:rPr>
              <a:t>Comparación con egresados de opciones generales.</a:t>
            </a:r>
          </a:p>
          <a:p>
            <a:pPr marL="914400" lvl="2" indent="0" algn="just">
              <a:buNone/>
            </a:pPr>
            <a:endParaRPr lang="es-MX" sz="2000" dirty="0"/>
          </a:p>
          <a:p>
            <a:pPr lvl="1" algn="just"/>
            <a:r>
              <a:rPr lang="es-MX" sz="2400" dirty="0"/>
              <a:t>La mayoría de egresados con salarios relativamente altos, </a:t>
            </a:r>
            <a:r>
              <a:rPr lang="es-MX" sz="2400" dirty="0" smtClean="0"/>
              <a:t>eran hombres</a:t>
            </a:r>
            <a:r>
              <a:rPr lang="es-ES" sz="2400" dirty="0" smtClean="0"/>
              <a:t>. ¿Discriminación de género?</a:t>
            </a:r>
            <a:endParaRPr lang="es-ES" sz="2400" dirty="0"/>
          </a:p>
          <a:p>
            <a:pPr algn="just"/>
            <a:endParaRPr lang="es-ES" sz="2800" b="1" dirty="0"/>
          </a:p>
          <a:p>
            <a:pPr marL="914400" lvl="2" indent="0" algn="just">
              <a:buNone/>
            </a:pPr>
            <a:endParaRPr lang="es-ES" sz="2800" b="1" dirty="0" smtClean="0">
              <a:solidFill>
                <a:srgbClr val="4F81BD"/>
              </a:solidFill>
            </a:endParaRPr>
          </a:p>
          <a:p>
            <a:pPr marL="0" indent="0" algn="just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179378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</a:t>
            </a:r>
            <a:r>
              <a:rPr lang="es-ES" dirty="0" smtClean="0"/>
              <a:t>. Estudio empírico. Hallazgos </a:t>
            </a:r>
            <a:r>
              <a:rPr lang="es-ES" sz="2800" dirty="0" smtClean="0"/>
              <a:t>(2/5)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800" b="1" dirty="0"/>
          </a:p>
          <a:p>
            <a:pPr>
              <a:lnSpc>
                <a:spcPct val="90000"/>
              </a:lnSpc>
            </a:pPr>
            <a:r>
              <a:rPr lang="es-MX" sz="2800" b="1" dirty="0">
                <a:solidFill>
                  <a:srgbClr val="4F81BD"/>
                </a:solidFill>
              </a:rPr>
              <a:t>60% de los egresados desempleados </a:t>
            </a:r>
            <a:r>
              <a:rPr lang="es-MX" sz="2800" b="1" dirty="0" smtClean="0">
                <a:solidFill>
                  <a:srgbClr val="4F81BD"/>
                </a:solidFill>
              </a:rPr>
              <a:t>eran mujeres</a:t>
            </a:r>
            <a:r>
              <a:rPr lang="es-MX" sz="2800" dirty="0" smtClean="0"/>
              <a:t>.</a:t>
            </a:r>
            <a:endParaRPr lang="es-MX" sz="2800" dirty="0"/>
          </a:p>
          <a:p>
            <a:pPr>
              <a:lnSpc>
                <a:spcPct val="90000"/>
              </a:lnSpc>
            </a:pPr>
            <a:endParaRPr lang="es-MX" sz="2400" dirty="0"/>
          </a:p>
          <a:p>
            <a:pPr lvl="1">
              <a:lnSpc>
                <a:spcPct val="90000"/>
              </a:lnSpc>
            </a:pPr>
            <a:r>
              <a:rPr lang="es-ES" sz="2400" dirty="0"/>
              <a:t>Yo egresé el año pasado, trabajaba como laboratorista pero me pidieron mi renuncia obligatoria porque el puesto estaba destinado para un hombre y aunque yo hacia todo </a:t>
            </a:r>
            <a:r>
              <a:rPr lang="es-ES" sz="2400" dirty="0" smtClean="0"/>
              <a:t>del </a:t>
            </a:r>
            <a:r>
              <a:rPr lang="es-ES" sz="2400" dirty="0"/>
              <a:t>puesto era para un hombre (Egresada, UTQ)</a:t>
            </a:r>
          </a:p>
          <a:p>
            <a:pPr lvl="1">
              <a:lnSpc>
                <a:spcPct val="90000"/>
              </a:lnSpc>
              <a:buNone/>
            </a:pPr>
            <a:endParaRPr lang="es-ES" sz="2400" dirty="0"/>
          </a:p>
          <a:p>
            <a:pPr lvl="1">
              <a:lnSpc>
                <a:spcPct val="90000"/>
              </a:lnSpc>
            </a:pPr>
            <a:r>
              <a:rPr lang="es-ES" sz="2400" dirty="0"/>
              <a:t>En mi carrera de Procesos [de Producción], la mayoría de las vacantes está dirigidas al sexo masculino. </a:t>
            </a:r>
            <a:r>
              <a:rPr lang="es-ES" sz="2400" b="1" i="1" dirty="0">
                <a:solidFill>
                  <a:srgbClr val="4F81BD"/>
                </a:solidFill>
              </a:rPr>
              <a:t>A veces te piden por el estado civil, que no tengas niños,</a:t>
            </a:r>
            <a:r>
              <a:rPr lang="es-ES" sz="2400" dirty="0"/>
              <a:t> o que tengas automóvil. Yo soy casada, tengo hijos y no tengo automóvil (Egresada, </a:t>
            </a:r>
            <a:r>
              <a:rPr lang="es-ES" sz="2400" dirty="0" smtClean="0"/>
              <a:t>UTQ énfasis agregado)</a:t>
            </a:r>
            <a:endParaRPr lang="es-MX" sz="2400" dirty="0"/>
          </a:p>
          <a:p>
            <a:pPr marL="0" indent="0" algn="just">
              <a:buNone/>
            </a:pPr>
            <a:endParaRPr lang="es-ES" b="1" dirty="0" smtClean="0"/>
          </a:p>
          <a:p>
            <a:pPr algn="just"/>
            <a:endParaRPr lang="es-ES" sz="2800" b="1" dirty="0"/>
          </a:p>
          <a:p>
            <a:pPr marL="914400" lvl="2" indent="0" algn="just">
              <a:buNone/>
            </a:pPr>
            <a:endParaRPr lang="es-ES" sz="2800" b="1" dirty="0" smtClean="0">
              <a:solidFill>
                <a:srgbClr val="4F81BD"/>
              </a:solidFill>
            </a:endParaRPr>
          </a:p>
          <a:p>
            <a:pPr marL="0" indent="0" algn="just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8457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</a:t>
            </a:r>
            <a:r>
              <a:rPr lang="es-ES" dirty="0" smtClean="0"/>
              <a:t>. Estudio empírico. Hallazgos </a:t>
            </a:r>
            <a:r>
              <a:rPr lang="es-ES" sz="2800" dirty="0" smtClean="0"/>
              <a:t>(3/5)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800" b="1" dirty="0"/>
          </a:p>
          <a:p>
            <a:pPr>
              <a:lnSpc>
                <a:spcPct val="90000"/>
              </a:lnSpc>
            </a:pPr>
            <a:r>
              <a:rPr lang="es-MX" sz="2800" b="1" dirty="0" smtClean="0">
                <a:solidFill>
                  <a:srgbClr val="4F81BD"/>
                </a:solidFill>
              </a:rPr>
              <a:t>Modelo académico: ¿Para qué sirve la educación?</a:t>
            </a:r>
          </a:p>
          <a:p>
            <a:pPr>
              <a:lnSpc>
                <a:spcPct val="90000"/>
              </a:lnSpc>
            </a:pPr>
            <a:endParaRPr lang="es-MX" sz="2800" b="1" dirty="0">
              <a:solidFill>
                <a:srgbClr val="4F81BD"/>
              </a:solidFill>
            </a:endParaRPr>
          </a:p>
          <a:p>
            <a:pPr lvl="1"/>
            <a:r>
              <a:rPr lang="es-MX" dirty="0"/>
              <a:t>40% de los egresados declara que la universidad le ayudó a adquirir “conocimientos técnicos”.</a:t>
            </a:r>
          </a:p>
          <a:p>
            <a:endParaRPr lang="es-MX" dirty="0"/>
          </a:p>
          <a:p>
            <a:pPr lvl="1"/>
            <a:r>
              <a:rPr lang="es-MX" dirty="0" smtClean="0"/>
              <a:t>Y sólo </a:t>
            </a:r>
            <a:r>
              <a:rPr lang="es-MX" dirty="0"/>
              <a:t>uno por ciento declaró que la universidad le ayudó a </a:t>
            </a:r>
            <a:r>
              <a:rPr lang="es-MX" i="1" dirty="0"/>
              <a:t>cultivar la creatividad y la seguridad en sí mismo</a:t>
            </a:r>
            <a:endParaRPr lang="es-MX" sz="2000" b="1" i="1" dirty="0" smtClean="0">
              <a:solidFill>
                <a:srgbClr val="4F81BD"/>
              </a:solidFill>
            </a:endParaRPr>
          </a:p>
          <a:p>
            <a:pPr>
              <a:lnSpc>
                <a:spcPct val="90000"/>
              </a:lnSpc>
            </a:pPr>
            <a:endParaRPr lang="es-MX" sz="2400" dirty="0"/>
          </a:p>
          <a:p>
            <a:pPr algn="just"/>
            <a:endParaRPr lang="es-ES" sz="2800" b="1" dirty="0"/>
          </a:p>
          <a:p>
            <a:pPr marL="914400" lvl="2" indent="0" algn="just">
              <a:buNone/>
            </a:pPr>
            <a:endParaRPr lang="es-ES" sz="2800" b="1" dirty="0" smtClean="0">
              <a:solidFill>
                <a:srgbClr val="4F81BD"/>
              </a:solidFill>
            </a:endParaRPr>
          </a:p>
          <a:p>
            <a:pPr marL="0" indent="0" algn="just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257632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</a:t>
            </a:r>
            <a:r>
              <a:rPr lang="es-ES" dirty="0" smtClean="0"/>
              <a:t>. Estudio empírico. Hallazgos </a:t>
            </a:r>
            <a:r>
              <a:rPr lang="es-ES" sz="2800" dirty="0" smtClean="0"/>
              <a:t>(4/5)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800" b="1" dirty="0"/>
          </a:p>
          <a:p>
            <a:pPr>
              <a:lnSpc>
                <a:spcPct val="90000"/>
              </a:lnSpc>
            </a:pPr>
            <a:r>
              <a:rPr lang="es-MX" sz="2800" b="1" dirty="0" smtClean="0">
                <a:solidFill>
                  <a:srgbClr val="4F81BD"/>
                </a:solidFill>
              </a:rPr>
              <a:t>Modelo académico: ¿Para qué sirve la educación?</a:t>
            </a:r>
          </a:p>
          <a:p>
            <a:pPr>
              <a:lnSpc>
                <a:spcPct val="90000"/>
              </a:lnSpc>
            </a:pPr>
            <a:endParaRPr lang="es-MX" sz="2800" b="1" dirty="0">
              <a:solidFill>
                <a:srgbClr val="4F81BD"/>
              </a:solidFill>
            </a:endParaRPr>
          </a:p>
          <a:p>
            <a:pPr marL="742950" lvl="2" indent="-342900">
              <a:lnSpc>
                <a:spcPct val="90000"/>
              </a:lnSpc>
            </a:pPr>
            <a:r>
              <a:rPr lang="es-ES" dirty="0"/>
              <a:t>Antes en la preparatoria tocaba en una banda [musical] y gané dinero tocando, tengo mis ahorros. Tocaba el saxofón. Pero como ahora no trabajo, mi mamá me paga la colegiatura […] </a:t>
            </a:r>
            <a:r>
              <a:rPr lang="es-ES" i="1" dirty="0"/>
              <a:t>Dejé de tocar porque con la escuela ya no tengo mucho tiempo</a:t>
            </a:r>
            <a:r>
              <a:rPr lang="es-ES" dirty="0"/>
              <a:t>, ya dejé ese círculo también y mi otro trabajo que tenía ya también lo dejé. Si yo tuviera la oportunidad de seguir tocando lo haría, si me gusta mucho  </a:t>
            </a:r>
            <a:endParaRPr lang="es-ES" dirty="0" smtClean="0"/>
          </a:p>
          <a:p>
            <a:pPr marL="400050" lvl="2" indent="0" algn="r">
              <a:lnSpc>
                <a:spcPct val="90000"/>
              </a:lnSpc>
              <a:buNone/>
            </a:pPr>
            <a:endParaRPr lang="es-ES" dirty="0" smtClean="0"/>
          </a:p>
          <a:p>
            <a:pPr marL="400050" lvl="2" indent="0" algn="r">
              <a:lnSpc>
                <a:spcPct val="90000"/>
              </a:lnSpc>
              <a:buNone/>
            </a:pPr>
            <a:r>
              <a:rPr lang="es-ES" dirty="0" smtClean="0"/>
              <a:t>(</a:t>
            </a:r>
            <a:r>
              <a:rPr lang="es-ES" dirty="0"/>
              <a:t>estudiante primer semestre, </a:t>
            </a:r>
            <a:r>
              <a:rPr lang="es-ES" dirty="0" smtClean="0"/>
              <a:t>UPA itálicas agregadas) </a:t>
            </a:r>
            <a:endParaRPr lang="es-MX" dirty="0"/>
          </a:p>
          <a:p>
            <a:pPr>
              <a:lnSpc>
                <a:spcPct val="90000"/>
              </a:lnSpc>
            </a:pPr>
            <a:endParaRPr lang="es-MX" sz="2400" dirty="0"/>
          </a:p>
          <a:p>
            <a:pPr algn="just"/>
            <a:endParaRPr lang="es-ES" sz="2800" b="1" dirty="0"/>
          </a:p>
          <a:p>
            <a:pPr marL="914400" lvl="2" indent="0" algn="just">
              <a:buNone/>
            </a:pPr>
            <a:endParaRPr lang="es-ES" sz="2800" b="1" dirty="0" smtClean="0">
              <a:solidFill>
                <a:srgbClr val="4F81BD"/>
              </a:solidFill>
            </a:endParaRPr>
          </a:p>
          <a:p>
            <a:pPr marL="0" indent="0" algn="just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812838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</a:t>
            </a:r>
            <a:r>
              <a:rPr lang="es-ES" dirty="0" smtClean="0"/>
              <a:t>. Estudio empírico. Hallazgos </a:t>
            </a:r>
            <a:r>
              <a:rPr lang="es-ES" sz="2800" dirty="0" smtClean="0"/>
              <a:t>(5/5)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" sz="2800" b="1" dirty="0"/>
          </a:p>
          <a:p>
            <a:pPr>
              <a:lnSpc>
                <a:spcPct val="90000"/>
              </a:lnSpc>
            </a:pPr>
            <a:r>
              <a:rPr lang="es-MX" sz="2800" b="1" dirty="0" smtClean="0">
                <a:solidFill>
                  <a:srgbClr val="4F81BD"/>
                </a:solidFill>
              </a:rPr>
              <a:t>Modelo académico: ¿Para qué sirve la educación?</a:t>
            </a:r>
          </a:p>
          <a:p>
            <a:pPr marL="914400" lvl="2" indent="0" algn="just">
              <a:buNone/>
            </a:pPr>
            <a:endParaRPr lang="es-ES" sz="2800" b="1" dirty="0" smtClean="0">
              <a:solidFill>
                <a:srgbClr val="4F81BD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ES" sz="2400" dirty="0"/>
              <a:t>…es muy arriesgado ese tema de la rapidez [de los estudios]. Lo que nosotros llamamos </a:t>
            </a:r>
            <a:r>
              <a:rPr lang="es-ES" sz="2400" i="1" dirty="0"/>
              <a:t>preparaciones </a:t>
            </a:r>
            <a:r>
              <a:rPr lang="es-ES" sz="2400" i="1" dirty="0" err="1"/>
              <a:t>express</a:t>
            </a:r>
            <a:r>
              <a:rPr lang="es-ES" sz="2400" i="1" dirty="0"/>
              <a:t> </a:t>
            </a:r>
            <a:r>
              <a:rPr lang="es-ES" sz="2400" dirty="0"/>
              <a:t>que pueden poner [a los estudiantes] en ciertas desventajas con otras instituciones (Empleador, </a:t>
            </a:r>
            <a:r>
              <a:rPr lang="es-ES" sz="2400" dirty="0" smtClean="0"/>
              <a:t>UPQ itálicas agregadas)</a:t>
            </a:r>
            <a:endParaRPr lang="es-ES" sz="2400" dirty="0"/>
          </a:p>
          <a:p>
            <a:pPr lvl="1">
              <a:lnSpc>
                <a:spcPct val="90000"/>
              </a:lnSpc>
            </a:pPr>
            <a:endParaRPr lang="es-ES" sz="2400" dirty="0"/>
          </a:p>
          <a:p>
            <a:pPr lvl="1">
              <a:lnSpc>
                <a:spcPct val="90000"/>
              </a:lnSpc>
            </a:pPr>
            <a:r>
              <a:rPr lang="es-ES" sz="2400" dirty="0"/>
              <a:t>A la Universidad Tecnológica y la Universidad Politécnica [de Querétaro] las han promocionado porque sales rápido… Eso lo único que causa es falta de asimilación, tu preocupación es pasar, </a:t>
            </a:r>
            <a:r>
              <a:rPr lang="es-ES" sz="2400" i="1" dirty="0"/>
              <a:t>vas sobre la marcha, tu preocupación es pasar, pasar</a:t>
            </a:r>
            <a:r>
              <a:rPr lang="es-ES" sz="2400" dirty="0"/>
              <a:t>, y a la mera hora importa poco si aprendes o no, el propósito es tener el mínimo aprobatorio (Egresado, </a:t>
            </a:r>
            <a:r>
              <a:rPr lang="es-ES" sz="2400" dirty="0" smtClean="0"/>
              <a:t>ITA itálicas agregadas)</a:t>
            </a:r>
            <a:endParaRPr lang="es-MX" sz="2400" dirty="0"/>
          </a:p>
          <a:p>
            <a:pPr marL="0" indent="0" algn="just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3803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Puntos finales para discusión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800" dirty="0"/>
          </a:p>
          <a:p>
            <a:pPr>
              <a:lnSpc>
                <a:spcPct val="90000"/>
              </a:lnSpc>
            </a:pPr>
            <a:r>
              <a:rPr lang="es-MX" sz="2800" dirty="0" smtClean="0"/>
              <a:t>Altas tasas de empleo, pero indicios de discriminación laboral hacia la mujer.</a:t>
            </a:r>
          </a:p>
          <a:p>
            <a:pPr>
              <a:lnSpc>
                <a:spcPct val="90000"/>
              </a:lnSpc>
            </a:pPr>
            <a:endParaRPr lang="es-MX" sz="2800" dirty="0"/>
          </a:p>
          <a:p>
            <a:pPr lvl="1">
              <a:lnSpc>
                <a:spcPct val="90000"/>
              </a:lnSpc>
            </a:pPr>
            <a:r>
              <a:rPr lang="es-MX" sz="2400" b="1" dirty="0" smtClean="0">
                <a:solidFill>
                  <a:schemeClr val="accent1"/>
                </a:solidFill>
              </a:rPr>
              <a:t>Reglas premodernas ante modelos universitarios “modernizadores”.</a:t>
            </a:r>
          </a:p>
          <a:p>
            <a:pPr>
              <a:lnSpc>
                <a:spcPct val="90000"/>
              </a:lnSpc>
            </a:pPr>
            <a:endParaRPr lang="es-MX" sz="2800" dirty="0">
              <a:solidFill>
                <a:srgbClr val="4F81BD"/>
              </a:solidFill>
            </a:endParaRPr>
          </a:p>
          <a:p>
            <a:pPr>
              <a:lnSpc>
                <a:spcPct val="90000"/>
              </a:lnSpc>
            </a:pPr>
            <a:r>
              <a:rPr lang="es-MX" sz="2800" dirty="0" smtClean="0">
                <a:solidFill>
                  <a:srgbClr val="000000"/>
                </a:solidFill>
              </a:rPr>
              <a:t>Modelo académico “sobrescolarizado” (que puede ser disfuncional para la formación integral de los jóvenes.</a:t>
            </a:r>
          </a:p>
          <a:p>
            <a:pPr marL="0" indent="0">
              <a:lnSpc>
                <a:spcPct val="90000"/>
              </a:lnSpc>
              <a:buNone/>
            </a:pPr>
            <a:endParaRPr lang="es-MX" sz="2800" dirty="0" smtClean="0">
              <a:solidFill>
                <a:srgbClr val="4F81BD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MX" sz="2400" b="1" dirty="0" smtClean="0">
                <a:solidFill>
                  <a:srgbClr val="4F81BD"/>
                </a:solidFill>
              </a:rPr>
              <a:t>Valoración social de la “preparación express” (IT, UP, UT)</a:t>
            </a:r>
          </a:p>
          <a:p>
            <a:pPr>
              <a:lnSpc>
                <a:spcPct val="90000"/>
              </a:lnSpc>
            </a:pPr>
            <a:endParaRPr lang="es-MX" sz="2800" dirty="0">
              <a:solidFill>
                <a:srgbClr val="000000"/>
              </a:solidFill>
            </a:endParaRPr>
          </a:p>
          <a:p>
            <a:pPr marL="914400" lvl="2" indent="0" algn="just">
              <a:buNone/>
            </a:pPr>
            <a:endParaRPr lang="es-ES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71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Puntos finales para discusión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800" dirty="0"/>
          </a:p>
          <a:p>
            <a:pPr>
              <a:lnSpc>
                <a:spcPct val="90000"/>
              </a:lnSpc>
            </a:pPr>
            <a:r>
              <a:rPr lang="es-MX" sz="2800" dirty="0">
                <a:solidFill>
                  <a:srgbClr val="000000"/>
                </a:solidFill>
              </a:rPr>
              <a:t>Pese a haber nacido como un </a:t>
            </a:r>
            <a:r>
              <a:rPr lang="es-MX" sz="2800" b="1" dirty="0">
                <a:solidFill>
                  <a:srgbClr val="4F81BD"/>
                </a:solidFill>
              </a:rPr>
              <a:t>“modelo diferenciado”</a:t>
            </a:r>
            <a:r>
              <a:rPr lang="es-MX" sz="2800" dirty="0">
                <a:solidFill>
                  <a:srgbClr val="000000"/>
                </a:solidFill>
              </a:rPr>
              <a:t>, la opción de TSU ha ido asemejándose al esquema de oferta tradicional, ¿por qué?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  <a:p>
            <a:pPr marL="0" indent="0">
              <a:lnSpc>
                <a:spcPct val="90000"/>
              </a:lnSpc>
              <a:buNone/>
            </a:pPr>
            <a:endParaRPr lang="es-MX" sz="2800" dirty="0"/>
          </a:p>
          <a:p>
            <a:pPr>
              <a:lnSpc>
                <a:spcPct val="90000"/>
              </a:lnSpc>
            </a:pPr>
            <a:r>
              <a:rPr lang="es-MX" sz="2800" dirty="0" smtClean="0"/>
              <a:t>Las </a:t>
            </a:r>
            <a:r>
              <a:rPr lang="es-MX" sz="2800" b="1" dirty="0" smtClean="0">
                <a:solidFill>
                  <a:srgbClr val="4F81BD"/>
                </a:solidFill>
              </a:rPr>
              <a:t>racionalidades razonadas </a:t>
            </a:r>
            <a:r>
              <a:rPr lang="es-MX" sz="2800" dirty="0" smtClean="0"/>
              <a:t>de la demanda social (jóvenes y familias) han sido omitidas en el diseño de los nuevos modelos universitarios.</a:t>
            </a:r>
          </a:p>
          <a:p>
            <a:pPr marL="0" indent="0">
              <a:lnSpc>
                <a:spcPct val="90000"/>
              </a:lnSpc>
              <a:buNone/>
            </a:pPr>
            <a:endParaRPr lang="es-MX" sz="2800" dirty="0" smtClean="0"/>
          </a:p>
          <a:p>
            <a:pPr lvl="1">
              <a:lnSpc>
                <a:spcPct val="90000"/>
              </a:lnSpc>
            </a:pPr>
            <a:r>
              <a:rPr lang="es-MX" sz="2400" dirty="0" smtClean="0"/>
              <a:t>¿Agentes o instrumentos malebles del desarrollo?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s-MX" sz="2400" dirty="0" smtClean="0"/>
          </a:p>
          <a:p>
            <a:pPr>
              <a:lnSpc>
                <a:spcPct val="90000"/>
              </a:lnSpc>
            </a:pPr>
            <a:endParaRPr lang="es-MX" sz="2800" dirty="0">
              <a:solidFill>
                <a:srgbClr val="4F81BD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MX" sz="2800" dirty="0" smtClean="0">
              <a:solidFill>
                <a:srgbClr val="4F81BD"/>
              </a:solidFill>
            </a:endParaRPr>
          </a:p>
          <a:p>
            <a:pPr marL="914400" lvl="2" indent="0" algn="just">
              <a:buNone/>
            </a:pPr>
            <a:endParaRPr lang="es-ES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12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3600" dirty="0"/>
          </a:p>
          <a:p>
            <a:pPr algn="r">
              <a:lnSpc>
                <a:spcPct val="90000"/>
              </a:lnSpc>
            </a:pPr>
            <a:r>
              <a:rPr lang="es-MX" sz="3600" dirty="0">
                <a:latin typeface="Arial Black" charset="0"/>
              </a:rPr>
              <a:t>Los agentes del destino son los hombres y los hombres conquistan la libertad cuando tienen conciencia de su destino</a:t>
            </a:r>
            <a:r>
              <a:rPr lang="ja-JP" altLang="es-MX" sz="3600" dirty="0">
                <a:latin typeface="Arial Black" charset="0"/>
              </a:rPr>
              <a:t>”</a:t>
            </a:r>
            <a:r>
              <a:rPr lang="es-MX" sz="3600" dirty="0">
                <a:latin typeface="Arial Black" charset="0"/>
              </a:rPr>
              <a:t/>
            </a:r>
            <a:br>
              <a:rPr lang="es-MX" sz="3600" dirty="0">
                <a:latin typeface="Arial Black" charset="0"/>
              </a:rPr>
            </a:br>
            <a:endParaRPr lang="es-MX" sz="3600" dirty="0" smtClean="0">
              <a:latin typeface="Arial Black" charset="0"/>
            </a:endParaRPr>
          </a:p>
          <a:p>
            <a:pPr algn="r">
              <a:lnSpc>
                <a:spcPct val="90000"/>
              </a:lnSpc>
            </a:pPr>
            <a:r>
              <a:rPr lang="es-MX" sz="3600" dirty="0">
                <a:latin typeface="Arial Black" charset="0"/>
              </a:rPr>
              <a:t/>
            </a:r>
            <a:br>
              <a:rPr lang="es-MX" sz="3600" dirty="0">
                <a:latin typeface="Arial Black" charset="0"/>
              </a:rPr>
            </a:br>
            <a:r>
              <a:rPr lang="es-MX" sz="1800" dirty="0">
                <a:latin typeface="Arial Black" charset="0"/>
              </a:rPr>
              <a:t>Octavio Paz (1914-1998)</a:t>
            </a:r>
            <a:r>
              <a:rPr lang="es-MX" sz="3600" dirty="0" smtClean="0"/>
              <a:t>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s-MX" sz="3200" dirty="0" smtClean="0"/>
          </a:p>
          <a:p>
            <a:pPr>
              <a:lnSpc>
                <a:spcPct val="90000"/>
              </a:lnSpc>
            </a:pPr>
            <a:endParaRPr lang="es-MX" sz="3600" dirty="0">
              <a:solidFill>
                <a:srgbClr val="4F81BD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MX" sz="3600" dirty="0" smtClean="0">
              <a:solidFill>
                <a:srgbClr val="4F81BD"/>
              </a:solidFill>
            </a:endParaRPr>
          </a:p>
          <a:p>
            <a:pPr marL="914400" lvl="2" indent="0" algn="just">
              <a:buNone/>
            </a:pPr>
            <a:endParaRPr lang="es-ES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5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Propósito y contenido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8510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/>
              <a:t>Identificar los elementos más representativos que conforman el subsistema de educación superior tecnológica y propiciar un debate informado</a:t>
            </a:r>
            <a:r>
              <a:rPr lang="es-ES" sz="2800" i="1" dirty="0" smtClean="0"/>
              <a:t>.</a:t>
            </a:r>
          </a:p>
          <a:p>
            <a:pPr algn="just"/>
            <a:endParaRPr lang="es-ES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es-ES" sz="2400" b="1" dirty="0" smtClean="0">
                <a:solidFill>
                  <a:srgbClr val="4F81BD"/>
                </a:solidFill>
              </a:rPr>
              <a:t>¿Por qué analizar el SEST?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s-ES" sz="2400" b="1" dirty="0" smtClean="0">
                <a:solidFill>
                  <a:srgbClr val="4F81BD"/>
                </a:solidFill>
              </a:rPr>
              <a:t>Características generales del SEST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s-ES" sz="2400" b="1" dirty="0" smtClean="0">
                <a:solidFill>
                  <a:srgbClr val="4F81BD"/>
                </a:solidFill>
              </a:rPr>
              <a:t>Estudio empírico (UP-IT-UT; 2013)</a:t>
            </a:r>
          </a:p>
          <a:p>
            <a:pPr marL="857250" lvl="2" indent="0" algn="just">
              <a:buNone/>
            </a:pPr>
            <a:r>
              <a:rPr lang="es-ES" sz="2000" b="1" dirty="0" smtClean="0">
                <a:solidFill>
                  <a:srgbClr val="4F81BD"/>
                </a:solidFill>
              </a:rPr>
              <a:t>      Hallazgos principales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s-ES" sz="2400" b="1" dirty="0" smtClean="0">
                <a:solidFill>
                  <a:srgbClr val="4F81BD"/>
                </a:solidFill>
              </a:rPr>
              <a:t>Puntos finales para discusión</a:t>
            </a:r>
          </a:p>
        </p:txBody>
      </p:sp>
    </p:spTree>
    <p:extLst>
      <p:ext uri="{BB962C8B-B14F-4D97-AF65-F5344CB8AC3E}">
        <p14:creationId xmlns:p14="http://schemas.microsoft.com/office/powerpoint/2010/main" val="147415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¿Por qué analizar el SEST?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8510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 smtClean="0">
                <a:solidFill>
                  <a:srgbClr val="4F81BD"/>
                </a:solidFill>
              </a:rPr>
              <a:t>Principal instrumento para elevar la matrícula escolarizada en ES.</a:t>
            </a:r>
          </a:p>
          <a:p>
            <a:pPr lvl="1" algn="just"/>
            <a:r>
              <a:rPr lang="es-ES" sz="2400" dirty="0" smtClean="0"/>
              <a:t>Periodo, 2013-2016 = 25 IES nuevas (IV Informe)</a:t>
            </a:r>
          </a:p>
          <a:p>
            <a:pPr lvl="1" algn="just"/>
            <a:r>
              <a:rPr lang="es-ES" sz="2400" i="1" dirty="0" smtClean="0"/>
              <a:t>11 UT, 11 UP y 3 IT</a:t>
            </a:r>
          </a:p>
          <a:p>
            <a:pPr marL="0" indent="0" algn="just">
              <a:buNone/>
            </a:pPr>
            <a:endParaRPr lang="es-ES" sz="2800" dirty="0" smtClean="0"/>
          </a:p>
          <a:p>
            <a:pPr algn="just"/>
            <a:r>
              <a:rPr lang="es-ES" sz="2800" b="1" dirty="0" smtClean="0">
                <a:solidFill>
                  <a:schemeClr val="accent1"/>
                </a:solidFill>
              </a:rPr>
              <a:t>Ha experimentado cambios institucionales significativos.</a:t>
            </a:r>
          </a:p>
          <a:p>
            <a:pPr lvl="1" algn="just"/>
            <a:r>
              <a:rPr lang="es-ES" sz="2400" dirty="0" smtClean="0"/>
              <a:t>Desde 2009, las UT ofrecen licenciaturas.</a:t>
            </a:r>
          </a:p>
          <a:p>
            <a:pPr lvl="1" algn="just"/>
            <a:r>
              <a:rPr lang="es-ES" sz="2400" dirty="0" smtClean="0"/>
              <a:t>En 2014, se crea el Tecnológico Nacional de México</a:t>
            </a:r>
          </a:p>
          <a:p>
            <a:pPr lvl="2" algn="just"/>
            <a:r>
              <a:rPr lang="es-ES" sz="2000" i="1" dirty="0" smtClean="0"/>
              <a:t>266 IES, 556,270 estudiantes (IV Informe).</a:t>
            </a:r>
          </a:p>
          <a:p>
            <a:pPr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4449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¿Por qué analizar el SEST?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85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800" b="1" dirty="0" smtClean="0">
                <a:solidFill>
                  <a:srgbClr val="4F81BD"/>
                </a:solidFill>
              </a:rPr>
              <a:t>Ha privilegiado un modelo curricular basado en la práctica y en la vinculación con el mercado laboral.</a:t>
            </a:r>
          </a:p>
          <a:p>
            <a:pPr marL="0" indent="0" algn="just">
              <a:buNone/>
            </a:pPr>
            <a:endParaRPr lang="es-ES" sz="2800" b="1" dirty="0" smtClean="0">
              <a:solidFill>
                <a:srgbClr val="4F81BD"/>
              </a:solidFill>
            </a:endParaRPr>
          </a:p>
          <a:p>
            <a:pPr lvl="1" algn="just"/>
            <a:r>
              <a:rPr lang="es-ES" sz="2400" dirty="0" smtClean="0"/>
              <a:t>¿Reflejo del modelo de país al que se aspira?</a:t>
            </a:r>
          </a:p>
          <a:p>
            <a:pPr lvl="1" algn="just"/>
            <a:r>
              <a:rPr lang="es-ES" sz="2400" dirty="0" smtClean="0"/>
              <a:t>Contradicciones y desafíos del modelo vocacional en el S.XXI.</a:t>
            </a:r>
          </a:p>
          <a:p>
            <a:pPr marL="457200" lvl="1" indent="0" algn="just">
              <a:buNone/>
            </a:pPr>
            <a:endParaRPr lang="es-ES" sz="2400" dirty="0" smtClean="0"/>
          </a:p>
          <a:p>
            <a:pPr lvl="2" algn="just"/>
            <a:r>
              <a:rPr lang="es-ES" sz="2000" dirty="0" smtClean="0"/>
              <a:t>¿Formación integral?</a:t>
            </a:r>
          </a:p>
          <a:p>
            <a:pPr lvl="2" algn="just"/>
            <a:r>
              <a:rPr lang="es-ES" sz="2000" dirty="0" smtClean="0"/>
              <a:t>¿Vinculación o triangulación? (Rodríguez, 2016)</a:t>
            </a:r>
          </a:p>
          <a:p>
            <a:pPr marL="914400" lvl="2" indent="0" algn="just">
              <a:buNone/>
            </a:pPr>
            <a:endParaRPr lang="es-ES" sz="2000" dirty="0" smtClean="0"/>
          </a:p>
          <a:p>
            <a:pPr lvl="1" algn="just"/>
            <a:r>
              <a:rPr lang="es-ES" sz="2400" dirty="0" smtClean="0"/>
              <a:t>Permite un acercamiento a las reglas con que operan el sector productivo y el mercado laboral de México.</a:t>
            </a:r>
          </a:p>
          <a:p>
            <a:pPr lvl="1" algn="just"/>
            <a:endParaRPr lang="es-ES" sz="2400" dirty="0" smtClean="0"/>
          </a:p>
          <a:p>
            <a:pPr lvl="2" algn="just"/>
            <a:r>
              <a:rPr lang="es-ES" sz="2000" dirty="0" smtClean="0"/>
              <a:t>No todo depende de la universidad.</a:t>
            </a:r>
            <a:endParaRPr lang="es-ES" sz="1600" dirty="0" smtClean="0"/>
          </a:p>
          <a:p>
            <a:pPr lvl="1" algn="just"/>
            <a:endParaRPr lang="es-ES" sz="2400" dirty="0" smtClean="0"/>
          </a:p>
          <a:p>
            <a:pPr marL="0" indent="0" algn="just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951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Razones para estudiar el EST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071644"/>
              </p:ext>
            </p:extLst>
          </p:nvPr>
        </p:nvGraphicFramePr>
        <p:xfrm>
          <a:off x="251520" y="1340768"/>
          <a:ext cx="8715185" cy="531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226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51520" y="0"/>
            <a:ext cx="86228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MX" sz="2000" b="1" dirty="0" smtClean="0">
                <a:cs typeface="Times New Roman" pitchFamily="18" charset="0"/>
              </a:rPr>
              <a:t>2. Características del SEST</a:t>
            </a:r>
          </a:p>
          <a:p>
            <a:pPr algn="ctr"/>
            <a:r>
              <a:rPr lang="es-MX" sz="2000" b="1" dirty="0" smtClean="0">
                <a:cs typeface="Times New Roman" pitchFamily="18" charset="0"/>
              </a:rPr>
              <a:t>Concentración de la </a:t>
            </a:r>
            <a:r>
              <a:rPr lang="es-MX" sz="2000" b="1" dirty="0">
                <a:cs typeface="Times New Roman" pitchFamily="18" charset="0"/>
              </a:rPr>
              <a:t>m</a:t>
            </a:r>
            <a:r>
              <a:rPr lang="es-MX" sz="2000" b="1" dirty="0" smtClean="0">
                <a:cs typeface="Times New Roman" pitchFamily="18" charset="0"/>
              </a:rPr>
              <a:t>atrícula </a:t>
            </a:r>
            <a:r>
              <a:rPr lang="es-MX" sz="2000" b="1" dirty="0">
                <a:cs typeface="Times New Roman" pitchFamily="18" charset="0"/>
              </a:rPr>
              <a:t>por subsistema de educación </a:t>
            </a:r>
            <a:r>
              <a:rPr lang="es-MX" sz="2000" b="1" dirty="0" smtClean="0">
                <a:cs typeface="Times New Roman" pitchFamily="18" charset="0"/>
              </a:rPr>
              <a:t>superior</a:t>
            </a:r>
            <a:endParaRPr lang="es-MX" sz="3200" b="1" dirty="0"/>
          </a:p>
        </p:txBody>
      </p:sp>
      <p:graphicFrame>
        <p:nvGraphicFramePr>
          <p:cNvPr id="20798" name="Group 3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0404"/>
              </p:ext>
            </p:extLst>
          </p:nvPr>
        </p:nvGraphicFramePr>
        <p:xfrm>
          <a:off x="251520" y="908720"/>
          <a:ext cx="8713663" cy="5949280"/>
        </p:xfrm>
        <a:graphic>
          <a:graphicData uri="http://schemas.openxmlformats.org/drawingml/2006/table">
            <a:tbl>
              <a:tblPr/>
              <a:tblGrid>
                <a:gridCol w="6155940"/>
                <a:gridCol w="1539931"/>
                <a:gridCol w="1017792"/>
              </a:tblGrid>
              <a:tr h="845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Subsistema</a:t>
                      </a:r>
                      <a:endParaRPr kumimoji="0" lang="es-MX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Porcentaje %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Nivel CINE ofrecido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Instituciones p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blicas federales</a:t>
                      </a:r>
                      <a:r>
                        <a:rPr kumimoji="0" lang="es-MX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noaction"/>
                        </a:rPr>
                        <a:t>[1]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5A, 6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Universidades p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blicas estatales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5B, 5A,6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Institutos tecnol</a:t>
                      </a: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gicos p</a:t>
                      </a: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blicos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5A, 5B,6</a:t>
                      </a:r>
                      <a:endParaRPr kumimoji="0" lang="es-MX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Universidades tecnol</a:t>
                      </a: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gicas p</a:t>
                      </a: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blicas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5B,5A,6</a:t>
                      </a:r>
                      <a:endParaRPr kumimoji="0" lang="es-MX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Universidades polit</a:t>
                      </a: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é</a:t>
                      </a: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cnicas p</a:t>
                      </a: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blicas</a:t>
                      </a:r>
                      <a:r>
                        <a:rPr kumimoji="0" lang="es-MX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noaction"/>
                        </a:rPr>
                        <a:t>[2]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5A,6</a:t>
                      </a:r>
                      <a:endParaRPr kumimoji="0" lang="es-MX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Universidades p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blicas interculturales</a:t>
                      </a:r>
                      <a:r>
                        <a:rPr kumimoji="0" lang="es-MX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" action="ppaction://noaction"/>
                        </a:rPr>
                        <a:t>[3]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5B,5A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3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Instituciones para la formaci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de profesionales para la educaci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b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á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sica 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P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blicas                                                                    Particulares</a:t>
                      </a:r>
                      <a:endParaRPr kumimoji="0" lang="es-MX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5A,6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kumimoji="0" lang="es-MX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Instituciones particulares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5B,5A,6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Centros p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blicos de investigaci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5A,6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Otras instituciones p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ú</a:t>
                      </a: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blicas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kumimoji="0" lang="es-MX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s-MX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s-MX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91" name="Rectangle 311"/>
          <p:cNvSpPr>
            <a:spLocks noChangeArrowheads="1"/>
          </p:cNvSpPr>
          <p:nvPr/>
        </p:nvSpPr>
        <p:spPr bwMode="auto">
          <a:xfrm>
            <a:off x="323850" y="6446838"/>
            <a:ext cx="7488238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sz="700">
                <a:cs typeface="Times New Roman" pitchFamily="18" charset="0"/>
              </a:rPr>
              <a:t>SI= Sin Información Disponible</a:t>
            </a:r>
            <a:endParaRPr lang="es-ES" sz="900"/>
          </a:p>
          <a:p>
            <a:pPr eaLnBrk="0" hangingPunct="0"/>
            <a:r>
              <a:rPr lang="es-MX" sz="700">
                <a:cs typeface="Times New Roman" pitchFamily="18" charset="0"/>
              </a:rPr>
              <a:t>Fuente: Elaboración propia con datos de Tuirán y Muñoz, 2010. Cabe aclarar que hay una discrepancia entre los datos totales presentados por estos autores y la suma aquí presentada.</a:t>
            </a:r>
            <a:endParaRPr lang="es-E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1" name="Rectangle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Características del SEST</a:t>
            </a:r>
            <a:endParaRPr lang="es-ES" dirty="0" smtClean="0"/>
          </a:p>
        </p:txBody>
      </p:sp>
      <p:sp>
        <p:nvSpPr>
          <p:cNvPr id="22602" name="Rectangle 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 b="1" dirty="0" smtClean="0">
                <a:solidFill>
                  <a:schemeClr val="accent1"/>
                </a:solidFill>
              </a:rPr>
              <a:t>Exceptuando al IPN</a:t>
            </a:r>
            <a:r>
              <a:rPr lang="es-MX" sz="2800" dirty="0" smtClean="0"/>
              <a:t>, consideramos aquí al SEST como aquel formado por las UT, UP y TNM.</a:t>
            </a:r>
          </a:p>
          <a:p>
            <a:pPr>
              <a:lnSpc>
                <a:spcPct val="90000"/>
              </a:lnSpc>
            </a:pPr>
            <a:endParaRPr lang="es-MX" sz="2800" dirty="0" smtClean="0"/>
          </a:p>
          <a:p>
            <a:pPr marL="0" indent="0">
              <a:lnSpc>
                <a:spcPct val="90000"/>
              </a:lnSpc>
              <a:buNone/>
            </a:pPr>
            <a:endParaRPr lang="es-MX" sz="2800" dirty="0"/>
          </a:p>
          <a:p>
            <a:pPr>
              <a:lnSpc>
                <a:spcPct val="90000"/>
              </a:lnSpc>
            </a:pPr>
            <a:r>
              <a:rPr lang="es-MX" sz="2800" dirty="0"/>
              <a:t>IT nacen en </a:t>
            </a:r>
            <a:r>
              <a:rPr lang="es-MX" sz="2800" dirty="0" smtClean="0"/>
              <a:t>1948 [TNM, 2014]; </a:t>
            </a:r>
            <a:r>
              <a:rPr lang="es-MX" sz="2800" dirty="0"/>
              <a:t>UT en 1991 y UP en 2001</a:t>
            </a:r>
            <a:r>
              <a:rPr lang="es-MX" sz="28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s-MX" sz="2800" dirty="0"/>
          </a:p>
          <a:p>
            <a:pPr marL="742950" lvl="2" indent="-342900">
              <a:lnSpc>
                <a:spcPct val="90000"/>
              </a:lnSpc>
            </a:pPr>
            <a:r>
              <a:rPr lang="es-MX" dirty="0" smtClean="0"/>
              <a:t>¿Es un subsistema dada la articulación que existe entre las distintas opciones?</a:t>
            </a:r>
          </a:p>
          <a:p>
            <a:pPr marL="0" indent="0">
              <a:lnSpc>
                <a:spcPct val="90000"/>
              </a:lnSpc>
              <a:buNone/>
            </a:pPr>
            <a:endParaRPr lang="es-MX" sz="2800" dirty="0" smtClean="0"/>
          </a:p>
          <a:p>
            <a:pPr>
              <a:lnSpc>
                <a:spcPct val="90000"/>
              </a:lnSpc>
            </a:pPr>
            <a:endParaRPr lang="es-MX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1" name="Rectangle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Características del SEST</a:t>
            </a:r>
            <a:endParaRPr lang="es-ES" dirty="0" smtClean="0"/>
          </a:p>
        </p:txBody>
      </p:sp>
      <p:sp>
        <p:nvSpPr>
          <p:cNvPr id="22602" name="Rectangle 74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29600" cy="470912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s-MX" sz="2800" b="1" dirty="0" smtClean="0">
              <a:solidFill>
                <a:srgbClr val="4F81BD"/>
              </a:solidFill>
            </a:endParaRPr>
          </a:p>
          <a:p>
            <a:pPr>
              <a:lnSpc>
                <a:spcPct val="90000"/>
              </a:lnSpc>
            </a:pPr>
            <a:r>
              <a:rPr lang="es-MX" sz="2800" b="1" dirty="0" smtClean="0">
                <a:solidFill>
                  <a:srgbClr val="4F81BD"/>
                </a:solidFill>
              </a:rPr>
              <a:t>Pese a la expansión, el SEST concentra a sólo 15 por ciento de la matrícula. </a:t>
            </a:r>
          </a:p>
          <a:p>
            <a:pPr>
              <a:lnSpc>
                <a:spcPct val="90000"/>
              </a:lnSpc>
            </a:pPr>
            <a:endParaRPr lang="es-MX" sz="2800" b="1" dirty="0" smtClean="0">
              <a:solidFill>
                <a:srgbClr val="4F81BD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MX" sz="2400" b="1" dirty="0" smtClean="0">
                <a:solidFill>
                  <a:srgbClr val="000000"/>
                </a:solidFill>
              </a:rPr>
              <a:t>¿Problema de oferta educativa y demanda social?</a:t>
            </a:r>
          </a:p>
          <a:p>
            <a:pPr marL="0" indent="0">
              <a:lnSpc>
                <a:spcPct val="90000"/>
              </a:lnSpc>
              <a:buNone/>
            </a:pPr>
            <a:endParaRPr lang="es-MX" sz="2800" dirty="0" smtClean="0"/>
          </a:p>
          <a:p>
            <a:pPr>
              <a:lnSpc>
                <a:spcPct val="90000"/>
              </a:lnSpc>
            </a:pPr>
            <a:r>
              <a:rPr lang="es-MX" sz="2800" dirty="0" smtClean="0"/>
              <a:t>CINE 5B (TSU) es ofrecido, mayoritariamente, por la oferta pública.</a:t>
            </a:r>
          </a:p>
          <a:p>
            <a:pPr marL="0" indent="0">
              <a:lnSpc>
                <a:spcPct val="90000"/>
              </a:lnSpc>
              <a:buNone/>
            </a:pPr>
            <a:endParaRPr lang="es-MX" sz="2800" dirty="0" smtClean="0"/>
          </a:p>
          <a:p>
            <a:pPr lvl="1">
              <a:lnSpc>
                <a:spcPct val="90000"/>
              </a:lnSpc>
            </a:pPr>
            <a:r>
              <a:rPr lang="es-MX" sz="2400" dirty="0" smtClean="0"/>
              <a:t>A pesar del respaldo económico y político, no ha podido revertir patrón de la demanda.</a:t>
            </a:r>
          </a:p>
        </p:txBody>
      </p:sp>
    </p:spTree>
    <p:extLst>
      <p:ext uri="{BB962C8B-B14F-4D97-AF65-F5344CB8AC3E}">
        <p14:creationId xmlns:p14="http://schemas.microsoft.com/office/powerpoint/2010/main" val="332734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879609"/>
              </p:ext>
            </p:extLst>
          </p:nvPr>
        </p:nvGraphicFramePr>
        <p:xfrm>
          <a:off x="611560" y="1772816"/>
          <a:ext cx="78912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0825" y="6092825"/>
            <a:ext cx="4083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MX" sz="1000">
                <a:cs typeface="Times New Roman" pitchFamily="18" charset="0"/>
              </a:rPr>
              <a:t>	Fuente: Elaboración propia con base en Rubio, 2006.</a:t>
            </a:r>
            <a:endParaRPr lang="es-ES" sz="1100"/>
          </a:p>
          <a:p>
            <a:pPr eaLnBrk="0" hangingPunct="0"/>
            <a:endParaRPr lang="es-ES"/>
          </a:p>
        </p:txBody>
      </p:sp>
      <p:sp>
        <p:nvSpPr>
          <p:cNvPr id="7" name="Rectangle 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es-MX" dirty="0" smtClean="0"/>
              <a:t>2. Características del SEST</a:t>
            </a:r>
            <a:br>
              <a:rPr lang="es-MX" dirty="0" smtClean="0"/>
            </a:br>
            <a:r>
              <a:rPr lang="es-MX" dirty="0" smtClean="0"/>
              <a:t> </a:t>
            </a:r>
            <a:r>
              <a:rPr lang="es-MX" sz="3600" dirty="0" smtClean="0"/>
              <a:t>¿Demanda vs oferta?</a:t>
            </a:r>
            <a:endParaRPr lang="es-ES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1393</Words>
  <Application>Microsoft Macintosh PowerPoint</Application>
  <PresentationFormat>Presentación en pantalla (4:3)</PresentationFormat>
  <Paragraphs>229</Paragraphs>
  <Slides>19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La Educación Superior Técnológica. El Caso de México</vt:lpstr>
      <vt:lpstr>Propósito y contenido</vt:lpstr>
      <vt:lpstr>1. ¿Por qué analizar el SEST?</vt:lpstr>
      <vt:lpstr>1. ¿Por qué analizar el SEST?</vt:lpstr>
      <vt:lpstr>1. Razones para estudiar el EST</vt:lpstr>
      <vt:lpstr>Presentación de PowerPoint</vt:lpstr>
      <vt:lpstr>2. Características del SEST</vt:lpstr>
      <vt:lpstr>2. Características del SEST</vt:lpstr>
      <vt:lpstr>2. Características del SEST  ¿Demanda vs oferta?</vt:lpstr>
      <vt:lpstr>3. Estudio empírico  (con Dulce Mendoza) Metodología</vt:lpstr>
      <vt:lpstr>Presentación de PowerPoint</vt:lpstr>
      <vt:lpstr>3. Estudio empírico. Hallazgos (1/5)</vt:lpstr>
      <vt:lpstr>3. Estudio empírico. Hallazgos (2/5)</vt:lpstr>
      <vt:lpstr>3. Estudio empírico. Hallazgos (3/5)</vt:lpstr>
      <vt:lpstr>3. Estudio empírico. Hallazgos (4/5)</vt:lpstr>
      <vt:lpstr>3. Estudio empírico. Hallazgos (5/5)</vt:lpstr>
      <vt:lpstr>4. Puntos finales para discusión</vt:lpstr>
      <vt:lpstr>4. Puntos finales para discusión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y toma de decisiones</dc:title>
  <dc:creator>Flores Crespo Pedro A.</dc:creator>
  <cp:lastModifiedBy>Pedro A. Flores Crespo</cp:lastModifiedBy>
  <cp:revision>101</cp:revision>
  <dcterms:created xsi:type="dcterms:W3CDTF">2012-09-11T15:43:02Z</dcterms:created>
  <dcterms:modified xsi:type="dcterms:W3CDTF">2016-09-30T18:16:01Z</dcterms:modified>
</cp:coreProperties>
</file>