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embeddings/oleObject1.bin" ContentType="application/vnd.openxmlformats-officedocument.oleObject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embeddings/oleObject2.bin" ContentType="application/vnd.openxmlformats-officedocument.oleObject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12" r:id="rId2"/>
    <p:sldId id="259" r:id="rId3"/>
    <p:sldId id="297" r:id="rId4"/>
    <p:sldId id="283" r:id="rId5"/>
    <p:sldId id="284" r:id="rId6"/>
    <p:sldId id="285" r:id="rId7"/>
    <p:sldId id="292" r:id="rId8"/>
    <p:sldId id="298" r:id="rId9"/>
    <p:sldId id="287" r:id="rId10"/>
    <p:sldId id="294" r:id="rId11"/>
    <p:sldId id="288" r:id="rId12"/>
    <p:sldId id="296" r:id="rId13"/>
    <p:sldId id="299" r:id="rId14"/>
    <p:sldId id="300" r:id="rId15"/>
    <p:sldId id="290" r:id="rId16"/>
    <p:sldId id="264" r:id="rId17"/>
    <p:sldId id="265" r:id="rId18"/>
    <p:sldId id="268" r:id="rId19"/>
    <p:sldId id="266" r:id="rId20"/>
    <p:sldId id="267" r:id="rId21"/>
    <p:sldId id="269" r:id="rId22"/>
    <p:sldId id="270" r:id="rId23"/>
    <p:sldId id="274" r:id="rId24"/>
    <p:sldId id="273" r:id="rId25"/>
    <p:sldId id="262" r:id="rId26"/>
    <p:sldId id="260" r:id="rId27"/>
    <p:sldId id="261" r:id="rId28"/>
    <p:sldId id="275" r:id="rId29"/>
    <p:sldId id="271" r:id="rId30"/>
    <p:sldId id="276" r:id="rId31"/>
    <p:sldId id="277" r:id="rId32"/>
    <p:sldId id="278" r:id="rId33"/>
    <p:sldId id="279" r:id="rId34"/>
    <p:sldId id="291" r:id="rId35"/>
    <p:sldId id="293" r:id="rId36"/>
    <p:sldId id="295" r:id="rId37"/>
    <p:sldId id="272" r:id="rId38"/>
    <p:sldId id="301" r:id="rId39"/>
    <p:sldId id="302" r:id="rId40"/>
    <p:sldId id="304" r:id="rId41"/>
    <p:sldId id="305" r:id="rId42"/>
    <p:sldId id="306" r:id="rId43"/>
    <p:sldId id="307" r:id="rId44"/>
    <p:sldId id="315" r:id="rId45"/>
    <p:sldId id="316" r:id="rId46"/>
    <p:sldId id="308" r:id="rId47"/>
    <p:sldId id="309" r:id="rId48"/>
    <p:sldId id="310" r:id="rId49"/>
    <p:sldId id="311" r:id="rId50"/>
    <p:sldId id="313" r:id="rId51"/>
    <p:sldId id="314" r:id="rId52"/>
    <p:sldId id="282" r:id="rId53"/>
    <p:sldId id="317" r:id="rId5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694" autoAdjust="0"/>
  </p:normalViewPr>
  <p:slideViewPr>
    <p:cSldViewPr>
      <p:cViewPr varScale="1">
        <p:scale>
          <a:sx n="183" d="100"/>
          <a:sy n="183" d="100"/>
        </p:scale>
        <p:origin x="-2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../embeddings/oleObject2.bin"/><Relationship Id="rId3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 dirty="0"/>
              <a:t>Noticias</a:t>
            </a:r>
            <a:r>
              <a:rPr lang="es-ES" baseline="0" dirty="0"/>
              <a:t> por </a:t>
            </a:r>
            <a:r>
              <a:rPr lang="es-ES" baseline="0" dirty="0" smtClean="0"/>
              <a:t>categoría </a:t>
            </a:r>
            <a:r>
              <a:rPr lang="es-ES" baseline="0" dirty="0"/>
              <a:t>2014</a:t>
            </a:r>
            <a:endParaRPr lang="es-ES" dirty="0"/>
          </a:p>
        </c:rich>
      </c:tx>
      <c:layout>
        <c:manualLayout>
          <c:xMode val="edge"/>
          <c:yMode val="edge"/>
          <c:x val="0.346137244034243"/>
          <c:y val="0.000519619383491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53518004205098"/>
          <c:y val="0.100872896724485"/>
          <c:w val="0.90464819957949"/>
          <c:h val="0.628236159196054"/>
        </c:manualLayout>
      </c:layout>
      <c:barChart>
        <c:barDir val="col"/>
        <c:grouping val="clustered"/>
        <c:varyColors val="0"/>
        <c:ser>
          <c:idx val="0"/>
          <c:order val="0"/>
          <c:tx>
            <c:v>Total</c:v>
          </c:tx>
          <c:invertIfNegative val="0"/>
          <c:cat>
            <c:strRef>
              <c:f>'noticias por categoria'!$F$4:$F$15</c:f>
              <c:strCache>
                <c:ptCount val="12"/>
                <c:pt idx="0">
                  <c:v>Universidades en el mundo</c:v>
                </c:pt>
                <c:pt idx="1">
                  <c:v>Sistema Educativo Nacional</c:v>
                </c:pt>
                <c:pt idx="2">
                  <c:v>Sistema Universitario Méxicano</c:v>
                </c:pt>
                <c:pt idx="3">
                  <c:v>Normatividad, gobierno y gestión</c:v>
                </c:pt>
                <c:pt idx="4">
                  <c:v>Financiamiento</c:v>
                </c:pt>
                <c:pt idx="5">
                  <c:v>Desempeño de las UPMs</c:v>
                </c:pt>
                <c:pt idx="6">
                  <c:v>Carrera académica</c:v>
                </c:pt>
                <c:pt idx="7">
                  <c:v>Ciencia, tecnología e innovación</c:v>
                </c:pt>
                <c:pt idx="8">
                  <c:v>Aportes al conocimiento</c:v>
                </c:pt>
                <c:pt idx="9">
                  <c:v>Relaciones laborales</c:v>
                </c:pt>
                <c:pt idx="10">
                  <c:v>Política, economía, sociedad y cultura</c:v>
                </c:pt>
                <c:pt idx="11">
                  <c:v>Otros temas</c:v>
                </c:pt>
              </c:strCache>
            </c:strRef>
          </c:cat>
          <c:val>
            <c:numRef>
              <c:f>'noticias por categoria'!$G$4:$G$15</c:f>
              <c:numCache>
                <c:formatCode>General</c:formatCode>
                <c:ptCount val="12"/>
                <c:pt idx="0">
                  <c:v>1293.0</c:v>
                </c:pt>
                <c:pt idx="1">
                  <c:v>2707.0</c:v>
                </c:pt>
                <c:pt idx="2">
                  <c:v>313.0</c:v>
                </c:pt>
                <c:pt idx="3">
                  <c:v>1020.0</c:v>
                </c:pt>
                <c:pt idx="4">
                  <c:v>95.0</c:v>
                </c:pt>
                <c:pt idx="5">
                  <c:v>408.0</c:v>
                </c:pt>
                <c:pt idx="6">
                  <c:v>64.0</c:v>
                </c:pt>
                <c:pt idx="7">
                  <c:v>308.0</c:v>
                </c:pt>
                <c:pt idx="8">
                  <c:v>1883.0</c:v>
                </c:pt>
                <c:pt idx="9">
                  <c:v>156.0</c:v>
                </c:pt>
                <c:pt idx="10">
                  <c:v>528.0</c:v>
                </c:pt>
                <c:pt idx="11">
                  <c:v>495.0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7690056"/>
        <c:axId val="-2107688376"/>
      </c:barChart>
      <c:catAx>
        <c:axId val="-21076900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-2107688376"/>
        <c:crosses val="autoZero"/>
        <c:auto val="1"/>
        <c:lblAlgn val="ctr"/>
        <c:lblOffset val="100"/>
        <c:noMultiLvlLbl val="0"/>
      </c:catAx>
      <c:valAx>
        <c:axId val="-2107688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1076900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es-ES"/>
          </a:p>
        </c:txPr>
      </c:dTable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ES" dirty="0"/>
              <a:t>Noticias por </a:t>
            </a:r>
            <a:r>
              <a:rPr lang="es-ES" dirty="0" smtClean="0"/>
              <a:t>categoría </a:t>
            </a:r>
            <a:r>
              <a:rPr lang="es-ES" dirty="0"/>
              <a:t>2015</a:t>
            </a:r>
          </a:p>
        </c:rich>
      </c:tx>
      <c:layout>
        <c:manualLayout>
          <c:xMode val="edge"/>
          <c:yMode val="edge"/>
          <c:x val="0.273888309983437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220442272302"/>
          <c:y val="0.0877599977422177"/>
          <c:w val="0.871759435243008"/>
          <c:h val="0.59474360059831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Hoja2!$E$4:$E$15</c:f>
              <c:strCache>
                <c:ptCount val="12"/>
                <c:pt idx="0">
                  <c:v>Universidades en el mundo</c:v>
                </c:pt>
                <c:pt idx="1">
                  <c:v>Sistema Educativo Nacional</c:v>
                </c:pt>
                <c:pt idx="2">
                  <c:v>Sistema Universitario Méxicano</c:v>
                </c:pt>
                <c:pt idx="3">
                  <c:v>Normatividad, gobierno y gestión</c:v>
                </c:pt>
                <c:pt idx="4">
                  <c:v>Financiamiento</c:v>
                </c:pt>
                <c:pt idx="5">
                  <c:v>Desempeño de las UPMs</c:v>
                </c:pt>
                <c:pt idx="6">
                  <c:v>Carrera académica</c:v>
                </c:pt>
                <c:pt idx="7">
                  <c:v>Ciencia, tecnología e innovación</c:v>
                </c:pt>
                <c:pt idx="8">
                  <c:v>Aportes al conocimiento</c:v>
                </c:pt>
                <c:pt idx="9">
                  <c:v>Relaciones laborales</c:v>
                </c:pt>
                <c:pt idx="10">
                  <c:v>Política, economía, sociedad y cultura</c:v>
                </c:pt>
                <c:pt idx="11">
                  <c:v>Otros temas</c:v>
                </c:pt>
              </c:strCache>
            </c:strRef>
          </c:cat>
          <c:val>
            <c:numRef>
              <c:f>Hoja2!$F$4:$F$15</c:f>
              <c:numCache>
                <c:formatCode>General</c:formatCode>
                <c:ptCount val="12"/>
                <c:pt idx="0">
                  <c:v>1368.0</c:v>
                </c:pt>
                <c:pt idx="1">
                  <c:v>2869.0</c:v>
                </c:pt>
                <c:pt idx="2">
                  <c:v>272.0</c:v>
                </c:pt>
                <c:pt idx="3">
                  <c:v>958.0</c:v>
                </c:pt>
                <c:pt idx="4">
                  <c:v>125.0</c:v>
                </c:pt>
                <c:pt idx="5">
                  <c:v>441.0</c:v>
                </c:pt>
                <c:pt idx="6">
                  <c:v>25.0</c:v>
                </c:pt>
                <c:pt idx="7">
                  <c:v>249.0</c:v>
                </c:pt>
                <c:pt idx="8">
                  <c:v>1512.0</c:v>
                </c:pt>
                <c:pt idx="9">
                  <c:v>118.0</c:v>
                </c:pt>
                <c:pt idx="10">
                  <c:v>454.0</c:v>
                </c:pt>
                <c:pt idx="11">
                  <c:v>511.0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8665192"/>
        <c:axId val="-2108667896"/>
      </c:barChart>
      <c:catAx>
        <c:axId val="-2108665192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08667896"/>
        <c:crosses val="autoZero"/>
        <c:auto val="1"/>
        <c:lblAlgn val="ctr"/>
        <c:lblOffset val="100"/>
        <c:noMultiLvlLbl val="0"/>
      </c:catAx>
      <c:valAx>
        <c:axId val="-2108667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1086651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0.36782</cdr:x>
      <cdr:y>0.23077</cdr:y>
    </cdr:from>
    <cdr:to>
      <cdr:x>0.36782</cdr:x>
      <cdr:y>0.48077</cdr:y>
    </cdr:to>
    <cdr:cxnSp macro="">
      <cdr:nvCxnSpPr>
        <cdr:cNvPr id="2" name="4 Conector recto de flecha"/>
        <cdr:cNvCxnSpPr/>
      </cdr:nvCxnSpPr>
      <cdr:spPr>
        <a:xfrm xmlns:a="http://schemas.openxmlformats.org/drawingml/2006/main">
          <a:off x="2304256" y="864096"/>
          <a:ext cx="0" cy="936104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8EF8B-66B4-2F4B-9DF1-E8D56A595F4B}" type="datetimeFigureOut">
              <a:rPr lang="es-ES" smtClean="0"/>
              <a:t>04/11/16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47D9A-677C-7D47-85E9-C0C1C59FFA4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818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D7E17-5ACC-4D3D-AD82-0E0180372B92}" type="datetimeFigureOut">
              <a:rPr lang="es-MX" smtClean="0"/>
              <a:t>04/11/16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70D5D-E39A-4B85-AE88-AC90ECCFC631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189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852" indent="-28263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541" indent="-22610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758" indent="-22610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4974" indent="-22610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760FFCF-A3D3-4FF7-887C-13B716E75017}" type="slidenum">
              <a:rPr lang="en-GB" sz="1200">
                <a:cs typeface="Arial" pitchFamily="34" charset="0"/>
              </a:rPr>
              <a:pPr eaLnBrk="1" hangingPunct="1"/>
              <a:t>1</a:t>
            </a:fld>
            <a:endParaRPr lang="en-GB" sz="1200">
              <a:cs typeface="Arial" pitchFamily="34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48554" y="1412776"/>
            <a:ext cx="7378050" cy="43924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6227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04/11/16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04/11/16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aisumedu.org/notas.php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39750" y="2708275"/>
            <a:ext cx="7848600" cy="1871663"/>
          </a:xfrm>
          <a:solidFill>
            <a:schemeClr val="tx1">
              <a:alpha val="10196"/>
            </a:schemeClr>
          </a:solidFill>
        </p:spPr>
        <p:txBody>
          <a:bodyPr/>
          <a:lstStyle/>
          <a:p>
            <a:r>
              <a:rPr lang="es-MX" sz="3200" b="1" i="1" dirty="0" smtClean="0">
                <a:solidFill>
                  <a:schemeClr val="tx2"/>
                </a:solidFill>
                <a:ea typeface="ＭＳ Ｐゴシック" pitchFamily="34" charset="-128"/>
              </a:rPr>
              <a:t>Gobierno y gobernabilidad en las universidades mexicanas: aproximaciones desde el análisis organizacional</a:t>
            </a:r>
            <a:endParaRPr lang="es-MX" sz="3200" dirty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776" y="5229200"/>
            <a:ext cx="6261100" cy="863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algn="r">
              <a:lnSpc>
                <a:spcPct val="80000"/>
              </a:lnSpc>
            </a:pPr>
            <a:r>
              <a:rPr lang="es-MX" sz="2400" b="1" dirty="0" smtClean="0">
                <a:solidFill>
                  <a:srgbClr val="000000"/>
                </a:solidFill>
                <a:ea typeface="ＭＳ Ｐゴシック" pitchFamily="34" charset="-128"/>
              </a:rPr>
              <a:t>Angélica Buendía Espinosa, UAM-Xochimilco </a:t>
            </a:r>
          </a:p>
          <a:p>
            <a:pPr algn="r">
              <a:lnSpc>
                <a:spcPct val="80000"/>
              </a:lnSpc>
            </a:pPr>
            <a:endParaRPr lang="es-MX" sz="2400" b="1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algn="r">
              <a:lnSpc>
                <a:spcPct val="80000"/>
              </a:lnSpc>
            </a:pPr>
            <a:r>
              <a:rPr lang="es-MX" sz="2400" b="1" dirty="0" smtClean="0">
                <a:solidFill>
                  <a:srgbClr val="000000"/>
                </a:solidFill>
                <a:ea typeface="ＭＳ Ｐゴシック" pitchFamily="34" charset="-128"/>
              </a:rPr>
              <a:t>Noviembre 4, 2016</a:t>
            </a:r>
          </a:p>
          <a:p>
            <a:pPr algn="r">
              <a:lnSpc>
                <a:spcPct val="80000"/>
              </a:lnSpc>
            </a:pPr>
            <a:endParaRPr lang="es-MX" sz="2400" b="1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algn="r">
              <a:lnSpc>
                <a:spcPct val="80000"/>
              </a:lnSpc>
            </a:pPr>
            <a:r>
              <a:rPr lang="es-MX" sz="800" b="1" dirty="0" smtClean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s-MX" sz="800" b="1" dirty="0" smtClean="0">
                <a:solidFill>
                  <a:srgbClr val="000000"/>
                </a:solidFill>
                <a:ea typeface="ＭＳ Ｐゴシック" pitchFamily="34" charset="-128"/>
              </a:rPr>
            </a:br>
            <a:endParaRPr lang="es-MX" sz="800" b="1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1158875"/>
            <a:ext cx="1262062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463"/>
            <a:ext cx="126206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5661249"/>
            <a:ext cx="3131840" cy="119675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16" y="5733087"/>
            <a:ext cx="2699792" cy="112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7430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s-MX" sz="2400" b="1" dirty="0" smtClean="0">
                <a:solidFill>
                  <a:srgbClr val="FF0000"/>
                </a:solidFill>
              </a:rPr>
              <a:t>Tipología de gobiernos universitarios, según criterios de selección del rector</a:t>
            </a:r>
            <a:endParaRPr lang="es-MX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873798"/>
              </p:ext>
            </p:extLst>
          </p:nvPr>
        </p:nvGraphicFramePr>
        <p:xfrm>
          <a:off x="251520" y="1196752"/>
          <a:ext cx="8490496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833"/>
                <a:gridCol w="2499995"/>
                <a:gridCol w="2283460"/>
                <a:gridCol w="187220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Tipo de gobierno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Procedimiento</a:t>
                      </a:r>
                      <a:r>
                        <a:rPr lang="es-MX" sz="1600" baseline="0" dirty="0" smtClean="0"/>
                        <a:t> de </a:t>
                      </a:r>
                    </a:p>
                    <a:p>
                      <a:r>
                        <a:rPr lang="es-MX" sz="1600" baseline="0" dirty="0" smtClean="0"/>
                        <a:t>elección de la autoridad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Fórmula</a:t>
                      </a:r>
                      <a:r>
                        <a:rPr lang="es-MX" sz="1600" baseline="0" dirty="0" smtClean="0"/>
                        <a:t> de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/>
                        <a:t>gobernabilidad</a:t>
                      </a:r>
                      <a:endParaRPr lang="es-MX" sz="1600" dirty="0" smtClean="0"/>
                    </a:p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/>
                        <a:t>Universidades (40 LAISUM)</a:t>
                      </a:r>
                    </a:p>
                    <a:p>
                      <a:endParaRPr lang="es-MX" sz="1600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1980-2000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err="1" smtClean="0"/>
                        <a:t>Unicéfalo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Abierto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Política/burocrática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27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Bicéfalo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err="1" smtClean="0"/>
                        <a:t>Semiabierto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Colegiada/burocrática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3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Subordinado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Cerrado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Política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7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1990-2000</a:t>
                      </a:r>
                      <a:endParaRPr lang="es-MX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err="1" smtClean="0"/>
                        <a:t>Unicéfalo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Abierto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Política/burocrática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22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Bicéfalo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err="1" smtClean="0"/>
                        <a:t>Semiabierto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Colegiada/burocrática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14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Subordinado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Cerrado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Política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2000-2015</a:t>
                      </a:r>
                      <a:endParaRPr lang="es-MX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err="1" smtClean="0"/>
                        <a:t>Unicéfalo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Abierto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Política/burocrática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20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Bicéfalo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err="1" smtClean="0"/>
                        <a:t>Semiabierto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Colegiada/burocrática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18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Subordinado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Cerrado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Política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</a:t>
                      </a:r>
                      <a:endParaRPr lang="es-MX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1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 Grupo"/>
          <p:cNvGrpSpPr/>
          <p:nvPr/>
        </p:nvGrpSpPr>
        <p:grpSpPr>
          <a:xfrm>
            <a:off x="329524" y="225382"/>
            <a:ext cx="8232755" cy="6426178"/>
            <a:chOff x="461425" y="188640"/>
            <a:chExt cx="8232755" cy="6426178"/>
          </a:xfrm>
        </p:grpSpPr>
        <p:sp>
          <p:nvSpPr>
            <p:cNvPr id="5" name="28 Elipse"/>
            <p:cNvSpPr/>
            <p:nvPr/>
          </p:nvSpPr>
          <p:spPr>
            <a:xfrm>
              <a:off x="3718839" y="3213805"/>
              <a:ext cx="1649894" cy="113441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3 CuadroTexto"/>
            <p:cNvSpPr txBox="1"/>
            <p:nvPr/>
          </p:nvSpPr>
          <p:spPr>
            <a:xfrm>
              <a:off x="3908838" y="2582742"/>
              <a:ext cx="1326325" cy="461665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MX" sz="1200" dirty="0" smtClean="0">
                  <a:solidFill>
                    <a:schemeClr val="tx1"/>
                  </a:solidFill>
                </a:rPr>
                <a:t>Políticas </a:t>
              </a:r>
            </a:p>
            <a:p>
              <a:pPr algn="ctr"/>
              <a:r>
                <a:rPr lang="es-MX" sz="1200" dirty="0" smtClean="0">
                  <a:solidFill>
                    <a:schemeClr val="tx1"/>
                  </a:solidFill>
                </a:rPr>
                <a:t>Gubernamentales</a:t>
              </a:r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7" name="15 CuadroTexto"/>
            <p:cNvSpPr txBox="1"/>
            <p:nvPr/>
          </p:nvSpPr>
          <p:spPr>
            <a:xfrm>
              <a:off x="3799431" y="5312250"/>
              <a:ext cx="1199367" cy="43088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" sz="1100" dirty="0" smtClean="0"/>
                <a:t>Profesores de</a:t>
              </a:r>
            </a:p>
            <a:p>
              <a:r>
                <a:rPr lang="es-ES" sz="1100" dirty="0" smtClean="0"/>
                <a:t> tiempo completo</a:t>
              </a:r>
              <a:endParaRPr lang="es-MX" sz="1100" dirty="0"/>
            </a:p>
          </p:txBody>
        </p:sp>
        <p:sp>
          <p:nvSpPr>
            <p:cNvPr id="8" name="17 CuadroTexto"/>
            <p:cNvSpPr txBox="1"/>
            <p:nvPr/>
          </p:nvSpPr>
          <p:spPr>
            <a:xfrm>
              <a:off x="2347463" y="3764260"/>
              <a:ext cx="846707" cy="26161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" sz="1100" dirty="0" smtClean="0"/>
                <a:t>Estudiantes</a:t>
              </a:r>
              <a:endParaRPr lang="es-MX" sz="1100" dirty="0"/>
            </a:p>
          </p:txBody>
        </p:sp>
        <p:sp>
          <p:nvSpPr>
            <p:cNvPr id="9" name="18 CuadroTexto"/>
            <p:cNvSpPr txBox="1"/>
            <p:nvPr/>
          </p:nvSpPr>
          <p:spPr>
            <a:xfrm>
              <a:off x="2551583" y="2675074"/>
              <a:ext cx="1016497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sz="1200" dirty="0" smtClean="0"/>
                <a:t>Instituciones </a:t>
              </a:r>
              <a:endParaRPr lang="es-MX" sz="1200" dirty="0"/>
            </a:p>
          </p:txBody>
        </p:sp>
        <p:sp>
          <p:nvSpPr>
            <p:cNvPr id="10" name="19 CuadroTexto"/>
            <p:cNvSpPr txBox="1"/>
            <p:nvPr/>
          </p:nvSpPr>
          <p:spPr>
            <a:xfrm>
              <a:off x="5580111" y="2549553"/>
              <a:ext cx="1129284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MX" sz="1200" dirty="0" smtClean="0"/>
                <a:t>Organizaciones</a:t>
              </a:r>
            </a:p>
            <a:p>
              <a:endParaRPr lang="es-MX" sz="1200" dirty="0"/>
            </a:p>
            <a:p>
              <a:endParaRPr lang="es-MX" sz="1200" dirty="0"/>
            </a:p>
          </p:txBody>
        </p:sp>
        <p:sp>
          <p:nvSpPr>
            <p:cNvPr id="11" name="21 CuadroTexto"/>
            <p:cNvSpPr txBox="1"/>
            <p:nvPr/>
          </p:nvSpPr>
          <p:spPr>
            <a:xfrm>
              <a:off x="718020" y="2363666"/>
              <a:ext cx="1518364" cy="261610"/>
            </a:xfrm>
            <a:prstGeom prst="rect">
              <a:avLst/>
            </a:prstGeom>
            <a:ln w="31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MX" sz="1100" dirty="0" smtClean="0"/>
                <a:t>Programas de gobierno</a:t>
              </a:r>
              <a:endParaRPr lang="es-MX" sz="1100" dirty="0"/>
            </a:p>
          </p:txBody>
        </p:sp>
        <p:sp>
          <p:nvSpPr>
            <p:cNvPr id="12" name="22 CuadroTexto"/>
            <p:cNvSpPr txBox="1"/>
            <p:nvPr/>
          </p:nvSpPr>
          <p:spPr>
            <a:xfrm>
              <a:off x="7111414" y="2480278"/>
              <a:ext cx="1186543" cy="43088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 dirty="0" smtClean="0"/>
                <a:t>Organismos </a:t>
              </a:r>
            </a:p>
            <a:p>
              <a:pPr algn="ctr"/>
              <a:r>
                <a:rPr lang="es-MX" sz="1100" dirty="0" smtClean="0"/>
                <a:t>gubernamentales</a:t>
              </a:r>
              <a:endParaRPr lang="es-MX" sz="1100" dirty="0"/>
            </a:p>
          </p:txBody>
        </p:sp>
        <p:sp>
          <p:nvSpPr>
            <p:cNvPr id="13" name="23 CuadroTexto"/>
            <p:cNvSpPr txBox="1"/>
            <p:nvPr/>
          </p:nvSpPr>
          <p:spPr>
            <a:xfrm>
              <a:off x="7125607" y="3044407"/>
              <a:ext cx="1366080" cy="43088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100" dirty="0" smtClean="0"/>
                <a:t>Organismos </a:t>
              </a:r>
            </a:p>
            <a:p>
              <a:pPr algn="ctr"/>
              <a:r>
                <a:rPr lang="es-MX" sz="1100" dirty="0" smtClean="0"/>
                <a:t>no gubernamentales</a:t>
              </a:r>
              <a:endParaRPr lang="es-MX" sz="1100" dirty="0"/>
            </a:p>
          </p:txBody>
        </p:sp>
        <p:sp>
          <p:nvSpPr>
            <p:cNvPr id="14" name="24 CuadroTexto"/>
            <p:cNvSpPr txBox="1"/>
            <p:nvPr/>
          </p:nvSpPr>
          <p:spPr>
            <a:xfrm>
              <a:off x="699279" y="3016878"/>
              <a:ext cx="1518364" cy="43088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MX" sz="1100" dirty="0" smtClean="0"/>
                <a:t>Instrumentos de política</a:t>
              </a:r>
              <a:endParaRPr lang="es-MX" sz="1100" dirty="0"/>
            </a:p>
          </p:txBody>
        </p:sp>
        <p:sp>
          <p:nvSpPr>
            <p:cNvPr id="15" name="26 CuadroTexto"/>
            <p:cNvSpPr txBox="1"/>
            <p:nvPr/>
          </p:nvSpPr>
          <p:spPr>
            <a:xfrm>
              <a:off x="3799431" y="3479364"/>
              <a:ext cx="14149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s-ES" sz="1200" cap="small" dirty="0" smtClean="0"/>
                <a:t>Calidad-evaluación-</a:t>
              </a:r>
            </a:p>
            <a:p>
              <a:pPr lvl="0" algn="ctr"/>
              <a:r>
                <a:rPr lang="es-ES" sz="1200" cap="small" dirty="0" smtClean="0"/>
                <a:t>financiamiento-</a:t>
              </a:r>
            </a:p>
            <a:p>
              <a:pPr lvl="0" algn="ctr"/>
              <a:r>
                <a:rPr lang="es-ES" sz="1200" cap="small" dirty="0" smtClean="0"/>
                <a:t>cambio institucional</a:t>
              </a:r>
              <a:endParaRPr lang="es-MX" sz="1200" dirty="0"/>
            </a:p>
          </p:txBody>
        </p:sp>
        <p:sp>
          <p:nvSpPr>
            <p:cNvPr id="16" name="27 Rectángulo"/>
            <p:cNvSpPr/>
            <p:nvPr/>
          </p:nvSpPr>
          <p:spPr>
            <a:xfrm>
              <a:off x="2627784" y="188640"/>
              <a:ext cx="37365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200" b="1" dirty="0" smtClean="0"/>
                <a:t>Evolución del Sistema Universitario Mexicano </a:t>
              </a:r>
              <a:endParaRPr lang="es-MX" sz="1200" dirty="0"/>
            </a:p>
          </p:txBody>
        </p:sp>
        <p:cxnSp>
          <p:nvCxnSpPr>
            <p:cNvPr id="17" name="51 Conector recto de flecha"/>
            <p:cNvCxnSpPr/>
            <p:nvPr/>
          </p:nvCxnSpPr>
          <p:spPr>
            <a:xfrm>
              <a:off x="718020" y="790710"/>
              <a:ext cx="78864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62 CuadroTexto"/>
            <p:cNvSpPr txBox="1"/>
            <p:nvPr/>
          </p:nvSpPr>
          <p:spPr>
            <a:xfrm>
              <a:off x="499556" y="1017585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dirty="0" smtClean="0"/>
                <a:t>1910</a:t>
              </a:r>
              <a:endParaRPr lang="es-MX" sz="1100" dirty="0"/>
            </a:p>
          </p:txBody>
        </p:sp>
        <p:cxnSp>
          <p:nvCxnSpPr>
            <p:cNvPr id="19" name="68 Conector recto de flecha"/>
            <p:cNvCxnSpPr/>
            <p:nvPr/>
          </p:nvCxnSpPr>
          <p:spPr>
            <a:xfrm>
              <a:off x="718020" y="1682417"/>
              <a:ext cx="787028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69 Rectángulo"/>
            <p:cNvSpPr/>
            <p:nvPr/>
          </p:nvSpPr>
          <p:spPr>
            <a:xfrm>
              <a:off x="1861213" y="1290189"/>
              <a:ext cx="560004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200" b="1" dirty="0"/>
                <a:t>Dispositivo de </a:t>
              </a:r>
              <a:r>
                <a:rPr lang="es-ES" sz="1200" b="1" dirty="0" smtClean="0"/>
                <a:t>“ordenamiento institucional” 1989-2012</a:t>
              </a:r>
              <a:endParaRPr lang="es-MX" sz="1200" dirty="0"/>
            </a:p>
          </p:txBody>
        </p:sp>
        <p:cxnSp>
          <p:nvCxnSpPr>
            <p:cNvPr id="21" name="71 Conector recto"/>
            <p:cNvCxnSpPr/>
            <p:nvPr/>
          </p:nvCxnSpPr>
          <p:spPr>
            <a:xfrm>
              <a:off x="718020" y="670080"/>
              <a:ext cx="0" cy="340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74 CuadroTexto"/>
            <p:cNvSpPr txBox="1"/>
            <p:nvPr/>
          </p:nvSpPr>
          <p:spPr>
            <a:xfrm>
              <a:off x="1292560" y="507704"/>
              <a:ext cx="8787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dirty="0" smtClean="0"/>
                <a:t>Surgimiento</a:t>
              </a:r>
              <a:endParaRPr lang="es-MX" sz="1100" dirty="0"/>
            </a:p>
          </p:txBody>
        </p:sp>
        <p:cxnSp>
          <p:nvCxnSpPr>
            <p:cNvPr id="23" name="75 Conector recto"/>
            <p:cNvCxnSpPr/>
            <p:nvPr/>
          </p:nvCxnSpPr>
          <p:spPr>
            <a:xfrm>
              <a:off x="3059832" y="666924"/>
              <a:ext cx="0" cy="340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76 Conector recto"/>
            <p:cNvCxnSpPr/>
            <p:nvPr/>
          </p:nvCxnSpPr>
          <p:spPr>
            <a:xfrm>
              <a:off x="7164288" y="635661"/>
              <a:ext cx="0" cy="340045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77 Conector recto"/>
            <p:cNvCxnSpPr/>
            <p:nvPr/>
          </p:nvCxnSpPr>
          <p:spPr>
            <a:xfrm>
              <a:off x="5724128" y="635661"/>
              <a:ext cx="0" cy="340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78 CuadroTexto"/>
            <p:cNvSpPr txBox="1"/>
            <p:nvPr/>
          </p:nvSpPr>
          <p:spPr>
            <a:xfrm>
              <a:off x="2823229" y="995183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dirty="0" smtClean="0"/>
                <a:t>1950</a:t>
              </a:r>
              <a:endParaRPr lang="es-MX" sz="1100" dirty="0"/>
            </a:p>
          </p:txBody>
        </p:sp>
        <p:sp>
          <p:nvSpPr>
            <p:cNvPr id="27" name="79 CuadroTexto"/>
            <p:cNvSpPr txBox="1"/>
            <p:nvPr/>
          </p:nvSpPr>
          <p:spPr>
            <a:xfrm>
              <a:off x="5487525" y="971066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dirty="0" smtClean="0"/>
                <a:t>1989</a:t>
              </a:r>
              <a:endParaRPr lang="es-MX" sz="1100" dirty="0"/>
            </a:p>
          </p:txBody>
        </p:sp>
        <p:sp>
          <p:nvSpPr>
            <p:cNvPr id="28" name="81 CuadroTexto"/>
            <p:cNvSpPr txBox="1"/>
            <p:nvPr/>
          </p:nvSpPr>
          <p:spPr>
            <a:xfrm>
              <a:off x="4660571" y="1001055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dirty="0" smtClean="0"/>
                <a:t>1980</a:t>
              </a:r>
              <a:endParaRPr lang="es-MX" sz="1100" dirty="0"/>
            </a:p>
          </p:txBody>
        </p:sp>
        <p:cxnSp>
          <p:nvCxnSpPr>
            <p:cNvPr id="29" name="82 Conector recto"/>
            <p:cNvCxnSpPr/>
            <p:nvPr/>
          </p:nvCxnSpPr>
          <p:spPr>
            <a:xfrm>
              <a:off x="4932040" y="664958"/>
              <a:ext cx="0" cy="340045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84 CuadroTexto"/>
            <p:cNvSpPr txBox="1"/>
            <p:nvPr/>
          </p:nvSpPr>
          <p:spPr>
            <a:xfrm>
              <a:off x="6927685" y="973740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dirty="0" smtClean="0"/>
                <a:t>2000</a:t>
              </a:r>
              <a:endParaRPr lang="es-MX" sz="1100" dirty="0"/>
            </a:p>
          </p:txBody>
        </p:sp>
        <p:cxnSp>
          <p:nvCxnSpPr>
            <p:cNvPr id="31" name="85 Conector recto"/>
            <p:cNvCxnSpPr/>
            <p:nvPr/>
          </p:nvCxnSpPr>
          <p:spPr>
            <a:xfrm>
              <a:off x="8388424" y="633695"/>
              <a:ext cx="0" cy="340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88 CuadroTexto"/>
            <p:cNvSpPr txBox="1"/>
            <p:nvPr/>
          </p:nvSpPr>
          <p:spPr>
            <a:xfrm>
              <a:off x="8131242" y="971066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dirty="0" smtClean="0"/>
                <a:t>2012</a:t>
              </a:r>
              <a:endParaRPr lang="es-MX" sz="1100" dirty="0"/>
            </a:p>
          </p:txBody>
        </p:sp>
        <p:sp>
          <p:nvSpPr>
            <p:cNvPr id="33" name="89 CuadroTexto"/>
            <p:cNvSpPr txBox="1"/>
            <p:nvPr/>
          </p:nvSpPr>
          <p:spPr>
            <a:xfrm>
              <a:off x="3379164" y="486655"/>
              <a:ext cx="14955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 smtClean="0"/>
                <a:t>Expansión no regulada</a:t>
              </a:r>
              <a:endParaRPr lang="es-MX" sz="1100" dirty="0"/>
            </a:p>
          </p:txBody>
        </p:sp>
        <p:sp>
          <p:nvSpPr>
            <p:cNvPr id="34" name="90 CuadroTexto"/>
            <p:cNvSpPr txBox="1"/>
            <p:nvPr/>
          </p:nvSpPr>
          <p:spPr>
            <a:xfrm>
              <a:off x="5768451" y="502890"/>
              <a:ext cx="14955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 smtClean="0"/>
                <a:t>Modernización</a:t>
              </a:r>
              <a:endParaRPr lang="es-MX" sz="1100" dirty="0"/>
            </a:p>
          </p:txBody>
        </p:sp>
        <p:sp>
          <p:nvSpPr>
            <p:cNvPr id="35" name="92 CuadroTexto"/>
            <p:cNvSpPr txBox="1"/>
            <p:nvPr/>
          </p:nvSpPr>
          <p:spPr>
            <a:xfrm>
              <a:off x="7198651" y="324477"/>
              <a:ext cx="149552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dirty="0" smtClean="0"/>
                <a:t>Post - Modernización rutinizada</a:t>
              </a:r>
              <a:endParaRPr lang="es-MX" sz="1100" dirty="0"/>
            </a:p>
          </p:txBody>
        </p:sp>
        <p:cxnSp>
          <p:nvCxnSpPr>
            <p:cNvPr id="36" name="93 Conector recto"/>
            <p:cNvCxnSpPr/>
            <p:nvPr/>
          </p:nvCxnSpPr>
          <p:spPr>
            <a:xfrm>
              <a:off x="8367845" y="1487649"/>
              <a:ext cx="0" cy="340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104 Conector recto de flecha"/>
            <p:cNvCxnSpPr>
              <a:stCxn id="6" idx="1"/>
              <a:endCxn id="9" idx="3"/>
            </p:cNvCxnSpPr>
            <p:nvPr/>
          </p:nvCxnSpPr>
          <p:spPr>
            <a:xfrm flipH="1" flipV="1">
              <a:off x="3568080" y="2813574"/>
              <a:ext cx="34075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106 Conector recto de flecha"/>
            <p:cNvCxnSpPr>
              <a:stCxn id="6" idx="3"/>
            </p:cNvCxnSpPr>
            <p:nvPr/>
          </p:nvCxnSpPr>
          <p:spPr>
            <a:xfrm>
              <a:off x="5235163" y="2813575"/>
              <a:ext cx="30670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107 Cerrar llave"/>
            <p:cNvSpPr/>
            <p:nvPr/>
          </p:nvSpPr>
          <p:spPr>
            <a:xfrm>
              <a:off x="2267744" y="2413460"/>
              <a:ext cx="155448" cy="9144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108 Abrir llave"/>
            <p:cNvSpPr/>
            <p:nvPr/>
          </p:nvSpPr>
          <p:spPr>
            <a:xfrm>
              <a:off x="6783287" y="2486183"/>
              <a:ext cx="260727" cy="90123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1" name="115 CuadroTexto"/>
            <p:cNvSpPr txBox="1"/>
            <p:nvPr/>
          </p:nvSpPr>
          <p:spPr>
            <a:xfrm>
              <a:off x="461425" y="1916626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dirty="0" smtClean="0"/>
                <a:t>1989</a:t>
              </a:r>
              <a:endParaRPr lang="es-MX" sz="1100" dirty="0"/>
            </a:p>
          </p:txBody>
        </p:sp>
        <p:cxnSp>
          <p:nvCxnSpPr>
            <p:cNvPr id="42" name="116 Conector recto"/>
            <p:cNvCxnSpPr/>
            <p:nvPr/>
          </p:nvCxnSpPr>
          <p:spPr>
            <a:xfrm>
              <a:off x="698028" y="1550849"/>
              <a:ext cx="0" cy="340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117 Conector recto"/>
            <p:cNvCxnSpPr/>
            <p:nvPr/>
          </p:nvCxnSpPr>
          <p:spPr>
            <a:xfrm>
              <a:off x="2345468" y="1567188"/>
              <a:ext cx="0" cy="340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118 Conector recto"/>
            <p:cNvCxnSpPr/>
            <p:nvPr/>
          </p:nvCxnSpPr>
          <p:spPr>
            <a:xfrm>
              <a:off x="4157656" y="1512394"/>
              <a:ext cx="0" cy="340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119 Conector recto"/>
            <p:cNvCxnSpPr/>
            <p:nvPr/>
          </p:nvCxnSpPr>
          <p:spPr>
            <a:xfrm>
              <a:off x="6364434" y="1550848"/>
              <a:ext cx="0" cy="3400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120 CuadroTexto"/>
            <p:cNvSpPr txBox="1"/>
            <p:nvPr/>
          </p:nvSpPr>
          <p:spPr>
            <a:xfrm>
              <a:off x="2079106" y="1920188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dirty="0" smtClean="0"/>
                <a:t>1994</a:t>
              </a:r>
              <a:endParaRPr lang="es-MX" sz="1100" dirty="0"/>
            </a:p>
          </p:txBody>
        </p:sp>
        <p:sp>
          <p:nvSpPr>
            <p:cNvPr id="47" name="121 CuadroTexto"/>
            <p:cNvSpPr txBox="1"/>
            <p:nvPr/>
          </p:nvSpPr>
          <p:spPr>
            <a:xfrm>
              <a:off x="3921053" y="1875545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dirty="0" smtClean="0"/>
                <a:t>2000</a:t>
              </a:r>
              <a:endParaRPr lang="es-MX" sz="1100" dirty="0"/>
            </a:p>
          </p:txBody>
        </p:sp>
        <p:sp>
          <p:nvSpPr>
            <p:cNvPr id="48" name="122 CuadroTexto"/>
            <p:cNvSpPr txBox="1"/>
            <p:nvPr/>
          </p:nvSpPr>
          <p:spPr>
            <a:xfrm>
              <a:off x="6144753" y="1928141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dirty="0" smtClean="0"/>
                <a:t>2006</a:t>
              </a:r>
              <a:endParaRPr lang="es-MX" sz="1100" dirty="0"/>
            </a:p>
          </p:txBody>
        </p:sp>
        <p:sp>
          <p:nvSpPr>
            <p:cNvPr id="49" name="123 CuadroTexto"/>
            <p:cNvSpPr txBox="1"/>
            <p:nvPr/>
          </p:nvSpPr>
          <p:spPr>
            <a:xfrm>
              <a:off x="8151821" y="1916626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dirty="0" smtClean="0"/>
                <a:t>2012</a:t>
              </a:r>
              <a:endParaRPr lang="es-MX" sz="1100" dirty="0"/>
            </a:p>
          </p:txBody>
        </p:sp>
        <p:sp>
          <p:nvSpPr>
            <p:cNvPr id="50" name="124 CuadroTexto"/>
            <p:cNvSpPr txBox="1"/>
            <p:nvPr/>
          </p:nvSpPr>
          <p:spPr>
            <a:xfrm>
              <a:off x="5382407" y="5950184"/>
              <a:ext cx="736227" cy="646331"/>
            </a:xfrm>
            <a:prstGeom prst="rect">
              <a:avLst/>
            </a:prstGeom>
            <a:ln w="12700">
              <a:solidFill>
                <a:schemeClr val="accent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MX" sz="1200" dirty="0" smtClean="0"/>
                <a:t>PROMEP</a:t>
              </a:r>
            </a:p>
            <a:p>
              <a:pPr algn="ctr"/>
              <a:r>
                <a:rPr lang="es-MX" sz="1200" dirty="0" smtClean="0"/>
                <a:t> (1996)</a:t>
              </a:r>
            </a:p>
            <a:p>
              <a:pPr algn="ctr"/>
              <a:r>
                <a:rPr lang="es-MX" sz="1200" dirty="0" smtClean="0"/>
                <a:t>SES</a:t>
              </a:r>
              <a:endParaRPr lang="es-MX" sz="1200" dirty="0"/>
            </a:p>
          </p:txBody>
        </p:sp>
        <p:sp>
          <p:nvSpPr>
            <p:cNvPr id="51" name="125 CuadroTexto"/>
            <p:cNvSpPr txBox="1"/>
            <p:nvPr/>
          </p:nvSpPr>
          <p:spPr>
            <a:xfrm>
              <a:off x="3080279" y="5968487"/>
              <a:ext cx="688778" cy="646331"/>
            </a:xfrm>
            <a:prstGeom prst="rect">
              <a:avLst/>
            </a:prstGeom>
            <a:ln w="127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MX" sz="1200" dirty="0" smtClean="0"/>
                <a:t>SNI</a:t>
              </a:r>
            </a:p>
            <a:p>
              <a:pPr algn="ctr"/>
              <a:r>
                <a:rPr lang="es-MX" sz="1200" dirty="0" smtClean="0"/>
                <a:t> (1984)</a:t>
              </a:r>
            </a:p>
            <a:p>
              <a:pPr algn="ctr"/>
              <a:r>
                <a:rPr lang="es-MX" sz="1200" dirty="0" err="1" smtClean="0"/>
                <a:t>Conacyt</a:t>
              </a:r>
              <a:endParaRPr lang="es-MX" sz="1200" dirty="0"/>
            </a:p>
          </p:txBody>
        </p:sp>
        <p:sp>
          <p:nvSpPr>
            <p:cNvPr id="52" name="136 CuadroTexto"/>
            <p:cNvSpPr txBox="1"/>
            <p:nvPr/>
          </p:nvSpPr>
          <p:spPr>
            <a:xfrm>
              <a:off x="838141" y="3701885"/>
              <a:ext cx="908840" cy="646331"/>
            </a:xfrm>
            <a:prstGeom prst="rect">
              <a:avLst/>
            </a:pr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MX" sz="1200" dirty="0" smtClean="0"/>
                <a:t>EGEL y EGIL</a:t>
              </a:r>
            </a:p>
            <a:p>
              <a:pPr algn="ctr"/>
              <a:r>
                <a:rPr lang="es-MX" sz="1200" dirty="0" smtClean="0"/>
                <a:t> (1994)</a:t>
              </a:r>
            </a:p>
            <a:p>
              <a:pPr algn="ctr"/>
              <a:r>
                <a:rPr lang="es-MX" sz="1200" dirty="0" err="1" smtClean="0"/>
                <a:t>Ceneval</a:t>
              </a:r>
              <a:endParaRPr lang="es-MX" sz="1200" dirty="0"/>
            </a:p>
          </p:txBody>
        </p:sp>
        <p:sp>
          <p:nvSpPr>
            <p:cNvPr id="53" name="137 CuadroTexto"/>
            <p:cNvSpPr txBox="1"/>
            <p:nvPr/>
          </p:nvSpPr>
          <p:spPr>
            <a:xfrm>
              <a:off x="5541866" y="3756515"/>
              <a:ext cx="1499128" cy="2616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" sz="1100" dirty="0" smtClean="0"/>
                <a:t>Programas académicos</a:t>
              </a:r>
              <a:endParaRPr lang="es-MX" sz="1100" dirty="0"/>
            </a:p>
          </p:txBody>
        </p:sp>
        <p:sp>
          <p:nvSpPr>
            <p:cNvPr id="54" name="138 CuadroTexto"/>
            <p:cNvSpPr txBox="1"/>
            <p:nvPr/>
          </p:nvSpPr>
          <p:spPr>
            <a:xfrm>
              <a:off x="859461" y="4500616"/>
              <a:ext cx="872482" cy="646331"/>
            </a:xfrm>
            <a:prstGeom prst="rect">
              <a:avLst/>
            </a:prstGeom>
            <a:ln w="12700">
              <a:solidFill>
                <a:schemeClr val="accent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PRONABES</a:t>
              </a:r>
            </a:p>
            <a:p>
              <a:pPr algn="ctr"/>
              <a:r>
                <a:rPr lang="es-MX" sz="1200" dirty="0" smtClean="0"/>
                <a:t> (2001)</a:t>
              </a:r>
            </a:p>
            <a:p>
              <a:pPr algn="ctr"/>
              <a:r>
                <a:rPr lang="es-MX" sz="1200" dirty="0" smtClean="0"/>
                <a:t>SES</a:t>
              </a:r>
              <a:endParaRPr lang="es-MX" sz="1200" dirty="0"/>
            </a:p>
          </p:txBody>
        </p:sp>
        <p:sp>
          <p:nvSpPr>
            <p:cNvPr id="55" name="139 CuadroTexto"/>
            <p:cNvSpPr txBox="1"/>
            <p:nvPr/>
          </p:nvSpPr>
          <p:spPr>
            <a:xfrm>
              <a:off x="7302934" y="3685454"/>
              <a:ext cx="848887" cy="646331"/>
            </a:xfrm>
            <a:prstGeom prst="rect">
              <a:avLst/>
            </a:prstGeom>
            <a:ln w="12700"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MX" sz="1200" dirty="0" smtClean="0"/>
                <a:t>Evaluación</a:t>
              </a:r>
            </a:p>
            <a:p>
              <a:pPr algn="ctr"/>
              <a:r>
                <a:rPr lang="es-MX" sz="1200" dirty="0" smtClean="0"/>
                <a:t> (1991)</a:t>
              </a:r>
            </a:p>
            <a:p>
              <a:pPr algn="ctr"/>
              <a:r>
                <a:rPr lang="es-MX" sz="1200" dirty="0" smtClean="0"/>
                <a:t>CIEES</a:t>
              </a:r>
              <a:endParaRPr lang="es-MX" sz="1200" dirty="0"/>
            </a:p>
          </p:txBody>
        </p:sp>
        <p:sp>
          <p:nvSpPr>
            <p:cNvPr id="56" name="140 CuadroTexto"/>
            <p:cNvSpPr txBox="1"/>
            <p:nvPr/>
          </p:nvSpPr>
          <p:spPr>
            <a:xfrm>
              <a:off x="7276075" y="4481755"/>
              <a:ext cx="969433" cy="646331"/>
            </a:xfrm>
            <a:prstGeom prst="rect">
              <a:avLst/>
            </a:prstGeom>
            <a:ln w="12700"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MX" sz="1200" dirty="0" smtClean="0"/>
                <a:t>Acreditación</a:t>
              </a:r>
            </a:p>
            <a:p>
              <a:pPr algn="ctr"/>
              <a:r>
                <a:rPr lang="es-MX" sz="1200" dirty="0" smtClean="0"/>
                <a:t> (2000)</a:t>
              </a:r>
            </a:p>
            <a:p>
              <a:pPr algn="ctr"/>
              <a:r>
                <a:rPr lang="es-MX" sz="1200" dirty="0" smtClean="0"/>
                <a:t>COPAES</a:t>
              </a:r>
              <a:endParaRPr lang="es-MX" sz="1200" dirty="0"/>
            </a:p>
          </p:txBody>
        </p:sp>
        <p:sp>
          <p:nvSpPr>
            <p:cNvPr id="57" name="142 CuadroTexto"/>
            <p:cNvSpPr txBox="1"/>
            <p:nvPr/>
          </p:nvSpPr>
          <p:spPr>
            <a:xfrm>
              <a:off x="729966" y="5323366"/>
              <a:ext cx="1156599" cy="646331"/>
            </a:xfrm>
            <a:prstGeom prst="rect">
              <a:avLst/>
            </a:prstGeom>
            <a:ln w="12700">
              <a:solidFill>
                <a:schemeClr val="accent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MX" sz="1200" dirty="0" smtClean="0"/>
                <a:t>Becas Posgrado</a:t>
              </a:r>
            </a:p>
            <a:p>
              <a:pPr algn="ctr"/>
              <a:r>
                <a:rPr lang="es-MX" sz="1200" dirty="0" smtClean="0"/>
                <a:t> </a:t>
              </a:r>
              <a:r>
                <a:rPr lang="es-MX" sz="1200" dirty="0" smtClean="0">
                  <a:solidFill>
                    <a:srgbClr val="FF0000"/>
                  </a:solidFill>
                </a:rPr>
                <a:t>(1994)</a:t>
              </a:r>
            </a:p>
            <a:p>
              <a:pPr algn="ctr"/>
              <a:r>
                <a:rPr lang="es-MX" sz="1200" dirty="0" err="1" smtClean="0"/>
                <a:t>Conacyt</a:t>
              </a:r>
              <a:endParaRPr lang="es-MX" sz="1200" dirty="0"/>
            </a:p>
          </p:txBody>
        </p:sp>
        <p:cxnSp>
          <p:nvCxnSpPr>
            <p:cNvPr id="58" name="148 Conector angular"/>
            <p:cNvCxnSpPr>
              <a:stCxn id="8" idx="2"/>
              <a:endCxn id="57" idx="3"/>
            </p:cNvCxnSpPr>
            <p:nvPr/>
          </p:nvCxnSpPr>
          <p:spPr>
            <a:xfrm rot="5400000">
              <a:off x="1518360" y="4394075"/>
              <a:ext cx="1620662" cy="88425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150 Conector recto"/>
            <p:cNvCxnSpPr>
              <a:stCxn id="54" idx="3"/>
            </p:cNvCxnSpPr>
            <p:nvPr/>
          </p:nvCxnSpPr>
          <p:spPr>
            <a:xfrm flipV="1">
              <a:off x="1731943" y="4823780"/>
              <a:ext cx="1038873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154 Conector recto"/>
            <p:cNvCxnSpPr>
              <a:stCxn id="8" idx="1"/>
            </p:cNvCxnSpPr>
            <p:nvPr/>
          </p:nvCxnSpPr>
          <p:spPr>
            <a:xfrm flipH="1" flipV="1">
              <a:off x="1746981" y="3887320"/>
              <a:ext cx="600482" cy="77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157 CuadroTexto"/>
            <p:cNvSpPr txBox="1"/>
            <p:nvPr/>
          </p:nvSpPr>
          <p:spPr>
            <a:xfrm>
              <a:off x="3899924" y="5977405"/>
              <a:ext cx="1287725" cy="461665"/>
            </a:xfrm>
            <a:prstGeom prst="rect">
              <a:avLst/>
            </a:prstGeom>
            <a:ln w="12700">
              <a:solidFill>
                <a:schemeClr val="accent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MX" sz="1200" dirty="0" smtClean="0"/>
                <a:t>Becas y estímulos</a:t>
              </a:r>
            </a:p>
            <a:p>
              <a:pPr algn="ctr"/>
              <a:r>
                <a:rPr lang="es-MX" sz="1200" dirty="0" smtClean="0"/>
                <a:t> (Universidades)</a:t>
              </a:r>
              <a:endParaRPr lang="es-MX" sz="1200" dirty="0"/>
            </a:p>
          </p:txBody>
        </p:sp>
        <p:sp>
          <p:nvSpPr>
            <p:cNvPr id="62" name="159 Rectángulo redondeado"/>
            <p:cNvSpPr/>
            <p:nvPr/>
          </p:nvSpPr>
          <p:spPr>
            <a:xfrm>
              <a:off x="3416998" y="4524669"/>
              <a:ext cx="2307130" cy="598222"/>
            </a:xfrm>
            <a:prstGeom prst="roundRect">
              <a:avLst/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P I F I (2001-2012)</a:t>
              </a:r>
              <a:endParaRPr lang="es-MX" dirty="0"/>
            </a:p>
          </p:txBody>
        </p:sp>
        <p:cxnSp>
          <p:nvCxnSpPr>
            <p:cNvPr id="63" name="163 Conector angular"/>
            <p:cNvCxnSpPr>
              <a:stCxn id="53" idx="2"/>
              <a:endCxn id="62" idx="3"/>
            </p:cNvCxnSpPr>
            <p:nvPr/>
          </p:nvCxnSpPr>
          <p:spPr>
            <a:xfrm rot="5400000">
              <a:off x="5604952" y="4137301"/>
              <a:ext cx="805655" cy="56730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169 Conector angular"/>
            <p:cNvCxnSpPr>
              <a:endCxn id="62" idx="1"/>
            </p:cNvCxnSpPr>
            <p:nvPr/>
          </p:nvCxnSpPr>
          <p:spPr>
            <a:xfrm rot="16200000" flipH="1">
              <a:off x="2869719" y="4276501"/>
              <a:ext cx="797908" cy="296650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171 Conector recto"/>
            <p:cNvCxnSpPr>
              <a:stCxn id="6" idx="2"/>
            </p:cNvCxnSpPr>
            <p:nvPr/>
          </p:nvCxnSpPr>
          <p:spPr>
            <a:xfrm>
              <a:off x="4572001" y="3044407"/>
              <a:ext cx="0" cy="1514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174 Conector recto"/>
            <p:cNvCxnSpPr>
              <a:stCxn id="5" idx="4"/>
            </p:cNvCxnSpPr>
            <p:nvPr/>
          </p:nvCxnSpPr>
          <p:spPr>
            <a:xfrm>
              <a:off x="4543786" y="4348216"/>
              <a:ext cx="0" cy="2005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176 Conector recto"/>
            <p:cNvCxnSpPr>
              <a:stCxn id="8" idx="3"/>
            </p:cNvCxnSpPr>
            <p:nvPr/>
          </p:nvCxnSpPr>
          <p:spPr>
            <a:xfrm>
              <a:off x="3194170" y="3895065"/>
              <a:ext cx="52466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180 Conector recto"/>
            <p:cNvCxnSpPr>
              <a:stCxn id="53" idx="1"/>
            </p:cNvCxnSpPr>
            <p:nvPr/>
          </p:nvCxnSpPr>
          <p:spPr>
            <a:xfrm flipH="1">
              <a:off x="5368733" y="3887320"/>
              <a:ext cx="173133" cy="77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184 Conector recto"/>
            <p:cNvCxnSpPr>
              <a:stCxn id="53" idx="3"/>
            </p:cNvCxnSpPr>
            <p:nvPr/>
          </p:nvCxnSpPr>
          <p:spPr>
            <a:xfrm>
              <a:off x="7040994" y="3887320"/>
              <a:ext cx="2619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186 Conector recto"/>
            <p:cNvCxnSpPr/>
            <p:nvPr/>
          </p:nvCxnSpPr>
          <p:spPr>
            <a:xfrm>
              <a:off x="4572001" y="5146947"/>
              <a:ext cx="0" cy="1653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188 Conector recto"/>
            <p:cNvCxnSpPr>
              <a:stCxn id="7" idx="2"/>
            </p:cNvCxnSpPr>
            <p:nvPr/>
          </p:nvCxnSpPr>
          <p:spPr>
            <a:xfrm flipH="1">
              <a:off x="4399114" y="5743137"/>
              <a:ext cx="1" cy="234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190 Conector angular"/>
            <p:cNvCxnSpPr/>
            <p:nvPr/>
          </p:nvCxnSpPr>
          <p:spPr>
            <a:xfrm rot="16200000" flipH="1">
              <a:off x="5482446" y="4657061"/>
              <a:ext cx="207047" cy="2373706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194 Conector angular"/>
            <p:cNvCxnSpPr>
              <a:stCxn id="51" idx="0"/>
            </p:cNvCxnSpPr>
            <p:nvPr/>
          </p:nvCxnSpPr>
          <p:spPr>
            <a:xfrm rot="5400000" flipH="1" flipV="1">
              <a:off x="3850978" y="5420351"/>
              <a:ext cx="121827" cy="974447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195 CuadroTexto"/>
            <p:cNvSpPr txBox="1"/>
            <p:nvPr/>
          </p:nvSpPr>
          <p:spPr>
            <a:xfrm>
              <a:off x="7464258" y="5323366"/>
              <a:ext cx="688778" cy="646331"/>
            </a:xfrm>
            <a:prstGeom prst="rect">
              <a:avLst/>
            </a:prstGeom>
            <a:ln w="12700"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s-MX" sz="1200" dirty="0" smtClean="0"/>
                <a:t>PNPC</a:t>
              </a:r>
            </a:p>
            <a:p>
              <a:pPr algn="ctr"/>
              <a:r>
                <a:rPr lang="es-MX" sz="1200" dirty="0" smtClean="0"/>
                <a:t> (2002)</a:t>
              </a:r>
            </a:p>
            <a:p>
              <a:pPr algn="ctr"/>
              <a:r>
                <a:rPr lang="es-MX" sz="1200" dirty="0" err="1" smtClean="0"/>
                <a:t>Conacyt</a:t>
              </a:r>
              <a:endParaRPr lang="es-MX" sz="1200" dirty="0"/>
            </a:p>
          </p:txBody>
        </p:sp>
        <p:cxnSp>
          <p:nvCxnSpPr>
            <p:cNvPr id="75" name="204 Conector recto"/>
            <p:cNvCxnSpPr/>
            <p:nvPr/>
          </p:nvCxnSpPr>
          <p:spPr>
            <a:xfrm>
              <a:off x="6709395" y="4025050"/>
              <a:ext cx="0" cy="1502644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206 Conector recto"/>
            <p:cNvCxnSpPr>
              <a:stCxn id="7" idx="3"/>
            </p:cNvCxnSpPr>
            <p:nvPr/>
          </p:nvCxnSpPr>
          <p:spPr>
            <a:xfrm flipV="1">
              <a:off x="4998798" y="5527693"/>
              <a:ext cx="1710597" cy="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212 Conector recto"/>
            <p:cNvCxnSpPr/>
            <p:nvPr/>
          </p:nvCxnSpPr>
          <p:spPr>
            <a:xfrm>
              <a:off x="2915816" y="4025050"/>
              <a:ext cx="0" cy="1502643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214 Conector recto"/>
            <p:cNvCxnSpPr>
              <a:endCxn id="7" idx="1"/>
            </p:cNvCxnSpPr>
            <p:nvPr/>
          </p:nvCxnSpPr>
          <p:spPr>
            <a:xfrm>
              <a:off x="2915816" y="5527693"/>
              <a:ext cx="883615" cy="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070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228286"/>
              </p:ext>
            </p:extLst>
          </p:nvPr>
        </p:nvGraphicFramePr>
        <p:xfrm>
          <a:off x="35496" y="476672"/>
          <a:ext cx="9001000" cy="6309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570"/>
                <a:gridCol w="1602437"/>
                <a:gridCol w="1514465"/>
                <a:gridCol w="1224136"/>
                <a:gridCol w="2088232"/>
                <a:gridCol w="144016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Tipo</a:t>
                      </a:r>
                      <a:r>
                        <a:rPr lang="es-MX" sz="1600" baseline="0" dirty="0" smtClean="0"/>
                        <a:t> de gobierno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Elección de autoridad (rector)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Gobernabilidad en la transición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Estabilidad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Eficacia (procedimientos y recursos)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Universidades (41 LAISUM)</a:t>
                      </a:r>
                      <a:endParaRPr lang="es-MX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Jerárquico experto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Órgano</a:t>
                      </a:r>
                      <a:r>
                        <a:rPr lang="es-MX" sz="1400" baseline="0" dirty="0" smtClean="0"/>
                        <a:t> colegiado “independiente”     (Junta de gobierno equivalente)</a:t>
                      </a:r>
                      <a:endParaRPr lang="es-MX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- Redes con élites académicas y/políticas</a:t>
                      </a:r>
                      <a:r>
                        <a:rPr lang="es-MX" sz="1400" baseline="0" dirty="0" smtClean="0"/>
                        <a:t> externas e internas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Media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Procedimientos burocráticos</a:t>
                      </a:r>
                      <a:r>
                        <a:rPr lang="es-MX" sz="1400" baseline="0" dirty="0" smtClean="0"/>
                        <a:t> sin cambios</a:t>
                      </a:r>
                    </a:p>
                    <a:p>
                      <a:r>
                        <a:rPr lang="es-MX" sz="1400" baseline="0" dirty="0" smtClean="0"/>
                        <a:t>Obtención de recursos sin cambios</a:t>
                      </a:r>
                    </a:p>
                    <a:p>
                      <a:r>
                        <a:rPr lang="es-MX" sz="1400" baseline="0" dirty="0" smtClean="0"/>
                        <a:t>Actividad política media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12 (30%)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Democrático</a:t>
                      </a:r>
                      <a:r>
                        <a:rPr lang="es-MX" sz="1400" baseline="0" dirty="0" smtClean="0"/>
                        <a:t> Centralizado</a:t>
                      </a:r>
                      <a:endParaRPr lang="es-MX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Órgano</a:t>
                      </a:r>
                      <a:r>
                        <a:rPr lang="es-MX" sz="1400" baseline="0" dirty="0" smtClean="0"/>
                        <a:t> colegiado interno (Consejo Universitario o equivalente)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- Redes con grupos y/u organizaciones de actores</a:t>
                      </a:r>
                      <a:r>
                        <a:rPr lang="es-MX" sz="1400" baseline="0" dirty="0" smtClean="0"/>
                        <a:t> representadas en el órgano colegiado (profesores, estudiantes, administrativos)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Media/alta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Procedimientos burocráticos</a:t>
                      </a:r>
                      <a:r>
                        <a:rPr lang="es-MX" sz="1400" baseline="0" dirty="0" smtClean="0"/>
                        <a:t> sin cambios</a:t>
                      </a:r>
                    </a:p>
                    <a:p>
                      <a:r>
                        <a:rPr lang="es-MX" sz="1400" baseline="0" dirty="0" smtClean="0"/>
                        <a:t>Obtención de recursos bajo negociación grupal o individual</a:t>
                      </a:r>
                    </a:p>
                    <a:p>
                      <a:r>
                        <a:rPr lang="es-MX" sz="1400" baseline="0" dirty="0" smtClean="0"/>
                        <a:t>Actividad política alta</a:t>
                      </a:r>
                      <a:endParaRPr lang="es-MX" sz="1400" dirty="0" smtClean="0"/>
                    </a:p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22</a:t>
                      </a:r>
                      <a:r>
                        <a:rPr lang="es-MX" sz="1400" baseline="0" dirty="0" smtClean="0"/>
                        <a:t> (50%)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Democrático participativo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Elección universal,</a:t>
                      </a:r>
                      <a:r>
                        <a:rPr lang="es-MX" sz="1400" baseline="0" dirty="0" smtClean="0"/>
                        <a:t> </a:t>
                      </a:r>
                      <a:r>
                        <a:rPr lang="es-MX" sz="1400" dirty="0" smtClean="0"/>
                        <a:t> abierta y directa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-</a:t>
                      </a:r>
                      <a:r>
                        <a:rPr lang="es-MX" sz="1400" baseline="0" dirty="0" smtClean="0"/>
                        <a:t> Redes clientelares y político burocráticas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Baja </a:t>
                      </a:r>
                      <a:r>
                        <a:rPr lang="es-MX" sz="1400" baseline="0" dirty="0" smtClean="0"/>
                        <a:t>(campañas y activismos político)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Procedimientos burocráticos</a:t>
                      </a:r>
                      <a:r>
                        <a:rPr lang="es-MX" sz="1400" baseline="0" dirty="0" smtClean="0"/>
                        <a:t> sin cambios</a:t>
                      </a:r>
                    </a:p>
                    <a:p>
                      <a:r>
                        <a:rPr lang="es-MX" sz="1400" baseline="0" dirty="0" smtClean="0"/>
                        <a:t>Obtención de recursos bajo negociación grupal o individual</a:t>
                      </a:r>
                    </a:p>
                    <a:p>
                      <a:r>
                        <a:rPr lang="es-MX" sz="1400" baseline="0" dirty="0" smtClean="0"/>
                        <a:t>Actividad política alta</a:t>
                      </a:r>
                      <a:endParaRPr lang="es-MX" sz="1400" dirty="0" smtClean="0"/>
                    </a:p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 (18%)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Jerárquico</a:t>
                      </a:r>
                      <a:r>
                        <a:rPr lang="es-MX" sz="1400" baseline="0" dirty="0" smtClean="0"/>
                        <a:t> externo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Designación por poder ejecutivo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Decisión vertical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 (5%)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648072"/>
          </a:xfrm>
        </p:spPr>
        <p:txBody>
          <a:bodyPr>
            <a:normAutofit/>
          </a:bodyPr>
          <a:lstStyle/>
          <a:p>
            <a:pPr algn="r"/>
            <a:r>
              <a:rPr lang="es-MX" sz="2000" b="1" dirty="0" smtClean="0">
                <a:solidFill>
                  <a:srgbClr val="FF0000"/>
                </a:solidFill>
              </a:rPr>
              <a:t>Modelo de conducción, según criterios de selección del rector</a:t>
            </a:r>
            <a:endParaRPr lang="es-MX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1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866900" y="1428070"/>
            <a:ext cx="50292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latin typeface="+mj-lt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866900" y="2113870"/>
            <a:ext cx="50292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latin typeface="+mj-lt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866900" y="2799670"/>
            <a:ext cx="50292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latin typeface="+mj-lt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866900" y="3485470"/>
            <a:ext cx="50292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latin typeface="+mj-lt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866900" y="4287496"/>
            <a:ext cx="50292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905000" y="2211293"/>
            <a:ext cx="4827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>
                <a:solidFill>
                  <a:schemeClr val="bg1"/>
                </a:solidFill>
                <a:latin typeface="+mj-lt"/>
              </a:rPr>
              <a:t>2</a:t>
            </a:r>
            <a:r>
              <a:rPr lang="es-MX" sz="1600" dirty="0" smtClean="0">
                <a:solidFill>
                  <a:schemeClr val="bg1"/>
                </a:solidFill>
                <a:latin typeface="+mj-lt"/>
              </a:rPr>
              <a:t>. De las políticas y el gobierno en la (s) universidad (es) </a:t>
            </a:r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404939" y="548680"/>
            <a:ext cx="2167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chemeClr val="tx2"/>
                </a:solidFill>
              </a:rPr>
              <a:t>Contenido</a:t>
            </a:r>
            <a:endParaRPr lang="es-MX" sz="3600" b="1" dirty="0">
              <a:solidFill>
                <a:schemeClr val="tx2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43100" y="2773982"/>
            <a:ext cx="4953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b="1" dirty="0" smtClean="0">
                <a:latin typeface="+mj-lt"/>
              </a:rPr>
              <a:t>3. Aproximaciones al estudio de la conducción de las universidades mexicanas</a:t>
            </a:r>
            <a:endParaRPr lang="es-MX" sz="1600" b="1" dirty="0"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43100" y="365909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 smtClean="0">
                <a:solidFill>
                  <a:schemeClr val="bg1"/>
                </a:solidFill>
                <a:latin typeface="+mj-lt"/>
              </a:rPr>
              <a:t>4. Primera aproximación: desde el seno universitario</a:t>
            </a:r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967880" y="1525493"/>
            <a:ext cx="4827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>
                <a:solidFill>
                  <a:schemeClr val="bg1"/>
                </a:solidFill>
                <a:latin typeface="+mj-lt"/>
              </a:rPr>
              <a:t>1</a:t>
            </a:r>
            <a:r>
              <a:rPr lang="es-MX" sz="1600" dirty="0" smtClean="0">
                <a:solidFill>
                  <a:schemeClr val="bg1"/>
                </a:solidFill>
                <a:latin typeface="+mj-lt"/>
              </a:rPr>
              <a:t>. El estudio del gobierno y la gobernabilidad en México </a:t>
            </a:r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967880" y="4423019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 smtClean="0">
                <a:solidFill>
                  <a:schemeClr val="bg1"/>
                </a:solidFill>
                <a:latin typeface="+mj-lt"/>
              </a:rPr>
              <a:t>5. Primera aproximación: desde la vinculación</a:t>
            </a:r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231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866900" y="1428070"/>
            <a:ext cx="50292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latin typeface="+mj-lt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866900" y="2113870"/>
            <a:ext cx="50292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latin typeface="+mj-lt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866900" y="2799670"/>
            <a:ext cx="50292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latin typeface="+mj-lt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866900" y="3485470"/>
            <a:ext cx="50292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latin typeface="+mj-lt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866900" y="4287496"/>
            <a:ext cx="50292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905000" y="2211293"/>
            <a:ext cx="4827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>
                <a:solidFill>
                  <a:schemeClr val="bg1"/>
                </a:solidFill>
                <a:latin typeface="+mj-lt"/>
              </a:rPr>
              <a:t>2</a:t>
            </a:r>
            <a:r>
              <a:rPr lang="es-MX" sz="1600" dirty="0" smtClean="0">
                <a:solidFill>
                  <a:schemeClr val="bg1"/>
                </a:solidFill>
                <a:latin typeface="+mj-lt"/>
              </a:rPr>
              <a:t>. De las políticas y el gobierno en la (s) universidad (es) </a:t>
            </a:r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404939" y="548680"/>
            <a:ext cx="2167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chemeClr val="tx2"/>
                </a:solidFill>
              </a:rPr>
              <a:t>Contenido</a:t>
            </a:r>
            <a:endParaRPr lang="es-MX" sz="3600" b="1" dirty="0">
              <a:solidFill>
                <a:schemeClr val="tx2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43100" y="3659093"/>
            <a:ext cx="48520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b="1" dirty="0" smtClean="0">
                <a:latin typeface="+mj-lt"/>
              </a:rPr>
              <a:t>4. Primera aproximación: desde el seno universitario</a:t>
            </a:r>
            <a:endParaRPr lang="es-MX" sz="1600" b="1" dirty="0">
              <a:latin typeface="+mj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967880" y="1525493"/>
            <a:ext cx="4827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>
                <a:solidFill>
                  <a:schemeClr val="bg1"/>
                </a:solidFill>
                <a:latin typeface="+mj-lt"/>
              </a:rPr>
              <a:t>1</a:t>
            </a:r>
            <a:r>
              <a:rPr lang="es-MX" sz="1600" dirty="0" smtClean="0">
                <a:solidFill>
                  <a:schemeClr val="bg1"/>
                </a:solidFill>
                <a:latin typeface="+mj-lt"/>
              </a:rPr>
              <a:t>. El estudio del gobierno y la gobernabilidad en México </a:t>
            </a:r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967880" y="4423019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 smtClean="0">
                <a:solidFill>
                  <a:schemeClr val="bg1"/>
                </a:solidFill>
                <a:latin typeface="+mj-lt"/>
              </a:rPr>
              <a:t>5. Segunda aproximación: desde la vinculación</a:t>
            </a:r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943100" y="2773982"/>
            <a:ext cx="4953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 smtClean="0">
                <a:solidFill>
                  <a:schemeClr val="bg1"/>
                </a:solidFill>
                <a:latin typeface="+mj-lt"/>
              </a:rPr>
              <a:t>3. Aproximaciones al estudio de la conducción de las universidades mexicanas</a:t>
            </a:r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277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¿Qué “trastoca” la gobernabilidad en la (s) universidad (es) y cuáles son algunos de sus efectos?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Evidencia empírica: documental, entrevistas, observaciones, experiencia personal y grupal</a:t>
            </a:r>
          </a:p>
          <a:p>
            <a:r>
              <a:rPr lang="es-MX" dirty="0" smtClean="0"/>
              <a:t>Laboratorio de Análisis Institucional del Sistema Universitario Mexicano (LAISUM) </a:t>
            </a:r>
            <a:endParaRPr lang="es-MX" dirty="0"/>
          </a:p>
          <a:p>
            <a:r>
              <a:rPr lang="es-MX" dirty="0" smtClean="0"/>
              <a:t>Mirada teórica: estudios organizacionales, nuevo institucionalismo sociológico, económico, estudios sobre el magamente crítico, estudios sobre el liderazgo en organizaciones académicas.</a:t>
            </a:r>
          </a:p>
        </p:txBody>
      </p:sp>
    </p:spTree>
    <p:extLst>
      <p:ext uri="{BB962C8B-B14F-4D97-AF65-F5344CB8AC3E}">
        <p14:creationId xmlns:p14="http://schemas.microsoft.com/office/powerpoint/2010/main" val="170652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conflicto uacm 20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2" y="620688"/>
            <a:ext cx="410843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0688"/>
            <a:ext cx="3261401" cy="217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26085"/>
            <a:ext cx="3384376" cy="282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97892"/>
            <a:ext cx="3339455" cy="22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067944" y="2951561"/>
            <a:ext cx="1369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tx2"/>
                </a:solidFill>
              </a:rPr>
              <a:t>UACM, 2012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9875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4664"/>
            <a:ext cx="2848942" cy="189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057" y="332656"/>
            <a:ext cx="3354182" cy="189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901" y="2405060"/>
            <a:ext cx="3098494" cy="209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1" y="4586381"/>
            <a:ext cx="2784449" cy="208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2" y="2492896"/>
            <a:ext cx="2787964" cy="187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562" y="4586380"/>
            <a:ext cx="3095893" cy="204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923928" y="2951561"/>
            <a:ext cx="128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tx2"/>
                </a:solidFill>
              </a:rPr>
              <a:t>IPN, 2014...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2563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671"/>
            <a:ext cx="3024336" cy="280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17430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480634"/>
            <a:ext cx="3577355" cy="201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691947" y="2537922"/>
            <a:ext cx="1838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tx2"/>
                </a:solidFill>
              </a:rPr>
              <a:t>UABC, 2014-2015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145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8" y="249753"/>
            <a:ext cx="3030895" cy="200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591" y="425886"/>
            <a:ext cx="3055803" cy="183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8" y="2420888"/>
            <a:ext cx="3010618" cy="200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60" y="2420888"/>
            <a:ext cx="3050934" cy="203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68" y="4524003"/>
            <a:ext cx="3010618" cy="225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615" y="4725144"/>
            <a:ext cx="3433753" cy="192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491880" y="2913624"/>
            <a:ext cx="1653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tx2"/>
                </a:solidFill>
              </a:rPr>
              <a:t>Chapingo, 2015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848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866900" y="1428070"/>
            <a:ext cx="50292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latin typeface="+mj-lt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866900" y="2113870"/>
            <a:ext cx="50292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latin typeface="+mj-lt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866900" y="2799670"/>
            <a:ext cx="50292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latin typeface="+mj-lt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866900" y="3485470"/>
            <a:ext cx="50292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latin typeface="+mj-lt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1866900" y="4287496"/>
            <a:ext cx="50292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905000" y="2211293"/>
            <a:ext cx="4827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>
                <a:latin typeface="+mj-lt"/>
              </a:rPr>
              <a:t>2</a:t>
            </a:r>
            <a:r>
              <a:rPr lang="es-MX" sz="1600" dirty="0" smtClean="0">
                <a:latin typeface="+mj-lt"/>
              </a:rPr>
              <a:t>. De las políticas y el gobierno en la (s) universidad (es) </a:t>
            </a:r>
            <a:endParaRPr lang="es-MX" sz="1600" dirty="0">
              <a:latin typeface="+mj-lt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404939" y="548680"/>
            <a:ext cx="2167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chemeClr val="tx2"/>
                </a:solidFill>
              </a:rPr>
              <a:t>Contenido</a:t>
            </a:r>
            <a:endParaRPr lang="es-MX" sz="3600" b="1" dirty="0">
              <a:solidFill>
                <a:schemeClr val="tx2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43100" y="2773982"/>
            <a:ext cx="4953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 smtClean="0">
                <a:latin typeface="+mj-lt"/>
              </a:rPr>
              <a:t>3. Aproximaciones al estudio de la conducción de las universidades mexicanas</a:t>
            </a:r>
            <a:endParaRPr lang="es-MX" sz="1600" dirty="0">
              <a:latin typeface="+mj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943100" y="365909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 smtClean="0">
                <a:latin typeface="+mj-lt"/>
              </a:rPr>
              <a:t>4. Primera aproximación: desde el seno universitario</a:t>
            </a:r>
            <a:endParaRPr lang="es-MX" sz="1600" dirty="0">
              <a:latin typeface="+mj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907704" y="1412776"/>
            <a:ext cx="482724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>
                <a:latin typeface="+mj-lt"/>
              </a:rPr>
              <a:t>1</a:t>
            </a:r>
            <a:r>
              <a:rPr lang="es-MX" sz="1600" dirty="0" smtClean="0">
                <a:latin typeface="+mj-lt"/>
              </a:rPr>
              <a:t>. El estudio del gobierno y la gobernabilidad en la educación superior en México </a:t>
            </a:r>
            <a:endParaRPr lang="es-MX" sz="1600" dirty="0">
              <a:latin typeface="+mj-lt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967880" y="4423019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 smtClean="0">
                <a:latin typeface="+mj-lt"/>
              </a:rPr>
              <a:t>5. Segunda aproximación: desde la vinculación</a:t>
            </a:r>
            <a:endParaRPr lang="es-MX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73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70" y="332656"/>
            <a:ext cx="3328934" cy="190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4" y="2420888"/>
            <a:ext cx="3403428" cy="179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70" y="4365104"/>
            <a:ext cx="3400942" cy="215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0956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7"/>
            <a:ext cx="3095625" cy="231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62" y="4618858"/>
            <a:ext cx="310038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 rot="5400000">
            <a:off x="2406613" y="1350081"/>
            <a:ext cx="2825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chemeClr val="tx2"/>
                </a:solidFill>
              </a:rPr>
              <a:t>Universidad Veracruzana, 201</a:t>
            </a:r>
            <a:r>
              <a:rPr lang="es-MX" b="1" dirty="0" smtClean="0">
                <a:solidFill>
                  <a:schemeClr val="tx2"/>
                </a:solidFill>
              </a:rPr>
              <a:t>6</a:t>
            </a:r>
          </a:p>
          <a:p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 rot="16200000">
            <a:off x="3126897" y="4326470"/>
            <a:ext cx="405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solidFill>
                  <a:schemeClr val="tx2"/>
                </a:solidFill>
              </a:rPr>
              <a:t>Universidad Autónoma del Estado de Morelos, 2016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0292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378656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672408" cy="205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924944"/>
            <a:ext cx="382767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899" y="2656479"/>
            <a:ext cx="3312368" cy="220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006" y="5013176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95535" y="5445224"/>
            <a:ext cx="1250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chemeClr val="tx2"/>
                </a:solidFill>
              </a:rPr>
              <a:t>UAM, 2016</a:t>
            </a:r>
          </a:p>
          <a:p>
            <a:endParaRPr lang="es-MX" dirty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458" y="5013176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4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7"/>
            <a:ext cx="3096344" cy="231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9038"/>
            <a:ext cx="4417118" cy="230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068960"/>
            <a:ext cx="424332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98" y="2852936"/>
            <a:ext cx="272321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23527" y="5805264"/>
            <a:ext cx="39941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chemeClr val="tx2"/>
                </a:solidFill>
              </a:rPr>
              <a:t>Movimiento de Estudiantes Excluidos de la </a:t>
            </a:r>
          </a:p>
          <a:p>
            <a:r>
              <a:rPr lang="es-MX" sz="1600" b="1" dirty="0" smtClean="0">
                <a:solidFill>
                  <a:schemeClr val="tx2"/>
                </a:solidFill>
              </a:rPr>
              <a:t>Educación Superior en la zona metropolitana</a:t>
            </a:r>
            <a:endParaRPr lang="es-MX" b="1" dirty="0" smtClean="0">
              <a:solidFill>
                <a:schemeClr val="tx2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683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72898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9431"/>
            <a:ext cx="3168352" cy="2108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3728986" cy="251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36505"/>
            <a:ext cx="3601780" cy="244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275856" y="2636912"/>
            <a:ext cx="279185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chemeClr val="tx2"/>
                </a:solidFill>
              </a:rPr>
              <a:t>UNAM, Auditorio Che Guevara</a:t>
            </a:r>
            <a:endParaRPr lang="es-MX" b="1" dirty="0" smtClean="0">
              <a:solidFill>
                <a:schemeClr val="tx2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886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55727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36915"/>
            <a:ext cx="3024336" cy="201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75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629565"/>
              </p:ext>
            </p:extLst>
          </p:nvPr>
        </p:nvGraphicFramePr>
        <p:xfrm>
          <a:off x="755576" y="1484784"/>
          <a:ext cx="7489056" cy="3105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0532"/>
                <a:gridCol w="3708524"/>
              </a:tblGrid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 </a:t>
                      </a:r>
                      <a:r>
                        <a:rPr lang="es-MX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Órganos </a:t>
                      </a:r>
                      <a:r>
                        <a:rPr lang="es-MX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 gobierno</a:t>
                      </a:r>
                      <a:endParaRPr lang="es-MX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Gobernabilidad universitaria</a:t>
                      </a:r>
                      <a:endParaRPr lang="es-MX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es-MX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Órganos personales (rectores, directores, jefes)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es-MX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Gobernabilidad universitaria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542925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es-MX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Órganos colegiados (Consejos universitarios, Consejos académicos, Consejos técnicos,  Consejos divisionales, Junta de Gobierno, etc.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es-MX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Conflictos universitarios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542925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es-MX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Instancias de apoyo (Secretarios, Coordinadores, etc.)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es-MX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Derechos universitarios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es-MX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Movimientos estudiantiles</a:t>
                      </a: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80975"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endParaRPr lang="es-MX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5750" indent="-285750" algn="l" fontAlgn="ctr">
                        <a:buFont typeface="Arial" pitchFamily="34" charset="0"/>
                        <a:buChar char="•"/>
                      </a:pPr>
                      <a:r>
                        <a:rPr lang="es-MX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Movimientos universitarios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292080" y="343206"/>
            <a:ext cx="364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Pulso universitario LAISUM</a:t>
            </a:r>
            <a:endParaRPr lang="es-MX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827584" y="5157192"/>
            <a:ext cx="3195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2"/>
              </a:rPr>
              <a:t>http://laisumedu.org/notas.php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161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2049647101"/>
              </p:ext>
            </p:extLst>
          </p:nvPr>
        </p:nvGraphicFramePr>
        <p:xfrm>
          <a:off x="971600" y="620688"/>
          <a:ext cx="741682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4 Conector recto de flecha"/>
          <p:cNvCxnSpPr/>
          <p:nvPr/>
        </p:nvCxnSpPr>
        <p:spPr>
          <a:xfrm>
            <a:off x="3635896" y="1924472"/>
            <a:ext cx="0" cy="9361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79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553758232"/>
              </p:ext>
            </p:extLst>
          </p:nvPr>
        </p:nvGraphicFramePr>
        <p:xfrm>
          <a:off x="1187624" y="1484784"/>
          <a:ext cx="68407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902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b="1" dirty="0" smtClean="0">
                <a:solidFill>
                  <a:srgbClr val="FF0000"/>
                </a:solidFill>
              </a:rPr>
              <a:t>¿Qué evidencia esta “muestra” de conflictos y/o [in] gobernabilidad?</a:t>
            </a:r>
            <a:endParaRPr lang="es-MX" sz="32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s-MX" dirty="0" smtClean="0"/>
              <a:t>El conflicto es el elemento </a:t>
            </a:r>
            <a:r>
              <a:rPr lang="es-MX" dirty="0"/>
              <a:t>necesario de la construcción y reconstrucción del quehacer </a:t>
            </a:r>
            <a:r>
              <a:rPr lang="es-MX" dirty="0" smtClean="0"/>
              <a:t>humano de la organización en las realidades sociales, este es inevitable </a:t>
            </a:r>
            <a:r>
              <a:rPr lang="es-MX" dirty="0"/>
              <a:t>entre las personas, mucho más dentro de las </a:t>
            </a:r>
            <a:r>
              <a:rPr lang="es-MX" dirty="0" smtClean="0"/>
              <a:t>universidades</a:t>
            </a:r>
          </a:p>
          <a:p>
            <a:pPr algn="just"/>
            <a:r>
              <a:rPr lang="es-MX" dirty="0" smtClean="0"/>
              <a:t>Los </a:t>
            </a:r>
            <a:r>
              <a:rPr lang="es-MX" dirty="0"/>
              <a:t>conflictos son </a:t>
            </a:r>
            <a:r>
              <a:rPr lang="es-MX" dirty="0" smtClean="0"/>
              <a:t>un </a:t>
            </a:r>
            <a:r>
              <a:rPr lang="es-MX" dirty="0"/>
              <a:t>factor </a:t>
            </a:r>
            <a:r>
              <a:rPr lang="es-MX" dirty="0" err="1"/>
              <a:t>morfogenético</a:t>
            </a:r>
            <a:r>
              <a:rPr lang="es-MX" dirty="0"/>
              <a:t> </a:t>
            </a:r>
            <a:r>
              <a:rPr lang="es-MX" dirty="0" smtClean="0"/>
              <a:t>del proceso de construcción del sistema de educación superior y de las organizaciones que lo conforman</a:t>
            </a:r>
          </a:p>
          <a:p>
            <a:pPr algn="just"/>
            <a:r>
              <a:rPr lang="es-MX" dirty="0" smtClean="0"/>
              <a:t>El origen de los conflictos varía dependiendo de las propias historias institucionales y organizacionales de las universidades</a:t>
            </a:r>
          </a:p>
          <a:p>
            <a:pPr algn="just"/>
            <a:r>
              <a:rPr lang="es-MX" dirty="0" smtClean="0"/>
              <a:t>Los conflictos internos casi siempre se vinculan con actores externos y trascienden o escalan en función de los actores involucrados (individuos y grupos)</a:t>
            </a:r>
          </a:p>
          <a:p>
            <a:pPr algn="just"/>
            <a:r>
              <a:rPr lang="es-MX" dirty="0" smtClean="0"/>
              <a:t>Los conflictos derivados de la relación entre actores internos y externos, a la universidad; propician una redistribución de las posiciones de dichos actores en la estructura y en el proceso decisorio dentro y fuera de las universidades.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5995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dirty="0" smtClean="0"/>
              <a:t>Un acercamiento empírico al conflicto y al gobierno ¿gobernabilidad y/o gobernanza? </a:t>
            </a:r>
            <a:endParaRPr lang="es-MX" sz="28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083737"/>
              </p:ext>
            </p:extLst>
          </p:nvPr>
        </p:nvGraphicFramePr>
        <p:xfrm>
          <a:off x="457200" y="1600200"/>
          <a:ext cx="8229600" cy="4028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/>
                <a:gridCol w="1296144"/>
                <a:gridCol w="1656184"/>
                <a:gridCol w="1460768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Niveles</a:t>
                      </a:r>
                      <a:endParaRPr lang="es-MX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Temas de</a:t>
                      </a:r>
                      <a:r>
                        <a:rPr lang="es-MX" baseline="0" dirty="0" smtClean="0"/>
                        <a:t> conflicto/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Autonomía y</a:t>
                      </a:r>
                      <a:r>
                        <a:rPr lang="es-MX" baseline="0" dirty="0" smtClean="0"/>
                        <a:t> forma de gobierno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Financiamiento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Cobertura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Derechos laborales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Intraorganizacionales</a:t>
                      </a:r>
                      <a:r>
                        <a:rPr lang="es-MX" dirty="0" smtClean="0"/>
                        <a:t> </a:t>
                      </a:r>
                    </a:p>
                    <a:p>
                      <a:r>
                        <a:rPr lang="es-MX" dirty="0" smtClean="0"/>
                        <a:t>(rector, individuos, grupos)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IPN</a:t>
                      </a:r>
                    </a:p>
                    <a:p>
                      <a:r>
                        <a:rPr lang="es-MX" dirty="0" smtClean="0"/>
                        <a:t>UACM</a:t>
                      </a:r>
                    </a:p>
                    <a:p>
                      <a:r>
                        <a:rPr lang="es-MX" dirty="0" smtClean="0"/>
                        <a:t>UNAM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UAZ</a:t>
                      </a:r>
                    </a:p>
                    <a:p>
                      <a:r>
                        <a:rPr lang="es-MX" dirty="0" smtClean="0"/>
                        <a:t>UAN</a:t>
                      </a:r>
                    </a:p>
                    <a:p>
                      <a:r>
                        <a:rPr lang="es-MX" dirty="0" smtClean="0"/>
                        <a:t>UAM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UAM </a:t>
                      </a:r>
                    </a:p>
                    <a:p>
                      <a:endParaRPr lang="es-MX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UABC</a:t>
                      </a:r>
                    </a:p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Intra-interorganizacionales</a:t>
                      </a:r>
                      <a:endParaRPr lang="es-MX" dirty="0" smtClean="0"/>
                    </a:p>
                    <a:p>
                      <a:r>
                        <a:rPr lang="es-MX" dirty="0" smtClean="0"/>
                        <a:t>(rector, grupos, actores externos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UACh</a:t>
                      </a:r>
                    </a:p>
                    <a:p>
                      <a:r>
                        <a:rPr lang="es-MX" dirty="0" smtClean="0"/>
                        <a:t>UACM</a:t>
                      </a:r>
                    </a:p>
                    <a:p>
                      <a:r>
                        <a:rPr lang="es-MX" dirty="0" smtClean="0"/>
                        <a:t>UACM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UAMOR</a:t>
                      </a:r>
                    </a:p>
                    <a:p>
                      <a:r>
                        <a:rPr lang="es-MX" dirty="0" smtClean="0"/>
                        <a:t>UV</a:t>
                      </a:r>
                    </a:p>
                    <a:p>
                      <a:r>
                        <a:rPr lang="es-MX" dirty="0" smtClean="0"/>
                        <a:t>UAM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UAM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Interorganizacionales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IPN</a:t>
                      </a:r>
                    </a:p>
                    <a:p>
                      <a:r>
                        <a:rPr lang="es-MX" dirty="0" smtClean="0"/>
                        <a:t>UACM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UAM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UABC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4 Conector recto de flecha"/>
          <p:cNvCxnSpPr/>
          <p:nvPr/>
        </p:nvCxnSpPr>
        <p:spPr>
          <a:xfrm flipV="1">
            <a:off x="3707904" y="3573016"/>
            <a:ext cx="0" cy="17281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V="1">
            <a:off x="6372200" y="3429000"/>
            <a:ext cx="0" cy="1800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740351" y="3212976"/>
            <a:ext cx="28803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74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866900" y="1428070"/>
            <a:ext cx="50292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latin typeface="+mj-lt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866900" y="2113870"/>
            <a:ext cx="50292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866900" y="2799670"/>
            <a:ext cx="50292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866900" y="3485470"/>
            <a:ext cx="50292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866900" y="4287496"/>
            <a:ext cx="50292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905000" y="2211293"/>
            <a:ext cx="4827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>
                <a:solidFill>
                  <a:schemeClr val="bg1"/>
                </a:solidFill>
                <a:latin typeface="+mj-lt"/>
              </a:rPr>
              <a:t>2</a:t>
            </a:r>
            <a:r>
              <a:rPr lang="es-MX" sz="1600" dirty="0" smtClean="0">
                <a:solidFill>
                  <a:schemeClr val="bg1"/>
                </a:solidFill>
                <a:latin typeface="+mj-lt"/>
              </a:rPr>
              <a:t>. De las políticas y el gobierno en la (s) universidad (es) </a:t>
            </a:r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404939" y="548680"/>
            <a:ext cx="2167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chemeClr val="tx2"/>
                </a:solidFill>
              </a:rPr>
              <a:t>Contenido</a:t>
            </a:r>
            <a:endParaRPr lang="es-MX" sz="3600" b="1" dirty="0">
              <a:solidFill>
                <a:schemeClr val="tx2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43100" y="2773982"/>
            <a:ext cx="4953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 smtClean="0">
                <a:solidFill>
                  <a:schemeClr val="bg1"/>
                </a:solidFill>
                <a:latin typeface="+mj-lt"/>
              </a:rPr>
              <a:t>3. Aproximaciones al estudio de la conducción de las universidades mexicanas</a:t>
            </a:r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43100" y="365909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 smtClean="0">
                <a:solidFill>
                  <a:schemeClr val="bg1"/>
                </a:solidFill>
                <a:latin typeface="+mj-lt"/>
              </a:rPr>
              <a:t>4. Primera aproximación: desde el seno universitario</a:t>
            </a:r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967880" y="4423019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 smtClean="0">
                <a:solidFill>
                  <a:schemeClr val="bg1"/>
                </a:solidFill>
                <a:latin typeface="+mj-lt"/>
              </a:rPr>
              <a:t>5. Primera aproximación: desde la vinculación</a:t>
            </a:r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16 CuadroTexto"/>
          <p:cNvSpPr txBox="1"/>
          <p:nvPr/>
        </p:nvSpPr>
        <p:spPr>
          <a:xfrm>
            <a:off x="1907704" y="1412776"/>
            <a:ext cx="4827240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>
                <a:latin typeface="+mj-lt"/>
              </a:rPr>
              <a:t>1</a:t>
            </a:r>
            <a:r>
              <a:rPr lang="es-MX" sz="1600" dirty="0" smtClean="0">
                <a:latin typeface="+mj-lt"/>
              </a:rPr>
              <a:t>. El estudio del gobierno y la gobernabilidad en la educación superior en México </a:t>
            </a:r>
            <a:endParaRPr lang="es-MX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0489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866184"/>
              </p:ext>
            </p:extLst>
          </p:nvPr>
        </p:nvGraphicFramePr>
        <p:xfrm>
          <a:off x="107504" y="454808"/>
          <a:ext cx="8856984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498"/>
                <a:gridCol w="2045551"/>
                <a:gridCol w="1874118"/>
                <a:gridCol w="1753207"/>
                <a:gridCol w="1904610"/>
              </a:tblGrid>
              <a:tr h="37084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IPN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UACM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UACh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UAM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Antecedentes</a:t>
                      </a:r>
                      <a:r>
                        <a:rPr lang="es-MX" sz="1400" baseline="0" dirty="0" smtClean="0"/>
                        <a:t> históricos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Origen en el Instituto Comercial fundado en 1845.</a:t>
                      </a:r>
                    </a:p>
                    <a:p>
                      <a:pPr algn="l"/>
                      <a:r>
                        <a:rPr lang="es-MX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Creación en 1936 (gobierno del Gral. Lázaro Cárdenas)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dirty="0" smtClean="0"/>
                        <a:t>Creada en el año 2001,por Andrés</a:t>
                      </a:r>
                      <a:r>
                        <a:rPr lang="es-MX" sz="1400" baseline="0" dirty="0" smtClean="0"/>
                        <a:t> Manuel López Obrador, dotada de autonomía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Origen en la ENA,  1854</a:t>
                      </a:r>
                      <a:r>
                        <a:rPr lang="es-MX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s-MX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antecedentes datan de 1854 </a:t>
                      </a:r>
                    </a:p>
                    <a:p>
                      <a:pPr algn="l"/>
                      <a:r>
                        <a:rPr lang="es-MX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 que crea la Universidad Autónoma Chapingo, 1974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400" dirty="0" smtClean="0"/>
                        <a:t>Creada en 1974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Personalidad jurídica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Órgano desconcentrado de la Secretaría de Educación Pública (SEP), cuya orientación general corresponde al Estado…</a:t>
                      </a:r>
                      <a:r>
                        <a:rPr lang="es-MX" sz="1400" baseline="0" dirty="0" smtClean="0"/>
                        <a:t>y la atribución de organizarse como lo considere conveniente</a:t>
                      </a:r>
                      <a:endParaRPr lang="es-MX" sz="1400" dirty="0" smtClean="0"/>
                    </a:p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Organismo público autónomo del Distrito</a:t>
                      </a:r>
                      <a:r>
                        <a:rPr lang="es-MX" sz="1400" baseline="0" dirty="0" smtClean="0"/>
                        <a:t> Federal, por lo que goza de personalidad jurídica y patrimonio propio…tiene facultad para gobernarse a sí misma…y la atribución de organizarse como lo considere conveniente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Organismo descentralizado del Estado, con personalidad jurídica, patrimonio propio y sede de gobierno en Chapingo, Estado de México…</a:t>
                      </a:r>
                      <a:r>
                        <a:rPr lang="es-MX" sz="1400" baseline="0" dirty="0" smtClean="0"/>
                        <a:t>la atribución de organizarse como lo considere conveniente</a:t>
                      </a:r>
                      <a:endParaRPr lang="es-MX" sz="1400" dirty="0" smtClean="0"/>
                    </a:p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 Organismo descentralizado de la Federación, con personalidad jurídica y patrimonio propio, tendrá la facultad de organizarse, de acuerdo con este ordenamiento, dentro de un régimen de desconcentración funcional y administrativa, como lo estime conveniente.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dirty="0" smtClean="0"/>
                    </a:p>
                    <a:p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220072" y="85476"/>
            <a:ext cx="374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Conflictos, gobierno y gobernabilidad</a:t>
            </a:r>
            <a:endParaRPr lang="es-MX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9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96416"/>
              </p:ext>
            </p:extLst>
          </p:nvPr>
        </p:nvGraphicFramePr>
        <p:xfrm>
          <a:off x="179513" y="188640"/>
          <a:ext cx="8856983" cy="658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510"/>
                <a:gridCol w="1994412"/>
                <a:gridCol w="1827265"/>
                <a:gridCol w="1709377"/>
                <a:gridCol w="2078419"/>
              </a:tblGrid>
              <a:tr h="37084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IPN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UACM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UACh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UAM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Niveles educativos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Media superior </a:t>
                      </a:r>
                    </a:p>
                    <a:p>
                      <a:r>
                        <a:rPr lang="es-MX" sz="1400" dirty="0" smtClean="0"/>
                        <a:t>Superior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Superior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Media</a:t>
                      </a:r>
                      <a:r>
                        <a:rPr lang="es-MX" sz="1400" baseline="0" dirty="0" smtClean="0"/>
                        <a:t> superior</a:t>
                      </a:r>
                    </a:p>
                    <a:p>
                      <a:r>
                        <a:rPr lang="es-MX" sz="1400" baseline="0" dirty="0" smtClean="0"/>
                        <a:t>Superior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Superior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Dependencia</a:t>
                      </a:r>
                      <a:r>
                        <a:rPr lang="es-MX" sz="1400" baseline="0" dirty="0" smtClean="0"/>
                        <a:t> externa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Presidencia</a:t>
                      </a:r>
                      <a:r>
                        <a:rPr lang="es-MX" sz="1400" baseline="0" dirty="0" smtClean="0"/>
                        <a:t> de la República</a:t>
                      </a:r>
                    </a:p>
                    <a:p>
                      <a:r>
                        <a:rPr lang="es-MX" sz="1400" baseline="0" dirty="0" smtClean="0"/>
                        <a:t>SEP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Gobierno</a:t>
                      </a:r>
                      <a:r>
                        <a:rPr lang="es-MX" sz="1400" baseline="0" dirty="0" smtClean="0"/>
                        <a:t> de la Ciudad de México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SAGARPA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SEP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Dispersión geográfica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Impacto nacional </a:t>
                      </a:r>
                    </a:p>
                    <a:p>
                      <a:r>
                        <a:rPr lang="es-MX" sz="1400" dirty="0" smtClean="0"/>
                        <a:t>Ciudad</a:t>
                      </a:r>
                      <a:r>
                        <a:rPr lang="es-MX" sz="1400" baseline="0" dirty="0" smtClean="0"/>
                        <a:t> de México (Escuelas profesionales y centros de investigación, Centros interdisciplinarios regionales y unidades de estudios profesionales</a:t>
                      </a:r>
                      <a:endParaRPr lang="es-MX" sz="1400" dirty="0" smtClean="0"/>
                    </a:p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Impacto regional </a:t>
                      </a:r>
                    </a:p>
                    <a:p>
                      <a:r>
                        <a:rPr lang="es-MX" sz="1400" dirty="0" smtClean="0"/>
                        <a:t>Ciudad de México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Impacto nacional</a:t>
                      </a:r>
                      <a:r>
                        <a:rPr lang="es-MX" sz="1400" baseline="0" dirty="0" smtClean="0"/>
                        <a:t> </a:t>
                      </a:r>
                      <a:endParaRPr lang="es-MX" sz="1400" dirty="0" smtClean="0"/>
                    </a:p>
                    <a:p>
                      <a:r>
                        <a:rPr lang="es-MX" sz="1400" dirty="0" smtClean="0"/>
                        <a:t>Estado de México</a:t>
                      </a:r>
                    </a:p>
                    <a:p>
                      <a:r>
                        <a:rPr lang="es-MX" sz="1400" dirty="0" smtClean="0"/>
                        <a:t>Centros regionales</a:t>
                      </a:r>
                    </a:p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Ciudad de México </a:t>
                      </a:r>
                    </a:p>
                    <a:p>
                      <a:r>
                        <a:rPr lang="es-MX" sz="1400" dirty="0" smtClean="0"/>
                        <a:t>Estado</a:t>
                      </a:r>
                      <a:r>
                        <a:rPr lang="es-MX" sz="1400" baseline="0" dirty="0" smtClean="0"/>
                        <a:t> de México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Concepción</a:t>
                      </a:r>
                      <a:r>
                        <a:rPr lang="es-MX" sz="1400" baseline="0" dirty="0" smtClean="0"/>
                        <a:t> de gratuidad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Semigratuita</a:t>
                      </a:r>
                      <a:r>
                        <a:rPr lang="es-MX" sz="1400" baseline="0" dirty="0" smtClean="0"/>
                        <a:t> (pago de cuotas de derecho a examen de admisión, de inscripción y de servicios)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Semigratuita</a:t>
                      </a:r>
                      <a:r>
                        <a:rPr lang="es-MX" sz="1400" dirty="0" smtClean="0"/>
                        <a:t> (pago de cuotas y algunos servicios)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Gratuita (no hay pag</a:t>
                      </a:r>
                      <a:r>
                        <a:rPr lang="es-MX" sz="1400" baseline="0" dirty="0" smtClean="0"/>
                        <a:t>o de cuotas)</a:t>
                      </a:r>
                    </a:p>
                    <a:p>
                      <a:r>
                        <a:rPr lang="es-MX" sz="1400" baseline="0" dirty="0" smtClean="0"/>
                        <a:t>Servicios asistenciales (internado)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err="1" smtClean="0"/>
                        <a:t>Semigratuita</a:t>
                      </a:r>
                      <a:r>
                        <a:rPr lang="es-MX" sz="1400" baseline="0" dirty="0" smtClean="0"/>
                        <a:t> (pago de cuotas de derecho a examen de admisión, de inscripción y de servicios) </a:t>
                      </a:r>
                      <a:endParaRPr lang="es-MX" sz="1400" dirty="0" smtClean="0"/>
                    </a:p>
                    <a:p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Tipo de gobierno (quién y cómo se decide el nombramiento del rector)*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- Subordinado</a:t>
                      </a:r>
                      <a:r>
                        <a:rPr lang="es-MX" sz="1400" baseline="0" dirty="0" smtClean="0"/>
                        <a:t>: </a:t>
                      </a:r>
                      <a:r>
                        <a:rPr lang="es-MX" sz="1400" dirty="0" smtClean="0"/>
                        <a:t>nombrado por el Presidente de la República </a:t>
                      </a:r>
                    </a:p>
                    <a:p>
                      <a:r>
                        <a:rPr lang="es-MX" sz="1400" dirty="0" smtClean="0"/>
                        <a:t>Tres años con la posibilidad de ser designado por una sola vez para otro periodo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- Bicéfalo: designado por el consejo universitario</a:t>
                      </a:r>
                    </a:p>
                    <a:p>
                      <a:r>
                        <a:rPr lang="es-MX" sz="1400" dirty="0" smtClean="0"/>
                        <a:t>Cuatro años, sin posibilidad de renovación del cargo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- </a:t>
                      </a:r>
                      <a:r>
                        <a:rPr lang="es-MX" sz="1400" dirty="0" err="1" smtClean="0"/>
                        <a:t>Unicéfalo</a:t>
                      </a:r>
                      <a:r>
                        <a:rPr lang="es-MX" sz="1400" dirty="0" smtClean="0"/>
                        <a:t>:</a:t>
                      </a:r>
                      <a:r>
                        <a:rPr lang="es-MX" sz="1400" baseline="0" dirty="0" smtClean="0"/>
                        <a:t> elección directa de todos los miembros de la comunidad</a:t>
                      </a:r>
                    </a:p>
                    <a:p>
                      <a:r>
                        <a:rPr lang="es-MX" sz="1400" baseline="0" dirty="0" smtClean="0"/>
                        <a:t>Cuatro años, con posibilidad de renovación del cargo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Bicéfalo:  Junta Directiva nombrar al Rector General de la Universidad.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Cuatro años, sin posibilidad de renovación del cargo</a:t>
                      </a:r>
                    </a:p>
                    <a:p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06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135459"/>
              </p:ext>
            </p:extLst>
          </p:nvPr>
        </p:nvGraphicFramePr>
        <p:xfrm>
          <a:off x="107504" y="188640"/>
          <a:ext cx="8928992" cy="5796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652"/>
                <a:gridCol w="2010627"/>
                <a:gridCol w="1700273"/>
                <a:gridCol w="1865123"/>
                <a:gridCol w="2095317"/>
              </a:tblGrid>
              <a:tr h="37084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IPN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UACM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UACh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UAM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Periodos</a:t>
                      </a:r>
                      <a:r>
                        <a:rPr lang="es-MX" sz="1400" baseline="0" dirty="0" smtClean="0"/>
                        <a:t> de transición según la posición en el proceso decisorio acorde con la estructura** (cambio de rector)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u="sng" dirty="0" err="1" smtClean="0"/>
                        <a:t>Semiestabilidad</a:t>
                      </a:r>
                      <a:r>
                        <a:rPr lang="es-MX" sz="1400" u="sng" baseline="0" dirty="0" smtClean="0"/>
                        <a:t> en el ápice estratégico:</a:t>
                      </a:r>
                      <a:r>
                        <a:rPr lang="es-MX" sz="1400" baseline="0" dirty="0" smtClean="0"/>
                        <a:t> las relaciones de poder y los vínculos político burocráticos, ocurren entre actores internos y externos </a:t>
                      </a:r>
                    </a:p>
                    <a:p>
                      <a:r>
                        <a:rPr lang="es-MX" sz="1400" u="sng" baseline="0" dirty="0" smtClean="0"/>
                        <a:t>Desestabilidad en la línea media: </a:t>
                      </a:r>
                      <a:r>
                        <a:rPr lang="es-MX" sz="1400" u="none" baseline="0" dirty="0" smtClean="0"/>
                        <a:t>las relaciones entre la línea de gestión burocrática se basa en relaciones de confianza con el ápice estratégico</a:t>
                      </a:r>
                    </a:p>
                    <a:p>
                      <a:r>
                        <a:rPr lang="es-MX" sz="1400" u="sng" baseline="0" dirty="0" smtClean="0"/>
                        <a:t>Desestabilidad e inercia</a:t>
                      </a:r>
                      <a:r>
                        <a:rPr lang="es-MX" sz="1400" u="none" baseline="0" dirty="0" smtClean="0"/>
                        <a:t>: las relaciones entre ápice estratégico, línea media y profesores y estudiantes es incierta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u="sng" dirty="0" err="1" smtClean="0"/>
                        <a:t>Semiestabilidad</a:t>
                      </a:r>
                      <a:r>
                        <a:rPr lang="es-MX" sz="1400" u="sng" baseline="0" dirty="0" smtClean="0"/>
                        <a:t> en el ápice estratégico:</a:t>
                      </a:r>
                      <a:r>
                        <a:rPr lang="es-MX" sz="1400" baseline="0" dirty="0" smtClean="0"/>
                        <a:t> las relaciones de poder y los vínculos político burocráticos, ocurren entre actores internos y externos </a:t>
                      </a:r>
                    </a:p>
                    <a:p>
                      <a:r>
                        <a:rPr lang="es-MX" sz="1400" u="sng" baseline="0" dirty="0" smtClean="0"/>
                        <a:t>Desestabilidad en la línea media: </a:t>
                      </a:r>
                      <a:r>
                        <a:rPr lang="es-MX" sz="1400" u="none" baseline="0" dirty="0" smtClean="0"/>
                        <a:t>las relaciones entre la línea de gestión burocrática se basa en relaciones de confianza con el ápice estratégico</a:t>
                      </a:r>
                    </a:p>
                    <a:p>
                      <a:r>
                        <a:rPr lang="es-MX" sz="1400" u="sng" baseline="0" dirty="0" smtClean="0"/>
                        <a:t>Desestabilidad, inercia y corporativismo</a:t>
                      </a:r>
                      <a:r>
                        <a:rPr lang="es-MX" sz="1400" u="none" baseline="0" dirty="0" smtClean="0"/>
                        <a:t>: las relaciones entre ápice estratégico, línea media y profesores y estudiantes es incierta y intensificación del corporativismo político y burocrático</a:t>
                      </a:r>
                    </a:p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u="sng" dirty="0" err="1" smtClean="0"/>
                        <a:t>Semiestabilidad</a:t>
                      </a:r>
                      <a:r>
                        <a:rPr lang="es-MX" sz="1400" u="sng" baseline="0" dirty="0" smtClean="0"/>
                        <a:t> en el ápice estratégico:</a:t>
                      </a:r>
                      <a:r>
                        <a:rPr lang="es-MX" sz="1400" baseline="0" dirty="0" smtClean="0"/>
                        <a:t> las relaciones de poder y los vínculos político burocráticos, ocurren entre actores internos y externos </a:t>
                      </a:r>
                    </a:p>
                    <a:p>
                      <a:r>
                        <a:rPr lang="es-MX" sz="1400" u="sng" baseline="0" dirty="0" smtClean="0"/>
                        <a:t>Desestabilidad en la línea media: </a:t>
                      </a:r>
                      <a:r>
                        <a:rPr lang="es-MX" sz="1400" u="none" baseline="0" dirty="0" smtClean="0"/>
                        <a:t>las relaciones entre la línea de gestión burocrática se basa en relaciones de confianza con el ápice estratégico</a:t>
                      </a:r>
                    </a:p>
                    <a:p>
                      <a:r>
                        <a:rPr lang="es-MX" sz="1400" u="sng" baseline="0" dirty="0" smtClean="0"/>
                        <a:t>Desestabilidad, inercia y corporativismo</a:t>
                      </a:r>
                      <a:r>
                        <a:rPr lang="es-MX" sz="1400" u="none" baseline="0" dirty="0" smtClean="0"/>
                        <a:t>: las relaciones entre ápice estratégico, línea media y profesores y estudiantes y se intensifica del corporativismo político y burocrático</a:t>
                      </a:r>
                    </a:p>
                    <a:p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79512" y="6093296"/>
            <a:ext cx="3419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* Formas de gobierno propuestas por Acosta (2010)</a:t>
            </a:r>
          </a:p>
          <a:p>
            <a:r>
              <a:rPr lang="es-MX" sz="1200" dirty="0" smtClean="0"/>
              <a:t>** Diseño de estructuras de </a:t>
            </a:r>
            <a:r>
              <a:rPr lang="es-MX" sz="1200" dirty="0" err="1" smtClean="0"/>
              <a:t>Minztberg</a:t>
            </a:r>
            <a:r>
              <a:rPr lang="es-MX" sz="1200" dirty="0" smtClean="0"/>
              <a:t> (1994)</a:t>
            </a:r>
          </a:p>
          <a:p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409304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584036"/>
              </p:ext>
            </p:extLst>
          </p:nvPr>
        </p:nvGraphicFramePr>
        <p:xfrm>
          <a:off x="107505" y="188640"/>
          <a:ext cx="8856984" cy="5796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707"/>
                <a:gridCol w="2011172"/>
                <a:gridCol w="1842621"/>
                <a:gridCol w="1723742"/>
                <a:gridCol w="1723742"/>
              </a:tblGrid>
              <a:tr h="37084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IPN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UACM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UACh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UAM 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Gobernabilidad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dirty="0" smtClean="0"/>
                        <a:t>Estructuración de vín</a:t>
                      </a:r>
                      <a:r>
                        <a:rPr lang="es-MX" sz="1400" baseline="0" dirty="0" smtClean="0"/>
                        <a:t>culos con las élites político-burocráticas y proceso endogámico (sólo egresados del IPN)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baseline="0" dirty="0" smtClean="0"/>
                        <a:t>Negociación de posiciones y puestos con élites político burocráticas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- Estructuración de vínculos académicos o burocráticos en la conformación de las representaciones políticas de los universitarios (sindicato,  organizaciones estudiantiles y grupos políticos externos)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MX" sz="1400" dirty="0" smtClean="0"/>
                        <a:t>- Articulación</a:t>
                      </a:r>
                      <a:r>
                        <a:rPr lang="es-MX" sz="1400" baseline="0" dirty="0" smtClean="0"/>
                        <a:t> de </a:t>
                      </a:r>
                      <a:r>
                        <a:rPr lang="es-MX" sz="1400" dirty="0" smtClean="0"/>
                        <a:t>clientelas y redes políticas o burocráticas en la universidad,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MX" sz="1400" dirty="0" smtClean="0"/>
                        <a:t>- Negociación</a:t>
                      </a:r>
                      <a:r>
                        <a:rPr lang="es-MX" sz="1400" baseline="0" dirty="0" smtClean="0"/>
                        <a:t> de </a:t>
                      </a:r>
                      <a:r>
                        <a:rPr lang="es-MX" sz="1400" dirty="0" smtClean="0"/>
                        <a:t> posiciones y puestos en la estructura del gobierno universitario con profesores, </a:t>
                      </a:r>
                      <a:r>
                        <a:rPr lang="es-MX" sz="1400" baseline="0" dirty="0" smtClean="0"/>
                        <a:t>estudiantes y egresados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- Estructuración de vínculos académicos o burocráticos en la conformación de las representaciones políticas de los universitarios (organizaciones académicas)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MX" sz="1400" dirty="0" smtClean="0"/>
                        <a:t>- Articulación</a:t>
                      </a:r>
                      <a:r>
                        <a:rPr lang="es-MX" sz="1400" baseline="0" dirty="0" smtClean="0"/>
                        <a:t> de </a:t>
                      </a:r>
                      <a:r>
                        <a:rPr lang="es-MX" sz="1400" dirty="0" smtClean="0"/>
                        <a:t>clientelas y redes políticas o burocráticas en la universidad,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MX" sz="1400" dirty="0" smtClean="0"/>
                        <a:t>- Negociación</a:t>
                      </a:r>
                      <a:r>
                        <a:rPr lang="es-MX" sz="1400" baseline="0" dirty="0" smtClean="0"/>
                        <a:t> de </a:t>
                      </a:r>
                      <a:r>
                        <a:rPr lang="es-MX" sz="1400" dirty="0" smtClean="0"/>
                        <a:t> posiciones y puestos en la estructura del gobierno universitario con profesores</a:t>
                      </a:r>
                      <a:r>
                        <a:rPr lang="es-MX" sz="1400" baseline="0" dirty="0" smtClean="0"/>
                        <a:t> y recién egresados</a:t>
                      </a:r>
                      <a:r>
                        <a:rPr lang="es-MX" sz="1400" dirty="0" smtClean="0"/>
                        <a:t>.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3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607688"/>
              </p:ext>
            </p:extLst>
          </p:nvPr>
        </p:nvGraphicFramePr>
        <p:xfrm>
          <a:off x="0" y="116632"/>
          <a:ext cx="9108504" cy="640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707"/>
                <a:gridCol w="2011172"/>
                <a:gridCol w="1842621"/>
                <a:gridCol w="1723742"/>
                <a:gridCol w="1975262"/>
              </a:tblGrid>
              <a:tr h="37084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IPN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UACM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UACh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UAM 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Actores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dirty="0" smtClean="0"/>
                        <a:t>Estudiantes organizados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baseline="0" dirty="0" smtClean="0"/>
                        <a:t>Autoridades (Director)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MX" sz="1400" baseline="0" dirty="0" smtClean="0"/>
                        <a:t>Línea media (aparato burocrático)</a:t>
                      </a:r>
                      <a:endParaRPr lang="es-MX" sz="14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s-MX" sz="1400" baseline="0" dirty="0" smtClean="0"/>
                    </a:p>
                    <a:p>
                      <a:pPr marL="0" indent="0">
                        <a:buFontTx/>
                        <a:buNone/>
                      </a:pP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baseline="0" dirty="0" smtClean="0"/>
                        <a:t>Autoridades (rector)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baseline="0" dirty="0" smtClean="0"/>
                        <a:t>Línea media (aparato burocrático)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dirty="0" smtClean="0"/>
                        <a:t>Profesores</a:t>
                      </a:r>
                      <a:r>
                        <a:rPr lang="es-MX" sz="1400" baseline="0" dirty="0" smtClean="0"/>
                        <a:t> y estudiantes en órganos colegiados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dirty="0" smtClean="0"/>
                        <a:t>Estudiantes (Asamblea</a:t>
                      </a:r>
                      <a:r>
                        <a:rPr lang="es-MX" sz="1400" baseline="0" dirty="0" smtClean="0"/>
                        <a:t> general)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baseline="0" dirty="0" smtClean="0"/>
                        <a:t>Autoridades (rector)</a:t>
                      </a:r>
                      <a:r>
                        <a:rPr lang="es-MX" sz="1400" dirty="0" smtClean="0"/>
                        <a:t> 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dirty="0" smtClean="0"/>
                        <a:t>Estudiantes organizados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dirty="0" smtClean="0"/>
                        <a:t>Autoridades (rector general</a:t>
                      </a:r>
                      <a:r>
                        <a:rPr lang="es-MX" sz="1400" baseline="0" dirty="0" smtClean="0"/>
                        <a:t>, rectores de unidad, órganos colegiados)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Origen del conflicto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dirty="0" smtClean="0"/>
                        <a:t>Cambios institucionales (reglamentos)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dirty="0" smtClean="0"/>
                        <a:t>Cambios organizacionales (modificación al plan de estudios)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dirty="0" smtClean="0"/>
                        <a:t>Autonomía</a:t>
                      </a:r>
                      <a:r>
                        <a:rPr lang="es-MX" sz="1400" baseline="0" dirty="0" smtClean="0"/>
                        <a:t> en la elección del director y los directores de escuelas y bachilleratos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baseline="0" dirty="0" smtClean="0"/>
                        <a:t>Congreso Nacional Politécnico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dirty="0" smtClean="0"/>
                        <a:t>Cambios organizacionales en el modelo educativo</a:t>
                      </a:r>
                      <a:r>
                        <a:rPr lang="es-MX" sz="1400" baseline="0" dirty="0" smtClean="0"/>
                        <a:t> de origen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baseline="0" dirty="0" smtClean="0"/>
                        <a:t>Apego a los indicadores de calidad, eficiencia y eficacia utilizados por los programas de política por la rectoría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dirty="0" smtClean="0"/>
                        <a:t>Transparencia</a:t>
                      </a:r>
                      <a:r>
                        <a:rPr lang="es-MX" sz="1400" baseline="0" dirty="0" smtClean="0"/>
                        <a:t> y rendición de cuentas del rector: excesivas prácticas clientelares con grupos de estudiantes y profesores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baseline="0" dirty="0" smtClean="0"/>
                        <a:t>Un grupo de estudiantes que solicitan la intervención de la </a:t>
                      </a:r>
                      <a:r>
                        <a:rPr lang="es-MX" sz="1400" baseline="0" dirty="0" err="1" smtClean="0"/>
                        <a:t>SeGob</a:t>
                      </a:r>
                      <a:r>
                        <a:rPr lang="es-MX" sz="1400" baseline="0" dirty="0" smtClean="0"/>
                        <a:t> para resolver el conflicto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dirty="0" smtClean="0"/>
                        <a:t>Estudiantes</a:t>
                      </a:r>
                      <a:r>
                        <a:rPr lang="es-MX" sz="1400" baseline="0" dirty="0" smtClean="0"/>
                        <a:t> por disminución en las becas para la movilidad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baseline="0" dirty="0" smtClean="0"/>
                        <a:t>Grupos de profesores en apoyo a los estudiantes según su afiliación política con (el) (los) rector (es)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baseline="0" dirty="0" smtClean="0"/>
                        <a:t>Sindicato en apoyo a profesores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baseline="0" dirty="0" smtClean="0"/>
                        <a:t>Profesores por asignatura o de tiempo parcial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Acción</a:t>
                      </a:r>
                      <a:r>
                        <a:rPr lang="es-MX" sz="1400" baseline="0" dirty="0" smtClean="0"/>
                        <a:t> “colectiva”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dirty="0" smtClean="0"/>
                        <a:t>Cierre de las instalaciones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smtClean="0"/>
                        <a:t>Cierre de las instalaciones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smtClean="0"/>
                        <a:t>Cierre de las instalaciones</a:t>
                      </a:r>
                      <a:endParaRPr lang="es-MX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MX" sz="1400" dirty="0" smtClean="0"/>
                        <a:t>Cierre de las instalaciones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76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1020" y="836712"/>
            <a:ext cx="8229600" cy="5688632"/>
          </a:xfrm>
        </p:spPr>
        <p:txBody>
          <a:bodyPr>
            <a:normAutofit fontScale="25000" lnSpcReduction="20000"/>
          </a:bodyPr>
          <a:lstStyle/>
          <a:p>
            <a:pPr marL="324000" algn="just">
              <a:lnSpc>
                <a:spcPct val="120000"/>
              </a:lnSpc>
            </a:pPr>
            <a:endParaRPr lang="es-MX" sz="3400" b="1" dirty="0" smtClean="0">
              <a:solidFill>
                <a:schemeClr val="tx2"/>
              </a:solidFill>
            </a:endParaRPr>
          </a:p>
          <a:p>
            <a:pPr marL="324000" algn="just">
              <a:lnSpc>
                <a:spcPct val="130000"/>
              </a:lnSpc>
            </a:pPr>
            <a:r>
              <a:rPr lang="es-MX" sz="7200" dirty="0" smtClean="0"/>
              <a:t>Los conflictos y/o  estadios de [</a:t>
            </a:r>
            <a:r>
              <a:rPr lang="es-MX" sz="7200" dirty="0"/>
              <a:t>in</a:t>
            </a:r>
            <a:r>
              <a:rPr lang="es-MX" sz="7200" dirty="0" smtClean="0"/>
              <a:t>] gobernabilidad y su paso a un estadio distinto, responden a la diversidad institucional que caracteriza al sistema universitario mexicano. No hay soluciones únicas.</a:t>
            </a:r>
            <a:endParaRPr lang="es-MX" sz="7200" dirty="0"/>
          </a:p>
          <a:p>
            <a:pPr algn="just">
              <a:lnSpc>
                <a:spcPct val="130000"/>
              </a:lnSpc>
            </a:pPr>
            <a:r>
              <a:rPr lang="es-MX" sz="7200" b="1" dirty="0">
                <a:solidFill>
                  <a:schemeClr val="tx2"/>
                </a:solidFill>
              </a:rPr>
              <a:t>Gobernabilidad</a:t>
            </a:r>
            <a:r>
              <a:rPr lang="es-MX" sz="7200" dirty="0"/>
              <a:t>: capacidad de una organización para </a:t>
            </a:r>
            <a:r>
              <a:rPr lang="es-MX" sz="7200" b="1" dirty="0">
                <a:solidFill>
                  <a:schemeClr val="accent6">
                    <a:lumMod val="50000"/>
                  </a:schemeClr>
                </a:solidFill>
              </a:rPr>
              <a:t>tomar decisiones</a:t>
            </a:r>
            <a:r>
              <a:rPr lang="es-MX" sz="7200" dirty="0"/>
              <a:t>, en un contexto de </a:t>
            </a:r>
            <a:r>
              <a:rPr lang="es-MX" sz="7200" b="1" dirty="0">
                <a:solidFill>
                  <a:schemeClr val="accent6">
                    <a:lumMod val="50000"/>
                  </a:schemeClr>
                </a:solidFill>
              </a:rPr>
              <a:t>racionalidad limitada</a:t>
            </a:r>
            <a:r>
              <a:rPr lang="es-MX" sz="7200" dirty="0"/>
              <a:t>, mismas que le permiten alcanzar objetivos para los que fue creada. Para la implementación de las decisiones se cuenta con una </a:t>
            </a:r>
            <a:r>
              <a:rPr lang="es-MX" sz="7200" b="1" dirty="0">
                <a:solidFill>
                  <a:schemeClr val="accent6">
                    <a:lumMod val="50000"/>
                  </a:schemeClr>
                </a:solidFill>
              </a:rPr>
              <a:t>autoridad</a:t>
            </a:r>
            <a:r>
              <a:rPr lang="es-MX" sz="7200" dirty="0"/>
              <a:t> en un marco y arreglo institucional configurado históricamente y con el </a:t>
            </a:r>
            <a:r>
              <a:rPr lang="es-MX" sz="7200" b="1" dirty="0">
                <a:solidFill>
                  <a:schemeClr val="accent6">
                    <a:lumMod val="50000"/>
                  </a:schemeClr>
                </a:solidFill>
              </a:rPr>
              <a:t>trabajo institucional</a:t>
            </a:r>
            <a:r>
              <a:rPr lang="es-MX" sz="7200" dirty="0"/>
              <a:t> de quienes forman parte de la organización (Simon, 1954; López Zarate, 2002; Acosta 2000, 2010; Hendrikson, 2013; Lawrence, Suddaby y Leca; 2009).</a:t>
            </a:r>
          </a:p>
          <a:p>
            <a:pPr marL="324000" algn="just">
              <a:lnSpc>
                <a:spcPct val="130000"/>
              </a:lnSpc>
            </a:pPr>
            <a:r>
              <a:rPr lang="es-MX" sz="7200" dirty="0" smtClean="0"/>
              <a:t>La </a:t>
            </a:r>
            <a:r>
              <a:rPr lang="es-MX" sz="7200" b="1" dirty="0" smtClean="0">
                <a:solidFill>
                  <a:schemeClr val="tx2"/>
                </a:solidFill>
              </a:rPr>
              <a:t>[in] gobernabilidad </a:t>
            </a:r>
            <a:r>
              <a:rPr lang="es-MX" sz="7200" dirty="0" smtClean="0"/>
              <a:t>se evidencia en el “tejido conflictivo” más o menos denso que caracteriza a la vida universitaria y en la superposición de la estructura informal sobre la formal, en el ámbito político académico; más allá de las jerarquías y  las relaciones de los actores y grupos de actores dentro y fuera de la universidad.</a:t>
            </a:r>
          </a:p>
          <a:p>
            <a:pPr marL="324000" algn="just">
              <a:lnSpc>
                <a:spcPct val="130000"/>
              </a:lnSpc>
            </a:pPr>
            <a:r>
              <a:rPr lang="es-MX" sz="7200" dirty="0" smtClean="0"/>
              <a:t>La gobernabilidad y la [in] gobernabilidad son estadios parciales, no generales, de la vida universitaria, pues no trastocan todos los espacios de interacción de los actores, sus funciones y relaciones dentro y fuera  de la universidad. </a:t>
            </a:r>
          </a:p>
          <a:p>
            <a:pPr marL="324000" algn="just">
              <a:lnSpc>
                <a:spcPct val="130000"/>
              </a:lnSpc>
            </a:pPr>
            <a:endParaRPr lang="es-MX" sz="7200" dirty="0" smtClean="0"/>
          </a:p>
          <a:p>
            <a:pPr marL="324000">
              <a:lnSpc>
                <a:spcPct val="120000"/>
              </a:lnSpc>
            </a:pPr>
            <a:endParaRPr lang="es-MX" dirty="0" smtClean="0"/>
          </a:p>
          <a:p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4860032" y="260648"/>
            <a:ext cx="386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Gobernabilidad vs. [In] gobernabilidad</a:t>
            </a:r>
            <a:endParaRPr lang="es-MX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2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1020" y="836712"/>
            <a:ext cx="8229600" cy="5688632"/>
          </a:xfrm>
        </p:spPr>
        <p:txBody>
          <a:bodyPr>
            <a:normAutofit fontScale="32500" lnSpcReduction="20000"/>
          </a:bodyPr>
          <a:lstStyle/>
          <a:p>
            <a:pPr marL="324000" algn="just">
              <a:lnSpc>
                <a:spcPct val="120000"/>
              </a:lnSpc>
            </a:pPr>
            <a:endParaRPr lang="es-MX" sz="3400" b="1" dirty="0" smtClean="0">
              <a:solidFill>
                <a:schemeClr val="tx2"/>
              </a:solidFill>
            </a:endParaRPr>
          </a:p>
          <a:p>
            <a:pPr marL="324000" algn="just">
              <a:lnSpc>
                <a:spcPct val="120000"/>
              </a:lnSpc>
            </a:pPr>
            <a:r>
              <a:rPr lang="es-MX" sz="6000" dirty="0" smtClean="0"/>
              <a:t>La evidencia más palpable de la [in] gobernabilidad podría ser el cierre de las instalaciones y sus consecuencias, pero ello es parte del conflicto y del proceso de estabilidad –</a:t>
            </a:r>
            <a:r>
              <a:rPr lang="es-MX" sz="6000" dirty="0" err="1" smtClean="0"/>
              <a:t>inestablidad</a:t>
            </a:r>
            <a:r>
              <a:rPr lang="es-MX" sz="6000" dirty="0" smtClean="0"/>
              <a:t> que caracteriza a los problemas de gobierno y gobernabilidad-[in] gobernabilidad en la universidad.</a:t>
            </a:r>
          </a:p>
          <a:p>
            <a:pPr marL="324000" algn="just">
              <a:lnSpc>
                <a:spcPct val="120000"/>
              </a:lnSpc>
            </a:pPr>
            <a:r>
              <a:rPr lang="es-MX" sz="6000" dirty="0" smtClean="0"/>
              <a:t>Dependiendo del grado de participación de los </a:t>
            </a:r>
            <a:r>
              <a:rPr lang="es-MX" sz="6000" b="1" dirty="0" smtClean="0">
                <a:solidFill>
                  <a:schemeClr val="tx2"/>
                </a:solidFill>
              </a:rPr>
              <a:t>actores (individuos y grupos) </a:t>
            </a:r>
            <a:r>
              <a:rPr lang="es-MX" sz="6000" dirty="0" smtClean="0"/>
              <a:t>en un estado de [in] gobernabilidad (conflicto), su capacidad de agencia y, por tanto, su posición en la estructura formal e informal en la organización se modifica, se observa una reconfiguración de relaciones de poder y la institucionalidad hacia dentro y hacia afuera de la universidad se (re) configura. </a:t>
            </a:r>
          </a:p>
          <a:p>
            <a:pPr marL="324000" algn="just">
              <a:lnSpc>
                <a:spcPct val="120000"/>
              </a:lnSpc>
            </a:pPr>
            <a:r>
              <a:rPr lang="es-MX" sz="6000" dirty="0" smtClean="0"/>
              <a:t>El resultado podría ser, también con ciertos grados, </a:t>
            </a:r>
            <a:r>
              <a:rPr lang="es-MX" sz="6000" b="1" dirty="0" smtClean="0">
                <a:solidFill>
                  <a:schemeClr val="tx2"/>
                </a:solidFill>
              </a:rPr>
              <a:t>la legitimidad </a:t>
            </a:r>
            <a:r>
              <a:rPr lang="es-MX" sz="6000" dirty="0" smtClean="0"/>
              <a:t>(mayor o menor de la universidad), la </a:t>
            </a:r>
            <a:r>
              <a:rPr lang="es-MX" sz="6000" b="1" dirty="0" smtClean="0">
                <a:solidFill>
                  <a:schemeClr val="tx2"/>
                </a:solidFill>
              </a:rPr>
              <a:t>visibilidad</a:t>
            </a:r>
            <a:r>
              <a:rPr lang="es-MX" sz="6000" dirty="0" smtClean="0"/>
              <a:t> (mayor o menor de la universidad) y las posibilidades de inducir el </a:t>
            </a:r>
            <a:r>
              <a:rPr lang="es-MX" sz="6000" b="1" dirty="0" smtClean="0">
                <a:solidFill>
                  <a:schemeClr val="tx2"/>
                </a:solidFill>
              </a:rPr>
              <a:t>cambio institucional y organizacional </a:t>
            </a:r>
            <a:r>
              <a:rPr lang="es-MX" sz="6000" dirty="0" smtClean="0"/>
              <a:t>que lleve a un nuevo estado de gobernabilidad. </a:t>
            </a:r>
          </a:p>
          <a:p>
            <a:pPr marL="324000" algn="just">
              <a:lnSpc>
                <a:spcPct val="120000"/>
              </a:lnSpc>
            </a:pPr>
            <a:endParaRPr lang="es-MX" sz="5600" dirty="0" smtClean="0"/>
          </a:p>
          <a:p>
            <a:pPr marL="324000">
              <a:lnSpc>
                <a:spcPct val="120000"/>
              </a:lnSpc>
            </a:pPr>
            <a:endParaRPr lang="es-MX" dirty="0" smtClean="0"/>
          </a:p>
          <a:p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4860032" y="260648"/>
            <a:ext cx="386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Gobernabilidad vs. [In] gobernabilidad</a:t>
            </a:r>
            <a:endParaRPr lang="es-MX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5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866900" y="1428070"/>
            <a:ext cx="50292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latin typeface="+mj-lt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866900" y="2113870"/>
            <a:ext cx="50292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latin typeface="+mj-lt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866900" y="2799670"/>
            <a:ext cx="50292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latin typeface="+mj-lt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866900" y="3485470"/>
            <a:ext cx="50292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latin typeface="+mj-lt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866900" y="4287496"/>
            <a:ext cx="50292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05000" y="2211293"/>
            <a:ext cx="4827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>
                <a:solidFill>
                  <a:schemeClr val="bg1"/>
                </a:solidFill>
                <a:latin typeface="+mj-lt"/>
              </a:rPr>
              <a:t>2</a:t>
            </a:r>
            <a:r>
              <a:rPr lang="es-MX" sz="1600" dirty="0" smtClean="0">
                <a:solidFill>
                  <a:schemeClr val="bg1"/>
                </a:solidFill>
                <a:latin typeface="+mj-lt"/>
              </a:rPr>
              <a:t>. De las políticas y el gobierno en la (s) universidad (es) </a:t>
            </a:r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404939" y="548680"/>
            <a:ext cx="2167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chemeClr val="tx2"/>
                </a:solidFill>
              </a:rPr>
              <a:t>Contenido</a:t>
            </a:r>
            <a:endParaRPr lang="es-MX" sz="3600" b="1" dirty="0">
              <a:solidFill>
                <a:schemeClr val="tx2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943100" y="2773982"/>
            <a:ext cx="4953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 smtClean="0">
                <a:solidFill>
                  <a:schemeClr val="bg1"/>
                </a:solidFill>
                <a:latin typeface="+mj-lt"/>
              </a:rPr>
              <a:t>3. Aproximaciones al estudio de la conducción de las universidades mexicanas</a:t>
            </a:r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943100" y="365909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 smtClean="0">
                <a:solidFill>
                  <a:schemeClr val="bg1"/>
                </a:solidFill>
                <a:latin typeface="+mj-lt"/>
              </a:rPr>
              <a:t>4. Primera aproximación: desde el seno universitario</a:t>
            </a:r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67880" y="1525493"/>
            <a:ext cx="4827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>
                <a:solidFill>
                  <a:schemeClr val="bg1"/>
                </a:solidFill>
                <a:latin typeface="+mj-lt"/>
              </a:rPr>
              <a:t>1</a:t>
            </a:r>
            <a:r>
              <a:rPr lang="es-MX" sz="1600" dirty="0" smtClean="0">
                <a:solidFill>
                  <a:schemeClr val="bg1"/>
                </a:solidFill>
                <a:latin typeface="+mj-lt"/>
              </a:rPr>
              <a:t>. El estudio del gobierno y la gobernabilidad en México </a:t>
            </a:r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67880" y="4423019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b="1" dirty="0" smtClean="0">
                <a:latin typeface="+mj-lt"/>
              </a:rPr>
              <a:t>5. Segunda aproximación: desde la vinculación</a:t>
            </a:r>
            <a:endParaRPr lang="es-MX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089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15636" y="158135"/>
            <a:ext cx="8352928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dirty="0" smtClean="0">
              <a:solidFill>
                <a:prstClr val="black"/>
              </a:solidFill>
            </a:endParaRPr>
          </a:p>
          <a:p>
            <a:pPr algn="ctr"/>
            <a:r>
              <a:rPr lang="es-MX" b="1" dirty="0">
                <a:solidFill>
                  <a:srgbClr val="FF0000"/>
                </a:solidFill>
              </a:rPr>
              <a:t>¿Es </a:t>
            </a:r>
            <a:r>
              <a:rPr lang="es-MX" b="1" dirty="0" smtClean="0">
                <a:solidFill>
                  <a:srgbClr val="FF0000"/>
                </a:solidFill>
              </a:rPr>
              <a:t>posible caracterizar como un tipo de </a:t>
            </a:r>
            <a:r>
              <a:rPr lang="es-MX" b="1" dirty="0">
                <a:solidFill>
                  <a:srgbClr val="FF0000"/>
                </a:solidFill>
              </a:rPr>
              <a:t>liderazgo transformacional </a:t>
            </a:r>
            <a:r>
              <a:rPr lang="es-MX" b="1" dirty="0" smtClean="0">
                <a:solidFill>
                  <a:srgbClr val="FF0000"/>
                </a:solidFill>
              </a:rPr>
              <a:t>la </a:t>
            </a:r>
            <a:r>
              <a:rPr lang="es-MX" b="1" dirty="0">
                <a:solidFill>
                  <a:srgbClr val="FF0000"/>
                </a:solidFill>
              </a:rPr>
              <a:t>figura de los rectores para el fortalecimiento de la tercera misión de las universidades públicas mexicanas</a:t>
            </a:r>
            <a:r>
              <a:rPr lang="es-MX" b="1" dirty="0" smtClean="0">
                <a:solidFill>
                  <a:srgbClr val="FF0000"/>
                </a:solidFill>
              </a:rPr>
              <a:t>?**</a:t>
            </a:r>
            <a:endParaRPr lang="es-MX" b="1" dirty="0">
              <a:solidFill>
                <a:srgbClr val="FF0000"/>
              </a:solidFill>
            </a:endParaRPr>
          </a:p>
          <a:p>
            <a:pPr algn="just"/>
            <a:endParaRPr lang="es-MX" dirty="0">
              <a:solidFill>
                <a:prstClr val="black"/>
              </a:solidFill>
            </a:endParaRPr>
          </a:p>
          <a:p>
            <a:pPr algn="just"/>
            <a:endParaRPr lang="es-MX" dirty="0" smtClean="0">
              <a:solidFill>
                <a:prstClr val="black"/>
              </a:solidFill>
            </a:endParaRPr>
          </a:p>
          <a:p>
            <a:pPr algn="just"/>
            <a:r>
              <a:rPr lang="es-MX" dirty="0" smtClean="0">
                <a:solidFill>
                  <a:prstClr val="black"/>
                </a:solidFill>
              </a:rPr>
              <a:t>a) Analizar los conceptos de “tercera misión”, “universidad innovadora” </a:t>
            </a:r>
            <a:r>
              <a:rPr lang="es-MX" dirty="0">
                <a:solidFill>
                  <a:prstClr val="black"/>
                </a:solidFill>
              </a:rPr>
              <a:t>y </a:t>
            </a:r>
            <a:r>
              <a:rPr lang="es-MX" dirty="0" smtClean="0">
                <a:solidFill>
                  <a:prstClr val="black"/>
                </a:solidFill>
              </a:rPr>
              <a:t>“estilos </a:t>
            </a:r>
            <a:r>
              <a:rPr lang="es-MX" dirty="0">
                <a:solidFill>
                  <a:prstClr val="black"/>
                </a:solidFill>
              </a:rPr>
              <a:t>de </a:t>
            </a:r>
            <a:r>
              <a:rPr lang="es-MX" dirty="0" smtClean="0">
                <a:solidFill>
                  <a:prstClr val="black"/>
                </a:solidFill>
              </a:rPr>
              <a:t>liderazgo en organizaciones univeristarias”.</a:t>
            </a:r>
          </a:p>
          <a:p>
            <a:pPr algn="just"/>
            <a:endParaRPr lang="es-MX" dirty="0">
              <a:solidFill>
                <a:prstClr val="black"/>
              </a:solidFill>
            </a:endParaRPr>
          </a:p>
          <a:p>
            <a:pPr algn="just"/>
            <a:r>
              <a:rPr lang="es-MX" dirty="0" smtClean="0">
                <a:solidFill>
                  <a:prstClr val="black"/>
                </a:solidFill>
              </a:rPr>
              <a:t>b) Explicar la relevancia del entorno organizacional en el cumplimiento de la tercera misión de la universidad. </a:t>
            </a:r>
            <a:endParaRPr lang="es-MX" dirty="0">
              <a:solidFill>
                <a:prstClr val="black"/>
              </a:solidFill>
            </a:endParaRPr>
          </a:p>
          <a:p>
            <a:pPr algn="just"/>
            <a:endParaRPr lang="es-MX" dirty="0" smtClean="0">
              <a:solidFill>
                <a:prstClr val="black"/>
              </a:solidFill>
            </a:endParaRPr>
          </a:p>
          <a:p>
            <a:pPr algn="just"/>
            <a:r>
              <a:rPr lang="es-MX" dirty="0" smtClean="0">
                <a:solidFill>
                  <a:prstClr val="black"/>
                </a:solidFill>
              </a:rPr>
              <a:t>c) Contrastar </a:t>
            </a:r>
            <a:r>
              <a:rPr lang="es-MX" dirty="0">
                <a:solidFill>
                  <a:prstClr val="black"/>
                </a:solidFill>
              </a:rPr>
              <a:t>el liderazgo transformacional </a:t>
            </a:r>
            <a:r>
              <a:rPr lang="es-MX" dirty="0" smtClean="0">
                <a:solidFill>
                  <a:prstClr val="black"/>
                </a:solidFill>
              </a:rPr>
              <a:t>derivado de la psicología, como </a:t>
            </a:r>
            <a:r>
              <a:rPr lang="es-MX" dirty="0">
                <a:solidFill>
                  <a:prstClr val="black"/>
                </a:solidFill>
              </a:rPr>
              <a:t>un tipo ideal </a:t>
            </a:r>
            <a:r>
              <a:rPr lang="es-MX" dirty="0" smtClean="0">
                <a:solidFill>
                  <a:prstClr val="black"/>
                </a:solidFill>
              </a:rPr>
              <a:t>de conducción y sus disfuncionalidades en el caso de las universidades públicas mexicana.</a:t>
            </a:r>
          </a:p>
          <a:p>
            <a:pPr algn="just"/>
            <a:endParaRPr lang="es-MX" dirty="0">
              <a:solidFill>
                <a:prstClr val="black"/>
              </a:solidFill>
            </a:endParaRPr>
          </a:p>
          <a:p>
            <a:pPr algn="r"/>
            <a:endParaRPr lang="es-MX" b="1" dirty="0">
              <a:solidFill>
                <a:srgbClr val="006C31"/>
              </a:solidFill>
            </a:endParaRPr>
          </a:p>
          <a:p>
            <a:pPr algn="just"/>
            <a:endParaRPr lang="es-MX" b="1" dirty="0" smtClean="0">
              <a:solidFill>
                <a:srgbClr val="006C31"/>
              </a:solidFill>
            </a:endParaRPr>
          </a:p>
          <a:p>
            <a:endParaRPr lang="es-MX" b="1" dirty="0">
              <a:solidFill>
                <a:srgbClr val="006C31"/>
              </a:solidFill>
            </a:endParaRPr>
          </a:p>
          <a:p>
            <a:endParaRPr lang="es-MX" b="1" dirty="0" smtClean="0">
              <a:solidFill>
                <a:srgbClr val="006C31"/>
              </a:solidFill>
            </a:endParaRPr>
          </a:p>
          <a:p>
            <a:endParaRPr lang="es-MX" b="1" dirty="0">
              <a:solidFill>
                <a:srgbClr val="006C31"/>
              </a:solidFill>
            </a:endParaRPr>
          </a:p>
          <a:p>
            <a:endParaRPr lang="es-MX" b="1" dirty="0" smtClean="0">
              <a:solidFill>
                <a:srgbClr val="006C31"/>
              </a:solidFill>
            </a:endParaRPr>
          </a:p>
          <a:p>
            <a:r>
              <a:rPr lang="es-MX" dirty="0" smtClean="0">
                <a:solidFill>
                  <a:prstClr val="black"/>
                </a:solidFill>
              </a:rPr>
              <a:t>* </a:t>
            </a:r>
            <a:r>
              <a:rPr lang="es-MX" sz="1200" dirty="0" smtClean="0">
                <a:solidFill>
                  <a:prstClr val="black"/>
                </a:solidFill>
              </a:rPr>
              <a:t>En colaboración con Rosalba Badillo y Georg Krücken (INCHER, Universidad de Kassel)</a:t>
            </a:r>
            <a:endParaRPr lang="es-MX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6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404664"/>
            <a:ext cx="813690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>
                <a:solidFill>
                  <a:srgbClr val="FF0000"/>
                </a:solidFill>
              </a:rPr>
              <a:t>A manera de introducción</a:t>
            </a:r>
          </a:p>
          <a:p>
            <a:pPr algn="r"/>
            <a:endParaRPr lang="es-MX" b="1" dirty="0">
              <a:solidFill>
                <a:srgbClr val="006C31"/>
              </a:solidFill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es-MX" dirty="0" smtClean="0"/>
              <a:t>Transformaciones en los sistemas de educación superior a nivel mundial</a:t>
            </a:r>
          </a:p>
          <a:p>
            <a:pPr algn="just"/>
            <a:endParaRPr lang="es-MX" dirty="0" smtClean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es-MX" dirty="0" smtClean="0"/>
              <a:t>Crecimiento exponencial a nivel mundial de los jóvenes inscritos en alguna opción de la educación superior</a:t>
            </a:r>
          </a:p>
          <a:p>
            <a:pPr algn="just"/>
            <a:endParaRPr lang="es-MX" dirty="0" smtClean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es-MX" dirty="0" smtClean="0"/>
              <a:t>Diferencias en los niveles de matriculación entre los países: México: 3 de cada 10 jóvenes asisten a alguna IES</a:t>
            </a:r>
          </a:p>
          <a:p>
            <a:pPr algn="just"/>
            <a:endParaRPr lang="es-MX" dirty="0" smtClean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es-MX" dirty="0" smtClean="0"/>
              <a:t>Diversidad institucional: sectores, instituciones, disciplinas, estudiantes (por rango de edades y por necesidades distintas de incrementar el grado de escolarización)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es-MX" dirty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MX" dirty="0" smtClean="0"/>
              <a:t>Privatización como tendencia internacional</a:t>
            </a:r>
          </a:p>
          <a:p>
            <a:endParaRPr lang="es-MX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s-MX" dirty="0" smtClean="0"/>
              <a:t>Modificación en las relaciones Estado-Mercado-Universidad</a:t>
            </a:r>
          </a:p>
          <a:p>
            <a:pPr marL="285750" indent="-285750">
              <a:buFont typeface="Wingdings" pitchFamily="2" charset="2"/>
              <a:buChar char="§"/>
            </a:pPr>
            <a:endParaRPr lang="es-MX" dirty="0"/>
          </a:p>
          <a:p>
            <a:pPr marL="285750" indent="-285750">
              <a:buFont typeface="Wingdings" pitchFamily="2" charset="2"/>
              <a:buChar char="§"/>
            </a:pPr>
            <a:r>
              <a:rPr lang="es-MX" dirty="0" smtClean="0"/>
              <a:t>Modificación en las “demandas” de vinculación de la universidad con otros actores (empresas, gobierno, organismos no gubernamentales)</a:t>
            </a:r>
          </a:p>
          <a:p>
            <a:pPr marL="285750" indent="-285750">
              <a:buFont typeface="Wingdings" pitchFamily="2" charset="2"/>
              <a:buChar char="§"/>
            </a:pPr>
            <a:endParaRPr lang="es-MX" dirty="0"/>
          </a:p>
          <a:p>
            <a:pPr marL="285750" indent="-285750">
              <a:buFont typeface="Wingdings" pitchFamily="2" charset="2"/>
              <a:buChar char="§"/>
            </a:pPr>
            <a:r>
              <a:rPr lang="es-MX" dirty="0" smtClean="0"/>
              <a:t>Necesidad de legitimad de la institución universitaria (Acosta, 2010; Ibarra, 2001)</a:t>
            </a:r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0634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El estudio del gobierno y la gobernabilidad en México</a:t>
            </a:r>
            <a:endParaRPr lang="es-MX" sz="24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s-MX" dirty="0" smtClean="0"/>
          </a:p>
          <a:p>
            <a:pPr marL="0" indent="0">
              <a:buNone/>
            </a:pPr>
            <a:r>
              <a:rPr lang="es-MX" sz="4900" b="1" dirty="0" smtClean="0">
                <a:solidFill>
                  <a:schemeClr val="tx2"/>
                </a:solidFill>
              </a:rPr>
              <a:t>Aportes clásicos:</a:t>
            </a:r>
            <a:endParaRPr lang="es-MX" sz="4900" b="1" dirty="0">
              <a:solidFill>
                <a:schemeClr val="tx2"/>
              </a:solidFill>
            </a:endParaRPr>
          </a:p>
          <a:p>
            <a:endParaRPr lang="es-MX" sz="4300" dirty="0" smtClean="0"/>
          </a:p>
          <a:p>
            <a:pPr algn="just"/>
            <a:r>
              <a:rPr lang="es-MX" sz="5600" dirty="0" smtClean="0"/>
              <a:t>López </a:t>
            </a:r>
            <a:r>
              <a:rPr lang="es-MX" sz="5600" dirty="0"/>
              <a:t>Zárate (2003 y 2010) y Acosta </a:t>
            </a:r>
            <a:r>
              <a:rPr lang="es-MX" sz="5600" dirty="0" smtClean="0"/>
              <a:t>(2000, 2006, 2010</a:t>
            </a:r>
            <a:r>
              <a:rPr lang="es-MX" sz="5600" dirty="0"/>
              <a:t>). Sus preocupaciones se centran en el gobierno y la gobernabilidad </a:t>
            </a:r>
            <a:r>
              <a:rPr lang="es-MX" sz="5600" dirty="0" smtClean="0"/>
              <a:t>de las universidades públicas mexicanas</a:t>
            </a:r>
          </a:p>
          <a:p>
            <a:pPr algn="just"/>
            <a:r>
              <a:rPr lang="es-MX" sz="5600" dirty="0" smtClean="0"/>
              <a:t>El papel central del rector en los estudios sobre gobierno, conducción y gobernabilidad</a:t>
            </a:r>
          </a:p>
          <a:p>
            <a:pPr algn="just"/>
            <a:r>
              <a:rPr lang="es-MX" sz="5600" dirty="0" smtClean="0"/>
              <a:t>Los </a:t>
            </a:r>
            <a:r>
              <a:rPr lang="es-MX" sz="5600" dirty="0"/>
              <a:t>rectores de las </a:t>
            </a:r>
            <a:r>
              <a:rPr lang="es-MX" sz="5600" dirty="0" smtClean="0"/>
              <a:t>IES </a:t>
            </a:r>
            <a:r>
              <a:rPr lang="es-MX" sz="5600" dirty="0"/>
              <a:t>son parte de las estructuras formales de autoridad y de los órganos de gobierno de la misma</a:t>
            </a:r>
            <a:r>
              <a:rPr lang="es-MX" sz="5600" dirty="0" smtClean="0"/>
              <a:t>.</a:t>
            </a:r>
          </a:p>
          <a:p>
            <a:pPr algn="just"/>
            <a:r>
              <a:rPr lang="es-MX" sz="5600" dirty="0"/>
              <a:t>López Zárate (2003</a:t>
            </a:r>
            <a:r>
              <a:rPr lang="es-MX" sz="5600" dirty="0" smtClean="0"/>
              <a:t>): estudiar </a:t>
            </a:r>
            <a:r>
              <a:rPr lang="es-MX" sz="5600" dirty="0"/>
              <a:t>el gobierno de la universidad y, fundamentalmente, a los rectores de las universidades mexicanas, </a:t>
            </a:r>
            <a:r>
              <a:rPr lang="es-MX" sz="5600" dirty="0" smtClean="0"/>
              <a:t>son </a:t>
            </a:r>
            <a:r>
              <a:rPr lang="es-MX" sz="5600" dirty="0"/>
              <a:t>los responsables de preservar la institución, de establecer mecanismos de recambio de las autoridades, de </a:t>
            </a:r>
            <a:r>
              <a:rPr lang="es-MX" sz="5600" b="1" dirty="0">
                <a:solidFill>
                  <a:schemeClr val="accent6">
                    <a:lumMod val="50000"/>
                  </a:schemeClr>
                </a:solidFill>
              </a:rPr>
              <a:t>resolver conflictos internos que se presenten y de proporcionarle cierta “estabilidad”</a:t>
            </a:r>
            <a:r>
              <a:rPr lang="es-MX" sz="5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MX" sz="5600" dirty="0"/>
              <a:t>a la institución para que pueda operar. </a:t>
            </a:r>
            <a:endParaRPr lang="es-MX" sz="5600" dirty="0" smtClean="0"/>
          </a:p>
          <a:p>
            <a:pPr algn="just"/>
            <a:r>
              <a:rPr lang="es-MX" sz="5600" dirty="0" smtClean="0"/>
              <a:t>Rectores: </a:t>
            </a:r>
            <a:r>
              <a:rPr lang="es-MX" sz="5600" b="1" dirty="0" smtClean="0">
                <a:solidFill>
                  <a:srgbClr val="FF0000"/>
                </a:solidFill>
              </a:rPr>
              <a:t>recoger </a:t>
            </a:r>
            <a:r>
              <a:rPr lang="es-MX" sz="5600" b="1" dirty="0">
                <a:solidFill>
                  <a:srgbClr val="FF0000"/>
                </a:solidFill>
              </a:rPr>
              <a:t>y procesar las demandas e inquietudes de la sociedad</a:t>
            </a:r>
            <a:r>
              <a:rPr lang="es-MX" sz="5600" dirty="0"/>
              <a:t>; </a:t>
            </a:r>
            <a:r>
              <a:rPr lang="es-MX" sz="5600" dirty="0" smtClean="0"/>
              <a:t>atender</a:t>
            </a:r>
            <a:r>
              <a:rPr lang="es-MX" sz="5600" dirty="0"/>
              <a:t>, modular y ajustar las iniciativas de política federal y estatal y los lineamientos o sugerencias de los organismos internacionales. </a:t>
            </a:r>
            <a:endParaRPr lang="es-MX" sz="5600" dirty="0" smtClean="0"/>
          </a:p>
          <a:p>
            <a:pPr algn="just"/>
            <a:endParaRPr lang="es-MX" sz="5600" dirty="0" smtClean="0"/>
          </a:p>
          <a:p>
            <a:pPr algn="just"/>
            <a:r>
              <a:rPr lang="es-MX" sz="5600" dirty="0" smtClean="0"/>
              <a:t>Tipologías para el estudio del gobierno y la gobernabilidad (</a:t>
            </a:r>
            <a:r>
              <a:rPr lang="es-MX" sz="5600" dirty="0"/>
              <a:t>p</a:t>
            </a:r>
            <a:r>
              <a:rPr lang="es-MX" sz="5600" dirty="0" smtClean="0"/>
              <a:t>rocesos de elección con base en cuatro </a:t>
            </a:r>
            <a:r>
              <a:rPr lang="es-MX" sz="5600" dirty="0"/>
              <a:t>esquemas político-académicos</a:t>
            </a:r>
            <a:r>
              <a:rPr lang="es-MX" sz="5600" dirty="0" smtClean="0"/>
              <a:t>:</a:t>
            </a:r>
          </a:p>
          <a:p>
            <a:pPr lvl="1" algn="just"/>
            <a:r>
              <a:rPr lang="es-MX" sz="5600" dirty="0" smtClean="0"/>
              <a:t>Nombramiento </a:t>
            </a:r>
            <a:r>
              <a:rPr lang="es-MX" sz="5600" dirty="0"/>
              <a:t>por una junta de expertos, </a:t>
            </a:r>
            <a:endParaRPr lang="es-MX" sz="5600" dirty="0" smtClean="0"/>
          </a:p>
          <a:p>
            <a:pPr lvl="1" algn="just"/>
            <a:r>
              <a:rPr lang="es-MX" sz="5600" dirty="0" smtClean="0"/>
              <a:t>Nombramiento por </a:t>
            </a:r>
            <a:r>
              <a:rPr lang="es-MX" sz="5600" dirty="0"/>
              <a:t>el consejo universitario, </a:t>
            </a:r>
            <a:endParaRPr lang="es-MX" sz="5600" dirty="0" smtClean="0"/>
          </a:p>
          <a:p>
            <a:pPr lvl="1" algn="just"/>
            <a:r>
              <a:rPr lang="es-MX" sz="5600" dirty="0" smtClean="0"/>
              <a:t>Nombramiento por </a:t>
            </a:r>
            <a:r>
              <a:rPr lang="es-MX" sz="5600" dirty="0"/>
              <a:t>votación secreta y directa de toda la comunidad (democracia), </a:t>
            </a:r>
            <a:endParaRPr lang="es-MX" sz="5600" dirty="0" smtClean="0"/>
          </a:p>
          <a:p>
            <a:pPr lvl="1" algn="just"/>
            <a:r>
              <a:rPr lang="es-MX" sz="5600" dirty="0" smtClean="0"/>
              <a:t>por </a:t>
            </a:r>
            <a:r>
              <a:rPr lang="es-MX" sz="5600" dirty="0"/>
              <a:t>un cuerpo directivo externo a la institución e, incluso, por el poder Ejecutivo (es el caso del Instituto Politécnico Nacional o de la Universidad Pedagógica Nacional). </a:t>
            </a:r>
          </a:p>
          <a:p>
            <a:pPr lvl="1"/>
            <a:endParaRPr lang="es-MX" sz="5600" dirty="0" smtClean="0"/>
          </a:p>
          <a:p>
            <a:pPr lvl="1"/>
            <a:endParaRPr lang="es-MX" sz="5600" dirty="0"/>
          </a:p>
        </p:txBody>
      </p:sp>
    </p:spTree>
    <p:extLst>
      <p:ext uri="{BB962C8B-B14F-4D97-AF65-F5344CB8AC3E}">
        <p14:creationId xmlns:p14="http://schemas.microsoft.com/office/powerpoint/2010/main" val="411250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2354" y="692696"/>
            <a:ext cx="8784976" cy="5847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 smtClean="0">
                <a:solidFill>
                  <a:srgbClr val="006C31"/>
                </a:solidFill>
              </a:rPr>
              <a:t>Apuntes teóricos</a:t>
            </a:r>
          </a:p>
          <a:p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b="1" dirty="0" smtClean="0">
                <a:solidFill>
                  <a:srgbClr val="006C31"/>
                </a:solidFill>
              </a:rPr>
              <a:t>“Tercera misión”: </a:t>
            </a:r>
            <a:r>
              <a:rPr lang="es-MX" dirty="0" smtClean="0"/>
              <a:t>fortalecimiento </a:t>
            </a:r>
            <a:r>
              <a:rPr lang="es-MX" dirty="0"/>
              <a:t>de la vinculación de la educación con la sociedad, </a:t>
            </a:r>
            <a:r>
              <a:rPr lang="es-MX" dirty="0" smtClean="0"/>
              <a:t>participación </a:t>
            </a:r>
            <a:r>
              <a:rPr lang="es-MX" dirty="0"/>
              <a:t>en la solución de problemas que afectan el desarrollo económico, político, social y tecnológico. </a:t>
            </a:r>
            <a:endParaRPr lang="es-MX" dirty="0" smtClean="0"/>
          </a:p>
          <a:p>
            <a:pPr algn="just"/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b="1" dirty="0" smtClean="0">
                <a:solidFill>
                  <a:srgbClr val="006C31"/>
                </a:solidFill>
              </a:rPr>
              <a:t>Universidad innovadora: </a:t>
            </a:r>
            <a:r>
              <a:rPr lang="es-MX" dirty="0" smtClean="0"/>
              <a:t>la </a:t>
            </a:r>
            <a:r>
              <a:rPr lang="es-MX" dirty="0"/>
              <a:t>consecución de nuevas combinaciones en el desempeño de las funciones de las universidades, tanto interna como externas. Clark (1998) </a:t>
            </a:r>
            <a:r>
              <a:rPr lang="es-MX" dirty="0" smtClean="0"/>
              <a:t> identifica algunos </a:t>
            </a:r>
            <a:r>
              <a:rPr lang="es-MX" dirty="0"/>
              <a:t>elementos básicos en el proceso de cambio: </a:t>
            </a:r>
            <a:endParaRPr lang="es-MX" dirty="0" smtClean="0"/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MX" dirty="0" smtClean="0"/>
              <a:t>dirección </a:t>
            </a:r>
            <a:r>
              <a:rPr lang="es-MX" dirty="0"/>
              <a:t>central reforzada, </a:t>
            </a:r>
            <a:endParaRPr lang="es-MX" dirty="0" smtClean="0"/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MX" dirty="0" smtClean="0"/>
              <a:t>estructuras organizativas centradas en el </a:t>
            </a:r>
            <a:r>
              <a:rPr lang="es-MX" i="1" dirty="0" err="1" smtClean="0"/>
              <a:t>management</a:t>
            </a:r>
            <a:r>
              <a:rPr lang="es-MX" dirty="0" smtClean="0"/>
              <a:t> “nodos fronterizos”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MX" dirty="0" smtClean="0"/>
              <a:t>diversificación </a:t>
            </a:r>
            <a:r>
              <a:rPr lang="es-MX" dirty="0"/>
              <a:t>del financiamiento, </a:t>
            </a:r>
            <a:endParaRPr lang="es-MX" dirty="0" smtClean="0"/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MX" dirty="0" smtClean="0"/>
              <a:t>núcleo </a:t>
            </a:r>
            <a:r>
              <a:rPr lang="es-MX" dirty="0"/>
              <a:t>académico </a:t>
            </a:r>
            <a:r>
              <a:rPr lang="es-MX" dirty="0" smtClean="0"/>
              <a:t>motivado </a:t>
            </a:r>
          </a:p>
          <a:p>
            <a:pPr marL="1200150" lvl="2" indent="-285750" algn="just">
              <a:buFont typeface="Arial" pitchFamily="34" charset="0"/>
              <a:buChar char="•"/>
            </a:pPr>
            <a:r>
              <a:rPr lang="es-MX" dirty="0" smtClean="0"/>
              <a:t>cultura </a:t>
            </a:r>
            <a:r>
              <a:rPr lang="es-MX" dirty="0"/>
              <a:t>innovadora </a:t>
            </a:r>
            <a:r>
              <a:rPr lang="es-MX" dirty="0" smtClean="0"/>
              <a:t>integrada.</a:t>
            </a:r>
          </a:p>
          <a:p>
            <a:pPr marL="1200150" lvl="2" indent="-285750" algn="just">
              <a:buFont typeface="Arial" pitchFamily="34" charset="0"/>
              <a:buChar char="•"/>
            </a:pPr>
            <a:endParaRPr lang="es-MX" dirty="0"/>
          </a:p>
          <a:p>
            <a:pPr marL="285750" lvl="2" indent="-285750" algn="just">
              <a:buFont typeface="Arial" pitchFamily="34" charset="0"/>
              <a:buChar char="•"/>
            </a:pPr>
            <a:r>
              <a:rPr lang="es-MX" b="1" dirty="0">
                <a:solidFill>
                  <a:srgbClr val="006C31"/>
                </a:solidFill>
              </a:rPr>
              <a:t>Surgimiento de centros de transferencia, parques científicos y tecnológicos, clusters regionales de las IES y las empresas industriales, actividades de consultoría en el ámbito político y el trabajo comunitario (Krücken, 2012; Yokoyama, 2006). 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s-MX" dirty="0" smtClean="0"/>
          </a:p>
          <a:p>
            <a:pPr lvl="2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442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40466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2" indent="-363538">
              <a:buFont typeface="Arial" pitchFamily="34" charset="0"/>
              <a:buChar char="•"/>
            </a:pPr>
            <a:r>
              <a:rPr lang="es-MX" dirty="0">
                <a:solidFill>
                  <a:prstClr val="black"/>
                </a:solidFill>
              </a:rPr>
              <a:t>Liderazgo transformacional: </a:t>
            </a:r>
            <a:r>
              <a:rPr lang="es-MX" dirty="0" smtClean="0">
                <a:solidFill>
                  <a:prstClr val="black"/>
                </a:solidFill>
              </a:rPr>
              <a:t> (</a:t>
            </a:r>
            <a:r>
              <a:rPr lang="es-MX" dirty="0" err="1" smtClean="0"/>
              <a:t>Felfe</a:t>
            </a:r>
            <a:r>
              <a:rPr lang="es-MX" dirty="0"/>
              <a:t>, 2006; </a:t>
            </a:r>
            <a:r>
              <a:rPr lang="es-MX" dirty="0" err="1"/>
              <a:t>Judge</a:t>
            </a:r>
            <a:r>
              <a:rPr lang="es-MX" dirty="0"/>
              <a:t>/</a:t>
            </a:r>
            <a:r>
              <a:rPr lang="es-MX" dirty="0" err="1"/>
              <a:t>Piccolo</a:t>
            </a:r>
            <a:r>
              <a:rPr lang="es-MX" dirty="0"/>
              <a:t>, </a:t>
            </a:r>
            <a:r>
              <a:rPr lang="es-MX" dirty="0" smtClean="0"/>
              <a:t>2004, Bass, 1997; </a:t>
            </a:r>
            <a:r>
              <a:rPr lang="es-MX" dirty="0" err="1"/>
              <a:t>Bensimon</a:t>
            </a:r>
            <a:r>
              <a:rPr lang="es-MX" dirty="0"/>
              <a:t> (1993) </a:t>
            </a:r>
            <a:endParaRPr lang="es-MX" dirty="0" smtClean="0">
              <a:solidFill>
                <a:prstClr val="black"/>
              </a:solidFill>
            </a:endParaRPr>
          </a:p>
          <a:p>
            <a:pPr marL="0" lvl="2"/>
            <a:endParaRPr lang="es-MX" dirty="0" smtClean="0">
              <a:solidFill>
                <a:prstClr val="black"/>
              </a:solidFill>
            </a:endParaRPr>
          </a:p>
          <a:p>
            <a:pPr marL="820738" lvl="3" indent="-363538">
              <a:buFont typeface="Arial" pitchFamily="34" charset="0"/>
              <a:buChar char="•"/>
            </a:pPr>
            <a:r>
              <a:rPr lang="es-MX" dirty="0" smtClean="0">
                <a:solidFill>
                  <a:prstClr val="black"/>
                </a:solidFill>
              </a:rPr>
              <a:t>influencia </a:t>
            </a:r>
            <a:r>
              <a:rPr lang="es-MX" dirty="0">
                <a:solidFill>
                  <a:prstClr val="black"/>
                </a:solidFill>
              </a:rPr>
              <a:t>idealizada – los colaboradores confían en los líderes, se identifican con ellos y tratan de emularlos, </a:t>
            </a:r>
            <a:endParaRPr lang="es-MX" dirty="0" smtClean="0">
              <a:solidFill>
                <a:prstClr val="black"/>
              </a:solidFill>
            </a:endParaRPr>
          </a:p>
          <a:p>
            <a:pPr marL="457200" lvl="3"/>
            <a:endParaRPr lang="es-MX" dirty="0" smtClean="0">
              <a:solidFill>
                <a:prstClr val="black"/>
              </a:solidFill>
            </a:endParaRPr>
          </a:p>
          <a:p>
            <a:pPr marL="820738" lvl="3" indent="-363538">
              <a:buFont typeface="Arial" pitchFamily="34" charset="0"/>
              <a:buChar char="•"/>
            </a:pPr>
            <a:r>
              <a:rPr lang="es-MX" dirty="0" smtClean="0">
                <a:solidFill>
                  <a:prstClr val="black"/>
                </a:solidFill>
              </a:rPr>
              <a:t>motivación </a:t>
            </a:r>
            <a:r>
              <a:rPr lang="es-MX" dirty="0">
                <a:solidFill>
                  <a:prstClr val="black"/>
                </a:solidFill>
              </a:rPr>
              <a:t>inspiradora – los líderes comunican altas expectativas a sus colaboradores, usando a menudo símbolos (metáforas, visiones) y llamamientos </a:t>
            </a:r>
            <a:r>
              <a:rPr lang="es-MX" dirty="0" smtClean="0">
                <a:solidFill>
                  <a:prstClr val="black"/>
                </a:solidFill>
              </a:rPr>
              <a:t>emocionales</a:t>
            </a:r>
          </a:p>
          <a:p>
            <a:pPr marL="820738" lvl="3" indent="-363538">
              <a:buFont typeface="Arial" pitchFamily="34" charset="0"/>
              <a:buChar char="•"/>
            </a:pPr>
            <a:endParaRPr lang="es-MX" dirty="0">
              <a:solidFill>
                <a:prstClr val="black"/>
              </a:solidFill>
            </a:endParaRPr>
          </a:p>
          <a:p>
            <a:pPr marL="820738" lvl="3" indent="-363538">
              <a:buFont typeface="Arial" pitchFamily="34" charset="0"/>
              <a:buChar char="•"/>
            </a:pPr>
            <a:r>
              <a:rPr lang="es-MX" dirty="0" smtClean="0">
                <a:solidFill>
                  <a:prstClr val="black"/>
                </a:solidFill>
              </a:rPr>
              <a:t>​​</a:t>
            </a:r>
            <a:r>
              <a:rPr lang="es-MX" dirty="0">
                <a:solidFill>
                  <a:prstClr val="black"/>
                </a:solidFill>
              </a:rPr>
              <a:t>estimulación intelectual – se anima a los colaboradores a ser creativos e innovadores y a contribuir en la construcción de futuro, y </a:t>
            </a:r>
            <a:endParaRPr lang="es-MX" dirty="0" smtClean="0">
              <a:solidFill>
                <a:prstClr val="black"/>
              </a:solidFill>
            </a:endParaRPr>
          </a:p>
          <a:p>
            <a:pPr marL="820738" lvl="3" indent="-363538">
              <a:buFont typeface="Arial" pitchFamily="34" charset="0"/>
              <a:buChar char="•"/>
            </a:pPr>
            <a:endParaRPr lang="es-MX" dirty="0">
              <a:solidFill>
                <a:prstClr val="black"/>
              </a:solidFill>
            </a:endParaRPr>
          </a:p>
          <a:p>
            <a:pPr marL="820738" lvl="3" indent="-363538">
              <a:buFont typeface="Arial" pitchFamily="34" charset="0"/>
              <a:buChar char="•"/>
            </a:pPr>
            <a:r>
              <a:rPr lang="es-MX" dirty="0" smtClean="0">
                <a:solidFill>
                  <a:prstClr val="black"/>
                </a:solidFill>
              </a:rPr>
              <a:t>apreciación </a:t>
            </a:r>
            <a:r>
              <a:rPr lang="es-MX" dirty="0">
                <a:solidFill>
                  <a:prstClr val="black"/>
                </a:solidFill>
              </a:rPr>
              <a:t>individual – los líderes demuestran un alto nivel de interés personal en las necesidades de sus colaboradores.</a:t>
            </a:r>
          </a:p>
          <a:p>
            <a:pPr marL="363538" lvl="2" indent="-363538">
              <a:buFont typeface="Arial" pitchFamily="34" charset="0"/>
              <a:buChar char="•"/>
            </a:pPr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23528" y="940078"/>
            <a:ext cx="8496944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Ejes de un liderazgo </a:t>
            </a:r>
            <a:r>
              <a:rPr lang="es-MX" b="1" i="1" dirty="0">
                <a:solidFill>
                  <a:srgbClr val="006C31"/>
                </a:solidFill>
              </a:rPr>
              <a:t>transformacional </a:t>
            </a:r>
            <a:r>
              <a:rPr lang="es-MX" b="1" i="1" dirty="0" smtClean="0">
                <a:solidFill>
                  <a:srgbClr val="006C31"/>
                </a:solidFill>
              </a:rPr>
              <a:t>efectivo del rector</a:t>
            </a:r>
            <a:r>
              <a:rPr lang="es-MX" b="1" dirty="0" smtClean="0"/>
              <a:t> </a:t>
            </a:r>
            <a:r>
              <a:rPr lang="es-MX" b="1" dirty="0"/>
              <a:t>en el margen </a:t>
            </a:r>
            <a:r>
              <a:rPr lang="es-MX" b="1" dirty="0" smtClean="0"/>
              <a:t>organizacional</a:t>
            </a:r>
          </a:p>
          <a:p>
            <a:endParaRPr lang="es-MX" b="1" dirty="0"/>
          </a:p>
          <a:p>
            <a:pPr algn="just"/>
            <a:r>
              <a:rPr lang="es-MX" b="1" i="1" dirty="0"/>
              <a:t>Dirección-estrategia-estructura: </a:t>
            </a:r>
            <a:r>
              <a:rPr lang="es-MX" dirty="0"/>
              <a:t>diseño de futuros para la universidad con base en el desarrollo de </a:t>
            </a:r>
            <a:r>
              <a:rPr lang="es-MX" i="1" dirty="0">
                <a:solidFill>
                  <a:srgbClr val="FF0000"/>
                </a:solidFill>
              </a:rPr>
              <a:t>nodos fronterizos </a:t>
            </a:r>
            <a:r>
              <a:rPr lang="es-MX" dirty="0"/>
              <a:t>para impulsar la tercera misión de las IES y fortalecer su relación con otros actores de la vida política, económica  y </a:t>
            </a:r>
            <a:r>
              <a:rPr lang="es-MX" dirty="0" smtClean="0"/>
              <a:t>social. </a:t>
            </a:r>
            <a:r>
              <a:rPr lang="es-MX" dirty="0"/>
              <a:t>Supone la existencia de una estructura organizativa eficiente que soporta el diseño de una estrategia que orienta el futuro de la organización y universitaria</a:t>
            </a:r>
            <a:r>
              <a:rPr lang="es-MX" dirty="0" smtClean="0"/>
              <a:t>. </a:t>
            </a:r>
            <a:r>
              <a:rPr lang="es-MX" dirty="0"/>
              <a:t>En esta estrategia está presente la vinculación con el entorno</a:t>
            </a:r>
            <a:r>
              <a:rPr lang="es-MX" dirty="0" smtClean="0"/>
              <a:t>.</a:t>
            </a:r>
          </a:p>
          <a:p>
            <a:pPr algn="just"/>
            <a:endParaRPr lang="es-MX" dirty="0"/>
          </a:p>
          <a:p>
            <a:pPr algn="just"/>
            <a:r>
              <a:rPr lang="es-MX" b="1" i="1" dirty="0"/>
              <a:t>Negociación-conciliación: </a:t>
            </a:r>
            <a:r>
              <a:rPr lang="es-MX" dirty="0"/>
              <a:t>Posibilidad de transmitir y convencer vía discursos legitimadores de la universidad, a </a:t>
            </a:r>
            <a:r>
              <a:rPr lang="es-MX" dirty="0" smtClean="0"/>
              <a:t>actores internos (profesores y estudiantes) y externos; </a:t>
            </a:r>
            <a:r>
              <a:rPr lang="es-MX" dirty="0"/>
              <a:t>y lograr </a:t>
            </a:r>
            <a:r>
              <a:rPr lang="es-MX" dirty="0" smtClean="0"/>
              <a:t>beneficios colectivos </a:t>
            </a:r>
            <a:r>
              <a:rPr lang="es-MX" dirty="0"/>
              <a:t>de orden </a:t>
            </a:r>
            <a:r>
              <a:rPr lang="es-MX" dirty="0" smtClean="0"/>
              <a:t>social, político </a:t>
            </a:r>
            <a:r>
              <a:rPr lang="es-MX" dirty="0"/>
              <a:t>y económico. Estos beneficios se evidencian en las distintas formas de vinculación que logra concretar la universidad</a:t>
            </a:r>
            <a:r>
              <a:rPr lang="es-MX" dirty="0" smtClean="0"/>
              <a:t>.</a:t>
            </a:r>
          </a:p>
          <a:p>
            <a:pPr algn="just"/>
            <a:endParaRPr lang="es-MX" dirty="0"/>
          </a:p>
          <a:p>
            <a:pPr algn="just"/>
            <a:r>
              <a:rPr lang="es-MX" b="1" i="1" dirty="0"/>
              <a:t>Autodeterminación-legitimidad: </a:t>
            </a:r>
            <a:r>
              <a:rPr lang="es-MX" dirty="0"/>
              <a:t>Posibilidad de</a:t>
            </a:r>
            <a:r>
              <a:rPr lang="es-MX" b="1" i="1" dirty="0"/>
              <a:t> </a:t>
            </a:r>
            <a:r>
              <a:rPr lang="es-MX" dirty="0"/>
              <a:t>incrementar el posicionamiento externo de la universidad vía los discursos y las prácticas de gestión y vinculación desarrolladas con el entorno. </a:t>
            </a:r>
          </a:p>
        </p:txBody>
      </p:sp>
    </p:spTree>
    <p:extLst>
      <p:ext uri="{BB962C8B-B14F-4D97-AF65-F5344CB8AC3E}">
        <p14:creationId xmlns:p14="http://schemas.microsoft.com/office/powerpoint/2010/main" val="138694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476672"/>
            <a:ext cx="80648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 smtClean="0">
                <a:solidFill>
                  <a:srgbClr val="FF0000"/>
                </a:solidFill>
              </a:rPr>
              <a:t>Metodología y hallazgos</a:t>
            </a:r>
          </a:p>
          <a:p>
            <a:endParaRPr lang="es-MX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Se aplicó un instrumento para medir el liderazgo transformacional (40 universidades públicas del LAISUM). Sólo se aplicaron 25 encuestas. (2013)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Se realizaron 12 entrevistas a rectores (2013-2014): 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/>
          </a:p>
          <a:p>
            <a:pPr marL="285750" indent="-285750">
              <a:buFont typeface="Arial" pitchFamily="34" charset="0"/>
              <a:buChar char="•"/>
            </a:pPr>
            <a:endParaRPr lang="es-MX" dirty="0" smtClean="0"/>
          </a:p>
          <a:p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endParaRPr lang="es-MX" dirty="0"/>
          </a:p>
          <a:p>
            <a:pPr marL="285750" indent="-285750">
              <a:buFont typeface="Arial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endParaRPr lang="es-MX" dirty="0"/>
          </a:p>
          <a:p>
            <a:pPr marL="285750" indent="-285750">
              <a:buFont typeface="Arial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Se revisaron los planes de desarrollo institucional de las universidades estudiadas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/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Se revisaron investigaciones sobre gobierno en las universidades mexicanas (Acosta, 2010 y López Zarate, 2003)</a:t>
            </a:r>
          </a:p>
          <a:p>
            <a:pPr marL="285750" indent="-285750">
              <a:buFont typeface="Arial" pitchFamily="34" charset="0"/>
              <a:buChar char="•"/>
            </a:pPr>
            <a:endParaRPr lang="es-MX" dirty="0"/>
          </a:p>
          <a:p>
            <a:pPr marL="285750" indent="-285750">
              <a:buFont typeface="Arial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034966"/>
              </p:ext>
            </p:extLst>
          </p:nvPr>
        </p:nvGraphicFramePr>
        <p:xfrm>
          <a:off x="3059832" y="2564904"/>
          <a:ext cx="3168352" cy="2019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121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</a:rPr>
                        <a:t>Región ANUIES</a:t>
                      </a:r>
                      <a:endParaRPr lang="es-MX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</a:rPr>
                        <a:t>Universidad</a:t>
                      </a:r>
                      <a:endParaRPr lang="es-MX" sz="1200" dirty="0">
                        <a:latin typeface="+mn-lt"/>
                      </a:endParaRPr>
                    </a:p>
                  </a:txBody>
                  <a:tcPr/>
                </a:tc>
              </a:tr>
              <a:tr h="277108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</a:rPr>
                        <a:t>Noreste</a:t>
                      </a:r>
                      <a:endParaRPr lang="es-MX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</a:rPr>
                        <a:t>UANL, UASLP</a:t>
                      </a:r>
                      <a:endParaRPr lang="es-MX" sz="1200" dirty="0">
                        <a:latin typeface="+mn-lt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</a:rPr>
                        <a:t>Noroeste</a:t>
                      </a:r>
                      <a:endParaRPr lang="es-MX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</a:rPr>
                        <a:t>UABC, UAS</a:t>
                      </a:r>
                      <a:endParaRPr lang="es-MX" sz="1200" dirty="0">
                        <a:latin typeface="+mn-lt"/>
                      </a:endParaRPr>
                    </a:p>
                  </a:txBody>
                  <a:tcPr/>
                </a:tc>
              </a:tr>
              <a:tr h="22973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</a:rPr>
                        <a:t>Centro </a:t>
                      </a:r>
                      <a:r>
                        <a:rPr lang="es-MX" sz="1200" dirty="0" err="1" smtClean="0">
                          <a:latin typeface="+mn-lt"/>
                        </a:rPr>
                        <a:t>Ocidente</a:t>
                      </a:r>
                      <a:endParaRPr lang="es-MX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</a:rPr>
                        <a:t>UDG,</a:t>
                      </a:r>
                      <a:r>
                        <a:rPr lang="es-MX" sz="1200" baseline="0" dirty="0" smtClean="0">
                          <a:latin typeface="+mn-lt"/>
                        </a:rPr>
                        <a:t> UMSNH</a:t>
                      </a:r>
                      <a:endParaRPr lang="es-MX" sz="1200" dirty="0">
                        <a:latin typeface="+mn-lt"/>
                      </a:endParaRPr>
                    </a:p>
                  </a:txBody>
                  <a:tcPr/>
                </a:tc>
              </a:tr>
              <a:tr h="243448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</a:rPr>
                        <a:t>Metropolitana</a:t>
                      </a:r>
                      <a:endParaRPr lang="es-MX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</a:rPr>
                        <a:t>UAM, IPN</a:t>
                      </a:r>
                      <a:endParaRPr lang="es-MX" sz="1200" dirty="0">
                        <a:latin typeface="+mn-lt"/>
                      </a:endParaRPr>
                    </a:p>
                  </a:txBody>
                  <a:tcPr/>
                </a:tc>
              </a:tr>
              <a:tr h="185152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</a:rPr>
                        <a:t>Centro Sur</a:t>
                      </a:r>
                      <a:endParaRPr lang="es-MX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err="1" smtClean="0">
                          <a:latin typeface="+mn-lt"/>
                        </a:rPr>
                        <a:t>UACh</a:t>
                      </a:r>
                      <a:r>
                        <a:rPr lang="es-MX" sz="1200" dirty="0" smtClean="0">
                          <a:latin typeface="+mn-lt"/>
                        </a:rPr>
                        <a:t>, BUAP, UAEH</a:t>
                      </a:r>
                      <a:endParaRPr lang="es-MX" sz="1200" dirty="0">
                        <a:latin typeface="+mn-lt"/>
                      </a:endParaRPr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</a:rPr>
                        <a:t>Sur Sureste</a:t>
                      </a:r>
                      <a:endParaRPr lang="es-MX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+mn-lt"/>
                        </a:rPr>
                        <a:t>UV</a:t>
                      </a:r>
                      <a:endParaRPr lang="es-MX" sz="1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4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94257"/>
            <a:ext cx="7245112" cy="571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2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83271" y="1124744"/>
            <a:ext cx="7843333" cy="4680520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de-DE" u="sng" dirty="0" err="1" smtClean="0">
                <a:latin typeface="Calibri"/>
                <a:ea typeface="Times New Roman"/>
                <a:cs typeface="Calibri"/>
              </a:rPr>
              <a:t>Características</a:t>
            </a:r>
            <a:r>
              <a:rPr lang="de-DE" u="sng" dirty="0" smtClean="0">
                <a:latin typeface="Calibri"/>
                <a:ea typeface="Times New Roman"/>
                <a:cs typeface="Calibri"/>
              </a:rPr>
              <a:t> individuales 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/>
                <a:ea typeface="Times New Roman"/>
                <a:cs typeface="Calibri"/>
              </a:rPr>
              <a:t>Se </a:t>
            </a:r>
            <a:r>
              <a:rPr lang="de-DE" dirty="0" err="1" smtClean="0">
                <a:latin typeface="Calibri"/>
                <a:ea typeface="Times New Roman"/>
                <a:cs typeface="Calibri"/>
              </a:rPr>
              <a:t>confirma</a:t>
            </a:r>
            <a:r>
              <a:rPr lang="de-DE" dirty="0" smtClean="0"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latin typeface="Calibri"/>
                <a:ea typeface="Times New Roman"/>
                <a:cs typeface="Calibri"/>
              </a:rPr>
              <a:t>correlación</a:t>
            </a:r>
            <a:r>
              <a:rPr lang="de-DE" dirty="0" smtClean="0"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latin typeface="Calibri"/>
                <a:ea typeface="Times New Roman"/>
                <a:cs typeface="Calibri"/>
              </a:rPr>
              <a:t>positiva</a:t>
            </a:r>
            <a:r>
              <a:rPr lang="de-DE" dirty="0" smtClean="0"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latin typeface="Calibri"/>
                <a:ea typeface="Times New Roman"/>
                <a:cs typeface="Calibri"/>
              </a:rPr>
              <a:t>con</a:t>
            </a:r>
            <a:r>
              <a:rPr lang="de-DE" dirty="0" smtClean="0"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latin typeface="Calibri"/>
                <a:ea typeface="Times New Roman"/>
                <a:cs typeface="Calibri"/>
              </a:rPr>
              <a:t>sexo</a:t>
            </a:r>
            <a:r>
              <a:rPr lang="de-DE" dirty="0" smtClean="0">
                <a:latin typeface="Calibri"/>
                <a:ea typeface="Times New Roman"/>
                <a:cs typeface="Calibri"/>
              </a:rPr>
              <a:t>, </a:t>
            </a:r>
            <a:r>
              <a:rPr lang="de-DE" dirty="0" err="1" smtClean="0">
                <a:latin typeface="Calibri"/>
                <a:ea typeface="Times New Roman"/>
                <a:cs typeface="Calibri"/>
              </a:rPr>
              <a:t>edad</a:t>
            </a:r>
            <a:r>
              <a:rPr lang="de-DE" dirty="0" smtClean="0">
                <a:latin typeface="Calibri"/>
                <a:ea typeface="Times New Roman"/>
                <a:cs typeface="Calibri"/>
              </a:rPr>
              <a:t>, </a:t>
            </a:r>
            <a:r>
              <a:rPr lang="de-DE" dirty="0" err="1" smtClean="0">
                <a:latin typeface="Calibri"/>
                <a:ea typeface="Times New Roman"/>
                <a:cs typeface="Calibri"/>
              </a:rPr>
              <a:t>tiempo</a:t>
            </a:r>
            <a:r>
              <a:rPr lang="de-DE" dirty="0" smtClean="0">
                <a:latin typeface="Calibri"/>
                <a:ea typeface="Times New Roman"/>
                <a:cs typeface="Calibri"/>
              </a:rPr>
              <a:t> en </a:t>
            </a:r>
            <a:r>
              <a:rPr lang="de-DE" dirty="0" err="1" smtClean="0">
                <a:latin typeface="Calibri"/>
                <a:ea typeface="Times New Roman"/>
                <a:cs typeface="Calibri"/>
              </a:rPr>
              <a:t>el</a:t>
            </a:r>
            <a:r>
              <a:rPr lang="de-DE" dirty="0" smtClean="0"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latin typeface="Calibri"/>
                <a:ea typeface="Times New Roman"/>
                <a:cs typeface="Calibri"/>
              </a:rPr>
              <a:t>puesto</a:t>
            </a:r>
            <a:r>
              <a:rPr lang="de-DE" dirty="0" smtClean="0">
                <a:latin typeface="Calibri"/>
                <a:ea typeface="Times New Roman"/>
                <a:cs typeface="Calibri"/>
              </a:rPr>
              <a:t> y la </a:t>
            </a:r>
            <a:r>
              <a:rPr lang="de-DE" dirty="0" err="1" smtClean="0">
                <a:latin typeface="Calibri"/>
                <a:ea typeface="Times New Roman"/>
                <a:cs typeface="Calibri"/>
              </a:rPr>
              <a:t>trayectoria</a:t>
            </a:r>
            <a:r>
              <a:rPr lang="de-DE" dirty="0" smtClean="0"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latin typeface="Calibri"/>
                <a:ea typeface="Times New Roman"/>
                <a:cs typeface="Calibri"/>
              </a:rPr>
              <a:t>profesional</a:t>
            </a:r>
            <a:r>
              <a:rPr lang="de-DE" dirty="0" smtClean="0">
                <a:latin typeface="Calibri"/>
                <a:ea typeface="Times New Roman"/>
                <a:cs typeface="Calibri"/>
              </a:rPr>
              <a:t> 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/>
                <a:ea typeface="Times New Roman"/>
                <a:cs typeface="Calibri"/>
              </a:rPr>
              <a:t>De </a:t>
            </a:r>
            <a:r>
              <a:rPr lang="de-DE" dirty="0" err="1" smtClean="0">
                <a:latin typeface="Calibri"/>
                <a:ea typeface="Times New Roman"/>
                <a:cs typeface="Calibri"/>
              </a:rPr>
              <a:t>manera</a:t>
            </a:r>
            <a:r>
              <a:rPr lang="de-DE" dirty="0" smtClean="0"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latin typeface="Calibri"/>
                <a:ea typeface="Times New Roman"/>
                <a:cs typeface="Calibri"/>
              </a:rPr>
              <a:t>parcial</a:t>
            </a:r>
            <a:r>
              <a:rPr lang="de-DE" dirty="0" smtClean="0">
                <a:latin typeface="Calibri"/>
                <a:ea typeface="Times New Roman"/>
                <a:cs typeface="Calibri"/>
              </a:rPr>
              <a:t>: la </a:t>
            </a:r>
            <a:r>
              <a:rPr lang="de-DE" dirty="0" err="1" smtClean="0">
                <a:latin typeface="Calibri"/>
                <a:ea typeface="Times New Roman"/>
                <a:cs typeface="Calibri"/>
              </a:rPr>
              <a:t>disciplina</a:t>
            </a:r>
            <a:r>
              <a:rPr lang="de-DE" dirty="0" smtClean="0">
                <a:latin typeface="Calibri"/>
                <a:ea typeface="Times New Roman"/>
                <a:cs typeface="Calibri"/>
              </a:rPr>
              <a:t> de </a:t>
            </a:r>
            <a:r>
              <a:rPr lang="de-DE" dirty="0" err="1" smtClean="0">
                <a:latin typeface="Calibri"/>
                <a:ea typeface="Times New Roman"/>
                <a:cs typeface="Calibri"/>
              </a:rPr>
              <a:t>origen</a:t>
            </a:r>
            <a:r>
              <a:rPr lang="de-DE" dirty="0" smtClean="0"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latin typeface="Calibri"/>
                <a:ea typeface="Times New Roman"/>
                <a:cs typeface="Calibri"/>
              </a:rPr>
              <a:t>y</a:t>
            </a:r>
            <a:r>
              <a:rPr lang="de-DE" dirty="0" smtClean="0"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latin typeface="Calibri"/>
                <a:ea typeface="Times New Roman"/>
                <a:cs typeface="Calibri"/>
              </a:rPr>
              <a:t>formación</a:t>
            </a:r>
            <a:r>
              <a:rPr lang="de-DE" dirty="0" smtClean="0">
                <a:latin typeface="Calibri"/>
                <a:ea typeface="Times New Roman"/>
                <a:cs typeface="Calibri"/>
              </a:rPr>
              <a:t> en </a:t>
            </a:r>
            <a:r>
              <a:rPr lang="de-DE" dirty="0" err="1" smtClean="0">
                <a:latin typeface="Calibri"/>
                <a:ea typeface="Times New Roman"/>
                <a:cs typeface="Calibri"/>
              </a:rPr>
              <a:t>áreas</a:t>
            </a:r>
            <a:r>
              <a:rPr lang="de-DE" dirty="0" smtClean="0"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latin typeface="Calibri"/>
                <a:ea typeface="Times New Roman"/>
                <a:cs typeface="Calibri"/>
              </a:rPr>
              <a:t>vinculadas</a:t>
            </a:r>
            <a:r>
              <a:rPr lang="de-DE" dirty="0" smtClean="0">
                <a:latin typeface="Calibri"/>
                <a:ea typeface="Times New Roman"/>
                <a:cs typeface="Calibri"/>
              </a:rPr>
              <a:t> al </a:t>
            </a:r>
            <a:r>
              <a:rPr lang="de-DE" dirty="0" err="1" smtClean="0">
                <a:latin typeface="Calibri"/>
                <a:ea typeface="Times New Roman"/>
                <a:cs typeface="Calibri"/>
              </a:rPr>
              <a:t>management</a:t>
            </a:r>
            <a:endParaRPr lang="de-DE" dirty="0" smtClean="0">
              <a:latin typeface="Calibri"/>
              <a:ea typeface="Times New Roman"/>
              <a:cs typeface="Calibri"/>
            </a:endParaRPr>
          </a:p>
          <a:p>
            <a:pPr lvl="1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Calibri"/>
                <a:ea typeface="Times New Roman"/>
                <a:cs typeface="Calibri"/>
              </a:rPr>
              <a:t>Correlación</a:t>
            </a:r>
            <a:r>
              <a:rPr lang="de-DE" dirty="0" smtClean="0"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latin typeface="Calibri"/>
                <a:ea typeface="Times New Roman"/>
                <a:cs typeface="Calibri"/>
              </a:rPr>
              <a:t>negativa</a:t>
            </a:r>
            <a:r>
              <a:rPr lang="de-DE" dirty="0" smtClean="0"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latin typeface="Calibri"/>
                <a:ea typeface="Times New Roman"/>
                <a:cs typeface="Calibri"/>
              </a:rPr>
              <a:t>con</a:t>
            </a:r>
            <a:r>
              <a:rPr lang="de-DE" dirty="0" smtClean="0"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latin typeface="Calibri"/>
                <a:ea typeface="Times New Roman"/>
                <a:cs typeface="Calibri"/>
              </a:rPr>
              <a:t>grado</a:t>
            </a:r>
            <a:r>
              <a:rPr lang="de-DE" dirty="0" smtClean="0"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latin typeface="Calibri"/>
                <a:ea typeface="Times New Roman"/>
                <a:cs typeface="Calibri"/>
              </a:rPr>
              <a:t>académico</a:t>
            </a:r>
            <a:endParaRPr lang="de-DE" dirty="0" smtClean="0">
              <a:latin typeface="Calibri"/>
              <a:ea typeface="Times New Roman"/>
              <a:cs typeface="Calibri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de-DE" u="sng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Contexto</a:t>
            </a:r>
            <a:r>
              <a:rPr lang="de-DE" u="sng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de-DE" u="sng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organizacional</a:t>
            </a:r>
            <a:endParaRPr lang="de-DE" u="sng" dirty="0" smtClean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 lvl="1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Correlación</a:t>
            </a:r>
            <a:r>
              <a:rPr lang="de-DE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positiva</a:t>
            </a:r>
            <a:r>
              <a:rPr lang="de-DE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con</a:t>
            </a:r>
            <a:r>
              <a:rPr lang="de-DE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el</a:t>
            </a:r>
            <a:r>
              <a:rPr lang="de-DE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tipo</a:t>
            </a:r>
            <a:r>
              <a:rPr lang="de-DE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de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institución</a:t>
            </a:r>
            <a:r>
              <a:rPr lang="de-DE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, las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formas</a:t>
            </a:r>
            <a:r>
              <a:rPr lang="de-DE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de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governanza</a:t>
            </a:r>
            <a:r>
              <a:rPr lang="de-DE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y la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percepción</a:t>
            </a:r>
            <a:r>
              <a:rPr lang="de-DE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de la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estructura</a:t>
            </a:r>
            <a:r>
              <a:rPr lang="de-DE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interna</a:t>
            </a:r>
            <a:endParaRPr lang="de-DE" dirty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de-DE" u="sng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Conexto</a:t>
            </a:r>
            <a:r>
              <a:rPr lang="de-DE" u="sng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de-DE" u="sng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social</a:t>
            </a:r>
            <a:r>
              <a:rPr lang="de-DE" u="sng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Correlación</a:t>
            </a:r>
            <a:r>
              <a:rPr lang="de-DE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positiva</a:t>
            </a:r>
            <a:r>
              <a:rPr lang="de-DE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con</a:t>
            </a:r>
            <a:r>
              <a:rPr lang="de-DE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la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percepción</a:t>
            </a:r>
            <a:r>
              <a:rPr lang="de-DE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de </a:t>
            </a:r>
            <a:r>
              <a:rPr lang="de-DE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desconfianza</a:t>
            </a:r>
            <a:r>
              <a:rPr lang="de-DE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en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el</a:t>
            </a:r>
            <a:r>
              <a:rPr lang="de-DE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E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stado</a:t>
            </a:r>
            <a:r>
              <a:rPr lang="de-DE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– se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confirma</a:t>
            </a:r>
            <a:r>
              <a:rPr lang="de-DE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parcialmente</a:t>
            </a:r>
            <a:endParaRPr lang="de-DE" dirty="0" smtClean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de-DE" dirty="0" smtClean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dirty="0" err="1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T</a:t>
            </a:r>
            <a:r>
              <a:rPr lang="de-DE" dirty="0" err="1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anto</a:t>
            </a:r>
            <a:r>
              <a:rPr lang="de-DE" dirty="0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 las </a:t>
            </a:r>
            <a:r>
              <a:rPr lang="de-DE" dirty="0" err="1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características</a:t>
            </a:r>
            <a:r>
              <a:rPr lang="de-DE" dirty="0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 individuales </a:t>
            </a:r>
            <a:r>
              <a:rPr lang="de-DE" dirty="0" err="1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como</a:t>
            </a:r>
            <a:r>
              <a:rPr lang="de-DE" dirty="0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el</a:t>
            </a:r>
            <a:r>
              <a:rPr lang="de-DE" dirty="0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contexto</a:t>
            </a:r>
            <a:r>
              <a:rPr lang="de-DE" dirty="0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organizacional</a:t>
            </a:r>
            <a:r>
              <a:rPr lang="de-DE" dirty="0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 y </a:t>
            </a:r>
            <a:r>
              <a:rPr lang="de-DE" dirty="0" err="1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social</a:t>
            </a:r>
            <a:r>
              <a:rPr lang="de-DE" dirty="0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tienen</a:t>
            </a:r>
            <a:r>
              <a:rPr lang="de-DE" dirty="0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una</a:t>
            </a:r>
            <a:r>
              <a:rPr lang="de-DE" dirty="0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influencia</a:t>
            </a:r>
            <a:r>
              <a:rPr lang="de-DE" dirty="0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sobre</a:t>
            </a:r>
            <a:r>
              <a:rPr lang="de-DE" dirty="0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el</a:t>
            </a:r>
            <a:r>
              <a:rPr lang="de-DE" dirty="0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liderazgo</a:t>
            </a:r>
            <a:r>
              <a:rPr lang="de-DE" dirty="0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transformacional</a:t>
            </a:r>
            <a:r>
              <a:rPr lang="de-DE" dirty="0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 de los </a:t>
            </a:r>
            <a:r>
              <a:rPr lang="de-DE" dirty="0" err="1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rectores</a:t>
            </a:r>
            <a:r>
              <a:rPr lang="de-DE" dirty="0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mexicanos</a:t>
            </a:r>
            <a:r>
              <a:rPr lang="de-DE" dirty="0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. 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endParaRPr lang="de-DE" sz="14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de-DE" dirty="0" smtClean="0">
              <a:latin typeface="Calibri"/>
              <a:ea typeface="Times New Roman"/>
              <a:cs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de-DE" dirty="0">
              <a:latin typeface="Calibri"/>
              <a:ea typeface="Times New Roman"/>
              <a:cs typeface="Calibri"/>
            </a:endParaRPr>
          </a:p>
        </p:txBody>
      </p:sp>
      <p:sp>
        <p:nvSpPr>
          <p:cNvPr id="3" name="Textfeld 1"/>
          <p:cNvSpPr txBox="1">
            <a:spLocks noChangeArrowheads="1"/>
          </p:cNvSpPr>
          <p:nvPr/>
        </p:nvSpPr>
        <p:spPr bwMode="auto">
          <a:xfrm>
            <a:off x="1230923" y="288925"/>
            <a:ext cx="7244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algn="l" eaLnBrk="1" hangingPunct="1"/>
            <a:r>
              <a:rPr lang="de-DE" sz="2400" b="1" dirty="0" err="1" smtClean="0">
                <a:latin typeface="Lucida Sans Unicode" pitchFamily="34" charset="0"/>
                <a:cs typeface="Lucida Sans Unicode" pitchFamily="34" charset="0"/>
              </a:rPr>
              <a:t>Resultados</a:t>
            </a:r>
            <a:r>
              <a:rPr lang="de-DE" sz="2400" b="1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de-DE" sz="2400" b="1" dirty="0" err="1" smtClean="0">
                <a:latin typeface="Lucida Sans Unicode" pitchFamily="34" charset="0"/>
                <a:cs typeface="Lucida Sans Unicode" pitchFamily="34" charset="0"/>
              </a:rPr>
              <a:t>encuesta</a:t>
            </a:r>
            <a:endParaRPr lang="de-DE" sz="2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69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836712"/>
            <a:ext cx="8640960" cy="4955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 smtClean="0"/>
              <a:t>Dirección-estructura-estrategia: </a:t>
            </a:r>
          </a:p>
          <a:p>
            <a:endParaRPr lang="es-MX" b="1" i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400" dirty="0" smtClean="0"/>
              <a:t>La “tercera misión”  en las universidades ha sido impulsada desde el </a:t>
            </a:r>
            <a:r>
              <a:rPr lang="es-MX" sz="1400" dirty="0" smtClean="0">
                <a:solidFill>
                  <a:srgbClr val="FF0000"/>
                </a:solidFill>
              </a:rPr>
              <a:t>marco institucional nacional para la ciencia</a:t>
            </a:r>
            <a:r>
              <a:rPr lang="es-MX" sz="1400" dirty="0" smtClean="0"/>
              <a:t>, la tecnología y la innovación.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400" dirty="0" smtClean="0"/>
              <a:t>Las universidades públicas mexicanas se caracterizan por una tipo de conducción colegiada, donde la toma de decisiones pasa por un proceso de negociación-conciliación de los intereses de los diversos actores y sectores de la comunidad universitaria. La vinculación es parte de su agenda.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400" dirty="0" smtClean="0"/>
              <a:t>Las </a:t>
            </a:r>
            <a:r>
              <a:rPr lang="es-MX" sz="1400" dirty="0"/>
              <a:t>universidades públicas </a:t>
            </a:r>
            <a:r>
              <a:rPr lang="es-MX" sz="1400" dirty="0" smtClean="0"/>
              <a:t>participan en la “tercera misión” </a:t>
            </a:r>
            <a:r>
              <a:rPr lang="es-MX" sz="1400" dirty="0"/>
              <a:t>a través del trabajo </a:t>
            </a:r>
            <a:r>
              <a:rPr lang="es-MX" sz="1400" dirty="0" smtClean="0"/>
              <a:t>de </a:t>
            </a:r>
            <a:r>
              <a:rPr lang="es-MX" sz="1400" dirty="0"/>
              <a:t>los profesores investigadores, tanto a nivel individual como vía las redes con pares nacionales e </a:t>
            </a:r>
            <a:r>
              <a:rPr lang="es-MX" sz="1400" dirty="0" smtClean="0"/>
              <a:t>internacionales y con apoyo de financiamiento estraordinario, fundamentalmente.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1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400" dirty="0" smtClean="0"/>
              <a:t>Es </a:t>
            </a:r>
            <a:r>
              <a:rPr lang="es-MX" sz="1400" dirty="0"/>
              <a:t>común que </a:t>
            </a:r>
            <a:r>
              <a:rPr lang="es-MX" sz="1400" dirty="0" smtClean="0"/>
              <a:t>en el discurso (planes </a:t>
            </a:r>
            <a:r>
              <a:rPr lang="es-MX" sz="1400" dirty="0"/>
              <a:t>de desarrollo institucional de las </a:t>
            </a:r>
            <a:r>
              <a:rPr lang="es-MX" sz="1400" dirty="0" smtClean="0"/>
              <a:t>universidades) </a:t>
            </a:r>
            <a:r>
              <a:rPr lang="es-MX" sz="1400" dirty="0"/>
              <a:t>incorporen como objetivos estratégicos la participación de los investigadores en el fortalecimiento de la vinculación con otros sectores de la </a:t>
            </a:r>
            <a:r>
              <a:rPr lang="es-MX" sz="1400" dirty="0" smtClean="0"/>
              <a:t>sociedad</a:t>
            </a:r>
            <a:r>
              <a:rPr lang="es-MX" sz="1400" dirty="0"/>
              <a:t>.</a:t>
            </a:r>
            <a:endParaRPr lang="es-MX" sz="1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s-MX" sz="1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400" dirty="0" smtClean="0"/>
              <a:t>La </a:t>
            </a:r>
            <a:r>
              <a:rPr lang="es-MX" sz="1400" dirty="0"/>
              <a:t>gestión </a:t>
            </a:r>
            <a:r>
              <a:rPr lang="es-MX" sz="1400" dirty="0" smtClean="0"/>
              <a:t>universitaria para la vinculación, </a:t>
            </a:r>
            <a:r>
              <a:rPr lang="es-MX" sz="1400" dirty="0"/>
              <a:t>vía oficinas administrativas, apoya </a:t>
            </a:r>
            <a:r>
              <a:rPr lang="es-MX" sz="1400" dirty="0" smtClean="0"/>
              <a:t>fundamentalmente en </a:t>
            </a:r>
            <a:r>
              <a:rPr lang="es-MX" sz="1400" dirty="0"/>
              <a:t>la formalización de las relaciones con los actores involucrados (convenios con empresas, organismos públicos, organizaciones no gubernamentales; entre otros</a:t>
            </a:r>
            <a:r>
              <a:rPr lang="es-MX" sz="1400" dirty="0" smtClean="0"/>
              <a:t>); pero son pocos los cosas donde operan oficinas de trasnferencia de conocimiento o similares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88836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662409"/>
              </p:ext>
            </p:extLst>
          </p:nvPr>
        </p:nvGraphicFramePr>
        <p:xfrm>
          <a:off x="999" y="0"/>
          <a:ext cx="9143001" cy="6450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740"/>
                <a:gridCol w="2462934"/>
                <a:gridCol w="5568327"/>
              </a:tblGrid>
              <a:tr h="420766"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PERIODO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PROGRAMA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INSTRUMENTOS</a:t>
                      </a:r>
                      <a:endParaRPr lang="es-ES" dirty="0"/>
                    </a:p>
                  </a:txBody>
                  <a:tcPr/>
                </a:tc>
              </a:tr>
              <a:tr h="2055572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89-94</a:t>
                      </a:r>
                      <a:endParaRPr lang="es-ES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Programa Nacional de Ciencia y Modernización Tecnológica (</a:t>
                      </a:r>
                      <a:r>
                        <a:rPr lang="es-ES" sz="1600" dirty="0" err="1" smtClean="0"/>
                        <a:t>PNCyMT</a:t>
                      </a:r>
                      <a:r>
                        <a:rPr lang="es-ES" sz="1600" dirty="0" smtClean="0"/>
                        <a:t>)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- Programas: Sistemas</a:t>
                      </a:r>
                      <a:r>
                        <a:rPr lang="es-ES" sz="1600" baseline="0" dirty="0" smtClean="0"/>
                        <a:t> regionales de investigación, etc.</a:t>
                      </a:r>
                    </a:p>
                    <a:p>
                      <a:r>
                        <a:rPr lang="es-ES" sz="1600" baseline="0" dirty="0" smtClean="0"/>
                        <a:t>-Normatividades estatales e instituciones de gestión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600" baseline="0" dirty="0" smtClean="0"/>
                        <a:t>- Ley de fomento y protección de la propiedad intelectual (1994).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600" baseline="0" dirty="0" smtClean="0"/>
                        <a:t>- Ley para el Fomento de la Investigación Científica y Tecnológica (1999).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1600" dirty="0" smtClean="0"/>
                        <a:t>- Reforma del SIN (1999)</a:t>
                      </a:r>
                      <a:endParaRPr lang="es-ES" sz="1600" dirty="0"/>
                    </a:p>
                  </a:txBody>
                  <a:tcPr/>
                </a:tc>
              </a:tr>
              <a:tr h="161705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95-00</a:t>
                      </a:r>
                      <a:endParaRPr lang="es-ES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Programa de Ciencia y Tecnología (</a:t>
                      </a:r>
                      <a:r>
                        <a:rPr lang="es-ES" sz="1600" dirty="0" err="1" smtClean="0"/>
                        <a:t>PCyT</a:t>
                      </a:r>
                      <a:r>
                        <a:rPr lang="es-ES" sz="1600" dirty="0" smtClean="0"/>
                        <a:t>)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dirty="0" smtClean="0"/>
                        <a:t>Créditos fiscales para</a:t>
                      </a:r>
                      <a:r>
                        <a:rPr lang="es-ES" sz="1600" baseline="0" dirty="0" smtClean="0"/>
                        <a:t> IDT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baseline="0" dirty="0" smtClean="0"/>
                        <a:t>Programa de Apoyos Especiales a la Modernización Tecnológica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baseline="0" dirty="0" smtClean="0"/>
                        <a:t>Programa de Incubadoras de Empresas de Base Tecnológica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baseline="0" dirty="0" smtClean="0"/>
                        <a:t>Programa de apoyo a la vinculación en la academia</a:t>
                      </a:r>
                      <a:endParaRPr lang="es-ES" sz="1600" dirty="0"/>
                    </a:p>
                  </a:txBody>
                  <a:tcPr/>
                </a:tc>
              </a:tr>
              <a:tr h="1178527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00-06</a:t>
                      </a:r>
                      <a:endParaRPr lang="es-ES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Programa Especial de Ciencia</a:t>
                      </a:r>
                      <a:r>
                        <a:rPr lang="es-ES" sz="1600" baseline="0" dirty="0" smtClean="0"/>
                        <a:t> y Tecnología (PECYT)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dirty="0" smtClean="0"/>
                        <a:t>Incentivos fiscales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dirty="0" smtClean="0"/>
                        <a:t>Mecanismos de </a:t>
                      </a:r>
                      <a:r>
                        <a:rPr lang="es-ES" sz="1600" dirty="0" err="1" smtClean="0"/>
                        <a:t>co</a:t>
                      </a:r>
                      <a:r>
                        <a:rPr lang="es-ES" sz="1600" dirty="0" smtClean="0"/>
                        <a:t>-financiamiento con usuarios (empresas)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dirty="0" smtClean="0"/>
                        <a:t>Fondos sectoriales y fondos mixtos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dirty="0" smtClean="0"/>
                        <a:t>AVANCE, PROINNOVA, INNOVATEC,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etc</a:t>
                      </a:r>
                      <a:endParaRPr lang="es-ES" sz="1600" dirty="0"/>
                    </a:p>
                  </a:txBody>
                  <a:tcPr/>
                </a:tc>
              </a:tr>
              <a:tr h="1178527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06-12</a:t>
                      </a:r>
                      <a:endParaRPr lang="es-ES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Programa Especial de Ciencia,</a:t>
                      </a:r>
                      <a:r>
                        <a:rPr lang="es-ES" sz="1600" baseline="0" dirty="0" smtClean="0"/>
                        <a:t> Tecnología e Innovación (</a:t>
                      </a:r>
                      <a:r>
                        <a:rPr lang="es-ES" sz="1600" baseline="0" dirty="0" err="1" smtClean="0"/>
                        <a:t>PECyTI</a:t>
                      </a:r>
                      <a:r>
                        <a:rPr lang="es-ES" sz="1600" baseline="0" dirty="0" smtClean="0"/>
                        <a:t>)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dirty="0" smtClean="0"/>
                        <a:t>Fondos sectoriales, mixtos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dirty="0" smtClean="0"/>
                        <a:t>Fondos institucionales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dirty="0" smtClean="0"/>
                        <a:t>Programa de Estímulos a la Innovación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600" dirty="0" smtClean="0"/>
                        <a:t>Etc.</a:t>
                      </a:r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0" y="6538555"/>
            <a:ext cx="92544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Fuente: Del seminario de investigación “Aportes metodológicos para estudiar las universidades públicas mexicanas!, Xalapa, Ver. 23, 24 y 25 de mayo de 2014.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112100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188640"/>
            <a:ext cx="8496944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Negociación-conciliación</a:t>
            </a:r>
            <a:r>
              <a:rPr lang="es-MX" b="1" dirty="0" smtClean="0"/>
              <a:t>:</a:t>
            </a:r>
          </a:p>
          <a:p>
            <a:endParaRPr lang="es-MX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/>
              <a:t>Los </a:t>
            </a:r>
            <a:r>
              <a:rPr lang="es-MX" dirty="0"/>
              <a:t>gobiernos universitarios actúan regularmente con problemas de legitimidad y </a:t>
            </a:r>
            <a:r>
              <a:rPr lang="es-MX" dirty="0" smtClean="0"/>
              <a:t>desconfianza </a:t>
            </a:r>
            <a:r>
              <a:rPr lang="es-MX" dirty="0"/>
              <a:t>de las comunidades universitarias que </a:t>
            </a:r>
            <a:r>
              <a:rPr lang="es-MX" dirty="0" smtClean="0"/>
              <a:t>representan (Acosta, 2010).</a:t>
            </a:r>
          </a:p>
          <a:p>
            <a:pPr algn="just"/>
            <a:endParaRPr lang="es-MX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/>
              <a:t>L</a:t>
            </a:r>
            <a:r>
              <a:rPr lang="es-MX" dirty="0" smtClean="0"/>
              <a:t>a </a:t>
            </a:r>
            <a:r>
              <a:rPr lang="es-MX" b="1" dirty="0" smtClean="0">
                <a:solidFill>
                  <a:srgbClr val="FF0000"/>
                </a:solidFill>
              </a:rPr>
              <a:t>desconfianza</a:t>
            </a:r>
            <a:r>
              <a:rPr lang="es-MX" dirty="0" smtClean="0"/>
              <a:t> se origina de la poca influencia que tienen los académicos en decisiones de carácter institucional, sobre todo aquellas que se consideran de naturaleza administrativa (Grediaga Kuri ,  2000; </a:t>
            </a:r>
            <a:r>
              <a:rPr lang="es-MX" dirty="0"/>
              <a:t>Gil </a:t>
            </a:r>
            <a:r>
              <a:rPr lang="es-MX" dirty="0" smtClean="0"/>
              <a:t>Antón, 1996</a:t>
            </a:r>
            <a:r>
              <a:rPr lang="es-MX" dirty="0"/>
              <a:t>, </a:t>
            </a:r>
            <a:r>
              <a:rPr lang="es-MX" dirty="0" smtClean="0"/>
              <a:t>2001 </a:t>
            </a:r>
            <a:r>
              <a:rPr lang="es-MX" dirty="0"/>
              <a:t>y  Galaz y </a:t>
            </a:r>
            <a:r>
              <a:rPr lang="es-MX" dirty="0" smtClean="0"/>
              <a:t>Viloria, 2004).</a:t>
            </a:r>
          </a:p>
          <a:p>
            <a:pPr algn="just"/>
            <a:endParaRPr lang="es-MX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/>
              <a:t>Los profesores-investigadores </a:t>
            </a:r>
            <a:r>
              <a:rPr lang="es-MX" dirty="0"/>
              <a:t>tienen mayor influencia en las decisiones relativas a la docencia, la investigación y la </a:t>
            </a:r>
            <a:r>
              <a:rPr lang="es-MX" dirty="0" smtClean="0"/>
              <a:t>difusión</a:t>
            </a:r>
            <a:r>
              <a:rPr lang="es-MX" dirty="0"/>
              <a:t> </a:t>
            </a:r>
            <a:r>
              <a:rPr lang="es-MX" dirty="0" smtClean="0"/>
              <a:t>y por ello son un actor fundamental en el cumplimiento de la “tercera misión”.</a:t>
            </a:r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endParaRPr lang="es-MX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/>
              <a:t>La </a:t>
            </a:r>
            <a:r>
              <a:rPr lang="es-MX" dirty="0"/>
              <a:t>investigación como la función que podría tener mayor influencia en la vinculación con el sector económico, descansa principalmente en los profesores. </a:t>
            </a:r>
            <a:endParaRPr lang="es-MX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s-MX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dirty="0" smtClean="0"/>
              <a:t>En los discursos de los rectores se observa un proceso de </a:t>
            </a:r>
            <a:r>
              <a:rPr lang="es-MX" b="1" i="1" dirty="0" smtClean="0">
                <a:solidFill>
                  <a:srgbClr val="FF0000"/>
                </a:solidFill>
              </a:rPr>
              <a:t>apropiación de los logros </a:t>
            </a:r>
            <a:r>
              <a:rPr lang="es-MX" dirty="0" smtClean="0"/>
              <a:t>individuales y de los grupos de investigación, que contribuyen a la </a:t>
            </a:r>
            <a:r>
              <a:rPr lang="es-MX" b="1" dirty="0" smtClean="0">
                <a:solidFill>
                  <a:srgbClr val="FF0000"/>
                </a:solidFill>
              </a:rPr>
              <a:t>legitimidad institucional</a:t>
            </a:r>
            <a:r>
              <a:rPr lang="es-MX" dirty="0" smtClean="0"/>
              <a:t>, especialmente de la “tercera misión” </a:t>
            </a:r>
            <a:r>
              <a:rPr lang="es-MX" dirty="0"/>
              <a:t>en el entorno </a:t>
            </a:r>
            <a:r>
              <a:rPr lang="es-MX" dirty="0" smtClean="0"/>
              <a:t>organizacional.</a:t>
            </a:r>
            <a:r>
              <a:rPr lang="es-MX" b="1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004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s-MX" sz="2600" dirty="0" smtClean="0"/>
              <a:t>En los discursos sobre la eficacia institucional en el desarrollo de la vinculación se basa en el logro de indicadores: tipo </a:t>
            </a:r>
            <a:r>
              <a:rPr lang="es-MX" sz="2600" dirty="0"/>
              <a:t>de proyectos de investigación básica, aplicada, tecnológica, etc; fuente de financiamiento de proyectos (organismos gubernamentales, empresas y organismos internacionales); convenios de colaboración (nacionales, internacionales, con empresas, sector público, ONG’s, etc.); tipo de publicaciones; impacto de las publicaciones (citas); </a:t>
            </a:r>
            <a:r>
              <a:rPr lang="es-MX" sz="2600" dirty="0" smtClean="0"/>
              <a:t>número </a:t>
            </a:r>
            <a:r>
              <a:rPr lang="es-MX" sz="2600" dirty="0"/>
              <a:t>de patentes, número de diseños industriales, modelos de obtentor, derechos de autor (software), etc.; patentes licenciadas;  convenios de capacitación con empresas; convenios de ingeniería y servicios con empresas; convenios de transferencia de tecnología con empresas y empresas creadas a partir del conocimiento universitario (spin-offs) )(FCCyT, 2013</a:t>
            </a:r>
            <a:r>
              <a:rPr lang="es-MX" sz="2600" dirty="0" smtClean="0"/>
              <a:t>).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s-MX" sz="2600" dirty="0" smtClean="0"/>
          </a:p>
          <a:p>
            <a:pPr algn="just"/>
            <a:endParaRPr lang="es-MX" sz="2300" dirty="0" smtClean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5117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525963"/>
          </a:xfrm>
        </p:spPr>
        <p:txBody>
          <a:bodyPr>
            <a:normAutofit fontScale="25000" lnSpcReduction="20000"/>
          </a:bodyPr>
          <a:lstStyle/>
          <a:p>
            <a:endParaRPr lang="es-MX" dirty="0" smtClean="0"/>
          </a:p>
          <a:p>
            <a:pPr marL="0" indent="0">
              <a:buNone/>
            </a:pPr>
            <a:r>
              <a:rPr lang="es-MX" sz="4900" b="1" dirty="0" smtClean="0">
                <a:solidFill>
                  <a:schemeClr val="tx2"/>
                </a:solidFill>
              </a:rPr>
              <a:t>Aportes clásicos:</a:t>
            </a:r>
            <a:endParaRPr lang="es-MX" sz="4900" b="1" dirty="0">
              <a:solidFill>
                <a:schemeClr val="tx2"/>
              </a:solidFill>
            </a:endParaRPr>
          </a:p>
          <a:p>
            <a:endParaRPr lang="es-MX" sz="4300" dirty="0" smtClean="0"/>
          </a:p>
          <a:p>
            <a:pPr lvl="1"/>
            <a:endParaRPr lang="es-MX" sz="4300" dirty="0"/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s-MX" sz="6400" dirty="0" smtClean="0"/>
              <a:t>En las IES </a:t>
            </a:r>
            <a:r>
              <a:rPr lang="es-MX" sz="6400" dirty="0"/>
              <a:t>privadas generalmente el nombramiento ocurre por acuerdo entre los dueños de la </a:t>
            </a:r>
            <a:r>
              <a:rPr lang="es-MX" sz="6400" dirty="0" smtClean="0"/>
              <a:t>institución</a:t>
            </a:r>
            <a:r>
              <a:rPr lang="es-MX" sz="6400" dirty="0"/>
              <a:t> </a:t>
            </a:r>
            <a:r>
              <a:rPr lang="es-MX" sz="6400" dirty="0" smtClean="0"/>
              <a:t>y su conducción es jerárquica, aunque en algunas funcionan tipos específcos de  órganos académicos colegiados (academias).</a:t>
            </a:r>
          </a:p>
          <a:p>
            <a:pPr marL="342900" lvl="1" indent="-342900" algn="just">
              <a:buFont typeface="Arial" pitchFamily="34" charset="0"/>
              <a:buChar char="•"/>
            </a:pPr>
            <a:endParaRPr lang="es-MX" sz="6400" dirty="0" smtClean="0"/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s-MX" sz="6400" dirty="0" smtClean="0"/>
              <a:t>Los </a:t>
            </a:r>
            <a:r>
              <a:rPr lang="es-MX" sz="6400" dirty="0"/>
              <a:t>rectores de las universidades públicas, en muchos casos</a:t>
            </a:r>
            <a:r>
              <a:rPr lang="es-MX" sz="6400" dirty="0" smtClean="0"/>
              <a:t>, son  </a:t>
            </a:r>
            <a:r>
              <a:rPr lang="es-MX" sz="6400" dirty="0"/>
              <a:t>figuras políticas de gran peso en los gobiernos estatales o las organizaciones gremiales, en un análisis para el caso de México no puede excluirse el tema del poder y su ejercicio dentro y fuera de la universidad  </a:t>
            </a:r>
            <a:endParaRPr lang="es-MX" sz="6400" dirty="0" smtClean="0"/>
          </a:p>
          <a:p>
            <a:pPr marL="342900" lvl="1" indent="-342900" algn="just">
              <a:buFont typeface="Arial" pitchFamily="34" charset="0"/>
              <a:buChar char="•"/>
            </a:pPr>
            <a:endParaRPr lang="es-MX" sz="6400" dirty="0"/>
          </a:p>
          <a:p>
            <a:pPr algn="just"/>
            <a:r>
              <a:rPr lang="es-MX" sz="6400" dirty="0" smtClean="0"/>
              <a:t>Acosta </a:t>
            </a:r>
            <a:r>
              <a:rPr lang="es-MX" sz="6400" dirty="0"/>
              <a:t>(2010) reconoce que estudiar el gobierno de las universidades implica el análisis de los problemas de su </a:t>
            </a:r>
            <a:r>
              <a:rPr lang="es-MX" sz="6400" b="1" dirty="0">
                <a:solidFill>
                  <a:schemeClr val="accent5">
                    <a:lumMod val="50000"/>
                  </a:schemeClr>
                </a:solidFill>
              </a:rPr>
              <a:t>conducción y coordinación</a:t>
            </a:r>
            <a:r>
              <a:rPr lang="es-MX" sz="6400" dirty="0"/>
              <a:t>. </a:t>
            </a:r>
            <a:endParaRPr lang="es-MX" sz="6400" dirty="0" smtClean="0"/>
          </a:p>
          <a:p>
            <a:pPr marL="0" indent="0" algn="just">
              <a:buNone/>
            </a:pPr>
            <a:endParaRPr lang="es-MX" sz="6400" dirty="0" smtClean="0"/>
          </a:p>
          <a:p>
            <a:pPr algn="just"/>
            <a:r>
              <a:rPr lang="es-MX" sz="6400" dirty="0" smtClean="0"/>
              <a:t>Con la llamada modernización el </a:t>
            </a:r>
            <a:r>
              <a:rPr lang="es-MX" sz="6400" dirty="0"/>
              <a:t>gobierno universitario cambió y/o se adaptó a exigencias relacionadas con la transparencia, la rendición de cuentas, la evaluación, la calidad, la planeación institucional y la necesidad, en general, de una gestión más eficiente. No obstante, esta adaptación tuvo implicaciones en el rol del rector como dirigente de la universidad, que pasó de ser una figura </a:t>
            </a:r>
            <a:r>
              <a:rPr lang="es-MX" sz="6400" dirty="0" smtClean="0"/>
              <a:t>política, menos académica </a:t>
            </a:r>
            <a:r>
              <a:rPr lang="es-MX" sz="6400" dirty="0"/>
              <a:t>a un </a:t>
            </a:r>
            <a:r>
              <a:rPr lang="es-MX" sz="6400" b="1" dirty="0">
                <a:solidFill>
                  <a:srgbClr val="FF0000"/>
                </a:solidFill>
              </a:rPr>
              <a:t>manager. </a:t>
            </a:r>
          </a:p>
        </p:txBody>
      </p:sp>
    </p:spTree>
    <p:extLst>
      <p:ext uri="{BB962C8B-B14F-4D97-AF65-F5344CB8AC3E}">
        <p14:creationId xmlns:p14="http://schemas.microsoft.com/office/powerpoint/2010/main" val="158409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Efectos en los </a:t>
            </a:r>
            <a:r>
              <a:rPr lang="es-ES" sz="1800" i="1" dirty="0" smtClean="0"/>
              <a:t>rankings</a:t>
            </a:r>
            <a:r>
              <a:rPr lang="es-ES" sz="1800" dirty="0" smtClean="0"/>
              <a:t> nacionales e internacionales como estrategia de visibilidad y posicionamiento de la universidad</a:t>
            </a:r>
          </a:p>
          <a:p>
            <a:r>
              <a:rPr lang="es-ES" sz="1800" dirty="0" smtClean="0"/>
              <a:t>Construcción de “prestigio institucional”, definido como acumulación de logros individuales con efectos colectivos.</a:t>
            </a:r>
            <a:endParaRPr lang="es-ES" sz="1800" dirty="0"/>
          </a:p>
        </p:txBody>
      </p:sp>
      <p:sp>
        <p:nvSpPr>
          <p:cNvPr id="4" name="Rectángulo 3"/>
          <p:cNvSpPr/>
          <p:nvPr/>
        </p:nvSpPr>
        <p:spPr>
          <a:xfrm>
            <a:off x="467544" y="116632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i="1" dirty="0"/>
              <a:t>Autodeterminación-legitimidad</a:t>
            </a:r>
            <a:r>
              <a:rPr lang="es-MX" b="1" i="1" dirty="0" smtClean="0"/>
              <a:t>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38812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94257"/>
            <a:ext cx="7245112" cy="5715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19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s-ES" sz="2400" i="1" dirty="0" smtClean="0"/>
              <a:t/>
            </a:r>
            <a:br>
              <a:rPr lang="es-ES" sz="2400" i="1" dirty="0" smtClean="0"/>
            </a:br>
            <a:r>
              <a:rPr lang="es-ES" sz="2400" i="1" dirty="0"/>
              <a:t/>
            </a:r>
            <a:br>
              <a:rPr lang="es-ES" sz="2400" i="1" dirty="0"/>
            </a:br>
            <a:r>
              <a:rPr lang="es-ES" sz="2400" i="1" dirty="0" smtClean="0"/>
              <a:t/>
            </a:r>
            <a:br>
              <a:rPr lang="es-ES" sz="2400" i="1" dirty="0" smtClean="0"/>
            </a:br>
            <a:r>
              <a:rPr lang="es-ES" sz="2400" i="1" dirty="0"/>
              <a:t/>
            </a:r>
            <a:br>
              <a:rPr lang="es-ES" sz="2400" i="1" dirty="0"/>
            </a:br>
            <a:r>
              <a:rPr lang="es-ES" sz="2400" i="1" dirty="0" smtClean="0"/>
              <a:t/>
            </a:r>
            <a:br>
              <a:rPr lang="es-ES" sz="2400" i="1" dirty="0" smtClean="0"/>
            </a:br>
            <a:r>
              <a:rPr lang="es-ES" sz="2400" i="1" dirty="0"/>
              <a:t/>
            </a:r>
            <a:br>
              <a:rPr lang="es-ES" sz="2400" i="1" dirty="0"/>
            </a:br>
            <a:r>
              <a:rPr lang="es-ES" sz="2400" i="1" dirty="0" smtClean="0"/>
              <a:t/>
            </a:r>
            <a:br>
              <a:rPr lang="es-ES" sz="2400" i="1" dirty="0" smtClean="0"/>
            </a:br>
            <a:r>
              <a:rPr lang="es-ES" sz="2400" i="1" dirty="0"/>
              <a:t/>
            </a:r>
            <a:br>
              <a:rPr lang="es-ES" sz="2400" i="1" dirty="0"/>
            </a:br>
            <a:r>
              <a:rPr lang="es-ES" sz="2400" i="1" dirty="0" smtClean="0"/>
              <a:t/>
            </a:r>
            <a:br>
              <a:rPr lang="es-ES" sz="2400" i="1" dirty="0" smtClean="0"/>
            </a:br>
            <a:r>
              <a:rPr lang="es-ES" sz="2400" i="1" dirty="0"/>
              <a:t/>
            </a:r>
            <a:br>
              <a:rPr lang="es-ES" sz="2400" i="1" dirty="0"/>
            </a:br>
            <a:r>
              <a:rPr lang="es-ES" sz="2400" i="1" dirty="0" smtClean="0"/>
              <a:t/>
            </a:r>
            <a:br>
              <a:rPr lang="es-ES" sz="2400" i="1" dirty="0" smtClean="0"/>
            </a:br>
            <a:r>
              <a:rPr lang="es-ES" sz="2400" i="1" dirty="0"/>
              <a:t/>
            </a:r>
            <a:br>
              <a:rPr lang="es-ES" sz="2400" i="1" dirty="0"/>
            </a:br>
            <a:r>
              <a:rPr lang="es-ES" sz="2400" i="1" dirty="0" smtClean="0"/>
              <a:t/>
            </a:r>
            <a:br>
              <a:rPr lang="es-ES" sz="2400" i="1" dirty="0" smtClean="0"/>
            </a:br>
            <a:r>
              <a:rPr lang="es-ES" sz="2400" i="1" dirty="0"/>
              <a:t/>
            </a:r>
            <a:br>
              <a:rPr lang="es-ES" sz="2400" i="1" dirty="0"/>
            </a:br>
            <a:r>
              <a:rPr lang="es-ES" sz="2400" i="1" dirty="0" smtClean="0"/>
              <a:t/>
            </a:r>
            <a:br>
              <a:rPr lang="es-ES" sz="2400" i="1" dirty="0" smtClean="0"/>
            </a:br>
            <a:r>
              <a:rPr lang="es-ES" sz="2400" i="1" dirty="0" smtClean="0"/>
              <a:t>Cada </a:t>
            </a:r>
            <a:r>
              <a:rPr lang="es-ES" sz="2400" i="1" dirty="0"/>
              <a:t>universidad tiene su propia historia que contar, </a:t>
            </a:r>
            <a:r>
              <a:rPr lang="es-ES_tradnl" sz="2400" dirty="0"/>
              <a:t/>
            </a:r>
            <a:br>
              <a:rPr lang="es-ES_tradnl" sz="2400" dirty="0"/>
            </a:br>
            <a:r>
              <a:rPr lang="es-ES" sz="2400" i="1" dirty="0"/>
              <a:t>o muchas historias que múltiples voces intentan </a:t>
            </a:r>
            <a:r>
              <a:rPr lang="es-ES_tradnl" sz="2400" dirty="0"/>
              <a:t/>
            </a:r>
            <a:br>
              <a:rPr lang="es-ES_tradnl" sz="2400" dirty="0"/>
            </a:br>
            <a:r>
              <a:rPr lang="es-ES" sz="2400" i="1" dirty="0"/>
              <a:t>relatar cada una a su manera. </a:t>
            </a:r>
            <a:r>
              <a:rPr lang="es-ES_tradnl" sz="2400" dirty="0"/>
              <a:t/>
            </a:r>
            <a:br>
              <a:rPr lang="es-ES_tradnl" sz="2400" dirty="0"/>
            </a:br>
            <a:r>
              <a:rPr lang="es-ES" sz="2400" i="1" dirty="0"/>
              <a:t>Tal vez por eso la vida de las instituciones, en algún modo, </a:t>
            </a:r>
            <a:r>
              <a:rPr lang="es-ES_tradnl" sz="2400" dirty="0"/>
              <a:t/>
            </a:r>
            <a:br>
              <a:rPr lang="es-ES_tradnl" sz="2400" dirty="0"/>
            </a:br>
            <a:r>
              <a:rPr lang="es-ES" sz="2400" i="1" dirty="0"/>
              <a:t>se asemeje a las biografías de las personas: </a:t>
            </a:r>
            <a:r>
              <a:rPr lang="es-ES_tradnl" sz="2400" dirty="0"/>
              <a:t/>
            </a:r>
            <a:br>
              <a:rPr lang="es-ES_tradnl" sz="2400" dirty="0"/>
            </a:br>
            <a:r>
              <a:rPr lang="es-ES" sz="2400" i="1" dirty="0"/>
              <a:t>son producto no sólo de lo que ocurrió sino también, </a:t>
            </a:r>
            <a:r>
              <a:rPr lang="es-ES_tradnl" sz="2400" dirty="0"/>
              <a:t/>
            </a:r>
            <a:br>
              <a:rPr lang="es-ES_tradnl" sz="2400" dirty="0"/>
            </a:br>
            <a:r>
              <a:rPr lang="es-ES" sz="2400" i="1" dirty="0"/>
              <a:t>en cierta medida, de lo que nunca fueron.</a:t>
            </a:r>
            <a:r>
              <a:rPr lang="es-ES" sz="2400" b="1" i="1" dirty="0"/>
              <a:t> </a:t>
            </a:r>
            <a:r>
              <a:rPr lang="es-ES_tradnl" sz="2400" dirty="0"/>
              <a:t/>
            </a:r>
            <a:br>
              <a:rPr lang="es-ES_tradnl" sz="2400" dirty="0"/>
            </a:br>
            <a:r>
              <a:rPr lang="es-ES_tradnl" sz="2400" b="1" dirty="0"/>
              <a:t> </a:t>
            </a:r>
            <a:r>
              <a:rPr lang="es-ES_tradnl" sz="2400" dirty="0"/>
              <a:t/>
            </a:r>
            <a:br>
              <a:rPr lang="es-ES_tradnl" sz="2400" dirty="0"/>
            </a:br>
            <a:r>
              <a:rPr lang="es-ES_tradnl" sz="2000" b="1" i="1" dirty="0"/>
              <a:t>Adrián Acosta (2000:13)</a:t>
            </a:r>
            <a:br>
              <a:rPr lang="es-ES_tradnl" sz="2000" b="1" i="1" dirty="0"/>
            </a:br>
            <a:endParaRPr lang="es-ES" sz="2000" b="1" i="1" dirty="0"/>
          </a:p>
        </p:txBody>
      </p:sp>
    </p:spTree>
    <p:extLst>
      <p:ext uri="{BB962C8B-B14F-4D97-AF65-F5344CB8AC3E}">
        <p14:creationId xmlns:p14="http://schemas.microsoft.com/office/powerpoint/2010/main" val="36077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Contacto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4800" y="2852936"/>
            <a:ext cx="6554399" cy="864096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abuendia0531@gmail.com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7884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472608"/>
          </a:xfrm>
        </p:spPr>
        <p:txBody>
          <a:bodyPr>
            <a:noAutofit/>
          </a:bodyPr>
          <a:lstStyle/>
          <a:p>
            <a:pPr algn="just"/>
            <a:r>
              <a:rPr lang="es-MX" sz="1600" dirty="0"/>
              <a:t>El </a:t>
            </a:r>
            <a:r>
              <a:rPr lang="es-MX" sz="1600" b="1" dirty="0" err="1">
                <a:solidFill>
                  <a:schemeClr val="tx2"/>
                </a:solidFill>
              </a:rPr>
              <a:t>management</a:t>
            </a:r>
            <a:r>
              <a:rPr lang="es-MX" sz="1600" dirty="0"/>
              <a:t> se constituyó tanto en un discurso que reflejaba el buen gobierno, como en una función explícita de los rectores de las universidades públicas, para la que muchos no estaban preparados. </a:t>
            </a:r>
            <a:endParaRPr lang="es-MX" sz="1600" dirty="0" smtClean="0"/>
          </a:p>
          <a:p>
            <a:pPr algn="just"/>
            <a:endParaRPr lang="es-MX" sz="1600" dirty="0" smtClean="0"/>
          </a:p>
          <a:p>
            <a:pPr algn="just"/>
            <a:r>
              <a:rPr lang="es-MX" sz="1600" b="1" dirty="0" smtClean="0">
                <a:solidFill>
                  <a:schemeClr val="tx2"/>
                </a:solidFill>
              </a:rPr>
              <a:t>López </a:t>
            </a:r>
            <a:r>
              <a:rPr lang="es-MX" sz="1600" b="1" dirty="0">
                <a:solidFill>
                  <a:schemeClr val="tx2"/>
                </a:solidFill>
              </a:rPr>
              <a:t>Zárate </a:t>
            </a:r>
            <a:r>
              <a:rPr lang="es-MX" sz="1600" dirty="0"/>
              <a:t>(2003) señala que aunque 99% de los rectores generalmente tienen una trayectoria en la gestión y en la política dentro de la institución no se caracterizan siempre por ser académicos reconocidos por su trabajo de investigación o docente. </a:t>
            </a:r>
            <a:endParaRPr lang="es-MX" sz="1600" dirty="0" smtClean="0"/>
          </a:p>
          <a:p>
            <a:pPr algn="just"/>
            <a:endParaRPr lang="es-MX" sz="1600" dirty="0" smtClean="0"/>
          </a:p>
          <a:p>
            <a:pPr algn="just"/>
            <a:r>
              <a:rPr lang="es-MX" sz="1600" b="1" dirty="0" smtClean="0">
                <a:solidFill>
                  <a:schemeClr val="tx2"/>
                </a:solidFill>
              </a:rPr>
              <a:t>Ser </a:t>
            </a:r>
            <a:r>
              <a:rPr lang="es-MX" sz="1600" b="1" dirty="0">
                <a:solidFill>
                  <a:schemeClr val="tx2"/>
                </a:solidFill>
              </a:rPr>
              <a:t>rector no es una profesión en México</a:t>
            </a:r>
            <a:r>
              <a:rPr lang="es-MX" sz="1600" dirty="0"/>
              <a:t>, en la mayoría de los casos solo se puede serlo por un periodo, en algunas instituciones existe la posibilidad de una </a:t>
            </a:r>
            <a:r>
              <a:rPr lang="es-MX" sz="1600" dirty="0" smtClean="0"/>
              <a:t>reelección.</a:t>
            </a:r>
          </a:p>
          <a:p>
            <a:pPr marL="0" indent="0" algn="just">
              <a:buNone/>
            </a:pPr>
            <a:endParaRPr lang="es-MX" sz="1600" dirty="0" smtClean="0"/>
          </a:p>
          <a:p>
            <a:pPr algn="just"/>
            <a:r>
              <a:rPr lang="es-MX" sz="1600" dirty="0" smtClean="0"/>
              <a:t>Es casi imposible </a:t>
            </a:r>
            <a:r>
              <a:rPr lang="es-MX" sz="1600" dirty="0"/>
              <a:t>pensar en que se pueda ser rector después en otra institución diferente de donde se ocupó el cargo. </a:t>
            </a:r>
            <a:endParaRPr lang="es-MX" sz="1600" dirty="0" smtClean="0"/>
          </a:p>
          <a:p>
            <a:pPr marL="0" indent="0" algn="just">
              <a:buNone/>
            </a:pPr>
            <a:endParaRPr lang="es-MX" sz="1600" dirty="0" smtClean="0"/>
          </a:p>
          <a:p>
            <a:pPr algn="just"/>
            <a:r>
              <a:rPr lang="es-MX" sz="1600" dirty="0" smtClean="0"/>
              <a:t>Para </a:t>
            </a:r>
            <a:r>
              <a:rPr lang="es-MX" sz="1600" dirty="0"/>
              <a:t>Acosta (2010:11), el </a:t>
            </a:r>
            <a:r>
              <a:rPr lang="es-MX" sz="1600" b="1" dirty="0">
                <a:solidFill>
                  <a:schemeClr val="tx2"/>
                </a:solidFill>
              </a:rPr>
              <a:t>gobierno de la universidad </a:t>
            </a:r>
            <a:r>
              <a:rPr lang="es-MX" sz="1600" dirty="0"/>
              <a:t>es “la expresión de relaciones legítimas de poder que se visualiza como un orden político estructurado, en donde existen autoridades y figuras de autoridad, reglas para el ejercicio del poder institucional, normas, leyes y reglamentos, </a:t>
            </a:r>
            <a:r>
              <a:rPr lang="es-MX" sz="1600" dirty="0" smtClean="0"/>
              <a:t>actores </a:t>
            </a:r>
            <a:r>
              <a:rPr lang="es-MX" sz="1600" dirty="0"/>
              <a:t>y grupos de interés o presión, sindicatos, organizaciones gremiales y estudiantiles, corrientes políticas, sociedades secretas, acuerdos clandestinos, incertidumbres cotidianas y otros componentes de la vida política moderna”. </a:t>
            </a:r>
          </a:p>
        </p:txBody>
      </p:sp>
    </p:spTree>
    <p:extLst>
      <p:ext uri="{BB962C8B-B14F-4D97-AF65-F5344CB8AC3E}">
        <p14:creationId xmlns:p14="http://schemas.microsoft.com/office/powerpoint/2010/main" val="306948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MX" b="1" dirty="0" smtClean="0">
                <a:solidFill>
                  <a:schemeClr val="tx2"/>
                </a:solidFill>
              </a:rPr>
              <a:t>Gobernabilidad</a:t>
            </a:r>
            <a:r>
              <a:rPr lang="es-MX" dirty="0" smtClean="0"/>
              <a:t>: capacidad de una organización para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tomar decisiones</a:t>
            </a:r>
            <a:r>
              <a:rPr lang="es-MX" dirty="0" smtClean="0"/>
              <a:t>, en un contexto de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racionalidad limitada</a:t>
            </a:r>
            <a:r>
              <a:rPr lang="es-MX" dirty="0" smtClean="0"/>
              <a:t>, mismas que le permiten alcanzar objetivos para los que fue creada. Para la implementación de las decisiones se cuenta con una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autoridad</a:t>
            </a:r>
            <a:r>
              <a:rPr lang="es-MX" dirty="0" smtClean="0"/>
              <a:t> en un marco y arreglo institucional configurado históricamente y con el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trabajo institucional</a:t>
            </a:r>
            <a:r>
              <a:rPr lang="es-MX" dirty="0" smtClean="0"/>
              <a:t> de quienes forman parte de la organización (Simon, 1954; López Zarate, 2002; Acosta 2000, 2010; Hendrikson, 2013; Lawrence, Suddaby y Leca; 2009).</a:t>
            </a:r>
          </a:p>
          <a:p>
            <a:pPr marL="0" indent="0" algn="just">
              <a:buNone/>
            </a:pPr>
            <a:endParaRPr lang="es-MX" dirty="0" smtClean="0"/>
          </a:p>
          <a:p>
            <a:pPr algn="just"/>
            <a:r>
              <a:rPr lang="es-MX" b="1" dirty="0" smtClean="0">
                <a:solidFill>
                  <a:schemeClr val="tx2"/>
                </a:solidFill>
              </a:rPr>
              <a:t>Características:</a:t>
            </a:r>
            <a:r>
              <a:rPr lang="es-MX" dirty="0" smtClean="0"/>
              <a:t> estabilidad, eficacia y buen gobierno (Zarate, 2002)</a:t>
            </a:r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6606291" y="260648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Gobernabilidad </a:t>
            </a:r>
            <a:endParaRPr lang="es-MX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7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866900" y="1428070"/>
            <a:ext cx="50292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latin typeface="+mj-lt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866900" y="2113870"/>
            <a:ext cx="50292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latin typeface="+mj-lt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866900" y="2799670"/>
            <a:ext cx="50292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866900" y="3485470"/>
            <a:ext cx="50292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866900" y="4287496"/>
            <a:ext cx="50292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905000" y="2211293"/>
            <a:ext cx="48901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b="1" dirty="0">
                <a:latin typeface="+mj-lt"/>
              </a:rPr>
              <a:t>2</a:t>
            </a:r>
            <a:r>
              <a:rPr lang="es-MX" sz="1600" b="1" dirty="0" smtClean="0">
                <a:latin typeface="+mj-lt"/>
              </a:rPr>
              <a:t>. De las políticas y el gobierno en la (s) universidad (es) </a:t>
            </a:r>
            <a:endParaRPr lang="es-MX" sz="1600" b="1" dirty="0"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404939" y="548680"/>
            <a:ext cx="2167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solidFill>
                  <a:schemeClr val="tx2"/>
                </a:solidFill>
              </a:rPr>
              <a:t>Contenido</a:t>
            </a:r>
            <a:endParaRPr lang="es-MX" sz="3600" b="1" dirty="0">
              <a:solidFill>
                <a:schemeClr val="tx2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43100" y="2773982"/>
            <a:ext cx="4953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 smtClean="0">
                <a:solidFill>
                  <a:schemeClr val="bg1"/>
                </a:solidFill>
                <a:latin typeface="+mj-lt"/>
              </a:rPr>
              <a:t>3. Aproximaciones al estudio de la conducción de las universidades mexicanas</a:t>
            </a:r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43100" y="365909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 smtClean="0">
                <a:solidFill>
                  <a:schemeClr val="bg1"/>
                </a:solidFill>
                <a:latin typeface="+mj-lt"/>
              </a:rPr>
              <a:t>4. Primera aproximación: desde el seno universitario</a:t>
            </a:r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967880" y="1525493"/>
            <a:ext cx="4827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>
                <a:solidFill>
                  <a:schemeClr val="bg1"/>
                </a:solidFill>
                <a:latin typeface="+mj-lt"/>
              </a:rPr>
              <a:t>1</a:t>
            </a:r>
            <a:r>
              <a:rPr lang="es-MX" sz="1600" dirty="0" smtClean="0">
                <a:solidFill>
                  <a:schemeClr val="bg1"/>
                </a:solidFill>
                <a:latin typeface="+mj-lt"/>
              </a:rPr>
              <a:t>. El estudio del gobierno y la gobernabilidad en México </a:t>
            </a:r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967880" y="4423019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 smtClean="0">
                <a:solidFill>
                  <a:schemeClr val="bg1"/>
                </a:solidFill>
                <a:latin typeface="+mj-lt"/>
              </a:rPr>
              <a:t>5. Primera aproximación: desde la vinculación</a:t>
            </a:r>
            <a:endParaRPr lang="es-MX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268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199 Conector recto"/>
          <p:cNvCxnSpPr/>
          <p:nvPr/>
        </p:nvCxnSpPr>
        <p:spPr>
          <a:xfrm rot="16200000" flipH="1">
            <a:off x="1697831" y="3985419"/>
            <a:ext cx="4751388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200 Conector recto"/>
          <p:cNvCxnSpPr/>
          <p:nvPr/>
        </p:nvCxnSpPr>
        <p:spPr>
          <a:xfrm rot="16200000" flipH="1">
            <a:off x="-1119188" y="3971926"/>
            <a:ext cx="475297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201 Conector recto"/>
          <p:cNvCxnSpPr/>
          <p:nvPr/>
        </p:nvCxnSpPr>
        <p:spPr>
          <a:xfrm rot="16200000" flipH="1">
            <a:off x="3840163" y="3971926"/>
            <a:ext cx="475297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197 Conector recto"/>
          <p:cNvCxnSpPr/>
          <p:nvPr/>
        </p:nvCxnSpPr>
        <p:spPr>
          <a:xfrm rot="16200000" flipH="1">
            <a:off x="4552951" y="3971926"/>
            <a:ext cx="475297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198 Conector recto"/>
          <p:cNvCxnSpPr/>
          <p:nvPr/>
        </p:nvCxnSpPr>
        <p:spPr>
          <a:xfrm rot="16200000" flipH="1">
            <a:off x="5984083" y="3955257"/>
            <a:ext cx="4751387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245 Grupo"/>
          <p:cNvGrpSpPr>
            <a:grpSpLocks/>
          </p:cNvGrpSpPr>
          <p:nvPr/>
        </p:nvGrpSpPr>
        <p:grpSpPr bwMode="auto">
          <a:xfrm>
            <a:off x="1006423" y="6240465"/>
            <a:ext cx="7697842" cy="527305"/>
            <a:chOff x="1006396" y="6240626"/>
            <a:chExt cx="7698571" cy="526481"/>
          </a:xfrm>
        </p:grpSpPr>
        <p:cxnSp>
          <p:nvCxnSpPr>
            <p:cNvPr id="53" name="52 Conector recto"/>
            <p:cNvCxnSpPr/>
            <p:nvPr/>
          </p:nvCxnSpPr>
          <p:spPr>
            <a:xfrm>
              <a:off x="1252536" y="6342067"/>
              <a:ext cx="7452431" cy="0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 rot="5400000">
              <a:off x="1144755" y="6361087"/>
              <a:ext cx="21556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56 Conector recto"/>
            <p:cNvCxnSpPr/>
            <p:nvPr/>
          </p:nvCxnSpPr>
          <p:spPr>
            <a:xfrm rot="5400000">
              <a:off x="2518072" y="6348407"/>
              <a:ext cx="21556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"/>
            <p:cNvCxnSpPr/>
            <p:nvPr/>
          </p:nvCxnSpPr>
          <p:spPr>
            <a:xfrm rot="5400000">
              <a:off x="3966009" y="6348407"/>
              <a:ext cx="21556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 rot="5400000">
              <a:off x="5474277" y="6348407"/>
              <a:ext cx="21556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62 Conector recto"/>
            <p:cNvCxnSpPr/>
            <p:nvPr/>
          </p:nvCxnSpPr>
          <p:spPr>
            <a:xfrm rot="5400000">
              <a:off x="6822193" y="6348407"/>
              <a:ext cx="21556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63 Conector recto"/>
            <p:cNvCxnSpPr/>
            <p:nvPr/>
          </p:nvCxnSpPr>
          <p:spPr>
            <a:xfrm rot="5400000">
              <a:off x="8252665" y="6348407"/>
              <a:ext cx="21556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79" name="64 CuadroTexto"/>
            <p:cNvSpPr txBox="1">
              <a:spLocks noChangeArrowheads="1"/>
            </p:cNvSpPr>
            <p:nvPr/>
          </p:nvSpPr>
          <p:spPr bwMode="auto">
            <a:xfrm>
              <a:off x="1006396" y="6490541"/>
              <a:ext cx="498902" cy="276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MX" sz="1200"/>
                <a:t>1910</a:t>
              </a:r>
              <a:endParaRPr lang="es-ES" sz="1200"/>
            </a:p>
          </p:txBody>
        </p:sp>
        <p:sp>
          <p:nvSpPr>
            <p:cNvPr id="8280" name="65 CuadroTexto"/>
            <p:cNvSpPr txBox="1">
              <a:spLocks noChangeArrowheads="1"/>
            </p:cNvSpPr>
            <p:nvPr/>
          </p:nvSpPr>
          <p:spPr bwMode="auto">
            <a:xfrm>
              <a:off x="3825816" y="6490541"/>
              <a:ext cx="498902" cy="276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MX" sz="1200"/>
                <a:t>1950</a:t>
              </a:r>
              <a:endParaRPr lang="es-ES" sz="1200"/>
            </a:p>
          </p:txBody>
        </p:sp>
        <p:sp>
          <p:nvSpPr>
            <p:cNvPr id="8281" name="66 CuadroTexto"/>
            <p:cNvSpPr txBox="1">
              <a:spLocks noChangeArrowheads="1"/>
            </p:cNvSpPr>
            <p:nvPr/>
          </p:nvSpPr>
          <p:spPr bwMode="auto">
            <a:xfrm>
              <a:off x="8126751" y="6490541"/>
              <a:ext cx="517912" cy="276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s-MX" sz="1200" dirty="0" smtClean="0">
                  <a:solidFill>
                    <a:srgbClr val="FF0000"/>
                  </a:solidFill>
                </a:rPr>
                <a:t>2012</a:t>
              </a:r>
              <a:endParaRPr lang="es-ES" sz="1200" dirty="0">
                <a:solidFill>
                  <a:srgbClr val="FF0000"/>
                </a:solidFill>
              </a:endParaRPr>
            </a:p>
          </p:txBody>
        </p:sp>
        <p:sp>
          <p:nvSpPr>
            <p:cNvPr id="8282" name="67 CuadroTexto"/>
            <p:cNvSpPr txBox="1">
              <a:spLocks noChangeArrowheads="1"/>
            </p:cNvSpPr>
            <p:nvPr/>
          </p:nvSpPr>
          <p:spPr bwMode="auto">
            <a:xfrm>
              <a:off x="5321705" y="6490541"/>
              <a:ext cx="498902" cy="276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1970</a:t>
              </a:r>
              <a:endParaRPr lang="es-ES" sz="1200">
                <a:solidFill>
                  <a:srgbClr val="FF0000"/>
                </a:solidFill>
              </a:endParaRPr>
            </a:p>
          </p:txBody>
        </p:sp>
        <p:sp>
          <p:nvSpPr>
            <p:cNvPr id="8283" name="68 CuadroTexto"/>
            <p:cNvSpPr txBox="1">
              <a:spLocks noChangeArrowheads="1"/>
            </p:cNvSpPr>
            <p:nvPr/>
          </p:nvSpPr>
          <p:spPr bwMode="auto">
            <a:xfrm>
              <a:off x="6692860" y="6490541"/>
              <a:ext cx="498902" cy="276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MX" sz="1200"/>
                <a:t>1990</a:t>
              </a:r>
              <a:endParaRPr lang="es-ES" sz="1200"/>
            </a:p>
          </p:txBody>
        </p:sp>
        <p:sp>
          <p:nvSpPr>
            <p:cNvPr id="8284" name="69 CuadroTexto"/>
            <p:cNvSpPr txBox="1">
              <a:spLocks noChangeArrowheads="1"/>
            </p:cNvSpPr>
            <p:nvPr/>
          </p:nvSpPr>
          <p:spPr bwMode="auto">
            <a:xfrm>
              <a:off x="2387531" y="6490541"/>
              <a:ext cx="498902" cy="276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1930</a:t>
              </a:r>
              <a:endParaRPr lang="es-ES" sz="120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246 Grupo"/>
          <p:cNvGrpSpPr>
            <a:grpSpLocks/>
          </p:cNvGrpSpPr>
          <p:nvPr/>
        </p:nvGrpSpPr>
        <p:grpSpPr bwMode="auto">
          <a:xfrm>
            <a:off x="1006423" y="1225552"/>
            <a:ext cx="7697842" cy="918288"/>
            <a:chOff x="1006396" y="577755"/>
            <a:chExt cx="7698571" cy="918370"/>
          </a:xfrm>
        </p:grpSpPr>
        <p:sp>
          <p:nvSpPr>
            <p:cNvPr id="8252" name="186 CuadroTexto"/>
            <p:cNvSpPr txBox="1">
              <a:spLocks noChangeArrowheads="1"/>
            </p:cNvSpPr>
            <p:nvPr/>
          </p:nvSpPr>
          <p:spPr bwMode="auto">
            <a:xfrm>
              <a:off x="4118749" y="577755"/>
              <a:ext cx="2064093" cy="338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MX" sz="1600">
                  <a:solidFill>
                    <a:srgbClr val="FF0000"/>
                  </a:solidFill>
                </a:rPr>
                <a:t>Expansión no regulada</a:t>
              </a:r>
              <a:endParaRPr lang="es-ES" sz="1600">
                <a:solidFill>
                  <a:srgbClr val="FF0000"/>
                </a:solidFill>
              </a:endParaRPr>
            </a:p>
          </p:txBody>
        </p:sp>
        <p:sp>
          <p:nvSpPr>
            <p:cNvPr id="8253" name="187 CuadroTexto"/>
            <p:cNvSpPr txBox="1">
              <a:spLocks noChangeArrowheads="1"/>
            </p:cNvSpPr>
            <p:nvPr/>
          </p:nvSpPr>
          <p:spPr bwMode="auto">
            <a:xfrm>
              <a:off x="6915193" y="577755"/>
              <a:ext cx="1430142" cy="338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MX" sz="1600"/>
                <a:t>Modernización</a:t>
              </a:r>
              <a:endParaRPr lang="es-ES" sz="1600"/>
            </a:p>
          </p:txBody>
        </p:sp>
        <p:sp>
          <p:nvSpPr>
            <p:cNvPr id="8254" name="188 CuadroTexto"/>
            <p:cNvSpPr txBox="1">
              <a:spLocks noChangeArrowheads="1"/>
            </p:cNvSpPr>
            <p:nvPr/>
          </p:nvSpPr>
          <p:spPr bwMode="auto">
            <a:xfrm>
              <a:off x="6230845" y="577755"/>
              <a:ext cx="619139" cy="338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MX" sz="1600">
                  <a:solidFill>
                    <a:srgbClr val="009900"/>
                  </a:solidFill>
                </a:rPr>
                <a:t>Crisis</a:t>
              </a:r>
              <a:endParaRPr lang="es-ES" sz="1600">
                <a:solidFill>
                  <a:srgbClr val="009900"/>
                </a:solidFill>
              </a:endParaRPr>
            </a:p>
          </p:txBody>
        </p:sp>
        <p:sp>
          <p:nvSpPr>
            <p:cNvPr id="8255" name="189 CuadroTexto"/>
            <p:cNvSpPr txBox="1">
              <a:spLocks noChangeArrowheads="1"/>
            </p:cNvSpPr>
            <p:nvPr/>
          </p:nvSpPr>
          <p:spPr bwMode="auto">
            <a:xfrm>
              <a:off x="1287754" y="577755"/>
              <a:ext cx="2729634" cy="338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600">
                  <a:solidFill>
                    <a:srgbClr val="0070C0"/>
                  </a:solidFill>
                </a:rPr>
                <a:t>Surgimiento</a:t>
              </a:r>
              <a:endParaRPr lang="es-ES" sz="1600">
                <a:solidFill>
                  <a:srgbClr val="0070C0"/>
                </a:solidFill>
              </a:endParaRPr>
            </a:p>
          </p:txBody>
        </p:sp>
        <p:cxnSp>
          <p:nvCxnSpPr>
            <p:cNvPr id="159" name="158 Conector recto"/>
            <p:cNvCxnSpPr/>
            <p:nvPr/>
          </p:nvCxnSpPr>
          <p:spPr>
            <a:xfrm>
              <a:off x="1252536" y="965140"/>
              <a:ext cx="7452431" cy="0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159 Conector recto"/>
            <p:cNvCxnSpPr/>
            <p:nvPr/>
          </p:nvCxnSpPr>
          <p:spPr>
            <a:xfrm rot="5400000">
              <a:off x="965172" y="936563"/>
              <a:ext cx="574726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161 Conector recto"/>
            <p:cNvCxnSpPr/>
            <p:nvPr/>
          </p:nvCxnSpPr>
          <p:spPr>
            <a:xfrm rot="5400000">
              <a:off x="3786427" y="936563"/>
              <a:ext cx="574726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162 Conector recto"/>
            <p:cNvCxnSpPr/>
            <p:nvPr/>
          </p:nvCxnSpPr>
          <p:spPr>
            <a:xfrm rot="5400000">
              <a:off x="5929755" y="936563"/>
              <a:ext cx="574726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163 Conector recto"/>
            <p:cNvCxnSpPr/>
            <p:nvPr/>
          </p:nvCxnSpPr>
          <p:spPr>
            <a:xfrm rot="5400000">
              <a:off x="6571165" y="936563"/>
              <a:ext cx="574726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164 Conector recto"/>
            <p:cNvCxnSpPr/>
            <p:nvPr/>
          </p:nvCxnSpPr>
          <p:spPr>
            <a:xfrm rot="5400000">
              <a:off x="8073083" y="936563"/>
              <a:ext cx="574726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62" name="175 CuadroTexto"/>
            <p:cNvSpPr txBox="1">
              <a:spLocks noChangeArrowheads="1"/>
            </p:cNvSpPr>
            <p:nvPr/>
          </p:nvSpPr>
          <p:spPr bwMode="auto">
            <a:xfrm>
              <a:off x="1006396" y="1219101"/>
              <a:ext cx="498902" cy="27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MX" sz="1200"/>
                <a:t>1910</a:t>
              </a:r>
              <a:endParaRPr lang="es-ES" sz="1200"/>
            </a:p>
          </p:txBody>
        </p:sp>
        <p:sp>
          <p:nvSpPr>
            <p:cNvPr id="8263" name="176 CuadroTexto"/>
            <p:cNvSpPr txBox="1">
              <a:spLocks noChangeArrowheads="1"/>
            </p:cNvSpPr>
            <p:nvPr/>
          </p:nvSpPr>
          <p:spPr bwMode="auto">
            <a:xfrm>
              <a:off x="3821280" y="1219101"/>
              <a:ext cx="498902" cy="27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MX" sz="1200"/>
                <a:t>1950</a:t>
              </a:r>
              <a:endParaRPr lang="es-ES" sz="1200"/>
            </a:p>
          </p:txBody>
        </p:sp>
        <p:sp>
          <p:nvSpPr>
            <p:cNvPr id="8264" name="177 CuadroTexto"/>
            <p:cNvSpPr txBox="1">
              <a:spLocks noChangeArrowheads="1"/>
            </p:cNvSpPr>
            <p:nvPr/>
          </p:nvSpPr>
          <p:spPr bwMode="auto">
            <a:xfrm>
              <a:off x="5970858" y="1219101"/>
              <a:ext cx="498902" cy="27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MX" sz="1200"/>
                <a:t>1980</a:t>
              </a:r>
              <a:endParaRPr lang="es-ES" sz="1200"/>
            </a:p>
          </p:txBody>
        </p:sp>
        <p:sp>
          <p:nvSpPr>
            <p:cNvPr id="8265" name="178 CuadroTexto"/>
            <p:cNvSpPr txBox="1">
              <a:spLocks noChangeArrowheads="1"/>
            </p:cNvSpPr>
            <p:nvPr/>
          </p:nvSpPr>
          <p:spPr bwMode="auto">
            <a:xfrm>
              <a:off x="6621422" y="1219101"/>
              <a:ext cx="498902" cy="27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MX" sz="1200"/>
                <a:t>1989</a:t>
              </a:r>
              <a:endParaRPr lang="es-ES" sz="1200"/>
            </a:p>
          </p:txBody>
        </p:sp>
        <p:sp>
          <p:nvSpPr>
            <p:cNvPr id="8266" name="179 CuadroTexto"/>
            <p:cNvSpPr txBox="1">
              <a:spLocks noChangeArrowheads="1"/>
            </p:cNvSpPr>
            <p:nvPr/>
          </p:nvSpPr>
          <p:spPr bwMode="auto">
            <a:xfrm>
              <a:off x="8112094" y="1219101"/>
              <a:ext cx="498903" cy="27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MX" sz="1200" dirty="0" smtClean="0"/>
                <a:t>2012</a:t>
              </a:r>
              <a:endParaRPr lang="es-ES" sz="1200" dirty="0"/>
            </a:p>
          </p:txBody>
        </p:sp>
        <p:grpSp>
          <p:nvGrpSpPr>
            <p:cNvPr id="11" name="230 Grupo"/>
            <p:cNvGrpSpPr>
              <a:grpSpLocks/>
            </p:cNvGrpSpPr>
            <p:nvPr/>
          </p:nvGrpSpPr>
          <p:grpSpPr bwMode="auto">
            <a:xfrm>
              <a:off x="2362185" y="935246"/>
              <a:ext cx="5587912" cy="369365"/>
              <a:chOff x="2362185" y="538443"/>
              <a:chExt cx="5587912" cy="369365"/>
            </a:xfrm>
          </p:grpSpPr>
          <p:sp>
            <p:nvSpPr>
              <p:cNvPr id="8268" name="223 CuadroTexto"/>
              <p:cNvSpPr txBox="1">
                <a:spLocks noChangeArrowheads="1"/>
              </p:cNvSpPr>
              <p:nvPr/>
            </p:nvSpPr>
            <p:spPr bwMode="auto">
              <a:xfrm>
                <a:off x="2362185" y="538443"/>
                <a:ext cx="611065" cy="369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s-MX" b="1">
                    <a:solidFill>
                      <a:srgbClr val="FF0000"/>
                    </a:solidFill>
                  </a:rPr>
                  <a:t>11</a:t>
                </a:r>
              </a:p>
            </p:txBody>
          </p:sp>
          <p:sp>
            <p:nvSpPr>
              <p:cNvPr id="8269" name="224 CuadroTexto"/>
              <p:cNvSpPr txBox="1">
                <a:spLocks noChangeArrowheads="1"/>
              </p:cNvSpPr>
              <p:nvPr/>
            </p:nvSpPr>
            <p:spPr bwMode="auto">
              <a:xfrm>
                <a:off x="4938714" y="538443"/>
                <a:ext cx="611065" cy="369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s-MX" b="1" dirty="0" smtClean="0">
                    <a:solidFill>
                      <a:srgbClr val="FF0000"/>
                    </a:solidFill>
                  </a:rPr>
                  <a:t>24</a:t>
                </a:r>
                <a:endParaRPr lang="es-MX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270" name="225 CuadroTexto"/>
              <p:cNvSpPr txBox="1">
                <a:spLocks noChangeArrowheads="1"/>
              </p:cNvSpPr>
              <p:nvPr/>
            </p:nvSpPr>
            <p:spPr bwMode="auto">
              <a:xfrm>
                <a:off x="6238887" y="538443"/>
                <a:ext cx="611065" cy="369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b="1">
                    <a:solidFill>
                      <a:srgbClr val="FF0000"/>
                    </a:solidFill>
                  </a:rPr>
                  <a:t>3</a:t>
                </a:r>
                <a:endParaRPr lang="es-MX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271" name="226 CuadroTexto"/>
              <p:cNvSpPr txBox="1">
                <a:spLocks noChangeArrowheads="1"/>
              </p:cNvSpPr>
              <p:nvPr/>
            </p:nvSpPr>
            <p:spPr bwMode="auto">
              <a:xfrm>
                <a:off x="7339032" y="538443"/>
                <a:ext cx="611065" cy="369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b="1" dirty="0" smtClean="0">
                    <a:solidFill>
                      <a:srgbClr val="FF0000"/>
                    </a:solidFill>
                  </a:rPr>
                  <a:t>10</a:t>
                </a:r>
                <a:endParaRPr lang="es-MX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26" name="1 Título"/>
          <p:cNvSpPr txBox="1">
            <a:spLocks/>
          </p:cNvSpPr>
          <p:nvPr/>
        </p:nvSpPr>
        <p:spPr bwMode="auto">
          <a:xfrm>
            <a:off x="842963" y="-24"/>
            <a:ext cx="82296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MX" sz="2800" b="1" dirty="0" smtClean="0">
                <a:latin typeface="+mj-lt"/>
                <a:ea typeface="+mj-ea"/>
                <a:cs typeface="+mj-cs"/>
              </a:rPr>
              <a:t>Conformación del Sistema Universitario Mexicano: </a:t>
            </a:r>
          </a:p>
          <a:p>
            <a:pPr algn="ctr" eaLnBrk="0" hangingPunct="0">
              <a:defRPr/>
            </a:pPr>
            <a:r>
              <a:rPr lang="es-MX" sz="2400" b="1" dirty="0" smtClean="0">
                <a:latin typeface="+mj-lt"/>
                <a:ea typeface="+mj-ea"/>
                <a:cs typeface="+mj-cs"/>
              </a:rPr>
              <a:t>diversidad y complejidad</a:t>
            </a:r>
            <a:endParaRPr lang="es-MX" sz="2400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12" name="247 Grupo"/>
          <p:cNvGrpSpPr>
            <a:grpSpLocks/>
          </p:cNvGrpSpPr>
          <p:nvPr/>
        </p:nvGrpSpPr>
        <p:grpSpPr bwMode="auto">
          <a:xfrm>
            <a:off x="952746" y="3852405"/>
            <a:ext cx="3068394" cy="2340536"/>
            <a:chOff x="952718" y="3852345"/>
            <a:chExt cx="3068289" cy="2341074"/>
          </a:xfrm>
        </p:grpSpPr>
        <p:sp>
          <p:nvSpPr>
            <p:cNvPr id="8241" name="143 CuadroTexto"/>
            <p:cNvSpPr txBox="1">
              <a:spLocks noChangeArrowheads="1"/>
            </p:cNvSpPr>
            <p:nvPr/>
          </p:nvSpPr>
          <p:spPr bwMode="auto">
            <a:xfrm>
              <a:off x="2013543" y="4347105"/>
              <a:ext cx="538912" cy="46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0070C0"/>
                  </a:solidFill>
                </a:rPr>
                <a:t>UdeG</a:t>
              </a:r>
            </a:p>
            <a:p>
              <a:pPr algn="ctr" eaLnBrk="0" hangingPunct="0"/>
              <a:r>
                <a:rPr lang="es-MX" sz="1200">
                  <a:solidFill>
                    <a:srgbClr val="0070C0"/>
                  </a:solidFill>
                </a:rPr>
                <a:t>1925</a:t>
              </a:r>
              <a:endParaRPr lang="es-ES" sz="1200">
                <a:solidFill>
                  <a:srgbClr val="0070C0"/>
                </a:solidFill>
              </a:endParaRPr>
            </a:p>
          </p:txBody>
        </p:sp>
        <p:sp>
          <p:nvSpPr>
            <p:cNvPr id="8242" name="144 CuadroTexto"/>
            <p:cNvSpPr txBox="1">
              <a:spLocks noChangeArrowheads="1"/>
            </p:cNvSpPr>
            <p:nvPr/>
          </p:nvSpPr>
          <p:spPr bwMode="auto">
            <a:xfrm>
              <a:off x="2864839" y="4347105"/>
              <a:ext cx="694397" cy="46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0070C0"/>
                  </a:solidFill>
                </a:rPr>
                <a:t>UNISON</a:t>
              </a:r>
            </a:p>
            <a:p>
              <a:pPr algn="ctr" eaLnBrk="0" hangingPunct="0"/>
              <a:r>
                <a:rPr lang="es-MX" sz="1200">
                  <a:solidFill>
                    <a:srgbClr val="0070C0"/>
                  </a:solidFill>
                </a:rPr>
                <a:t>1938</a:t>
              </a:r>
              <a:endParaRPr lang="es-ES" sz="1200">
                <a:solidFill>
                  <a:srgbClr val="0070C0"/>
                </a:solidFill>
              </a:endParaRPr>
            </a:p>
          </p:txBody>
        </p:sp>
        <p:sp>
          <p:nvSpPr>
            <p:cNvPr id="8243" name="152 CuadroTexto"/>
            <p:cNvSpPr txBox="1">
              <a:spLocks noChangeArrowheads="1"/>
            </p:cNvSpPr>
            <p:nvPr/>
          </p:nvSpPr>
          <p:spPr bwMode="auto">
            <a:xfrm>
              <a:off x="1377731" y="5270133"/>
              <a:ext cx="681574" cy="46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0070C0"/>
                  </a:solidFill>
                </a:rPr>
                <a:t>UMSNH</a:t>
              </a:r>
            </a:p>
            <a:p>
              <a:pPr algn="ctr" eaLnBrk="0" hangingPunct="0"/>
              <a:r>
                <a:rPr lang="es-MX" sz="1200">
                  <a:solidFill>
                    <a:srgbClr val="0070C0"/>
                  </a:solidFill>
                </a:rPr>
                <a:t>1917</a:t>
              </a:r>
              <a:endParaRPr lang="es-ES" sz="1200">
                <a:solidFill>
                  <a:srgbClr val="0070C0"/>
                </a:solidFill>
              </a:endParaRPr>
            </a:p>
          </p:txBody>
        </p:sp>
        <p:sp>
          <p:nvSpPr>
            <p:cNvPr id="8244" name="153 CuadroTexto"/>
            <p:cNvSpPr txBox="1">
              <a:spLocks noChangeArrowheads="1"/>
            </p:cNvSpPr>
            <p:nvPr/>
          </p:nvSpPr>
          <p:spPr bwMode="auto">
            <a:xfrm>
              <a:off x="2825263" y="5270133"/>
              <a:ext cx="498838" cy="46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0070C0"/>
                  </a:solidFill>
                </a:rPr>
                <a:t>IPN</a:t>
              </a:r>
            </a:p>
            <a:p>
              <a:pPr algn="ctr" eaLnBrk="0" hangingPunct="0"/>
              <a:r>
                <a:rPr lang="es-MX" sz="1200">
                  <a:solidFill>
                    <a:srgbClr val="0070C0"/>
                  </a:solidFill>
                </a:rPr>
                <a:t>1936</a:t>
              </a:r>
              <a:endParaRPr lang="es-ES" sz="1200">
                <a:solidFill>
                  <a:srgbClr val="0070C0"/>
                </a:solidFill>
              </a:endParaRPr>
            </a:p>
          </p:txBody>
        </p:sp>
        <p:sp>
          <p:nvSpPr>
            <p:cNvPr id="8245" name="154 CuadroTexto"/>
            <p:cNvSpPr txBox="1">
              <a:spLocks noChangeArrowheads="1"/>
            </p:cNvSpPr>
            <p:nvPr/>
          </p:nvSpPr>
          <p:spPr bwMode="auto">
            <a:xfrm>
              <a:off x="3409943" y="5270133"/>
              <a:ext cx="611064" cy="46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0070C0"/>
                  </a:solidFill>
                </a:rPr>
                <a:t>UGto</a:t>
              </a:r>
            </a:p>
            <a:p>
              <a:pPr algn="ctr" eaLnBrk="0" hangingPunct="0"/>
              <a:r>
                <a:rPr lang="es-MX" sz="1200">
                  <a:solidFill>
                    <a:srgbClr val="0070C0"/>
                  </a:solidFill>
                </a:rPr>
                <a:t>1945</a:t>
              </a:r>
              <a:endParaRPr lang="es-ES" sz="1200">
                <a:solidFill>
                  <a:srgbClr val="0070C0"/>
                </a:solidFill>
              </a:endParaRPr>
            </a:p>
          </p:txBody>
        </p:sp>
        <p:sp>
          <p:nvSpPr>
            <p:cNvPr id="8246" name="174 CuadroTexto"/>
            <p:cNvSpPr txBox="1">
              <a:spLocks noChangeArrowheads="1"/>
            </p:cNvSpPr>
            <p:nvPr/>
          </p:nvSpPr>
          <p:spPr bwMode="auto">
            <a:xfrm>
              <a:off x="952718" y="5731646"/>
              <a:ext cx="604632" cy="46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0070C0"/>
                  </a:solidFill>
                </a:rPr>
                <a:t>UNAM</a:t>
              </a:r>
            </a:p>
            <a:p>
              <a:pPr algn="ctr" eaLnBrk="0" hangingPunct="0"/>
              <a:r>
                <a:rPr lang="es-MX" sz="1200">
                  <a:solidFill>
                    <a:srgbClr val="0070C0"/>
                  </a:solidFill>
                </a:rPr>
                <a:t>1910</a:t>
              </a:r>
              <a:endParaRPr lang="es-ES" sz="1200">
                <a:solidFill>
                  <a:srgbClr val="0070C0"/>
                </a:solidFill>
              </a:endParaRPr>
            </a:p>
          </p:txBody>
        </p:sp>
        <p:sp>
          <p:nvSpPr>
            <p:cNvPr id="8247" name="191 CuadroTexto"/>
            <p:cNvSpPr txBox="1">
              <a:spLocks noChangeArrowheads="1"/>
            </p:cNvSpPr>
            <p:nvPr/>
          </p:nvSpPr>
          <p:spPr bwMode="auto">
            <a:xfrm>
              <a:off x="2591123" y="5731648"/>
              <a:ext cx="533910" cy="46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MX" sz="1200" dirty="0">
                  <a:solidFill>
                    <a:srgbClr val="0070C0"/>
                  </a:solidFill>
                </a:rPr>
                <a:t>UANL</a:t>
              </a:r>
            </a:p>
            <a:p>
              <a:pPr algn="ctr" eaLnBrk="0" hangingPunct="0"/>
              <a:r>
                <a:rPr lang="es-MX" sz="1200" dirty="0">
                  <a:solidFill>
                    <a:srgbClr val="0070C0"/>
                  </a:solidFill>
                </a:rPr>
                <a:t>1933</a:t>
              </a:r>
              <a:endParaRPr lang="es-ES" sz="1200" dirty="0">
                <a:solidFill>
                  <a:srgbClr val="0070C0"/>
                </a:solidFill>
              </a:endParaRPr>
            </a:p>
          </p:txBody>
        </p:sp>
        <p:sp>
          <p:nvSpPr>
            <p:cNvPr id="8248" name="206 CuadroTexto"/>
            <p:cNvSpPr txBox="1">
              <a:spLocks noChangeArrowheads="1"/>
            </p:cNvSpPr>
            <p:nvPr/>
          </p:nvSpPr>
          <p:spPr bwMode="auto">
            <a:xfrm>
              <a:off x="3387242" y="5731648"/>
              <a:ext cx="498838" cy="46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0070C0"/>
                  </a:solidFill>
                </a:rPr>
                <a:t>UV</a:t>
              </a:r>
            </a:p>
            <a:p>
              <a:pPr algn="ctr" eaLnBrk="0" hangingPunct="0"/>
              <a:r>
                <a:rPr lang="es-MX" sz="1200">
                  <a:solidFill>
                    <a:srgbClr val="0070C0"/>
                  </a:solidFill>
                </a:rPr>
                <a:t>1944</a:t>
              </a:r>
              <a:endParaRPr lang="es-ES" sz="1200">
                <a:solidFill>
                  <a:srgbClr val="0070C0"/>
                </a:solidFill>
              </a:endParaRPr>
            </a:p>
          </p:txBody>
        </p:sp>
        <p:sp>
          <p:nvSpPr>
            <p:cNvPr id="8249" name="230 CuadroTexto"/>
            <p:cNvSpPr txBox="1">
              <a:spLocks noChangeArrowheads="1"/>
            </p:cNvSpPr>
            <p:nvPr/>
          </p:nvSpPr>
          <p:spPr bwMode="auto">
            <a:xfrm>
              <a:off x="3112357" y="3852345"/>
              <a:ext cx="498838" cy="46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MX" sz="1200" dirty="0" err="1">
                  <a:solidFill>
                    <a:srgbClr val="0070C0"/>
                  </a:solidFill>
                </a:rPr>
                <a:t>UCol</a:t>
              </a:r>
              <a:endParaRPr lang="es-MX" sz="1200" dirty="0">
                <a:solidFill>
                  <a:srgbClr val="0070C0"/>
                </a:solidFill>
              </a:endParaRPr>
            </a:p>
            <a:p>
              <a:pPr algn="ctr" eaLnBrk="0" hangingPunct="0"/>
              <a:r>
                <a:rPr lang="es-MX" sz="1200" dirty="0">
                  <a:solidFill>
                    <a:srgbClr val="0070C0"/>
                  </a:solidFill>
                </a:rPr>
                <a:t>1940</a:t>
              </a:r>
              <a:endParaRPr lang="es-ES" sz="1200" dirty="0">
                <a:solidFill>
                  <a:srgbClr val="0070C0"/>
                </a:solidFill>
              </a:endParaRPr>
            </a:p>
          </p:txBody>
        </p:sp>
        <p:sp>
          <p:nvSpPr>
            <p:cNvPr id="8250" name="238 CuadroTexto"/>
            <p:cNvSpPr txBox="1">
              <a:spLocks noChangeArrowheads="1"/>
            </p:cNvSpPr>
            <p:nvPr/>
          </p:nvSpPr>
          <p:spPr bwMode="auto">
            <a:xfrm>
              <a:off x="1864421" y="4808620"/>
              <a:ext cx="585205" cy="46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0070C0"/>
                  </a:solidFill>
                </a:rPr>
                <a:t>UASLP</a:t>
              </a:r>
            </a:p>
            <a:p>
              <a:pPr algn="ctr" eaLnBrk="0" hangingPunct="0"/>
              <a:r>
                <a:rPr lang="es-MX" sz="1200">
                  <a:solidFill>
                    <a:srgbClr val="0070C0"/>
                  </a:solidFill>
                </a:rPr>
                <a:t>1923</a:t>
              </a:r>
              <a:endParaRPr lang="es-ES" sz="1200">
                <a:solidFill>
                  <a:srgbClr val="0070C0"/>
                </a:solidFill>
              </a:endParaRPr>
            </a:p>
          </p:txBody>
        </p:sp>
        <p:sp>
          <p:nvSpPr>
            <p:cNvPr id="8251" name="239 CuadroTexto"/>
            <p:cNvSpPr txBox="1">
              <a:spLocks noChangeArrowheads="1"/>
            </p:cNvSpPr>
            <p:nvPr/>
          </p:nvSpPr>
          <p:spPr bwMode="auto">
            <a:xfrm>
              <a:off x="2883238" y="4808620"/>
              <a:ext cx="533910" cy="46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0070C0"/>
                  </a:solidFill>
                </a:rPr>
                <a:t>BUAP</a:t>
              </a:r>
            </a:p>
            <a:p>
              <a:pPr algn="ctr" eaLnBrk="0" hangingPunct="0"/>
              <a:r>
                <a:rPr lang="es-MX" sz="1200">
                  <a:solidFill>
                    <a:srgbClr val="0070C0"/>
                  </a:solidFill>
                </a:rPr>
                <a:t>1937</a:t>
              </a:r>
              <a:endParaRPr lang="es-ES" sz="120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248 Grupo"/>
          <p:cNvGrpSpPr>
            <a:grpSpLocks/>
          </p:cNvGrpSpPr>
          <p:nvPr/>
        </p:nvGrpSpPr>
        <p:grpSpPr bwMode="auto">
          <a:xfrm>
            <a:off x="3763963" y="2500314"/>
            <a:ext cx="2495551" cy="3692492"/>
            <a:chOff x="3764045" y="2501049"/>
            <a:chExt cx="2495794" cy="3692229"/>
          </a:xfrm>
        </p:grpSpPr>
        <p:sp>
          <p:nvSpPr>
            <p:cNvPr id="8218" name="132 CuadroTexto"/>
            <p:cNvSpPr txBox="1">
              <a:spLocks noChangeArrowheads="1"/>
            </p:cNvSpPr>
            <p:nvPr/>
          </p:nvSpPr>
          <p:spPr bwMode="auto">
            <a:xfrm>
              <a:off x="4340539" y="3885591"/>
              <a:ext cx="611065" cy="4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UJAT</a:t>
              </a:r>
            </a:p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1958</a:t>
              </a:r>
              <a:endParaRPr lang="es-ES" sz="1200">
                <a:solidFill>
                  <a:srgbClr val="FF0000"/>
                </a:solidFill>
              </a:endParaRPr>
            </a:p>
          </p:txBody>
        </p:sp>
        <p:sp>
          <p:nvSpPr>
            <p:cNvPr id="8219" name="133 CuadroTexto"/>
            <p:cNvSpPr txBox="1">
              <a:spLocks noChangeArrowheads="1"/>
            </p:cNvSpPr>
            <p:nvPr/>
          </p:nvSpPr>
          <p:spPr bwMode="auto">
            <a:xfrm>
              <a:off x="5412108" y="3885591"/>
              <a:ext cx="611065" cy="4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UACJ</a:t>
              </a:r>
            </a:p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1973</a:t>
              </a:r>
              <a:endParaRPr lang="es-ES" sz="1200">
                <a:solidFill>
                  <a:srgbClr val="FF0000"/>
                </a:solidFill>
              </a:endParaRPr>
            </a:p>
          </p:txBody>
        </p:sp>
        <p:sp>
          <p:nvSpPr>
            <p:cNvPr id="8220" name="135 CuadroTexto"/>
            <p:cNvSpPr txBox="1">
              <a:spLocks noChangeArrowheads="1"/>
            </p:cNvSpPr>
            <p:nvPr/>
          </p:nvSpPr>
          <p:spPr bwMode="auto">
            <a:xfrm>
              <a:off x="4269100" y="2501049"/>
              <a:ext cx="611065" cy="4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200" dirty="0">
                  <a:solidFill>
                    <a:srgbClr val="FF0000"/>
                  </a:solidFill>
                </a:rPr>
                <a:t>UJED</a:t>
              </a:r>
            </a:p>
            <a:p>
              <a:pPr algn="ctr" eaLnBrk="0" hangingPunct="0"/>
              <a:r>
                <a:rPr lang="es-MX" sz="1200" dirty="0">
                  <a:solidFill>
                    <a:srgbClr val="FF0000"/>
                  </a:solidFill>
                </a:rPr>
                <a:t>1957</a:t>
              </a:r>
              <a:endParaRPr lang="es-ES" sz="1200" dirty="0">
                <a:solidFill>
                  <a:srgbClr val="FF0000"/>
                </a:solidFill>
              </a:endParaRPr>
            </a:p>
          </p:txBody>
        </p:sp>
        <p:sp>
          <p:nvSpPr>
            <p:cNvPr id="8221" name="136 CuadroTexto"/>
            <p:cNvSpPr txBox="1">
              <a:spLocks noChangeArrowheads="1"/>
            </p:cNvSpPr>
            <p:nvPr/>
          </p:nvSpPr>
          <p:spPr bwMode="auto">
            <a:xfrm>
              <a:off x="5493071" y="2501049"/>
              <a:ext cx="611065" cy="4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200" dirty="0">
                  <a:solidFill>
                    <a:srgbClr val="FF0000"/>
                  </a:solidFill>
                </a:rPr>
                <a:t>UAM</a:t>
              </a:r>
            </a:p>
            <a:p>
              <a:pPr algn="ctr" eaLnBrk="0" hangingPunct="0"/>
              <a:r>
                <a:rPr lang="es-MX" sz="1200" dirty="0">
                  <a:solidFill>
                    <a:srgbClr val="FF0000"/>
                  </a:solidFill>
                </a:rPr>
                <a:t>1974</a:t>
              </a:r>
              <a:endParaRPr lang="es-ES" sz="1200" dirty="0">
                <a:solidFill>
                  <a:srgbClr val="FF0000"/>
                </a:solidFill>
              </a:endParaRPr>
            </a:p>
          </p:txBody>
        </p:sp>
        <p:sp>
          <p:nvSpPr>
            <p:cNvPr id="8222" name="138 CuadroTexto"/>
            <p:cNvSpPr txBox="1">
              <a:spLocks noChangeArrowheads="1"/>
            </p:cNvSpPr>
            <p:nvPr/>
          </p:nvSpPr>
          <p:spPr bwMode="auto">
            <a:xfrm>
              <a:off x="4216712" y="2962563"/>
              <a:ext cx="714380" cy="4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UAdeC</a:t>
              </a:r>
            </a:p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1957</a:t>
              </a:r>
              <a:endParaRPr lang="es-ES" sz="1200">
                <a:solidFill>
                  <a:srgbClr val="FF0000"/>
                </a:solidFill>
              </a:endParaRPr>
            </a:p>
          </p:txBody>
        </p:sp>
        <p:sp>
          <p:nvSpPr>
            <p:cNvPr id="8223" name="139 CuadroTexto"/>
            <p:cNvSpPr txBox="1">
              <a:spLocks noChangeArrowheads="1"/>
            </p:cNvSpPr>
            <p:nvPr/>
          </p:nvSpPr>
          <p:spPr bwMode="auto">
            <a:xfrm>
              <a:off x="5412108" y="2962563"/>
              <a:ext cx="611065" cy="4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UAA</a:t>
              </a:r>
            </a:p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1973</a:t>
              </a:r>
              <a:endParaRPr lang="es-ES" sz="1200">
                <a:solidFill>
                  <a:srgbClr val="FF0000"/>
                </a:solidFill>
              </a:endParaRPr>
            </a:p>
          </p:txBody>
        </p:sp>
        <p:sp>
          <p:nvSpPr>
            <p:cNvPr id="8224" name="141 CuadroTexto"/>
            <p:cNvSpPr txBox="1">
              <a:spLocks noChangeArrowheads="1"/>
            </p:cNvSpPr>
            <p:nvPr/>
          </p:nvSpPr>
          <p:spPr bwMode="auto">
            <a:xfrm>
              <a:off x="5331144" y="4347105"/>
              <a:ext cx="928695" cy="4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    UNACH</a:t>
              </a:r>
            </a:p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1974</a:t>
              </a:r>
              <a:endParaRPr lang="es-ES" sz="1200">
                <a:solidFill>
                  <a:srgbClr val="FF0000"/>
                </a:solidFill>
              </a:endParaRPr>
            </a:p>
          </p:txBody>
        </p:sp>
        <p:sp>
          <p:nvSpPr>
            <p:cNvPr id="8225" name="145 CuadroTexto"/>
            <p:cNvSpPr txBox="1">
              <a:spLocks noChangeArrowheads="1"/>
            </p:cNvSpPr>
            <p:nvPr/>
          </p:nvSpPr>
          <p:spPr bwMode="auto">
            <a:xfrm>
              <a:off x="3839250" y="4347105"/>
              <a:ext cx="611065" cy="4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UAQ</a:t>
              </a:r>
            </a:p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1951</a:t>
              </a:r>
              <a:endParaRPr lang="es-ES" sz="1200">
                <a:solidFill>
                  <a:srgbClr val="FF0000"/>
                </a:solidFill>
              </a:endParaRPr>
            </a:p>
          </p:txBody>
        </p:sp>
        <p:sp>
          <p:nvSpPr>
            <p:cNvPr id="8226" name="146 CuadroTexto"/>
            <p:cNvSpPr txBox="1">
              <a:spLocks noChangeArrowheads="1"/>
            </p:cNvSpPr>
            <p:nvPr/>
          </p:nvSpPr>
          <p:spPr bwMode="auto">
            <a:xfrm>
              <a:off x="4492939" y="4347105"/>
              <a:ext cx="611065" cy="4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UAG</a:t>
              </a:r>
            </a:p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1960</a:t>
              </a:r>
              <a:endParaRPr lang="es-ES" sz="1200">
                <a:solidFill>
                  <a:srgbClr val="FF0000"/>
                </a:solidFill>
              </a:endParaRPr>
            </a:p>
          </p:txBody>
        </p:sp>
        <p:sp>
          <p:nvSpPr>
            <p:cNvPr id="8227" name="147 CuadroTexto"/>
            <p:cNvSpPr txBox="1">
              <a:spLocks noChangeArrowheads="1"/>
            </p:cNvSpPr>
            <p:nvPr/>
          </p:nvSpPr>
          <p:spPr bwMode="auto">
            <a:xfrm>
              <a:off x="5064442" y="4347105"/>
              <a:ext cx="611065" cy="4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UAZ</a:t>
              </a:r>
            </a:p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1968</a:t>
              </a:r>
              <a:endParaRPr lang="es-ES" sz="1200">
                <a:solidFill>
                  <a:srgbClr val="FF0000"/>
                </a:solidFill>
              </a:endParaRPr>
            </a:p>
          </p:txBody>
        </p:sp>
        <p:sp>
          <p:nvSpPr>
            <p:cNvPr id="8228" name="150 CuadroTexto"/>
            <p:cNvSpPr txBox="1">
              <a:spLocks noChangeArrowheads="1"/>
            </p:cNvSpPr>
            <p:nvPr/>
          </p:nvSpPr>
          <p:spPr bwMode="auto">
            <a:xfrm>
              <a:off x="5502596" y="5270133"/>
              <a:ext cx="714380" cy="4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UABCS</a:t>
              </a:r>
            </a:p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1975</a:t>
              </a:r>
              <a:endParaRPr lang="es-ES" sz="1200">
                <a:solidFill>
                  <a:srgbClr val="FF0000"/>
                </a:solidFill>
              </a:endParaRPr>
            </a:p>
          </p:txBody>
        </p:sp>
        <p:sp>
          <p:nvSpPr>
            <p:cNvPr id="8229" name="155 CuadroTexto"/>
            <p:cNvSpPr txBox="1">
              <a:spLocks noChangeArrowheads="1"/>
            </p:cNvSpPr>
            <p:nvPr/>
          </p:nvSpPr>
          <p:spPr bwMode="auto">
            <a:xfrm>
              <a:off x="4076697" y="5270133"/>
              <a:ext cx="842742" cy="4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UAEMex</a:t>
              </a:r>
            </a:p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1956</a:t>
              </a:r>
              <a:endParaRPr lang="es-ES" sz="1200">
                <a:solidFill>
                  <a:srgbClr val="FF0000"/>
                </a:solidFill>
              </a:endParaRPr>
            </a:p>
          </p:txBody>
        </p:sp>
        <p:sp>
          <p:nvSpPr>
            <p:cNvPr id="8230" name="156 CuadroTexto"/>
            <p:cNvSpPr txBox="1">
              <a:spLocks noChangeArrowheads="1"/>
            </p:cNvSpPr>
            <p:nvPr/>
          </p:nvSpPr>
          <p:spPr bwMode="auto">
            <a:xfrm>
              <a:off x="4859654" y="5270133"/>
              <a:ext cx="857256" cy="4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UAEMor</a:t>
              </a:r>
            </a:p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1967</a:t>
              </a:r>
              <a:endParaRPr lang="es-ES" sz="1200">
                <a:solidFill>
                  <a:srgbClr val="FF0000"/>
                </a:solidFill>
              </a:endParaRPr>
            </a:p>
          </p:txBody>
        </p:sp>
        <p:sp>
          <p:nvSpPr>
            <p:cNvPr id="8231" name="212 CuadroTexto"/>
            <p:cNvSpPr txBox="1">
              <a:spLocks noChangeArrowheads="1"/>
            </p:cNvSpPr>
            <p:nvPr/>
          </p:nvSpPr>
          <p:spPr bwMode="auto">
            <a:xfrm>
              <a:off x="4083361" y="5731646"/>
              <a:ext cx="692027" cy="4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UABJO</a:t>
              </a:r>
            </a:p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1955</a:t>
              </a:r>
              <a:endParaRPr lang="es-ES" sz="1200">
                <a:solidFill>
                  <a:srgbClr val="FF0000"/>
                </a:solidFill>
              </a:endParaRPr>
            </a:p>
          </p:txBody>
        </p:sp>
        <p:sp>
          <p:nvSpPr>
            <p:cNvPr id="8232" name="220 CuadroTexto"/>
            <p:cNvSpPr txBox="1">
              <a:spLocks noChangeArrowheads="1"/>
            </p:cNvSpPr>
            <p:nvPr/>
          </p:nvSpPr>
          <p:spPr bwMode="auto">
            <a:xfrm>
              <a:off x="4840605" y="5731646"/>
              <a:ext cx="611065" cy="4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UAS</a:t>
              </a:r>
            </a:p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1965</a:t>
              </a:r>
              <a:endParaRPr lang="es-ES" sz="1200">
                <a:solidFill>
                  <a:srgbClr val="FF0000"/>
                </a:solidFill>
              </a:endParaRPr>
            </a:p>
          </p:txBody>
        </p:sp>
        <p:sp>
          <p:nvSpPr>
            <p:cNvPr id="8233" name="221 CuadroTexto"/>
            <p:cNvSpPr txBox="1">
              <a:spLocks noChangeArrowheads="1"/>
            </p:cNvSpPr>
            <p:nvPr/>
          </p:nvSpPr>
          <p:spPr bwMode="auto">
            <a:xfrm>
              <a:off x="5440683" y="5731646"/>
              <a:ext cx="714380" cy="4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UACha</a:t>
              </a:r>
            </a:p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1974</a:t>
              </a:r>
              <a:endParaRPr lang="es-ES" sz="1200">
                <a:solidFill>
                  <a:srgbClr val="FF0000"/>
                </a:solidFill>
              </a:endParaRPr>
            </a:p>
          </p:txBody>
        </p:sp>
        <p:sp>
          <p:nvSpPr>
            <p:cNvPr id="8234" name="231 CuadroTexto"/>
            <p:cNvSpPr txBox="1">
              <a:spLocks noChangeArrowheads="1"/>
            </p:cNvSpPr>
            <p:nvPr/>
          </p:nvSpPr>
          <p:spPr bwMode="auto">
            <a:xfrm>
              <a:off x="4002398" y="3424077"/>
              <a:ext cx="714380" cy="4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UACH</a:t>
              </a:r>
            </a:p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1954</a:t>
              </a:r>
              <a:endParaRPr lang="es-ES" sz="1200">
                <a:solidFill>
                  <a:srgbClr val="FF0000"/>
                </a:solidFill>
              </a:endParaRPr>
            </a:p>
          </p:txBody>
        </p:sp>
        <p:sp>
          <p:nvSpPr>
            <p:cNvPr id="8235" name="232 CuadroTexto"/>
            <p:cNvSpPr txBox="1">
              <a:spLocks noChangeArrowheads="1"/>
            </p:cNvSpPr>
            <p:nvPr/>
          </p:nvSpPr>
          <p:spPr bwMode="auto">
            <a:xfrm>
              <a:off x="4554851" y="3424077"/>
              <a:ext cx="611065" cy="4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UAEH</a:t>
              </a:r>
            </a:p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1961</a:t>
              </a:r>
              <a:endParaRPr lang="es-ES" sz="1200">
                <a:solidFill>
                  <a:srgbClr val="FF0000"/>
                </a:solidFill>
              </a:endParaRPr>
            </a:p>
          </p:txBody>
        </p:sp>
        <p:sp>
          <p:nvSpPr>
            <p:cNvPr id="8236" name="233 CuadroTexto"/>
            <p:cNvSpPr txBox="1">
              <a:spLocks noChangeArrowheads="1"/>
            </p:cNvSpPr>
            <p:nvPr/>
          </p:nvSpPr>
          <p:spPr bwMode="auto">
            <a:xfrm>
              <a:off x="5126356" y="3424077"/>
              <a:ext cx="611065" cy="4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UAN</a:t>
              </a:r>
            </a:p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1969</a:t>
              </a:r>
              <a:endParaRPr lang="es-ES" sz="1200">
                <a:solidFill>
                  <a:srgbClr val="FF0000"/>
                </a:solidFill>
              </a:endParaRPr>
            </a:p>
          </p:txBody>
        </p:sp>
        <p:sp>
          <p:nvSpPr>
            <p:cNvPr id="8237" name="236 CuadroTexto"/>
            <p:cNvSpPr txBox="1">
              <a:spLocks noChangeArrowheads="1"/>
            </p:cNvSpPr>
            <p:nvPr/>
          </p:nvSpPr>
          <p:spPr bwMode="auto">
            <a:xfrm>
              <a:off x="5616898" y="4808620"/>
              <a:ext cx="611065" cy="4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UATx</a:t>
              </a:r>
            </a:p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1976</a:t>
              </a:r>
              <a:endParaRPr lang="es-ES" sz="1200">
                <a:solidFill>
                  <a:srgbClr val="FF0000"/>
                </a:solidFill>
              </a:endParaRPr>
            </a:p>
          </p:txBody>
        </p:sp>
        <p:sp>
          <p:nvSpPr>
            <p:cNvPr id="8238" name="240 CuadroTexto"/>
            <p:cNvSpPr txBox="1">
              <a:spLocks noChangeArrowheads="1"/>
            </p:cNvSpPr>
            <p:nvPr/>
          </p:nvSpPr>
          <p:spPr bwMode="auto">
            <a:xfrm>
              <a:off x="3764045" y="4808620"/>
              <a:ext cx="611065" cy="4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UAT</a:t>
              </a:r>
            </a:p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1950</a:t>
              </a:r>
              <a:endParaRPr lang="es-ES" sz="1200">
                <a:solidFill>
                  <a:srgbClr val="FF0000"/>
                </a:solidFill>
              </a:endParaRPr>
            </a:p>
          </p:txBody>
        </p:sp>
        <p:sp>
          <p:nvSpPr>
            <p:cNvPr id="8239" name="241 CuadroTexto"/>
            <p:cNvSpPr txBox="1">
              <a:spLocks noChangeArrowheads="1"/>
            </p:cNvSpPr>
            <p:nvPr/>
          </p:nvSpPr>
          <p:spPr bwMode="auto">
            <a:xfrm>
              <a:off x="4253355" y="4808620"/>
              <a:ext cx="639637" cy="4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UABC</a:t>
              </a:r>
            </a:p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1957</a:t>
              </a:r>
              <a:endParaRPr lang="es-ES" sz="1200">
                <a:solidFill>
                  <a:srgbClr val="FF0000"/>
                </a:solidFill>
              </a:endParaRPr>
            </a:p>
          </p:txBody>
        </p:sp>
        <p:sp>
          <p:nvSpPr>
            <p:cNvPr id="8240" name="242 CuadroTexto"/>
            <p:cNvSpPr txBox="1">
              <a:spLocks noChangeArrowheads="1"/>
            </p:cNvSpPr>
            <p:nvPr/>
          </p:nvSpPr>
          <p:spPr bwMode="auto">
            <a:xfrm>
              <a:off x="4931092" y="4808620"/>
              <a:ext cx="714380" cy="46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UAdelC</a:t>
              </a:r>
            </a:p>
            <a:p>
              <a:pPr algn="ctr" eaLnBrk="0" hangingPunct="0"/>
              <a:r>
                <a:rPr lang="es-MX" sz="1200">
                  <a:solidFill>
                    <a:srgbClr val="FF0000"/>
                  </a:solidFill>
                </a:rPr>
                <a:t>1967</a:t>
              </a:r>
              <a:endParaRPr lang="es-ES" sz="1200">
                <a:solidFill>
                  <a:srgbClr val="FF0000"/>
                </a:solidFill>
              </a:endParaRPr>
            </a:p>
          </p:txBody>
        </p:sp>
      </p:grpSp>
      <p:sp>
        <p:nvSpPr>
          <p:cNvPr id="8217" name="243 CuadroTexto"/>
          <p:cNvSpPr txBox="1">
            <a:spLocks noChangeArrowheads="1"/>
          </p:cNvSpPr>
          <p:nvPr/>
        </p:nvSpPr>
        <p:spPr bwMode="auto">
          <a:xfrm>
            <a:off x="6207124" y="4808534"/>
            <a:ext cx="6110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MX" sz="1200">
                <a:solidFill>
                  <a:srgbClr val="009900"/>
                </a:solidFill>
              </a:rPr>
              <a:t>UAY</a:t>
            </a:r>
          </a:p>
          <a:p>
            <a:pPr algn="ctr" eaLnBrk="0" hangingPunct="0"/>
            <a:r>
              <a:rPr lang="es-MX" sz="1200">
                <a:solidFill>
                  <a:srgbClr val="009900"/>
                </a:solidFill>
              </a:rPr>
              <a:t>1984</a:t>
            </a:r>
            <a:endParaRPr lang="es-ES" sz="1200">
              <a:solidFill>
                <a:srgbClr val="009900"/>
              </a:solidFill>
            </a:endParaRPr>
          </a:p>
        </p:txBody>
      </p:sp>
      <p:grpSp>
        <p:nvGrpSpPr>
          <p:cNvPr id="15" name="251 Grupo"/>
          <p:cNvGrpSpPr>
            <a:grpSpLocks/>
          </p:cNvGrpSpPr>
          <p:nvPr/>
        </p:nvGrpSpPr>
        <p:grpSpPr bwMode="auto">
          <a:xfrm>
            <a:off x="6502402" y="4339222"/>
            <a:ext cx="1857375" cy="1392313"/>
            <a:chOff x="6502728" y="4339271"/>
            <a:chExt cx="1857388" cy="1392633"/>
          </a:xfrm>
        </p:grpSpPr>
        <p:sp>
          <p:nvSpPr>
            <p:cNvPr id="8208" name="148 CuadroTexto"/>
            <p:cNvSpPr txBox="1">
              <a:spLocks noChangeArrowheads="1"/>
            </p:cNvSpPr>
            <p:nvPr/>
          </p:nvSpPr>
          <p:spPr bwMode="auto">
            <a:xfrm>
              <a:off x="6502728" y="4347105"/>
              <a:ext cx="714380" cy="46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200"/>
                <a:t>UACam</a:t>
              </a:r>
            </a:p>
            <a:p>
              <a:pPr algn="ctr" eaLnBrk="0" hangingPunct="0"/>
              <a:r>
                <a:rPr lang="es-MX" sz="1200"/>
                <a:t>1989</a:t>
              </a:r>
              <a:endParaRPr lang="es-ES" sz="1200"/>
            </a:p>
          </p:txBody>
        </p:sp>
        <p:sp>
          <p:nvSpPr>
            <p:cNvPr id="8209" name="171 CuadroTexto"/>
            <p:cNvSpPr txBox="1">
              <a:spLocks noChangeArrowheads="1"/>
            </p:cNvSpPr>
            <p:nvPr/>
          </p:nvSpPr>
          <p:spPr bwMode="auto">
            <a:xfrm>
              <a:off x="7645736" y="4339271"/>
              <a:ext cx="714380" cy="46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200" dirty="0"/>
                <a:t>UACM</a:t>
              </a:r>
            </a:p>
            <a:p>
              <a:pPr algn="ctr" eaLnBrk="0" hangingPunct="0"/>
              <a:r>
                <a:rPr lang="es-MX" sz="1200" dirty="0"/>
                <a:t>2005</a:t>
              </a:r>
              <a:endParaRPr lang="es-ES" sz="1200" dirty="0"/>
            </a:p>
          </p:txBody>
        </p:sp>
        <p:sp>
          <p:nvSpPr>
            <p:cNvPr id="8210" name="172 CuadroTexto"/>
            <p:cNvSpPr txBox="1">
              <a:spLocks noChangeArrowheads="1"/>
            </p:cNvSpPr>
            <p:nvPr/>
          </p:nvSpPr>
          <p:spPr bwMode="auto">
            <a:xfrm>
              <a:off x="6645604" y="5270133"/>
              <a:ext cx="714380" cy="46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MX" sz="1200" dirty="0" err="1"/>
                <a:t>UQRoo</a:t>
              </a:r>
              <a:endParaRPr lang="es-MX" sz="1200" dirty="0"/>
            </a:p>
            <a:p>
              <a:pPr algn="ctr" eaLnBrk="0" hangingPunct="0"/>
              <a:r>
                <a:rPr lang="es-MX" sz="1200" dirty="0"/>
                <a:t>1991</a:t>
              </a:r>
              <a:endParaRPr lang="es-ES" sz="1200" dirty="0"/>
            </a:p>
          </p:txBody>
        </p:sp>
      </p:grpSp>
      <p:sp>
        <p:nvSpPr>
          <p:cNvPr id="112" name="136 CuadroTexto"/>
          <p:cNvSpPr txBox="1">
            <a:spLocks noChangeArrowheads="1"/>
          </p:cNvSpPr>
          <p:nvPr/>
        </p:nvSpPr>
        <p:spPr bwMode="auto">
          <a:xfrm>
            <a:off x="5786447" y="2108623"/>
            <a:ext cx="6110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MX" sz="1200" dirty="0" smtClean="0">
                <a:solidFill>
                  <a:srgbClr val="FF0000"/>
                </a:solidFill>
              </a:rPr>
              <a:t>UPN</a:t>
            </a:r>
            <a:endParaRPr lang="es-MX" sz="1200" dirty="0">
              <a:solidFill>
                <a:srgbClr val="FF0000"/>
              </a:solidFill>
            </a:endParaRPr>
          </a:p>
          <a:p>
            <a:pPr algn="ctr" eaLnBrk="0" hangingPunct="0"/>
            <a:r>
              <a:rPr lang="es-MX" sz="1200" dirty="0" smtClean="0">
                <a:solidFill>
                  <a:srgbClr val="FF0000"/>
                </a:solidFill>
              </a:rPr>
              <a:t>1978</a:t>
            </a:r>
            <a:endParaRPr lang="es-ES" sz="1200" dirty="0">
              <a:solidFill>
                <a:srgbClr val="FF0000"/>
              </a:solidFill>
            </a:endParaRPr>
          </a:p>
        </p:txBody>
      </p:sp>
      <p:sp>
        <p:nvSpPr>
          <p:cNvPr id="117" name="Line 7"/>
          <p:cNvSpPr>
            <a:spLocks noChangeShapeType="1"/>
          </p:cNvSpPr>
          <p:nvPr/>
        </p:nvSpPr>
        <p:spPr bwMode="auto">
          <a:xfrm>
            <a:off x="-18504" y="963164"/>
            <a:ext cx="9180000" cy="0"/>
          </a:xfrm>
          <a:prstGeom prst="line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464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2451</TotalTime>
  <Words>5167</Words>
  <Application>Microsoft Macintosh PowerPoint</Application>
  <PresentationFormat>Presentación en pantalla (4:3)</PresentationFormat>
  <Paragraphs>690</Paragraphs>
  <Slides>53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4" baseType="lpstr">
      <vt:lpstr>Tema de Office</vt:lpstr>
      <vt:lpstr>Gobierno y gobernabilidad en las universidades mexicanas: aproximaciones desde el análisis organizacional</vt:lpstr>
      <vt:lpstr>Presentación de PowerPoint</vt:lpstr>
      <vt:lpstr>Presentación de PowerPoint</vt:lpstr>
      <vt:lpstr>El estudio del gobierno y la gobernabilidad en México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Tipología de gobiernos universitarios, según criterios de selección del rector</vt:lpstr>
      <vt:lpstr>Presentación de PowerPoint</vt:lpstr>
      <vt:lpstr>Modelo de conducción, según criterios de selección del rector</vt:lpstr>
      <vt:lpstr>Presentación de PowerPoint</vt:lpstr>
      <vt:lpstr>Presentación de PowerPoint</vt:lpstr>
      <vt:lpstr>¿Qué “trastoca” la gobernabilidad en la (s) universidad (es) y cuáles son algunos de sus efectos?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evidencia esta “muestra” de conflictos y/o [in] gobernabilidad?</vt:lpstr>
      <vt:lpstr>Un acercamiento empírico al conflicto y al gobierno ¿gobernabilidad y/o gobernanza?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      Cada universidad tiene su propia historia que contar,  o muchas historias que múltiples voces intentan  relatar cada una a su manera.  Tal vez por eso la vida de las instituciones, en algún modo,  se asemeje a las biografías de las personas:  son producto no sólo de lo que ocurrió sino también,  en cierta medida, de lo que nunca fueron.    Adrián Acosta (2000:13) </vt:lpstr>
      <vt:lpstr>Contacto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Hogar</dc:creator>
  <cp:lastModifiedBy>Deplaed Posgrado</cp:lastModifiedBy>
  <cp:revision>129</cp:revision>
  <cp:lastPrinted>2016-11-04T20:41:03Z</cp:lastPrinted>
  <dcterms:created xsi:type="dcterms:W3CDTF">2016-11-01T17:21:52Z</dcterms:created>
  <dcterms:modified xsi:type="dcterms:W3CDTF">2016-11-04T20:49:26Z</dcterms:modified>
</cp:coreProperties>
</file>