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4" r:id="rId2"/>
    <p:sldId id="271" r:id="rId3"/>
    <p:sldId id="274" r:id="rId4"/>
    <p:sldId id="278" r:id="rId5"/>
    <p:sldId id="275" r:id="rId6"/>
    <p:sldId id="277" r:id="rId7"/>
    <p:sldId id="272" r:id="rId8"/>
    <p:sldId id="273" r:id="rId9"/>
    <p:sldId id="291" r:id="rId10"/>
    <p:sldId id="292" r:id="rId11"/>
    <p:sldId id="293" r:id="rId12"/>
    <p:sldId id="294" r:id="rId13"/>
    <p:sldId id="295" r:id="rId14"/>
    <p:sldId id="296" r:id="rId15"/>
    <p:sldId id="262" r:id="rId16"/>
    <p:sldId id="263" r:id="rId17"/>
    <p:sldId id="267" r:id="rId18"/>
    <p:sldId id="298" r:id="rId19"/>
    <p:sldId id="260" r:id="rId20"/>
    <p:sldId id="258" r:id="rId21"/>
    <p:sldId id="279" r:id="rId22"/>
    <p:sldId id="282" r:id="rId23"/>
    <p:sldId id="283" r:id="rId24"/>
    <p:sldId id="280" r:id="rId25"/>
    <p:sldId id="287" r:id="rId26"/>
    <p:sldId id="288" r:id="rId27"/>
    <p:sldId id="289" r:id="rId28"/>
    <p:sldId id="290" r:id="rId29"/>
    <p:sldId id="29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115" y="-1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4BDF68E2-58F2-4D09-BE8B-E3BD06533059}" type="datetimeFigureOut">
              <a:rPr lang="en-US" dirty="0"/>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
        <p:nvSpPr>
          <p:cNvPr id="11" name="Marcador de contenido 10"/>
          <p:cNvSpPr>
            <a:spLocks noGrp="1"/>
          </p:cNvSpPr>
          <p:nvPr>
            <p:ph sz="quarter" idx="13"/>
          </p:nvPr>
        </p:nvSpPr>
        <p:spPr>
          <a:xfrm>
            <a:off x="238125" y="411163"/>
            <a:ext cx="46038" cy="46037"/>
          </a:xfrm>
        </p:spPr>
        <p:txBody>
          <a:body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pic>
        <p:nvPicPr>
          <p:cNvPr id="12" name="Imagen 11"/>
          <p:cNvPicPr>
            <a:picLocks noChangeAspect="1"/>
          </p:cNvPicPr>
          <p:nvPr userDrawn="1"/>
        </p:nvPicPr>
        <p:blipFill>
          <a:blip r:embed="rId2"/>
          <a:stretch>
            <a:fillRect/>
          </a:stretch>
        </p:blipFill>
        <p:spPr>
          <a:xfrm>
            <a:off x="0" y="-33251"/>
            <a:ext cx="856211" cy="6334298"/>
          </a:xfrm>
          <a:prstGeom prst="rect">
            <a:avLst/>
          </a:prstGeom>
        </p:spPr>
      </p:pic>
    </p:spTree>
    <p:extLst>
      <p:ext uri="{BB962C8B-B14F-4D97-AF65-F5344CB8AC3E}">
        <p14:creationId xmlns:p14="http://schemas.microsoft.com/office/powerpoint/2010/main" val="135849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4BDF68E2-58F2-4D09-BE8B-E3BD06533059}" type="datetimeFigureOut">
              <a:rPr lang="en-US" dirty="0"/>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
        <p:nvSpPr>
          <p:cNvPr id="11" name="Marcador de contenido 10"/>
          <p:cNvSpPr>
            <a:spLocks noGrp="1"/>
          </p:cNvSpPr>
          <p:nvPr>
            <p:ph sz="quarter" idx="13"/>
          </p:nvPr>
        </p:nvSpPr>
        <p:spPr>
          <a:xfrm>
            <a:off x="238125" y="411163"/>
            <a:ext cx="46038" cy="46037"/>
          </a:xfrm>
        </p:spPr>
        <p:txBody>
          <a:body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pic>
        <p:nvPicPr>
          <p:cNvPr id="12" name="Imagen 11"/>
          <p:cNvPicPr>
            <a:picLocks noChangeAspect="1"/>
          </p:cNvPicPr>
          <p:nvPr userDrawn="1"/>
        </p:nvPicPr>
        <p:blipFill>
          <a:blip r:embed="rId2"/>
          <a:stretch>
            <a:fillRect/>
          </a:stretch>
        </p:blipFill>
        <p:spPr>
          <a:xfrm>
            <a:off x="0" y="-33251"/>
            <a:ext cx="856211" cy="633429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10/28/2016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4BDF68E2-58F2-4D09-BE8B-E3BD06533059}" type="datetimeFigureOut">
              <a:rPr lang="en-US" dirty="0"/>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
        <p:nvSpPr>
          <p:cNvPr id="11" name="Marcador de contenido 10"/>
          <p:cNvSpPr>
            <a:spLocks noGrp="1"/>
          </p:cNvSpPr>
          <p:nvPr>
            <p:ph sz="quarter" idx="13"/>
          </p:nvPr>
        </p:nvSpPr>
        <p:spPr>
          <a:xfrm>
            <a:off x="238125" y="411163"/>
            <a:ext cx="46038" cy="46037"/>
          </a:xfrm>
        </p:spPr>
        <p:txBody>
          <a:body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pic>
        <p:nvPicPr>
          <p:cNvPr id="12" name="Imagen 11"/>
          <p:cNvPicPr>
            <a:picLocks noChangeAspect="1"/>
          </p:cNvPicPr>
          <p:nvPr userDrawn="1"/>
        </p:nvPicPr>
        <p:blipFill>
          <a:blip r:embed="rId2"/>
          <a:stretch>
            <a:fillRect/>
          </a:stretch>
        </p:blipFill>
        <p:spPr>
          <a:xfrm>
            <a:off x="0" y="-33251"/>
            <a:ext cx="856211" cy="6334298"/>
          </a:xfrm>
          <a:prstGeom prst="rect">
            <a:avLst/>
          </a:prstGeom>
        </p:spPr>
      </p:pic>
    </p:spTree>
    <p:extLst>
      <p:ext uri="{BB962C8B-B14F-4D97-AF65-F5344CB8AC3E}">
        <p14:creationId xmlns:p14="http://schemas.microsoft.com/office/powerpoint/2010/main" val="4275115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10/28/2016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6" r:id="rId1"/>
    <p:sldLayoutId id="2147483649" r:id="rId2"/>
    <p:sldLayoutId id="2147483655" r:id="rId3"/>
    <p:sldLayoutId id="2147483657" r:id="rId4"/>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sp>
        <p:nvSpPr>
          <p:cNvPr id="3" name="2 Rectángulo"/>
          <p:cNvSpPr/>
          <p:nvPr/>
        </p:nvSpPr>
        <p:spPr>
          <a:xfrm>
            <a:off x="896814" y="2426650"/>
            <a:ext cx="11295185" cy="5570756"/>
          </a:xfrm>
          <a:prstGeom prst="rect">
            <a:avLst/>
          </a:prstGeom>
        </p:spPr>
        <p:txBody>
          <a:bodyPr wrap="square">
            <a:spAutoFit/>
          </a:bodyPr>
          <a:lstStyle/>
          <a:p>
            <a:pPr algn="ctr"/>
            <a:r>
              <a:rPr lang="es-MX" sz="4000" b="1" dirty="0" smtClean="0">
                <a:solidFill>
                  <a:srgbClr val="18AAA0"/>
                </a:solidFill>
                <a:latin typeface="Trirong"/>
              </a:rPr>
              <a:t>Módulo</a:t>
            </a:r>
          </a:p>
          <a:p>
            <a:pPr algn="ctr"/>
            <a:r>
              <a:rPr lang="es-MX" sz="4000" b="1" dirty="0" smtClean="0">
                <a:solidFill>
                  <a:srgbClr val="18AAA0"/>
                </a:solidFill>
                <a:latin typeface="Trirong"/>
              </a:rPr>
              <a:t>EDUCACIÓN </a:t>
            </a:r>
            <a:r>
              <a:rPr lang="es-MX" sz="4000" b="1" dirty="0">
                <a:solidFill>
                  <a:srgbClr val="18AAA0"/>
                </a:solidFill>
                <a:latin typeface="Trirong"/>
              </a:rPr>
              <a:t>SUPERIOR </a:t>
            </a:r>
            <a:r>
              <a:rPr lang="es-MX" sz="4000" b="1" dirty="0" smtClean="0">
                <a:solidFill>
                  <a:srgbClr val="18AAA0"/>
                </a:solidFill>
                <a:latin typeface="Trirong"/>
              </a:rPr>
              <a:t>UNIVERSITARIA</a:t>
            </a:r>
          </a:p>
          <a:p>
            <a:pPr algn="ctr"/>
            <a:endParaRPr lang="es-MX" sz="4000" b="1" i="0" dirty="0">
              <a:solidFill>
                <a:srgbClr val="18AAA0"/>
              </a:solidFill>
              <a:effectLst/>
              <a:latin typeface="Trirong"/>
            </a:endParaRPr>
          </a:p>
          <a:p>
            <a:pPr algn="ctr"/>
            <a:r>
              <a:rPr lang="es-MX" sz="4000" b="1" dirty="0" smtClean="0">
                <a:solidFill>
                  <a:srgbClr val="18AAA0"/>
                </a:solidFill>
                <a:latin typeface="Trirong"/>
              </a:rPr>
              <a:t>Sesión 2</a:t>
            </a:r>
          </a:p>
          <a:p>
            <a:pPr algn="ctr"/>
            <a:endParaRPr lang="es-MX" sz="4000" b="1" dirty="0" smtClean="0">
              <a:solidFill>
                <a:srgbClr val="C66533"/>
              </a:solidFill>
              <a:latin typeface="Trirong"/>
            </a:endParaRPr>
          </a:p>
          <a:p>
            <a:pPr algn="ctr"/>
            <a:r>
              <a:rPr lang="es-MX" sz="3600" b="1" dirty="0" smtClean="0">
                <a:solidFill>
                  <a:srgbClr val="C66533"/>
                </a:solidFill>
                <a:latin typeface="Berlin Sans FB Demi" panose="020E0802020502020306" pitchFamily="34" charset="0"/>
              </a:rPr>
              <a:t>b. Profesores </a:t>
            </a:r>
            <a:r>
              <a:rPr lang="es-MX" sz="3600" b="1" dirty="0">
                <a:solidFill>
                  <a:srgbClr val="C66533"/>
                </a:solidFill>
                <a:latin typeface="Berlin Sans FB Demi" panose="020E0802020502020306" pitchFamily="34" charset="0"/>
              </a:rPr>
              <a:t>de la educación superior universitaria</a:t>
            </a:r>
          </a:p>
          <a:p>
            <a:pPr algn="ctr"/>
            <a:endParaRPr lang="es-MX" sz="4000" b="1" dirty="0" smtClean="0">
              <a:solidFill>
                <a:srgbClr val="18AAA0"/>
              </a:solidFill>
              <a:latin typeface="Trirong"/>
            </a:endParaRPr>
          </a:p>
          <a:p>
            <a:pPr algn="ctr"/>
            <a:endParaRPr lang="es-MX" sz="4000" b="1" i="0" dirty="0">
              <a:solidFill>
                <a:srgbClr val="18AAA0"/>
              </a:solidFill>
              <a:effectLst/>
              <a:latin typeface="Trirong"/>
            </a:endParaRPr>
          </a:p>
          <a:p>
            <a:pPr algn="ctr"/>
            <a:endParaRPr lang="es-MX" sz="4000" b="1" i="0" dirty="0">
              <a:solidFill>
                <a:srgbClr val="18AAA0"/>
              </a:solidFill>
              <a:effectLst/>
              <a:latin typeface="Trirong"/>
            </a:endParaRPr>
          </a:p>
        </p:txBody>
      </p:sp>
      <p:sp>
        <p:nvSpPr>
          <p:cNvPr id="4" name="3 Rectángulo"/>
          <p:cNvSpPr/>
          <p:nvPr/>
        </p:nvSpPr>
        <p:spPr>
          <a:xfrm>
            <a:off x="896814" y="338408"/>
            <a:ext cx="11175024" cy="1477328"/>
          </a:xfrm>
          <a:prstGeom prst="rect">
            <a:avLst/>
          </a:prstGeom>
          <a:ln w="38100">
            <a:solidFill>
              <a:schemeClr val="tx1"/>
            </a:solidFill>
          </a:ln>
        </p:spPr>
        <p:txBody>
          <a:bodyPr wrap="square">
            <a:spAutoFit/>
          </a:bodyPr>
          <a:lstStyle/>
          <a:p>
            <a:pPr algn="ctr"/>
            <a:r>
              <a:rPr lang="es-MX" sz="2400" b="1" dirty="0" smtClean="0"/>
              <a:t> </a:t>
            </a:r>
            <a:r>
              <a:rPr lang="es-MX" sz="2400" b="1" dirty="0">
                <a:latin typeface="Berlin Sans FB Demi" panose="020E0802020502020306" pitchFamily="34" charset="0"/>
              </a:rPr>
              <a:t>X Curso Interinstitucional </a:t>
            </a:r>
            <a:r>
              <a:rPr lang="es-MX" sz="2400" b="1" dirty="0" smtClean="0">
                <a:latin typeface="Berlin Sans FB Demi" panose="020E0802020502020306" pitchFamily="34" charset="0"/>
              </a:rPr>
              <a:t>del </a:t>
            </a:r>
            <a:r>
              <a:rPr lang="en-US" sz="2400" b="1" dirty="0" err="1">
                <a:latin typeface="Berlin Sans FB Demi" panose="020E0802020502020306" pitchFamily="34" charset="0"/>
              </a:rPr>
              <a:t>Seminario</a:t>
            </a:r>
            <a:r>
              <a:rPr lang="en-US" sz="2400" b="1" dirty="0">
                <a:latin typeface="Berlin Sans FB Demi" panose="020E0802020502020306" pitchFamily="34" charset="0"/>
              </a:rPr>
              <a:t> de </a:t>
            </a:r>
            <a:r>
              <a:rPr lang="en-US" sz="2400" b="1" dirty="0" err="1">
                <a:latin typeface="Berlin Sans FB Demi" panose="020E0802020502020306" pitchFamily="34" charset="0"/>
              </a:rPr>
              <a:t>Educación</a:t>
            </a:r>
            <a:r>
              <a:rPr lang="en-US" sz="2400" b="1" dirty="0">
                <a:latin typeface="Berlin Sans FB Demi" panose="020E0802020502020306" pitchFamily="34" charset="0"/>
              </a:rPr>
              <a:t> Superior de la UNAM</a:t>
            </a:r>
            <a:endParaRPr lang="es-MX" sz="2400" b="1" dirty="0">
              <a:latin typeface="Berlin Sans FB Demi" panose="020E0802020502020306" pitchFamily="34" charset="0"/>
            </a:endParaRPr>
          </a:p>
          <a:p>
            <a:pPr algn="ctr"/>
            <a:r>
              <a:rPr lang="en-US" sz="2400" b="1" dirty="0" err="1">
                <a:latin typeface="Berlin Sans FB Demi" panose="020E0802020502020306" pitchFamily="34" charset="0"/>
              </a:rPr>
              <a:t>Normales</a:t>
            </a:r>
            <a:r>
              <a:rPr lang="en-US" sz="2400" b="1" dirty="0">
                <a:latin typeface="Berlin Sans FB Demi" panose="020E0802020502020306" pitchFamily="34" charset="0"/>
              </a:rPr>
              <a:t>, </a:t>
            </a:r>
            <a:r>
              <a:rPr lang="en-US" sz="2400" b="1" dirty="0" err="1">
                <a:latin typeface="Berlin Sans FB Demi" panose="020E0802020502020306" pitchFamily="34" charset="0"/>
              </a:rPr>
              <a:t>Tecnológicos</a:t>
            </a:r>
            <a:r>
              <a:rPr lang="en-US" sz="2400" b="1" dirty="0">
                <a:latin typeface="Berlin Sans FB Demi" panose="020E0802020502020306" pitchFamily="34" charset="0"/>
              </a:rPr>
              <a:t> y </a:t>
            </a:r>
            <a:r>
              <a:rPr lang="en-US" sz="2400" b="1" dirty="0" err="1">
                <a:latin typeface="Berlin Sans FB Demi" panose="020E0802020502020306" pitchFamily="34" charset="0"/>
              </a:rPr>
              <a:t>Universidades</a:t>
            </a:r>
            <a:r>
              <a:rPr lang="es-MX" sz="2400" b="1" dirty="0">
                <a:latin typeface="Berlin Sans FB Demi" panose="020E0802020502020306" pitchFamily="34" charset="0"/>
              </a:rPr>
              <a:t>: </a:t>
            </a:r>
          </a:p>
          <a:p>
            <a:pPr algn="ctr"/>
            <a:r>
              <a:rPr lang="en-US" sz="2400" b="1" dirty="0" err="1">
                <a:latin typeface="Berlin Sans FB Demi" panose="020E0802020502020306" pitchFamily="34" charset="0"/>
              </a:rPr>
              <a:t>Política</a:t>
            </a:r>
            <a:r>
              <a:rPr lang="en-US" sz="2400" b="1" dirty="0">
                <a:latin typeface="Berlin Sans FB Demi" panose="020E0802020502020306" pitchFamily="34" charset="0"/>
              </a:rPr>
              <a:t>, </a:t>
            </a:r>
            <a:r>
              <a:rPr lang="en-US" sz="2400" b="1" dirty="0" err="1">
                <a:latin typeface="Berlin Sans FB Demi" panose="020E0802020502020306" pitchFamily="34" charset="0"/>
              </a:rPr>
              <a:t>Políticas</a:t>
            </a:r>
            <a:r>
              <a:rPr lang="en-US" sz="2400" b="1" dirty="0">
                <a:latin typeface="Berlin Sans FB Demi" panose="020E0802020502020306" pitchFamily="34" charset="0"/>
              </a:rPr>
              <a:t> y </a:t>
            </a:r>
            <a:r>
              <a:rPr lang="en-US" sz="2400" b="1" dirty="0" err="1">
                <a:latin typeface="Berlin Sans FB Demi" panose="020E0802020502020306" pitchFamily="34" charset="0"/>
              </a:rPr>
              <a:t>Gobierno</a:t>
            </a:r>
            <a:r>
              <a:rPr lang="en-US" sz="2400" b="1" dirty="0">
                <a:latin typeface="Berlin Sans FB Demi" panose="020E0802020502020306" pitchFamily="34" charset="0"/>
              </a:rPr>
              <a:t> de la </a:t>
            </a:r>
            <a:r>
              <a:rPr lang="en-US" sz="2400" b="1" dirty="0" err="1">
                <a:latin typeface="Berlin Sans FB Demi" panose="020E0802020502020306" pitchFamily="34" charset="0"/>
              </a:rPr>
              <a:t>Educación</a:t>
            </a:r>
            <a:r>
              <a:rPr lang="en-US" sz="2400" b="1" dirty="0">
                <a:latin typeface="Berlin Sans FB Demi" panose="020E0802020502020306" pitchFamily="34" charset="0"/>
              </a:rPr>
              <a:t> Superior en México</a:t>
            </a:r>
            <a:endParaRPr lang="es-MX" sz="2400" b="1" dirty="0">
              <a:latin typeface="Berlin Sans FB Demi" panose="020E0802020502020306" pitchFamily="34" charset="0"/>
            </a:endParaRPr>
          </a:p>
          <a:p>
            <a:endParaRPr lang="es-MX" dirty="0"/>
          </a:p>
        </p:txBody>
      </p:sp>
    </p:spTree>
    <p:extLst>
      <p:ext uri="{BB962C8B-B14F-4D97-AF65-F5344CB8AC3E}">
        <p14:creationId xmlns:p14="http://schemas.microsoft.com/office/powerpoint/2010/main" val="1897245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sp>
        <p:nvSpPr>
          <p:cNvPr id="3" name="2 Rectángulo"/>
          <p:cNvSpPr/>
          <p:nvPr/>
        </p:nvSpPr>
        <p:spPr>
          <a:xfrm>
            <a:off x="1389185" y="430823"/>
            <a:ext cx="9958754" cy="5262979"/>
          </a:xfrm>
          <a:prstGeom prst="rect">
            <a:avLst/>
          </a:prstGeom>
        </p:spPr>
        <p:txBody>
          <a:bodyPr wrap="square">
            <a:spAutoFit/>
          </a:bodyPr>
          <a:lstStyle/>
          <a:p>
            <a:endParaRPr lang="es-MX" sz="2400" dirty="0" smtClean="0"/>
          </a:p>
          <a:p>
            <a:pPr marL="342900" indent="-342900">
              <a:buFont typeface="Wingdings" panose="05000000000000000000" pitchFamily="2" charset="2"/>
              <a:buChar char="ü"/>
            </a:pPr>
            <a:r>
              <a:rPr lang="es-MX" sz="2400" dirty="0" smtClean="0"/>
              <a:t>Conforme </a:t>
            </a:r>
            <a:r>
              <a:rPr lang="es-MX" sz="2400" dirty="0"/>
              <a:t>a su propia experiencia como estudiante, académico o estudioso de las instituciones de educación superior (IES), ¿Ha percibido presiones (tensiones) por buscar que los objetivos y actividades docentes sean más pertinentes? En caso positivo, explíquelas.</a:t>
            </a:r>
          </a:p>
          <a:p>
            <a:pPr marL="342900" indent="-342900">
              <a:buFont typeface="Wingdings" panose="05000000000000000000" pitchFamily="2" charset="2"/>
              <a:buChar char="ü"/>
            </a:pPr>
            <a:endParaRPr lang="es-MX" sz="2400" dirty="0"/>
          </a:p>
          <a:p>
            <a:pPr marL="342900" indent="-342900">
              <a:buFont typeface="Wingdings" panose="05000000000000000000" pitchFamily="2" charset="2"/>
              <a:buChar char="ü"/>
            </a:pPr>
            <a:r>
              <a:rPr lang="es-MX" sz="2400" dirty="0"/>
              <a:t>¿Considera usted que las Instituciones de Educación Superior “apapachan” a los miembros de la comunidad que pertenecen al SIN? Comente su respuesta si ésta es positiva.</a:t>
            </a:r>
          </a:p>
          <a:p>
            <a:pPr marL="342900" indent="-342900">
              <a:buFont typeface="Wingdings" panose="05000000000000000000" pitchFamily="2" charset="2"/>
              <a:buChar char="ü"/>
            </a:pPr>
            <a:endParaRPr lang="es-MX" sz="2400" dirty="0"/>
          </a:p>
          <a:p>
            <a:pPr marL="342900" indent="-342900">
              <a:buFont typeface="Wingdings" panose="05000000000000000000" pitchFamily="2" charset="2"/>
              <a:buChar char="ü"/>
            </a:pPr>
            <a:r>
              <a:rPr lang="es-MX" sz="2400" dirty="0"/>
              <a:t>En su opinión, ¿el que haya en la comunidad académica más miembros del SIN se traduce en una institución de mayor calidad? O, ¿Cuáles son, en su opinión, las ventajas que obtiene la institución académica al tener un mayor número de miembros del SIN</a:t>
            </a:r>
            <a:r>
              <a:rPr lang="es-MX" sz="2400" dirty="0" smtClean="0"/>
              <a:t>?</a:t>
            </a:r>
            <a:endParaRPr lang="es-MX" sz="2400" dirty="0"/>
          </a:p>
        </p:txBody>
      </p:sp>
    </p:spTree>
    <p:extLst>
      <p:ext uri="{BB962C8B-B14F-4D97-AF65-F5344CB8AC3E}">
        <p14:creationId xmlns:p14="http://schemas.microsoft.com/office/powerpoint/2010/main" val="284689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sp>
        <p:nvSpPr>
          <p:cNvPr id="3" name="2 Rectángulo"/>
          <p:cNvSpPr/>
          <p:nvPr/>
        </p:nvSpPr>
        <p:spPr>
          <a:xfrm>
            <a:off x="1389185" y="457200"/>
            <a:ext cx="9958754" cy="5632311"/>
          </a:xfrm>
          <a:prstGeom prst="rect">
            <a:avLst/>
          </a:prstGeom>
        </p:spPr>
        <p:txBody>
          <a:bodyPr wrap="square">
            <a:spAutoFit/>
          </a:bodyPr>
          <a:lstStyle/>
          <a:p>
            <a:endParaRPr lang="es-MX" sz="2400" dirty="0" smtClean="0"/>
          </a:p>
          <a:p>
            <a:pPr marL="342900" indent="-342900">
              <a:buFont typeface="Wingdings" panose="05000000000000000000" pitchFamily="2" charset="2"/>
              <a:buChar char="ü"/>
            </a:pPr>
            <a:r>
              <a:rPr lang="es-MX" sz="2400" dirty="0" smtClean="0"/>
              <a:t>¿</a:t>
            </a:r>
            <a:r>
              <a:rPr lang="es-MX" sz="2400" dirty="0"/>
              <a:t>Cuáles considera usted que son los principales problemas de gobierno que las IES enfrentan al no contar con mejores formas colegiadas de gestión o gobierno? ¿Qué sugeriría para remediarlos?</a:t>
            </a:r>
          </a:p>
          <a:p>
            <a:pPr marL="342900" indent="-342900">
              <a:buFont typeface="Wingdings" panose="05000000000000000000" pitchFamily="2" charset="2"/>
              <a:buChar char="ü"/>
            </a:pPr>
            <a:endParaRPr lang="es-MX" sz="2400" dirty="0"/>
          </a:p>
          <a:p>
            <a:pPr marL="342900" indent="-342900">
              <a:buFont typeface="Wingdings" panose="05000000000000000000" pitchFamily="2" charset="2"/>
              <a:buChar char="ü"/>
            </a:pPr>
            <a:r>
              <a:rPr lang="es-MX" sz="2400" dirty="0"/>
              <a:t>Conforme a su propia experiencia, ¿Considera que en la actualidad existe en las IES un conflicto entre sus actividades de investigación y las de docencia? </a:t>
            </a:r>
          </a:p>
          <a:p>
            <a:pPr marL="342900" indent="-342900">
              <a:buFont typeface="Wingdings" panose="05000000000000000000" pitchFamily="2" charset="2"/>
              <a:buChar char="ü"/>
            </a:pPr>
            <a:endParaRPr lang="es-MX" sz="2400" dirty="0"/>
          </a:p>
          <a:p>
            <a:pPr marL="342900" indent="-342900">
              <a:buFont typeface="Wingdings" panose="05000000000000000000" pitchFamily="2" charset="2"/>
              <a:buChar char="ü"/>
            </a:pPr>
            <a:r>
              <a:rPr lang="es-MX" sz="2400" dirty="0"/>
              <a:t>Qué opina de la frase: “Inmersa en un proceso de consolidación, la profesión académica no ha terminado de construir una ruta de incorporación de nuevos miembros en la que, como en otras profesiones sean sus propios miembros los que influyan de una manera decisiva sobre quiénes ingresan, bajo qué condiciones lo hacen y, muy centralmente, cómo avanzan en la jerarquía de puestos y las retribuciones y prestigio asociados”.</a:t>
            </a:r>
          </a:p>
          <a:p>
            <a:endParaRPr lang="es-MX" sz="2400" dirty="0"/>
          </a:p>
        </p:txBody>
      </p:sp>
    </p:spTree>
    <p:extLst>
      <p:ext uri="{BB962C8B-B14F-4D97-AF65-F5344CB8AC3E}">
        <p14:creationId xmlns:p14="http://schemas.microsoft.com/office/powerpoint/2010/main" val="1335277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sp>
        <p:nvSpPr>
          <p:cNvPr id="3" name="2 Rectángulo"/>
          <p:cNvSpPr/>
          <p:nvPr/>
        </p:nvSpPr>
        <p:spPr>
          <a:xfrm>
            <a:off x="1556239" y="670200"/>
            <a:ext cx="10199076" cy="4154984"/>
          </a:xfrm>
          <a:prstGeom prst="rect">
            <a:avLst/>
          </a:prstGeom>
        </p:spPr>
        <p:txBody>
          <a:bodyPr wrap="square">
            <a:spAutoFit/>
          </a:bodyPr>
          <a:lstStyle/>
          <a:p>
            <a:r>
              <a:rPr lang="es-MX" sz="2400" b="1" dirty="0"/>
              <a:t>Qué tan cerca o alejada de su propia realidad como estudiante, académico o estudioso de las IES es la siguiente descripción de Galaz et al.: </a:t>
            </a:r>
            <a:endParaRPr lang="es-MX" sz="2400" b="1" dirty="0" smtClean="0"/>
          </a:p>
          <a:p>
            <a:endParaRPr lang="es-MX" sz="2400" b="1" dirty="0" smtClean="0"/>
          </a:p>
          <a:p>
            <a:endParaRPr lang="es-MX" sz="2400" b="1" dirty="0"/>
          </a:p>
          <a:p>
            <a:r>
              <a:rPr lang="es-MX" sz="2400" b="1" dirty="0" smtClean="0"/>
              <a:t>Las </a:t>
            </a:r>
            <a:r>
              <a:rPr lang="es-MX" sz="2400" b="1" dirty="0"/>
              <a:t>expectativas institucionales actuales, en cuanto a que los académicos lleven a cabo de manera “equilibrada” funciones de docencia, investigación, vinculación y gestión están ejerciendo una presión desmedida sobre ellos y, en muchos casos, obligándolos a realizar sólo las actividades mínimas requeridas en cada uno de los rubros, todo con el fin de cumplir los requisitos que diversos programas demandan para otorgarles remuneraciones adicionales al sueldo ordinario.</a:t>
            </a:r>
          </a:p>
        </p:txBody>
      </p:sp>
    </p:spTree>
    <p:extLst>
      <p:ext uri="{BB962C8B-B14F-4D97-AF65-F5344CB8AC3E}">
        <p14:creationId xmlns:p14="http://schemas.microsoft.com/office/powerpoint/2010/main" val="939109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sp>
        <p:nvSpPr>
          <p:cNvPr id="3" name="2 Rectángulo"/>
          <p:cNvSpPr/>
          <p:nvPr/>
        </p:nvSpPr>
        <p:spPr>
          <a:xfrm>
            <a:off x="1016974" y="236803"/>
            <a:ext cx="5260733" cy="5324535"/>
          </a:xfrm>
          <a:prstGeom prst="rect">
            <a:avLst/>
          </a:prstGeom>
          <a:ln w="28575">
            <a:solidFill>
              <a:schemeClr val="tx1"/>
            </a:solidFill>
          </a:ln>
        </p:spPr>
        <p:txBody>
          <a:bodyPr wrap="square">
            <a:spAutoFit/>
          </a:bodyPr>
          <a:lstStyle/>
          <a:p>
            <a:r>
              <a:rPr lang="es-MX" sz="2000" dirty="0"/>
              <a:t>a) Los profesores de tiempo completo son los </a:t>
            </a:r>
            <a:r>
              <a:rPr lang="es-MX" sz="2000" dirty="0" smtClean="0"/>
              <a:t>más privilegiados </a:t>
            </a:r>
            <a:r>
              <a:rPr lang="es-MX" sz="2000" dirty="0"/>
              <a:t>entre los académicos en el </a:t>
            </a:r>
            <a:r>
              <a:rPr lang="es-MX" sz="2000" dirty="0" smtClean="0"/>
              <a:t>nivel terciario</a:t>
            </a:r>
            <a:r>
              <a:rPr lang="es-MX" sz="2000" dirty="0"/>
              <a:t>, la mayoría de ellos cuentan con </a:t>
            </a:r>
            <a:r>
              <a:rPr lang="es-MX" sz="2000" dirty="0" smtClean="0"/>
              <a:t>estabilidad laboral</a:t>
            </a:r>
            <a:r>
              <a:rPr lang="es-MX" sz="2000" dirty="0"/>
              <a:t>, mejores beneficios y salarios; </a:t>
            </a:r>
            <a:r>
              <a:rPr lang="es-MX" sz="2000" dirty="0" smtClean="0"/>
              <a:t>en contraste</a:t>
            </a:r>
            <a:r>
              <a:rPr lang="es-MX" sz="2000" dirty="0"/>
              <a:t>, los profesores de asignatura </a:t>
            </a:r>
            <a:r>
              <a:rPr lang="es-MX" sz="2000" dirty="0" smtClean="0"/>
              <a:t>constituyen el </a:t>
            </a:r>
            <a:r>
              <a:rPr lang="es-MX" sz="2000" dirty="0"/>
              <a:t>grupo que cuenta con menor </a:t>
            </a:r>
            <a:r>
              <a:rPr lang="es-MX" sz="2000" dirty="0" smtClean="0"/>
              <a:t>estabilidad, salarios </a:t>
            </a:r>
            <a:r>
              <a:rPr lang="es-MX" sz="2000" dirty="0"/>
              <a:t>más bajos, menos beneficios, así </a:t>
            </a:r>
            <a:r>
              <a:rPr lang="es-MX" sz="2000" dirty="0" smtClean="0"/>
              <a:t>como condiciones </a:t>
            </a:r>
            <a:r>
              <a:rPr lang="es-MX" sz="2000" dirty="0"/>
              <a:t>de trabajo más </a:t>
            </a:r>
            <a:r>
              <a:rPr lang="es-MX" sz="2000" dirty="0" smtClean="0"/>
              <a:t>difíciles.</a:t>
            </a:r>
          </a:p>
          <a:p>
            <a:endParaRPr lang="es-MX" sz="2000" dirty="0"/>
          </a:p>
          <a:p>
            <a:r>
              <a:rPr lang="es-MX" sz="2000" dirty="0"/>
              <a:t>b) Los académicos mexicanos </a:t>
            </a:r>
            <a:r>
              <a:rPr lang="es-MX" sz="2000" dirty="0" smtClean="0"/>
              <a:t>están envejeciendo y la </a:t>
            </a:r>
            <a:r>
              <a:rPr lang="es-MX" sz="2000" dirty="0"/>
              <a:t>falta de un </a:t>
            </a:r>
            <a:r>
              <a:rPr lang="es-MX" sz="2000" dirty="0" smtClean="0"/>
              <a:t>reemplazo generacional </a:t>
            </a:r>
            <a:r>
              <a:rPr lang="es-MX" sz="2000" dirty="0"/>
              <a:t>sigue </a:t>
            </a:r>
            <a:r>
              <a:rPr lang="es-MX" sz="2000" dirty="0" smtClean="0"/>
              <a:t>siendo un </a:t>
            </a:r>
            <a:r>
              <a:rPr lang="es-MX" sz="2000" dirty="0"/>
              <a:t>problema a pesar de la puesta en </a:t>
            </a:r>
            <a:r>
              <a:rPr lang="es-MX" sz="2000" dirty="0" smtClean="0"/>
              <a:t>marcha algunos </a:t>
            </a:r>
            <a:r>
              <a:rPr lang="es-MX" sz="2000" dirty="0"/>
              <a:t>programas de renovación de la </a:t>
            </a:r>
            <a:r>
              <a:rPr lang="es-MX" sz="2000" dirty="0" smtClean="0"/>
              <a:t>planta académica</a:t>
            </a:r>
            <a:r>
              <a:rPr lang="es-MX" sz="2000" dirty="0"/>
              <a:t>, hace </a:t>
            </a:r>
            <a:r>
              <a:rPr lang="es-MX" sz="2000" dirty="0" smtClean="0"/>
              <a:t>falta más </a:t>
            </a:r>
            <a:r>
              <a:rPr lang="es-MX" sz="2000" dirty="0"/>
              <a:t>tiempo y </a:t>
            </a:r>
            <a:r>
              <a:rPr lang="es-MX" sz="2000" dirty="0" smtClean="0"/>
              <a:t>respectivas evaluaciones </a:t>
            </a:r>
            <a:r>
              <a:rPr lang="es-MX" sz="2000" dirty="0"/>
              <a:t>para determinar su impacto.</a:t>
            </a:r>
          </a:p>
        </p:txBody>
      </p:sp>
      <p:sp>
        <p:nvSpPr>
          <p:cNvPr id="4" name="3 Rectángulo"/>
          <p:cNvSpPr/>
          <p:nvPr/>
        </p:nvSpPr>
        <p:spPr>
          <a:xfrm>
            <a:off x="6462345" y="223928"/>
            <a:ext cx="5668108" cy="5632311"/>
          </a:xfrm>
          <a:prstGeom prst="rect">
            <a:avLst/>
          </a:prstGeom>
          <a:ln w="28575">
            <a:solidFill>
              <a:schemeClr val="tx1"/>
            </a:solidFill>
          </a:ln>
        </p:spPr>
        <p:txBody>
          <a:bodyPr wrap="square">
            <a:spAutoFit/>
          </a:bodyPr>
          <a:lstStyle/>
          <a:p>
            <a:r>
              <a:rPr lang="es-MX" sz="2000" dirty="0" smtClean="0"/>
              <a:t>c) La </a:t>
            </a:r>
            <a:r>
              <a:rPr lang="es-MX" sz="2000" dirty="0"/>
              <a:t>obtención de posgrados ha crecido entre </a:t>
            </a:r>
            <a:r>
              <a:rPr lang="es-MX" sz="2000" dirty="0" smtClean="0"/>
              <a:t>los profesores </a:t>
            </a:r>
            <a:r>
              <a:rPr lang="es-MX" sz="2000" dirty="0"/>
              <a:t>en México como resultado de </a:t>
            </a:r>
            <a:r>
              <a:rPr lang="es-MX" sz="2000" dirty="0" smtClean="0"/>
              <a:t>varias políticas </a:t>
            </a:r>
            <a:r>
              <a:rPr lang="es-MX" sz="2000" dirty="0"/>
              <a:t>implementadas en las últimas </a:t>
            </a:r>
            <a:r>
              <a:rPr lang="es-MX" sz="2000" dirty="0" smtClean="0"/>
              <a:t>décadas.</a:t>
            </a:r>
          </a:p>
          <a:p>
            <a:endParaRPr lang="es-MX" sz="2000" dirty="0" smtClean="0"/>
          </a:p>
          <a:p>
            <a:r>
              <a:rPr lang="es-MX" sz="2000" dirty="0" smtClean="0"/>
              <a:t>d</a:t>
            </a:r>
            <a:r>
              <a:rPr lang="es-MX" sz="2000" dirty="0"/>
              <a:t>) El sistema de </a:t>
            </a:r>
            <a:r>
              <a:rPr lang="es-MX" sz="2000" dirty="0" err="1"/>
              <a:t>definitividad</a:t>
            </a:r>
            <a:r>
              <a:rPr lang="es-MX" sz="2000" dirty="0"/>
              <a:t>, es decir, la </a:t>
            </a:r>
            <a:r>
              <a:rPr lang="es-MX" sz="2000" dirty="0" smtClean="0"/>
              <a:t>ocupación de </a:t>
            </a:r>
            <a:r>
              <a:rPr lang="es-MX" sz="2000" dirty="0"/>
              <a:t>una plaza académica de manera </a:t>
            </a:r>
            <a:r>
              <a:rPr lang="es-MX" sz="2000" dirty="0" smtClean="0"/>
              <a:t>permanente, como </a:t>
            </a:r>
            <a:r>
              <a:rPr lang="es-MX" sz="2000" dirty="0"/>
              <a:t>se le llama en México, es </a:t>
            </a:r>
            <a:r>
              <a:rPr lang="es-MX" sz="2000" dirty="0" smtClean="0"/>
              <a:t>mayoritario para </a:t>
            </a:r>
            <a:r>
              <a:rPr lang="es-MX" sz="2000" dirty="0"/>
              <a:t>los profesores de tiempo completo en </a:t>
            </a:r>
            <a:r>
              <a:rPr lang="es-MX" sz="2000" dirty="0" smtClean="0"/>
              <a:t>instituciones públicas </a:t>
            </a:r>
            <a:r>
              <a:rPr lang="es-MX" sz="2000" dirty="0"/>
              <a:t>(con algunas excepciones</a:t>
            </a:r>
            <a:r>
              <a:rPr lang="es-MX" sz="2000" dirty="0" smtClean="0"/>
              <a:t>).</a:t>
            </a:r>
          </a:p>
          <a:p>
            <a:endParaRPr lang="es-MX" sz="2000" dirty="0"/>
          </a:p>
          <a:p>
            <a:r>
              <a:rPr lang="es-MX" sz="2000" dirty="0"/>
              <a:t>e) La movilidad laboral de los académicos</a:t>
            </a:r>
          </a:p>
          <a:p>
            <a:r>
              <a:rPr lang="es-MX" sz="2000" dirty="0"/>
              <a:t>mexicanos es muy limitada puesto que </a:t>
            </a:r>
            <a:r>
              <a:rPr lang="es-MX" sz="2000" dirty="0" smtClean="0"/>
              <a:t>ésta puede </a:t>
            </a:r>
            <a:r>
              <a:rPr lang="es-MX" sz="2000" dirty="0"/>
              <a:t>significarle a un profesor perder </a:t>
            </a:r>
            <a:r>
              <a:rPr lang="es-MX" sz="2000" dirty="0" smtClean="0"/>
              <a:t>sus derechos </a:t>
            </a:r>
            <a:r>
              <a:rPr lang="es-MX" sz="2000" dirty="0"/>
              <a:t>laborales, principalmente </a:t>
            </a:r>
            <a:r>
              <a:rPr lang="es-MX" sz="2000" dirty="0" smtClean="0"/>
              <a:t>la </a:t>
            </a:r>
            <a:r>
              <a:rPr lang="es-MX" sz="2000" dirty="0" err="1" smtClean="0"/>
              <a:t>definitividad</a:t>
            </a:r>
            <a:r>
              <a:rPr lang="es-MX" sz="2000" dirty="0" smtClean="0"/>
              <a:t>, la </a:t>
            </a:r>
            <a:r>
              <a:rPr lang="es-MX" sz="2000" dirty="0"/>
              <a:t>pensión o la antigüedad; de hecho, </a:t>
            </a:r>
            <a:r>
              <a:rPr lang="es-MX" sz="2000" dirty="0" smtClean="0"/>
              <a:t>la </a:t>
            </a:r>
            <a:r>
              <a:rPr lang="es-MX" sz="2000" dirty="0" err="1" smtClean="0"/>
              <a:t>definitividad</a:t>
            </a:r>
            <a:r>
              <a:rPr lang="es-MX" sz="2000" dirty="0" smtClean="0"/>
              <a:t> </a:t>
            </a:r>
            <a:r>
              <a:rPr lang="es-MX" sz="2000" dirty="0"/>
              <a:t>es más común entre centros de </a:t>
            </a:r>
            <a:r>
              <a:rPr lang="es-MX" sz="2000" dirty="0" smtClean="0"/>
              <a:t>investigación y </a:t>
            </a:r>
            <a:r>
              <a:rPr lang="es-MX" sz="2000" dirty="0"/>
              <a:t>menos común entre </a:t>
            </a:r>
            <a:r>
              <a:rPr lang="es-MX" sz="2000" dirty="0"/>
              <a:t>universidades públicas estatales e instituciones privadas</a:t>
            </a:r>
            <a:endParaRPr lang="es-MX" sz="2000" dirty="0"/>
          </a:p>
        </p:txBody>
      </p:sp>
    </p:spTree>
    <p:extLst>
      <p:ext uri="{BB962C8B-B14F-4D97-AF65-F5344CB8AC3E}">
        <p14:creationId xmlns:p14="http://schemas.microsoft.com/office/powerpoint/2010/main" val="843081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sp>
        <p:nvSpPr>
          <p:cNvPr id="3" name="2 Rectángulo"/>
          <p:cNvSpPr/>
          <p:nvPr/>
        </p:nvSpPr>
        <p:spPr>
          <a:xfrm>
            <a:off x="3346939" y="724775"/>
            <a:ext cx="5515707" cy="4401205"/>
          </a:xfrm>
          <a:prstGeom prst="rect">
            <a:avLst/>
          </a:prstGeom>
          <a:ln w="28575">
            <a:solidFill>
              <a:schemeClr val="tx1"/>
            </a:solidFill>
          </a:ln>
        </p:spPr>
        <p:txBody>
          <a:bodyPr wrap="square">
            <a:spAutoFit/>
          </a:bodyPr>
          <a:lstStyle/>
          <a:p>
            <a:r>
              <a:rPr lang="es-MX" sz="2000" dirty="0"/>
              <a:t>f) La enseñanza es la actividad dominante del</a:t>
            </a:r>
          </a:p>
          <a:p>
            <a:r>
              <a:rPr lang="es-MX" sz="2000" dirty="0"/>
              <a:t>cuerpo académico mexicano, frente a la investigación</a:t>
            </a:r>
          </a:p>
          <a:p>
            <a:endParaRPr lang="es-MX" sz="2000" dirty="0" smtClean="0"/>
          </a:p>
          <a:p>
            <a:r>
              <a:rPr lang="es-MX" sz="2000" dirty="0" smtClean="0"/>
              <a:t>g</a:t>
            </a:r>
            <a:r>
              <a:rPr lang="es-MX" sz="2000" dirty="0"/>
              <a:t>) La endogamia académica es bastante común</a:t>
            </a:r>
          </a:p>
          <a:p>
            <a:r>
              <a:rPr lang="es-MX" sz="2000" dirty="0"/>
              <a:t>en el </a:t>
            </a:r>
            <a:r>
              <a:rPr lang="es-MX" sz="2000" dirty="0" smtClean="0"/>
              <a:t>país,</a:t>
            </a:r>
          </a:p>
          <a:p>
            <a:endParaRPr lang="es-MX" sz="2000" dirty="0"/>
          </a:p>
          <a:p>
            <a:r>
              <a:rPr lang="es-MX" sz="2000" dirty="0" smtClean="0"/>
              <a:t>h</a:t>
            </a:r>
            <a:r>
              <a:rPr lang="es-MX" sz="2000" dirty="0"/>
              <a:t>) Los académicos son mexicanos en su amplia</a:t>
            </a:r>
          </a:p>
          <a:p>
            <a:r>
              <a:rPr lang="es-MX" sz="2000" dirty="0"/>
              <a:t>mayoría, los datos que existen revelan que aún</a:t>
            </a:r>
          </a:p>
          <a:p>
            <a:r>
              <a:rPr lang="es-MX" sz="2000" dirty="0"/>
              <a:t>son muy pocos los académicos de otros países</a:t>
            </a:r>
          </a:p>
          <a:p>
            <a:r>
              <a:rPr lang="es-MX" sz="2000" dirty="0"/>
              <a:t>laborando en </a:t>
            </a:r>
            <a:r>
              <a:rPr lang="es-MX" sz="2000" dirty="0" smtClean="0"/>
              <a:t>IES </a:t>
            </a:r>
            <a:r>
              <a:rPr lang="es-MX" sz="2000" dirty="0"/>
              <a:t>nacionales </a:t>
            </a:r>
            <a:r>
              <a:rPr lang="es-MX" sz="2000" dirty="0" smtClean="0"/>
              <a:t>además</a:t>
            </a:r>
            <a:r>
              <a:rPr lang="es-MX" sz="2000" dirty="0"/>
              <a:t>, apenas un 5.5% de </a:t>
            </a:r>
            <a:r>
              <a:rPr lang="es-MX" sz="2000" dirty="0" smtClean="0"/>
              <a:t>los profesores reportan </a:t>
            </a:r>
            <a:r>
              <a:rPr lang="es-MX" sz="2000" dirty="0"/>
              <a:t>haber enseñado una clase </a:t>
            </a:r>
            <a:r>
              <a:rPr lang="es-MX" sz="2000" dirty="0" smtClean="0"/>
              <a:t>en otra </a:t>
            </a:r>
            <a:r>
              <a:rPr lang="es-MX" sz="2000" dirty="0"/>
              <a:t>lengua fuera de </a:t>
            </a:r>
            <a:r>
              <a:rPr lang="es-MX" sz="2000" dirty="0" smtClean="0"/>
              <a:t>México.</a:t>
            </a:r>
          </a:p>
          <a:p>
            <a:endParaRPr lang="es-MX" sz="2000" dirty="0"/>
          </a:p>
        </p:txBody>
      </p:sp>
    </p:spTree>
    <p:extLst>
      <p:ext uri="{BB962C8B-B14F-4D97-AF65-F5344CB8AC3E}">
        <p14:creationId xmlns:p14="http://schemas.microsoft.com/office/powerpoint/2010/main" val="674351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sz="quarter" idx="13"/>
            <p:extLst>
              <p:ext uri="{D42A27DB-BD31-4B8C-83A1-F6EECF244321}">
                <p14:modId xmlns:p14="http://schemas.microsoft.com/office/powerpoint/2010/main" val="3222481121"/>
              </p:ext>
            </p:extLst>
          </p:nvPr>
        </p:nvGraphicFramePr>
        <p:xfrm>
          <a:off x="2189285" y="1900535"/>
          <a:ext cx="8774720" cy="2133600"/>
        </p:xfrm>
        <a:graphic>
          <a:graphicData uri="http://schemas.openxmlformats.org/drawingml/2006/table">
            <a:tbl>
              <a:tblPr firstRow="1" bandRow="1">
                <a:tableStyleId>{5C22544A-7EE6-4342-B048-85BDC9FD1C3A}</a:tableStyleId>
              </a:tblPr>
              <a:tblGrid>
                <a:gridCol w="1754944"/>
                <a:gridCol w="1754944"/>
                <a:gridCol w="1754944"/>
                <a:gridCol w="1754944"/>
                <a:gridCol w="1754944"/>
              </a:tblGrid>
              <a:tr h="370840">
                <a:tc>
                  <a:txBody>
                    <a:bodyPr/>
                    <a:lstStyle/>
                    <a:p>
                      <a:endParaRPr lang="es-MX" dirty="0"/>
                    </a:p>
                  </a:txBody>
                  <a:tcPr/>
                </a:tc>
                <a:tc>
                  <a:txBody>
                    <a:bodyPr/>
                    <a:lstStyle/>
                    <a:p>
                      <a:r>
                        <a:rPr lang="es-MX" sz="2000" dirty="0" smtClean="0">
                          <a:latin typeface="Arial Black" panose="020B0A04020102020204" pitchFamily="34" charset="0"/>
                        </a:rPr>
                        <a:t>2012- 2013</a:t>
                      </a:r>
                      <a:endParaRPr lang="es-MX" sz="2000" dirty="0">
                        <a:latin typeface="Arial Black" panose="020B0A04020102020204" pitchFamily="34" charset="0"/>
                      </a:endParaRPr>
                    </a:p>
                  </a:txBody>
                  <a:tcPr/>
                </a:tc>
                <a:tc>
                  <a:txBody>
                    <a:bodyPr/>
                    <a:lstStyle/>
                    <a:p>
                      <a:r>
                        <a:rPr lang="es-MX" sz="2000" dirty="0" smtClean="0">
                          <a:latin typeface="Arial Black" panose="020B0A04020102020204" pitchFamily="34" charset="0"/>
                        </a:rPr>
                        <a:t>2013- 2014</a:t>
                      </a:r>
                      <a:endParaRPr lang="es-MX" sz="2000" dirty="0">
                        <a:latin typeface="Arial Black" panose="020B0A04020102020204" pitchFamily="34" charset="0"/>
                      </a:endParaRPr>
                    </a:p>
                  </a:txBody>
                  <a:tcPr/>
                </a:tc>
                <a:tc>
                  <a:txBody>
                    <a:bodyPr/>
                    <a:lstStyle/>
                    <a:p>
                      <a:r>
                        <a:rPr lang="es-MX" sz="2000" dirty="0" smtClean="0">
                          <a:latin typeface="Arial Black" panose="020B0A04020102020204" pitchFamily="34" charset="0"/>
                        </a:rPr>
                        <a:t>2014- 2015</a:t>
                      </a:r>
                      <a:endParaRPr lang="es-MX" sz="2000" dirty="0">
                        <a:latin typeface="Arial Black" panose="020B0A04020102020204" pitchFamily="34" charset="0"/>
                      </a:endParaRPr>
                    </a:p>
                  </a:txBody>
                  <a:tcPr/>
                </a:tc>
                <a:tc>
                  <a:txBody>
                    <a:bodyPr/>
                    <a:lstStyle/>
                    <a:p>
                      <a:r>
                        <a:rPr lang="es-MX" sz="2000" dirty="0" smtClean="0">
                          <a:latin typeface="Arial Black" panose="020B0A04020102020204" pitchFamily="34" charset="0"/>
                        </a:rPr>
                        <a:t>2015- 2016</a:t>
                      </a:r>
                      <a:endParaRPr lang="es-MX" sz="2000" dirty="0">
                        <a:latin typeface="Arial Black" panose="020B0A04020102020204" pitchFamily="34" charset="0"/>
                      </a:endParaRPr>
                    </a:p>
                  </a:txBody>
                  <a:tcPr/>
                </a:tc>
              </a:tr>
              <a:tr h="370840">
                <a:tc>
                  <a:txBody>
                    <a:bodyPr/>
                    <a:lstStyle/>
                    <a:p>
                      <a:r>
                        <a:rPr lang="es-MX" sz="2400" b="1" dirty="0" smtClean="0"/>
                        <a:t>Matrícula (Miles) </a:t>
                      </a:r>
                      <a:endParaRPr lang="es-MX" sz="2400" b="1" dirty="0"/>
                    </a:p>
                  </a:txBody>
                  <a:tcPr/>
                </a:tc>
                <a:tc>
                  <a:txBody>
                    <a:bodyPr/>
                    <a:lstStyle/>
                    <a:p>
                      <a:pPr algn="ctr"/>
                      <a:r>
                        <a:rPr lang="es-MX" sz="2400" b="1" dirty="0" smtClean="0"/>
                        <a:t>3,300.3</a:t>
                      </a:r>
                      <a:endParaRPr lang="es-MX" sz="2400" b="1" dirty="0"/>
                    </a:p>
                  </a:txBody>
                  <a:tcPr anchor="ctr"/>
                </a:tc>
                <a:tc>
                  <a:txBody>
                    <a:bodyPr/>
                    <a:lstStyle/>
                    <a:p>
                      <a:pPr algn="ctr"/>
                      <a:r>
                        <a:rPr lang="es-MX" sz="2400" b="1" dirty="0" smtClean="0"/>
                        <a:t>3,419.4</a:t>
                      </a:r>
                      <a:endParaRPr lang="es-MX" sz="2400" b="1" dirty="0"/>
                    </a:p>
                  </a:txBody>
                  <a:tcPr anchor="ctr"/>
                </a:tc>
                <a:tc>
                  <a:txBody>
                    <a:bodyPr/>
                    <a:lstStyle/>
                    <a:p>
                      <a:pPr algn="ctr"/>
                      <a:r>
                        <a:rPr lang="es-MX" sz="2400" b="1" dirty="0" smtClean="0"/>
                        <a:t>3,515.4</a:t>
                      </a:r>
                      <a:endParaRPr lang="es-MX" sz="2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400" b="1" dirty="0" smtClean="0"/>
                        <a:t>3,648.9</a:t>
                      </a:r>
                      <a:endParaRPr lang="es-MX" sz="2400" b="1" dirty="0"/>
                    </a:p>
                  </a:txBody>
                  <a:tcPr anchor="ctr"/>
                </a:tc>
              </a:tr>
              <a:tr h="370840">
                <a:tc>
                  <a:txBody>
                    <a:bodyPr/>
                    <a:lstStyle/>
                    <a:p>
                      <a:r>
                        <a:rPr lang="es-MX" sz="2400" b="1" dirty="0" smtClean="0"/>
                        <a:t>Escuelas</a:t>
                      </a:r>
                      <a:endParaRPr lang="es-MX" sz="2400" b="1" dirty="0"/>
                    </a:p>
                  </a:txBody>
                  <a:tcPr/>
                </a:tc>
                <a:tc>
                  <a:txBody>
                    <a:bodyPr/>
                    <a:lstStyle/>
                    <a:p>
                      <a:pPr algn="ctr"/>
                      <a:r>
                        <a:rPr lang="es-MX" sz="2400" b="1" dirty="0" smtClean="0"/>
                        <a:t>6,796</a:t>
                      </a:r>
                      <a:endParaRPr lang="es-MX" sz="2400" b="1" dirty="0"/>
                    </a:p>
                  </a:txBody>
                  <a:tcPr anchor="ctr"/>
                </a:tc>
                <a:tc>
                  <a:txBody>
                    <a:bodyPr/>
                    <a:lstStyle/>
                    <a:p>
                      <a:pPr algn="ctr"/>
                      <a:r>
                        <a:rPr lang="es-MX" sz="2400" b="1" dirty="0" smtClean="0"/>
                        <a:t>6,922</a:t>
                      </a:r>
                      <a:endParaRPr lang="es-MX" sz="2400" b="1" dirty="0"/>
                    </a:p>
                  </a:txBody>
                  <a:tcPr anchor="ctr"/>
                </a:tc>
                <a:tc>
                  <a:txBody>
                    <a:bodyPr/>
                    <a:lstStyle/>
                    <a:p>
                      <a:pPr algn="ctr"/>
                      <a:r>
                        <a:rPr lang="es-MX" sz="2400" b="1" dirty="0" smtClean="0"/>
                        <a:t>7,073</a:t>
                      </a:r>
                      <a:endParaRPr lang="es-MX" sz="2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400" b="1" dirty="0" smtClean="0"/>
                        <a:t>5,343</a:t>
                      </a:r>
                      <a:endParaRPr lang="es-MX" sz="2400" b="1" dirty="0"/>
                    </a:p>
                  </a:txBody>
                  <a:tcPr anchor="ctr"/>
                </a:tc>
              </a:tr>
              <a:tr h="370840">
                <a:tc>
                  <a:txBody>
                    <a:bodyPr/>
                    <a:lstStyle/>
                    <a:p>
                      <a:r>
                        <a:rPr lang="es-MX" sz="2400" b="1" dirty="0" smtClean="0"/>
                        <a:t>Maestros</a:t>
                      </a:r>
                      <a:endParaRPr lang="es-MX" sz="2400" b="1" dirty="0"/>
                    </a:p>
                  </a:txBody>
                  <a:tcPr/>
                </a:tc>
                <a:tc>
                  <a:txBody>
                    <a:bodyPr/>
                    <a:lstStyle/>
                    <a:p>
                      <a:pPr algn="ctr"/>
                      <a:r>
                        <a:rPr lang="es-MX" sz="2400" b="1" dirty="0" smtClean="0"/>
                        <a:t>352,007</a:t>
                      </a:r>
                      <a:endParaRPr lang="es-MX" sz="2400" b="1" dirty="0"/>
                    </a:p>
                  </a:txBody>
                  <a:tcPr anchor="ctr"/>
                </a:tc>
                <a:tc>
                  <a:txBody>
                    <a:bodyPr/>
                    <a:lstStyle/>
                    <a:p>
                      <a:pPr algn="ctr"/>
                      <a:r>
                        <a:rPr lang="es-MX" sz="2400" b="1" dirty="0" smtClean="0"/>
                        <a:t>348,922</a:t>
                      </a:r>
                      <a:endParaRPr lang="es-MX" sz="2400" b="1" dirty="0"/>
                    </a:p>
                  </a:txBody>
                  <a:tcPr anchor="ctr"/>
                </a:tc>
                <a:tc>
                  <a:txBody>
                    <a:bodyPr/>
                    <a:lstStyle/>
                    <a:p>
                      <a:pPr algn="ctr"/>
                      <a:r>
                        <a:rPr lang="es-MX" sz="2400" b="1" dirty="0" smtClean="0"/>
                        <a:t>363,695</a:t>
                      </a:r>
                      <a:endParaRPr lang="es-MX" sz="2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400" b="1" dirty="0" smtClean="0"/>
                        <a:t>386,219</a:t>
                      </a:r>
                      <a:endParaRPr lang="es-MX" sz="2400" b="1" dirty="0"/>
                    </a:p>
                  </a:txBody>
                  <a:tcPr anchor="ctr"/>
                </a:tc>
              </a:tr>
            </a:tbl>
          </a:graphicData>
        </a:graphic>
      </p:graphicFrame>
    </p:spTree>
    <p:extLst>
      <p:ext uri="{BB962C8B-B14F-4D97-AF65-F5344CB8AC3E}">
        <p14:creationId xmlns:p14="http://schemas.microsoft.com/office/powerpoint/2010/main" val="413728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sz="quarter" idx="13"/>
          </p:nvPr>
        </p:nvSpPr>
        <p:spPr/>
        <p:txBody>
          <a:bodyPr>
            <a:normAutofit fontScale="25000" lnSpcReduction="20000"/>
          </a:bodyPr>
          <a:lstStyle/>
          <a:p>
            <a:endParaRPr lang="es-MX"/>
          </a:p>
        </p:txBody>
      </p:sp>
      <p:sp>
        <p:nvSpPr>
          <p:cNvPr id="8" name="7 Rectángulo"/>
          <p:cNvSpPr/>
          <p:nvPr/>
        </p:nvSpPr>
        <p:spPr>
          <a:xfrm>
            <a:off x="1151791" y="1993401"/>
            <a:ext cx="10805746" cy="4555093"/>
          </a:xfrm>
          <a:prstGeom prst="rect">
            <a:avLst/>
          </a:prstGeom>
        </p:spPr>
        <p:txBody>
          <a:bodyPr wrap="square">
            <a:spAutoFit/>
          </a:bodyPr>
          <a:lstStyle/>
          <a:p>
            <a:r>
              <a:rPr lang="es-MX" dirty="0"/>
              <a:t>	</a:t>
            </a:r>
            <a:r>
              <a:rPr lang="es-MX" b="1" dirty="0" smtClean="0"/>
              <a:t>     </a:t>
            </a:r>
          </a:p>
          <a:p>
            <a:endParaRPr lang="es-MX" b="1" dirty="0"/>
          </a:p>
          <a:p>
            <a:r>
              <a:rPr lang="es-MX" b="1" dirty="0" smtClean="0"/>
              <a:t>									Instituciones</a:t>
            </a:r>
            <a:r>
              <a:rPr lang="es-MX" dirty="0"/>
              <a:t>	</a:t>
            </a:r>
            <a:r>
              <a:rPr lang="es-MX" dirty="0" smtClean="0"/>
              <a:t>         </a:t>
            </a:r>
            <a:r>
              <a:rPr lang="es-MX" b="1" dirty="0" smtClean="0"/>
              <a:t>Académicos</a:t>
            </a:r>
            <a:r>
              <a:rPr lang="es-MX" dirty="0"/>
              <a:t>	</a:t>
            </a:r>
            <a:r>
              <a:rPr lang="es-MX" dirty="0" smtClean="0"/>
              <a:t>   </a:t>
            </a:r>
            <a:r>
              <a:rPr lang="es-MX" b="1" dirty="0" smtClean="0"/>
              <a:t>Instituciones</a:t>
            </a:r>
            <a:r>
              <a:rPr lang="es-MX" dirty="0"/>
              <a:t>	</a:t>
            </a:r>
            <a:r>
              <a:rPr lang="es-MX" dirty="0" smtClean="0"/>
              <a:t>       </a:t>
            </a:r>
            <a:r>
              <a:rPr lang="es-MX" b="1" dirty="0" smtClean="0"/>
              <a:t>Académicos</a:t>
            </a:r>
          </a:p>
          <a:p>
            <a:r>
              <a:rPr lang="es-MX" dirty="0" smtClean="0"/>
              <a:t>							                    N</a:t>
            </a:r>
            <a:r>
              <a:rPr lang="es-MX" dirty="0"/>
              <a:t>	</a:t>
            </a:r>
            <a:r>
              <a:rPr lang="es-MX" dirty="0" smtClean="0"/>
              <a:t>	%</a:t>
            </a:r>
            <a:r>
              <a:rPr lang="es-MX" dirty="0"/>
              <a:t>	</a:t>
            </a:r>
            <a:r>
              <a:rPr lang="es-MX" dirty="0" smtClean="0"/>
              <a:t>	     N</a:t>
            </a:r>
            <a:r>
              <a:rPr lang="es-MX" dirty="0"/>
              <a:t>	</a:t>
            </a:r>
            <a:r>
              <a:rPr lang="es-MX" dirty="0" smtClean="0"/>
              <a:t>            %</a:t>
            </a:r>
            <a:r>
              <a:rPr lang="es-MX" dirty="0"/>
              <a:t>	 </a:t>
            </a:r>
            <a:r>
              <a:rPr lang="es-MX" dirty="0" smtClean="0"/>
              <a:t>       N</a:t>
            </a:r>
            <a:r>
              <a:rPr lang="es-MX" dirty="0"/>
              <a:t>	</a:t>
            </a:r>
            <a:r>
              <a:rPr lang="es-MX" dirty="0" smtClean="0"/>
              <a:t> %</a:t>
            </a:r>
            <a:r>
              <a:rPr lang="es-MX" dirty="0"/>
              <a:t>	</a:t>
            </a:r>
            <a:r>
              <a:rPr lang="es-MX" dirty="0" smtClean="0"/>
              <a:t>	 N</a:t>
            </a:r>
            <a:r>
              <a:rPr lang="es-MX" dirty="0"/>
              <a:t>	</a:t>
            </a:r>
            <a:r>
              <a:rPr lang="es-MX" dirty="0" smtClean="0"/>
              <a:t>       %</a:t>
            </a:r>
          </a:p>
          <a:p>
            <a:endParaRPr lang="es-MX" dirty="0"/>
          </a:p>
          <a:p>
            <a:r>
              <a:rPr lang="es-MX" sz="2000" b="1" dirty="0"/>
              <a:t>Centros Públicos de Investigación	</a:t>
            </a:r>
            <a:r>
              <a:rPr lang="es-MX" sz="2000" b="1" dirty="0" smtClean="0"/>
              <a:t>	  35</a:t>
            </a:r>
            <a:r>
              <a:rPr lang="es-MX" sz="2000" b="1" dirty="0"/>
              <a:t>	</a:t>
            </a:r>
            <a:r>
              <a:rPr lang="es-MX" sz="2000" b="1" dirty="0" smtClean="0"/>
              <a:t>	</a:t>
            </a:r>
            <a:r>
              <a:rPr lang="es-MX" sz="2000" b="1" dirty="0" smtClean="0">
                <a:solidFill>
                  <a:srgbClr val="C00000"/>
                </a:solidFill>
              </a:rPr>
              <a:t>2.4</a:t>
            </a:r>
            <a:r>
              <a:rPr lang="es-MX" sz="2000" b="1" dirty="0"/>
              <a:t>	</a:t>
            </a:r>
            <a:r>
              <a:rPr lang="es-MX" sz="2000" b="1" dirty="0" smtClean="0"/>
              <a:t>	  4246</a:t>
            </a:r>
            <a:r>
              <a:rPr lang="es-MX" sz="2000" b="1" dirty="0"/>
              <a:t>	</a:t>
            </a:r>
            <a:r>
              <a:rPr lang="es-MX" sz="2000" b="1" dirty="0" smtClean="0">
                <a:solidFill>
                  <a:srgbClr val="C00000"/>
                </a:solidFill>
              </a:rPr>
              <a:t>  5.2</a:t>
            </a:r>
            <a:r>
              <a:rPr lang="es-MX" sz="2000" b="1" dirty="0"/>
              <a:t>	</a:t>
            </a:r>
            <a:r>
              <a:rPr lang="es-MX" sz="2000" b="1" dirty="0" smtClean="0"/>
              <a:t>       34</a:t>
            </a:r>
            <a:r>
              <a:rPr lang="es-MX" sz="2000" b="1" dirty="0"/>
              <a:t>	</a:t>
            </a:r>
            <a:r>
              <a:rPr lang="es-MX" sz="2000" b="1" dirty="0">
                <a:solidFill>
                  <a:srgbClr val="C00000"/>
                </a:solidFill>
              </a:rPr>
              <a:t>8.8</a:t>
            </a:r>
            <a:r>
              <a:rPr lang="es-MX" sz="2000" b="1" dirty="0"/>
              <a:t>	</a:t>
            </a:r>
            <a:r>
              <a:rPr lang="es-MX" sz="2000" b="1" dirty="0" smtClean="0"/>
              <a:t>      4229</a:t>
            </a:r>
            <a:r>
              <a:rPr lang="es-MX" sz="2000" b="1" dirty="0"/>
              <a:t>	</a:t>
            </a:r>
            <a:r>
              <a:rPr lang="es-MX" sz="2000" b="1" dirty="0" smtClean="0"/>
              <a:t>      </a:t>
            </a:r>
            <a:r>
              <a:rPr lang="es-MX" sz="2000" b="1" dirty="0" smtClean="0">
                <a:solidFill>
                  <a:srgbClr val="C00000"/>
                </a:solidFill>
              </a:rPr>
              <a:t>5.3</a:t>
            </a:r>
          </a:p>
          <a:p>
            <a:endParaRPr lang="es-MX" sz="2000" b="1" dirty="0"/>
          </a:p>
          <a:p>
            <a:r>
              <a:rPr lang="es-MX" sz="2000" b="1" dirty="0"/>
              <a:t>Instituciones Públicas Federales	</a:t>
            </a:r>
            <a:r>
              <a:rPr lang="es-MX" sz="2000" b="1" dirty="0" smtClean="0"/>
              <a:t>	  28</a:t>
            </a:r>
            <a:r>
              <a:rPr lang="es-MX" sz="2000" b="1" dirty="0"/>
              <a:t>	</a:t>
            </a:r>
            <a:r>
              <a:rPr lang="es-MX" sz="2000" b="1" dirty="0" smtClean="0"/>
              <a:t>	</a:t>
            </a:r>
            <a:r>
              <a:rPr lang="es-MX" sz="2000" b="1" dirty="0" smtClean="0">
                <a:solidFill>
                  <a:srgbClr val="C00000"/>
                </a:solidFill>
              </a:rPr>
              <a:t>1.9</a:t>
            </a:r>
            <a:r>
              <a:rPr lang="es-MX" sz="2000" b="1" dirty="0"/>
              <a:t>	</a:t>
            </a:r>
            <a:r>
              <a:rPr lang="es-MX" sz="2000" b="1" dirty="0" smtClean="0"/>
              <a:t>	19196</a:t>
            </a:r>
            <a:r>
              <a:rPr lang="es-MX" sz="2000" b="1" dirty="0"/>
              <a:t>	</a:t>
            </a:r>
            <a:r>
              <a:rPr lang="es-MX" sz="2000" b="1" dirty="0" smtClean="0">
                <a:solidFill>
                  <a:srgbClr val="C00000"/>
                </a:solidFill>
              </a:rPr>
              <a:t>23.4</a:t>
            </a:r>
            <a:r>
              <a:rPr lang="es-MX" sz="2000" b="1" dirty="0">
                <a:solidFill>
                  <a:srgbClr val="C00000"/>
                </a:solidFill>
              </a:rPr>
              <a:t>	</a:t>
            </a:r>
            <a:r>
              <a:rPr lang="es-MX" sz="2000" b="1" dirty="0" smtClean="0"/>
              <a:t>       14</a:t>
            </a:r>
            <a:r>
              <a:rPr lang="es-MX" sz="2000" b="1" dirty="0"/>
              <a:t>	</a:t>
            </a:r>
            <a:r>
              <a:rPr lang="es-MX" sz="2000" b="1" dirty="0">
                <a:solidFill>
                  <a:srgbClr val="C00000"/>
                </a:solidFill>
              </a:rPr>
              <a:t>3.7</a:t>
            </a:r>
            <a:r>
              <a:rPr lang="es-MX" sz="2000" b="1" dirty="0"/>
              <a:t>	</a:t>
            </a:r>
            <a:r>
              <a:rPr lang="es-MX" sz="2000" b="1" dirty="0" smtClean="0"/>
              <a:t>     19102    </a:t>
            </a:r>
            <a:r>
              <a:rPr lang="es-MX" sz="2000" b="1" dirty="0" smtClean="0">
                <a:solidFill>
                  <a:srgbClr val="C00000"/>
                </a:solidFill>
              </a:rPr>
              <a:t>24.1</a:t>
            </a:r>
          </a:p>
          <a:p>
            <a:endParaRPr lang="es-MX" sz="2000" b="1" dirty="0"/>
          </a:p>
          <a:p>
            <a:r>
              <a:rPr lang="es-MX" sz="2000" b="1" dirty="0"/>
              <a:t>Instituciones Públicas Estatales	</a:t>
            </a:r>
            <a:r>
              <a:rPr lang="es-MX" sz="2000" b="1" dirty="0" smtClean="0"/>
              <a:t>	108</a:t>
            </a:r>
            <a:r>
              <a:rPr lang="es-MX" sz="2000" b="1" dirty="0"/>
              <a:t>	</a:t>
            </a:r>
            <a:r>
              <a:rPr lang="es-MX" sz="2000" b="1" dirty="0" smtClean="0"/>
              <a:t>	</a:t>
            </a:r>
            <a:r>
              <a:rPr lang="es-MX" sz="2000" b="1" dirty="0" smtClean="0">
                <a:solidFill>
                  <a:srgbClr val="C00000"/>
                </a:solidFill>
              </a:rPr>
              <a:t>7.4</a:t>
            </a:r>
            <a:r>
              <a:rPr lang="es-MX" sz="2000" b="1" dirty="0"/>
              <a:t>	</a:t>
            </a:r>
            <a:r>
              <a:rPr lang="es-MX" sz="2000" b="1" dirty="0" smtClean="0"/>
              <a:t>	31273</a:t>
            </a:r>
            <a:r>
              <a:rPr lang="es-MX" sz="2000" b="1" dirty="0"/>
              <a:t>	</a:t>
            </a:r>
            <a:r>
              <a:rPr lang="es-MX" sz="2000" b="1" dirty="0" smtClean="0">
                <a:solidFill>
                  <a:srgbClr val="C00000"/>
                </a:solidFill>
              </a:rPr>
              <a:t>38.2</a:t>
            </a:r>
            <a:r>
              <a:rPr lang="es-MX" sz="2000" b="1" dirty="0"/>
              <a:t>	</a:t>
            </a:r>
            <a:r>
              <a:rPr lang="es-MX" sz="2000" b="1" dirty="0" smtClean="0"/>
              <a:t>       53</a:t>
            </a:r>
            <a:r>
              <a:rPr lang="es-MX" sz="2000" b="1" dirty="0"/>
              <a:t>	</a:t>
            </a:r>
            <a:r>
              <a:rPr lang="es-MX" sz="2000" b="1" dirty="0">
                <a:solidFill>
                  <a:srgbClr val="C00000"/>
                </a:solidFill>
              </a:rPr>
              <a:t>14.0</a:t>
            </a:r>
            <a:r>
              <a:rPr lang="es-MX" sz="2000" b="1" dirty="0"/>
              <a:t>	</a:t>
            </a:r>
            <a:r>
              <a:rPr lang="es-MX" sz="2000" b="1" dirty="0" smtClean="0"/>
              <a:t>     31062    </a:t>
            </a:r>
            <a:r>
              <a:rPr lang="es-MX" sz="2000" b="1" dirty="0" smtClean="0">
                <a:solidFill>
                  <a:srgbClr val="C00000"/>
                </a:solidFill>
              </a:rPr>
              <a:t>39.1</a:t>
            </a:r>
          </a:p>
          <a:p>
            <a:endParaRPr lang="es-MX" sz="2000" b="1" dirty="0"/>
          </a:p>
          <a:p>
            <a:r>
              <a:rPr lang="es-MX" sz="2000" b="1" dirty="0"/>
              <a:t>Inst. Públicas Tecnológicas	</a:t>
            </a:r>
            <a:r>
              <a:rPr lang="es-MX" sz="2000" b="1" dirty="0" smtClean="0"/>
              <a:t>		224</a:t>
            </a:r>
            <a:r>
              <a:rPr lang="es-MX" sz="2000" b="1" dirty="0"/>
              <a:t>	</a:t>
            </a:r>
            <a:r>
              <a:rPr lang="es-MX" sz="2000" b="1" dirty="0" smtClean="0"/>
              <a:t>	</a:t>
            </a:r>
            <a:r>
              <a:rPr lang="es-MX" sz="2000" b="1" dirty="0" smtClean="0">
                <a:solidFill>
                  <a:srgbClr val="C00000"/>
                </a:solidFill>
              </a:rPr>
              <a:t>15.4</a:t>
            </a:r>
            <a:r>
              <a:rPr lang="es-MX" sz="2000" b="1" dirty="0">
                <a:solidFill>
                  <a:srgbClr val="C00000"/>
                </a:solidFill>
              </a:rPr>
              <a:t>	</a:t>
            </a:r>
            <a:r>
              <a:rPr lang="es-MX" sz="2000" b="1" dirty="0" smtClean="0"/>
              <a:t>	12955</a:t>
            </a:r>
            <a:r>
              <a:rPr lang="es-MX" sz="2000" b="1" dirty="0"/>
              <a:t>	</a:t>
            </a:r>
            <a:r>
              <a:rPr lang="es-MX" sz="2000" b="1" dirty="0" smtClean="0">
                <a:solidFill>
                  <a:srgbClr val="C00000"/>
                </a:solidFill>
              </a:rPr>
              <a:t>15.8</a:t>
            </a:r>
            <a:r>
              <a:rPr lang="es-MX" sz="2000" b="1" dirty="0"/>
              <a:t>	</a:t>
            </a:r>
            <a:r>
              <a:rPr lang="es-MX" sz="2000" b="1" dirty="0" smtClean="0"/>
              <a:t>     136</a:t>
            </a:r>
            <a:r>
              <a:rPr lang="es-MX" sz="2000" b="1" dirty="0"/>
              <a:t>	</a:t>
            </a:r>
            <a:r>
              <a:rPr lang="es-MX" sz="2000" b="1" dirty="0">
                <a:solidFill>
                  <a:srgbClr val="C00000"/>
                </a:solidFill>
              </a:rPr>
              <a:t>35.9</a:t>
            </a:r>
            <a:r>
              <a:rPr lang="es-MX" sz="2000" b="1" dirty="0"/>
              <a:t>	</a:t>
            </a:r>
            <a:r>
              <a:rPr lang="es-MX" sz="2000" b="1" dirty="0" smtClean="0"/>
              <a:t>     12666    </a:t>
            </a:r>
            <a:r>
              <a:rPr lang="es-MX" sz="2000" b="1" dirty="0" smtClean="0">
                <a:solidFill>
                  <a:srgbClr val="C00000"/>
                </a:solidFill>
              </a:rPr>
              <a:t>16.0</a:t>
            </a:r>
          </a:p>
          <a:p>
            <a:endParaRPr lang="es-MX" sz="2000" b="1" dirty="0"/>
          </a:p>
          <a:p>
            <a:r>
              <a:rPr lang="es-MX" sz="2000" b="1" dirty="0"/>
              <a:t>Instituciones Privadas	</a:t>
            </a:r>
            <a:r>
              <a:rPr lang="es-MX" sz="2000" b="1" dirty="0" smtClean="0"/>
              <a:t>		      1059</a:t>
            </a:r>
            <a:r>
              <a:rPr lang="es-MX" sz="2000" b="1" dirty="0"/>
              <a:t>	</a:t>
            </a:r>
            <a:r>
              <a:rPr lang="es-MX" sz="2000" b="1" dirty="0" smtClean="0"/>
              <a:t>        </a:t>
            </a:r>
            <a:r>
              <a:rPr lang="es-MX" sz="2000" b="1" dirty="0" smtClean="0">
                <a:solidFill>
                  <a:srgbClr val="C00000"/>
                </a:solidFill>
              </a:rPr>
              <a:t>72.8</a:t>
            </a:r>
            <a:r>
              <a:rPr lang="es-MX" sz="2000" b="1" dirty="0"/>
              <a:t>	</a:t>
            </a:r>
            <a:r>
              <a:rPr lang="es-MX" sz="2000" b="1" dirty="0" smtClean="0"/>
              <a:t>	14243</a:t>
            </a:r>
            <a:r>
              <a:rPr lang="es-MX" sz="2000" b="1" dirty="0"/>
              <a:t>	</a:t>
            </a:r>
            <a:r>
              <a:rPr lang="es-MX" sz="2000" b="1" dirty="0" smtClean="0">
                <a:solidFill>
                  <a:srgbClr val="C00000"/>
                </a:solidFill>
              </a:rPr>
              <a:t>17.4</a:t>
            </a:r>
            <a:r>
              <a:rPr lang="es-MX" sz="2000" b="1" dirty="0"/>
              <a:t>	</a:t>
            </a:r>
            <a:r>
              <a:rPr lang="es-MX" sz="2000" b="1" dirty="0" smtClean="0"/>
              <a:t>     142</a:t>
            </a:r>
            <a:r>
              <a:rPr lang="es-MX" sz="2000" b="1" dirty="0"/>
              <a:t>	</a:t>
            </a:r>
            <a:r>
              <a:rPr lang="es-MX" sz="2000" b="1" dirty="0">
                <a:solidFill>
                  <a:srgbClr val="C00000"/>
                </a:solidFill>
              </a:rPr>
              <a:t>37.5	</a:t>
            </a:r>
            <a:r>
              <a:rPr lang="es-MX" sz="2000" b="1" dirty="0" smtClean="0"/>
              <a:t>     12330    </a:t>
            </a:r>
            <a:r>
              <a:rPr lang="es-MX" sz="2000" b="1" dirty="0" smtClean="0">
                <a:solidFill>
                  <a:srgbClr val="C00000"/>
                </a:solidFill>
              </a:rPr>
              <a:t>15.5</a:t>
            </a:r>
          </a:p>
          <a:p>
            <a:endParaRPr lang="es-MX" sz="2000" b="1" dirty="0"/>
          </a:p>
        </p:txBody>
      </p:sp>
      <p:sp>
        <p:nvSpPr>
          <p:cNvPr id="9" name="8 Rectángulo"/>
          <p:cNvSpPr/>
          <p:nvPr/>
        </p:nvSpPr>
        <p:spPr>
          <a:xfrm>
            <a:off x="5437226" y="1869840"/>
            <a:ext cx="2684709" cy="646331"/>
          </a:xfrm>
          <a:prstGeom prst="rect">
            <a:avLst/>
          </a:prstGeom>
        </p:spPr>
        <p:txBody>
          <a:bodyPr wrap="none">
            <a:spAutoFit/>
          </a:bodyPr>
          <a:lstStyle/>
          <a:p>
            <a:pPr algn="ctr"/>
            <a:r>
              <a:rPr lang="es-MX" b="1" dirty="0"/>
              <a:t>IES que ofertan </a:t>
            </a:r>
            <a:endParaRPr lang="es-MX" b="1" dirty="0" smtClean="0"/>
          </a:p>
          <a:p>
            <a:pPr algn="ctr"/>
            <a:r>
              <a:rPr lang="es-MX" b="1" dirty="0" smtClean="0"/>
              <a:t>licenciatura </a:t>
            </a:r>
            <a:r>
              <a:rPr lang="es-MX" b="1" dirty="0"/>
              <a:t>y/o </a:t>
            </a:r>
            <a:r>
              <a:rPr lang="es-MX" b="1" dirty="0" smtClean="0"/>
              <a:t>posgrado</a:t>
            </a:r>
            <a:endParaRPr lang="es-MX" b="1" dirty="0"/>
          </a:p>
        </p:txBody>
      </p:sp>
      <p:sp>
        <p:nvSpPr>
          <p:cNvPr id="10" name="9 Rectángulo"/>
          <p:cNvSpPr/>
          <p:nvPr/>
        </p:nvSpPr>
        <p:spPr>
          <a:xfrm>
            <a:off x="8551984" y="1622829"/>
            <a:ext cx="3330818" cy="923330"/>
          </a:xfrm>
          <a:prstGeom prst="rect">
            <a:avLst/>
          </a:prstGeom>
        </p:spPr>
        <p:txBody>
          <a:bodyPr wrap="square">
            <a:spAutoFit/>
          </a:bodyPr>
          <a:lstStyle/>
          <a:p>
            <a:pPr algn="ctr"/>
            <a:r>
              <a:rPr lang="es-MX" b="1" dirty="0"/>
              <a:t>IES que ofertan licenciatura y/o </a:t>
            </a:r>
            <a:r>
              <a:rPr lang="es-MX" b="1" dirty="0" smtClean="0"/>
              <a:t>posgrado </a:t>
            </a:r>
            <a:r>
              <a:rPr lang="es-MX" b="1" dirty="0"/>
              <a:t>con al menos 20 académicos de TC/MT</a:t>
            </a:r>
          </a:p>
        </p:txBody>
      </p:sp>
      <p:cxnSp>
        <p:nvCxnSpPr>
          <p:cNvPr id="12" name="11 Conector recto"/>
          <p:cNvCxnSpPr/>
          <p:nvPr/>
        </p:nvCxnSpPr>
        <p:spPr>
          <a:xfrm flipV="1">
            <a:off x="1151791" y="2516171"/>
            <a:ext cx="10731011" cy="29988"/>
          </a:xfrm>
          <a:prstGeom prst="line">
            <a:avLst/>
          </a:prstGeom>
        </p:spPr>
        <p:style>
          <a:lnRef idx="3">
            <a:schemeClr val="accent2"/>
          </a:lnRef>
          <a:fillRef idx="0">
            <a:schemeClr val="accent2"/>
          </a:fillRef>
          <a:effectRef idx="2">
            <a:schemeClr val="accent2"/>
          </a:effectRef>
          <a:fontRef idx="minor">
            <a:schemeClr val="tx1"/>
          </a:fontRef>
        </p:style>
      </p:cxn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477" y="1483129"/>
            <a:ext cx="10815638"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p:nvSpPr>
        <p:spPr>
          <a:xfrm>
            <a:off x="1853313" y="1993401"/>
            <a:ext cx="2011128" cy="369332"/>
          </a:xfrm>
          <a:prstGeom prst="rect">
            <a:avLst/>
          </a:prstGeom>
        </p:spPr>
        <p:txBody>
          <a:bodyPr wrap="none">
            <a:spAutoFit/>
          </a:bodyPr>
          <a:lstStyle/>
          <a:p>
            <a:r>
              <a:rPr lang="es-MX" b="1" dirty="0"/>
              <a:t>Tipo de Institución </a:t>
            </a:r>
          </a:p>
        </p:txBody>
      </p:sp>
      <p:cxnSp>
        <p:nvCxnSpPr>
          <p:cNvPr id="15" name="14 Conector recto"/>
          <p:cNvCxnSpPr/>
          <p:nvPr/>
        </p:nvCxnSpPr>
        <p:spPr>
          <a:xfrm flipV="1">
            <a:off x="1194104" y="5640371"/>
            <a:ext cx="10731011" cy="299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15 Conector recto"/>
          <p:cNvCxnSpPr/>
          <p:nvPr/>
        </p:nvCxnSpPr>
        <p:spPr>
          <a:xfrm flipV="1">
            <a:off x="1160312" y="2850959"/>
            <a:ext cx="10731011" cy="299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16 Conector recto"/>
          <p:cNvCxnSpPr/>
          <p:nvPr/>
        </p:nvCxnSpPr>
        <p:spPr>
          <a:xfrm flipV="1">
            <a:off x="1109475" y="5083525"/>
            <a:ext cx="10731011" cy="299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17 Conector recto"/>
          <p:cNvCxnSpPr/>
          <p:nvPr/>
        </p:nvCxnSpPr>
        <p:spPr>
          <a:xfrm flipV="1">
            <a:off x="1109476" y="4427033"/>
            <a:ext cx="10731011" cy="299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18 Conector recto"/>
          <p:cNvCxnSpPr/>
          <p:nvPr/>
        </p:nvCxnSpPr>
        <p:spPr>
          <a:xfrm flipV="1">
            <a:off x="1109477" y="3752956"/>
            <a:ext cx="10731011" cy="299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19 Conector recto"/>
          <p:cNvCxnSpPr/>
          <p:nvPr/>
        </p:nvCxnSpPr>
        <p:spPr>
          <a:xfrm>
            <a:off x="7025054" y="2880947"/>
            <a:ext cx="30773" cy="3326422"/>
          </a:xfrm>
          <a:prstGeom prst="line">
            <a:avLst/>
          </a:prstGeom>
        </p:spPr>
        <p:style>
          <a:lnRef idx="3">
            <a:schemeClr val="accent1"/>
          </a:lnRef>
          <a:fillRef idx="0">
            <a:schemeClr val="accent1"/>
          </a:fillRef>
          <a:effectRef idx="2">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792" y="2880946"/>
            <a:ext cx="139700" cy="340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0777" y="2880947"/>
            <a:ext cx="139700" cy="340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0489" y="2839976"/>
            <a:ext cx="139700" cy="340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27 Rectángulo"/>
          <p:cNvSpPr/>
          <p:nvPr/>
        </p:nvSpPr>
        <p:spPr>
          <a:xfrm>
            <a:off x="1503485" y="461527"/>
            <a:ext cx="9706707" cy="830997"/>
          </a:xfrm>
          <a:prstGeom prst="rect">
            <a:avLst/>
          </a:prstGeom>
        </p:spPr>
        <p:txBody>
          <a:bodyPr wrap="square">
            <a:spAutoFit/>
          </a:bodyPr>
          <a:lstStyle/>
          <a:p>
            <a:pPr algn="ctr"/>
            <a:r>
              <a:rPr lang="es-MX" sz="2400" b="1" dirty="0"/>
              <a:t>Universo de instituciones y académicos para la </a:t>
            </a:r>
            <a:r>
              <a:rPr lang="es-MX" sz="2400" b="1" dirty="0" smtClean="0"/>
              <a:t>encuesta </a:t>
            </a:r>
          </a:p>
          <a:p>
            <a:pPr algn="ctr"/>
            <a:r>
              <a:rPr lang="es-MX" sz="2400" b="1" dirty="0" smtClean="0"/>
              <a:t>“La </a:t>
            </a:r>
            <a:r>
              <a:rPr lang="es-MX" sz="2400" b="1" dirty="0"/>
              <a:t>Reconfiguración de la Profesión Académica en México, </a:t>
            </a:r>
            <a:r>
              <a:rPr lang="es-MX" sz="2400" b="1" dirty="0" smtClean="0"/>
              <a:t>2007-2008”</a:t>
            </a:r>
            <a:endParaRPr lang="es-MX" sz="2400" b="1" dirty="0"/>
          </a:p>
        </p:txBody>
      </p:sp>
    </p:spTree>
    <p:extLst>
      <p:ext uri="{BB962C8B-B14F-4D97-AF65-F5344CB8AC3E}">
        <p14:creationId xmlns:p14="http://schemas.microsoft.com/office/powerpoint/2010/main" val="1908922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sp>
        <p:nvSpPr>
          <p:cNvPr id="3" name="2 Rectángulo"/>
          <p:cNvSpPr/>
          <p:nvPr/>
        </p:nvSpPr>
        <p:spPr>
          <a:xfrm>
            <a:off x="1134436" y="527510"/>
            <a:ext cx="9558066" cy="1938992"/>
          </a:xfrm>
          <a:prstGeom prst="rect">
            <a:avLst/>
          </a:prstGeom>
        </p:spPr>
        <p:txBody>
          <a:bodyPr wrap="none">
            <a:spAutoFit/>
          </a:bodyPr>
          <a:lstStyle/>
          <a:p>
            <a:r>
              <a:rPr lang="es-MX" sz="4000" b="1" dirty="0"/>
              <a:t>Participación de las mujeres: ¿feminización</a:t>
            </a:r>
            <a:r>
              <a:rPr lang="es-MX" sz="4000" b="1" dirty="0" smtClean="0"/>
              <a:t>?</a:t>
            </a:r>
          </a:p>
          <a:p>
            <a:endParaRPr lang="es-MX" sz="4000" b="1" dirty="0"/>
          </a:p>
          <a:p>
            <a:r>
              <a:rPr lang="es-MX" sz="4000" b="1" dirty="0" smtClean="0"/>
              <a:t> </a:t>
            </a:r>
            <a:endParaRPr lang="es-MX" sz="4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1497006"/>
            <a:ext cx="6992938"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858272" y="3105588"/>
            <a:ext cx="3925177" cy="707886"/>
          </a:xfrm>
          <a:prstGeom prst="rect">
            <a:avLst/>
          </a:prstGeom>
          <a:noFill/>
        </p:spPr>
        <p:txBody>
          <a:bodyPr wrap="none" rtlCol="0">
            <a:spAutoFit/>
          </a:bodyPr>
          <a:lstStyle/>
          <a:p>
            <a:r>
              <a:rPr lang="es-MX" sz="4000" b="1" dirty="0" smtClean="0"/>
              <a:t>¿Envejecimiento?</a:t>
            </a:r>
            <a:endParaRPr lang="es-MX" sz="4000" b="1" dirty="0"/>
          </a:p>
        </p:txBody>
      </p:sp>
    </p:spTree>
    <p:extLst>
      <p:ext uri="{BB962C8B-B14F-4D97-AF65-F5344CB8AC3E}">
        <p14:creationId xmlns:p14="http://schemas.microsoft.com/office/powerpoint/2010/main" val="1512202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66" t="14745" r="15553" b="-1"/>
          <a:stretch/>
        </p:blipFill>
        <p:spPr bwMode="auto">
          <a:xfrm>
            <a:off x="949569" y="35169"/>
            <a:ext cx="10322169" cy="6141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p:cNvCxnSpPr/>
          <p:nvPr/>
        </p:nvCxnSpPr>
        <p:spPr>
          <a:xfrm>
            <a:off x="10603523" y="870438"/>
            <a:ext cx="0" cy="4879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254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97058653"/>
              </p:ext>
            </p:extLst>
          </p:nvPr>
        </p:nvGraphicFramePr>
        <p:xfrm>
          <a:off x="3324469" y="1574474"/>
          <a:ext cx="6988908" cy="3649916"/>
        </p:xfrm>
        <a:graphic>
          <a:graphicData uri="http://schemas.openxmlformats.org/drawingml/2006/table">
            <a:tbl>
              <a:tblPr firstRow="1" bandRow="1">
                <a:tableStyleId>{5C22544A-7EE6-4342-B048-85BDC9FD1C3A}</a:tableStyleId>
              </a:tblPr>
              <a:tblGrid>
                <a:gridCol w="1472364"/>
                <a:gridCol w="994025"/>
                <a:gridCol w="958268"/>
                <a:gridCol w="758034"/>
                <a:gridCol w="1023096"/>
                <a:gridCol w="967391"/>
                <a:gridCol w="815730"/>
              </a:tblGrid>
              <a:tr h="185420">
                <a:tc rowSpan="2">
                  <a:txBody>
                    <a:bodyPr/>
                    <a:lstStyle/>
                    <a:p>
                      <a:pPr algn="ctr"/>
                      <a:r>
                        <a:rPr lang="es-MX" sz="2000" dirty="0" smtClean="0"/>
                        <a:t>Grado académico</a:t>
                      </a:r>
                      <a:endParaRPr lang="es-MX" sz="2000" dirty="0"/>
                    </a:p>
                  </a:txBody>
                  <a:tcPr anchor="ctr"/>
                </a:tc>
                <a:tc gridSpan="2">
                  <a:txBody>
                    <a:bodyPr/>
                    <a:lstStyle/>
                    <a:p>
                      <a:pPr algn="ctr"/>
                      <a:r>
                        <a:rPr lang="es-MX" sz="2000" dirty="0" smtClean="0"/>
                        <a:t>1992</a:t>
                      </a:r>
                      <a:endParaRPr lang="es-MX" sz="2000" dirty="0"/>
                    </a:p>
                  </a:txBody>
                  <a:tcPr/>
                </a:tc>
                <a:tc hMerge="1">
                  <a:txBody>
                    <a:bodyPr/>
                    <a:lstStyle/>
                    <a:p>
                      <a:endParaRPr lang="es-MX"/>
                    </a:p>
                  </a:txBody>
                  <a:tcPr/>
                </a:tc>
                <a:tc gridSpan="2">
                  <a:txBody>
                    <a:bodyPr/>
                    <a:lstStyle/>
                    <a:p>
                      <a:pPr algn="ctr"/>
                      <a:r>
                        <a:rPr lang="es-MX" sz="2000" dirty="0" smtClean="0"/>
                        <a:t>2007</a:t>
                      </a:r>
                      <a:endParaRPr lang="es-MX" sz="2000" dirty="0"/>
                    </a:p>
                  </a:txBody>
                  <a:tcPr/>
                </a:tc>
                <a:tc hMerge="1">
                  <a:txBody>
                    <a:bodyPr/>
                    <a:lstStyle/>
                    <a:p>
                      <a:endParaRPr lang="es-MX"/>
                    </a:p>
                  </a:txBody>
                  <a:tcPr/>
                </a:tc>
                <a:tc>
                  <a:txBody>
                    <a:bodyPr/>
                    <a:lstStyle/>
                    <a:p>
                      <a:pPr algn="ctr"/>
                      <a:endParaRPr lang="es-MX" sz="2000" dirty="0"/>
                    </a:p>
                  </a:txBody>
                  <a:tcPr>
                    <a:noFill/>
                  </a:tcPr>
                </a:tc>
                <a:tc>
                  <a:txBody>
                    <a:bodyPr/>
                    <a:lstStyle/>
                    <a:p>
                      <a:pPr algn="ctr"/>
                      <a:endParaRPr lang="es-MX" sz="2000" dirty="0"/>
                    </a:p>
                  </a:txBody>
                  <a:tcPr>
                    <a:noFill/>
                  </a:tcPr>
                </a:tc>
              </a:tr>
              <a:tr h="185420">
                <a:tc vMerge="1">
                  <a:txBody>
                    <a:bodyPr/>
                    <a:lstStyle/>
                    <a:p>
                      <a:endParaRPr lang="es-MX"/>
                    </a:p>
                  </a:txBody>
                  <a:tcPr/>
                </a:tc>
                <a:tc>
                  <a:txBody>
                    <a:bodyPr/>
                    <a:lstStyle/>
                    <a:p>
                      <a:pPr algn="ctr"/>
                      <a:r>
                        <a:rPr lang="es-MX" sz="2000" b="1" dirty="0" smtClean="0"/>
                        <a:t>N</a:t>
                      </a:r>
                      <a:endParaRPr lang="es-MX" sz="2000" b="1" dirty="0"/>
                    </a:p>
                  </a:txBody>
                  <a:tcPr/>
                </a:tc>
                <a:tc>
                  <a:txBody>
                    <a:bodyPr/>
                    <a:lstStyle/>
                    <a:p>
                      <a:pPr algn="ctr"/>
                      <a:r>
                        <a:rPr lang="es-MX" sz="2000" b="1" dirty="0" smtClean="0"/>
                        <a:t>%</a:t>
                      </a:r>
                      <a:endParaRPr lang="es-MX" sz="2000" b="1" dirty="0"/>
                    </a:p>
                  </a:txBody>
                  <a:tcPr/>
                </a:tc>
                <a:tc>
                  <a:txBody>
                    <a:bodyPr/>
                    <a:lstStyle/>
                    <a:p>
                      <a:pPr algn="ctr"/>
                      <a:r>
                        <a:rPr lang="es-MX" sz="2000" b="1" dirty="0" smtClean="0"/>
                        <a:t>N</a:t>
                      </a:r>
                      <a:endParaRPr lang="es-MX" sz="2000" b="1" dirty="0"/>
                    </a:p>
                  </a:txBody>
                  <a:tcPr/>
                </a:tc>
                <a:tc>
                  <a:txBody>
                    <a:bodyPr/>
                    <a:lstStyle/>
                    <a:p>
                      <a:pPr algn="ctr"/>
                      <a:r>
                        <a:rPr lang="es-MX" sz="2000" b="1" dirty="0" smtClean="0"/>
                        <a:t>%</a:t>
                      </a:r>
                      <a:endParaRPr lang="es-MX" sz="2000" b="1" dirty="0"/>
                    </a:p>
                  </a:txBody>
                  <a:tcPr/>
                </a:tc>
                <a:tc>
                  <a:txBody>
                    <a:bodyPr/>
                    <a:lstStyle/>
                    <a:p>
                      <a:pPr algn="ctr"/>
                      <a:endParaRPr lang="es-MX" sz="2000" b="1" dirty="0"/>
                    </a:p>
                  </a:txBody>
                  <a:tcPr>
                    <a:noFill/>
                  </a:tcPr>
                </a:tc>
                <a:tc>
                  <a:txBody>
                    <a:bodyPr/>
                    <a:lstStyle/>
                    <a:p>
                      <a:pPr algn="ctr"/>
                      <a:endParaRPr lang="es-MX" sz="2000" b="1" dirty="0"/>
                    </a:p>
                  </a:txBody>
                  <a:tcPr>
                    <a:noFill/>
                  </a:tcPr>
                </a:tc>
              </a:tr>
              <a:tr h="370840">
                <a:tc>
                  <a:txBody>
                    <a:bodyPr/>
                    <a:lstStyle/>
                    <a:p>
                      <a:pPr algn="l"/>
                      <a:r>
                        <a:rPr lang="es-MX" sz="2000" b="1" dirty="0" smtClean="0"/>
                        <a:t>Licenciatura</a:t>
                      </a:r>
                      <a:endParaRPr lang="es-MX" sz="2000" b="1" dirty="0"/>
                    </a:p>
                  </a:txBody>
                  <a:tcPr/>
                </a:tc>
                <a:tc>
                  <a:txBody>
                    <a:bodyPr/>
                    <a:lstStyle/>
                    <a:p>
                      <a:pPr algn="ctr"/>
                      <a:r>
                        <a:rPr lang="es-MX" sz="2000" b="1" dirty="0" smtClean="0"/>
                        <a:t>305</a:t>
                      </a:r>
                      <a:endParaRPr lang="es-MX" sz="2000" b="1" dirty="0"/>
                    </a:p>
                  </a:txBody>
                  <a:tcPr/>
                </a:tc>
                <a:tc>
                  <a:txBody>
                    <a:bodyPr/>
                    <a:lstStyle/>
                    <a:p>
                      <a:pPr algn="ctr"/>
                      <a:r>
                        <a:rPr lang="es-MX" sz="2000" b="1" dirty="0" smtClean="0">
                          <a:solidFill>
                            <a:srgbClr val="C00000"/>
                          </a:solidFill>
                        </a:rPr>
                        <a:t>50.4</a:t>
                      </a:r>
                      <a:endParaRPr lang="es-MX" sz="2000" b="1" dirty="0">
                        <a:solidFill>
                          <a:srgbClr val="C00000"/>
                        </a:solidFill>
                      </a:endParaRPr>
                    </a:p>
                  </a:txBody>
                  <a:tcPr/>
                </a:tc>
                <a:tc>
                  <a:txBody>
                    <a:bodyPr/>
                    <a:lstStyle/>
                    <a:p>
                      <a:pPr algn="ctr"/>
                      <a:r>
                        <a:rPr lang="es-MX" sz="2000" b="1" dirty="0" smtClean="0"/>
                        <a:t>439</a:t>
                      </a:r>
                      <a:endParaRPr lang="es-MX" sz="2000" b="1" dirty="0"/>
                    </a:p>
                  </a:txBody>
                  <a:tcPr/>
                </a:tc>
                <a:tc>
                  <a:txBody>
                    <a:bodyPr/>
                    <a:lstStyle/>
                    <a:p>
                      <a:pPr algn="ctr"/>
                      <a:r>
                        <a:rPr lang="es-MX" sz="2000" b="1" dirty="0" smtClean="0">
                          <a:solidFill>
                            <a:srgbClr val="C00000"/>
                          </a:solidFill>
                        </a:rPr>
                        <a:t>24.8</a:t>
                      </a:r>
                      <a:endParaRPr lang="es-MX" sz="2000" b="1" dirty="0">
                        <a:solidFill>
                          <a:srgbClr val="C00000"/>
                        </a:solidFill>
                      </a:endParaRPr>
                    </a:p>
                  </a:txBody>
                  <a:tcPr/>
                </a:tc>
                <a:tc>
                  <a:txBody>
                    <a:bodyPr/>
                    <a:lstStyle/>
                    <a:p>
                      <a:pPr algn="ctr"/>
                      <a:endParaRPr lang="es-MX" sz="2000" b="1" dirty="0">
                        <a:solidFill>
                          <a:srgbClr val="C00000"/>
                        </a:solidFill>
                      </a:endParaRPr>
                    </a:p>
                  </a:txBody>
                  <a:tcPr>
                    <a:noFill/>
                  </a:tcPr>
                </a:tc>
                <a:tc>
                  <a:txBody>
                    <a:bodyPr/>
                    <a:lstStyle/>
                    <a:p>
                      <a:pPr algn="ctr"/>
                      <a:endParaRPr lang="es-MX" sz="2000" b="1" dirty="0">
                        <a:solidFill>
                          <a:srgbClr val="C00000"/>
                        </a:solidFill>
                      </a:endParaRPr>
                    </a:p>
                  </a:txBody>
                  <a:tcPr>
                    <a:noFill/>
                  </a:tcPr>
                </a:tc>
              </a:tr>
              <a:tr h="370840">
                <a:tc>
                  <a:txBody>
                    <a:bodyPr/>
                    <a:lstStyle/>
                    <a:p>
                      <a:pPr algn="l"/>
                      <a:r>
                        <a:rPr lang="es-MX" sz="2000" b="1" dirty="0" smtClean="0"/>
                        <a:t>Maestría</a:t>
                      </a:r>
                      <a:endParaRPr lang="es-MX" sz="2000" b="1" dirty="0"/>
                    </a:p>
                  </a:txBody>
                  <a:tcPr/>
                </a:tc>
                <a:tc>
                  <a:txBody>
                    <a:bodyPr/>
                    <a:lstStyle/>
                    <a:p>
                      <a:pPr algn="ctr"/>
                      <a:r>
                        <a:rPr lang="es-MX" sz="2000" b="1" dirty="0" smtClean="0"/>
                        <a:t>228</a:t>
                      </a:r>
                      <a:endParaRPr lang="es-MX" sz="2000" b="1" dirty="0"/>
                    </a:p>
                  </a:txBody>
                  <a:tcPr/>
                </a:tc>
                <a:tc>
                  <a:txBody>
                    <a:bodyPr/>
                    <a:lstStyle/>
                    <a:p>
                      <a:pPr algn="ctr"/>
                      <a:r>
                        <a:rPr lang="es-MX" sz="2000" b="1" dirty="0" smtClean="0">
                          <a:solidFill>
                            <a:srgbClr val="C00000"/>
                          </a:solidFill>
                        </a:rPr>
                        <a:t>37.7</a:t>
                      </a:r>
                      <a:endParaRPr lang="es-MX" sz="2000" b="1" dirty="0">
                        <a:solidFill>
                          <a:srgbClr val="C00000"/>
                        </a:solidFill>
                      </a:endParaRPr>
                    </a:p>
                  </a:txBody>
                  <a:tcPr/>
                </a:tc>
                <a:tc>
                  <a:txBody>
                    <a:bodyPr/>
                    <a:lstStyle/>
                    <a:p>
                      <a:pPr algn="ctr"/>
                      <a:r>
                        <a:rPr lang="es-MX" sz="2000" b="1" dirty="0" smtClean="0"/>
                        <a:t>738</a:t>
                      </a:r>
                      <a:endParaRPr lang="es-MX" sz="2000" b="1" dirty="0"/>
                    </a:p>
                  </a:txBody>
                  <a:tcPr/>
                </a:tc>
                <a:tc>
                  <a:txBody>
                    <a:bodyPr/>
                    <a:lstStyle/>
                    <a:p>
                      <a:pPr algn="ctr"/>
                      <a:r>
                        <a:rPr lang="es-MX" sz="2000" b="1" dirty="0" smtClean="0">
                          <a:solidFill>
                            <a:srgbClr val="C00000"/>
                          </a:solidFill>
                        </a:rPr>
                        <a:t>41.7</a:t>
                      </a:r>
                      <a:endParaRPr lang="es-MX" sz="2000" b="1" dirty="0">
                        <a:solidFill>
                          <a:srgbClr val="C00000"/>
                        </a:solidFill>
                      </a:endParaRPr>
                    </a:p>
                  </a:txBody>
                  <a:tcPr/>
                </a:tc>
                <a:tc>
                  <a:txBody>
                    <a:bodyPr/>
                    <a:lstStyle/>
                    <a:p>
                      <a:pPr algn="ctr"/>
                      <a:endParaRPr lang="es-MX" sz="2000" b="1" dirty="0">
                        <a:solidFill>
                          <a:srgbClr val="C00000"/>
                        </a:solidFill>
                      </a:endParaRPr>
                    </a:p>
                  </a:txBody>
                  <a:tcPr>
                    <a:noFill/>
                  </a:tcPr>
                </a:tc>
                <a:tc>
                  <a:txBody>
                    <a:bodyPr/>
                    <a:lstStyle/>
                    <a:p>
                      <a:pPr algn="ctr"/>
                      <a:endParaRPr lang="es-MX" sz="2000" b="1" dirty="0">
                        <a:solidFill>
                          <a:srgbClr val="C00000"/>
                        </a:solidFill>
                      </a:endParaRPr>
                    </a:p>
                  </a:txBody>
                  <a:tcPr>
                    <a:noFill/>
                  </a:tcPr>
                </a:tc>
              </a:tr>
              <a:tr h="370840">
                <a:tc>
                  <a:txBody>
                    <a:bodyPr/>
                    <a:lstStyle/>
                    <a:p>
                      <a:pPr algn="l"/>
                      <a:r>
                        <a:rPr lang="es-MX" sz="2000" b="1" dirty="0" smtClean="0"/>
                        <a:t>Doctorado</a:t>
                      </a:r>
                      <a:endParaRPr lang="es-MX" sz="2000" b="1" dirty="0"/>
                    </a:p>
                  </a:txBody>
                  <a:tcPr/>
                </a:tc>
                <a:tc>
                  <a:txBody>
                    <a:bodyPr/>
                    <a:lstStyle/>
                    <a:p>
                      <a:pPr algn="ctr"/>
                      <a:r>
                        <a:rPr lang="es-MX" sz="2000" b="1" dirty="0" smtClean="0"/>
                        <a:t>72</a:t>
                      </a:r>
                      <a:endParaRPr lang="es-MX" sz="2000" b="1" dirty="0"/>
                    </a:p>
                  </a:txBody>
                  <a:tcPr/>
                </a:tc>
                <a:tc>
                  <a:txBody>
                    <a:bodyPr/>
                    <a:lstStyle/>
                    <a:p>
                      <a:pPr algn="ctr"/>
                      <a:r>
                        <a:rPr lang="es-MX" sz="2000" b="1" dirty="0" smtClean="0">
                          <a:solidFill>
                            <a:srgbClr val="C00000"/>
                          </a:solidFill>
                        </a:rPr>
                        <a:t>11.9</a:t>
                      </a:r>
                      <a:endParaRPr lang="es-MX" sz="2000" b="1" dirty="0">
                        <a:solidFill>
                          <a:srgbClr val="C00000"/>
                        </a:solidFill>
                      </a:endParaRPr>
                    </a:p>
                  </a:txBody>
                  <a:tcPr/>
                </a:tc>
                <a:tc>
                  <a:txBody>
                    <a:bodyPr/>
                    <a:lstStyle/>
                    <a:p>
                      <a:pPr algn="ctr"/>
                      <a:r>
                        <a:rPr lang="es-MX" sz="2000" b="1" dirty="0" smtClean="0"/>
                        <a:t>592</a:t>
                      </a:r>
                      <a:endParaRPr lang="es-MX" sz="2000" b="1" dirty="0"/>
                    </a:p>
                  </a:txBody>
                  <a:tcPr/>
                </a:tc>
                <a:tc>
                  <a:txBody>
                    <a:bodyPr/>
                    <a:lstStyle/>
                    <a:p>
                      <a:pPr algn="ctr"/>
                      <a:r>
                        <a:rPr lang="es-MX" sz="2000" b="1" dirty="0" smtClean="0">
                          <a:solidFill>
                            <a:srgbClr val="C00000"/>
                          </a:solidFill>
                        </a:rPr>
                        <a:t>33.5</a:t>
                      </a:r>
                      <a:endParaRPr lang="es-MX" sz="2000" b="1" dirty="0">
                        <a:solidFill>
                          <a:srgbClr val="C00000"/>
                        </a:solidFill>
                      </a:endParaRPr>
                    </a:p>
                  </a:txBody>
                  <a:tcPr/>
                </a:tc>
                <a:tc>
                  <a:txBody>
                    <a:bodyPr/>
                    <a:lstStyle/>
                    <a:p>
                      <a:pPr algn="ctr"/>
                      <a:endParaRPr lang="es-MX" sz="2000" b="1" dirty="0">
                        <a:solidFill>
                          <a:srgbClr val="C00000"/>
                        </a:solidFill>
                      </a:endParaRPr>
                    </a:p>
                  </a:txBody>
                  <a:tcPr>
                    <a:noFill/>
                  </a:tcPr>
                </a:tc>
                <a:tc>
                  <a:txBody>
                    <a:bodyPr/>
                    <a:lstStyle/>
                    <a:p>
                      <a:pPr algn="ctr"/>
                      <a:endParaRPr lang="es-MX" sz="2000" b="1" dirty="0">
                        <a:solidFill>
                          <a:srgbClr val="C00000"/>
                        </a:solidFill>
                      </a:endParaRPr>
                    </a:p>
                  </a:txBody>
                  <a:tcPr>
                    <a:noFill/>
                  </a:tcPr>
                </a:tc>
              </a:tr>
              <a:tr h="370840">
                <a:tc>
                  <a:txBody>
                    <a:bodyPr/>
                    <a:lstStyle/>
                    <a:p>
                      <a:pPr algn="l"/>
                      <a:r>
                        <a:rPr lang="es-MX" sz="2000" b="1" dirty="0" smtClean="0"/>
                        <a:t>Total</a:t>
                      </a:r>
                      <a:endParaRPr lang="es-MX" sz="2000" b="1" dirty="0"/>
                    </a:p>
                  </a:txBody>
                  <a:tcPr>
                    <a:noFill/>
                  </a:tcPr>
                </a:tc>
                <a:tc>
                  <a:txBody>
                    <a:bodyPr/>
                    <a:lstStyle/>
                    <a:p>
                      <a:pPr algn="ctr"/>
                      <a:r>
                        <a:rPr lang="es-MX" sz="2000" b="1" dirty="0" smtClean="0"/>
                        <a:t>605</a:t>
                      </a:r>
                      <a:endParaRPr lang="es-MX" sz="2000" b="1" dirty="0"/>
                    </a:p>
                  </a:txBody>
                  <a:tcPr>
                    <a:noFill/>
                  </a:tcPr>
                </a:tc>
                <a:tc>
                  <a:txBody>
                    <a:bodyPr/>
                    <a:lstStyle/>
                    <a:p>
                      <a:pPr algn="ctr"/>
                      <a:endParaRPr lang="es-MX" sz="2000" b="1" dirty="0">
                        <a:solidFill>
                          <a:schemeClr val="tx1"/>
                        </a:solidFill>
                      </a:endParaRPr>
                    </a:p>
                  </a:txBody>
                  <a:tcPr>
                    <a:noFill/>
                  </a:tcPr>
                </a:tc>
                <a:tc>
                  <a:txBody>
                    <a:bodyPr/>
                    <a:lstStyle/>
                    <a:p>
                      <a:pPr algn="ctr"/>
                      <a:r>
                        <a:rPr lang="es-MX" sz="2000" b="1" dirty="0" smtClean="0">
                          <a:solidFill>
                            <a:schemeClr val="tx1"/>
                          </a:solidFill>
                        </a:rPr>
                        <a:t>1769</a:t>
                      </a:r>
                      <a:endParaRPr lang="es-MX" sz="2000" b="1" dirty="0">
                        <a:solidFill>
                          <a:schemeClr val="tx1"/>
                        </a:solidFill>
                      </a:endParaRPr>
                    </a:p>
                  </a:txBody>
                  <a:tcPr>
                    <a:noFill/>
                  </a:tcPr>
                </a:tc>
                <a:tc>
                  <a:txBody>
                    <a:bodyPr/>
                    <a:lstStyle/>
                    <a:p>
                      <a:pPr algn="ctr"/>
                      <a:endParaRPr lang="es-MX" sz="2000" b="1" dirty="0">
                        <a:solidFill>
                          <a:schemeClr val="tx1"/>
                        </a:solidFill>
                      </a:endParaRPr>
                    </a:p>
                  </a:txBody>
                  <a:tcPr>
                    <a:noFill/>
                  </a:tcPr>
                </a:tc>
                <a:tc>
                  <a:txBody>
                    <a:bodyPr/>
                    <a:lstStyle/>
                    <a:p>
                      <a:pPr algn="ctr"/>
                      <a:endParaRPr lang="es-MX" sz="2000" b="1" dirty="0">
                        <a:solidFill>
                          <a:schemeClr val="tx1"/>
                        </a:solidFill>
                      </a:endParaRPr>
                    </a:p>
                  </a:txBody>
                  <a:tcPr>
                    <a:noFill/>
                  </a:tcPr>
                </a:tc>
                <a:tc>
                  <a:txBody>
                    <a:bodyPr/>
                    <a:lstStyle/>
                    <a:p>
                      <a:pPr algn="ctr"/>
                      <a:endParaRPr lang="es-MX" sz="2000" b="1" dirty="0">
                        <a:solidFill>
                          <a:srgbClr val="C00000"/>
                        </a:solidFill>
                      </a:endParaRPr>
                    </a:p>
                  </a:txBody>
                  <a:tcPr>
                    <a:noFill/>
                  </a:tcPr>
                </a:tc>
              </a:tr>
              <a:tr h="370840">
                <a:tc>
                  <a:txBody>
                    <a:bodyPr/>
                    <a:lstStyle/>
                    <a:p>
                      <a:pPr algn="l"/>
                      <a:endParaRPr lang="es-MX" sz="2000" b="1" dirty="0"/>
                    </a:p>
                  </a:txBody>
                  <a:tcPr>
                    <a:noFill/>
                  </a:tcPr>
                </a:tc>
                <a:tc>
                  <a:txBody>
                    <a:bodyPr/>
                    <a:lstStyle/>
                    <a:p>
                      <a:pPr algn="ctr"/>
                      <a:endParaRPr lang="es-MX" sz="2000" b="1" dirty="0"/>
                    </a:p>
                  </a:txBody>
                  <a:tcPr>
                    <a:noFill/>
                  </a:tcPr>
                </a:tc>
                <a:tc>
                  <a:txBody>
                    <a:bodyPr/>
                    <a:lstStyle/>
                    <a:p>
                      <a:pPr algn="ctr"/>
                      <a:endParaRPr lang="es-MX" sz="2000" b="1" dirty="0">
                        <a:solidFill>
                          <a:schemeClr val="tx1"/>
                        </a:solidFill>
                      </a:endParaRPr>
                    </a:p>
                  </a:txBody>
                  <a:tcPr>
                    <a:noFill/>
                  </a:tcPr>
                </a:tc>
                <a:tc>
                  <a:txBody>
                    <a:bodyPr/>
                    <a:lstStyle/>
                    <a:p>
                      <a:pPr algn="ctr"/>
                      <a:endParaRPr lang="es-MX" sz="2000" b="1" dirty="0">
                        <a:solidFill>
                          <a:schemeClr val="tx1"/>
                        </a:solidFill>
                      </a:endParaRPr>
                    </a:p>
                  </a:txBody>
                  <a:tcPr>
                    <a:noFill/>
                  </a:tcPr>
                </a:tc>
                <a:tc>
                  <a:txBody>
                    <a:bodyPr/>
                    <a:lstStyle/>
                    <a:p>
                      <a:pPr algn="ctr"/>
                      <a:endParaRPr lang="es-MX" sz="2000" b="1" dirty="0">
                        <a:solidFill>
                          <a:schemeClr val="tx1"/>
                        </a:solidFill>
                      </a:endParaRPr>
                    </a:p>
                  </a:txBody>
                  <a:tcPr>
                    <a:noFill/>
                  </a:tcPr>
                </a:tc>
                <a:tc>
                  <a:txBody>
                    <a:bodyPr/>
                    <a:lstStyle/>
                    <a:p>
                      <a:pPr algn="ctr"/>
                      <a:endParaRPr lang="es-MX" sz="2000" b="1" dirty="0">
                        <a:solidFill>
                          <a:schemeClr val="tx1"/>
                        </a:solidFill>
                      </a:endParaRPr>
                    </a:p>
                  </a:txBody>
                  <a:tcPr>
                    <a:noFill/>
                  </a:tcPr>
                </a:tc>
                <a:tc>
                  <a:txBody>
                    <a:bodyPr/>
                    <a:lstStyle/>
                    <a:p>
                      <a:pPr algn="ctr"/>
                      <a:endParaRPr lang="es-MX" sz="2000" b="1" dirty="0">
                        <a:solidFill>
                          <a:srgbClr val="C00000"/>
                        </a:solidFill>
                      </a:endParaRPr>
                    </a:p>
                  </a:txBody>
                  <a:tcPr>
                    <a:noFill/>
                  </a:tcPr>
                </a:tc>
              </a:tr>
              <a:tr h="479996">
                <a:tc rowSpan="2">
                  <a:txBody>
                    <a:bodyPr/>
                    <a:lstStyle/>
                    <a:p>
                      <a:endParaRPr lang="es-MX" dirty="0"/>
                    </a:p>
                  </a:txBody>
                  <a:tcPr anchor="ctr">
                    <a:noFill/>
                  </a:tcPr>
                </a:tc>
                <a:tc>
                  <a:txBody>
                    <a:bodyPr/>
                    <a:lstStyle/>
                    <a:p>
                      <a:endParaRPr lang="es-MX"/>
                    </a:p>
                  </a:txBody>
                  <a:tcPr anchor="ctr">
                    <a:noFill/>
                  </a:tcPr>
                </a:tc>
                <a:tc>
                  <a:txBody>
                    <a:bodyPr/>
                    <a:lstStyle/>
                    <a:p>
                      <a:pPr algn="ctr"/>
                      <a:endParaRPr lang="es-MX" sz="2000" b="1" dirty="0">
                        <a:solidFill>
                          <a:srgbClr val="C00000"/>
                        </a:solidFill>
                      </a:endParaRPr>
                    </a:p>
                  </a:txBody>
                  <a:tcPr anchor="ctr">
                    <a:noFill/>
                  </a:tcPr>
                </a:tc>
                <a:tc>
                  <a:txBody>
                    <a:bodyPr/>
                    <a:lstStyle/>
                    <a:p>
                      <a:pPr algn="ctr"/>
                      <a:endParaRPr lang="es-MX" sz="2000" b="1" dirty="0"/>
                    </a:p>
                  </a:txBody>
                  <a:tcPr anchor="ctr">
                    <a:noFill/>
                  </a:tcPr>
                </a:tc>
                <a:tc>
                  <a:txBody>
                    <a:bodyPr/>
                    <a:lstStyle/>
                    <a:p>
                      <a:pPr algn="ctr"/>
                      <a:endParaRPr lang="es-MX" sz="2000" b="1" dirty="0">
                        <a:solidFill>
                          <a:schemeClr val="tx1"/>
                        </a:solidFill>
                      </a:endParaRPr>
                    </a:p>
                  </a:txBody>
                  <a:tcPr anchor="ctr">
                    <a:noFill/>
                  </a:tcPr>
                </a:tc>
                <a:tc>
                  <a:txBody>
                    <a:bodyPr/>
                    <a:lstStyle/>
                    <a:p>
                      <a:pPr algn="ctr"/>
                      <a:endParaRPr lang="es-MX" sz="2000" b="1" dirty="0">
                        <a:solidFill>
                          <a:srgbClr val="C00000"/>
                        </a:solidFill>
                      </a:endParaRPr>
                    </a:p>
                  </a:txBody>
                  <a:tcPr anchor="b">
                    <a:noFill/>
                  </a:tcPr>
                </a:tc>
                <a:tc>
                  <a:txBody>
                    <a:bodyPr/>
                    <a:lstStyle/>
                    <a:p>
                      <a:pPr algn="ctr"/>
                      <a:endParaRPr lang="es-MX" sz="2000" b="1" dirty="0">
                        <a:solidFill>
                          <a:schemeClr val="tx1"/>
                        </a:solidFill>
                      </a:endParaRPr>
                    </a:p>
                  </a:txBody>
                  <a:tcPr anchor="ctr">
                    <a:noFill/>
                  </a:tcPr>
                </a:tc>
              </a:tr>
              <a:tr h="0">
                <a:tc vMerge="1">
                  <a:txBody>
                    <a:bodyPr/>
                    <a:lstStyle/>
                    <a:p>
                      <a:pPr algn="l"/>
                      <a:endParaRPr lang="es-MX" sz="2000" b="1" dirty="0"/>
                    </a:p>
                  </a:txBody>
                  <a:tcPr/>
                </a:tc>
                <a:tc>
                  <a:txBody>
                    <a:bodyPr/>
                    <a:lstStyle/>
                    <a:p>
                      <a:endParaRPr lang="es-MX" dirty="0"/>
                    </a:p>
                  </a:txBody>
                  <a:tcPr>
                    <a:noFill/>
                  </a:tcPr>
                </a:tc>
                <a:tc>
                  <a:txBody>
                    <a:bodyPr/>
                    <a:lstStyle/>
                    <a:p>
                      <a:pPr algn="ctr"/>
                      <a:endParaRPr lang="es-MX" sz="2000" b="1" dirty="0">
                        <a:solidFill>
                          <a:srgbClr val="C00000"/>
                        </a:solidFill>
                      </a:endParaRPr>
                    </a:p>
                  </a:txBody>
                  <a:tcPr>
                    <a:noFill/>
                  </a:tcPr>
                </a:tc>
                <a:tc>
                  <a:txBody>
                    <a:bodyPr/>
                    <a:lstStyle/>
                    <a:p>
                      <a:pPr algn="ctr"/>
                      <a:endParaRPr lang="es-MX" sz="2000" b="1" dirty="0"/>
                    </a:p>
                  </a:txBody>
                  <a:tcPr>
                    <a:noFill/>
                  </a:tcPr>
                </a:tc>
                <a:tc>
                  <a:txBody>
                    <a:bodyPr/>
                    <a:lstStyle/>
                    <a:p>
                      <a:pPr algn="ctr"/>
                      <a:endParaRPr lang="es-MX" sz="2000" b="1" dirty="0">
                        <a:solidFill>
                          <a:schemeClr val="tx1"/>
                        </a:solidFill>
                      </a:endParaRPr>
                    </a:p>
                  </a:txBody>
                  <a:tcPr>
                    <a:noFill/>
                  </a:tcPr>
                </a:tc>
                <a:tc>
                  <a:txBody>
                    <a:bodyPr/>
                    <a:lstStyle/>
                    <a:p>
                      <a:pPr algn="ctr"/>
                      <a:endParaRPr lang="es-MX" sz="2000" b="1" dirty="0">
                        <a:solidFill>
                          <a:srgbClr val="C00000"/>
                        </a:solidFill>
                      </a:endParaRPr>
                    </a:p>
                  </a:txBody>
                  <a:tcPr>
                    <a:noFill/>
                  </a:tcPr>
                </a:tc>
                <a:tc>
                  <a:txBody>
                    <a:bodyPr/>
                    <a:lstStyle/>
                    <a:p>
                      <a:pPr algn="ctr"/>
                      <a:endParaRPr lang="es-MX" sz="2000" b="1" dirty="0">
                        <a:solidFill>
                          <a:schemeClr val="tx1"/>
                        </a:solidFill>
                      </a:endParaRPr>
                    </a:p>
                  </a:txBody>
                  <a:tcPr>
                    <a:noFill/>
                  </a:tcPr>
                </a:tc>
              </a:tr>
            </a:tbl>
          </a:graphicData>
        </a:graphic>
      </p:graphicFrame>
      <p:sp>
        <p:nvSpPr>
          <p:cNvPr id="3" name="2 CuadroTexto"/>
          <p:cNvSpPr txBox="1"/>
          <p:nvPr/>
        </p:nvSpPr>
        <p:spPr>
          <a:xfrm>
            <a:off x="3947746" y="657173"/>
            <a:ext cx="3886833" cy="707886"/>
          </a:xfrm>
          <a:prstGeom prst="rect">
            <a:avLst/>
          </a:prstGeom>
          <a:noFill/>
        </p:spPr>
        <p:txBody>
          <a:bodyPr wrap="none" rtlCol="0">
            <a:spAutoFit/>
          </a:bodyPr>
          <a:lstStyle/>
          <a:p>
            <a:r>
              <a:rPr lang="es-MX" sz="4000" b="1" dirty="0" smtClean="0"/>
              <a:t>Grado académico</a:t>
            </a:r>
            <a:endParaRPr lang="es-MX" sz="4000" b="1" dirty="0"/>
          </a:p>
        </p:txBody>
      </p:sp>
    </p:spTree>
    <p:extLst>
      <p:ext uri="{BB962C8B-B14F-4D97-AF65-F5344CB8AC3E}">
        <p14:creationId xmlns:p14="http://schemas.microsoft.com/office/powerpoint/2010/main" val="3056925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7775" y="79074"/>
            <a:ext cx="7018338" cy="6207369"/>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719510" y="3745468"/>
            <a:ext cx="1491114" cy="369332"/>
          </a:xfrm>
          <a:prstGeom prst="rect">
            <a:avLst/>
          </a:prstGeom>
        </p:spPr>
        <p:txBody>
          <a:bodyPr wrap="none">
            <a:spAutoFit/>
          </a:bodyPr>
          <a:lstStyle/>
          <a:p>
            <a:r>
              <a:rPr lang="es-MX" dirty="0"/>
              <a:t>SUBSISTEMAS</a:t>
            </a:r>
          </a:p>
        </p:txBody>
      </p:sp>
      <p:sp>
        <p:nvSpPr>
          <p:cNvPr id="4" name="3 Rectángulo"/>
          <p:cNvSpPr/>
          <p:nvPr/>
        </p:nvSpPr>
        <p:spPr>
          <a:xfrm>
            <a:off x="4500360" y="1679322"/>
            <a:ext cx="1696584" cy="369332"/>
          </a:xfrm>
          <a:prstGeom prst="rect">
            <a:avLst/>
          </a:prstGeom>
        </p:spPr>
        <p:txBody>
          <a:bodyPr wrap="none">
            <a:spAutoFit/>
          </a:bodyPr>
          <a:lstStyle/>
          <a:p>
            <a:r>
              <a:rPr lang="es-MX" dirty="0"/>
              <a:t>UNIVERSITARIO</a:t>
            </a:r>
          </a:p>
        </p:txBody>
      </p:sp>
      <p:sp>
        <p:nvSpPr>
          <p:cNvPr id="5" name="4 Rectángulo"/>
          <p:cNvSpPr/>
          <p:nvPr/>
        </p:nvSpPr>
        <p:spPr>
          <a:xfrm>
            <a:off x="4553708" y="3965276"/>
            <a:ext cx="1553439" cy="369332"/>
          </a:xfrm>
          <a:prstGeom prst="rect">
            <a:avLst/>
          </a:prstGeom>
        </p:spPr>
        <p:txBody>
          <a:bodyPr wrap="none">
            <a:spAutoFit/>
          </a:bodyPr>
          <a:lstStyle/>
          <a:p>
            <a:r>
              <a:rPr lang="es-MX" dirty="0"/>
              <a:t>TECNOLÓGICO</a:t>
            </a:r>
          </a:p>
        </p:txBody>
      </p:sp>
      <p:sp>
        <p:nvSpPr>
          <p:cNvPr id="6" name="5 Rectángulo"/>
          <p:cNvSpPr/>
          <p:nvPr/>
        </p:nvSpPr>
        <p:spPr>
          <a:xfrm>
            <a:off x="4723612" y="4563180"/>
            <a:ext cx="1039067" cy="369332"/>
          </a:xfrm>
          <a:prstGeom prst="rect">
            <a:avLst/>
          </a:prstGeom>
        </p:spPr>
        <p:txBody>
          <a:bodyPr wrap="none">
            <a:spAutoFit/>
          </a:bodyPr>
          <a:lstStyle/>
          <a:p>
            <a:r>
              <a:rPr lang="es-MX" dirty="0"/>
              <a:t>NORMAL</a:t>
            </a:r>
          </a:p>
        </p:txBody>
      </p:sp>
      <p:sp>
        <p:nvSpPr>
          <p:cNvPr id="7" name="6 Rectángulo"/>
          <p:cNvSpPr/>
          <p:nvPr/>
        </p:nvSpPr>
        <p:spPr>
          <a:xfrm>
            <a:off x="4542560" y="5134680"/>
            <a:ext cx="1432187" cy="276999"/>
          </a:xfrm>
          <a:prstGeom prst="rect">
            <a:avLst/>
          </a:prstGeom>
        </p:spPr>
        <p:txBody>
          <a:bodyPr wrap="none">
            <a:spAutoFit/>
          </a:bodyPr>
          <a:lstStyle/>
          <a:p>
            <a:r>
              <a:rPr lang="es-MX" sz="1200" b="1" dirty="0"/>
              <a:t>CENTROS CONACYT</a:t>
            </a:r>
          </a:p>
        </p:txBody>
      </p:sp>
      <p:sp>
        <p:nvSpPr>
          <p:cNvPr id="8" name="7 Rectángulo"/>
          <p:cNvSpPr/>
          <p:nvPr/>
        </p:nvSpPr>
        <p:spPr>
          <a:xfrm>
            <a:off x="4582499" y="5758934"/>
            <a:ext cx="1495859" cy="276999"/>
          </a:xfrm>
          <a:prstGeom prst="rect">
            <a:avLst/>
          </a:prstGeom>
        </p:spPr>
        <p:txBody>
          <a:bodyPr wrap="none">
            <a:spAutoFit/>
          </a:bodyPr>
          <a:lstStyle/>
          <a:p>
            <a:r>
              <a:rPr lang="es-MX" sz="1200" b="1" dirty="0"/>
              <a:t>OTRAS IES PÚBLICAS</a:t>
            </a:r>
          </a:p>
        </p:txBody>
      </p:sp>
      <p:sp>
        <p:nvSpPr>
          <p:cNvPr id="9" name="8 Rectángulo"/>
          <p:cNvSpPr/>
          <p:nvPr/>
        </p:nvSpPr>
        <p:spPr>
          <a:xfrm>
            <a:off x="6339124" y="87921"/>
            <a:ext cx="1483227" cy="369332"/>
          </a:xfrm>
          <a:prstGeom prst="rect">
            <a:avLst/>
          </a:prstGeom>
        </p:spPr>
        <p:txBody>
          <a:bodyPr wrap="none">
            <a:spAutoFit/>
          </a:bodyPr>
          <a:lstStyle/>
          <a:p>
            <a:r>
              <a:rPr lang="es-MX" dirty="0"/>
              <a:t>U. FEDERALES</a:t>
            </a:r>
          </a:p>
        </p:txBody>
      </p:sp>
      <p:sp>
        <p:nvSpPr>
          <p:cNvPr id="10" name="9 Rectángulo"/>
          <p:cNvSpPr/>
          <p:nvPr/>
        </p:nvSpPr>
        <p:spPr>
          <a:xfrm>
            <a:off x="6307031" y="696743"/>
            <a:ext cx="1522702" cy="400110"/>
          </a:xfrm>
          <a:prstGeom prst="rect">
            <a:avLst/>
          </a:prstGeom>
        </p:spPr>
        <p:txBody>
          <a:bodyPr wrap="square">
            <a:spAutoFit/>
          </a:bodyPr>
          <a:lstStyle/>
          <a:p>
            <a:pPr algn="ctr"/>
            <a:r>
              <a:rPr lang="es-MX" sz="1000" b="1" dirty="0"/>
              <a:t>U. </a:t>
            </a:r>
            <a:r>
              <a:rPr lang="es-MX" sz="1000" b="1" dirty="0" smtClean="0"/>
              <a:t>PÚBLICAS ESTATALES</a:t>
            </a:r>
            <a:endParaRPr lang="es-MX" sz="1000" b="1" dirty="0"/>
          </a:p>
          <a:p>
            <a:pPr algn="ctr"/>
            <a:r>
              <a:rPr lang="es-MX" sz="1000" b="1" dirty="0"/>
              <a:t>(UPES)</a:t>
            </a:r>
          </a:p>
        </p:txBody>
      </p:sp>
      <p:sp>
        <p:nvSpPr>
          <p:cNvPr id="11" name="10 Rectángulo"/>
          <p:cNvSpPr/>
          <p:nvPr/>
        </p:nvSpPr>
        <p:spPr>
          <a:xfrm>
            <a:off x="6228679" y="1279212"/>
            <a:ext cx="1593672" cy="400110"/>
          </a:xfrm>
          <a:prstGeom prst="rect">
            <a:avLst/>
          </a:prstGeom>
        </p:spPr>
        <p:txBody>
          <a:bodyPr wrap="square">
            <a:spAutoFit/>
          </a:bodyPr>
          <a:lstStyle/>
          <a:p>
            <a:pPr algn="ctr"/>
            <a:r>
              <a:rPr lang="es-MX" sz="1000" b="1" dirty="0"/>
              <a:t>U. PÚBLICAS ESTATALES CON APOYO SOLIDARIO</a:t>
            </a:r>
          </a:p>
        </p:txBody>
      </p:sp>
      <p:sp>
        <p:nvSpPr>
          <p:cNvPr id="12" name="11 Rectángulo"/>
          <p:cNvSpPr/>
          <p:nvPr/>
        </p:nvSpPr>
        <p:spPr>
          <a:xfrm>
            <a:off x="6339123" y="2064042"/>
            <a:ext cx="1483228" cy="276999"/>
          </a:xfrm>
          <a:prstGeom prst="rect">
            <a:avLst/>
          </a:prstGeom>
        </p:spPr>
        <p:txBody>
          <a:bodyPr wrap="square">
            <a:spAutoFit/>
          </a:bodyPr>
          <a:lstStyle/>
          <a:p>
            <a:pPr algn="ctr"/>
            <a:r>
              <a:rPr lang="es-MX" sz="1200" b="1" dirty="0"/>
              <a:t>U. TECNOLÓGICAS</a:t>
            </a:r>
          </a:p>
        </p:txBody>
      </p:sp>
      <p:sp>
        <p:nvSpPr>
          <p:cNvPr id="13" name="12 Rectángulo"/>
          <p:cNvSpPr/>
          <p:nvPr/>
        </p:nvSpPr>
        <p:spPr>
          <a:xfrm>
            <a:off x="6443062" y="2593703"/>
            <a:ext cx="1275349" cy="276999"/>
          </a:xfrm>
          <a:prstGeom prst="rect">
            <a:avLst/>
          </a:prstGeom>
        </p:spPr>
        <p:txBody>
          <a:bodyPr wrap="none">
            <a:spAutoFit/>
          </a:bodyPr>
          <a:lstStyle/>
          <a:p>
            <a:pPr algn="ctr"/>
            <a:r>
              <a:rPr lang="es-MX" sz="1200" b="1" dirty="0"/>
              <a:t>U. POLITÉCNICAS</a:t>
            </a:r>
          </a:p>
        </p:txBody>
      </p:sp>
      <p:sp>
        <p:nvSpPr>
          <p:cNvPr id="14" name="13 Rectángulo"/>
          <p:cNvSpPr/>
          <p:nvPr/>
        </p:nvSpPr>
        <p:spPr>
          <a:xfrm>
            <a:off x="6307031" y="3182759"/>
            <a:ext cx="1547410" cy="276999"/>
          </a:xfrm>
          <a:prstGeom prst="rect">
            <a:avLst/>
          </a:prstGeom>
        </p:spPr>
        <p:txBody>
          <a:bodyPr wrap="none">
            <a:spAutoFit/>
          </a:bodyPr>
          <a:lstStyle/>
          <a:p>
            <a:pPr algn="ctr"/>
            <a:r>
              <a:rPr lang="es-MX" sz="1200" b="1" dirty="0"/>
              <a:t>U. INTERCULTURALES</a:t>
            </a:r>
          </a:p>
        </p:txBody>
      </p:sp>
      <p:sp>
        <p:nvSpPr>
          <p:cNvPr id="15" name="14 Rectángulo"/>
          <p:cNvSpPr/>
          <p:nvPr/>
        </p:nvSpPr>
        <p:spPr>
          <a:xfrm>
            <a:off x="6744027" y="3745468"/>
            <a:ext cx="562975" cy="369332"/>
          </a:xfrm>
          <a:prstGeom prst="rect">
            <a:avLst/>
          </a:prstGeom>
        </p:spPr>
        <p:txBody>
          <a:bodyPr wrap="none">
            <a:spAutoFit/>
          </a:bodyPr>
          <a:lstStyle/>
          <a:p>
            <a:r>
              <a:rPr lang="es-MX" dirty="0" smtClean="0"/>
              <a:t>IPN </a:t>
            </a:r>
            <a:endParaRPr lang="es-MX" dirty="0"/>
          </a:p>
        </p:txBody>
      </p:sp>
      <p:sp>
        <p:nvSpPr>
          <p:cNvPr id="16" name="15 Rectángulo"/>
          <p:cNvSpPr/>
          <p:nvPr/>
        </p:nvSpPr>
        <p:spPr>
          <a:xfrm>
            <a:off x="6266122" y="4290701"/>
            <a:ext cx="1629229" cy="461665"/>
          </a:xfrm>
          <a:prstGeom prst="rect">
            <a:avLst/>
          </a:prstGeom>
        </p:spPr>
        <p:txBody>
          <a:bodyPr wrap="none">
            <a:spAutoFit/>
          </a:bodyPr>
          <a:lstStyle/>
          <a:p>
            <a:pPr algn="ctr"/>
            <a:r>
              <a:rPr lang="es-MX" sz="1200" b="1" dirty="0"/>
              <a:t>TECNOLÓGICO </a:t>
            </a:r>
            <a:endParaRPr lang="es-MX" sz="1200" b="1" dirty="0" smtClean="0"/>
          </a:p>
          <a:p>
            <a:pPr algn="ctr"/>
            <a:r>
              <a:rPr lang="es-MX" sz="1200" b="1" dirty="0" smtClean="0"/>
              <a:t>NACIONAL </a:t>
            </a:r>
            <a:r>
              <a:rPr lang="es-MX" sz="1200" b="1" dirty="0"/>
              <a:t>DE MÉXICO</a:t>
            </a:r>
          </a:p>
        </p:txBody>
      </p:sp>
      <p:sp>
        <p:nvSpPr>
          <p:cNvPr id="17" name="16 Rectángulo"/>
          <p:cNvSpPr/>
          <p:nvPr/>
        </p:nvSpPr>
        <p:spPr>
          <a:xfrm>
            <a:off x="7952868" y="3991763"/>
            <a:ext cx="1725453" cy="400110"/>
          </a:xfrm>
          <a:prstGeom prst="rect">
            <a:avLst/>
          </a:prstGeom>
        </p:spPr>
        <p:txBody>
          <a:bodyPr wrap="square">
            <a:spAutoFit/>
          </a:bodyPr>
          <a:lstStyle/>
          <a:p>
            <a:pPr algn="ctr"/>
            <a:r>
              <a:rPr lang="es-MX" sz="1000" b="1" dirty="0"/>
              <a:t>INSTITUTOS </a:t>
            </a:r>
            <a:r>
              <a:rPr lang="es-MX" sz="1000" b="1" dirty="0" smtClean="0"/>
              <a:t>TECNOLÓGICOS FEDERALES</a:t>
            </a:r>
            <a:endParaRPr lang="es-MX" sz="1000" b="1" dirty="0"/>
          </a:p>
        </p:txBody>
      </p:sp>
      <p:sp>
        <p:nvSpPr>
          <p:cNvPr id="22" name="21 Rectángulo"/>
          <p:cNvSpPr/>
          <p:nvPr/>
        </p:nvSpPr>
        <p:spPr>
          <a:xfrm>
            <a:off x="7952868" y="4629731"/>
            <a:ext cx="1831603" cy="400110"/>
          </a:xfrm>
          <a:prstGeom prst="rect">
            <a:avLst/>
          </a:prstGeom>
        </p:spPr>
        <p:txBody>
          <a:bodyPr wrap="square">
            <a:spAutoFit/>
          </a:bodyPr>
          <a:lstStyle/>
          <a:p>
            <a:pPr algn="ctr"/>
            <a:r>
              <a:rPr lang="es-MX" sz="1000" b="1" dirty="0"/>
              <a:t>INSTITUTOS </a:t>
            </a:r>
            <a:r>
              <a:rPr lang="es-MX" sz="1000" b="1" dirty="0" smtClean="0"/>
              <a:t>TECNOLÓGICOS ESTATALES</a:t>
            </a:r>
            <a:endParaRPr lang="es-MX" sz="1000" b="1" dirty="0"/>
          </a:p>
        </p:txBody>
      </p:sp>
    </p:spTree>
    <p:extLst>
      <p:ext uri="{BB962C8B-B14F-4D97-AF65-F5344CB8AC3E}">
        <p14:creationId xmlns:p14="http://schemas.microsoft.com/office/powerpoint/2010/main" val="4205330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45124" y="544931"/>
            <a:ext cx="11386038" cy="4185761"/>
          </a:xfrm>
          <a:prstGeom prst="rect">
            <a:avLst/>
          </a:prstGeom>
        </p:spPr>
        <p:txBody>
          <a:bodyPr wrap="square">
            <a:spAutoFit/>
          </a:bodyPr>
          <a:lstStyle/>
          <a:p>
            <a:pPr algn="ctr"/>
            <a:r>
              <a:rPr lang="es-MX" sz="2400" b="1" dirty="0" smtClean="0"/>
              <a:t>Tabla. </a:t>
            </a:r>
          </a:p>
          <a:p>
            <a:pPr algn="ctr"/>
            <a:r>
              <a:rPr lang="es-MX" sz="2400" b="1" dirty="0" smtClean="0"/>
              <a:t>Nivel </a:t>
            </a:r>
            <a:r>
              <a:rPr lang="es-MX" sz="2400" b="1" dirty="0"/>
              <a:t>de formación de los profesores de tiempo </a:t>
            </a:r>
            <a:r>
              <a:rPr lang="es-MX" sz="2400" b="1" dirty="0" smtClean="0"/>
              <a:t>completo en </a:t>
            </a:r>
            <a:r>
              <a:rPr lang="es-MX" sz="2400" b="1" dirty="0"/>
              <a:t>los </a:t>
            </a:r>
            <a:endParaRPr lang="es-MX" sz="2400" b="1" dirty="0" smtClean="0"/>
          </a:p>
          <a:p>
            <a:pPr algn="ctr"/>
            <a:r>
              <a:rPr lang="es-MX" sz="2400" b="1" dirty="0" smtClean="0"/>
              <a:t>subsistemas </a:t>
            </a:r>
            <a:r>
              <a:rPr lang="es-MX" sz="2400" b="1" dirty="0"/>
              <a:t>público y </a:t>
            </a:r>
            <a:r>
              <a:rPr lang="es-MX" sz="2400" b="1" dirty="0" smtClean="0"/>
              <a:t>particular</a:t>
            </a:r>
          </a:p>
          <a:p>
            <a:endParaRPr lang="es-MX" sz="2000" b="1" dirty="0"/>
          </a:p>
          <a:p>
            <a:r>
              <a:rPr lang="es-MX" dirty="0" smtClean="0"/>
              <a:t>													                                 </a:t>
            </a:r>
            <a:r>
              <a:rPr lang="es-MX" b="1" dirty="0" smtClean="0"/>
              <a:t>Nivel </a:t>
            </a:r>
          </a:p>
          <a:p>
            <a:r>
              <a:rPr lang="es-MX" dirty="0"/>
              <a:t> </a:t>
            </a:r>
            <a:r>
              <a:rPr lang="es-MX" dirty="0" smtClean="0"/>
              <a:t>                                                                                      			</a:t>
            </a:r>
            <a:r>
              <a:rPr lang="es-MX" b="1" dirty="0" smtClean="0"/>
              <a:t>	 Subsistema </a:t>
            </a:r>
            <a:r>
              <a:rPr lang="es-MX" b="1" dirty="0"/>
              <a:t>público </a:t>
            </a:r>
            <a:r>
              <a:rPr lang="es-MX" b="1" dirty="0" smtClean="0"/>
              <a:t>       Subsistema particular</a:t>
            </a:r>
          </a:p>
          <a:p>
            <a:endParaRPr lang="es-MX" b="1" dirty="0"/>
          </a:p>
          <a:p>
            <a:r>
              <a:rPr lang="es-MX" sz="2400" b="1" dirty="0"/>
              <a:t> Técnico superior universitario </a:t>
            </a:r>
            <a:r>
              <a:rPr lang="es-MX" sz="2400" b="1" dirty="0" smtClean="0"/>
              <a:t>        					981 </a:t>
            </a:r>
            <a:r>
              <a:rPr lang="es-MX" sz="2400" b="1" dirty="0"/>
              <a:t>(1.6</a:t>
            </a:r>
            <a:r>
              <a:rPr lang="es-MX" sz="2400" b="1" dirty="0" smtClean="0"/>
              <a:t>%)		       163 </a:t>
            </a:r>
            <a:r>
              <a:rPr lang="es-MX" sz="2400" b="1" dirty="0"/>
              <a:t>(1.7%)</a:t>
            </a:r>
          </a:p>
          <a:p>
            <a:r>
              <a:rPr lang="es-MX" sz="2400" b="1" dirty="0"/>
              <a:t> Licenciatura </a:t>
            </a:r>
            <a:r>
              <a:rPr lang="es-MX" sz="2400" b="1" dirty="0" smtClean="0"/>
              <a:t>										</a:t>
            </a:r>
            <a:r>
              <a:rPr lang="es-MX" sz="2400" b="1" dirty="0"/>
              <a:t> </a:t>
            </a:r>
            <a:r>
              <a:rPr lang="es-MX" sz="2400" b="1" dirty="0" smtClean="0"/>
              <a:t>22 </a:t>
            </a:r>
            <a:r>
              <a:rPr lang="es-MX" sz="2400" b="1" dirty="0"/>
              <a:t>225 (37.4%) </a:t>
            </a:r>
            <a:r>
              <a:rPr lang="es-MX" sz="2400" b="1" dirty="0" smtClean="0"/>
              <a:t>        3 </a:t>
            </a:r>
            <a:r>
              <a:rPr lang="es-MX" sz="2400" b="1" dirty="0"/>
              <a:t>247 (34.4%)</a:t>
            </a:r>
          </a:p>
          <a:p>
            <a:r>
              <a:rPr lang="es-MX" sz="2400" b="1" dirty="0"/>
              <a:t> Posgrado </a:t>
            </a:r>
            <a:r>
              <a:rPr lang="es-MX" sz="2400" b="1" dirty="0" smtClean="0"/>
              <a:t>											</a:t>
            </a:r>
            <a:r>
              <a:rPr lang="es-MX" sz="2400" b="1" dirty="0"/>
              <a:t> </a:t>
            </a:r>
            <a:r>
              <a:rPr lang="es-MX" sz="2400" b="1" dirty="0" smtClean="0"/>
              <a:t>36 </a:t>
            </a:r>
            <a:r>
              <a:rPr lang="es-MX" sz="2400" b="1" dirty="0"/>
              <a:t>267 (61.0%)* </a:t>
            </a:r>
            <a:r>
              <a:rPr lang="es-MX" sz="2400" b="1" dirty="0" smtClean="0"/>
              <a:t>      6 </a:t>
            </a:r>
            <a:r>
              <a:rPr lang="es-MX" sz="2400" b="1" dirty="0"/>
              <a:t>040 (63.9%)*</a:t>
            </a:r>
          </a:p>
          <a:p>
            <a:r>
              <a:rPr lang="es-MX" sz="2400" b="1" dirty="0"/>
              <a:t> Doctorado </a:t>
            </a:r>
            <a:r>
              <a:rPr lang="es-MX" sz="2400" b="1" dirty="0" smtClean="0"/>
              <a:t>									</a:t>
            </a:r>
            <a:r>
              <a:rPr lang="es-MX" sz="2400" b="1" dirty="0"/>
              <a:t> </a:t>
            </a:r>
            <a:r>
              <a:rPr lang="es-MX" sz="2400" b="1" dirty="0" smtClean="0"/>
              <a:t>       11 </a:t>
            </a:r>
            <a:r>
              <a:rPr lang="es-MX" sz="2400" b="1" dirty="0"/>
              <a:t>343 (19.1%) </a:t>
            </a:r>
            <a:r>
              <a:rPr lang="es-MX" sz="2400" b="1" dirty="0" smtClean="0"/>
              <a:t>        1 </a:t>
            </a:r>
            <a:r>
              <a:rPr lang="es-MX" sz="2400" b="1" dirty="0"/>
              <a:t>770 (18.7%)</a:t>
            </a:r>
          </a:p>
          <a:p>
            <a:r>
              <a:rPr lang="es-MX" sz="2400" b="1" dirty="0"/>
              <a:t> Total </a:t>
            </a:r>
            <a:r>
              <a:rPr lang="es-MX" sz="2400" b="1" dirty="0" smtClean="0"/>
              <a:t>												</a:t>
            </a:r>
            <a:r>
              <a:rPr lang="es-MX" sz="2400" b="1" dirty="0"/>
              <a:t> </a:t>
            </a:r>
            <a:r>
              <a:rPr lang="es-MX" sz="2400" b="1" dirty="0" smtClean="0"/>
              <a:t> 59 473                        9 </a:t>
            </a:r>
            <a:r>
              <a:rPr lang="es-MX" sz="2400" b="1" dirty="0"/>
              <a:t>450</a:t>
            </a:r>
          </a:p>
        </p:txBody>
      </p:sp>
      <p:sp>
        <p:nvSpPr>
          <p:cNvPr id="3" name="2 Rectángulo"/>
          <p:cNvSpPr/>
          <p:nvPr/>
        </p:nvSpPr>
        <p:spPr>
          <a:xfrm>
            <a:off x="753208" y="5031350"/>
            <a:ext cx="7309338" cy="830997"/>
          </a:xfrm>
          <a:prstGeom prst="rect">
            <a:avLst/>
          </a:prstGeom>
        </p:spPr>
        <p:txBody>
          <a:bodyPr wrap="square">
            <a:spAutoFit/>
          </a:bodyPr>
          <a:lstStyle/>
          <a:p>
            <a:r>
              <a:rPr lang="es-MX" sz="2400" b="1" dirty="0"/>
              <a:t>*Incluye los profesores con doctorado.</a:t>
            </a:r>
          </a:p>
          <a:p>
            <a:r>
              <a:rPr lang="es-MX" sz="2400" b="1" dirty="0"/>
              <a:t>Fuente: </a:t>
            </a:r>
            <a:r>
              <a:rPr lang="es-MX" sz="2400" b="1" dirty="0" smtClean="0"/>
              <a:t>SEP, </a:t>
            </a:r>
            <a:r>
              <a:rPr lang="es-MX" sz="2400" b="1" dirty="0"/>
              <a:t>Formato 911. Ciclo escolar 2004-2005</a:t>
            </a:r>
          </a:p>
        </p:txBody>
      </p:sp>
    </p:spTree>
    <p:extLst>
      <p:ext uri="{BB962C8B-B14F-4D97-AF65-F5344CB8AC3E}">
        <p14:creationId xmlns:p14="http://schemas.microsoft.com/office/powerpoint/2010/main" val="1420206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37" y="1189038"/>
            <a:ext cx="9280647" cy="4996317"/>
          </a:xfrm>
          <a:prstGeom prst="rect">
            <a:avLst/>
          </a:prstGeom>
          <a:solidFill>
            <a:schemeClr val="accent2"/>
          </a:solidFill>
        </p:spPr>
      </p:pic>
      <p:sp>
        <p:nvSpPr>
          <p:cNvPr id="3" name="2 Rectángulo"/>
          <p:cNvSpPr/>
          <p:nvPr/>
        </p:nvSpPr>
        <p:spPr>
          <a:xfrm>
            <a:off x="1938336" y="188966"/>
            <a:ext cx="9280647" cy="830997"/>
          </a:xfrm>
          <a:prstGeom prst="rect">
            <a:avLst/>
          </a:prstGeom>
        </p:spPr>
        <p:txBody>
          <a:bodyPr wrap="square">
            <a:spAutoFit/>
          </a:bodyPr>
          <a:lstStyle/>
          <a:p>
            <a:r>
              <a:rPr lang="es-MX" sz="2400" b="1" dirty="0"/>
              <a:t>Grado máximo obtenido por los académicos en el nivel global y por tipo de </a:t>
            </a:r>
            <a:r>
              <a:rPr lang="es-MX" sz="2400" b="1" dirty="0" smtClean="0"/>
              <a:t>IES (porcentajes</a:t>
            </a:r>
            <a:r>
              <a:rPr lang="es-MX" sz="2400" b="1" dirty="0"/>
              <a:t>; NT = 1973)</a:t>
            </a:r>
          </a:p>
        </p:txBody>
      </p:sp>
    </p:spTree>
    <p:extLst>
      <p:ext uri="{BB962C8B-B14F-4D97-AF65-F5344CB8AC3E}">
        <p14:creationId xmlns:p14="http://schemas.microsoft.com/office/powerpoint/2010/main" val="3560451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pic>
        <p:nvPicPr>
          <p:cNvPr id="102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339" y="1531937"/>
            <a:ext cx="5741621" cy="4386273"/>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319388" y="448408"/>
            <a:ext cx="8370498" cy="954107"/>
          </a:xfrm>
          <a:prstGeom prst="rect">
            <a:avLst/>
          </a:prstGeom>
          <a:noFill/>
        </p:spPr>
        <p:txBody>
          <a:bodyPr wrap="none" rtlCol="0">
            <a:spAutoFit/>
          </a:bodyPr>
          <a:lstStyle/>
          <a:p>
            <a:pPr algn="ctr"/>
            <a:r>
              <a:rPr lang="es-MX" sz="2800" b="1" dirty="0" smtClean="0"/>
              <a:t>Edad a la primera contratación como tiempo completo </a:t>
            </a:r>
          </a:p>
          <a:p>
            <a:pPr algn="ctr"/>
            <a:r>
              <a:rPr lang="es-MX" sz="2800" b="1" dirty="0" smtClean="0"/>
              <a:t>según periodo de contratación </a:t>
            </a:r>
            <a:endParaRPr lang="es-MX" sz="2800" b="1" dirty="0"/>
          </a:p>
        </p:txBody>
      </p:sp>
    </p:spTree>
    <p:extLst>
      <p:ext uri="{BB962C8B-B14F-4D97-AF65-F5344CB8AC3E}">
        <p14:creationId xmlns:p14="http://schemas.microsoft.com/office/powerpoint/2010/main" val="2377169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470" y="1635385"/>
            <a:ext cx="7911964" cy="451056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037492" y="351394"/>
            <a:ext cx="10779370" cy="1200329"/>
          </a:xfrm>
          <a:prstGeom prst="rect">
            <a:avLst/>
          </a:prstGeom>
          <a:noFill/>
        </p:spPr>
        <p:txBody>
          <a:bodyPr wrap="square" rtlCol="0">
            <a:spAutoFit/>
          </a:bodyPr>
          <a:lstStyle/>
          <a:p>
            <a:r>
              <a:rPr lang="es-MX" sz="2400" b="1" dirty="0" smtClean="0"/>
              <a:t>Grado máximo de estudios de los académicos mexicanos al momento de su primer contratación como profesores/investigadores de Tiempo completo  según su periodo de contratación</a:t>
            </a:r>
            <a:endParaRPr lang="es-MX" sz="2400" b="1" dirty="0"/>
          </a:p>
        </p:txBody>
      </p:sp>
    </p:spTree>
    <p:extLst>
      <p:ext uri="{BB962C8B-B14F-4D97-AF65-F5344CB8AC3E}">
        <p14:creationId xmlns:p14="http://schemas.microsoft.com/office/powerpoint/2010/main" val="2894290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763" y="1107749"/>
            <a:ext cx="8725022" cy="4321580"/>
          </a:xfrm>
          <a:prstGeom prst="rect">
            <a:avLst/>
          </a:prstGeom>
          <a:solidFill>
            <a:schemeClr val="accent2"/>
          </a:solidFill>
        </p:spPr>
      </p:pic>
      <p:sp>
        <p:nvSpPr>
          <p:cNvPr id="3" name="2 CuadroTexto"/>
          <p:cNvSpPr txBox="1"/>
          <p:nvPr/>
        </p:nvSpPr>
        <p:spPr>
          <a:xfrm>
            <a:off x="4712496" y="628334"/>
            <a:ext cx="333746" cy="369332"/>
          </a:xfrm>
          <a:prstGeom prst="rect">
            <a:avLst/>
          </a:prstGeom>
          <a:noFill/>
        </p:spPr>
        <p:txBody>
          <a:bodyPr wrap="none" rtlCol="0">
            <a:spAutoFit/>
          </a:bodyPr>
          <a:lstStyle/>
          <a:p>
            <a:r>
              <a:rPr lang="es-MX" b="1" dirty="0" smtClean="0"/>
              <a:t>N</a:t>
            </a:r>
            <a:endParaRPr lang="es-MX" b="1" dirty="0"/>
          </a:p>
        </p:txBody>
      </p:sp>
      <p:sp>
        <p:nvSpPr>
          <p:cNvPr id="4" name="3 CuadroTexto"/>
          <p:cNvSpPr txBox="1"/>
          <p:nvPr/>
        </p:nvSpPr>
        <p:spPr>
          <a:xfrm>
            <a:off x="5255206" y="359248"/>
            <a:ext cx="1045479" cy="646331"/>
          </a:xfrm>
          <a:prstGeom prst="rect">
            <a:avLst/>
          </a:prstGeom>
          <a:noFill/>
        </p:spPr>
        <p:txBody>
          <a:bodyPr wrap="none" rtlCol="0">
            <a:spAutoFit/>
          </a:bodyPr>
          <a:lstStyle/>
          <a:p>
            <a:pPr algn="ctr"/>
            <a:r>
              <a:rPr lang="es-MX" b="1" dirty="0" err="1" smtClean="0"/>
              <a:t>Hrs</a:t>
            </a:r>
            <a:r>
              <a:rPr lang="es-MX" b="1" dirty="0" smtClean="0"/>
              <a:t> </a:t>
            </a:r>
          </a:p>
          <a:p>
            <a:pPr algn="ctr"/>
            <a:r>
              <a:rPr lang="es-MX" b="1" dirty="0" smtClean="0"/>
              <a:t>Docencia</a:t>
            </a:r>
            <a:endParaRPr lang="es-MX" b="1" dirty="0"/>
          </a:p>
        </p:txBody>
      </p:sp>
      <p:sp>
        <p:nvSpPr>
          <p:cNvPr id="6" name="5 CuadroTexto"/>
          <p:cNvSpPr txBox="1"/>
          <p:nvPr/>
        </p:nvSpPr>
        <p:spPr>
          <a:xfrm>
            <a:off x="6399274" y="65075"/>
            <a:ext cx="1045479" cy="923330"/>
          </a:xfrm>
          <a:prstGeom prst="rect">
            <a:avLst/>
          </a:prstGeom>
          <a:noFill/>
        </p:spPr>
        <p:txBody>
          <a:bodyPr wrap="none" rtlCol="0">
            <a:spAutoFit/>
          </a:bodyPr>
          <a:lstStyle/>
          <a:p>
            <a:pPr algn="ctr"/>
            <a:r>
              <a:rPr lang="es-MX" b="1" dirty="0" err="1" smtClean="0"/>
              <a:t>Hrs</a:t>
            </a:r>
            <a:r>
              <a:rPr lang="es-MX" b="1" dirty="0" smtClean="0"/>
              <a:t> </a:t>
            </a:r>
          </a:p>
          <a:p>
            <a:pPr algn="ctr"/>
            <a:r>
              <a:rPr lang="es-MX" b="1" dirty="0" smtClean="0"/>
              <a:t>Apoyo </a:t>
            </a:r>
          </a:p>
          <a:p>
            <a:pPr algn="ctr"/>
            <a:r>
              <a:rPr lang="es-MX" b="1" dirty="0" smtClean="0"/>
              <a:t>Docencia</a:t>
            </a:r>
            <a:endParaRPr lang="es-MX" b="1" dirty="0"/>
          </a:p>
        </p:txBody>
      </p:sp>
      <p:sp>
        <p:nvSpPr>
          <p:cNvPr id="7" name="6 CuadroTexto"/>
          <p:cNvSpPr txBox="1"/>
          <p:nvPr/>
        </p:nvSpPr>
        <p:spPr>
          <a:xfrm>
            <a:off x="7548090" y="342075"/>
            <a:ext cx="1431097" cy="646331"/>
          </a:xfrm>
          <a:prstGeom prst="rect">
            <a:avLst/>
          </a:prstGeom>
          <a:noFill/>
        </p:spPr>
        <p:txBody>
          <a:bodyPr wrap="none" rtlCol="0">
            <a:spAutoFit/>
          </a:bodyPr>
          <a:lstStyle/>
          <a:p>
            <a:pPr algn="ctr"/>
            <a:r>
              <a:rPr lang="es-MX" b="1" dirty="0" err="1" smtClean="0"/>
              <a:t>Hrs</a:t>
            </a:r>
            <a:r>
              <a:rPr lang="es-MX" b="1" dirty="0" smtClean="0"/>
              <a:t> </a:t>
            </a:r>
          </a:p>
          <a:p>
            <a:pPr algn="ctr"/>
            <a:r>
              <a:rPr lang="es-MX" b="1" dirty="0" smtClean="0"/>
              <a:t>Investigación</a:t>
            </a:r>
            <a:endParaRPr lang="es-MX" b="1" dirty="0"/>
          </a:p>
        </p:txBody>
      </p:sp>
      <p:sp>
        <p:nvSpPr>
          <p:cNvPr id="8" name="7 CuadroTexto"/>
          <p:cNvSpPr txBox="1"/>
          <p:nvPr/>
        </p:nvSpPr>
        <p:spPr>
          <a:xfrm>
            <a:off x="8865801" y="342074"/>
            <a:ext cx="1629357" cy="646331"/>
          </a:xfrm>
          <a:prstGeom prst="rect">
            <a:avLst/>
          </a:prstGeom>
          <a:noFill/>
        </p:spPr>
        <p:txBody>
          <a:bodyPr wrap="none" rtlCol="0">
            <a:spAutoFit/>
          </a:bodyPr>
          <a:lstStyle/>
          <a:p>
            <a:pPr algn="ctr"/>
            <a:r>
              <a:rPr lang="es-MX" b="1" dirty="0" err="1" smtClean="0"/>
              <a:t>Hrs</a:t>
            </a:r>
            <a:r>
              <a:rPr lang="es-MX" b="1" dirty="0" smtClean="0"/>
              <a:t> </a:t>
            </a:r>
          </a:p>
          <a:p>
            <a:pPr algn="ctr"/>
            <a:r>
              <a:rPr lang="es-MX" b="1" dirty="0" smtClean="0"/>
              <a:t>Administración</a:t>
            </a:r>
            <a:endParaRPr lang="es-MX" b="1" dirty="0"/>
          </a:p>
        </p:txBody>
      </p:sp>
      <p:sp>
        <p:nvSpPr>
          <p:cNvPr id="5" name="4 Rectángulo"/>
          <p:cNvSpPr/>
          <p:nvPr/>
        </p:nvSpPr>
        <p:spPr>
          <a:xfrm>
            <a:off x="940777" y="5512528"/>
            <a:ext cx="10972800" cy="646331"/>
          </a:xfrm>
          <a:prstGeom prst="rect">
            <a:avLst/>
          </a:prstGeom>
        </p:spPr>
        <p:txBody>
          <a:bodyPr wrap="square">
            <a:spAutoFit/>
          </a:bodyPr>
          <a:lstStyle/>
          <a:p>
            <a:r>
              <a:rPr lang="es-MX" b="1" dirty="0"/>
              <a:t>Horas a la semana que los académicos de tiempo completo reportaron dedicar a cada una de </a:t>
            </a:r>
            <a:r>
              <a:rPr lang="es-MX" b="1" dirty="0" smtClean="0"/>
              <a:t>las estas </a:t>
            </a:r>
            <a:r>
              <a:rPr lang="es-MX" b="1" dirty="0"/>
              <a:t>actividades durante el periodo ordinario de clases (medianas) (NT = 1775).</a:t>
            </a:r>
          </a:p>
        </p:txBody>
      </p:sp>
    </p:spTree>
    <p:extLst>
      <p:ext uri="{BB962C8B-B14F-4D97-AF65-F5344CB8AC3E}">
        <p14:creationId xmlns:p14="http://schemas.microsoft.com/office/powerpoint/2010/main" val="841036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6446" t="20822" r="25157"/>
          <a:stretch/>
        </p:blipFill>
        <p:spPr bwMode="auto">
          <a:xfrm>
            <a:off x="2620108" y="487839"/>
            <a:ext cx="7789984" cy="5616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842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64" t="15864" r="25296"/>
          <a:stretch/>
        </p:blipFill>
        <p:spPr bwMode="auto">
          <a:xfrm>
            <a:off x="2646485" y="58972"/>
            <a:ext cx="8423030" cy="622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646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sp>
        <p:nvSpPr>
          <p:cNvPr id="3" name="2 Rectángulo"/>
          <p:cNvSpPr/>
          <p:nvPr/>
        </p:nvSpPr>
        <p:spPr>
          <a:xfrm>
            <a:off x="1116623" y="786596"/>
            <a:ext cx="10682654" cy="4801314"/>
          </a:xfrm>
          <a:prstGeom prst="rect">
            <a:avLst/>
          </a:prstGeom>
        </p:spPr>
        <p:txBody>
          <a:bodyPr wrap="square">
            <a:spAutoFit/>
          </a:bodyPr>
          <a:lstStyle/>
          <a:p>
            <a:pPr marL="342900" indent="-342900">
              <a:buFont typeface="Wingdings" panose="05000000000000000000" pitchFamily="2" charset="2"/>
              <a:buChar char="§"/>
            </a:pPr>
            <a:r>
              <a:rPr lang="es-MX" sz="2400" b="1" dirty="0"/>
              <a:t>Galaz-</a:t>
            </a:r>
            <a:r>
              <a:rPr lang="es-MX" sz="2400" b="1" dirty="0" err="1"/>
              <a:t>Fontes</a:t>
            </a:r>
            <a:r>
              <a:rPr lang="es-MX" sz="2400" b="1" dirty="0"/>
              <a:t> y otros (2009a: 13) señalan que </a:t>
            </a:r>
            <a:r>
              <a:rPr lang="es-MX" sz="2400" b="1" dirty="0" smtClean="0"/>
              <a:t>el salario </a:t>
            </a:r>
            <a:r>
              <a:rPr lang="es-MX" sz="2400" b="1" dirty="0"/>
              <a:t>base de un profesor no perteneciente al </a:t>
            </a:r>
            <a:r>
              <a:rPr lang="es-MX" sz="2400" b="1" dirty="0" smtClean="0"/>
              <a:t>SNI representa </a:t>
            </a:r>
            <a:r>
              <a:rPr lang="es-MX" sz="2400" b="1" dirty="0"/>
              <a:t>un 76% de su ingreso total, </a:t>
            </a:r>
            <a:r>
              <a:rPr lang="es-MX" sz="2400" b="1" dirty="0" smtClean="0"/>
              <a:t>mientras que </a:t>
            </a:r>
            <a:r>
              <a:rPr lang="es-MX" sz="2400" b="1" dirty="0"/>
              <a:t>el salario base del </a:t>
            </a:r>
            <a:r>
              <a:rPr lang="es-MX" sz="2400" b="1" dirty="0" smtClean="0"/>
              <a:t>SNI representa </a:t>
            </a:r>
            <a:r>
              <a:rPr lang="es-MX" sz="2400" b="1" dirty="0"/>
              <a:t>sólo un </a:t>
            </a:r>
            <a:r>
              <a:rPr lang="es-MX" sz="2400" b="1" dirty="0" smtClean="0"/>
              <a:t>46% del </a:t>
            </a:r>
            <a:r>
              <a:rPr lang="es-MX" sz="2400" b="1" dirty="0"/>
              <a:t>ingreso total y un académico del SNI</a:t>
            </a:r>
            <a:r>
              <a:rPr lang="es-MX" sz="2400" b="1" dirty="0" smtClean="0"/>
              <a:t> </a:t>
            </a:r>
            <a:r>
              <a:rPr lang="es-MX" sz="2400" b="1" dirty="0"/>
              <a:t>recibe </a:t>
            </a:r>
            <a:r>
              <a:rPr lang="es-MX" sz="2400" b="1" dirty="0" smtClean="0"/>
              <a:t>en promedio </a:t>
            </a:r>
            <a:r>
              <a:rPr lang="es-MX" sz="2400" b="1" dirty="0"/>
              <a:t>cerca de un 84.5% más salario que un </a:t>
            </a:r>
            <a:r>
              <a:rPr lang="es-MX" sz="2400" b="1" dirty="0" smtClean="0"/>
              <a:t>académico no </a:t>
            </a:r>
            <a:r>
              <a:rPr lang="es-MX" sz="2400" b="1" dirty="0"/>
              <a:t>miembro del SNI</a:t>
            </a:r>
            <a:r>
              <a:rPr lang="es-MX" sz="2400" b="1" dirty="0" smtClean="0"/>
              <a:t>.</a:t>
            </a:r>
          </a:p>
          <a:p>
            <a:pPr marL="285750" indent="-285750">
              <a:buFont typeface="Wingdings" panose="05000000000000000000" pitchFamily="2" charset="2"/>
              <a:buChar char="§"/>
            </a:pPr>
            <a:endParaRPr lang="es-MX" dirty="0"/>
          </a:p>
          <a:p>
            <a:pPr marL="342900" indent="-342900">
              <a:buFont typeface="Wingdings" panose="05000000000000000000" pitchFamily="2" charset="2"/>
              <a:buChar char="§"/>
            </a:pPr>
            <a:r>
              <a:rPr lang="es-MX" sz="2400" b="1" dirty="0"/>
              <a:t> </a:t>
            </a:r>
            <a:r>
              <a:rPr lang="es-MX" sz="2400" b="1" dirty="0"/>
              <a:t>Uno de los </a:t>
            </a:r>
            <a:r>
              <a:rPr lang="es-MX" sz="2400" b="1" dirty="0"/>
              <a:t>problemas es </a:t>
            </a:r>
            <a:r>
              <a:rPr lang="es-MX" sz="2400" b="1" dirty="0"/>
              <a:t>que en 2009 los académicos del SNI</a:t>
            </a:r>
            <a:r>
              <a:rPr lang="es-MX" sz="2400" b="1" dirty="0"/>
              <a:t> representaban únicamente </a:t>
            </a:r>
            <a:r>
              <a:rPr lang="es-MX" sz="2400" b="1" dirty="0"/>
              <a:t>un 4.7% de todos los </a:t>
            </a:r>
            <a:r>
              <a:rPr lang="es-MX" sz="2400" b="1" dirty="0"/>
              <a:t>académicos mexicanos </a:t>
            </a:r>
            <a:r>
              <a:rPr lang="es-MX" sz="2400" b="1" dirty="0"/>
              <a:t>y un 19% de los </a:t>
            </a:r>
            <a:r>
              <a:rPr lang="es-MX" sz="2400" b="1" dirty="0"/>
              <a:t>profesores/investigadores de </a:t>
            </a:r>
            <a:r>
              <a:rPr lang="es-MX" sz="2400" b="1" dirty="0"/>
              <a:t>tiempo completo. </a:t>
            </a:r>
            <a:endParaRPr lang="es-MX" sz="2400" b="1" dirty="0" smtClean="0"/>
          </a:p>
          <a:p>
            <a:pPr marL="342900" indent="-342900">
              <a:buFont typeface="Wingdings" panose="05000000000000000000" pitchFamily="2" charset="2"/>
              <a:buChar char="§"/>
            </a:pPr>
            <a:endParaRPr lang="es-MX" sz="2400" b="1" dirty="0"/>
          </a:p>
          <a:p>
            <a:pPr marL="342900" indent="-342900">
              <a:buFont typeface="Wingdings" panose="05000000000000000000" pitchFamily="2" charset="2"/>
              <a:buChar char="§"/>
            </a:pPr>
            <a:r>
              <a:rPr lang="es-MX" sz="2400" b="1" dirty="0" smtClean="0"/>
              <a:t>Entre </a:t>
            </a:r>
            <a:r>
              <a:rPr lang="es-MX" sz="2400" b="1" dirty="0"/>
              <a:t>los académicos </a:t>
            </a:r>
            <a:r>
              <a:rPr lang="es-MX" sz="2400" b="1" dirty="0"/>
              <a:t>del SIN, </a:t>
            </a:r>
            <a:r>
              <a:rPr lang="es-MX" sz="2400" b="1" dirty="0"/>
              <a:t>sólo un 7.9% pertenecían al nivel más alto </a:t>
            </a:r>
            <a:r>
              <a:rPr lang="es-MX" sz="2400" b="1" dirty="0"/>
              <a:t>de SNI, </a:t>
            </a:r>
            <a:r>
              <a:rPr lang="es-MX" sz="2400" b="1" dirty="0"/>
              <a:t>el III (sin contar a los investigadores eméritos</a:t>
            </a:r>
            <a:r>
              <a:rPr lang="es-MX" sz="2400" b="1" dirty="0"/>
              <a:t>), haciéndolo </a:t>
            </a:r>
            <a:r>
              <a:rPr lang="es-MX" sz="2400" b="1" dirty="0"/>
              <a:t>el grupo más pequeño de miembros </a:t>
            </a:r>
            <a:r>
              <a:rPr lang="es-MX" sz="2400" b="1" dirty="0"/>
              <a:t>del SNI</a:t>
            </a:r>
            <a:r>
              <a:rPr lang="es-MX" sz="2400" b="1" dirty="0" smtClean="0"/>
              <a:t>.</a:t>
            </a:r>
            <a:endParaRPr lang="es-MX" sz="2400" b="1" dirty="0"/>
          </a:p>
        </p:txBody>
      </p:sp>
    </p:spTree>
    <p:extLst>
      <p:ext uri="{BB962C8B-B14F-4D97-AF65-F5344CB8AC3E}">
        <p14:creationId xmlns:p14="http://schemas.microsoft.com/office/powerpoint/2010/main" val="538139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33" t="16986" r="17699"/>
          <a:stretch/>
        </p:blipFill>
        <p:spPr bwMode="auto">
          <a:xfrm>
            <a:off x="1881554" y="548484"/>
            <a:ext cx="9381392" cy="5785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8640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sp>
        <p:nvSpPr>
          <p:cNvPr id="3" name="2 Rectángulo"/>
          <p:cNvSpPr/>
          <p:nvPr/>
        </p:nvSpPr>
        <p:spPr>
          <a:xfrm>
            <a:off x="896814" y="2426650"/>
            <a:ext cx="11295185" cy="5570756"/>
          </a:xfrm>
          <a:prstGeom prst="rect">
            <a:avLst/>
          </a:prstGeom>
        </p:spPr>
        <p:txBody>
          <a:bodyPr wrap="square">
            <a:spAutoFit/>
          </a:bodyPr>
          <a:lstStyle/>
          <a:p>
            <a:pPr algn="ctr"/>
            <a:r>
              <a:rPr lang="es-MX" sz="4000" b="1" dirty="0" smtClean="0">
                <a:solidFill>
                  <a:srgbClr val="18AAA0"/>
                </a:solidFill>
                <a:latin typeface="Trirong"/>
              </a:rPr>
              <a:t>Módulo</a:t>
            </a:r>
          </a:p>
          <a:p>
            <a:pPr algn="ctr"/>
            <a:r>
              <a:rPr lang="es-MX" sz="4000" b="1" dirty="0" smtClean="0">
                <a:solidFill>
                  <a:srgbClr val="18AAA0"/>
                </a:solidFill>
                <a:latin typeface="Trirong"/>
              </a:rPr>
              <a:t>EDUCACIÓN </a:t>
            </a:r>
            <a:r>
              <a:rPr lang="es-MX" sz="4000" b="1" dirty="0">
                <a:solidFill>
                  <a:srgbClr val="18AAA0"/>
                </a:solidFill>
                <a:latin typeface="Trirong"/>
              </a:rPr>
              <a:t>SUPERIOR </a:t>
            </a:r>
            <a:r>
              <a:rPr lang="es-MX" sz="4000" b="1" dirty="0" smtClean="0">
                <a:solidFill>
                  <a:srgbClr val="18AAA0"/>
                </a:solidFill>
                <a:latin typeface="Trirong"/>
              </a:rPr>
              <a:t>UNIVERSITARIA</a:t>
            </a:r>
          </a:p>
          <a:p>
            <a:pPr algn="ctr"/>
            <a:endParaRPr lang="es-MX" sz="4000" b="1" i="0" dirty="0">
              <a:solidFill>
                <a:srgbClr val="18AAA0"/>
              </a:solidFill>
              <a:effectLst/>
              <a:latin typeface="Trirong"/>
            </a:endParaRPr>
          </a:p>
          <a:p>
            <a:pPr algn="ctr"/>
            <a:r>
              <a:rPr lang="es-MX" sz="4000" b="1" dirty="0" smtClean="0">
                <a:solidFill>
                  <a:srgbClr val="18AAA0"/>
                </a:solidFill>
                <a:latin typeface="Trirong"/>
              </a:rPr>
              <a:t>Sesión 2</a:t>
            </a:r>
          </a:p>
          <a:p>
            <a:pPr algn="ctr"/>
            <a:endParaRPr lang="es-MX" sz="4000" b="1" dirty="0" smtClean="0">
              <a:solidFill>
                <a:srgbClr val="C66533"/>
              </a:solidFill>
              <a:latin typeface="Trirong"/>
            </a:endParaRPr>
          </a:p>
          <a:p>
            <a:pPr algn="ctr"/>
            <a:r>
              <a:rPr lang="es-MX" sz="3600" b="1" dirty="0" smtClean="0">
                <a:solidFill>
                  <a:srgbClr val="C66533"/>
                </a:solidFill>
                <a:latin typeface="Berlin Sans FB Demi" panose="020E0802020502020306" pitchFamily="34" charset="0"/>
              </a:rPr>
              <a:t>b. Profesores </a:t>
            </a:r>
            <a:r>
              <a:rPr lang="es-MX" sz="3600" b="1" dirty="0">
                <a:solidFill>
                  <a:srgbClr val="C66533"/>
                </a:solidFill>
                <a:latin typeface="Berlin Sans FB Demi" panose="020E0802020502020306" pitchFamily="34" charset="0"/>
              </a:rPr>
              <a:t>de la educación superior universitaria</a:t>
            </a:r>
          </a:p>
          <a:p>
            <a:pPr algn="ctr"/>
            <a:endParaRPr lang="es-MX" sz="4000" b="1" dirty="0" smtClean="0">
              <a:solidFill>
                <a:srgbClr val="18AAA0"/>
              </a:solidFill>
              <a:latin typeface="Trirong"/>
            </a:endParaRPr>
          </a:p>
          <a:p>
            <a:pPr algn="ctr"/>
            <a:endParaRPr lang="es-MX" sz="4000" b="1" i="0" dirty="0">
              <a:solidFill>
                <a:srgbClr val="18AAA0"/>
              </a:solidFill>
              <a:effectLst/>
              <a:latin typeface="Trirong"/>
            </a:endParaRPr>
          </a:p>
          <a:p>
            <a:pPr algn="ctr"/>
            <a:endParaRPr lang="es-MX" sz="4000" b="1" i="0" dirty="0">
              <a:solidFill>
                <a:srgbClr val="18AAA0"/>
              </a:solidFill>
              <a:effectLst/>
              <a:latin typeface="Trirong"/>
            </a:endParaRPr>
          </a:p>
        </p:txBody>
      </p:sp>
      <p:sp>
        <p:nvSpPr>
          <p:cNvPr id="4" name="3 Rectángulo"/>
          <p:cNvSpPr/>
          <p:nvPr/>
        </p:nvSpPr>
        <p:spPr>
          <a:xfrm>
            <a:off x="896814" y="338408"/>
            <a:ext cx="11175024" cy="1477328"/>
          </a:xfrm>
          <a:prstGeom prst="rect">
            <a:avLst/>
          </a:prstGeom>
          <a:ln w="38100">
            <a:solidFill>
              <a:schemeClr val="tx1"/>
            </a:solidFill>
          </a:ln>
        </p:spPr>
        <p:txBody>
          <a:bodyPr wrap="square">
            <a:spAutoFit/>
          </a:bodyPr>
          <a:lstStyle/>
          <a:p>
            <a:pPr algn="ctr"/>
            <a:r>
              <a:rPr lang="es-MX" sz="2400" b="1" dirty="0" smtClean="0"/>
              <a:t> </a:t>
            </a:r>
            <a:r>
              <a:rPr lang="es-MX" sz="2400" b="1" dirty="0">
                <a:latin typeface="Berlin Sans FB Demi" panose="020E0802020502020306" pitchFamily="34" charset="0"/>
              </a:rPr>
              <a:t>X Curso Interinstitucional </a:t>
            </a:r>
            <a:r>
              <a:rPr lang="es-MX" sz="2400" b="1" dirty="0" smtClean="0">
                <a:latin typeface="Berlin Sans FB Demi" panose="020E0802020502020306" pitchFamily="34" charset="0"/>
              </a:rPr>
              <a:t>del </a:t>
            </a:r>
            <a:r>
              <a:rPr lang="en-US" sz="2400" b="1" dirty="0" err="1">
                <a:latin typeface="Berlin Sans FB Demi" panose="020E0802020502020306" pitchFamily="34" charset="0"/>
              </a:rPr>
              <a:t>Seminario</a:t>
            </a:r>
            <a:r>
              <a:rPr lang="en-US" sz="2400" b="1" dirty="0">
                <a:latin typeface="Berlin Sans FB Demi" panose="020E0802020502020306" pitchFamily="34" charset="0"/>
              </a:rPr>
              <a:t> de </a:t>
            </a:r>
            <a:r>
              <a:rPr lang="en-US" sz="2400" b="1" dirty="0" err="1">
                <a:latin typeface="Berlin Sans FB Demi" panose="020E0802020502020306" pitchFamily="34" charset="0"/>
              </a:rPr>
              <a:t>Educación</a:t>
            </a:r>
            <a:r>
              <a:rPr lang="en-US" sz="2400" b="1" dirty="0">
                <a:latin typeface="Berlin Sans FB Demi" panose="020E0802020502020306" pitchFamily="34" charset="0"/>
              </a:rPr>
              <a:t> Superior de la UNAM</a:t>
            </a:r>
            <a:endParaRPr lang="es-MX" sz="2400" b="1" dirty="0">
              <a:latin typeface="Berlin Sans FB Demi" panose="020E0802020502020306" pitchFamily="34" charset="0"/>
            </a:endParaRPr>
          </a:p>
          <a:p>
            <a:pPr algn="ctr"/>
            <a:r>
              <a:rPr lang="en-US" sz="2400" b="1" dirty="0" err="1">
                <a:latin typeface="Berlin Sans FB Demi" panose="020E0802020502020306" pitchFamily="34" charset="0"/>
              </a:rPr>
              <a:t>Normales</a:t>
            </a:r>
            <a:r>
              <a:rPr lang="en-US" sz="2400" b="1" dirty="0">
                <a:latin typeface="Berlin Sans FB Demi" panose="020E0802020502020306" pitchFamily="34" charset="0"/>
              </a:rPr>
              <a:t>, </a:t>
            </a:r>
            <a:r>
              <a:rPr lang="en-US" sz="2400" b="1" dirty="0" err="1">
                <a:latin typeface="Berlin Sans FB Demi" panose="020E0802020502020306" pitchFamily="34" charset="0"/>
              </a:rPr>
              <a:t>Tecnológicos</a:t>
            </a:r>
            <a:r>
              <a:rPr lang="en-US" sz="2400" b="1" dirty="0">
                <a:latin typeface="Berlin Sans FB Demi" panose="020E0802020502020306" pitchFamily="34" charset="0"/>
              </a:rPr>
              <a:t> y </a:t>
            </a:r>
            <a:r>
              <a:rPr lang="en-US" sz="2400" b="1" dirty="0" err="1">
                <a:latin typeface="Berlin Sans FB Demi" panose="020E0802020502020306" pitchFamily="34" charset="0"/>
              </a:rPr>
              <a:t>Universidades</a:t>
            </a:r>
            <a:r>
              <a:rPr lang="es-MX" sz="2400" b="1" dirty="0">
                <a:latin typeface="Berlin Sans FB Demi" panose="020E0802020502020306" pitchFamily="34" charset="0"/>
              </a:rPr>
              <a:t>: </a:t>
            </a:r>
          </a:p>
          <a:p>
            <a:pPr algn="ctr"/>
            <a:r>
              <a:rPr lang="en-US" sz="2400" b="1" dirty="0" err="1">
                <a:latin typeface="Berlin Sans FB Demi" panose="020E0802020502020306" pitchFamily="34" charset="0"/>
              </a:rPr>
              <a:t>Política</a:t>
            </a:r>
            <a:r>
              <a:rPr lang="en-US" sz="2400" b="1" dirty="0">
                <a:latin typeface="Berlin Sans FB Demi" panose="020E0802020502020306" pitchFamily="34" charset="0"/>
              </a:rPr>
              <a:t>, </a:t>
            </a:r>
            <a:r>
              <a:rPr lang="en-US" sz="2400" b="1" dirty="0" err="1">
                <a:latin typeface="Berlin Sans FB Demi" panose="020E0802020502020306" pitchFamily="34" charset="0"/>
              </a:rPr>
              <a:t>Políticas</a:t>
            </a:r>
            <a:r>
              <a:rPr lang="en-US" sz="2400" b="1" dirty="0">
                <a:latin typeface="Berlin Sans FB Demi" panose="020E0802020502020306" pitchFamily="34" charset="0"/>
              </a:rPr>
              <a:t> y </a:t>
            </a:r>
            <a:r>
              <a:rPr lang="en-US" sz="2400" b="1" dirty="0" err="1">
                <a:latin typeface="Berlin Sans FB Demi" panose="020E0802020502020306" pitchFamily="34" charset="0"/>
              </a:rPr>
              <a:t>Gobierno</a:t>
            </a:r>
            <a:r>
              <a:rPr lang="en-US" sz="2400" b="1" dirty="0">
                <a:latin typeface="Berlin Sans FB Demi" panose="020E0802020502020306" pitchFamily="34" charset="0"/>
              </a:rPr>
              <a:t> de la </a:t>
            </a:r>
            <a:r>
              <a:rPr lang="en-US" sz="2400" b="1" dirty="0" err="1">
                <a:latin typeface="Berlin Sans FB Demi" panose="020E0802020502020306" pitchFamily="34" charset="0"/>
              </a:rPr>
              <a:t>Educación</a:t>
            </a:r>
            <a:r>
              <a:rPr lang="en-US" sz="2400" b="1" dirty="0">
                <a:latin typeface="Berlin Sans FB Demi" panose="020E0802020502020306" pitchFamily="34" charset="0"/>
              </a:rPr>
              <a:t> Superior en México</a:t>
            </a:r>
            <a:endParaRPr lang="es-MX" sz="2400" b="1" dirty="0">
              <a:latin typeface="Berlin Sans FB Demi" panose="020E0802020502020306" pitchFamily="34" charset="0"/>
            </a:endParaRPr>
          </a:p>
          <a:p>
            <a:endParaRPr lang="es-MX" dirty="0"/>
          </a:p>
        </p:txBody>
      </p:sp>
    </p:spTree>
    <p:extLst>
      <p:ext uri="{BB962C8B-B14F-4D97-AF65-F5344CB8AC3E}">
        <p14:creationId xmlns:p14="http://schemas.microsoft.com/office/powerpoint/2010/main" val="787941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noChangeAspect="1"/>
          </p:cNvGraphicFramePr>
          <p:nvPr>
            <p:ph sz="quarter" idx="13"/>
            <p:extLst>
              <p:ext uri="{D42A27DB-BD31-4B8C-83A1-F6EECF244321}">
                <p14:modId xmlns:p14="http://schemas.microsoft.com/office/powerpoint/2010/main" val="872127502"/>
              </p:ext>
            </p:extLst>
          </p:nvPr>
        </p:nvGraphicFramePr>
        <p:xfrm>
          <a:off x="1890346" y="301626"/>
          <a:ext cx="8906608" cy="5510090"/>
        </p:xfrm>
        <a:graphic>
          <a:graphicData uri="http://schemas.openxmlformats.org/presentationml/2006/ole">
            <mc:AlternateContent xmlns:mc="http://schemas.openxmlformats.org/markup-compatibility/2006">
              <mc:Choice xmlns:v="urn:schemas-microsoft-com:vml" Requires="v">
                <p:oleObj spid="_x0000_s5128" name="Acrobat Document" r:id="rId3" imgW="5486292" imgH="4114800" progId="AcroExch.Document.DC">
                  <p:embed/>
                </p:oleObj>
              </mc:Choice>
              <mc:Fallback>
                <p:oleObj name="Acrobat Document" r:id="rId3" imgW="5486292" imgH="4114800" progId="AcroExch.Document.DC">
                  <p:embed/>
                  <p:pic>
                    <p:nvPicPr>
                      <p:cNvPr id="0" name=""/>
                      <p:cNvPicPr/>
                      <p:nvPr/>
                    </p:nvPicPr>
                    <p:blipFill>
                      <a:blip r:embed="rId4"/>
                      <a:stretch>
                        <a:fillRect/>
                      </a:stretch>
                    </p:blipFill>
                    <p:spPr>
                      <a:xfrm>
                        <a:off x="1890346" y="301626"/>
                        <a:ext cx="8906608" cy="5510090"/>
                      </a:xfrm>
                      <a:prstGeom prst="rect">
                        <a:avLst/>
                      </a:prstGeom>
                    </p:spPr>
                  </p:pic>
                </p:oleObj>
              </mc:Fallback>
            </mc:AlternateContent>
          </a:graphicData>
        </a:graphic>
      </p:graphicFrame>
    </p:spTree>
    <p:extLst>
      <p:ext uri="{BB962C8B-B14F-4D97-AF65-F5344CB8AC3E}">
        <p14:creationId xmlns:p14="http://schemas.microsoft.com/office/powerpoint/2010/main" val="1898778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sp>
        <p:nvSpPr>
          <p:cNvPr id="3" name="2 Rectángulo"/>
          <p:cNvSpPr/>
          <p:nvPr/>
        </p:nvSpPr>
        <p:spPr>
          <a:xfrm>
            <a:off x="1063868" y="492369"/>
            <a:ext cx="10955215" cy="5632311"/>
          </a:xfrm>
          <a:prstGeom prst="rect">
            <a:avLst/>
          </a:prstGeom>
        </p:spPr>
        <p:txBody>
          <a:bodyPr wrap="square">
            <a:spAutoFit/>
          </a:bodyPr>
          <a:lstStyle/>
          <a:p>
            <a:pPr marL="342900" indent="-342900">
              <a:buFont typeface="Wingdings" panose="05000000000000000000" pitchFamily="2" charset="2"/>
              <a:buChar char="ü"/>
            </a:pPr>
            <a:r>
              <a:rPr lang="es-MX" sz="2400" b="1" dirty="0" err="1" smtClean="0"/>
              <a:t>Rollin</a:t>
            </a:r>
            <a:r>
              <a:rPr lang="es-MX" sz="2400" b="1" dirty="0" smtClean="0"/>
              <a:t> </a:t>
            </a:r>
            <a:r>
              <a:rPr lang="es-MX" sz="2400" b="1" dirty="0"/>
              <a:t>Kent (1986</a:t>
            </a:r>
            <a:r>
              <a:rPr lang="es-MX" sz="2400" b="1" dirty="0" smtClean="0"/>
              <a:t>) </a:t>
            </a:r>
          </a:p>
          <a:p>
            <a:pPr marL="342900" indent="-342900">
              <a:buFont typeface="Wingdings" panose="05000000000000000000" pitchFamily="2" charset="2"/>
              <a:buChar char="ü"/>
            </a:pPr>
            <a:endParaRPr lang="es-MX" sz="2400" b="1" dirty="0" smtClean="0"/>
          </a:p>
          <a:p>
            <a:pPr marL="342900" indent="-342900">
              <a:buFont typeface="Wingdings" panose="05000000000000000000" pitchFamily="2" charset="2"/>
              <a:buChar char="ü"/>
            </a:pPr>
            <a:r>
              <a:rPr lang="es-MX" sz="2400" b="1" dirty="0" smtClean="0"/>
              <a:t>Gil Antón (1997)</a:t>
            </a:r>
          </a:p>
          <a:p>
            <a:pPr marL="342900" indent="-342900">
              <a:buFont typeface="Wingdings" panose="05000000000000000000" pitchFamily="2" charset="2"/>
              <a:buChar char="ü"/>
            </a:pPr>
            <a:endParaRPr lang="es-MX" sz="2400" b="1" dirty="0" smtClean="0"/>
          </a:p>
          <a:p>
            <a:pPr marL="342900" indent="-342900">
              <a:buFont typeface="Wingdings" panose="05000000000000000000" pitchFamily="2" charset="2"/>
              <a:buChar char="ü"/>
            </a:pPr>
            <a:r>
              <a:rPr lang="es-MX" sz="2400" b="1" dirty="0" err="1" smtClean="0"/>
              <a:t>Monique</a:t>
            </a:r>
            <a:r>
              <a:rPr lang="es-MX" sz="2400" b="1" dirty="0" smtClean="0"/>
              <a:t> </a:t>
            </a:r>
            <a:r>
              <a:rPr lang="es-MX" sz="2400" b="1" dirty="0" err="1"/>
              <a:t>Landesmann</a:t>
            </a:r>
            <a:r>
              <a:rPr lang="es-MX" sz="2400" b="1" dirty="0"/>
              <a:t> (1997</a:t>
            </a:r>
            <a:r>
              <a:rPr lang="es-MX" sz="2400" b="1" dirty="0" smtClean="0"/>
              <a:t>)</a:t>
            </a:r>
          </a:p>
          <a:p>
            <a:pPr marL="342900" indent="-342900">
              <a:buFont typeface="Wingdings" panose="05000000000000000000" pitchFamily="2" charset="2"/>
              <a:buChar char="ü"/>
            </a:pPr>
            <a:endParaRPr lang="es-MX" sz="2400" b="1" dirty="0"/>
          </a:p>
          <a:p>
            <a:pPr marL="342900" indent="-342900">
              <a:buFont typeface="Wingdings" panose="05000000000000000000" pitchFamily="2" charset="2"/>
              <a:buChar char="ü"/>
            </a:pPr>
            <a:r>
              <a:rPr lang="es-MX" sz="2400" b="1" dirty="0" smtClean="0"/>
              <a:t>Susana </a:t>
            </a:r>
            <a:r>
              <a:rPr lang="es-MX" sz="2400" b="1" dirty="0"/>
              <a:t>García </a:t>
            </a:r>
            <a:r>
              <a:rPr lang="es-MX" sz="2400" b="1" dirty="0" err="1"/>
              <a:t>Salord</a:t>
            </a:r>
            <a:r>
              <a:rPr lang="es-MX" sz="2400" b="1" dirty="0"/>
              <a:t> (</a:t>
            </a:r>
            <a:r>
              <a:rPr lang="es-MX" sz="2400" b="1" dirty="0" smtClean="0"/>
              <a:t>1998)</a:t>
            </a:r>
          </a:p>
          <a:p>
            <a:pPr marL="342900" indent="-342900">
              <a:buFont typeface="Wingdings" panose="05000000000000000000" pitchFamily="2" charset="2"/>
              <a:buChar char="ü"/>
            </a:pPr>
            <a:endParaRPr lang="es-MX" sz="2400" b="1" dirty="0" smtClean="0"/>
          </a:p>
          <a:p>
            <a:pPr marL="342900" indent="-342900">
              <a:buFont typeface="Wingdings" panose="05000000000000000000" pitchFamily="2" charset="2"/>
              <a:buChar char="ü"/>
            </a:pPr>
            <a:r>
              <a:rPr lang="es-MX" sz="2400" b="1" dirty="0"/>
              <a:t>García </a:t>
            </a:r>
            <a:r>
              <a:rPr lang="es-MX" sz="2400" b="1" dirty="0" err="1"/>
              <a:t>Salord</a:t>
            </a:r>
            <a:r>
              <a:rPr lang="es-MX" sz="2400" b="1" dirty="0"/>
              <a:t>, </a:t>
            </a:r>
            <a:r>
              <a:rPr lang="es-MX" sz="2400" b="1" dirty="0" err="1"/>
              <a:t>Landesmann</a:t>
            </a:r>
            <a:r>
              <a:rPr lang="es-MX" sz="2400" b="1" dirty="0"/>
              <a:t> Segall y Gil Antón (1993</a:t>
            </a:r>
            <a:r>
              <a:rPr lang="es-MX" sz="2400" b="1" dirty="0" smtClean="0"/>
              <a:t>)</a:t>
            </a:r>
          </a:p>
          <a:p>
            <a:pPr marL="342900" indent="-342900">
              <a:buFont typeface="Wingdings" panose="05000000000000000000" pitchFamily="2" charset="2"/>
              <a:buChar char="ü"/>
            </a:pPr>
            <a:endParaRPr lang="es-MX" sz="2400" b="1" dirty="0" smtClean="0"/>
          </a:p>
          <a:p>
            <a:pPr marL="342900" indent="-342900">
              <a:buFont typeface="Wingdings" panose="05000000000000000000" pitchFamily="2" charset="2"/>
              <a:buChar char="ü"/>
            </a:pPr>
            <a:r>
              <a:rPr lang="es-MX" sz="2400" b="1" dirty="0" smtClean="0"/>
              <a:t>Gil Antón (1964, 1996)</a:t>
            </a:r>
          </a:p>
          <a:p>
            <a:pPr marL="342900" indent="-342900">
              <a:buFont typeface="Wingdings" panose="05000000000000000000" pitchFamily="2" charset="2"/>
              <a:buChar char="ü"/>
            </a:pPr>
            <a:endParaRPr lang="es-MX" sz="2400" b="1" dirty="0" smtClean="0"/>
          </a:p>
          <a:p>
            <a:pPr marL="342900" indent="-342900">
              <a:buFont typeface="Wingdings" panose="05000000000000000000" pitchFamily="2" charset="2"/>
              <a:buChar char="ü"/>
            </a:pPr>
            <a:r>
              <a:rPr lang="es-MX" sz="2400" b="1" dirty="0" smtClean="0"/>
              <a:t>García </a:t>
            </a:r>
            <a:r>
              <a:rPr lang="es-MX" sz="2400" b="1" dirty="0" err="1"/>
              <a:t>Salord</a:t>
            </a:r>
            <a:r>
              <a:rPr lang="es-MX" sz="2400" b="1" dirty="0"/>
              <a:t>, </a:t>
            </a:r>
            <a:r>
              <a:rPr lang="es-MX" sz="2400" b="1" dirty="0" err="1"/>
              <a:t>Landesmann</a:t>
            </a:r>
            <a:r>
              <a:rPr lang="es-MX" sz="2400" b="1" dirty="0"/>
              <a:t> Segall y </a:t>
            </a:r>
            <a:r>
              <a:rPr lang="es-MX" sz="2400" b="1" dirty="0" err="1"/>
              <a:t>Grediaga</a:t>
            </a:r>
            <a:r>
              <a:rPr lang="es-MX" sz="2400" b="1" dirty="0"/>
              <a:t> Kuri (2003</a:t>
            </a:r>
            <a:r>
              <a:rPr lang="es-MX" sz="2400" b="1" dirty="0" smtClean="0"/>
              <a:t>) </a:t>
            </a:r>
          </a:p>
          <a:p>
            <a:pPr marL="342900" indent="-342900">
              <a:buFont typeface="Wingdings" panose="05000000000000000000" pitchFamily="2" charset="2"/>
              <a:buChar char="ü"/>
            </a:pPr>
            <a:endParaRPr lang="es-MX" sz="2400" b="1" dirty="0" smtClean="0"/>
          </a:p>
          <a:p>
            <a:pPr marL="342900" indent="-342900">
              <a:buFont typeface="Wingdings" panose="05000000000000000000" pitchFamily="2" charset="2"/>
              <a:buChar char="ü"/>
            </a:pPr>
            <a:r>
              <a:rPr lang="es-MX" sz="2400" b="1" dirty="0" smtClean="0"/>
              <a:t>Galaz et al. (2007-2008): Reconfiguración </a:t>
            </a:r>
            <a:r>
              <a:rPr lang="es-MX" sz="2400" b="1" dirty="0"/>
              <a:t>de la Profesión Académica (RPAM</a:t>
            </a:r>
            <a:r>
              <a:rPr lang="es-MX" sz="2400" b="1" dirty="0" smtClean="0"/>
              <a:t>)</a:t>
            </a:r>
            <a:endParaRPr lang="es-MX" sz="2400" b="1" dirty="0"/>
          </a:p>
        </p:txBody>
      </p:sp>
      <p:sp>
        <p:nvSpPr>
          <p:cNvPr id="4" name="3 Rectángulo redondeado"/>
          <p:cNvSpPr/>
          <p:nvPr/>
        </p:nvSpPr>
        <p:spPr>
          <a:xfrm>
            <a:off x="6515100" y="1090246"/>
            <a:ext cx="4862146" cy="18903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smtClean="0">
                <a:solidFill>
                  <a:schemeClr val="tx1"/>
                </a:solidFill>
                <a:latin typeface="Berlin Sans FB Demi" panose="020E0802020502020306" pitchFamily="34" charset="0"/>
              </a:rPr>
              <a:t>Los pioneros</a:t>
            </a:r>
            <a:endParaRPr lang="es-MX" sz="4800" b="1" dirty="0">
              <a:solidFill>
                <a:schemeClr val="tx1"/>
              </a:solidFill>
              <a:latin typeface="Berlin Sans FB Demi" panose="020E0802020502020306" pitchFamily="34" charset="0"/>
            </a:endParaRPr>
          </a:p>
        </p:txBody>
      </p:sp>
    </p:spTree>
    <p:extLst>
      <p:ext uri="{BB962C8B-B14F-4D97-AF65-F5344CB8AC3E}">
        <p14:creationId xmlns:p14="http://schemas.microsoft.com/office/powerpoint/2010/main" val="525608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sp>
        <p:nvSpPr>
          <p:cNvPr id="3" name="2 Rectángulo"/>
          <p:cNvSpPr/>
          <p:nvPr/>
        </p:nvSpPr>
        <p:spPr>
          <a:xfrm>
            <a:off x="1318844" y="202031"/>
            <a:ext cx="10498018" cy="4955203"/>
          </a:xfrm>
          <a:prstGeom prst="rect">
            <a:avLst/>
          </a:prstGeom>
        </p:spPr>
        <p:txBody>
          <a:bodyPr wrap="square">
            <a:spAutoFit/>
          </a:bodyPr>
          <a:lstStyle/>
          <a:p>
            <a:pPr algn="ctr"/>
            <a:r>
              <a:rPr lang="es-MX" sz="3200" b="1" dirty="0"/>
              <a:t>El contexto del trabajo académico en </a:t>
            </a:r>
            <a:r>
              <a:rPr lang="es-MX" sz="3200" b="1" dirty="0" smtClean="0"/>
              <a:t>México</a:t>
            </a:r>
          </a:p>
          <a:p>
            <a:pPr algn="ctr"/>
            <a:endParaRPr lang="es-MX" sz="3200" b="1" dirty="0"/>
          </a:p>
          <a:p>
            <a:r>
              <a:rPr lang="es-MX" sz="2800" b="1" dirty="0" smtClean="0"/>
              <a:t>• La </a:t>
            </a:r>
            <a:r>
              <a:rPr lang="es-MX" sz="2800" b="1" dirty="0"/>
              <a:t>educación superior en México </a:t>
            </a:r>
            <a:r>
              <a:rPr lang="es-MX" sz="2800" b="1" dirty="0" smtClean="0"/>
              <a:t>de un inicio se ha </a:t>
            </a:r>
            <a:r>
              <a:rPr lang="es-MX" sz="2800" b="1" dirty="0"/>
              <a:t>caracterizado por orientarse más hacia la </a:t>
            </a:r>
            <a:r>
              <a:rPr lang="es-MX" sz="2800" b="1" dirty="0" smtClean="0"/>
              <a:t>actividad </a:t>
            </a:r>
            <a:r>
              <a:rPr lang="es-MX" sz="2800" b="1" dirty="0"/>
              <a:t>de docencia que a la de </a:t>
            </a:r>
            <a:r>
              <a:rPr lang="es-MX" sz="2800" b="1" dirty="0" smtClean="0"/>
              <a:t>investigación.</a:t>
            </a:r>
          </a:p>
          <a:p>
            <a:endParaRPr lang="es-MX" sz="2800" b="1" dirty="0"/>
          </a:p>
          <a:p>
            <a:endParaRPr lang="es-MX" sz="2800" b="1" dirty="0"/>
          </a:p>
          <a:p>
            <a:r>
              <a:rPr lang="es-MX" sz="2800" b="1" dirty="0" smtClean="0"/>
              <a:t>• A partir </a:t>
            </a:r>
            <a:r>
              <a:rPr lang="es-MX" sz="2800" b="1" dirty="0"/>
              <a:t>de 1970, su crecimiento, acelerado y no regulado, se vinculó más con la necesidad de atender la creciente demanda </a:t>
            </a:r>
            <a:r>
              <a:rPr lang="es-MX" sz="2800" b="1" dirty="0" smtClean="0"/>
              <a:t>estudiantil que </a:t>
            </a:r>
            <a:r>
              <a:rPr lang="es-MX" sz="2800" b="1" dirty="0"/>
              <a:t>con responder a necesidades del desarrollo industrial o tecnológico, así como de la estructura laboral del país.</a:t>
            </a:r>
          </a:p>
        </p:txBody>
      </p:sp>
    </p:spTree>
    <p:extLst>
      <p:ext uri="{BB962C8B-B14F-4D97-AF65-F5344CB8AC3E}">
        <p14:creationId xmlns:p14="http://schemas.microsoft.com/office/powerpoint/2010/main" val="381137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sp>
        <p:nvSpPr>
          <p:cNvPr id="3" name="2 Rectángulo"/>
          <p:cNvSpPr/>
          <p:nvPr/>
        </p:nvSpPr>
        <p:spPr>
          <a:xfrm>
            <a:off x="1626576" y="641646"/>
            <a:ext cx="10207869" cy="5139869"/>
          </a:xfrm>
          <a:prstGeom prst="rect">
            <a:avLst/>
          </a:prstGeom>
        </p:spPr>
        <p:txBody>
          <a:bodyPr wrap="square">
            <a:spAutoFit/>
          </a:bodyPr>
          <a:lstStyle/>
          <a:p>
            <a:pPr algn="ctr"/>
            <a:r>
              <a:rPr lang="es-MX" sz="4000" b="1" dirty="0"/>
              <a:t>El contexto del trabajo académico en </a:t>
            </a:r>
            <a:r>
              <a:rPr lang="es-MX" sz="4000" b="1" dirty="0" smtClean="0"/>
              <a:t>México</a:t>
            </a:r>
          </a:p>
          <a:p>
            <a:pPr algn="ctr"/>
            <a:endParaRPr lang="es-MX" sz="3200" b="1" dirty="0"/>
          </a:p>
          <a:p>
            <a:pPr marL="457200" indent="-457200">
              <a:buFont typeface="Arial" panose="020B0604020202020204" pitchFamily="34" charset="0"/>
              <a:buChar char="•"/>
            </a:pPr>
            <a:r>
              <a:rPr lang="es-MX" sz="3200" b="1" dirty="0" smtClean="0"/>
              <a:t>La investigación científica </a:t>
            </a:r>
            <a:r>
              <a:rPr lang="es-MX" sz="3200" b="1" dirty="0"/>
              <a:t>(académica) que se desarrolla en México es </a:t>
            </a:r>
            <a:r>
              <a:rPr lang="es-MX" sz="3200" b="1" dirty="0" smtClean="0"/>
              <a:t>comparativamente </a:t>
            </a:r>
            <a:r>
              <a:rPr lang="es-MX" sz="3200" b="1" dirty="0"/>
              <a:t>escasa y se ha concentrado en las </a:t>
            </a:r>
            <a:r>
              <a:rPr lang="es-MX" sz="3200" b="1" dirty="0" smtClean="0"/>
              <a:t>instituciones </a:t>
            </a:r>
            <a:r>
              <a:rPr lang="es-MX" sz="3200" b="1" dirty="0"/>
              <a:t>de educación superior públicas ubicadas principalmente en la Zona Metropolitana de la Ciudad de México.</a:t>
            </a:r>
          </a:p>
          <a:p>
            <a:endParaRPr lang="es-MX" sz="3200" b="1" dirty="0"/>
          </a:p>
          <a:p>
            <a:pPr algn="ctr"/>
            <a:r>
              <a:rPr lang="es-MX" sz="3200" b="1" dirty="0" smtClean="0"/>
              <a:t>Véase </a:t>
            </a:r>
            <a:r>
              <a:rPr lang="es-MX" sz="3200" b="1" dirty="0"/>
              <a:t>por ejemplo:</a:t>
            </a:r>
          </a:p>
          <a:p>
            <a:pPr algn="ctr"/>
            <a:r>
              <a:rPr lang="es-MX" sz="3200" b="1" dirty="0" smtClean="0"/>
              <a:t>http</a:t>
            </a:r>
            <a:r>
              <a:rPr lang="es-MX" sz="3200" b="1" dirty="0"/>
              <a:t>://www.ecum.unam.mx/</a:t>
            </a:r>
          </a:p>
        </p:txBody>
      </p:sp>
    </p:spTree>
    <p:extLst>
      <p:ext uri="{BB962C8B-B14F-4D97-AF65-F5344CB8AC3E}">
        <p14:creationId xmlns:p14="http://schemas.microsoft.com/office/powerpoint/2010/main" val="2387677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sp>
        <p:nvSpPr>
          <p:cNvPr id="3" name="2 Rectángulo"/>
          <p:cNvSpPr/>
          <p:nvPr/>
        </p:nvSpPr>
        <p:spPr>
          <a:xfrm>
            <a:off x="1314652" y="184610"/>
            <a:ext cx="7169014" cy="5940088"/>
          </a:xfrm>
          <a:prstGeom prst="rect">
            <a:avLst/>
          </a:prstGeom>
        </p:spPr>
        <p:txBody>
          <a:bodyPr wrap="none">
            <a:spAutoFit/>
          </a:bodyPr>
          <a:lstStyle/>
          <a:p>
            <a:pPr marL="342900" indent="-342900">
              <a:buFont typeface="Wingdings" panose="05000000000000000000" pitchFamily="2" charset="2"/>
              <a:buChar char="ü"/>
            </a:pPr>
            <a:r>
              <a:rPr lang="es-MX" sz="2000" b="1" dirty="0"/>
              <a:t>Más jóvenes en la educación </a:t>
            </a:r>
            <a:r>
              <a:rPr lang="es-MX" sz="2000" b="1" dirty="0" smtClean="0"/>
              <a:t>superior</a:t>
            </a:r>
          </a:p>
          <a:p>
            <a:pPr marL="342900" indent="-342900">
              <a:buFont typeface="Wingdings" panose="05000000000000000000" pitchFamily="2" charset="2"/>
              <a:buChar char="ü"/>
            </a:pPr>
            <a:endParaRPr lang="es-MX" sz="2000" b="1" dirty="0"/>
          </a:p>
          <a:p>
            <a:pPr marL="342900" lvl="0" indent="-342900">
              <a:buFont typeface="Wingdings" panose="05000000000000000000" pitchFamily="2" charset="2"/>
              <a:buChar char="ü"/>
            </a:pPr>
            <a:r>
              <a:rPr lang="es-MX" sz="2000" b="1" dirty="0">
                <a:solidFill>
                  <a:srgbClr val="000000"/>
                </a:solidFill>
              </a:rPr>
              <a:t>Más oportunidades educativas en las instituciones </a:t>
            </a:r>
            <a:r>
              <a:rPr lang="es-MX" sz="2000" b="1" dirty="0" smtClean="0">
                <a:solidFill>
                  <a:srgbClr val="000000"/>
                </a:solidFill>
              </a:rPr>
              <a:t>públicas</a:t>
            </a:r>
          </a:p>
          <a:p>
            <a:pPr marL="342900" lvl="0" indent="-342900">
              <a:buFont typeface="Wingdings" panose="05000000000000000000" pitchFamily="2" charset="2"/>
              <a:buChar char="ü"/>
            </a:pPr>
            <a:endParaRPr lang="es-MX" sz="2000" b="1" dirty="0">
              <a:solidFill>
                <a:srgbClr val="000000"/>
              </a:solidFill>
            </a:endParaRPr>
          </a:p>
          <a:p>
            <a:pPr marL="342900" indent="-342900">
              <a:buFont typeface="Wingdings" panose="05000000000000000000" pitchFamily="2" charset="2"/>
              <a:buChar char="ü"/>
            </a:pPr>
            <a:r>
              <a:rPr lang="es-MX" sz="2000" b="1" dirty="0"/>
              <a:t>Una demanda creciente por educación </a:t>
            </a:r>
            <a:r>
              <a:rPr lang="es-MX" sz="2000" b="1" dirty="0" smtClean="0"/>
              <a:t>superior</a:t>
            </a:r>
          </a:p>
          <a:p>
            <a:pPr marL="342900" indent="-342900">
              <a:buFont typeface="Wingdings" panose="05000000000000000000" pitchFamily="2" charset="2"/>
              <a:buChar char="ü"/>
            </a:pPr>
            <a:endParaRPr lang="es-MX" sz="2000" b="1" dirty="0"/>
          </a:p>
          <a:p>
            <a:pPr marL="342900" indent="-342900">
              <a:buFont typeface="Wingdings" panose="05000000000000000000" pitchFamily="2" charset="2"/>
              <a:buChar char="ü"/>
            </a:pPr>
            <a:r>
              <a:rPr lang="es-MX" sz="2000" b="1" dirty="0"/>
              <a:t>Veloz tránsito por las etapas de masificación y </a:t>
            </a:r>
            <a:r>
              <a:rPr lang="es-MX" sz="2000" b="1" dirty="0" smtClean="0"/>
              <a:t>universalización</a:t>
            </a:r>
          </a:p>
          <a:p>
            <a:pPr marL="342900" indent="-342900">
              <a:buFont typeface="Wingdings" panose="05000000000000000000" pitchFamily="2" charset="2"/>
              <a:buChar char="ü"/>
            </a:pPr>
            <a:endParaRPr lang="es-MX" sz="2000" b="1" dirty="0" smtClean="0"/>
          </a:p>
          <a:p>
            <a:pPr marL="342900" indent="-342900">
              <a:buFont typeface="Wingdings" panose="05000000000000000000" pitchFamily="2" charset="2"/>
              <a:buChar char="ü"/>
            </a:pPr>
            <a:r>
              <a:rPr lang="es-MX" sz="2000" b="1" dirty="0"/>
              <a:t>Más oportunidades para los jóvenes en </a:t>
            </a:r>
            <a:r>
              <a:rPr lang="es-MX" sz="2000" b="1" dirty="0" smtClean="0"/>
              <a:t>desventaja</a:t>
            </a:r>
          </a:p>
          <a:p>
            <a:pPr marL="342900" indent="-342900">
              <a:buFont typeface="Wingdings" panose="05000000000000000000" pitchFamily="2" charset="2"/>
              <a:buChar char="ü"/>
            </a:pPr>
            <a:endParaRPr lang="es-MX" sz="2000" b="1" dirty="0"/>
          </a:p>
          <a:p>
            <a:pPr marL="342900" indent="-342900">
              <a:buFont typeface="Wingdings" panose="05000000000000000000" pitchFamily="2" charset="2"/>
              <a:buChar char="ü"/>
            </a:pPr>
            <a:r>
              <a:rPr lang="es-MX" sz="2000" b="1" dirty="0"/>
              <a:t>Más becas para los jóvenes de escasos </a:t>
            </a:r>
            <a:r>
              <a:rPr lang="es-MX" sz="2000" b="1" dirty="0" smtClean="0"/>
              <a:t>recursos</a:t>
            </a:r>
          </a:p>
          <a:p>
            <a:pPr marL="342900" indent="-342900">
              <a:buFont typeface="Wingdings" panose="05000000000000000000" pitchFamily="2" charset="2"/>
              <a:buChar char="ü"/>
            </a:pPr>
            <a:endParaRPr lang="es-MX" sz="2000" b="1" dirty="0"/>
          </a:p>
          <a:p>
            <a:pPr marL="342900" indent="-342900">
              <a:buFont typeface="Wingdings" panose="05000000000000000000" pitchFamily="2" charset="2"/>
              <a:buChar char="ü"/>
            </a:pPr>
            <a:r>
              <a:rPr lang="es-MX" sz="2000" b="1" dirty="0"/>
              <a:t>Profesionalización creciente del personal </a:t>
            </a:r>
            <a:r>
              <a:rPr lang="es-MX" sz="2000" b="1" dirty="0" smtClean="0"/>
              <a:t>académico</a:t>
            </a:r>
          </a:p>
          <a:p>
            <a:pPr marL="342900" indent="-342900">
              <a:buFont typeface="Wingdings" panose="05000000000000000000" pitchFamily="2" charset="2"/>
              <a:buChar char="ü"/>
            </a:pPr>
            <a:endParaRPr lang="es-MX" sz="2000" b="1" dirty="0"/>
          </a:p>
          <a:p>
            <a:pPr marL="342900" indent="-342900">
              <a:buFont typeface="Wingdings" panose="05000000000000000000" pitchFamily="2" charset="2"/>
              <a:buChar char="ü"/>
            </a:pPr>
            <a:r>
              <a:rPr lang="es-MX" sz="2000" b="1" dirty="0"/>
              <a:t>Más programas reconocidos por su </a:t>
            </a:r>
            <a:r>
              <a:rPr lang="es-MX" sz="2000" b="1" dirty="0" smtClean="0"/>
              <a:t>calidad</a:t>
            </a:r>
          </a:p>
          <a:p>
            <a:pPr marL="342900" indent="-342900">
              <a:buFont typeface="Wingdings" panose="05000000000000000000" pitchFamily="2" charset="2"/>
              <a:buChar char="ü"/>
            </a:pPr>
            <a:endParaRPr lang="es-MX" sz="2000" b="1" dirty="0"/>
          </a:p>
          <a:p>
            <a:pPr marL="342900" indent="-342900">
              <a:buFont typeface="Wingdings" panose="05000000000000000000" pitchFamily="2" charset="2"/>
              <a:buChar char="ü"/>
            </a:pPr>
            <a:r>
              <a:rPr lang="es-MX" sz="2000" b="1" dirty="0"/>
              <a:t>Avances diferenciados por </a:t>
            </a:r>
            <a:r>
              <a:rPr lang="es-MX" sz="2000" b="1" dirty="0" smtClean="0"/>
              <a:t>subsistema</a:t>
            </a:r>
          </a:p>
          <a:p>
            <a:pPr marL="342900" indent="-342900">
              <a:buFont typeface="Wingdings" panose="05000000000000000000" pitchFamily="2" charset="2"/>
              <a:buChar char="ü"/>
            </a:pPr>
            <a:endParaRPr lang="es-MX" sz="2000" b="1" dirty="0" smtClean="0"/>
          </a:p>
          <a:p>
            <a:pPr marL="342900" indent="-342900">
              <a:buFont typeface="Wingdings" panose="05000000000000000000" pitchFamily="2" charset="2"/>
              <a:buChar char="ü"/>
            </a:pPr>
            <a:r>
              <a:rPr lang="es-MX" sz="2000" b="1" dirty="0"/>
              <a:t>La calidad de los programas en las instituciones </a:t>
            </a:r>
            <a:r>
              <a:rPr lang="es-MX" sz="2000" b="1" dirty="0" smtClean="0"/>
              <a:t>particulares</a:t>
            </a:r>
            <a:endParaRPr lang="es-MX" sz="2000" dirty="0"/>
          </a:p>
        </p:txBody>
      </p:sp>
      <p:sp>
        <p:nvSpPr>
          <p:cNvPr id="15" name="14 CuadroTexto"/>
          <p:cNvSpPr txBox="1"/>
          <p:nvPr/>
        </p:nvSpPr>
        <p:spPr>
          <a:xfrm>
            <a:off x="9073661" y="1252807"/>
            <a:ext cx="2681654" cy="646331"/>
          </a:xfrm>
          <a:prstGeom prst="rect">
            <a:avLst/>
          </a:prstGeom>
          <a:solidFill>
            <a:schemeClr val="accent2"/>
          </a:solidFill>
        </p:spPr>
        <p:txBody>
          <a:bodyPr wrap="square" rtlCol="0">
            <a:spAutoFit/>
          </a:bodyPr>
          <a:lstStyle/>
          <a:p>
            <a:r>
              <a:rPr lang="es-MX" sz="3600" b="1" dirty="0" smtClean="0">
                <a:solidFill>
                  <a:schemeClr val="bg1"/>
                </a:solidFill>
              </a:rPr>
              <a:t>¿Lo bueno?</a:t>
            </a:r>
            <a:endParaRPr lang="es-MX" sz="3600" b="1" dirty="0">
              <a:solidFill>
                <a:schemeClr val="bg1"/>
              </a:solidFill>
            </a:endParaRPr>
          </a:p>
        </p:txBody>
      </p:sp>
    </p:spTree>
    <p:extLst>
      <p:ext uri="{BB962C8B-B14F-4D97-AF65-F5344CB8AC3E}">
        <p14:creationId xmlns:p14="http://schemas.microsoft.com/office/powerpoint/2010/main" val="936228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sp>
        <p:nvSpPr>
          <p:cNvPr id="3" name="2 Rectángulo"/>
          <p:cNvSpPr/>
          <p:nvPr/>
        </p:nvSpPr>
        <p:spPr>
          <a:xfrm>
            <a:off x="1156755" y="298911"/>
            <a:ext cx="5764463" cy="3570208"/>
          </a:xfrm>
          <a:prstGeom prst="rect">
            <a:avLst/>
          </a:prstGeom>
        </p:spPr>
        <p:txBody>
          <a:bodyPr wrap="none">
            <a:spAutoFit/>
          </a:bodyPr>
          <a:lstStyle/>
          <a:p>
            <a:pPr marL="342900" indent="-342900">
              <a:buFont typeface="Wingdings" panose="05000000000000000000" pitchFamily="2" charset="2"/>
              <a:buChar char="ü"/>
            </a:pPr>
            <a:r>
              <a:rPr lang="es-MX" sz="2000" b="1" dirty="0"/>
              <a:t>Pertinencia</a:t>
            </a:r>
          </a:p>
          <a:p>
            <a:pPr marL="342900" indent="-342900">
              <a:buFont typeface="Wingdings" panose="05000000000000000000" pitchFamily="2" charset="2"/>
              <a:buChar char="ü"/>
            </a:pPr>
            <a:endParaRPr lang="es-MX" sz="2000" b="1" dirty="0"/>
          </a:p>
          <a:p>
            <a:pPr marL="342900" indent="-342900">
              <a:buFont typeface="Wingdings" panose="05000000000000000000" pitchFamily="2" charset="2"/>
              <a:buChar char="ü"/>
            </a:pPr>
            <a:r>
              <a:rPr lang="es-MX" sz="2000" b="1" dirty="0"/>
              <a:t>Mayor vinculación de las instituciones </a:t>
            </a:r>
            <a:r>
              <a:rPr lang="es-MX" sz="2000" b="1" dirty="0"/>
              <a:t>educativas</a:t>
            </a:r>
          </a:p>
          <a:p>
            <a:pPr marL="342900" indent="-342900">
              <a:buFont typeface="Wingdings" panose="05000000000000000000" pitchFamily="2" charset="2"/>
              <a:buChar char="ü"/>
            </a:pPr>
            <a:endParaRPr lang="es-MX" sz="2000" b="1" dirty="0"/>
          </a:p>
          <a:p>
            <a:pPr marL="342900" indent="-342900">
              <a:buFont typeface="Wingdings" panose="05000000000000000000" pitchFamily="2" charset="2"/>
              <a:buChar char="ü"/>
            </a:pPr>
            <a:r>
              <a:rPr lang="es-MX" sz="2000" b="1" dirty="0"/>
              <a:t>El financiamiento de la educación </a:t>
            </a:r>
            <a:r>
              <a:rPr lang="es-MX" sz="2000" b="1" dirty="0"/>
              <a:t>superior</a:t>
            </a:r>
          </a:p>
          <a:p>
            <a:pPr marL="285750" indent="-285750">
              <a:buFont typeface="Wingdings" panose="05000000000000000000" pitchFamily="2" charset="2"/>
              <a:buChar char="ü"/>
            </a:pPr>
            <a:endParaRPr lang="es-MX" b="1" dirty="0"/>
          </a:p>
          <a:p>
            <a:pPr marL="285750" indent="-285750">
              <a:buFont typeface="Wingdings" panose="05000000000000000000" pitchFamily="2" charset="2"/>
              <a:buChar char="ü"/>
            </a:pPr>
            <a:endParaRPr lang="es-MX" dirty="0"/>
          </a:p>
          <a:p>
            <a:pPr marL="285750" indent="-285750">
              <a:buFont typeface="Wingdings" panose="05000000000000000000" pitchFamily="2" charset="2"/>
              <a:buChar char="ü"/>
            </a:pPr>
            <a:endParaRPr lang="es-MX" dirty="0" smtClean="0"/>
          </a:p>
          <a:p>
            <a:pPr marL="285750" indent="-285750">
              <a:buFont typeface="Wingdings" panose="05000000000000000000" pitchFamily="2" charset="2"/>
              <a:buChar char="ü"/>
            </a:pPr>
            <a:endParaRPr lang="es-MX" dirty="0"/>
          </a:p>
          <a:p>
            <a:pPr marL="285750" indent="-285750">
              <a:buFont typeface="Wingdings" panose="05000000000000000000" pitchFamily="2" charset="2"/>
              <a:buChar char="ü"/>
            </a:pPr>
            <a:endParaRPr lang="es-MX" dirty="0" smtClean="0"/>
          </a:p>
          <a:p>
            <a:endParaRPr lang="es-MX" dirty="0"/>
          </a:p>
          <a:p>
            <a:endParaRPr lang="es-MX" dirty="0"/>
          </a:p>
        </p:txBody>
      </p:sp>
    </p:spTree>
    <p:extLst>
      <p:ext uri="{BB962C8B-B14F-4D97-AF65-F5344CB8AC3E}">
        <p14:creationId xmlns:p14="http://schemas.microsoft.com/office/powerpoint/2010/main" val="3995577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25000" lnSpcReduction="20000"/>
          </a:bodyPr>
          <a:lstStyle/>
          <a:p>
            <a:endParaRPr lang="es-MX"/>
          </a:p>
        </p:txBody>
      </p:sp>
      <p:sp>
        <p:nvSpPr>
          <p:cNvPr id="3" name="2 Rectángulo"/>
          <p:cNvSpPr/>
          <p:nvPr/>
        </p:nvSpPr>
        <p:spPr>
          <a:xfrm>
            <a:off x="1389185" y="0"/>
            <a:ext cx="9958754" cy="6678751"/>
          </a:xfrm>
          <a:prstGeom prst="rect">
            <a:avLst/>
          </a:prstGeom>
        </p:spPr>
        <p:txBody>
          <a:bodyPr wrap="square">
            <a:spAutoFit/>
          </a:bodyPr>
          <a:lstStyle/>
          <a:p>
            <a:pPr algn="ctr"/>
            <a:r>
              <a:rPr lang="es-MX" sz="2800" b="1" dirty="0"/>
              <a:t>Puntos para </a:t>
            </a:r>
            <a:r>
              <a:rPr lang="es-MX" sz="2800" b="1" dirty="0" smtClean="0"/>
              <a:t>analizar </a:t>
            </a:r>
            <a:r>
              <a:rPr lang="es-MX" sz="2800" b="1" dirty="0"/>
              <a:t>sobre la problemática actual </a:t>
            </a:r>
            <a:endParaRPr lang="es-MX" sz="2800" b="1" dirty="0" smtClean="0"/>
          </a:p>
          <a:p>
            <a:pPr algn="ctr"/>
            <a:r>
              <a:rPr lang="es-MX" sz="2800" b="1" dirty="0" smtClean="0"/>
              <a:t>de </a:t>
            </a:r>
            <a:r>
              <a:rPr lang="es-MX" sz="2800" b="1" dirty="0"/>
              <a:t>los académicos mexicanos</a:t>
            </a:r>
          </a:p>
          <a:p>
            <a:endParaRPr lang="es-MX" dirty="0"/>
          </a:p>
          <a:p>
            <a:r>
              <a:rPr lang="es-MX" sz="2400" b="1" dirty="0" smtClean="0"/>
              <a:t>Referencia básica:</a:t>
            </a:r>
            <a:endParaRPr lang="es-MX" sz="2400" b="1" dirty="0"/>
          </a:p>
          <a:p>
            <a:endParaRPr lang="es-MX" sz="2400" dirty="0" smtClean="0"/>
          </a:p>
          <a:p>
            <a:r>
              <a:rPr lang="es-MX" sz="2400" b="1" dirty="0" err="1" smtClean="0"/>
              <a:t>Galaz,F</a:t>
            </a:r>
            <a:r>
              <a:rPr lang="es-MX" sz="2400" b="1" dirty="0"/>
              <a:t>.; Padilla, L.; Gil, M. y Sevilla, J.J. (2008). Los dilemas del profesorado en la educación superior mexicana. Revista Calidad en la Educación. Vol. 28 pp. 53-69.</a:t>
            </a:r>
          </a:p>
          <a:p>
            <a:endParaRPr lang="es-MX" dirty="0"/>
          </a:p>
          <a:p>
            <a:pPr marL="342900" indent="-342900">
              <a:buFont typeface="Wingdings" panose="05000000000000000000" pitchFamily="2" charset="2"/>
              <a:buChar char="§"/>
            </a:pPr>
            <a:r>
              <a:rPr lang="es-MX" sz="2400" dirty="0"/>
              <a:t>Conforme a la reconstrucción histórica realizada por Galaz, Padilla, Gil y Sevilla (2008), la figura del académico mexicano a partir de la segunda mitad del siglo XX y hasta nuestros días ha pasado por, al menos, cuatro etapas; descríbalas.</a:t>
            </a:r>
          </a:p>
          <a:p>
            <a:pPr marL="342900" indent="-342900">
              <a:buFont typeface="Wingdings" panose="05000000000000000000" pitchFamily="2" charset="2"/>
              <a:buChar char="§"/>
            </a:pPr>
            <a:endParaRPr lang="es-MX" sz="2400" dirty="0"/>
          </a:p>
          <a:p>
            <a:pPr marL="342900" indent="-342900">
              <a:buFont typeface="Wingdings" panose="05000000000000000000" pitchFamily="2" charset="2"/>
              <a:buChar char="§"/>
            </a:pPr>
            <a:r>
              <a:rPr lang="es-MX" sz="2400" dirty="0"/>
              <a:t>¿Hoy en día, qué posible impacto tendría sobre la profesión académica la “nueva” meta gubernamental de aumentar la cobertura en educación superior?</a:t>
            </a:r>
          </a:p>
          <a:p>
            <a:endParaRPr lang="es-MX" sz="2400" dirty="0"/>
          </a:p>
        </p:txBody>
      </p:sp>
    </p:spTree>
    <p:extLst>
      <p:ext uri="{BB962C8B-B14F-4D97-AF65-F5344CB8AC3E}">
        <p14:creationId xmlns:p14="http://schemas.microsoft.com/office/powerpoint/2010/main" val="4094111039"/>
      </p:ext>
    </p:extLst>
  </p:cSld>
  <p:clrMapOvr>
    <a:masterClrMapping/>
  </p:clrMapOvr>
</p:sld>
</file>

<file path=ppt/theme/theme1.xml><?xml version="1.0" encoding="utf-8"?>
<a:theme xmlns:a="http://schemas.openxmlformats.org/drawingml/2006/main" name="Retrospección">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2422</TotalTime>
  <Words>1607</Words>
  <Application>Microsoft Office PowerPoint</Application>
  <PresentationFormat>Personalizado</PresentationFormat>
  <Paragraphs>244</Paragraphs>
  <Slides>29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1" baseType="lpstr">
      <vt:lpstr>Retrospección</vt:lpstr>
      <vt:lpstr>Adobe Acrobat 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stack</dc:creator>
  <cp:lastModifiedBy>Jorge Martínez Stack</cp:lastModifiedBy>
  <cp:revision>45</cp:revision>
  <dcterms:created xsi:type="dcterms:W3CDTF">2016-10-25T19:18:55Z</dcterms:created>
  <dcterms:modified xsi:type="dcterms:W3CDTF">2016-10-28T21:23:25Z</dcterms:modified>
</cp:coreProperties>
</file>