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2" r:id="rId3"/>
    <p:sldId id="318" r:id="rId4"/>
    <p:sldId id="291" r:id="rId5"/>
    <p:sldId id="290" r:id="rId6"/>
    <p:sldId id="285" r:id="rId7"/>
    <p:sldId id="288" r:id="rId8"/>
    <p:sldId id="289" r:id="rId9"/>
    <p:sldId id="286" r:id="rId10"/>
    <p:sldId id="304" r:id="rId11"/>
    <p:sldId id="270" r:id="rId12"/>
    <p:sldId id="271" r:id="rId13"/>
    <p:sldId id="319" r:id="rId14"/>
    <p:sldId id="287" r:id="rId15"/>
    <p:sldId id="321" r:id="rId16"/>
    <p:sldId id="320" r:id="rId17"/>
    <p:sldId id="278" r:id="rId18"/>
    <p:sldId id="300" r:id="rId19"/>
    <p:sldId id="322" r:id="rId20"/>
    <p:sldId id="323" r:id="rId21"/>
    <p:sldId id="324" r:id="rId22"/>
    <p:sldId id="303" r:id="rId23"/>
    <p:sldId id="293" r:id="rId24"/>
    <p:sldId id="272" r:id="rId25"/>
    <p:sldId id="275" r:id="rId26"/>
    <p:sldId id="282" r:id="rId27"/>
    <p:sldId id="294" r:id="rId28"/>
    <p:sldId id="297" r:id="rId29"/>
    <p:sldId id="295" r:id="rId30"/>
    <p:sldId id="298" r:id="rId31"/>
    <p:sldId id="305" r:id="rId32"/>
    <p:sldId id="306" r:id="rId33"/>
  </p:sldIdLst>
  <p:sldSz cx="9144000" cy="6858000" type="screen4x3"/>
  <p:notesSz cx="7026275" cy="9312275"/>
  <p:defaultTextStyle>
    <a:defPPr>
      <a:defRPr lang="es-MX"/>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7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PC\AppData\Local\Microsoft\Windows\Temporary%20Internet%20Files\Content.IE5\V8J5G73F\25d4c898-d667-4eb7-8a73-1d58b8b756f8.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C:\Users\PC\Google%20Drive\XLS\VISAS%20TLC.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35563972869634"/>
          <c:y val="2.5228631994315413E-2"/>
          <c:w val="0.77969373473649628"/>
          <c:h val="0.51453119540211156"/>
        </c:manualLayout>
      </c:layout>
      <c:lineChart>
        <c:grouping val="standard"/>
        <c:varyColors val="0"/>
        <c:ser>
          <c:idx val="0"/>
          <c:order val="0"/>
          <c:tx>
            <c:strRef>
              <c:f>'[25d4c898-d667-4eb7-8a73-1d58b8b756f8.xls]Enrolment by level of education'!$A$4</c:f>
              <c:strCache>
                <c:ptCount val="1"/>
                <c:pt idx="0">
                  <c:v>Mundo</c:v>
                </c:pt>
              </c:strCache>
            </c:strRef>
          </c:tx>
          <c:marker>
            <c:symbol val="none"/>
          </c:marker>
          <c:dLbls>
            <c:spPr>
              <a:noFill/>
              <a:ln>
                <a:noFill/>
              </a:ln>
              <a:effectLst/>
            </c:spPr>
            <c:txPr>
              <a:bodyPr/>
              <a:lstStyle/>
              <a:p>
                <a:pPr>
                  <a:defRPr sz="900"/>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'[25d4c898-d667-4eb7-8a73-1d58b8b756f8.xls]Enrolment by level of education'!$B$3:$E$3</c:f>
              <c:strCache>
                <c:ptCount val="4"/>
                <c:pt idx="0">
                  <c:v>2000</c:v>
                </c:pt>
                <c:pt idx="1">
                  <c:v>2005</c:v>
                </c:pt>
                <c:pt idx="2">
                  <c:v>2010</c:v>
                </c:pt>
                <c:pt idx="3">
                  <c:v>2013</c:v>
                </c:pt>
              </c:strCache>
            </c:strRef>
          </c:cat>
          <c:val>
            <c:numRef>
              <c:f>'[25d4c898-d667-4eb7-8a73-1d58b8b756f8.xls]Enrolment by level of education'!$B$4:$E$4</c:f>
              <c:numCache>
                <c:formatCode>#,##0</c:formatCode>
                <c:ptCount val="4"/>
                <c:pt idx="0">
                  <c:v>99648531.584570006</c:v>
                </c:pt>
                <c:pt idx="1">
                  <c:v>139277930.14589</c:v>
                </c:pt>
                <c:pt idx="2">
                  <c:v>181733705.91411999</c:v>
                </c:pt>
                <c:pt idx="3">
                  <c:v>198566619.04843</c:v>
                </c:pt>
              </c:numCache>
            </c:numRef>
          </c:val>
          <c:smooth val="0"/>
          <c:extLst>
            <c:ext xmlns:c16="http://schemas.microsoft.com/office/drawing/2014/chart" uri="{C3380CC4-5D6E-409C-BE32-E72D297353CC}">
              <c16:uniqueId val="{00000000-FFB1-4587-B712-32FCED29D357}"/>
            </c:ext>
          </c:extLst>
        </c:ser>
        <c:ser>
          <c:idx val="1"/>
          <c:order val="1"/>
          <c:tx>
            <c:strRef>
              <c:f>'[25d4c898-d667-4eb7-8a73-1d58b8b756f8.xls]Enrolment by level of education'!$A$5</c:f>
              <c:strCache>
                <c:ptCount val="1"/>
                <c:pt idx="0">
                  <c:v>Estados Árabes</c:v>
                </c:pt>
              </c:strCache>
            </c:strRef>
          </c:tx>
          <c:marker>
            <c:symbol val="none"/>
          </c:marker>
          <c:cat>
            <c:strRef>
              <c:f>'[25d4c898-d667-4eb7-8a73-1d58b8b756f8.xls]Enrolment by level of education'!$B$3:$E$3</c:f>
              <c:strCache>
                <c:ptCount val="4"/>
                <c:pt idx="0">
                  <c:v>2000</c:v>
                </c:pt>
                <c:pt idx="1">
                  <c:v>2005</c:v>
                </c:pt>
                <c:pt idx="2">
                  <c:v>2010</c:v>
                </c:pt>
                <c:pt idx="3">
                  <c:v>2013</c:v>
                </c:pt>
              </c:strCache>
            </c:strRef>
          </c:cat>
          <c:val>
            <c:numRef>
              <c:f>'[25d4c898-d667-4eb7-8a73-1d58b8b756f8.xls]Enrolment by level of education'!$B$5:$E$5</c:f>
              <c:numCache>
                <c:formatCode>#,##0</c:formatCode>
                <c:ptCount val="4"/>
                <c:pt idx="0">
                  <c:v>5036100.1238200003</c:v>
                </c:pt>
                <c:pt idx="1">
                  <c:v>6790446.8819399998</c:v>
                </c:pt>
                <c:pt idx="2">
                  <c:v>8641472.5805799998</c:v>
                </c:pt>
                <c:pt idx="3">
                  <c:v>9440992.8255700003</c:v>
                </c:pt>
              </c:numCache>
            </c:numRef>
          </c:val>
          <c:smooth val="0"/>
          <c:extLst>
            <c:ext xmlns:c16="http://schemas.microsoft.com/office/drawing/2014/chart" uri="{C3380CC4-5D6E-409C-BE32-E72D297353CC}">
              <c16:uniqueId val="{00000001-FFB1-4587-B712-32FCED29D357}"/>
            </c:ext>
          </c:extLst>
        </c:ser>
        <c:ser>
          <c:idx val="2"/>
          <c:order val="2"/>
          <c:tx>
            <c:strRef>
              <c:f>'[25d4c898-d667-4eb7-8a73-1d58b8b756f8.xls]Enrolment by level of education'!$A$6</c:f>
              <c:strCache>
                <c:ptCount val="1"/>
                <c:pt idx="0">
                  <c:v>Europa Central y Oriental</c:v>
                </c:pt>
              </c:strCache>
            </c:strRef>
          </c:tx>
          <c:marker>
            <c:symbol val="none"/>
          </c:marker>
          <c:cat>
            <c:strRef>
              <c:f>'[25d4c898-d667-4eb7-8a73-1d58b8b756f8.xls]Enrolment by level of education'!$B$3:$E$3</c:f>
              <c:strCache>
                <c:ptCount val="4"/>
                <c:pt idx="0">
                  <c:v>2000</c:v>
                </c:pt>
                <c:pt idx="1">
                  <c:v>2005</c:v>
                </c:pt>
                <c:pt idx="2">
                  <c:v>2010</c:v>
                </c:pt>
                <c:pt idx="3">
                  <c:v>2013</c:v>
                </c:pt>
              </c:strCache>
            </c:strRef>
          </c:cat>
          <c:val>
            <c:numRef>
              <c:f>'[25d4c898-d667-4eb7-8a73-1d58b8b756f8.xls]Enrolment by level of education'!$B$6:$E$6</c:f>
              <c:numCache>
                <c:formatCode>#,##0</c:formatCode>
                <c:ptCount val="4"/>
                <c:pt idx="0">
                  <c:v>13971469.834249999</c:v>
                </c:pt>
                <c:pt idx="1">
                  <c:v>19495510</c:v>
                </c:pt>
                <c:pt idx="2">
                  <c:v>21622368.200240001</c:v>
                </c:pt>
                <c:pt idx="3">
                  <c:v>20511878.370379999</c:v>
                </c:pt>
              </c:numCache>
            </c:numRef>
          </c:val>
          <c:smooth val="0"/>
          <c:extLst>
            <c:ext xmlns:c16="http://schemas.microsoft.com/office/drawing/2014/chart" uri="{C3380CC4-5D6E-409C-BE32-E72D297353CC}">
              <c16:uniqueId val="{00000002-FFB1-4587-B712-32FCED29D357}"/>
            </c:ext>
          </c:extLst>
        </c:ser>
        <c:ser>
          <c:idx val="3"/>
          <c:order val="3"/>
          <c:tx>
            <c:strRef>
              <c:f>'[25d4c898-d667-4eb7-8a73-1d58b8b756f8.xls]Enrolment by level of education'!$A$7</c:f>
              <c:strCache>
                <c:ptCount val="1"/>
                <c:pt idx="0">
                  <c:v>Asia Central</c:v>
                </c:pt>
              </c:strCache>
            </c:strRef>
          </c:tx>
          <c:marker>
            <c:symbol val="none"/>
          </c:marker>
          <c:cat>
            <c:strRef>
              <c:f>'[25d4c898-d667-4eb7-8a73-1d58b8b756f8.xls]Enrolment by level of education'!$B$3:$E$3</c:f>
              <c:strCache>
                <c:ptCount val="4"/>
                <c:pt idx="0">
                  <c:v>2000</c:v>
                </c:pt>
                <c:pt idx="1">
                  <c:v>2005</c:v>
                </c:pt>
                <c:pt idx="2">
                  <c:v>2010</c:v>
                </c:pt>
                <c:pt idx="3">
                  <c:v>2013</c:v>
                </c:pt>
              </c:strCache>
            </c:strRef>
          </c:cat>
          <c:val>
            <c:numRef>
              <c:f>'[25d4c898-d667-4eb7-8a73-1d58b8b756f8.xls]Enrolment by level of education'!$B$7:$E$7</c:f>
              <c:numCache>
                <c:formatCode>#,##0</c:formatCode>
                <c:ptCount val="4"/>
                <c:pt idx="0">
                  <c:v>1500724.56482</c:v>
                </c:pt>
                <c:pt idx="1">
                  <c:v>2045336.7694399999</c:v>
                </c:pt>
                <c:pt idx="2">
                  <c:v>2288349.01297</c:v>
                </c:pt>
                <c:pt idx="3">
                  <c:v>2175370.9497199999</c:v>
                </c:pt>
              </c:numCache>
            </c:numRef>
          </c:val>
          <c:smooth val="0"/>
          <c:extLst>
            <c:ext xmlns:c16="http://schemas.microsoft.com/office/drawing/2014/chart" uri="{C3380CC4-5D6E-409C-BE32-E72D297353CC}">
              <c16:uniqueId val="{00000003-FFB1-4587-B712-32FCED29D357}"/>
            </c:ext>
          </c:extLst>
        </c:ser>
        <c:ser>
          <c:idx val="4"/>
          <c:order val="4"/>
          <c:tx>
            <c:strRef>
              <c:f>'[25d4c898-d667-4eb7-8a73-1d58b8b756f8.xls]Enrolment by level of education'!$A$8</c:f>
              <c:strCache>
                <c:ptCount val="1"/>
                <c:pt idx="0">
                  <c:v>Asia del Este y Pacífico</c:v>
                </c:pt>
              </c:strCache>
            </c:strRef>
          </c:tx>
          <c:marker>
            <c:symbol val="none"/>
          </c:marker>
          <c:cat>
            <c:strRef>
              <c:f>'[25d4c898-d667-4eb7-8a73-1d58b8b756f8.xls]Enrolment by level of education'!$B$3:$E$3</c:f>
              <c:strCache>
                <c:ptCount val="4"/>
                <c:pt idx="0">
                  <c:v>2000</c:v>
                </c:pt>
                <c:pt idx="1">
                  <c:v>2005</c:v>
                </c:pt>
                <c:pt idx="2">
                  <c:v>2010</c:v>
                </c:pt>
                <c:pt idx="3">
                  <c:v>2013</c:v>
                </c:pt>
              </c:strCache>
            </c:strRef>
          </c:cat>
          <c:val>
            <c:numRef>
              <c:f>'[25d4c898-d667-4eb7-8a73-1d58b8b756f8.xls]Enrolment by level of education'!$B$8:$E$8</c:f>
              <c:numCache>
                <c:formatCode>#,##0</c:formatCode>
                <c:ptCount val="4"/>
                <c:pt idx="0">
                  <c:v>25036958.83354</c:v>
                </c:pt>
                <c:pt idx="1">
                  <c:v>41006244.849789999</c:v>
                </c:pt>
                <c:pt idx="2">
                  <c:v>55147401.156609997</c:v>
                </c:pt>
                <c:pt idx="3">
                  <c:v>60665317.241159998</c:v>
                </c:pt>
              </c:numCache>
            </c:numRef>
          </c:val>
          <c:smooth val="0"/>
          <c:extLst>
            <c:ext xmlns:c16="http://schemas.microsoft.com/office/drawing/2014/chart" uri="{C3380CC4-5D6E-409C-BE32-E72D297353CC}">
              <c16:uniqueId val="{00000004-FFB1-4587-B712-32FCED29D357}"/>
            </c:ext>
          </c:extLst>
        </c:ser>
        <c:ser>
          <c:idx val="5"/>
          <c:order val="5"/>
          <c:tx>
            <c:strRef>
              <c:f>'[25d4c898-d667-4eb7-8a73-1d58b8b756f8.xls]Enrolment by level of education'!$A$9</c:f>
              <c:strCache>
                <c:ptCount val="1"/>
                <c:pt idx="0">
                  <c:v>América Latina y Caribe</c:v>
                </c:pt>
              </c:strCache>
            </c:strRef>
          </c:tx>
          <c:marker>
            <c:symbol val="none"/>
          </c:marker>
          <c:cat>
            <c:strRef>
              <c:f>'[25d4c898-d667-4eb7-8a73-1d58b8b756f8.xls]Enrolment by level of education'!$B$3:$E$3</c:f>
              <c:strCache>
                <c:ptCount val="4"/>
                <c:pt idx="0">
                  <c:v>2000</c:v>
                </c:pt>
                <c:pt idx="1">
                  <c:v>2005</c:v>
                </c:pt>
                <c:pt idx="2">
                  <c:v>2010</c:v>
                </c:pt>
                <c:pt idx="3">
                  <c:v>2013</c:v>
                </c:pt>
              </c:strCache>
            </c:strRef>
          </c:cat>
          <c:val>
            <c:numRef>
              <c:f>'[25d4c898-d667-4eb7-8a73-1d58b8b756f8.xls]Enrolment by level of education'!$B$9:$E$9</c:f>
              <c:numCache>
                <c:formatCode>#,##0</c:formatCode>
                <c:ptCount val="4"/>
                <c:pt idx="0">
                  <c:v>11540052.848929999</c:v>
                </c:pt>
                <c:pt idx="1">
                  <c:v>16127674.78417</c:v>
                </c:pt>
                <c:pt idx="2">
                  <c:v>21841339.557119999</c:v>
                </c:pt>
                <c:pt idx="3">
                  <c:v>23687755.195500001</c:v>
                </c:pt>
              </c:numCache>
            </c:numRef>
          </c:val>
          <c:smooth val="0"/>
          <c:extLst>
            <c:ext xmlns:c16="http://schemas.microsoft.com/office/drawing/2014/chart" uri="{C3380CC4-5D6E-409C-BE32-E72D297353CC}">
              <c16:uniqueId val="{00000005-FFB1-4587-B712-32FCED29D357}"/>
            </c:ext>
          </c:extLst>
        </c:ser>
        <c:ser>
          <c:idx val="6"/>
          <c:order val="6"/>
          <c:tx>
            <c:strRef>
              <c:f>'[25d4c898-d667-4eb7-8a73-1d58b8b756f8.xls]Enrolment by level of education'!$A$10</c:f>
              <c:strCache>
                <c:ptCount val="1"/>
                <c:pt idx="0">
                  <c:v>Norteamérica y Euroopa Occidental</c:v>
                </c:pt>
              </c:strCache>
            </c:strRef>
          </c:tx>
          <c:marker>
            <c:symbol val="none"/>
          </c:marker>
          <c:cat>
            <c:strRef>
              <c:f>'[25d4c898-d667-4eb7-8a73-1d58b8b756f8.xls]Enrolment by level of education'!$B$3:$E$3</c:f>
              <c:strCache>
                <c:ptCount val="4"/>
                <c:pt idx="0">
                  <c:v>2000</c:v>
                </c:pt>
                <c:pt idx="1">
                  <c:v>2005</c:v>
                </c:pt>
                <c:pt idx="2">
                  <c:v>2010</c:v>
                </c:pt>
                <c:pt idx="3">
                  <c:v>2013</c:v>
                </c:pt>
              </c:strCache>
            </c:strRef>
          </c:cat>
          <c:val>
            <c:numRef>
              <c:f>'[25d4c898-d667-4eb7-8a73-1d58b8b756f8.xls]Enrolment by level of education'!$B$10:$E$10</c:f>
              <c:numCache>
                <c:formatCode>#,##0</c:formatCode>
                <c:ptCount val="4"/>
                <c:pt idx="0">
                  <c:v>27787788.316920001</c:v>
                </c:pt>
                <c:pt idx="1">
                  <c:v>33686577.583130002</c:v>
                </c:pt>
                <c:pt idx="2">
                  <c:v>37798114.920720004</c:v>
                </c:pt>
                <c:pt idx="3">
                  <c:v>37699461.454960003</c:v>
                </c:pt>
              </c:numCache>
            </c:numRef>
          </c:val>
          <c:smooth val="0"/>
          <c:extLst>
            <c:ext xmlns:c16="http://schemas.microsoft.com/office/drawing/2014/chart" uri="{C3380CC4-5D6E-409C-BE32-E72D297353CC}">
              <c16:uniqueId val="{00000006-FFB1-4587-B712-32FCED29D357}"/>
            </c:ext>
          </c:extLst>
        </c:ser>
        <c:ser>
          <c:idx val="7"/>
          <c:order val="7"/>
          <c:tx>
            <c:strRef>
              <c:f>'[25d4c898-d667-4eb7-8a73-1d58b8b756f8.xls]Enrolment by level of education'!$A$11</c:f>
              <c:strCache>
                <c:ptCount val="1"/>
                <c:pt idx="0">
                  <c:v>Asia del Sur</c:v>
                </c:pt>
              </c:strCache>
            </c:strRef>
          </c:tx>
          <c:marker>
            <c:symbol val="none"/>
          </c:marker>
          <c:cat>
            <c:strRef>
              <c:f>'[25d4c898-d667-4eb7-8a73-1d58b8b756f8.xls]Enrolment by level of education'!$B$3:$E$3</c:f>
              <c:strCache>
                <c:ptCount val="4"/>
                <c:pt idx="0">
                  <c:v>2000</c:v>
                </c:pt>
                <c:pt idx="1">
                  <c:v>2005</c:v>
                </c:pt>
                <c:pt idx="2">
                  <c:v>2010</c:v>
                </c:pt>
                <c:pt idx="3">
                  <c:v>2013</c:v>
                </c:pt>
              </c:strCache>
            </c:strRef>
          </c:cat>
          <c:val>
            <c:numRef>
              <c:f>'[25d4c898-d667-4eb7-8a73-1d58b8b756f8.xls]Enrolment by level of education'!$B$11:$E$11</c:f>
              <c:numCache>
                <c:formatCode>#,##0</c:formatCode>
                <c:ptCount val="4"/>
                <c:pt idx="0">
                  <c:v>12163899.26159</c:v>
                </c:pt>
                <c:pt idx="1">
                  <c:v>16057370.389459999</c:v>
                </c:pt>
                <c:pt idx="2">
                  <c:v>28468507.346329998</c:v>
                </c:pt>
                <c:pt idx="3">
                  <c:v>37786308.729029998</c:v>
                </c:pt>
              </c:numCache>
            </c:numRef>
          </c:val>
          <c:smooth val="0"/>
          <c:extLst>
            <c:ext xmlns:c16="http://schemas.microsoft.com/office/drawing/2014/chart" uri="{C3380CC4-5D6E-409C-BE32-E72D297353CC}">
              <c16:uniqueId val="{00000007-FFB1-4587-B712-32FCED29D357}"/>
            </c:ext>
          </c:extLst>
        </c:ser>
        <c:ser>
          <c:idx val="8"/>
          <c:order val="8"/>
          <c:tx>
            <c:strRef>
              <c:f>'[25d4c898-d667-4eb7-8a73-1d58b8b756f8.xls]Enrolment by level of education'!$A$12</c:f>
              <c:strCache>
                <c:ptCount val="1"/>
                <c:pt idx="0">
                  <c:v>África Subsahariana</c:v>
                </c:pt>
              </c:strCache>
            </c:strRef>
          </c:tx>
          <c:marker>
            <c:symbol val="none"/>
          </c:marker>
          <c:cat>
            <c:strRef>
              <c:f>'[25d4c898-d667-4eb7-8a73-1d58b8b756f8.xls]Enrolment by level of education'!$B$3:$E$3</c:f>
              <c:strCache>
                <c:ptCount val="4"/>
                <c:pt idx="0">
                  <c:v>2000</c:v>
                </c:pt>
                <c:pt idx="1">
                  <c:v>2005</c:v>
                </c:pt>
                <c:pt idx="2">
                  <c:v>2010</c:v>
                </c:pt>
                <c:pt idx="3">
                  <c:v>2013</c:v>
                </c:pt>
              </c:strCache>
            </c:strRef>
          </c:cat>
          <c:val>
            <c:numRef>
              <c:f>'[25d4c898-d667-4eb7-8a73-1d58b8b756f8.xls]Enrolment by level of education'!$B$12:$E$12</c:f>
              <c:numCache>
                <c:formatCode>#,##0</c:formatCode>
                <c:ptCount val="4"/>
                <c:pt idx="0">
                  <c:v>2611537.8007100001</c:v>
                </c:pt>
                <c:pt idx="1">
                  <c:v>4068768.88796</c:v>
                </c:pt>
                <c:pt idx="2">
                  <c:v>5926153.1395500004</c:v>
                </c:pt>
                <c:pt idx="3">
                  <c:v>6599534.2821199996</c:v>
                </c:pt>
              </c:numCache>
            </c:numRef>
          </c:val>
          <c:smooth val="0"/>
          <c:extLst>
            <c:ext xmlns:c16="http://schemas.microsoft.com/office/drawing/2014/chart" uri="{C3380CC4-5D6E-409C-BE32-E72D297353CC}">
              <c16:uniqueId val="{00000008-FFB1-4587-B712-32FCED29D357}"/>
            </c:ext>
          </c:extLst>
        </c:ser>
        <c:dLbls>
          <c:showLegendKey val="0"/>
          <c:showVal val="0"/>
          <c:showCatName val="0"/>
          <c:showSerName val="0"/>
          <c:showPercent val="0"/>
          <c:showBubbleSize val="0"/>
        </c:dLbls>
        <c:smooth val="0"/>
        <c:axId val="196775936"/>
        <c:axId val="196777472"/>
      </c:lineChart>
      <c:catAx>
        <c:axId val="196775936"/>
        <c:scaling>
          <c:orientation val="minMax"/>
        </c:scaling>
        <c:delete val="0"/>
        <c:axPos val="b"/>
        <c:numFmt formatCode="General" sourceLinked="0"/>
        <c:majorTickMark val="out"/>
        <c:minorTickMark val="none"/>
        <c:tickLblPos val="nextTo"/>
        <c:crossAx val="196777472"/>
        <c:crosses val="autoZero"/>
        <c:auto val="1"/>
        <c:lblAlgn val="ctr"/>
        <c:lblOffset val="100"/>
        <c:noMultiLvlLbl val="0"/>
      </c:catAx>
      <c:valAx>
        <c:axId val="196777472"/>
        <c:scaling>
          <c:orientation val="minMax"/>
        </c:scaling>
        <c:delete val="0"/>
        <c:axPos val="l"/>
        <c:numFmt formatCode="#,##0" sourceLinked="1"/>
        <c:majorTickMark val="out"/>
        <c:minorTickMark val="none"/>
        <c:tickLblPos val="nextTo"/>
        <c:txPr>
          <a:bodyPr/>
          <a:lstStyle/>
          <a:p>
            <a:pPr>
              <a:defRPr sz="900"/>
            </a:pPr>
            <a:endParaRPr lang="es-MX"/>
          </a:p>
        </c:txPr>
        <c:crossAx val="196775936"/>
        <c:crosses val="autoZero"/>
        <c:crossBetween val="between"/>
      </c:valAx>
    </c:plotArea>
    <c:legend>
      <c:legendPos val="b"/>
      <c:overlay val="0"/>
      <c:txPr>
        <a:bodyPr/>
        <a:lstStyle/>
        <a:p>
          <a:pPr>
            <a:defRPr sz="900"/>
          </a:pPr>
          <a:endParaRPr lang="es-MX"/>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127271695830977E-2"/>
          <c:y val="2.910041679601949E-2"/>
          <c:w val="0.48348947250995172"/>
          <c:h val="0.88140010387600753"/>
        </c:manualLayout>
      </c:layout>
      <c:lineChart>
        <c:grouping val="standard"/>
        <c:varyColors val="0"/>
        <c:ser>
          <c:idx val="0"/>
          <c:order val="0"/>
          <c:tx>
            <c:strRef>
              <c:f>Hoja2!$A$53</c:f>
              <c:strCache>
                <c:ptCount val="1"/>
                <c:pt idx="0">
                  <c:v>Suiza (cma 6.1%)</c:v>
                </c:pt>
              </c:strCache>
            </c:strRef>
          </c:tx>
          <c:spPr>
            <a:ln w="28575" cap="rnd">
              <a:solidFill>
                <a:schemeClr val="accent1"/>
              </a:solidFill>
              <a:round/>
            </a:ln>
            <a:effectLst/>
          </c:spPr>
          <c:marker>
            <c:symbol val="none"/>
          </c:marker>
          <c:cat>
            <c:numRef>
              <c:f>Hoja2!$B$52:$P$52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Hoja2!$B$53:$P$53</c:f>
              <c:numCache>
                <c:formatCode>#,##0</c:formatCode>
                <c:ptCount val="15"/>
                <c:pt idx="0">
                  <c:v>16764</c:v>
                </c:pt>
                <c:pt idx="1">
                  <c:v>16012</c:v>
                </c:pt>
                <c:pt idx="2">
                  <c:v>16500</c:v>
                </c:pt>
                <c:pt idx="3">
                  <c:v>19656</c:v>
                </c:pt>
                <c:pt idx="4">
                  <c:v>21772</c:v>
                </c:pt>
                <c:pt idx="5">
                  <c:v>24084</c:v>
                </c:pt>
                <c:pt idx="6">
                  <c:v>25855</c:v>
                </c:pt>
                <c:pt idx="7">
                  <c:v>27101</c:v>
                </c:pt>
                <c:pt idx="8">
                  <c:v>28039</c:v>
                </c:pt>
                <c:pt idx="9">
                  <c:v>29831</c:v>
                </c:pt>
                <c:pt idx="10">
                  <c:v>31634</c:v>
                </c:pt>
                <c:pt idx="11">
                  <c:v>33851</c:v>
                </c:pt>
                <c:pt idx="12">
                  <c:v>36186</c:v>
                </c:pt>
                <c:pt idx="13">
                  <c:v>37395</c:v>
                </c:pt>
                <c:pt idx="14">
                  <c:v>38236</c:v>
                </c:pt>
              </c:numCache>
            </c:numRef>
          </c:val>
          <c:smooth val="0"/>
          <c:extLst>
            <c:ext xmlns:c16="http://schemas.microsoft.com/office/drawing/2014/chart" uri="{C3380CC4-5D6E-409C-BE32-E72D297353CC}">
              <c16:uniqueId val="{00000000-958C-432A-AB0F-11DA10C9F25C}"/>
            </c:ext>
          </c:extLst>
        </c:ser>
        <c:ser>
          <c:idx val="1"/>
          <c:order val="1"/>
          <c:tx>
            <c:strRef>
              <c:f>Hoja2!$A$54</c:f>
              <c:strCache>
                <c:ptCount val="1"/>
                <c:pt idx="0">
                  <c:v>Suecia (cma 4.6%)</c:v>
                </c:pt>
              </c:strCache>
            </c:strRef>
          </c:tx>
          <c:spPr>
            <a:ln w="28575" cap="rnd">
              <a:solidFill>
                <a:schemeClr val="accent2"/>
              </a:solidFill>
              <a:round/>
            </a:ln>
            <a:effectLst/>
          </c:spPr>
          <c:marker>
            <c:symbol val="none"/>
          </c:marker>
          <c:cat>
            <c:numRef>
              <c:f>Hoja2!$B$52:$P$52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Hoja2!$B$54:$P$54</c:f>
              <c:numCache>
                <c:formatCode>#,##0</c:formatCode>
                <c:ptCount val="15"/>
                <c:pt idx="0">
                  <c:v>18087</c:v>
                </c:pt>
                <c:pt idx="1">
                  <c:v>17805</c:v>
                </c:pt>
                <c:pt idx="2">
                  <c:v>17510</c:v>
                </c:pt>
                <c:pt idx="3">
                  <c:v>19945</c:v>
                </c:pt>
                <c:pt idx="4">
                  <c:v>21114</c:v>
                </c:pt>
                <c:pt idx="5">
                  <c:v>23130</c:v>
                </c:pt>
                <c:pt idx="6">
                  <c:v>23793</c:v>
                </c:pt>
                <c:pt idx="7">
                  <c:v>24551</c:v>
                </c:pt>
                <c:pt idx="8">
                  <c:v>24352</c:v>
                </c:pt>
                <c:pt idx="9">
                  <c:v>26199</c:v>
                </c:pt>
                <c:pt idx="10">
                  <c:v>27468</c:v>
                </c:pt>
                <c:pt idx="11">
                  <c:v>29183</c:v>
                </c:pt>
                <c:pt idx="12">
                  <c:v>31226</c:v>
                </c:pt>
                <c:pt idx="13">
                  <c:v>32573</c:v>
                </c:pt>
                <c:pt idx="14">
                  <c:v>34037</c:v>
                </c:pt>
              </c:numCache>
            </c:numRef>
          </c:val>
          <c:smooth val="0"/>
          <c:extLst>
            <c:ext xmlns:c16="http://schemas.microsoft.com/office/drawing/2014/chart" uri="{C3380CC4-5D6E-409C-BE32-E72D297353CC}">
              <c16:uniqueId val="{00000001-958C-432A-AB0F-11DA10C9F25C}"/>
            </c:ext>
          </c:extLst>
        </c:ser>
        <c:ser>
          <c:idx val="2"/>
          <c:order val="2"/>
          <c:tx>
            <c:strRef>
              <c:f>Hoja2!$A$55</c:f>
              <c:strCache>
                <c:ptCount val="1"/>
                <c:pt idx="0">
                  <c:v>Bélgica (cma 6.2%)</c:v>
                </c:pt>
              </c:strCache>
            </c:strRef>
          </c:tx>
          <c:spPr>
            <a:ln w="28575" cap="rnd">
              <a:solidFill>
                <a:schemeClr val="accent3"/>
              </a:solidFill>
              <a:round/>
            </a:ln>
            <a:effectLst/>
          </c:spPr>
          <c:marker>
            <c:symbol val="none"/>
          </c:marker>
          <c:cat>
            <c:numRef>
              <c:f>Hoja2!$B$52:$P$52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Hoja2!$B$55:$P$55</c:f>
              <c:numCache>
                <c:formatCode>#,##0</c:formatCode>
                <c:ptCount val="15"/>
                <c:pt idx="0">
                  <c:v>12282</c:v>
                </c:pt>
                <c:pt idx="1">
                  <c:v>12180</c:v>
                </c:pt>
                <c:pt idx="2">
                  <c:v>13095</c:v>
                </c:pt>
                <c:pt idx="3">
                  <c:v>15286</c:v>
                </c:pt>
                <c:pt idx="4">
                  <c:v>16438</c:v>
                </c:pt>
                <c:pt idx="5">
                  <c:v>18628</c:v>
                </c:pt>
                <c:pt idx="6">
                  <c:v>19138</c:v>
                </c:pt>
                <c:pt idx="7">
                  <c:v>20334</c:v>
                </c:pt>
                <c:pt idx="8">
                  <c:v>21586</c:v>
                </c:pt>
                <c:pt idx="9">
                  <c:v>23145</c:v>
                </c:pt>
                <c:pt idx="10">
                  <c:v>24169</c:v>
                </c:pt>
                <c:pt idx="11">
                  <c:v>25709</c:v>
                </c:pt>
                <c:pt idx="12">
                  <c:v>27184</c:v>
                </c:pt>
                <c:pt idx="13">
                  <c:v>27942</c:v>
                </c:pt>
                <c:pt idx="14">
                  <c:v>28578</c:v>
                </c:pt>
              </c:numCache>
            </c:numRef>
          </c:val>
          <c:smooth val="0"/>
          <c:extLst>
            <c:ext xmlns:c16="http://schemas.microsoft.com/office/drawing/2014/chart" uri="{C3380CC4-5D6E-409C-BE32-E72D297353CC}">
              <c16:uniqueId val="{00000002-958C-432A-AB0F-11DA10C9F25C}"/>
            </c:ext>
          </c:extLst>
        </c:ser>
        <c:ser>
          <c:idx val="3"/>
          <c:order val="3"/>
          <c:tx>
            <c:strRef>
              <c:f>Hoja2!$A$56</c:f>
              <c:strCache>
                <c:ptCount val="1"/>
                <c:pt idx="0">
                  <c:v>Dinamarca (cma 6.4%)</c:v>
                </c:pt>
              </c:strCache>
            </c:strRef>
          </c:tx>
          <c:spPr>
            <a:ln w="28575" cap="rnd">
              <a:solidFill>
                <a:schemeClr val="accent4"/>
              </a:solidFill>
              <a:round/>
            </a:ln>
            <a:effectLst/>
          </c:spPr>
          <c:marker>
            <c:symbol val="none"/>
          </c:marker>
          <c:cat>
            <c:numRef>
              <c:f>Hoja2!$B$52:$P$52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Hoja2!$B$56:$P$56</c:f>
              <c:numCache>
                <c:formatCode>#,##0</c:formatCode>
                <c:ptCount val="15"/>
                <c:pt idx="0">
                  <c:v>9194</c:v>
                </c:pt>
                <c:pt idx="1">
                  <c:v>8869</c:v>
                </c:pt>
                <c:pt idx="2">
                  <c:v>9155</c:v>
                </c:pt>
                <c:pt idx="3">
                  <c:v>10398</c:v>
                </c:pt>
                <c:pt idx="4">
                  <c:v>11151</c:v>
                </c:pt>
                <c:pt idx="5">
                  <c:v>12203</c:v>
                </c:pt>
                <c:pt idx="6">
                  <c:v>12786</c:v>
                </c:pt>
                <c:pt idx="7">
                  <c:v>13555</c:v>
                </c:pt>
                <c:pt idx="8">
                  <c:v>14026</c:v>
                </c:pt>
                <c:pt idx="9">
                  <c:v>15292</c:v>
                </c:pt>
                <c:pt idx="10">
                  <c:v>16328</c:v>
                </c:pt>
                <c:pt idx="11">
                  <c:v>18193</c:v>
                </c:pt>
                <c:pt idx="12">
                  <c:v>19834</c:v>
                </c:pt>
                <c:pt idx="13">
                  <c:v>20703</c:v>
                </c:pt>
                <c:pt idx="14">
                  <c:v>22030</c:v>
                </c:pt>
              </c:numCache>
            </c:numRef>
          </c:val>
          <c:smooth val="0"/>
          <c:extLst>
            <c:ext xmlns:c16="http://schemas.microsoft.com/office/drawing/2014/chart" uri="{C3380CC4-5D6E-409C-BE32-E72D297353CC}">
              <c16:uniqueId val="{00000003-958C-432A-AB0F-11DA10C9F25C}"/>
            </c:ext>
          </c:extLst>
        </c:ser>
        <c:ser>
          <c:idx val="4"/>
          <c:order val="4"/>
          <c:tx>
            <c:strRef>
              <c:f>Hoja2!$A$57</c:f>
              <c:strCache>
                <c:ptCount val="1"/>
                <c:pt idx="0">
                  <c:v>Austria (cma 6.6%)</c:v>
                </c:pt>
              </c:strCache>
            </c:strRef>
          </c:tx>
          <c:spPr>
            <a:ln w="28575" cap="rnd">
              <a:solidFill>
                <a:schemeClr val="accent5"/>
              </a:solidFill>
              <a:round/>
            </a:ln>
            <a:effectLst/>
          </c:spPr>
          <c:marker>
            <c:symbol val="none"/>
          </c:marker>
          <c:cat>
            <c:numRef>
              <c:f>Hoja2!$B$52:$P$52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Hoja2!$B$57:$P$57</c:f>
              <c:numCache>
                <c:formatCode>#,##0</c:formatCode>
                <c:ptCount val="15"/>
                <c:pt idx="0">
                  <c:v>8617</c:v>
                </c:pt>
                <c:pt idx="1">
                  <c:v>8994</c:v>
                </c:pt>
                <c:pt idx="2">
                  <c:v>9550</c:v>
                </c:pt>
                <c:pt idx="3">
                  <c:v>10965</c:v>
                </c:pt>
                <c:pt idx="4">
                  <c:v>11849</c:v>
                </c:pt>
                <c:pt idx="5">
                  <c:v>13281</c:v>
                </c:pt>
                <c:pt idx="6">
                  <c:v>13683</c:v>
                </c:pt>
                <c:pt idx="7">
                  <c:v>14892</c:v>
                </c:pt>
                <c:pt idx="8">
                  <c:v>15670</c:v>
                </c:pt>
                <c:pt idx="9">
                  <c:v>16773</c:v>
                </c:pt>
                <c:pt idx="10">
                  <c:v>17534</c:v>
                </c:pt>
                <c:pt idx="11">
                  <c:v>18948</c:v>
                </c:pt>
                <c:pt idx="12">
                  <c:v>19935</c:v>
                </c:pt>
                <c:pt idx="13">
                  <c:v>20540</c:v>
                </c:pt>
                <c:pt idx="14">
                  <c:v>20996</c:v>
                </c:pt>
              </c:numCache>
            </c:numRef>
          </c:val>
          <c:smooth val="0"/>
          <c:extLst>
            <c:ext xmlns:c16="http://schemas.microsoft.com/office/drawing/2014/chart" uri="{C3380CC4-5D6E-409C-BE32-E72D297353CC}">
              <c16:uniqueId val="{00000004-958C-432A-AB0F-11DA10C9F25C}"/>
            </c:ext>
          </c:extLst>
        </c:ser>
        <c:ser>
          <c:idx val="5"/>
          <c:order val="5"/>
          <c:tx>
            <c:strRef>
              <c:f>Hoja2!$A$58</c:f>
              <c:strCache>
                <c:ptCount val="1"/>
                <c:pt idx="0">
                  <c:v>Portugal (cma 12%)</c:v>
                </c:pt>
              </c:strCache>
            </c:strRef>
          </c:tx>
          <c:spPr>
            <a:ln w="28575" cap="rnd">
              <a:solidFill>
                <a:schemeClr val="accent6"/>
              </a:solidFill>
              <a:round/>
            </a:ln>
            <a:effectLst/>
          </c:spPr>
          <c:marker>
            <c:symbol val="none"/>
          </c:marker>
          <c:cat>
            <c:numRef>
              <c:f>Hoja2!$B$52:$P$52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Hoja2!$B$58:$P$58</c:f>
              <c:numCache>
                <c:formatCode>#,##0</c:formatCode>
                <c:ptCount val="15"/>
                <c:pt idx="0">
                  <c:v>4143</c:v>
                </c:pt>
                <c:pt idx="1">
                  <c:v>4461</c:v>
                </c:pt>
                <c:pt idx="2">
                  <c:v>4987</c:v>
                </c:pt>
                <c:pt idx="3">
                  <c:v>6071</c:v>
                </c:pt>
                <c:pt idx="4">
                  <c:v>6875</c:v>
                </c:pt>
                <c:pt idx="5">
                  <c:v>7987</c:v>
                </c:pt>
                <c:pt idx="6">
                  <c:v>9730</c:v>
                </c:pt>
                <c:pt idx="7">
                  <c:v>10145</c:v>
                </c:pt>
                <c:pt idx="8">
                  <c:v>11881</c:v>
                </c:pt>
                <c:pt idx="9">
                  <c:v>13166</c:v>
                </c:pt>
                <c:pt idx="10">
                  <c:v>14676</c:v>
                </c:pt>
                <c:pt idx="11">
                  <c:v>16779</c:v>
                </c:pt>
                <c:pt idx="12">
                  <c:v>18352</c:v>
                </c:pt>
                <c:pt idx="13">
                  <c:v>19881</c:v>
                </c:pt>
                <c:pt idx="14">
                  <c:v>20304</c:v>
                </c:pt>
              </c:numCache>
            </c:numRef>
          </c:val>
          <c:smooth val="0"/>
          <c:extLst>
            <c:ext xmlns:c16="http://schemas.microsoft.com/office/drawing/2014/chart" uri="{C3380CC4-5D6E-409C-BE32-E72D297353CC}">
              <c16:uniqueId val="{00000005-958C-432A-AB0F-11DA10C9F25C}"/>
            </c:ext>
          </c:extLst>
        </c:ser>
        <c:ser>
          <c:idx val="6"/>
          <c:order val="6"/>
          <c:tx>
            <c:strRef>
              <c:f>Hoja2!$A$59</c:f>
              <c:strCache>
                <c:ptCount val="1"/>
                <c:pt idx="0">
                  <c:v>Finlandia (cma 5.0%)</c:v>
                </c:pt>
              </c:strCache>
            </c:strRef>
          </c:tx>
          <c:spPr>
            <a:ln w="28575" cap="rnd">
              <a:solidFill>
                <a:schemeClr val="accent1">
                  <a:lumMod val="60000"/>
                </a:schemeClr>
              </a:solidFill>
              <a:round/>
            </a:ln>
            <a:effectLst/>
          </c:spPr>
          <c:marker>
            <c:symbol val="none"/>
          </c:marker>
          <c:cat>
            <c:numRef>
              <c:f>Hoja2!$B$52:$P$52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Hoja2!$B$59:$P$59</c:f>
              <c:numCache>
                <c:formatCode>#,##0</c:formatCode>
                <c:ptCount val="15"/>
                <c:pt idx="0">
                  <c:v>8778</c:v>
                </c:pt>
                <c:pt idx="1">
                  <c:v>8980</c:v>
                </c:pt>
                <c:pt idx="2">
                  <c:v>9127</c:v>
                </c:pt>
                <c:pt idx="3">
                  <c:v>10180</c:v>
                </c:pt>
                <c:pt idx="4">
                  <c:v>11179</c:v>
                </c:pt>
                <c:pt idx="5">
                  <c:v>12166</c:v>
                </c:pt>
                <c:pt idx="6">
                  <c:v>12719</c:v>
                </c:pt>
                <c:pt idx="7">
                  <c:v>13229</c:v>
                </c:pt>
                <c:pt idx="8">
                  <c:v>13495</c:v>
                </c:pt>
                <c:pt idx="9">
                  <c:v>14333</c:v>
                </c:pt>
                <c:pt idx="10">
                  <c:v>14718</c:v>
                </c:pt>
                <c:pt idx="11">
                  <c:v>15510</c:v>
                </c:pt>
                <c:pt idx="12">
                  <c:v>16050</c:v>
                </c:pt>
                <c:pt idx="13">
                  <c:v>16826</c:v>
                </c:pt>
                <c:pt idx="14">
                  <c:v>17404</c:v>
                </c:pt>
              </c:numCache>
            </c:numRef>
          </c:val>
          <c:smooth val="0"/>
          <c:extLst>
            <c:ext xmlns:c16="http://schemas.microsoft.com/office/drawing/2014/chart" uri="{C3380CC4-5D6E-409C-BE32-E72D297353CC}">
              <c16:uniqueId val="{00000006-958C-432A-AB0F-11DA10C9F25C}"/>
            </c:ext>
          </c:extLst>
        </c:ser>
        <c:ser>
          <c:idx val="7"/>
          <c:order val="7"/>
          <c:tx>
            <c:strRef>
              <c:f>Hoja2!$A$60</c:f>
              <c:strCache>
                <c:ptCount val="1"/>
                <c:pt idx="0">
                  <c:v>Noruega (cma 7.6%)</c:v>
                </c:pt>
              </c:strCache>
            </c:strRef>
          </c:tx>
          <c:spPr>
            <a:ln w="28575" cap="rnd">
              <a:solidFill>
                <a:schemeClr val="accent2">
                  <a:lumMod val="60000"/>
                </a:schemeClr>
              </a:solidFill>
              <a:round/>
            </a:ln>
            <a:effectLst/>
          </c:spPr>
          <c:marker>
            <c:symbol val="none"/>
          </c:marker>
          <c:cat>
            <c:numRef>
              <c:f>Hoja2!$B$52:$P$52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Hoja2!$B$60:$P$60</c:f>
              <c:numCache>
                <c:formatCode>#,##0</c:formatCode>
                <c:ptCount val="15"/>
                <c:pt idx="0">
                  <c:v>6204</c:v>
                </c:pt>
                <c:pt idx="1">
                  <c:v>6203</c:v>
                </c:pt>
                <c:pt idx="2">
                  <c:v>6403</c:v>
                </c:pt>
                <c:pt idx="3">
                  <c:v>7196</c:v>
                </c:pt>
                <c:pt idx="4">
                  <c:v>8064</c:v>
                </c:pt>
                <c:pt idx="5">
                  <c:v>9525</c:v>
                </c:pt>
                <c:pt idx="6">
                  <c:v>10392</c:v>
                </c:pt>
                <c:pt idx="7">
                  <c:v>11220</c:v>
                </c:pt>
                <c:pt idx="8">
                  <c:v>11640</c:v>
                </c:pt>
                <c:pt idx="9">
                  <c:v>13391</c:v>
                </c:pt>
                <c:pt idx="10">
                  <c:v>13935</c:v>
                </c:pt>
                <c:pt idx="11">
                  <c:v>15037</c:v>
                </c:pt>
                <c:pt idx="12">
                  <c:v>16276</c:v>
                </c:pt>
                <c:pt idx="13">
                  <c:v>16454</c:v>
                </c:pt>
                <c:pt idx="14">
                  <c:v>17207</c:v>
                </c:pt>
              </c:numCache>
            </c:numRef>
          </c:val>
          <c:smooth val="0"/>
          <c:extLst>
            <c:ext xmlns:c16="http://schemas.microsoft.com/office/drawing/2014/chart" uri="{C3380CC4-5D6E-409C-BE32-E72D297353CC}">
              <c16:uniqueId val="{00000007-958C-432A-AB0F-11DA10C9F25C}"/>
            </c:ext>
          </c:extLst>
        </c:ser>
        <c:ser>
          <c:idx val="8"/>
          <c:order val="8"/>
          <c:tx>
            <c:strRef>
              <c:f>Hoja2!$A$61</c:f>
              <c:strCache>
                <c:ptCount val="1"/>
                <c:pt idx="0">
                  <c:v>Grecia (cma 7.0%)</c:v>
                </c:pt>
              </c:strCache>
            </c:strRef>
          </c:tx>
          <c:spPr>
            <a:ln w="28575" cap="rnd">
              <a:solidFill>
                <a:schemeClr val="accent3">
                  <a:lumMod val="60000"/>
                </a:schemeClr>
              </a:solidFill>
              <a:round/>
            </a:ln>
            <a:effectLst/>
          </c:spPr>
          <c:marker>
            <c:symbol val="none"/>
          </c:marker>
          <c:cat>
            <c:numRef>
              <c:f>Hoja2!$B$52:$P$52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Hoja2!$B$61:$P$61</c:f>
              <c:numCache>
                <c:formatCode>#,##0</c:formatCode>
                <c:ptCount val="15"/>
                <c:pt idx="0">
                  <c:v>6398</c:v>
                </c:pt>
                <c:pt idx="1">
                  <c:v>6736</c:v>
                </c:pt>
                <c:pt idx="2">
                  <c:v>7456</c:v>
                </c:pt>
                <c:pt idx="3">
                  <c:v>8385</c:v>
                </c:pt>
                <c:pt idx="4">
                  <c:v>9811</c:v>
                </c:pt>
                <c:pt idx="5">
                  <c:v>11660</c:v>
                </c:pt>
                <c:pt idx="6">
                  <c:v>13477</c:v>
                </c:pt>
                <c:pt idx="7">
                  <c:v>14066</c:v>
                </c:pt>
                <c:pt idx="8">
                  <c:v>14948</c:v>
                </c:pt>
                <c:pt idx="9">
                  <c:v>15986</c:v>
                </c:pt>
                <c:pt idx="10">
                  <c:v>15977</c:v>
                </c:pt>
                <c:pt idx="11">
                  <c:v>16246</c:v>
                </c:pt>
                <c:pt idx="12">
                  <c:v>16671</c:v>
                </c:pt>
                <c:pt idx="13">
                  <c:v>16555</c:v>
                </c:pt>
                <c:pt idx="14">
                  <c:v>16481</c:v>
                </c:pt>
              </c:numCache>
            </c:numRef>
          </c:val>
          <c:smooth val="0"/>
          <c:extLst>
            <c:ext xmlns:c16="http://schemas.microsoft.com/office/drawing/2014/chart" uri="{C3380CC4-5D6E-409C-BE32-E72D297353CC}">
              <c16:uniqueId val="{00000008-958C-432A-AB0F-11DA10C9F25C}"/>
            </c:ext>
          </c:extLst>
        </c:ser>
        <c:ser>
          <c:idx val="9"/>
          <c:order val="9"/>
          <c:tx>
            <c:strRef>
              <c:f>Hoja2!$A$62</c:f>
              <c:strCache>
                <c:ptCount val="1"/>
                <c:pt idx="0">
                  <c:v>Irlanda (cma 9.1%)</c:v>
                </c:pt>
              </c:strCache>
            </c:strRef>
          </c:tx>
          <c:spPr>
            <a:ln w="28575" cap="rnd">
              <a:solidFill>
                <a:schemeClr val="accent4">
                  <a:lumMod val="60000"/>
                </a:schemeClr>
              </a:solidFill>
              <a:round/>
            </a:ln>
            <a:effectLst/>
          </c:spPr>
          <c:marker>
            <c:symbol val="none"/>
          </c:marker>
          <c:cat>
            <c:numRef>
              <c:f>Hoja2!$B$52:$P$52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Hoja2!$B$62:$P$62</c:f>
              <c:numCache>
                <c:formatCode>#,##0</c:formatCode>
                <c:ptCount val="15"/>
                <c:pt idx="0">
                  <c:v>3324</c:v>
                </c:pt>
                <c:pt idx="1">
                  <c:v>3395</c:v>
                </c:pt>
                <c:pt idx="2">
                  <c:v>3751</c:v>
                </c:pt>
                <c:pt idx="3">
                  <c:v>4233</c:v>
                </c:pt>
                <c:pt idx="4">
                  <c:v>5300</c:v>
                </c:pt>
                <c:pt idx="5">
                  <c:v>6595</c:v>
                </c:pt>
                <c:pt idx="6">
                  <c:v>6991</c:v>
                </c:pt>
                <c:pt idx="7">
                  <c:v>7786</c:v>
                </c:pt>
                <c:pt idx="8">
                  <c:v>8460</c:v>
                </c:pt>
                <c:pt idx="9">
                  <c:v>9529</c:v>
                </c:pt>
                <c:pt idx="10">
                  <c:v>10483</c:v>
                </c:pt>
                <c:pt idx="11">
                  <c:v>11072</c:v>
                </c:pt>
                <c:pt idx="12">
                  <c:v>10950</c:v>
                </c:pt>
                <c:pt idx="13">
                  <c:v>11066</c:v>
                </c:pt>
                <c:pt idx="14">
                  <c:v>11197</c:v>
                </c:pt>
              </c:numCache>
            </c:numRef>
          </c:val>
          <c:smooth val="0"/>
          <c:extLst>
            <c:ext xmlns:c16="http://schemas.microsoft.com/office/drawing/2014/chart" uri="{C3380CC4-5D6E-409C-BE32-E72D297353CC}">
              <c16:uniqueId val="{00000009-958C-432A-AB0F-11DA10C9F25C}"/>
            </c:ext>
          </c:extLst>
        </c:ser>
        <c:ser>
          <c:idx val="10"/>
          <c:order val="10"/>
          <c:tx>
            <c:strRef>
              <c:f>Hoja2!$A$63</c:f>
              <c:strCache>
                <c:ptCount val="1"/>
                <c:pt idx="0">
                  <c:v>Resto (cma 14.7%)</c:v>
                </c:pt>
              </c:strCache>
            </c:strRef>
          </c:tx>
          <c:spPr>
            <a:ln w="28575" cap="rnd">
              <a:solidFill>
                <a:schemeClr val="accent5">
                  <a:lumMod val="60000"/>
                </a:schemeClr>
              </a:solidFill>
              <a:round/>
            </a:ln>
            <a:effectLst/>
          </c:spPr>
          <c:marker>
            <c:symbol val="none"/>
          </c:marker>
          <c:cat>
            <c:numRef>
              <c:f>Hoja2!$B$52:$P$52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Hoja2!$B$63:$P$63</c:f>
              <c:numCache>
                <c:formatCode>#,##0</c:formatCode>
                <c:ptCount val="15"/>
                <c:pt idx="0">
                  <c:v>819</c:v>
                </c:pt>
                <c:pt idx="1">
                  <c:v>832</c:v>
                </c:pt>
                <c:pt idx="2">
                  <c:v>1001</c:v>
                </c:pt>
                <c:pt idx="3">
                  <c:v>1177</c:v>
                </c:pt>
                <c:pt idx="4">
                  <c:v>1476</c:v>
                </c:pt>
                <c:pt idx="5">
                  <c:v>1809</c:v>
                </c:pt>
                <c:pt idx="6">
                  <c:v>2024</c:v>
                </c:pt>
                <c:pt idx="7">
                  <c:v>2265</c:v>
                </c:pt>
                <c:pt idx="8">
                  <c:v>2800</c:v>
                </c:pt>
                <c:pt idx="9">
                  <c:v>3418</c:v>
                </c:pt>
                <c:pt idx="10">
                  <c:v>3978</c:v>
                </c:pt>
                <c:pt idx="11">
                  <c:v>4336</c:v>
                </c:pt>
                <c:pt idx="12">
                  <c:v>4817</c:v>
                </c:pt>
                <c:pt idx="13">
                  <c:v>5377</c:v>
                </c:pt>
                <c:pt idx="14">
                  <c:v>5597</c:v>
                </c:pt>
              </c:numCache>
            </c:numRef>
          </c:val>
          <c:smooth val="0"/>
          <c:extLst>
            <c:ext xmlns:c16="http://schemas.microsoft.com/office/drawing/2014/chart" uri="{C3380CC4-5D6E-409C-BE32-E72D297353CC}">
              <c16:uniqueId val="{0000000A-958C-432A-AB0F-11DA10C9F25C}"/>
            </c:ext>
          </c:extLst>
        </c:ser>
        <c:dLbls>
          <c:showLegendKey val="0"/>
          <c:showVal val="0"/>
          <c:showCatName val="0"/>
          <c:showSerName val="0"/>
          <c:showPercent val="0"/>
          <c:showBubbleSize val="0"/>
        </c:dLbls>
        <c:smooth val="0"/>
        <c:axId val="235964288"/>
        <c:axId val="235965824"/>
      </c:lineChart>
      <c:catAx>
        <c:axId val="23596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35965824"/>
        <c:crosses val="autoZero"/>
        <c:auto val="1"/>
        <c:lblAlgn val="ctr"/>
        <c:lblOffset val="100"/>
        <c:tickLblSkip val="14"/>
        <c:tickMarkSkip val="1"/>
        <c:noMultiLvlLbl val="0"/>
      </c:catAx>
      <c:valAx>
        <c:axId val="235965824"/>
        <c:scaling>
          <c:orientation val="minMax"/>
        </c:scaling>
        <c:delete val="0"/>
        <c:axPos val="l"/>
        <c:numFmt formatCode="#,##0" sourceLinked="1"/>
        <c:majorTickMark val="none"/>
        <c:minorTickMark val="none"/>
        <c:tickLblPos val="high"/>
        <c:spPr>
          <a:noFill/>
          <a:ln>
            <a:noFill/>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35964288"/>
        <c:crosses val="autoZero"/>
        <c:crossBetween val="between"/>
      </c:valAx>
      <c:spPr>
        <a:solidFill>
          <a:schemeClr val="tx1"/>
        </a:solid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29327221357683E-2"/>
          <c:y val="2.3349139965684117E-2"/>
          <c:w val="0.7900653594771242"/>
          <c:h val="0.87027070753869262"/>
        </c:manualLayout>
      </c:layout>
      <c:scatterChart>
        <c:scatterStyle val="smoothMarker"/>
        <c:varyColors val="0"/>
        <c:ser>
          <c:idx val="1"/>
          <c:order val="1"/>
          <c:tx>
            <c:strRef>
              <c:f>Hoja1!$A$16</c:f>
              <c:strCache>
                <c:ptCount val="1"/>
                <c:pt idx="0">
                  <c:v>Brasil</c:v>
                </c:pt>
              </c:strCache>
            </c:strRef>
          </c:tx>
          <c:spPr>
            <a:ln w="28575" cap="rnd">
              <a:solidFill>
                <a:schemeClr val="accent2"/>
              </a:solidFill>
              <a:round/>
            </a:ln>
            <a:effectLst/>
          </c:spPr>
          <c:marker>
            <c:symbol val="none"/>
          </c:marker>
          <c:dLbls>
            <c:dLbl>
              <c:idx val="14"/>
              <c:tx>
                <c:rich>
                  <a:bodyPr/>
                  <a:lstStyle/>
                  <a:p>
                    <a:r>
                      <a:rPr lang="en-US" dirty="0"/>
                      <a:t>BRA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1F-489A-8ACA-6FB0FB91B0F4}"/>
                </c:ext>
              </c:extLst>
            </c:dLbl>
            <c:spPr>
              <a:noFill/>
              <a:ln>
                <a:noFill/>
              </a:ln>
              <a:effectLst/>
            </c:spPr>
            <c:txPr>
              <a:bodyPr rot="0" spcFirstLastPara="1" vertOverflow="ellipsis" vert="horz" wrap="square" lIns="38100" tIns="19050" rIns="38100" bIns="19050" anchor="ctr" anchorCtr="0">
                <a:spAutoFit/>
              </a:bodyPr>
              <a:lstStyle/>
              <a:p>
                <a:pPr algn="ctr">
                  <a:defRPr sz="1200" b="0" i="0" u="none" strike="noStrike" kern="1200" baseline="0">
                    <a:solidFill>
                      <a:schemeClr val="bg1"/>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Hoja1!$B$14:$P$14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xVal>
          <c:yVal>
            <c:numRef>
              <c:f>Hoja1!$B$16:$P$16</c:f>
              <c:numCache>
                <c:formatCode>#,##0</c:formatCode>
                <c:ptCount val="15"/>
                <c:pt idx="0">
                  <c:v>14042</c:v>
                </c:pt>
                <c:pt idx="1">
                  <c:v>14668</c:v>
                </c:pt>
                <c:pt idx="2">
                  <c:v>17071</c:v>
                </c:pt>
                <c:pt idx="3">
                  <c:v>19211</c:v>
                </c:pt>
                <c:pt idx="4">
                  <c:v>22024</c:v>
                </c:pt>
                <c:pt idx="5">
                  <c:v>24920</c:v>
                </c:pt>
                <c:pt idx="6">
                  <c:v>32187</c:v>
                </c:pt>
                <c:pt idx="7">
                  <c:v>34902</c:v>
                </c:pt>
                <c:pt idx="8">
                  <c:v>40197</c:v>
                </c:pt>
                <c:pt idx="9">
                  <c:v>44018</c:v>
                </c:pt>
                <c:pt idx="10">
                  <c:v>47362</c:v>
                </c:pt>
                <c:pt idx="11">
                  <c:v>51342</c:v>
                </c:pt>
                <c:pt idx="12">
                  <c:v>56436</c:v>
                </c:pt>
                <c:pt idx="13">
                  <c:v>59012</c:v>
                </c:pt>
                <c:pt idx="14">
                  <c:v>61417</c:v>
                </c:pt>
              </c:numCache>
            </c:numRef>
          </c:yVal>
          <c:smooth val="1"/>
          <c:extLst>
            <c:ext xmlns:c16="http://schemas.microsoft.com/office/drawing/2014/chart" uri="{C3380CC4-5D6E-409C-BE32-E72D297353CC}">
              <c16:uniqueId val="{00000001-021F-489A-8ACA-6FB0FB91B0F4}"/>
            </c:ext>
          </c:extLst>
        </c:ser>
        <c:ser>
          <c:idx val="2"/>
          <c:order val="2"/>
          <c:tx>
            <c:strRef>
              <c:f>Hoja1!$A$17</c:f>
              <c:strCache>
                <c:ptCount val="1"/>
                <c:pt idx="0">
                  <c:v>Portugal</c:v>
                </c:pt>
              </c:strCache>
            </c:strRef>
          </c:tx>
          <c:spPr>
            <a:ln w="28575" cap="rnd">
              <a:solidFill>
                <a:schemeClr val="accent3"/>
              </a:solidFill>
              <a:round/>
            </a:ln>
            <a:effectLst/>
          </c:spPr>
          <c:marker>
            <c:symbol val="none"/>
          </c:marker>
          <c:dLbls>
            <c:dLbl>
              <c:idx val="14"/>
              <c:layout>
                <c:manualLayout>
                  <c:x val="3.2679738562091504E-3"/>
                  <c:y val="-2.0430497469973604E-2"/>
                </c:manualLayout>
              </c:layout>
              <c:tx>
                <c:rich>
                  <a:bodyPr/>
                  <a:lstStyle/>
                  <a:p>
                    <a:r>
                      <a:rPr lang="en-US" dirty="0"/>
                      <a:t>POR</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21F-489A-8ACA-6FB0FB91B0F4}"/>
                </c:ext>
              </c:extLst>
            </c:dLbl>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chemeClr val="bg1"/>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Hoja1!$B$14:$P$14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xVal>
          <c:yVal>
            <c:numRef>
              <c:f>Hoja1!$B$17:$P$17</c:f>
              <c:numCache>
                <c:formatCode>#,##0</c:formatCode>
                <c:ptCount val="15"/>
                <c:pt idx="0">
                  <c:v>4143</c:v>
                </c:pt>
                <c:pt idx="1">
                  <c:v>4461</c:v>
                </c:pt>
                <c:pt idx="2">
                  <c:v>4987</c:v>
                </c:pt>
                <c:pt idx="3">
                  <c:v>6071</c:v>
                </c:pt>
                <c:pt idx="4">
                  <c:v>6875</c:v>
                </c:pt>
                <c:pt idx="5">
                  <c:v>7987</c:v>
                </c:pt>
                <c:pt idx="6">
                  <c:v>9730</c:v>
                </c:pt>
                <c:pt idx="7">
                  <c:v>10145</c:v>
                </c:pt>
                <c:pt idx="8">
                  <c:v>11881</c:v>
                </c:pt>
                <c:pt idx="9">
                  <c:v>13166</c:v>
                </c:pt>
                <c:pt idx="10">
                  <c:v>14676</c:v>
                </c:pt>
                <c:pt idx="11">
                  <c:v>16779</c:v>
                </c:pt>
                <c:pt idx="12">
                  <c:v>18352</c:v>
                </c:pt>
                <c:pt idx="13">
                  <c:v>19881</c:v>
                </c:pt>
                <c:pt idx="14">
                  <c:v>20304</c:v>
                </c:pt>
              </c:numCache>
            </c:numRef>
          </c:yVal>
          <c:smooth val="1"/>
          <c:extLst>
            <c:ext xmlns:c16="http://schemas.microsoft.com/office/drawing/2014/chart" uri="{C3380CC4-5D6E-409C-BE32-E72D297353CC}">
              <c16:uniqueId val="{00000002-021F-489A-8ACA-6FB0FB91B0F4}"/>
            </c:ext>
          </c:extLst>
        </c:ser>
        <c:ser>
          <c:idx val="3"/>
          <c:order val="3"/>
          <c:tx>
            <c:strRef>
              <c:f>Hoja1!$A$18</c:f>
              <c:strCache>
                <c:ptCount val="1"/>
                <c:pt idx="0">
                  <c:v>México</c:v>
                </c:pt>
              </c:strCache>
            </c:strRef>
          </c:tx>
          <c:spPr>
            <a:ln w="28575" cap="rnd">
              <a:solidFill>
                <a:schemeClr val="accent4"/>
              </a:solidFill>
              <a:round/>
            </a:ln>
            <a:effectLst/>
          </c:spPr>
          <c:marker>
            <c:symbol val="none"/>
          </c:marker>
          <c:dLbls>
            <c:dLbl>
              <c:idx val="14"/>
              <c:tx>
                <c:rich>
                  <a:bodyPr/>
                  <a:lstStyle/>
                  <a:p>
                    <a:r>
                      <a:rPr lang="en-US" dirty="0"/>
                      <a:t>MEX</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1F-489A-8ACA-6FB0FB91B0F4}"/>
                </c:ext>
              </c:extLst>
            </c:dLbl>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chemeClr val="bg1"/>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Hoja1!$B$14:$P$14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xVal>
          <c:yVal>
            <c:numRef>
              <c:f>Hoja1!$B$18:$P$18</c:f>
              <c:numCache>
                <c:formatCode>#,##0</c:formatCode>
                <c:ptCount val="15"/>
                <c:pt idx="0">
                  <c:v>6133</c:v>
                </c:pt>
                <c:pt idx="1">
                  <c:v>6427</c:v>
                </c:pt>
                <c:pt idx="2">
                  <c:v>7040</c:v>
                </c:pt>
                <c:pt idx="3">
                  <c:v>8443</c:v>
                </c:pt>
                <c:pt idx="4">
                  <c:v>9179</c:v>
                </c:pt>
                <c:pt idx="5">
                  <c:v>10559</c:v>
                </c:pt>
                <c:pt idx="6">
                  <c:v>11837</c:v>
                </c:pt>
                <c:pt idx="7">
                  <c:v>12130</c:v>
                </c:pt>
                <c:pt idx="8">
                  <c:v>13440</c:v>
                </c:pt>
                <c:pt idx="9">
                  <c:v>14197</c:v>
                </c:pt>
                <c:pt idx="10">
                  <c:v>14945</c:v>
                </c:pt>
                <c:pt idx="11">
                  <c:v>15972</c:v>
                </c:pt>
                <c:pt idx="12">
                  <c:v>16854</c:v>
                </c:pt>
                <c:pt idx="13">
                  <c:v>17764</c:v>
                </c:pt>
                <c:pt idx="14">
                  <c:v>17207</c:v>
                </c:pt>
              </c:numCache>
            </c:numRef>
          </c:yVal>
          <c:smooth val="1"/>
          <c:extLst>
            <c:ext xmlns:c16="http://schemas.microsoft.com/office/drawing/2014/chart" uri="{C3380CC4-5D6E-409C-BE32-E72D297353CC}">
              <c16:uniqueId val="{00000003-021F-489A-8ACA-6FB0FB91B0F4}"/>
            </c:ext>
          </c:extLst>
        </c:ser>
        <c:ser>
          <c:idx val="4"/>
          <c:order val="4"/>
          <c:tx>
            <c:strRef>
              <c:f>Hoja1!$A$19</c:f>
              <c:strCache>
                <c:ptCount val="1"/>
                <c:pt idx="0">
                  <c:v>Argentina</c:v>
                </c:pt>
              </c:strCache>
            </c:strRef>
          </c:tx>
          <c:spPr>
            <a:ln w="28575" cap="rnd">
              <a:solidFill>
                <a:schemeClr val="accent5"/>
              </a:solidFill>
              <a:round/>
            </a:ln>
            <a:effectLst/>
          </c:spPr>
          <c:marker>
            <c:symbol val="none"/>
          </c:marker>
          <c:dLbls>
            <c:dLbl>
              <c:idx val="14"/>
              <c:layout>
                <c:manualLayout>
                  <c:x val="0"/>
                  <c:y val="-1.3669355700587547E-2"/>
                </c:manualLayout>
              </c:layout>
              <c:tx>
                <c:rich>
                  <a:bodyPr/>
                  <a:lstStyle/>
                  <a:p>
                    <a:r>
                      <a:rPr lang="en-US" dirty="0"/>
                      <a:t>ARG</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1F-489A-8ACA-6FB0FB91B0F4}"/>
                </c:ext>
              </c:extLst>
            </c:dLbl>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chemeClr val="bg1"/>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Hoja1!$B$14:$P$14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xVal>
          <c:yVal>
            <c:numRef>
              <c:f>Hoja1!$B$19:$P$19</c:f>
              <c:numCache>
                <c:formatCode>#,##0</c:formatCode>
                <c:ptCount val="15"/>
                <c:pt idx="0">
                  <c:v>5273</c:v>
                </c:pt>
                <c:pt idx="1">
                  <c:v>5255</c:v>
                </c:pt>
                <c:pt idx="2">
                  <c:v>5618</c:v>
                </c:pt>
                <c:pt idx="3">
                  <c:v>5843</c:v>
                </c:pt>
                <c:pt idx="4">
                  <c:v>6173</c:v>
                </c:pt>
                <c:pt idx="5">
                  <c:v>6560</c:v>
                </c:pt>
                <c:pt idx="6">
                  <c:v>7155</c:v>
                </c:pt>
                <c:pt idx="7">
                  <c:v>7618</c:v>
                </c:pt>
                <c:pt idx="8">
                  <c:v>8442</c:v>
                </c:pt>
                <c:pt idx="9">
                  <c:v>9458</c:v>
                </c:pt>
                <c:pt idx="10">
                  <c:v>9938</c:v>
                </c:pt>
                <c:pt idx="11">
                  <c:v>10630</c:v>
                </c:pt>
                <c:pt idx="12">
                  <c:v>11085</c:v>
                </c:pt>
                <c:pt idx="13">
                  <c:v>11122</c:v>
                </c:pt>
                <c:pt idx="14">
                  <c:v>11728</c:v>
                </c:pt>
              </c:numCache>
            </c:numRef>
          </c:yVal>
          <c:smooth val="1"/>
          <c:extLst>
            <c:ext xmlns:c16="http://schemas.microsoft.com/office/drawing/2014/chart" uri="{C3380CC4-5D6E-409C-BE32-E72D297353CC}">
              <c16:uniqueId val="{00000004-021F-489A-8ACA-6FB0FB91B0F4}"/>
            </c:ext>
          </c:extLst>
        </c:ser>
        <c:ser>
          <c:idx val="5"/>
          <c:order val="5"/>
          <c:tx>
            <c:strRef>
              <c:f>Hoja1!$A$20</c:f>
              <c:strCache>
                <c:ptCount val="1"/>
                <c:pt idx="0">
                  <c:v>Chile</c:v>
                </c:pt>
              </c:strCache>
            </c:strRef>
          </c:tx>
          <c:spPr>
            <a:ln w="28575" cap="rnd">
              <a:solidFill>
                <a:schemeClr val="accent6"/>
              </a:solidFill>
              <a:round/>
            </a:ln>
            <a:effectLst/>
          </c:spPr>
          <c:marker>
            <c:symbol val="none"/>
          </c:marker>
          <c:dLbls>
            <c:dLbl>
              <c:idx val="14"/>
              <c:layout>
                <c:manualLayout>
                  <c:x val="0"/>
                  <c:y val="2.0430497469973496E-2"/>
                </c:manualLayout>
              </c:layout>
              <c:tx>
                <c:rich>
                  <a:bodyPr/>
                  <a:lstStyle/>
                  <a:p>
                    <a:r>
                      <a:rPr lang="en-US" dirty="0"/>
                      <a:t>CHI</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21F-489A-8ACA-6FB0FB91B0F4}"/>
                </c:ext>
              </c:extLst>
            </c:dLbl>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chemeClr val="bg1"/>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Hoja1!$B$14:$P$14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xVal>
          <c:yVal>
            <c:numRef>
              <c:f>Hoja1!$B$20:$P$20</c:f>
              <c:numCache>
                <c:formatCode>#,##0</c:formatCode>
                <c:ptCount val="15"/>
                <c:pt idx="0">
                  <c:v>2163</c:v>
                </c:pt>
                <c:pt idx="1">
                  <c:v>2236</c:v>
                </c:pt>
                <c:pt idx="2">
                  <c:v>2751</c:v>
                </c:pt>
                <c:pt idx="3">
                  <c:v>3096</c:v>
                </c:pt>
                <c:pt idx="4">
                  <c:v>3417</c:v>
                </c:pt>
                <c:pt idx="5">
                  <c:v>3836</c:v>
                </c:pt>
                <c:pt idx="6">
                  <c:v>4715</c:v>
                </c:pt>
                <c:pt idx="7">
                  <c:v>5012</c:v>
                </c:pt>
                <c:pt idx="8">
                  <c:v>5660</c:v>
                </c:pt>
                <c:pt idx="9">
                  <c:v>6279</c:v>
                </c:pt>
                <c:pt idx="10">
                  <c:v>6658</c:v>
                </c:pt>
                <c:pt idx="11">
                  <c:v>7408</c:v>
                </c:pt>
                <c:pt idx="12">
                  <c:v>8266</c:v>
                </c:pt>
                <c:pt idx="13">
                  <c:v>8643</c:v>
                </c:pt>
                <c:pt idx="14">
                  <c:v>9946</c:v>
                </c:pt>
              </c:numCache>
            </c:numRef>
          </c:yVal>
          <c:smooth val="1"/>
          <c:extLst>
            <c:ext xmlns:c16="http://schemas.microsoft.com/office/drawing/2014/chart" uri="{C3380CC4-5D6E-409C-BE32-E72D297353CC}">
              <c16:uniqueId val="{00000005-021F-489A-8ACA-6FB0FB91B0F4}"/>
            </c:ext>
          </c:extLst>
        </c:ser>
        <c:dLbls>
          <c:showLegendKey val="0"/>
          <c:showVal val="0"/>
          <c:showCatName val="0"/>
          <c:showSerName val="0"/>
          <c:showPercent val="0"/>
          <c:showBubbleSize val="0"/>
        </c:dLbls>
        <c:axId val="237109632"/>
        <c:axId val="237111168"/>
      </c:scatterChart>
      <c:scatterChart>
        <c:scatterStyle val="smoothMarker"/>
        <c:varyColors val="0"/>
        <c:ser>
          <c:idx val="0"/>
          <c:order val="0"/>
          <c:tx>
            <c:strRef>
              <c:f>Hoja1!$A$15</c:f>
              <c:strCache>
                <c:ptCount val="1"/>
                <c:pt idx="0">
                  <c:v>España</c:v>
                </c:pt>
              </c:strCache>
            </c:strRef>
          </c:tx>
          <c:spPr>
            <a:ln w="28575" cap="rnd">
              <a:solidFill>
                <a:srgbClr val="C00000"/>
              </a:solidFill>
              <a:round/>
            </a:ln>
            <a:effectLst/>
          </c:spPr>
          <c:marker>
            <c:symbol val="none"/>
          </c:marker>
          <c:dLbls>
            <c:dLbl>
              <c:idx val="14"/>
              <c:tx>
                <c:rich>
                  <a:bodyPr/>
                  <a:lstStyle/>
                  <a:p>
                    <a:r>
                      <a:rPr lang="en-US" dirty="0"/>
                      <a:t>ESP</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1F-489A-8ACA-6FB0FB91B0F4}"/>
                </c:ext>
              </c:extLst>
            </c:dLbl>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chemeClr val="bg1"/>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Hoja1!$B$14:$P$14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xVal>
          <c:yVal>
            <c:numRef>
              <c:f>Hoja1!$B$15:$P$15</c:f>
              <c:numCache>
                <c:formatCode>#,##0</c:formatCode>
                <c:ptCount val="15"/>
                <c:pt idx="0">
                  <c:v>27924</c:v>
                </c:pt>
                <c:pt idx="1">
                  <c:v>28858</c:v>
                </c:pt>
                <c:pt idx="2">
                  <c:v>31157</c:v>
                </c:pt>
                <c:pt idx="3">
                  <c:v>35226</c:v>
                </c:pt>
                <c:pt idx="4">
                  <c:v>38618</c:v>
                </c:pt>
                <c:pt idx="5">
                  <c:v>44356</c:v>
                </c:pt>
                <c:pt idx="6">
                  <c:v>49082</c:v>
                </c:pt>
                <c:pt idx="7">
                  <c:v>52759</c:v>
                </c:pt>
                <c:pt idx="8">
                  <c:v>56197</c:v>
                </c:pt>
                <c:pt idx="9">
                  <c:v>62263</c:v>
                </c:pt>
                <c:pt idx="10">
                  <c:v>65747</c:v>
                </c:pt>
                <c:pt idx="11">
                  <c:v>71241</c:v>
                </c:pt>
                <c:pt idx="12">
                  <c:v>75459</c:v>
                </c:pt>
                <c:pt idx="13">
                  <c:v>76936</c:v>
                </c:pt>
                <c:pt idx="14">
                  <c:v>78049</c:v>
                </c:pt>
              </c:numCache>
            </c:numRef>
          </c:yVal>
          <c:smooth val="1"/>
          <c:extLst>
            <c:ext xmlns:c16="http://schemas.microsoft.com/office/drawing/2014/chart" uri="{C3380CC4-5D6E-409C-BE32-E72D297353CC}">
              <c16:uniqueId val="{00000000-021F-489A-8ACA-6FB0FB91B0F4}"/>
            </c:ext>
          </c:extLst>
        </c:ser>
        <c:dLbls>
          <c:showLegendKey val="0"/>
          <c:showVal val="0"/>
          <c:showCatName val="0"/>
          <c:showSerName val="0"/>
          <c:showPercent val="0"/>
          <c:showBubbleSize val="0"/>
        </c:dLbls>
        <c:axId val="237114496"/>
        <c:axId val="237112704"/>
      </c:scatterChart>
      <c:valAx>
        <c:axId val="237109632"/>
        <c:scaling>
          <c:orientation val="minMax"/>
          <c:max val="2014"/>
          <c:min val="200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bg1"/>
                </a:solidFill>
                <a:latin typeface="+mn-lt"/>
                <a:ea typeface="+mn-ea"/>
                <a:cs typeface="+mn-cs"/>
              </a:defRPr>
            </a:pPr>
            <a:endParaRPr lang="es-MX"/>
          </a:p>
        </c:txPr>
        <c:crossAx val="237111168"/>
        <c:crosses val="autoZero"/>
        <c:crossBetween val="midCat"/>
        <c:majorUnit val="1"/>
      </c:valAx>
      <c:valAx>
        <c:axId val="237111168"/>
        <c:scaling>
          <c:orientation val="minMax"/>
          <c:max val="80000"/>
        </c:scaling>
        <c:delete val="1"/>
        <c:axPos val="l"/>
        <c:numFmt formatCode="#,##0" sourceLinked="1"/>
        <c:majorTickMark val="none"/>
        <c:minorTickMark val="none"/>
        <c:tickLblPos val="nextTo"/>
        <c:crossAx val="237109632"/>
        <c:crosses val="autoZero"/>
        <c:crossBetween val="midCat"/>
      </c:valAx>
      <c:valAx>
        <c:axId val="237112704"/>
        <c:scaling>
          <c:orientation val="minMax"/>
        </c:scaling>
        <c:delete val="1"/>
        <c:axPos val="r"/>
        <c:numFmt formatCode="#,##0" sourceLinked="1"/>
        <c:majorTickMark val="out"/>
        <c:minorTickMark val="none"/>
        <c:tickLblPos val="nextTo"/>
        <c:crossAx val="237114496"/>
        <c:crosses val="max"/>
        <c:crossBetween val="midCat"/>
      </c:valAx>
      <c:valAx>
        <c:axId val="237114496"/>
        <c:scaling>
          <c:orientation val="minMax"/>
        </c:scaling>
        <c:delete val="1"/>
        <c:axPos val="b"/>
        <c:numFmt formatCode="General" sourceLinked="1"/>
        <c:majorTickMark val="out"/>
        <c:minorTickMark val="none"/>
        <c:tickLblPos val="nextTo"/>
        <c:crossAx val="237112704"/>
        <c:crosses val="autoZero"/>
        <c:crossBetween val="midCat"/>
      </c:valAx>
      <c:spPr>
        <a:noFill/>
        <a:ln>
          <a:noFill/>
        </a:ln>
        <a:effectLst/>
      </c:spPr>
    </c:plotArea>
    <c:plotVisOnly val="1"/>
    <c:dispBlanksAs val="gap"/>
    <c:showDLblsOverMax val="0"/>
  </c:chart>
  <c:spPr>
    <a:solidFill>
      <a:schemeClr val="tx1"/>
    </a:solid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a:t>Incrementa la </a:t>
            </a:r>
            <a:r>
              <a:rPr lang="es-MX" baseline="0"/>
              <a:t>tasa de desempleo</a:t>
            </a:r>
            <a:endParaRPr lang="es-MX"/>
          </a:p>
        </c:rich>
      </c:tx>
      <c:overlay val="0"/>
    </c:title>
    <c:autoTitleDeleted val="0"/>
    <c:plotArea>
      <c:layout/>
      <c:barChart>
        <c:barDir val="col"/>
        <c:grouping val="clustered"/>
        <c:varyColors val="0"/>
        <c:ser>
          <c:idx val="0"/>
          <c:order val="0"/>
          <c:tx>
            <c:strRef>
              <c:f>Hoja1!$B$48</c:f>
              <c:strCache>
                <c:ptCount val="1"/>
                <c:pt idx="0">
                  <c:v>2000</c:v>
                </c:pt>
              </c:strCache>
            </c:strRef>
          </c:tx>
          <c:invertIfNegative val="0"/>
          <c:cat>
            <c:strRef>
              <c:f>Hoja1!$A$49:$A$66</c:f>
              <c:strCache>
                <c:ptCount val="18"/>
                <c:pt idx="0">
                  <c:v>Austria</c:v>
                </c:pt>
                <c:pt idx="1">
                  <c:v>P. Bajos</c:v>
                </c:pt>
                <c:pt idx="2">
                  <c:v>Suiza</c:v>
                </c:pt>
                <c:pt idx="3">
                  <c:v>UK</c:v>
                </c:pt>
                <c:pt idx="4">
                  <c:v>Eslovenia</c:v>
                </c:pt>
                <c:pt idx="5">
                  <c:v>Bélgica</c:v>
                </c:pt>
                <c:pt idx="6">
                  <c:v>Suecia</c:v>
                </c:pt>
                <c:pt idx="7">
                  <c:v>Hungría</c:v>
                </c:pt>
                <c:pt idx="8">
                  <c:v>Dinamarca</c:v>
                </c:pt>
                <c:pt idx="9">
                  <c:v>Rumania</c:v>
                </c:pt>
                <c:pt idx="10">
                  <c:v>Chipre</c:v>
                </c:pt>
                <c:pt idx="11">
                  <c:v>Eslovaquia</c:v>
                </c:pt>
                <c:pt idx="12">
                  <c:v>Portugal</c:v>
                </c:pt>
                <c:pt idx="13">
                  <c:v>Irlanda</c:v>
                </c:pt>
                <c:pt idx="14">
                  <c:v>Estonia</c:v>
                </c:pt>
                <c:pt idx="15">
                  <c:v>Grecia</c:v>
                </c:pt>
                <c:pt idx="16">
                  <c:v>Letonia</c:v>
                </c:pt>
                <c:pt idx="17">
                  <c:v>España</c:v>
                </c:pt>
              </c:strCache>
            </c:strRef>
          </c:cat>
          <c:val>
            <c:numRef>
              <c:f>Hoja1!$B$49:$B$66</c:f>
              <c:numCache>
                <c:formatCode>0.0</c:formatCode>
                <c:ptCount val="18"/>
                <c:pt idx="0">
                  <c:v>2.2000000000000002</c:v>
                </c:pt>
                <c:pt idx="1">
                  <c:v>1.7</c:v>
                </c:pt>
                <c:pt idx="2">
                  <c:v>1.4</c:v>
                </c:pt>
                <c:pt idx="3">
                  <c:v>2.5</c:v>
                </c:pt>
                <c:pt idx="4">
                  <c:v>2.2000000000000002</c:v>
                </c:pt>
                <c:pt idx="5">
                  <c:v>2.7</c:v>
                </c:pt>
                <c:pt idx="6">
                  <c:v>3</c:v>
                </c:pt>
                <c:pt idx="7">
                  <c:v>1.4</c:v>
                </c:pt>
                <c:pt idx="8">
                  <c:v>2.6</c:v>
                </c:pt>
                <c:pt idx="9">
                  <c:v>3.6</c:v>
                </c:pt>
                <c:pt idx="10">
                  <c:v>2.9</c:v>
                </c:pt>
                <c:pt idx="11">
                  <c:v>5.3</c:v>
                </c:pt>
                <c:pt idx="12">
                  <c:v>2.8</c:v>
                </c:pt>
                <c:pt idx="13">
                  <c:v>1.7</c:v>
                </c:pt>
                <c:pt idx="14">
                  <c:v>4.8</c:v>
                </c:pt>
                <c:pt idx="15">
                  <c:v>8.1</c:v>
                </c:pt>
                <c:pt idx="16">
                  <c:v>7.2</c:v>
                </c:pt>
                <c:pt idx="17">
                  <c:v>10.9</c:v>
                </c:pt>
              </c:numCache>
            </c:numRef>
          </c:val>
          <c:extLst>
            <c:ext xmlns:c16="http://schemas.microsoft.com/office/drawing/2014/chart" uri="{C3380CC4-5D6E-409C-BE32-E72D297353CC}">
              <c16:uniqueId val="{00000000-88DD-49B0-92E2-E0269F687802}"/>
            </c:ext>
          </c:extLst>
        </c:ser>
        <c:ser>
          <c:idx val="1"/>
          <c:order val="1"/>
          <c:tx>
            <c:strRef>
              <c:f>Hoja1!$C$48</c:f>
              <c:strCache>
                <c:ptCount val="1"/>
                <c:pt idx="0">
                  <c:v>2010</c:v>
                </c:pt>
              </c:strCache>
            </c:strRef>
          </c:tx>
          <c:invertIfNegative val="0"/>
          <c:cat>
            <c:strRef>
              <c:f>Hoja1!$A$49:$A$66</c:f>
              <c:strCache>
                <c:ptCount val="18"/>
                <c:pt idx="0">
                  <c:v>Austria</c:v>
                </c:pt>
                <c:pt idx="1">
                  <c:v>P. Bajos</c:v>
                </c:pt>
                <c:pt idx="2">
                  <c:v>Suiza</c:v>
                </c:pt>
                <c:pt idx="3">
                  <c:v>UK</c:v>
                </c:pt>
                <c:pt idx="4">
                  <c:v>Eslovenia</c:v>
                </c:pt>
                <c:pt idx="5">
                  <c:v>Bélgica</c:v>
                </c:pt>
                <c:pt idx="6">
                  <c:v>Suecia</c:v>
                </c:pt>
                <c:pt idx="7">
                  <c:v>Hungría</c:v>
                </c:pt>
                <c:pt idx="8">
                  <c:v>Dinamarca</c:v>
                </c:pt>
                <c:pt idx="9">
                  <c:v>Rumania</c:v>
                </c:pt>
                <c:pt idx="10">
                  <c:v>Chipre</c:v>
                </c:pt>
                <c:pt idx="11">
                  <c:v>Eslovaquia</c:v>
                </c:pt>
                <c:pt idx="12">
                  <c:v>Portugal</c:v>
                </c:pt>
                <c:pt idx="13">
                  <c:v>Irlanda</c:v>
                </c:pt>
                <c:pt idx="14">
                  <c:v>Estonia</c:v>
                </c:pt>
                <c:pt idx="15">
                  <c:v>Grecia</c:v>
                </c:pt>
                <c:pt idx="16">
                  <c:v>Letonia</c:v>
                </c:pt>
                <c:pt idx="17">
                  <c:v>España</c:v>
                </c:pt>
              </c:strCache>
            </c:strRef>
          </c:cat>
          <c:val>
            <c:numRef>
              <c:f>Hoja1!$C$49:$C$66</c:f>
              <c:numCache>
                <c:formatCode>General</c:formatCode>
                <c:ptCount val="18"/>
                <c:pt idx="0">
                  <c:v>2.4</c:v>
                </c:pt>
                <c:pt idx="1">
                  <c:v>2.8</c:v>
                </c:pt>
                <c:pt idx="2">
                  <c:v>3</c:v>
                </c:pt>
                <c:pt idx="3">
                  <c:v>4.0999999999999996</c:v>
                </c:pt>
                <c:pt idx="4">
                  <c:v>4.3</c:v>
                </c:pt>
                <c:pt idx="5">
                  <c:v>4.5</c:v>
                </c:pt>
                <c:pt idx="6">
                  <c:v>4.5</c:v>
                </c:pt>
                <c:pt idx="7">
                  <c:v>4.7</c:v>
                </c:pt>
                <c:pt idx="8">
                  <c:v>4.9000000000000004</c:v>
                </c:pt>
                <c:pt idx="9">
                  <c:v>5.4</c:v>
                </c:pt>
                <c:pt idx="10">
                  <c:v>5.6</c:v>
                </c:pt>
                <c:pt idx="11">
                  <c:v>5.8</c:v>
                </c:pt>
                <c:pt idx="12">
                  <c:v>7.2</c:v>
                </c:pt>
                <c:pt idx="13">
                  <c:v>7.5</c:v>
                </c:pt>
                <c:pt idx="14">
                  <c:v>9.3000000000000007</c:v>
                </c:pt>
                <c:pt idx="15">
                  <c:v>9.8000000000000007</c:v>
                </c:pt>
                <c:pt idx="16">
                  <c:v>10.3</c:v>
                </c:pt>
                <c:pt idx="17">
                  <c:v>11.3</c:v>
                </c:pt>
              </c:numCache>
            </c:numRef>
          </c:val>
          <c:extLst>
            <c:ext xmlns:c16="http://schemas.microsoft.com/office/drawing/2014/chart" uri="{C3380CC4-5D6E-409C-BE32-E72D297353CC}">
              <c16:uniqueId val="{00000001-88DD-49B0-92E2-E0269F687802}"/>
            </c:ext>
          </c:extLst>
        </c:ser>
        <c:dLbls>
          <c:showLegendKey val="0"/>
          <c:showVal val="0"/>
          <c:showCatName val="0"/>
          <c:showSerName val="0"/>
          <c:showPercent val="0"/>
          <c:showBubbleSize val="0"/>
        </c:dLbls>
        <c:gapWidth val="150"/>
        <c:axId val="196702976"/>
        <c:axId val="196704512"/>
      </c:barChart>
      <c:catAx>
        <c:axId val="196702976"/>
        <c:scaling>
          <c:orientation val="minMax"/>
        </c:scaling>
        <c:delete val="0"/>
        <c:axPos val="b"/>
        <c:numFmt formatCode="General" sourceLinked="0"/>
        <c:majorTickMark val="out"/>
        <c:minorTickMark val="none"/>
        <c:tickLblPos val="nextTo"/>
        <c:crossAx val="196704512"/>
        <c:crosses val="autoZero"/>
        <c:auto val="1"/>
        <c:lblAlgn val="ctr"/>
        <c:lblOffset val="100"/>
        <c:noMultiLvlLbl val="0"/>
      </c:catAx>
      <c:valAx>
        <c:axId val="196704512"/>
        <c:scaling>
          <c:orientation val="minMax"/>
        </c:scaling>
        <c:delete val="0"/>
        <c:axPos val="l"/>
        <c:majorGridlines/>
        <c:numFmt formatCode="0.0" sourceLinked="1"/>
        <c:majorTickMark val="out"/>
        <c:minorTickMark val="none"/>
        <c:tickLblPos val="nextTo"/>
        <c:crossAx val="196702976"/>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a:t>Disminuye la tasa de desempleo</a:t>
            </a:r>
          </a:p>
        </c:rich>
      </c:tx>
      <c:overlay val="0"/>
    </c:title>
    <c:autoTitleDeleted val="0"/>
    <c:plotArea>
      <c:layout/>
      <c:barChart>
        <c:barDir val="col"/>
        <c:grouping val="clustered"/>
        <c:varyColors val="0"/>
        <c:ser>
          <c:idx val="0"/>
          <c:order val="0"/>
          <c:tx>
            <c:strRef>
              <c:f>Hoja1!$B$67</c:f>
              <c:strCache>
                <c:ptCount val="1"/>
                <c:pt idx="0">
                  <c:v>2000</c:v>
                </c:pt>
              </c:strCache>
            </c:strRef>
          </c:tx>
          <c:invertIfNegative val="0"/>
          <c:cat>
            <c:strRef>
              <c:f>Hoja1!$A$68:$A$76</c:f>
              <c:strCache>
                <c:ptCount val="9"/>
                <c:pt idx="0">
                  <c:v>Lituania</c:v>
                </c:pt>
                <c:pt idx="1">
                  <c:v>Italia</c:v>
                </c:pt>
                <c:pt idx="2">
                  <c:v>Francia</c:v>
                </c:pt>
                <c:pt idx="3">
                  <c:v>Polonia</c:v>
                </c:pt>
                <c:pt idx="4">
                  <c:v>Bulgaria</c:v>
                </c:pt>
                <c:pt idx="5">
                  <c:v>Finlandia</c:v>
                </c:pt>
                <c:pt idx="6">
                  <c:v>Alemania</c:v>
                </c:pt>
                <c:pt idx="7">
                  <c:v>R. Checa</c:v>
                </c:pt>
                <c:pt idx="8">
                  <c:v>Noruega</c:v>
                </c:pt>
              </c:strCache>
            </c:strRef>
          </c:cat>
          <c:val>
            <c:numRef>
              <c:f>Hoja1!$B$68:$B$76</c:f>
              <c:numCache>
                <c:formatCode>0.0</c:formatCode>
                <c:ptCount val="9"/>
                <c:pt idx="0">
                  <c:v>9.3000000000000007</c:v>
                </c:pt>
                <c:pt idx="1">
                  <c:v>6.1</c:v>
                </c:pt>
                <c:pt idx="2">
                  <c:v>5.5</c:v>
                </c:pt>
                <c:pt idx="3">
                  <c:v>5.5</c:v>
                </c:pt>
                <c:pt idx="4">
                  <c:v>6.7</c:v>
                </c:pt>
                <c:pt idx="5">
                  <c:v>5.2</c:v>
                </c:pt>
                <c:pt idx="6">
                  <c:v>4.3</c:v>
                </c:pt>
                <c:pt idx="7">
                  <c:v>3</c:v>
                </c:pt>
                <c:pt idx="8">
                  <c:v>2.5</c:v>
                </c:pt>
              </c:numCache>
            </c:numRef>
          </c:val>
          <c:extLst>
            <c:ext xmlns:c16="http://schemas.microsoft.com/office/drawing/2014/chart" uri="{C3380CC4-5D6E-409C-BE32-E72D297353CC}">
              <c16:uniqueId val="{00000000-0A61-4FEA-A9DD-6A1FD75DD05F}"/>
            </c:ext>
          </c:extLst>
        </c:ser>
        <c:ser>
          <c:idx val="1"/>
          <c:order val="1"/>
          <c:tx>
            <c:strRef>
              <c:f>Hoja1!$C$67</c:f>
              <c:strCache>
                <c:ptCount val="1"/>
                <c:pt idx="0">
                  <c:v>2010</c:v>
                </c:pt>
              </c:strCache>
            </c:strRef>
          </c:tx>
          <c:invertIfNegative val="0"/>
          <c:cat>
            <c:strRef>
              <c:f>Hoja1!$A$68:$A$76</c:f>
              <c:strCache>
                <c:ptCount val="9"/>
                <c:pt idx="0">
                  <c:v>Lituania</c:v>
                </c:pt>
                <c:pt idx="1">
                  <c:v>Italia</c:v>
                </c:pt>
                <c:pt idx="2">
                  <c:v>Francia</c:v>
                </c:pt>
                <c:pt idx="3">
                  <c:v>Polonia</c:v>
                </c:pt>
                <c:pt idx="4">
                  <c:v>Bulgaria</c:v>
                </c:pt>
                <c:pt idx="5">
                  <c:v>Finlandia</c:v>
                </c:pt>
                <c:pt idx="6">
                  <c:v>Alemania</c:v>
                </c:pt>
                <c:pt idx="7">
                  <c:v>R. Checa</c:v>
                </c:pt>
                <c:pt idx="8">
                  <c:v>Noruega</c:v>
                </c:pt>
              </c:strCache>
            </c:strRef>
          </c:cat>
          <c:val>
            <c:numRef>
              <c:f>Hoja1!$C$68:$C$76</c:f>
              <c:numCache>
                <c:formatCode>General</c:formatCode>
                <c:ptCount val="9"/>
                <c:pt idx="0">
                  <c:v>7.7</c:v>
                </c:pt>
                <c:pt idx="1">
                  <c:v>5.7</c:v>
                </c:pt>
                <c:pt idx="2">
                  <c:v>5.5</c:v>
                </c:pt>
                <c:pt idx="3">
                  <c:v>5</c:v>
                </c:pt>
                <c:pt idx="4">
                  <c:v>4.5</c:v>
                </c:pt>
                <c:pt idx="5">
                  <c:v>4.4000000000000004</c:v>
                </c:pt>
                <c:pt idx="6">
                  <c:v>3.1</c:v>
                </c:pt>
                <c:pt idx="7">
                  <c:v>2.8</c:v>
                </c:pt>
                <c:pt idx="8">
                  <c:v>1.8</c:v>
                </c:pt>
              </c:numCache>
            </c:numRef>
          </c:val>
          <c:extLst>
            <c:ext xmlns:c16="http://schemas.microsoft.com/office/drawing/2014/chart" uri="{C3380CC4-5D6E-409C-BE32-E72D297353CC}">
              <c16:uniqueId val="{00000001-0A61-4FEA-A9DD-6A1FD75DD05F}"/>
            </c:ext>
          </c:extLst>
        </c:ser>
        <c:dLbls>
          <c:showLegendKey val="0"/>
          <c:showVal val="0"/>
          <c:showCatName val="0"/>
          <c:showSerName val="0"/>
          <c:showPercent val="0"/>
          <c:showBubbleSize val="0"/>
        </c:dLbls>
        <c:gapWidth val="150"/>
        <c:axId val="196726144"/>
        <c:axId val="196727936"/>
      </c:barChart>
      <c:catAx>
        <c:axId val="196726144"/>
        <c:scaling>
          <c:orientation val="minMax"/>
        </c:scaling>
        <c:delete val="0"/>
        <c:axPos val="b"/>
        <c:numFmt formatCode="General" sourceLinked="0"/>
        <c:majorTickMark val="out"/>
        <c:minorTickMark val="none"/>
        <c:tickLblPos val="nextTo"/>
        <c:txPr>
          <a:bodyPr rot="-5400000" vert="horz"/>
          <a:lstStyle/>
          <a:p>
            <a:pPr>
              <a:defRPr/>
            </a:pPr>
            <a:endParaRPr lang="es-MX"/>
          </a:p>
        </c:txPr>
        <c:crossAx val="196727936"/>
        <c:crosses val="autoZero"/>
        <c:auto val="1"/>
        <c:lblAlgn val="ctr"/>
        <c:lblOffset val="100"/>
        <c:noMultiLvlLbl val="0"/>
      </c:catAx>
      <c:valAx>
        <c:axId val="196727936"/>
        <c:scaling>
          <c:orientation val="minMax"/>
        </c:scaling>
        <c:delete val="0"/>
        <c:axPos val="l"/>
        <c:majorGridlines/>
        <c:numFmt formatCode="0.0" sourceLinked="1"/>
        <c:majorTickMark val="out"/>
        <c:minorTickMark val="none"/>
        <c:tickLblPos val="nextTo"/>
        <c:crossAx val="196726144"/>
        <c:crosses val="autoZero"/>
        <c:crossBetween val="between"/>
      </c:valAx>
    </c:plotArea>
    <c:legend>
      <c:legendPos val="b"/>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Hoja1!$D$163</c:f>
              <c:strCache>
                <c:ptCount val="1"/>
                <c:pt idx="0">
                  <c:v>2000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Hoja1!$C$164:$C$168</c:f>
              <c:strCache>
                <c:ptCount val="5"/>
                <c:pt idx="0">
                  <c:v>Sin instrucción</c:v>
                </c:pt>
                <c:pt idx="1">
                  <c:v>Básica</c:v>
                </c:pt>
                <c:pt idx="2">
                  <c:v>Media Superior</c:v>
                </c:pt>
                <c:pt idx="3">
                  <c:v>Superior</c:v>
                </c:pt>
                <c:pt idx="4">
                  <c:v>Total</c:v>
                </c:pt>
              </c:strCache>
            </c:strRef>
          </c:cat>
          <c:val>
            <c:numRef>
              <c:f>Hoja1!$D$164:$D$168</c:f>
              <c:numCache>
                <c:formatCode>General</c:formatCode>
                <c:ptCount val="5"/>
                <c:pt idx="0">
                  <c:v>0.7</c:v>
                </c:pt>
                <c:pt idx="1">
                  <c:v>1.6</c:v>
                </c:pt>
                <c:pt idx="2">
                  <c:v>2.9</c:v>
                </c:pt>
                <c:pt idx="3">
                  <c:v>2.7</c:v>
                </c:pt>
                <c:pt idx="4">
                  <c:v>1.9</c:v>
                </c:pt>
              </c:numCache>
            </c:numRef>
          </c:val>
          <c:extLst>
            <c:ext xmlns:c16="http://schemas.microsoft.com/office/drawing/2014/chart" uri="{C3380CC4-5D6E-409C-BE32-E72D297353CC}">
              <c16:uniqueId val="{00000000-416C-493F-A769-8FCDC345FF4D}"/>
            </c:ext>
          </c:extLst>
        </c:ser>
        <c:ser>
          <c:idx val="1"/>
          <c:order val="1"/>
          <c:tx>
            <c:strRef>
              <c:f>Hoja1!$E$163</c:f>
              <c:strCache>
                <c:ptCount val="1"/>
                <c:pt idx="0">
                  <c:v>2010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Hoja1!$C$164:$C$168</c:f>
              <c:strCache>
                <c:ptCount val="5"/>
                <c:pt idx="0">
                  <c:v>Sin instrucción</c:v>
                </c:pt>
                <c:pt idx="1">
                  <c:v>Básica</c:v>
                </c:pt>
                <c:pt idx="2">
                  <c:v>Media Superior</c:v>
                </c:pt>
                <c:pt idx="3">
                  <c:v>Superior</c:v>
                </c:pt>
                <c:pt idx="4">
                  <c:v>Total</c:v>
                </c:pt>
              </c:strCache>
            </c:strRef>
          </c:cat>
          <c:val>
            <c:numRef>
              <c:f>Hoja1!$E$164:$E$168</c:f>
              <c:numCache>
                <c:formatCode>General</c:formatCode>
                <c:ptCount val="5"/>
                <c:pt idx="0">
                  <c:v>2.9</c:v>
                </c:pt>
                <c:pt idx="1">
                  <c:v>5.0999999999999996</c:v>
                </c:pt>
                <c:pt idx="2">
                  <c:v>6.7</c:v>
                </c:pt>
                <c:pt idx="3">
                  <c:v>6.8</c:v>
                </c:pt>
                <c:pt idx="4">
                  <c:v>5.6</c:v>
                </c:pt>
              </c:numCache>
            </c:numRef>
          </c:val>
          <c:extLst>
            <c:ext xmlns:c16="http://schemas.microsoft.com/office/drawing/2014/chart" uri="{C3380CC4-5D6E-409C-BE32-E72D297353CC}">
              <c16:uniqueId val="{00000001-416C-493F-A769-8FCDC345FF4D}"/>
            </c:ext>
          </c:extLst>
        </c:ser>
        <c:dLbls>
          <c:showLegendKey val="0"/>
          <c:showVal val="0"/>
          <c:showCatName val="0"/>
          <c:showSerName val="0"/>
          <c:showPercent val="0"/>
          <c:showBubbleSize val="0"/>
        </c:dLbls>
        <c:gapWidth val="150"/>
        <c:axId val="197899776"/>
        <c:axId val="197901312"/>
      </c:barChart>
      <c:catAx>
        <c:axId val="197899776"/>
        <c:scaling>
          <c:orientation val="minMax"/>
        </c:scaling>
        <c:delete val="0"/>
        <c:axPos val="b"/>
        <c:numFmt formatCode="General" sourceLinked="0"/>
        <c:majorTickMark val="out"/>
        <c:minorTickMark val="none"/>
        <c:tickLblPos val="nextTo"/>
        <c:crossAx val="197901312"/>
        <c:crosses val="autoZero"/>
        <c:auto val="1"/>
        <c:lblAlgn val="ctr"/>
        <c:lblOffset val="100"/>
        <c:noMultiLvlLbl val="0"/>
      </c:catAx>
      <c:valAx>
        <c:axId val="197901312"/>
        <c:scaling>
          <c:orientation val="minMax"/>
        </c:scaling>
        <c:delete val="0"/>
        <c:axPos val="l"/>
        <c:numFmt formatCode="General" sourceLinked="1"/>
        <c:majorTickMark val="out"/>
        <c:minorTickMark val="none"/>
        <c:tickLblPos val="nextTo"/>
        <c:crossAx val="197899776"/>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5627734033245"/>
          <c:y val="0.1036897895253433"/>
          <c:w val="0.77893875765529297"/>
          <c:h val="0.66254820329310937"/>
        </c:manualLayout>
      </c:layout>
      <c:lineChart>
        <c:grouping val="standard"/>
        <c:varyColors val="0"/>
        <c:ser>
          <c:idx val="0"/>
          <c:order val="0"/>
          <c:tx>
            <c:strRef>
              <c:f>Hoja5!$C$54</c:f>
              <c:strCache>
                <c:ptCount val="1"/>
                <c:pt idx="0">
                  <c:v>LUTN Total</c:v>
                </c:pt>
              </c:strCache>
            </c:strRef>
          </c:tx>
          <c:spPr>
            <a:ln w="28575" cap="rnd">
              <a:solidFill>
                <a:schemeClr val="accent1"/>
              </a:solidFill>
              <a:round/>
            </a:ln>
            <a:effectLst/>
          </c:spPr>
          <c:marker>
            <c:symbol val="none"/>
          </c:marker>
          <c:dLbls>
            <c:dLbl>
              <c:idx val="4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A7-4DF2-A5C4-1225624E5E49}"/>
                </c:ext>
              </c:extLst>
            </c:dLbl>
            <c:spPr>
              <a:solidFill>
                <a:schemeClr val="bg2"/>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MX"/>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Hoja5!$B$55:$B$99</c:f>
              <c:strCache>
                <c:ptCount val="45"/>
                <c:pt idx="0">
                  <c:v>1970-1971</c:v>
                </c:pt>
                <c:pt idx="1">
                  <c:v>1971-1972</c:v>
                </c:pt>
                <c:pt idx="2">
                  <c:v>1972-1973</c:v>
                </c:pt>
                <c:pt idx="3">
                  <c:v>1973-1974</c:v>
                </c:pt>
                <c:pt idx="4">
                  <c:v>1974-1975</c:v>
                </c:pt>
                <c:pt idx="5">
                  <c:v>1975-1976</c:v>
                </c:pt>
                <c:pt idx="6">
                  <c:v>1976-1977</c:v>
                </c:pt>
                <c:pt idx="7">
                  <c:v>1977-1978</c:v>
                </c:pt>
                <c:pt idx="8">
                  <c:v>1978-1979</c:v>
                </c:pt>
                <c:pt idx="9">
                  <c:v>1979-1980</c:v>
                </c:pt>
                <c:pt idx="10">
                  <c:v>1980-1981</c:v>
                </c:pt>
                <c:pt idx="11">
                  <c:v>1981-1982</c:v>
                </c:pt>
                <c:pt idx="12">
                  <c:v>1982-1983</c:v>
                </c:pt>
                <c:pt idx="13">
                  <c:v>1983-1984</c:v>
                </c:pt>
                <c:pt idx="14">
                  <c:v>1984-1985</c:v>
                </c:pt>
                <c:pt idx="15">
                  <c:v>1985-1986</c:v>
                </c:pt>
                <c:pt idx="16">
                  <c:v>1986-1987</c:v>
                </c:pt>
                <c:pt idx="17">
                  <c:v>1987-1988</c:v>
                </c:pt>
                <c:pt idx="18">
                  <c:v>1988-1989</c:v>
                </c:pt>
                <c:pt idx="19">
                  <c:v>1989-1990</c:v>
                </c:pt>
                <c:pt idx="20">
                  <c:v>1990-1991</c:v>
                </c:pt>
                <c:pt idx="21">
                  <c:v>1991-1992</c:v>
                </c:pt>
                <c:pt idx="22">
                  <c:v>1992-1993</c:v>
                </c:pt>
                <c:pt idx="23">
                  <c:v>1993-1994</c:v>
                </c:pt>
                <c:pt idx="24">
                  <c:v>1994-1995</c:v>
                </c:pt>
                <c:pt idx="25">
                  <c:v>1995-1996</c:v>
                </c:pt>
                <c:pt idx="26">
                  <c:v>1996-1997</c:v>
                </c:pt>
                <c:pt idx="27">
                  <c:v>1997-1998</c:v>
                </c:pt>
                <c:pt idx="28">
                  <c:v>1998-1999</c:v>
                </c:pt>
                <c:pt idx="29">
                  <c:v>1999-2000</c:v>
                </c:pt>
                <c:pt idx="30">
                  <c:v>2000-2001</c:v>
                </c:pt>
                <c:pt idx="31">
                  <c:v>2001-2002</c:v>
                </c:pt>
                <c:pt idx="32">
                  <c:v>2002-2003</c:v>
                </c:pt>
                <c:pt idx="33">
                  <c:v>2003-2004</c:v>
                </c:pt>
                <c:pt idx="34">
                  <c:v>2004-2005</c:v>
                </c:pt>
                <c:pt idx="35">
                  <c:v>2005-2006</c:v>
                </c:pt>
                <c:pt idx="36">
                  <c:v>2006-2007</c:v>
                </c:pt>
                <c:pt idx="37">
                  <c:v>2007-2008</c:v>
                </c:pt>
                <c:pt idx="38">
                  <c:v>2008-2009</c:v>
                </c:pt>
                <c:pt idx="39">
                  <c:v>2009-2010</c:v>
                </c:pt>
                <c:pt idx="40">
                  <c:v>2010-2011</c:v>
                </c:pt>
                <c:pt idx="41">
                  <c:v>2011-2012</c:v>
                </c:pt>
                <c:pt idx="42">
                  <c:v>2012-2013</c:v>
                </c:pt>
                <c:pt idx="43">
                  <c:v>2013-2014</c:v>
                </c:pt>
                <c:pt idx="44">
                  <c:v>2014-2015</c:v>
                </c:pt>
              </c:strCache>
            </c:strRef>
          </c:cat>
          <c:val>
            <c:numRef>
              <c:f>Hoja5!$C$55:$C$99</c:f>
              <c:numCache>
                <c:formatCode>#,##0</c:formatCode>
                <c:ptCount val="45"/>
                <c:pt idx="0">
                  <c:v>271275</c:v>
                </c:pt>
                <c:pt idx="1">
                  <c:v>316077</c:v>
                </c:pt>
                <c:pt idx="2">
                  <c:v>355226</c:v>
                </c:pt>
                <c:pt idx="3">
                  <c:v>403897</c:v>
                </c:pt>
                <c:pt idx="4">
                  <c:v>471717</c:v>
                </c:pt>
                <c:pt idx="5">
                  <c:v>543112</c:v>
                </c:pt>
                <c:pt idx="6">
                  <c:v>569266</c:v>
                </c:pt>
                <c:pt idx="7">
                  <c:v>609070</c:v>
                </c:pt>
                <c:pt idx="8">
                  <c:v>740073</c:v>
                </c:pt>
                <c:pt idx="9">
                  <c:v>848875</c:v>
                </c:pt>
                <c:pt idx="10">
                  <c:v>935789</c:v>
                </c:pt>
                <c:pt idx="11">
                  <c:v>1007123</c:v>
                </c:pt>
                <c:pt idx="12">
                  <c:v>1023551</c:v>
                </c:pt>
                <c:pt idx="13">
                  <c:v>1091445</c:v>
                </c:pt>
                <c:pt idx="14">
                  <c:v>1107760</c:v>
                </c:pt>
                <c:pt idx="15">
                  <c:v>1159445</c:v>
                </c:pt>
                <c:pt idx="16">
                  <c:v>1149492</c:v>
                </c:pt>
                <c:pt idx="17">
                  <c:v>1203452</c:v>
                </c:pt>
                <c:pt idx="18">
                  <c:v>1211840</c:v>
                </c:pt>
                <c:pt idx="19">
                  <c:v>1212826</c:v>
                </c:pt>
                <c:pt idx="20">
                  <c:v>1206128</c:v>
                </c:pt>
                <c:pt idx="21">
                  <c:v>1268776</c:v>
                </c:pt>
                <c:pt idx="22">
                  <c:v>1255152</c:v>
                </c:pt>
                <c:pt idx="23">
                  <c:v>1312902</c:v>
                </c:pt>
                <c:pt idx="24">
                  <c:v>1354426</c:v>
                </c:pt>
                <c:pt idx="25">
                  <c:v>1455082</c:v>
                </c:pt>
                <c:pt idx="26">
                  <c:v>1518021</c:v>
                </c:pt>
                <c:pt idx="27">
                  <c:v>1620335</c:v>
                </c:pt>
                <c:pt idx="28">
                  <c:v>1726637</c:v>
                </c:pt>
                <c:pt idx="29">
                  <c:v>1844664</c:v>
                </c:pt>
                <c:pt idx="30">
                  <c:v>1918948</c:v>
                </c:pt>
                <c:pt idx="31">
                  <c:v>2014602</c:v>
                </c:pt>
                <c:pt idx="32">
                  <c:v>2098504</c:v>
                </c:pt>
                <c:pt idx="33">
                  <c:v>2179152</c:v>
                </c:pt>
                <c:pt idx="34">
                  <c:v>2234006</c:v>
                </c:pt>
                <c:pt idx="35">
                  <c:v>2292819</c:v>
                </c:pt>
                <c:pt idx="36">
                  <c:v>2366661</c:v>
                </c:pt>
                <c:pt idx="37">
                  <c:v>2449085</c:v>
                </c:pt>
                <c:pt idx="38">
                  <c:v>2519674</c:v>
                </c:pt>
                <c:pt idx="39">
                  <c:v>2650979</c:v>
                </c:pt>
                <c:pt idx="40">
                  <c:v>2773088</c:v>
                </c:pt>
                <c:pt idx="41">
                  <c:v>2932254</c:v>
                </c:pt>
                <c:pt idx="42">
                  <c:v>3070454</c:v>
                </c:pt>
                <c:pt idx="43">
                  <c:v>3190190</c:v>
                </c:pt>
                <c:pt idx="44">
                  <c:v>3310470</c:v>
                </c:pt>
              </c:numCache>
            </c:numRef>
          </c:val>
          <c:smooth val="0"/>
          <c:extLst>
            <c:ext xmlns:c16="http://schemas.microsoft.com/office/drawing/2014/chart" uri="{C3380CC4-5D6E-409C-BE32-E72D297353CC}">
              <c16:uniqueId val="{00000001-24A7-4DF2-A5C4-1225624E5E49}"/>
            </c:ext>
          </c:extLst>
        </c:ser>
        <c:ser>
          <c:idx val="1"/>
          <c:order val="1"/>
          <c:tx>
            <c:strRef>
              <c:f>Hoja5!$D$54</c:f>
              <c:strCache>
                <c:ptCount val="1"/>
                <c:pt idx="0">
                  <c:v>LUTN Pública</c:v>
                </c:pt>
              </c:strCache>
            </c:strRef>
          </c:tx>
          <c:spPr>
            <a:ln w="28575" cap="rnd">
              <a:solidFill>
                <a:schemeClr val="accent2"/>
              </a:solidFill>
              <a:round/>
            </a:ln>
            <a:effectLst/>
          </c:spPr>
          <c:marker>
            <c:symbol val="none"/>
          </c:marker>
          <c:dLbls>
            <c:dLbl>
              <c:idx val="4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A7-4DF2-A5C4-1225624E5E49}"/>
                </c:ext>
              </c:extLst>
            </c:dLbl>
            <c:spPr>
              <a:solidFill>
                <a:schemeClr val="bg2"/>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Hoja5!$B$55:$B$99</c:f>
              <c:strCache>
                <c:ptCount val="45"/>
                <c:pt idx="0">
                  <c:v>1970-1971</c:v>
                </c:pt>
                <c:pt idx="1">
                  <c:v>1971-1972</c:v>
                </c:pt>
                <c:pt idx="2">
                  <c:v>1972-1973</c:v>
                </c:pt>
                <c:pt idx="3">
                  <c:v>1973-1974</c:v>
                </c:pt>
                <c:pt idx="4">
                  <c:v>1974-1975</c:v>
                </c:pt>
                <c:pt idx="5">
                  <c:v>1975-1976</c:v>
                </c:pt>
                <c:pt idx="6">
                  <c:v>1976-1977</c:v>
                </c:pt>
                <c:pt idx="7">
                  <c:v>1977-1978</c:v>
                </c:pt>
                <c:pt idx="8">
                  <c:v>1978-1979</c:v>
                </c:pt>
                <c:pt idx="9">
                  <c:v>1979-1980</c:v>
                </c:pt>
                <c:pt idx="10">
                  <c:v>1980-1981</c:v>
                </c:pt>
                <c:pt idx="11">
                  <c:v>1981-1982</c:v>
                </c:pt>
                <c:pt idx="12">
                  <c:v>1982-1983</c:v>
                </c:pt>
                <c:pt idx="13">
                  <c:v>1983-1984</c:v>
                </c:pt>
                <c:pt idx="14">
                  <c:v>1984-1985</c:v>
                </c:pt>
                <c:pt idx="15">
                  <c:v>1985-1986</c:v>
                </c:pt>
                <c:pt idx="16">
                  <c:v>1986-1987</c:v>
                </c:pt>
                <c:pt idx="17">
                  <c:v>1987-1988</c:v>
                </c:pt>
                <c:pt idx="18">
                  <c:v>1988-1989</c:v>
                </c:pt>
                <c:pt idx="19">
                  <c:v>1989-1990</c:v>
                </c:pt>
                <c:pt idx="20">
                  <c:v>1990-1991</c:v>
                </c:pt>
                <c:pt idx="21">
                  <c:v>1991-1992</c:v>
                </c:pt>
                <c:pt idx="22">
                  <c:v>1992-1993</c:v>
                </c:pt>
                <c:pt idx="23">
                  <c:v>1993-1994</c:v>
                </c:pt>
                <c:pt idx="24">
                  <c:v>1994-1995</c:v>
                </c:pt>
                <c:pt idx="25">
                  <c:v>1995-1996</c:v>
                </c:pt>
                <c:pt idx="26">
                  <c:v>1996-1997</c:v>
                </c:pt>
                <c:pt idx="27">
                  <c:v>1997-1998</c:v>
                </c:pt>
                <c:pt idx="28">
                  <c:v>1998-1999</c:v>
                </c:pt>
                <c:pt idx="29">
                  <c:v>1999-2000</c:v>
                </c:pt>
                <c:pt idx="30">
                  <c:v>2000-2001</c:v>
                </c:pt>
                <c:pt idx="31">
                  <c:v>2001-2002</c:v>
                </c:pt>
                <c:pt idx="32">
                  <c:v>2002-2003</c:v>
                </c:pt>
                <c:pt idx="33">
                  <c:v>2003-2004</c:v>
                </c:pt>
                <c:pt idx="34">
                  <c:v>2004-2005</c:v>
                </c:pt>
                <c:pt idx="35">
                  <c:v>2005-2006</c:v>
                </c:pt>
                <c:pt idx="36">
                  <c:v>2006-2007</c:v>
                </c:pt>
                <c:pt idx="37">
                  <c:v>2007-2008</c:v>
                </c:pt>
                <c:pt idx="38">
                  <c:v>2008-2009</c:v>
                </c:pt>
                <c:pt idx="39">
                  <c:v>2009-2010</c:v>
                </c:pt>
                <c:pt idx="40">
                  <c:v>2010-2011</c:v>
                </c:pt>
                <c:pt idx="41">
                  <c:v>2011-2012</c:v>
                </c:pt>
                <c:pt idx="42">
                  <c:v>2012-2013</c:v>
                </c:pt>
                <c:pt idx="43">
                  <c:v>2013-2014</c:v>
                </c:pt>
                <c:pt idx="44">
                  <c:v>2014-2015</c:v>
                </c:pt>
              </c:strCache>
            </c:strRef>
          </c:cat>
          <c:val>
            <c:numRef>
              <c:f>Hoja5!$D$55:$D$99</c:f>
              <c:numCache>
                <c:formatCode>#,##0</c:formatCode>
                <c:ptCount val="45"/>
                <c:pt idx="0">
                  <c:v>233413</c:v>
                </c:pt>
                <c:pt idx="1">
                  <c:v>276731</c:v>
                </c:pt>
                <c:pt idx="2">
                  <c:v>310354</c:v>
                </c:pt>
                <c:pt idx="3">
                  <c:v>353077</c:v>
                </c:pt>
                <c:pt idx="4">
                  <c:v>416369</c:v>
                </c:pt>
                <c:pt idx="5">
                  <c:v>478245</c:v>
                </c:pt>
                <c:pt idx="6">
                  <c:v>505707</c:v>
                </c:pt>
                <c:pt idx="7">
                  <c:v>527942</c:v>
                </c:pt>
                <c:pt idx="8">
                  <c:v>639164</c:v>
                </c:pt>
                <c:pt idx="9">
                  <c:v>731661</c:v>
                </c:pt>
                <c:pt idx="10">
                  <c:v>785905</c:v>
                </c:pt>
                <c:pt idx="11">
                  <c:v>816272</c:v>
                </c:pt>
                <c:pt idx="12">
                  <c:v>841166</c:v>
                </c:pt>
                <c:pt idx="13">
                  <c:v>888792</c:v>
                </c:pt>
                <c:pt idx="14">
                  <c:v>892633</c:v>
                </c:pt>
                <c:pt idx="15">
                  <c:v>938652</c:v>
                </c:pt>
                <c:pt idx="16">
                  <c:v>926543</c:v>
                </c:pt>
                <c:pt idx="17">
                  <c:v>999269</c:v>
                </c:pt>
                <c:pt idx="18">
                  <c:v>985218</c:v>
                </c:pt>
                <c:pt idx="19">
                  <c:v>985397</c:v>
                </c:pt>
                <c:pt idx="20">
                  <c:v>976484</c:v>
                </c:pt>
                <c:pt idx="21">
                  <c:v>1024917</c:v>
                </c:pt>
                <c:pt idx="22">
                  <c:v>990860</c:v>
                </c:pt>
                <c:pt idx="23">
                  <c:v>1032340</c:v>
                </c:pt>
                <c:pt idx="24">
                  <c:v>1052488</c:v>
                </c:pt>
                <c:pt idx="25">
                  <c:v>1115229</c:v>
                </c:pt>
                <c:pt idx="26">
                  <c:v>1143863</c:v>
                </c:pt>
                <c:pt idx="27">
                  <c:v>1199312</c:v>
                </c:pt>
                <c:pt idx="28">
                  <c:v>1245089</c:v>
                </c:pt>
                <c:pt idx="29">
                  <c:v>1295910</c:v>
                </c:pt>
                <c:pt idx="30">
                  <c:v>1313532</c:v>
                </c:pt>
                <c:pt idx="31">
                  <c:v>1363689</c:v>
                </c:pt>
                <c:pt idx="32">
                  <c:v>1411712</c:v>
                </c:pt>
                <c:pt idx="33">
                  <c:v>1470525</c:v>
                </c:pt>
                <c:pt idx="34">
                  <c:v>1517521</c:v>
                </c:pt>
                <c:pt idx="35">
                  <c:v>1561074</c:v>
                </c:pt>
                <c:pt idx="36">
                  <c:v>1606553</c:v>
                </c:pt>
                <c:pt idx="37">
                  <c:v>1660663</c:v>
                </c:pt>
                <c:pt idx="38">
                  <c:v>1714429</c:v>
                </c:pt>
                <c:pt idx="39">
                  <c:v>1827036</c:v>
                </c:pt>
                <c:pt idx="40">
                  <c:v>1933907</c:v>
                </c:pt>
                <c:pt idx="41">
                  <c:v>2048316</c:v>
                </c:pt>
                <c:pt idx="42">
                  <c:v>2161352</c:v>
                </c:pt>
                <c:pt idx="43">
                  <c:v>2257779</c:v>
                </c:pt>
                <c:pt idx="44">
                  <c:v>2356799</c:v>
                </c:pt>
              </c:numCache>
            </c:numRef>
          </c:val>
          <c:smooth val="0"/>
          <c:extLst>
            <c:ext xmlns:c16="http://schemas.microsoft.com/office/drawing/2014/chart" uri="{C3380CC4-5D6E-409C-BE32-E72D297353CC}">
              <c16:uniqueId val="{00000003-24A7-4DF2-A5C4-1225624E5E49}"/>
            </c:ext>
          </c:extLst>
        </c:ser>
        <c:ser>
          <c:idx val="2"/>
          <c:order val="2"/>
          <c:tx>
            <c:strRef>
              <c:f>Hoja5!$E$54</c:f>
              <c:strCache>
                <c:ptCount val="1"/>
                <c:pt idx="0">
                  <c:v>LUTN Privada</c:v>
                </c:pt>
              </c:strCache>
            </c:strRef>
          </c:tx>
          <c:spPr>
            <a:ln w="28575" cap="rnd">
              <a:solidFill>
                <a:schemeClr val="accent3"/>
              </a:solidFill>
              <a:round/>
            </a:ln>
            <a:effectLst/>
          </c:spPr>
          <c:marker>
            <c:symbol val="none"/>
          </c:marker>
          <c:dLbls>
            <c:dLbl>
              <c:idx val="4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A7-4DF2-A5C4-1225624E5E49}"/>
                </c:ext>
              </c:extLst>
            </c:dLbl>
            <c:spPr>
              <a:solidFill>
                <a:schemeClr val="bg2"/>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Hoja5!$B$55:$B$99</c:f>
              <c:strCache>
                <c:ptCount val="45"/>
                <c:pt idx="0">
                  <c:v>1970-1971</c:v>
                </c:pt>
                <c:pt idx="1">
                  <c:v>1971-1972</c:v>
                </c:pt>
                <c:pt idx="2">
                  <c:v>1972-1973</c:v>
                </c:pt>
                <c:pt idx="3">
                  <c:v>1973-1974</c:v>
                </c:pt>
                <c:pt idx="4">
                  <c:v>1974-1975</c:v>
                </c:pt>
                <c:pt idx="5">
                  <c:v>1975-1976</c:v>
                </c:pt>
                <c:pt idx="6">
                  <c:v>1976-1977</c:v>
                </c:pt>
                <c:pt idx="7">
                  <c:v>1977-1978</c:v>
                </c:pt>
                <c:pt idx="8">
                  <c:v>1978-1979</c:v>
                </c:pt>
                <c:pt idx="9">
                  <c:v>1979-1980</c:v>
                </c:pt>
                <c:pt idx="10">
                  <c:v>1980-1981</c:v>
                </c:pt>
                <c:pt idx="11">
                  <c:v>1981-1982</c:v>
                </c:pt>
                <c:pt idx="12">
                  <c:v>1982-1983</c:v>
                </c:pt>
                <c:pt idx="13">
                  <c:v>1983-1984</c:v>
                </c:pt>
                <c:pt idx="14">
                  <c:v>1984-1985</c:v>
                </c:pt>
                <c:pt idx="15">
                  <c:v>1985-1986</c:v>
                </c:pt>
                <c:pt idx="16">
                  <c:v>1986-1987</c:v>
                </c:pt>
                <c:pt idx="17">
                  <c:v>1987-1988</c:v>
                </c:pt>
                <c:pt idx="18">
                  <c:v>1988-1989</c:v>
                </c:pt>
                <c:pt idx="19">
                  <c:v>1989-1990</c:v>
                </c:pt>
                <c:pt idx="20">
                  <c:v>1990-1991</c:v>
                </c:pt>
                <c:pt idx="21">
                  <c:v>1991-1992</c:v>
                </c:pt>
                <c:pt idx="22">
                  <c:v>1992-1993</c:v>
                </c:pt>
                <c:pt idx="23">
                  <c:v>1993-1994</c:v>
                </c:pt>
                <c:pt idx="24">
                  <c:v>1994-1995</c:v>
                </c:pt>
                <c:pt idx="25">
                  <c:v>1995-1996</c:v>
                </c:pt>
                <c:pt idx="26">
                  <c:v>1996-1997</c:v>
                </c:pt>
                <c:pt idx="27">
                  <c:v>1997-1998</c:v>
                </c:pt>
                <c:pt idx="28">
                  <c:v>1998-1999</c:v>
                </c:pt>
                <c:pt idx="29">
                  <c:v>1999-2000</c:v>
                </c:pt>
                <c:pt idx="30">
                  <c:v>2000-2001</c:v>
                </c:pt>
                <c:pt idx="31">
                  <c:v>2001-2002</c:v>
                </c:pt>
                <c:pt idx="32">
                  <c:v>2002-2003</c:v>
                </c:pt>
                <c:pt idx="33">
                  <c:v>2003-2004</c:v>
                </c:pt>
                <c:pt idx="34">
                  <c:v>2004-2005</c:v>
                </c:pt>
                <c:pt idx="35">
                  <c:v>2005-2006</c:v>
                </c:pt>
                <c:pt idx="36">
                  <c:v>2006-2007</c:v>
                </c:pt>
                <c:pt idx="37">
                  <c:v>2007-2008</c:v>
                </c:pt>
                <c:pt idx="38">
                  <c:v>2008-2009</c:v>
                </c:pt>
                <c:pt idx="39">
                  <c:v>2009-2010</c:v>
                </c:pt>
                <c:pt idx="40">
                  <c:v>2010-2011</c:v>
                </c:pt>
                <c:pt idx="41">
                  <c:v>2011-2012</c:v>
                </c:pt>
                <c:pt idx="42">
                  <c:v>2012-2013</c:v>
                </c:pt>
                <c:pt idx="43">
                  <c:v>2013-2014</c:v>
                </c:pt>
                <c:pt idx="44">
                  <c:v>2014-2015</c:v>
                </c:pt>
              </c:strCache>
            </c:strRef>
          </c:cat>
          <c:val>
            <c:numRef>
              <c:f>Hoja5!$E$55:$E$99</c:f>
              <c:numCache>
                <c:formatCode>#,##0</c:formatCode>
                <c:ptCount val="45"/>
                <c:pt idx="0">
                  <c:v>37862</c:v>
                </c:pt>
                <c:pt idx="1">
                  <c:v>39346</c:v>
                </c:pt>
                <c:pt idx="2">
                  <c:v>44872</c:v>
                </c:pt>
                <c:pt idx="3">
                  <c:v>50820</c:v>
                </c:pt>
                <c:pt idx="4">
                  <c:v>55348</c:v>
                </c:pt>
                <c:pt idx="5">
                  <c:v>64867</c:v>
                </c:pt>
                <c:pt idx="6">
                  <c:v>63559</c:v>
                </c:pt>
                <c:pt idx="7">
                  <c:v>81128</c:v>
                </c:pt>
                <c:pt idx="8">
                  <c:v>100909</c:v>
                </c:pt>
                <c:pt idx="9">
                  <c:v>117214</c:v>
                </c:pt>
                <c:pt idx="10">
                  <c:v>149884</c:v>
                </c:pt>
                <c:pt idx="11">
                  <c:v>173154</c:v>
                </c:pt>
                <c:pt idx="12">
                  <c:v>176387</c:v>
                </c:pt>
                <c:pt idx="13">
                  <c:v>196810</c:v>
                </c:pt>
                <c:pt idx="14">
                  <c:v>203440</c:v>
                </c:pt>
                <c:pt idx="15">
                  <c:v>210570</c:v>
                </c:pt>
                <c:pt idx="16">
                  <c:v>215060</c:v>
                </c:pt>
                <c:pt idx="17">
                  <c:v>210012</c:v>
                </c:pt>
                <c:pt idx="18">
                  <c:v>215514</c:v>
                </c:pt>
                <c:pt idx="19">
                  <c:v>223619</c:v>
                </c:pt>
                <c:pt idx="20">
                  <c:v>229644</c:v>
                </c:pt>
                <c:pt idx="21">
                  <c:v>243859</c:v>
                </c:pt>
                <c:pt idx="22">
                  <c:v>264292</c:v>
                </c:pt>
                <c:pt idx="23">
                  <c:v>280562</c:v>
                </c:pt>
                <c:pt idx="24">
                  <c:v>301938</c:v>
                </c:pt>
                <c:pt idx="25">
                  <c:v>339853</c:v>
                </c:pt>
                <c:pt idx="26">
                  <c:v>374158</c:v>
                </c:pt>
                <c:pt idx="27">
                  <c:v>421023</c:v>
                </c:pt>
                <c:pt idx="28">
                  <c:v>481548</c:v>
                </c:pt>
                <c:pt idx="29">
                  <c:v>548754</c:v>
                </c:pt>
                <c:pt idx="30">
                  <c:v>605416</c:v>
                </c:pt>
                <c:pt idx="31">
                  <c:v>650913</c:v>
                </c:pt>
                <c:pt idx="32">
                  <c:v>686792</c:v>
                </c:pt>
                <c:pt idx="33">
                  <c:v>708627</c:v>
                </c:pt>
                <c:pt idx="34">
                  <c:v>716485</c:v>
                </c:pt>
                <c:pt idx="35">
                  <c:v>731745</c:v>
                </c:pt>
                <c:pt idx="36">
                  <c:v>760108</c:v>
                </c:pt>
                <c:pt idx="37">
                  <c:v>788422</c:v>
                </c:pt>
                <c:pt idx="38">
                  <c:v>805245</c:v>
                </c:pt>
                <c:pt idx="39">
                  <c:v>823943</c:v>
                </c:pt>
                <c:pt idx="40">
                  <c:v>839181</c:v>
                </c:pt>
                <c:pt idx="41">
                  <c:v>883938</c:v>
                </c:pt>
                <c:pt idx="42">
                  <c:v>909102</c:v>
                </c:pt>
                <c:pt idx="43">
                  <c:v>932411</c:v>
                </c:pt>
                <c:pt idx="44">
                  <c:v>953671</c:v>
                </c:pt>
              </c:numCache>
            </c:numRef>
          </c:val>
          <c:smooth val="0"/>
          <c:extLst>
            <c:ext xmlns:c16="http://schemas.microsoft.com/office/drawing/2014/chart" uri="{C3380CC4-5D6E-409C-BE32-E72D297353CC}">
              <c16:uniqueId val="{00000005-24A7-4DF2-A5C4-1225624E5E49}"/>
            </c:ext>
          </c:extLst>
        </c:ser>
        <c:dLbls>
          <c:showLegendKey val="0"/>
          <c:showVal val="0"/>
          <c:showCatName val="0"/>
          <c:showSerName val="0"/>
          <c:showPercent val="0"/>
          <c:showBubbleSize val="0"/>
        </c:dLbls>
        <c:smooth val="0"/>
        <c:axId val="232963456"/>
        <c:axId val="232386560"/>
      </c:lineChart>
      <c:dateAx>
        <c:axId val="23296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232386560"/>
        <c:crosses val="autoZero"/>
        <c:auto val="0"/>
        <c:lblOffset val="100"/>
        <c:baseTimeUnit val="days"/>
      </c:dateAx>
      <c:valAx>
        <c:axId val="2323865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32963456"/>
        <c:crosses val="autoZero"/>
        <c:crossBetween val="between"/>
      </c:valAx>
      <c:spPr>
        <a:solidFill>
          <a:schemeClr val="tx1"/>
        </a:solid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w="9525" cap="flat" cmpd="sng" algn="ctr">
      <a:solidFill>
        <a:schemeClr val="tx1"/>
      </a:solidFill>
      <a:round/>
    </a:ln>
    <a:effectLst/>
  </c:spPr>
  <c:txPr>
    <a:bodyPr/>
    <a:lstStyle/>
    <a:p>
      <a:pPr>
        <a:defRPr/>
      </a:pPr>
      <a:endParaRPr lang="es-MX"/>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10"/>
            <c:invertIfNegative val="0"/>
            <c:bubble3D val="0"/>
            <c:spPr>
              <a:solidFill>
                <a:schemeClr val="accent5">
                  <a:lumMod val="50000"/>
                </a:schemeClr>
              </a:solidFill>
            </c:spPr>
            <c:extLst>
              <c:ext xmlns:c16="http://schemas.microsoft.com/office/drawing/2014/chart" uri="{C3380CC4-5D6E-409C-BE32-E72D297353CC}">
                <c16:uniqueId val="{00000001-0B7F-4EBE-BAAF-273C147799AF}"/>
              </c:ext>
            </c:extLst>
          </c:dPt>
          <c:dPt>
            <c:idx val="22"/>
            <c:invertIfNegative val="0"/>
            <c:bubble3D val="0"/>
            <c:spPr>
              <a:solidFill>
                <a:srgbClr val="C00000"/>
              </a:solidFill>
            </c:spPr>
            <c:extLst>
              <c:ext xmlns:c16="http://schemas.microsoft.com/office/drawing/2014/chart" uri="{C3380CC4-5D6E-409C-BE32-E72D297353CC}">
                <c16:uniqueId val="{00000003-0B7F-4EBE-BAAF-273C147799AF}"/>
              </c:ext>
            </c:extLst>
          </c:dPt>
          <c:dLbls>
            <c:dLbl>
              <c:idx val="0"/>
              <c:layout>
                <c:manualLayout>
                  <c:x val="7.83260574387797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7F-4EBE-BAAF-273C147799A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7F-4EBE-BAAF-273C147799AF}"/>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7F-4EBE-BAAF-273C147799AF}"/>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7F-4EBE-BAAF-273C147799AF}"/>
                </c:ext>
              </c:extLst>
            </c:dLbl>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7F-4EBE-BAAF-273C147799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'[922013051x1g067.xls]HE_expenditure_e'!$B$69:$B$102</c:f>
              <c:strCache>
                <c:ptCount val="34"/>
                <c:pt idx="0">
                  <c:v>USA</c:v>
                </c:pt>
                <c:pt idx="1">
                  <c:v>CAN</c:v>
                </c:pt>
                <c:pt idx="2">
                  <c:v>KOR</c:v>
                </c:pt>
                <c:pt idx="3">
                  <c:v>CHL</c:v>
                </c:pt>
                <c:pt idx="4">
                  <c:v>FIN</c:v>
                </c:pt>
                <c:pt idx="5">
                  <c:v>DNK</c:v>
                </c:pt>
                <c:pt idx="6">
                  <c:v>SWE</c:v>
                </c:pt>
                <c:pt idx="7">
                  <c:v>NLD</c:v>
                </c:pt>
                <c:pt idx="8">
                  <c:v>NOR</c:v>
                </c:pt>
                <c:pt idx="9">
                  <c:v>ISR</c:v>
                </c:pt>
                <c:pt idx="10">
                  <c:v>OECD</c:v>
                </c:pt>
                <c:pt idx="11">
                  <c:v>AUS</c:v>
                </c:pt>
                <c:pt idx="12">
                  <c:v>EST</c:v>
                </c:pt>
                <c:pt idx="13">
                  <c:v>RUS</c:v>
                </c:pt>
                <c:pt idx="14">
                  <c:v>NZL</c:v>
                </c:pt>
                <c:pt idx="15">
                  <c:v>IRL</c:v>
                </c:pt>
                <c:pt idx="16">
                  <c:v>JPN</c:v>
                </c:pt>
                <c:pt idx="17">
                  <c:v>AUT</c:v>
                </c:pt>
                <c:pt idx="18">
                  <c:v>FRA</c:v>
                </c:pt>
                <c:pt idx="19">
                  <c:v>POL</c:v>
                </c:pt>
                <c:pt idx="20">
                  <c:v>PRT</c:v>
                </c:pt>
                <c:pt idx="21">
                  <c:v>BEL</c:v>
                </c:pt>
                <c:pt idx="22">
                  <c:v>MEX</c:v>
                </c:pt>
                <c:pt idx="23">
                  <c:v>GBR</c:v>
                </c:pt>
                <c:pt idx="24">
                  <c:v>ESP</c:v>
                </c:pt>
                <c:pt idx="25">
                  <c:v>DEU</c:v>
                </c:pt>
                <c:pt idx="26">
                  <c:v>SVN</c:v>
                </c:pt>
                <c:pt idx="27">
                  <c:v>CHE</c:v>
                </c:pt>
                <c:pt idx="28">
                  <c:v>ISL</c:v>
                </c:pt>
                <c:pt idx="29">
                  <c:v>CZE</c:v>
                </c:pt>
                <c:pt idx="30">
                  <c:v>ITA</c:v>
                </c:pt>
                <c:pt idx="31">
                  <c:v>SVK</c:v>
                </c:pt>
                <c:pt idx="32">
                  <c:v>BRA</c:v>
                </c:pt>
                <c:pt idx="33">
                  <c:v>HUN</c:v>
                </c:pt>
              </c:strCache>
            </c:strRef>
          </c:cat>
          <c:val>
            <c:numRef>
              <c:f>'[922013051x1g067.xls]HE_expenditure_e'!$C$69:$C$102</c:f>
              <c:numCache>
                <c:formatCode>0.00</c:formatCode>
                <c:ptCount val="34"/>
                <c:pt idx="0">
                  <c:v>2.7979756204377999</c:v>
                </c:pt>
                <c:pt idx="1">
                  <c:v>2.7247504169758301</c:v>
                </c:pt>
                <c:pt idx="2">
                  <c:v>2.5871316977700598</c:v>
                </c:pt>
                <c:pt idx="3">
                  <c:v>2.4125598649392601</c:v>
                </c:pt>
                <c:pt idx="4">
                  <c:v>1.92707040944029</c:v>
                </c:pt>
                <c:pt idx="5">
                  <c:v>1.8807390291785799</c:v>
                </c:pt>
                <c:pt idx="6">
                  <c:v>1.7571252521699401</c:v>
                </c:pt>
                <c:pt idx="7">
                  <c:v>1.73694253875682</c:v>
                </c:pt>
                <c:pt idx="8">
                  <c:v>1.69933310294033</c:v>
                </c:pt>
                <c:pt idx="9">
                  <c:v>1.65848012993619</c:v>
                </c:pt>
                <c:pt idx="10">
                  <c:v>1.6422813785396313</c:v>
                </c:pt>
                <c:pt idx="11">
                  <c:v>1.6274066141284</c:v>
                </c:pt>
                <c:pt idx="12">
                  <c:v>1.61623149789765</c:v>
                </c:pt>
                <c:pt idx="13">
                  <c:v>1.59570736267024</c:v>
                </c:pt>
                <c:pt idx="14">
                  <c:v>1.5814510727261699</c:v>
                </c:pt>
                <c:pt idx="15">
                  <c:v>1.5726880327709001</c:v>
                </c:pt>
                <c:pt idx="16">
                  <c:v>1.52712296755415</c:v>
                </c:pt>
                <c:pt idx="17">
                  <c:v>1.51981026263819</c:v>
                </c:pt>
                <c:pt idx="18">
                  <c:v>1.51454553619776</c:v>
                </c:pt>
                <c:pt idx="19">
                  <c:v>1.4641195590649301</c:v>
                </c:pt>
                <c:pt idx="20">
                  <c:v>1.45247216138674</c:v>
                </c:pt>
                <c:pt idx="21">
                  <c:v>1.4388623365269</c:v>
                </c:pt>
                <c:pt idx="22">
                  <c:v>1.3835993962455999</c:v>
                </c:pt>
                <c:pt idx="23">
                  <c:v>1.371416252562206</c:v>
                </c:pt>
                <c:pt idx="24">
                  <c:v>1.3477792089298799</c:v>
                </c:pt>
                <c:pt idx="25">
                  <c:v>1.3066187931923672</c:v>
                </c:pt>
                <c:pt idx="26">
                  <c:v>1.27073179129615</c:v>
                </c:pt>
                <c:pt idx="27">
                  <c:v>1.234</c:v>
                </c:pt>
                <c:pt idx="28">
                  <c:v>1.23382598574782</c:v>
                </c:pt>
                <c:pt idx="29">
                  <c:v>1.22828703451507</c:v>
                </c:pt>
                <c:pt idx="30">
                  <c:v>0.99017848310877898</c:v>
                </c:pt>
                <c:pt idx="31">
                  <c:v>0.92908824859582195</c:v>
                </c:pt>
                <c:pt idx="32">
                  <c:v>0.88300000000000001</c:v>
                </c:pt>
                <c:pt idx="33">
                  <c:v>0.84000000000000008</c:v>
                </c:pt>
              </c:numCache>
            </c:numRef>
          </c:val>
          <c:extLst>
            <c:ext xmlns:c16="http://schemas.microsoft.com/office/drawing/2014/chart" uri="{C3380CC4-5D6E-409C-BE32-E72D297353CC}">
              <c16:uniqueId val="{00000007-0B7F-4EBE-BAAF-273C147799AF}"/>
            </c:ext>
          </c:extLst>
        </c:ser>
        <c:dLbls>
          <c:showLegendKey val="0"/>
          <c:showVal val="0"/>
          <c:showCatName val="0"/>
          <c:showSerName val="0"/>
          <c:showPercent val="0"/>
          <c:showBubbleSize val="0"/>
        </c:dLbls>
        <c:gapWidth val="70"/>
        <c:overlap val="6"/>
        <c:axId val="237521536"/>
        <c:axId val="237523328"/>
      </c:barChart>
      <c:catAx>
        <c:axId val="237521536"/>
        <c:scaling>
          <c:orientation val="minMax"/>
        </c:scaling>
        <c:delete val="0"/>
        <c:axPos val="b"/>
        <c:numFmt formatCode="General" sourceLinked="0"/>
        <c:majorTickMark val="out"/>
        <c:minorTickMark val="none"/>
        <c:tickLblPos val="nextTo"/>
        <c:crossAx val="237523328"/>
        <c:crosses val="autoZero"/>
        <c:auto val="1"/>
        <c:lblAlgn val="ctr"/>
        <c:lblOffset val="100"/>
        <c:noMultiLvlLbl val="0"/>
      </c:catAx>
      <c:valAx>
        <c:axId val="237523328"/>
        <c:scaling>
          <c:orientation val="minMax"/>
        </c:scaling>
        <c:delete val="0"/>
        <c:axPos val="l"/>
        <c:numFmt formatCode="0.00" sourceLinked="1"/>
        <c:majorTickMark val="out"/>
        <c:minorTickMark val="none"/>
        <c:tickLblPos val="nextTo"/>
        <c:crossAx val="23752153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DP_LIVE_21102016204310065!$B$1</c:f>
              <c:strCache>
                <c:ptCount val="1"/>
                <c:pt idx="0">
                  <c:v>Hombres</c:v>
                </c:pt>
              </c:strCache>
            </c:strRef>
          </c:tx>
          <c:spPr>
            <a:solidFill>
              <a:schemeClr val="accent1">
                <a:lumMod val="50000"/>
              </a:schemeClr>
            </a:solidFill>
          </c:spPr>
          <c:invertIfNegative val="0"/>
          <c:dPt>
            <c:idx val="24"/>
            <c:invertIfNegative val="0"/>
            <c:bubble3D val="0"/>
            <c:spPr>
              <a:solidFill>
                <a:schemeClr val="accent6">
                  <a:lumMod val="75000"/>
                </a:schemeClr>
              </a:solidFill>
              <a:ln>
                <a:solidFill>
                  <a:schemeClr val="accent6">
                    <a:lumMod val="50000"/>
                  </a:schemeClr>
                </a:solidFill>
              </a:ln>
            </c:spPr>
            <c:extLst>
              <c:ext xmlns:c16="http://schemas.microsoft.com/office/drawing/2014/chart" uri="{C3380CC4-5D6E-409C-BE32-E72D297353CC}">
                <c16:uniqueId val="{00000004-7A74-4CC6-89B6-7B5FCADD3756}"/>
              </c:ext>
            </c:extLst>
          </c:dPt>
          <c:dPt>
            <c:idx val="25"/>
            <c:invertIfNegative val="0"/>
            <c:bubble3D val="0"/>
            <c:spPr>
              <a:solidFill>
                <a:schemeClr val="accent1">
                  <a:lumMod val="50000"/>
                </a:schemeClr>
              </a:solidFill>
            </c:spPr>
            <c:extLst>
              <c:ext xmlns:c16="http://schemas.microsoft.com/office/drawing/2014/chart" uri="{C3380CC4-5D6E-409C-BE32-E72D297353CC}">
                <c16:uniqueId val="{00000001-7A74-4CC6-89B6-7B5FCADD3756}"/>
              </c:ext>
            </c:extLst>
          </c:dPt>
          <c:cat>
            <c:strRef>
              <c:f>DP_LIVE_21102016204310065!$A$2:$A$29</c:f>
              <c:strCache>
                <c:ptCount val="28"/>
                <c:pt idx="0">
                  <c:v>JPN</c:v>
                </c:pt>
                <c:pt idx="1">
                  <c:v>NZL</c:v>
                </c:pt>
                <c:pt idx="2">
                  <c:v>AUS</c:v>
                </c:pt>
                <c:pt idx="3">
                  <c:v>TUR</c:v>
                </c:pt>
                <c:pt idx="4">
                  <c:v>DNK</c:v>
                </c:pt>
                <c:pt idx="5">
                  <c:v>ESP</c:v>
                </c:pt>
                <c:pt idx="6">
                  <c:v>CHE</c:v>
                </c:pt>
                <c:pt idx="7">
                  <c:v>USA</c:v>
                </c:pt>
                <c:pt idx="8">
                  <c:v>SVN</c:v>
                </c:pt>
                <c:pt idx="9">
                  <c:v>CHL</c:v>
                </c:pt>
                <c:pt idx="10">
                  <c:v>AUT</c:v>
                </c:pt>
                <c:pt idx="11">
                  <c:v>GBR</c:v>
                </c:pt>
                <c:pt idx="12">
                  <c:v>FIN</c:v>
                </c:pt>
                <c:pt idx="13">
                  <c:v>NLD</c:v>
                </c:pt>
                <c:pt idx="14">
                  <c:v>LTU</c:v>
                </c:pt>
                <c:pt idx="15">
                  <c:v>NOR</c:v>
                </c:pt>
                <c:pt idx="16">
                  <c:v>DEU</c:v>
                </c:pt>
                <c:pt idx="17">
                  <c:v>PRT</c:v>
                </c:pt>
                <c:pt idx="18">
                  <c:v>CZE</c:v>
                </c:pt>
                <c:pt idx="19">
                  <c:v>LVA</c:v>
                </c:pt>
                <c:pt idx="20">
                  <c:v>SWE</c:v>
                </c:pt>
                <c:pt idx="21">
                  <c:v>SVK</c:v>
                </c:pt>
                <c:pt idx="22">
                  <c:v>HUN</c:v>
                </c:pt>
                <c:pt idx="23">
                  <c:v>ITA</c:v>
                </c:pt>
                <c:pt idx="24">
                  <c:v>MEX</c:v>
                </c:pt>
                <c:pt idx="25">
                  <c:v>IDN</c:v>
                </c:pt>
                <c:pt idx="26">
                  <c:v>CHN</c:v>
                </c:pt>
                <c:pt idx="27">
                  <c:v>LUX</c:v>
                </c:pt>
              </c:strCache>
            </c:strRef>
          </c:cat>
          <c:val>
            <c:numRef>
              <c:f>DP_LIVE_21102016204310065!$B$2:$B$29</c:f>
              <c:numCache>
                <c:formatCode>0</c:formatCode>
                <c:ptCount val="28"/>
                <c:pt idx="0">
                  <c:v>67.715000000000003</c:v>
                </c:pt>
                <c:pt idx="1">
                  <c:v>65.468999999999994</c:v>
                </c:pt>
                <c:pt idx="2">
                  <c:v>64.177999999999997</c:v>
                </c:pt>
                <c:pt idx="3">
                  <c:v>55.426000000000002</c:v>
                </c:pt>
                <c:pt idx="4">
                  <c:v>53.389000000000003</c:v>
                </c:pt>
                <c:pt idx="5">
                  <c:v>52.670999999999999</c:v>
                </c:pt>
                <c:pt idx="6">
                  <c:v>49.469000000000001</c:v>
                </c:pt>
                <c:pt idx="7">
                  <c:v>44.253</c:v>
                </c:pt>
                <c:pt idx="8">
                  <c:v>43.814</c:v>
                </c:pt>
                <c:pt idx="9">
                  <c:v>43.384</c:v>
                </c:pt>
                <c:pt idx="10">
                  <c:v>42.741</c:v>
                </c:pt>
                <c:pt idx="11">
                  <c:v>41.363</c:v>
                </c:pt>
                <c:pt idx="12">
                  <c:v>40.573</c:v>
                </c:pt>
                <c:pt idx="13">
                  <c:v>39.860999999999997</c:v>
                </c:pt>
                <c:pt idx="14">
                  <c:v>38.624000000000002</c:v>
                </c:pt>
                <c:pt idx="15">
                  <c:v>37.584000000000003</c:v>
                </c:pt>
                <c:pt idx="16">
                  <c:v>36.119999999999997</c:v>
                </c:pt>
                <c:pt idx="17">
                  <c:v>33.859000000000002</c:v>
                </c:pt>
                <c:pt idx="18">
                  <c:v>31.966999999999999</c:v>
                </c:pt>
                <c:pt idx="19">
                  <c:v>31.896000000000001</c:v>
                </c:pt>
                <c:pt idx="20">
                  <c:v>30.481000000000002</c:v>
                </c:pt>
                <c:pt idx="21">
                  <c:v>30.309000000000001</c:v>
                </c:pt>
                <c:pt idx="22">
                  <c:v>26.920999999999999</c:v>
                </c:pt>
                <c:pt idx="23">
                  <c:v>26.890999999999998</c:v>
                </c:pt>
                <c:pt idx="24">
                  <c:v>24.606000000000002</c:v>
                </c:pt>
                <c:pt idx="25">
                  <c:v>22.34</c:v>
                </c:pt>
                <c:pt idx="26">
                  <c:v>21.847999999999999</c:v>
                </c:pt>
                <c:pt idx="27">
                  <c:v>18.399000000000001</c:v>
                </c:pt>
              </c:numCache>
            </c:numRef>
          </c:val>
          <c:extLst>
            <c:ext xmlns:c16="http://schemas.microsoft.com/office/drawing/2014/chart" uri="{C3380CC4-5D6E-409C-BE32-E72D297353CC}">
              <c16:uniqueId val="{00000002-7A74-4CC6-89B6-7B5FCADD3756}"/>
            </c:ext>
          </c:extLst>
        </c:ser>
        <c:dLbls>
          <c:showLegendKey val="0"/>
          <c:showVal val="0"/>
          <c:showCatName val="0"/>
          <c:showSerName val="0"/>
          <c:showPercent val="0"/>
          <c:showBubbleSize val="0"/>
        </c:dLbls>
        <c:gapWidth val="114"/>
        <c:overlap val="34"/>
        <c:axId val="135796224"/>
        <c:axId val="135798144"/>
      </c:barChart>
      <c:lineChart>
        <c:grouping val="standard"/>
        <c:varyColors val="0"/>
        <c:ser>
          <c:idx val="1"/>
          <c:order val="1"/>
          <c:tx>
            <c:strRef>
              <c:f>DP_LIVE_21102016204310065!$C$1</c:f>
              <c:strCache>
                <c:ptCount val="1"/>
                <c:pt idx="0">
                  <c:v>Mujeres</c:v>
                </c:pt>
              </c:strCache>
            </c:strRef>
          </c:tx>
          <c:spPr>
            <a:ln>
              <a:noFill/>
            </a:ln>
          </c:spPr>
          <c:marker>
            <c:symbol val="diamond"/>
            <c:size val="7"/>
            <c:spPr>
              <a:solidFill>
                <a:srgbClr val="C00000"/>
              </a:solidFill>
              <a:ln>
                <a:solidFill>
                  <a:schemeClr val="tx1"/>
                </a:solidFill>
              </a:ln>
            </c:spPr>
          </c:marker>
          <c:cat>
            <c:strRef>
              <c:f>DP_LIVE_21102016204310065!$A$2:$A$29</c:f>
              <c:strCache>
                <c:ptCount val="28"/>
                <c:pt idx="0">
                  <c:v>JPN</c:v>
                </c:pt>
                <c:pt idx="1">
                  <c:v>NZL</c:v>
                </c:pt>
                <c:pt idx="2">
                  <c:v>AUS</c:v>
                </c:pt>
                <c:pt idx="3">
                  <c:v>TUR</c:v>
                </c:pt>
                <c:pt idx="4">
                  <c:v>DNK</c:v>
                </c:pt>
                <c:pt idx="5">
                  <c:v>ESP</c:v>
                </c:pt>
                <c:pt idx="6">
                  <c:v>CHE</c:v>
                </c:pt>
                <c:pt idx="7">
                  <c:v>USA</c:v>
                </c:pt>
                <c:pt idx="8">
                  <c:v>SVN</c:v>
                </c:pt>
                <c:pt idx="9">
                  <c:v>CHL</c:v>
                </c:pt>
                <c:pt idx="10">
                  <c:v>AUT</c:v>
                </c:pt>
                <c:pt idx="11">
                  <c:v>GBR</c:v>
                </c:pt>
                <c:pt idx="12">
                  <c:v>FIN</c:v>
                </c:pt>
                <c:pt idx="13">
                  <c:v>NLD</c:v>
                </c:pt>
                <c:pt idx="14">
                  <c:v>LTU</c:v>
                </c:pt>
                <c:pt idx="15">
                  <c:v>NOR</c:v>
                </c:pt>
                <c:pt idx="16">
                  <c:v>DEU</c:v>
                </c:pt>
                <c:pt idx="17">
                  <c:v>PRT</c:v>
                </c:pt>
                <c:pt idx="18">
                  <c:v>CZE</c:v>
                </c:pt>
                <c:pt idx="19">
                  <c:v>LVA</c:v>
                </c:pt>
                <c:pt idx="20">
                  <c:v>SWE</c:v>
                </c:pt>
                <c:pt idx="21">
                  <c:v>SVK</c:v>
                </c:pt>
                <c:pt idx="22">
                  <c:v>HUN</c:v>
                </c:pt>
                <c:pt idx="23">
                  <c:v>ITA</c:v>
                </c:pt>
                <c:pt idx="24">
                  <c:v>MEX</c:v>
                </c:pt>
                <c:pt idx="25">
                  <c:v>IDN</c:v>
                </c:pt>
                <c:pt idx="26">
                  <c:v>CHN</c:v>
                </c:pt>
                <c:pt idx="27">
                  <c:v>LUX</c:v>
                </c:pt>
              </c:strCache>
            </c:strRef>
          </c:cat>
          <c:val>
            <c:numRef>
              <c:f>DP_LIVE_21102016204310065!$C$2:$C$29</c:f>
              <c:numCache>
                <c:formatCode>0</c:formatCode>
                <c:ptCount val="28"/>
                <c:pt idx="0">
                  <c:v>74.664000000000001</c:v>
                </c:pt>
                <c:pt idx="1">
                  <c:v>85.594999999999999</c:v>
                </c:pt>
                <c:pt idx="2">
                  <c:v>86.727000000000004</c:v>
                </c:pt>
                <c:pt idx="3">
                  <c:v>56.235999999999997</c:v>
                </c:pt>
                <c:pt idx="4">
                  <c:v>75.606999999999999</c:v>
                </c:pt>
                <c:pt idx="5">
                  <c:v>66.138000000000005</c:v>
                </c:pt>
                <c:pt idx="6">
                  <c:v>49.85</c:v>
                </c:pt>
                <c:pt idx="7">
                  <c:v>64.555999999999997</c:v>
                </c:pt>
                <c:pt idx="8">
                  <c:v>69.305999999999997</c:v>
                </c:pt>
                <c:pt idx="9">
                  <c:v>58.337000000000003</c:v>
                </c:pt>
                <c:pt idx="10">
                  <c:v>58.534999999999997</c:v>
                </c:pt>
                <c:pt idx="11">
                  <c:v>54.186</c:v>
                </c:pt>
                <c:pt idx="12">
                  <c:v>57.619</c:v>
                </c:pt>
                <c:pt idx="13">
                  <c:v>52.433999999999997</c:v>
                </c:pt>
                <c:pt idx="14">
                  <c:v>66.165000000000006</c:v>
                </c:pt>
                <c:pt idx="15">
                  <c:v>56.694000000000003</c:v>
                </c:pt>
                <c:pt idx="16">
                  <c:v>39.524999999999999</c:v>
                </c:pt>
                <c:pt idx="17">
                  <c:v>50.125999999999998</c:v>
                </c:pt>
                <c:pt idx="18">
                  <c:v>56.51</c:v>
                </c:pt>
                <c:pt idx="19">
                  <c:v>60.192</c:v>
                </c:pt>
                <c:pt idx="20">
                  <c:v>52.16</c:v>
                </c:pt>
                <c:pt idx="21">
                  <c:v>55.691000000000003</c:v>
                </c:pt>
                <c:pt idx="22">
                  <c:v>45.795999999999999</c:v>
                </c:pt>
                <c:pt idx="23">
                  <c:v>41.615000000000002</c:v>
                </c:pt>
                <c:pt idx="24">
                  <c:v>25.521000000000001</c:v>
                </c:pt>
                <c:pt idx="25">
                  <c:v>24.692</c:v>
                </c:pt>
                <c:pt idx="26">
                  <c:v>25.262</c:v>
                </c:pt>
                <c:pt idx="27">
                  <c:v>25.085999999999999</c:v>
                </c:pt>
              </c:numCache>
            </c:numRef>
          </c:val>
          <c:smooth val="0"/>
          <c:extLst>
            <c:ext xmlns:c16="http://schemas.microsoft.com/office/drawing/2014/chart" uri="{C3380CC4-5D6E-409C-BE32-E72D297353CC}">
              <c16:uniqueId val="{00000003-7A74-4CC6-89B6-7B5FCADD3756}"/>
            </c:ext>
          </c:extLst>
        </c:ser>
        <c:dLbls>
          <c:showLegendKey val="0"/>
          <c:showVal val="0"/>
          <c:showCatName val="0"/>
          <c:showSerName val="0"/>
          <c:showPercent val="0"/>
          <c:showBubbleSize val="0"/>
        </c:dLbls>
        <c:marker val="1"/>
        <c:smooth val="0"/>
        <c:axId val="135796224"/>
        <c:axId val="135798144"/>
      </c:lineChart>
      <c:catAx>
        <c:axId val="135796224"/>
        <c:scaling>
          <c:orientation val="minMax"/>
        </c:scaling>
        <c:delete val="0"/>
        <c:axPos val="b"/>
        <c:numFmt formatCode="General" sourceLinked="0"/>
        <c:majorTickMark val="out"/>
        <c:minorTickMark val="none"/>
        <c:tickLblPos val="nextTo"/>
        <c:txPr>
          <a:bodyPr rot="-5400000" vert="horz"/>
          <a:lstStyle/>
          <a:p>
            <a:pPr>
              <a:defRPr/>
            </a:pPr>
            <a:endParaRPr lang="es-MX"/>
          </a:p>
        </c:txPr>
        <c:crossAx val="135798144"/>
        <c:crosses val="autoZero"/>
        <c:auto val="1"/>
        <c:lblAlgn val="ctr"/>
        <c:lblOffset val="100"/>
        <c:noMultiLvlLbl val="0"/>
      </c:catAx>
      <c:valAx>
        <c:axId val="135798144"/>
        <c:scaling>
          <c:orientation val="minMax"/>
          <c:max val="100"/>
        </c:scaling>
        <c:delete val="0"/>
        <c:axPos val="l"/>
        <c:numFmt formatCode="0" sourceLinked="1"/>
        <c:majorTickMark val="out"/>
        <c:minorTickMark val="none"/>
        <c:tickLblPos val="nextTo"/>
        <c:crossAx val="135796224"/>
        <c:crosses val="autoZero"/>
        <c:crossBetween val="between"/>
      </c:valAx>
      <c:spPr>
        <a:ln>
          <a:noFill/>
        </a:ln>
      </c:spPr>
    </c:plotArea>
    <c:legend>
      <c:legendPos val="b"/>
      <c:overlay val="0"/>
    </c:legend>
    <c:plotVisOnly val="1"/>
    <c:dispBlanksAs val="gap"/>
    <c:showDLblsOverMax val="0"/>
  </c:chart>
  <c:txPr>
    <a:bodyPr/>
    <a:lstStyle/>
    <a:p>
      <a:pPr>
        <a:defRPr sz="800"/>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DP_LIVE_21102016184419237!$B$1</c:f>
              <c:strCache>
                <c:ptCount val="1"/>
                <c:pt idx="0">
                  <c:v>2015</c:v>
                </c:pt>
              </c:strCache>
            </c:strRef>
          </c:tx>
          <c:spPr>
            <a:solidFill>
              <a:schemeClr val="accent1"/>
            </a:solidFill>
          </c:spPr>
          <c:invertIfNegative val="0"/>
          <c:dPt>
            <c:idx val="13"/>
            <c:invertIfNegative val="0"/>
            <c:bubble3D val="0"/>
            <c:spPr>
              <a:solidFill>
                <a:schemeClr val="accent6">
                  <a:lumMod val="50000"/>
                </a:schemeClr>
              </a:solidFill>
            </c:spPr>
            <c:extLst>
              <c:ext xmlns:c16="http://schemas.microsoft.com/office/drawing/2014/chart" uri="{C3380CC4-5D6E-409C-BE32-E72D297353CC}">
                <c16:uniqueId val="{00000004-A3CE-4F1F-88BA-D6DF0A04D80D}"/>
              </c:ext>
            </c:extLst>
          </c:dPt>
          <c:dPt>
            <c:idx val="20"/>
            <c:invertIfNegative val="0"/>
            <c:bubble3D val="0"/>
            <c:spPr>
              <a:solidFill>
                <a:schemeClr val="accent5">
                  <a:lumMod val="50000"/>
                </a:schemeClr>
              </a:solidFill>
            </c:spPr>
            <c:extLst>
              <c:ext xmlns:c16="http://schemas.microsoft.com/office/drawing/2014/chart" uri="{C3380CC4-5D6E-409C-BE32-E72D297353CC}">
                <c16:uniqueId val="{00000001-A3CE-4F1F-88BA-D6DF0A04D80D}"/>
              </c:ext>
            </c:extLst>
          </c:dPt>
          <c:cat>
            <c:strRef>
              <c:f>DP_LIVE_21102016184419237!$A$2:$A$41</c:f>
              <c:strCache>
                <c:ptCount val="40"/>
                <c:pt idx="0">
                  <c:v>TUR</c:v>
                </c:pt>
                <c:pt idx="1">
                  <c:v>CRI</c:v>
                </c:pt>
                <c:pt idx="2">
                  <c:v>COL</c:v>
                </c:pt>
                <c:pt idx="3">
                  <c:v>ITA</c:v>
                </c:pt>
                <c:pt idx="4">
                  <c:v>BRA</c:v>
                </c:pt>
                <c:pt idx="5">
                  <c:v>CHL</c:v>
                </c:pt>
                <c:pt idx="6">
                  <c:v>ESP</c:v>
                </c:pt>
                <c:pt idx="7">
                  <c:v>GRC</c:v>
                </c:pt>
                <c:pt idx="8">
                  <c:v>IRL</c:v>
                </c:pt>
                <c:pt idx="9">
                  <c:v>KOR</c:v>
                </c:pt>
                <c:pt idx="10">
                  <c:v>ISR</c:v>
                </c:pt>
                <c:pt idx="11">
                  <c:v>GBR</c:v>
                </c:pt>
                <c:pt idx="12">
                  <c:v>FRA</c:v>
                </c:pt>
                <c:pt idx="13">
                  <c:v>MEX</c:v>
                </c:pt>
                <c:pt idx="14">
                  <c:v>NZL</c:v>
                </c:pt>
                <c:pt idx="15">
                  <c:v>CAN</c:v>
                </c:pt>
                <c:pt idx="16">
                  <c:v>USA</c:v>
                </c:pt>
                <c:pt idx="17">
                  <c:v>AUT</c:v>
                </c:pt>
                <c:pt idx="18">
                  <c:v>SVK</c:v>
                </c:pt>
                <c:pt idx="19">
                  <c:v>AUS</c:v>
                </c:pt>
                <c:pt idx="20">
                  <c:v>OAVG</c:v>
                </c:pt>
                <c:pt idx="21">
                  <c:v>POL</c:v>
                </c:pt>
                <c:pt idx="22">
                  <c:v>HUN</c:v>
                </c:pt>
                <c:pt idx="23">
                  <c:v>FIN</c:v>
                </c:pt>
                <c:pt idx="24">
                  <c:v>BEL</c:v>
                </c:pt>
                <c:pt idx="25">
                  <c:v>EST</c:v>
                </c:pt>
                <c:pt idx="26">
                  <c:v>PRT</c:v>
                </c:pt>
                <c:pt idx="27">
                  <c:v>ISL</c:v>
                </c:pt>
                <c:pt idx="28">
                  <c:v>SVN</c:v>
                </c:pt>
                <c:pt idx="29">
                  <c:v>LTU</c:v>
                </c:pt>
                <c:pt idx="30">
                  <c:v>CHE</c:v>
                </c:pt>
                <c:pt idx="31">
                  <c:v>JPN</c:v>
                </c:pt>
                <c:pt idx="32">
                  <c:v>DNK</c:v>
                </c:pt>
                <c:pt idx="33">
                  <c:v>NLD</c:v>
                </c:pt>
                <c:pt idx="34">
                  <c:v>NOR</c:v>
                </c:pt>
                <c:pt idx="35">
                  <c:v>SWE</c:v>
                </c:pt>
                <c:pt idx="36">
                  <c:v>CZE</c:v>
                </c:pt>
                <c:pt idx="37">
                  <c:v>LUX</c:v>
                </c:pt>
                <c:pt idx="38">
                  <c:v>DEU</c:v>
                </c:pt>
                <c:pt idx="39">
                  <c:v>LVA</c:v>
                </c:pt>
              </c:strCache>
            </c:strRef>
          </c:cat>
          <c:val>
            <c:numRef>
              <c:f>DP_LIVE_21102016184419237!$B$2:$B$41</c:f>
              <c:numCache>
                <c:formatCode>0.00</c:formatCode>
                <c:ptCount val="40"/>
                <c:pt idx="0">
                  <c:v>13.302180290000001</c:v>
                </c:pt>
                <c:pt idx="1">
                  <c:v>13.109609600000001</c:v>
                </c:pt>
                <c:pt idx="2">
                  <c:v>12.343635559999999</c:v>
                </c:pt>
                <c:pt idx="3">
                  <c:v>12.262872700000001</c:v>
                </c:pt>
                <c:pt idx="4">
                  <c:v>12.022226330000001</c:v>
                </c:pt>
                <c:pt idx="5">
                  <c:v>10.18283272</c:v>
                </c:pt>
                <c:pt idx="6">
                  <c:v>10.002561569999999</c:v>
                </c:pt>
                <c:pt idx="7">
                  <c:v>9.5128994000000002</c:v>
                </c:pt>
                <c:pt idx="8">
                  <c:v>9.1610403100000006</c:v>
                </c:pt>
                <c:pt idx="9">
                  <c:v>9.1050844200000007</c:v>
                </c:pt>
                <c:pt idx="10">
                  <c:v>9.0519237500000003</c:v>
                </c:pt>
                <c:pt idx="11">
                  <c:v>8.7413444499999997</c:v>
                </c:pt>
                <c:pt idx="12">
                  <c:v>8.73999214</c:v>
                </c:pt>
                <c:pt idx="13">
                  <c:v>8.0854463600000006</c:v>
                </c:pt>
                <c:pt idx="14">
                  <c:v>7.2749690999999999</c:v>
                </c:pt>
                <c:pt idx="15">
                  <c:v>7.2174739800000003</c:v>
                </c:pt>
                <c:pt idx="16">
                  <c:v>7.13285255</c:v>
                </c:pt>
                <c:pt idx="17">
                  <c:v>7.1144042000000001</c:v>
                </c:pt>
                <c:pt idx="18">
                  <c:v>6.7355713799999997</c:v>
                </c:pt>
                <c:pt idx="19">
                  <c:v>6.6366858500000001</c:v>
                </c:pt>
                <c:pt idx="20">
                  <c:v>6.3467816299999997</c:v>
                </c:pt>
                <c:pt idx="21">
                  <c:v>6.03271961</c:v>
                </c:pt>
                <c:pt idx="22">
                  <c:v>5.6923589699999999</c:v>
                </c:pt>
                <c:pt idx="23">
                  <c:v>5.4449749000000001</c:v>
                </c:pt>
                <c:pt idx="24">
                  <c:v>5.31682539</c:v>
                </c:pt>
                <c:pt idx="25">
                  <c:v>5.1392011599999998</c:v>
                </c:pt>
                <c:pt idx="26">
                  <c:v>5.0965638200000001</c:v>
                </c:pt>
                <c:pt idx="27">
                  <c:v>4.8237132999999996</c:v>
                </c:pt>
                <c:pt idx="28">
                  <c:v>4.7123002999999999</c:v>
                </c:pt>
                <c:pt idx="29">
                  <c:v>4.2062315899999998</c:v>
                </c:pt>
                <c:pt idx="30">
                  <c:v>4.0685915899999996</c:v>
                </c:pt>
                <c:pt idx="31">
                  <c:v>3.9321639500000001</c:v>
                </c:pt>
                <c:pt idx="32">
                  <c:v>3.9121625400000002</c:v>
                </c:pt>
                <c:pt idx="33">
                  <c:v>3.7350311299999999</c:v>
                </c:pt>
                <c:pt idx="34">
                  <c:v>3.5587186800000001</c:v>
                </c:pt>
                <c:pt idx="35">
                  <c:v>3.4596979600000002</c:v>
                </c:pt>
                <c:pt idx="36">
                  <c:v>3.1965358300000002</c:v>
                </c:pt>
                <c:pt idx="37">
                  <c:v>3.0586576499999998</c:v>
                </c:pt>
                <c:pt idx="38">
                  <c:v>2.4833087900000002</c:v>
                </c:pt>
                <c:pt idx="39">
                  <c:v>2.3934323800000001</c:v>
                </c:pt>
              </c:numCache>
            </c:numRef>
          </c:val>
          <c:extLst>
            <c:ext xmlns:c16="http://schemas.microsoft.com/office/drawing/2014/chart" uri="{C3380CC4-5D6E-409C-BE32-E72D297353CC}">
              <c16:uniqueId val="{00000002-A3CE-4F1F-88BA-D6DF0A04D80D}"/>
            </c:ext>
          </c:extLst>
        </c:ser>
        <c:dLbls>
          <c:showLegendKey val="0"/>
          <c:showVal val="0"/>
          <c:showCatName val="0"/>
          <c:showSerName val="0"/>
          <c:showPercent val="0"/>
          <c:showBubbleSize val="0"/>
        </c:dLbls>
        <c:gapWidth val="63"/>
        <c:axId val="237620608"/>
        <c:axId val="237622784"/>
      </c:barChart>
      <c:lineChart>
        <c:grouping val="standard"/>
        <c:varyColors val="0"/>
        <c:ser>
          <c:idx val="0"/>
          <c:order val="0"/>
          <c:tx>
            <c:strRef>
              <c:f>DP_LIVE_21102016184419237!$E$1</c:f>
              <c:strCache>
                <c:ptCount val="1"/>
                <c:pt idx="0">
                  <c:v>2000</c:v>
                </c:pt>
              </c:strCache>
            </c:strRef>
          </c:tx>
          <c:spPr>
            <a:ln>
              <a:noFill/>
            </a:ln>
          </c:spPr>
          <c:marker>
            <c:symbol val="diamond"/>
            <c:size val="7"/>
            <c:spPr>
              <a:solidFill>
                <a:srgbClr val="C00000"/>
              </a:solidFill>
              <a:ln w="3175">
                <a:solidFill>
                  <a:schemeClr val="tx1"/>
                </a:solidFill>
              </a:ln>
            </c:spPr>
          </c:marker>
          <c:cat>
            <c:strRef>
              <c:f>DP_LIVE_21102016184419237!$A$2:$A$41</c:f>
              <c:strCache>
                <c:ptCount val="40"/>
                <c:pt idx="0">
                  <c:v>TUR</c:v>
                </c:pt>
                <c:pt idx="1">
                  <c:v>CRI</c:v>
                </c:pt>
                <c:pt idx="2">
                  <c:v>COL</c:v>
                </c:pt>
                <c:pt idx="3">
                  <c:v>ITA</c:v>
                </c:pt>
                <c:pt idx="4">
                  <c:v>BRA</c:v>
                </c:pt>
                <c:pt idx="5">
                  <c:v>CHL</c:v>
                </c:pt>
                <c:pt idx="6">
                  <c:v>ESP</c:v>
                </c:pt>
                <c:pt idx="7">
                  <c:v>GRC</c:v>
                </c:pt>
                <c:pt idx="8">
                  <c:v>IRL</c:v>
                </c:pt>
                <c:pt idx="9">
                  <c:v>KOR</c:v>
                </c:pt>
                <c:pt idx="10">
                  <c:v>ISR</c:v>
                </c:pt>
                <c:pt idx="11">
                  <c:v>GBR</c:v>
                </c:pt>
                <c:pt idx="12">
                  <c:v>FRA</c:v>
                </c:pt>
                <c:pt idx="13">
                  <c:v>MEX</c:v>
                </c:pt>
                <c:pt idx="14">
                  <c:v>NZL</c:v>
                </c:pt>
                <c:pt idx="15">
                  <c:v>CAN</c:v>
                </c:pt>
                <c:pt idx="16">
                  <c:v>USA</c:v>
                </c:pt>
                <c:pt idx="17">
                  <c:v>AUT</c:v>
                </c:pt>
                <c:pt idx="18">
                  <c:v>SVK</c:v>
                </c:pt>
                <c:pt idx="19">
                  <c:v>AUS</c:v>
                </c:pt>
                <c:pt idx="20">
                  <c:v>OAVG</c:v>
                </c:pt>
                <c:pt idx="21">
                  <c:v>POL</c:v>
                </c:pt>
                <c:pt idx="22">
                  <c:v>HUN</c:v>
                </c:pt>
                <c:pt idx="23">
                  <c:v>FIN</c:v>
                </c:pt>
                <c:pt idx="24">
                  <c:v>BEL</c:v>
                </c:pt>
                <c:pt idx="25">
                  <c:v>EST</c:v>
                </c:pt>
                <c:pt idx="26">
                  <c:v>PRT</c:v>
                </c:pt>
                <c:pt idx="27">
                  <c:v>ISL</c:v>
                </c:pt>
                <c:pt idx="28">
                  <c:v>SVN</c:v>
                </c:pt>
                <c:pt idx="29">
                  <c:v>LTU</c:v>
                </c:pt>
                <c:pt idx="30">
                  <c:v>CHE</c:v>
                </c:pt>
                <c:pt idx="31">
                  <c:v>JPN</c:v>
                </c:pt>
                <c:pt idx="32">
                  <c:v>DNK</c:v>
                </c:pt>
                <c:pt idx="33">
                  <c:v>NLD</c:v>
                </c:pt>
                <c:pt idx="34">
                  <c:v>NOR</c:v>
                </c:pt>
                <c:pt idx="35">
                  <c:v>SWE</c:v>
                </c:pt>
                <c:pt idx="36">
                  <c:v>CZE</c:v>
                </c:pt>
                <c:pt idx="37">
                  <c:v>LUX</c:v>
                </c:pt>
                <c:pt idx="38">
                  <c:v>DEU</c:v>
                </c:pt>
                <c:pt idx="39">
                  <c:v>LVA</c:v>
                </c:pt>
              </c:strCache>
            </c:strRef>
          </c:cat>
          <c:val>
            <c:numRef>
              <c:f>DP_LIVE_21102016184419237!$E$2:$E$41</c:f>
              <c:numCache>
                <c:formatCode>0.00</c:formatCode>
                <c:ptCount val="40"/>
                <c:pt idx="0">
                  <c:v>17.779756549999998</c:v>
                </c:pt>
                <c:pt idx="3">
                  <c:v>12.203668589999999</c:v>
                </c:pt>
                <c:pt idx="6">
                  <c:v>7.7491831800000002</c:v>
                </c:pt>
                <c:pt idx="7">
                  <c:v>7.5915551199999998</c:v>
                </c:pt>
                <c:pt idx="8">
                  <c:v>4.4675345399999999</c:v>
                </c:pt>
                <c:pt idx="11">
                  <c:v>8.1936273600000007</c:v>
                </c:pt>
                <c:pt idx="12">
                  <c:v>7.29652309</c:v>
                </c:pt>
                <c:pt idx="13">
                  <c:v>7.6054735200000003</c:v>
                </c:pt>
                <c:pt idx="15">
                  <c:v>8.6832065600000004</c:v>
                </c:pt>
                <c:pt idx="16">
                  <c:v>6.7575855300000001</c:v>
                </c:pt>
                <c:pt idx="18">
                  <c:v>17.753496169999998</c:v>
                </c:pt>
                <c:pt idx="19">
                  <c:v>6.4040832500000002</c:v>
                </c:pt>
                <c:pt idx="20">
                  <c:v>7.6381285999999999</c:v>
                </c:pt>
                <c:pt idx="21">
                  <c:v>5.03048801</c:v>
                </c:pt>
                <c:pt idx="22">
                  <c:v>8.6189775500000003</c:v>
                </c:pt>
                <c:pt idx="24">
                  <c:v>6.7390656499999997</c:v>
                </c:pt>
                <c:pt idx="26">
                  <c:v>6.2478280100000001</c:v>
                </c:pt>
                <c:pt idx="30">
                  <c:v>7.3438777899999996</c:v>
                </c:pt>
                <c:pt idx="32">
                  <c:v>1.8681637</c:v>
                </c:pt>
                <c:pt idx="33">
                  <c:v>3.8461537400000001</c:v>
                </c:pt>
                <c:pt idx="34">
                  <c:v>2.2848117399999999</c:v>
                </c:pt>
                <c:pt idx="35">
                  <c:v>4.73313761</c:v>
                </c:pt>
                <c:pt idx="36">
                  <c:v>7.3236117399999996</c:v>
                </c:pt>
                <c:pt idx="37">
                  <c:v>1.6199442100000001</c:v>
                </c:pt>
                <c:pt idx="38">
                  <c:v>5.1733331700000003</c:v>
                </c:pt>
              </c:numCache>
            </c:numRef>
          </c:val>
          <c:smooth val="0"/>
          <c:extLst>
            <c:ext xmlns:c16="http://schemas.microsoft.com/office/drawing/2014/chart" uri="{C3380CC4-5D6E-409C-BE32-E72D297353CC}">
              <c16:uniqueId val="{00000003-A3CE-4F1F-88BA-D6DF0A04D80D}"/>
            </c:ext>
          </c:extLst>
        </c:ser>
        <c:dLbls>
          <c:showLegendKey val="0"/>
          <c:showVal val="0"/>
          <c:showCatName val="0"/>
          <c:showSerName val="0"/>
          <c:showPercent val="0"/>
          <c:showBubbleSize val="0"/>
        </c:dLbls>
        <c:marker val="1"/>
        <c:smooth val="0"/>
        <c:axId val="237620608"/>
        <c:axId val="237622784"/>
      </c:lineChart>
      <c:catAx>
        <c:axId val="237620608"/>
        <c:scaling>
          <c:orientation val="minMax"/>
        </c:scaling>
        <c:delete val="0"/>
        <c:axPos val="b"/>
        <c:numFmt formatCode="General" sourceLinked="0"/>
        <c:majorTickMark val="out"/>
        <c:minorTickMark val="none"/>
        <c:tickLblPos val="nextTo"/>
        <c:txPr>
          <a:bodyPr/>
          <a:lstStyle/>
          <a:p>
            <a:pPr>
              <a:defRPr sz="1000"/>
            </a:pPr>
            <a:endParaRPr lang="es-MX"/>
          </a:p>
        </c:txPr>
        <c:crossAx val="237622784"/>
        <c:crosses val="autoZero"/>
        <c:auto val="1"/>
        <c:lblAlgn val="ctr"/>
        <c:lblOffset val="100"/>
        <c:noMultiLvlLbl val="0"/>
      </c:catAx>
      <c:valAx>
        <c:axId val="237622784"/>
        <c:scaling>
          <c:orientation val="minMax"/>
        </c:scaling>
        <c:delete val="0"/>
        <c:axPos val="l"/>
        <c:numFmt formatCode="0.00" sourceLinked="1"/>
        <c:majorTickMark val="out"/>
        <c:minorTickMark val="none"/>
        <c:tickLblPos val="nextTo"/>
        <c:crossAx val="237620608"/>
        <c:crosses val="autoZero"/>
        <c:crossBetween val="between"/>
      </c:valAx>
      <c:spPr>
        <a:solidFill>
          <a:schemeClr val="bg1"/>
        </a:solidFill>
      </c:spPr>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600"/>
          </a:pPr>
          <a:endParaRPr lang="es-MX"/>
        </a:p>
      </c:txPr>
    </c:title>
    <c:autoTitleDeleted val="0"/>
    <c:plotArea>
      <c:layout/>
      <c:lineChart>
        <c:grouping val="standard"/>
        <c:varyColors val="0"/>
        <c:ser>
          <c:idx val="0"/>
          <c:order val="0"/>
          <c:tx>
            <c:strRef>
              <c:f>Hoja1!$A$3</c:f>
              <c:strCache>
                <c:ptCount val="1"/>
                <c:pt idx="0">
                  <c:v>Estados Unidos</c:v>
                </c:pt>
              </c:strCache>
            </c:strRef>
          </c:tx>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89-4E6A-9A52-F93458D980C5}"/>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89-4E6A-9A52-F93458D980C5}"/>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Hoja1!$B$2:$P$2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Hoja1!$B$3:$P$3</c:f>
              <c:numCache>
                <c:formatCode>#,##0</c:formatCode>
                <c:ptCount val="15"/>
                <c:pt idx="0">
                  <c:v>323809</c:v>
                </c:pt>
                <c:pt idx="1">
                  <c:v>317633</c:v>
                </c:pt>
                <c:pt idx="2">
                  <c:v>336857</c:v>
                </c:pt>
                <c:pt idx="3">
                  <c:v>369018</c:v>
                </c:pt>
                <c:pt idx="4">
                  <c:v>404230</c:v>
                </c:pt>
                <c:pt idx="5">
                  <c:v>443188</c:v>
                </c:pt>
                <c:pt idx="6">
                  <c:v>454438</c:v>
                </c:pt>
                <c:pt idx="7">
                  <c:v>450713</c:v>
                </c:pt>
                <c:pt idx="8">
                  <c:v>456424</c:v>
                </c:pt>
                <c:pt idx="9">
                  <c:v>484468</c:v>
                </c:pt>
                <c:pt idx="10">
                  <c:v>503953</c:v>
                </c:pt>
                <c:pt idx="11">
                  <c:v>523036</c:v>
                </c:pt>
                <c:pt idx="12" formatCode="General">
                  <c:v>533453</c:v>
                </c:pt>
                <c:pt idx="13">
                  <c:v>540119</c:v>
                </c:pt>
                <c:pt idx="14">
                  <c:v>543213</c:v>
                </c:pt>
              </c:numCache>
            </c:numRef>
          </c:val>
          <c:smooth val="0"/>
          <c:extLst>
            <c:ext xmlns:c16="http://schemas.microsoft.com/office/drawing/2014/chart" uri="{C3380CC4-5D6E-409C-BE32-E72D297353CC}">
              <c16:uniqueId val="{00000002-AD89-4E6A-9A52-F93458D980C5}"/>
            </c:ext>
          </c:extLst>
        </c:ser>
        <c:dLbls>
          <c:showLegendKey val="0"/>
          <c:showVal val="0"/>
          <c:showCatName val="0"/>
          <c:showSerName val="0"/>
          <c:showPercent val="0"/>
          <c:showBubbleSize val="0"/>
        </c:dLbls>
        <c:smooth val="0"/>
        <c:axId val="56378112"/>
        <c:axId val="56379648"/>
      </c:lineChart>
      <c:catAx>
        <c:axId val="56378112"/>
        <c:scaling>
          <c:orientation val="minMax"/>
        </c:scaling>
        <c:delete val="0"/>
        <c:axPos val="b"/>
        <c:numFmt formatCode="General" sourceLinked="1"/>
        <c:majorTickMark val="none"/>
        <c:minorTickMark val="none"/>
        <c:tickLblPos val="nextTo"/>
        <c:txPr>
          <a:bodyPr rot="-5400000" vert="horz"/>
          <a:lstStyle/>
          <a:p>
            <a:pPr>
              <a:defRPr/>
            </a:pPr>
            <a:endParaRPr lang="es-MX"/>
          </a:p>
        </c:txPr>
        <c:crossAx val="56379648"/>
        <c:crosses val="autoZero"/>
        <c:auto val="1"/>
        <c:lblAlgn val="ctr"/>
        <c:lblOffset val="100"/>
        <c:tickLblSkip val="14"/>
        <c:tickMarkSkip val="1"/>
        <c:noMultiLvlLbl val="0"/>
      </c:catAx>
      <c:valAx>
        <c:axId val="56379648"/>
        <c:scaling>
          <c:orientation val="minMax"/>
        </c:scaling>
        <c:delete val="1"/>
        <c:axPos val="l"/>
        <c:numFmt formatCode="#,##0" sourceLinked="1"/>
        <c:majorTickMark val="out"/>
        <c:minorTickMark val="none"/>
        <c:tickLblPos val="nextTo"/>
        <c:crossAx val="5637811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600"/>
          </a:pPr>
          <a:endParaRPr lang="es-MX"/>
        </a:p>
      </c:txPr>
    </c:title>
    <c:autoTitleDeleted val="0"/>
    <c:plotArea>
      <c:layout/>
      <c:lineChart>
        <c:grouping val="standard"/>
        <c:varyColors val="0"/>
        <c:ser>
          <c:idx val="0"/>
          <c:order val="0"/>
          <c:tx>
            <c:strRef>
              <c:f>Hoja1!$A$70</c:f>
              <c:strCache>
                <c:ptCount val="1"/>
                <c:pt idx="0">
                  <c:v>Mundial</c:v>
                </c:pt>
              </c:strCache>
            </c:strRef>
          </c:tx>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6A-430E-9725-AA3A92DE2B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6A-430E-9725-AA3A92DE2B73}"/>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Hoja1!$B$69:$P$69</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Hoja1!$B$70:$P$70</c:f>
              <c:numCache>
                <c:formatCode>#,##0</c:formatCode>
                <c:ptCount val="15"/>
                <c:pt idx="0">
                  <c:v>1177505</c:v>
                </c:pt>
                <c:pt idx="1">
                  <c:v>1186057</c:v>
                </c:pt>
                <c:pt idx="2">
                  <c:v>1246568</c:v>
                </c:pt>
                <c:pt idx="3">
                  <c:v>1404246</c:v>
                </c:pt>
                <c:pt idx="4">
                  <c:v>1564015</c:v>
                </c:pt>
                <c:pt idx="5">
                  <c:v>1789592</c:v>
                </c:pt>
                <c:pt idx="6">
                  <c:v>1910321</c:v>
                </c:pt>
                <c:pt idx="7">
                  <c:v>2006255</c:v>
                </c:pt>
                <c:pt idx="8">
                  <c:v>2125672</c:v>
                </c:pt>
                <c:pt idx="9">
                  <c:v>2322007</c:v>
                </c:pt>
                <c:pt idx="10">
                  <c:v>2472102</c:v>
                </c:pt>
                <c:pt idx="11">
                  <c:v>2667563</c:v>
                </c:pt>
                <c:pt idx="12">
                  <c:v>2791552</c:v>
                </c:pt>
                <c:pt idx="13">
                  <c:v>2915515</c:v>
                </c:pt>
                <c:pt idx="14">
                  <c:v>3017852</c:v>
                </c:pt>
              </c:numCache>
            </c:numRef>
          </c:val>
          <c:smooth val="0"/>
          <c:extLst>
            <c:ext xmlns:c16="http://schemas.microsoft.com/office/drawing/2014/chart" uri="{C3380CC4-5D6E-409C-BE32-E72D297353CC}">
              <c16:uniqueId val="{00000002-E96A-430E-9725-AA3A92DE2B73}"/>
            </c:ext>
          </c:extLst>
        </c:ser>
        <c:dLbls>
          <c:showLegendKey val="0"/>
          <c:showVal val="0"/>
          <c:showCatName val="0"/>
          <c:showSerName val="0"/>
          <c:showPercent val="0"/>
          <c:showBubbleSize val="0"/>
        </c:dLbls>
        <c:smooth val="0"/>
        <c:axId val="133540864"/>
        <c:axId val="232788736"/>
      </c:lineChart>
      <c:catAx>
        <c:axId val="133540864"/>
        <c:scaling>
          <c:orientation val="minMax"/>
        </c:scaling>
        <c:delete val="0"/>
        <c:axPos val="b"/>
        <c:numFmt formatCode="General" sourceLinked="1"/>
        <c:majorTickMark val="none"/>
        <c:minorTickMark val="none"/>
        <c:tickLblPos val="nextTo"/>
        <c:txPr>
          <a:bodyPr rot="-5400000" vert="horz"/>
          <a:lstStyle/>
          <a:p>
            <a:pPr>
              <a:defRPr/>
            </a:pPr>
            <a:endParaRPr lang="es-MX"/>
          </a:p>
        </c:txPr>
        <c:crossAx val="232788736"/>
        <c:crosses val="autoZero"/>
        <c:auto val="1"/>
        <c:lblAlgn val="ctr"/>
        <c:lblOffset val="100"/>
        <c:tickLblSkip val="14"/>
        <c:noMultiLvlLbl val="0"/>
      </c:catAx>
      <c:valAx>
        <c:axId val="232788736"/>
        <c:scaling>
          <c:orientation val="minMax"/>
        </c:scaling>
        <c:delete val="1"/>
        <c:axPos val="l"/>
        <c:numFmt formatCode="#,##0" sourceLinked="1"/>
        <c:majorTickMark val="out"/>
        <c:minorTickMark val="none"/>
        <c:tickLblPos val="nextTo"/>
        <c:crossAx val="13354086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Hoja1!$A$83</c:f>
              <c:strCache>
                <c:ptCount val="1"/>
                <c:pt idx="0">
                  <c:v>Europa occidental</c:v>
                </c:pt>
              </c:strCache>
            </c:strRef>
          </c:tx>
          <c:spPr>
            <a:ln w="28575" cap="rnd">
              <a:solidFill>
                <a:schemeClr val="accent1"/>
              </a:solidFill>
              <a:round/>
            </a:ln>
            <a:effectLst/>
          </c:spPr>
          <c:marker>
            <c:symbol val="none"/>
          </c:marker>
          <c:dLbls>
            <c:dLbl>
              <c:idx val="14"/>
              <c:layout>
                <c:manualLayout>
                  <c:x val="-7.7294685990338161E-2"/>
                  <c:y val="-8.8267455796770186E-2"/>
                </c:manualLayout>
              </c:layout>
              <c:tx>
                <c:rich>
                  <a:bodyPr/>
                  <a:lstStyle/>
                  <a:p>
                    <a:r>
                      <a:rPr lang="en-US" dirty="0"/>
                      <a:t>EUROPA OCCIDENTAL</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9F-4ADB-8B3F-C52F7D7FCE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0"/>
              </c:ext>
            </c:extLst>
          </c:dLbls>
          <c:trendline>
            <c:spPr>
              <a:ln w="19050" cap="rnd">
                <a:solidFill>
                  <a:schemeClr val="accent1"/>
                </a:solidFill>
                <a:prstDash val="sysDot"/>
              </a:ln>
              <a:effectLst/>
            </c:spPr>
            <c:trendlineType val="linear"/>
            <c:dispRSqr val="0"/>
            <c:dispEq val="0"/>
          </c:trendline>
          <c:cat>
            <c:numRef>
              <c:f>Hoja1!$B$82:$W$82</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Hoja1!$B$83:$W$83</c:f>
              <c:numCache>
                <c:formatCode>#,##0</c:formatCode>
                <c:ptCount val="22"/>
                <c:pt idx="0">
                  <c:v>415950</c:v>
                </c:pt>
                <c:pt idx="1">
                  <c:v>410045</c:v>
                </c:pt>
                <c:pt idx="2">
                  <c:v>425660</c:v>
                </c:pt>
                <c:pt idx="3">
                  <c:v>478180</c:v>
                </c:pt>
                <c:pt idx="4">
                  <c:v>519082</c:v>
                </c:pt>
                <c:pt idx="5">
                  <c:v>580507</c:v>
                </c:pt>
                <c:pt idx="6">
                  <c:v>613038</c:v>
                </c:pt>
                <c:pt idx="7">
                  <c:v>643021</c:v>
                </c:pt>
                <c:pt idx="8">
                  <c:v>665988</c:v>
                </c:pt>
                <c:pt idx="9">
                  <c:v>716437</c:v>
                </c:pt>
                <c:pt idx="10">
                  <c:v>744188</c:v>
                </c:pt>
                <c:pt idx="11">
                  <c:v>784504</c:v>
                </c:pt>
                <c:pt idx="12">
                  <c:v>825263</c:v>
                </c:pt>
                <c:pt idx="13">
                  <c:v>848823</c:v>
                </c:pt>
                <c:pt idx="14">
                  <c:v>862676</c:v>
                </c:pt>
              </c:numCache>
            </c:numRef>
          </c:val>
          <c:smooth val="0"/>
          <c:extLst>
            <c:ext xmlns:c16="http://schemas.microsoft.com/office/drawing/2014/chart" uri="{C3380CC4-5D6E-409C-BE32-E72D297353CC}">
              <c16:uniqueId val="{00000001-B89F-4ADB-8B3F-C52F7D7FCE21}"/>
            </c:ext>
          </c:extLst>
        </c:ser>
        <c:ser>
          <c:idx val="1"/>
          <c:order val="1"/>
          <c:tx>
            <c:strRef>
              <c:f>Hoja1!$A$84</c:f>
              <c:strCache>
                <c:ptCount val="1"/>
                <c:pt idx="0">
                  <c:v>Estados Unidos</c:v>
                </c:pt>
              </c:strCache>
            </c:strRef>
          </c:tx>
          <c:spPr>
            <a:ln w="28575" cap="rnd">
              <a:solidFill>
                <a:schemeClr val="accent2"/>
              </a:solidFill>
              <a:round/>
            </a:ln>
            <a:effectLst/>
          </c:spPr>
          <c:marker>
            <c:symbol val="none"/>
          </c:marker>
          <c:dLbls>
            <c:dLbl>
              <c:idx val="14"/>
              <c:layout>
                <c:manualLayout>
                  <c:x val="-5.3140096618357488E-2"/>
                  <c:y val="-7.8459960708240198E-2"/>
                </c:manualLayout>
              </c:layout>
              <c:tx>
                <c:rich>
                  <a:bodyPr/>
                  <a:lstStyle/>
                  <a:p>
                    <a:r>
                      <a:rPr lang="en-US" dirty="0"/>
                      <a:t>EUA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9F-4ADB-8B3F-C52F7D7FCE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0"/>
              </c:ext>
            </c:extLst>
          </c:dLbls>
          <c:trendline>
            <c:spPr>
              <a:ln w="19050" cap="rnd">
                <a:solidFill>
                  <a:schemeClr val="accent2"/>
                </a:solidFill>
                <a:prstDash val="sysDot"/>
              </a:ln>
              <a:effectLst/>
            </c:spPr>
            <c:trendlineType val="linear"/>
            <c:dispRSqr val="0"/>
            <c:dispEq val="0"/>
          </c:trendline>
          <c:cat>
            <c:numRef>
              <c:f>Hoja1!$B$82:$W$82</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Hoja1!$B$84:$W$84</c:f>
              <c:numCache>
                <c:formatCode>#,##0</c:formatCode>
                <c:ptCount val="22"/>
                <c:pt idx="0">
                  <c:v>323809</c:v>
                </c:pt>
                <c:pt idx="1">
                  <c:v>317633</c:v>
                </c:pt>
                <c:pt idx="2">
                  <c:v>336857</c:v>
                </c:pt>
                <c:pt idx="3">
                  <c:v>369018</c:v>
                </c:pt>
                <c:pt idx="4">
                  <c:v>404230</c:v>
                </c:pt>
                <c:pt idx="5">
                  <c:v>443188</c:v>
                </c:pt>
                <c:pt idx="6">
                  <c:v>454438</c:v>
                </c:pt>
                <c:pt idx="7">
                  <c:v>450713</c:v>
                </c:pt>
                <c:pt idx="8">
                  <c:v>456424</c:v>
                </c:pt>
                <c:pt idx="9">
                  <c:v>484468</c:v>
                </c:pt>
                <c:pt idx="10">
                  <c:v>503953</c:v>
                </c:pt>
                <c:pt idx="11">
                  <c:v>523036</c:v>
                </c:pt>
                <c:pt idx="12" formatCode="General">
                  <c:v>533453</c:v>
                </c:pt>
                <c:pt idx="13">
                  <c:v>540119</c:v>
                </c:pt>
                <c:pt idx="14">
                  <c:v>543213</c:v>
                </c:pt>
              </c:numCache>
            </c:numRef>
          </c:val>
          <c:smooth val="0"/>
          <c:extLst>
            <c:ext xmlns:c16="http://schemas.microsoft.com/office/drawing/2014/chart" uri="{C3380CC4-5D6E-409C-BE32-E72D297353CC}">
              <c16:uniqueId val="{00000003-B89F-4ADB-8B3F-C52F7D7FCE21}"/>
            </c:ext>
          </c:extLst>
        </c:ser>
        <c:ser>
          <c:idx val="2"/>
          <c:order val="2"/>
          <c:tx>
            <c:strRef>
              <c:f>Hoja1!$A$85</c:f>
              <c:strCache>
                <c:ptCount val="1"/>
                <c:pt idx="0">
                  <c:v>China</c:v>
                </c:pt>
              </c:strCache>
            </c:strRef>
          </c:tx>
          <c:spPr>
            <a:ln w="28575" cap="rnd">
              <a:solidFill>
                <a:schemeClr val="accent3"/>
              </a:solidFill>
              <a:round/>
            </a:ln>
            <a:effectLst/>
          </c:spPr>
          <c:marker>
            <c:symbol val="none"/>
          </c:marker>
          <c:dLbls>
            <c:dLbl>
              <c:idx val="14"/>
              <c:layout>
                <c:manualLayout>
                  <c:x val="-5.9581320450885669E-2"/>
                  <c:y val="7.8459960708240142E-2"/>
                </c:manualLayout>
              </c:layout>
              <c:tx>
                <c:rich>
                  <a:bodyPr/>
                  <a:lstStyle/>
                  <a:p>
                    <a:r>
                      <a:rPr lang="en-US" dirty="0"/>
                      <a:t>CHINA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9F-4ADB-8B3F-C52F7D7FCE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0"/>
              </c:ext>
            </c:extLst>
          </c:dLbls>
          <c:trendline>
            <c:spPr>
              <a:ln w="19050" cap="rnd">
                <a:solidFill>
                  <a:schemeClr val="accent3"/>
                </a:solidFill>
                <a:prstDash val="sysDot"/>
              </a:ln>
              <a:effectLst/>
            </c:spPr>
            <c:trendlineType val="linear"/>
            <c:dispRSqr val="0"/>
            <c:dispEq val="0"/>
          </c:trendline>
          <c:cat>
            <c:numRef>
              <c:f>Hoja1!$B$82:$W$82</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Hoja1!$B$85:$W$85</c:f>
              <c:numCache>
                <c:formatCode>#,##0</c:formatCode>
                <c:ptCount val="22"/>
                <c:pt idx="0">
                  <c:v>46591</c:v>
                </c:pt>
                <c:pt idx="1">
                  <c:v>59030</c:v>
                </c:pt>
                <c:pt idx="2">
                  <c:v>59414</c:v>
                </c:pt>
                <c:pt idx="3">
                  <c:v>72963</c:v>
                </c:pt>
                <c:pt idx="4">
                  <c:v>107700</c:v>
                </c:pt>
                <c:pt idx="5">
                  <c:v>160713</c:v>
                </c:pt>
                <c:pt idx="6">
                  <c:v>187396</c:v>
                </c:pt>
                <c:pt idx="7">
                  <c:v>214077</c:v>
                </c:pt>
                <c:pt idx="8">
                  <c:v>250775</c:v>
                </c:pt>
                <c:pt idx="9">
                  <c:v>296305</c:v>
                </c:pt>
                <c:pt idx="10">
                  <c:v>332201</c:v>
                </c:pt>
                <c:pt idx="11">
                  <c:v>382241</c:v>
                </c:pt>
                <c:pt idx="12" formatCode="General">
                  <c:v>398417</c:v>
                </c:pt>
                <c:pt idx="13">
                  <c:v>437865</c:v>
                </c:pt>
                <c:pt idx="14">
                  <c:v>470281</c:v>
                </c:pt>
              </c:numCache>
            </c:numRef>
          </c:val>
          <c:smooth val="0"/>
          <c:extLst>
            <c:ext xmlns:c16="http://schemas.microsoft.com/office/drawing/2014/chart" uri="{C3380CC4-5D6E-409C-BE32-E72D297353CC}">
              <c16:uniqueId val="{00000005-B89F-4ADB-8B3F-C52F7D7FCE21}"/>
            </c:ext>
          </c:extLst>
        </c:ser>
        <c:dLbls>
          <c:showLegendKey val="0"/>
          <c:showVal val="0"/>
          <c:showCatName val="0"/>
          <c:showSerName val="0"/>
          <c:showPercent val="0"/>
          <c:showBubbleSize val="0"/>
        </c:dLbls>
        <c:smooth val="0"/>
        <c:axId val="235305216"/>
        <c:axId val="235319296"/>
      </c:lineChart>
      <c:catAx>
        <c:axId val="23530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bg1"/>
                </a:solidFill>
                <a:latin typeface="+mn-lt"/>
                <a:ea typeface="+mn-ea"/>
                <a:cs typeface="+mn-cs"/>
              </a:defRPr>
            </a:pPr>
            <a:endParaRPr lang="es-MX"/>
          </a:p>
        </c:txPr>
        <c:crossAx val="235319296"/>
        <c:crosses val="autoZero"/>
        <c:auto val="1"/>
        <c:lblAlgn val="ctr"/>
        <c:lblOffset val="100"/>
        <c:noMultiLvlLbl val="0"/>
      </c:catAx>
      <c:valAx>
        <c:axId val="235319296"/>
        <c:scaling>
          <c:orientation val="minMax"/>
        </c:scaling>
        <c:delete val="1"/>
        <c:axPos val="l"/>
        <c:numFmt formatCode="#,##0" sourceLinked="1"/>
        <c:majorTickMark val="none"/>
        <c:minorTickMark val="none"/>
        <c:tickLblPos val="nextTo"/>
        <c:crossAx val="235305216"/>
        <c:crosses val="autoZero"/>
        <c:crossBetween val="between"/>
      </c:valAx>
      <c:spPr>
        <a:noFill/>
        <a:ln>
          <a:noFill/>
        </a:ln>
        <a:effectLst/>
      </c:spPr>
    </c:plotArea>
    <c:plotVisOnly val="1"/>
    <c:dispBlanksAs val="gap"/>
    <c:showDLblsOverMax val="0"/>
  </c:chart>
  <c:spPr>
    <a:solidFill>
      <a:schemeClr val="tx1"/>
    </a:solid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3164251207729E-2"/>
          <c:y val="2.910044988380182E-2"/>
          <c:w val="0.49140140535086102"/>
          <c:h val="0.88613263310157253"/>
        </c:manualLayout>
      </c:layout>
      <c:lineChart>
        <c:grouping val="standard"/>
        <c:varyColors val="0"/>
        <c:ser>
          <c:idx val="0"/>
          <c:order val="0"/>
          <c:tx>
            <c:strRef>
              <c:f>Hoja2!$A$34</c:f>
              <c:strCache>
                <c:ptCount val="1"/>
                <c:pt idx="0">
                  <c:v>UK (cma 4.1%)</c:v>
                </c:pt>
              </c:strCache>
            </c:strRef>
          </c:tx>
          <c:spPr>
            <a:ln w="28575" cap="rnd">
              <a:solidFill>
                <a:schemeClr val="accent1"/>
              </a:solidFill>
              <a:round/>
            </a:ln>
            <a:effectLst/>
          </c:spPr>
          <c:marker>
            <c:symbol val="none"/>
          </c:marker>
          <c:cat>
            <c:numRef>
              <c:f>Hoja2!$B$33:$P$33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Hoja2!$B$34:$P$34</c:f>
              <c:numCache>
                <c:formatCode>#,##0</c:formatCode>
                <c:ptCount val="15"/>
                <c:pt idx="0">
                  <c:v>87565</c:v>
                </c:pt>
                <c:pt idx="1">
                  <c:v>82195</c:v>
                </c:pt>
                <c:pt idx="2">
                  <c:v>85170</c:v>
                </c:pt>
                <c:pt idx="3">
                  <c:v>93631</c:v>
                </c:pt>
                <c:pt idx="4">
                  <c:v>101169</c:v>
                </c:pt>
                <c:pt idx="5">
                  <c:v>112296</c:v>
                </c:pt>
                <c:pt idx="6">
                  <c:v>118622</c:v>
                </c:pt>
                <c:pt idx="7">
                  <c:v>123629</c:v>
                </c:pt>
                <c:pt idx="8">
                  <c:v>124669</c:v>
                </c:pt>
                <c:pt idx="9">
                  <c:v>133317</c:v>
                </c:pt>
                <c:pt idx="10">
                  <c:v>136932</c:v>
                </c:pt>
                <c:pt idx="11">
                  <c:v>142860</c:v>
                </c:pt>
                <c:pt idx="12">
                  <c:v>148145</c:v>
                </c:pt>
                <c:pt idx="13">
                  <c:v>152943</c:v>
                </c:pt>
                <c:pt idx="14">
                  <c:v>154216</c:v>
                </c:pt>
              </c:numCache>
            </c:numRef>
          </c:val>
          <c:smooth val="0"/>
          <c:extLst>
            <c:ext xmlns:c16="http://schemas.microsoft.com/office/drawing/2014/chart" uri="{C3380CC4-5D6E-409C-BE32-E72D297353CC}">
              <c16:uniqueId val="{00000000-5A92-46E7-89C6-B68A18C54B2B}"/>
            </c:ext>
          </c:extLst>
        </c:ser>
        <c:ser>
          <c:idx val="1"/>
          <c:order val="1"/>
          <c:tx>
            <c:strRef>
              <c:f>Hoja2!$A$35</c:f>
              <c:strCache>
                <c:ptCount val="1"/>
                <c:pt idx="0">
                  <c:v>Alemania (cma 4.3%)</c:v>
                </c:pt>
              </c:strCache>
            </c:strRef>
          </c:tx>
          <c:spPr>
            <a:ln w="28575" cap="rnd">
              <a:solidFill>
                <a:schemeClr val="accent2"/>
              </a:solidFill>
              <a:round/>
            </a:ln>
            <a:effectLst/>
          </c:spPr>
          <c:marker>
            <c:symbol val="none"/>
          </c:marker>
          <c:cat>
            <c:numRef>
              <c:f>Hoja2!$B$33:$P$33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Hoja2!$B$35:$P$35</c:f>
              <c:numCache>
                <c:formatCode>#,##0</c:formatCode>
                <c:ptCount val="15"/>
                <c:pt idx="0">
                  <c:v>82886</c:v>
                </c:pt>
                <c:pt idx="1">
                  <c:v>82709</c:v>
                </c:pt>
                <c:pt idx="2">
                  <c:v>83744</c:v>
                </c:pt>
                <c:pt idx="3">
                  <c:v>93271</c:v>
                </c:pt>
                <c:pt idx="4">
                  <c:v>100595</c:v>
                </c:pt>
                <c:pt idx="5">
                  <c:v>112924</c:v>
                </c:pt>
                <c:pt idx="6">
                  <c:v>115246</c:v>
                </c:pt>
                <c:pt idx="7">
                  <c:v>118920</c:v>
                </c:pt>
                <c:pt idx="8">
                  <c:v>121768</c:v>
                </c:pt>
                <c:pt idx="9">
                  <c:v>129051</c:v>
                </c:pt>
                <c:pt idx="10">
                  <c:v>134161</c:v>
                </c:pt>
                <c:pt idx="11">
                  <c:v>140240</c:v>
                </c:pt>
                <c:pt idx="12">
                  <c:v>146270</c:v>
                </c:pt>
                <c:pt idx="13">
                  <c:v>147485</c:v>
                </c:pt>
                <c:pt idx="14">
                  <c:v>149893</c:v>
                </c:pt>
              </c:numCache>
            </c:numRef>
          </c:val>
          <c:smooth val="0"/>
          <c:extLst>
            <c:ext xmlns:c16="http://schemas.microsoft.com/office/drawing/2014/chart" uri="{C3380CC4-5D6E-409C-BE32-E72D297353CC}">
              <c16:uniqueId val="{00000001-5A92-46E7-89C6-B68A18C54B2B}"/>
            </c:ext>
          </c:extLst>
        </c:ser>
        <c:ser>
          <c:idx val="2"/>
          <c:order val="2"/>
          <c:tx>
            <c:strRef>
              <c:f>Hoja2!$A$36</c:f>
              <c:strCache>
                <c:ptCount val="1"/>
                <c:pt idx="0">
                  <c:v>Francia (cma 4.2%)</c:v>
                </c:pt>
              </c:strCache>
            </c:strRef>
          </c:tx>
          <c:spPr>
            <a:ln w="28575" cap="rnd">
              <a:solidFill>
                <a:schemeClr val="accent3"/>
              </a:solidFill>
              <a:round/>
            </a:ln>
            <a:effectLst/>
          </c:spPr>
          <c:marker>
            <c:symbol val="none"/>
          </c:marker>
          <c:cat>
            <c:numRef>
              <c:f>Hoja2!$B$33:$P$33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Hoja2!$B$36:$P$36</c:f>
              <c:numCache>
                <c:formatCode>#,##0</c:formatCode>
                <c:ptCount val="15"/>
                <c:pt idx="0">
                  <c:v>59387</c:v>
                </c:pt>
                <c:pt idx="1">
                  <c:v>58421</c:v>
                </c:pt>
                <c:pt idx="2">
                  <c:v>59723</c:v>
                </c:pt>
                <c:pt idx="3">
                  <c:v>66375</c:v>
                </c:pt>
                <c:pt idx="4">
                  <c:v>71046</c:v>
                </c:pt>
                <c:pt idx="5">
                  <c:v>78146</c:v>
                </c:pt>
                <c:pt idx="6">
                  <c:v>82184</c:v>
                </c:pt>
                <c:pt idx="7">
                  <c:v>85069</c:v>
                </c:pt>
                <c:pt idx="8">
                  <c:v>88982</c:v>
                </c:pt>
                <c:pt idx="9">
                  <c:v>94886</c:v>
                </c:pt>
                <c:pt idx="10">
                  <c:v>97237</c:v>
                </c:pt>
                <c:pt idx="11">
                  <c:v>100688</c:v>
                </c:pt>
                <c:pt idx="12">
                  <c:v>104297</c:v>
                </c:pt>
                <c:pt idx="13">
                  <c:v>106759</c:v>
                </c:pt>
                <c:pt idx="14">
                  <c:v>106152</c:v>
                </c:pt>
              </c:numCache>
            </c:numRef>
          </c:val>
          <c:smooth val="0"/>
          <c:extLst>
            <c:ext xmlns:c16="http://schemas.microsoft.com/office/drawing/2014/chart" uri="{C3380CC4-5D6E-409C-BE32-E72D297353CC}">
              <c16:uniqueId val="{00000002-5A92-46E7-89C6-B68A18C54B2B}"/>
            </c:ext>
          </c:extLst>
        </c:ser>
        <c:ser>
          <c:idx val="3"/>
          <c:order val="3"/>
          <c:tx>
            <c:strRef>
              <c:f>Hoja2!$A$37</c:f>
              <c:strCache>
                <c:ptCount val="1"/>
                <c:pt idx="0">
                  <c:v>Italia (cma 6.1%)</c:v>
                </c:pt>
              </c:strCache>
            </c:strRef>
          </c:tx>
          <c:spPr>
            <a:ln w="28575" cap="rnd">
              <a:solidFill>
                <a:schemeClr val="accent4"/>
              </a:solidFill>
              <a:round/>
            </a:ln>
            <a:effectLst/>
          </c:spPr>
          <c:marker>
            <c:symbol val="none"/>
          </c:marker>
          <c:cat>
            <c:numRef>
              <c:f>Hoja2!$B$33:$P$33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Hoja2!$B$37:$P$37</c:f>
              <c:numCache>
                <c:formatCode>#,##0</c:formatCode>
                <c:ptCount val="15"/>
                <c:pt idx="0">
                  <c:v>40369</c:v>
                </c:pt>
                <c:pt idx="1">
                  <c:v>40769</c:v>
                </c:pt>
                <c:pt idx="2">
                  <c:v>43128</c:v>
                </c:pt>
                <c:pt idx="3">
                  <c:v>49102</c:v>
                </c:pt>
                <c:pt idx="4">
                  <c:v>52839</c:v>
                </c:pt>
                <c:pt idx="5">
                  <c:v>58182</c:v>
                </c:pt>
                <c:pt idx="6">
                  <c:v>62311</c:v>
                </c:pt>
                <c:pt idx="7">
                  <c:v>67059</c:v>
                </c:pt>
                <c:pt idx="8">
                  <c:v>69545</c:v>
                </c:pt>
                <c:pt idx="9">
                  <c:v>74258</c:v>
                </c:pt>
                <c:pt idx="10">
                  <c:v>75804</c:v>
                </c:pt>
                <c:pt idx="11">
                  <c:v>79325</c:v>
                </c:pt>
                <c:pt idx="12">
                  <c:v>85169</c:v>
                </c:pt>
                <c:pt idx="13">
                  <c:v>90167</c:v>
                </c:pt>
                <c:pt idx="14">
                  <c:v>92475</c:v>
                </c:pt>
              </c:numCache>
            </c:numRef>
          </c:val>
          <c:smooth val="0"/>
          <c:extLst>
            <c:ext xmlns:c16="http://schemas.microsoft.com/office/drawing/2014/chart" uri="{C3380CC4-5D6E-409C-BE32-E72D297353CC}">
              <c16:uniqueId val="{00000003-5A92-46E7-89C6-B68A18C54B2B}"/>
            </c:ext>
          </c:extLst>
        </c:ser>
        <c:ser>
          <c:idx val="4"/>
          <c:order val="4"/>
          <c:tx>
            <c:strRef>
              <c:f>Hoja2!$A$38</c:f>
              <c:strCache>
                <c:ptCount val="1"/>
                <c:pt idx="0">
                  <c:v>España (cma 7.6%)</c:v>
                </c:pt>
              </c:strCache>
            </c:strRef>
          </c:tx>
          <c:spPr>
            <a:ln w="28575" cap="rnd">
              <a:solidFill>
                <a:schemeClr val="accent5"/>
              </a:solidFill>
              <a:round/>
            </a:ln>
            <a:effectLst/>
          </c:spPr>
          <c:marker>
            <c:symbol val="none"/>
          </c:marker>
          <c:cat>
            <c:numRef>
              <c:f>Hoja2!$B$33:$P$33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Hoja2!$B$38:$P$38</c:f>
              <c:numCache>
                <c:formatCode>#,##0</c:formatCode>
                <c:ptCount val="15"/>
                <c:pt idx="0">
                  <c:v>27924</c:v>
                </c:pt>
                <c:pt idx="1">
                  <c:v>28858</c:v>
                </c:pt>
                <c:pt idx="2">
                  <c:v>31157</c:v>
                </c:pt>
                <c:pt idx="3">
                  <c:v>35226</c:v>
                </c:pt>
                <c:pt idx="4">
                  <c:v>38618</c:v>
                </c:pt>
                <c:pt idx="5">
                  <c:v>44356</c:v>
                </c:pt>
                <c:pt idx="6">
                  <c:v>49082</c:v>
                </c:pt>
                <c:pt idx="7">
                  <c:v>52759</c:v>
                </c:pt>
                <c:pt idx="8">
                  <c:v>56197</c:v>
                </c:pt>
                <c:pt idx="9">
                  <c:v>62263</c:v>
                </c:pt>
                <c:pt idx="10">
                  <c:v>65747</c:v>
                </c:pt>
                <c:pt idx="11">
                  <c:v>71241</c:v>
                </c:pt>
                <c:pt idx="12">
                  <c:v>75459</c:v>
                </c:pt>
                <c:pt idx="13">
                  <c:v>76936</c:v>
                </c:pt>
                <c:pt idx="14">
                  <c:v>78049</c:v>
                </c:pt>
              </c:numCache>
            </c:numRef>
          </c:val>
          <c:smooth val="0"/>
          <c:extLst>
            <c:ext xmlns:c16="http://schemas.microsoft.com/office/drawing/2014/chart" uri="{C3380CC4-5D6E-409C-BE32-E72D297353CC}">
              <c16:uniqueId val="{00000004-5A92-46E7-89C6-B68A18C54B2B}"/>
            </c:ext>
          </c:extLst>
        </c:ser>
        <c:ser>
          <c:idx val="5"/>
          <c:order val="5"/>
          <c:tx>
            <c:strRef>
              <c:f>Hoja2!$A$39</c:f>
              <c:strCache>
                <c:ptCount val="1"/>
                <c:pt idx="0">
                  <c:v>P. Bajos (cma 5.6%)</c:v>
                </c:pt>
              </c:strCache>
            </c:strRef>
          </c:tx>
          <c:spPr>
            <a:ln w="28575" cap="rnd">
              <a:solidFill>
                <a:schemeClr val="accent6"/>
              </a:solidFill>
              <a:round/>
            </a:ln>
            <a:effectLst/>
          </c:spPr>
          <c:marker>
            <c:symbol val="none"/>
          </c:marker>
          <c:cat>
            <c:numRef>
              <c:f>Hoja2!$B$33:$P$33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Hoja2!$B$39:$P$39</c:f>
              <c:numCache>
                <c:formatCode>#,##0</c:formatCode>
                <c:ptCount val="15"/>
                <c:pt idx="0">
                  <c:v>23209</c:v>
                </c:pt>
                <c:pt idx="1">
                  <c:v>22626</c:v>
                </c:pt>
                <c:pt idx="2">
                  <c:v>24203</c:v>
                </c:pt>
                <c:pt idx="3">
                  <c:v>27083</c:v>
                </c:pt>
                <c:pt idx="4">
                  <c:v>29786</c:v>
                </c:pt>
                <c:pt idx="5">
                  <c:v>33535</c:v>
                </c:pt>
                <c:pt idx="6">
                  <c:v>35005</c:v>
                </c:pt>
                <c:pt idx="7">
                  <c:v>36441</c:v>
                </c:pt>
                <c:pt idx="8">
                  <c:v>37930</c:v>
                </c:pt>
                <c:pt idx="9">
                  <c:v>41599</c:v>
                </c:pt>
                <c:pt idx="10">
                  <c:v>43407</c:v>
                </c:pt>
                <c:pt idx="11">
                  <c:v>45286</c:v>
                </c:pt>
                <c:pt idx="12">
                  <c:v>48442</c:v>
                </c:pt>
                <c:pt idx="13">
                  <c:v>49221</c:v>
                </c:pt>
                <c:pt idx="14">
                  <c:v>49824</c:v>
                </c:pt>
              </c:numCache>
            </c:numRef>
          </c:val>
          <c:smooth val="0"/>
          <c:extLst>
            <c:ext xmlns:c16="http://schemas.microsoft.com/office/drawing/2014/chart" uri="{C3380CC4-5D6E-409C-BE32-E72D297353CC}">
              <c16:uniqueId val="{00000005-5A92-46E7-89C6-B68A18C54B2B}"/>
            </c:ext>
          </c:extLst>
        </c:ser>
        <c:dLbls>
          <c:showLegendKey val="0"/>
          <c:showVal val="0"/>
          <c:showCatName val="0"/>
          <c:showSerName val="0"/>
          <c:showPercent val="0"/>
          <c:showBubbleSize val="0"/>
        </c:dLbls>
        <c:smooth val="0"/>
        <c:axId val="235557248"/>
        <c:axId val="235558784"/>
      </c:lineChart>
      <c:catAx>
        <c:axId val="23555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35558784"/>
        <c:crosses val="autoZero"/>
        <c:auto val="1"/>
        <c:lblAlgn val="ctr"/>
        <c:lblOffset val="100"/>
        <c:tickLblSkip val="14"/>
        <c:noMultiLvlLbl val="0"/>
      </c:catAx>
      <c:valAx>
        <c:axId val="23555878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35557248"/>
        <c:crosses val="max"/>
        <c:crossBetween val="between"/>
        <c:majorUnit val="15000"/>
      </c:valAx>
      <c:spPr>
        <a:solidFill>
          <a:schemeClr val="tx1"/>
        </a:solid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79863" y="0"/>
            <a:ext cx="3044825" cy="465138"/>
          </a:xfrm>
          <a:prstGeom prst="rect">
            <a:avLst/>
          </a:prstGeom>
        </p:spPr>
        <p:txBody>
          <a:bodyPr vert="horz" lIns="91440" tIns="45720" rIns="91440" bIns="45720" rtlCol="0"/>
          <a:lstStyle>
            <a:lvl1pPr algn="r">
              <a:defRPr sz="1200"/>
            </a:lvl1pPr>
          </a:lstStyle>
          <a:p>
            <a:fld id="{C98B9C0F-352B-49EA-B80E-52DB95BC7F2C}" type="datetimeFigureOut">
              <a:rPr lang="es-MX" smtClean="0"/>
              <a:t>21/10/2016</a:t>
            </a:fld>
            <a:endParaRPr lang="es-MX"/>
          </a:p>
        </p:txBody>
      </p:sp>
      <p:sp>
        <p:nvSpPr>
          <p:cNvPr id="4" name="3 Marcador de imagen de diapositiva"/>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703263" y="4422775"/>
            <a:ext cx="5619750" cy="41910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45550"/>
            <a:ext cx="3044825" cy="465138"/>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9863" y="8845550"/>
            <a:ext cx="3044825" cy="465138"/>
          </a:xfrm>
          <a:prstGeom prst="rect">
            <a:avLst/>
          </a:prstGeom>
        </p:spPr>
        <p:txBody>
          <a:bodyPr vert="horz" lIns="91440" tIns="45720" rIns="91440" bIns="45720" rtlCol="0" anchor="b"/>
          <a:lstStyle>
            <a:lvl1pPr algn="r">
              <a:defRPr sz="1200"/>
            </a:lvl1pPr>
          </a:lstStyle>
          <a:p>
            <a:fld id="{3A8A95B0-D8B1-47CA-83BE-0B5336EF4140}" type="slidenum">
              <a:rPr lang="es-MX" smtClean="0"/>
              <a:t>‹Nº›</a:t>
            </a:fld>
            <a:endParaRPr lang="es-MX"/>
          </a:p>
        </p:txBody>
      </p:sp>
    </p:spTree>
    <p:extLst>
      <p:ext uri="{BB962C8B-B14F-4D97-AF65-F5344CB8AC3E}">
        <p14:creationId xmlns:p14="http://schemas.microsoft.com/office/powerpoint/2010/main" val="74560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p>
        </p:txBody>
      </p:sp>
      <p:sp>
        <p:nvSpPr>
          <p:cNvPr id="143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D24E51D-FBB6-429C-86EF-724821D097BD}" type="slidenum">
              <a:rPr lang="es-MX" altLang="es-MX"/>
              <a:pPr/>
              <a:t>27</a:t>
            </a:fld>
            <a:endParaRPr lang="es-MX" altLang="es-MX"/>
          </a:p>
        </p:txBody>
      </p:sp>
    </p:spTree>
    <p:extLst>
      <p:ext uri="{BB962C8B-B14F-4D97-AF65-F5344CB8AC3E}">
        <p14:creationId xmlns:p14="http://schemas.microsoft.com/office/powerpoint/2010/main" val="95926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p>
        </p:txBody>
      </p:sp>
      <p:sp>
        <p:nvSpPr>
          <p:cNvPr id="143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D24E51D-FBB6-429C-86EF-724821D097BD}" type="slidenum">
              <a:rPr lang="es-MX" altLang="es-MX"/>
              <a:pPr/>
              <a:t>28</a:t>
            </a:fld>
            <a:endParaRPr lang="es-MX" altLang="es-MX"/>
          </a:p>
        </p:txBody>
      </p:sp>
    </p:spTree>
    <p:extLst>
      <p:ext uri="{BB962C8B-B14F-4D97-AF65-F5344CB8AC3E}">
        <p14:creationId xmlns:p14="http://schemas.microsoft.com/office/powerpoint/2010/main" val="95926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p>
        </p:txBody>
      </p:sp>
      <p:sp>
        <p:nvSpPr>
          <p:cNvPr id="184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2F05129-1E5D-42CB-A0E4-042A41FDE60C}" type="slidenum">
              <a:rPr lang="es-MX" altLang="es-MX"/>
              <a:pPr/>
              <a:t>29</a:t>
            </a:fld>
            <a:endParaRPr lang="es-MX" altLang="es-MX"/>
          </a:p>
        </p:txBody>
      </p:sp>
    </p:spTree>
    <p:extLst>
      <p:ext uri="{BB962C8B-B14F-4D97-AF65-F5344CB8AC3E}">
        <p14:creationId xmlns:p14="http://schemas.microsoft.com/office/powerpoint/2010/main" val="218390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p>
        </p:txBody>
      </p:sp>
      <p:sp>
        <p:nvSpPr>
          <p:cNvPr id="2458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7BD682-B7DF-4856-BFF1-9262CC622093}" type="slidenum">
              <a:rPr lang="es-MX" altLang="es-MX"/>
              <a:pPr/>
              <a:t>30</a:t>
            </a:fld>
            <a:endParaRPr lang="es-MX" altLang="es-MX"/>
          </a:p>
        </p:txBody>
      </p:sp>
    </p:spTree>
    <p:extLst>
      <p:ext uri="{BB962C8B-B14F-4D97-AF65-F5344CB8AC3E}">
        <p14:creationId xmlns:p14="http://schemas.microsoft.com/office/powerpoint/2010/main" val="263840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p>
        </p:txBody>
      </p:sp>
      <p:sp>
        <p:nvSpPr>
          <p:cNvPr id="2458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7BD682-B7DF-4856-BFF1-9262CC622093}" type="slidenum">
              <a:rPr lang="es-MX" altLang="es-MX"/>
              <a:pPr/>
              <a:t>31</a:t>
            </a:fld>
            <a:endParaRPr lang="es-MX" altLang="es-MX"/>
          </a:p>
        </p:txBody>
      </p:sp>
    </p:spTree>
    <p:extLst>
      <p:ext uri="{BB962C8B-B14F-4D97-AF65-F5344CB8AC3E}">
        <p14:creationId xmlns:p14="http://schemas.microsoft.com/office/powerpoint/2010/main" val="312106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p>
        </p:txBody>
      </p:sp>
      <p:sp>
        <p:nvSpPr>
          <p:cNvPr id="2458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7BD682-B7DF-4856-BFF1-9262CC622093}" type="slidenum">
              <a:rPr lang="es-MX" altLang="es-MX"/>
              <a:pPr/>
              <a:t>32</a:t>
            </a:fld>
            <a:endParaRPr lang="es-MX" altLang="es-MX"/>
          </a:p>
        </p:txBody>
      </p:sp>
    </p:spTree>
    <p:extLst>
      <p:ext uri="{BB962C8B-B14F-4D97-AF65-F5344CB8AC3E}">
        <p14:creationId xmlns:p14="http://schemas.microsoft.com/office/powerpoint/2010/main" val="1705370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fld id="{52722B17-A210-40E0-87D2-BB1B7A5E82B4}" type="datetime1">
              <a:rPr lang="es-MX" smtClean="0"/>
              <a:t>21/10/2016</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784D631B-86EF-4E24-8077-32D571882454}" type="slidenum">
              <a:rPr lang="es-MX"/>
              <a:pPr>
                <a:defRPr/>
              </a:pPr>
              <a:t>‹Nº›</a:t>
            </a:fld>
            <a:endParaRPr lang="es-MX"/>
          </a:p>
        </p:txBody>
      </p:sp>
    </p:spTree>
    <p:extLst>
      <p:ext uri="{BB962C8B-B14F-4D97-AF65-F5344CB8AC3E}">
        <p14:creationId xmlns:p14="http://schemas.microsoft.com/office/powerpoint/2010/main" val="334374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BC75E113-F7E2-4AE2-846D-1F41FCBD2435}" type="datetime1">
              <a:rPr lang="es-MX" smtClean="0"/>
              <a:t>21/10/2016</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CCEE596F-448F-49EF-9664-33506FF3C9F6}" type="slidenum">
              <a:rPr lang="es-MX"/>
              <a:pPr>
                <a:defRPr/>
              </a:pPr>
              <a:t>‹Nº›</a:t>
            </a:fld>
            <a:endParaRPr lang="es-MX"/>
          </a:p>
        </p:txBody>
      </p:sp>
    </p:spTree>
    <p:extLst>
      <p:ext uri="{BB962C8B-B14F-4D97-AF65-F5344CB8AC3E}">
        <p14:creationId xmlns:p14="http://schemas.microsoft.com/office/powerpoint/2010/main" val="234746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D87C1F97-87E9-469C-AA45-9D3364CAEC0B}" type="datetime1">
              <a:rPr lang="es-MX" smtClean="0"/>
              <a:t>21/10/2016</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F31D486D-8A2B-4E04-9CC3-2454529C27C2}" type="slidenum">
              <a:rPr lang="es-MX"/>
              <a:pPr>
                <a:defRPr/>
              </a:pPr>
              <a:t>‹Nº›</a:t>
            </a:fld>
            <a:endParaRPr lang="es-MX"/>
          </a:p>
        </p:txBody>
      </p:sp>
    </p:spTree>
    <p:extLst>
      <p:ext uri="{BB962C8B-B14F-4D97-AF65-F5344CB8AC3E}">
        <p14:creationId xmlns:p14="http://schemas.microsoft.com/office/powerpoint/2010/main" val="19939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825B6772-718A-4D00-ADCA-6E8DAD6F14F6}" type="datetime1">
              <a:rPr lang="es-MX" smtClean="0"/>
              <a:t>21/10/2016</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A0207024-1DAA-4434-BDB1-9E97E0CDE33D}" type="slidenum">
              <a:rPr lang="es-MX"/>
              <a:pPr>
                <a:defRPr/>
              </a:pPr>
              <a:t>‹Nº›</a:t>
            </a:fld>
            <a:endParaRPr lang="es-MX"/>
          </a:p>
        </p:txBody>
      </p:sp>
    </p:spTree>
    <p:extLst>
      <p:ext uri="{BB962C8B-B14F-4D97-AF65-F5344CB8AC3E}">
        <p14:creationId xmlns:p14="http://schemas.microsoft.com/office/powerpoint/2010/main" val="141777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A7AD34AE-B014-48FD-AF12-A8048D96E064}" type="datetime1">
              <a:rPr lang="es-MX" smtClean="0"/>
              <a:t>21/10/2016</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7CD355CC-C632-4E24-969E-75689F41FAE3}" type="slidenum">
              <a:rPr lang="es-MX"/>
              <a:pPr>
                <a:defRPr/>
              </a:pPr>
              <a:t>‹Nº›</a:t>
            </a:fld>
            <a:endParaRPr lang="es-MX"/>
          </a:p>
        </p:txBody>
      </p:sp>
    </p:spTree>
    <p:extLst>
      <p:ext uri="{BB962C8B-B14F-4D97-AF65-F5344CB8AC3E}">
        <p14:creationId xmlns:p14="http://schemas.microsoft.com/office/powerpoint/2010/main" val="292390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8B951EC3-A429-4CF2-8B63-76505BF131BC}" type="datetime1">
              <a:rPr lang="es-MX" smtClean="0"/>
              <a:t>21/10/2016</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BA5F60CD-9B73-407A-A36B-9DED25E8C11D}" type="slidenum">
              <a:rPr lang="es-MX"/>
              <a:pPr>
                <a:defRPr/>
              </a:pPr>
              <a:t>‹Nº›</a:t>
            </a:fld>
            <a:endParaRPr lang="es-MX"/>
          </a:p>
        </p:txBody>
      </p:sp>
    </p:spTree>
    <p:extLst>
      <p:ext uri="{BB962C8B-B14F-4D97-AF65-F5344CB8AC3E}">
        <p14:creationId xmlns:p14="http://schemas.microsoft.com/office/powerpoint/2010/main" val="249005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9D7E8154-2612-4D64-A71D-346B3247AC66}" type="datetime1">
              <a:rPr lang="es-MX" smtClean="0"/>
              <a:t>21/10/2016</a:t>
            </a:fld>
            <a:endParaRPr lang="es-MX"/>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9E3DBB93-C776-499C-966D-69EF607B520C}" type="slidenum">
              <a:rPr lang="es-MX"/>
              <a:pPr>
                <a:defRPr/>
              </a:pPr>
              <a:t>‹Nº›</a:t>
            </a:fld>
            <a:endParaRPr lang="es-MX"/>
          </a:p>
        </p:txBody>
      </p:sp>
    </p:spTree>
    <p:extLst>
      <p:ext uri="{BB962C8B-B14F-4D97-AF65-F5344CB8AC3E}">
        <p14:creationId xmlns:p14="http://schemas.microsoft.com/office/powerpoint/2010/main" val="261617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7A788375-0D13-4B46-8238-59A0B69B66EC}" type="datetime1">
              <a:rPr lang="es-MX" smtClean="0"/>
              <a:t>21/10/2016</a:t>
            </a:fld>
            <a:endParaRPr lang="es-MX"/>
          </a:p>
        </p:txBody>
      </p:sp>
      <p:sp>
        <p:nvSpPr>
          <p:cNvPr id="4" name="Footer Placeholder 4"/>
          <p:cNvSpPr>
            <a:spLocks noGrp="1"/>
          </p:cNvSpPr>
          <p:nvPr>
            <p:ph type="ftr" sz="quarter" idx="11"/>
          </p:nvPr>
        </p:nvSpPr>
        <p:spPr/>
        <p:txBody>
          <a:bodyPr/>
          <a:lstStyle>
            <a:lvl1pPr>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pPr>
              <a:defRPr/>
            </a:pPr>
            <a:fld id="{B4F5DFEA-F1C6-42CB-8EF7-403DF643651D}" type="slidenum">
              <a:rPr lang="es-MX"/>
              <a:pPr>
                <a:defRPr/>
              </a:pPr>
              <a:t>‹Nº›</a:t>
            </a:fld>
            <a:endParaRPr lang="es-MX"/>
          </a:p>
        </p:txBody>
      </p:sp>
    </p:spTree>
    <p:extLst>
      <p:ext uri="{BB962C8B-B14F-4D97-AF65-F5344CB8AC3E}">
        <p14:creationId xmlns:p14="http://schemas.microsoft.com/office/powerpoint/2010/main" val="222292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58DCDC-69C5-4DBF-93C7-4227A31E6DFF}" type="datetime1">
              <a:rPr lang="es-MX" smtClean="0"/>
              <a:t>21/10/2016</a:t>
            </a:fld>
            <a:endParaRPr lang="es-MX"/>
          </a:p>
        </p:txBody>
      </p:sp>
      <p:sp>
        <p:nvSpPr>
          <p:cNvPr id="3" name="Footer Placeholder 4"/>
          <p:cNvSpPr>
            <a:spLocks noGrp="1"/>
          </p:cNvSpPr>
          <p:nvPr>
            <p:ph type="ftr" sz="quarter" idx="11"/>
          </p:nvPr>
        </p:nvSpPr>
        <p:spPr/>
        <p:txBody>
          <a:bodyPr/>
          <a:lstStyle>
            <a:lvl1pPr>
              <a:defRPr/>
            </a:lvl1pPr>
          </a:lstStyle>
          <a:p>
            <a:pPr>
              <a:defRPr/>
            </a:pPr>
            <a:endParaRPr lang="es-MX"/>
          </a:p>
        </p:txBody>
      </p:sp>
      <p:sp>
        <p:nvSpPr>
          <p:cNvPr id="4" name="Slide Number Placeholder 5"/>
          <p:cNvSpPr>
            <a:spLocks noGrp="1"/>
          </p:cNvSpPr>
          <p:nvPr>
            <p:ph type="sldNum" sz="quarter" idx="12"/>
          </p:nvPr>
        </p:nvSpPr>
        <p:spPr/>
        <p:txBody>
          <a:bodyPr/>
          <a:lstStyle>
            <a:lvl1pPr>
              <a:defRPr/>
            </a:lvl1pPr>
          </a:lstStyle>
          <a:p>
            <a:pPr>
              <a:defRPr/>
            </a:pPr>
            <a:fld id="{EE4F32FD-611C-4FAA-983C-B7E4ACFD8E9D}" type="slidenum">
              <a:rPr lang="es-MX"/>
              <a:pPr>
                <a:defRPr/>
              </a:pPr>
              <a:t>‹Nº›</a:t>
            </a:fld>
            <a:endParaRPr lang="es-MX"/>
          </a:p>
        </p:txBody>
      </p:sp>
    </p:spTree>
    <p:extLst>
      <p:ext uri="{BB962C8B-B14F-4D97-AF65-F5344CB8AC3E}">
        <p14:creationId xmlns:p14="http://schemas.microsoft.com/office/powerpoint/2010/main" val="102307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00A35ACE-1D37-4023-B81D-FFC8CF0902A5}" type="datetime1">
              <a:rPr lang="es-MX" smtClean="0"/>
              <a:t>21/10/2016</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59F046F9-8353-462F-A8F4-841F824A29F7}" type="slidenum">
              <a:rPr lang="es-MX"/>
              <a:pPr>
                <a:defRPr/>
              </a:pPr>
              <a:t>‹Nº›</a:t>
            </a:fld>
            <a:endParaRPr lang="es-MX"/>
          </a:p>
        </p:txBody>
      </p:sp>
    </p:spTree>
    <p:extLst>
      <p:ext uri="{BB962C8B-B14F-4D97-AF65-F5344CB8AC3E}">
        <p14:creationId xmlns:p14="http://schemas.microsoft.com/office/powerpoint/2010/main" val="137029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9D72AD34-6322-405D-90BE-2B829514B4C5}" type="datetime1">
              <a:rPr lang="es-MX" smtClean="0"/>
              <a:t>21/10/2016</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D317AEAA-B625-452B-BC02-0A3FBCFDB695}" type="slidenum">
              <a:rPr lang="es-MX"/>
              <a:pPr>
                <a:defRPr/>
              </a:pPr>
              <a:t>‹Nº›</a:t>
            </a:fld>
            <a:endParaRPr lang="es-MX"/>
          </a:p>
        </p:txBody>
      </p:sp>
    </p:spTree>
    <p:extLst>
      <p:ext uri="{BB962C8B-B14F-4D97-AF65-F5344CB8AC3E}">
        <p14:creationId xmlns:p14="http://schemas.microsoft.com/office/powerpoint/2010/main" val="168480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n-US" altLang="es-MX"/>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n-US" altLang="es-MX"/>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DBDB319-3DC1-4463-8980-1FB444CD24DC}" type="datetime1">
              <a:rPr lang="es-MX" smtClean="0"/>
              <a:t>21/10/2016</a:t>
            </a:fld>
            <a:endParaRPr lang="es-MX"/>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MX"/>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0D44B0D-0D19-4214-A08E-C8EC067363F8}"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ulo 1"/>
          <p:cNvSpPr>
            <a:spLocks noGrp="1"/>
          </p:cNvSpPr>
          <p:nvPr>
            <p:ph type="ctrTitle"/>
          </p:nvPr>
        </p:nvSpPr>
        <p:spPr>
          <a:xfrm>
            <a:off x="685800" y="550863"/>
            <a:ext cx="7772400" cy="1949450"/>
          </a:xfrm>
          <a:solidFill>
            <a:schemeClr val="tx1"/>
          </a:solidFill>
        </p:spPr>
        <p:txBody>
          <a:bodyPr anchor="ctr"/>
          <a:lstStyle/>
          <a:p>
            <a:pPr eaLnBrk="1" hangingPunct="1"/>
            <a:r>
              <a:rPr lang="es-MX" altLang="es-MX" sz="2400" dirty="0">
                <a:solidFill>
                  <a:schemeClr val="bg1"/>
                </a:solidFill>
              </a:rPr>
              <a:t>X Curso Interinstitucional de Educación Superior</a:t>
            </a:r>
            <a:br>
              <a:rPr lang="es-MX" altLang="es-MX" sz="2400" dirty="0">
                <a:solidFill>
                  <a:schemeClr val="bg1"/>
                </a:solidFill>
              </a:rPr>
            </a:br>
            <a:br>
              <a:rPr lang="es-MX" altLang="es-MX" sz="2400" dirty="0">
                <a:solidFill>
                  <a:schemeClr val="bg1"/>
                </a:solidFill>
              </a:rPr>
            </a:br>
            <a:r>
              <a:rPr lang="es-MX" altLang="es-MX" sz="2400" dirty="0">
                <a:solidFill>
                  <a:schemeClr val="bg1"/>
                </a:solidFill>
              </a:rPr>
              <a:t>Normales, Tecnológicos y Universidades</a:t>
            </a:r>
            <a:br>
              <a:rPr lang="es-MX" altLang="es-MX" sz="2400" dirty="0">
                <a:solidFill>
                  <a:schemeClr val="bg1"/>
                </a:solidFill>
              </a:rPr>
            </a:br>
            <a:r>
              <a:rPr lang="es-MX" altLang="es-MX" sz="2400" dirty="0">
                <a:solidFill>
                  <a:schemeClr val="bg1"/>
                </a:solidFill>
              </a:rPr>
              <a:t>Política, Políticas y Gobierno de la Educación Superior en México</a:t>
            </a:r>
          </a:p>
        </p:txBody>
      </p:sp>
      <p:sp>
        <p:nvSpPr>
          <p:cNvPr id="2051" name="Subtítulo 2"/>
          <p:cNvSpPr>
            <a:spLocks noGrp="1"/>
          </p:cNvSpPr>
          <p:nvPr>
            <p:ph type="subTitle" idx="1"/>
          </p:nvPr>
        </p:nvSpPr>
        <p:spPr>
          <a:xfrm>
            <a:off x="1143000" y="3037114"/>
            <a:ext cx="6858000" cy="2628900"/>
          </a:xfrm>
        </p:spPr>
        <p:txBody>
          <a:bodyPr/>
          <a:lstStyle/>
          <a:p>
            <a:pPr eaLnBrk="1" hangingPunct="1"/>
            <a:r>
              <a:rPr lang="es-MX" altLang="es-MX" dirty="0"/>
              <a:t>Políticas y debates actuales de la educación superior universitaria</a:t>
            </a:r>
          </a:p>
          <a:p>
            <a:pPr eaLnBrk="1" hangingPunct="1"/>
            <a:r>
              <a:rPr lang="es-MX" altLang="es-MX" dirty="0"/>
              <a:t>Roberto Rodríguez Gómez</a:t>
            </a:r>
          </a:p>
          <a:p>
            <a:pPr eaLnBrk="1" hangingPunct="1"/>
            <a:r>
              <a:rPr lang="es-MX" altLang="es-MX" dirty="0"/>
              <a:t>21 de octubre 2016</a:t>
            </a:r>
          </a:p>
        </p:txBody>
      </p:sp>
      <p:sp>
        <p:nvSpPr>
          <p:cNvPr id="2" name="1 Marcador de número de diapositiva"/>
          <p:cNvSpPr>
            <a:spLocks noGrp="1"/>
          </p:cNvSpPr>
          <p:nvPr>
            <p:ph type="sldNum" sz="quarter" idx="12"/>
          </p:nvPr>
        </p:nvSpPr>
        <p:spPr/>
        <p:txBody>
          <a:bodyPr/>
          <a:lstStyle/>
          <a:p>
            <a:pPr>
              <a:defRPr/>
            </a:pPr>
            <a:fld id="{784D631B-86EF-4E24-8077-32D571882454}" type="slidenum">
              <a:rPr lang="es-MX" smtClean="0"/>
              <a:pPr>
                <a:defRPr/>
              </a:pPr>
              <a:t>1</a:t>
            </a:fld>
            <a:endParaRPr lang="es-MX"/>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720000"/>
          </a:xfrm>
          <a:solidFill>
            <a:schemeClr val="tx1"/>
          </a:solidFill>
        </p:spPr>
        <p:txBody>
          <a:bodyPr/>
          <a:lstStyle/>
          <a:p>
            <a:pPr algn="r" eaLnBrk="1" hangingPunct="1"/>
            <a:r>
              <a:rPr lang="es-MX" sz="1800" dirty="0">
                <a:solidFill>
                  <a:schemeClr val="bg1"/>
                </a:solidFill>
                <a:latin typeface="Calibri" panose="020F0502020204030204" pitchFamily="34" charset="0"/>
              </a:rPr>
              <a:t>México: Matrícula escolarizada total: TSU, LUT y Normal (1970-2014)</a:t>
            </a:r>
            <a:endParaRPr lang="es-ES" sz="1800" dirty="0">
              <a:solidFill>
                <a:schemeClr val="bg1"/>
              </a:solidFill>
              <a:latin typeface="Calibri" panose="020F0502020204030204" pitchFamily="34" charset="0"/>
            </a:endParaRPr>
          </a:p>
        </p:txBody>
      </p:sp>
      <p:graphicFrame>
        <p:nvGraphicFramePr>
          <p:cNvPr id="4" name="Gráfico 3"/>
          <p:cNvGraphicFramePr>
            <a:graphicFrameLocks/>
          </p:cNvGraphicFramePr>
          <p:nvPr>
            <p:extLst>
              <p:ext uri="{D42A27DB-BD31-4B8C-83A1-F6EECF244321}">
                <p14:modId xmlns:p14="http://schemas.microsoft.com/office/powerpoint/2010/main" val="157487705"/>
              </p:ext>
            </p:extLst>
          </p:nvPr>
        </p:nvGraphicFramePr>
        <p:xfrm>
          <a:off x="0" y="720000"/>
          <a:ext cx="9144000" cy="6021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081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0" y="-26988"/>
            <a:ext cx="9144000" cy="719138"/>
          </a:xfrm>
          <a:solidFill>
            <a:schemeClr val="tx1"/>
          </a:solidFill>
        </p:spPr>
        <p:txBody>
          <a:bodyPr/>
          <a:lstStyle/>
          <a:p>
            <a:pPr algn="r" eaLnBrk="1" hangingPunct="1"/>
            <a:r>
              <a:rPr lang="es-MX" altLang="es-MX" sz="2400" dirty="0">
                <a:solidFill>
                  <a:schemeClr val="bg1"/>
                </a:solidFill>
              </a:rPr>
              <a:t>Cobertura bruta ES según PIB per cápita anual</a:t>
            </a:r>
          </a:p>
        </p:txBody>
      </p:sp>
      <p:graphicFrame>
        <p:nvGraphicFramePr>
          <p:cNvPr id="14339" name="15 Gráfico"/>
          <p:cNvGraphicFramePr>
            <a:graphicFrameLocks noGrp="1"/>
          </p:cNvGraphicFramePr>
          <p:nvPr>
            <p:ph idx="1"/>
          </p:nvPr>
        </p:nvGraphicFramePr>
        <p:xfrm>
          <a:off x="2843213" y="930275"/>
          <a:ext cx="5905500" cy="4810125"/>
        </p:xfrm>
        <a:graphic>
          <a:graphicData uri="http://schemas.openxmlformats.org/presentationml/2006/ole">
            <mc:AlternateContent xmlns:mc="http://schemas.openxmlformats.org/markup-compatibility/2006">
              <mc:Choice xmlns:v="urn:schemas-microsoft-com:vml" Requires="v">
                <p:oleObj spid="_x0000_s14379" r:id="rId3" imgW="8333954" imgH="4810161" progId="Excel.Chart.8">
                  <p:embed/>
                </p:oleObj>
              </mc:Choice>
              <mc:Fallback>
                <p:oleObj r:id="rId3" imgW="8333954" imgH="4810161" progId="Excel.Chart.8">
                  <p:embed/>
                  <p:pic>
                    <p:nvPicPr>
                      <p:cNvPr id="0" name="15 Gráfico"/>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930275"/>
                        <a:ext cx="59055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7 Conector recto"/>
          <p:cNvCxnSpPr/>
          <p:nvPr/>
        </p:nvCxnSpPr>
        <p:spPr>
          <a:xfrm flipV="1">
            <a:off x="4067175" y="1079500"/>
            <a:ext cx="0" cy="4248150"/>
          </a:xfrm>
          <a:prstGeom prst="line">
            <a:avLst/>
          </a:prstGeom>
          <a:ln w="22225">
            <a:prstDash val="sysDot"/>
          </a:ln>
        </p:spPr>
        <p:style>
          <a:lnRef idx="1">
            <a:schemeClr val="accent1"/>
          </a:lnRef>
          <a:fillRef idx="0">
            <a:schemeClr val="accent1"/>
          </a:fillRef>
          <a:effectRef idx="0">
            <a:schemeClr val="accent1"/>
          </a:effectRef>
          <a:fontRef idx="minor">
            <a:schemeClr val="tx1"/>
          </a:fontRef>
        </p:style>
      </p:cxnSp>
      <p:sp>
        <p:nvSpPr>
          <p:cNvPr id="14341" name="9 CuadroTexto"/>
          <p:cNvSpPr txBox="1">
            <a:spLocks noChangeArrowheads="1"/>
          </p:cNvSpPr>
          <p:nvPr/>
        </p:nvSpPr>
        <p:spPr bwMode="auto">
          <a:xfrm>
            <a:off x="3248025" y="6073775"/>
            <a:ext cx="3700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1400"/>
              <a:t>Fuentes: Base de datos UNESCO-UIS y FMI 2014 </a:t>
            </a:r>
          </a:p>
        </p:txBody>
      </p:sp>
      <p:sp>
        <p:nvSpPr>
          <p:cNvPr id="14342" name="10 CuadroTexto"/>
          <p:cNvSpPr txBox="1">
            <a:spLocks noChangeArrowheads="1"/>
          </p:cNvSpPr>
          <p:nvPr/>
        </p:nvSpPr>
        <p:spPr bwMode="auto">
          <a:xfrm rot="-5400000">
            <a:off x="1742282" y="2913856"/>
            <a:ext cx="1905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1200"/>
              <a:t>Tasa de cobertura bruta (%)</a:t>
            </a:r>
          </a:p>
        </p:txBody>
      </p:sp>
      <p:sp>
        <p:nvSpPr>
          <p:cNvPr id="14343" name="11 CuadroTexto"/>
          <p:cNvSpPr txBox="1">
            <a:spLocks noChangeArrowheads="1"/>
          </p:cNvSpPr>
          <p:nvPr/>
        </p:nvSpPr>
        <p:spPr bwMode="auto">
          <a:xfrm>
            <a:off x="3222625" y="5661025"/>
            <a:ext cx="28622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1200"/>
              <a:t>PIB per cápita anual $US ajustados por PPA</a:t>
            </a:r>
          </a:p>
        </p:txBody>
      </p:sp>
      <p:sp>
        <p:nvSpPr>
          <p:cNvPr id="14344" name="1 CuadroTexto"/>
          <p:cNvSpPr txBox="1">
            <a:spLocks noChangeArrowheads="1"/>
          </p:cNvSpPr>
          <p:nvPr/>
        </p:nvSpPr>
        <p:spPr bwMode="auto">
          <a:xfrm>
            <a:off x="323850" y="1196975"/>
            <a:ext cx="21605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1800"/>
              <a:t>Las posibilidades de contar con sistemas de ES con coberturas mayores a 50% están asociadas al nivel de desarrollo económico de los países.</a:t>
            </a:r>
          </a:p>
          <a:p>
            <a:pPr>
              <a:lnSpc>
                <a:spcPct val="100000"/>
              </a:lnSpc>
              <a:spcBef>
                <a:spcPct val="0"/>
              </a:spcBef>
              <a:buFontTx/>
              <a:buNone/>
            </a:pPr>
            <a:endParaRPr lang="es-MX" altLang="es-MX" sz="1800"/>
          </a:p>
          <a:p>
            <a:pPr>
              <a:lnSpc>
                <a:spcPct val="100000"/>
              </a:lnSpc>
              <a:spcBef>
                <a:spcPct val="0"/>
              </a:spcBef>
              <a:buFontTx/>
              <a:buNone/>
            </a:pPr>
            <a:r>
              <a:rPr lang="es-MX" altLang="es-MX" sz="1800"/>
              <a:t>No obstante, una cantidad importante de países de desarrollo intermedio no han conseguido superar esa barrera.</a:t>
            </a:r>
          </a:p>
          <a:p>
            <a:pPr>
              <a:lnSpc>
                <a:spcPct val="100000"/>
              </a:lnSpc>
              <a:spcBef>
                <a:spcPct val="0"/>
              </a:spcBef>
              <a:buFontTx/>
              <a:buNone/>
            </a:pPr>
            <a:endParaRPr lang="es-MX" altLang="es-MX" sz="1800"/>
          </a:p>
        </p:txBody>
      </p:sp>
      <p:sp>
        <p:nvSpPr>
          <p:cNvPr id="14345" name="CuadroTexto 1"/>
          <p:cNvSpPr txBox="1">
            <a:spLocks noChangeArrowheads="1"/>
          </p:cNvSpPr>
          <p:nvPr/>
        </p:nvSpPr>
        <p:spPr bwMode="auto">
          <a:xfrm>
            <a:off x="5435600" y="930275"/>
            <a:ext cx="3313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1200"/>
              <a:t>Nota: Países con más de 30 millones de habitantes</a:t>
            </a:r>
          </a:p>
        </p:txBody>
      </p:sp>
      <p:sp>
        <p:nvSpPr>
          <p:cNvPr id="14346" name="CuadroTexto 2"/>
          <p:cNvSpPr txBox="1">
            <a:spLocks noChangeArrowheads="1"/>
          </p:cNvSpPr>
          <p:nvPr/>
        </p:nvSpPr>
        <p:spPr bwMode="auto">
          <a:xfrm>
            <a:off x="3248025" y="1412875"/>
            <a:ext cx="244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1800">
                <a:latin typeface="Times New Roman" panose="02020603050405020304" pitchFamily="18" charset="0"/>
                <a:cs typeface="Times New Roman" panose="02020603050405020304" pitchFamily="18" charset="0"/>
              </a:rPr>
              <a:t>I</a:t>
            </a:r>
          </a:p>
        </p:txBody>
      </p:sp>
      <p:sp>
        <p:nvSpPr>
          <p:cNvPr id="14347" name="CuadroTexto 10"/>
          <p:cNvSpPr txBox="1">
            <a:spLocks noChangeArrowheads="1"/>
          </p:cNvSpPr>
          <p:nvPr/>
        </p:nvSpPr>
        <p:spPr bwMode="auto">
          <a:xfrm>
            <a:off x="7399338" y="1412875"/>
            <a:ext cx="412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1800">
                <a:latin typeface="Times New Roman" panose="02020603050405020304" pitchFamily="18" charset="0"/>
                <a:cs typeface="Times New Roman" panose="02020603050405020304" pitchFamily="18" charset="0"/>
              </a:rPr>
              <a:t>II</a:t>
            </a:r>
          </a:p>
        </p:txBody>
      </p:sp>
      <p:sp>
        <p:nvSpPr>
          <p:cNvPr id="14348" name="CuadroTexto 11"/>
          <p:cNvSpPr txBox="1">
            <a:spLocks noChangeArrowheads="1"/>
          </p:cNvSpPr>
          <p:nvPr/>
        </p:nvSpPr>
        <p:spPr bwMode="auto">
          <a:xfrm>
            <a:off x="3276600" y="3059113"/>
            <a:ext cx="428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1800">
                <a:latin typeface="Times New Roman" panose="02020603050405020304" pitchFamily="18" charset="0"/>
                <a:cs typeface="Times New Roman" panose="02020603050405020304" pitchFamily="18" charset="0"/>
              </a:rPr>
              <a:t>III</a:t>
            </a:r>
          </a:p>
        </p:txBody>
      </p:sp>
      <p:sp>
        <p:nvSpPr>
          <p:cNvPr id="14349" name="CuadroTexto 12"/>
          <p:cNvSpPr txBox="1">
            <a:spLocks noChangeArrowheads="1"/>
          </p:cNvSpPr>
          <p:nvPr/>
        </p:nvSpPr>
        <p:spPr bwMode="auto">
          <a:xfrm>
            <a:off x="7380288" y="3068638"/>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1800">
                <a:latin typeface="Times New Roman" panose="02020603050405020304" pitchFamily="18" charset="0"/>
                <a:cs typeface="Times New Roman" panose="02020603050405020304" pitchFamily="18" charset="0"/>
              </a:rPr>
              <a:t>IV</a:t>
            </a:r>
          </a:p>
        </p:txBody>
      </p:sp>
      <p:sp>
        <p:nvSpPr>
          <p:cNvPr id="2" name="1 Marcador de número de diapositiva"/>
          <p:cNvSpPr>
            <a:spLocks noGrp="1"/>
          </p:cNvSpPr>
          <p:nvPr>
            <p:ph type="sldNum" sz="quarter" idx="12"/>
          </p:nvPr>
        </p:nvSpPr>
        <p:spPr/>
        <p:txBody>
          <a:bodyPr/>
          <a:lstStyle/>
          <a:p>
            <a:pPr>
              <a:defRPr/>
            </a:pPr>
            <a:fld id="{A0207024-1DAA-4434-BDB1-9E97E0CDE33D}" type="slidenum">
              <a:rPr lang="es-MX" smtClean="0"/>
              <a:pPr>
                <a:defRPr/>
              </a:pPr>
              <a:t>11</a:t>
            </a:fld>
            <a:endParaRPr lang="es-MX"/>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a:xfrm>
            <a:off x="0" y="0"/>
            <a:ext cx="9144000" cy="720725"/>
          </a:xfrm>
          <a:solidFill>
            <a:schemeClr val="tx1"/>
          </a:solidFill>
        </p:spPr>
        <p:txBody>
          <a:bodyPr/>
          <a:lstStyle/>
          <a:p>
            <a:pPr algn="r" eaLnBrk="1" hangingPunct="1"/>
            <a:r>
              <a:rPr lang="es-MX" altLang="es-MX" sz="2800" dirty="0">
                <a:solidFill>
                  <a:schemeClr val="bg1"/>
                </a:solidFill>
              </a:rPr>
              <a:t>Relación entre nivel económico y cobertura de 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13255511"/>
              </p:ext>
            </p:extLst>
          </p:nvPr>
        </p:nvGraphicFramePr>
        <p:xfrm>
          <a:off x="449035" y="1045028"/>
          <a:ext cx="8229600" cy="5182126"/>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737582">
                <a:tc>
                  <a:txBody>
                    <a:bodyPr/>
                    <a:lstStyle/>
                    <a:p>
                      <a:r>
                        <a:rPr lang="es-MX" sz="1800" b="1" dirty="0"/>
                        <a:t>I. Cobertura alta / PIB bajo</a:t>
                      </a:r>
                    </a:p>
                    <a:p>
                      <a:r>
                        <a:rPr lang="es-MX" sz="1800" dirty="0"/>
                        <a:t>Grandes: Ucrania</a:t>
                      </a:r>
                    </a:p>
                    <a:p>
                      <a:r>
                        <a:rPr lang="es-MX" sz="1800" dirty="0"/>
                        <a:t>Otros: Europa Oriental</a:t>
                      </a:r>
                    </a:p>
                  </a:txBody>
                  <a:tcPr marT="45726" marB="45726"/>
                </a:tc>
                <a:tc>
                  <a:txBody>
                    <a:bodyPr/>
                    <a:lstStyle/>
                    <a:p>
                      <a:r>
                        <a:rPr lang="es-MX" sz="1800" b="1" dirty="0"/>
                        <a:t>III. Cobertura alta / PIB</a:t>
                      </a:r>
                      <a:r>
                        <a:rPr lang="es-MX" sz="1800" b="1" baseline="0" dirty="0"/>
                        <a:t> alto</a:t>
                      </a:r>
                    </a:p>
                    <a:p>
                      <a:r>
                        <a:rPr lang="es-MX" sz="1800" baseline="0" dirty="0"/>
                        <a:t>Grandes: Venezuela, Irán, Turquía, Argentina, Rusia, Polonia, </a:t>
                      </a:r>
                      <a:r>
                        <a:rPr lang="es-MX" sz="1800" baseline="0" dirty="0">
                          <a:solidFill>
                            <a:srgbClr val="FF0000"/>
                          </a:solidFill>
                        </a:rPr>
                        <a:t>Corea</a:t>
                      </a:r>
                      <a:r>
                        <a:rPr lang="es-MX" sz="1800" baseline="0" dirty="0"/>
                        <a:t>, España, Italia, </a:t>
                      </a:r>
                      <a:r>
                        <a:rPr lang="es-MX" sz="1800" baseline="0" dirty="0">
                          <a:solidFill>
                            <a:srgbClr val="FF0000"/>
                          </a:solidFill>
                        </a:rPr>
                        <a:t>Reino Unido</a:t>
                      </a:r>
                      <a:r>
                        <a:rPr lang="es-MX" sz="1800" baseline="0" dirty="0"/>
                        <a:t>, Francia, </a:t>
                      </a:r>
                      <a:r>
                        <a:rPr lang="es-MX" sz="1800" baseline="0" dirty="0">
                          <a:solidFill>
                            <a:srgbClr val="FF0000"/>
                          </a:solidFill>
                        </a:rPr>
                        <a:t>Japón</a:t>
                      </a:r>
                      <a:r>
                        <a:rPr lang="es-MX" sz="1800" baseline="0" dirty="0"/>
                        <a:t>, Alemania, </a:t>
                      </a:r>
                      <a:r>
                        <a:rPr lang="es-MX" sz="1800" baseline="0" dirty="0">
                          <a:solidFill>
                            <a:srgbClr val="FF0000"/>
                          </a:solidFill>
                        </a:rPr>
                        <a:t>Canadá</a:t>
                      </a:r>
                      <a:r>
                        <a:rPr lang="es-MX" sz="1800" baseline="0" dirty="0"/>
                        <a:t>, </a:t>
                      </a:r>
                      <a:r>
                        <a:rPr lang="es-MX" sz="1800" baseline="0" dirty="0">
                          <a:solidFill>
                            <a:srgbClr val="FF0000"/>
                          </a:solidFill>
                        </a:rPr>
                        <a:t>Estados Unidos</a:t>
                      </a:r>
                      <a:r>
                        <a:rPr lang="es-MX" sz="1800" baseline="0" dirty="0"/>
                        <a:t>.</a:t>
                      </a:r>
                    </a:p>
                    <a:p>
                      <a:r>
                        <a:rPr lang="es-MX" sz="1800" baseline="0" dirty="0"/>
                        <a:t>Otros: Europa Occidental. </a:t>
                      </a:r>
                      <a:r>
                        <a:rPr lang="es-MX" sz="1800" baseline="0" dirty="0">
                          <a:solidFill>
                            <a:srgbClr val="FF0000"/>
                          </a:solidFill>
                        </a:rPr>
                        <a:t>Oceanía</a:t>
                      </a:r>
                      <a:r>
                        <a:rPr lang="es-MX" sz="1800" baseline="0" dirty="0"/>
                        <a:t>. </a:t>
                      </a:r>
                      <a:r>
                        <a:rPr lang="es-MX" sz="1800" baseline="0" dirty="0">
                          <a:solidFill>
                            <a:srgbClr val="FF0000"/>
                          </a:solidFill>
                        </a:rPr>
                        <a:t>Chile</a:t>
                      </a:r>
                      <a:r>
                        <a:rPr lang="es-MX" sz="1800" baseline="0" dirty="0"/>
                        <a:t>.</a:t>
                      </a:r>
                    </a:p>
                  </a:txBody>
                  <a:tcPr marT="45726" marB="45726"/>
                </a:tc>
                <a:extLst>
                  <a:ext uri="{0D108BD9-81ED-4DB2-BD59-A6C34878D82A}">
                    <a16:rowId xmlns:a16="http://schemas.microsoft.com/office/drawing/2014/main" val="10000"/>
                  </a:ext>
                </a:extLst>
              </a:tr>
              <a:tr h="2286292">
                <a:tc>
                  <a:txBody>
                    <a:bodyPr/>
                    <a:lstStyle/>
                    <a:p>
                      <a:r>
                        <a:rPr lang="es-MX" sz="1800" b="1" dirty="0"/>
                        <a:t>III. Cobertura baja / PIB bajo</a:t>
                      </a:r>
                      <a:endParaRPr lang="es-MX" sz="1800" b="1" baseline="0" dirty="0"/>
                    </a:p>
                    <a:p>
                      <a:r>
                        <a:rPr lang="es-MX" sz="1800" baseline="0" dirty="0"/>
                        <a:t>Grandes:  Argelia, Filipinas, Egipto, </a:t>
                      </a:r>
                      <a:r>
                        <a:rPr lang="es-MX" sz="1800" baseline="0" dirty="0">
                          <a:solidFill>
                            <a:srgbClr val="FF0000"/>
                          </a:solidFill>
                        </a:rPr>
                        <a:t>Indonesia</a:t>
                      </a:r>
                      <a:r>
                        <a:rPr lang="es-MX" sz="1800" baseline="0" dirty="0"/>
                        <a:t>, Vietnam, </a:t>
                      </a:r>
                      <a:r>
                        <a:rPr lang="es-MX" sz="1800" baseline="0" dirty="0">
                          <a:solidFill>
                            <a:srgbClr val="FF0000"/>
                          </a:solidFill>
                        </a:rPr>
                        <a:t>India</a:t>
                      </a:r>
                      <a:r>
                        <a:rPr lang="es-MX" sz="1800" baseline="0" dirty="0"/>
                        <a:t>, Marruecos, Irán, Nepal, Bangladesh, Myanmar, Sudán, Ghana, Yemen, Uzbekistán, Pakistán, Uganda, Nigeria, Tanzania.</a:t>
                      </a:r>
                    </a:p>
                    <a:p>
                      <a:r>
                        <a:rPr lang="es-MX" sz="1800" baseline="0" dirty="0"/>
                        <a:t>Otros: África subsahariana. Centroamérica (menos CR y Panamá)</a:t>
                      </a:r>
                      <a:endParaRPr lang="es-MX" sz="1800" dirty="0"/>
                    </a:p>
                  </a:txBody>
                  <a:tcPr marT="45726" marB="45726"/>
                </a:tc>
                <a:tc>
                  <a:txBody>
                    <a:bodyPr/>
                    <a:lstStyle/>
                    <a:p>
                      <a:r>
                        <a:rPr lang="es-MX" sz="1800" b="1" dirty="0"/>
                        <a:t>IV.</a:t>
                      </a:r>
                      <a:r>
                        <a:rPr lang="es-MX" sz="1800" b="1" baseline="0" dirty="0"/>
                        <a:t> Cobertura baja / PIB alto</a:t>
                      </a:r>
                    </a:p>
                    <a:p>
                      <a:r>
                        <a:rPr lang="es-MX" sz="1800" baseline="0" dirty="0"/>
                        <a:t>Grandes: Sudáfrica, China, Tailandia, </a:t>
                      </a:r>
                      <a:r>
                        <a:rPr lang="es-MX" sz="1800" baseline="0" dirty="0">
                          <a:solidFill>
                            <a:srgbClr val="FF0000"/>
                          </a:solidFill>
                        </a:rPr>
                        <a:t>Brasil</a:t>
                      </a:r>
                      <a:r>
                        <a:rPr lang="es-MX" sz="1800" baseline="0" dirty="0"/>
                        <a:t>, Perú, </a:t>
                      </a:r>
                      <a:r>
                        <a:rPr lang="es-MX" sz="1800" baseline="0" dirty="0">
                          <a:solidFill>
                            <a:srgbClr val="FF0000"/>
                          </a:solidFill>
                        </a:rPr>
                        <a:t>Colombia</a:t>
                      </a:r>
                      <a:r>
                        <a:rPr lang="es-MX" sz="1800" baseline="0" dirty="0"/>
                        <a:t>, México, Malasia, </a:t>
                      </a:r>
                      <a:r>
                        <a:rPr lang="es-MX" sz="1800" baseline="0" dirty="0">
                          <a:solidFill>
                            <a:srgbClr val="FF0000"/>
                          </a:solidFill>
                        </a:rPr>
                        <a:t>Arabia Saudita</a:t>
                      </a:r>
                      <a:r>
                        <a:rPr lang="es-MX" sz="1800" baseline="0" dirty="0"/>
                        <a:t>.</a:t>
                      </a:r>
                    </a:p>
                    <a:p>
                      <a:r>
                        <a:rPr lang="es-MX" sz="1800" baseline="0" dirty="0"/>
                        <a:t>Otros: Medio Oriente.</a:t>
                      </a:r>
                      <a:endParaRPr lang="es-MX" sz="1800" dirty="0"/>
                    </a:p>
                  </a:txBody>
                  <a:tcPr marT="45726" marB="45726"/>
                </a:tc>
                <a:extLst>
                  <a:ext uri="{0D108BD9-81ED-4DB2-BD59-A6C34878D82A}">
                    <a16:rowId xmlns:a16="http://schemas.microsoft.com/office/drawing/2014/main" val="10001"/>
                  </a:ext>
                </a:extLst>
              </a:tr>
              <a:tr h="945001">
                <a:tc gridSpan="2">
                  <a:txBody>
                    <a:bodyPr/>
                    <a:lstStyle/>
                    <a:p>
                      <a:r>
                        <a:rPr lang="es-MX" sz="1400" dirty="0"/>
                        <a:t>Países grandes: Más de 30 millones de habitantes (2014). Fuente: Banco Mundial.</a:t>
                      </a:r>
                    </a:p>
                    <a:p>
                      <a:r>
                        <a:rPr lang="es-MX" sz="1400" dirty="0"/>
                        <a:t>Cobertura alta: Más de 50% de TBCES</a:t>
                      </a:r>
                      <a:r>
                        <a:rPr lang="es-MX" sz="1400" baseline="0" dirty="0"/>
                        <a:t> (2012-2013). Fuente: UNESCO (ajustes del autor).</a:t>
                      </a:r>
                      <a:endParaRPr lang="es-MX" sz="1400" dirty="0"/>
                    </a:p>
                    <a:p>
                      <a:r>
                        <a:rPr lang="es-MX" sz="1400" dirty="0"/>
                        <a:t>PIB alto: Más de $10,000 dólares PPA por persona al año (2014). Fuente:</a:t>
                      </a:r>
                      <a:r>
                        <a:rPr lang="es-MX" sz="1400" baseline="0" dirty="0"/>
                        <a:t> FMI.</a:t>
                      </a:r>
                      <a:endParaRPr lang="es-MX" sz="1400" dirty="0"/>
                    </a:p>
                    <a:p>
                      <a:r>
                        <a:rPr lang="es-MX" sz="1400" baseline="0" dirty="0"/>
                        <a:t>      </a:t>
                      </a:r>
                    </a:p>
                    <a:p>
                      <a:r>
                        <a:rPr lang="es-MX" sz="1400" baseline="0" dirty="0"/>
                        <a:t>        Sistemas altamente privatizados (ES privada y/o ES pública arancelada).</a:t>
                      </a:r>
                      <a:endParaRPr lang="es-MX" sz="1400" dirty="0"/>
                    </a:p>
                  </a:txBody>
                  <a:tcPr marT="45726" marB="45726"/>
                </a:tc>
                <a:tc hMerge="1">
                  <a:txBody>
                    <a:bodyPr/>
                    <a:lstStyle/>
                    <a:p>
                      <a:endParaRPr lang="es-MX" dirty="0"/>
                    </a:p>
                  </a:txBody>
                  <a:tcPr/>
                </a:tc>
                <a:extLst>
                  <a:ext uri="{0D108BD9-81ED-4DB2-BD59-A6C34878D82A}">
                    <a16:rowId xmlns:a16="http://schemas.microsoft.com/office/drawing/2014/main" val="10002"/>
                  </a:ext>
                </a:extLst>
              </a:tr>
            </a:tbl>
          </a:graphicData>
        </a:graphic>
      </p:graphicFrame>
      <p:sp>
        <p:nvSpPr>
          <p:cNvPr id="2" name="1 Rectángulo"/>
          <p:cNvSpPr/>
          <p:nvPr/>
        </p:nvSpPr>
        <p:spPr>
          <a:xfrm>
            <a:off x="573537" y="6008910"/>
            <a:ext cx="191861" cy="1143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Marcador de número de diapositiva"/>
          <p:cNvSpPr>
            <a:spLocks noGrp="1"/>
          </p:cNvSpPr>
          <p:nvPr>
            <p:ph type="sldNum" sz="quarter" idx="12"/>
          </p:nvPr>
        </p:nvSpPr>
        <p:spPr/>
        <p:txBody>
          <a:bodyPr/>
          <a:lstStyle/>
          <a:p>
            <a:pPr>
              <a:defRPr/>
            </a:pPr>
            <a:fld id="{A0207024-1DAA-4434-BDB1-9E97E0CDE33D}" type="slidenum">
              <a:rPr lang="es-MX" smtClean="0"/>
              <a:pPr>
                <a:defRPr/>
              </a:pPr>
              <a:t>12</a:t>
            </a:fld>
            <a:endParaRPr lang="es-MX"/>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
            <a:ext cx="9144000" cy="720000"/>
          </a:xfrm>
          <a:solidFill>
            <a:schemeClr val="tx1"/>
          </a:solidFill>
        </p:spPr>
        <p:txBody>
          <a:bodyPr/>
          <a:lstStyle/>
          <a:p>
            <a:pPr algn="r"/>
            <a:r>
              <a:rPr lang="es-MX" sz="2800" dirty="0">
                <a:solidFill>
                  <a:schemeClr val="bg1"/>
                </a:solidFill>
              </a:rPr>
              <a:t>Gasto en educación superior como porcentaje del PIB</a:t>
            </a:r>
          </a:p>
        </p:txBody>
      </p:sp>
      <p:sp>
        <p:nvSpPr>
          <p:cNvPr id="4" name="3 Marcador de número de diapositiva"/>
          <p:cNvSpPr>
            <a:spLocks noGrp="1"/>
          </p:cNvSpPr>
          <p:nvPr>
            <p:ph type="sldNum" sz="quarter" idx="12"/>
          </p:nvPr>
        </p:nvSpPr>
        <p:spPr/>
        <p:txBody>
          <a:bodyPr/>
          <a:lstStyle/>
          <a:p>
            <a:pPr>
              <a:defRPr/>
            </a:pPr>
            <a:fld id="{A0207024-1DAA-4434-BDB1-9E97E0CDE33D}" type="slidenum">
              <a:rPr lang="es-MX" smtClean="0"/>
              <a:pPr>
                <a:defRPr/>
              </a:pPr>
              <a:t>13</a:t>
            </a:fld>
            <a:endParaRPr lang="es-MX"/>
          </a:p>
        </p:txBody>
      </p:sp>
      <p:graphicFrame>
        <p:nvGraphicFramePr>
          <p:cNvPr id="5" name="4 Tabla"/>
          <p:cNvGraphicFramePr>
            <a:graphicFrameLocks noGrp="1"/>
          </p:cNvGraphicFramePr>
          <p:nvPr>
            <p:extLst/>
          </p:nvPr>
        </p:nvGraphicFramePr>
        <p:xfrm>
          <a:off x="663121" y="4847114"/>
          <a:ext cx="7419522" cy="853440"/>
        </p:xfrm>
        <a:graphic>
          <a:graphicData uri="http://schemas.openxmlformats.org/drawingml/2006/table">
            <a:tbl>
              <a:tblPr>
                <a:tableStyleId>{5C22544A-7EE6-4342-B048-85BDC9FD1C3A}</a:tableStyleId>
              </a:tblPr>
              <a:tblGrid>
                <a:gridCol w="7419522">
                  <a:extLst>
                    <a:ext uri="{9D8B030D-6E8A-4147-A177-3AD203B41FA5}">
                      <a16:colId xmlns:a16="http://schemas.microsoft.com/office/drawing/2014/main" val="20000"/>
                    </a:ext>
                  </a:extLst>
                </a:gridCol>
              </a:tblGrid>
              <a:tr h="449816">
                <a:tc>
                  <a:txBody>
                    <a:bodyPr/>
                    <a:lstStyle/>
                    <a:p>
                      <a:pPr algn="l" fontAlgn="t"/>
                      <a:r>
                        <a:rPr lang="en-US" sz="1400" u="none" strike="noStrike" dirty="0" err="1">
                          <a:effectLst/>
                          <a:latin typeface="+mn-lt"/>
                        </a:rPr>
                        <a:t>Porcentaje</a:t>
                      </a:r>
                      <a:r>
                        <a:rPr lang="en-US" sz="1400" u="none" strike="noStrike" baseline="0" dirty="0">
                          <a:effectLst/>
                          <a:latin typeface="+mn-lt"/>
                        </a:rPr>
                        <a:t> de </a:t>
                      </a:r>
                      <a:r>
                        <a:rPr lang="en-US" sz="1400" u="none" strike="noStrike" baseline="0" dirty="0" err="1">
                          <a:effectLst/>
                          <a:latin typeface="+mn-lt"/>
                        </a:rPr>
                        <a:t>gasto</a:t>
                      </a:r>
                      <a:r>
                        <a:rPr lang="en-US" sz="1400" u="none" strike="noStrike" baseline="0" dirty="0">
                          <a:effectLst/>
                          <a:latin typeface="+mn-lt"/>
                        </a:rPr>
                        <a:t> </a:t>
                      </a:r>
                      <a:r>
                        <a:rPr lang="en-US" sz="1400" u="none" strike="noStrike" baseline="0" dirty="0" err="1">
                          <a:effectLst/>
                          <a:latin typeface="+mn-lt"/>
                        </a:rPr>
                        <a:t>público</a:t>
                      </a:r>
                      <a:r>
                        <a:rPr lang="en-US" sz="1400" u="none" strike="noStrike" baseline="0" dirty="0">
                          <a:effectLst/>
                          <a:latin typeface="+mn-lt"/>
                        </a:rPr>
                        <a:t> </a:t>
                      </a:r>
                      <a:r>
                        <a:rPr lang="en-US" sz="1400" u="none" strike="noStrike" baseline="0" dirty="0" err="1">
                          <a:effectLst/>
                          <a:latin typeface="+mn-lt"/>
                        </a:rPr>
                        <a:t>aplicado</a:t>
                      </a:r>
                      <a:r>
                        <a:rPr lang="en-US" sz="1400" u="none" strike="noStrike" baseline="0" dirty="0">
                          <a:effectLst/>
                          <a:latin typeface="+mn-lt"/>
                        </a:rPr>
                        <a:t> a </a:t>
                      </a:r>
                      <a:r>
                        <a:rPr lang="en-US" sz="1400" u="none" strike="noStrike" baseline="0" dirty="0" err="1">
                          <a:effectLst/>
                          <a:latin typeface="+mn-lt"/>
                        </a:rPr>
                        <a:t>los</a:t>
                      </a:r>
                      <a:r>
                        <a:rPr lang="en-US" sz="1400" u="none" strike="noStrike" baseline="0" dirty="0">
                          <a:effectLst/>
                          <a:latin typeface="+mn-lt"/>
                        </a:rPr>
                        <a:t> </a:t>
                      </a:r>
                      <a:r>
                        <a:rPr lang="en-US" sz="1400" u="none" strike="noStrike" baseline="0" dirty="0" err="1">
                          <a:effectLst/>
                          <a:latin typeface="+mn-lt"/>
                        </a:rPr>
                        <a:t>sistemas</a:t>
                      </a:r>
                      <a:r>
                        <a:rPr lang="en-US" sz="1400" u="none" strike="noStrike" baseline="0" dirty="0">
                          <a:effectLst/>
                          <a:latin typeface="+mn-lt"/>
                        </a:rPr>
                        <a:t> de </a:t>
                      </a:r>
                      <a:r>
                        <a:rPr lang="en-US" sz="1400" u="none" strike="noStrike" baseline="0" dirty="0" err="1">
                          <a:effectLst/>
                          <a:latin typeface="+mn-lt"/>
                        </a:rPr>
                        <a:t>educación</a:t>
                      </a:r>
                      <a:r>
                        <a:rPr lang="en-US" sz="1400" u="none" strike="noStrike" baseline="0" dirty="0">
                          <a:effectLst/>
                          <a:latin typeface="+mn-lt"/>
                        </a:rPr>
                        <a:t> superior. </a:t>
                      </a:r>
                      <a:r>
                        <a:rPr lang="en-US" sz="1400" u="none" strike="noStrike" baseline="0" dirty="0" err="1">
                          <a:effectLst/>
                          <a:latin typeface="+mn-lt"/>
                        </a:rPr>
                        <a:t>Incluye</a:t>
                      </a:r>
                      <a:r>
                        <a:rPr lang="en-US" sz="1400" u="none" strike="noStrike" baseline="0" dirty="0">
                          <a:effectLst/>
                          <a:latin typeface="+mn-lt"/>
                        </a:rPr>
                        <a:t> </a:t>
                      </a:r>
                      <a:r>
                        <a:rPr lang="en-US" sz="1400" u="none" strike="noStrike" baseline="0" dirty="0" err="1">
                          <a:effectLst/>
                          <a:latin typeface="+mn-lt"/>
                        </a:rPr>
                        <a:t>gastos</a:t>
                      </a:r>
                      <a:r>
                        <a:rPr lang="en-US" sz="1400" u="none" strike="noStrike" baseline="0" dirty="0">
                          <a:effectLst/>
                          <a:latin typeface="+mn-lt"/>
                        </a:rPr>
                        <a:t> </a:t>
                      </a:r>
                      <a:r>
                        <a:rPr lang="en-US" sz="1400" u="none" strike="noStrike" baseline="0" dirty="0" err="1">
                          <a:effectLst/>
                          <a:latin typeface="+mn-lt"/>
                        </a:rPr>
                        <a:t>directos</a:t>
                      </a:r>
                      <a:r>
                        <a:rPr lang="en-US" sz="1400" u="none" strike="noStrike" baseline="0" dirty="0">
                          <a:effectLst/>
                          <a:latin typeface="+mn-lt"/>
                        </a:rPr>
                        <a:t> e </a:t>
                      </a:r>
                      <a:r>
                        <a:rPr lang="en-US" sz="1400" u="none" strike="noStrike" baseline="0" dirty="0" err="1">
                          <a:effectLst/>
                          <a:latin typeface="+mn-lt"/>
                        </a:rPr>
                        <a:t>indirectos</a:t>
                      </a:r>
                      <a:endParaRPr lang="en-US" sz="1400" u="none" strike="noStrike" baseline="0" dirty="0">
                        <a:effectLst/>
                        <a:latin typeface="+mn-lt"/>
                      </a:endParaRPr>
                    </a:p>
                    <a:p>
                      <a:pPr algn="l" fontAlgn="t"/>
                      <a:endParaRPr lang="en-US" sz="1400" u="none" strike="noStrike" baseline="0" dirty="0">
                        <a:effectLst/>
                        <a:latin typeface="+mn-lt"/>
                      </a:endParaRPr>
                    </a:p>
                    <a:p>
                      <a:pPr algn="l" fontAlgn="t"/>
                      <a:r>
                        <a:rPr lang="en-US" sz="1400" b="0" i="0" u="none" strike="noStrike" baseline="0" dirty="0">
                          <a:solidFill>
                            <a:srgbClr val="000000"/>
                          </a:solidFill>
                          <a:effectLst/>
                          <a:latin typeface="+mn-lt"/>
                        </a:rPr>
                        <a:t>Fuente: OCDE, </a:t>
                      </a:r>
                      <a:r>
                        <a:rPr lang="en-US" sz="1400" b="0" i="1" u="none" strike="noStrike" baseline="0" dirty="0">
                          <a:solidFill>
                            <a:srgbClr val="000000"/>
                          </a:solidFill>
                          <a:effectLst/>
                          <a:latin typeface="+mn-lt"/>
                        </a:rPr>
                        <a:t>Education at a Glance </a:t>
                      </a:r>
                      <a:r>
                        <a:rPr lang="en-US" sz="1400" b="0" i="0" u="none" strike="noStrike" baseline="0" dirty="0">
                          <a:solidFill>
                            <a:srgbClr val="000000"/>
                          </a:solidFill>
                          <a:effectLst/>
                          <a:latin typeface="+mn-lt"/>
                        </a:rPr>
                        <a:t>2016</a:t>
                      </a:r>
                      <a:endParaRPr lang="en-US" sz="1400" b="0" i="0" u="none" strike="noStrike" dirty="0">
                        <a:solidFill>
                          <a:srgbClr val="000000"/>
                        </a:solidFill>
                        <a:effectLst/>
                        <a:latin typeface="+mn-lt"/>
                      </a:endParaRPr>
                    </a:p>
                  </a:txBody>
                  <a:tcPr marL="0" marR="0" marT="0" marB="0">
                    <a:noFill/>
                  </a:tcPr>
                </a:tc>
                <a:extLst>
                  <a:ext uri="{0D108BD9-81ED-4DB2-BD59-A6C34878D82A}">
                    <a16:rowId xmlns:a16="http://schemas.microsoft.com/office/drawing/2014/main" val="10000"/>
                  </a:ext>
                </a:extLst>
              </a:tr>
            </a:tbl>
          </a:graphicData>
        </a:graphic>
      </p:graphicFrame>
      <p:graphicFrame>
        <p:nvGraphicFramePr>
          <p:cNvPr id="7" name="1 Gráfico"/>
          <p:cNvGraphicFramePr>
            <a:graphicFrameLocks/>
          </p:cNvGraphicFramePr>
          <p:nvPr>
            <p:extLst/>
          </p:nvPr>
        </p:nvGraphicFramePr>
        <p:xfrm>
          <a:off x="547008" y="1100137"/>
          <a:ext cx="8107136" cy="3400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4517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rmAutofit/>
          </a:bodyPr>
          <a:lstStyle/>
          <a:p>
            <a:pPr algn="r"/>
            <a:r>
              <a:rPr lang="en-US" sz="2800" dirty="0" err="1">
                <a:solidFill>
                  <a:schemeClr val="bg1"/>
                </a:solidFill>
                <a:latin typeface="+mn-lt"/>
              </a:rPr>
              <a:t>Población</a:t>
            </a:r>
            <a:r>
              <a:rPr lang="en-US" sz="2800" dirty="0">
                <a:solidFill>
                  <a:schemeClr val="bg1"/>
                </a:solidFill>
                <a:latin typeface="+mn-lt"/>
              </a:rPr>
              <a:t> de 25 a 34 </a:t>
            </a:r>
            <a:r>
              <a:rPr lang="en-US" sz="2800" dirty="0" err="1">
                <a:solidFill>
                  <a:schemeClr val="bg1"/>
                </a:solidFill>
                <a:latin typeface="+mn-lt"/>
              </a:rPr>
              <a:t>años</a:t>
            </a:r>
            <a:r>
              <a:rPr lang="en-US" sz="2800" dirty="0">
                <a:solidFill>
                  <a:schemeClr val="bg1"/>
                </a:solidFill>
                <a:latin typeface="+mn-lt"/>
              </a:rPr>
              <a:t> con </a:t>
            </a:r>
            <a:r>
              <a:rPr lang="en-US" sz="2800" dirty="0" err="1">
                <a:solidFill>
                  <a:schemeClr val="bg1"/>
                </a:solidFill>
                <a:latin typeface="+mn-lt"/>
              </a:rPr>
              <a:t>educación</a:t>
            </a:r>
            <a:r>
              <a:rPr lang="en-US" sz="2800" dirty="0">
                <a:solidFill>
                  <a:schemeClr val="bg1"/>
                </a:solidFill>
                <a:latin typeface="+mn-lt"/>
              </a:rPr>
              <a:t> superior. OCDE</a:t>
            </a:r>
            <a:endParaRPr lang="es-MX" sz="2800" dirty="0">
              <a:solidFill>
                <a:schemeClr val="bg1"/>
              </a:solidFill>
              <a:latin typeface="+mn-l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064" y="987880"/>
            <a:ext cx="8580665" cy="3094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775607" y="4433207"/>
            <a:ext cx="8156122" cy="1754326"/>
          </a:xfrm>
          <a:prstGeom prst="rect">
            <a:avLst/>
          </a:prstGeom>
          <a:noFill/>
        </p:spPr>
        <p:txBody>
          <a:bodyPr wrap="square" rtlCol="0">
            <a:spAutoFit/>
          </a:bodyPr>
          <a:lstStyle/>
          <a:p>
            <a:r>
              <a:rPr lang="es-MX" dirty="0"/>
              <a:t>De 2000 a 2013 la proporción de jóvenes 25-34 años pasa de 27% a 42%</a:t>
            </a:r>
          </a:p>
          <a:p>
            <a:r>
              <a:rPr lang="es-MX" dirty="0"/>
              <a:t>Casos destacados de crecimiento: Corea, Polonia, Luxemburgo, Letonia, Irlanda y Reino Unido, con crecimientos superiores a 20% en el periodo.</a:t>
            </a:r>
          </a:p>
          <a:p>
            <a:endParaRPr lang="es-MX" dirty="0"/>
          </a:p>
          <a:p>
            <a:r>
              <a:rPr lang="es-MX" dirty="0"/>
              <a:t>Promedio OCDE: de 27% en 2000 a 42% en 2013, es decir 15% de incremento de 2000 a 2013. Se estima que, al 2020, los países del área superarán la cuota de 50%</a:t>
            </a:r>
          </a:p>
        </p:txBody>
      </p:sp>
      <p:sp>
        <p:nvSpPr>
          <p:cNvPr id="4" name="3 Marcador de número de diapositiva"/>
          <p:cNvSpPr>
            <a:spLocks noGrp="1"/>
          </p:cNvSpPr>
          <p:nvPr>
            <p:ph type="sldNum" sz="quarter" idx="12"/>
          </p:nvPr>
        </p:nvSpPr>
        <p:spPr/>
        <p:txBody>
          <a:bodyPr/>
          <a:lstStyle/>
          <a:p>
            <a:pPr>
              <a:defRPr/>
            </a:pPr>
            <a:fld id="{A0207024-1DAA-4434-BDB1-9E97E0CDE33D}" type="slidenum">
              <a:rPr lang="es-MX" smtClean="0"/>
              <a:pPr>
                <a:defRPr/>
              </a:pPr>
              <a:t>14</a:t>
            </a:fld>
            <a:endParaRPr lang="es-MX"/>
          </a:p>
        </p:txBody>
      </p:sp>
    </p:spTree>
    <p:extLst>
      <p:ext uri="{BB962C8B-B14F-4D97-AF65-F5344CB8AC3E}">
        <p14:creationId xmlns:p14="http://schemas.microsoft.com/office/powerpoint/2010/main" val="3020091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lstStyle/>
          <a:p>
            <a:pPr algn="r"/>
            <a:r>
              <a:rPr lang="es-MX" sz="2800" dirty="0">
                <a:solidFill>
                  <a:schemeClr val="bg1"/>
                </a:solidFill>
              </a:rPr>
              <a:t>Esperanza de titulación</a:t>
            </a:r>
          </a:p>
        </p:txBody>
      </p:sp>
      <p:sp>
        <p:nvSpPr>
          <p:cNvPr id="4" name="3 Marcador de número de diapositiva"/>
          <p:cNvSpPr>
            <a:spLocks noGrp="1"/>
          </p:cNvSpPr>
          <p:nvPr>
            <p:ph type="sldNum" sz="quarter" idx="12"/>
          </p:nvPr>
        </p:nvSpPr>
        <p:spPr/>
        <p:txBody>
          <a:bodyPr/>
          <a:lstStyle/>
          <a:p>
            <a:pPr>
              <a:defRPr/>
            </a:pPr>
            <a:fld id="{A0207024-1DAA-4434-BDB1-9E97E0CDE33D}" type="slidenum">
              <a:rPr lang="es-MX" smtClean="0"/>
              <a:pPr>
                <a:defRPr/>
              </a:pPr>
              <a:t>15</a:t>
            </a:fld>
            <a:endParaRPr lang="es-MX"/>
          </a:p>
        </p:txBody>
      </p:sp>
      <p:graphicFrame>
        <p:nvGraphicFramePr>
          <p:cNvPr id="7" name="6 Tabla"/>
          <p:cNvGraphicFramePr>
            <a:graphicFrameLocks noGrp="1"/>
          </p:cNvGraphicFramePr>
          <p:nvPr>
            <p:extLst/>
          </p:nvPr>
        </p:nvGraphicFramePr>
        <p:xfrm>
          <a:off x="1285251" y="873211"/>
          <a:ext cx="2650080" cy="4660388"/>
        </p:xfrm>
        <a:graphic>
          <a:graphicData uri="http://schemas.openxmlformats.org/drawingml/2006/table">
            <a:tbl>
              <a:tblPr/>
              <a:tblGrid>
                <a:gridCol w="883360">
                  <a:extLst>
                    <a:ext uri="{9D8B030D-6E8A-4147-A177-3AD203B41FA5}">
                      <a16:colId xmlns:a16="http://schemas.microsoft.com/office/drawing/2014/main" val="20000"/>
                    </a:ext>
                  </a:extLst>
                </a:gridCol>
                <a:gridCol w="883360">
                  <a:extLst>
                    <a:ext uri="{9D8B030D-6E8A-4147-A177-3AD203B41FA5}">
                      <a16:colId xmlns:a16="http://schemas.microsoft.com/office/drawing/2014/main" val="20001"/>
                    </a:ext>
                  </a:extLst>
                </a:gridCol>
                <a:gridCol w="883360">
                  <a:extLst>
                    <a:ext uri="{9D8B030D-6E8A-4147-A177-3AD203B41FA5}">
                      <a16:colId xmlns:a16="http://schemas.microsoft.com/office/drawing/2014/main" val="20002"/>
                    </a:ext>
                  </a:extLst>
                </a:gridCol>
              </a:tblGrid>
              <a:tr h="145045">
                <a:tc>
                  <a:txBody>
                    <a:bodyPr/>
                    <a:lstStyle/>
                    <a:p>
                      <a:pPr algn="l" fontAlgn="b"/>
                      <a:endParaRPr lang="es-MX" sz="1200" b="0" i="0" u="none" strike="noStrike" dirty="0">
                        <a:solidFill>
                          <a:schemeClr val="bg1"/>
                        </a:solidFill>
                        <a:effectLst/>
                        <a:latin typeface="Calibri"/>
                      </a:endParaRP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s-MX" sz="1200" b="0" i="0" u="none" strike="noStrike" dirty="0">
                          <a:solidFill>
                            <a:schemeClr val="bg1"/>
                          </a:solidFill>
                          <a:effectLst/>
                          <a:latin typeface="Calibri"/>
                        </a:rPr>
                        <a:t>Hombres</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s-MX" sz="1200" b="0" i="0" u="none" strike="noStrike" dirty="0">
                          <a:solidFill>
                            <a:schemeClr val="bg1"/>
                          </a:solidFill>
                          <a:effectLst/>
                          <a:latin typeface="Calibri"/>
                        </a:rPr>
                        <a:t>Mujeres</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45045">
                <a:tc>
                  <a:txBody>
                    <a:bodyPr/>
                    <a:lstStyle/>
                    <a:p>
                      <a:pPr algn="l" fontAlgn="b"/>
                      <a:r>
                        <a:rPr lang="es-MX" sz="1000" b="0" i="0" u="none" strike="noStrike" dirty="0">
                          <a:solidFill>
                            <a:srgbClr val="000000"/>
                          </a:solidFill>
                          <a:effectLst/>
                          <a:latin typeface="Calibri"/>
                        </a:rPr>
                        <a:t>JPN</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67.72</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74.66</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2"/>
                  </a:ext>
                </a:extLst>
              </a:tr>
              <a:tr h="145045">
                <a:tc>
                  <a:txBody>
                    <a:bodyPr/>
                    <a:lstStyle/>
                    <a:p>
                      <a:pPr algn="l" fontAlgn="b"/>
                      <a:r>
                        <a:rPr lang="es-MX" sz="1000" b="0" i="0" u="none" strike="noStrike">
                          <a:solidFill>
                            <a:srgbClr val="000000"/>
                          </a:solidFill>
                          <a:effectLst/>
                          <a:latin typeface="Calibri"/>
                        </a:rPr>
                        <a:t>NZL</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65.47</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85.60</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5045">
                <a:tc>
                  <a:txBody>
                    <a:bodyPr/>
                    <a:lstStyle/>
                    <a:p>
                      <a:pPr algn="l" fontAlgn="b"/>
                      <a:r>
                        <a:rPr lang="es-MX" sz="1000" b="0" i="0" u="none" strike="noStrike" dirty="0">
                          <a:solidFill>
                            <a:srgbClr val="000000"/>
                          </a:solidFill>
                          <a:effectLst/>
                          <a:latin typeface="Calibri"/>
                        </a:rPr>
                        <a:t>AUS</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64.18</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86.73</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4"/>
                  </a:ext>
                </a:extLst>
              </a:tr>
              <a:tr h="145045">
                <a:tc>
                  <a:txBody>
                    <a:bodyPr/>
                    <a:lstStyle/>
                    <a:p>
                      <a:pPr algn="l" fontAlgn="b"/>
                      <a:r>
                        <a:rPr lang="es-MX" sz="1000" b="0" i="0" u="none" strike="noStrike">
                          <a:solidFill>
                            <a:srgbClr val="000000"/>
                          </a:solidFill>
                          <a:effectLst/>
                          <a:latin typeface="Calibri"/>
                        </a:rPr>
                        <a:t>TUR</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55.43</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56.24</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5045">
                <a:tc>
                  <a:txBody>
                    <a:bodyPr/>
                    <a:lstStyle/>
                    <a:p>
                      <a:pPr algn="l" fontAlgn="b"/>
                      <a:r>
                        <a:rPr lang="es-MX" sz="1000" b="0" i="0" u="none" strike="noStrike" dirty="0">
                          <a:solidFill>
                            <a:srgbClr val="000000"/>
                          </a:solidFill>
                          <a:effectLst/>
                          <a:latin typeface="Calibri"/>
                        </a:rPr>
                        <a:t>DNK</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53.39</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75.61</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6"/>
                  </a:ext>
                </a:extLst>
              </a:tr>
              <a:tr h="145045">
                <a:tc>
                  <a:txBody>
                    <a:bodyPr/>
                    <a:lstStyle/>
                    <a:p>
                      <a:pPr algn="l" fontAlgn="b"/>
                      <a:r>
                        <a:rPr lang="es-MX" sz="1000" b="0" i="0" u="none" strike="noStrike" dirty="0">
                          <a:solidFill>
                            <a:srgbClr val="000000"/>
                          </a:solidFill>
                          <a:effectLst/>
                          <a:latin typeface="Calibri"/>
                        </a:rPr>
                        <a:t>ESP</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52.67</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66.14</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5045">
                <a:tc>
                  <a:txBody>
                    <a:bodyPr/>
                    <a:lstStyle/>
                    <a:p>
                      <a:pPr algn="l" fontAlgn="b"/>
                      <a:r>
                        <a:rPr lang="es-MX" sz="1000" b="0" i="0" u="none" strike="noStrike" dirty="0">
                          <a:solidFill>
                            <a:srgbClr val="000000"/>
                          </a:solidFill>
                          <a:effectLst/>
                          <a:latin typeface="Calibri"/>
                        </a:rPr>
                        <a:t>CHE</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49.47</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49.85</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8"/>
                  </a:ext>
                </a:extLst>
              </a:tr>
              <a:tr h="145045">
                <a:tc>
                  <a:txBody>
                    <a:bodyPr/>
                    <a:lstStyle/>
                    <a:p>
                      <a:pPr algn="l" fontAlgn="b"/>
                      <a:r>
                        <a:rPr lang="es-MX" sz="1000" b="0" i="0" u="none" strike="noStrike">
                          <a:solidFill>
                            <a:srgbClr val="000000"/>
                          </a:solidFill>
                          <a:effectLst/>
                          <a:latin typeface="Calibri"/>
                        </a:rPr>
                        <a:t>USA</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44.25</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64.56</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5045">
                <a:tc>
                  <a:txBody>
                    <a:bodyPr/>
                    <a:lstStyle/>
                    <a:p>
                      <a:pPr algn="l" fontAlgn="b"/>
                      <a:r>
                        <a:rPr lang="es-MX" sz="1000" b="0" i="0" u="none" strike="noStrike" dirty="0">
                          <a:solidFill>
                            <a:srgbClr val="000000"/>
                          </a:solidFill>
                          <a:effectLst/>
                          <a:latin typeface="Calibri"/>
                        </a:rPr>
                        <a:t>SVN</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43.81</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69.31</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10"/>
                  </a:ext>
                </a:extLst>
              </a:tr>
              <a:tr h="145045">
                <a:tc>
                  <a:txBody>
                    <a:bodyPr/>
                    <a:lstStyle/>
                    <a:p>
                      <a:pPr algn="l" fontAlgn="b"/>
                      <a:r>
                        <a:rPr lang="es-MX" sz="1000" b="0" i="0" u="none" strike="noStrike">
                          <a:solidFill>
                            <a:srgbClr val="000000"/>
                          </a:solidFill>
                          <a:effectLst/>
                          <a:latin typeface="Calibri"/>
                        </a:rPr>
                        <a:t>CHL</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43.38</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58.34</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5045">
                <a:tc>
                  <a:txBody>
                    <a:bodyPr/>
                    <a:lstStyle/>
                    <a:p>
                      <a:pPr algn="l" fontAlgn="b"/>
                      <a:r>
                        <a:rPr lang="es-MX" sz="1000" b="0" i="0" u="none" strike="noStrike" dirty="0">
                          <a:solidFill>
                            <a:srgbClr val="000000"/>
                          </a:solidFill>
                          <a:effectLst/>
                          <a:latin typeface="Calibri"/>
                        </a:rPr>
                        <a:t>AUT</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42.74</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58.54</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12"/>
                  </a:ext>
                </a:extLst>
              </a:tr>
              <a:tr h="145045">
                <a:tc>
                  <a:txBody>
                    <a:bodyPr/>
                    <a:lstStyle/>
                    <a:p>
                      <a:pPr algn="l" fontAlgn="b"/>
                      <a:r>
                        <a:rPr lang="es-MX" sz="1000" b="0" i="0" u="none" strike="noStrike">
                          <a:solidFill>
                            <a:srgbClr val="000000"/>
                          </a:solidFill>
                          <a:effectLst/>
                          <a:latin typeface="Calibri"/>
                        </a:rPr>
                        <a:t>GBR</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41.36</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54.19</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45045">
                <a:tc>
                  <a:txBody>
                    <a:bodyPr/>
                    <a:lstStyle/>
                    <a:p>
                      <a:pPr algn="l" fontAlgn="b"/>
                      <a:r>
                        <a:rPr lang="es-MX" sz="1000" b="0" i="0" u="none" strike="noStrike" dirty="0">
                          <a:solidFill>
                            <a:srgbClr val="000000"/>
                          </a:solidFill>
                          <a:effectLst/>
                          <a:latin typeface="Calibri"/>
                        </a:rPr>
                        <a:t>FIN</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40.57</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57.62</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14"/>
                  </a:ext>
                </a:extLst>
              </a:tr>
              <a:tr h="145045">
                <a:tc>
                  <a:txBody>
                    <a:bodyPr/>
                    <a:lstStyle/>
                    <a:p>
                      <a:pPr algn="l" fontAlgn="b"/>
                      <a:r>
                        <a:rPr lang="es-MX" sz="1000" b="0" i="0" u="none" strike="noStrike">
                          <a:solidFill>
                            <a:srgbClr val="000000"/>
                          </a:solidFill>
                          <a:effectLst/>
                          <a:latin typeface="Calibri"/>
                        </a:rPr>
                        <a:t>NLD</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a:solidFill>
                            <a:srgbClr val="000000"/>
                          </a:solidFill>
                          <a:effectLst/>
                          <a:latin typeface="Calibri"/>
                        </a:rPr>
                        <a:t>39.86</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52.43</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5045">
                <a:tc>
                  <a:txBody>
                    <a:bodyPr/>
                    <a:lstStyle/>
                    <a:p>
                      <a:pPr algn="l" fontAlgn="b"/>
                      <a:r>
                        <a:rPr lang="es-MX" sz="1000" b="0" i="0" u="none" strike="noStrike" dirty="0">
                          <a:solidFill>
                            <a:srgbClr val="000000"/>
                          </a:solidFill>
                          <a:effectLst/>
                          <a:latin typeface="Calibri"/>
                        </a:rPr>
                        <a:t>LTU</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38.62</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66.17</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16"/>
                  </a:ext>
                </a:extLst>
              </a:tr>
              <a:tr h="145045">
                <a:tc>
                  <a:txBody>
                    <a:bodyPr/>
                    <a:lstStyle/>
                    <a:p>
                      <a:pPr algn="l" fontAlgn="b"/>
                      <a:r>
                        <a:rPr lang="es-MX" sz="1000" b="0" i="0" u="none" strike="noStrike">
                          <a:solidFill>
                            <a:srgbClr val="000000"/>
                          </a:solidFill>
                          <a:effectLst/>
                          <a:latin typeface="Calibri"/>
                        </a:rPr>
                        <a:t>NOR</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a:solidFill>
                            <a:srgbClr val="000000"/>
                          </a:solidFill>
                          <a:effectLst/>
                          <a:latin typeface="Calibri"/>
                        </a:rPr>
                        <a:t>37.58</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56.69</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45045">
                <a:tc>
                  <a:txBody>
                    <a:bodyPr/>
                    <a:lstStyle/>
                    <a:p>
                      <a:pPr algn="l" fontAlgn="b"/>
                      <a:r>
                        <a:rPr lang="es-MX" sz="1000" b="0" i="0" u="none" strike="noStrike" dirty="0">
                          <a:solidFill>
                            <a:srgbClr val="000000"/>
                          </a:solidFill>
                          <a:effectLst/>
                          <a:latin typeface="Calibri"/>
                        </a:rPr>
                        <a:t>DEU</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36.12</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39.53</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18"/>
                  </a:ext>
                </a:extLst>
              </a:tr>
              <a:tr h="145045">
                <a:tc>
                  <a:txBody>
                    <a:bodyPr/>
                    <a:lstStyle/>
                    <a:p>
                      <a:pPr algn="l" fontAlgn="b"/>
                      <a:r>
                        <a:rPr lang="es-MX" sz="1000" b="0" i="0" u="none" strike="noStrike">
                          <a:solidFill>
                            <a:srgbClr val="000000"/>
                          </a:solidFill>
                          <a:effectLst/>
                          <a:latin typeface="Calibri"/>
                        </a:rPr>
                        <a:t>PRT</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a:solidFill>
                            <a:srgbClr val="000000"/>
                          </a:solidFill>
                          <a:effectLst/>
                          <a:latin typeface="Calibri"/>
                        </a:rPr>
                        <a:t>33.86</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50.13</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45045">
                <a:tc>
                  <a:txBody>
                    <a:bodyPr/>
                    <a:lstStyle/>
                    <a:p>
                      <a:pPr algn="l" fontAlgn="b"/>
                      <a:r>
                        <a:rPr lang="es-MX" sz="1000" b="0" i="0" u="none" strike="noStrike" dirty="0">
                          <a:solidFill>
                            <a:srgbClr val="000000"/>
                          </a:solidFill>
                          <a:effectLst/>
                          <a:latin typeface="Calibri"/>
                        </a:rPr>
                        <a:t>CZE</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31.97</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56.51</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20"/>
                  </a:ext>
                </a:extLst>
              </a:tr>
              <a:tr h="145045">
                <a:tc>
                  <a:txBody>
                    <a:bodyPr/>
                    <a:lstStyle/>
                    <a:p>
                      <a:pPr algn="l" fontAlgn="b"/>
                      <a:r>
                        <a:rPr lang="es-MX" sz="1000" b="0" i="0" u="none" strike="noStrike">
                          <a:solidFill>
                            <a:srgbClr val="000000"/>
                          </a:solidFill>
                          <a:effectLst/>
                          <a:latin typeface="Calibri"/>
                        </a:rPr>
                        <a:t>LVA</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a:solidFill>
                            <a:srgbClr val="000000"/>
                          </a:solidFill>
                          <a:effectLst/>
                          <a:latin typeface="Calibri"/>
                        </a:rPr>
                        <a:t>31.90</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60.19</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45045">
                <a:tc>
                  <a:txBody>
                    <a:bodyPr/>
                    <a:lstStyle/>
                    <a:p>
                      <a:pPr algn="l" fontAlgn="b"/>
                      <a:r>
                        <a:rPr lang="es-MX" sz="1000" b="0" i="0" u="none" strike="noStrike" dirty="0">
                          <a:solidFill>
                            <a:srgbClr val="000000"/>
                          </a:solidFill>
                          <a:effectLst/>
                          <a:latin typeface="Calibri"/>
                        </a:rPr>
                        <a:t>SWE</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30.48</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52.16</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22"/>
                  </a:ext>
                </a:extLst>
              </a:tr>
              <a:tr h="145045">
                <a:tc>
                  <a:txBody>
                    <a:bodyPr/>
                    <a:lstStyle/>
                    <a:p>
                      <a:pPr algn="l" fontAlgn="b"/>
                      <a:r>
                        <a:rPr lang="es-MX" sz="1000" b="0" i="0" u="none" strike="noStrike">
                          <a:solidFill>
                            <a:srgbClr val="000000"/>
                          </a:solidFill>
                          <a:effectLst/>
                          <a:latin typeface="Calibri"/>
                        </a:rPr>
                        <a:t>SVK</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30.31</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55.69</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45045">
                <a:tc>
                  <a:txBody>
                    <a:bodyPr/>
                    <a:lstStyle/>
                    <a:p>
                      <a:pPr algn="l" fontAlgn="b"/>
                      <a:r>
                        <a:rPr lang="es-MX" sz="1000" b="0" i="0" u="none" strike="noStrike" dirty="0">
                          <a:solidFill>
                            <a:srgbClr val="000000"/>
                          </a:solidFill>
                          <a:effectLst/>
                          <a:latin typeface="Calibri"/>
                        </a:rPr>
                        <a:t>HUN</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26.92</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45.80</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24"/>
                  </a:ext>
                </a:extLst>
              </a:tr>
              <a:tr h="145045">
                <a:tc>
                  <a:txBody>
                    <a:bodyPr/>
                    <a:lstStyle/>
                    <a:p>
                      <a:pPr algn="l" fontAlgn="b"/>
                      <a:r>
                        <a:rPr lang="es-MX" sz="1000" b="0" i="0" u="none" strike="noStrike">
                          <a:solidFill>
                            <a:srgbClr val="000000"/>
                          </a:solidFill>
                          <a:effectLst/>
                          <a:latin typeface="Calibri"/>
                        </a:rPr>
                        <a:t>ITA</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a:solidFill>
                            <a:srgbClr val="000000"/>
                          </a:solidFill>
                          <a:effectLst/>
                          <a:latin typeface="Calibri"/>
                        </a:rPr>
                        <a:t>26.89</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41.62</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45045">
                <a:tc>
                  <a:txBody>
                    <a:bodyPr/>
                    <a:lstStyle/>
                    <a:p>
                      <a:pPr algn="l" fontAlgn="b"/>
                      <a:r>
                        <a:rPr lang="es-MX" sz="1000" b="0" i="0" u="none" strike="noStrike" dirty="0">
                          <a:solidFill>
                            <a:schemeClr val="bg1"/>
                          </a:solidFill>
                          <a:effectLst/>
                          <a:latin typeface="Calibri"/>
                        </a:rPr>
                        <a:t>MEX</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s-MX" sz="1000" b="0" i="0" u="none" strike="noStrike" dirty="0">
                          <a:solidFill>
                            <a:schemeClr val="bg1"/>
                          </a:solidFill>
                          <a:effectLst/>
                          <a:latin typeface="Calibri"/>
                        </a:rPr>
                        <a:t>24.61</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s-MX" sz="1000" b="0" i="0" u="none" strike="noStrike" dirty="0">
                          <a:solidFill>
                            <a:schemeClr val="bg1"/>
                          </a:solidFill>
                          <a:effectLst/>
                          <a:latin typeface="Calibri"/>
                        </a:rPr>
                        <a:t>25.52</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26"/>
                  </a:ext>
                </a:extLst>
              </a:tr>
              <a:tr h="145045">
                <a:tc>
                  <a:txBody>
                    <a:bodyPr/>
                    <a:lstStyle/>
                    <a:p>
                      <a:pPr algn="l" fontAlgn="b"/>
                      <a:r>
                        <a:rPr lang="es-MX" sz="1000" b="0" i="0" u="none" strike="noStrike">
                          <a:solidFill>
                            <a:srgbClr val="000000"/>
                          </a:solidFill>
                          <a:effectLst/>
                          <a:latin typeface="Calibri"/>
                        </a:rPr>
                        <a:t>IDN</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22.34</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24.69</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r h="145045">
                <a:tc>
                  <a:txBody>
                    <a:bodyPr/>
                    <a:lstStyle/>
                    <a:p>
                      <a:pPr algn="l" fontAlgn="b"/>
                      <a:r>
                        <a:rPr lang="es-MX" sz="1000" b="0" i="0" u="none" strike="noStrike" dirty="0">
                          <a:solidFill>
                            <a:srgbClr val="000000"/>
                          </a:solidFill>
                          <a:effectLst/>
                          <a:latin typeface="Calibri"/>
                        </a:rPr>
                        <a:t>CHN</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21.85</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s-MX" sz="1000" b="0" i="0" u="none" strike="noStrike" dirty="0">
                          <a:solidFill>
                            <a:srgbClr val="000000"/>
                          </a:solidFill>
                          <a:effectLst/>
                          <a:latin typeface="Calibri"/>
                        </a:rPr>
                        <a:t>25.26</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28"/>
                  </a:ext>
                </a:extLst>
              </a:tr>
              <a:tr h="145045">
                <a:tc>
                  <a:txBody>
                    <a:bodyPr/>
                    <a:lstStyle/>
                    <a:p>
                      <a:pPr algn="l" fontAlgn="b"/>
                      <a:r>
                        <a:rPr lang="es-MX" sz="1000" b="0" i="0" u="none" strike="noStrike" dirty="0">
                          <a:solidFill>
                            <a:srgbClr val="000000"/>
                          </a:solidFill>
                          <a:effectLst/>
                          <a:latin typeface="Calibri"/>
                        </a:rPr>
                        <a:t>LUX</a:t>
                      </a:r>
                    </a:p>
                  </a:txBody>
                  <a:tcPr marL="108000"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18.40</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0" i="0" u="none" strike="noStrike" dirty="0">
                          <a:solidFill>
                            <a:srgbClr val="000000"/>
                          </a:solidFill>
                          <a:effectLst/>
                          <a:latin typeface="Calibri"/>
                        </a:rPr>
                        <a:t>25.09</a:t>
                      </a:r>
                    </a:p>
                  </a:txBody>
                  <a:tcPr marL="7252" marR="7252" marT="725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9"/>
                  </a:ext>
                </a:extLst>
              </a:tr>
            </a:tbl>
          </a:graphicData>
        </a:graphic>
      </p:graphicFrame>
      <p:graphicFrame>
        <p:nvGraphicFramePr>
          <p:cNvPr id="8" name="6 Gráfico"/>
          <p:cNvGraphicFramePr>
            <a:graphicFrameLocks/>
          </p:cNvGraphicFramePr>
          <p:nvPr>
            <p:extLst/>
          </p:nvPr>
        </p:nvGraphicFramePr>
        <p:xfrm>
          <a:off x="4375910" y="873211"/>
          <a:ext cx="4547506" cy="4856389"/>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766120" y="5892581"/>
            <a:ext cx="7632814" cy="523220"/>
          </a:xfrm>
          <a:prstGeom prst="rect">
            <a:avLst/>
          </a:prstGeom>
          <a:noFill/>
        </p:spPr>
        <p:txBody>
          <a:bodyPr wrap="square" rtlCol="0">
            <a:spAutoFit/>
          </a:bodyPr>
          <a:lstStyle/>
          <a:p>
            <a:r>
              <a:rPr lang="en-US" sz="1400" dirty="0" err="1"/>
              <a:t>Porcentaje</a:t>
            </a:r>
            <a:r>
              <a:rPr lang="en-US" sz="1400" dirty="0"/>
              <a:t> </a:t>
            </a:r>
            <a:r>
              <a:rPr lang="en-US" sz="1400" dirty="0" err="1"/>
              <a:t>estimado</a:t>
            </a:r>
            <a:r>
              <a:rPr lang="en-US" sz="1400" dirty="0"/>
              <a:t> de personas que </a:t>
            </a:r>
            <a:r>
              <a:rPr lang="en-US" sz="1400" dirty="0" err="1"/>
              <a:t>obtendrán</a:t>
            </a:r>
            <a:r>
              <a:rPr lang="en-US" sz="1400" dirty="0"/>
              <a:t> </a:t>
            </a:r>
            <a:r>
              <a:rPr lang="en-US" sz="1400" dirty="0" err="1"/>
              <a:t>título</a:t>
            </a:r>
            <a:r>
              <a:rPr lang="en-US" sz="1400" dirty="0"/>
              <a:t> de </a:t>
            </a:r>
            <a:r>
              <a:rPr lang="en-US" sz="1400" dirty="0" err="1"/>
              <a:t>licenciatura</a:t>
            </a:r>
            <a:r>
              <a:rPr lang="en-US" sz="1400" dirty="0"/>
              <a:t> o superior </a:t>
            </a:r>
            <a:r>
              <a:rPr lang="en-US" sz="1400" dirty="0" err="1"/>
              <a:t>en</a:t>
            </a:r>
            <a:r>
              <a:rPr lang="en-US" sz="1400" dirty="0"/>
              <a:t> </a:t>
            </a:r>
            <a:r>
              <a:rPr lang="en-US" sz="1400" dirty="0" err="1"/>
              <a:t>su</a:t>
            </a:r>
            <a:r>
              <a:rPr lang="en-US" sz="1400" dirty="0"/>
              <a:t> </a:t>
            </a:r>
            <a:r>
              <a:rPr lang="en-US" sz="1400" dirty="0" err="1"/>
              <a:t>trayecto</a:t>
            </a:r>
            <a:r>
              <a:rPr lang="en-US" sz="1400" dirty="0"/>
              <a:t> de </a:t>
            </a:r>
            <a:r>
              <a:rPr lang="en-US" sz="1400" dirty="0" err="1"/>
              <a:t>vida</a:t>
            </a:r>
            <a:endParaRPr lang="en-US" sz="1400" dirty="0"/>
          </a:p>
          <a:p>
            <a:r>
              <a:rPr lang="en-US" sz="1400" dirty="0"/>
              <a:t>Fuente: OECD (2016), Graduation rate </a:t>
            </a:r>
            <a:r>
              <a:rPr lang="en-US" sz="1400" dirty="0" err="1"/>
              <a:t>doi</a:t>
            </a:r>
            <a:r>
              <a:rPr lang="en-US" sz="1400" dirty="0"/>
              <a:t>: 10.1787/b858e05b-en</a:t>
            </a:r>
          </a:p>
        </p:txBody>
      </p:sp>
    </p:spTree>
    <p:extLst>
      <p:ext uri="{BB962C8B-B14F-4D97-AF65-F5344CB8AC3E}">
        <p14:creationId xmlns:p14="http://schemas.microsoft.com/office/powerpoint/2010/main" val="1218752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
            <a:ext cx="9144000" cy="720000"/>
          </a:xfrm>
          <a:solidFill>
            <a:schemeClr val="tx1"/>
          </a:solidFill>
        </p:spPr>
        <p:txBody>
          <a:bodyPr/>
          <a:lstStyle/>
          <a:p>
            <a:pPr algn="r"/>
            <a:r>
              <a:rPr lang="es-MX" sz="2800" dirty="0">
                <a:solidFill>
                  <a:schemeClr val="bg1"/>
                </a:solidFill>
              </a:rPr>
              <a:t>NINIS</a:t>
            </a:r>
          </a:p>
        </p:txBody>
      </p:sp>
      <p:sp>
        <p:nvSpPr>
          <p:cNvPr id="4" name="3 Marcador de número de diapositiva"/>
          <p:cNvSpPr>
            <a:spLocks noGrp="1"/>
          </p:cNvSpPr>
          <p:nvPr>
            <p:ph type="sldNum" sz="quarter" idx="12"/>
          </p:nvPr>
        </p:nvSpPr>
        <p:spPr/>
        <p:txBody>
          <a:bodyPr/>
          <a:lstStyle/>
          <a:p>
            <a:pPr>
              <a:defRPr/>
            </a:pPr>
            <a:fld id="{A0207024-1DAA-4434-BDB1-9E97E0CDE33D}" type="slidenum">
              <a:rPr lang="es-MX" smtClean="0"/>
              <a:pPr>
                <a:defRPr/>
              </a:pPr>
              <a:t>16</a:t>
            </a:fld>
            <a:endParaRPr lang="es-MX"/>
          </a:p>
        </p:txBody>
      </p:sp>
      <p:graphicFrame>
        <p:nvGraphicFramePr>
          <p:cNvPr id="5" name="8 Gráfico"/>
          <p:cNvGraphicFramePr>
            <a:graphicFrameLocks/>
          </p:cNvGraphicFramePr>
          <p:nvPr>
            <p:extLst/>
          </p:nvPr>
        </p:nvGraphicFramePr>
        <p:xfrm>
          <a:off x="1845733" y="979273"/>
          <a:ext cx="7044266" cy="4083794"/>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2451362" y="5186488"/>
            <a:ext cx="6371616" cy="523220"/>
          </a:xfrm>
          <a:prstGeom prst="rect">
            <a:avLst/>
          </a:prstGeom>
          <a:noFill/>
        </p:spPr>
        <p:txBody>
          <a:bodyPr wrap="none" rtlCol="0">
            <a:spAutoFit/>
          </a:bodyPr>
          <a:lstStyle/>
          <a:p>
            <a:r>
              <a:rPr lang="en-US" sz="1400" dirty="0"/>
              <a:t>OECD (2016), </a:t>
            </a:r>
            <a:r>
              <a:rPr lang="en-US" sz="1400" dirty="0" err="1"/>
              <a:t>Jóvenes</a:t>
            </a:r>
            <a:r>
              <a:rPr lang="en-US" sz="1400" dirty="0"/>
              <a:t> (15 a 19 </a:t>
            </a:r>
            <a:r>
              <a:rPr lang="en-US" sz="1400" dirty="0" err="1"/>
              <a:t>años</a:t>
            </a:r>
            <a:r>
              <a:rPr lang="en-US" sz="1400" dirty="0"/>
              <a:t>) </a:t>
            </a:r>
            <a:r>
              <a:rPr lang="en-US" sz="1400" dirty="0" err="1"/>
              <a:t>fuera</a:t>
            </a:r>
            <a:r>
              <a:rPr lang="en-US" sz="1400" dirty="0"/>
              <a:t> del </a:t>
            </a:r>
            <a:r>
              <a:rPr lang="en-US" sz="1400" dirty="0" err="1"/>
              <a:t>empleo</a:t>
            </a:r>
            <a:r>
              <a:rPr lang="en-US" sz="1400" dirty="0"/>
              <a:t>, la </a:t>
            </a:r>
            <a:r>
              <a:rPr lang="en-US" sz="1400" dirty="0" err="1"/>
              <a:t>educación</a:t>
            </a:r>
            <a:r>
              <a:rPr lang="en-US" sz="1400" dirty="0"/>
              <a:t> o la </a:t>
            </a:r>
            <a:r>
              <a:rPr lang="en-US" sz="1400" dirty="0" err="1"/>
              <a:t>capacitación</a:t>
            </a:r>
            <a:endParaRPr lang="en-US" sz="1400" dirty="0"/>
          </a:p>
          <a:p>
            <a:r>
              <a:rPr lang="en-US" sz="1400" dirty="0" err="1"/>
              <a:t>doi</a:t>
            </a:r>
            <a:r>
              <a:rPr lang="en-US" sz="1400" dirty="0"/>
              <a:t>: 10.1787/72d1033a-e</a:t>
            </a:r>
            <a:endParaRPr lang="es-MX" sz="1400" dirty="0"/>
          </a:p>
        </p:txBody>
      </p:sp>
      <p:graphicFrame>
        <p:nvGraphicFramePr>
          <p:cNvPr id="7" name="Tabla 6"/>
          <p:cNvGraphicFramePr>
            <a:graphicFrameLocks noGrp="1"/>
          </p:cNvGraphicFramePr>
          <p:nvPr/>
        </p:nvGraphicFramePr>
        <p:xfrm>
          <a:off x="618694" y="861499"/>
          <a:ext cx="957294" cy="5094360"/>
        </p:xfrm>
        <a:graphic>
          <a:graphicData uri="http://schemas.openxmlformats.org/drawingml/2006/table">
            <a:tbl>
              <a:tblPr>
                <a:tableStyleId>{5C22544A-7EE6-4342-B048-85BDC9FD1C3A}</a:tableStyleId>
              </a:tblPr>
              <a:tblGrid>
                <a:gridCol w="478647">
                  <a:extLst>
                    <a:ext uri="{9D8B030D-6E8A-4147-A177-3AD203B41FA5}">
                      <a16:colId xmlns:a16="http://schemas.microsoft.com/office/drawing/2014/main" val="2904522394"/>
                    </a:ext>
                  </a:extLst>
                </a:gridCol>
                <a:gridCol w="478647">
                  <a:extLst>
                    <a:ext uri="{9D8B030D-6E8A-4147-A177-3AD203B41FA5}">
                      <a16:colId xmlns:a16="http://schemas.microsoft.com/office/drawing/2014/main" val="1751296145"/>
                    </a:ext>
                  </a:extLst>
                </a:gridCol>
              </a:tblGrid>
              <a:tr h="110790">
                <a:tc>
                  <a:txBody>
                    <a:bodyPr/>
                    <a:lstStyle/>
                    <a:p>
                      <a:pPr algn="l" fontAlgn="b"/>
                      <a:r>
                        <a:rPr lang="es-MX" sz="800" u="none" strike="noStrike" dirty="0">
                          <a:effectLst/>
                        </a:rPr>
                        <a:t>TUR</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13.30</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3275797602"/>
                  </a:ext>
                </a:extLst>
              </a:tr>
              <a:tr h="124403">
                <a:tc>
                  <a:txBody>
                    <a:bodyPr/>
                    <a:lstStyle/>
                    <a:p>
                      <a:pPr algn="l" fontAlgn="b"/>
                      <a:r>
                        <a:rPr lang="es-MX" sz="800" u="none" strike="noStrike" dirty="0">
                          <a:effectLst/>
                        </a:rPr>
                        <a:t>CRI</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13.11</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397639688"/>
                  </a:ext>
                </a:extLst>
              </a:tr>
              <a:tr h="124403">
                <a:tc>
                  <a:txBody>
                    <a:bodyPr/>
                    <a:lstStyle/>
                    <a:p>
                      <a:pPr algn="l" fontAlgn="b"/>
                      <a:r>
                        <a:rPr lang="es-MX" sz="800" u="none" strike="noStrike" dirty="0">
                          <a:effectLst/>
                        </a:rPr>
                        <a:t>COL</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12.34</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742971858"/>
                  </a:ext>
                </a:extLst>
              </a:tr>
              <a:tr h="124403">
                <a:tc>
                  <a:txBody>
                    <a:bodyPr/>
                    <a:lstStyle/>
                    <a:p>
                      <a:pPr algn="l" fontAlgn="b"/>
                      <a:r>
                        <a:rPr lang="es-MX" sz="800" u="none" strike="noStrike" dirty="0">
                          <a:effectLst/>
                        </a:rPr>
                        <a:t>ITA</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12.26</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3427982300"/>
                  </a:ext>
                </a:extLst>
              </a:tr>
              <a:tr h="124403">
                <a:tc>
                  <a:txBody>
                    <a:bodyPr/>
                    <a:lstStyle/>
                    <a:p>
                      <a:pPr algn="l" fontAlgn="b"/>
                      <a:r>
                        <a:rPr lang="es-MX" sz="800" u="none" strike="noStrike" dirty="0">
                          <a:effectLst/>
                        </a:rPr>
                        <a:t>BRA</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12.02</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332738697"/>
                  </a:ext>
                </a:extLst>
              </a:tr>
              <a:tr h="124403">
                <a:tc>
                  <a:txBody>
                    <a:bodyPr/>
                    <a:lstStyle/>
                    <a:p>
                      <a:pPr algn="l" fontAlgn="b"/>
                      <a:r>
                        <a:rPr lang="es-MX" sz="800" u="none" strike="noStrike" dirty="0">
                          <a:effectLst/>
                        </a:rPr>
                        <a:t>CHL</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10.18</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898792016"/>
                  </a:ext>
                </a:extLst>
              </a:tr>
              <a:tr h="124403">
                <a:tc>
                  <a:txBody>
                    <a:bodyPr/>
                    <a:lstStyle/>
                    <a:p>
                      <a:pPr algn="l" fontAlgn="b"/>
                      <a:r>
                        <a:rPr lang="es-MX" sz="800" u="none" strike="noStrike" dirty="0">
                          <a:effectLst/>
                        </a:rPr>
                        <a:t>ESP</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10.00</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708651747"/>
                  </a:ext>
                </a:extLst>
              </a:tr>
              <a:tr h="124403">
                <a:tc>
                  <a:txBody>
                    <a:bodyPr/>
                    <a:lstStyle/>
                    <a:p>
                      <a:pPr algn="l" fontAlgn="b"/>
                      <a:r>
                        <a:rPr lang="es-MX" sz="800" u="none" strike="noStrike" dirty="0">
                          <a:effectLst/>
                        </a:rPr>
                        <a:t>GRC</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9.51</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267588355"/>
                  </a:ext>
                </a:extLst>
              </a:tr>
              <a:tr h="124403">
                <a:tc>
                  <a:txBody>
                    <a:bodyPr/>
                    <a:lstStyle/>
                    <a:p>
                      <a:pPr algn="l" fontAlgn="b"/>
                      <a:r>
                        <a:rPr lang="es-MX" sz="800" u="none" strike="noStrike" dirty="0">
                          <a:effectLst/>
                        </a:rPr>
                        <a:t>IRL</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9.16</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77000040"/>
                  </a:ext>
                </a:extLst>
              </a:tr>
              <a:tr h="124403">
                <a:tc>
                  <a:txBody>
                    <a:bodyPr/>
                    <a:lstStyle/>
                    <a:p>
                      <a:pPr algn="l" fontAlgn="b"/>
                      <a:r>
                        <a:rPr lang="es-MX" sz="800" u="none" strike="noStrike" dirty="0">
                          <a:effectLst/>
                        </a:rPr>
                        <a:t>KOR</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9.11</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902351480"/>
                  </a:ext>
                </a:extLst>
              </a:tr>
              <a:tr h="124403">
                <a:tc>
                  <a:txBody>
                    <a:bodyPr/>
                    <a:lstStyle/>
                    <a:p>
                      <a:pPr algn="l" fontAlgn="b"/>
                      <a:r>
                        <a:rPr lang="es-MX" sz="800" u="none" strike="noStrike" dirty="0">
                          <a:effectLst/>
                        </a:rPr>
                        <a:t>ISR</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9.05</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4251071310"/>
                  </a:ext>
                </a:extLst>
              </a:tr>
              <a:tr h="124403">
                <a:tc>
                  <a:txBody>
                    <a:bodyPr/>
                    <a:lstStyle/>
                    <a:p>
                      <a:pPr algn="l" fontAlgn="b"/>
                      <a:r>
                        <a:rPr lang="es-MX" sz="800" u="none" strike="noStrike" dirty="0">
                          <a:effectLst/>
                        </a:rPr>
                        <a:t>GBR</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8.74</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503919827"/>
                  </a:ext>
                </a:extLst>
              </a:tr>
              <a:tr h="124403">
                <a:tc>
                  <a:txBody>
                    <a:bodyPr/>
                    <a:lstStyle/>
                    <a:p>
                      <a:pPr algn="l" fontAlgn="b"/>
                      <a:r>
                        <a:rPr lang="es-MX" sz="800" u="none" strike="noStrike" dirty="0">
                          <a:effectLst/>
                        </a:rPr>
                        <a:t>FRA</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8.74</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381129702"/>
                  </a:ext>
                </a:extLst>
              </a:tr>
              <a:tr h="124403">
                <a:tc>
                  <a:txBody>
                    <a:bodyPr/>
                    <a:lstStyle/>
                    <a:p>
                      <a:pPr algn="l" fontAlgn="b"/>
                      <a:r>
                        <a:rPr lang="es-MX" sz="800" u="none" strike="noStrike" dirty="0">
                          <a:effectLst/>
                        </a:rPr>
                        <a:t>MEX</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8.09</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661723875"/>
                  </a:ext>
                </a:extLst>
              </a:tr>
              <a:tr h="124403">
                <a:tc>
                  <a:txBody>
                    <a:bodyPr/>
                    <a:lstStyle/>
                    <a:p>
                      <a:pPr algn="l" fontAlgn="b"/>
                      <a:r>
                        <a:rPr lang="es-MX" sz="800" u="none" strike="noStrike" dirty="0">
                          <a:effectLst/>
                        </a:rPr>
                        <a:t>NZL</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7.27</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3368423250"/>
                  </a:ext>
                </a:extLst>
              </a:tr>
              <a:tr h="124403">
                <a:tc>
                  <a:txBody>
                    <a:bodyPr/>
                    <a:lstStyle/>
                    <a:p>
                      <a:pPr algn="l" fontAlgn="b"/>
                      <a:r>
                        <a:rPr lang="es-MX" sz="800" u="none" strike="noStrike" dirty="0">
                          <a:effectLst/>
                        </a:rPr>
                        <a:t>CAN</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7.22</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703167320"/>
                  </a:ext>
                </a:extLst>
              </a:tr>
              <a:tr h="124403">
                <a:tc>
                  <a:txBody>
                    <a:bodyPr/>
                    <a:lstStyle/>
                    <a:p>
                      <a:pPr algn="l" fontAlgn="b"/>
                      <a:r>
                        <a:rPr lang="es-MX" sz="800" u="none" strike="noStrike" dirty="0">
                          <a:effectLst/>
                        </a:rPr>
                        <a:t>USA</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7.13</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338404891"/>
                  </a:ext>
                </a:extLst>
              </a:tr>
              <a:tr h="124403">
                <a:tc>
                  <a:txBody>
                    <a:bodyPr/>
                    <a:lstStyle/>
                    <a:p>
                      <a:pPr algn="l" fontAlgn="b"/>
                      <a:r>
                        <a:rPr lang="es-MX" sz="800" u="none" strike="noStrike" dirty="0">
                          <a:effectLst/>
                        </a:rPr>
                        <a:t>AUT</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7.11</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741314290"/>
                  </a:ext>
                </a:extLst>
              </a:tr>
              <a:tr h="124403">
                <a:tc>
                  <a:txBody>
                    <a:bodyPr/>
                    <a:lstStyle/>
                    <a:p>
                      <a:pPr algn="l" fontAlgn="b"/>
                      <a:r>
                        <a:rPr lang="es-MX" sz="800" u="none" strike="noStrike" dirty="0">
                          <a:effectLst/>
                        </a:rPr>
                        <a:t>SVK</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6.74</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2435368218"/>
                  </a:ext>
                </a:extLst>
              </a:tr>
              <a:tr h="124403">
                <a:tc>
                  <a:txBody>
                    <a:bodyPr/>
                    <a:lstStyle/>
                    <a:p>
                      <a:pPr algn="l" fontAlgn="b"/>
                      <a:r>
                        <a:rPr lang="es-MX" sz="800" u="none" strike="noStrike" dirty="0">
                          <a:effectLst/>
                        </a:rPr>
                        <a:t>AUS</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6.64</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870316099"/>
                  </a:ext>
                </a:extLst>
              </a:tr>
              <a:tr h="124403">
                <a:tc>
                  <a:txBody>
                    <a:bodyPr/>
                    <a:lstStyle/>
                    <a:p>
                      <a:pPr algn="l" fontAlgn="b"/>
                      <a:r>
                        <a:rPr lang="es-MX" sz="800" u="none" strike="noStrike" dirty="0">
                          <a:effectLst/>
                        </a:rPr>
                        <a:t>OAVG</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6.35</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3744041247"/>
                  </a:ext>
                </a:extLst>
              </a:tr>
              <a:tr h="124403">
                <a:tc>
                  <a:txBody>
                    <a:bodyPr/>
                    <a:lstStyle/>
                    <a:p>
                      <a:pPr algn="l" fontAlgn="b"/>
                      <a:r>
                        <a:rPr lang="es-MX" sz="800" u="none" strike="noStrike" dirty="0">
                          <a:effectLst/>
                        </a:rPr>
                        <a:t>POL</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6.03</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060435606"/>
                  </a:ext>
                </a:extLst>
              </a:tr>
              <a:tr h="124403">
                <a:tc>
                  <a:txBody>
                    <a:bodyPr/>
                    <a:lstStyle/>
                    <a:p>
                      <a:pPr algn="l" fontAlgn="b"/>
                      <a:r>
                        <a:rPr lang="es-MX" sz="800" u="none" strike="noStrike" dirty="0">
                          <a:effectLst/>
                        </a:rPr>
                        <a:t>HUN</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5.69</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383021820"/>
                  </a:ext>
                </a:extLst>
              </a:tr>
              <a:tr h="124403">
                <a:tc>
                  <a:txBody>
                    <a:bodyPr/>
                    <a:lstStyle/>
                    <a:p>
                      <a:pPr algn="l" fontAlgn="b"/>
                      <a:r>
                        <a:rPr lang="es-MX" sz="800" u="none" strike="noStrike" dirty="0">
                          <a:effectLst/>
                        </a:rPr>
                        <a:t>FIN</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5.44</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523023377"/>
                  </a:ext>
                </a:extLst>
              </a:tr>
              <a:tr h="124403">
                <a:tc>
                  <a:txBody>
                    <a:bodyPr/>
                    <a:lstStyle/>
                    <a:p>
                      <a:pPr algn="l" fontAlgn="b"/>
                      <a:r>
                        <a:rPr lang="es-MX" sz="800" u="none" strike="noStrike" dirty="0">
                          <a:effectLst/>
                        </a:rPr>
                        <a:t>BEL</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5.32</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3708894979"/>
                  </a:ext>
                </a:extLst>
              </a:tr>
              <a:tr h="124403">
                <a:tc>
                  <a:txBody>
                    <a:bodyPr/>
                    <a:lstStyle/>
                    <a:p>
                      <a:pPr algn="l" fontAlgn="b"/>
                      <a:r>
                        <a:rPr lang="es-MX" sz="800" u="none" strike="noStrike" dirty="0">
                          <a:effectLst/>
                        </a:rPr>
                        <a:t>EST</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5.14</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542758167"/>
                  </a:ext>
                </a:extLst>
              </a:tr>
              <a:tr h="124403">
                <a:tc>
                  <a:txBody>
                    <a:bodyPr/>
                    <a:lstStyle/>
                    <a:p>
                      <a:pPr algn="l" fontAlgn="b"/>
                      <a:r>
                        <a:rPr lang="es-MX" sz="800" u="none" strike="noStrike" dirty="0">
                          <a:effectLst/>
                        </a:rPr>
                        <a:t>PRT</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5.10</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393280335"/>
                  </a:ext>
                </a:extLst>
              </a:tr>
              <a:tr h="124403">
                <a:tc>
                  <a:txBody>
                    <a:bodyPr/>
                    <a:lstStyle/>
                    <a:p>
                      <a:pPr algn="l" fontAlgn="b"/>
                      <a:r>
                        <a:rPr lang="es-MX" sz="800" u="none" strike="noStrike" dirty="0">
                          <a:effectLst/>
                        </a:rPr>
                        <a:t>ISL</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4.82</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105956170"/>
                  </a:ext>
                </a:extLst>
              </a:tr>
              <a:tr h="124403">
                <a:tc>
                  <a:txBody>
                    <a:bodyPr/>
                    <a:lstStyle/>
                    <a:p>
                      <a:pPr algn="l" fontAlgn="b"/>
                      <a:r>
                        <a:rPr lang="es-MX" sz="800" u="none" strike="noStrike" dirty="0">
                          <a:effectLst/>
                        </a:rPr>
                        <a:t>SVN</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4.71</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453045500"/>
                  </a:ext>
                </a:extLst>
              </a:tr>
              <a:tr h="124403">
                <a:tc>
                  <a:txBody>
                    <a:bodyPr/>
                    <a:lstStyle/>
                    <a:p>
                      <a:pPr algn="l" fontAlgn="b"/>
                      <a:r>
                        <a:rPr lang="es-MX" sz="800" u="none" strike="noStrike" dirty="0">
                          <a:effectLst/>
                        </a:rPr>
                        <a:t>LTU</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4.21</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280580209"/>
                  </a:ext>
                </a:extLst>
              </a:tr>
              <a:tr h="124403">
                <a:tc>
                  <a:txBody>
                    <a:bodyPr/>
                    <a:lstStyle/>
                    <a:p>
                      <a:pPr algn="l" fontAlgn="b"/>
                      <a:r>
                        <a:rPr lang="es-MX" sz="800" u="none" strike="noStrike" dirty="0">
                          <a:effectLst/>
                        </a:rPr>
                        <a:t>CHE</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4.07</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061577193"/>
                  </a:ext>
                </a:extLst>
              </a:tr>
              <a:tr h="124403">
                <a:tc>
                  <a:txBody>
                    <a:bodyPr/>
                    <a:lstStyle/>
                    <a:p>
                      <a:pPr algn="l" fontAlgn="b"/>
                      <a:r>
                        <a:rPr lang="es-MX" sz="800" u="none" strike="noStrike" dirty="0">
                          <a:effectLst/>
                        </a:rPr>
                        <a:t>JPN</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3.93</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4159719500"/>
                  </a:ext>
                </a:extLst>
              </a:tr>
              <a:tr h="124403">
                <a:tc>
                  <a:txBody>
                    <a:bodyPr/>
                    <a:lstStyle/>
                    <a:p>
                      <a:pPr algn="l" fontAlgn="b"/>
                      <a:r>
                        <a:rPr lang="es-MX" sz="800" u="none" strike="noStrike" dirty="0">
                          <a:effectLst/>
                        </a:rPr>
                        <a:t>DNK</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3.91</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393492353"/>
                  </a:ext>
                </a:extLst>
              </a:tr>
              <a:tr h="124403">
                <a:tc>
                  <a:txBody>
                    <a:bodyPr/>
                    <a:lstStyle/>
                    <a:p>
                      <a:pPr algn="l" fontAlgn="b"/>
                      <a:r>
                        <a:rPr lang="es-MX" sz="800" u="none" strike="noStrike" dirty="0">
                          <a:effectLst/>
                        </a:rPr>
                        <a:t>NLD</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3.74</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2436227384"/>
                  </a:ext>
                </a:extLst>
              </a:tr>
              <a:tr h="124403">
                <a:tc>
                  <a:txBody>
                    <a:bodyPr/>
                    <a:lstStyle/>
                    <a:p>
                      <a:pPr algn="l" fontAlgn="b"/>
                      <a:r>
                        <a:rPr lang="es-MX" sz="800" u="none" strike="noStrike" dirty="0">
                          <a:effectLst/>
                        </a:rPr>
                        <a:t>NOR</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3.56</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4234893436"/>
                  </a:ext>
                </a:extLst>
              </a:tr>
              <a:tr h="124403">
                <a:tc>
                  <a:txBody>
                    <a:bodyPr/>
                    <a:lstStyle/>
                    <a:p>
                      <a:pPr algn="l" fontAlgn="b"/>
                      <a:r>
                        <a:rPr lang="es-MX" sz="800" u="none" strike="noStrike" dirty="0">
                          <a:effectLst/>
                        </a:rPr>
                        <a:t>SWE</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3.46</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53684696"/>
                  </a:ext>
                </a:extLst>
              </a:tr>
              <a:tr h="124403">
                <a:tc>
                  <a:txBody>
                    <a:bodyPr/>
                    <a:lstStyle/>
                    <a:p>
                      <a:pPr algn="l" fontAlgn="b"/>
                      <a:r>
                        <a:rPr lang="es-MX" sz="800" u="none" strike="noStrike" dirty="0">
                          <a:effectLst/>
                        </a:rPr>
                        <a:t>CZE</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3.20</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1891343043"/>
                  </a:ext>
                </a:extLst>
              </a:tr>
              <a:tr h="124403">
                <a:tc>
                  <a:txBody>
                    <a:bodyPr/>
                    <a:lstStyle/>
                    <a:p>
                      <a:pPr algn="l" fontAlgn="b"/>
                      <a:r>
                        <a:rPr lang="es-MX" sz="800" u="none" strike="noStrike" dirty="0">
                          <a:effectLst/>
                        </a:rPr>
                        <a:t>LUX</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3.06</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2497228491"/>
                  </a:ext>
                </a:extLst>
              </a:tr>
              <a:tr h="124403">
                <a:tc>
                  <a:txBody>
                    <a:bodyPr/>
                    <a:lstStyle/>
                    <a:p>
                      <a:pPr algn="l" fontAlgn="b"/>
                      <a:r>
                        <a:rPr lang="es-MX" sz="800" u="none" strike="noStrike" dirty="0">
                          <a:effectLst/>
                        </a:rPr>
                        <a:t>DEU</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a:effectLst/>
                        </a:rPr>
                        <a:t>2.48</a:t>
                      </a:r>
                      <a:endParaRPr lang="es-MX" sz="800" b="0" i="0" u="none" strike="noStrike">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391644837"/>
                  </a:ext>
                </a:extLst>
              </a:tr>
              <a:tr h="124403">
                <a:tc>
                  <a:txBody>
                    <a:bodyPr/>
                    <a:lstStyle/>
                    <a:p>
                      <a:pPr algn="l" fontAlgn="b"/>
                      <a:r>
                        <a:rPr lang="es-MX" sz="800" u="none" strike="noStrike" dirty="0">
                          <a:effectLst/>
                        </a:rPr>
                        <a:t>LVA</a:t>
                      </a:r>
                      <a:endParaRPr lang="es-MX" sz="800" b="0" i="0" u="none" strike="noStrike" dirty="0">
                        <a:solidFill>
                          <a:srgbClr val="000000"/>
                        </a:solidFill>
                        <a:effectLst/>
                        <a:latin typeface="Calibri" panose="020F0502020204030204" pitchFamily="34" charset="0"/>
                      </a:endParaRPr>
                    </a:p>
                  </a:txBody>
                  <a:tcPr marL="5439" marR="5439" marT="5439" marB="0" anchor="b"/>
                </a:tc>
                <a:tc>
                  <a:txBody>
                    <a:bodyPr/>
                    <a:lstStyle/>
                    <a:p>
                      <a:pPr algn="r" fontAlgn="b"/>
                      <a:r>
                        <a:rPr lang="es-MX" sz="800" u="none" strike="noStrike" dirty="0">
                          <a:effectLst/>
                        </a:rPr>
                        <a:t>2.39</a:t>
                      </a:r>
                      <a:endParaRPr lang="es-MX" sz="800" b="0" i="0" u="none" strike="noStrike" dirty="0">
                        <a:solidFill>
                          <a:srgbClr val="000000"/>
                        </a:solidFill>
                        <a:effectLst/>
                        <a:latin typeface="Calibri" panose="020F0502020204030204" pitchFamily="34" charset="0"/>
                      </a:endParaRPr>
                    </a:p>
                  </a:txBody>
                  <a:tcPr marL="5439" marR="5439" marT="5439" marB="0" anchor="b"/>
                </a:tc>
                <a:extLst>
                  <a:ext uri="{0D108BD9-81ED-4DB2-BD59-A6C34878D82A}">
                    <a16:rowId xmlns:a16="http://schemas.microsoft.com/office/drawing/2014/main" val="2810534922"/>
                  </a:ext>
                </a:extLst>
              </a:tr>
            </a:tbl>
          </a:graphicData>
        </a:graphic>
      </p:graphicFrame>
    </p:spTree>
    <p:extLst>
      <p:ext uri="{BB962C8B-B14F-4D97-AF65-F5344CB8AC3E}">
        <p14:creationId xmlns:p14="http://schemas.microsoft.com/office/powerpoint/2010/main" val="742858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0" y="0"/>
            <a:ext cx="9144000" cy="720725"/>
          </a:xfrm>
          <a:solidFill>
            <a:schemeClr val="tx1"/>
          </a:solidFill>
        </p:spPr>
        <p:txBody>
          <a:bodyPr/>
          <a:lstStyle/>
          <a:p>
            <a:pPr algn="r" eaLnBrk="1" hangingPunct="1"/>
            <a:r>
              <a:rPr lang="es-MX" altLang="es-MX" sz="2800" dirty="0">
                <a:solidFill>
                  <a:schemeClr val="bg1"/>
                </a:solidFill>
              </a:rPr>
              <a:t>Calidad académica y externalidades sociales</a:t>
            </a:r>
          </a:p>
        </p:txBody>
      </p:sp>
      <p:sp>
        <p:nvSpPr>
          <p:cNvPr id="3" name="Marcador de contenido 2"/>
          <p:cNvSpPr>
            <a:spLocks noGrp="1"/>
          </p:cNvSpPr>
          <p:nvPr>
            <p:ph idx="1"/>
          </p:nvPr>
        </p:nvSpPr>
        <p:spPr>
          <a:xfrm>
            <a:off x="628650" y="1027113"/>
            <a:ext cx="7886700" cy="5149850"/>
          </a:xfrm>
        </p:spPr>
        <p:txBody>
          <a:bodyPr rtlCol="0">
            <a:normAutofit fontScale="92500" lnSpcReduction="20000"/>
          </a:bodyPr>
          <a:lstStyle/>
          <a:p>
            <a:pPr eaLnBrk="1" fontAlgn="auto" hangingPunct="1">
              <a:spcAft>
                <a:spcPts val="0"/>
              </a:spcAft>
              <a:defRPr/>
            </a:pPr>
            <a:r>
              <a:rPr lang="es-MX" dirty="0"/>
              <a:t>La calidad académica (CA) de los SES, así como de las instituciones que los integran es un tema del más amplio debate contemporáneo en la materia.</a:t>
            </a:r>
          </a:p>
          <a:p>
            <a:pPr eaLnBrk="1" fontAlgn="auto" hangingPunct="1">
              <a:spcAft>
                <a:spcPts val="0"/>
              </a:spcAft>
              <a:defRPr/>
            </a:pPr>
            <a:r>
              <a:rPr lang="es-MX" dirty="0"/>
              <a:t>Entre otras se distinguen las siguientes vertientes:</a:t>
            </a:r>
          </a:p>
          <a:p>
            <a:pPr lvl="1" eaLnBrk="1" fontAlgn="auto" hangingPunct="1">
              <a:spcAft>
                <a:spcPts val="0"/>
              </a:spcAft>
              <a:defRPr/>
            </a:pPr>
            <a:r>
              <a:rPr lang="es-MX" dirty="0"/>
              <a:t>La CA como equivalente de las capacidades de investigación de las universidades (enfoque de rankings ARWU o </a:t>
            </a:r>
            <a:r>
              <a:rPr lang="es-MX" dirty="0" err="1"/>
              <a:t>ScIMAGO</a:t>
            </a:r>
            <a:r>
              <a:rPr lang="es-MX" dirty="0"/>
              <a:t>).</a:t>
            </a:r>
          </a:p>
          <a:p>
            <a:pPr lvl="1" eaLnBrk="1" fontAlgn="auto" hangingPunct="1">
              <a:spcAft>
                <a:spcPts val="0"/>
              </a:spcAft>
              <a:defRPr/>
            </a:pPr>
            <a:r>
              <a:rPr lang="es-MX" dirty="0"/>
              <a:t>La CA como una expresión del prestigio de las universidades entre pares académicos y empleadores (enfoque de rankings THE y QS).</a:t>
            </a:r>
          </a:p>
          <a:p>
            <a:pPr lvl="1" eaLnBrk="1" fontAlgn="auto" hangingPunct="1">
              <a:spcAft>
                <a:spcPts val="0"/>
              </a:spcAft>
              <a:defRPr/>
            </a:pPr>
            <a:r>
              <a:rPr lang="es-MX" dirty="0"/>
              <a:t>La CA a partir de la proyección social de las instituciones (participación en la generación de BP, alta externalidad social positiva, respuesta a las demandas del sector laboral y a la expectativas de los individuos y grupos sociales)</a:t>
            </a:r>
          </a:p>
          <a:p>
            <a:pPr eaLnBrk="1" fontAlgn="auto" hangingPunct="1">
              <a:spcAft>
                <a:spcPts val="0"/>
              </a:spcAft>
              <a:defRPr/>
            </a:pPr>
            <a:r>
              <a:rPr lang="es-MX" dirty="0"/>
              <a:t>En la mayoría de los países el tema de la CA forma parte de las agendas de política pública sectorial aún cuando no existe un acuerdo acerca de sus dimensiones y características.</a:t>
            </a:r>
          </a:p>
          <a:p>
            <a:pPr eaLnBrk="1" fontAlgn="auto" hangingPunct="1">
              <a:spcAft>
                <a:spcPts val="0"/>
              </a:spcAft>
              <a:defRPr/>
            </a:pPr>
            <a:endParaRPr lang="es-MX" dirty="0"/>
          </a:p>
        </p:txBody>
      </p:sp>
      <p:sp>
        <p:nvSpPr>
          <p:cNvPr id="2" name="1 Marcador de número de diapositiva"/>
          <p:cNvSpPr>
            <a:spLocks noGrp="1"/>
          </p:cNvSpPr>
          <p:nvPr>
            <p:ph type="sldNum" sz="quarter" idx="12"/>
          </p:nvPr>
        </p:nvSpPr>
        <p:spPr/>
        <p:txBody>
          <a:bodyPr/>
          <a:lstStyle/>
          <a:p>
            <a:pPr>
              <a:defRPr/>
            </a:pPr>
            <a:fld id="{A0207024-1DAA-4434-BDB1-9E97E0CDE33D}" type="slidenum">
              <a:rPr lang="es-MX" smtClean="0"/>
              <a:pPr>
                <a:defRPr/>
              </a:pPr>
              <a:t>17</a:t>
            </a:fld>
            <a:endParaRPr lang="es-MX"/>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rmAutofit/>
          </a:bodyPr>
          <a:lstStyle/>
          <a:p>
            <a:pPr algn="r"/>
            <a:r>
              <a:rPr lang="es-MX" sz="2800" dirty="0">
                <a:solidFill>
                  <a:schemeClr val="bg1"/>
                </a:solidFill>
              </a:rPr>
              <a:t>Producción académica indexada</a:t>
            </a:r>
          </a:p>
        </p:txBody>
      </p:sp>
      <p:graphicFrame>
        <p:nvGraphicFramePr>
          <p:cNvPr id="4" name="16 Gráfico"/>
          <p:cNvGraphicFramePr>
            <a:graphicFrameLocks/>
          </p:cNvGraphicFramePr>
          <p:nvPr>
            <p:extLst>
              <p:ext uri="{D42A27DB-BD31-4B8C-83A1-F6EECF244321}">
                <p14:modId xmlns:p14="http://schemas.microsoft.com/office/powerpoint/2010/main" val="4192562337"/>
              </p:ext>
            </p:extLst>
          </p:nvPr>
        </p:nvGraphicFramePr>
        <p:xfrm>
          <a:off x="5004048" y="980728"/>
          <a:ext cx="3744416"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18 Gráfico"/>
          <p:cNvGraphicFramePr>
            <a:graphicFrameLocks/>
          </p:cNvGraphicFramePr>
          <p:nvPr>
            <p:extLst>
              <p:ext uri="{D42A27DB-BD31-4B8C-83A1-F6EECF244321}">
                <p14:modId xmlns:p14="http://schemas.microsoft.com/office/powerpoint/2010/main" val="3758993903"/>
              </p:ext>
            </p:extLst>
          </p:nvPr>
        </p:nvGraphicFramePr>
        <p:xfrm>
          <a:off x="323528" y="1052736"/>
          <a:ext cx="3672408" cy="2376264"/>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323528" y="4073730"/>
            <a:ext cx="3384376" cy="738664"/>
          </a:xfrm>
          <a:prstGeom prst="rect">
            <a:avLst/>
          </a:prstGeom>
          <a:noFill/>
        </p:spPr>
        <p:txBody>
          <a:bodyPr wrap="square" rtlCol="0">
            <a:spAutoFit/>
          </a:bodyPr>
          <a:lstStyle/>
          <a:p>
            <a:r>
              <a:rPr lang="es-MX" sz="1400" dirty="0"/>
              <a:t>Crecimiento periodo: 1,190,347</a:t>
            </a:r>
          </a:p>
          <a:p>
            <a:r>
              <a:rPr lang="es-MX" sz="1400" dirty="0"/>
              <a:t>Porcentaje periodo: 156.3%</a:t>
            </a:r>
          </a:p>
          <a:p>
            <a:r>
              <a:rPr lang="es-MX" sz="1400" dirty="0"/>
              <a:t>Crecimiento medio anual: 6.9%</a:t>
            </a:r>
          </a:p>
        </p:txBody>
      </p:sp>
      <p:sp>
        <p:nvSpPr>
          <p:cNvPr id="6" name="5 CuadroTexto"/>
          <p:cNvSpPr txBox="1"/>
          <p:nvPr/>
        </p:nvSpPr>
        <p:spPr>
          <a:xfrm>
            <a:off x="5076056" y="4098795"/>
            <a:ext cx="3384376" cy="1169551"/>
          </a:xfrm>
          <a:prstGeom prst="rect">
            <a:avLst/>
          </a:prstGeom>
          <a:noFill/>
        </p:spPr>
        <p:txBody>
          <a:bodyPr wrap="square" rtlCol="0">
            <a:spAutoFit/>
          </a:bodyPr>
          <a:lstStyle/>
          <a:p>
            <a:r>
              <a:rPr lang="es-MX" sz="1400" dirty="0"/>
              <a:t>Crecimiento periodo: 219,404 </a:t>
            </a:r>
          </a:p>
          <a:p>
            <a:r>
              <a:rPr lang="es-MX" sz="1400" dirty="0"/>
              <a:t>Porcentaje periodo: 67.8%</a:t>
            </a:r>
          </a:p>
          <a:p>
            <a:r>
              <a:rPr lang="es-MX" sz="1400" dirty="0"/>
              <a:t>Crecimiento medio anual: 3.8%</a:t>
            </a:r>
          </a:p>
          <a:p>
            <a:r>
              <a:rPr lang="es-MX" sz="1400" dirty="0"/>
              <a:t>% producción mundial 2000: 27.5%</a:t>
            </a:r>
          </a:p>
          <a:p>
            <a:r>
              <a:rPr lang="es-MX" sz="1400" dirty="0"/>
              <a:t>% producción mundial 2014:  18.0%</a:t>
            </a:r>
          </a:p>
        </p:txBody>
      </p:sp>
      <p:sp>
        <p:nvSpPr>
          <p:cNvPr id="7" name="6 CuadroTexto"/>
          <p:cNvSpPr txBox="1"/>
          <p:nvPr/>
        </p:nvSpPr>
        <p:spPr>
          <a:xfrm>
            <a:off x="530679" y="5959929"/>
            <a:ext cx="2290114" cy="338554"/>
          </a:xfrm>
          <a:prstGeom prst="rect">
            <a:avLst/>
          </a:prstGeom>
          <a:noFill/>
        </p:spPr>
        <p:txBody>
          <a:bodyPr wrap="none" rtlCol="0">
            <a:spAutoFit/>
          </a:bodyPr>
          <a:lstStyle/>
          <a:p>
            <a:r>
              <a:rPr lang="es-MX" sz="1600" dirty="0"/>
              <a:t>Fuente: </a:t>
            </a:r>
            <a:r>
              <a:rPr lang="es-MX" sz="1600" dirty="0" err="1"/>
              <a:t>Scimago</a:t>
            </a:r>
            <a:r>
              <a:rPr lang="es-MX" sz="1600" dirty="0"/>
              <a:t>-SCOPUS</a:t>
            </a:r>
          </a:p>
        </p:txBody>
      </p:sp>
    </p:spTree>
    <p:extLst>
      <p:ext uri="{BB962C8B-B14F-4D97-AF65-F5344CB8AC3E}">
        <p14:creationId xmlns:p14="http://schemas.microsoft.com/office/powerpoint/2010/main" val="1853553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4000" cy="720000"/>
          </a:xfrm>
          <a:solidFill>
            <a:schemeClr val="tx1"/>
          </a:solidFill>
        </p:spPr>
        <p:txBody>
          <a:bodyPr/>
          <a:lstStyle/>
          <a:p>
            <a:pPr algn="ctr"/>
            <a:r>
              <a:rPr lang="es-MX" sz="2800" dirty="0">
                <a:solidFill>
                  <a:schemeClr val="bg1"/>
                </a:solidFill>
              </a:rPr>
              <a:t>Producción académica indexada. Europa, EUA, China</a:t>
            </a:r>
          </a:p>
        </p:txBody>
      </p:sp>
      <p:graphicFrame>
        <p:nvGraphicFramePr>
          <p:cNvPr id="4" name="Marcador de contenido 3"/>
          <p:cNvGraphicFramePr>
            <a:graphicFrameLocks noGrp="1"/>
          </p:cNvGraphicFramePr>
          <p:nvPr>
            <p:ph idx="1"/>
          </p:nvPr>
        </p:nvGraphicFramePr>
        <p:xfrm>
          <a:off x="5371070" y="1351328"/>
          <a:ext cx="3443416" cy="4769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Marcador de contenido 9"/>
          <p:cNvGraphicFramePr>
            <a:graphicFrameLocks/>
          </p:cNvGraphicFramePr>
          <p:nvPr>
            <p:extLst/>
          </p:nvPr>
        </p:nvGraphicFramePr>
        <p:xfrm>
          <a:off x="628645" y="1370759"/>
          <a:ext cx="4602381" cy="4683760"/>
        </p:xfrm>
        <a:graphic>
          <a:graphicData uri="http://schemas.openxmlformats.org/drawingml/2006/table">
            <a:tbl>
              <a:tblPr firstRow="1" bandRow="1">
                <a:tableStyleId>{5202B0CA-FC54-4496-8BCA-5EF66A818D29}</a:tableStyleId>
              </a:tblPr>
              <a:tblGrid>
                <a:gridCol w="971787">
                  <a:extLst>
                    <a:ext uri="{9D8B030D-6E8A-4147-A177-3AD203B41FA5}">
                      <a16:colId xmlns:a16="http://schemas.microsoft.com/office/drawing/2014/main" val="2846984748"/>
                    </a:ext>
                  </a:extLst>
                </a:gridCol>
                <a:gridCol w="928584">
                  <a:extLst>
                    <a:ext uri="{9D8B030D-6E8A-4147-A177-3AD203B41FA5}">
                      <a16:colId xmlns:a16="http://schemas.microsoft.com/office/drawing/2014/main" val="3926584837"/>
                    </a:ext>
                  </a:extLst>
                </a:gridCol>
                <a:gridCol w="994509">
                  <a:extLst>
                    <a:ext uri="{9D8B030D-6E8A-4147-A177-3AD203B41FA5}">
                      <a16:colId xmlns:a16="http://schemas.microsoft.com/office/drawing/2014/main" val="776065986"/>
                    </a:ext>
                  </a:extLst>
                </a:gridCol>
                <a:gridCol w="1017601">
                  <a:extLst>
                    <a:ext uri="{9D8B030D-6E8A-4147-A177-3AD203B41FA5}">
                      <a16:colId xmlns:a16="http://schemas.microsoft.com/office/drawing/2014/main" val="356414151"/>
                    </a:ext>
                  </a:extLst>
                </a:gridCol>
                <a:gridCol w="689900">
                  <a:extLst>
                    <a:ext uri="{9D8B030D-6E8A-4147-A177-3AD203B41FA5}">
                      <a16:colId xmlns:a16="http://schemas.microsoft.com/office/drawing/2014/main" val="545300673"/>
                    </a:ext>
                  </a:extLst>
                </a:gridCol>
              </a:tblGrid>
              <a:tr h="370840">
                <a:tc>
                  <a:txBody>
                    <a:bodyPr/>
                    <a:lstStyle/>
                    <a:p>
                      <a:endParaRPr lang="es-MX" sz="1300" dirty="0"/>
                    </a:p>
                  </a:txBody>
                  <a:tcPr/>
                </a:tc>
                <a:tc>
                  <a:txBody>
                    <a:bodyPr/>
                    <a:lstStyle/>
                    <a:p>
                      <a:pPr algn="ctr"/>
                      <a:r>
                        <a:rPr lang="es-MX" sz="1300" dirty="0"/>
                        <a:t>2000</a:t>
                      </a:r>
                      <a:endParaRPr lang="es-MX" sz="1300" b="0" dirty="0"/>
                    </a:p>
                  </a:txBody>
                  <a:tcPr anchor="ctr"/>
                </a:tc>
                <a:tc>
                  <a:txBody>
                    <a:bodyPr/>
                    <a:lstStyle/>
                    <a:p>
                      <a:pPr algn="ctr"/>
                      <a:r>
                        <a:rPr lang="es-MX" sz="1300" dirty="0"/>
                        <a:t>2014</a:t>
                      </a:r>
                      <a:endParaRPr lang="es-MX" sz="1300" b="0" dirty="0"/>
                    </a:p>
                  </a:txBody>
                  <a:tcPr anchor="ctr"/>
                </a:tc>
                <a:tc>
                  <a:txBody>
                    <a:bodyPr/>
                    <a:lstStyle/>
                    <a:p>
                      <a:pPr algn="ctr"/>
                      <a:r>
                        <a:rPr lang="es-MX" sz="1300" dirty="0"/>
                        <a:t>Crecimiento</a:t>
                      </a:r>
                      <a:endParaRPr lang="es-MX" sz="1300" b="0" dirty="0"/>
                    </a:p>
                  </a:txBody>
                  <a:tcPr anchor="ctr"/>
                </a:tc>
                <a:tc>
                  <a:txBody>
                    <a:bodyPr/>
                    <a:lstStyle/>
                    <a:p>
                      <a:pPr algn="ctr"/>
                      <a:r>
                        <a:rPr lang="es-MX" sz="1300" dirty="0"/>
                        <a:t>CMA</a:t>
                      </a:r>
                      <a:endParaRPr lang="es-MX" sz="1300" b="0" dirty="0"/>
                    </a:p>
                  </a:txBody>
                  <a:tcPr anchor="ctr"/>
                </a:tc>
                <a:extLst>
                  <a:ext uri="{0D108BD9-81ED-4DB2-BD59-A6C34878D82A}">
                    <a16:rowId xmlns:a16="http://schemas.microsoft.com/office/drawing/2014/main" val="3476128633"/>
                  </a:ext>
                </a:extLst>
              </a:tr>
              <a:tr h="370840">
                <a:tc>
                  <a:txBody>
                    <a:bodyPr/>
                    <a:lstStyle/>
                    <a:p>
                      <a:r>
                        <a:rPr lang="es-MX" sz="1300" dirty="0"/>
                        <a:t>Europa</a:t>
                      </a:r>
                      <a:r>
                        <a:rPr lang="es-MX" sz="1300" baseline="0" dirty="0"/>
                        <a:t> Occidental</a:t>
                      </a:r>
                      <a:endParaRPr lang="es-MX" sz="1300" dirty="0"/>
                    </a:p>
                  </a:txBody>
                  <a:tcPr anchor="ctr"/>
                </a:tc>
                <a:tc>
                  <a:txBody>
                    <a:bodyPr/>
                    <a:lstStyle/>
                    <a:p>
                      <a:pPr algn="r"/>
                      <a:r>
                        <a:rPr lang="es-MX" sz="1300" dirty="0"/>
                        <a:t>415,950</a:t>
                      </a:r>
                    </a:p>
                  </a:txBody>
                  <a:tcPr marR="144000" anchor="ctr"/>
                </a:tc>
                <a:tc>
                  <a:txBody>
                    <a:bodyPr/>
                    <a:lstStyle/>
                    <a:p>
                      <a:pPr algn="r"/>
                      <a:r>
                        <a:rPr lang="es-MX" sz="1300" dirty="0"/>
                        <a:t>862,676</a:t>
                      </a:r>
                    </a:p>
                  </a:txBody>
                  <a:tcPr marR="144000" anchor="ctr"/>
                </a:tc>
                <a:tc>
                  <a:txBody>
                    <a:bodyPr/>
                    <a:lstStyle/>
                    <a:p>
                      <a:pPr algn="r" fontAlgn="b"/>
                      <a:r>
                        <a:rPr lang="es-MX" sz="1300" u="none" strike="noStrike" dirty="0">
                          <a:effectLst/>
                        </a:rPr>
                        <a:t>446,726</a:t>
                      </a:r>
                    </a:p>
                  </a:txBody>
                  <a:tcPr marL="9525" marR="252000" marT="9525" marB="0" anchor="ctr"/>
                </a:tc>
                <a:tc>
                  <a:txBody>
                    <a:bodyPr/>
                    <a:lstStyle/>
                    <a:p>
                      <a:pPr algn="r" fontAlgn="b"/>
                      <a:r>
                        <a:rPr lang="es-MX" sz="1300" u="none" strike="noStrike" dirty="0">
                          <a:effectLst/>
                        </a:rPr>
                        <a:t>5.3 %</a:t>
                      </a:r>
                      <a:endParaRPr lang="es-MX" sz="1300" b="0" i="0" u="none" strike="noStrike" dirty="0">
                        <a:effectLst/>
                        <a:latin typeface="+mn-lt"/>
                      </a:endParaRPr>
                    </a:p>
                  </a:txBody>
                  <a:tcPr marL="9525" marR="144000" marT="9525" marB="0" anchor="ctr"/>
                </a:tc>
                <a:extLst>
                  <a:ext uri="{0D108BD9-81ED-4DB2-BD59-A6C34878D82A}">
                    <a16:rowId xmlns:a16="http://schemas.microsoft.com/office/drawing/2014/main" val="2738464818"/>
                  </a:ext>
                </a:extLst>
              </a:tr>
              <a:tr h="370840">
                <a:tc>
                  <a:txBody>
                    <a:bodyPr/>
                    <a:lstStyle/>
                    <a:p>
                      <a:r>
                        <a:rPr lang="es-MX" sz="1300" dirty="0"/>
                        <a:t>Estados Unidos</a:t>
                      </a:r>
                    </a:p>
                  </a:txBody>
                  <a:tcPr anchor="ctr"/>
                </a:tc>
                <a:tc>
                  <a:txBody>
                    <a:bodyPr/>
                    <a:lstStyle/>
                    <a:p>
                      <a:pPr algn="r"/>
                      <a:r>
                        <a:rPr lang="es-MX" sz="1300" dirty="0"/>
                        <a:t>323,809</a:t>
                      </a:r>
                    </a:p>
                  </a:txBody>
                  <a:tcPr marR="144000" anchor="ctr"/>
                </a:tc>
                <a:tc>
                  <a:txBody>
                    <a:bodyPr/>
                    <a:lstStyle/>
                    <a:p>
                      <a:pPr algn="r"/>
                      <a:r>
                        <a:rPr lang="es-MX" sz="1300" dirty="0"/>
                        <a:t>543,213</a:t>
                      </a:r>
                    </a:p>
                  </a:txBody>
                  <a:tcPr marR="144000" anchor="ctr"/>
                </a:tc>
                <a:tc>
                  <a:txBody>
                    <a:bodyPr/>
                    <a:lstStyle/>
                    <a:p>
                      <a:pPr algn="r" fontAlgn="b"/>
                      <a:r>
                        <a:rPr lang="es-MX" sz="1300" u="none" strike="noStrike" dirty="0">
                          <a:effectLst/>
                        </a:rPr>
                        <a:t>219,404</a:t>
                      </a:r>
                    </a:p>
                  </a:txBody>
                  <a:tcPr marL="9525" marR="252000" marT="9525" marB="0" anchor="ctr"/>
                </a:tc>
                <a:tc>
                  <a:txBody>
                    <a:bodyPr/>
                    <a:lstStyle/>
                    <a:p>
                      <a:pPr algn="r" fontAlgn="b"/>
                      <a:r>
                        <a:rPr lang="es-MX" sz="1300" u="none" strike="noStrike" dirty="0">
                          <a:effectLst/>
                        </a:rPr>
                        <a:t>3.8 %</a:t>
                      </a:r>
                      <a:endParaRPr lang="es-MX" sz="1300" b="0" i="0" u="none" strike="noStrike" dirty="0">
                        <a:effectLst/>
                        <a:latin typeface="+mn-lt"/>
                      </a:endParaRPr>
                    </a:p>
                  </a:txBody>
                  <a:tcPr marL="9525" marR="144000" marT="9525" marB="0" anchor="ctr"/>
                </a:tc>
                <a:extLst>
                  <a:ext uri="{0D108BD9-81ED-4DB2-BD59-A6C34878D82A}">
                    <a16:rowId xmlns:a16="http://schemas.microsoft.com/office/drawing/2014/main" val="2512365425"/>
                  </a:ext>
                </a:extLst>
              </a:tr>
              <a:tr h="370840">
                <a:tc>
                  <a:txBody>
                    <a:bodyPr/>
                    <a:lstStyle/>
                    <a:p>
                      <a:r>
                        <a:rPr lang="es-MX" sz="1300" dirty="0"/>
                        <a:t>China</a:t>
                      </a:r>
                    </a:p>
                  </a:txBody>
                  <a:tcPr anchor="ctr"/>
                </a:tc>
                <a:tc>
                  <a:txBody>
                    <a:bodyPr/>
                    <a:lstStyle/>
                    <a:p>
                      <a:pPr algn="r"/>
                      <a:r>
                        <a:rPr lang="es-MX" sz="1300" dirty="0"/>
                        <a:t>46,591</a:t>
                      </a:r>
                    </a:p>
                  </a:txBody>
                  <a:tcPr marR="144000" anchor="ctr"/>
                </a:tc>
                <a:tc>
                  <a:txBody>
                    <a:bodyPr/>
                    <a:lstStyle/>
                    <a:p>
                      <a:pPr algn="r"/>
                      <a:r>
                        <a:rPr lang="es-MX" sz="1300" dirty="0"/>
                        <a:t>470,281</a:t>
                      </a:r>
                    </a:p>
                  </a:txBody>
                  <a:tcPr marR="144000" anchor="ctr"/>
                </a:tc>
                <a:tc>
                  <a:txBody>
                    <a:bodyPr/>
                    <a:lstStyle/>
                    <a:p>
                      <a:pPr algn="r" fontAlgn="b"/>
                      <a:r>
                        <a:rPr lang="es-MX" sz="1300" u="none" strike="noStrike" dirty="0">
                          <a:effectLst/>
                        </a:rPr>
                        <a:t>423,690</a:t>
                      </a:r>
                    </a:p>
                  </a:txBody>
                  <a:tcPr marL="9525" marR="252000" marT="9525" marB="0" anchor="ctr"/>
                </a:tc>
                <a:tc>
                  <a:txBody>
                    <a:bodyPr/>
                    <a:lstStyle/>
                    <a:p>
                      <a:pPr algn="r" fontAlgn="b"/>
                      <a:r>
                        <a:rPr lang="es-MX" sz="1300" u="none" strike="noStrike" dirty="0">
                          <a:effectLst/>
                        </a:rPr>
                        <a:t>18.0 %</a:t>
                      </a:r>
                      <a:endParaRPr lang="es-MX" sz="1300" b="0" i="0" u="none" strike="noStrike" dirty="0">
                        <a:effectLst/>
                        <a:latin typeface="+mn-lt"/>
                      </a:endParaRPr>
                    </a:p>
                  </a:txBody>
                  <a:tcPr marL="9525" marR="144000" marT="9525" marB="0" anchor="ctr"/>
                </a:tc>
                <a:extLst>
                  <a:ext uri="{0D108BD9-81ED-4DB2-BD59-A6C34878D82A}">
                    <a16:rowId xmlns:a16="http://schemas.microsoft.com/office/drawing/2014/main" val="2185279991"/>
                  </a:ext>
                </a:extLst>
              </a:tr>
              <a:tr h="370840">
                <a:tc>
                  <a:txBody>
                    <a:bodyPr/>
                    <a:lstStyle/>
                    <a:p>
                      <a:endParaRPr lang="es-MX" sz="1300" dirty="0"/>
                    </a:p>
                  </a:txBody>
                  <a:tcPr anchor="ctr"/>
                </a:tc>
                <a:tc>
                  <a:txBody>
                    <a:bodyPr/>
                    <a:lstStyle/>
                    <a:p>
                      <a:pPr algn="r"/>
                      <a:endParaRPr lang="es-MX" sz="1300" dirty="0"/>
                    </a:p>
                  </a:txBody>
                  <a:tcPr marR="144000" anchor="ctr"/>
                </a:tc>
                <a:tc>
                  <a:txBody>
                    <a:bodyPr/>
                    <a:lstStyle/>
                    <a:p>
                      <a:pPr algn="r"/>
                      <a:endParaRPr lang="es-MX" sz="1300" dirty="0"/>
                    </a:p>
                  </a:txBody>
                  <a:tcPr marR="144000" anchor="ctr"/>
                </a:tc>
                <a:tc>
                  <a:txBody>
                    <a:bodyPr/>
                    <a:lstStyle/>
                    <a:p>
                      <a:pPr algn="r" fontAlgn="b"/>
                      <a:endParaRPr lang="es-MX" sz="1300" b="0" i="0" u="none" strike="noStrike" dirty="0">
                        <a:effectLst/>
                        <a:latin typeface="+mn-lt"/>
                      </a:endParaRPr>
                    </a:p>
                  </a:txBody>
                  <a:tcPr marL="9525" marR="252000" marT="9525" marB="0" anchor="ctr"/>
                </a:tc>
                <a:tc>
                  <a:txBody>
                    <a:bodyPr/>
                    <a:lstStyle/>
                    <a:p>
                      <a:pPr algn="r" fontAlgn="b"/>
                      <a:endParaRPr lang="es-MX" sz="1300" b="0" i="0" u="none" strike="noStrike" dirty="0">
                        <a:effectLst/>
                        <a:latin typeface="+mn-lt"/>
                      </a:endParaRPr>
                    </a:p>
                  </a:txBody>
                  <a:tcPr marL="9525" marR="144000" marT="9525" marB="0" anchor="ctr"/>
                </a:tc>
                <a:extLst>
                  <a:ext uri="{0D108BD9-81ED-4DB2-BD59-A6C34878D82A}">
                    <a16:rowId xmlns:a16="http://schemas.microsoft.com/office/drawing/2014/main" val="433968074"/>
                  </a:ext>
                </a:extLst>
              </a:tr>
              <a:tr h="370840">
                <a:tc>
                  <a:txBody>
                    <a:bodyPr/>
                    <a:lstStyle/>
                    <a:p>
                      <a:r>
                        <a:rPr lang="es-MX" sz="1300" dirty="0"/>
                        <a:t>Mundo</a:t>
                      </a:r>
                    </a:p>
                  </a:txBody>
                  <a:tcPr anchor="ctr">
                    <a:lnB w="12700" cap="flat" cmpd="sng" algn="ctr">
                      <a:solidFill>
                        <a:schemeClr val="tx1"/>
                      </a:solidFill>
                      <a:prstDash val="solid"/>
                      <a:round/>
                      <a:headEnd type="none" w="med" len="med"/>
                      <a:tailEnd type="none" w="med" len="med"/>
                    </a:lnB>
                  </a:tcPr>
                </a:tc>
                <a:tc>
                  <a:txBody>
                    <a:bodyPr/>
                    <a:lstStyle/>
                    <a:p>
                      <a:pPr algn="r"/>
                      <a:r>
                        <a:rPr lang="es-MX" sz="1300" dirty="0"/>
                        <a:t>1,177,505</a:t>
                      </a:r>
                    </a:p>
                  </a:txBody>
                  <a:tcPr marR="144000" anchor="ctr">
                    <a:lnB w="12700" cap="flat" cmpd="sng" algn="ctr">
                      <a:solidFill>
                        <a:schemeClr val="tx1"/>
                      </a:solidFill>
                      <a:prstDash val="solid"/>
                      <a:round/>
                      <a:headEnd type="none" w="med" len="med"/>
                      <a:tailEnd type="none" w="med" len="med"/>
                    </a:lnB>
                  </a:tcPr>
                </a:tc>
                <a:tc>
                  <a:txBody>
                    <a:bodyPr/>
                    <a:lstStyle/>
                    <a:p>
                      <a:pPr algn="r"/>
                      <a:r>
                        <a:rPr lang="es-MX" sz="1300" dirty="0"/>
                        <a:t>3,017,852</a:t>
                      </a:r>
                    </a:p>
                  </a:txBody>
                  <a:tcPr marR="144000" anchor="ctr">
                    <a:lnB w="12700" cap="flat" cmpd="sng" algn="ctr">
                      <a:solidFill>
                        <a:schemeClr val="tx1"/>
                      </a:solidFill>
                      <a:prstDash val="solid"/>
                      <a:round/>
                      <a:headEnd type="none" w="med" len="med"/>
                      <a:tailEnd type="none" w="med" len="med"/>
                    </a:lnB>
                  </a:tcPr>
                </a:tc>
                <a:tc>
                  <a:txBody>
                    <a:bodyPr/>
                    <a:lstStyle/>
                    <a:p>
                      <a:pPr algn="r" fontAlgn="b"/>
                      <a:r>
                        <a:rPr lang="es-MX" sz="1300" u="none" strike="noStrike" dirty="0">
                          <a:effectLst/>
                        </a:rPr>
                        <a:t>1,840,347</a:t>
                      </a:r>
                    </a:p>
                  </a:txBody>
                  <a:tcPr marL="9525" marR="252000" marT="9525" marB="0" anchor="ctr">
                    <a:lnB w="12700" cap="flat" cmpd="sng" algn="ctr">
                      <a:solidFill>
                        <a:schemeClr val="tx1"/>
                      </a:solidFill>
                      <a:prstDash val="solid"/>
                      <a:round/>
                      <a:headEnd type="none" w="med" len="med"/>
                      <a:tailEnd type="none" w="med" len="med"/>
                    </a:lnB>
                  </a:tcPr>
                </a:tc>
                <a:tc>
                  <a:txBody>
                    <a:bodyPr/>
                    <a:lstStyle/>
                    <a:p>
                      <a:pPr algn="r" fontAlgn="b"/>
                      <a:r>
                        <a:rPr lang="es-MX" sz="1300" u="none" strike="noStrike" dirty="0">
                          <a:effectLst/>
                        </a:rPr>
                        <a:t>7.0 %</a:t>
                      </a:r>
                      <a:endParaRPr lang="es-MX" sz="1300" b="0" i="0" u="none" strike="noStrike" dirty="0">
                        <a:effectLst/>
                        <a:latin typeface="+mn-lt"/>
                      </a:endParaRPr>
                    </a:p>
                  </a:txBody>
                  <a:tcPr marL="9525" marR="1440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6302944"/>
                  </a:ext>
                </a:extLst>
              </a:tr>
              <a:tr h="370840">
                <a:tc gridSpan="5">
                  <a:txBody>
                    <a:bodyPr/>
                    <a:lstStyle/>
                    <a:p>
                      <a:endParaRPr lang="es-MX" sz="1400" dirty="0"/>
                    </a:p>
                    <a:p>
                      <a:r>
                        <a:rPr lang="es-MX" sz="1400" dirty="0"/>
                        <a:t>CMA = Tasa de c</a:t>
                      </a:r>
                      <a:r>
                        <a:rPr lang="es-MX" sz="1400" baseline="0" dirty="0"/>
                        <a:t>recimiento anual promedio</a:t>
                      </a:r>
                      <a:endParaRPr lang="es-MX" sz="1400" dirty="0"/>
                    </a:p>
                    <a:p>
                      <a:r>
                        <a:rPr lang="es-MX" sz="1400" dirty="0"/>
                        <a:t>Fuente: </a:t>
                      </a:r>
                      <a:r>
                        <a:rPr lang="es-MX" sz="1400" dirty="0" err="1"/>
                        <a:t>Scimago</a:t>
                      </a:r>
                      <a:r>
                        <a:rPr lang="es-MX" sz="1400" dirty="0"/>
                        <a:t> </a:t>
                      </a:r>
                      <a:r>
                        <a:rPr lang="es-MX" sz="1400" dirty="0" err="1"/>
                        <a:t>Journal</a:t>
                      </a:r>
                      <a:r>
                        <a:rPr lang="es-MX" sz="1400" dirty="0"/>
                        <a:t> &amp; Country Rank</a:t>
                      </a:r>
                    </a:p>
                    <a:p>
                      <a:endParaRPr lang="es-MX" sz="1400" dirty="0"/>
                    </a:p>
                    <a:p>
                      <a:r>
                        <a:rPr lang="es-MX" sz="1400" dirty="0"/>
                        <a:t>Europa Occidental</a:t>
                      </a:r>
                      <a:r>
                        <a:rPr lang="es-MX" sz="1400" baseline="0" dirty="0"/>
                        <a:t> (en orden de producción): Reino Unido, Alemania, Francia, Italia, España, Países Bajos, Suiza, Suecia, Bélgica, Dinamarca, Austria, Portugal, Noruega, Finlandia, Grecia, Irlanda, Chipre, Luxemburgo, Islandia, Malta, Liechtenstein, Mónaco, Groenlandia, Islas Feroe, Andorra, San Marino, Gibraltar, Vaticano. </a:t>
                      </a:r>
                      <a:endParaRPr lang="es-MX"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pPr algn="r"/>
                      <a:endParaRPr lang="es-MX" sz="1400" dirty="0"/>
                    </a:p>
                  </a:txBody>
                  <a:tcPr marR="144000"/>
                </a:tc>
                <a:tc hMerge="1">
                  <a:txBody>
                    <a:bodyPr/>
                    <a:lstStyle/>
                    <a:p>
                      <a:pPr algn="r"/>
                      <a:endParaRPr lang="es-MX" sz="1400" dirty="0"/>
                    </a:p>
                  </a:txBody>
                  <a:tcPr marR="144000"/>
                </a:tc>
                <a:tc hMerge="1">
                  <a:txBody>
                    <a:bodyPr/>
                    <a:lstStyle/>
                    <a:p>
                      <a:pPr algn="r" fontAlgn="b"/>
                      <a:endParaRPr lang="es-MX" sz="1400" b="0" i="0" u="none" strike="noStrike" dirty="0">
                        <a:effectLst/>
                        <a:latin typeface="+mn-lt"/>
                      </a:endParaRPr>
                    </a:p>
                  </a:txBody>
                  <a:tcPr marL="9525" marR="252000" marT="9525" marB="0" anchor="ctr"/>
                </a:tc>
                <a:tc hMerge="1">
                  <a:txBody>
                    <a:bodyPr/>
                    <a:lstStyle/>
                    <a:p>
                      <a:pPr algn="r" fontAlgn="b"/>
                      <a:endParaRPr lang="es-MX" sz="1400" b="0" i="0" u="none" strike="noStrike" dirty="0">
                        <a:effectLst/>
                        <a:latin typeface="+mn-lt"/>
                      </a:endParaRPr>
                    </a:p>
                  </a:txBody>
                  <a:tcPr marL="9525" marR="180000" marT="9525" marB="0" anchor="ctr"/>
                </a:tc>
                <a:extLst>
                  <a:ext uri="{0D108BD9-81ED-4DB2-BD59-A6C34878D82A}">
                    <a16:rowId xmlns:a16="http://schemas.microsoft.com/office/drawing/2014/main" val="3156192347"/>
                  </a:ext>
                </a:extLst>
              </a:tr>
            </a:tbl>
          </a:graphicData>
        </a:graphic>
      </p:graphicFrame>
    </p:spTree>
    <p:extLst>
      <p:ext uri="{BB962C8B-B14F-4D97-AF65-F5344CB8AC3E}">
        <p14:creationId xmlns:p14="http://schemas.microsoft.com/office/powerpoint/2010/main" val="27991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title"/>
          </p:nvPr>
        </p:nvSpPr>
        <p:spPr>
          <a:xfrm>
            <a:off x="0" y="0"/>
            <a:ext cx="9144000" cy="720725"/>
          </a:xfrm>
          <a:solidFill>
            <a:schemeClr val="tx1"/>
          </a:solidFill>
        </p:spPr>
        <p:txBody>
          <a:bodyPr/>
          <a:lstStyle/>
          <a:p>
            <a:pPr algn="r" eaLnBrk="1" hangingPunct="1"/>
            <a:r>
              <a:rPr lang="es-MX" altLang="es-MX" sz="2800" dirty="0">
                <a:solidFill>
                  <a:schemeClr val="bg1"/>
                </a:solidFill>
              </a:rPr>
              <a:t>Pautas de transformación</a:t>
            </a:r>
          </a:p>
        </p:txBody>
      </p:sp>
      <p:sp>
        <p:nvSpPr>
          <p:cNvPr id="3075" name="Marcador de contenido 2"/>
          <p:cNvSpPr>
            <a:spLocks noGrp="1"/>
          </p:cNvSpPr>
          <p:nvPr>
            <p:ph sz="half" idx="1"/>
          </p:nvPr>
        </p:nvSpPr>
        <p:spPr>
          <a:xfrm>
            <a:off x="628650" y="930275"/>
            <a:ext cx="8180614" cy="5486854"/>
          </a:xfrm>
        </p:spPr>
        <p:txBody>
          <a:bodyPr rtlCol="0">
            <a:normAutofit fontScale="62500" lnSpcReduction="20000"/>
          </a:bodyPr>
          <a:lstStyle/>
          <a:p>
            <a:pPr marL="0" indent="0" algn="ctr" eaLnBrk="1" fontAlgn="auto" hangingPunct="1">
              <a:spcAft>
                <a:spcPts val="0"/>
              </a:spcAft>
              <a:buNone/>
              <a:defRPr/>
            </a:pPr>
            <a:r>
              <a:rPr lang="es-MX" altLang="es-MX" sz="3200" b="1" dirty="0"/>
              <a:t>Procesos cruciales del cambio institucional</a:t>
            </a:r>
          </a:p>
          <a:p>
            <a:pPr eaLnBrk="1" fontAlgn="auto" hangingPunct="1">
              <a:spcAft>
                <a:spcPts val="0"/>
              </a:spcAft>
              <a:defRPr/>
            </a:pPr>
            <a:endParaRPr lang="es-MX" altLang="es-MX" dirty="0"/>
          </a:p>
          <a:p>
            <a:pPr eaLnBrk="1" fontAlgn="auto" hangingPunct="1">
              <a:spcAft>
                <a:spcPts val="0"/>
              </a:spcAft>
              <a:defRPr/>
            </a:pPr>
            <a:r>
              <a:rPr lang="es-MX" altLang="es-MX" dirty="0"/>
              <a:t>Crecimiento del sistema.</a:t>
            </a:r>
          </a:p>
          <a:p>
            <a:pPr eaLnBrk="1" fontAlgn="auto" hangingPunct="1">
              <a:spcAft>
                <a:spcPts val="0"/>
              </a:spcAft>
              <a:defRPr/>
            </a:pPr>
            <a:r>
              <a:rPr lang="es-MX" altLang="es-MX" dirty="0"/>
              <a:t>Diversificación de tipos institucionales, funciones y fuentes de financiamiento.</a:t>
            </a:r>
          </a:p>
          <a:p>
            <a:pPr eaLnBrk="1" fontAlgn="auto" hangingPunct="1">
              <a:spcAft>
                <a:spcPts val="0"/>
              </a:spcAft>
              <a:defRPr/>
            </a:pPr>
            <a:r>
              <a:rPr lang="es-MX" altLang="es-MX" dirty="0"/>
              <a:t>Descentralización y federalización.</a:t>
            </a:r>
          </a:p>
          <a:p>
            <a:pPr eaLnBrk="1" fontAlgn="auto" hangingPunct="1">
              <a:spcAft>
                <a:spcPts val="0"/>
              </a:spcAft>
              <a:defRPr/>
            </a:pPr>
            <a:r>
              <a:rPr lang="es-MX" altLang="es-MX" dirty="0"/>
              <a:t>Creación de instancias de regulación y coordinación.</a:t>
            </a:r>
          </a:p>
          <a:p>
            <a:pPr eaLnBrk="1" fontAlgn="auto" hangingPunct="1">
              <a:spcAft>
                <a:spcPts val="0"/>
              </a:spcAft>
              <a:defRPr/>
            </a:pPr>
            <a:r>
              <a:rPr lang="es-MX" altLang="es-MX" dirty="0"/>
              <a:t>Vinculación productiva con el entorno.</a:t>
            </a:r>
          </a:p>
          <a:p>
            <a:pPr eaLnBrk="1" fontAlgn="auto" hangingPunct="1">
              <a:spcAft>
                <a:spcPts val="0"/>
              </a:spcAft>
              <a:defRPr/>
            </a:pPr>
            <a:r>
              <a:rPr lang="es-MX" altLang="es-MX" dirty="0"/>
              <a:t>Implantación de fórmulas de planeación, evaluación y rendimiento de cuentas.</a:t>
            </a:r>
          </a:p>
          <a:p>
            <a:pPr eaLnBrk="1" fontAlgn="auto" hangingPunct="1">
              <a:spcAft>
                <a:spcPts val="0"/>
              </a:spcAft>
              <a:defRPr/>
            </a:pPr>
            <a:r>
              <a:rPr lang="es-MX" altLang="es-MX" dirty="0"/>
              <a:t>Actualización de las estructuras, instancias y métodos de operación del gobierno universitario.</a:t>
            </a:r>
          </a:p>
          <a:p>
            <a:pPr eaLnBrk="1" fontAlgn="auto" hangingPunct="1">
              <a:spcAft>
                <a:spcPts val="0"/>
              </a:spcAft>
              <a:defRPr/>
            </a:pPr>
            <a:r>
              <a:rPr lang="es-MX" altLang="es-MX" dirty="0"/>
              <a:t>Instrumentación de mecanismos de aseguramiento de calidad (acreditación).</a:t>
            </a:r>
          </a:p>
          <a:p>
            <a:pPr eaLnBrk="1" fontAlgn="auto" hangingPunct="1">
              <a:spcAft>
                <a:spcPts val="0"/>
              </a:spcAft>
              <a:defRPr/>
            </a:pPr>
            <a:r>
              <a:rPr lang="es-MX" altLang="es-MX" dirty="0"/>
              <a:t>Competencia internacional.</a:t>
            </a:r>
          </a:p>
          <a:p>
            <a:pPr eaLnBrk="1" fontAlgn="auto" hangingPunct="1">
              <a:spcAft>
                <a:spcPts val="0"/>
              </a:spcAft>
              <a:defRPr/>
            </a:pPr>
            <a:r>
              <a:rPr lang="es-MX" altLang="es-MX" dirty="0"/>
              <a:t>Convergencia y flexibilización curricular.</a:t>
            </a:r>
          </a:p>
          <a:p>
            <a:pPr eaLnBrk="1" fontAlgn="auto" hangingPunct="1">
              <a:spcAft>
                <a:spcPts val="0"/>
              </a:spcAft>
              <a:defRPr/>
            </a:pPr>
            <a:r>
              <a:rPr lang="es-MX" altLang="es-MX" dirty="0"/>
              <a:t>Modelo de competencias profesionales.</a:t>
            </a:r>
          </a:p>
          <a:p>
            <a:pPr eaLnBrk="1" fontAlgn="auto" hangingPunct="1">
              <a:spcAft>
                <a:spcPts val="0"/>
              </a:spcAft>
              <a:defRPr/>
            </a:pPr>
            <a:r>
              <a:rPr lang="es-MX" altLang="es-MX" dirty="0"/>
              <a:t>Desarrollo de formas de aprendizaje a distancia (Abierta, a distancia, MOOC).</a:t>
            </a:r>
          </a:p>
          <a:p>
            <a:pPr eaLnBrk="1" fontAlgn="auto" hangingPunct="1">
              <a:spcAft>
                <a:spcPts val="0"/>
              </a:spcAft>
              <a:defRPr/>
            </a:pPr>
            <a:r>
              <a:rPr lang="es-MX" altLang="es-MX" dirty="0"/>
              <a:t>Debates centrales: Bien público, responsabilidad social, empleabilidad.</a:t>
            </a:r>
          </a:p>
        </p:txBody>
      </p:sp>
      <p:sp>
        <p:nvSpPr>
          <p:cNvPr id="4" name="3 Marcador de número de diapositiva"/>
          <p:cNvSpPr>
            <a:spLocks noGrp="1"/>
          </p:cNvSpPr>
          <p:nvPr>
            <p:ph type="sldNum" sz="quarter" idx="12"/>
          </p:nvPr>
        </p:nvSpPr>
        <p:spPr/>
        <p:txBody>
          <a:bodyPr/>
          <a:lstStyle/>
          <a:p>
            <a:pPr>
              <a:defRPr/>
            </a:pPr>
            <a:fld id="{BA5F60CD-9B73-407A-A36B-9DED25E8C11D}" type="slidenum">
              <a:rPr lang="es-MX" smtClean="0"/>
              <a:pPr>
                <a:defRPr/>
              </a:pPr>
              <a:t>2</a:t>
            </a:fld>
            <a:endParaRPr lang="es-MX"/>
          </a:p>
        </p:txBody>
      </p:sp>
    </p:spTree>
    <p:extLst>
      <p:ext uri="{BB962C8B-B14F-4D97-AF65-F5344CB8AC3E}">
        <p14:creationId xmlns:p14="http://schemas.microsoft.com/office/powerpoint/2010/main" val="258010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9144000" cy="720000"/>
          </a:xfrm>
          <a:solidFill>
            <a:schemeClr val="tx1"/>
          </a:solidFill>
        </p:spPr>
        <p:txBody>
          <a:bodyPr/>
          <a:lstStyle/>
          <a:p>
            <a:pPr algn="ctr"/>
            <a:r>
              <a:rPr lang="es-MX" sz="2800" dirty="0">
                <a:solidFill>
                  <a:schemeClr val="bg1"/>
                </a:solidFill>
              </a:rPr>
              <a:t>Producción académica indexada. Europa Occidental</a:t>
            </a:r>
          </a:p>
        </p:txBody>
      </p:sp>
      <p:graphicFrame>
        <p:nvGraphicFramePr>
          <p:cNvPr id="6" name="Gráfico 5"/>
          <p:cNvGraphicFramePr>
            <a:graphicFrameLocks/>
          </p:cNvGraphicFramePr>
          <p:nvPr>
            <p:extLst/>
          </p:nvPr>
        </p:nvGraphicFramePr>
        <p:xfrm>
          <a:off x="4357816" y="842002"/>
          <a:ext cx="4687330" cy="27141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a:graphicFrameLocks/>
          </p:cNvGraphicFramePr>
          <p:nvPr>
            <p:extLst/>
          </p:nvPr>
        </p:nvGraphicFramePr>
        <p:xfrm>
          <a:off x="4357816" y="3678152"/>
          <a:ext cx="4687330" cy="2708999"/>
        </p:xfrm>
        <a:graphic>
          <a:graphicData uri="http://schemas.openxmlformats.org/drawingml/2006/chart">
            <c:chart xmlns:c="http://schemas.openxmlformats.org/drawingml/2006/chart" xmlns:r="http://schemas.openxmlformats.org/officeDocument/2006/relationships" r:id="rId3"/>
          </a:graphicData>
        </a:graphic>
      </p:graphicFrame>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67" y="1017817"/>
            <a:ext cx="2771260" cy="2362517"/>
          </a:xfrm>
          <a:prstGeom prst="rect">
            <a:avLst/>
          </a:prstGeom>
        </p:spPr>
      </p:pic>
      <p:graphicFrame>
        <p:nvGraphicFramePr>
          <p:cNvPr id="12" name="Tabla 11"/>
          <p:cNvGraphicFramePr>
            <a:graphicFrameLocks noGrp="1"/>
          </p:cNvGraphicFramePr>
          <p:nvPr>
            <p:extLst/>
          </p:nvPr>
        </p:nvGraphicFramePr>
        <p:xfrm>
          <a:off x="313038" y="3678150"/>
          <a:ext cx="3962400" cy="9144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433166200"/>
                    </a:ext>
                  </a:extLst>
                </a:gridCol>
              </a:tblGrid>
              <a:tr h="370840">
                <a:tc>
                  <a:txBody>
                    <a:bodyPr/>
                    <a:lstStyle/>
                    <a:p>
                      <a:r>
                        <a:rPr lang="es-MX" dirty="0"/>
                        <a:t>El bloque de países de Europa Occidental incrementó su producción </a:t>
                      </a:r>
                      <a:r>
                        <a:rPr lang="es-MX"/>
                        <a:t>académica indexada  </a:t>
                      </a:r>
                      <a:endParaRPr lang="es-MX" dirty="0"/>
                    </a:p>
                  </a:txBody>
                  <a:tcPr/>
                </a:tc>
                <a:extLst>
                  <a:ext uri="{0D108BD9-81ED-4DB2-BD59-A6C34878D82A}">
                    <a16:rowId xmlns:a16="http://schemas.microsoft.com/office/drawing/2014/main" val="1876101516"/>
                  </a:ext>
                </a:extLst>
              </a:tr>
            </a:tbl>
          </a:graphicData>
        </a:graphic>
      </p:graphicFrame>
    </p:spTree>
    <p:extLst>
      <p:ext uri="{BB962C8B-B14F-4D97-AF65-F5344CB8AC3E}">
        <p14:creationId xmlns:p14="http://schemas.microsoft.com/office/powerpoint/2010/main" val="1063471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0" y="0"/>
            <a:ext cx="9144000" cy="720000"/>
          </a:xfrm>
          <a:solidFill>
            <a:schemeClr val="tx1"/>
          </a:solidFill>
        </p:spPr>
        <p:txBody>
          <a:bodyPr>
            <a:normAutofit/>
          </a:bodyPr>
          <a:lstStyle/>
          <a:p>
            <a:pPr algn="r"/>
            <a:r>
              <a:rPr lang="es-MX" sz="2800" dirty="0">
                <a:solidFill>
                  <a:schemeClr val="bg1"/>
                </a:solidFill>
              </a:rPr>
              <a:t>Producción académica indexada. Países de Iberoamérica</a:t>
            </a:r>
          </a:p>
        </p:txBody>
      </p:sp>
      <p:graphicFrame>
        <p:nvGraphicFramePr>
          <p:cNvPr id="10" name="Marcador de contenido 9"/>
          <p:cNvGraphicFramePr>
            <a:graphicFrameLocks noGrp="1"/>
          </p:cNvGraphicFramePr>
          <p:nvPr>
            <p:ph sz="half" idx="1"/>
          </p:nvPr>
        </p:nvGraphicFramePr>
        <p:xfrm>
          <a:off x="628650" y="1370759"/>
          <a:ext cx="4396432" cy="4820920"/>
        </p:xfrm>
        <a:graphic>
          <a:graphicData uri="http://schemas.openxmlformats.org/drawingml/2006/table">
            <a:tbl>
              <a:tblPr firstRow="1" bandRow="1">
                <a:tableStyleId>{5202B0CA-FC54-4496-8BCA-5EF66A818D29}</a:tableStyleId>
              </a:tblPr>
              <a:tblGrid>
                <a:gridCol w="1060109">
                  <a:extLst>
                    <a:ext uri="{9D8B030D-6E8A-4147-A177-3AD203B41FA5}">
                      <a16:colId xmlns:a16="http://schemas.microsoft.com/office/drawing/2014/main" val="2846984748"/>
                    </a:ext>
                  </a:extLst>
                </a:gridCol>
                <a:gridCol w="848497">
                  <a:extLst>
                    <a:ext uri="{9D8B030D-6E8A-4147-A177-3AD203B41FA5}">
                      <a16:colId xmlns:a16="http://schemas.microsoft.com/office/drawing/2014/main" val="3926584837"/>
                    </a:ext>
                  </a:extLst>
                </a:gridCol>
                <a:gridCol w="766119">
                  <a:extLst>
                    <a:ext uri="{9D8B030D-6E8A-4147-A177-3AD203B41FA5}">
                      <a16:colId xmlns:a16="http://schemas.microsoft.com/office/drawing/2014/main" val="776065986"/>
                    </a:ext>
                  </a:extLst>
                </a:gridCol>
                <a:gridCol w="955589">
                  <a:extLst>
                    <a:ext uri="{9D8B030D-6E8A-4147-A177-3AD203B41FA5}">
                      <a16:colId xmlns:a16="http://schemas.microsoft.com/office/drawing/2014/main" val="356414151"/>
                    </a:ext>
                  </a:extLst>
                </a:gridCol>
                <a:gridCol w="766118">
                  <a:extLst>
                    <a:ext uri="{9D8B030D-6E8A-4147-A177-3AD203B41FA5}">
                      <a16:colId xmlns:a16="http://schemas.microsoft.com/office/drawing/2014/main" val="545300673"/>
                    </a:ext>
                  </a:extLst>
                </a:gridCol>
              </a:tblGrid>
              <a:tr h="370840">
                <a:tc>
                  <a:txBody>
                    <a:bodyPr/>
                    <a:lstStyle/>
                    <a:p>
                      <a:endParaRPr lang="es-MX" sz="1400" dirty="0"/>
                    </a:p>
                  </a:txBody>
                  <a:tcPr/>
                </a:tc>
                <a:tc>
                  <a:txBody>
                    <a:bodyPr/>
                    <a:lstStyle/>
                    <a:p>
                      <a:pPr algn="ctr"/>
                      <a:r>
                        <a:rPr lang="es-MX" sz="1400" dirty="0"/>
                        <a:t>2000</a:t>
                      </a:r>
                      <a:endParaRPr lang="es-MX" sz="1400" b="0" dirty="0"/>
                    </a:p>
                  </a:txBody>
                  <a:tcPr anchor="ctr"/>
                </a:tc>
                <a:tc>
                  <a:txBody>
                    <a:bodyPr/>
                    <a:lstStyle/>
                    <a:p>
                      <a:pPr algn="ctr"/>
                      <a:r>
                        <a:rPr lang="es-MX" sz="1400" dirty="0"/>
                        <a:t>2014</a:t>
                      </a:r>
                      <a:endParaRPr lang="es-MX" sz="1400" b="0" dirty="0"/>
                    </a:p>
                  </a:txBody>
                  <a:tcPr anchor="ctr"/>
                </a:tc>
                <a:tc>
                  <a:txBody>
                    <a:bodyPr/>
                    <a:lstStyle/>
                    <a:p>
                      <a:pPr algn="ctr"/>
                      <a:r>
                        <a:rPr lang="es-MX" sz="1400" dirty="0"/>
                        <a:t>Diferencia</a:t>
                      </a:r>
                      <a:endParaRPr lang="es-MX" sz="1400" b="0" dirty="0"/>
                    </a:p>
                  </a:txBody>
                  <a:tcPr anchor="ctr"/>
                </a:tc>
                <a:tc>
                  <a:txBody>
                    <a:bodyPr/>
                    <a:lstStyle/>
                    <a:p>
                      <a:pPr algn="ctr"/>
                      <a:r>
                        <a:rPr lang="es-MX" sz="1400" dirty="0"/>
                        <a:t>CMA</a:t>
                      </a:r>
                      <a:endParaRPr lang="es-MX" sz="1400" b="0" dirty="0"/>
                    </a:p>
                  </a:txBody>
                  <a:tcPr anchor="ctr"/>
                </a:tc>
                <a:extLst>
                  <a:ext uri="{0D108BD9-81ED-4DB2-BD59-A6C34878D82A}">
                    <a16:rowId xmlns:a16="http://schemas.microsoft.com/office/drawing/2014/main" val="3476128633"/>
                  </a:ext>
                </a:extLst>
              </a:tr>
              <a:tr h="370840">
                <a:tc>
                  <a:txBody>
                    <a:bodyPr/>
                    <a:lstStyle/>
                    <a:p>
                      <a:r>
                        <a:rPr lang="es-MX" sz="1400" dirty="0"/>
                        <a:t>España</a:t>
                      </a:r>
                    </a:p>
                  </a:txBody>
                  <a:tcPr anchor="ctr"/>
                </a:tc>
                <a:tc>
                  <a:txBody>
                    <a:bodyPr/>
                    <a:lstStyle/>
                    <a:p>
                      <a:pPr algn="r"/>
                      <a:r>
                        <a:rPr lang="es-MX" sz="1400" dirty="0"/>
                        <a:t>27,924</a:t>
                      </a:r>
                    </a:p>
                  </a:txBody>
                  <a:tcPr marR="144000" anchor="ctr"/>
                </a:tc>
                <a:tc>
                  <a:txBody>
                    <a:bodyPr/>
                    <a:lstStyle/>
                    <a:p>
                      <a:pPr algn="r"/>
                      <a:r>
                        <a:rPr lang="es-MX" sz="1400" dirty="0"/>
                        <a:t>78,049</a:t>
                      </a:r>
                    </a:p>
                  </a:txBody>
                  <a:tcPr marR="144000" anchor="ctr"/>
                </a:tc>
                <a:tc>
                  <a:txBody>
                    <a:bodyPr/>
                    <a:lstStyle/>
                    <a:p>
                      <a:pPr algn="r" fontAlgn="b"/>
                      <a:r>
                        <a:rPr lang="es-MX" sz="1400" u="none" strike="noStrike" dirty="0">
                          <a:effectLst/>
                        </a:rPr>
                        <a:t>50,125</a:t>
                      </a:r>
                      <a:endParaRPr lang="es-MX" sz="1400" b="0" i="0" u="none" strike="noStrike" dirty="0">
                        <a:effectLst/>
                        <a:latin typeface="+mn-lt"/>
                      </a:endParaRPr>
                    </a:p>
                  </a:txBody>
                  <a:tcPr marL="9525" marR="252000" marT="9525" marB="0" anchor="ctr"/>
                </a:tc>
                <a:tc>
                  <a:txBody>
                    <a:bodyPr/>
                    <a:lstStyle/>
                    <a:p>
                      <a:pPr algn="r" fontAlgn="b"/>
                      <a:r>
                        <a:rPr lang="es-MX" sz="1400" u="none" strike="noStrike" dirty="0">
                          <a:effectLst/>
                        </a:rPr>
                        <a:t>7.6 %</a:t>
                      </a:r>
                      <a:endParaRPr lang="es-MX" sz="1400" b="0" i="0" u="none" strike="noStrike" dirty="0">
                        <a:effectLst/>
                        <a:latin typeface="+mn-lt"/>
                      </a:endParaRPr>
                    </a:p>
                  </a:txBody>
                  <a:tcPr marL="9525" marR="144000" marT="9525" marB="0" anchor="ctr"/>
                </a:tc>
                <a:extLst>
                  <a:ext uri="{0D108BD9-81ED-4DB2-BD59-A6C34878D82A}">
                    <a16:rowId xmlns:a16="http://schemas.microsoft.com/office/drawing/2014/main" val="2738464818"/>
                  </a:ext>
                </a:extLst>
              </a:tr>
              <a:tr h="370840">
                <a:tc>
                  <a:txBody>
                    <a:bodyPr/>
                    <a:lstStyle/>
                    <a:p>
                      <a:r>
                        <a:rPr lang="es-MX" sz="1400" dirty="0"/>
                        <a:t>Brasil</a:t>
                      </a:r>
                    </a:p>
                  </a:txBody>
                  <a:tcPr anchor="ctr"/>
                </a:tc>
                <a:tc>
                  <a:txBody>
                    <a:bodyPr/>
                    <a:lstStyle/>
                    <a:p>
                      <a:pPr algn="r"/>
                      <a:r>
                        <a:rPr lang="es-MX" sz="1400" dirty="0"/>
                        <a:t>14,042</a:t>
                      </a:r>
                    </a:p>
                  </a:txBody>
                  <a:tcPr marR="144000" anchor="ctr"/>
                </a:tc>
                <a:tc>
                  <a:txBody>
                    <a:bodyPr/>
                    <a:lstStyle/>
                    <a:p>
                      <a:pPr algn="r"/>
                      <a:r>
                        <a:rPr lang="es-MX" sz="1400" dirty="0"/>
                        <a:t>61,417</a:t>
                      </a:r>
                    </a:p>
                  </a:txBody>
                  <a:tcPr marR="144000" anchor="ctr"/>
                </a:tc>
                <a:tc>
                  <a:txBody>
                    <a:bodyPr/>
                    <a:lstStyle/>
                    <a:p>
                      <a:pPr algn="r" fontAlgn="b"/>
                      <a:r>
                        <a:rPr lang="es-MX" sz="1400" u="none" strike="noStrike" dirty="0">
                          <a:effectLst/>
                        </a:rPr>
                        <a:t>47,375</a:t>
                      </a:r>
                      <a:endParaRPr lang="es-MX" sz="1400" b="0" i="0" u="none" strike="noStrike" dirty="0">
                        <a:effectLst/>
                        <a:latin typeface="+mn-lt"/>
                      </a:endParaRPr>
                    </a:p>
                  </a:txBody>
                  <a:tcPr marL="9525" marR="252000" marT="9525" marB="0" anchor="ctr"/>
                </a:tc>
                <a:tc>
                  <a:txBody>
                    <a:bodyPr/>
                    <a:lstStyle/>
                    <a:p>
                      <a:pPr algn="r" fontAlgn="b"/>
                      <a:r>
                        <a:rPr lang="es-MX" sz="1400" u="none" strike="noStrike" dirty="0">
                          <a:effectLst/>
                        </a:rPr>
                        <a:t>11.1 %</a:t>
                      </a:r>
                      <a:endParaRPr lang="es-MX" sz="1400" b="0" i="0" u="none" strike="noStrike" dirty="0">
                        <a:effectLst/>
                        <a:latin typeface="+mn-lt"/>
                      </a:endParaRPr>
                    </a:p>
                  </a:txBody>
                  <a:tcPr marL="9525" marR="144000" marT="9525" marB="0" anchor="ctr"/>
                </a:tc>
                <a:extLst>
                  <a:ext uri="{0D108BD9-81ED-4DB2-BD59-A6C34878D82A}">
                    <a16:rowId xmlns:a16="http://schemas.microsoft.com/office/drawing/2014/main" val="2512365425"/>
                  </a:ext>
                </a:extLst>
              </a:tr>
              <a:tr h="370840">
                <a:tc>
                  <a:txBody>
                    <a:bodyPr/>
                    <a:lstStyle/>
                    <a:p>
                      <a:r>
                        <a:rPr lang="es-MX" sz="1400" dirty="0"/>
                        <a:t>Portugal</a:t>
                      </a:r>
                    </a:p>
                  </a:txBody>
                  <a:tcPr anchor="ctr"/>
                </a:tc>
                <a:tc>
                  <a:txBody>
                    <a:bodyPr/>
                    <a:lstStyle/>
                    <a:p>
                      <a:pPr algn="r"/>
                      <a:r>
                        <a:rPr lang="es-MX" sz="1400" dirty="0"/>
                        <a:t>4,143</a:t>
                      </a:r>
                    </a:p>
                  </a:txBody>
                  <a:tcPr marR="144000" anchor="ctr"/>
                </a:tc>
                <a:tc>
                  <a:txBody>
                    <a:bodyPr/>
                    <a:lstStyle/>
                    <a:p>
                      <a:pPr algn="r"/>
                      <a:r>
                        <a:rPr lang="es-MX" sz="1400" dirty="0"/>
                        <a:t>20,304</a:t>
                      </a:r>
                    </a:p>
                  </a:txBody>
                  <a:tcPr marR="144000" anchor="ctr"/>
                </a:tc>
                <a:tc>
                  <a:txBody>
                    <a:bodyPr/>
                    <a:lstStyle/>
                    <a:p>
                      <a:pPr algn="r" fontAlgn="b"/>
                      <a:r>
                        <a:rPr lang="es-MX" sz="1400" u="none" strike="noStrike" dirty="0">
                          <a:effectLst/>
                        </a:rPr>
                        <a:t>16,161</a:t>
                      </a:r>
                      <a:endParaRPr lang="es-MX" sz="1400" b="0" i="0" u="none" strike="noStrike" dirty="0">
                        <a:effectLst/>
                        <a:latin typeface="+mn-lt"/>
                      </a:endParaRPr>
                    </a:p>
                  </a:txBody>
                  <a:tcPr marL="9525" marR="252000" marT="9525" marB="0" anchor="ctr"/>
                </a:tc>
                <a:tc>
                  <a:txBody>
                    <a:bodyPr/>
                    <a:lstStyle/>
                    <a:p>
                      <a:pPr algn="r" fontAlgn="b"/>
                      <a:r>
                        <a:rPr lang="es-MX" sz="1400" u="none" strike="noStrike" dirty="0">
                          <a:effectLst/>
                        </a:rPr>
                        <a:t>12.0 %</a:t>
                      </a:r>
                      <a:endParaRPr lang="es-MX" sz="1400" b="0" i="0" u="none" strike="noStrike" dirty="0">
                        <a:effectLst/>
                        <a:latin typeface="+mn-lt"/>
                      </a:endParaRPr>
                    </a:p>
                  </a:txBody>
                  <a:tcPr marL="9525" marR="144000" marT="9525" marB="0" anchor="ctr"/>
                </a:tc>
                <a:extLst>
                  <a:ext uri="{0D108BD9-81ED-4DB2-BD59-A6C34878D82A}">
                    <a16:rowId xmlns:a16="http://schemas.microsoft.com/office/drawing/2014/main" val="2185279991"/>
                  </a:ext>
                </a:extLst>
              </a:tr>
              <a:tr h="370840">
                <a:tc>
                  <a:txBody>
                    <a:bodyPr/>
                    <a:lstStyle/>
                    <a:p>
                      <a:r>
                        <a:rPr lang="es-MX" sz="1400" dirty="0"/>
                        <a:t>México</a:t>
                      </a:r>
                    </a:p>
                  </a:txBody>
                  <a:tcPr anchor="ctr"/>
                </a:tc>
                <a:tc>
                  <a:txBody>
                    <a:bodyPr/>
                    <a:lstStyle/>
                    <a:p>
                      <a:pPr algn="r"/>
                      <a:r>
                        <a:rPr lang="es-MX" sz="1400" dirty="0"/>
                        <a:t>6,133</a:t>
                      </a:r>
                    </a:p>
                  </a:txBody>
                  <a:tcPr marR="144000" anchor="ctr"/>
                </a:tc>
                <a:tc>
                  <a:txBody>
                    <a:bodyPr/>
                    <a:lstStyle/>
                    <a:p>
                      <a:pPr algn="r"/>
                      <a:r>
                        <a:rPr lang="es-MX" sz="1400" dirty="0"/>
                        <a:t>17,207</a:t>
                      </a:r>
                    </a:p>
                  </a:txBody>
                  <a:tcPr marR="144000" anchor="ctr"/>
                </a:tc>
                <a:tc>
                  <a:txBody>
                    <a:bodyPr/>
                    <a:lstStyle/>
                    <a:p>
                      <a:pPr algn="r" fontAlgn="b"/>
                      <a:r>
                        <a:rPr lang="es-MX" sz="1400" u="none" strike="noStrike" dirty="0">
                          <a:effectLst/>
                        </a:rPr>
                        <a:t>11,074</a:t>
                      </a:r>
                      <a:endParaRPr lang="es-MX" sz="1400" b="0" i="0" u="none" strike="noStrike" dirty="0">
                        <a:effectLst/>
                        <a:latin typeface="+mn-lt"/>
                      </a:endParaRPr>
                    </a:p>
                  </a:txBody>
                  <a:tcPr marL="9525" marR="252000" marT="9525" marB="0" anchor="ctr"/>
                </a:tc>
                <a:tc>
                  <a:txBody>
                    <a:bodyPr/>
                    <a:lstStyle/>
                    <a:p>
                      <a:pPr algn="r" fontAlgn="b"/>
                      <a:r>
                        <a:rPr lang="es-MX" sz="1400" u="none" strike="noStrike" dirty="0">
                          <a:effectLst/>
                        </a:rPr>
                        <a:t>7.6 %</a:t>
                      </a:r>
                      <a:endParaRPr lang="es-MX" sz="1400" b="0" i="0" u="none" strike="noStrike" dirty="0">
                        <a:effectLst/>
                        <a:latin typeface="+mn-lt"/>
                      </a:endParaRPr>
                    </a:p>
                  </a:txBody>
                  <a:tcPr marL="9525" marR="144000" marT="9525" marB="0" anchor="ctr"/>
                </a:tc>
                <a:extLst>
                  <a:ext uri="{0D108BD9-81ED-4DB2-BD59-A6C34878D82A}">
                    <a16:rowId xmlns:a16="http://schemas.microsoft.com/office/drawing/2014/main" val="433968074"/>
                  </a:ext>
                </a:extLst>
              </a:tr>
              <a:tr h="370840">
                <a:tc>
                  <a:txBody>
                    <a:bodyPr/>
                    <a:lstStyle/>
                    <a:p>
                      <a:r>
                        <a:rPr lang="es-MX" sz="1400" dirty="0"/>
                        <a:t>Argentina</a:t>
                      </a:r>
                    </a:p>
                  </a:txBody>
                  <a:tcPr anchor="ctr"/>
                </a:tc>
                <a:tc>
                  <a:txBody>
                    <a:bodyPr/>
                    <a:lstStyle/>
                    <a:p>
                      <a:pPr algn="r"/>
                      <a:r>
                        <a:rPr lang="es-MX" sz="1400" dirty="0"/>
                        <a:t>5,273</a:t>
                      </a:r>
                    </a:p>
                  </a:txBody>
                  <a:tcPr marR="144000" anchor="ctr"/>
                </a:tc>
                <a:tc>
                  <a:txBody>
                    <a:bodyPr/>
                    <a:lstStyle/>
                    <a:p>
                      <a:pPr algn="r"/>
                      <a:r>
                        <a:rPr lang="es-MX" sz="1400" dirty="0"/>
                        <a:t>11,728</a:t>
                      </a:r>
                    </a:p>
                  </a:txBody>
                  <a:tcPr marR="144000" anchor="ctr"/>
                </a:tc>
                <a:tc>
                  <a:txBody>
                    <a:bodyPr/>
                    <a:lstStyle/>
                    <a:p>
                      <a:pPr algn="r" fontAlgn="b"/>
                      <a:r>
                        <a:rPr lang="es-MX" sz="1400" u="none" strike="noStrike" dirty="0">
                          <a:effectLst/>
                        </a:rPr>
                        <a:t>6,455</a:t>
                      </a:r>
                      <a:endParaRPr lang="es-MX" sz="1400" b="0" i="0" u="none" strike="noStrike" dirty="0">
                        <a:effectLst/>
                        <a:latin typeface="+mn-lt"/>
                      </a:endParaRPr>
                    </a:p>
                  </a:txBody>
                  <a:tcPr marL="9525" marR="252000" marT="9525" marB="0" anchor="ctr"/>
                </a:tc>
                <a:tc>
                  <a:txBody>
                    <a:bodyPr/>
                    <a:lstStyle/>
                    <a:p>
                      <a:pPr algn="r" fontAlgn="b"/>
                      <a:r>
                        <a:rPr lang="es-MX" sz="1400" u="none" strike="noStrike" dirty="0">
                          <a:effectLst/>
                        </a:rPr>
                        <a:t>5.9 %</a:t>
                      </a:r>
                      <a:endParaRPr lang="es-MX" sz="1400" b="0" i="0" u="none" strike="noStrike" dirty="0">
                        <a:effectLst/>
                        <a:latin typeface="+mn-lt"/>
                      </a:endParaRPr>
                    </a:p>
                  </a:txBody>
                  <a:tcPr marL="9525" marR="144000" marT="9525" marB="0" anchor="ctr"/>
                </a:tc>
                <a:extLst>
                  <a:ext uri="{0D108BD9-81ED-4DB2-BD59-A6C34878D82A}">
                    <a16:rowId xmlns:a16="http://schemas.microsoft.com/office/drawing/2014/main" val="1126302944"/>
                  </a:ext>
                </a:extLst>
              </a:tr>
              <a:tr h="370840">
                <a:tc>
                  <a:txBody>
                    <a:bodyPr/>
                    <a:lstStyle/>
                    <a:p>
                      <a:r>
                        <a:rPr lang="es-MX" sz="1400" dirty="0"/>
                        <a:t>Chile</a:t>
                      </a:r>
                    </a:p>
                  </a:txBody>
                  <a:tcPr anchor="ctr">
                    <a:lnB w="12700" cap="flat" cmpd="sng" algn="ctr">
                      <a:solidFill>
                        <a:schemeClr val="tx1"/>
                      </a:solidFill>
                      <a:prstDash val="solid"/>
                      <a:round/>
                      <a:headEnd type="none" w="med" len="med"/>
                      <a:tailEnd type="none" w="med" len="med"/>
                    </a:lnB>
                  </a:tcPr>
                </a:tc>
                <a:tc>
                  <a:txBody>
                    <a:bodyPr/>
                    <a:lstStyle/>
                    <a:p>
                      <a:pPr algn="r"/>
                      <a:r>
                        <a:rPr lang="es-MX" sz="1400" dirty="0"/>
                        <a:t>2,163</a:t>
                      </a:r>
                    </a:p>
                  </a:txBody>
                  <a:tcPr marR="144000" anchor="ctr">
                    <a:lnB w="12700" cap="flat" cmpd="sng" algn="ctr">
                      <a:solidFill>
                        <a:schemeClr val="tx1"/>
                      </a:solidFill>
                      <a:prstDash val="solid"/>
                      <a:round/>
                      <a:headEnd type="none" w="med" len="med"/>
                      <a:tailEnd type="none" w="med" len="med"/>
                    </a:lnB>
                  </a:tcPr>
                </a:tc>
                <a:tc>
                  <a:txBody>
                    <a:bodyPr/>
                    <a:lstStyle/>
                    <a:p>
                      <a:pPr algn="r"/>
                      <a:r>
                        <a:rPr lang="es-MX" sz="1400" dirty="0"/>
                        <a:t>9,946</a:t>
                      </a:r>
                    </a:p>
                  </a:txBody>
                  <a:tcPr marR="144000" anchor="ctr">
                    <a:lnB w="12700" cap="flat" cmpd="sng" algn="ctr">
                      <a:solidFill>
                        <a:schemeClr val="tx1"/>
                      </a:solidFill>
                      <a:prstDash val="solid"/>
                      <a:round/>
                      <a:headEnd type="none" w="med" len="med"/>
                      <a:tailEnd type="none" w="med" len="med"/>
                    </a:lnB>
                  </a:tcPr>
                </a:tc>
                <a:tc>
                  <a:txBody>
                    <a:bodyPr/>
                    <a:lstStyle/>
                    <a:p>
                      <a:pPr algn="r" fontAlgn="b"/>
                      <a:r>
                        <a:rPr lang="es-MX" sz="1400" u="none" strike="noStrike" dirty="0">
                          <a:effectLst/>
                        </a:rPr>
                        <a:t>7,783</a:t>
                      </a:r>
                      <a:endParaRPr lang="es-MX" sz="1400" b="0" i="0" u="none" strike="noStrike" dirty="0">
                        <a:effectLst/>
                        <a:latin typeface="+mn-lt"/>
                      </a:endParaRPr>
                    </a:p>
                  </a:txBody>
                  <a:tcPr marL="9525" marR="252000" marT="9525" marB="0" anchor="ctr">
                    <a:lnB w="12700" cap="flat" cmpd="sng" algn="ctr">
                      <a:solidFill>
                        <a:schemeClr val="tx1"/>
                      </a:solidFill>
                      <a:prstDash val="solid"/>
                      <a:round/>
                      <a:headEnd type="none" w="med" len="med"/>
                      <a:tailEnd type="none" w="med" len="med"/>
                    </a:lnB>
                  </a:tcPr>
                </a:tc>
                <a:tc>
                  <a:txBody>
                    <a:bodyPr/>
                    <a:lstStyle/>
                    <a:p>
                      <a:pPr algn="r" fontAlgn="b"/>
                      <a:r>
                        <a:rPr lang="es-MX" sz="1400" u="none" strike="noStrike" dirty="0">
                          <a:effectLst/>
                        </a:rPr>
                        <a:t>11.5 %</a:t>
                      </a:r>
                      <a:endParaRPr lang="es-MX" sz="1400" b="0" i="0" u="none" strike="noStrike" dirty="0">
                        <a:effectLst/>
                        <a:latin typeface="+mn-lt"/>
                      </a:endParaRPr>
                    </a:p>
                  </a:txBody>
                  <a:tcPr marL="9525" marR="1440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405243"/>
                  </a:ext>
                </a:extLst>
              </a:tr>
              <a:tr h="370840">
                <a:tc gridSpan="5">
                  <a:txBody>
                    <a:bodyPr/>
                    <a:lstStyle/>
                    <a:p>
                      <a:endParaRPr lang="es-MX" sz="1400" dirty="0"/>
                    </a:p>
                    <a:p>
                      <a:r>
                        <a:rPr lang="es-MX" sz="1400" dirty="0"/>
                        <a:t>CMA = Promedio de c</a:t>
                      </a:r>
                      <a:r>
                        <a:rPr lang="es-MX" sz="1400" baseline="0" dirty="0"/>
                        <a:t>recimiento anual</a:t>
                      </a:r>
                      <a:endParaRPr lang="es-MX" sz="1400" dirty="0"/>
                    </a:p>
                    <a:p>
                      <a:r>
                        <a:rPr lang="es-MX" sz="1400" dirty="0"/>
                        <a:t>Fuente: </a:t>
                      </a:r>
                      <a:r>
                        <a:rPr lang="es-MX" sz="1400" dirty="0" err="1"/>
                        <a:t>Scimago</a:t>
                      </a:r>
                      <a:r>
                        <a:rPr lang="es-MX" sz="1400" dirty="0"/>
                        <a:t> </a:t>
                      </a:r>
                      <a:r>
                        <a:rPr lang="es-MX" sz="1400" dirty="0" err="1"/>
                        <a:t>Journal</a:t>
                      </a:r>
                      <a:r>
                        <a:rPr lang="es-MX" sz="1400" dirty="0"/>
                        <a:t> &amp; Country Rank</a:t>
                      </a:r>
                    </a:p>
                    <a:p>
                      <a:endParaRPr lang="es-MX" sz="1400" dirty="0"/>
                    </a:p>
                    <a:p>
                      <a:pPr marL="0" indent="0">
                        <a:buFontTx/>
                        <a:buNone/>
                      </a:pPr>
                      <a:r>
                        <a:rPr lang="es-MX" sz="1400" dirty="0"/>
                        <a:t>Diferencia España-México 2014   = 60,842 documentos</a:t>
                      </a:r>
                    </a:p>
                    <a:p>
                      <a:pPr marL="0" indent="0">
                        <a:buFontTx/>
                        <a:buNone/>
                      </a:pPr>
                      <a:r>
                        <a:rPr lang="es-MX" sz="1400" dirty="0"/>
                        <a:t>Diferencia Brasil-México 2014      = 44,210 documentos</a:t>
                      </a:r>
                    </a:p>
                    <a:p>
                      <a:pPr marL="0" indent="0">
                        <a:buFontTx/>
                        <a:buNone/>
                      </a:pPr>
                      <a:r>
                        <a:rPr lang="es-MX" sz="1400" dirty="0"/>
                        <a:t>Diferencia Portugal-México</a:t>
                      </a:r>
                      <a:r>
                        <a:rPr lang="es-MX" sz="1400" baseline="0" dirty="0"/>
                        <a:t> 2014 =   3,097 documentos</a:t>
                      </a:r>
                    </a:p>
                    <a:p>
                      <a:pPr marL="0" indent="0">
                        <a:buFontTx/>
                        <a:buNone/>
                      </a:pPr>
                      <a:endParaRPr lang="es-MX" sz="1400" baseline="0" dirty="0"/>
                    </a:p>
                    <a:p>
                      <a:pPr marL="0" indent="0">
                        <a:buFontTx/>
                        <a:buNone/>
                      </a:pPr>
                      <a:r>
                        <a:rPr lang="es-MX" sz="1400" baseline="0" dirty="0"/>
                        <a:t>Para ubicarse al nivel de España y Brasil, México tendría que multiplicar por cuatro su producción científica anual</a:t>
                      </a:r>
                      <a:endParaRPr lang="es-MX" sz="1400" dirty="0"/>
                    </a:p>
                  </a:txBody>
                  <a:tcPr>
                    <a:lnT w="12700" cap="flat" cmpd="sng" algn="ctr">
                      <a:solidFill>
                        <a:schemeClr val="tx1"/>
                      </a:solidFill>
                      <a:prstDash val="solid"/>
                      <a:round/>
                      <a:headEnd type="none" w="med" len="med"/>
                      <a:tailEnd type="none" w="med" len="med"/>
                    </a:lnT>
                    <a:solidFill>
                      <a:schemeClr val="bg1"/>
                    </a:solidFill>
                  </a:tcPr>
                </a:tc>
                <a:tc hMerge="1">
                  <a:txBody>
                    <a:bodyPr/>
                    <a:lstStyle/>
                    <a:p>
                      <a:pPr algn="r"/>
                      <a:endParaRPr lang="es-MX" sz="1400" dirty="0"/>
                    </a:p>
                  </a:txBody>
                  <a:tcPr marR="144000"/>
                </a:tc>
                <a:tc hMerge="1">
                  <a:txBody>
                    <a:bodyPr/>
                    <a:lstStyle/>
                    <a:p>
                      <a:pPr algn="r"/>
                      <a:endParaRPr lang="es-MX" sz="1400" dirty="0"/>
                    </a:p>
                  </a:txBody>
                  <a:tcPr marR="144000"/>
                </a:tc>
                <a:tc hMerge="1">
                  <a:txBody>
                    <a:bodyPr/>
                    <a:lstStyle/>
                    <a:p>
                      <a:pPr algn="r" fontAlgn="b"/>
                      <a:endParaRPr lang="es-MX" sz="1400" b="0" i="0" u="none" strike="noStrike" dirty="0">
                        <a:effectLst/>
                        <a:latin typeface="+mn-lt"/>
                      </a:endParaRPr>
                    </a:p>
                  </a:txBody>
                  <a:tcPr marL="9525" marR="252000" marT="9525" marB="0" anchor="ctr"/>
                </a:tc>
                <a:tc hMerge="1">
                  <a:txBody>
                    <a:bodyPr/>
                    <a:lstStyle/>
                    <a:p>
                      <a:pPr algn="r" fontAlgn="b"/>
                      <a:endParaRPr lang="es-MX" sz="1400" b="0" i="0" u="none" strike="noStrike" dirty="0">
                        <a:effectLst/>
                        <a:latin typeface="+mn-lt"/>
                      </a:endParaRPr>
                    </a:p>
                  </a:txBody>
                  <a:tcPr marL="9525" marR="180000" marT="9525" marB="0" anchor="ctr"/>
                </a:tc>
                <a:extLst>
                  <a:ext uri="{0D108BD9-81ED-4DB2-BD59-A6C34878D82A}">
                    <a16:rowId xmlns:a16="http://schemas.microsoft.com/office/drawing/2014/main" val="3156192347"/>
                  </a:ext>
                </a:extLst>
              </a:tr>
            </a:tbl>
          </a:graphicData>
        </a:graphic>
      </p:graphicFrame>
      <p:graphicFrame>
        <p:nvGraphicFramePr>
          <p:cNvPr id="9" name="Marcador de contenido 8"/>
          <p:cNvGraphicFramePr>
            <a:graphicFrameLocks noGrp="1"/>
          </p:cNvGraphicFramePr>
          <p:nvPr>
            <p:ph sz="half" idx="2"/>
          </p:nvPr>
        </p:nvGraphicFramePr>
        <p:xfrm>
          <a:off x="5231027" y="1370759"/>
          <a:ext cx="3284323" cy="47252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3354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
            <a:ext cx="9144000" cy="720000"/>
          </a:xfrm>
          <a:solidFill>
            <a:schemeClr val="tx1"/>
          </a:solidFill>
        </p:spPr>
        <p:txBody>
          <a:bodyPr/>
          <a:lstStyle/>
          <a:p>
            <a:pPr algn="r"/>
            <a:r>
              <a:rPr lang="es-MX" sz="2800" dirty="0">
                <a:solidFill>
                  <a:schemeClr val="bg1"/>
                </a:solidFill>
              </a:rPr>
              <a:t>Producción académica indexada</a:t>
            </a:r>
          </a:p>
        </p:txBody>
      </p:sp>
      <p:sp>
        <p:nvSpPr>
          <p:cNvPr id="4" name="3 Marcador de número de diapositiva"/>
          <p:cNvSpPr>
            <a:spLocks noGrp="1"/>
          </p:cNvSpPr>
          <p:nvPr>
            <p:ph type="sldNum" sz="quarter" idx="12"/>
          </p:nvPr>
        </p:nvSpPr>
        <p:spPr/>
        <p:txBody>
          <a:bodyPr/>
          <a:lstStyle/>
          <a:p>
            <a:pPr>
              <a:defRPr/>
            </a:pPr>
            <a:fld id="{A0207024-1DAA-4434-BDB1-9E97E0CDE33D}" type="slidenum">
              <a:rPr lang="es-MX" smtClean="0"/>
              <a:pPr>
                <a:defRPr/>
              </a:pPr>
              <a:t>22</a:t>
            </a:fld>
            <a:endParaRPr lang="es-MX"/>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645738433"/>
              </p:ext>
            </p:extLst>
          </p:nvPr>
        </p:nvGraphicFramePr>
        <p:xfrm>
          <a:off x="1722664" y="1094010"/>
          <a:ext cx="5968093" cy="4965300"/>
        </p:xfrm>
        <a:graphic>
          <a:graphicData uri="http://schemas.openxmlformats.org/drawingml/2006/table">
            <a:tbl>
              <a:tblPr>
                <a:tableStyleId>{5C22544A-7EE6-4342-B048-85BDC9FD1C3A}</a:tableStyleId>
              </a:tblPr>
              <a:tblGrid>
                <a:gridCol w="654038">
                  <a:extLst>
                    <a:ext uri="{9D8B030D-6E8A-4147-A177-3AD203B41FA5}">
                      <a16:colId xmlns:a16="http://schemas.microsoft.com/office/drawing/2014/main" val="20000"/>
                    </a:ext>
                  </a:extLst>
                </a:gridCol>
                <a:gridCol w="1635095">
                  <a:extLst>
                    <a:ext uri="{9D8B030D-6E8A-4147-A177-3AD203B41FA5}">
                      <a16:colId xmlns:a16="http://schemas.microsoft.com/office/drawing/2014/main" val="20001"/>
                    </a:ext>
                  </a:extLst>
                </a:gridCol>
                <a:gridCol w="1226320">
                  <a:extLst>
                    <a:ext uri="{9D8B030D-6E8A-4147-A177-3AD203B41FA5}">
                      <a16:colId xmlns:a16="http://schemas.microsoft.com/office/drawing/2014/main" val="20002"/>
                    </a:ext>
                  </a:extLst>
                </a:gridCol>
                <a:gridCol w="1226320">
                  <a:extLst>
                    <a:ext uri="{9D8B030D-6E8A-4147-A177-3AD203B41FA5}">
                      <a16:colId xmlns:a16="http://schemas.microsoft.com/office/drawing/2014/main" val="20003"/>
                    </a:ext>
                  </a:extLst>
                </a:gridCol>
                <a:gridCol w="1226320">
                  <a:extLst>
                    <a:ext uri="{9D8B030D-6E8A-4147-A177-3AD203B41FA5}">
                      <a16:colId xmlns:a16="http://schemas.microsoft.com/office/drawing/2014/main" val="20004"/>
                    </a:ext>
                  </a:extLst>
                </a:gridCol>
              </a:tblGrid>
              <a:tr h="248265">
                <a:tc gridSpan="5">
                  <a:txBody>
                    <a:bodyPr/>
                    <a:lstStyle/>
                    <a:p>
                      <a:pPr algn="ctr" fontAlgn="b"/>
                      <a:r>
                        <a:rPr lang="es-MX" sz="1400" b="1" i="0" u="none" strike="noStrike" dirty="0">
                          <a:solidFill>
                            <a:schemeClr val="tx1"/>
                          </a:solidFill>
                          <a:effectLst/>
                          <a:latin typeface="Calibri"/>
                        </a:rPr>
                        <a:t>México 2014</a:t>
                      </a:r>
                    </a:p>
                  </a:txBody>
                  <a:tcPr marL="9525" marR="9525" marT="9525" marB="0" anchor="b">
                    <a:solidFill>
                      <a:schemeClr val="bg1"/>
                    </a:solidFill>
                  </a:tcPr>
                </a:tc>
                <a:tc hMerge="1">
                  <a:txBody>
                    <a:bodyPr/>
                    <a:lstStyle/>
                    <a:p>
                      <a:pPr algn="ctr" fontAlgn="b"/>
                      <a:endParaRPr lang="es-MX" sz="1400" b="1" i="0" u="none" strike="noStrike" dirty="0">
                        <a:solidFill>
                          <a:schemeClr val="bg1"/>
                        </a:solidFill>
                        <a:effectLst/>
                        <a:latin typeface="Calibri"/>
                      </a:endParaRPr>
                    </a:p>
                  </a:txBody>
                  <a:tcPr marL="9525" marR="9525" marT="9525" marB="0" anchor="b">
                    <a:solidFill>
                      <a:schemeClr val="tx1"/>
                    </a:solidFill>
                  </a:tcPr>
                </a:tc>
                <a:tc hMerge="1">
                  <a:txBody>
                    <a:bodyPr/>
                    <a:lstStyle/>
                    <a:p>
                      <a:pPr algn="ctr" fontAlgn="b"/>
                      <a:endParaRPr lang="es-MX" sz="1400" b="1" i="0" u="none" strike="noStrike" dirty="0">
                        <a:solidFill>
                          <a:schemeClr val="bg1"/>
                        </a:solidFill>
                        <a:effectLst/>
                        <a:latin typeface="Calibri"/>
                      </a:endParaRPr>
                    </a:p>
                  </a:txBody>
                  <a:tcPr marL="9525" marR="9525" marT="9525" marB="0" anchor="b">
                    <a:solidFill>
                      <a:schemeClr val="tx1"/>
                    </a:solidFill>
                  </a:tcPr>
                </a:tc>
                <a:tc hMerge="1">
                  <a:txBody>
                    <a:bodyPr/>
                    <a:lstStyle/>
                    <a:p>
                      <a:pPr algn="ctr" fontAlgn="b"/>
                      <a:endParaRPr lang="es-MX" sz="1400" b="1" i="0" u="none" strike="noStrike" dirty="0">
                        <a:solidFill>
                          <a:schemeClr val="bg1"/>
                        </a:solidFill>
                        <a:effectLst/>
                        <a:latin typeface="Calibri"/>
                      </a:endParaRPr>
                    </a:p>
                  </a:txBody>
                  <a:tcPr marL="9525" marR="9525" marT="9525" marB="0" anchor="b">
                    <a:solidFill>
                      <a:schemeClr val="tx1"/>
                    </a:solidFill>
                  </a:tcPr>
                </a:tc>
                <a:tc hMerge="1">
                  <a:txBody>
                    <a:bodyPr/>
                    <a:lstStyle/>
                    <a:p>
                      <a:pPr algn="ctr" fontAlgn="b"/>
                      <a:endParaRPr lang="es-MX" sz="1400" b="1" i="0" u="none" strike="noStrike" dirty="0">
                        <a:solidFill>
                          <a:schemeClr val="bg1"/>
                        </a:solidFill>
                        <a:effectLst/>
                        <a:latin typeface="Calibri"/>
                      </a:endParaRPr>
                    </a:p>
                  </a:txBody>
                  <a:tcPr marL="9525" marR="9525" marT="9525" marB="0" anchor="b">
                    <a:solidFill>
                      <a:schemeClr val="tx1"/>
                    </a:solidFill>
                  </a:tcPr>
                </a:tc>
                <a:extLst>
                  <a:ext uri="{0D108BD9-81ED-4DB2-BD59-A6C34878D82A}">
                    <a16:rowId xmlns:a16="http://schemas.microsoft.com/office/drawing/2014/main" val="10000"/>
                  </a:ext>
                </a:extLst>
              </a:tr>
              <a:tr h="248265">
                <a:tc>
                  <a:txBody>
                    <a:bodyPr/>
                    <a:lstStyle/>
                    <a:p>
                      <a:pPr algn="ctr" fontAlgn="b"/>
                      <a:endParaRPr lang="es-MX" sz="1400" b="1" i="0" u="none" strike="noStrike" dirty="0">
                        <a:solidFill>
                          <a:schemeClr val="bg1"/>
                        </a:solidFill>
                        <a:effectLst/>
                        <a:latin typeface="Calibri"/>
                      </a:endParaRPr>
                    </a:p>
                  </a:txBody>
                  <a:tcPr marL="9525" marR="9525" marT="9525" marB="0" anchor="b">
                    <a:solidFill>
                      <a:schemeClr val="tx1"/>
                    </a:solidFill>
                  </a:tcPr>
                </a:tc>
                <a:tc>
                  <a:txBody>
                    <a:bodyPr/>
                    <a:lstStyle/>
                    <a:p>
                      <a:pPr algn="ctr" fontAlgn="b"/>
                      <a:r>
                        <a:rPr lang="es-MX" sz="1400" b="1" i="0" u="none" strike="noStrike" dirty="0">
                          <a:solidFill>
                            <a:schemeClr val="bg1"/>
                          </a:solidFill>
                          <a:effectLst/>
                          <a:latin typeface="Calibri"/>
                        </a:rPr>
                        <a:t>Instituciones</a:t>
                      </a:r>
                    </a:p>
                  </a:txBody>
                  <a:tcPr marL="9525" marR="9525" marT="9525" marB="0" anchor="b">
                    <a:solidFill>
                      <a:schemeClr val="tx1"/>
                    </a:solidFill>
                  </a:tcPr>
                </a:tc>
                <a:tc>
                  <a:txBody>
                    <a:bodyPr/>
                    <a:lstStyle/>
                    <a:p>
                      <a:pPr algn="ctr" fontAlgn="b"/>
                      <a:r>
                        <a:rPr lang="es-MX" sz="1400" b="1" i="0" u="none" strike="noStrike" dirty="0">
                          <a:solidFill>
                            <a:schemeClr val="bg1"/>
                          </a:solidFill>
                          <a:effectLst/>
                          <a:latin typeface="Calibri"/>
                        </a:rPr>
                        <a:t>Documentos</a:t>
                      </a:r>
                    </a:p>
                  </a:txBody>
                  <a:tcPr marL="9525" marR="9525" marT="9525" marB="0" anchor="b">
                    <a:solidFill>
                      <a:schemeClr val="tx1"/>
                    </a:solidFill>
                  </a:tcPr>
                </a:tc>
                <a:tc>
                  <a:txBody>
                    <a:bodyPr/>
                    <a:lstStyle/>
                    <a:p>
                      <a:pPr algn="ctr" fontAlgn="b"/>
                      <a:r>
                        <a:rPr lang="es-MX" sz="1400" b="1" u="none" strike="noStrike" dirty="0">
                          <a:solidFill>
                            <a:schemeClr val="bg1"/>
                          </a:solidFill>
                          <a:effectLst/>
                        </a:rPr>
                        <a:t>% MEX</a:t>
                      </a:r>
                      <a:endParaRPr lang="es-MX" sz="1400" b="1" i="0" u="none" strike="noStrike" dirty="0">
                        <a:solidFill>
                          <a:schemeClr val="bg1"/>
                        </a:solidFill>
                        <a:effectLst/>
                        <a:latin typeface="Calibri"/>
                      </a:endParaRPr>
                    </a:p>
                  </a:txBody>
                  <a:tcPr marL="9525" marR="9525" marT="9525" marB="0" anchor="b">
                    <a:solidFill>
                      <a:schemeClr val="tx1"/>
                    </a:solidFill>
                  </a:tcPr>
                </a:tc>
                <a:tc>
                  <a:txBody>
                    <a:bodyPr/>
                    <a:lstStyle/>
                    <a:p>
                      <a:pPr algn="ctr" fontAlgn="b"/>
                      <a:r>
                        <a:rPr lang="es-MX" sz="1400" b="1" u="none" strike="noStrike" dirty="0">
                          <a:solidFill>
                            <a:schemeClr val="bg1"/>
                          </a:solidFill>
                          <a:effectLst/>
                        </a:rPr>
                        <a:t>%IESPUBL</a:t>
                      </a:r>
                      <a:endParaRPr lang="es-MX" sz="1400" b="1" i="0" u="none" strike="noStrike" dirty="0">
                        <a:solidFill>
                          <a:schemeClr val="bg1"/>
                        </a:solidFill>
                        <a:effectLst/>
                        <a:latin typeface="Calibri"/>
                      </a:endParaRPr>
                    </a:p>
                  </a:txBody>
                  <a:tcPr marL="9525" marR="9525" marT="9525" marB="0" anchor="b">
                    <a:solidFill>
                      <a:schemeClr val="tx1"/>
                    </a:solidFill>
                  </a:tcPr>
                </a:tc>
                <a:extLst>
                  <a:ext uri="{0D108BD9-81ED-4DB2-BD59-A6C34878D82A}">
                    <a16:rowId xmlns:a16="http://schemas.microsoft.com/office/drawing/2014/main" val="10001"/>
                  </a:ext>
                </a:extLst>
              </a:tr>
              <a:tr h="248265">
                <a:tc>
                  <a:txBody>
                    <a:bodyPr/>
                    <a:lstStyle/>
                    <a:p>
                      <a:pPr algn="ctr" fontAlgn="b"/>
                      <a:r>
                        <a:rPr lang="es-MX" sz="1100" u="none" strike="noStrike" dirty="0">
                          <a:effectLst/>
                        </a:rPr>
                        <a:t>01</a:t>
                      </a:r>
                      <a:endParaRPr lang="es-MX" sz="1100" b="0"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s-MX" sz="1100" u="none" strike="noStrike" dirty="0">
                          <a:effectLst/>
                        </a:rPr>
                        <a:t>UNAM</a:t>
                      </a:r>
                      <a:endParaRPr lang="es-MX" sz="11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5,106</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28.6</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dirty="0">
                          <a:effectLst/>
                        </a:rPr>
                        <a:t>39.0</a:t>
                      </a:r>
                      <a:endParaRPr lang="es-MX" sz="1100" b="0"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val="10002"/>
                  </a:ext>
                </a:extLst>
              </a:tr>
              <a:tr h="248265">
                <a:tc>
                  <a:txBody>
                    <a:bodyPr/>
                    <a:lstStyle/>
                    <a:p>
                      <a:pPr algn="ctr" fontAlgn="b"/>
                      <a:r>
                        <a:rPr lang="es-MX" sz="1100" u="none" strike="noStrike" dirty="0">
                          <a:effectLst/>
                        </a:rPr>
                        <a:t>02</a:t>
                      </a:r>
                      <a:endParaRPr lang="es-MX" sz="1100" b="0" i="0" u="none" strike="noStrike" dirty="0">
                        <a:solidFill>
                          <a:srgbClr val="000000"/>
                        </a:solidFill>
                        <a:effectLst/>
                        <a:latin typeface="Calibri"/>
                      </a:endParaRPr>
                    </a:p>
                  </a:txBody>
                  <a:tcPr marL="9525" marR="9525" marT="9525" marB="0" anchor="b"/>
                </a:tc>
                <a:tc>
                  <a:txBody>
                    <a:bodyPr/>
                    <a:lstStyle/>
                    <a:p>
                      <a:pPr algn="l" fontAlgn="b"/>
                      <a:r>
                        <a:rPr lang="es-MX" sz="1100" u="none" strike="noStrike">
                          <a:effectLst/>
                        </a:rPr>
                        <a:t>IPN</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1,610</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9.0</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dirty="0">
                          <a:effectLst/>
                        </a:rPr>
                        <a:t>12.3</a:t>
                      </a:r>
                      <a:endParaRPr lang="es-MX"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48265">
                <a:tc>
                  <a:txBody>
                    <a:bodyPr/>
                    <a:lstStyle/>
                    <a:p>
                      <a:pPr algn="ctr" fontAlgn="b"/>
                      <a:r>
                        <a:rPr lang="es-MX" sz="1100" u="none" strike="noStrike" dirty="0">
                          <a:effectLst/>
                        </a:rPr>
                        <a:t>03</a:t>
                      </a:r>
                      <a:endParaRPr lang="es-MX" sz="1100" b="0"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s-MX" sz="1100" u="none" strike="noStrike">
                          <a:effectLst/>
                        </a:rPr>
                        <a:t>CINVESTAV</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1,410</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7.9</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dirty="0">
                          <a:effectLst/>
                        </a:rPr>
                        <a:t>10.8</a:t>
                      </a:r>
                      <a:endParaRPr lang="es-MX" sz="1100" b="0"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val="10004"/>
                  </a:ext>
                </a:extLst>
              </a:tr>
              <a:tr h="248265">
                <a:tc>
                  <a:txBody>
                    <a:bodyPr/>
                    <a:lstStyle/>
                    <a:p>
                      <a:pPr algn="ctr" fontAlgn="b"/>
                      <a:r>
                        <a:rPr lang="es-MX" sz="1100" u="none" strike="noStrike" dirty="0">
                          <a:effectLst/>
                        </a:rPr>
                        <a:t>04</a:t>
                      </a:r>
                      <a:endParaRPr lang="es-MX" sz="1100" b="0" i="0" u="none" strike="noStrike" dirty="0">
                        <a:solidFill>
                          <a:srgbClr val="000000"/>
                        </a:solidFill>
                        <a:effectLst/>
                        <a:latin typeface="Calibri"/>
                      </a:endParaRPr>
                    </a:p>
                  </a:txBody>
                  <a:tcPr marL="9525" marR="9525" marT="9525" marB="0" anchor="b"/>
                </a:tc>
                <a:tc>
                  <a:txBody>
                    <a:bodyPr/>
                    <a:lstStyle/>
                    <a:p>
                      <a:pPr algn="l" fontAlgn="b"/>
                      <a:r>
                        <a:rPr lang="es-MX" sz="1100" u="none" strike="noStrike">
                          <a:effectLst/>
                        </a:rPr>
                        <a:t>UAM</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920</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5.2</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dirty="0">
                          <a:effectLst/>
                        </a:rPr>
                        <a:t>7.0</a:t>
                      </a:r>
                      <a:endParaRPr lang="es-MX"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48265">
                <a:tc>
                  <a:txBody>
                    <a:bodyPr/>
                    <a:lstStyle/>
                    <a:p>
                      <a:pPr algn="ctr" fontAlgn="b"/>
                      <a:r>
                        <a:rPr lang="es-MX" sz="1100" u="none" strike="noStrike" dirty="0">
                          <a:effectLst/>
                        </a:rPr>
                        <a:t>05</a:t>
                      </a:r>
                      <a:endParaRPr lang="es-MX" sz="1100" b="0"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s-MX" sz="1100" u="none" strike="noStrike">
                          <a:effectLst/>
                        </a:rPr>
                        <a:t>BUAP</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609</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3.4</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dirty="0">
                          <a:effectLst/>
                        </a:rPr>
                        <a:t>4.6</a:t>
                      </a:r>
                      <a:endParaRPr lang="es-MX" sz="1100" b="0"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val="10006"/>
                  </a:ext>
                </a:extLst>
              </a:tr>
              <a:tr h="248265">
                <a:tc>
                  <a:txBody>
                    <a:bodyPr/>
                    <a:lstStyle/>
                    <a:p>
                      <a:pPr algn="ctr" fontAlgn="b"/>
                      <a:r>
                        <a:rPr lang="es-MX" sz="1100" u="none" strike="noStrike" dirty="0">
                          <a:effectLst/>
                        </a:rPr>
                        <a:t>06</a:t>
                      </a:r>
                      <a:endParaRPr lang="es-MX" sz="1100" b="0" i="0" u="none" strike="noStrike" dirty="0">
                        <a:solidFill>
                          <a:srgbClr val="000000"/>
                        </a:solidFill>
                        <a:effectLst/>
                        <a:latin typeface="Calibri"/>
                      </a:endParaRPr>
                    </a:p>
                  </a:txBody>
                  <a:tcPr marL="9525" marR="9525" marT="9525" marB="0" anchor="b"/>
                </a:tc>
                <a:tc>
                  <a:txBody>
                    <a:bodyPr/>
                    <a:lstStyle/>
                    <a:p>
                      <a:pPr algn="l" fontAlgn="b"/>
                      <a:r>
                        <a:rPr lang="es-MX" sz="1100" u="none" strike="noStrike">
                          <a:effectLst/>
                        </a:rPr>
                        <a:t>UANL</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598</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3.4</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4.6</a:t>
                      </a:r>
                      <a:endParaRPr lang="es-MX"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48265">
                <a:tc>
                  <a:txBody>
                    <a:bodyPr/>
                    <a:lstStyle/>
                    <a:p>
                      <a:pPr algn="ctr" fontAlgn="b"/>
                      <a:r>
                        <a:rPr lang="es-MX" sz="1100" u="none" strike="noStrike" dirty="0">
                          <a:effectLst/>
                        </a:rPr>
                        <a:t>07</a:t>
                      </a:r>
                      <a:endParaRPr lang="es-MX" sz="1100" b="0"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s-MX" sz="1100" u="none" strike="noStrike">
                          <a:effectLst/>
                        </a:rPr>
                        <a:t>UdeG</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561</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3.1</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dirty="0">
                          <a:effectLst/>
                        </a:rPr>
                        <a:t>4.3</a:t>
                      </a:r>
                      <a:endParaRPr lang="es-MX" sz="1100" b="0"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val="10008"/>
                  </a:ext>
                </a:extLst>
              </a:tr>
              <a:tr h="248265">
                <a:tc>
                  <a:txBody>
                    <a:bodyPr/>
                    <a:lstStyle/>
                    <a:p>
                      <a:pPr algn="ctr" fontAlgn="b"/>
                      <a:r>
                        <a:rPr lang="es-MX" sz="1100" u="none" strike="noStrike" dirty="0">
                          <a:effectLst/>
                        </a:rPr>
                        <a:t>08</a:t>
                      </a:r>
                      <a:endParaRPr lang="es-MX" sz="1100" b="0" i="0" u="none" strike="noStrike" dirty="0">
                        <a:solidFill>
                          <a:srgbClr val="000000"/>
                        </a:solidFill>
                        <a:effectLst/>
                        <a:latin typeface="Calibri"/>
                      </a:endParaRPr>
                    </a:p>
                  </a:txBody>
                  <a:tcPr marL="9525" marR="9525" marT="9525" marB="0" anchor="b"/>
                </a:tc>
                <a:tc>
                  <a:txBody>
                    <a:bodyPr/>
                    <a:lstStyle/>
                    <a:p>
                      <a:pPr algn="l" fontAlgn="b"/>
                      <a:r>
                        <a:rPr lang="es-MX" sz="1100" u="none" strike="noStrike">
                          <a:effectLst/>
                        </a:rPr>
                        <a:t>UASLP</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424</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2.4</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3.2</a:t>
                      </a:r>
                      <a:endParaRPr lang="es-MX"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48265">
                <a:tc>
                  <a:txBody>
                    <a:bodyPr/>
                    <a:lstStyle/>
                    <a:p>
                      <a:pPr algn="ctr" fontAlgn="b"/>
                      <a:r>
                        <a:rPr lang="es-MX" sz="1100" u="none" strike="noStrike" dirty="0">
                          <a:effectLst/>
                        </a:rPr>
                        <a:t>09</a:t>
                      </a:r>
                      <a:endParaRPr lang="es-MX" sz="1100" b="0"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s-MX" sz="1100" u="none" strike="noStrike">
                          <a:effectLst/>
                        </a:rPr>
                        <a:t>UAEMOR</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396</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2.2</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dirty="0">
                          <a:effectLst/>
                        </a:rPr>
                        <a:t>3.0</a:t>
                      </a:r>
                      <a:endParaRPr lang="es-MX" sz="1100" b="0"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val="10010"/>
                  </a:ext>
                </a:extLst>
              </a:tr>
              <a:tr h="248265">
                <a:tc>
                  <a:txBody>
                    <a:bodyPr/>
                    <a:lstStyle/>
                    <a:p>
                      <a:pPr algn="ctr" fontAlgn="b"/>
                      <a:r>
                        <a:rPr lang="es-MX" sz="1100" u="none" strike="noStrike" dirty="0">
                          <a:effectLst/>
                        </a:rPr>
                        <a:t>10</a:t>
                      </a:r>
                      <a:endParaRPr lang="es-MX" sz="1100" b="0" i="0" u="none" strike="noStrike" dirty="0">
                        <a:solidFill>
                          <a:srgbClr val="000000"/>
                        </a:solidFill>
                        <a:effectLst/>
                        <a:latin typeface="Calibri"/>
                      </a:endParaRPr>
                    </a:p>
                  </a:txBody>
                  <a:tcPr marL="9525" marR="9525" marT="9525" marB="0" anchor="b"/>
                </a:tc>
                <a:tc>
                  <a:txBody>
                    <a:bodyPr/>
                    <a:lstStyle/>
                    <a:p>
                      <a:pPr algn="l" fontAlgn="b"/>
                      <a:r>
                        <a:rPr lang="es-MX" sz="1100" u="none" strike="noStrike">
                          <a:effectLst/>
                        </a:rPr>
                        <a:t>UMSNH</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382</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2.1</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2.9</a:t>
                      </a:r>
                      <a:endParaRPr lang="es-MX"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48265">
                <a:tc>
                  <a:txBody>
                    <a:bodyPr/>
                    <a:lstStyle/>
                    <a:p>
                      <a:pPr algn="ctr" fontAlgn="b"/>
                      <a:r>
                        <a:rPr lang="es-MX" sz="1100" u="none" strike="noStrike" dirty="0">
                          <a:effectLst/>
                        </a:rPr>
                        <a:t>11</a:t>
                      </a:r>
                      <a:endParaRPr lang="es-MX" sz="1100" b="0"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s-MX" sz="1100" u="none" strike="noStrike">
                          <a:effectLst/>
                        </a:rPr>
                        <a:t>UGTO</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368</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2.1</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dirty="0">
                          <a:effectLst/>
                        </a:rPr>
                        <a:t>2.8</a:t>
                      </a:r>
                      <a:endParaRPr lang="es-MX" sz="1100" b="0"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val="10012"/>
                  </a:ext>
                </a:extLst>
              </a:tr>
              <a:tr h="248265">
                <a:tc>
                  <a:txBody>
                    <a:bodyPr/>
                    <a:lstStyle/>
                    <a:p>
                      <a:pPr algn="ctr" fontAlgn="b"/>
                      <a:r>
                        <a:rPr lang="es-MX" sz="1100" u="none" strike="noStrike" dirty="0">
                          <a:effectLst/>
                        </a:rPr>
                        <a:t>12</a:t>
                      </a:r>
                      <a:endParaRPr lang="es-MX" sz="1100" b="0" i="0" u="none" strike="noStrike" dirty="0">
                        <a:solidFill>
                          <a:srgbClr val="000000"/>
                        </a:solidFill>
                        <a:effectLst/>
                        <a:latin typeface="Calibri"/>
                      </a:endParaRPr>
                    </a:p>
                  </a:txBody>
                  <a:tcPr marL="9525" marR="9525" marT="9525" marB="0" anchor="b"/>
                </a:tc>
                <a:tc>
                  <a:txBody>
                    <a:bodyPr/>
                    <a:lstStyle/>
                    <a:p>
                      <a:pPr algn="l" fontAlgn="b"/>
                      <a:r>
                        <a:rPr lang="es-MX" sz="1100" u="none" strike="noStrike">
                          <a:effectLst/>
                        </a:rPr>
                        <a:t>UV</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359</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2.0</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2.7</a:t>
                      </a:r>
                      <a:endParaRPr lang="es-MX"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248265">
                <a:tc>
                  <a:txBody>
                    <a:bodyPr/>
                    <a:lstStyle/>
                    <a:p>
                      <a:pPr algn="ctr" fontAlgn="b"/>
                      <a:r>
                        <a:rPr lang="es-MX" sz="1100" u="none" strike="noStrike" dirty="0">
                          <a:effectLst/>
                        </a:rPr>
                        <a:t>13</a:t>
                      </a:r>
                      <a:endParaRPr lang="es-MX" sz="1100" b="0"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s-MX" sz="1100" u="none" strike="noStrike" dirty="0">
                          <a:effectLst/>
                        </a:rPr>
                        <a:t>UABC</a:t>
                      </a:r>
                      <a:endParaRPr lang="es-MX" sz="11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294</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1.6</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dirty="0">
                          <a:effectLst/>
                        </a:rPr>
                        <a:t>2.2</a:t>
                      </a:r>
                      <a:endParaRPr lang="es-MX" sz="1100" b="0"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val="10014"/>
                  </a:ext>
                </a:extLst>
              </a:tr>
              <a:tr h="248265">
                <a:tc>
                  <a:txBody>
                    <a:bodyPr/>
                    <a:lstStyle/>
                    <a:p>
                      <a:pPr algn="ctr" fontAlgn="b"/>
                      <a:r>
                        <a:rPr lang="es-MX" sz="1100" u="none" strike="noStrike" dirty="0">
                          <a:effectLst/>
                        </a:rPr>
                        <a:t>14</a:t>
                      </a:r>
                      <a:endParaRPr lang="es-MX" sz="1100" b="0" i="0" u="none" strike="noStrike" dirty="0">
                        <a:solidFill>
                          <a:srgbClr val="000000"/>
                        </a:solidFill>
                        <a:effectLst/>
                        <a:latin typeface="Calibri"/>
                      </a:endParaRPr>
                    </a:p>
                  </a:txBody>
                  <a:tcPr marL="9525" marR="9525" marT="9525" marB="0" anchor="b"/>
                </a:tc>
                <a:tc>
                  <a:txBody>
                    <a:bodyPr/>
                    <a:lstStyle/>
                    <a:p>
                      <a:pPr algn="l" fontAlgn="b"/>
                      <a:r>
                        <a:rPr lang="es-MX" sz="1100" u="none" strike="noStrike">
                          <a:effectLst/>
                        </a:rPr>
                        <a:t>UAEMEX</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277</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1.6</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a:effectLst/>
                        </a:rPr>
                        <a:t>2.1</a:t>
                      </a:r>
                      <a:endParaRPr lang="es-MX"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r h="248265">
                <a:tc>
                  <a:txBody>
                    <a:bodyPr/>
                    <a:lstStyle/>
                    <a:p>
                      <a:pPr algn="ctr" fontAlgn="b"/>
                      <a:r>
                        <a:rPr lang="es-MX" sz="1100" u="none" strike="noStrike" dirty="0">
                          <a:effectLst/>
                        </a:rPr>
                        <a:t>15</a:t>
                      </a:r>
                      <a:endParaRPr lang="es-MX" sz="1100" b="0"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s-MX" sz="1100" u="none" strike="noStrike">
                          <a:effectLst/>
                        </a:rPr>
                        <a:t>UAEH</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246</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1.4</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dirty="0">
                          <a:effectLst/>
                        </a:rPr>
                        <a:t>1.9</a:t>
                      </a:r>
                      <a:endParaRPr lang="es-MX" sz="1100" b="0"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val="10016"/>
                  </a:ext>
                </a:extLst>
              </a:tr>
              <a:tr h="248265">
                <a:tc>
                  <a:txBody>
                    <a:bodyPr/>
                    <a:lstStyle/>
                    <a:p>
                      <a:pPr algn="ctr" fontAlgn="b"/>
                      <a:endParaRPr lang="es-MX" sz="1100" b="0" i="0" u="none" strike="noStrike" dirty="0">
                        <a:solidFill>
                          <a:srgbClr val="000000"/>
                        </a:solidFill>
                        <a:effectLst/>
                        <a:latin typeface="Calibri"/>
                      </a:endParaRPr>
                    </a:p>
                  </a:txBody>
                  <a:tcPr marL="9525" marR="9525" marT="9525" marB="0" anchor="b"/>
                </a:tc>
                <a:tc>
                  <a:txBody>
                    <a:bodyPr/>
                    <a:lstStyle/>
                    <a:p>
                      <a:pPr algn="l" fontAlgn="b"/>
                      <a:endParaRPr lang="es-MX" sz="1100" b="0" i="0" u="none" strike="noStrike">
                        <a:solidFill>
                          <a:srgbClr val="000000"/>
                        </a:solidFill>
                        <a:effectLst/>
                        <a:latin typeface="Calibri"/>
                      </a:endParaRPr>
                    </a:p>
                  </a:txBody>
                  <a:tcPr marL="9525" marR="9525" marT="9525" marB="0" anchor="b"/>
                </a:tc>
                <a:tc>
                  <a:txBody>
                    <a:bodyPr/>
                    <a:lstStyle/>
                    <a:p>
                      <a:pPr algn="ctr" fontAlgn="b"/>
                      <a:endParaRPr lang="es-MX" sz="1100" b="0" i="0" u="none" strike="noStrike">
                        <a:solidFill>
                          <a:srgbClr val="000000"/>
                        </a:solidFill>
                        <a:effectLst/>
                        <a:latin typeface="Calibri"/>
                      </a:endParaRPr>
                    </a:p>
                  </a:txBody>
                  <a:tcPr marL="9525" marR="9525" marT="9525" marB="0" anchor="b"/>
                </a:tc>
                <a:tc>
                  <a:txBody>
                    <a:bodyPr/>
                    <a:lstStyle/>
                    <a:p>
                      <a:pPr algn="ctr" fontAlgn="b"/>
                      <a:endParaRPr lang="es-MX" sz="1100" b="0" i="0" u="none" strike="noStrike">
                        <a:solidFill>
                          <a:srgbClr val="000000"/>
                        </a:solidFill>
                        <a:effectLst/>
                        <a:latin typeface="Calibri"/>
                      </a:endParaRPr>
                    </a:p>
                  </a:txBody>
                  <a:tcPr marL="9525" marR="9525" marT="9525" marB="0" anchor="b"/>
                </a:tc>
                <a:tc>
                  <a:txBody>
                    <a:bodyPr/>
                    <a:lstStyle/>
                    <a:p>
                      <a:pPr algn="ctr" fontAlgn="b"/>
                      <a:endParaRPr lang="es-MX"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7"/>
                  </a:ext>
                </a:extLst>
              </a:tr>
              <a:tr h="248265">
                <a:tc>
                  <a:txBody>
                    <a:bodyPr/>
                    <a:lstStyle/>
                    <a:p>
                      <a:pPr algn="ctr" fontAlgn="b"/>
                      <a:endParaRPr lang="es-MX" sz="1100" b="0"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s-MX" sz="1100" u="none" strike="noStrike" dirty="0">
                          <a:effectLst/>
                        </a:rPr>
                        <a:t>IES PÚBLICAS</a:t>
                      </a:r>
                      <a:endParaRPr lang="es-MX" sz="11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13,105</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a:effectLst/>
                        </a:rPr>
                        <a:t>73.4</a:t>
                      </a:r>
                      <a:endParaRPr lang="es-MX" sz="1100" b="0" i="0" u="none" strike="noStrike">
                        <a:solidFill>
                          <a:srgbClr val="000000"/>
                        </a:solidFill>
                        <a:effectLst/>
                        <a:latin typeface="Calibri"/>
                      </a:endParaRPr>
                    </a:p>
                  </a:txBody>
                  <a:tcPr marL="9525" marR="9525" marT="9525" marB="0" anchor="b">
                    <a:solidFill>
                      <a:schemeClr val="bg1"/>
                    </a:solidFill>
                  </a:tcPr>
                </a:tc>
                <a:tc>
                  <a:txBody>
                    <a:bodyPr/>
                    <a:lstStyle/>
                    <a:p>
                      <a:pPr algn="ctr" fontAlgn="b"/>
                      <a:r>
                        <a:rPr lang="es-MX" sz="1100" u="none" strike="noStrike" dirty="0">
                          <a:effectLst/>
                        </a:rPr>
                        <a:t>100.0</a:t>
                      </a:r>
                      <a:endParaRPr lang="es-MX" sz="1100" b="0"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val="10018"/>
                  </a:ext>
                </a:extLst>
              </a:tr>
              <a:tr h="248265">
                <a:tc>
                  <a:txBody>
                    <a:bodyPr/>
                    <a:lstStyle/>
                    <a:p>
                      <a:pPr algn="ctr" fontAlgn="b"/>
                      <a:endParaRPr lang="es-MX" sz="1100" b="0" i="0" u="none" strike="noStrike" dirty="0">
                        <a:solidFill>
                          <a:srgbClr val="000000"/>
                        </a:solidFill>
                        <a:effectLst/>
                        <a:latin typeface="Calibri"/>
                      </a:endParaRPr>
                    </a:p>
                  </a:txBody>
                  <a:tcPr marL="9525" marR="9525" marT="9525" marB="0" anchor="b"/>
                </a:tc>
                <a:tc>
                  <a:txBody>
                    <a:bodyPr/>
                    <a:lstStyle/>
                    <a:p>
                      <a:pPr algn="l" fontAlgn="b"/>
                      <a:r>
                        <a:rPr lang="es-MX" sz="1100" u="none" strike="noStrike">
                          <a:effectLst/>
                        </a:rPr>
                        <a:t>TOTAL MÉXICO</a:t>
                      </a:r>
                      <a:endParaRPr lang="es-MX" sz="1100" b="0" i="0" u="none" strike="noStrike">
                        <a:solidFill>
                          <a:srgbClr val="000000"/>
                        </a:solidFill>
                        <a:effectLst/>
                        <a:latin typeface="Calibri"/>
                      </a:endParaRPr>
                    </a:p>
                  </a:txBody>
                  <a:tcPr marL="9525" marR="9525" marT="9525" marB="0" anchor="b"/>
                </a:tc>
                <a:tc>
                  <a:txBody>
                    <a:bodyPr/>
                    <a:lstStyle/>
                    <a:p>
                      <a:pPr algn="ctr" fontAlgn="b"/>
                      <a:r>
                        <a:rPr lang="es-MX" sz="1100" u="none" strike="noStrike" dirty="0">
                          <a:effectLst/>
                        </a:rPr>
                        <a:t>17,846</a:t>
                      </a:r>
                      <a:endParaRPr lang="es-MX" sz="1100" b="0" i="0" u="none" strike="noStrike" dirty="0">
                        <a:solidFill>
                          <a:srgbClr val="000000"/>
                        </a:solidFill>
                        <a:effectLst/>
                        <a:latin typeface="Calibri"/>
                      </a:endParaRPr>
                    </a:p>
                  </a:txBody>
                  <a:tcPr marL="9525" marR="9525" marT="9525" marB="0" anchor="b"/>
                </a:tc>
                <a:tc>
                  <a:txBody>
                    <a:bodyPr/>
                    <a:lstStyle/>
                    <a:p>
                      <a:pPr algn="ctr" fontAlgn="b"/>
                      <a:r>
                        <a:rPr lang="es-MX" sz="1100" u="none" strike="noStrike" dirty="0">
                          <a:effectLst/>
                        </a:rPr>
                        <a:t>100.0</a:t>
                      </a:r>
                      <a:endParaRPr lang="es-MX" sz="1100" b="0" i="0" u="none" strike="noStrike" dirty="0">
                        <a:solidFill>
                          <a:srgbClr val="000000"/>
                        </a:solidFill>
                        <a:effectLst/>
                        <a:latin typeface="Calibri"/>
                      </a:endParaRPr>
                    </a:p>
                  </a:txBody>
                  <a:tcPr marL="9525" marR="9525" marT="9525" marB="0" anchor="b"/>
                </a:tc>
                <a:tc>
                  <a:txBody>
                    <a:bodyPr/>
                    <a:lstStyle/>
                    <a:p>
                      <a:pPr algn="ctr" fontAlgn="b"/>
                      <a:endParaRPr lang="es-MX"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9"/>
                  </a:ext>
                </a:extLst>
              </a:tr>
            </a:tbl>
          </a:graphicData>
        </a:graphic>
      </p:graphicFrame>
      <p:sp>
        <p:nvSpPr>
          <p:cNvPr id="8" name="7 CuadroTexto"/>
          <p:cNvSpPr txBox="1"/>
          <p:nvPr/>
        </p:nvSpPr>
        <p:spPr>
          <a:xfrm>
            <a:off x="742950" y="6188529"/>
            <a:ext cx="2643544" cy="338554"/>
          </a:xfrm>
          <a:prstGeom prst="rect">
            <a:avLst/>
          </a:prstGeom>
          <a:noFill/>
        </p:spPr>
        <p:txBody>
          <a:bodyPr wrap="none" rtlCol="0">
            <a:spAutoFit/>
          </a:bodyPr>
          <a:lstStyle/>
          <a:p>
            <a:r>
              <a:rPr lang="es-MX" sz="1600" dirty="0"/>
              <a:t>Fuente: UNAM-DGEI </a:t>
            </a:r>
            <a:r>
              <a:rPr lang="es-MX" sz="1600" dirty="0" err="1"/>
              <a:t>ExECUM</a:t>
            </a:r>
            <a:endParaRPr lang="es-MX" sz="1600" dirty="0"/>
          </a:p>
        </p:txBody>
      </p:sp>
    </p:spTree>
    <p:extLst>
      <p:ext uri="{BB962C8B-B14F-4D97-AF65-F5344CB8AC3E}">
        <p14:creationId xmlns:p14="http://schemas.microsoft.com/office/powerpoint/2010/main" val="1275392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0" y="0"/>
            <a:ext cx="9144000" cy="720725"/>
          </a:xfrm>
          <a:solidFill>
            <a:schemeClr val="tx1"/>
          </a:solidFill>
        </p:spPr>
        <p:txBody>
          <a:bodyPr/>
          <a:lstStyle/>
          <a:p>
            <a:pPr algn="r" eaLnBrk="1" hangingPunct="1"/>
            <a:r>
              <a:rPr lang="es-MX" altLang="es-MX" sz="2800" dirty="0">
                <a:solidFill>
                  <a:schemeClr val="bg1"/>
                </a:solidFill>
              </a:rPr>
              <a:t>Empleabilidad. Un problema multidimensional</a:t>
            </a:r>
          </a:p>
        </p:txBody>
      </p:sp>
      <p:sp>
        <p:nvSpPr>
          <p:cNvPr id="17411" name="2 Marcador de contenido"/>
          <p:cNvSpPr>
            <a:spLocks noGrp="1"/>
          </p:cNvSpPr>
          <p:nvPr>
            <p:ph idx="1"/>
          </p:nvPr>
        </p:nvSpPr>
        <p:spPr>
          <a:xfrm>
            <a:off x="628650" y="1224643"/>
            <a:ext cx="7886700" cy="4952320"/>
          </a:xfrm>
        </p:spPr>
        <p:txBody>
          <a:bodyPr/>
          <a:lstStyle/>
          <a:p>
            <a:pPr marL="0" indent="0" eaLnBrk="1" hangingPunct="1">
              <a:buFont typeface="Arial" panose="020B0604020202020204" pitchFamily="34" charset="0"/>
              <a:buNone/>
            </a:pPr>
            <a:r>
              <a:rPr lang="es-MX" altLang="es-MX" sz="1600" dirty="0"/>
              <a:t>La problemática de la empleabilidad de los egresados de la enseñanza profesional y de posgrado presenta diferentes aspectos. Entre otros:</a:t>
            </a:r>
          </a:p>
          <a:p>
            <a:pPr marL="342900" indent="-342900" eaLnBrk="1" hangingPunct="1">
              <a:buFont typeface="Arial" panose="020B0604020202020204" pitchFamily="34" charset="0"/>
              <a:buAutoNum type="alphaLcParenR"/>
            </a:pPr>
            <a:r>
              <a:rPr lang="es-MX" altLang="es-MX" sz="1600" dirty="0"/>
              <a:t>La inserción laboral en el mercado de trabajo (empleo / desempleo).</a:t>
            </a:r>
          </a:p>
          <a:p>
            <a:pPr marL="342900" indent="-342900" eaLnBrk="1" hangingPunct="1">
              <a:buFont typeface="Arial" panose="020B0604020202020204" pitchFamily="34" charset="0"/>
              <a:buAutoNum type="alphaLcParenR"/>
            </a:pPr>
            <a:r>
              <a:rPr lang="es-MX" altLang="es-MX" sz="1600" dirty="0"/>
              <a:t>La congruencia / incongruencia entre el nivel de escolaridad alcanzado y el acceso a puestos de trabajo.</a:t>
            </a:r>
          </a:p>
          <a:p>
            <a:pPr marL="342900" indent="-342900" eaLnBrk="1" hangingPunct="1">
              <a:buFont typeface="Arial" panose="020B0604020202020204" pitchFamily="34" charset="0"/>
              <a:buAutoNum type="alphaLcParenR"/>
            </a:pPr>
            <a:r>
              <a:rPr lang="es-MX" altLang="es-MX" sz="1600" dirty="0"/>
              <a:t>La congruencia / incongruencia en el área de formación y el área de trabajo en el empleo.</a:t>
            </a:r>
          </a:p>
          <a:p>
            <a:pPr marL="342900" indent="-342900" eaLnBrk="1" hangingPunct="1">
              <a:buFont typeface="Arial" panose="020B0604020202020204" pitchFamily="34" charset="0"/>
              <a:buAutoNum type="alphaLcParenR"/>
            </a:pPr>
            <a:r>
              <a:rPr lang="es-MX" altLang="es-MX" sz="1600" dirty="0"/>
              <a:t>Los salarios de los puestos de trabajo para los profesionales.</a:t>
            </a:r>
          </a:p>
          <a:p>
            <a:pPr marL="342900" indent="-342900" eaLnBrk="1" hangingPunct="1">
              <a:buFont typeface="Arial" panose="020B0604020202020204" pitchFamily="34" charset="0"/>
              <a:buAutoNum type="alphaLcParenR"/>
            </a:pPr>
            <a:r>
              <a:rPr lang="es-MX" altLang="es-MX" sz="1600" dirty="0"/>
              <a:t>Las posibilidades de movilidad laboral en función de la formación recibida.</a:t>
            </a:r>
          </a:p>
          <a:p>
            <a:pPr marL="342900" indent="-342900" eaLnBrk="1" hangingPunct="1">
              <a:buFont typeface="Arial" panose="020B0604020202020204" pitchFamily="34" charset="0"/>
              <a:buAutoNum type="alphaLcParenR"/>
            </a:pPr>
            <a:r>
              <a:rPr lang="es-MX" altLang="es-MX" sz="1600" dirty="0"/>
              <a:t>Las reacciones del mercado y las respuestas de política pública frente a la creciente demanda de empleo de los egresados universitarios.</a:t>
            </a:r>
          </a:p>
          <a:p>
            <a:pPr marL="342900" indent="-342900" eaLnBrk="1" hangingPunct="1">
              <a:buFont typeface="Arial" panose="020B0604020202020204" pitchFamily="34" charset="0"/>
              <a:buAutoNum type="alphaLcParenR"/>
            </a:pPr>
            <a:r>
              <a:rPr lang="es-MX" altLang="es-MX" sz="1600" dirty="0"/>
              <a:t>Las políticas institucionales que abordan el problema de la empleabilidad de los egresados.</a:t>
            </a:r>
          </a:p>
          <a:p>
            <a:pPr marL="342900" indent="-342900" eaLnBrk="1" hangingPunct="1">
              <a:buFont typeface="Arial" panose="020B0604020202020204" pitchFamily="34" charset="0"/>
              <a:buAutoNum type="alphaLcParenR"/>
            </a:pPr>
            <a:r>
              <a:rPr lang="es-MX" altLang="es-MX" sz="1600" dirty="0"/>
              <a:t>Intersección con temas de género, nacionalidad y origen social.</a:t>
            </a:r>
          </a:p>
          <a:p>
            <a:pPr marL="342900" indent="-342900" eaLnBrk="1" hangingPunct="1">
              <a:buFont typeface="Arial" panose="020B0604020202020204" pitchFamily="34" charset="0"/>
              <a:buAutoNum type="alphaLcParenR"/>
            </a:pPr>
            <a:endParaRPr lang="es-MX" altLang="es-MX" sz="1600" dirty="0"/>
          </a:p>
        </p:txBody>
      </p:sp>
      <p:sp>
        <p:nvSpPr>
          <p:cNvPr id="2" name="1 Marcador de número de diapositiva"/>
          <p:cNvSpPr>
            <a:spLocks noGrp="1"/>
          </p:cNvSpPr>
          <p:nvPr>
            <p:ph type="sldNum" sz="quarter" idx="12"/>
          </p:nvPr>
        </p:nvSpPr>
        <p:spPr/>
        <p:txBody>
          <a:bodyPr/>
          <a:lstStyle/>
          <a:p>
            <a:pPr>
              <a:defRPr/>
            </a:pPr>
            <a:fld id="{A0207024-1DAA-4434-BDB1-9E97E0CDE33D}" type="slidenum">
              <a:rPr lang="es-MX" smtClean="0"/>
              <a:pPr>
                <a:defRPr/>
              </a:pPr>
              <a:t>23</a:t>
            </a:fld>
            <a:endParaRPr lang="es-MX"/>
          </a:p>
        </p:txBody>
      </p:sp>
    </p:spTree>
    <p:extLst>
      <p:ext uri="{BB962C8B-B14F-4D97-AF65-F5344CB8AC3E}">
        <p14:creationId xmlns:p14="http://schemas.microsoft.com/office/powerpoint/2010/main" val="2225028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0" y="0"/>
            <a:ext cx="9144000" cy="720725"/>
          </a:xfrm>
          <a:solidFill>
            <a:schemeClr val="tx1"/>
          </a:solidFill>
        </p:spPr>
        <p:txBody>
          <a:bodyPr/>
          <a:lstStyle/>
          <a:p>
            <a:pPr algn="r" eaLnBrk="1" hangingPunct="1"/>
            <a:r>
              <a:rPr lang="es-MX" altLang="es-MX" sz="2800" dirty="0">
                <a:solidFill>
                  <a:schemeClr val="bg1"/>
                </a:solidFill>
              </a:rPr>
              <a:t>Marco conceptual</a:t>
            </a:r>
          </a:p>
        </p:txBody>
      </p:sp>
      <p:graphicFrame>
        <p:nvGraphicFramePr>
          <p:cNvPr id="4" name="3 Tabla"/>
          <p:cNvGraphicFramePr>
            <a:graphicFrameLocks noGrp="1"/>
          </p:cNvGraphicFramePr>
          <p:nvPr>
            <p:extLst>
              <p:ext uri="{D42A27DB-BD31-4B8C-83A1-F6EECF244321}">
                <p14:modId xmlns:p14="http://schemas.microsoft.com/office/powerpoint/2010/main" val="1872027197"/>
              </p:ext>
            </p:extLst>
          </p:nvPr>
        </p:nvGraphicFramePr>
        <p:xfrm>
          <a:off x="996778" y="1206500"/>
          <a:ext cx="6886833" cy="2468594"/>
        </p:xfrm>
        <a:graphic>
          <a:graphicData uri="http://schemas.openxmlformats.org/drawingml/2006/table">
            <a:tbl>
              <a:tblPr firstRow="1" bandRow="1">
                <a:tableStyleId>{5940675A-B579-460E-94D1-54222C63F5DA}</a:tableStyleId>
              </a:tblPr>
              <a:tblGrid>
                <a:gridCol w="2295611">
                  <a:extLst>
                    <a:ext uri="{9D8B030D-6E8A-4147-A177-3AD203B41FA5}">
                      <a16:colId xmlns:a16="http://schemas.microsoft.com/office/drawing/2014/main" val="20000"/>
                    </a:ext>
                  </a:extLst>
                </a:gridCol>
                <a:gridCol w="2295611">
                  <a:extLst>
                    <a:ext uri="{9D8B030D-6E8A-4147-A177-3AD203B41FA5}">
                      <a16:colId xmlns:a16="http://schemas.microsoft.com/office/drawing/2014/main" val="20001"/>
                    </a:ext>
                  </a:extLst>
                </a:gridCol>
                <a:gridCol w="2295611">
                  <a:extLst>
                    <a:ext uri="{9D8B030D-6E8A-4147-A177-3AD203B41FA5}">
                      <a16:colId xmlns:a16="http://schemas.microsoft.com/office/drawing/2014/main" val="20002"/>
                    </a:ext>
                  </a:extLst>
                </a:gridCol>
              </a:tblGrid>
              <a:tr h="822854">
                <a:tc>
                  <a:txBody>
                    <a:bodyPr/>
                    <a:lstStyle/>
                    <a:p>
                      <a:endParaRPr lang="es-MX" sz="1600" dirty="0"/>
                    </a:p>
                  </a:txBody>
                  <a:tcPr marT="45683" marB="45683"/>
                </a:tc>
                <a:tc>
                  <a:txBody>
                    <a:bodyPr/>
                    <a:lstStyle/>
                    <a:p>
                      <a:pPr algn="l"/>
                      <a:r>
                        <a:rPr lang="es-MX" sz="1600" dirty="0"/>
                        <a:t>El campo de trabajo corresponde a la preparación</a:t>
                      </a:r>
                    </a:p>
                  </a:txBody>
                  <a:tcPr marT="45683" marB="45683"/>
                </a:tc>
                <a:tc>
                  <a:txBody>
                    <a:bodyPr/>
                    <a:lstStyle/>
                    <a:p>
                      <a:pPr algn="l"/>
                      <a:r>
                        <a:rPr lang="es-MX" sz="1600" dirty="0"/>
                        <a:t>El campo de trabajo no corresponde a la preparación</a:t>
                      </a:r>
                    </a:p>
                  </a:txBody>
                  <a:tcPr marT="45683" marB="45683"/>
                </a:tc>
                <a:extLst>
                  <a:ext uri="{0D108BD9-81ED-4DB2-BD59-A6C34878D82A}">
                    <a16:rowId xmlns:a16="http://schemas.microsoft.com/office/drawing/2014/main" val="10000"/>
                  </a:ext>
                </a:extLst>
              </a:tr>
              <a:tr h="822854">
                <a:tc>
                  <a:txBody>
                    <a:bodyPr/>
                    <a:lstStyle/>
                    <a:p>
                      <a:r>
                        <a:rPr lang="es-MX" sz="1600" dirty="0"/>
                        <a:t>El puesto ocupado equivale a la preparación</a:t>
                      </a:r>
                    </a:p>
                  </a:txBody>
                  <a:tcPr marT="45683" marB="45683"/>
                </a:tc>
                <a:tc>
                  <a:txBody>
                    <a:bodyPr/>
                    <a:lstStyle/>
                    <a:p>
                      <a:pPr algn="ctr"/>
                      <a:r>
                        <a:rPr lang="es-MX" sz="1600" dirty="0"/>
                        <a:t>Consistencia</a:t>
                      </a:r>
                    </a:p>
                  </a:txBody>
                  <a:tcPr marT="45683" marB="45683"/>
                </a:tc>
                <a:tc>
                  <a:txBody>
                    <a:bodyPr/>
                    <a:lstStyle/>
                    <a:p>
                      <a:pPr algn="ctr"/>
                      <a:r>
                        <a:rPr lang="es-MX" sz="1600" dirty="0"/>
                        <a:t>Inconsistencia horizontal</a:t>
                      </a:r>
                    </a:p>
                  </a:txBody>
                  <a:tcPr marT="45683" marB="45683">
                    <a:solidFill>
                      <a:schemeClr val="bg1">
                        <a:lumMod val="75000"/>
                      </a:schemeClr>
                    </a:solidFill>
                  </a:tcPr>
                </a:tc>
                <a:extLst>
                  <a:ext uri="{0D108BD9-81ED-4DB2-BD59-A6C34878D82A}">
                    <a16:rowId xmlns:a16="http://schemas.microsoft.com/office/drawing/2014/main" val="10001"/>
                  </a:ext>
                </a:extLst>
              </a:tr>
              <a:tr h="822854">
                <a:tc>
                  <a:txBody>
                    <a:bodyPr/>
                    <a:lstStyle/>
                    <a:p>
                      <a:r>
                        <a:rPr lang="es-MX" sz="1600" dirty="0"/>
                        <a:t>El puesto ocupado</a:t>
                      </a:r>
                      <a:r>
                        <a:rPr lang="es-MX" sz="1600" baseline="0" dirty="0"/>
                        <a:t> es inferior a la preparación</a:t>
                      </a:r>
                      <a:endParaRPr lang="es-MX" sz="1600" dirty="0"/>
                    </a:p>
                  </a:txBody>
                  <a:tcPr marT="45683" marB="45683"/>
                </a:tc>
                <a:tc>
                  <a:txBody>
                    <a:bodyPr/>
                    <a:lstStyle/>
                    <a:p>
                      <a:pPr algn="ctr"/>
                      <a:r>
                        <a:rPr lang="es-MX" sz="1600" dirty="0"/>
                        <a:t>Inconsistencia </a:t>
                      </a:r>
                    </a:p>
                    <a:p>
                      <a:pPr algn="ctr"/>
                      <a:r>
                        <a:rPr lang="es-MX" sz="1600" dirty="0"/>
                        <a:t>vertical</a:t>
                      </a:r>
                    </a:p>
                  </a:txBody>
                  <a:tcPr marT="45683" marB="45683">
                    <a:solidFill>
                      <a:schemeClr val="bg1">
                        <a:lumMod val="75000"/>
                      </a:schemeClr>
                    </a:solidFill>
                  </a:tcPr>
                </a:tc>
                <a:tc>
                  <a:txBody>
                    <a:bodyPr/>
                    <a:lstStyle/>
                    <a:p>
                      <a:pPr algn="ctr"/>
                      <a:r>
                        <a:rPr lang="es-MX" sz="1600" dirty="0"/>
                        <a:t>Inconsistencia </a:t>
                      </a:r>
                    </a:p>
                    <a:p>
                      <a:pPr algn="ctr"/>
                      <a:r>
                        <a:rPr lang="es-MX" sz="1600" dirty="0"/>
                        <a:t>vertical y horizontal</a:t>
                      </a:r>
                    </a:p>
                  </a:txBody>
                  <a:tcPr marT="45683" marB="45683"/>
                </a:tc>
                <a:extLst>
                  <a:ext uri="{0D108BD9-81ED-4DB2-BD59-A6C34878D82A}">
                    <a16:rowId xmlns:a16="http://schemas.microsoft.com/office/drawing/2014/main" val="10002"/>
                  </a:ext>
                </a:extLst>
              </a:tr>
            </a:tbl>
          </a:graphicData>
        </a:graphic>
      </p:graphicFrame>
      <p:sp>
        <p:nvSpPr>
          <p:cNvPr id="2" name="1 Marcador de número de diapositiva"/>
          <p:cNvSpPr>
            <a:spLocks noGrp="1"/>
          </p:cNvSpPr>
          <p:nvPr>
            <p:ph type="sldNum" sz="quarter" idx="12"/>
          </p:nvPr>
        </p:nvSpPr>
        <p:spPr/>
        <p:txBody>
          <a:bodyPr/>
          <a:lstStyle/>
          <a:p>
            <a:pPr>
              <a:defRPr/>
            </a:pPr>
            <a:fld id="{A0207024-1DAA-4434-BDB1-9E97E0CDE33D}" type="slidenum">
              <a:rPr lang="es-MX" smtClean="0"/>
              <a:pPr>
                <a:defRPr/>
              </a:pPr>
              <a:t>24</a:t>
            </a:fld>
            <a:endParaRPr lang="es-MX"/>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0" y="0"/>
            <a:ext cx="9109075" cy="720725"/>
          </a:xfrm>
          <a:solidFill>
            <a:schemeClr val="tx1"/>
          </a:solidFill>
        </p:spPr>
        <p:txBody>
          <a:bodyPr/>
          <a:lstStyle/>
          <a:p>
            <a:pPr algn="r" eaLnBrk="1" hangingPunct="1"/>
            <a:r>
              <a:rPr lang="es-MX" altLang="es-MX" sz="2800" dirty="0">
                <a:solidFill>
                  <a:schemeClr val="bg1"/>
                </a:solidFill>
              </a:rPr>
              <a:t>Datos de inconsistencia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04924130"/>
              </p:ext>
            </p:extLst>
          </p:nvPr>
        </p:nvGraphicFramePr>
        <p:xfrm>
          <a:off x="506413" y="1171575"/>
          <a:ext cx="8229600" cy="497205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14556">
                <a:tc>
                  <a:txBody>
                    <a:bodyPr/>
                    <a:lstStyle/>
                    <a:p>
                      <a:pPr algn="ctr"/>
                      <a:r>
                        <a:rPr lang="es-MX" sz="1800" dirty="0">
                          <a:solidFill>
                            <a:schemeClr val="accent4">
                              <a:lumMod val="60000"/>
                              <a:lumOff val="40000"/>
                            </a:schemeClr>
                          </a:solidFill>
                        </a:rPr>
                        <a:t>Condición</a:t>
                      </a:r>
                      <a:r>
                        <a:rPr lang="es-MX" sz="1800" baseline="0" dirty="0">
                          <a:solidFill>
                            <a:schemeClr val="accent4">
                              <a:lumMod val="60000"/>
                              <a:lumOff val="40000"/>
                            </a:schemeClr>
                          </a:solidFill>
                        </a:rPr>
                        <a:t> menos favorable</a:t>
                      </a:r>
                      <a:endParaRPr lang="es-MX" sz="1800" dirty="0">
                        <a:solidFill>
                          <a:schemeClr val="accent4">
                            <a:lumMod val="60000"/>
                            <a:lumOff val="40000"/>
                          </a:schemeClr>
                        </a:solidFill>
                      </a:endParaRPr>
                    </a:p>
                    <a:p>
                      <a:pPr algn="ctr"/>
                      <a:r>
                        <a:rPr lang="es-MX" sz="1800" dirty="0">
                          <a:solidFill>
                            <a:schemeClr val="bg1"/>
                          </a:solidFill>
                        </a:rPr>
                        <a:t>Stock</a:t>
                      </a:r>
                      <a:r>
                        <a:rPr lang="es-MX" sz="1800" baseline="0" dirty="0">
                          <a:solidFill>
                            <a:schemeClr val="bg1"/>
                          </a:solidFill>
                        </a:rPr>
                        <a:t> de profesionales bajo</a:t>
                      </a:r>
                    </a:p>
                    <a:p>
                      <a:pPr algn="ctr"/>
                      <a:r>
                        <a:rPr lang="es-MX" sz="1800" dirty="0">
                          <a:solidFill>
                            <a:schemeClr val="bg1"/>
                          </a:solidFill>
                        </a:rPr>
                        <a:t>Inconsistencia laboral alta</a:t>
                      </a:r>
                    </a:p>
                  </a:txBody>
                  <a:tcPr marT="45733" marB="45733">
                    <a:solidFill>
                      <a:schemeClr val="tx2"/>
                    </a:solidFill>
                  </a:tcPr>
                </a:tc>
                <a:tc>
                  <a:txBody>
                    <a:bodyPr/>
                    <a:lstStyle/>
                    <a:p>
                      <a:pPr algn="ctr"/>
                      <a:r>
                        <a:rPr lang="es-MX" sz="1800" dirty="0">
                          <a:solidFill>
                            <a:schemeClr val="accent4">
                              <a:lumMod val="60000"/>
                              <a:lumOff val="40000"/>
                            </a:schemeClr>
                          </a:solidFill>
                        </a:rPr>
                        <a:t>Falla en la producción de empleos</a:t>
                      </a:r>
                    </a:p>
                    <a:p>
                      <a:pPr algn="ctr"/>
                      <a:r>
                        <a:rPr lang="es-MX" sz="1800" dirty="0">
                          <a:solidFill>
                            <a:schemeClr val="bg1"/>
                          </a:solidFill>
                        </a:rPr>
                        <a:t>Stock de profesionales alto</a:t>
                      </a:r>
                    </a:p>
                    <a:p>
                      <a:pPr algn="ctr"/>
                      <a:r>
                        <a:rPr lang="es-MX" sz="1800" dirty="0">
                          <a:solidFill>
                            <a:schemeClr val="bg1"/>
                          </a:solidFill>
                        </a:rPr>
                        <a:t>Inconsistencia laboral alta</a:t>
                      </a:r>
                    </a:p>
                  </a:txBody>
                  <a:tcPr marT="45733" marB="45733">
                    <a:solidFill>
                      <a:schemeClr val="tx2"/>
                    </a:solidFill>
                  </a:tcPr>
                </a:tc>
                <a:extLst>
                  <a:ext uri="{0D108BD9-81ED-4DB2-BD59-A6C34878D82A}">
                    <a16:rowId xmlns:a16="http://schemas.microsoft.com/office/drawing/2014/main" val="10000"/>
                  </a:ext>
                </a:extLst>
              </a:tr>
              <a:tr h="1571469">
                <a:tc>
                  <a:txBody>
                    <a:bodyPr/>
                    <a:lstStyle/>
                    <a:p>
                      <a:endParaRPr lang="es-MX" sz="1200" dirty="0"/>
                    </a:p>
                    <a:p>
                      <a:r>
                        <a:rPr lang="es-MX" sz="1800" dirty="0"/>
                        <a:t>Turquía,</a:t>
                      </a:r>
                      <a:r>
                        <a:rPr lang="es-MX" sz="1800" baseline="0" dirty="0"/>
                        <a:t> Italia, Austria, </a:t>
                      </a:r>
                    </a:p>
                    <a:p>
                      <a:r>
                        <a:rPr lang="es-MX" sz="1800" baseline="0" dirty="0"/>
                        <a:t>Portugal, Bulgaria, </a:t>
                      </a:r>
                    </a:p>
                    <a:p>
                      <a:r>
                        <a:rPr lang="es-MX" sz="1800" baseline="0" dirty="0"/>
                        <a:t>Polonia, Grecia</a:t>
                      </a:r>
                      <a:endParaRPr lang="es-MX" sz="1800" dirty="0"/>
                    </a:p>
                  </a:txBody>
                  <a:tcPr marL="540000" marT="45733" marB="45733"/>
                </a:tc>
                <a:tc>
                  <a:txBody>
                    <a:bodyPr/>
                    <a:lstStyle/>
                    <a:p>
                      <a:endParaRPr lang="es-MX" sz="1200" dirty="0"/>
                    </a:p>
                    <a:p>
                      <a:r>
                        <a:rPr lang="es-MX" sz="1800" baseline="0" dirty="0"/>
                        <a:t>Estonia, Suiza, </a:t>
                      </a:r>
                    </a:p>
                    <a:p>
                      <a:r>
                        <a:rPr lang="es-MX" sz="1800" baseline="0" dirty="0"/>
                        <a:t>Reino Unido, Lituania, España, </a:t>
                      </a:r>
                    </a:p>
                    <a:p>
                      <a:r>
                        <a:rPr lang="es-MX" sz="1800" baseline="0" dirty="0"/>
                        <a:t>Francia, Bélgica, Irlanda, </a:t>
                      </a:r>
                    </a:p>
                    <a:p>
                      <a:r>
                        <a:rPr lang="es-MX" sz="1800" baseline="0" dirty="0"/>
                        <a:t>Noruega, Chipre, Alemania </a:t>
                      </a:r>
                      <a:endParaRPr lang="es-MX" sz="1800" dirty="0"/>
                    </a:p>
                  </a:txBody>
                  <a:tcPr marL="540000" marT="45733" marB="45733"/>
                </a:tc>
                <a:extLst>
                  <a:ext uri="{0D108BD9-81ED-4DB2-BD59-A6C34878D82A}">
                    <a16:rowId xmlns:a16="http://schemas.microsoft.com/office/drawing/2014/main" val="10001"/>
                  </a:ext>
                </a:extLst>
              </a:tr>
              <a:tr h="914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chemeClr val="accent4">
                              <a:lumMod val="60000"/>
                              <a:lumOff val="40000"/>
                            </a:schemeClr>
                          </a:solidFill>
                          <a:effectLst/>
                          <a:uLnTx/>
                          <a:uFillTx/>
                          <a:latin typeface="+mn-lt"/>
                          <a:ea typeface="+mn-ea"/>
                          <a:cs typeface="+mn-cs"/>
                        </a:rPr>
                        <a:t>Falla en la producción de profesionales</a:t>
                      </a:r>
                      <a:endParaRPr lang="es-MX" sz="1800" dirty="0">
                        <a:solidFill>
                          <a:schemeClr val="accent4">
                            <a:lumMod val="60000"/>
                            <a:lumOff val="40000"/>
                          </a:schemeClr>
                        </a:solidFill>
                      </a:endParaRPr>
                    </a:p>
                    <a:p>
                      <a:pPr algn="ctr"/>
                      <a:r>
                        <a:rPr lang="es-MX" sz="1800" dirty="0">
                          <a:solidFill>
                            <a:schemeClr val="bg1"/>
                          </a:solidFill>
                        </a:rPr>
                        <a:t>Stock de</a:t>
                      </a:r>
                      <a:r>
                        <a:rPr lang="es-MX" sz="1800" baseline="0" dirty="0">
                          <a:solidFill>
                            <a:schemeClr val="bg1"/>
                          </a:solidFill>
                        </a:rPr>
                        <a:t> profesionales bajo</a:t>
                      </a:r>
                      <a:endParaRPr lang="es-MX" sz="1800" dirty="0">
                        <a:solidFill>
                          <a:schemeClr val="bg1"/>
                        </a:solidFill>
                      </a:endParaRPr>
                    </a:p>
                    <a:p>
                      <a:pPr algn="ctr"/>
                      <a:r>
                        <a:rPr lang="es-MX" sz="1800" dirty="0">
                          <a:solidFill>
                            <a:schemeClr val="bg1"/>
                          </a:solidFill>
                        </a:rPr>
                        <a:t>Inconsistencia laboral baja</a:t>
                      </a:r>
                    </a:p>
                  </a:txBody>
                  <a:tcPr marT="45733" marB="45733">
                    <a:solidFill>
                      <a:schemeClr val="tx2"/>
                    </a:solidFill>
                  </a:tcPr>
                </a:tc>
                <a:tc>
                  <a:txBody>
                    <a:bodyPr/>
                    <a:lstStyle/>
                    <a:p>
                      <a:pPr algn="ctr"/>
                      <a:r>
                        <a:rPr lang="es-MX" sz="1800" dirty="0">
                          <a:solidFill>
                            <a:schemeClr val="accent4">
                              <a:lumMod val="60000"/>
                              <a:lumOff val="40000"/>
                            </a:schemeClr>
                          </a:solidFill>
                        </a:rPr>
                        <a:t>Condición</a:t>
                      </a:r>
                      <a:r>
                        <a:rPr lang="es-MX" sz="1800" baseline="0" dirty="0">
                          <a:solidFill>
                            <a:schemeClr val="accent4">
                              <a:lumMod val="60000"/>
                              <a:lumOff val="40000"/>
                            </a:schemeClr>
                          </a:solidFill>
                        </a:rPr>
                        <a:t> más favorable</a:t>
                      </a:r>
                      <a:endParaRPr lang="es-MX" sz="1800" dirty="0">
                        <a:solidFill>
                          <a:schemeClr val="accent4">
                            <a:lumMod val="60000"/>
                            <a:lumOff val="40000"/>
                          </a:schemeClr>
                        </a:solidFill>
                      </a:endParaRPr>
                    </a:p>
                    <a:p>
                      <a:pPr algn="ctr"/>
                      <a:r>
                        <a:rPr lang="es-MX" sz="1800" dirty="0">
                          <a:solidFill>
                            <a:schemeClr val="bg1"/>
                          </a:solidFill>
                        </a:rPr>
                        <a:t>Stock de profesionales alto</a:t>
                      </a:r>
                    </a:p>
                    <a:p>
                      <a:pPr algn="ctr"/>
                      <a:r>
                        <a:rPr lang="es-MX" sz="1800" dirty="0">
                          <a:solidFill>
                            <a:schemeClr val="bg1"/>
                          </a:solidFill>
                        </a:rPr>
                        <a:t>Inconsistencia laboral baja</a:t>
                      </a:r>
                    </a:p>
                  </a:txBody>
                  <a:tcPr marT="45733" marB="45733">
                    <a:solidFill>
                      <a:schemeClr val="tx2"/>
                    </a:solidFill>
                  </a:tcPr>
                </a:tc>
                <a:extLst>
                  <a:ext uri="{0D108BD9-81ED-4DB2-BD59-A6C34878D82A}">
                    <a16:rowId xmlns:a16="http://schemas.microsoft.com/office/drawing/2014/main" val="10002"/>
                  </a:ext>
                </a:extLst>
              </a:tr>
              <a:tr h="1571469">
                <a:tc>
                  <a:txBody>
                    <a:bodyPr/>
                    <a:lstStyle/>
                    <a:p>
                      <a:endParaRPr lang="es-MX" sz="1200" dirty="0"/>
                    </a:p>
                    <a:p>
                      <a:r>
                        <a:rPr lang="es-MX" sz="1800" dirty="0"/>
                        <a:t>R. Checa, Rumania, Serbia, </a:t>
                      </a:r>
                    </a:p>
                    <a:p>
                      <a:r>
                        <a:rPr lang="es-MX" sz="1800" dirty="0"/>
                        <a:t>Croacia, Moldavia, R. Eslovaca, </a:t>
                      </a:r>
                    </a:p>
                    <a:p>
                      <a:r>
                        <a:rPr lang="es-MX" sz="1800" dirty="0"/>
                        <a:t>Hungría, Malta, Letonia,</a:t>
                      </a:r>
                      <a:r>
                        <a:rPr lang="es-MX" sz="1800" baseline="0" dirty="0"/>
                        <a:t> </a:t>
                      </a:r>
                    </a:p>
                    <a:p>
                      <a:r>
                        <a:rPr lang="es-MX" sz="1800" baseline="0" dirty="0"/>
                        <a:t>Eslovenia.</a:t>
                      </a:r>
                      <a:endParaRPr lang="es-MX" sz="1800" dirty="0"/>
                    </a:p>
                  </a:txBody>
                  <a:tcPr marL="540000" marT="45733" marB="45733"/>
                </a:tc>
                <a:tc>
                  <a:txBody>
                    <a:bodyPr/>
                    <a:lstStyle/>
                    <a:p>
                      <a:endParaRPr lang="es-MX" sz="1200" dirty="0"/>
                    </a:p>
                    <a:p>
                      <a:r>
                        <a:rPr lang="es-MX" sz="1800" dirty="0"/>
                        <a:t>Islandia, Luxemburgo, Holanda, </a:t>
                      </a:r>
                    </a:p>
                    <a:p>
                      <a:r>
                        <a:rPr lang="es-MX" sz="1800" dirty="0"/>
                        <a:t>Finlandia, Suecia, Dinamarca.</a:t>
                      </a:r>
                    </a:p>
                  </a:txBody>
                  <a:tcPr marL="540000" marT="45733" marB="45733"/>
                </a:tc>
                <a:extLst>
                  <a:ext uri="{0D108BD9-81ED-4DB2-BD59-A6C34878D82A}">
                    <a16:rowId xmlns:a16="http://schemas.microsoft.com/office/drawing/2014/main" val="10003"/>
                  </a:ext>
                </a:extLst>
              </a:tr>
            </a:tbl>
          </a:graphicData>
        </a:graphic>
      </p:graphicFrame>
      <p:sp>
        <p:nvSpPr>
          <p:cNvPr id="2" name="1 Marcador de número de diapositiva"/>
          <p:cNvSpPr>
            <a:spLocks noGrp="1"/>
          </p:cNvSpPr>
          <p:nvPr>
            <p:ph type="sldNum" sz="quarter" idx="12"/>
          </p:nvPr>
        </p:nvSpPr>
        <p:spPr/>
        <p:txBody>
          <a:bodyPr/>
          <a:lstStyle/>
          <a:p>
            <a:pPr>
              <a:defRPr/>
            </a:pPr>
            <a:fld id="{A0207024-1DAA-4434-BDB1-9E97E0CDE33D}" type="slidenum">
              <a:rPr lang="es-MX" smtClean="0"/>
              <a:pPr>
                <a:defRPr/>
              </a:pPr>
              <a:t>25</a:t>
            </a:fld>
            <a:endParaRPr lang="es-MX"/>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0" y="0"/>
            <a:ext cx="9144000" cy="938893"/>
          </a:xfrm>
          <a:solidFill>
            <a:schemeClr val="tx1"/>
          </a:solidFill>
        </p:spPr>
        <p:txBody>
          <a:bodyPr/>
          <a:lstStyle/>
          <a:p>
            <a:pPr algn="r" eaLnBrk="1" hangingPunct="1"/>
            <a:r>
              <a:rPr lang="en-US" altLang="es-MX" sz="2800" dirty="0" err="1">
                <a:solidFill>
                  <a:schemeClr val="bg1"/>
                </a:solidFill>
              </a:rPr>
              <a:t>Desempleo</a:t>
            </a:r>
            <a:r>
              <a:rPr lang="en-US" altLang="es-MX" sz="2800" dirty="0">
                <a:solidFill>
                  <a:schemeClr val="bg1"/>
                </a:solidFill>
              </a:rPr>
              <a:t> de </a:t>
            </a:r>
            <a:r>
              <a:rPr lang="en-US" altLang="es-MX" sz="2800" dirty="0" err="1">
                <a:solidFill>
                  <a:schemeClr val="bg1"/>
                </a:solidFill>
              </a:rPr>
              <a:t>profesionales</a:t>
            </a:r>
            <a:br>
              <a:rPr lang="en-US" altLang="es-MX" sz="2800" dirty="0">
                <a:solidFill>
                  <a:schemeClr val="bg1"/>
                </a:solidFill>
              </a:rPr>
            </a:br>
            <a:r>
              <a:rPr lang="en-US" altLang="es-MX" sz="2800" dirty="0">
                <a:solidFill>
                  <a:schemeClr val="bg1"/>
                </a:solidFill>
              </a:rPr>
              <a:t>Europa: PEA </a:t>
            </a:r>
            <a:r>
              <a:rPr lang="en-US" altLang="es-MX" sz="2800" dirty="0" err="1">
                <a:solidFill>
                  <a:schemeClr val="bg1"/>
                </a:solidFill>
              </a:rPr>
              <a:t>desempleada</a:t>
            </a:r>
            <a:r>
              <a:rPr lang="en-US" altLang="es-MX" sz="2800" dirty="0">
                <a:solidFill>
                  <a:schemeClr val="bg1"/>
                </a:solidFill>
              </a:rPr>
              <a:t> con </a:t>
            </a:r>
            <a:r>
              <a:rPr lang="en-US" altLang="es-MX" sz="2800" dirty="0" err="1">
                <a:solidFill>
                  <a:schemeClr val="bg1"/>
                </a:solidFill>
              </a:rPr>
              <a:t>estudios</a:t>
            </a:r>
            <a:r>
              <a:rPr lang="en-US" altLang="es-MX" sz="2800" dirty="0">
                <a:solidFill>
                  <a:schemeClr val="bg1"/>
                </a:solidFill>
              </a:rPr>
              <a:t> </a:t>
            </a:r>
            <a:r>
              <a:rPr lang="en-US" altLang="es-MX" sz="2800" dirty="0" err="1">
                <a:solidFill>
                  <a:schemeClr val="bg1"/>
                </a:solidFill>
              </a:rPr>
              <a:t>superiores</a:t>
            </a:r>
            <a:endParaRPr lang="es-MX" altLang="es-MX" sz="2800" dirty="0">
              <a:solidFill>
                <a:schemeClr val="bg1"/>
              </a:solidFill>
            </a:endParaRPr>
          </a:p>
        </p:txBody>
      </p:sp>
      <p:graphicFrame>
        <p:nvGraphicFramePr>
          <p:cNvPr id="9" name="8 Marcador de contenido"/>
          <p:cNvGraphicFramePr>
            <a:graphicFrameLocks noGrp="1"/>
          </p:cNvGraphicFramePr>
          <p:nvPr>
            <p:ph sz="half" idx="1"/>
            <p:extLst>
              <p:ext uri="{D42A27DB-BD31-4B8C-83A1-F6EECF244321}">
                <p14:modId xmlns:p14="http://schemas.microsoft.com/office/powerpoint/2010/main" val="490293425"/>
              </p:ext>
            </p:extLst>
          </p:nvPr>
        </p:nvGraphicFramePr>
        <p:xfrm>
          <a:off x="342896" y="1186970"/>
          <a:ext cx="3567796" cy="5008763"/>
        </p:xfrm>
        <a:graphic>
          <a:graphicData uri="http://schemas.openxmlformats.org/drawingml/2006/table">
            <a:tbl>
              <a:tblPr/>
              <a:tblGrid>
                <a:gridCol w="891949">
                  <a:extLst>
                    <a:ext uri="{9D8B030D-6E8A-4147-A177-3AD203B41FA5}">
                      <a16:colId xmlns:a16="http://schemas.microsoft.com/office/drawing/2014/main" val="20000"/>
                    </a:ext>
                  </a:extLst>
                </a:gridCol>
                <a:gridCol w="891949">
                  <a:extLst>
                    <a:ext uri="{9D8B030D-6E8A-4147-A177-3AD203B41FA5}">
                      <a16:colId xmlns:a16="http://schemas.microsoft.com/office/drawing/2014/main" val="20001"/>
                    </a:ext>
                  </a:extLst>
                </a:gridCol>
                <a:gridCol w="891949">
                  <a:extLst>
                    <a:ext uri="{9D8B030D-6E8A-4147-A177-3AD203B41FA5}">
                      <a16:colId xmlns:a16="http://schemas.microsoft.com/office/drawing/2014/main" val="20002"/>
                    </a:ext>
                  </a:extLst>
                </a:gridCol>
                <a:gridCol w="891949">
                  <a:extLst>
                    <a:ext uri="{9D8B030D-6E8A-4147-A177-3AD203B41FA5}">
                      <a16:colId xmlns:a16="http://schemas.microsoft.com/office/drawing/2014/main" val="20003"/>
                    </a:ext>
                  </a:extLst>
                </a:gridCol>
              </a:tblGrid>
              <a:tr h="167217">
                <a:tc>
                  <a:txBody>
                    <a:bodyPr/>
                    <a:lstStyle/>
                    <a:p>
                      <a:pPr algn="l" fontAlgn="b"/>
                      <a:r>
                        <a:rPr lang="es-MX" sz="1200" b="1" i="0" u="none" strike="noStrike" dirty="0">
                          <a:solidFill>
                            <a:schemeClr val="bg1"/>
                          </a:solidFill>
                          <a:effectLst/>
                          <a:latin typeface="Calibri"/>
                        </a:rPr>
                        <a:t>Países</a:t>
                      </a:r>
                    </a:p>
                  </a:txBody>
                  <a:tcPr marL="8361" marR="8361" marT="8361" marB="0" anchor="b">
                    <a:lnL>
                      <a:noFill/>
                    </a:lnL>
                    <a:lnR>
                      <a:noFill/>
                    </a:lnR>
                    <a:lnT>
                      <a:noFill/>
                    </a:lnT>
                    <a:lnB>
                      <a:noFill/>
                    </a:lnB>
                    <a:solidFill>
                      <a:schemeClr val="tx1"/>
                    </a:solidFill>
                  </a:tcPr>
                </a:tc>
                <a:tc>
                  <a:txBody>
                    <a:bodyPr/>
                    <a:lstStyle/>
                    <a:p>
                      <a:pPr algn="ctr" fontAlgn="b"/>
                      <a:r>
                        <a:rPr lang="es-MX" sz="1200" b="1" i="0" u="none" strike="noStrike" dirty="0">
                          <a:solidFill>
                            <a:schemeClr val="bg1"/>
                          </a:solidFill>
                          <a:effectLst/>
                          <a:latin typeface="Calibri"/>
                        </a:rPr>
                        <a:t>2000</a:t>
                      </a:r>
                    </a:p>
                  </a:txBody>
                  <a:tcPr marL="8361" marR="8361" marT="8361" marB="0" anchor="b">
                    <a:lnL>
                      <a:noFill/>
                    </a:lnL>
                    <a:lnR>
                      <a:noFill/>
                    </a:lnR>
                    <a:lnT>
                      <a:noFill/>
                    </a:lnT>
                    <a:lnB>
                      <a:noFill/>
                    </a:lnB>
                    <a:solidFill>
                      <a:schemeClr val="tx1"/>
                    </a:solidFill>
                  </a:tcPr>
                </a:tc>
                <a:tc>
                  <a:txBody>
                    <a:bodyPr/>
                    <a:lstStyle/>
                    <a:p>
                      <a:pPr algn="ctr" fontAlgn="b"/>
                      <a:r>
                        <a:rPr lang="es-MX" sz="1200" b="1" i="0" u="none" strike="noStrike" dirty="0">
                          <a:solidFill>
                            <a:schemeClr val="bg1"/>
                          </a:solidFill>
                          <a:effectLst/>
                          <a:latin typeface="Calibri"/>
                        </a:rPr>
                        <a:t>2010</a:t>
                      </a:r>
                    </a:p>
                  </a:txBody>
                  <a:tcPr marL="8361" marR="8361" marT="8361" marB="0" anchor="b">
                    <a:lnL>
                      <a:noFill/>
                    </a:lnL>
                    <a:lnR>
                      <a:noFill/>
                    </a:lnR>
                    <a:lnT>
                      <a:noFill/>
                    </a:lnT>
                    <a:lnB>
                      <a:noFill/>
                    </a:lnB>
                    <a:solidFill>
                      <a:schemeClr val="tx1"/>
                    </a:solidFill>
                  </a:tcPr>
                </a:tc>
                <a:tc>
                  <a:txBody>
                    <a:bodyPr/>
                    <a:lstStyle/>
                    <a:p>
                      <a:pPr algn="ctr" fontAlgn="b"/>
                      <a:r>
                        <a:rPr lang="es-MX" sz="1200" b="1" i="0" u="none" strike="noStrike" dirty="0">
                          <a:solidFill>
                            <a:schemeClr val="bg1"/>
                          </a:solidFill>
                          <a:effectLst/>
                          <a:latin typeface="Calibri"/>
                        </a:rPr>
                        <a:t>Cambio</a:t>
                      </a:r>
                    </a:p>
                  </a:txBody>
                  <a:tcPr marL="8361" marR="8361" marT="8361" marB="0" anchor="b">
                    <a:lnL>
                      <a:noFill/>
                    </a:lnL>
                    <a:lnR>
                      <a:noFill/>
                    </a:lnR>
                    <a:lnT>
                      <a:noFill/>
                    </a:lnT>
                    <a:lnB>
                      <a:noFill/>
                    </a:lnB>
                    <a:solidFill>
                      <a:schemeClr val="tx1"/>
                    </a:solidFill>
                  </a:tcPr>
                </a:tc>
                <a:extLst>
                  <a:ext uri="{0D108BD9-81ED-4DB2-BD59-A6C34878D82A}">
                    <a16:rowId xmlns:a16="http://schemas.microsoft.com/office/drawing/2014/main" val="10000"/>
                  </a:ext>
                </a:extLst>
              </a:tr>
              <a:tr h="167217">
                <a:tc>
                  <a:txBody>
                    <a:bodyPr/>
                    <a:lstStyle/>
                    <a:p>
                      <a:pPr algn="l" fontAlgn="b"/>
                      <a:r>
                        <a:rPr lang="es-MX" sz="1000" b="0" i="0" u="none" strike="noStrike">
                          <a:solidFill>
                            <a:srgbClr val="000000"/>
                          </a:solidFill>
                          <a:effectLst/>
                          <a:latin typeface="Calibri"/>
                        </a:rPr>
                        <a:t>España</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10.9</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11.3</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0.4</a:t>
                      </a:r>
                    </a:p>
                  </a:txBody>
                  <a:tcPr marL="8361" marR="8361" marT="8361" marB="0" anchor="b">
                    <a:lnL>
                      <a:noFill/>
                    </a:lnL>
                    <a:lnR>
                      <a:noFill/>
                    </a:lnR>
                    <a:lnT>
                      <a:noFill/>
                    </a:lnT>
                    <a:lnB>
                      <a:noFill/>
                    </a:lnB>
                  </a:tcPr>
                </a:tc>
                <a:extLst>
                  <a:ext uri="{0D108BD9-81ED-4DB2-BD59-A6C34878D82A}">
                    <a16:rowId xmlns:a16="http://schemas.microsoft.com/office/drawing/2014/main" val="10001"/>
                  </a:ext>
                </a:extLst>
              </a:tr>
              <a:tr h="167217">
                <a:tc>
                  <a:txBody>
                    <a:bodyPr/>
                    <a:lstStyle/>
                    <a:p>
                      <a:pPr algn="l" fontAlgn="b"/>
                      <a:r>
                        <a:rPr lang="es-MX" sz="1000" b="0" i="0" u="none" strike="noStrike" dirty="0">
                          <a:solidFill>
                            <a:srgbClr val="000000"/>
                          </a:solidFill>
                          <a:effectLst/>
                          <a:latin typeface="Calibri"/>
                        </a:rPr>
                        <a:t>Letonia</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7.2</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10.3</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3.1</a:t>
                      </a:r>
                    </a:p>
                  </a:txBody>
                  <a:tcPr marL="8361" marR="8361" marT="8361"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2"/>
                  </a:ext>
                </a:extLst>
              </a:tr>
              <a:tr h="167217">
                <a:tc>
                  <a:txBody>
                    <a:bodyPr/>
                    <a:lstStyle/>
                    <a:p>
                      <a:pPr algn="l" fontAlgn="b"/>
                      <a:r>
                        <a:rPr lang="es-MX" sz="1000" b="0" i="0" u="none" strike="noStrike">
                          <a:solidFill>
                            <a:srgbClr val="000000"/>
                          </a:solidFill>
                          <a:effectLst/>
                          <a:latin typeface="Calibri"/>
                        </a:rPr>
                        <a:t>Grecia</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8.1</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9.8</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1.7</a:t>
                      </a:r>
                    </a:p>
                  </a:txBody>
                  <a:tcPr marL="8361" marR="8361" marT="8361" marB="0" anchor="b">
                    <a:lnL>
                      <a:noFill/>
                    </a:lnL>
                    <a:lnR>
                      <a:noFill/>
                    </a:lnR>
                    <a:lnT>
                      <a:noFill/>
                    </a:lnT>
                    <a:lnB>
                      <a:noFill/>
                    </a:lnB>
                  </a:tcPr>
                </a:tc>
                <a:extLst>
                  <a:ext uri="{0D108BD9-81ED-4DB2-BD59-A6C34878D82A}">
                    <a16:rowId xmlns:a16="http://schemas.microsoft.com/office/drawing/2014/main" val="10003"/>
                  </a:ext>
                </a:extLst>
              </a:tr>
              <a:tr h="167217">
                <a:tc>
                  <a:txBody>
                    <a:bodyPr/>
                    <a:lstStyle/>
                    <a:p>
                      <a:pPr algn="l" fontAlgn="b"/>
                      <a:r>
                        <a:rPr lang="es-MX" sz="1000" b="0" i="0" u="none" strike="noStrike" dirty="0">
                          <a:solidFill>
                            <a:srgbClr val="000000"/>
                          </a:solidFill>
                          <a:effectLst/>
                          <a:latin typeface="Calibri"/>
                        </a:rPr>
                        <a:t>Estonia</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4.8</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9.3</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4.5</a:t>
                      </a:r>
                    </a:p>
                  </a:txBody>
                  <a:tcPr marL="8361" marR="8361" marT="8361"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4"/>
                  </a:ext>
                </a:extLst>
              </a:tr>
              <a:tr h="167217">
                <a:tc>
                  <a:txBody>
                    <a:bodyPr/>
                    <a:lstStyle/>
                    <a:p>
                      <a:pPr algn="l" fontAlgn="b"/>
                      <a:r>
                        <a:rPr lang="es-MX" sz="1000" b="0" i="0" u="none" strike="noStrike">
                          <a:solidFill>
                            <a:srgbClr val="000000"/>
                          </a:solidFill>
                          <a:effectLst/>
                          <a:latin typeface="Calibri"/>
                        </a:rPr>
                        <a:t>Lituania</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9.3</a:t>
                      </a:r>
                    </a:p>
                  </a:txBody>
                  <a:tcPr marL="8361" marR="8361" marT="8361" marB="0" anchor="b">
                    <a:lnL>
                      <a:noFill/>
                    </a:lnL>
                    <a:lnR>
                      <a:noFill/>
                    </a:lnR>
                    <a:lnT>
                      <a:noFill/>
                    </a:lnT>
                    <a:lnB>
                      <a:noFill/>
                    </a:lnB>
                  </a:tcPr>
                </a:tc>
                <a:tc>
                  <a:txBody>
                    <a:bodyPr/>
                    <a:lstStyle/>
                    <a:p>
                      <a:pPr algn="ctr" fontAlgn="b"/>
                      <a:r>
                        <a:rPr lang="es-MX" sz="1000" b="0" i="0" u="none" strike="noStrike" dirty="0">
                          <a:solidFill>
                            <a:srgbClr val="000000"/>
                          </a:solidFill>
                          <a:effectLst/>
                          <a:latin typeface="Calibri"/>
                        </a:rPr>
                        <a:t>7.7</a:t>
                      </a:r>
                    </a:p>
                  </a:txBody>
                  <a:tcPr marL="8361" marR="8361" marT="8361" marB="0" anchor="b">
                    <a:lnL>
                      <a:noFill/>
                    </a:lnL>
                    <a:lnR>
                      <a:noFill/>
                    </a:lnR>
                    <a:lnT>
                      <a:noFill/>
                    </a:lnT>
                    <a:lnB>
                      <a:noFill/>
                    </a:lnB>
                  </a:tcPr>
                </a:tc>
                <a:tc>
                  <a:txBody>
                    <a:bodyPr/>
                    <a:lstStyle/>
                    <a:p>
                      <a:pPr algn="ctr" fontAlgn="b"/>
                      <a:r>
                        <a:rPr lang="es-MX" sz="1000" b="0" i="0" u="none" strike="noStrike" dirty="0">
                          <a:solidFill>
                            <a:srgbClr val="000000"/>
                          </a:solidFill>
                          <a:effectLst/>
                          <a:latin typeface="Calibri"/>
                        </a:rPr>
                        <a:t>-1.6</a:t>
                      </a:r>
                    </a:p>
                  </a:txBody>
                  <a:tcPr marL="8361" marR="8361" marT="8361" marB="0" anchor="b">
                    <a:lnL>
                      <a:noFill/>
                    </a:lnL>
                    <a:lnR>
                      <a:noFill/>
                    </a:lnR>
                    <a:lnT>
                      <a:noFill/>
                    </a:lnT>
                    <a:lnB>
                      <a:noFill/>
                    </a:lnB>
                  </a:tcPr>
                </a:tc>
                <a:extLst>
                  <a:ext uri="{0D108BD9-81ED-4DB2-BD59-A6C34878D82A}">
                    <a16:rowId xmlns:a16="http://schemas.microsoft.com/office/drawing/2014/main" val="10005"/>
                  </a:ext>
                </a:extLst>
              </a:tr>
              <a:tr h="167217">
                <a:tc>
                  <a:txBody>
                    <a:bodyPr/>
                    <a:lstStyle/>
                    <a:p>
                      <a:pPr algn="l" fontAlgn="b"/>
                      <a:r>
                        <a:rPr lang="es-MX" sz="1000" b="0" i="0" u="none" strike="noStrike" dirty="0">
                          <a:solidFill>
                            <a:srgbClr val="000000"/>
                          </a:solidFill>
                          <a:effectLst/>
                          <a:latin typeface="Calibri"/>
                        </a:rPr>
                        <a:t>Irlanda</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1.7</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7.5</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5.8</a:t>
                      </a:r>
                    </a:p>
                  </a:txBody>
                  <a:tcPr marL="8361" marR="8361" marT="8361"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6"/>
                  </a:ext>
                </a:extLst>
              </a:tr>
              <a:tr h="167217">
                <a:tc>
                  <a:txBody>
                    <a:bodyPr/>
                    <a:lstStyle/>
                    <a:p>
                      <a:pPr algn="l" fontAlgn="b"/>
                      <a:r>
                        <a:rPr lang="es-MX" sz="1000" b="0" i="0" u="none" strike="noStrike">
                          <a:solidFill>
                            <a:srgbClr val="000000"/>
                          </a:solidFill>
                          <a:effectLst/>
                          <a:latin typeface="Calibri"/>
                        </a:rPr>
                        <a:t>Portugal</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2.8</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7.2</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4.4</a:t>
                      </a:r>
                    </a:p>
                  </a:txBody>
                  <a:tcPr marL="8361" marR="8361" marT="8361" marB="0" anchor="b">
                    <a:lnL>
                      <a:noFill/>
                    </a:lnL>
                    <a:lnR>
                      <a:noFill/>
                    </a:lnR>
                    <a:lnT>
                      <a:noFill/>
                    </a:lnT>
                    <a:lnB>
                      <a:noFill/>
                    </a:lnB>
                  </a:tcPr>
                </a:tc>
                <a:extLst>
                  <a:ext uri="{0D108BD9-81ED-4DB2-BD59-A6C34878D82A}">
                    <a16:rowId xmlns:a16="http://schemas.microsoft.com/office/drawing/2014/main" val="10007"/>
                  </a:ext>
                </a:extLst>
              </a:tr>
              <a:tr h="167217">
                <a:tc>
                  <a:txBody>
                    <a:bodyPr/>
                    <a:lstStyle/>
                    <a:p>
                      <a:pPr algn="l" fontAlgn="b"/>
                      <a:r>
                        <a:rPr lang="es-MX" sz="1000" b="0" i="0" u="none" strike="noStrike" dirty="0">
                          <a:solidFill>
                            <a:srgbClr val="000000"/>
                          </a:solidFill>
                          <a:effectLst/>
                          <a:latin typeface="Calibri"/>
                        </a:rPr>
                        <a:t>Eslovaquia</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5.3</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5.8</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0.5</a:t>
                      </a:r>
                    </a:p>
                  </a:txBody>
                  <a:tcPr marL="8361" marR="8361" marT="8361"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8"/>
                  </a:ext>
                </a:extLst>
              </a:tr>
              <a:tr h="167217">
                <a:tc>
                  <a:txBody>
                    <a:bodyPr/>
                    <a:lstStyle/>
                    <a:p>
                      <a:pPr algn="l" fontAlgn="b"/>
                      <a:r>
                        <a:rPr lang="es-MX" sz="1000" b="0" i="0" u="none" strike="noStrike">
                          <a:solidFill>
                            <a:srgbClr val="000000"/>
                          </a:solidFill>
                          <a:effectLst/>
                          <a:latin typeface="Calibri"/>
                        </a:rPr>
                        <a:t>Italia</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6.1</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5.7</a:t>
                      </a:r>
                    </a:p>
                  </a:txBody>
                  <a:tcPr marL="8361" marR="8361" marT="8361" marB="0" anchor="b">
                    <a:lnL>
                      <a:noFill/>
                    </a:lnL>
                    <a:lnR>
                      <a:noFill/>
                    </a:lnR>
                    <a:lnT>
                      <a:noFill/>
                    </a:lnT>
                    <a:lnB>
                      <a:noFill/>
                    </a:lnB>
                  </a:tcPr>
                </a:tc>
                <a:tc>
                  <a:txBody>
                    <a:bodyPr/>
                    <a:lstStyle/>
                    <a:p>
                      <a:pPr algn="ctr" fontAlgn="b"/>
                      <a:r>
                        <a:rPr lang="es-MX" sz="1000" b="0" i="0" u="none" strike="noStrike" dirty="0">
                          <a:solidFill>
                            <a:srgbClr val="000000"/>
                          </a:solidFill>
                          <a:effectLst/>
                          <a:latin typeface="Calibri"/>
                        </a:rPr>
                        <a:t>-0.4</a:t>
                      </a:r>
                    </a:p>
                  </a:txBody>
                  <a:tcPr marL="8361" marR="8361" marT="8361" marB="0" anchor="b">
                    <a:lnL>
                      <a:noFill/>
                    </a:lnL>
                    <a:lnR>
                      <a:noFill/>
                    </a:lnR>
                    <a:lnT>
                      <a:noFill/>
                    </a:lnT>
                    <a:lnB>
                      <a:noFill/>
                    </a:lnB>
                  </a:tcPr>
                </a:tc>
                <a:extLst>
                  <a:ext uri="{0D108BD9-81ED-4DB2-BD59-A6C34878D82A}">
                    <a16:rowId xmlns:a16="http://schemas.microsoft.com/office/drawing/2014/main" val="10009"/>
                  </a:ext>
                </a:extLst>
              </a:tr>
              <a:tr h="167217">
                <a:tc>
                  <a:txBody>
                    <a:bodyPr/>
                    <a:lstStyle/>
                    <a:p>
                      <a:pPr algn="l" fontAlgn="b"/>
                      <a:r>
                        <a:rPr lang="es-MX" sz="1000" b="0" i="0" u="none" strike="noStrike">
                          <a:solidFill>
                            <a:srgbClr val="000000"/>
                          </a:solidFill>
                          <a:effectLst/>
                          <a:latin typeface="Calibri"/>
                        </a:rPr>
                        <a:t>Chipre</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2.9</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5.6</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2.7</a:t>
                      </a:r>
                    </a:p>
                  </a:txBody>
                  <a:tcPr marL="8361" marR="8361" marT="8361"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10"/>
                  </a:ext>
                </a:extLst>
              </a:tr>
              <a:tr h="167217">
                <a:tc>
                  <a:txBody>
                    <a:bodyPr/>
                    <a:lstStyle/>
                    <a:p>
                      <a:pPr algn="l" fontAlgn="b"/>
                      <a:r>
                        <a:rPr lang="es-MX" sz="1000" b="0" i="0" u="none" strike="noStrike">
                          <a:solidFill>
                            <a:srgbClr val="000000"/>
                          </a:solidFill>
                          <a:effectLst/>
                          <a:latin typeface="Calibri"/>
                        </a:rPr>
                        <a:t>Francia</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5.5</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5.5</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0.0</a:t>
                      </a:r>
                    </a:p>
                  </a:txBody>
                  <a:tcPr marL="8361" marR="8361" marT="8361" marB="0" anchor="b">
                    <a:lnL>
                      <a:noFill/>
                    </a:lnL>
                    <a:lnR>
                      <a:noFill/>
                    </a:lnR>
                    <a:lnT>
                      <a:noFill/>
                    </a:lnT>
                    <a:lnB>
                      <a:noFill/>
                    </a:lnB>
                  </a:tcPr>
                </a:tc>
                <a:extLst>
                  <a:ext uri="{0D108BD9-81ED-4DB2-BD59-A6C34878D82A}">
                    <a16:rowId xmlns:a16="http://schemas.microsoft.com/office/drawing/2014/main" val="10011"/>
                  </a:ext>
                </a:extLst>
              </a:tr>
              <a:tr h="167217">
                <a:tc>
                  <a:txBody>
                    <a:bodyPr/>
                    <a:lstStyle/>
                    <a:p>
                      <a:pPr algn="l" fontAlgn="b"/>
                      <a:r>
                        <a:rPr lang="es-MX" sz="1000" b="0" i="0" u="none" strike="noStrike">
                          <a:solidFill>
                            <a:srgbClr val="000000"/>
                          </a:solidFill>
                          <a:effectLst/>
                          <a:latin typeface="Calibri"/>
                        </a:rPr>
                        <a:t>Rumania</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3.6</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5.4</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1.8</a:t>
                      </a:r>
                    </a:p>
                  </a:txBody>
                  <a:tcPr marL="8361" marR="8361" marT="8361"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12"/>
                  </a:ext>
                </a:extLst>
              </a:tr>
              <a:tr h="167217">
                <a:tc>
                  <a:txBody>
                    <a:bodyPr/>
                    <a:lstStyle/>
                    <a:p>
                      <a:pPr algn="l" fontAlgn="b"/>
                      <a:r>
                        <a:rPr lang="es-MX" sz="1000" b="0" i="0" u="none" strike="noStrike">
                          <a:solidFill>
                            <a:srgbClr val="000000"/>
                          </a:solidFill>
                          <a:effectLst/>
                          <a:latin typeface="Calibri"/>
                        </a:rPr>
                        <a:t>Polonia</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5.5</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5.0</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-0.5</a:t>
                      </a:r>
                    </a:p>
                  </a:txBody>
                  <a:tcPr marL="8361" marR="8361" marT="8361" marB="0" anchor="b">
                    <a:lnL>
                      <a:noFill/>
                    </a:lnL>
                    <a:lnR>
                      <a:noFill/>
                    </a:lnR>
                    <a:lnT>
                      <a:noFill/>
                    </a:lnT>
                    <a:lnB>
                      <a:noFill/>
                    </a:lnB>
                  </a:tcPr>
                </a:tc>
                <a:extLst>
                  <a:ext uri="{0D108BD9-81ED-4DB2-BD59-A6C34878D82A}">
                    <a16:rowId xmlns:a16="http://schemas.microsoft.com/office/drawing/2014/main" val="10013"/>
                  </a:ext>
                </a:extLst>
              </a:tr>
              <a:tr h="167217">
                <a:tc>
                  <a:txBody>
                    <a:bodyPr/>
                    <a:lstStyle/>
                    <a:p>
                      <a:pPr algn="l" fontAlgn="b"/>
                      <a:r>
                        <a:rPr lang="es-MX" sz="1000" b="0" i="0" u="none" strike="noStrike">
                          <a:solidFill>
                            <a:srgbClr val="000000"/>
                          </a:solidFill>
                          <a:effectLst/>
                          <a:latin typeface="Calibri"/>
                        </a:rPr>
                        <a:t>Dinamarca</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2.6</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4.9</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2.3</a:t>
                      </a:r>
                    </a:p>
                  </a:txBody>
                  <a:tcPr marL="8361" marR="8361" marT="8361"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14"/>
                  </a:ext>
                </a:extLst>
              </a:tr>
              <a:tr h="167217">
                <a:tc>
                  <a:txBody>
                    <a:bodyPr/>
                    <a:lstStyle/>
                    <a:p>
                      <a:pPr algn="l" fontAlgn="b"/>
                      <a:r>
                        <a:rPr lang="es-MX" sz="1000" b="0" i="0" u="none" strike="noStrike">
                          <a:solidFill>
                            <a:srgbClr val="000000"/>
                          </a:solidFill>
                          <a:effectLst/>
                          <a:latin typeface="Calibri"/>
                        </a:rPr>
                        <a:t>Hungría</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1.4</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4.7</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3.3</a:t>
                      </a:r>
                    </a:p>
                  </a:txBody>
                  <a:tcPr marL="8361" marR="8361" marT="8361" marB="0" anchor="b">
                    <a:lnL>
                      <a:noFill/>
                    </a:lnL>
                    <a:lnR>
                      <a:noFill/>
                    </a:lnR>
                    <a:lnT>
                      <a:noFill/>
                    </a:lnT>
                    <a:lnB>
                      <a:noFill/>
                    </a:lnB>
                  </a:tcPr>
                </a:tc>
                <a:extLst>
                  <a:ext uri="{0D108BD9-81ED-4DB2-BD59-A6C34878D82A}">
                    <a16:rowId xmlns:a16="http://schemas.microsoft.com/office/drawing/2014/main" val="10015"/>
                  </a:ext>
                </a:extLst>
              </a:tr>
              <a:tr h="167217">
                <a:tc>
                  <a:txBody>
                    <a:bodyPr/>
                    <a:lstStyle/>
                    <a:p>
                      <a:pPr algn="l" fontAlgn="b"/>
                      <a:r>
                        <a:rPr lang="es-MX" sz="1000" b="0" i="0" u="none" strike="noStrike">
                          <a:solidFill>
                            <a:srgbClr val="000000"/>
                          </a:solidFill>
                          <a:effectLst/>
                          <a:latin typeface="Calibri"/>
                        </a:rPr>
                        <a:t>Bélgica</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2.7</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4.5</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1.8</a:t>
                      </a:r>
                    </a:p>
                  </a:txBody>
                  <a:tcPr marL="8361" marR="8361" marT="8361"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16"/>
                  </a:ext>
                </a:extLst>
              </a:tr>
              <a:tr h="167217">
                <a:tc>
                  <a:txBody>
                    <a:bodyPr/>
                    <a:lstStyle/>
                    <a:p>
                      <a:pPr algn="l" fontAlgn="b"/>
                      <a:r>
                        <a:rPr lang="es-MX" sz="1000" b="0" i="0" u="none" strike="noStrike">
                          <a:solidFill>
                            <a:srgbClr val="000000"/>
                          </a:solidFill>
                          <a:effectLst/>
                          <a:latin typeface="Calibri"/>
                        </a:rPr>
                        <a:t>Suecia</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3.0</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4.5</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1.5</a:t>
                      </a:r>
                    </a:p>
                  </a:txBody>
                  <a:tcPr marL="8361" marR="8361" marT="8361" marB="0" anchor="b">
                    <a:lnL>
                      <a:noFill/>
                    </a:lnL>
                    <a:lnR>
                      <a:noFill/>
                    </a:lnR>
                    <a:lnT>
                      <a:noFill/>
                    </a:lnT>
                    <a:lnB>
                      <a:noFill/>
                    </a:lnB>
                  </a:tcPr>
                </a:tc>
                <a:extLst>
                  <a:ext uri="{0D108BD9-81ED-4DB2-BD59-A6C34878D82A}">
                    <a16:rowId xmlns:a16="http://schemas.microsoft.com/office/drawing/2014/main" val="10017"/>
                  </a:ext>
                </a:extLst>
              </a:tr>
              <a:tr h="167217">
                <a:tc>
                  <a:txBody>
                    <a:bodyPr/>
                    <a:lstStyle/>
                    <a:p>
                      <a:pPr algn="l" fontAlgn="b"/>
                      <a:r>
                        <a:rPr lang="es-MX" sz="1000" b="0" i="0" u="none" strike="noStrike">
                          <a:solidFill>
                            <a:srgbClr val="000000"/>
                          </a:solidFill>
                          <a:effectLst/>
                          <a:latin typeface="Calibri"/>
                        </a:rPr>
                        <a:t>Bulgaria</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6.7</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4.5</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-2.2</a:t>
                      </a:r>
                    </a:p>
                  </a:txBody>
                  <a:tcPr marL="8361" marR="8361" marT="8361"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18"/>
                  </a:ext>
                </a:extLst>
              </a:tr>
              <a:tr h="167217">
                <a:tc>
                  <a:txBody>
                    <a:bodyPr/>
                    <a:lstStyle/>
                    <a:p>
                      <a:pPr algn="l" fontAlgn="b"/>
                      <a:r>
                        <a:rPr lang="es-MX" sz="1000" b="0" i="0" u="none" strike="noStrike">
                          <a:solidFill>
                            <a:srgbClr val="000000"/>
                          </a:solidFill>
                          <a:effectLst/>
                          <a:latin typeface="Calibri"/>
                        </a:rPr>
                        <a:t>Finlandia</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5.2</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4.4</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-0.8</a:t>
                      </a:r>
                    </a:p>
                  </a:txBody>
                  <a:tcPr marL="8361" marR="8361" marT="8361" marB="0" anchor="b">
                    <a:lnL>
                      <a:noFill/>
                    </a:lnL>
                    <a:lnR>
                      <a:noFill/>
                    </a:lnR>
                    <a:lnT>
                      <a:noFill/>
                    </a:lnT>
                    <a:lnB>
                      <a:noFill/>
                    </a:lnB>
                  </a:tcPr>
                </a:tc>
                <a:extLst>
                  <a:ext uri="{0D108BD9-81ED-4DB2-BD59-A6C34878D82A}">
                    <a16:rowId xmlns:a16="http://schemas.microsoft.com/office/drawing/2014/main" val="10019"/>
                  </a:ext>
                </a:extLst>
              </a:tr>
              <a:tr h="167217">
                <a:tc>
                  <a:txBody>
                    <a:bodyPr/>
                    <a:lstStyle/>
                    <a:p>
                      <a:pPr algn="l" fontAlgn="b"/>
                      <a:r>
                        <a:rPr lang="es-MX" sz="1000" b="0" i="0" u="none" strike="noStrike">
                          <a:solidFill>
                            <a:srgbClr val="000000"/>
                          </a:solidFill>
                          <a:effectLst/>
                          <a:latin typeface="Calibri"/>
                        </a:rPr>
                        <a:t>Eslovenia</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2.2</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4.3</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2.1</a:t>
                      </a:r>
                    </a:p>
                  </a:txBody>
                  <a:tcPr marL="8361" marR="8361" marT="8361"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20"/>
                  </a:ext>
                </a:extLst>
              </a:tr>
              <a:tr h="167217">
                <a:tc>
                  <a:txBody>
                    <a:bodyPr/>
                    <a:lstStyle/>
                    <a:p>
                      <a:pPr algn="l" fontAlgn="b"/>
                      <a:r>
                        <a:rPr lang="es-MX" sz="1000" b="0" i="0" u="none" strike="noStrike">
                          <a:solidFill>
                            <a:srgbClr val="000000"/>
                          </a:solidFill>
                          <a:effectLst/>
                          <a:latin typeface="Calibri"/>
                        </a:rPr>
                        <a:t>UK</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2.5</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4.1</a:t>
                      </a:r>
                    </a:p>
                  </a:txBody>
                  <a:tcPr marL="8361" marR="8361" marT="8361" marB="0" anchor="b">
                    <a:lnL>
                      <a:noFill/>
                    </a:lnL>
                    <a:lnR>
                      <a:noFill/>
                    </a:lnR>
                    <a:lnT>
                      <a:noFill/>
                    </a:lnT>
                    <a:lnB>
                      <a:noFill/>
                    </a:lnB>
                  </a:tcPr>
                </a:tc>
                <a:tc>
                  <a:txBody>
                    <a:bodyPr/>
                    <a:lstStyle/>
                    <a:p>
                      <a:pPr algn="ctr" fontAlgn="b"/>
                      <a:r>
                        <a:rPr lang="es-MX" sz="1000" b="0" i="0" u="none" strike="noStrike" dirty="0">
                          <a:solidFill>
                            <a:srgbClr val="000000"/>
                          </a:solidFill>
                          <a:effectLst/>
                          <a:latin typeface="Calibri"/>
                        </a:rPr>
                        <a:t>1.6</a:t>
                      </a:r>
                    </a:p>
                  </a:txBody>
                  <a:tcPr marL="8361" marR="8361" marT="8361" marB="0" anchor="b">
                    <a:lnL>
                      <a:noFill/>
                    </a:lnL>
                    <a:lnR>
                      <a:noFill/>
                    </a:lnR>
                    <a:lnT>
                      <a:noFill/>
                    </a:lnT>
                    <a:lnB>
                      <a:noFill/>
                    </a:lnB>
                  </a:tcPr>
                </a:tc>
                <a:extLst>
                  <a:ext uri="{0D108BD9-81ED-4DB2-BD59-A6C34878D82A}">
                    <a16:rowId xmlns:a16="http://schemas.microsoft.com/office/drawing/2014/main" val="10021"/>
                  </a:ext>
                </a:extLst>
              </a:tr>
              <a:tr h="167217">
                <a:tc>
                  <a:txBody>
                    <a:bodyPr/>
                    <a:lstStyle/>
                    <a:p>
                      <a:pPr algn="l" fontAlgn="b"/>
                      <a:r>
                        <a:rPr lang="es-MX" sz="1000" b="0" i="0" u="none" strike="noStrike">
                          <a:solidFill>
                            <a:srgbClr val="000000"/>
                          </a:solidFill>
                          <a:effectLst/>
                          <a:latin typeface="Calibri"/>
                        </a:rPr>
                        <a:t>Alemania</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4.3</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3.1</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-1.2</a:t>
                      </a:r>
                    </a:p>
                  </a:txBody>
                  <a:tcPr marL="8361" marR="8361" marT="8361"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22"/>
                  </a:ext>
                </a:extLst>
              </a:tr>
              <a:tr h="167217">
                <a:tc>
                  <a:txBody>
                    <a:bodyPr/>
                    <a:lstStyle/>
                    <a:p>
                      <a:pPr algn="l" fontAlgn="b"/>
                      <a:r>
                        <a:rPr lang="es-MX" sz="1000" b="0" i="0" u="none" strike="noStrike">
                          <a:solidFill>
                            <a:srgbClr val="000000"/>
                          </a:solidFill>
                          <a:effectLst/>
                          <a:latin typeface="Calibri"/>
                        </a:rPr>
                        <a:t>Suiza</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1.4</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3.0</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1.6</a:t>
                      </a:r>
                    </a:p>
                  </a:txBody>
                  <a:tcPr marL="8361" marR="8361" marT="8361" marB="0" anchor="b">
                    <a:lnL>
                      <a:noFill/>
                    </a:lnL>
                    <a:lnR>
                      <a:noFill/>
                    </a:lnR>
                    <a:lnT>
                      <a:noFill/>
                    </a:lnT>
                    <a:lnB>
                      <a:noFill/>
                    </a:lnB>
                  </a:tcPr>
                </a:tc>
                <a:extLst>
                  <a:ext uri="{0D108BD9-81ED-4DB2-BD59-A6C34878D82A}">
                    <a16:rowId xmlns:a16="http://schemas.microsoft.com/office/drawing/2014/main" val="10023"/>
                  </a:ext>
                </a:extLst>
              </a:tr>
              <a:tr h="167217">
                <a:tc>
                  <a:txBody>
                    <a:bodyPr/>
                    <a:lstStyle/>
                    <a:p>
                      <a:pPr algn="l" fontAlgn="b"/>
                      <a:r>
                        <a:rPr lang="es-MX" sz="1000" b="0" i="0" u="none" strike="noStrike">
                          <a:solidFill>
                            <a:srgbClr val="000000"/>
                          </a:solidFill>
                          <a:effectLst/>
                          <a:latin typeface="Calibri"/>
                        </a:rPr>
                        <a:t>P. Bajos</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1.7</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2.8</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1.1</a:t>
                      </a:r>
                    </a:p>
                  </a:txBody>
                  <a:tcPr marL="8361" marR="8361" marT="8361"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24"/>
                  </a:ext>
                </a:extLst>
              </a:tr>
              <a:tr h="167217">
                <a:tc>
                  <a:txBody>
                    <a:bodyPr/>
                    <a:lstStyle/>
                    <a:p>
                      <a:pPr algn="l" fontAlgn="b"/>
                      <a:r>
                        <a:rPr lang="es-MX" sz="1000" b="0" i="0" u="none" strike="noStrike">
                          <a:solidFill>
                            <a:srgbClr val="000000"/>
                          </a:solidFill>
                          <a:effectLst/>
                          <a:latin typeface="Calibri"/>
                        </a:rPr>
                        <a:t>R. Checa</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3.0</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2.8</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-0.2</a:t>
                      </a:r>
                    </a:p>
                  </a:txBody>
                  <a:tcPr marL="8361" marR="8361" marT="8361" marB="0" anchor="b">
                    <a:lnL>
                      <a:noFill/>
                    </a:lnL>
                    <a:lnR>
                      <a:noFill/>
                    </a:lnR>
                    <a:lnT>
                      <a:noFill/>
                    </a:lnT>
                    <a:lnB>
                      <a:noFill/>
                    </a:lnB>
                  </a:tcPr>
                </a:tc>
                <a:extLst>
                  <a:ext uri="{0D108BD9-81ED-4DB2-BD59-A6C34878D82A}">
                    <a16:rowId xmlns:a16="http://schemas.microsoft.com/office/drawing/2014/main" val="10025"/>
                  </a:ext>
                </a:extLst>
              </a:tr>
              <a:tr h="167217">
                <a:tc>
                  <a:txBody>
                    <a:bodyPr/>
                    <a:lstStyle/>
                    <a:p>
                      <a:pPr algn="l" fontAlgn="b"/>
                      <a:r>
                        <a:rPr lang="es-MX" sz="1000" b="0" i="0" u="none" strike="noStrike">
                          <a:solidFill>
                            <a:srgbClr val="000000"/>
                          </a:solidFill>
                          <a:effectLst/>
                          <a:latin typeface="Calibri"/>
                        </a:rPr>
                        <a:t>Austria</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2.2</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solidFill>
                            <a:srgbClr val="000000"/>
                          </a:solidFill>
                          <a:effectLst/>
                          <a:latin typeface="Calibri"/>
                        </a:rPr>
                        <a:t>2.4</a:t>
                      </a:r>
                    </a:p>
                  </a:txBody>
                  <a:tcPr marL="8361" marR="8361" marT="8361" marB="0" anchor="b">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solidFill>
                            <a:srgbClr val="000000"/>
                          </a:solidFill>
                          <a:effectLst/>
                          <a:latin typeface="Calibri"/>
                        </a:rPr>
                        <a:t>0.2</a:t>
                      </a:r>
                    </a:p>
                  </a:txBody>
                  <a:tcPr marL="8361" marR="8361" marT="8361"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26"/>
                  </a:ext>
                </a:extLst>
              </a:tr>
              <a:tr h="167217">
                <a:tc>
                  <a:txBody>
                    <a:bodyPr/>
                    <a:lstStyle/>
                    <a:p>
                      <a:pPr algn="l" fontAlgn="b"/>
                      <a:r>
                        <a:rPr lang="es-MX" sz="1000" b="0" i="0" u="none" strike="noStrike">
                          <a:solidFill>
                            <a:srgbClr val="000000"/>
                          </a:solidFill>
                          <a:effectLst/>
                          <a:latin typeface="Calibri"/>
                        </a:rPr>
                        <a:t>Noruega</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2.5</a:t>
                      </a:r>
                    </a:p>
                  </a:txBody>
                  <a:tcPr marL="8361" marR="8361" marT="8361" marB="0" anchor="b">
                    <a:lnL>
                      <a:noFill/>
                    </a:lnL>
                    <a:lnR>
                      <a:noFill/>
                    </a:lnR>
                    <a:lnT>
                      <a:noFill/>
                    </a:lnT>
                    <a:lnB>
                      <a:noFill/>
                    </a:lnB>
                  </a:tcPr>
                </a:tc>
                <a:tc>
                  <a:txBody>
                    <a:bodyPr/>
                    <a:lstStyle/>
                    <a:p>
                      <a:pPr algn="ctr" fontAlgn="b"/>
                      <a:r>
                        <a:rPr lang="es-MX" sz="1000" b="0" i="0" u="none" strike="noStrike">
                          <a:solidFill>
                            <a:srgbClr val="000000"/>
                          </a:solidFill>
                          <a:effectLst/>
                          <a:latin typeface="Calibri"/>
                        </a:rPr>
                        <a:t>1.8</a:t>
                      </a:r>
                    </a:p>
                  </a:txBody>
                  <a:tcPr marL="8361" marR="8361" marT="8361" marB="0" anchor="b">
                    <a:lnL>
                      <a:noFill/>
                    </a:lnL>
                    <a:lnR>
                      <a:noFill/>
                    </a:lnR>
                    <a:lnT>
                      <a:noFill/>
                    </a:lnT>
                    <a:lnB>
                      <a:noFill/>
                    </a:lnB>
                  </a:tcPr>
                </a:tc>
                <a:tc>
                  <a:txBody>
                    <a:bodyPr/>
                    <a:lstStyle/>
                    <a:p>
                      <a:pPr algn="ctr" fontAlgn="b"/>
                      <a:r>
                        <a:rPr lang="es-MX" sz="1000" b="0" i="0" u="none" strike="noStrike" dirty="0">
                          <a:solidFill>
                            <a:srgbClr val="000000"/>
                          </a:solidFill>
                          <a:effectLst/>
                          <a:latin typeface="Calibri"/>
                        </a:rPr>
                        <a:t>-0.7</a:t>
                      </a:r>
                    </a:p>
                  </a:txBody>
                  <a:tcPr marL="8361" marR="8361" marT="8361" marB="0" anchor="b">
                    <a:lnL>
                      <a:noFill/>
                    </a:lnL>
                    <a:lnR>
                      <a:noFill/>
                    </a:lnR>
                    <a:lnT>
                      <a:noFill/>
                    </a:lnT>
                    <a:lnB>
                      <a:noFill/>
                    </a:lnB>
                  </a:tcPr>
                </a:tc>
                <a:extLst>
                  <a:ext uri="{0D108BD9-81ED-4DB2-BD59-A6C34878D82A}">
                    <a16:rowId xmlns:a16="http://schemas.microsoft.com/office/drawing/2014/main" val="10027"/>
                  </a:ext>
                </a:extLst>
              </a:tr>
              <a:tr h="302663">
                <a:tc gridSpan="4">
                  <a:txBody>
                    <a:bodyPr/>
                    <a:lstStyle/>
                    <a:p>
                      <a:pPr algn="l" fontAlgn="b"/>
                      <a:r>
                        <a:rPr lang="en-US" sz="1000" b="0" i="0" u="none" strike="noStrike" dirty="0">
                          <a:solidFill>
                            <a:srgbClr val="000000"/>
                          </a:solidFill>
                          <a:effectLst/>
                          <a:latin typeface="Calibri"/>
                        </a:rPr>
                        <a:t>Fuente: ILO (2011) Key Indicators of the </a:t>
                      </a:r>
                      <a:r>
                        <a:rPr lang="en-US" sz="1000" b="0" i="0" u="none" strike="noStrike" dirty="0" err="1">
                          <a:solidFill>
                            <a:srgbClr val="000000"/>
                          </a:solidFill>
                          <a:effectLst/>
                          <a:latin typeface="Calibri"/>
                        </a:rPr>
                        <a:t>Labour</a:t>
                      </a:r>
                      <a:r>
                        <a:rPr lang="en-US" sz="1000" b="0" i="0" u="none" strike="noStrike" dirty="0">
                          <a:solidFill>
                            <a:srgbClr val="000000"/>
                          </a:solidFill>
                          <a:effectLst/>
                          <a:latin typeface="Calibri"/>
                        </a:rPr>
                        <a:t> Market</a:t>
                      </a:r>
                    </a:p>
                  </a:txBody>
                  <a:tcPr marL="8361" marR="8361" marT="8361"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8"/>
                  </a:ext>
                </a:extLst>
              </a:tr>
            </a:tbl>
          </a:graphicData>
        </a:graphic>
      </p:graphicFrame>
      <p:graphicFrame>
        <p:nvGraphicFramePr>
          <p:cNvPr id="11" name="15 Gráfico"/>
          <p:cNvGraphicFramePr>
            <a:graphicFrameLocks noGrp="1"/>
          </p:cNvGraphicFramePr>
          <p:nvPr>
            <p:ph sz="half" idx="2"/>
            <p:extLst>
              <p:ext uri="{D42A27DB-BD31-4B8C-83A1-F6EECF244321}">
                <p14:modId xmlns:p14="http://schemas.microsoft.com/office/powerpoint/2010/main" val="2274305294"/>
              </p:ext>
            </p:extLst>
          </p:nvPr>
        </p:nvGraphicFramePr>
        <p:xfrm>
          <a:off x="4090307" y="1176339"/>
          <a:ext cx="4898571" cy="23587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8 Gráfico"/>
          <p:cNvGraphicFramePr>
            <a:graphicFrameLocks/>
          </p:cNvGraphicFramePr>
          <p:nvPr>
            <p:extLst>
              <p:ext uri="{D42A27DB-BD31-4B8C-83A1-F6EECF244321}">
                <p14:modId xmlns:p14="http://schemas.microsoft.com/office/powerpoint/2010/main" val="3064071474"/>
              </p:ext>
            </p:extLst>
          </p:nvPr>
        </p:nvGraphicFramePr>
        <p:xfrm>
          <a:off x="4057650" y="3633107"/>
          <a:ext cx="4955722" cy="2506436"/>
        </p:xfrm>
        <a:graphic>
          <a:graphicData uri="http://schemas.openxmlformats.org/drawingml/2006/chart">
            <c:chart xmlns:c="http://schemas.openxmlformats.org/drawingml/2006/chart" xmlns:r="http://schemas.openxmlformats.org/officeDocument/2006/relationships" r:id="rId3"/>
          </a:graphicData>
        </a:graphic>
      </p:graphicFrame>
      <p:sp>
        <p:nvSpPr>
          <p:cNvPr id="10" name="9 Marcador de número de diapositiva"/>
          <p:cNvSpPr>
            <a:spLocks noGrp="1"/>
          </p:cNvSpPr>
          <p:nvPr>
            <p:ph type="sldNum" sz="quarter" idx="12"/>
          </p:nvPr>
        </p:nvSpPr>
        <p:spPr/>
        <p:txBody>
          <a:bodyPr/>
          <a:lstStyle/>
          <a:p>
            <a:pPr>
              <a:defRPr/>
            </a:pPr>
            <a:fld id="{BA5F60CD-9B73-407A-A36B-9DED25E8C11D}" type="slidenum">
              <a:rPr lang="es-MX" smtClean="0"/>
              <a:pPr>
                <a:defRPr/>
              </a:pPr>
              <a:t>26</a:t>
            </a:fld>
            <a:endParaRPr lang="es-MX"/>
          </a:p>
        </p:txBody>
      </p:sp>
    </p:spTree>
    <p:extLst>
      <p:ext uri="{BB962C8B-B14F-4D97-AF65-F5344CB8AC3E}">
        <p14:creationId xmlns:p14="http://schemas.microsoft.com/office/powerpoint/2010/main" val="94872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a:xfrm>
            <a:off x="0" y="0"/>
            <a:ext cx="9144000" cy="720000"/>
          </a:xfrm>
          <a:solidFill>
            <a:schemeClr val="tx1"/>
          </a:solidFill>
        </p:spPr>
        <p:txBody>
          <a:bodyPr/>
          <a:lstStyle/>
          <a:p>
            <a:pPr algn="r" eaLnBrk="1" hangingPunct="1"/>
            <a:r>
              <a:rPr lang="es-MX" altLang="es-MX" sz="2800" dirty="0">
                <a:solidFill>
                  <a:schemeClr val="bg1"/>
                </a:solidFill>
                <a:latin typeface="+mn-lt"/>
              </a:rPr>
              <a:t>Empleabilidad. El caso de México</a:t>
            </a:r>
          </a:p>
        </p:txBody>
      </p:sp>
      <p:sp>
        <p:nvSpPr>
          <p:cNvPr id="3" name="Marcador de contenido 2"/>
          <p:cNvSpPr>
            <a:spLocks noGrp="1"/>
          </p:cNvSpPr>
          <p:nvPr>
            <p:ph idx="1"/>
          </p:nvPr>
        </p:nvSpPr>
        <p:spPr>
          <a:xfrm>
            <a:off x="628650" y="963386"/>
            <a:ext cx="7886700" cy="1869621"/>
          </a:xfrm>
        </p:spPr>
        <p:txBody>
          <a:bodyPr rtlCol="0">
            <a:normAutofit lnSpcReduction="10000"/>
          </a:bodyPr>
          <a:lstStyle/>
          <a:p>
            <a:pPr eaLnBrk="1" fontAlgn="auto" hangingPunct="1">
              <a:spcAft>
                <a:spcPts val="0"/>
              </a:spcAft>
              <a:defRPr/>
            </a:pPr>
            <a:r>
              <a:rPr lang="es-MX" sz="1900" dirty="0"/>
              <a:t>En la ultima década se observa una tendencia contrastante entre el crecimiento del empleo y la matrícula universitaria. Durante este periodo la matrícula se incremento en 50% (4.2% anual) y el empleo formal en 18.4% (1.4% anual).</a:t>
            </a:r>
          </a:p>
          <a:p>
            <a:pPr eaLnBrk="1" fontAlgn="auto" hangingPunct="1">
              <a:spcAft>
                <a:spcPts val="0"/>
              </a:spcAft>
              <a:defRPr/>
            </a:pPr>
            <a:r>
              <a:rPr lang="es-MX" sz="1900" dirty="0"/>
              <a:t>El sector secundario (construcción, manufacturas y energético) muestra un ritmo de crecimiento del empleo más discreto que el terciario (comercio y servicios): 1.2% y 2.5% anual respectivamente.</a:t>
            </a:r>
          </a:p>
          <a:p>
            <a:pPr marL="0" indent="0" eaLnBrk="1" fontAlgn="auto" hangingPunct="1">
              <a:spcAft>
                <a:spcPts val="0"/>
              </a:spcAft>
              <a:buFont typeface="Arial" panose="020B0604020202020204" pitchFamily="34" charset="0"/>
              <a:buNone/>
              <a:defRPr/>
            </a:pPr>
            <a:endParaRPr lang="es-MX" sz="3200" dirty="0"/>
          </a:p>
          <a:p>
            <a:pPr eaLnBrk="1" fontAlgn="auto" hangingPunct="1">
              <a:spcAft>
                <a:spcPts val="0"/>
              </a:spcAft>
              <a:defRPr/>
            </a:pPr>
            <a:endParaRPr lang="es-MX" dirty="0"/>
          </a:p>
          <a:p>
            <a:pPr lvl="1" eaLnBrk="1" fontAlgn="auto" hangingPunct="1">
              <a:spcAft>
                <a:spcPts val="0"/>
              </a:spcAft>
              <a:defRPr/>
            </a:pPr>
            <a:endParaRPr lang="es-MX"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806" y="2879044"/>
            <a:ext cx="4122058"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0793" y="2879045"/>
            <a:ext cx="417195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pPr>
              <a:defRPr/>
            </a:pPr>
            <a:fld id="{A0207024-1DAA-4434-BDB1-9E97E0CDE33D}" type="slidenum">
              <a:rPr lang="es-MX" smtClean="0"/>
              <a:pPr>
                <a:defRPr/>
              </a:pPr>
              <a:t>27</a:t>
            </a:fld>
            <a:endParaRPr lang="es-MX"/>
          </a:p>
        </p:txBody>
      </p:sp>
    </p:spTree>
    <p:extLst>
      <p:ext uri="{BB962C8B-B14F-4D97-AF65-F5344CB8AC3E}">
        <p14:creationId xmlns:p14="http://schemas.microsoft.com/office/powerpoint/2010/main" val="2996246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a:xfrm>
            <a:off x="0" y="0"/>
            <a:ext cx="9144000" cy="720000"/>
          </a:xfrm>
          <a:solidFill>
            <a:schemeClr val="tx1"/>
          </a:solidFill>
        </p:spPr>
        <p:txBody>
          <a:bodyPr/>
          <a:lstStyle/>
          <a:p>
            <a:pPr algn="r" eaLnBrk="1" hangingPunct="1"/>
            <a:r>
              <a:rPr lang="es-MX" altLang="es-MX" sz="2800" dirty="0">
                <a:solidFill>
                  <a:schemeClr val="bg1"/>
                </a:solidFill>
              </a:rPr>
              <a:t>México: crecimiento de matrícula, egreso y empleo </a:t>
            </a:r>
            <a:br>
              <a:rPr lang="es-MX" altLang="es-MX" sz="2800" dirty="0">
                <a:solidFill>
                  <a:schemeClr val="bg1"/>
                </a:solidFill>
              </a:rPr>
            </a:br>
            <a:r>
              <a:rPr lang="es-MX" altLang="es-MX" sz="2800" dirty="0">
                <a:solidFill>
                  <a:schemeClr val="bg1"/>
                </a:solidFill>
              </a:rPr>
              <a:t>2005-2014</a:t>
            </a:r>
          </a:p>
        </p:txBody>
      </p:sp>
      <p:pic>
        <p:nvPicPr>
          <p:cNvPr id="286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2904" y="1118735"/>
            <a:ext cx="7038191"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061356" y="3198283"/>
            <a:ext cx="7045779" cy="3139321"/>
          </a:xfrm>
          <a:prstGeom prst="rect">
            <a:avLst/>
          </a:prstGeom>
        </p:spPr>
        <p:txBody>
          <a:bodyPr wrap="square">
            <a:spAutoFit/>
          </a:bodyPr>
          <a:lstStyle/>
          <a:p>
            <a:pPr eaLnBrk="1" fontAlgn="auto" hangingPunct="1">
              <a:spcAft>
                <a:spcPts val="0"/>
              </a:spcAft>
              <a:defRPr/>
            </a:pPr>
            <a:r>
              <a:rPr lang="es-MX" dirty="0"/>
              <a:t>Se observa una tendencia de crecimiento aun más pronunciada en materia de egreso y titulación.</a:t>
            </a:r>
          </a:p>
          <a:p>
            <a:pPr eaLnBrk="1" fontAlgn="auto" hangingPunct="1">
              <a:spcAft>
                <a:spcPts val="0"/>
              </a:spcAft>
              <a:defRPr/>
            </a:pPr>
            <a:endParaRPr lang="es-MX" dirty="0"/>
          </a:p>
          <a:p>
            <a:pPr eaLnBrk="1" fontAlgn="auto" hangingPunct="1">
              <a:spcAft>
                <a:spcPts val="0"/>
              </a:spcAft>
              <a:defRPr/>
            </a:pPr>
            <a:r>
              <a:rPr lang="es-MX" dirty="0"/>
              <a:t>Los titulados del sistema están creciendo a un ritmo de 10.5% anual, 6 veces más que la generación total de empleos.</a:t>
            </a:r>
          </a:p>
          <a:p>
            <a:pPr eaLnBrk="1" fontAlgn="auto" hangingPunct="1">
              <a:spcAft>
                <a:spcPts val="0"/>
              </a:spcAft>
              <a:defRPr/>
            </a:pPr>
            <a:endParaRPr lang="es-MX" dirty="0"/>
          </a:p>
          <a:p>
            <a:pPr eaLnBrk="1" fontAlgn="auto" hangingPunct="1">
              <a:spcAft>
                <a:spcPts val="0"/>
              </a:spcAft>
              <a:defRPr/>
            </a:pPr>
            <a:r>
              <a:rPr lang="es-MX" dirty="0"/>
              <a:t>Ello se explica por cambios en las políticas institucionales para la obtención del título.</a:t>
            </a:r>
          </a:p>
          <a:p>
            <a:pPr eaLnBrk="1" fontAlgn="auto" hangingPunct="1">
              <a:spcAft>
                <a:spcPts val="0"/>
              </a:spcAft>
              <a:defRPr/>
            </a:pPr>
            <a:endParaRPr lang="es-MX" dirty="0"/>
          </a:p>
          <a:p>
            <a:pPr eaLnBrk="1" fontAlgn="auto" hangingPunct="1">
              <a:spcAft>
                <a:spcPts val="0"/>
              </a:spcAft>
              <a:defRPr/>
            </a:pPr>
            <a:r>
              <a:rPr lang="es-MX" dirty="0"/>
              <a:t>En la actualidad el SES genera entre 500 mil y 600 mil nuevos titulados por año.</a:t>
            </a:r>
          </a:p>
        </p:txBody>
      </p:sp>
      <p:sp>
        <p:nvSpPr>
          <p:cNvPr id="6" name="5 Marcador de número de diapositiva"/>
          <p:cNvSpPr>
            <a:spLocks noGrp="1"/>
          </p:cNvSpPr>
          <p:nvPr>
            <p:ph type="sldNum" sz="quarter" idx="12"/>
          </p:nvPr>
        </p:nvSpPr>
        <p:spPr/>
        <p:txBody>
          <a:bodyPr/>
          <a:lstStyle/>
          <a:p>
            <a:pPr>
              <a:defRPr/>
            </a:pPr>
            <a:fld id="{A0207024-1DAA-4434-BDB1-9E97E0CDE33D}" type="slidenum">
              <a:rPr lang="es-MX" smtClean="0"/>
              <a:pPr>
                <a:defRPr/>
              </a:pPr>
              <a:t>28</a:t>
            </a:fld>
            <a:endParaRPr lang="es-MX"/>
          </a:p>
        </p:txBody>
      </p:sp>
    </p:spTree>
    <p:extLst>
      <p:ext uri="{BB962C8B-B14F-4D97-AF65-F5344CB8AC3E}">
        <p14:creationId xmlns:p14="http://schemas.microsoft.com/office/powerpoint/2010/main" val="3526295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a:xfrm>
            <a:off x="0" y="0"/>
            <a:ext cx="9144000" cy="720000"/>
          </a:xfrm>
          <a:solidFill>
            <a:schemeClr val="tx1"/>
          </a:solidFill>
        </p:spPr>
        <p:txBody>
          <a:bodyPr/>
          <a:lstStyle/>
          <a:p>
            <a:pPr algn="r" eaLnBrk="1" hangingPunct="1"/>
            <a:r>
              <a:rPr lang="es-MX" altLang="es-MX" sz="2800" dirty="0">
                <a:solidFill>
                  <a:schemeClr val="bg1"/>
                </a:solidFill>
              </a:rPr>
              <a:t>México: Desocupación de profesionistas</a:t>
            </a:r>
            <a:br>
              <a:rPr lang="es-MX" altLang="es-MX" sz="2800" dirty="0">
                <a:solidFill>
                  <a:schemeClr val="bg1"/>
                </a:solidFill>
              </a:rPr>
            </a:br>
            <a:r>
              <a:rPr lang="es-MX" altLang="es-MX" sz="2800" dirty="0">
                <a:solidFill>
                  <a:schemeClr val="bg1"/>
                </a:solidFill>
              </a:rPr>
              <a:t>2000 y 2010</a:t>
            </a:r>
          </a:p>
        </p:txBody>
      </p:sp>
      <p:sp>
        <p:nvSpPr>
          <p:cNvPr id="3" name="Marcador de contenido 2"/>
          <p:cNvSpPr>
            <a:spLocks noGrp="1"/>
          </p:cNvSpPr>
          <p:nvPr>
            <p:ph idx="1"/>
          </p:nvPr>
        </p:nvSpPr>
        <p:spPr>
          <a:xfrm>
            <a:off x="628650" y="1069522"/>
            <a:ext cx="7886700" cy="5107442"/>
          </a:xfrm>
        </p:spPr>
        <p:txBody>
          <a:bodyPr rtlCol="0">
            <a:normAutofit/>
          </a:bodyPr>
          <a:lstStyle/>
          <a:p>
            <a:pPr marL="457200" lvl="1" indent="0" eaLnBrk="1" fontAlgn="auto" hangingPunct="1">
              <a:spcAft>
                <a:spcPts val="0"/>
              </a:spcAft>
              <a:buNone/>
              <a:defRPr/>
            </a:pPr>
            <a:r>
              <a:rPr lang="es-MX" dirty="0"/>
              <a:t>Los distintos ritmos de crecimiento del empleo y la escolaridad superior, se han traducido en mayores niveles de desocupación abierta de profesionistas.</a:t>
            </a:r>
          </a:p>
          <a:p>
            <a:pPr marL="0" indent="0" eaLnBrk="1" fontAlgn="auto" hangingPunct="1">
              <a:spcAft>
                <a:spcPts val="0"/>
              </a:spcAft>
              <a:buFont typeface="Arial" panose="020B0604020202020204" pitchFamily="34" charset="0"/>
              <a:buNone/>
              <a:defRPr/>
            </a:pPr>
            <a:endParaRPr lang="es-MX" sz="3200" dirty="0"/>
          </a:p>
          <a:p>
            <a:pPr eaLnBrk="1" fontAlgn="auto" hangingPunct="1">
              <a:spcAft>
                <a:spcPts val="0"/>
              </a:spcAft>
              <a:defRPr/>
            </a:pPr>
            <a:endParaRPr lang="es-MX" dirty="0"/>
          </a:p>
          <a:p>
            <a:pPr lvl="1" eaLnBrk="1" fontAlgn="auto" hangingPunct="1">
              <a:spcAft>
                <a:spcPts val="0"/>
              </a:spcAft>
              <a:defRPr/>
            </a:pPr>
            <a:endParaRPr lang="es-MX" dirty="0"/>
          </a:p>
        </p:txBody>
      </p:sp>
      <p:sp>
        <p:nvSpPr>
          <p:cNvPr id="4" name="3 Marcador de número de diapositiva"/>
          <p:cNvSpPr>
            <a:spLocks noGrp="1"/>
          </p:cNvSpPr>
          <p:nvPr>
            <p:ph type="sldNum" sz="quarter" idx="12"/>
          </p:nvPr>
        </p:nvSpPr>
        <p:spPr/>
        <p:txBody>
          <a:bodyPr/>
          <a:lstStyle/>
          <a:p>
            <a:pPr>
              <a:defRPr/>
            </a:pPr>
            <a:fld id="{A0207024-1DAA-4434-BDB1-9E97E0CDE33D}" type="slidenum">
              <a:rPr lang="es-MX" smtClean="0"/>
              <a:pPr>
                <a:defRPr/>
              </a:pPr>
              <a:t>29</a:t>
            </a:fld>
            <a:endParaRPr lang="es-MX"/>
          </a:p>
        </p:txBody>
      </p:sp>
      <p:graphicFrame>
        <p:nvGraphicFramePr>
          <p:cNvPr id="9" name="8 Gráfico"/>
          <p:cNvGraphicFramePr>
            <a:graphicFrameLocks/>
          </p:cNvGraphicFramePr>
          <p:nvPr>
            <p:extLst>
              <p:ext uri="{D42A27DB-BD31-4B8C-83A1-F6EECF244321}">
                <p14:modId xmlns:p14="http://schemas.microsoft.com/office/powerpoint/2010/main" val="4096476892"/>
              </p:ext>
            </p:extLst>
          </p:nvPr>
        </p:nvGraphicFramePr>
        <p:xfrm>
          <a:off x="987880" y="2506436"/>
          <a:ext cx="724172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893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title"/>
          </p:nvPr>
        </p:nvSpPr>
        <p:spPr>
          <a:xfrm>
            <a:off x="0" y="0"/>
            <a:ext cx="9144000" cy="720725"/>
          </a:xfrm>
          <a:solidFill>
            <a:schemeClr val="tx1"/>
          </a:solidFill>
        </p:spPr>
        <p:txBody>
          <a:bodyPr/>
          <a:lstStyle/>
          <a:p>
            <a:pPr algn="r" eaLnBrk="1" hangingPunct="1"/>
            <a:r>
              <a:rPr lang="es-MX" altLang="es-MX" sz="2800" dirty="0">
                <a:solidFill>
                  <a:schemeClr val="bg1"/>
                </a:solidFill>
              </a:rPr>
              <a:t>Algunos debates centrales</a:t>
            </a:r>
          </a:p>
        </p:txBody>
      </p:sp>
      <p:sp>
        <p:nvSpPr>
          <p:cNvPr id="3075" name="Marcador de contenido 2"/>
          <p:cNvSpPr>
            <a:spLocks noGrp="1"/>
          </p:cNvSpPr>
          <p:nvPr>
            <p:ph sz="half" idx="1"/>
          </p:nvPr>
        </p:nvSpPr>
        <p:spPr>
          <a:xfrm>
            <a:off x="628650" y="930275"/>
            <a:ext cx="8180614" cy="5486854"/>
          </a:xfrm>
        </p:spPr>
        <p:txBody>
          <a:bodyPr rtlCol="0">
            <a:normAutofit fontScale="77500" lnSpcReduction="20000"/>
          </a:bodyPr>
          <a:lstStyle/>
          <a:p>
            <a:pPr marL="0" indent="0" algn="ctr" eaLnBrk="1" fontAlgn="auto" hangingPunct="1">
              <a:spcAft>
                <a:spcPts val="0"/>
              </a:spcAft>
              <a:buNone/>
              <a:defRPr/>
            </a:pPr>
            <a:endParaRPr lang="es-MX" altLang="es-MX" sz="3200" b="1" dirty="0"/>
          </a:p>
          <a:p>
            <a:pPr eaLnBrk="1" fontAlgn="auto" hangingPunct="1">
              <a:spcAft>
                <a:spcPts val="0"/>
              </a:spcAft>
              <a:defRPr/>
            </a:pPr>
            <a:endParaRPr lang="es-MX" altLang="es-MX" dirty="0"/>
          </a:p>
          <a:p>
            <a:pPr eaLnBrk="1" fontAlgn="auto" hangingPunct="1">
              <a:spcAft>
                <a:spcPts val="0"/>
              </a:spcAft>
              <a:defRPr/>
            </a:pPr>
            <a:r>
              <a:rPr lang="es-MX" altLang="es-MX" dirty="0"/>
              <a:t>Acceso</a:t>
            </a:r>
          </a:p>
          <a:p>
            <a:pPr eaLnBrk="1" fontAlgn="auto" hangingPunct="1">
              <a:spcAft>
                <a:spcPts val="0"/>
              </a:spcAft>
              <a:defRPr/>
            </a:pPr>
            <a:r>
              <a:rPr lang="es-MX" altLang="es-MX" dirty="0"/>
              <a:t>Implicaciones de la diversificación: Segmentación del sistema</a:t>
            </a:r>
          </a:p>
          <a:p>
            <a:pPr eaLnBrk="1" fontAlgn="auto" hangingPunct="1">
              <a:spcAft>
                <a:spcPts val="0"/>
              </a:spcAft>
              <a:defRPr/>
            </a:pPr>
            <a:r>
              <a:rPr lang="es-MX" altLang="es-MX" dirty="0"/>
              <a:t>Problema de los costos crecientes</a:t>
            </a:r>
          </a:p>
          <a:p>
            <a:pPr eaLnBrk="1" fontAlgn="auto" hangingPunct="1">
              <a:spcAft>
                <a:spcPts val="0"/>
              </a:spcAft>
              <a:defRPr/>
            </a:pPr>
            <a:r>
              <a:rPr lang="es-MX" altLang="es-MX" dirty="0"/>
              <a:t>Problemática de la regulación y coordinación de sistemas heterogéneos</a:t>
            </a:r>
          </a:p>
          <a:p>
            <a:pPr eaLnBrk="1" fontAlgn="auto" hangingPunct="1">
              <a:spcAft>
                <a:spcPts val="0"/>
              </a:spcAft>
              <a:defRPr/>
            </a:pPr>
            <a:r>
              <a:rPr lang="es-MX" altLang="es-MX" dirty="0"/>
              <a:t>Problemática de la calidad</a:t>
            </a:r>
          </a:p>
          <a:p>
            <a:pPr eaLnBrk="1" fontAlgn="auto" hangingPunct="1">
              <a:spcAft>
                <a:spcPts val="0"/>
              </a:spcAft>
              <a:defRPr/>
            </a:pPr>
            <a:r>
              <a:rPr lang="es-MX" altLang="es-MX" dirty="0"/>
              <a:t>Problemática del empleo</a:t>
            </a:r>
          </a:p>
          <a:p>
            <a:pPr eaLnBrk="1" fontAlgn="auto" hangingPunct="1">
              <a:spcAft>
                <a:spcPts val="0"/>
              </a:spcAft>
              <a:defRPr/>
            </a:pPr>
            <a:r>
              <a:rPr lang="es-MX" altLang="es-MX" dirty="0"/>
              <a:t>Planeación y burocratización</a:t>
            </a:r>
          </a:p>
          <a:p>
            <a:pPr eaLnBrk="1" fontAlgn="auto" hangingPunct="1">
              <a:spcAft>
                <a:spcPts val="0"/>
              </a:spcAft>
              <a:defRPr/>
            </a:pPr>
            <a:r>
              <a:rPr lang="es-MX" altLang="es-MX" dirty="0"/>
              <a:t>Enfoques de rendimiento de cuentas en el marco del Estado auditor</a:t>
            </a:r>
          </a:p>
          <a:p>
            <a:pPr eaLnBrk="1" fontAlgn="auto" hangingPunct="1">
              <a:spcAft>
                <a:spcPts val="0"/>
              </a:spcAft>
              <a:defRPr/>
            </a:pPr>
            <a:r>
              <a:rPr lang="es-MX" altLang="es-MX" dirty="0"/>
              <a:t>Debates sobre pertinencia (currículum / competencias / flexibilidad)</a:t>
            </a:r>
          </a:p>
          <a:p>
            <a:pPr eaLnBrk="1" fontAlgn="auto" hangingPunct="1">
              <a:spcAft>
                <a:spcPts val="0"/>
              </a:spcAft>
              <a:defRPr/>
            </a:pPr>
            <a:r>
              <a:rPr lang="es-MX" altLang="es-MX" dirty="0"/>
              <a:t>Debates sobre las formas de provisión (escolar y alternativas)</a:t>
            </a:r>
          </a:p>
          <a:p>
            <a:pPr eaLnBrk="1" fontAlgn="auto" hangingPunct="1">
              <a:spcAft>
                <a:spcPts val="0"/>
              </a:spcAft>
              <a:defRPr/>
            </a:pPr>
            <a:r>
              <a:rPr lang="es-MX" altLang="es-MX" dirty="0"/>
              <a:t>Responsabilidad social</a:t>
            </a:r>
          </a:p>
        </p:txBody>
      </p:sp>
      <p:sp>
        <p:nvSpPr>
          <p:cNvPr id="4" name="3 Marcador de número de diapositiva"/>
          <p:cNvSpPr>
            <a:spLocks noGrp="1"/>
          </p:cNvSpPr>
          <p:nvPr>
            <p:ph type="sldNum" sz="quarter" idx="12"/>
          </p:nvPr>
        </p:nvSpPr>
        <p:spPr/>
        <p:txBody>
          <a:bodyPr/>
          <a:lstStyle/>
          <a:p>
            <a:pPr>
              <a:defRPr/>
            </a:pPr>
            <a:fld id="{BA5F60CD-9B73-407A-A36B-9DED25E8C11D}" type="slidenum">
              <a:rPr lang="es-MX" smtClean="0"/>
              <a:pPr>
                <a:defRPr/>
              </a:pPr>
              <a:t>3</a:t>
            </a:fld>
            <a:endParaRPr lang="es-MX"/>
          </a:p>
        </p:txBody>
      </p:sp>
    </p:spTree>
    <p:extLst>
      <p:ext uri="{BB962C8B-B14F-4D97-AF65-F5344CB8AC3E}">
        <p14:creationId xmlns:p14="http://schemas.microsoft.com/office/powerpoint/2010/main" val="4193674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a:xfrm>
            <a:off x="0" y="0"/>
            <a:ext cx="9144000" cy="720000"/>
          </a:xfrm>
          <a:solidFill>
            <a:schemeClr val="tx1"/>
          </a:solidFill>
        </p:spPr>
        <p:txBody>
          <a:bodyPr/>
          <a:lstStyle/>
          <a:p>
            <a:pPr algn="r" eaLnBrk="1" hangingPunct="1"/>
            <a:r>
              <a:rPr lang="es-MX" altLang="es-MX" sz="2800" dirty="0">
                <a:solidFill>
                  <a:schemeClr val="bg1"/>
                </a:solidFill>
              </a:rPr>
              <a:t>México: Empleo y Profesiones</a:t>
            </a:r>
          </a:p>
        </p:txBody>
      </p:sp>
      <p:sp>
        <p:nvSpPr>
          <p:cNvPr id="23555" name="Marcador de contenido 2"/>
          <p:cNvSpPr>
            <a:spLocks noGrp="1"/>
          </p:cNvSpPr>
          <p:nvPr>
            <p:ph idx="1"/>
          </p:nvPr>
        </p:nvSpPr>
        <p:spPr>
          <a:xfrm>
            <a:off x="628650" y="1146175"/>
            <a:ext cx="7886700" cy="5330825"/>
          </a:xfrm>
        </p:spPr>
        <p:txBody>
          <a:bodyPr/>
          <a:lstStyle/>
          <a:p>
            <a:pPr eaLnBrk="1" hangingPunct="1"/>
            <a:r>
              <a:rPr lang="es-MX" altLang="es-MX" dirty="0"/>
              <a:t>Concentración</a:t>
            </a:r>
          </a:p>
          <a:p>
            <a:pPr lvl="1" eaLnBrk="1" hangingPunct="1"/>
            <a:r>
              <a:rPr lang="es-MX" altLang="es-MX" dirty="0"/>
              <a:t>Las primeras 10 carreras concentran aproximadamente 50% del total de profesionistas, las primeras 3 cerca de una tercera parte.</a:t>
            </a:r>
          </a:p>
          <a:p>
            <a:pPr eaLnBrk="1" hangingPunct="1"/>
            <a:r>
              <a:rPr lang="es-MX" altLang="es-MX" dirty="0"/>
              <a:t>Desempleo </a:t>
            </a:r>
          </a:p>
          <a:p>
            <a:pPr lvl="1" eaLnBrk="1" hangingPunct="1"/>
            <a:r>
              <a:rPr lang="es-MX" altLang="es-MX" dirty="0"/>
              <a:t>De ellas, las profesiones con mayor nivel de desempleo son computación, administración y psicología.</a:t>
            </a:r>
          </a:p>
          <a:p>
            <a:pPr lvl="1" eaLnBrk="1" hangingPunct="1"/>
            <a:r>
              <a:rPr lang="es-MX" altLang="es-MX" dirty="0"/>
              <a:t>Las de menor son profesor de primaria, medicina y enfermería.</a:t>
            </a:r>
          </a:p>
          <a:p>
            <a:pPr eaLnBrk="1" hangingPunct="1"/>
            <a:r>
              <a:rPr lang="es-MX" altLang="es-MX" dirty="0"/>
              <a:t>Afinidad </a:t>
            </a:r>
            <a:r>
              <a:rPr lang="es-MX" altLang="es-MX" sz="2400" dirty="0"/>
              <a:t>(profesionistas que trabajan en su campo)</a:t>
            </a:r>
            <a:endParaRPr lang="es-MX" altLang="es-MX" dirty="0"/>
          </a:p>
          <a:p>
            <a:pPr lvl="1" eaLnBrk="1" hangingPunct="1"/>
            <a:r>
              <a:rPr lang="es-MX" altLang="es-MX" dirty="0"/>
              <a:t>Profesor de primaria, medicina y enfermería son las de mayor afinidad.</a:t>
            </a:r>
          </a:p>
          <a:p>
            <a:pPr lvl="1" eaLnBrk="1" hangingPunct="1"/>
            <a:r>
              <a:rPr lang="es-MX" altLang="es-MX" dirty="0"/>
              <a:t>Las de menor son TIC, administración e Ingeniería en manufacturas.</a:t>
            </a:r>
          </a:p>
          <a:p>
            <a:pPr eaLnBrk="1" hangingPunct="1"/>
            <a:endParaRPr lang="es-MX" altLang="es-MX" dirty="0"/>
          </a:p>
          <a:p>
            <a:pPr lvl="1" eaLnBrk="1" hangingPunct="1"/>
            <a:endParaRPr lang="es-MX" altLang="es-MX" dirty="0"/>
          </a:p>
        </p:txBody>
      </p:sp>
      <p:sp>
        <p:nvSpPr>
          <p:cNvPr id="2" name="1 Marcador de número de diapositiva"/>
          <p:cNvSpPr>
            <a:spLocks noGrp="1"/>
          </p:cNvSpPr>
          <p:nvPr>
            <p:ph type="sldNum" sz="quarter" idx="12"/>
          </p:nvPr>
        </p:nvSpPr>
        <p:spPr/>
        <p:txBody>
          <a:bodyPr/>
          <a:lstStyle/>
          <a:p>
            <a:pPr>
              <a:defRPr/>
            </a:pPr>
            <a:fld id="{A0207024-1DAA-4434-BDB1-9E97E0CDE33D}" type="slidenum">
              <a:rPr lang="es-MX" smtClean="0"/>
              <a:pPr>
                <a:defRPr/>
              </a:pPr>
              <a:t>30</a:t>
            </a:fld>
            <a:endParaRPr lang="es-MX"/>
          </a:p>
        </p:txBody>
      </p:sp>
    </p:spTree>
    <p:extLst>
      <p:ext uri="{BB962C8B-B14F-4D97-AF65-F5344CB8AC3E}">
        <p14:creationId xmlns:p14="http://schemas.microsoft.com/office/powerpoint/2010/main" val="3564435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a:xfrm>
            <a:off x="0" y="0"/>
            <a:ext cx="9144000" cy="720000"/>
          </a:xfrm>
          <a:solidFill>
            <a:schemeClr val="tx1"/>
          </a:solidFill>
        </p:spPr>
        <p:txBody>
          <a:bodyPr/>
          <a:lstStyle/>
          <a:p>
            <a:pPr algn="r" eaLnBrk="1" hangingPunct="1"/>
            <a:r>
              <a:rPr lang="es-MX" altLang="es-MX" sz="2800" dirty="0">
                <a:solidFill>
                  <a:schemeClr val="bg1"/>
                </a:solidFill>
              </a:rPr>
              <a:t>México: Matrícula por áreas (2014-2015)</a:t>
            </a:r>
          </a:p>
        </p:txBody>
      </p:sp>
      <p:sp>
        <p:nvSpPr>
          <p:cNvPr id="2" name="1 Marcador de número de diapositiva"/>
          <p:cNvSpPr>
            <a:spLocks noGrp="1"/>
          </p:cNvSpPr>
          <p:nvPr>
            <p:ph type="sldNum" sz="quarter" idx="12"/>
          </p:nvPr>
        </p:nvSpPr>
        <p:spPr/>
        <p:txBody>
          <a:bodyPr/>
          <a:lstStyle/>
          <a:p>
            <a:pPr>
              <a:defRPr/>
            </a:pPr>
            <a:fld id="{A0207024-1DAA-4434-BDB1-9E97E0CDE33D}" type="slidenum">
              <a:rPr lang="es-MX" smtClean="0"/>
              <a:pPr>
                <a:defRPr/>
              </a:pPr>
              <a:t>31</a:t>
            </a:fld>
            <a:endParaRPr lang="es-MX"/>
          </a:p>
        </p:txBody>
      </p:sp>
      <p:graphicFrame>
        <p:nvGraphicFramePr>
          <p:cNvPr id="3" name="Tabla 2"/>
          <p:cNvGraphicFramePr>
            <a:graphicFrameLocks noGrp="1"/>
          </p:cNvGraphicFramePr>
          <p:nvPr>
            <p:extLst>
              <p:ext uri="{D42A27DB-BD31-4B8C-83A1-F6EECF244321}">
                <p14:modId xmlns:p14="http://schemas.microsoft.com/office/powerpoint/2010/main" val="3708258804"/>
              </p:ext>
            </p:extLst>
          </p:nvPr>
        </p:nvGraphicFramePr>
        <p:xfrm>
          <a:off x="499175" y="1113384"/>
          <a:ext cx="7886704" cy="3393885"/>
        </p:xfrm>
        <a:graphic>
          <a:graphicData uri="http://schemas.openxmlformats.org/drawingml/2006/table">
            <a:tbl>
              <a:tblPr/>
              <a:tblGrid>
                <a:gridCol w="2596243">
                  <a:extLst>
                    <a:ext uri="{9D8B030D-6E8A-4147-A177-3AD203B41FA5}">
                      <a16:colId xmlns:a16="http://schemas.microsoft.com/office/drawing/2014/main" val="20000"/>
                    </a:ext>
                  </a:extLst>
                </a:gridCol>
                <a:gridCol w="587829">
                  <a:extLst>
                    <a:ext uri="{9D8B030D-6E8A-4147-A177-3AD203B41FA5}">
                      <a16:colId xmlns:a16="http://schemas.microsoft.com/office/drawing/2014/main" val="20001"/>
                    </a:ext>
                  </a:extLst>
                </a:gridCol>
                <a:gridCol w="587829">
                  <a:extLst>
                    <a:ext uri="{9D8B030D-6E8A-4147-A177-3AD203B41FA5}">
                      <a16:colId xmlns:a16="http://schemas.microsoft.com/office/drawing/2014/main" val="20002"/>
                    </a:ext>
                  </a:extLst>
                </a:gridCol>
                <a:gridCol w="587829">
                  <a:extLst>
                    <a:ext uri="{9D8B030D-6E8A-4147-A177-3AD203B41FA5}">
                      <a16:colId xmlns:a16="http://schemas.microsoft.com/office/drawing/2014/main" val="20003"/>
                    </a:ext>
                  </a:extLst>
                </a:gridCol>
                <a:gridCol w="587829">
                  <a:extLst>
                    <a:ext uri="{9D8B030D-6E8A-4147-A177-3AD203B41FA5}">
                      <a16:colId xmlns:a16="http://schemas.microsoft.com/office/drawing/2014/main" val="20004"/>
                    </a:ext>
                  </a:extLst>
                </a:gridCol>
                <a:gridCol w="587829">
                  <a:extLst>
                    <a:ext uri="{9D8B030D-6E8A-4147-A177-3AD203B41FA5}">
                      <a16:colId xmlns:a16="http://schemas.microsoft.com/office/drawing/2014/main" val="20005"/>
                    </a:ext>
                  </a:extLst>
                </a:gridCol>
                <a:gridCol w="587829">
                  <a:extLst>
                    <a:ext uri="{9D8B030D-6E8A-4147-A177-3AD203B41FA5}">
                      <a16:colId xmlns:a16="http://schemas.microsoft.com/office/drawing/2014/main" val="20006"/>
                    </a:ext>
                  </a:extLst>
                </a:gridCol>
                <a:gridCol w="587829">
                  <a:extLst>
                    <a:ext uri="{9D8B030D-6E8A-4147-A177-3AD203B41FA5}">
                      <a16:colId xmlns:a16="http://schemas.microsoft.com/office/drawing/2014/main" val="20007"/>
                    </a:ext>
                  </a:extLst>
                </a:gridCol>
                <a:gridCol w="587829">
                  <a:extLst>
                    <a:ext uri="{9D8B030D-6E8A-4147-A177-3AD203B41FA5}">
                      <a16:colId xmlns:a16="http://schemas.microsoft.com/office/drawing/2014/main" val="20008"/>
                    </a:ext>
                  </a:extLst>
                </a:gridCol>
                <a:gridCol w="587829">
                  <a:extLst>
                    <a:ext uri="{9D8B030D-6E8A-4147-A177-3AD203B41FA5}">
                      <a16:colId xmlns:a16="http://schemas.microsoft.com/office/drawing/2014/main" val="20009"/>
                    </a:ext>
                  </a:extLst>
                </a:gridCol>
              </a:tblGrid>
              <a:tr h="308535">
                <a:tc>
                  <a:txBody>
                    <a:bodyPr/>
                    <a:lstStyle/>
                    <a:p>
                      <a:pPr algn="l" fontAlgn="b"/>
                      <a:endParaRPr lang="es-MX" sz="1600" b="0" i="0" u="none" strike="noStrike" dirty="0">
                        <a:solidFill>
                          <a:schemeClr val="bg1"/>
                        </a:solidFill>
                        <a:effectLst/>
                        <a:latin typeface="Calibri" panose="020F0502020204030204" pitchFamily="34" charset="0"/>
                      </a:endParaRPr>
                    </a:p>
                  </a:txBody>
                  <a:tcPr marL="7348" marR="7348" marT="7348" marB="0" anchor="b">
                    <a:lnL>
                      <a:noFill/>
                    </a:lnL>
                    <a:lnR>
                      <a:noFill/>
                    </a:lnR>
                    <a:lnT>
                      <a:noFill/>
                    </a:lnT>
                    <a:lnB>
                      <a:noFill/>
                    </a:lnB>
                    <a:solidFill>
                      <a:schemeClr val="tx1"/>
                    </a:solidFill>
                  </a:tcPr>
                </a:tc>
                <a:tc gridSpan="3">
                  <a:txBody>
                    <a:bodyPr/>
                    <a:lstStyle/>
                    <a:p>
                      <a:pPr algn="ctr" fontAlgn="b"/>
                      <a:r>
                        <a:rPr lang="es-MX" sz="1600" b="0" i="0" u="none" strike="noStrike" dirty="0">
                          <a:solidFill>
                            <a:schemeClr val="bg1"/>
                          </a:solidFill>
                          <a:effectLst/>
                          <a:latin typeface="Calibri" panose="020F0502020204030204" pitchFamily="34" charset="0"/>
                        </a:rPr>
                        <a:t>Público</a:t>
                      </a:r>
                    </a:p>
                  </a:txBody>
                  <a:tcPr marL="7348" marR="7348" marT="7348" marB="0" anchor="b">
                    <a:lnL>
                      <a:noFill/>
                    </a:lnL>
                    <a:lnR>
                      <a:noFill/>
                    </a:lnR>
                    <a:lnT>
                      <a:noFill/>
                    </a:lnT>
                    <a:lnB>
                      <a:noFill/>
                    </a:lnB>
                    <a:solidFill>
                      <a:schemeClr val="tx1"/>
                    </a:solidFill>
                  </a:tcPr>
                </a:tc>
                <a:tc hMerge="1">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tc hMerge="1">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tc gridSpan="3">
                  <a:txBody>
                    <a:bodyPr/>
                    <a:lstStyle/>
                    <a:p>
                      <a:pPr algn="ctr" fontAlgn="b"/>
                      <a:r>
                        <a:rPr lang="es-MX" sz="1600" b="0" i="0" u="none" strike="noStrike" dirty="0">
                          <a:solidFill>
                            <a:schemeClr val="bg1"/>
                          </a:solidFill>
                          <a:effectLst/>
                          <a:latin typeface="Calibri" panose="020F0502020204030204" pitchFamily="34" charset="0"/>
                        </a:rPr>
                        <a:t>Privado</a:t>
                      </a:r>
                    </a:p>
                  </a:txBody>
                  <a:tcPr marL="7348" marR="7348" marT="7348" marB="0" anchor="b">
                    <a:lnL>
                      <a:noFill/>
                    </a:lnL>
                    <a:lnR>
                      <a:noFill/>
                    </a:lnR>
                    <a:lnT>
                      <a:noFill/>
                    </a:lnT>
                    <a:lnB>
                      <a:noFill/>
                    </a:lnB>
                    <a:solidFill>
                      <a:schemeClr val="tx1"/>
                    </a:solidFill>
                  </a:tcPr>
                </a:tc>
                <a:tc hMerge="1">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tc hMerge="1">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tc gridSpan="3">
                  <a:txBody>
                    <a:bodyPr/>
                    <a:lstStyle/>
                    <a:p>
                      <a:pPr algn="ctr" fontAlgn="b"/>
                      <a:r>
                        <a:rPr lang="es-MX" sz="1600" b="0" i="0" u="none" strike="noStrike" dirty="0">
                          <a:solidFill>
                            <a:schemeClr val="bg1"/>
                          </a:solidFill>
                          <a:effectLst/>
                          <a:latin typeface="Calibri" panose="020F0502020204030204" pitchFamily="34" charset="0"/>
                        </a:rPr>
                        <a:t>Total</a:t>
                      </a:r>
                    </a:p>
                  </a:txBody>
                  <a:tcPr marL="7348" marR="7348" marT="7348" marB="0" anchor="b">
                    <a:lnL>
                      <a:noFill/>
                    </a:lnL>
                    <a:lnR>
                      <a:noFill/>
                    </a:lnR>
                    <a:lnT>
                      <a:noFill/>
                    </a:lnT>
                    <a:lnB>
                      <a:noFill/>
                    </a:lnB>
                    <a:solidFill>
                      <a:schemeClr val="tx1"/>
                    </a:solidFill>
                  </a:tcPr>
                </a:tc>
                <a:tc hMerge="1">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tc hMerge="1">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extLst>
                  <a:ext uri="{0D108BD9-81ED-4DB2-BD59-A6C34878D82A}">
                    <a16:rowId xmlns:a16="http://schemas.microsoft.com/office/drawing/2014/main" val="10000"/>
                  </a:ext>
                </a:extLst>
              </a:tr>
              <a:tr h="308535">
                <a:tc>
                  <a:txBody>
                    <a:bodyPr/>
                    <a:lstStyle/>
                    <a:p>
                      <a:pPr algn="l" fontAlgn="b"/>
                      <a:r>
                        <a:rPr lang="es-MX" sz="1600" b="0" i="0" u="none" strike="noStrike" dirty="0">
                          <a:solidFill>
                            <a:srgbClr val="000000"/>
                          </a:solidFill>
                          <a:effectLst/>
                          <a:latin typeface="Calibri" panose="020F0502020204030204" pitchFamily="34" charset="0"/>
                        </a:rPr>
                        <a:t>Áreas</a:t>
                      </a:r>
                    </a:p>
                  </a:txBody>
                  <a:tcPr marL="7348" marR="7348" marT="7348" marB="0" anchor="b">
                    <a:lnL>
                      <a:noFill/>
                    </a:lnL>
                    <a:lnR>
                      <a:noFill/>
                    </a:lnR>
                    <a:lnT>
                      <a:noFill/>
                    </a:lnT>
                    <a:lnB>
                      <a:noFill/>
                    </a:lnB>
                  </a:tcPr>
                </a:tc>
                <a:tc>
                  <a:txBody>
                    <a:bodyPr/>
                    <a:lstStyle/>
                    <a:p>
                      <a:pPr algn="ctr" fontAlgn="b"/>
                      <a:r>
                        <a:rPr lang="es-MX" sz="1600" b="0" i="0" u="none" strike="noStrike" dirty="0">
                          <a:solidFill>
                            <a:srgbClr val="000000"/>
                          </a:solidFill>
                          <a:effectLst/>
                          <a:latin typeface="Calibri" panose="020F0502020204030204" pitchFamily="34" charset="0"/>
                        </a:rPr>
                        <a:t>Hs</a:t>
                      </a:r>
                    </a:p>
                  </a:txBody>
                  <a:tcPr marL="7348" marR="7348" marT="7348" marB="0" anchor="b">
                    <a:lnL>
                      <a:noFill/>
                    </a:lnL>
                    <a:lnR>
                      <a:noFill/>
                    </a:lnR>
                    <a:lnT>
                      <a:noFill/>
                    </a:lnT>
                    <a:lnB>
                      <a:noFill/>
                    </a:lnB>
                  </a:tcPr>
                </a:tc>
                <a:tc>
                  <a:txBody>
                    <a:bodyPr/>
                    <a:lstStyle/>
                    <a:p>
                      <a:pPr algn="ctr" fontAlgn="b"/>
                      <a:r>
                        <a:rPr lang="es-MX" sz="1600" b="0" i="0" u="none" strike="noStrike" dirty="0">
                          <a:solidFill>
                            <a:srgbClr val="000000"/>
                          </a:solidFill>
                          <a:effectLst/>
                          <a:latin typeface="Calibri" panose="020F0502020204030204" pitchFamily="34" charset="0"/>
                        </a:rPr>
                        <a:t>Ms</a:t>
                      </a:r>
                    </a:p>
                  </a:txBody>
                  <a:tcPr marL="7348" marR="7348" marT="7348" marB="0" anchor="b">
                    <a:lnL>
                      <a:noFill/>
                    </a:lnL>
                    <a:lnR>
                      <a:noFill/>
                    </a:lnR>
                    <a:lnT>
                      <a:noFill/>
                    </a:lnT>
                    <a:lnB>
                      <a:noFill/>
                    </a:lnB>
                  </a:tcPr>
                </a:tc>
                <a:tc>
                  <a:txBody>
                    <a:bodyPr/>
                    <a:lstStyle/>
                    <a:p>
                      <a:pPr algn="ctr" fontAlgn="b"/>
                      <a:r>
                        <a:rPr lang="es-MX" sz="1600" b="0" i="0" u="none" strike="noStrike">
                          <a:solidFill>
                            <a:srgbClr val="000000"/>
                          </a:solidFill>
                          <a:effectLst/>
                          <a:latin typeface="Calibri" panose="020F0502020204030204" pitchFamily="34" charset="0"/>
                        </a:rPr>
                        <a:t>Total</a:t>
                      </a:r>
                    </a:p>
                  </a:txBody>
                  <a:tcPr marL="7348" marR="7348" marT="7348" marB="0" anchor="b">
                    <a:lnL>
                      <a:noFill/>
                    </a:lnL>
                    <a:lnR>
                      <a:noFill/>
                    </a:lnR>
                    <a:lnT>
                      <a:noFill/>
                    </a:lnT>
                    <a:lnB>
                      <a:noFill/>
                    </a:lnB>
                  </a:tcPr>
                </a:tc>
                <a:tc>
                  <a:txBody>
                    <a:bodyPr/>
                    <a:lstStyle/>
                    <a:p>
                      <a:pPr algn="ctr" fontAlgn="b"/>
                      <a:r>
                        <a:rPr lang="es-MX" sz="1600" b="0" i="0" u="none" strike="noStrike" dirty="0">
                          <a:solidFill>
                            <a:srgbClr val="000000"/>
                          </a:solidFill>
                          <a:effectLst/>
                          <a:latin typeface="Calibri" panose="020F0502020204030204" pitchFamily="34" charset="0"/>
                        </a:rPr>
                        <a:t>Hs</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600" b="0" i="0" u="none" strike="noStrike" dirty="0">
                          <a:solidFill>
                            <a:srgbClr val="000000"/>
                          </a:solidFill>
                          <a:effectLst/>
                          <a:latin typeface="Calibri" panose="020F0502020204030204" pitchFamily="34" charset="0"/>
                        </a:rPr>
                        <a:t>Ms</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600" b="0" i="0" u="none" strike="noStrike" dirty="0">
                          <a:solidFill>
                            <a:srgbClr val="000000"/>
                          </a:solidFill>
                          <a:effectLst/>
                          <a:latin typeface="Calibri" panose="020F0502020204030204" pitchFamily="34" charset="0"/>
                        </a:rPr>
                        <a:t>Total</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600" b="0" i="0" u="none" strike="noStrike" dirty="0">
                          <a:solidFill>
                            <a:srgbClr val="000000"/>
                          </a:solidFill>
                          <a:effectLst/>
                          <a:latin typeface="Calibri" panose="020F0502020204030204" pitchFamily="34" charset="0"/>
                        </a:rPr>
                        <a:t>Hs</a:t>
                      </a:r>
                    </a:p>
                  </a:txBody>
                  <a:tcPr marL="7348" marR="7348" marT="7348" marB="0" anchor="b">
                    <a:lnL>
                      <a:noFill/>
                    </a:lnL>
                    <a:lnR>
                      <a:noFill/>
                    </a:lnR>
                    <a:lnT>
                      <a:noFill/>
                    </a:lnT>
                    <a:lnB>
                      <a:noFill/>
                    </a:lnB>
                  </a:tcPr>
                </a:tc>
                <a:tc>
                  <a:txBody>
                    <a:bodyPr/>
                    <a:lstStyle/>
                    <a:p>
                      <a:pPr algn="ctr" fontAlgn="b"/>
                      <a:r>
                        <a:rPr lang="es-MX" sz="1600" b="0" i="0" u="none" strike="noStrike" dirty="0">
                          <a:solidFill>
                            <a:srgbClr val="000000"/>
                          </a:solidFill>
                          <a:effectLst/>
                          <a:latin typeface="Calibri" panose="020F0502020204030204" pitchFamily="34" charset="0"/>
                        </a:rPr>
                        <a:t>Ms</a:t>
                      </a:r>
                    </a:p>
                  </a:txBody>
                  <a:tcPr marL="7348" marR="7348" marT="7348" marB="0" anchor="b">
                    <a:lnL>
                      <a:noFill/>
                    </a:lnL>
                    <a:lnR>
                      <a:noFill/>
                    </a:lnR>
                    <a:lnT>
                      <a:noFill/>
                    </a:lnT>
                    <a:lnB>
                      <a:noFill/>
                    </a:lnB>
                  </a:tcPr>
                </a:tc>
                <a:tc>
                  <a:txBody>
                    <a:bodyPr/>
                    <a:lstStyle/>
                    <a:p>
                      <a:pPr algn="ctr" fontAlgn="b"/>
                      <a:r>
                        <a:rPr lang="es-MX" sz="1600" b="0" i="0" u="none" strike="noStrike">
                          <a:solidFill>
                            <a:srgbClr val="000000"/>
                          </a:solidFill>
                          <a:effectLst/>
                          <a:latin typeface="Calibri" panose="020F0502020204030204" pitchFamily="34" charset="0"/>
                        </a:rPr>
                        <a:t>Total</a:t>
                      </a:r>
                    </a:p>
                  </a:txBody>
                  <a:tcPr marL="7348" marR="7348" marT="7348" marB="0" anchor="b">
                    <a:lnL>
                      <a:noFill/>
                    </a:lnL>
                    <a:lnR>
                      <a:noFill/>
                    </a:lnR>
                    <a:lnT>
                      <a:noFill/>
                    </a:lnT>
                    <a:lnB>
                      <a:noFill/>
                    </a:lnB>
                  </a:tcPr>
                </a:tc>
                <a:extLst>
                  <a:ext uri="{0D108BD9-81ED-4DB2-BD59-A6C34878D82A}">
                    <a16:rowId xmlns:a16="http://schemas.microsoft.com/office/drawing/2014/main" val="10001"/>
                  </a:ext>
                </a:extLst>
              </a:tr>
              <a:tr h="308535">
                <a:tc>
                  <a:txBody>
                    <a:bodyPr/>
                    <a:lstStyle/>
                    <a:p>
                      <a:pPr algn="l" fontAlgn="b"/>
                      <a:r>
                        <a:rPr lang="es-MX" sz="1600" b="0" i="0" u="none" strike="noStrike" dirty="0">
                          <a:solidFill>
                            <a:srgbClr val="000000"/>
                          </a:solidFill>
                          <a:effectLst/>
                          <a:latin typeface="Calibri" panose="020F0502020204030204" pitchFamily="34" charset="0"/>
                        </a:rPr>
                        <a:t>Educación</a:t>
                      </a:r>
                    </a:p>
                  </a:txBody>
                  <a:tcPr marL="7348" marR="7348" marT="7348" marB="0" anchor="b">
                    <a:lnL>
                      <a:noFill/>
                    </a:lnL>
                    <a:lnR>
                      <a:noFill/>
                    </a:lnR>
                    <a:lnT>
                      <a:noFill/>
                    </a:lnT>
                    <a:lnB>
                      <a:noFill/>
                    </a:lnB>
                  </a:tcPr>
                </a:tc>
                <a:tc>
                  <a:txBody>
                    <a:bodyPr/>
                    <a:lstStyle/>
                    <a:p>
                      <a:pPr algn="ctr" fontAlgn="b"/>
                      <a:r>
                        <a:rPr lang="es-MX" sz="1400" b="0" i="0" u="none" strike="noStrike" dirty="0">
                          <a:solidFill>
                            <a:srgbClr val="000000"/>
                          </a:solidFill>
                          <a:effectLst/>
                          <a:latin typeface="Calibri" panose="020F0502020204030204" pitchFamily="34" charset="0"/>
                        </a:rPr>
                        <a:t>1.39</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4.07</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2.64</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2.81</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9.60</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6.44</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a:solidFill>
                            <a:srgbClr val="000000"/>
                          </a:solidFill>
                          <a:effectLst/>
                          <a:latin typeface="Calibri" panose="020F0502020204030204" pitchFamily="34" charset="0"/>
                        </a:rPr>
                        <a:t>1.78</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5.88</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3.78</a:t>
                      </a:r>
                    </a:p>
                  </a:txBody>
                  <a:tcPr marL="7348" marR="7348" marT="7348" marB="0" anchor="b">
                    <a:lnL>
                      <a:noFill/>
                    </a:lnL>
                    <a:lnR>
                      <a:noFill/>
                    </a:lnR>
                    <a:lnT>
                      <a:noFill/>
                    </a:lnT>
                    <a:lnB>
                      <a:noFill/>
                    </a:lnB>
                  </a:tcPr>
                </a:tc>
                <a:extLst>
                  <a:ext uri="{0D108BD9-81ED-4DB2-BD59-A6C34878D82A}">
                    <a16:rowId xmlns:a16="http://schemas.microsoft.com/office/drawing/2014/main" val="10002"/>
                  </a:ext>
                </a:extLst>
              </a:tr>
              <a:tr h="308535">
                <a:tc>
                  <a:txBody>
                    <a:bodyPr/>
                    <a:lstStyle/>
                    <a:p>
                      <a:pPr algn="l" fontAlgn="b"/>
                      <a:r>
                        <a:rPr lang="es-MX" sz="1600" b="0" i="0" u="none" strike="noStrike" dirty="0">
                          <a:solidFill>
                            <a:srgbClr val="000000"/>
                          </a:solidFill>
                          <a:effectLst/>
                          <a:latin typeface="Calibri" panose="020F0502020204030204" pitchFamily="34" charset="0"/>
                        </a:rPr>
                        <a:t>Artes y Hs</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3.32</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4.73</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3.98</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6.24</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a:solidFill>
                            <a:srgbClr val="000000"/>
                          </a:solidFill>
                          <a:effectLst/>
                          <a:latin typeface="Calibri" panose="020F0502020204030204" pitchFamily="34" charset="0"/>
                        </a:rPr>
                        <a:t>7.38</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6.85</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4.11</a:t>
                      </a:r>
                    </a:p>
                  </a:txBody>
                  <a:tcPr marL="7348" marR="7348" marT="7348" marB="0" anchor="b">
                    <a:lnL>
                      <a:noFill/>
                    </a:lnL>
                    <a:lnR>
                      <a:noFill/>
                    </a:lnR>
                    <a:lnT>
                      <a:noFill/>
                    </a:lnT>
                    <a:lnB>
                      <a:noFill/>
                    </a:lnB>
                  </a:tcPr>
                </a:tc>
                <a:tc>
                  <a:txBody>
                    <a:bodyPr/>
                    <a:lstStyle/>
                    <a:p>
                      <a:pPr algn="ctr" fontAlgn="b"/>
                      <a:r>
                        <a:rPr lang="es-MX" sz="1400" b="0" i="0" u="none" strike="noStrike" dirty="0">
                          <a:solidFill>
                            <a:srgbClr val="000000"/>
                          </a:solidFill>
                          <a:effectLst/>
                          <a:latin typeface="Calibri" panose="020F0502020204030204" pitchFamily="34" charset="0"/>
                        </a:rPr>
                        <a:t>5.60</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4.84</a:t>
                      </a:r>
                    </a:p>
                  </a:txBody>
                  <a:tcPr marL="7348" marR="7348" marT="7348" marB="0" anchor="b">
                    <a:lnL>
                      <a:noFill/>
                    </a:lnL>
                    <a:lnR>
                      <a:noFill/>
                    </a:lnR>
                    <a:lnT>
                      <a:noFill/>
                    </a:lnT>
                    <a:lnB>
                      <a:noFill/>
                    </a:lnB>
                  </a:tcPr>
                </a:tc>
                <a:extLst>
                  <a:ext uri="{0D108BD9-81ED-4DB2-BD59-A6C34878D82A}">
                    <a16:rowId xmlns:a16="http://schemas.microsoft.com/office/drawing/2014/main" val="10003"/>
                  </a:ext>
                </a:extLst>
              </a:tr>
              <a:tr h="308535">
                <a:tc>
                  <a:txBody>
                    <a:bodyPr/>
                    <a:lstStyle/>
                    <a:p>
                      <a:pPr algn="l" fontAlgn="b"/>
                      <a:r>
                        <a:rPr lang="es-MX" sz="1600" b="0" i="0" u="none" strike="noStrike" dirty="0">
                          <a:solidFill>
                            <a:srgbClr val="000000"/>
                          </a:solidFill>
                          <a:effectLst/>
                          <a:latin typeface="Calibri" panose="020F0502020204030204" pitchFamily="34" charset="0"/>
                        </a:rPr>
                        <a:t>Sociales/Ad</a:t>
                      </a:r>
                      <a:r>
                        <a:rPr lang="es-MX" sz="1600" b="0" i="0" u="none" strike="noStrike" baseline="0" dirty="0">
                          <a:solidFill>
                            <a:srgbClr val="000000"/>
                          </a:solidFill>
                          <a:effectLst/>
                          <a:latin typeface="Calibri" panose="020F0502020204030204" pitchFamily="34" charset="0"/>
                        </a:rPr>
                        <a:t> /Derecho</a:t>
                      </a:r>
                      <a:endParaRPr lang="es-MX" sz="16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27.30</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44.28</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35.22</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53.56</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a:solidFill>
                            <a:srgbClr val="000000"/>
                          </a:solidFill>
                          <a:effectLst/>
                          <a:latin typeface="Calibri" panose="020F0502020204030204" pitchFamily="34" charset="0"/>
                        </a:rPr>
                        <a:t>57.03</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55.42</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34.40</a:t>
                      </a:r>
                    </a:p>
                  </a:txBody>
                  <a:tcPr marL="7348" marR="7348" marT="7348" marB="0" anchor="b">
                    <a:lnL>
                      <a:noFill/>
                    </a:lnL>
                    <a:lnR>
                      <a:noFill/>
                    </a:lnR>
                    <a:lnT>
                      <a:noFill/>
                    </a:lnT>
                    <a:lnB>
                      <a:noFill/>
                    </a:lnB>
                  </a:tcPr>
                </a:tc>
                <a:tc>
                  <a:txBody>
                    <a:bodyPr/>
                    <a:lstStyle/>
                    <a:p>
                      <a:pPr algn="ctr" fontAlgn="b"/>
                      <a:r>
                        <a:rPr lang="es-MX" sz="1400" b="0" i="0" u="none" strike="noStrike" dirty="0">
                          <a:solidFill>
                            <a:srgbClr val="000000"/>
                          </a:solidFill>
                          <a:effectLst/>
                          <a:latin typeface="Calibri" panose="020F0502020204030204" pitchFamily="34" charset="0"/>
                        </a:rPr>
                        <a:t>48.46</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41.25</a:t>
                      </a:r>
                    </a:p>
                  </a:txBody>
                  <a:tcPr marL="7348" marR="7348" marT="7348" marB="0" anchor="b">
                    <a:lnL>
                      <a:noFill/>
                    </a:lnL>
                    <a:lnR>
                      <a:noFill/>
                    </a:lnR>
                    <a:lnT>
                      <a:noFill/>
                    </a:lnT>
                    <a:lnB>
                      <a:noFill/>
                    </a:lnB>
                  </a:tcPr>
                </a:tc>
                <a:extLst>
                  <a:ext uri="{0D108BD9-81ED-4DB2-BD59-A6C34878D82A}">
                    <a16:rowId xmlns:a16="http://schemas.microsoft.com/office/drawing/2014/main" val="10004"/>
                  </a:ext>
                </a:extLst>
              </a:tr>
              <a:tr h="308535">
                <a:tc>
                  <a:txBody>
                    <a:bodyPr/>
                    <a:lstStyle/>
                    <a:p>
                      <a:pPr algn="l" fontAlgn="b"/>
                      <a:r>
                        <a:rPr lang="es-MX" sz="1600" b="0" i="0" u="none" strike="noStrike" dirty="0">
                          <a:solidFill>
                            <a:srgbClr val="000000"/>
                          </a:solidFill>
                          <a:effectLst/>
                          <a:latin typeface="Calibri" panose="020F0502020204030204" pitchFamily="34" charset="0"/>
                        </a:rPr>
                        <a:t>Naturales/Exactas/Cs</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7.99</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7.14</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7.59</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2.56</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a:solidFill>
                            <a:srgbClr val="000000"/>
                          </a:solidFill>
                          <a:effectLst/>
                          <a:latin typeface="Calibri" panose="020F0502020204030204" pitchFamily="34" charset="0"/>
                        </a:rPr>
                        <a:t>1.32</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1.90</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a:solidFill>
                            <a:srgbClr val="000000"/>
                          </a:solidFill>
                          <a:effectLst/>
                          <a:latin typeface="Calibri" panose="020F0502020204030204" pitchFamily="34" charset="0"/>
                        </a:rPr>
                        <a:t>6.52</a:t>
                      </a:r>
                    </a:p>
                  </a:txBody>
                  <a:tcPr marL="7348" marR="7348" marT="7348" marB="0" anchor="b">
                    <a:lnL>
                      <a:noFill/>
                    </a:lnL>
                    <a:lnR>
                      <a:noFill/>
                    </a:lnR>
                    <a:lnT>
                      <a:noFill/>
                    </a:lnT>
                    <a:lnB>
                      <a:noFill/>
                    </a:lnB>
                  </a:tcPr>
                </a:tc>
                <a:tc>
                  <a:txBody>
                    <a:bodyPr/>
                    <a:lstStyle/>
                    <a:p>
                      <a:pPr algn="ctr" fontAlgn="b"/>
                      <a:r>
                        <a:rPr lang="es-MX" sz="1400" b="0" i="0" u="none" strike="noStrike" dirty="0">
                          <a:solidFill>
                            <a:srgbClr val="000000"/>
                          </a:solidFill>
                          <a:effectLst/>
                          <a:latin typeface="Calibri" panose="020F0502020204030204" pitchFamily="34" charset="0"/>
                        </a:rPr>
                        <a:t>5.23</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5.89</a:t>
                      </a:r>
                    </a:p>
                  </a:txBody>
                  <a:tcPr marL="7348" marR="7348" marT="7348" marB="0" anchor="b">
                    <a:lnL>
                      <a:noFill/>
                    </a:lnL>
                    <a:lnR>
                      <a:noFill/>
                    </a:lnR>
                    <a:lnT>
                      <a:noFill/>
                    </a:lnT>
                    <a:lnB>
                      <a:noFill/>
                    </a:lnB>
                  </a:tcPr>
                </a:tc>
                <a:extLst>
                  <a:ext uri="{0D108BD9-81ED-4DB2-BD59-A6C34878D82A}">
                    <a16:rowId xmlns:a16="http://schemas.microsoft.com/office/drawing/2014/main" val="10005"/>
                  </a:ext>
                </a:extLst>
              </a:tr>
              <a:tr h="308535">
                <a:tc>
                  <a:txBody>
                    <a:bodyPr/>
                    <a:lstStyle/>
                    <a:p>
                      <a:pPr algn="l" fontAlgn="b"/>
                      <a:r>
                        <a:rPr lang="es-MX" sz="1600" b="0" i="0" u="none" strike="noStrike" dirty="0">
                          <a:solidFill>
                            <a:srgbClr val="000000"/>
                          </a:solidFill>
                          <a:effectLst/>
                          <a:latin typeface="Calibri" panose="020F0502020204030204" pitchFamily="34" charset="0"/>
                        </a:rPr>
                        <a:t>Ingenierías</a:t>
                      </a:r>
                    </a:p>
                  </a:txBody>
                  <a:tcPr marL="7348" marR="7348" marT="7348" marB="0" anchor="b">
                    <a:lnL>
                      <a:noFill/>
                    </a:lnL>
                    <a:lnR>
                      <a:noFill/>
                    </a:lnR>
                    <a:lnT>
                      <a:noFill/>
                    </a:lnT>
                    <a:lnB>
                      <a:noFill/>
                    </a:lnB>
                    <a:solidFill>
                      <a:schemeClr val="accent4"/>
                    </a:solidFill>
                  </a:tcPr>
                </a:tc>
                <a:tc>
                  <a:txBody>
                    <a:bodyPr/>
                    <a:lstStyle/>
                    <a:p>
                      <a:pPr algn="ctr" fontAlgn="b"/>
                      <a:r>
                        <a:rPr lang="es-MX" sz="1400" b="0" i="0" u="none" strike="noStrike">
                          <a:solidFill>
                            <a:srgbClr val="000000"/>
                          </a:solidFill>
                          <a:effectLst/>
                          <a:latin typeface="Calibri" panose="020F0502020204030204" pitchFamily="34" charset="0"/>
                        </a:rPr>
                        <a:t>46.74</a:t>
                      </a:r>
                    </a:p>
                  </a:txBody>
                  <a:tcPr marL="7348" marR="7348" marT="7348" marB="0" anchor="b">
                    <a:lnL>
                      <a:noFill/>
                    </a:lnL>
                    <a:lnR>
                      <a:noFill/>
                    </a:lnR>
                    <a:lnT>
                      <a:noFill/>
                    </a:lnT>
                    <a:lnB>
                      <a:noFill/>
                    </a:lnB>
                    <a:solidFill>
                      <a:schemeClr val="accent4"/>
                    </a:solidFill>
                  </a:tcPr>
                </a:tc>
                <a:tc>
                  <a:txBody>
                    <a:bodyPr/>
                    <a:lstStyle/>
                    <a:p>
                      <a:pPr algn="ctr" fontAlgn="b"/>
                      <a:r>
                        <a:rPr lang="es-MX" sz="1400" b="0" i="0" u="none" strike="noStrike">
                          <a:solidFill>
                            <a:srgbClr val="000000"/>
                          </a:solidFill>
                          <a:effectLst/>
                          <a:latin typeface="Calibri" panose="020F0502020204030204" pitchFamily="34" charset="0"/>
                        </a:rPr>
                        <a:t>20.26</a:t>
                      </a:r>
                    </a:p>
                  </a:txBody>
                  <a:tcPr marL="7348" marR="7348" marT="7348" marB="0" anchor="b">
                    <a:lnL>
                      <a:noFill/>
                    </a:lnL>
                    <a:lnR>
                      <a:noFill/>
                    </a:lnR>
                    <a:lnT>
                      <a:noFill/>
                    </a:lnT>
                    <a:lnB>
                      <a:noFill/>
                    </a:lnB>
                    <a:solidFill>
                      <a:schemeClr val="accent4"/>
                    </a:solidFill>
                  </a:tcPr>
                </a:tc>
                <a:tc>
                  <a:txBody>
                    <a:bodyPr/>
                    <a:lstStyle/>
                    <a:p>
                      <a:pPr algn="ctr" fontAlgn="b"/>
                      <a:r>
                        <a:rPr lang="es-MX" sz="1400" b="0" i="0" u="none" strike="noStrike">
                          <a:solidFill>
                            <a:srgbClr val="000000"/>
                          </a:solidFill>
                          <a:effectLst/>
                          <a:latin typeface="Calibri" panose="020F0502020204030204" pitchFamily="34" charset="0"/>
                        </a:rPr>
                        <a:t>34.39</a:t>
                      </a:r>
                    </a:p>
                  </a:txBody>
                  <a:tcPr marL="7348" marR="7348" marT="7348" marB="0" anchor="b">
                    <a:lnL>
                      <a:noFill/>
                    </a:lnL>
                    <a:lnR>
                      <a:noFill/>
                    </a:lnR>
                    <a:lnT>
                      <a:noFill/>
                    </a:lnT>
                    <a:lnB>
                      <a:noFill/>
                    </a:lnB>
                    <a:solidFill>
                      <a:schemeClr val="accent4"/>
                    </a:solidFill>
                  </a:tcPr>
                </a:tc>
                <a:tc>
                  <a:txBody>
                    <a:bodyPr/>
                    <a:lstStyle/>
                    <a:p>
                      <a:pPr algn="ctr" fontAlgn="b"/>
                      <a:r>
                        <a:rPr lang="es-MX" sz="1400" b="0" i="0" u="none" strike="noStrike">
                          <a:solidFill>
                            <a:srgbClr val="000000"/>
                          </a:solidFill>
                          <a:effectLst/>
                          <a:latin typeface="Calibri" panose="020F0502020204030204" pitchFamily="34" charset="0"/>
                        </a:rPr>
                        <a:t>22.62</a:t>
                      </a:r>
                    </a:p>
                  </a:txBody>
                  <a:tcPr marL="7348" marR="7348" marT="7348" marB="0" anchor="b">
                    <a:lnL>
                      <a:noFill/>
                    </a:lnL>
                    <a:lnR>
                      <a:noFill/>
                    </a:lnR>
                    <a:lnT>
                      <a:noFill/>
                    </a:lnT>
                    <a:lnB>
                      <a:noFill/>
                    </a:lnB>
                    <a:solidFill>
                      <a:schemeClr val="accent4"/>
                    </a:solidFill>
                  </a:tcPr>
                </a:tc>
                <a:tc>
                  <a:txBody>
                    <a:bodyPr/>
                    <a:lstStyle/>
                    <a:p>
                      <a:pPr algn="ctr" fontAlgn="b"/>
                      <a:r>
                        <a:rPr lang="es-MX" sz="1400" b="0" i="0" u="none" strike="noStrike">
                          <a:solidFill>
                            <a:srgbClr val="000000"/>
                          </a:solidFill>
                          <a:effectLst/>
                          <a:latin typeface="Calibri" panose="020F0502020204030204" pitchFamily="34" charset="0"/>
                        </a:rPr>
                        <a:t>7.58</a:t>
                      </a:r>
                    </a:p>
                  </a:txBody>
                  <a:tcPr marL="7348" marR="7348" marT="7348" marB="0" anchor="b">
                    <a:lnL>
                      <a:noFill/>
                    </a:lnL>
                    <a:lnR>
                      <a:noFill/>
                    </a:lnR>
                    <a:lnT>
                      <a:noFill/>
                    </a:lnT>
                    <a:lnB>
                      <a:noFill/>
                    </a:lnB>
                    <a:solidFill>
                      <a:schemeClr val="accent4"/>
                    </a:solidFill>
                  </a:tcPr>
                </a:tc>
                <a:tc>
                  <a:txBody>
                    <a:bodyPr/>
                    <a:lstStyle/>
                    <a:p>
                      <a:pPr algn="ctr" fontAlgn="b"/>
                      <a:r>
                        <a:rPr lang="es-MX" sz="1400" b="0" i="0" u="none" strike="noStrike" dirty="0">
                          <a:solidFill>
                            <a:srgbClr val="000000"/>
                          </a:solidFill>
                          <a:effectLst/>
                          <a:latin typeface="Calibri" panose="020F0502020204030204" pitchFamily="34" charset="0"/>
                        </a:rPr>
                        <a:t>14.57</a:t>
                      </a:r>
                    </a:p>
                  </a:txBody>
                  <a:tcPr marL="7348" marR="7348" marT="7348" marB="0" anchor="b">
                    <a:lnL>
                      <a:noFill/>
                    </a:lnL>
                    <a:lnR>
                      <a:noFill/>
                    </a:lnR>
                    <a:lnT>
                      <a:noFill/>
                    </a:lnT>
                    <a:lnB>
                      <a:noFill/>
                    </a:lnB>
                    <a:solidFill>
                      <a:schemeClr val="accent4"/>
                    </a:solidFill>
                  </a:tcPr>
                </a:tc>
                <a:tc>
                  <a:txBody>
                    <a:bodyPr/>
                    <a:lstStyle/>
                    <a:p>
                      <a:pPr algn="ctr" fontAlgn="b"/>
                      <a:r>
                        <a:rPr lang="es-MX" sz="1400" b="0" i="0" u="none" strike="noStrike" dirty="0">
                          <a:solidFill>
                            <a:srgbClr val="000000"/>
                          </a:solidFill>
                          <a:effectLst/>
                          <a:latin typeface="Calibri" panose="020F0502020204030204" pitchFamily="34" charset="0"/>
                        </a:rPr>
                        <a:t>40.21</a:t>
                      </a:r>
                    </a:p>
                  </a:txBody>
                  <a:tcPr marL="7348" marR="7348" marT="7348" marB="0" anchor="b">
                    <a:lnL>
                      <a:noFill/>
                    </a:lnL>
                    <a:lnR>
                      <a:noFill/>
                    </a:lnR>
                    <a:lnT>
                      <a:noFill/>
                    </a:lnT>
                    <a:lnB>
                      <a:noFill/>
                    </a:lnB>
                    <a:solidFill>
                      <a:schemeClr val="accent4"/>
                    </a:solidFill>
                  </a:tcPr>
                </a:tc>
                <a:tc>
                  <a:txBody>
                    <a:bodyPr/>
                    <a:lstStyle/>
                    <a:p>
                      <a:pPr algn="ctr" fontAlgn="b"/>
                      <a:r>
                        <a:rPr lang="es-MX" sz="1400" b="0" i="0" u="none" strike="noStrike" dirty="0">
                          <a:solidFill>
                            <a:srgbClr val="000000"/>
                          </a:solidFill>
                          <a:effectLst/>
                          <a:latin typeface="Calibri" panose="020F0502020204030204" pitchFamily="34" charset="0"/>
                        </a:rPr>
                        <a:t>16.10</a:t>
                      </a:r>
                    </a:p>
                  </a:txBody>
                  <a:tcPr marL="7348" marR="7348" marT="7348" marB="0" anchor="b">
                    <a:lnL>
                      <a:noFill/>
                    </a:lnL>
                    <a:lnR>
                      <a:noFill/>
                    </a:lnR>
                    <a:lnT>
                      <a:noFill/>
                    </a:lnT>
                    <a:lnB>
                      <a:noFill/>
                    </a:lnB>
                    <a:solidFill>
                      <a:schemeClr val="accent4"/>
                    </a:solidFill>
                  </a:tcPr>
                </a:tc>
                <a:tc>
                  <a:txBody>
                    <a:bodyPr/>
                    <a:lstStyle/>
                    <a:p>
                      <a:pPr algn="ctr" fontAlgn="b"/>
                      <a:r>
                        <a:rPr lang="es-MX" sz="1400" b="0" i="0" u="none" strike="noStrike" dirty="0">
                          <a:solidFill>
                            <a:srgbClr val="000000"/>
                          </a:solidFill>
                          <a:effectLst/>
                          <a:latin typeface="Calibri" panose="020F0502020204030204" pitchFamily="34" charset="0"/>
                        </a:rPr>
                        <a:t>28.47</a:t>
                      </a:r>
                    </a:p>
                  </a:txBody>
                  <a:tcPr marL="7348" marR="7348" marT="7348" marB="0" anchor="b">
                    <a:lnL>
                      <a:noFill/>
                    </a:lnL>
                    <a:lnR>
                      <a:noFill/>
                    </a:lnR>
                    <a:lnT>
                      <a:noFill/>
                    </a:lnT>
                    <a:lnB>
                      <a:noFill/>
                    </a:lnB>
                    <a:solidFill>
                      <a:schemeClr val="accent4"/>
                    </a:solidFill>
                  </a:tcPr>
                </a:tc>
                <a:extLst>
                  <a:ext uri="{0D108BD9-81ED-4DB2-BD59-A6C34878D82A}">
                    <a16:rowId xmlns:a16="http://schemas.microsoft.com/office/drawing/2014/main" val="10006"/>
                  </a:ext>
                </a:extLst>
              </a:tr>
              <a:tr h="308535">
                <a:tc>
                  <a:txBody>
                    <a:bodyPr/>
                    <a:lstStyle/>
                    <a:p>
                      <a:pPr algn="l" fontAlgn="b"/>
                      <a:r>
                        <a:rPr lang="es-MX" sz="1600" b="0" i="0" u="none" strike="noStrike" dirty="0">
                          <a:solidFill>
                            <a:srgbClr val="000000"/>
                          </a:solidFill>
                          <a:effectLst/>
                          <a:latin typeface="Calibri" panose="020F0502020204030204" pitchFamily="34" charset="0"/>
                        </a:rPr>
                        <a:t>Agro/</a:t>
                      </a:r>
                      <a:r>
                        <a:rPr lang="es-MX" sz="1600" b="0" i="0" u="none" strike="noStrike" dirty="0" err="1">
                          <a:solidFill>
                            <a:srgbClr val="000000"/>
                          </a:solidFill>
                          <a:effectLst/>
                          <a:latin typeface="Calibri" panose="020F0502020204030204" pitchFamily="34" charset="0"/>
                        </a:rPr>
                        <a:t>Vet</a:t>
                      </a:r>
                      <a:endParaRPr lang="es-MX" sz="16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4.27</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2.64</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3.51</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0.55</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a:solidFill>
                            <a:srgbClr val="000000"/>
                          </a:solidFill>
                          <a:effectLst/>
                          <a:latin typeface="Calibri" panose="020F0502020204030204" pitchFamily="34" charset="0"/>
                        </a:rPr>
                        <a:t>0.33</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0.43</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a:solidFill>
                            <a:srgbClr val="000000"/>
                          </a:solidFill>
                          <a:effectLst/>
                          <a:latin typeface="Calibri" panose="020F0502020204030204" pitchFamily="34" charset="0"/>
                        </a:rPr>
                        <a:t>3.26</a:t>
                      </a:r>
                    </a:p>
                  </a:txBody>
                  <a:tcPr marL="7348" marR="7348" marT="7348" marB="0" anchor="b">
                    <a:lnL>
                      <a:noFill/>
                    </a:lnL>
                    <a:lnR>
                      <a:noFill/>
                    </a:lnR>
                    <a:lnT>
                      <a:noFill/>
                    </a:lnT>
                    <a:lnB>
                      <a:noFill/>
                    </a:lnB>
                  </a:tcPr>
                </a:tc>
                <a:tc>
                  <a:txBody>
                    <a:bodyPr/>
                    <a:lstStyle/>
                    <a:p>
                      <a:pPr algn="ctr" fontAlgn="b"/>
                      <a:r>
                        <a:rPr lang="es-MX" sz="1400" b="0" i="0" u="none" strike="noStrike" dirty="0">
                          <a:solidFill>
                            <a:srgbClr val="000000"/>
                          </a:solidFill>
                          <a:effectLst/>
                          <a:latin typeface="Calibri" panose="020F0502020204030204" pitchFamily="34" charset="0"/>
                        </a:rPr>
                        <a:t>1.88</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2.59</a:t>
                      </a:r>
                    </a:p>
                  </a:txBody>
                  <a:tcPr marL="7348" marR="7348" marT="7348" marB="0" anchor="b">
                    <a:lnL>
                      <a:noFill/>
                    </a:lnL>
                    <a:lnR>
                      <a:noFill/>
                    </a:lnR>
                    <a:lnT>
                      <a:noFill/>
                    </a:lnT>
                    <a:lnB>
                      <a:noFill/>
                    </a:lnB>
                  </a:tcPr>
                </a:tc>
                <a:extLst>
                  <a:ext uri="{0D108BD9-81ED-4DB2-BD59-A6C34878D82A}">
                    <a16:rowId xmlns:a16="http://schemas.microsoft.com/office/drawing/2014/main" val="10007"/>
                  </a:ext>
                </a:extLst>
              </a:tr>
              <a:tr h="308535">
                <a:tc>
                  <a:txBody>
                    <a:bodyPr/>
                    <a:lstStyle/>
                    <a:p>
                      <a:pPr algn="l" fontAlgn="b"/>
                      <a:r>
                        <a:rPr lang="es-MX" sz="1600" b="0" i="0" u="none" strike="noStrike" dirty="0">
                          <a:solidFill>
                            <a:srgbClr val="000000"/>
                          </a:solidFill>
                          <a:effectLst/>
                          <a:latin typeface="Calibri" panose="020F0502020204030204" pitchFamily="34" charset="0"/>
                        </a:rPr>
                        <a:t>Salud</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7.33</a:t>
                      </a:r>
                    </a:p>
                  </a:txBody>
                  <a:tcPr marL="7348" marR="7348" marT="7348" marB="0" anchor="b">
                    <a:lnL>
                      <a:noFill/>
                    </a:lnL>
                    <a:lnR>
                      <a:noFill/>
                    </a:lnR>
                    <a:lnT>
                      <a:noFill/>
                    </a:lnT>
                    <a:lnB>
                      <a:noFill/>
                    </a:lnB>
                  </a:tcPr>
                </a:tc>
                <a:tc>
                  <a:txBody>
                    <a:bodyPr/>
                    <a:lstStyle/>
                    <a:p>
                      <a:pPr algn="ctr" fontAlgn="b"/>
                      <a:r>
                        <a:rPr lang="es-MX" sz="1400" b="0" i="0" u="none" strike="noStrike" dirty="0">
                          <a:solidFill>
                            <a:srgbClr val="000000"/>
                          </a:solidFill>
                          <a:effectLst/>
                          <a:latin typeface="Calibri" panose="020F0502020204030204" pitchFamily="34" charset="0"/>
                        </a:rPr>
                        <a:t>15.93</a:t>
                      </a:r>
                    </a:p>
                  </a:txBody>
                  <a:tcPr marL="7348" marR="7348" marT="7348" marB="0" anchor="b">
                    <a:lnL>
                      <a:noFill/>
                    </a:lnL>
                    <a:lnR>
                      <a:noFill/>
                    </a:lnR>
                    <a:lnT>
                      <a:noFill/>
                    </a:lnT>
                    <a:lnB>
                      <a:noFill/>
                    </a:lnB>
                  </a:tcPr>
                </a:tc>
                <a:tc>
                  <a:txBody>
                    <a:bodyPr/>
                    <a:lstStyle/>
                    <a:p>
                      <a:pPr algn="ctr" fontAlgn="b"/>
                      <a:r>
                        <a:rPr lang="es-MX" sz="1400" b="0" i="0" u="none" strike="noStrike" dirty="0">
                          <a:solidFill>
                            <a:srgbClr val="000000"/>
                          </a:solidFill>
                          <a:effectLst/>
                          <a:latin typeface="Calibri" panose="020F0502020204030204" pitchFamily="34" charset="0"/>
                        </a:rPr>
                        <a:t>11.34</a:t>
                      </a:r>
                    </a:p>
                  </a:txBody>
                  <a:tcPr marL="7348" marR="7348" marT="7348" marB="0" anchor="b">
                    <a:lnL>
                      <a:noFill/>
                    </a:lnL>
                    <a:lnR>
                      <a:noFill/>
                    </a:lnR>
                    <a:lnT>
                      <a:noFill/>
                    </a:lnT>
                    <a:lnB>
                      <a:noFill/>
                    </a:lnB>
                  </a:tcPr>
                </a:tc>
                <a:tc>
                  <a:txBody>
                    <a:bodyPr/>
                    <a:lstStyle/>
                    <a:p>
                      <a:pPr algn="ctr" fontAlgn="b"/>
                      <a:r>
                        <a:rPr lang="es-MX" sz="1400" b="0" i="0" u="none" strike="noStrike" dirty="0">
                          <a:solidFill>
                            <a:srgbClr val="000000"/>
                          </a:solidFill>
                          <a:effectLst/>
                          <a:latin typeface="Calibri" panose="020F0502020204030204" pitchFamily="34" charset="0"/>
                        </a:rPr>
                        <a:t>9.95</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16.20</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13.30</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8.04</a:t>
                      </a:r>
                    </a:p>
                  </a:txBody>
                  <a:tcPr marL="7348" marR="7348" marT="7348" marB="0" anchor="b">
                    <a:lnL>
                      <a:noFill/>
                    </a:lnL>
                    <a:lnR>
                      <a:noFill/>
                    </a:lnR>
                    <a:lnT>
                      <a:noFill/>
                    </a:lnT>
                    <a:lnB>
                      <a:noFill/>
                    </a:lnB>
                  </a:tcPr>
                </a:tc>
                <a:tc>
                  <a:txBody>
                    <a:bodyPr/>
                    <a:lstStyle/>
                    <a:p>
                      <a:pPr algn="ctr" fontAlgn="b"/>
                      <a:r>
                        <a:rPr lang="es-MX" sz="1400" b="0" i="0" u="none" strike="noStrike" dirty="0">
                          <a:solidFill>
                            <a:srgbClr val="000000"/>
                          </a:solidFill>
                          <a:effectLst/>
                          <a:latin typeface="Calibri" panose="020F0502020204030204" pitchFamily="34" charset="0"/>
                        </a:rPr>
                        <a:t>16.02</a:t>
                      </a:r>
                    </a:p>
                  </a:txBody>
                  <a:tcPr marL="7348" marR="7348" marT="7348" marB="0" anchor="b">
                    <a:lnL>
                      <a:noFill/>
                    </a:lnL>
                    <a:lnR>
                      <a:noFill/>
                    </a:lnR>
                    <a:lnT>
                      <a:noFill/>
                    </a:lnT>
                    <a:lnB>
                      <a:noFill/>
                    </a:lnB>
                  </a:tcPr>
                </a:tc>
                <a:tc>
                  <a:txBody>
                    <a:bodyPr/>
                    <a:lstStyle/>
                    <a:p>
                      <a:pPr algn="ctr" fontAlgn="b"/>
                      <a:r>
                        <a:rPr lang="es-MX" sz="1400" b="0" i="0" u="none" strike="noStrike" dirty="0">
                          <a:solidFill>
                            <a:srgbClr val="000000"/>
                          </a:solidFill>
                          <a:effectLst/>
                          <a:latin typeface="Calibri" panose="020F0502020204030204" pitchFamily="34" charset="0"/>
                        </a:rPr>
                        <a:t>11.93</a:t>
                      </a:r>
                    </a:p>
                  </a:txBody>
                  <a:tcPr marL="7348" marR="7348" marT="7348" marB="0" anchor="b">
                    <a:lnL>
                      <a:noFill/>
                    </a:lnL>
                    <a:lnR>
                      <a:noFill/>
                    </a:lnR>
                    <a:lnT>
                      <a:noFill/>
                    </a:lnT>
                    <a:lnB>
                      <a:noFill/>
                    </a:lnB>
                  </a:tcPr>
                </a:tc>
                <a:extLst>
                  <a:ext uri="{0D108BD9-81ED-4DB2-BD59-A6C34878D82A}">
                    <a16:rowId xmlns:a16="http://schemas.microsoft.com/office/drawing/2014/main" val="10008"/>
                  </a:ext>
                </a:extLst>
              </a:tr>
              <a:tr h="308535">
                <a:tc>
                  <a:txBody>
                    <a:bodyPr/>
                    <a:lstStyle/>
                    <a:p>
                      <a:pPr algn="l" fontAlgn="b"/>
                      <a:r>
                        <a:rPr lang="es-MX" sz="1600" b="0" i="0" u="none" strike="noStrike" dirty="0">
                          <a:solidFill>
                            <a:srgbClr val="000000"/>
                          </a:solidFill>
                          <a:effectLst/>
                          <a:latin typeface="Calibri" panose="020F0502020204030204" pitchFamily="34" charset="0"/>
                        </a:rPr>
                        <a:t>Servicios</a:t>
                      </a:r>
                    </a:p>
                  </a:txBody>
                  <a:tcPr marL="7348" marR="7348" marT="7348" marB="0" anchor="b">
                    <a:lnL>
                      <a:noFill/>
                    </a:lnL>
                    <a:lnR>
                      <a:noFill/>
                    </a:lnR>
                    <a:lnT>
                      <a:noFill/>
                    </a:lnT>
                    <a:lnB>
                      <a:noFill/>
                    </a:lnB>
                  </a:tcPr>
                </a:tc>
                <a:tc>
                  <a:txBody>
                    <a:bodyPr/>
                    <a:lstStyle/>
                    <a:p>
                      <a:pPr algn="ctr" fontAlgn="b"/>
                      <a:r>
                        <a:rPr lang="es-MX" sz="1400" b="0" i="0" u="none" strike="noStrike" dirty="0">
                          <a:solidFill>
                            <a:srgbClr val="000000"/>
                          </a:solidFill>
                          <a:effectLst/>
                          <a:latin typeface="Calibri" panose="020F0502020204030204" pitchFamily="34" charset="0"/>
                        </a:rPr>
                        <a:t>1.66</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0.95</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1.33</a:t>
                      </a:r>
                    </a:p>
                  </a:txBody>
                  <a:tcPr marL="7348" marR="7348" marT="7348" marB="0" anchor="b">
                    <a:lnL>
                      <a:noFill/>
                    </a:lnL>
                    <a:lnR>
                      <a:noFill/>
                    </a:lnR>
                    <a:lnT>
                      <a:noFill/>
                    </a:lnT>
                    <a:lnB>
                      <a:noFill/>
                    </a:lnB>
                  </a:tcPr>
                </a:tc>
                <a:tc>
                  <a:txBody>
                    <a:bodyPr/>
                    <a:lstStyle/>
                    <a:p>
                      <a:pPr algn="ctr" fontAlgn="b"/>
                      <a:r>
                        <a:rPr lang="es-MX" sz="1400" b="0" i="0" u="none" strike="noStrike">
                          <a:solidFill>
                            <a:srgbClr val="000000"/>
                          </a:solidFill>
                          <a:effectLst/>
                          <a:latin typeface="Calibri" panose="020F0502020204030204" pitchFamily="34" charset="0"/>
                        </a:rPr>
                        <a:t>1.71</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a:solidFill>
                            <a:srgbClr val="000000"/>
                          </a:solidFill>
                          <a:effectLst/>
                          <a:latin typeface="Calibri" panose="020F0502020204030204" pitchFamily="34" charset="0"/>
                        </a:rPr>
                        <a:t>0.56</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1.09</a:t>
                      </a:r>
                    </a:p>
                  </a:txBody>
                  <a:tcPr marL="7348" marR="7348" marT="7348" marB="0" anchor="b">
                    <a:lnL>
                      <a:noFill/>
                    </a:lnL>
                    <a:lnR>
                      <a:noFill/>
                    </a:lnR>
                    <a:lnT>
                      <a:noFill/>
                    </a:lnT>
                    <a:lnB>
                      <a:noFill/>
                    </a:lnB>
                    <a:solidFill>
                      <a:schemeClr val="bg2">
                        <a:lumMod val="9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1.68</a:t>
                      </a:r>
                    </a:p>
                  </a:txBody>
                  <a:tcPr marL="7348" marR="7348" marT="7348" marB="0" anchor="b">
                    <a:lnL>
                      <a:noFill/>
                    </a:lnL>
                    <a:lnR>
                      <a:noFill/>
                    </a:lnR>
                    <a:lnT>
                      <a:noFill/>
                    </a:lnT>
                    <a:lnB>
                      <a:noFill/>
                    </a:lnB>
                  </a:tcPr>
                </a:tc>
                <a:tc>
                  <a:txBody>
                    <a:bodyPr/>
                    <a:lstStyle/>
                    <a:p>
                      <a:pPr algn="ctr" fontAlgn="b"/>
                      <a:r>
                        <a:rPr lang="es-MX" sz="1400" b="0" i="0" u="none" strike="noStrike" dirty="0">
                          <a:solidFill>
                            <a:srgbClr val="000000"/>
                          </a:solidFill>
                          <a:effectLst/>
                          <a:latin typeface="Calibri" panose="020F0502020204030204" pitchFamily="34" charset="0"/>
                        </a:rPr>
                        <a:t>0.83</a:t>
                      </a:r>
                    </a:p>
                  </a:txBody>
                  <a:tcPr marL="7348" marR="7348" marT="7348" marB="0" anchor="b">
                    <a:lnL>
                      <a:noFill/>
                    </a:lnL>
                    <a:lnR>
                      <a:noFill/>
                    </a:lnR>
                    <a:lnT>
                      <a:noFill/>
                    </a:lnT>
                    <a:lnB>
                      <a:noFill/>
                    </a:lnB>
                  </a:tcPr>
                </a:tc>
                <a:tc>
                  <a:txBody>
                    <a:bodyPr/>
                    <a:lstStyle/>
                    <a:p>
                      <a:pPr algn="ctr" fontAlgn="b"/>
                      <a:r>
                        <a:rPr lang="es-MX" sz="1400" b="0" i="0" u="none" strike="noStrike" dirty="0">
                          <a:solidFill>
                            <a:srgbClr val="000000"/>
                          </a:solidFill>
                          <a:effectLst/>
                          <a:latin typeface="Calibri" panose="020F0502020204030204" pitchFamily="34" charset="0"/>
                        </a:rPr>
                        <a:t>1.26</a:t>
                      </a:r>
                    </a:p>
                  </a:txBody>
                  <a:tcPr marL="7348" marR="7348" marT="7348" marB="0" anchor="b">
                    <a:lnL>
                      <a:noFill/>
                    </a:lnL>
                    <a:lnR>
                      <a:noFill/>
                    </a:lnR>
                    <a:lnT>
                      <a:noFill/>
                    </a:lnT>
                    <a:lnB>
                      <a:noFill/>
                    </a:lnB>
                  </a:tcPr>
                </a:tc>
                <a:extLst>
                  <a:ext uri="{0D108BD9-81ED-4DB2-BD59-A6C34878D82A}">
                    <a16:rowId xmlns:a16="http://schemas.microsoft.com/office/drawing/2014/main" val="10009"/>
                  </a:ext>
                </a:extLst>
              </a:tr>
              <a:tr h="308535">
                <a:tc>
                  <a:txBody>
                    <a:bodyPr/>
                    <a:lstStyle/>
                    <a:p>
                      <a:pPr algn="l"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noFill/>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noFill/>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noFill/>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7348" marR="7348" marT="7348" marB="0" anchor="b">
                    <a:lnL>
                      <a:noFill/>
                    </a:lnL>
                    <a:lnR>
                      <a:noFill/>
                    </a:lnR>
                    <a:lnT>
                      <a:noFill/>
                    </a:lnT>
                    <a:lnB>
                      <a:noFill/>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24751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a:xfrm>
            <a:off x="0" y="0"/>
            <a:ext cx="9144000" cy="720000"/>
          </a:xfrm>
          <a:solidFill>
            <a:schemeClr val="tx1"/>
          </a:solidFill>
        </p:spPr>
        <p:txBody>
          <a:bodyPr/>
          <a:lstStyle/>
          <a:p>
            <a:pPr algn="r" eaLnBrk="1" hangingPunct="1"/>
            <a:r>
              <a:rPr lang="es-MX" altLang="es-MX" sz="2800" dirty="0">
                <a:solidFill>
                  <a:schemeClr val="bg1"/>
                </a:solidFill>
              </a:rPr>
              <a:t>Títulos de ingeniería por año. Comparación internacional</a:t>
            </a:r>
          </a:p>
        </p:txBody>
      </p:sp>
      <p:sp>
        <p:nvSpPr>
          <p:cNvPr id="2" name="1 Marcador de número de diapositiva"/>
          <p:cNvSpPr>
            <a:spLocks noGrp="1"/>
          </p:cNvSpPr>
          <p:nvPr>
            <p:ph type="sldNum" sz="quarter" idx="12"/>
          </p:nvPr>
        </p:nvSpPr>
        <p:spPr/>
        <p:txBody>
          <a:bodyPr/>
          <a:lstStyle/>
          <a:p>
            <a:pPr>
              <a:defRPr/>
            </a:pPr>
            <a:fld id="{A0207024-1DAA-4434-BDB1-9E97E0CDE33D}" type="slidenum">
              <a:rPr lang="es-MX" smtClean="0"/>
              <a:pPr>
                <a:defRPr/>
              </a:pPr>
              <a:t>32</a:t>
            </a:fld>
            <a:endParaRPr lang="es-MX"/>
          </a:p>
        </p:txBody>
      </p:sp>
      <p:graphicFrame>
        <p:nvGraphicFramePr>
          <p:cNvPr id="5" name="Tabla 4"/>
          <p:cNvGraphicFramePr>
            <a:graphicFrameLocks noGrp="1"/>
          </p:cNvGraphicFramePr>
          <p:nvPr>
            <p:extLst>
              <p:ext uri="{D42A27DB-BD31-4B8C-83A1-F6EECF244321}">
                <p14:modId xmlns:p14="http://schemas.microsoft.com/office/powerpoint/2010/main" val="3751049506"/>
              </p:ext>
            </p:extLst>
          </p:nvPr>
        </p:nvGraphicFramePr>
        <p:xfrm>
          <a:off x="1569854" y="1111595"/>
          <a:ext cx="5729164" cy="3850005"/>
        </p:xfrm>
        <a:graphic>
          <a:graphicData uri="http://schemas.openxmlformats.org/drawingml/2006/table">
            <a:tbl>
              <a:tblPr>
                <a:tableStyleId>{5C22544A-7EE6-4342-B048-85BDC9FD1C3A}</a:tableStyleId>
              </a:tblPr>
              <a:tblGrid>
                <a:gridCol w="1432291">
                  <a:extLst>
                    <a:ext uri="{9D8B030D-6E8A-4147-A177-3AD203B41FA5}">
                      <a16:colId xmlns:a16="http://schemas.microsoft.com/office/drawing/2014/main" val="20000"/>
                    </a:ext>
                  </a:extLst>
                </a:gridCol>
                <a:gridCol w="1432291">
                  <a:extLst>
                    <a:ext uri="{9D8B030D-6E8A-4147-A177-3AD203B41FA5}">
                      <a16:colId xmlns:a16="http://schemas.microsoft.com/office/drawing/2014/main" val="20001"/>
                    </a:ext>
                  </a:extLst>
                </a:gridCol>
                <a:gridCol w="1432291">
                  <a:extLst>
                    <a:ext uri="{9D8B030D-6E8A-4147-A177-3AD203B41FA5}">
                      <a16:colId xmlns:a16="http://schemas.microsoft.com/office/drawing/2014/main" val="20002"/>
                    </a:ext>
                  </a:extLst>
                </a:gridCol>
                <a:gridCol w="1432291">
                  <a:extLst>
                    <a:ext uri="{9D8B030D-6E8A-4147-A177-3AD203B41FA5}">
                      <a16:colId xmlns:a16="http://schemas.microsoft.com/office/drawing/2014/main" val="20003"/>
                    </a:ext>
                  </a:extLst>
                </a:gridCol>
              </a:tblGrid>
              <a:tr h="190500">
                <a:tc gridSpan="4">
                  <a:txBody>
                    <a:bodyPr/>
                    <a:lstStyle/>
                    <a:p>
                      <a:pPr algn="ctr" fontAlgn="b"/>
                      <a:endParaRPr lang="es-MX" sz="18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s-MX"/>
                    </a:p>
                  </a:txBody>
                  <a:tcPr/>
                </a:tc>
                <a:tc hMerge="1">
                  <a:txBody>
                    <a:bodyPr/>
                    <a:lstStyle/>
                    <a:p>
                      <a:endParaRPr lang="es-MX"/>
                    </a:p>
                  </a:txBody>
                  <a:tcPr/>
                </a:tc>
                <a:tc hMerge="1">
                  <a:txBody>
                    <a:bodyPr/>
                    <a:lstStyle/>
                    <a:p>
                      <a:pPr algn="l" fontAlgn="b"/>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endParaRPr lang="es-MX" sz="14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400" u="none" strike="noStrike">
                          <a:solidFill>
                            <a:schemeClr val="bg1"/>
                          </a:solidFill>
                          <a:effectLst/>
                        </a:rPr>
                        <a:t>2000</a:t>
                      </a:r>
                      <a:endParaRPr lang="es-MX" sz="1400" b="0" i="0" u="none" strike="noStrike">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400" u="none" strike="noStrike" dirty="0">
                          <a:solidFill>
                            <a:schemeClr val="bg1"/>
                          </a:solidFill>
                          <a:effectLst/>
                        </a:rPr>
                        <a:t>2005</a:t>
                      </a:r>
                      <a:endParaRPr lang="es-MX" sz="14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400" u="none" strike="noStrike" dirty="0">
                          <a:solidFill>
                            <a:schemeClr val="bg1"/>
                          </a:solidFill>
                          <a:effectLst/>
                        </a:rPr>
                        <a:t>2012</a:t>
                      </a:r>
                      <a:endParaRPr lang="es-MX" sz="14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1"/>
                  </a:ext>
                </a:extLst>
              </a:tr>
              <a:tr h="190500">
                <a:tc>
                  <a:txBody>
                    <a:bodyPr/>
                    <a:lstStyle/>
                    <a:p>
                      <a:pPr algn="l" fontAlgn="b"/>
                      <a:r>
                        <a:rPr lang="es-MX" sz="1400" u="none" strike="noStrike">
                          <a:effectLst/>
                        </a:rPr>
                        <a:t>China</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212,905</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517,225</a:t>
                      </a:r>
                      <a:endParaRPr lang="es-MX"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964,583</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s-MX" sz="1400" u="none" strike="noStrike">
                          <a:effectLst/>
                        </a:rPr>
                        <a:t>Japón</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103,156</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97,931</a:t>
                      </a:r>
                      <a:endParaRPr lang="es-MX"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87,544</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s-MX" sz="1400" u="none" strike="noStrike">
                          <a:effectLst/>
                        </a:rPr>
                        <a:t>EUA</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59,487</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66,152</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83,263</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s-MX" sz="1400" u="none" strike="noStrike" dirty="0">
                          <a:effectLst/>
                        </a:rPr>
                        <a:t>México</a:t>
                      </a:r>
                      <a:endParaRPr lang="es-MX" sz="1400" b="0" i="0" u="none" strike="noStrike" dirty="0">
                        <a:solidFill>
                          <a:srgbClr val="000000"/>
                        </a:solidFill>
                        <a:effectLst/>
                        <a:latin typeface="Calibri" panose="020F0502020204030204" pitchFamily="34" charset="0"/>
                      </a:endParaRPr>
                    </a:p>
                  </a:txBody>
                  <a:tcPr marL="9525" marR="9525" marT="9525" marB="0" anchor="b">
                    <a:solidFill>
                      <a:schemeClr val="accent4"/>
                    </a:solidFill>
                  </a:tcPr>
                </a:tc>
                <a:tc>
                  <a:txBody>
                    <a:bodyPr/>
                    <a:lstStyle/>
                    <a:p>
                      <a:pPr algn="r" fontAlgn="b"/>
                      <a:r>
                        <a:rPr lang="es-MX" sz="1400" u="none" strike="noStrike" dirty="0">
                          <a:effectLst/>
                        </a:rPr>
                        <a:t>19,848</a:t>
                      </a:r>
                      <a:endParaRPr lang="es-MX" sz="1400" b="0" i="0" u="none" strike="noStrike" dirty="0">
                        <a:solidFill>
                          <a:srgbClr val="000000"/>
                        </a:solidFill>
                        <a:effectLst/>
                        <a:latin typeface="Calibri" panose="020F0502020204030204" pitchFamily="34" charset="0"/>
                      </a:endParaRPr>
                    </a:p>
                  </a:txBody>
                  <a:tcPr marL="9525" marR="9525" marT="9525" marB="0" anchor="b">
                    <a:solidFill>
                      <a:schemeClr val="accent4"/>
                    </a:solidFill>
                  </a:tcPr>
                </a:tc>
                <a:tc>
                  <a:txBody>
                    <a:bodyPr/>
                    <a:lstStyle/>
                    <a:p>
                      <a:pPr algn="r" fontAlgn="b"/>
                      <a:r>
                        <a:rPr lang="es-MX" sz="1400" u="none" strike="noStrike" dirty="0">
                          <a:effectLst/>
                        </a:rPr>
                        <a:t>20,295</a:t>
                      </a:r>
                      <a:endParaRPr lang="es-MX" sz="1400" b="0" i="0" u="none" strike="noStrike" dirty="0">
                        <a:solidFill>
                          <a:srgbClr val="000000"/>
                        </a:solidFill>
                        <a:effectLst/>
                        <a:latin typeface="Calibri" panose="020F0502020204030204" pitchFamily="34" charset="0"/>
                      </a:endParaRPr>
                    </a:p>
                  </a:txBody>
                  <a:tcPr marL="9525" marR="9525" marT="9525" marB="0" anchor="b">
                    <a:solidFill>
                      <a:schemeClr val="accent4"/>
                    </a:solidFill>
                  </a:tcPr>
                </a:tc>
                <a:tc>
                  <a:txBody>
                    <a:bodyPr/>
                    <a:lstStyle/>
                    <a:p>
                      <a:pPr algn="r" fontAlgn="b"/>
                      <a:r>
                        <a:rPr lang="es-MX" sz="1400" u="none" strike="noStrike" dirty="0">
                          <a:effectLst/>
                        </a:rPr>
                        <a:t>67,332</a:t>
                      </a:r>
                      <a:endParaRPr lang="es-MX" sz="1400" b="0" i="0" u="none" strike="noStrike" dirty="0">
                        <a:solidFill>
                          <a:srgbClr val="000000"/>
                        </a:solidFill>
                        <a:effectLst/>
                        <a:latin typeface="Calibri" panose="020F0502020204030204" pitchFamily="34" charset="0"/>
                      </a:endParaRPr>
                    </a:p>
                  </a:txBody>
                  <a:tcPr marL="9525" marR="9525" marT="9525" marB="0" anchor="b">
                    <a:solidFill>
                      <a:schemeClr val="accent4"/>
                    </a:solidFill>
                  </a:tcPr>
                </a:tc>
                <a:extLst>
                  <a:ext uri="{0D108BD9-81ED-4DB2-BD59-A6C34878D82A}">
                    <a16:rowId xmlns:a16="http://schemas.microsoft.com/office/drawing/2014/main" val="10005"/>
                  </a:ext>
                </a:extLst>
              </a:tr>
              <a:tr h="190500">
                <a:tc>
                  <a:txBody>
                    <a:bodyPr/>
                    <a:lstStyle/>
                    <a:p>
                      <a:pPr algn="l" fontAlgn="b"/>
                      <a:r>
                        <a:rPr lang="es-MX" sz="1400" u="none" strike="noStrike">
                          <a:effectLst/>
                        </a:rPr>
                        <a:t>Corea Sur</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44,255</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51,367</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55,835</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s-MX" sz="1400" u="none" strike="noStrike">
                          <a:effectLst/>
                        </a:rPr>
                        <a:t>Taiwán</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19,565</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46,870</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51,889</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es-MX" sz="1400" u="none" strike="noStrike">
                          <a:effectLst/>
                        </a:rPr>
                        <a:t>Alemania</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19,029</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19,366</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43,818</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190500">
                <a:tc>
                  <a:txBody>
                    <a:bodyPr/>
                    <a:lstStyle/>
                    <a:p>
                      <a:pPr algn="l" fontAlgn="b"/>
                      <a:r>
                        <a:rPr lang="es-MX" sz="1400" u="none" strike="noStrike">
                          <a:effectLst/>
                        </a:rPr>
                        <a:t>Francia</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28,680</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19,792</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22,707</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190500">
                <a:tc>
                  <a:txBody>
                    <a:bodyPr/>
                    <a:lstStyle/>
                    <a:p>
                      <a:pPr algn="l" fontAlgn="b"/>
                      <a:r>
                        <a:rPr lang="es-MX" sz="1400" u="none" strike="noStrike">
                          <a:effectLst/>
                        </a:rPr>
                        <a:t>Polonia</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17,273</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18,591</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19,995</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190500">
                <a:tc>
                  <a:txBody>
                    <a:bodyPr/>
                    <a:lstStyle/>
                    <a:p>
                      <a:pPr algn="l" fontAlgn="b"/>
                      <a:r>
                        <a:rPr lang="es-MX" sz="1400" u="none" strike="noStrike">
                          <a:effectLst/>
                        </a:rPr>
                        <a:t>España</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17,450</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18,803</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19,826</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190500">
                <a:tc>
                  <a:txBody>
                    <a:bodyPr/>
                    <a:lstStyle/>
                    <a:p>
                      <a:pPr algn="l" fontAlgn="b"/>
                      <a:r>
                        <a:rPr lang="es-MX" sz="1400" u="none" strike="noStrike">
                          <a:effectLst/>
                        </a:rPr>
                        <a:t>Italia</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18,353</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32,766</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17,692</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190500">
                <a:tc>
                  <a:txBody>
                    <a:bodyPr/>
                    <a:lstStyle/>
                    <a:p>
                      <a:pPr algn="l" fontAlgn="b"/>
                      <a:r>
                        <a:rPr lang="es-MX" sz="1400" u="none" strike="noStrike">
                          <a:effectLst/>
                        </a:rPr>
                        <a:t>UK</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18,741</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14,878</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16,435</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190500">
                <a:tc>
                  <a:txBody>
                    <a:bodyPr/>
                    <a:lstStyle/>
                    <a:p>
                      <a:pPr algn="l" fontAlgn="b"/>
                      <a:r>
                        <a:rPr lang="es-MX" sz="1400" u="none" strike="noStrike">
                          <a:effectLst/>
                        </a:rPr>
                        <a:t>Turquía</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7,104</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8,917</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15,422</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r h="190500">
                <a:tc>
                  <a:txBody>
                    <a:bodyPr/>
                    <a:lstStyle/>
                    <a:p>
                      <a:pPr algn="l" fontAlgn="b"/>
                      <a:r>
                        <a:rPr lang="es-MX" sz="1400" u="none" strike="noStrike">
                          <a:effectLst/>
                        </a:rPr>
                        <a:t>Canadá</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7,228</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a:effectLst/>
                        </a:rPr>
                        <a:t>10,122</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9,471</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5"/>
                  </a:ext>
                </a:extLst>
              </a:tr>
              <a:tr h="190500">
                <a:tc>
                  <a:txBody>
                    <a:bodyPr/>
                    <a:lstStyle/>
                    <a:p>
                      <a:pPr algn="l" fontAlgn="b"/>
                      <a:r>
                        <a:rPr lang="es-MX" sz="1400" u="none" strike="noStrike">
                          <a:effectLst/>
                        </a:rPr>
                        <a:t>Australia</a:t>
                      </a:r>
                      <a:endParaRPr lang="es-MX"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5,306</a:t>
                      </a:r>
                      <a:endParaRPr lang="es-MX"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6,632</a:t>
                      </a:r>
                      <a:endParaRPr lang="es-MX"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MX" sz="1400" u="none" strike="noStrike" dirty="0">
                          <a:effectLst/>
                        </a:rPr>
                        <a:t>7,349</a:t>
                      </a:r>
                      <a:endParaRPr lang="es-MX"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63641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title"/>
          </p:nvPr>
        </p:nvSpPr>
        <p:spPr>
          <a:xfrm>
            <a:off x="0" y="0"/>
            <a:ext cx="9144000" cy="720725"/>
          </a:xfrm>
          <a:solidFill>
            <a:schemeClr val="tx1"/>
          </a:solidFill>
        </p:spPr>
        <p:txBody>
          <a:bodyPr/>
          <a:lstStyle/>
          <a:p>
            <a:pPr algn="r" eaLnBrk="1" hangingPunct="1"/>
            <a:r>
              <a:rPr lang="es-MX" altLang="es-MX" sz="2800" dirty="0">
                <a:solidFill>
                  <a:schemeClr val="bg1"/>
                </a:solidFill>
              </a:rPr>
              <a:t>La educación superior como bien público</a:t>
            </a:r>
          </a:p>
        </p:txBody>
      </p:sp>
      <p:sp>
        <p:nvSpPr>
          <p:cNvPr id="3075" name="Marcador de contenido 2"/>
          <p:cNvSpPr>
            <a:spLocks noGrp="1"/>
          </p:cNvSpPr>
          <p:nvPr>
            <p:ph sz="half" idx="1"/>
          </p:nvPr>
        </p:nvSpPr>
        <p:spPr>
          <a:xfrm>
            <a:off x="628650" y="930275"/>
            <a:ext cx="3886200" cy="5246688"/>
          </a:xfrm>
        </p:spPr>
        <p:txBody>
          <a:bodyPr rtlCol="0">
            <a:normAutofit fontScale="55000" lnSpcReduction="20000"/>
          </a:bodyPr>
          <a:lstStyle/>
          <a:p>
            <a:pPr marL="0" indent="0" eaLnBrk="1" fontAlgn="auto" hangingPunct="1">
              <a:spcAft>
                <a:spcPts val="0"/>
              </a:spcAft>
              <a:buFont typeface="Arial" panose="020B0604020202020204" pitchFamily="34" charset="0"/>
              <a:buNone/>
              <a:defRPr/>
            </a:pPr>
            <a:endParaRPr lang="es-MX" altLang="es-MX" dirty="0"/>
          </a:p>
          <a:p>
            <a:pPr marL="0" indent="0" eaLnBrk="1" fontAlgn="auto" hangingPunct="1">
              <a:spcAft>
                <a:spcPts val="0"/>
              </a:spcAft>
              <a:buFont typeface="Arial" panose="020B0604020202020204" pitchFamily="34" charset="0"/>
              <a:buNone/>
              <a:defRPr/>
            </a:pPr>
            <a:r>
              <a:rPr lang="es-MX" altLang="es-MX" sz="2900" dirty="0"/>
              <a:t>En el debate acerca de la educación superior como bien público se encuentran varias vertientes conceptuales, con distinta trayectoria histórica.</a:t>
            </a:r>
          </a:p>
          <a:p>
            <a:pPr marL="514350" indent="-514350" eaLnBrk="1" fontAlgn="auto" hangingPunct="1">
              <a:spcAft>
                <a:spcPts val="0"/>
              </a:spcAft>
              <a:buFont typeface="Arial" panose="020B0604020202020204" pitchFamily="34" charset="0"/>
              <a:buAutoNum type="alphaLcParenR"/>
              <a:defRPr/>
            </a:pPr>
            <a:r>
              <a:rPr lang="es-MX" altLang="es-MX" sz="2900" dirty="0"/>
              <a:t>Jurídica: la educación como un derecho humano cuya garantía compete al Estado.</a:t>
            </a:r>
          </a:p>
          <a:p>
            <a:pPr marL="514350" indent="-514350" eaLnBrk="1" fontAlgn="auto" hangingPunct="1">
              <a:spcAft>
                <a:spcPts val="0"/>
              </a:spcAft>
              <a:buFont typeface="Arial" panose="020B0604020202020204" pitchFamily="34" charset="0"/>
              <a:buAutoNum type="alphaLcParenR"/>
              <a:defRPr/>
            </a:pPr>
            <a:r>
              <a:rPr lang="es-MX" altLang="es-MX" sz="2900" dirty="0"/>
              <a:t>Política: el papel del Estado en la provisión de bienes y servicios de interés público.</a:t>
            </a:r>
          </a:p>
          <a:p>
            <a:pPr marL="514350" indent="-514350" eaLnBrk="1" fontAlgn="auto" hangingPunct="1">
              <a:spcAft>
                <a:spcPts val="0"/>
              </a:spcAft>
              <a:buFont typeface="Arial" panose="020B0604020202020204" pitchFamily="34" charset="0"/>
              <a:buAutoNum type="alphaLcParenR"/>
              <a:defRPr/>
            </a:pPr>
            <a:r>
              <a:rPr lang="es-MX" altLang="es-MX" sz="2900" dirty="0"/>
              <a:t>Económica: teorías y discusión sobre el bien público.</a:t>
            </a:r>
          </a:p>
          <a:p>
            <a:pPr marL="0" indent="0" eaLnBrk="1" fontAlgn="auto" hangingPunct="1">
              <a:spcAft>
                <a:spcPts val="0"/>
              </a:spcAft>
              <a:buFont typeface="Arial" panose="020B0604020202020204" pitchFamily="34" charset="0"/>
              <a:buNone/>
              <a:defRPr/>
            </a:pPr>
            <a:r>
              <a:rPr lang="es-MX" altLang="es-MX" sz="2900" dirty="0"/>
              <a:t>En la actualidad se advierte una tendencia de búsqueda de convergencia entre las distintas perspectivas y dimensiones analíticas del tema.</a:t>
            </a:r>
          </a:p>
          <a:p>
            <a:pPr marL="0" indent="0" eaLnBrk="1" fontAlgn="auto" hangingPunct="1">
              <a:spcAft>
                <a:spcPts val="0"/>
              </a:spcAft>
              <a:buFont typeface="Arial" panose="020B0604020202020204" pitchFamily="34" charset="0"/>
              <a:buNone/>
              <a:defRPr/>
            </a:pPr>
            <a:r>
              <a:rPr lang="es-MX" altLang="es-MX" sz="2900" dirty="0"/>
              <a:t>La discusión tiene como principal marco de referencia la deliberación acerca del sostenimiento público de los sistemas e instituciones de educación superior, y se intersecta con debates más amplios acerca del papel económico y social del sector público nacional e incluso con fórmulas de gobernanza global.</a:t>
            </a:r>
          </a:p>
          <a:p>
            <a:pPr eaLnBrk="1" fontAlgn="auto" hangingPunct="1">
              <a:spcAft>
                <a:spcPts val="0"/>
              </a:spcAft>
              <a:defRPr/>
            </a:pPr>
            <a:endParaRPr lang="es-MX" altLang="es-MX" dirty="0"/>
          </a:p>
          <a:p>
            <a:pPr eaLnBrk="1" fontAlgn="auto" hangingPunct="1">
              <a:spcAft>
                <a:spcPts val="0"/>
              </a:spcAft>
              <a:defRPr/>
            </a:pPr>
            <a:endParaRPr lang="es-MX" altLang="es-MX" dirty="0"/>
          </a:p>
        </p:txBody>
      </p:sp>
      <p:sp>
        <p:nvSpPr>
          <p:cNvPr id="3" name="Marcador de contenido 2"/>
          <p:cNvSpPr>
            <a:spLocks noGrp="1"/>
          </p:cNvSpPr>
          <p:nvPr>
            <p:ph sz="half" idx="2"/>
          </p:nvPr>
        </p:nvSpPr>
        <p:spPr>
          <a:xfrm>
            <a:off x="4791075" y="930275"/>
            <a:ext cx="3843338" cy="5689600"/>
          </a:xfrm>
          <a:solidFill>
            <a:schemeClr val="accent4">
              <a:lumMod val="40000"/>
              <a:lumOff val="60000"/>
            </a:schemeClr>
          </a:solidFill>
        </p:spPr>
        <p:txBody>
          <a:bodyPr lIns="180000" rtlCol="0">
            <a:normAutofit fontScale="55000" lnSpcReduction="20000"/>
          </a:bodyPr>
          <a:lstStyle/>
          <a:p>
            <a:pPr marL="0" indent="0" eaLnBrk="1" fontAlgn="auto" hangingPunct="1">
              <a:spcAft>
                <a:spcPts val="0"/>
              </a:spcAft>
              <a:buFont typeface="Arial" panose="020B0604020202020204" pitchFamily="34" charset="0"/>
              <a:buNone/>
              <a:defRPr/>
            </a:pPr>
            <a:endParaRPr lang="es-MX" sz="2600" dirty="0"/>
          </a:p>
          <a:p>
            <a:pPr marL="0" indent="0" eaLnBrk="1" fontAlgn="auto" hangingPunct="1">
              <a:spcAft>
                <a:spcPts val="0"/>
              </a:spcAft>
              <a:buFont typeface="Arial" panose="020B0604020202020204" pitchFamily="34" charset="0"/>
              <a:buNone/>
              <a:defRPr/>
            </a:pPr>
            <a:r>
              <a:rPr lang="es-MX" sz="2600" dirty="0"/>
              <a:t>La Educación Superior es un bien público, y como tal, es responsabilidad de todos, especialmente de los gobiernos.</a:t>
            </a:r>
          </a:p>
          <a:p>
            <a:pPr marL="0" indent="0" algn="ctr" eaLnBrk="1" fontAlgn="auto" hangingPunct="1">
              <a:spcAft>
                <a:spcPts val="0"/>
              </a:spcAft>
              <a:buFont typeface="Arial" panose="020B0604020202020204" pitchFamily="34" charset="0"/>
              <a:buNone/>
              <a:defRPr/>
            </a:pPr>
            <a:r>
              <a:rPr lang="es-MX" sz="1900" dirty="0"/>
              <a:t>UNESCO. Conclusiones de la II CMES (2009).</a:t>
            </a:r>
          </a:p>
          <a:p>
            <a:pPr marL="0" indent="0" algn="ctr" eaLnBrk="1" fontAlgn="auto" hangingPunct="1">
              <a:spcAft>
                <a:spcPts val="0"/>
              </a:spcAft>
              <a:buFont typeface="Arial" panose="020B0604020202020204" pitchFamily="34" charset="0"/>
              <a:buNone/>
              <a:defRPr/>
            </a:pPr>
            <a:r>
              <a:rPr lang="es-MX" sz="2200" i="1" dirty="0"/>
              <a:t>-------------------------------------------</a:t>
            </a:r>
          </a:p>
          <a:p>
            <a:pPr marL="0" indent="0" eaLnBrk="1" fontAlgn="auto" hangingPunct="1">
              <a:spcAft>
                <a:spcPts val="0"/>
              </a:spcAft>
              <a:buFont typeface="Arial" panose="020B0604020202020204" pitchFamily="34" charset="0"/>
              <a:buNone/>
              <a:defRPr/>
            </a:pPr>
            <a:r>
              <a:rPr lang="es-MX" sz="2600" dirty="0"/>
              <a:t>Los rectores sostenemos la idea de que la educación superior debería ser considerada un bien público y  permanecer como responsabilidad pública, y que los estudiantes son plenos miembros de la comunidad de educación superior.</a:t>
            </a:r>
          </a:p>
          <a:p>
            <a:pPr marL="0" indent="0" algn="ctr" eaLnBrk="1" fontAlgn="auto" hangingPunct="1">
              <a:spcAft>
                <a:spcPts val="0"/>
              </a:spcAft>
              <a:buFont typeface="Arial" panose="020B0604020202020204" pitchFamily="34" charset="0"/>
              <a:buNone/>
              <a:defRPr/>
            </a:pPr>
            <a:r>
              <a:rPr lang="es-MX" sz="1900" dirty="0"/>
              <a:t>Proceso de Bolonia. Declaración de Praga (2001).</a:t>
            </a:r>
          </a:p>
          <a:p>
            <a:pPr marL="0" indent="0" algn="ctr" eaLnBrk="1" fontAlgn="auto" hangingPunct="1">
              <a:spcAft>
                <a:spcPts val="0"/>
              </a:spcAft>
              <a:buFont typeface="Arial" panose="020B0604020202020204" pitchFamily="34" charset="0"/>
              <a:buNone/>
              <a:defRPr/>
            </a:pPr>
            <a:r>
              <a:rPr lang="es-MX" sz="2200" dirty="0"/>
              <a:t>-------------------------------------------</a:t>
            </a:r>
          </a:p>
          <a:p>
            <a:pPr marL="0" indent="0" eaLnBrk="1" fontAlgn="auto" hangingPunct="1">
              <a:spcAft>
                <a:spcPts val="0"/>
              </a:spcAft>
              <a:buFont typeface="Arial" panose="020B0604020202020204" pitchFamily="34" charset="0"/>
              <a:buNone/>
              <a:defRPr/>
            </a:pPr>
            <a:r>
              <a:rPr lang="es-MX" sz="2600" dirty="0"/>
              <a:t>Los rectores ratificamos la concepción de la función universitaria como un bien público y social, en un espacio común y compartido, con instrumentos de cohesión y cooperación interuniversitaria reales y eficaces, que consoliden un espíritu común de pertenencia iberoamericana, enriquecido en el respeto a las diferencias multiétnicas y multiculturales</a:t>
            </a:r>
            <a:r>
              <a:rPr lang="es-MX" sz="2600" i="1" dirty="0"/>
              <a:t>.</a:t>
            </a:r>
          </a:p>
          <a:p>
            <a:pPr marL="0" indent="0" algn="ctr" eaLnBrk="1" fontAlgn="auto" hangingPunct="1">
              <a:spcAft>
                <a:spcPts val="0"/>
              </a:spcAft>
              <a:buFont typeface="Arial" panose="020B0604020202020204" pitchFamily="34" charset="0"/>
              <a:buNone/>
              <a:defRPr/>
            </a:pPr>
            <a:r>
              <a:rPr lang="es-MX" sz="1900" dirty="0"/>
              <a:t>II Encuentro Internacional de Rectores UNIVERSIA (2010).</a:t>
            </a:r>
          </a:p>
          <a:p>
            <a:pPr marL="0" indent="0" eaLnBrk="1" fontAlgn="auto" hangingPunct="1">
              <a:spcAft>
                <a:spcPts val="0"/>
              </a:spcAft>
              <a:buFont typeface="Arial" panose="020B0604020202020204" pitchFamily="34" charset="0"/>
              <a:buNone/>
              <a:defRPr/>
            </a:pPr>
            <a:endParaRPr lang="es-MX" sz="2000" dirty="0"/>
          </a:p>
        </p:txBody>
      </p:sp>
      <p:sp>
        <p:nvSpPr>
          <p:cNvPr id="2" name="1 Marcador de número de diapositiva"/>
          <p:cNvSpPr>
            <a:spLocks noGrp="1"/>
          </p:cNvSpPr>
          <p:nvPr>
            <p:ph type="sldNum" sz="quarter" idx="12"/>
          </p:nvPr>
        </p:nvSpPr>
        <p:spPr/>
        <p:txBody>
          <a:bodyPr/>
          <a:lstStyle/>
          <a:p>
            <a:pPr>
              <a:defRPr/>
            </a:pPr>
            <a:fld id="{BA5F60CD-9B73-407A-A36B-9DED25E8C11D}" type="slidenum">
              <a:rPr lang="es-MX" smtClean="0"/>
              <a:pPr>
                <a:defRPr/>
              </a:pPr>
              <a:t>4</a:t>
            </a:fld>
            <a:endParaRPr lang="es-MX"/>
          </a:p>
        </p:txBody>
      </p:sp>
    </p:spTree>
    <p:extLst>
      <p:ext uri="{BB962C8B-B14F-4D97-AF65-F5344CB8AC3E}">
        <p14:creationId xmlns:p14="http://schemas.microsoft.com/office/powerpoint/2010/main" val="195148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a:xfrm>
            <a:off x="0" y="-26988"/>
            <a:ext cx="9144000" cy="719138"/>
          </a:xfrm>
          <a:solidFill>
            <a:schemeClr val="tx1"/>
          </a:solidFill>
        </p:spPr>
        <p:txBody>
          <a:bodyPr/>
          <a:lstStyle/>
          <a:p>
            <a:pPr algn="r" eaLnBrk="1" hangingPunct="1"/>
            <a:r>
              <a:rPr lang="es-MX" altLang="es-MX" sz="2800" dirty="0">
                <a:solidFill>
                  <a:schemeClr val="bg1"/>
                </a:solidFill>
              </a:rPr>
              <a:t>Educación Superior como bien público</a:t>
            </a:r>
          </a:p>
        </p:txBody>
      </p:sp>
      <p:sp>
        <p:nvSpPr>
          <p:cNvPr id="3" name="Marcador de contenido 2"/>
          <p:cNvSpPr>
            <a:spLocks noGrp="1"/>
          </p:cNvSpPr>
          <p:nvPr>
            <p:ph idx="1"/>
          </p:nvPr>
        </p:nvSpPr>
        <p:spPr>
          <a:xfrm>
            <a:off x="457200" y="981075"/>
            <a:ext cx="8229600" cy="5145088"/>
          </a:xfrm>
        </p:spPr>
        <p:txBody>
          <a:bodyPr rtlCol="0">
            <a:normAutofit/>
          </a:bodyPr>
          <a:lstStyle/>
          <a:p>
            <a:pPr marL="0" indent="0" eaLnBrk="1" fontAlgn="auto" hangingPunct="1">
              <a:spcAft>
                <a:spcPts val="0"/>
              </a:spcAft>
              <a:buFont typeface="Arial" panose="020B0604020202020204" pitchFamily="34" charset="0"/>
              <a:buNone/>
              <a:defRPr/>
            </a:pPr>
            <a:r>
              <a:rPr lang="es-MX" dirty="0"/>
              <a:t>Condiciones típico ideales de sistemas de ES asimilables al bien público:</a:t>
            </a:r>
          </a:p>
          <a:p>
            <a:pPr lvl="1" eaLnBrk="1" fontAlgn="auto" hangingPunct="1">
              <a:spcAft>
                <a:spcPts val="0"/>
              </a:spcAft>
              <a:defRPr/>
            </a:pPr>
            <a:r>
              <a:rPr lang="es-MX" dirty="0"/>
              <a:t>Alta cobertura (Ej. Más de 50% de TBCES)</a:t>
            </a:r>
          </a:p>
          <a:p>
            <a:pPr lvl="1" eaLnBrk="1" fontAlgn="auto" hangingPunct="1">
              <a:spcAft>
                <a:spcPts val="0"/>
              </a:spcAft>
              <a:defRPr/>
            </a:pPr>
            <a:r>
              <a:rPr lang="es-MX" dirty="0"/>
              <a:t>Baja discriminación económica (Asequibilidad)</a:t>
            </a:r>
          </a:p>
          <a:p>
            <a:pPr lvl="1" eaLnBrk="1" fontAlgn="auto" hangingPunct="1">
              <a:spcAft>
                <a:spcPts val="0"/>
              </a:spcAft>
              <a:defRPr/>
            </a:pPr>
            <a:r>
              <a:rPr lang="es-MX" dirty="0"/>
              <a:t>Externalidades positivas. Alta calidad académica (docencia, investigación, difusión, proyección social)</a:t>
            </a:r>
          </a:p>
          <a:p>
            <a:pPr lvl="1" eaLnBrk="1" fontAlgn="auto" hangingPunct="1">
              <a:spcAft>
                <a:spcPts val="0"/>
              </a:spcAft>
              <a:defRPr/>
            </a:pPr>
            <a:r>
              <a:rPr lang="es-MX" dirty="0"/>
              <a:t>Externalidades positivas. Coherencia con el sector laboral (empleabilidad de los graduados)</a:t>
            </a:r>
          </a:p>
          <a:p>
            <a:pPr eaLnBrk="1" fontAlgn="auto" hangingPunct="1">
              <a:spcAft>
                <a:spcPts val="0"/>
              </a:spcAft>
              <a:defRPr/>
            </a:pPr>
            <a:endParaRPr lang="es-MX" dirty="0"/>
          </a:p>
        </p:txBody>
      </p:sp>
      <p:sp>
        <p:nvSpPr>
          <p:cNvPr id="2" name="1 Marcador de número de diapositiva"/>
          <p:cNvSpPr>
            <a:spLocks noGrp="1"/>
          </p:cNvSpPr>
          <p:nvPr>
            <p:ph type="sldNum" sz="quarter" idx="12"/>
          </p:nvPr>
        </p:nvSpPr>
        <p:spPr/>
        <p:txBody>
          <a:bodyPr/>
          <a:lstStyle/>
          <a:p>
            <a:pPr>
              <a:defRPr/>
            </a:pPr>
            <a:fld id="{A0207024-1DAA-4434-BDB1-9E97E0CDE33D}" type="slidenum">
              <a:rPr lang="es-MX" smtClean="0"/>
              <a:pPr>
                <a:defRPr/>
              </a:pPr>
              <a:t>5</a:t>
            </a:fld>
            <a:endParaRPr lang="es-MX"/>
          </a:p>
        </p:txBody>
      </p:sp>
    </p:spTree>
    <p:extLst>
      <p:ext uri="{BB962C8B-B14F-4D97-AF65-F5344CB8AC3E}">
        <p14:creationId xmlns:p14="http://schemas.microsoft.com/office/powerpoint/2010/main" val="408699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0" y="0"/>
            <a:ext cx="9144000" cy="720000"/>
          </a:xfrm>
          <a:solidFill>
            <a:schemeClr val="tx1"/>
          </a:solidFill>
        </p:spPr>
        <p:txBody>
          <a:bodyPr/>
          <a:lstStyle/>
          <a:p>
            <a:pPr algn="r" eaLnBrk="1" hangingPunct="1"/>
            <a:r>
              <a:rPr lang="es-MX" altLang="es-MX" sz="2400" dirty="0">
                <a:solidFill>
                  <a:schemeClr val="bg1"/>
                </a:solidFill>
              </a:rPr>
              <a:t>Crecimiento </a:t>
            </a:r>
            <a:br>
              <a:rPr lang="es-MX" altLang="es-MX" sz="2400" dirty="0">
                <a:solidFill>
                  <a:schemeClr val="bg1"/>
                </a:solidFill>
              </a:rPr>
            </a:br>
            <a:r>
              <a:rPr lang="es-MX" altLang="es-MX" sz="2400" dirty="0">
                <a:solidFill>
                  <a:schemeClr val="bg1"/>
                </a:solidFill>
              </a:rPr>
              <a:t>Matrícula de educación superior. Mundo y regiones</a:t>
            </a:r>
          </a:p>
        </p:txBody>
      </p:sp>
      <p:graphicFrame>
        <p:nvGraphicFramePr>
          <p:cNvPr id="7" name="10 Gráfico"/>
          <p:cNvGraphicFramePr>
            <a:graphicFrameLocks noGrp="1"/>
          </p:cNvGraphicFramePr>
          <p:nvPr>
            <p:ph sz="half" idx="2"/>
            <p:extLst>
              <p:ext uri="{D42A27DB-BD31-4B8C-83A1-F6EECF244321}">
                <p14:modId xmlns:p14="http://schemas.microsoft.com/office/powerpoint/2010/main" val="3473444929"/>
              </p:ext>
            </p:extLst>
          </p:nvPr>
        </p:nvGraphicFramePr>
        <p:xfrm>
          <a:off x="4882243" y="1143000"/>
          <a:ext cx="4114799" cy="5033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Marcador de contenido"/>
          <p:cNvGraphicFramePr>
            <a:graphicFrameLocks noGrp="1"/>
          </p:cNvGraphicFramePr>
          <p:nvPr>
            <p:ph sz="half" idx="1"/>
            <p:extLst>
              <p:ext uri="{D42A27DB-BD31-4B8C-83A1-F6EECF244321}">
                <p14:modId xmlns:p14="http://schemas.microsoft.com/office/powerpoint/2010/main" val="750055719"/>
              </p:ext>
            </p:extLst>
          </p:nvPr>
        </p:nvGraphicFramePr>
        <p:xfrm>
          <a:off x="171449" y="1110584"/>
          <a:ext cx="4327073" cy="3983946"/>
        </p:xfrm>
        <a:graphic>
          <a:graphicData uri="http://schemas.openxmlformats.org/drawingml/2006/table">
            <a:tbl>
              <a:tblPr/>
              <a:tblGrid>
                <a:gridCol w="1021412">
                  <a:extLst>
                    <a:ext uri="{9D8B030D-6E8A-4147-A177-3AD203B41FA5}">
                      <a16:colId xmlns:a16="http://schemas.microsoft.com/office/drawing/2014/main" val="20000"/>
                    </a:ext>
                  </a:extLst>
                </a:gridCol>
                <a:gridCol w="826416">
                  <a:extLst>
                    <a:ext uri="{9D8B030D-6E8A-4147-A177-3AD203B41FA5}">
                      <a16:colId xmlns:a16="http://schemas.microsoft.com/office/drawing/2014/main" val="20001"/>
                    </a:ext>
                  </a:extLst>
                </a:gridCol>
                <a:gridCol w="835701">
                  <a:extLst>
                    <a:ext uri="{9D8B030D-6E8A-4147-A177-3AD203B41FA5}">
                      <a16:colId xmlns:a16="http://schemas.microsoft.com/office/drawing/2014/main" val="20002"/>
                    </a:ext>
                  </a:extLst>
                </a:gridCol>
                <a:gridCol w="807843">
                  <a:extLst>
                    <a:ext uri="{9D8B030D-6E8A-4147-A177-3AD203B41FA5}">
                      <a16:colId xmlns:a16="http://schemas.microsoft.com/office/drawing/2014/main" val="20003"/>
                    </a:ext>
                  </a:extLst>
                </a:gridCol>
                <a:gridCol w="835701">
                  <a:extLst>
                    <a:ext uri="{9D8B030D-6E8A-4147-A177-3AD203B41FA5}">
                      <a16:colId xmlns:a16="http://schemas.microsoft.com/office/drawing/2014/main" val="20004"/>
                    </a:ext>
                  </a:extLst>
                </a:gridCol>
              </a:tblGrid>
              <a:tr h="210418">
                <a:tc>
                  <a:txBody>
                    <a:bodyPr/>
                    <a:lstStyle/>
                    <a:p>
                      <a:pPr algn="l" fontAlgn="b"/>
                      <a:endParaRPr lang="es-MX" sz="1000" b="1" i="0" u="none" strike="noStrike" dirty="0">
                        <a:solidFill>
                          <a:schemeClr val="bg1"/>
                        </a:solidFill>
                        <a:effectLst/>
                        <a:latin typeface="+mn-lt"/>
                      </a:endParaRPr>
                    </a:p>
                  </a:txBody>
                  <a:tcPr marL="0" marR="0" marT="0" marB="0" anchor="ctr">
                    <a:lnL>
                      <a:noFill/>
                    </a:lnL>
                    <a:lnR>
                      <a:noFill/>
                    </a:lnR>
                    <a:lnT>
                      <a:noFill/>
                    </a:lnT>
                    <a:lnB>
                      <a:noFill/>
                    </a:lnB>
                    <a:solidFill>
                      <a:schemeClr val="tx1"/>
                    </a:solidFill>
                  </a:tcPr>
                </a:tc>
                <a:tc>
                  <a:txBody>
                    <a:bodyPr/>
                    <a:lstStyle/>
                    <a:p>
                      <a:pPr algn="ctr" fontAlgn="b"/>
                      <a:r>
                        <a:rPr lang="es-MX" sz="1000" b="1" i="0" u="none" strike="noStrike" dirty="0">
                          <a:solidFill>
                            <a:schemeClr val="bg1"/>
                          </a:solidFill>
                          <a:effectLst/>
                          <a:latin typeface="+mn-lt"/>
                        </a:rPr>
                        <a:t>2000</a:t>
                      </a:r>
                    </a:p>
                  </a:txBody>
                  <a:tcPr marL="0" marR="0" marT="0" marB="0" anchor="ctr">
                    <a:lnL>
                      <a:noFill/>
                    </a:lnL>
                    <a:lnR>
                      <a:noFill/>
                    </a:lnR>
                    <a:lnT>
                      <a:noFill/>
                    </a:lnT>
                    <a:lnB>
                      <a:noFill/>
                    </a:lnB>
                    <a:solidFill>
                      <a:schemeClr val="tx1"/>
                    </a:solidFill>
                  </a:tcPr>
                </a:tc>
                <a:tc>
                  <a:txBody>
                    <a:bodyPr/>
                    <a:lstStyle/>
                    <a:p>
                      <a:pPr algn="ctr" fontAlgn="b"/>
                      <a:r>
                        <a:rPr lang="es-MX" sz="1000" b="1" i="0" u="none" strike="noStrike" dirty="0">
                          <a:solidFill>
                            <a:schemeClr val="bg1"/>
                          </a:solidFill>
                          <a:effectLst/>
                          <a:latin typeface="+mn-lt"/>
                        </a:rPr>
                        <a:t>2005</a:t>
                      </a:r>
                    </a:p>
                  </a:txBody>
                  <a:tcPr marL="0" marR="0" marT="0" marB="0" anchor="ctr">
                    <a:lnL>
                      <a:noFill/>
                    </a:lnL>
                    <a:lnR>
                      <a:noFill/>
                    </a:lnR>
                    <a:lnT>
                      <a:noFill/>
                    </a:lnT>
                    <a:lnB>
                      <a:noFill/>
                    </a:lnB>
                    <a:solidFill>
                      <a:schemeClr val="tx1"/>
                    </a:solidFill>
                  </a:tcPr>
                </a:tc>
                <a:tc>
                  <a:txBody>
                    <a:bodyPr/>
                    <a:lstStyle/>
                    <a:p>
                      <a:pPr algn="ctr" fontAlgn="b"/>
                      <a:r>
                        <a:rPr lang="es-MX" sz="1000" b="1" i="0" u="none" strike="noStrike" dirty="0">
                          <a:solidFill>
                            <a:schemeClr val="bg1"/>
                          </a:solidFill>
                          <a:effectLst/>
                          <a:latin typeface="+mn-lt"/>
                        </a:rPr>
                        <a:t>2010</a:t>
                      </a:r>
                    </a:p>
                  </a:txBody>
                  <a:tcPr marL="0" marR="0" marT="0" marB="0" anchor="ctr">
                    <a:lnL>
                      <a:noFill/>
                    </a:lnL>
                    <a:lnR>
                      <a:noFill/>
                    </a:lnR>
                    <a:lnT>
                      <a:noFill/>
                    </a:lnT>
                    <a:lnB>
                      <a:noFill/>
                    </a:lnB>
                    <a:solidFill>
                      <a:schemeClr val="tx1"/>
                    </a:solidFill>
                  </a:tcPr>
                </a:tc>
                <a:tc>
                  <a:txBody>
                    <a:bodyPr/>
                    <a:lstStyle/>
                    <a:p>
                      <a:pPr algn="ctr" fontAlgn="b"/>
                      <a:r>
                        <a:rPr lang="es-MX" sz="1000" b="1" i="0" u="none" strike="noStrike" dirty="0">
                          <a:solidFill>
                            <a:schemeClr val="bg1"/>
                          </a:solidFill>
                          <a:effectLst/>
                          <a:latin typeface="+mn-lt"/>
                        </a:rPr>
                        <a:t>2013</a:t>
                      </a:r>
                    </a:p>
                  </a:txBody>
                  <a:tcPr marL="0" marR="0" marT="0" marB="0" anchor="ctr">
                    <a:lnL>
                      <a:noFill/>
                    </a:lnL>
                    <a:lnR>
                      <a:noFill/>
                    </a:lnR>
                    <a:lnT>
                      <a:noFill/>
                    </a:lnT>
                    <a:lnB>
                      <a:noFill/>
                    </a:lnB>
                    <a:solidFill>
                      <a:schemeClr val="tx1"/>
                    </a:solidFill>
                  </a:tcPr>
                </a:tc>
                <a:extLst>
                  <a:ext uri="{0D108BD9-81ED-4DB2-BD59-A6C34878D82A}">
                    <a16:rowId xmlns:a16="http://schemas.microsoft.com/office/drawing/2014/main" val="10000"/>
                  </a:ext>
                </a:extLst>
              </a:tr>
              <a:tr h="187011">
                <a:tc>
                  <a:txBody>
                    <a:bodyPr/>
                    <a:lstStyle/>
                    <a:p>
                      <a:pPr algn="l" fontAlgn="b"/>
                      <a:endParaRPr lang="es-MX" sz="1000" b="0" i="0" u="none" strike="noStrike" dirty="0">
                        <a:effectLst/>
                        <a:latin typeface="+mn-lt"/>
                      </a:endParaRPr>
                    </a:p>
                    <a:p>
                      <a:pPr algn="l" fontAlgn="b"/>
                      <a:r>
                        <a:rPr lang="es-MX" sz="1000" b="0" i="0" u="none" strike="noStrike" dirty="0">
                          <a:effectLst/>
                          <a:latin typeface="+mn-lt"/>
                        </a:rPr>
                        <a:t>Mundo</a:t>
                      </a:r>
                    </a:p>
                    <a:p>
                      <a:pPr algn="l" fontAlgn="b"/>
                      <a:endParaRPr lang="es-MX" sz="1000" b="0" i="0" u="none" strike="noStrike" dirty="0">
                        <a:effectLst/>
                        <a:latin typeface="+mn-lt"/>
                      </a:endParaRPr>
                    </a:p>
                  </a:txBody>
                  <a:tcPr marL="0" marR="0" marT="0" marB="0" anchor="ctr">
                    <a:lnL>
                      <a:noFill/>
                    </a:lnL>
                    <a:lnR>
                      <a:noFill/>
                    </a:lnR>
                    <a:lnT>
                      <a:noFill/>
                    </a:lnT>
                    <a:lnB>
                      <a:noFill/>
                    </a:lnB>
                  </a:tcPr>
                </a:tc>
                <a:tc>
                  <a:txBody>
                    <a:bodyPr/>
                    <a:lstStyle/>
                    <a:p>
                      <a:pPr algn="ctr" fontAlgn="b"/>
                      <a:r>
                        <a:rPr lang="es-MX" sz="1000" b="0" i="0" u="none" strike="noStrike" dirty="0">
                          <a:effectLst/>
                          <a:latin typeface="+mn-lt"/>
                        </a:rPr>
                        <a:t>99,648.5</a:t>
                      </a:r>
                    </a:p>
                  </a:txBody>
                  <a:tcPr marL="0" marR="0" marT="0" marB="0" anchor="ctr">
                    <a:lnL>
                      <a:noFill/>
                    </a:lnL>
                    <a:lnR>
                      <a:noFill/>
                    </a:lnR>
                    <a:lnT>
                      <a:noFill/>
                    </a:lnT>
                    <a:lnB>
                      <a:noFill/>
                    </a:lnB>
                  </a:tcPr>
                </a:tc>
                <a:tc>
                  <a:txBody>
                    <a:bodyPr/>
                    <a:lstStyle/>
                    <a:p>
                      <a:pPr algn="ctr" fontAlgn="b"/>
                      <a:r>
                        <a:rPr lang="es-MX" sz="1000" b="0" i="0" u="none" strike="noStrike" dirty="0">
                          <a:effectLst/>
                          <a:latin typeface="+mn-lt"/>
                        </a:rPr>
                        <a:t>139,277.9</a:t>
                      </a:r>
                    </a:p>
                  </a:txBody>
                  <a:tcPr marL="0" marR="0" marT="0" marB="0" anchor="ctr">
                    <a:lnL>
                      <a:noFill/>
                    </a:lnL>
                    <a:lnR>
                      <a:noFill/>
                    </a:lnR>
                    <a:lnT>
                      <a:noFill/>
                    </a:lnT>
                    <a:lnB>
                      <a:noFill/>
                    </a:lnB>
                  </a:tcPr>
                </a:tc>
                <a:tc>
                  <a:txBody>
                    <a:bodyPr/>
                    <a:lstStyle/>
                    <a:p>
                      <a:pPr algn="ctr" fontAlgn="b"/>
                      <a:r>
                        <a:rPr lang="es-MX" sz="1000" b="0" i="0" u="none" strike="noStrike" dirty="0">
                          <a:effectLst/>
                          <a:latin typeface="+mn-lt"/>
                        </a:rPr>
                        <a:t>181,733.7</a:t>
                      </a:r>
                    </a:p>
                  </a:txBody>
                  <a:tcPr marL="0" marR="0" marT="0" marB="0" anchor="ctr">
                    <a:lnL>
                      <a:noFill/>
                    </a:lnL>
                    <a:lnR>
                      <a:noFill/>
                    </a:lnR>
                    <a:lnT>
                      <a:noFill/>
                    </a:lnT>
                    <a:lnB>
                      <a:noFill/>
                    </a:lnB>
                  </a:tcPr>
                </a:tc>
                <a:tc>
                  <a:txBody>
                    <a:bodyPr/>
                    <a:lstStyle/>
                    <a:p>
                      <a:pPr algn="ctr" fontAlgn="b"/>
                      <a:r>
                        <a:rPr lang="es-MX" sz="1000" b="0" i="0" u="none" strike="noStrike" dirty="0">
                          <a:effectLst/>
                          <a:latin typeface="+mn-lt"/>
                        </a:rPr>
                        <a:t>198,566.6</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210418">
                <a:tc>
                  <a:txBody>
                    <a:bodyPr/>
                    <a:lstStyle/>
                    <a:p>
                      <a:pPr algn="l" fontAlgn="b"/>
                      <a:endParaRPr lang="es-MX" sz="1000" b="0" i="0" u="none" strike="noStrike" dirty="0">
                        <a:effectLst/>
                        <a:latin typeface="+mn-lt"/>
                      </a:endParaRPr>
                    </a:p>
                    <a:p>
                      <a:pPr algn="l" fontAlgn="b"/>
                      <a:r>
                        <a:rPr lang="es-MX" sz="1000" b="0" i="0" u="none" strike="noStrike" dirty="0">
                          <a:effectLst/>
                          <a:latin typeface="+mn-lt"/>
                        </a:rPr>
                        <a:t>Estados Árabes</a:t>
                      </a:r>
                    </a:p>
                    <a:p>
                      <a:pPr algn="l" fontAlgn="b"/>
                      <a:endParaRPr lang="es-MX" sz="1000" b="0" i="0" u="none" strike="noStrike" dirty="0">
                        <a:effectLst/>
                        <a:latin typeface="+mn-lt"/>
                      </a:endParaRP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effectLst/>
                          <a:latin typeface="+mn-lt"/>
                        </a:rPr>
                        <a:t>5,036.1</a:t>
                      </a: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effectLst/>
                          <a:latin typeface="+mn-lt"/>
                        </a:rPr>
                        <a:t>6,790.4</a:t>
                      </a: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effectLst/>
                          <a:latin typeface="+mn-lt"/>
                        </a:rPr>
                        <a:t>8,641.5</a:t>
                      </a: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effectLst/>
                          <a:latin typeface="+mn-lt"/>
                        </a:rPr>
                        <a:t>9,441.0</a:t>
                      </a:r>
                    </a:p>
                  </a:txBody>
                  <a:tcPr marL="0" marR="0" marT="0"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2"/>
                  </a:ext>
                </a:extLst>
              </a:tr>
              <a:tr h="363815">
                <a:tc>
                  <a:txBody>
                    <a:bodyPr/>
                    <a:lstStyle/>
                    <a:p>
                      <a:pPr algn="l" fontAlgn="b"/>
                      <a:r>
                        <a:rPr lang="es-MX" sz="1000" b="0" i="0" u="none" strike="noStrike" dirty="0">
                          <a:effectLst/>
                          <a:latin typeface="+mn-lt"/>
                        </a:rPr>
                        <a:t>Europa Central</a:t>
                      </a:r>
                    </a:p>
                  </a:txBody>
                  <a:tcPr marL="0" marR="0" marT="0" marB="0" anchor="ctr">
                    <a:lnL>
                      <a:noFill/>
                    </a:lnL>
                    <a:lnR>
                      <a:noFill/>
                    </a:lnR>
                    <a:lnT>
                      <a:noFill/>
                    </a:lnT>
                    <a:lnB>
                      <a:noFill/>
                    </a:lnB>
                  </a:tcPr>
                </a:tc>
                <a:tc>
                  <a:txBody>
                    <a:bodyPr/>
                    <a:lstStyle/>
                    <a:p>
                      <a:pPr algn="ctr" fontAlgn="b"/>
                      <a:r>
                        <a:rPr lang="es-MX" sz="1000" b="0" i="0" u="none" strike="noStrike">
                          <a:effectLst/>
                          <a:latin typeface="+mn-lt"/>
                        </a:rPr>
                        <a:t>13,971.5</a:t>
                      </a:r>
                    </a:p>
                  </a:txBody>
                  <a:tcPr marL="0" marR="0" marT="0" marB="0" anchor="ctr">
                    <a:lnL>
                      <a:noFill/>
                    </a:lnL>
                    <a:lnR>
                      <a:noFill/>
                    </a:lnR>
                    <a:lnT>
                      <a:noFill/>
                    </a:lnT>
                    <a:lnB>
                      <a:noFill/>
                    </a:lnB>
                  </a:tcPr>
                </a:tc>
                <a:tc>
                  <a:txBody>
                    <a:bodyPr/>
                    <a:lstStyle/>
                    <a:p>
                      <a:pPr algn="ctr" fontAlgn="b"/>
                      <a:r>
                        <a:rPr lang="es-MX" sz="1000" b="0" i="0" u="none" strike="noStrike" dirty="0">
                          <a:effectLst/>
                          <a:latin typeface="+mn-lt"/>
                        </a:rPr>
                        <a:t>19,495.5</a:t>
                      </a:r>
                    </a:p>
                  </a:txBody>
                  <a:tcPr marL="0" marR="0" marT="0" marB="0" anchor="ctr">
                    <a:lnL>
                      <a:noFill/>
                    </a:lnL>
                    <a:lnR>
                      <a:noFill/>
                    </a:lnR>
                    <a:lnT>
                      <a:noFill/>
                    </a:lnT>
                    <a:lnB>
                      <a:noFill/>
                    </a:lnB>
                  </a:tcPr>
                </a:tc>
                <a:tc>
                  <a:txBody>
                    <a:bodyPr/>
                    <a:lstStyle/>
                    <a:p>
                      <a:pPr algn="ctr" fontAlgn="b"/>
                      <a:r>
                        <a:rPr lang="es-MX" sz="1000" b="0" i="0" u="none" strike="noStrike" dirty="0">
                          <a:effectLst/>
                          <a:latin typeface="+mn-lt"/>
                        </a:rPr>
                        <a:t>21,622.4</a:t>
                      </a:r>
                    </a:p>
                  </a:txBody>
                  <a:tcPr marL="0" marR="0" marT="0" marB="0" anchor="ctr">
                    <a:lnL>
                      <a:noFill/>
                    </a:lnL>
                    <a:lnR>
                      <a:noFill/>
                    </a:lnR>
                    <a:lnT>
                      <a:noFill/>
                    </a:lnT>
                    <a:lnB>
                      <a:noFill/>
                    </a:lnB>
                  </a:tcPr>
                </a:tc>
                <a:tc>
                  <a:txBody>
                    <a:bodyPr/>
                    <a:lstStyle/>
                    <a:p>
                      <a:pPr algn="ctr" fontAlgn="b"/>
                      <a:r>
                        <a:rPr lang="es-MX" sz="1000" b="0" i="0" u="none" strike="noStrike" dirty="0">
                          <a:effectLst/>
                          <a:latin typeface="+mn-lt"/>
                        </a:rPr>
                        <a:t>20,511.9</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210418">
                <a:tc>
                  <a:txBody>
                    <a:bodyPr/>
                    <a:lstStyle/>
                    <a:p>
                      <a:pPr algn="l" fontAlgn="b"/>
                      <a:endParaRPr lang="es-MX" sz="1000" b="0" i="0" u="none" strike="noStrike" dirty="0">
                        <a:effectLst/>
                        <a:latin typeface="+mn-lt"/>
                      </a:endParaRPr>
                    </a:p>
                    <a:p>
                      <a:pPr algn="l" fontAlgn="b"/>
                      <a:r>
                        <a:rPr lang="es-MX" sz="1000" b="0" i="0" u="none" strike="noStrike" dirty="0">
                          <a:effectLst/>
                          <a:latin typeface="+mn-lt"/>
                        </a:rPr>
                        <a:t>Asia Central</a:t>
                      </a:r>
                    </a:p>
                    <a:p>
                      <a:pPr algn="l" fontAlgn="b"/>
                      <a:endParaRPr lang="es-MX" sz="1000" b="0" i="0" u="none" strike="noStrike" dirty="0">
                        <a:effectLst/>
                        <a:latin typeface="+mn-lt"/>
                      </a:endParaRP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effectLst/>
                          <a:latin typeface="+mn-lt"/>
                        </a:rPr>
                        <a:t>1,500.7</a:t>
                      </a: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effectLst/>
                          <a:latin typeface="+mn-lt"/>
                        </a:rPr>
                        <a:t>2,045.3</a:t>
                      </a: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effectLst/>
                          <a:latin typeface="+mn-lt"/>
                        </a:rPr>
                        <a:t>2,288.3</a:t>
                      </a: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effectLst/>
                          <a:latin typeface="+mn-lt"/>
                        </a:rPr>
                        <a:t>2,175.4</a:t>
                      </a:r>
                    </a:p>
                  </a:txBody>
                  <a:tcPr marL="0" marR="0" marT="0"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4"/>
                  </a:ext>
                </a:extLst>
              </a:tr>
              <a:tr h="363815">
                <a:tc>
                  <a:txBody>
                    <a:bodyPr/>
                    <a:lstStyle/>
                    <a:p>
                      <a:pPr algn="l" fontAlgn="b"/>
                      <a:r>
                        <a:rPr lang="es-MX" sz="1000" b="0" i="0" u="none" strike="noStrike" dirty="0">
                          <a:effectLst/>
                          <a:latin typeface="+mn-lt"/>
                        </a:rPr>
                        <a:t>Asia del Este</a:t>
                      </a:r>
                    </a:p>
                  </a:txBody>
                  <a:tcPr marL="0" marR="0" marT="0" marB="0" anchor="ctr">
                    <a:lnL>
                      <a:noFill/>
                    </a:lnL>
                    <a:lnR>
                      <a:noFill/>
                    </a:lnR>
                    <a:lnT>
                      <a:noFill/>
                    </a:lnT>
                    <a:lnB>
                      <a:noFill/>
                    </a:lnB>
                  </a:tcPr>
                </a:tc>
                <a:tc>
                  <a:txBody>
                    <a:bodyPr/>
                    <a:lstStyle/>
                    <a:p>
                      <a:pPr algn="ctr" fontAlgn="b"/>
                      <a:r>
                        <a:rPr lang="es-MX" sz="1000" b="0" i="0" u="none" strike="noStrike" dirty="0">
                          <a:effectLst/>
                          <a:latin typeface="+mn-lt"/>
                        </a:rPr>
                        <a:t>25,037.0</a:t>
                      </a:r>
                    </a:p>
                  </a:txBody>
                  <a:tcPr marL="0" marR="0" marT="0" marB="0" anchor="ctr">
                    <a:lnL>
                      <a:noFill/>
                    </a:lnL>
                    <a:lnR>
                      <a:noFill/>
                    </a:lnR>
                    <a:lnT>
                      <a:noFill/>
                    </a:lnT>
                    <a:lnB>
                      <a:noFill/>
                    </a:lnB>
                  </a:tcPr>
                </a:tc>
                <a:tc>
                  <a:txBody>
                    <a:bodyPr/>
                    <a:lstStyle/>
                    <a:p>
                      <a:pPr algn="ctr" fontAlgn="b"/>
                      <a:r>
                        <a:rPr lang="es-MX" sz="1000" b="0" i="0" u="none" strike="noStrike" dirty="0">
                          <a:effectLst/>
                          <a:latin typeface="+mn-lt"/>
                        </a:rPr>
                        <a:t>41,006.2</a:t>
                      </a:r>
                    </a:p>
                  </a:txBody>
                  <a:tcPr marL="0" marR="0" marT="0" marB="0" anchor="ctr">
                    <a:lnL>
                      <a:noFill/>
                    </a:lnL>
                    <a:lnR>
                      <a:noFill/>
                    </a:lnR>
                    <a:lnT>
                      <a:noFill/>
                    </a:lnT>
                    <a:lnB>
                      <a:noFill/>
                    </a:lnB>
                  </a:tcPr>
                </a:tc>
                <a:tc>
                  <a:txBody>
                    <a:bodyPr/>
                    <a:lstStyle/>
                    <a:p>
                      <a:pPr algn="ctr" fontAlgn="b"/>
                      <a:r>
                        <a:rPr lang="es-MX" sz="1000" b="0" i="0" u="none" strike="noStrike" dirty="0">
                          <a:effectLst/>
                          <a:latin typeface="+mn-lt"/>
                        </a:rPr>
                        <a:t>55,147.4</a:t>
                      </a:r>
                    </a:p>
                  </a:txBody>
                  <a:tcPr marL="0" marR="0" marT="0" marB="0" anchor="ctr">
                    <a:lnL>
                      <a:noFill/>
                    </a:lnL>
                    <a:lnR>
                      <a:noFill/>
                    </a:lnR>
                    <a:lnT>
                      <a:noFill/>
                    </a:lnT>
                    <a:lnB>
                      <a:noFill/>
                    </a:lnB>
                  </a:tcPr>
                </a:tc>
                <a:tc>
                  <a:txBody>
                    <a:bodyPr/>
                    <a:lstStyle/>
                    <a:p>
                      <a:pPr algn="ctr" fontAlgn="b"/>
                      <a:r>
                        <a:rPr lang="es-MX" sz="1000" b="0" i="0" u="none" strike="noStrike" dirty="0">
                          <a:effectLst/>
                          <a:latin typeface="+mn-lt"/>
                        </a:rPr>
                        <a:t>60,665.3</a:t>
                      </a:r>
                    </a:p>
                  </a:txBody>
                  <a:tcPr marL="0" marR="0" marT="0" marB="0" anchor="ctr">
                    <a:lnL>
                      <a:noFill/>
                    </a:lnL>
                    <a:lnR>
                      <a:noFill/>
                    </a:lnR>
                    <a:lnT>
                      <a:noFill/>
                    </a:lnT>
                    <a:lnB>
                      <a:noFill/>
                    </a:lnB>
                  </a:tcPr>
                </a:tc>
                <a:extLst>
                  <a:ext uri="{0D108BD9-81ED-4DB2-BD59-A6C34878D82A}">
                    <a16:rowId xmlns:a16="http://schemas.microsoft.com/office/drawing/2014/main" val="10005"/>
                  </a:ext>
                </a:extLst>
              </a:tr>
              <a:tr h="363815">
                <a:tc>
                  <a:txBody>
                    <a:bodyPr/>
                    <a:lstStyle/>
                    <a:p>
                      <a:pPr algn="l" fontAlgn="b"/>
                      <a:r>
                        <a:rPr lang="es-MX" sz="1000" b="0" i="0" u="none" strike="noStrike" dirty="0">
                          <a:effectLst/>
                          <a:latin typeface="+mn-lt"/>
                        </a:rPr>
                        <a:t>América Latina</a:t>
                      </a: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effectLst/>
                          <a:latin typeface="+mn-lt"/>
                        </a:rPr>
                        <a:t>11,540.1</a:t>
                      </a: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effectLst/>
                          <a:latin typeface="+mn-lt"/>
                        </a:rPr>
                        <a:t>16,127.7</a:t>
                      </a: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effectLst/>
                          <a:latin typeface="+mn-lt"/>
                        </a:rPr>
                        <a:t>21,841.3</a:t>
                      </a: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effectLst/>
                          <a:latin typeface="+mn-lt"/>
                        </a:rPr>
                        <a:t>23,687.8</a:t>
                      </a:r>
                    </a:p>
                  </a:txBody>
                  <a:tcPr marL="0" marR="0" marT="0"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6"/>
                  </a:ext>
                </a:extLst>
              </a:tr>
              <a:tr h="396083">
                <a:tc>
                  <a:txBody>
                    <a:bodyPr/>
                    <a:lstStyle/>
                    <a:p>
                      <a:pPr algn="l" fontAlgn="b"/>
                      <a:r>
                        <a:rPr lang="es-MX" sz="1000" b="0" i="0" u="none" strike="noStrike" dirty="0">
                          <a:effectLst/>
                          <a:latin typeface="+mn-lt"/>
                        </a:rPr>
                        <a:t>Norteamérica y Europa Occidental</a:t>
                      </a:r>
                    </a:p>
                  </a:txBody>
                  <a:tcPr marL="0" marR="0" marT="0" marB="0" anchor="ctr">
                    <a:lnL>
                      <a:noFill/>
                    </a:lnL>
                    <a:lnR>
                      <a:noFill/>
                    </a:lnR>
                    <a:lnT>
                      <a:noFill/>
                    </a:lnT>
                    <a:lnB>
                      <a:noFill/>
                    </a:lnB>
                  </a:tcPr>
                </a:tc>
                <a:tc>
                  <a:txBody>
                    <a:bodyPr/>
                    <a:lstStyle/>
                    <a:p>
                      <a:pPr algn="ctr" fontAlgn="b"/>
                      <a:r>
                        <a:rPr lang="es-MX" sz="1000" b="0" i="0" u="none" strike="noStrike">
                          <a:effectLst/>
                          <a:latin typeface="+mn-lt"/>
                        </a:rPr>
                        <a:t>27,787.8</a:t>
                      </a:r>
                    </a:p>
                  </a:txBody>
                  <a:tcPr marL="0" marR="0" marT="0" marB="0" anchor="ctr">
                    <a:lnL>
                      <a:noFill/>
                    </a:lnL>
                    <a:lnR>
                      <a:noFill/>
                    </a:lnR>
                    <a:lnT>
                      <a:noFill/>
                    </a:lnT>
                    <a:lnB>
                      <a:noFill/>
                    </a:lnB>
                  </a:tcPr>
                </a:tc>
                <a:tc>
                  <a:txBody>
                    <a:bodyPr/>
                    <a:lstStyle/>
                    <a:p>
                      <a:pPr algn="ctr" fontAlgn="b"/>
                      <a:r>
                        <a:rPr lang="es-MX" sz="1000" b="0" i="0" u="none" strike="noStrike">
                          <a:effectLst/>
                          <a:latin typeface="+mn-lt"/>
                        </a:rPr>
                        <a:t>33,686.6</a:t>
                      </a:r>
                    </a:p>
                  </a:txBody>
                  <a:tcPr marL="0" marR="0" marT="0" marB="0" anchor="ctr">
                    <a:lnL>
                      <a:noFill/>
                    </a:lnL>
                    <a:lnR>
                      <a:noFill/>
                    </a:lnR>
                    <a:lnT>
                      <a:noFill/>
                    </a:lnT>
                    <a:lnB>
                      <a:noFill/>
                    </a:lnB>
                  </a:tcPr>
                </a:tc>
                <a:tc>
                  <a:txBody>
                    <a:bodyPr/>
                    <a:lstStyle/>
                    <a:p>
                      <a:pPr algn="ctr" fontAlgn="b"/>
                      <a:r>
                        <a:rPr lang="es-MX" sz="1000" b="0" i="0" u="none" strike="noStrike">
                          <a:effectLst/>
                          <a:latin typeface="+mn-lt"/>
                        </a:rPr>
                        <a:t>37,798.1</a:t>
                      </a:r>
                    </a:p>
                  </a:txBody>
                  <a:tcPr marL="0" marR="0" marT="0" marB="0" anchor="ctr">
                    <a:lnL>
                      <a:noFill/>
                    </a:lnL>
                    <a:lnR>
                      <a:noFill/>
                    </a:lnR>
                    <a:lnT>
                      <a:noFill/>
                    </a:lnT>
                    <a:lnB>
                      <a:noFill/>
                    </a:lnB>
                  </a:tcPr>
                </a:tc>
                <a:tc>
                  <a:txBody>
                    <a:bodyPr/>
                    <a:lstStyle/>
                    <a:p>
                      <a:pPr algn="ctr" fontAlgn="b"/>
                      <a:r>
                        <a:rPr lang="es-MX" sz="1000" b="0" i="0" u="none" strike="noStrike" dirty="0">
                          <a:effectLst/>
                          <a:latin typeface="+mn-lt"/>
                        </a:rPr>
                        <a:t>37,699.5</a:t>
                      </a:r>
                    </a:p>
                  </a:txBody>
                  <a:tcPr marL="0" marR="0" marT="0" marB="0" anchor="ctr">
                    <a:lnL>
                      <a:noFill/>
                    </a:lnL>
                    <a:lnR>
                      <a:noFill/>
                    </a:lnR>
                    <a:lnT>
                      <a:noFill/>
                    </a:lnT>
                    <a:lnB>
                      <a:noFill/>
                    </a:lnB>
                  </a:tcPr>
                </a:tc>
                <a:extLst>
                  <a:ext uri="{0D108BD9-81ED-4DB2-BD59-A6C34878D82A}">
                    <a16:rowId xmlns:a16="http://schemas.microsoft.com/office/drawing/2014/main" val="10007"/>
                  </a:ext>
                </a:extLst>
              </a:tr>
              <a:tr h="210418">
                <a:tc>
                  <a:txBody>
                    <a:bodyPr/>
                    <a:lstStyle/>
                    <a:p>
                      <a:pPr algn="l" fontAlgn="b"/>
                      <a:endParaRPr lang="es-MX" sz="1000" b="0" i="0" u="none" strike="noStrike" dirty="0">
                        <a:effectLst/>
                        <a:latin typeface="+mn-lt"/>
                      </a:endParaRPr>
                    </a:p>
                    <a:p>
                      <a:pPr algn="l" fontAlgn="b"/>
                      <a:r>
                        <a:rPr lang="es-MX" sz="1000" b="0" i="0" u="none" strike="noStrike" dirty="0">
                          <a:effectLst/>
                          <a:latin typeface="+mn-lt"/>
                        </a:rPr>
                        <a:t>Asia del Sur</a:t>
                      </a:r>
                    </a:p>
                    <a:p>
                      <a:pPr algn="l" fontAlgn="b"/>
                      <a:endParaRPr lang="es-MX" sz="1000" b="0" i="0" u="none" strike="noStrike" dirty="0">
                        <a:effectLst/>
                        <a:latin typeface="+mn-lt"/>
                      </a:endParaRP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effectLst/>
                          <a:latin typeface="+mn-lt"/>
                        </a:rPr>
                        <a:t>12,163.9</a:t>
                      </a: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effectLst/>
                          <a:latin typeface="+mn-lt"/>
                        </a:rPr>
                        <a:t>16,057.4</a:t>
                      </a: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a:effectLst/>
                          <a:latin typeface="+mn-lt"/>
                        </a:rPr>
                        <a:t>28,468.5</a:t>
                      </a:r>
                    </a:p>
                  </a:txBody>
                  <a:tcPr marL="0" marR="0" marT="0" marB="0" anchor="ctr">
                    <a:lnL>
                      <a:noFill/>
                    </a:lnL>
                    <a:lnR>
                      <a:noFill/>
                    </a:lnR>
                    <a:lnT>
                      <a:noFill/>
                    </a:lnT>
                    <a:lnB>
                      <a:noFill/>
                    </a:lnB>
                    <a:solidFill>
                      <a:schemeClr val="accent1">
                        <a:lumMod val="60000"/>
                        <a:lumOff val="40000"/>
                      </a:schemeClr>
                    </a:solidFill>
                  </a:tcPr>
                </a:tc>
                <a:tc>
                  <a:txBody>
                    <a:bodyPr/>
                    <a:lstStyle/>
                    <a:p>
                      <a:pPr algn="ctr" fontAlgn="b"/>
                      <a:r>
                        <a:rPr lang="es-MX" sz="1000" b="0" i="0" u="none" strike="noStrike" dirty="0">
                          <a:effectLst/>
                          <a:latin typeface="+mn-lt"/>
                        </a:rPr>
                        <a:t>37,786.3</a:t>
                      </a:r>
                    </a:p>
                  </a:txBody>
                  <a:tcPr marL="0" marR="0" marT="0"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8"/>
                  </a:ext>
                </a:extLst>
              </a:tr>
              <a:tr h="210418">
                <a:tc>
                  <a:txBody>
                    <a:bodyPr/>
                    <a:lstStyle/>
                    <a:p>
                      <a:pPr algn="l" fontAlgn="b"/>
                      <a:endParaRPr lang="es-MX" sz="1000" b="0" i="0" u="none" strike="noStrike" dirty="0">
                        <a:effectLst/>
                        <a:latin typeface="+mn-lt"/>
                      </a:endParaRPr>
                    </a:p>
                    <a:p>
                      <a:pPr algn="l" fontAlgn="b"/>
                      <a:r>
                        <a:rPr lang="es-MX" sz="1000" b="0" i="0" u="none" strike="noStrike" dirty="0">
                          <a:effectLst/>
                          <a:latin typeface="+mn-lt"/>
                        </a:rPr>
                        <a:t>África Subsahariana</a:t>
                      </a:r>
                    </a:p>
                    <a:p>
                      <a:pPr algn="l" fontAlgn="b"/>
                      <a:endParaRPr lang="es-MX" sz="1000" b="0" i="0" u="none" strike="noStrike" dirty="0">
                        <a:effectLst/>
                        <a:latin typeface="+mn-lt"/>
                      </a:endParaRPr>
                    </a:p>
                  </a:txBody>
                  <a:tcPr marL="0" marR="0" marT="0" marB="0" anchor="ctr">
                    <a:lnL>
                      <a:noFill/>
                    </a:lnL>
                    <a:lnR>
                      <a:noFill/>
                    </a:lnR>
                    <a:lnT>
                      <a:noFill/>
                    </a:lnT>
                    <a:lnB>
                      <a:noFill/>
                    </a:lnB>
                  </a:tcPr>
                </a:tc>
                <a:tc>
                  <a:txBody>
                    <a:bodyPr/>
                    <a:lstStyle/>
                    <a:p>
                      <a:pPr algn="ctr" fontAlgn="b"/>
                      <a:r>
                        <a:rPr lang="es-MX" sz="1000" b="0" i="0" u="none" strike="noStrike">
                          <a:effectLst/>
                          <a:latin typeface="+mn-lt"/>
                        </a:rPr>
                        <a:t>2,611.5</a:t>
                      </a:r>
                    </a:p>
                  </a:txBody>
                  <a:tcPr marL="0" marR="0" marT="0" marB="0" anchor="ctr">
                    <a:lnL>
                      <a:noFill/>
                    </a:lnL>
                    <a:lnR>
                      <a:noFill/>
                    </a:lnR>
                    <a:lnT>
                      <a:noFill/>
                    </a:lnT>
                    <a:lnB>
                      <a:noFill/>
                    </a:lnB>
                  </a:tcPr>
                </a:tc>
                <a:tc>
                  <a:txBody>
                    <a:bodyPr/>
                    <a:lstStyle/>
                    <a:p>
                      <a:pPr algn="ctr" fontAlgn="b"/>
                      <a:r>
                        <a:rPr lang="es-MX" sz="1000" b="0" i="0" u="none" strike="noStrike">
                          <a:effectLst/>
                          <a:latin typeface="+mn-lt"/>
                        </a:rPr>
                        <a:t>4,068.8</a:t>
                      </a:r>
                    </a:p>
                  </a:txBody>
                  <a:tcPr marL="0" marR="0" marT="0" marB="0" anchor="ctr">
                    <a:lnL>
                      <a:noFill/>
                    </a:lnL>
                    <a:lnR>
                      <a:noFill/>
                    </a:lnR>
                    <a:lnT>
                      <a:noFill/>
                    </a:lnT>
                    <a:lnB>
                      <a:noFill/>
                    </a:lnB>
                  </a:tcPr>
                </a:tc>
                <a:tc>
                  <a:txBody>
                    <a:bodyPr/>
                    <a:lstStyle/>
                    <a:p>
                      <a:pPr algn="ctr" fontAlgn="b"/>
                      <a:r>
                        <a:rPr lang="es-MX" sz="1000" b="0" i="0" u="none" strike="noStrike">
                          <a:effectLst/>
                          <a:latin typeface="+mn-lt"/>
                        </a:rPr>
                        <a:t>5,926.2</a:t>
                      </a:r>
                    </a:p>
                  </a:txBody>
                  <a:tcPr marL="0" marR="0" marT="0" marB="0" anchor="ctr">
                    <a:lnL>
                      <a:noFill/>
                    </a:lnL>
                    <a:lnR>
                      <a:noFill/>
                    </a:lnR>
                    <a:lnT>
                      <a:noFill/>
                    </a:lnT>
                    <a:lnB>
                      <a:noFill/>
                    </a:lnB>
                  </a:tcPr>
                </a:tc>
                <a:tc>
                  <a:txBody>
                    <a:bodyPr/>
                    <a:lstStyle/>
                    <a:p>
                      <a:pPr algn="ctr" fontAlgn="b"/>
                      <a:r>
                        <a:rPr lang="es-MX" sz="1000" b="0" i="0" u="none" strike="noStrike" dirty="0">
                          <a:effectLst/>
                          <a:latin typeface="+mn-lt"/>
                        </a:rPr>
                        <a:t>6,599.5</a:t>
                      </a:r>
                    </a:p>
                  </a:txBody>
                  <a:tcPr marL="0" marR="0" marT="0" marB="0" anchor="ctr">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8" name="7 CuadroTexto"/>
          <p:cNvSpPr txBox="1"/>
          <p:nvPr/>
        </p:nvSpPr>
        <p:spPr>
          <a:xfrm>
            <a:off x="244928" y="5078185"/>
            <a:ext cx="4229100" cy="1569660"/>
          </a:xfrm>
          <a:prstGeom prst="rect">
            <a:avLst/>
          </a:prstGeom>
          <a:noFill/>
        </p:spPr>
        <p:txBody>
          <a:bodyPr wrap="square" rtlCol="0">
            <a:spAutoFit/>
          </a:bodyPr>
          <a:lstStyle/>
          <a:p>
            <a:r>
              <a:rPr lang="es-MX" sz="1600" dirty="0"/>
              <a:t>A nivel mundial se duplica la matrícula. Incremento total cien millones, incremento anual superior a 5%.</a:t>
            </a:r>
          </a:p>
          <a:p>
            <a:r>
              <a:rPr lang="es-MX" sz="1600" dirty="0"/>
              <a:t>Crecimiento más dinámico: Asia del Este.</a:t>
            </a:r>
          </a:p>
          <a:p>
            <a:endParaRPr lang="es-MX" sz="1600" dirty="0"/>
          </a:p>
          <a:p>
            <a:r>
              <a:rPr lang="es-MX" sz="1600" dirty="0"/>
              <a:t>Fuente: UNESCO.</a:t>
            </a:r>
          </a:p>
        </p:txBody>
      </p:sp>
      <p:sp>
        <p:nvSpPr>
          <p:cNvPr id="2" name="1 Marcador de número de diapositiva"/>
          <p:cNvSpPr>
            <a:spLocks noGrp="1"/>
          </p:cNvSpPr>
          <p:nvPr>
            <p:ph type="sldNum" sz="quarter" idx="12"/>
          </p:nvPr>
        </p:nvSpPr>
        <p:spPr/>
        <p:txBody>
          <a:bodyPr/>
          <a:lstStyle/>
          <a:p>
            <a:pPr>
              <a:defRPr/>
            </a:pPr>
            <a:fld id="{BA5F60CD-9B73-407A-A36B-9DED25E8C11D}" type="slidenum">
              <a:rPr lang="es-MX" smtClean="0"/>
              <a:pPr>
                <a:defRPr/>
              </a:pPr>
              <a:t>6</a:t>
            </a:fld>
            <a:endParaRPr lang="es-MX"/>
          </a:p>
        </p:txBody>
      </p:sp>
    </p:spTree>
    <p:extLst>
      <p:ext uri="{BB962C8B-B14F-4D97-AF65-F5344CB8AC3E}">
        <p14:creationId xmlns:p14="http://schemas.microsoft.com/office/powerpoint/2010/main" val="137485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0" y="0"/>
            <a:ext cx="9144000" cy="720725"/>
          </a:xfrm>
          <a:solidFill>
            <a:schemeClr val="tx1"/>
          </a:solidFill>
        </p:spPr>
        <p:txBody>
          <a:bodyPr/>
          <a:lstStyle/>
          <a:p>
            <a:pPr algn="r" eaLnBrk="1" hangingPunct="1"/>
            <a:r>
              <a:rPr lang="es-MX" altLang="es-MX" sz="2800" dirty="0">
                <a:solidFill>
                  <a:schemeClr val="bg1"/>
                </a:solidFill>
              </a:rPr>
              <a:t>Cobertura bruta de ES en el mundo</a:t>
            </a:r>
          </a:p>
        </p:txBody>
      </p:sp>
      <p:pic>
        <p:nvPicPr>
          <p:cNvPr id="12291" name="Picture 4" descr="Tertiary GER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268413"/>
            <a:ext cx="74676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descr="Screen Shot 2012-11-14 at 2.07.0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3343275"/>
            <a:ext cx="1062037"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7"/>
          <p:cNvSpPr>
            <a:spLocks noChangeArrowheads="1"/>
          </p:cNvSpPr>
          <p:nvPr/>
        </p:nvSpPr>
        <p:spPr bwMode="auto">
          <a:xfrm>
            <a:off x="4932363" y="5357813"/>
            <a:ext cx="396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MX" sz="1000"/>
              <a:t>Source:  UNESCO Institute for Statistics in EdStats, Nov. 2012</a:t>
            </a:r>
          </a:p>
          <a:p>
            <a:pPr>
              <a:lnSpc>
                <a:spcPct val="100000"/>
              </a:lnSpc>
              <a:spcBef>
                <a:spcPct val="0"/>
              </a:spcBef>
              <a:buFontTx/>
              <a:buNone/>
            </a:pPr>
            <a:r>
              <a:rPr lang="en-US" altLang="es-MX" sz="1000"/>
              <a:t>Note: Data displayed is for the latest available year (2008-2011)</a:t>
            </a:r>
          </a:p>
          <a:p>
            <a:pPr>
              <a:lnSpc>
                <a:spcPct val="100000"/>
              </a:lnSpc>
              <a:spcBef>
                <a:spcPct val="0"/>
              </a:spcBef>
              <a:buFontTx/>
              <a:buNone/>
            </a:pPr>
            <a:endParaRPr lang="en-US" altLang="es-MX" sz="1000"/>
          </a:p>
          <a:p>
            <a:pPr>
              <a:lnSpc>
                <a:spcPct val="100000"/>
              </a:lnSpc>
              <a:spcBef>
                <a:spcPct val="0"/>
              </a:spcBef>
              <a:buFontTx/>
              <a:buNone/>
            </a:pPr>
            <a:endParaRPr lang="en-US" altLang="es-MX" sz="1000"/>
          </a:p>
        </p:txBody>
      </p:sp>
      <p:sp>
        <p:nvSpPr>
          <p:cNvPr id="2" name="1 Marcador de número de diapositiva"/>
          <p:cNvSpPr>
            <a:spLocks noGrp="1"/>
          </p:cNvSpPr>
          <p:nvPr>
            <p:ph type="sldNum" sz="quarter" idx="12"/>
          </p:nvPr>
        </p:nvSpPr>
        <p:spPr/>
        <p:txBody>
          <a:bodyPr/>
          <a:lstStyle/>
          <a:p>
            <a:pPr>
              <a:defRPr/>
            </a:pPr>
            <a:fld id="{A0207024-1DAA-4434-BDB1-9E97E0CDE33D}" type="slidenum">
              <a:rPr lang="es-MX" smtClean="0"/>
              <a:pPr>
                <a:defRPr/>
              </a:pPr>
              <a:t>7</a:t>
            </a:fld>
            <a:endParaRPr lang="es-MX"/>
          </a:p>
        </p:txBody>
      </p:sp>
    </p:spTree>
    <p:extLst>
      <p:ext uri="{BB962C8B-B14F-4D97-AF65-F5344CB8AC3E}">
        <p14:creationId xmlns:p14="http://schemas.microsoft.com/office/powerpoint/2010/main" val="154791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Título"/>
          <p:cNvSpPr>
            <a:spLocks noGrp="1"/>
          </p:cNvSpPr>
          <p:nvPr>
            <p:ph type="title"/>
          </p:nvPr>
        </p:nvSpPr>
        <p:spPr>
          <a:xfrm>
            <a:off x="0" y="0"/>
            <a:ext cx="9144000" cy="720725"/>
          </a:xfrm>
          <a:solidFill>
            <a:schemeClr val="tx1"/>
          </a:solidFill>
        </p:spPr>
        <p:txBody>
          <a:bodyPr/>
          <a:lstStyle/>
          <a:p>
            <a:pPr algn="r" eaLnBrk="1" hangingPunct="1"/>
            <a:r>
              <a:rPr lang="es-MX" altLang="es-MX" sz="2800" dirty="0">
                <a:solidFill>
                  <a:schemeClr val="bg1"/>
                </a:solidFill>
                <a:latin typeface="+mn-lt"/>
              </a:rPr>
              <a:t>Países con cobertura bruta de ES superior al 50% (2013)</a:t>
            </a:r>
          </a:p>
        </p:txBody>
      </p:sp>
      <p:sp>
        <p:nvSpPr>
          <p:cNvPr id="13315" name="6 Marcador de contenido"/>
          <p:cNvSpPr>
            <a:spLocks noGrp="1"/>
          </p:cNvSpPr>
          <p:nvPr>
            <p:ph sz="half" idx="1"/>
          </p:nvPr>
        </p:nvSpPr>
        <p:spPr>
          <a:xfrm>
            <a:off x="457200" y="981075"/>
            <a:ext cx="4038600" cy="5145088"/>
          </a:xfrm>
        </p:spPr>
        <p:txBody>
          <a:bodyPr/>
          <a:lstStyle/>
          <a:p>
            <a:pPr marL="0" indent="0" eaLnBrk="1" hangingPunct="1">
              <a:buFont typeface="Arial" panose="020B0604020202020204" pitchFamily="34" charset="0"/>
              <a:buNone/>
            </a:pPr>
            <a:r>
              <a:rPr lang="es-MX" altLang="es-MX" sz="2000"/>
              <a:t>Según la UNESCO, en la actualidad más de cincuenta países han superado la barrera de 50% de cobertura bruta en Educación Superior</a:t>
            </a:r>
          </a:p>
          <a:p>
            <a:pPr marL="0" indent="0" eaLnBrk="1" hangingPunct="1">
              <a:buFont typeface="Arial" panose="020B0604020202020204" pitchFamily="34" charset="0"/>
              <a:buNone/>
            </a:pPr>
            <a:endParaRPr lang="es-MX" altLang="es-MX" sz="1200"/>
          </a:p>
          <a:p>
            <a:pPr marL="0" indent="0" eaLnBrk="1" hangingPunct="1">
              <a:buFont typeface="Arial" panose="020B0604020202020204" pitchFamily="34" charset="0"/>
              <a:buNone/>
            </a:pPr>
            <a:r>
              <a:rPr lang="es-MX" altLang="es-MX" sz="2000"/>
              <a:t>La mayor parte del grupo incluye a las naciones de la Unión Europea y a los países con economías consolidadas, aunque hay varios de desarrollo intermedio.</a:t>
            </a:r>
          </a:p>
          <a:p>
            <a:pPr marL="0" indent="0" eaLnBrk="1" hangingPunct="1">
              <a:buFont typeface="Arial" panose="020B0604020202020204" pitchFamily="34" charset="0"/>
              <a:buNone/>
            </a:pPr>
            <a:endParaRPr lang="es-MX" altLang="es-MX" sz="1200"/>
          </a:p>
          <a:p>
            <a:pPr marL="0" indent="0" eaLnBrk="1" hangingPunct="1">
              <a:buFont typeface="Arial" panose="020B0604020202020204" pitchFamily="34" charset="0"/>
              <a:buNone/>
            </a:pPr>
            <a:r>
              <a:rPr lang="es-MX" altLang="es-MX" sz="2000"/>
              <a:t>De América Latina: Argentina, Venezuela, Chile, Uruguay y Cuba.</a:t>
            </a:r>
          </a:p>
          <a:p>
            <a:pPr marL="0" indent="0" eaLnBrk="1" hangingPunct="1">
              <a:buFont typeface="Arial" panose="020B0604020202020204" pitchFamily="34" charset="0"/>
              <a:buNone/>
            </a:pPr>
            <a:endParaRPr lang="es-MX" altLang="es-MX" sz="1200"/>
          </a:p>
          <a:p>
            <a:pPr marL="0" indent="0" eaLnBrk="1" hangingPunct="1">
              <a:buFont typeface="Arial" panose="020B0604020202020204" pitchFamily="34" charset="0"/>
              <a:buNone/>
            </a:pPr>
            <a:r>
              <a:rPr lang="es-MX" altLang="es-MX" sz="2000"/>
              <a:t>El indicador de México es de 30.1 %</a:t>
            </a:r>
          </a:p>
        </p:txBody>
      </p:sp>
      <p:graphicFrame>
        <p:nvGraphicFramePr>
          <p:cNvPr id="9" name="8 Marcador de contenido"/>
          <p:cNvGraphicFramePr>
            <a:graphicFrameLocks noGrp="1"/>
          </p:cNvGraphicFramePr>
          <p:nvPr>
            <p:ph sz="half" idx="2"/>
          </p:nvPr>
        </p:nvGraphicFramePr>
        <p:xfrm>
          <a:off x="4781550" y="981075"/>
          <a:ext cx="3771900" cy="5145096"/>
        </p:xfrm>
        <a:graphic>
          <a:graphicData uri="http://schemas.openxmlformats.org/drawingml/2006/table">
            <a:tbl>
              <a:tblPr>
                <a:tableStyleId>{5C22544A-7EE6-4342-B048-85BDC9FD1C3A}</a:tableStyleId>
              </a:tblPr>
              <a:tblGrid>
                <a:gridCol w="754380">
                  <a:extLst>
                    <a:ext uri="{9D8B030D-6E8A-4147-A177-3AD203B41FA5}">
                      <a16:colId xmlns:a16="http://schemas.microsoft.com/office/drawing/2014/main" val="20000"/>
                    </a:ext>
                  </a:extLst>
                </a:gridCol>
                <a:gridCol w="754380">
                  <a:extLst>
                    <a:ext uri="{9D8B030D-6E8A-4147-A177-3AD203B41FA5}">
                      <a16:colId xmlns:a16="http://schemas.microsoft.com/office/drawing/2014/main" val="20001"/>
                    </a:ext>
                  </a:extLst>
                </a:gridCol>
                <a:gridCol w="754380">
                  <a:extLst>
                    <a:ext uri="{9D8B030D-6E8A-4147-A177-3AD203B41FA5}">
                      <a16:colId xmlns:a16="http://schemas.microsoft.com/office/drawing/2014/main" val="20002"/>
                    </a:ext>
                  </a:extLst>
                </a:gridCol>
                <a:gridCol w="754380">
                  <a:extLst>
                    <a:ext uri="{9D8B030D-6E8A-4147-A177-3AD203B41FA5}">
                      <a16:colId xmlns:a16="http://schemas.microsoft.com/office/drawing/2014/main" val="20003"/>
                    </a:ext>
                  </a:extLst>
                </a:gridCol>
                <a:gridCol w="754380">
                  <a:extLst>
                    <a:ext uri="{9D8B030D-6E8A-4147-A177-3AD203B41FA5}">
                      <a16:colId xmlns:a16="http://schemas.microsoft.com/office/drawing/2014/main" val="20004"/>
                    </a:ext>
                  </a:extLst>
                </a:gridCol>
              </a:tblGrid>
              <a:tr h="214379">
                <a:tc>
                  <a:txBody>
                    <a:bodyPr/>
                    <a:lstStyle/>
                    <a:p>
                      <a:pPr algn="l" fontAlgn="b"/>
                      <a:r>
                        <a:rPr lang="es-MX" sz="1100" u="none" strike="noStrike" dirty="0">
                          <a:effectLst/>
                        </a:rPr>
                        <a:t>Corea</a:t>
                      </a:r>
                      <a:endParaRPr lang="es-MX" sz="1100" b="0" i="0" u="none" strike="noStrike" dirty="0">
                        <a:solidFill>
                          <a:srgbClr val="000000"/>
                        </a:solidFill>
                        <a:effectLst/>
                        <a:latin typeface="Calibri"/>
                      </a:endParaRPr>
                    </a:p>
                  </a:txBody>
                  <a:tcPr marL="36003" marR="9430" marT="9428" marB="0" anchor="b"/>
                </a:tc>
                <a:tc>
                  <a:txBody>
                    <a:bodyPr/>
                    <a:lstStyle/>
                    <a:p>
                      <a:pPr algn="r" fontAlgn="b"/>
                      <a:r>
                        <a:rPr lang="es-MX" sz="1100" u="none" strike="noStrike">
                          <a:effectLst/>
                        </a:rPr>
                        <a:t>98.4</a:t>
                      </a:r>
                      <a:endParaRPr lang="es-MX" sz="1100" b="0" i="0" u="none" strike="noStrike">
                        <a:solidFill>
                          <a:srgbClr val="000000"/>
                        </a:solidFill>
                        <a:effectLst/>
                        <a:latin typeface="Calibri"/>
                      </a:endParaRPr>
                    </a:p>
                  </a:txBody>
                  <a:tcPr marL="36003" marR="9430" marT="9428" marB="0" anchor="b"/>
                </a:tc>
                <a:tc>
                  <a:txBody>
                    <a:bodyPr/>
                    <a:lstStyle/>
                    <a:p>
                      <a:pPr algn="l" fontAlgn="b"/>
                      <a:endParaRPr lang="es-MX" sz="1100" b="0" i="0" u="none" strike="noStrike">
                        <a:solidFill>
                          <a:srgbClr val="000000"/>
                        </a:solidFill>
                        <a:effectLst/>
                        <a:latin typeface="Calibri"/>
                      </a:endParaRPr>
                    </a:p>
                  </a:txBody>
                  <a:tcPr marL="36003" marR="9430" marT="9428" marB="0" anchor="b"/>
                </a:tc>
                <a:tc>
                  <a:txBody>
                    <a:bodyPr/>
                    <a:lstStyle/>
                    <a:p>
                      <a:pPr algn="l" fontAlgn="b"/>
                      <a:r>
                        <a:rPr lang="es-MX" sz="1100" u="none" strike="noStrike">
                          <a:effectLst/>
                        </a:rPr>
                        <a:t>Turquía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dirty="0">
                          <a:effectLst/>
                        </a:rPr>
                        <a:t>69.4</a:t>
                      </a:r>
                      <a:endParaRPr lang="es-MX" sz="1100" b="0" i="0" u="none" strike="noStrike" dirty="0">
                        <a:solidFill>
                          <a:srgbClr val="000000"/>
                        </a:solidFill>
                        <a:effectLst/>
                        <a:latin typeface="Calibri"/>
                      </a:endParaRPr>
                    </a:p>
                  </a:txBody>
                  <a:tcPr marL="36003" marR="9430" marT="9428" marB="0" anchor="b"/>
                </a:tc>
                <a:extLst>
                  <a:ext uri="{0D108BD9-81ED-4DB2-BD59-A6C34878D82A}">
                    <a16:rowId xmlns:a16="http://schemas.microsoft.com/office/drawing/2014/main" val="10000"/>
                  </a:ext>
                </a:extLst>
              </a:tr>
              <a:tr h="214379">
                <a:tc>
                  <a:txBody>
                    <a:bodyPr/>
                    <a:lstStyle/>
                    <a:p>
                      <a:pPr algn="l" fontAlgn="b"/>
                      <a:r>
                        <a:rPr lang="es-MX" sz="1100" u="none" strike="noStrike">
                          <a:effectLst/>
                        </a:rPr>
                        <a:t>EUA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a:effectLst/>
                        </a:rPr>
                        <a:t>94.3</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r>
                        <a:rPr lang="es-MX" sz="1100" u="none" strike="noStrike">
                          <a:effectLst/>
                        </a:rPr>
                        <a:t>Portugal</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dirty="0">
                          <a:effectLst/>
                        </a:rPr>
                        <a:t>68.9</a:t>
                      </a:r>
                      <a:endParaRPr lang="es-MX" sz="1100" b="0" i="0" u="none" strike="noStrike" dirty="0">
                        <a:solidFill>
                          <a:srgbClr val="000000"/>
                        </a:solidFill>
                        <a:effectLst/>
                        <a:latin typeface="Calibri"/>
                      </a:endParaRPr>
                    </a:p>
                  </a:txBody>
                  <a:tcPr marL="36003" marR="9430" marT="9428" marB="0" anchor="b">
                    <a:solidFill>
                      <a:schemeClr val="bg1"/>
                    </a:solidFill>
                  </a:tcPr>
                </a:tc>
                <a:extLst>
                  <a:ext uri="{0D108BD9-81ED-4DB2-BD59-A6C34878D82A}">
                    <a16:rowId xmlns:a16="http://schemas.microsoft.com/office/drawing/2014/main" val="10001"/>
                  </a:ext>
                </a:extLst>
              </a:tr>
              <a:tr h="214379">
                <a:tc>
                  <a:txBody>
                    <a:bodyPr/>
                    <a:lstStyle/>
                    <a:p>
                      <a:pPr algn="l" fontAlgn="b"/>
                      <a:r>
                        <a:rPr lang="es-MX" sz="1100" u="none" strike="noStrike">
                          <a:effectLst/>
                        </a:rPr>
                        <a:t>Finlandia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93.7</a:t>
                      </a:r>
                      <a:endParaRPr lang="es-MX" sz="1100" b="0" i="0" u="none" strike="noStrike">
                        <a:solidFill>
                          <a:srgbClr val="000000"/>
                        </a:solidFill>
                        <a:effectLst/>
                        <a:latin typeface="Calibri"/>
                      </a:endParaRPr>
                    </a:p>
                  </a:txBody>
                  <a:tcPr marL="36003" marR="9430" marT="9428" marB="0" anchor="b"/>
                </a:tc>
                <a:tc>
                  <a:txBody>
                    <a:bodyPr/>
                    <a:lstStyle/>
                    <a:p>
                      <a:pPr algn="l" fontAlgn="b"/>
                      <a:endParaRPr lang="es-MX" sz="1100" b="0" i="0" u="none" strike="noStrike">
                        <a:solidFill>
                          <a:srgbClr val="000000"/>
                        </a:solidFill>
                        <a:effectLst/>
                        <a:latin typeface="Calibri"/>
                      </a:endParaRPr>
                    </a:p>
                  </a:txBody>
                  <a:tcPr marL="36003" marR="9430" marT="9428" marB="0" anchor="b"/>
                </a:tc>
                <a:tc>
                  <a:txBody>
                    <a:bodyPr/>
                    <a:lstStyle/>
                    <a:p>
                      <a:pPr algn="l" fontAlgn="b"/>
                      <a:r>
                        <a:rPr lang="es-MX" sz="1100" u="none" strike="noStrike">
                          <a:effectLst/>
                        </a:rPr>
                        <a:t>Israel</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65.8</a:t>
                      </a:r>
                      <a:endParaRPr lang="es-MX" sz="1100" b="0" i="0" u="none" strike="noStrike">
                        <a:solidFill>
                          <a:srgbClr val="000000"/>
                        </a:solidFill>
                        <a:effectLst/>
                        <a:latin typeface="Calibri"/>
                      </a:endParaRPr>
                    </a:p>
                  </a:txBody>
                  <a:tcPr marL="36003" marR="9430" marT="9428" marB="0" anchor="b"/>
                </a:tc>
                <a:extLst>
                  <a:ext uri="{0D108BD9-81ED-4DB2-BD59-A6C34878D82A}">
                    <a16:rowId xmlns:a16="http://schemas.microsoft.com/office/drawing/2014/main" val="10002"/>
                  </a:ext>
                </a:extLst>
              </a:tr>
              <a:tr h="214379">
                <a:tc>
                  <a:txBody>
                    <a:bodyPr/>
                    <a:lstStyle/>
                    <a:p>
                      <a:pPr algn="l" fontAlgn="b"/>
                      <a:r>
                        <a:rPr lang="es-MX" sz="1100" u="none" strike="noStrike">
                          <a:effectLst/>
                        </a:rPr>
                        <a:t>Bielorusia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a:effectLst/>
                        </a:rPr>
                        <a:t>91.5</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r>
                        <a:rPr lang="es-MX" sz="1100" u="none" strike="noStrike" dirty="0">
                          <a:effectLst/>
                        </a:rPr>
                        <a:t>Letonia</a:t>
                      </a:r>
                      <a:endParaRPr lang="es-MX" sz="1100" b="0" i="0" u="none" strike="noStrike" dirty="0">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dirty="0">
                          <a:effectLst/>
                        </a:rPr>
                        <a:t>65.1</a:t>
                      </a:r>
                      <a:endParaRPr lang="es-MX" sz="1100" b="0" i="0" u="none" strike="noStrike" dirty="0">
                        <a:solidFill>
                          <a:srgbClr val="000000"/>
                        </a:solidFill>
                        <a:effectLst/>
                        <a:latin typeface="Calibri"/>
                      </a:endParaRPr>
                    </a:p>
                  </a:txBody>
                  <a:tcPr marL="36003" marR="9430" marT="9428" marB="0" anchor="b">
                    <a:solidFill>
                      <a:schemeClr val="bg1"/>
                    </a:solidFill>
                  </a:tcPr>
                </a:tc>
                <a:extLst>
                  <a:ext uri="{0D108BD9-81ED-4DB2-BD59-A6C34878D82A}">
                    <a16:rowId xmlns:a16="http://schemas.microsoft.com/office/drawing/2014/main" val="10003"/>
                  </a:ext>
                </a:extLst>
              </a:tr>
              <a:tr h="214379">
                <a:tc>
                  <a:txBody>
                    <a:bodyPr/>
                    <a:lstStyle/>
                    <a:p>
                      <a:pPr algn="l" fontAlgn="b"/>
                      <a:r>
                        <a:rPr lang="es-MX" sz="1100" u="none" strike="noStrike">
                          <a:effectLst/>
                        </a:rPr>
                        <a:t>Australia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86.3</a:t>
                      </a:r>
                      <a:endParaRPr lang="es-MX" sz="1100" b="0" i="0" u="none" strike="noStrike">
                        <a:solidFill>
                          <a:srgbClr val="000000"/>
                        </a:solidFill>
                        <a:effectLst/>
                        <a:latin typeface="Calibri"/>
                      </a:endParaRPr>
                    </a:p>
                  </a:txBody>
                  <a:tcPr marL="36003" marR="9430" marT="9428" marB="0" anchor="b"/>
                </a:tc>
                <a:tc>
                  <a:txBody>
                    <a:bodyPr/>
                    <a:lstStyle/>
                    <a:p>
                      <a:pPr algn="l" fontAlgn="b"/>
                      <a:endParaRPr lang="es-MX" sz="1100" b="0" i="0" u="none" strike="noStrike">
                        <a:solidFill>
                          <a:srgbClr val="000000"/>
                        </a:solidFill>
                        <a:effectLst/>
                        <a:latin typeface="Calibri"/>
                      </a:endParaRPr>
                    </a:p>
                  </a:txBody>
                  <a:tcPr marL="36003" marR="9430" marT="9428" marB="0" anchor="b"/>
                </a:tc>
                <a:tc>
                  <a:txBody>
                    <a:bodyPr/>
                    <a:lstStyle/>
                    <a:p>
                      <a:pPr algn="l" fontAlgn="b"/>
                      <a:r>
                        <a:rPr lang="es-MX" sz="1100" u="none" strike="noStrike">
                          <a:effectLst/>
                        </a:rPr>
                        <a:t>R. Checa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dirty="0">
                          <a:effectLst/>
                        </a:rPr>
                        <a:t>64.2</a:t>
                      </a:r>
                      <a:endParaRPr lang="es-MX" sz="1100" b="0" i="0" u="none" strike="noStrike" dirty="0">
                        <a:solidFill>
                          <a:srgbClr val="000000"/>
                        </a:solidFill>
                        <a:effectLst/>
                        <a:latin typeface="Calibri"/>
                      </a:endParaRPr>
                    </a:p>
                  </a:txBody>
                  <a:tcPr marL="36003" marR="9430" marT="9428" marB="0" anchor="b"/>
                </a:tc>
                <a:extLst>
                  <a:ext uri="{0D108BD9-81ED-4DB2-BD59-A6C34878D82A}">
                    <a16:rowId xmlns:a16="http://schemas.microsoft.com/office/drawing/2014/main" val="10004"/>
                  </a:ext>
                </a:extLst>
              </a:tr>
              <a:tr h="214379">
                <a:tc>
                  <a:txBody>
                    <a:bodyPr/>
                    <a:lstStyle/>
                    <a:p>
                      <a:pPr algn="l" fontAlgn="b"/>
                      <a:r>
                        <a:rPr lang="es-MX" sz="1100" u="none" strike="noStrike">
                          <a:effectLst/>
                        </a:rPr>
                        <a:t>Eslovenia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a:effectLst/>
                        </a:rPr>
                        <a:t>86.0</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r>
                        <a:rPr lang="es-MX" sz="1100" u="none" strike="noStrike">
                          <a:effectLst/>
                        </a:rPr>
                        <a:t>Uruguay</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dirty="0">
                          <a:effectLst/>
                        </a:rPr>
                        <a:t>63.2</a:t>
                      </a:r>
                      <a:endParaRPr lang="es-MX" sz="1100" b="0" i="0" u="none" strike="noStrike" dirty="0">
                        <a:solidFill>
                          <a:srgbClr val="000000"/>
                        </a:solidFill>
                        <a:effectLst/>
                        <a:latin typeface="Calibri"/>
                      </a:endParaRPr>
                    </a:p>
                  </a:txBody>
                  <a:tcPr marL="36003" marR="9430" marT="9428" marB="0" anchor="b">
                    <a:solidFill>
                      <a:schemeClr val="bg1"/>
                    </a:solidFill>
                  </a:tcPr>
                </a:tc>
                <a:extLst>
                  <a:ext uri="{0D108BD9-81ED-4DB2-BD59-A6C34878D82A}">
                    <a16:rowId xmlns:a16="http://schemas.microsoft.com/office/drawing/2014/main" val="10005"/>
                  </a:ext>
                </a:extLst>
              </a:tr>
              <a:tr h="214379">
                <a:tc>
                  <a:txBody>
                    <a:bodyPr/>
                    <a:lstStyle/>
                    <a:p>
                      <a:pPr algn="l" fontAlgn="b"/>
                      <a:r>
                        <a:rPr lang="es-MX" sz="1100" u="none" strike="noStrike">
                          <a:effectLst/>
                        </a:rPr>
                        <a:t>España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84.6</a:t>
                      </a:r>
                      <a:endParaRPr lang="es-MX" sz="1100" b="0" i="0" u="none" strike="noStrike">
                        <a:solidFill>
                          <a:srgbClr val="000000"/>
                        </a:solidFill>
                        <a:effectLst/>
                        <a:latin typeface="Calibri"/>
                      </a:endParaRPr>
                    </a:p>
                  </a:txBody>
                  <a:tcPr marL="36003" marR="9430" marT="9428" marB="0" anchor="b"/>
                </a:tc>
                <a:tc>
                  <a:txBody>
                    <a:bodyPr/>
                    <a:lstStyle/>
                    <a:p>
                      <a:pPr algn="l" fontAlgn="b"/>
                      <a:endParaRPr lang="es-MX" sz="1100" b="0" i="0" u="none" strike="noStrike">
                        <a:solidFill>
                          <a:srgbClr val="000000"/>
                        </a:solidFill>
                        <a:effectLst/>
                        <a:latin typeface="Calibri"/>
                      </a:endParaRPr>
                    </a:p>
                  </a:txBody>
                  <a:tcPr marL="36003" marR="9430" marT="9428" marB="0" anchor="b"/>
                </a:tc>
                <a:tc>
                  <a:txBody>
                    <a:bodyPr/>
                    <a:lstStyle/>
                    <a:p>
                      <a:pPr algn="l" fontAlgn="b"/>
                      <a:r>
                        <a:rPr lang="es-MX" sz="1100" u="none" strike="noStrike">
                          <a:effectLst/>
                        </a:rPr>
                        <a:t>Bulgaria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62.7</a:t>
                      </a:r>
                      <a:endParaRPr lang="es-MX" sz="1100" b="0" i="0" u="none" strike="noStrike">
                        <a:solidFill>
                          <a:srgbClr val="000000"/>
                        </a:solidFill>
                        <a:effectLst/>
                        <a:latin typeface="Calibri"/>
                      </a:endParaRPr>
                    </a:p>
                  </a:txBody>
                  <a:tcPr marL="36003" marR="9430" marT="9428" marB="0" anchor="b"/>
                </a:tc>
                <a:extLst>
                  <a:ext uri="{0D108BD9-81ED-4DB2-BD59-A6C34878D82A}">
                    <a16:rowId xmlns:a16="http://schemas.microsoft.com/office/drawing/2014/main" val="10006"/>
                  </a:ext>
                </a:extLst>
              </a:tr>
              <a:tr h="214379">
                <a:tc>
                  <a:txBody>
                    <a:bodyPr/>
                    <a:lstStyle/>
                    <a:p>
                      <a:pPr algn="l" fontAlgn="b"/>
                      <a:r>
                        <a:rPr lang="es-MX" sz="1100" u="none" strike="noStrike">
                          <a:effectLst/>
                        </a:rPr>
                        <a:t>Islandia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a:effectLst/>
                        </a:rPr>
                        <a:t>80.9</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r>
                        <a:rPr lang="es-MX" sz="1100" u="none" strike="noStrike">
                          <a:effectLst/>
                        </a:rPr>
                        <a:t>Italia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dirty="0">
                          <a:effectLst/>
                        </a:rPr>
                        <a:t>62.5</a:t>
                      </a:r>
                      <a:endParaRPr lang="es-MX" sz="1100" b="0" i="0" u="none" strike="noStrike" dirty="0">
                        <a:solidFill>
                          <a:srgbClr val="000000"/>
                        </a:solidFill>
                        <a:effectLst/>
                        <a:latin typeface="Calibri"/>
                      </a:endParaRPr>
                    </a:p>
                  </a:txBody>
                  <a:tcPr marL="36003" marR="9430" marT="9428" marB="0" anchor="b">
                    <a:solidFill>
                      <a:schemeClr val="bg1"/>
                    </a:solidFill>
                  </a:tcPr>
                </a:tc>
                <a:extLst>
                  <a:ext uri="{0D108BD9-81ED-4DB2-BD59-A6C34878D82A}">
                    <a16:rowId xmlns:a16="http://schemas.microsoft.com/office/drawing/2014/main" val="10007"/>
                  </a:ext>
                </a:extLst>
              </a:tr>
              <a:tr h="214379">
                <a:tc>
                  <a:txBody>
                    <a:bodyPr/>
                    <a:lstStyle/>
                    <a:p>
                      <a:pPr algn="l" fontAlgn="b"/>
                      <a:r>
                        <a:rPr lang="es-MX" sz="1100" u="none" strike="noStrike">
                          <a:effectLst/>
                        </a:rPr>
                        <a:t>N. Zelanda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79.8</a:t>
                      </a:r>
                      <a:endParaRPr lang="es-MX" sz="1100" b="0" i="0" u="none" strike="noStrike">
                        <a:solidFill>
                          <a:srgbClr val="000000"/>
                        </a:solidFill>
                        <a:effectLst/>
                        <a:latin typeface="Calibri"/>
                      </a:endParaRPr>
                    </a:p>
                  </a:txBody>
                  <a:tcPr marL="36003" marR="9430" marT="9428" marB="0" anchor="b"/>
                </a:tc>
                <a:tc>
                  <a:txBody>
                    <a:bodyPr/>
                    <a:lstStyle/>
                    <a:p>
                      <a:pPr algn="l" fontAlgn="b"/>
                      <a:endParaRPr lang="es-MX" sz="1100" b="0" i="0" u="none" strike="noStrike">
                        <a:solidFill>
                          <a:srgbClr val="000000"/>
                        </a:solidFill>
                        <a:effectLst/>
                        <a:latin typeface="Calibri"/>
                      </a:endParaRPr>
                    </a:p>
                  </a:txBody>
                  <a:tcPr marL="36003" marR="9430" marT="9428" marB="0" anchor="b"/>
                </a:tc>
                <a:tc>
                  <a:txBody>
                    <a:bodyPr/>
                    <a:lstStyle/>
                    <a:p>
                      <a:pPr algn="l" fontAlgn="b"/>
                      <a:r>
                        <a:rPr lang="es-MX" sz="1100" u="none" strike="noStrike">
                          <a:effectLst/>
                        </a:rPr>
                        <a:t>Cuba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dirty="0">
                          <a:effectLst/>
                        </a:rPr>
                        <a:t>62.5</a:t>
                      </a:r>
                      <a:endParaRPr lang="es-MX" sz="1100" b="0" i="0" u="none" strike="noStrike" dirty="0">
                        <a:solidFill>
                          <a:srgbClr val="000000"/>
                        </a:solidFill>
                        <a:effectLst/>
                        <a:latin typeface="Calibri"/>
                      </a:endParaRPr>
                    </a:p>
                  </a:txBody>
                  <a:tcPr marL="36003" marR="9430" marT="9428" marB="0" anchor="b"/>
                </a:tc>
                <a:extLst>
                  <a:ext uri="{0D108BD9-81ED-4DB2-BD59-A6C34878D82A}">
                    <a16:rowId xmlns:a16="http://schemas.microsoft.com/office/drawing/2014/main" val="10008"/>
                  </a:ext>
                </a:extLst>
              </a:tr>
              <a:tr h="214379">
                <a:tc>
                  <a:txBody>
                    <a:bodyPr/>
                    <a:lstStyle/>
                    <a:p>
                      <a:pPr algn="l" fontAlgn="b"/>
                      <a:r>
                        <a:rPr lang="es-MX" sz="1100" u="none" strike="noStrike">
                          <a:effectLst/>
                        </a:rPr>
                        <a:t>Ucrania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a:effectLst/>
                        </a:rPr>
                        <a:t>79.7</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r>
                        <a:rPr lang="es-MX" sz="1100" u="none" strike="noStrike">
                          <a:effectLst/>
                        </a:rPr>
                        <a:t>UK</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dirty="0">
                          <a:effectLst/>
                        </a:rPr>
                        <a:t>61.9</a:t>
                      </a:r>
                      <a:endParaRPr lang="es-MX" sz="1100" b="0" i="0" u="none" strike="noStrike" dirty="0">
                        <a:solidFill>
                          <a:srgbClr val="000000"/>
                        </a:solidFill>
                        <a:effectLst/>
                        <a:latin typeface="Calibri"/>
                      </a:endParaRPr>
                    </a:p>
                  </a:txBody>
                  <a:tcPr marL="36003" marR="9430" marT="9428" marB="0" anchor="b">
                    <a:solidFill>
                      <a:schemeClr val="bg1"/>
                    </a:solidFill>
                  </a:tcPr>
                </a:tc>
                <a:extLst>
                  <a:ext uri="{0D108BD9-81ED-4DB2-BD59-A6C34878D82A}">
                    <a16:rowId xmlns:a16="http://schemas.microsoft.com/office/drawing/2014/main" val="10009"/>
                  </a:ext>
                </a:extLst>
              </a:tr>
              <a:tr h="214379">
                <a:tc>
                  <a:txBody>
                    <a:bodyPr/>
                    <a:lstStyle/>
                    <a:p>
                      <a:pPr algn="l" fontAlgn="b"/>
                      <a:r>
                        <a:rPr lang="es-MX" sz="1100" u="none" strike="noStrike">
                          <a:effectLst/>
                        </a:rPr>
                        <a:t>Dinamarca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79.6</a:t>
                      </a:r>
                      <a:endParaRPr lang="es-MX" sz="1100" b="0" i="0" u="none" strike="noStrike">
                        <a:solidFill>
                          <a:srgbClr val="000000"/>
                        </a:solidFill>
                        <a:effectLst/>
                        <a:latin typeface="Calibri"/>
                      </a:endParaRPr>
                    </a:p>
                  </a:txBody>
                  <a:tcPr marL="36003" marR="9430" marT="9428" marB="0" anchor="b"/>
                </a:tc>
                <a:tc>
                  <a:txBody>
                    <a:bodyPr/>
                    <a:lstStyle/>
                    <a:p>
                      <a:pPr algn="l" fontAlgn="b"/>
                      <a:endParaRPr lang="es-MX" sz="1100" b="0" i="0" u="none" strike="noStrike">
                        <a:solidFill>
                          <a:srgbClr val="000000"/>
                        </a:solidFill>
                        <a:effectLst/>
                        <a:latin typeface="Calibri"/>
                      </a:endParaRPr>
                    </a:p>
                  </a:txBody>
                  <a:tcPr marL="36003" marR="9430" marT="9428" marB="0" anchor="b"/>
                </a:tc>
                <a:tc>
                  <a:txBody>
                    <a:bodyPr/>
                    <a:lstStyle/>
                    <a:p>
                      <a:pPr algn="l" fontAlgn="b"/>
                      <a:r>
                        <a:rPr lang="es-MX" sz="1100" u="none" strike="noStrike">
                          <a:effectLst/>
                        </a:rPr>
                        <a:t>Alemania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dirty="0">
                          <a:effectLst/>
                        </a:rPr>
                        <a:t>61.7</a:t>
                      </a:r>
                      <a:endParaRPr lang="es-MX" sz="1100" b="0" i="0" u="none" strike="noStrike" dirty="0">
                        <a:solidFill>
                          <a:srgbClr val="000000"/>
                        </a:solidFill>
                        <a:effectLst/>
                        <a:latin typeface="Calibri"/>
                      </a:endParaRPr>
                    </a:p>
                  </a:txBody>
                  <a:tcPr marL="36003" marR="9430" marT="9428" marB="0" anchor="b"/>
                </a:tc>
                <a:extLst>
                  <a:ext uri="{0D108BD9-81ED-4DB2-BD59-A6C34878D82A}">
                    <a16:rowId xmlns:a16="http://schemas.microsoft.com/office/drawing/2014/main" val="10010"/>
                  </a:ext>
                </a:extLst>
              </a:tr>
              <a:tr h="214379">
                <a:tc>
                  <a:txBody>
                    <a:bodyPr/>
                    <a:lstStyle/>
                    <a:p>
                      <a:pPr algn="l" fontAlgn="b"/>
                      <a:r>
                        <a:rPr lang="es-MX" sz="1100" u="none" strike="noStrike">
                          <a:effectLst/>
                        </a:rPr>
                        <a:t>Argentina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a:effectLst/>
                        </a:rPr>
                        <a:t>78.6</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r>
                        <a:rPr lang="es-MX" sz="1100" u="none" strike="noStrike">
                          <a:effectLst/>
                        </a:rPr>
                        <a:t>Croacia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dirty="0">
                          <a:effectLst/>
                        </a:rPr>
                        <a:t>61.6</a:t>
                      </a:r>
                      <a:endParaRPr lang="es-MX" sz="1100" b="0" i="0" u="none" strike="noStrike" dirty="0">
                        <a:solidFill>
                          <a:srgbClr val="000000"/>
                        </a:solidFill>
                        <a:effectLst/>
                        <a:latin typeface="Calibri"/>
                      </a:endParaRPr>
                    </a:p>
                  </a:txBody>
                  <a:tcPr marL="36003" marR="9430" marT="9428" marB="0" anchor="b">
                    <a:solidFill>
                      <a:schemeClr val="bg1"/>
                    </a:solidFill>
                  </a:tcPr>
                </a:tc>
                <a:extLst>
                  <a:ext uri="{0D108BD9-81ED-4DB2-BD59-A6C34878D82A}">
                    <a16:rowId xmlns:a16="http://schemas.microsoft.com/office/drawing/2014/main" val="10011"/>
                  </a:ext>
                </a:extLst>
              </a:tr>
              <a:tr h="214379">
                <a:tc>
                  <a:txBody>
                    <a:bodyPr/>
                    <a:lstStyle/>
                    <a:p>
                      <a:pPr algn="l" fontAlgn="b"/>
                      <a:r>
                        <a:rPr lang="es-MX" sz="1100" u="none" strike="noStrike">
                          <a:effectLst/>
                        </a:rPr>
                        <a:t>Venezuela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78.1</a:t>
                      </a:r>
                      <a:endParaRPr lang="es-MX" sz="1100" b="0" i="0" u="none" strike="noStrike">
                        <a:solidFill>
                          <a:srgbClr val="000000"/>
                        </a:solidFill>
                        <a:effectLst/>
                        <a:latin typeface="Calibri"/>
                      </a:endParaRPr>
                    </a:p>
                  </a:txBody>
                  <a:tcPr marL="36003" marR="9430" marT="9428" marB="0" anchor="b"/>
                </a:tc>
                <a:tc>
                  <a:txBody>
                    <a:bodyPr/>
                    <a:lstStyle/>
                    <a:p>
                      <a:pPr algn="l" fontAlgn="b"/>
                      <a:endParaRPr lang="es-MX" sz="1100" b="0" i="0" u="none" strike="noStrike">
                        <a:solidFill>
                          <a:srgbClr val="000000"/>
                        </a:solidFill>
                        <a:effectLst/>
                        <a:latin typeface="Calibri"/>
                      </a:endParaRPr>
                    </a:p>
                  </a:txBody>
                  <a:tcPr marL="36003" marR="9430" marT="9428" marB="0" anchor="b"/>
                </a:tc>
                <a:tc>
                  <a:txBody>
                    <a:bodyPr/>
                    <a:lstStyle/>
                    <a:p>
                      <a:pPr algn="l" fontAlgn="b"/>
                      <a:r>
                        <a:rPr lang="es-MX" sz="1100" u="none" strike="noStrike">
                          <a:effectLst/>
                        </a:rPr>
                        <a:t>Japón</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61.5</a:t>
                      </a:r>
                      <a:endParaRPr lang="es-MX" sz="1100" b="0" i="0" u="none" strike="noStrike">
                        <a:solidFill>
                          <a:srgbClr val="000000"/>
                        </a:solidFill>
                        <a:effectLst/>
                        <a:latin typeface="Calibri"/>
                      </a:endParaRPr>
                    </a:p>
                  </a:txBody>
                  <a:tcPr marL="36003" marR="9430" marT="9428" marB="0" anchor="b"/>
                </a:tc>
                <a:extLst>
                  <a:ext uri="{0D108BD9-81ED-4DB2-BD59-A6C34878D82A}">
                    <a16:rowId xmlns:a16="http://schemas.microsoft.com/office/drawing/2014/main" val="10012"/>
                  </a:ext>
                </a:extLst>
              </a:tr>
              <a:tr h="214379">
                <a:tc>
                  <a:txBody>
                    <a:bodyPr/>
                    <a:lstStyle/>
                    <a:p>
                      <a:pPr algn="l" fontAlgn="b"/>
                      <a:r>
                        <a:rPr lang="es-MX" sz="1100" u="none" strike="noStrike">
                          <a:effectLst/>
                        </a:rPr>
                        <a:t>P. Bajos</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a:effectLst/>
                        </a:rPr>
                        <a:t>77.3</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r>
                        <a:rPr lang="es-MX" sz="1100" u="none" strike="noStrike">
                          <a:effectLst/>
                        </a:rPr>
                        <a:t>Mongolia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dirty="0">
                          <a:effectLst/>
                        </a:rPr>
                        <a:t>61.1</a:t>
                      </a:r>
                      <a:endParaRPr lang="es-MX" sz="1100" b="0" i="0" u="none" strike="noStrike" dirty="0">
                        <a:solidFill>
                          <a:srgbClr val="000000"/>
                        </a:solidFill>
                        <a:effectLst/>
                        <a:latin typeface="Calibri"/>
                      </a:endParaRPr>
                    </a:p>
                  </a:txBody>
                  <a:tcPr marL="36003" marR="9430" marT="9428" marB="0" anchor="b">
                    <a:solidFill>
                      <a:schemeClr val="bg1"/>
                    </a:solidFill>
                  </a:tcPr>
                </a:tc>
                <a:extLst>
                  <a:ext uri="{0D108BD9-81ED-4DB2-BD59-A6C34878D82A}">
                    <a16:rowId xmlns:a16="http://schemas.microsoft.com/office/drawing/2014/main" val="10013"/>
                  </a:ext>
                </a:extLst>
              </a:tr>
              <a:tr h="214379">
                <a:tc>
                  <a:txBody>
                    <a:bodyPr/>
                    <a:lstStyle/>
                    <a:p>
                      <a:pPr algn="l" fontAlgn="b"/>
                      <a:r>
                        <a:rPr lang="es-MX" sz="1100" u="none" strike="noStrike">
                          <a:effectLst/>
                        </a:rPr>
                        <a:t>Estonia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76.7</a:t>
                      </a:r>
                      <a:endParaRPr lang="es-MX" sz="1100" b="0" i="0" u="none" strike="noStrike">
                        <a:solidFill>
                          <a:srgbClr val="000000"/>
                        </a:solidFill>
                        <a:effectLst/>
                        <a:latin typeface="Calibri"/>
                      </a:endParaRPr>
                    </a:p>
                  </a:txBody>
                  <a:tcPr marL="36003" marR="9430" marT="9428" marB="0" anchor="b"/>
                </a:tc>
                <a:tc>
                  <a:txBody>
                    <a:bodyPr/>
                    <a:lstStyle/>
                    <a:p>
                      <a:pPr algn="l" fontAlgn="b"/>
                      <a:endParaRPr lang="es-MX" sz="1100" b="0" i="0" u="none" strike="noStrike">
                        <a:solidFill>
                          <a:srgbClr val="000000"/>
                        </a:solidFill>
                        <a:effectLst/>
                        <a:latin typeface="Calibri"/>
                      </a:endParaRPr>
                    </a:p>
                  </a:txBody>
                  <a:tcPr marL="36003" marR="9430" marT="9428" marB="0" anchor="b"/>
                </a:tc>
                <a:tc>
                  <a:txBody>
                    <a:bodyPr/>
                    <a:lstStyle/>
                    <a:p>
                      <a:pPr algn="l" fontAlgn="b"/>
                      <a:r>
                        <a:rPr lang="es-MX" sz="1100" u="none" strike="noStrike">
                          <a:effectLst/>
                        </a:rPr>
                        <a:t>Libia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dirty="0">
                          <a:effectLst/>
                        </a:rPr>
                        <a:t>60.9</a:t>
                      </a:r>
                      <a:endParaRPr lang="es-MX" sz="1100" b="0" i="0" u="none" strike="noStrike" dirty="0">
                        <a:solidFill>
                          <a:srgbClr val="000000"/>
                        </a:solidFill>
                        <a:effectLst/>
                        <a:latin typeface="Calibri"/>
                      </a:endParaRPr>
                    </a:p>
                  </a:txBody>
                  <a:tcPr marL="36003" marR="9430" marT="9428" marB="0" anchor="b"/>
                </a:tc>
                <a:extLst>
                  <a:ext uri="{0D108BD9-81ED-4DB2-BD59-A6C34878D82A}">
                    <a16:rowId xmlns:a16="http://schemas.microsoft.com/office/drawing/2014/main" val="10014"/>
                  </a:ext>
                </a:extLst>
              </a:tr>
              <a:tr h="214379">
                <a:tc>
                  <a:txBody>
                    <a:bodyPr/>
                    <a:lstStyle/>
                    <a:p>
                      <a:pPr algn="l" fontAlgn="b"/>
                      <a:r>
                        <a:rPr lang="es-MX" sz="1100" u="none" strike="noStrike">
                          <a:effectLst/>
                        </a:rPr>
                        <a:t>F. Rusia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a:effectLst/>
                        </a:rPr>
                        <a:t>76.1</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r>
                        <a:rPr lang="es-MX" sz="1100" u="none" strike="noStrike">
                          <a:effectLst/>
                        </a:rPr>
                        <a:t>Hungría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dirty="0">
                          <a:effectLst/>
                        </a:rPr>
                        <a:t>59.6</a:t>
                      </a:r>
                      <a:endParaRPr lang="es-MX" sz="1100" b="0" i="0" u="none" strike="noStrike" dirty="0">
                        <a:solidFill>
                          <a:srgbClr val="000000"/>
                        </a:solidFill>
                        <a:effectLst/>
                        <a:latin typeface="Calibri"/>
                      </a:endParaRPr>
                    </a:p>
                  </a:txBody>
                  <a:tcPr marL="36003" marR="9430" marT="9428" marB="0" anchor="b">
                    <a:solidFill>
                      <a:schemeClr val="bg1"/>
                    </a:solidFill>
                  </a:tcPr>
                </a:tc>
                <a:extLst>
                  <a:ext uri="{0D108BD9-81ED-4DB2-BD59-A6C34878D82A}">
                    <a16:rowId xmlns:a16="http://schemas.microsoft.com/office/drawing/2014/main" val="10015"/>
                  </a:ext>
                </a:extLst>
              </a:tr>
              <a:tr h="214379">
                <a:tc>
                  <a:txBody>
                    <a:bodyPr/>
                    <a:lstStyle/>
                    <a:p>
                      <a:pPr algn="l" fontAlgn="b"/>
                      <a:r>
                        <a:rPr lang="es-MX" sz="1100" u="none" strike="noStrike">
                          <a:effectLst/>
                        </a:rPr>
                        <a:t>Chile</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74.4</a:t>
                      </a:r>
                      <a:endParaRPr lang="es-MX" sz="1100" b="0" i="0" u="none" strike="noStrike">
                        <a:solidFill>
                          <a:srgbClr val="000000"/>
                        </a:solidFill>
                        <a:effectLst/>
                        <a:latin typeface="Calibri"/>
                      </a:endParaRPr>
                    </a:p>
                  </a:txBody>
                  <a:tcPr marL="36003" marR="9430" marT="9428" marB="0" anchor="b"/>
                </a:tc>
                <a:tc>
                  <a:txBody>
                    <a:bodyPr/>
                    <a:lstStyle/>
                    <a:p>
                      <a:pPr algn="l" fontAlgn="b"/>
                      <a:endParaRPr lang="es-MX" sz="1100" b="0" i="0" u="none" strike="noStrike">
                        <a:solidFill>
                          <a:srgbClr val="000000"/>
                        </a:solidFill>
                        <a:effectLst/>
                        <a:latin typeface="Calibri"/>
                      </a:endParaRPr>
                    </a:p>
                  </a:txBody>
                  <a:tcPr marL="36003" marR="9430" marT="9428" marB="0" anchor="b"/>
                </a:tc>
                <a:tc>
                  <a:txBody>
                    <a:bodyPr/>
                    <a:lstStyle/>
                    <a:p>
                      <a:pPr algn="l" fontAlgn="b"/>
                      <a:r>
                        <a:rPr lang="es-MX" sz="1100" u="none" strike="noStrike">
                          <a:effectLst/>
                        </a:rPr>
                        <a:t>Francia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dirty="0">
                          <a:effectLst/>
                        </a:rPr>
                        <a:t>58.3</a:t>
                      </a:r>
                      <a:endParaRPr lang="es-MX" sz="1100" b="0" i="0" u="none" strike="noStrike" dirty="0">
                        <a:solidFill>
                          <a:srgbClr val="000000"/>
                        </a:solidFill>
                        <a:effectLst/>
                        <a:latin typeface="Calibri"/>
                      </a:endParaRPr>
                    </a:p>
                  </a:txBody>
                  <a:tcPr marL="36003" marR="9430" marT="9428" marB="0" anchor="b"/>
                </a:tc>
                <a:extLst>
                  <a:ext uri="{0D108BD9-81ED-4DB2-BD59-A6C34878D82A}">
                    <a16:rowId xmlns:a16="http://schemas.microsoft.com/office/drawing/2014/main" val="10016"/>
                  </a:ext>
                </a:extLst>
              </a:tr>
              <a:tr h="214379">
                <a:tc>
                  <a:txBody>
                    <a:bodyPr/>
                    <a:lstStyle/>
                    <a:p>
                      <a:pPr algn="l" fontAlgn="b"/>
                      <a:r>
                        <a:rPr lang="es-MX" sz="1100" u="none" strike="noStrike" dirty="0">
                          <a:effectLst/>
                        </a:rPr>
                        <a:t>Noruega</a:t>
                      </a:r>
                      <a:endParaRPr lang="es-MX" sz="1100" b="0" i="0" u="none" strike="noStrike" dirty="0">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a:effectLst/>
                        </a:rPr>
                        <a:t>74.1</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r>
                        <a:rPr lang="es-MX" sz="1100" u="none" strike="noStrike">
                          <a:effectLst/>
                        </a:rPr>
                        <a:t>Suiza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dirty="0">
                          <a:effectLst/>
                        </a:rPr>
                        <a:t>55.6</a:t>
                      </a:r>
                      <a:endParaRPr lang="es-MX" sz="1100" b="0" i="0" u="none" strike="noStrike" dirty="0">
                        <a:solidFill>
                          <a:srgbClr val="000000"/>
                        </a:solidFill>
                        <a:effectLst/>
                        <a:latin typeface="Calibri"/>
                      </a:endParaRPr>
                    </a:p>
                  </a:txBody>
                  <a:tcPr marL="36003" marR="9430" marT="9428" marB="0" anchor="b">
                    <a:solidFill>
                      <a:schemeClr val="bg1"/>
                    </a:solidFill>
                  </a:tcPr>
                </a:tc>
                <a:extLst>
                  <a:ext uri="{0D108BD9-81ED-4DB2-BD59-A6C34878D82A}">
                    <a16:rowId xmlns:a16="http://schemas.microsoft.com/office/drawing/2014/main" val="10017"/>
                  </a:ext>
                </a:extLst>
              </a:tr>
              <a:tr h="214379">
                <a:tc>
                  <a:txBody>
                    <a:bodyPr/>
                    <a:lstStyle/>
                    <a:p>
                      <a:pPr algn="l" fontAlgn="b"/>
                      <a:r>
                        <a:rPr lang="es-MX" sz="1100" u="none" strike="noStrike">
                          <a:effectLst/>
                        </a:rPr>
                        <a:t>Lituania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73.9</a:t>
                      </a:r>
                      <a:endParaRPr lang="es-MX" sz="1100" b="0" i="0" u="none" strike="noStrike">
                        <a:solidFill>
                          <a:srgbClr val="000000"/>
                        </a:solidFill>
                        <a:effectLst/>
                        <a:latin typeface="Calibri"/>
                      </a:endParaRPr>
                    </a:p>
                  </a:txBody>
                  <a:tcPr marL="36003" marR="9430" marT="9428" marB="0" anchor="b"/>
                </a:tc>
                <a:tc>
                  <a:txBody>
                    <a:bodyPr/>
                    <a:lstStyle/>
                    <a:p>
                      <a:pPr algn="l" fontAlgn="b"/>
                      <a:endParaRPr lang="es-MX" sz="1100" b="0" i="0" u="none" strike="noStrike">
                        <a:solidFill>
                          <a:srgbClr val="000000"/>
                        </a:solidFill>
                        <a:effectLst/>
                        <a:latin typeface="Calibri"/>
                      </a:endParaRPr>
                    </a:p>
                  </a:txBody>
                  <a:tcPr marL="36003" marR="9430" marT="9428" marB="0" anchor="b"/>
                </a:tc>
                <a:tc>
                  <a:txBody>
                    <a:bodyPr/>
                    <a:lstStyle/>
                    <a:p>
                      <a:pPr algn="l" fontAlgn="b"/>
                      <a:r>
                        <a:rPr lang="es-MX" sz="1100" u="none" strike="noStrike">
                          <a:effectLst/>
                        </a:rPr>
                        <a:t>Albania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dirty="0">
                          <a:effectLst/>
                        </a:rPr>
                        <a:t>55.5</a:t>
                      </a:r>
                      <a:endParaRPr lang="es-MX" sz="1100" b="0" i="0" u="none" strike="noStrike" dirty="0">
                        <a:solidFill>
                          <a:srgbClr val="000000"/>
                        </a:solidFill>
                        <a:effectLst/>
                        <a:latin typeface="Calibri"/>
                      </a:endParaRPr>
                    </a:p>
                  </a:txBody>
                  <a:tcPr marL="36003" marR="9430" marT="9428" marB="0" anchor="b"/>
                </a:tc>
                <a:extLst>
                  <a:ext uri="{0D108BD9-81ED-4DB2-BD59-A6C34878D82A}">
                    <a16:rowId xmlns:a16="http://schemas.microsoft.com/office/drawing/2014/main" val="10018"/>
                  </a:ext>
                </a:extLst>
              </a:tr>
              <a:tr h="214379">
                <a:tc>
                  <a:txBody>
                    <a:bodyPr/>
                    <a:lstStyle/>
                    <a:p>
                      <a:pPr algn="l" fontAlgn="b"/>
                      <a:r>
                        <a:rPr lang="es-MX" sz="1100" u="none" strike="noStrike">
                          <a:effectLst/>
                        </a:rPr>
                        <a:t>Polonia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a:effectLst/>
                        </a:rPr>
                        <a:t>73.2</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r>
                        <a:rPr lang="es-MX" sz="1100" u="none" strike="noStrike">
                          <a:effectLst/>
                        </a:rPr>
                        <a:t>Irán</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dirty="0">
                          <a:effectLst/>
                        </a:rPr>
                        <a:t>55.2</a:t>
                      </a:r>
                      <a:endParaRPr lang="es-MX" sz="1100" b="0" i="0" u="none" strike="noStrike" dirty="0">
                        <a:solidFill>
                          <a:srgbClr val="000000"/>
                        </a:solidFill>
                        <a:effectLst/>
                        <a:latin typeface="Calibri"/>
                      </a:endParaRPr>
                    </a:p>
                  </a:txBody>
                  <a:tcPr marL="36003" marR="9430" marT="9428" marB="0" anchor="b">
                    <a:solidFill>
                      <a:schemeClr val="bg1"/>
                    </a:solidFill>
                  </a:tcPr>
                </a:tc>
                <a:extLst>
                  <a:ext uri="{0D108BD9-81ED-4DB2-BD59-A6C34878D82A}">
                    <a16:rowId xmlns:a16="http://schemas.microsoft.com/office/drawing/2014/main" val="10019"/>
                  </a:ext>
                </a:extLst>
              </a:tr>
              <a:tr h="214379">
                <a:tc>
                  <a:txBody>
                    <a:bodyPr/>
                    <a:lstStyle/>
                    <a:p>
                      <a:pPr algn="l" fontAlgn="b"/>
                      <a:r>
                        <a:rPr lang="es-MX" sz="1100" u="none" strike="noStrike">
                          <a:effectLst/>
                        </a:rPr>
                        <a:t>Austria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72.4</a:t>
                      </a:r>
                      <a:endParaRPr lang="es-MX" sz="1100" b="0" i="0" u="none" strike="noStrike">
                        <a:solidFill>
                          <a:srgbClr val="000000"/>
                        </a:solidFill>
                        <a:effectLst/>
                        <a:latin typeface="Calibri"/>
                      </a:endParaRPr>
                    </a:p>
                  </a:txBody>
                  <a:tcPr marL="36003" marR="9430" marT="9428" marB="0" anchor="b"/>
                </a:tc>
                <a:tc>
                  <a:txBody>
                    <a:bodyPr/>
                    <a:lstStyle/>
                    <a:p>
                      <a:pPr algn="l" fontAlgn="b"/>
                      <a:endParaRPr lang="es-MX" sz="1100" b="0" i="0" u="none" strike="noStrike">
                        <a:solidFill>
                          <a:srgbClr val="000000"/>
                        </a:solidFill>
                        <a:effectLst/>
                        <a:latin typeface="Calibri"/>
                      </a:endParaRPr>
                    </a:p>
                  </a:txBody>
                  <a:tcPr marL="36003" marR="9430" marT="9428" marB="0" anchor="b"/>
                </a:tc>
                <a:tc>
                  <a:txBody>
                    <a:bodyPr/>
                    <a:lstStyle/>
                    <a:p>
                      <a:pPr algn="l" fontAlgn="b"/>
                      <a:r>
                        <a:rPr lang="es-MX" sz="1100" u="none" strike="noStrike">
                          <a:effectLst/>
                        </a:rPr>
                        <a:t>Eslovaquia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dirty="0">
                          <a:effectLst/>
                        </a:rPr>
                        <a:t>55.1</a:t>
                      </a:r>
                      <a:endParaRPr lang="es-MX" sz="1100" b="0" i="0" u="none" strike="noStrike" dirty="0">
                        <a:solidFill>
                          <a:srgbClr val="000000"/>
                        </a:solidFill>
                        <a:effectLst/>
                        <a:latin typeface="Calibri"/>
                      </a:endParaRPr>
                    </a:p>
                  </a:txBody>
                  <a:tcPr marL="36003" marR="9430" marT="9428" marB="0" anchor="b"/>
                </a:tc>
                <a:extLst>
                  <a:ext uri="{0D108BD9-81ED-4DB2-BD59-A6C34878D82A}">
                    <a16:rowId xmlns:a16="http://schemas.microsoft.com/office/drawing/2014/main" val="10020"/>
                  </a:ext>
                </a:extLst>
              </a:tr>
              <a:tr h="214379">
                <a:tc>
                  <a:txBody>
                    <a:bodyPr/>
                    <a:lstStyle/>
                    <a:p>
                      <a:pPr algn="l" fontAlgn="b"/>
                      <a:r>
                        <a:rPr lang="es-MX" sz="1100" u="none" strike="noStrike">
                          <a:effectLst/>
                        </a:rPr>
                        <a:t>Irlanda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a:effectLst/>
                        </a:rPr>
                        <a:t>71.2</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r>
                        <a:rPr lang="es-MX" sz="1100" u="none" strike="noStrike">
                          <a:effectLst/>
                        </a:rPr>
                        <a:t>Serbia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dirty="0">
                          <a:effectLst/>
                        </a:rPr>
                        <a:t>52.4</a:t>
                      </a:r>
                      <a:endParaRPr lang="es-MX" sz="1100" b="0" i="0" u="none" strike="noStrike" dirty="0">
                        <a:solidFill>
                          <a:srgbClr val="000000"/>
                        </a:solidFill>
                        <a:effectLst/>
                        <a:latin typeface="Calibri"/>
                      </a:endParaRPr>
                    </a:p>
                  </a:txBody>
                  <a:tcPr marL="36003" marR="9430" marT="9428" marB="0" anchor="b">
                    <a:solidFill>
                      <a:schemeClr val="bg1"/>
                    </a:solidFill>
                  </a:tcPr>
                </a:tc>
                <a:extLst>
                  <a:ext uri="{0D108BD9-81ED-4DB2-BD59-A6C34878D82A}">
                    <a16:rowId xmlns:a16="http://schemas.microsoft.com/office/drawing/2014/main" val="10021"/>
                  </a:ext>
                </a:extLst>
              </a:tr>
              <a:tr h="214379">
                <a:tc>
                  <a:txBody>
                    <a:bodyPr/>
                    <a:lstStyle/>
                    <a:p>
                      <a:pPr algn="l" fontAlgn="b"/>
                      <a:r>
                        <a:rPr lang="es-MX" sz="1100" u="none" strike="noStrike">
                          <a:effectLst/>
                        </a:rPr>
                        <a:t>Bélgica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a:effectLst/>
                        </a:rPr>
                        <a:t>70.8</a:t>
                      </a:r>
                      <a:endParaRPr lang="es-MX" sz="1100" b="0" i="0" u="none" strike="noStrike">
                        <a:solidFill>
                          <a:srgbClr val="000000"/>
                        </a:solidFill>
                        <a:effectLst/>
                        <a:latin typeface="Calibri"/>
                      </a:endParaRPr>
                    </a:p>
                  </a:txBody>
                  <a:tcPr marL="36003" marR="9430" marT="9428" marB="0" anchor="b"/>
                </a:tc>
                <a:tc>
                  <a:txBody>
                    <a:bodyPr/>
                    <a:lstStyle/>
                    <a:p>
                      <a:pPr algn="l" fontAlgn="b"/>
                      <a:endParaRPr lang="es-MX" sz="1100" b="0" i="0" u="none" strike="noStrike">
                        <a:solidFill>
                          <a:srgbClr val="000000"/>
                        </a:solidFill>
                        <a:effectLst/>
                        <a:latin typeface="Calibri"/>
                      </a:endParaRPr>
                    </a:p>
                  </a:txBody>
                  <a:tcPr marL="36003" marR="9430" marT="9428" marB="0" anchor="b"/>
                </a:tc>
                <a:tc>
                  <a:txBody>
                    <a:bodyPr/>
                    <a:lstStyle/>
                    <a:p>
                      <a:pPr algn="l" fontAlgn="b"/>
                      <a:r>
                        <a:rPr lang="es-MX" sz="1100" u="none" strike="noStrike">
                          <a:effectLst/>
                        </a:rPr>
                        <a:t>Rumania</a:t>
                      </a:r>
                      <a:endParaRPr lang="es-MX" sz="1100" b="0" i="0" u="none" strike="noStrike">
                        <a:solidFill>
                          <a:srgbClr val="000000"/>
                        </a:solidFill>
                        <a:effectLst/>
                        <a:latin typeface="Calibri"/>
                      </a:endParaRPr>
                    </a:p>
                  </a:txBody>
                  <a:tcPr marL="36003" marR="9430" marT="9428" marB="0" anchor="b"/>
                </a:tc>
                <a:tc>
                  <a:txBody>
                    <a:bodyPr/>
                    <a:lstStyle/>
                    <a:p>
                      <a:pPr algn="r" fontAlgn="b"/>
                      <a:r>
                        <a:rPr lang="es-MX" sz="1100" u="none" strike="noStrike" dirty="0">
                          <a:effectLst/>
                        </a:rPr>
                        <a:t>51.6</a:t>
                      </a:r>
                      <a:endParaRPr lang="es-MX" sz="1100" b="0" i="0" u="none" strike="noStrike" dirty="0">
                        <a:solidFill>
                          <a:srgbClr val="000000"/>
                        </a:solidFill>
                        <a:effectLst/>
                        <a:latin typeface="Calibri"/>
                      </a:endParaRPr>
                    </a:p>
                  </a:txBody>
                  <a:tcPr marL="36003" marR="9430" marT="9428" marB="0" anchor="b"/>
                </a:tc>
                <a:extLst>
                  <a:ext uri="{0D108BD9-81ED-4DB2-BD59-A6C34878D82A}">
                    <a16:rowId xmlns:a16="http://schemas.microsoft.com/office/drawing/2014/main" val="10022"/>
                  </a:ext>
                </a:extLst>
              </a:tr>
              <a:tr h="214379">
                <a:tc>
                  <a:txBody>
                    <a:bodyPr/>
                    <a:lstStyle/>
                    <a:p>
                      <a:pPr algn="l" fontAlgn="b"/>
                      <a:r>
                        <a:rPr lang="es-MX" sz="1100" u="none" strike="noStrike">
                          <a:effectLst/>
                        </a:rPr>
                        <a:t>Suecia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a:effectLst/>
                        </a:rPr>
                        <a:t>70.0</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l" fontAlgn="b"/>
                      <a:r>
                        <a:rPr lang="es-MX" sz="1100" u="none" strike="noStrike">
                          <a:effectLst/>
                        </a:rPr>
                        <a:t>Tailandia</a:t>
                      </a:r>
                      <a:endParaRPr lang="es-MX" sz="1100" b="0" i="0" u="none" strike="noStrike">
                        <a:solidFill>
                          <a:srgbClr val="000000"/>
                        </a:solidFill>
                        <a:effectLst/>
                        <a:latin typeface="Calibri"/>
                      </a:endParaRPr>
                    </a:p>
                  </a:txBody>
                  <a:tcPr marL="36003" marR="9430" marT="9428" marB="0" anchor="b">
                    <a:solidFill>
                      <a:schemeClr val="bg1"/>
                    </a:solidFill>
                  </a:tcPr>
                </a:tc>
                <a:tc>
                  <a:txBody>
                    <a:bodyPr/>
                    <a:lstStyle/>
                    <a:p>
                      <a:pPr algn="r" fontAlgn="b"/>
                      <a:r>
                        <a:rPr lang="es-MX" sz="1100" u="none" strike="noStrike" dirty="0">
                          <a:effectLst/>
                        </a:rPr>
                        <a:t>51.4</a:t>
                      </a:r>
                      <a:endParaRPr lang="es-MX" sz="1100" b="0" i="0" u="none" strike="noStrike" dirty="0">
                        <a:solidFill>
                          <a:srgbClr val="000000"/>
                        </a:solidFill>
                        <a:effectLst/>
                        <a:latin typeface="Calibri"/>
                      </a:endParaRPr>
                    </a:p>
                  </a:txBody>
                  <a:tcPr marL="36003" marR="9430" marT="9428" marB="0" anchor="b">
                    <a:solidFill>
                      <a:schemeClr val="bg1"/>
                    </a:solidFill>
                  </a:tcPr>
                </a:tc>
                <a:extLst>
                  <a:ext uri="{0D108BD9-81ED-4DB2-BD59-A6C34878D82A}">
                    <a16:rowId xmlns:a16="http://schemas.microsoft.com/office/drawing/2014/main" val="10023"/>
                  </a:ext>
                </a:extLst>
              </a:tr>
            </a:tbl>
          </a:graphicData>
        </a:graphic>
      </p:graphicFrame>
      <p:sp>
        <p:nvSpPr>
          <p:cNvPr id="2" name="1 Marcador de número de diapositiva"/>
          <p:cNvSpPr>
            <a:spLocks noGrp="1"/>
          </p:cNvSpPr>
          <p:nvPr>
            <p:ph type="sldNum" sz="quarter" idx="12"/>
          </p:nvPr>
        </p:nvSpPr>
        <p:spPr/>
        <p:txBody>
          <a:bodyPr/>
          <a:lstStyle/>
          <a:p>
            <a:pPr>
              <a:defRPr/>
            </a:pPr>
            <a:fld id="{BA5F60CD-9B73-407A-A36B-9DED25E8C11D}" type="slidenum">
              <a:rPr lang="es-MX" smtClean="0"/>
              <a:pPr>
                <a:defRPr/>
              </a:pPr>
              <a:t>8</a:t>
            </a:fld>
            <a:endParaRPr lang="es-MX"/>
          </a:p>
        </p:txBody>
      </p:sp>
    </p:spTree>
    <p:extLst>
      <p:ext uri="{BB962C8B-B14F-4D97-AF65-F5344CB8AC3E}">
        <p14:creationId xmlns:p14="http://schemas.microsoft.com/office/powerpoint/2010/main" val="117926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0" y="1"/>
            <a:ext cx="9144000" cy="720000"/>
          </a:xfrm>
          <a:solidFill>
            <a:schemeClr val="tx1"/>
          </a:solidFill>
        </p:spPr>
        <p:txBody>
          <a:bodyPr/>
          <a:lstStyle/>
          <a:p>
            <a:pPr algn="r" eaLnBrk="1" hangingPunct="1"/>
            <a:r>
              <a:rPr lang="es-MX" altLang="es-MX" sz="2800" dirty="0">
                <a:solidFill>
                  <a:schemeClr val="bg1"/>
                </a:solidFill>
                <a:latin typeface="+mn-lt"/>
              </a:rPr>
              <a:t>Profesionales en el futuro. Redistribución geográfica</a:t>
            </a: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32" y="996042"/>
            <a:ext cx="4396468" cy="2615292"/>
          </a:xfrm>
          <a:prstGeom prst="rect">
            <a:avLst/>
          </a:prstGeo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60353"/>
            <a:ext cx="4449536" cy="2585357"/>
          </a:xfrm>
          <a:prstGeom prst="rect">
            <a:avLst/>
          </a:prstGeom>
        </p:spPr>
      </p:pic>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532" y="3995042"/>
            <a:ext cx="4273323" cy="2585357"/>
          </a:xfrm>
          <a:prstGeom prst="rect">
            <a:avLst/>
          </a:prstGeom>
        </p:spPr>
      </p:pic>
      <p:sp>
        <p:nvSpPr>
          <p:cNvPr id="13" name="12 CuadroTexto"/>
          <p:cNvSpPr txBox="1"/>
          <p:nvPr/>
        </p:nvSpPr>
        <p:spPr>
          <a:xfrm>
            <a:off x="155121" y="996042"/>
            <a:ext cx="4441372" cy="2800767"/>
          </a:xfrm>
          <a:prstGeom prst="rect">
            <a:avLst/>
          </a:prstGeom>
          <a:noFill/>
        </p:spPr>
        <p:txBody>
          <a:bodyPr wrap="square" rtlCol="0">
            <a:spAutoFit/>
          </a:bodyPr>
          <a:lstStyle/>
          <a:p>
            <a:r>
              <a:rPr lang="es-MX" sz="1600" dirty="0"/>
              <a:t>La población de 20 a 34 años con estudios superiores incrementó de 91 a 129 millones de 2000 a 2010. Alcanzará 204 millones en 2020.</a:t>
            </a:r>
          </a:p>
          <a:p>
            <a:endParaRPr lang="es-MX" sz="1600" dirty="0"/>
          </a:p>
          <a:p>
            <a:r>
              <a:rPr lang="es-MX" sz="1600" dirty="0"/>
              <a:t>De 2000 a 2020 la proporción de EUA disminuye de 17% a 11%. La de China incrementa de 17% a 29%.</a:t>
            </a:r>
          </a:p>
          <a:p>
            <a:endParaRPr lang="es-MX" sz="1600" dirty="0"/>
          </a:p>
          <a:p>
            <a:r>
              <a:rPr lang="es-MX" sz="1600" dirty="0"/>
              <a:t>En 2010 EUA y Europa concentran más de 45% de los profesionales. En 2020 China, India, Corea e Indonesia producirán más del 50%, EUA y Europa el 25% y América Latina menos del 10%.</a:t>
            </a:r>
          </a:p>
        </p:txBody>
      </p:sp>
      <p:sp>
        <p:nvSpPr>
          <p:cNvPr id="2" name="1 Marcador de número de diapositiva"/>
          <p:cNvSpPr>
            <a:spLocks noGrp="1"/>
          </p:cNvSpPr>
          <p:nvPr>
            <p:ph type="sldNum" sz="quarter" idx="12"/>
          </p:nvPr>
        </p:nvSpPr>
        <p:spPr/>
        <p:txBody>
          <a:bodyPr/>
          <a:lstStyle/>
          <a:p>
            <a:pPr>
              <a:defRPr/>
            </a:pPr>
            <a:fld id="{BA5F60CD-9B73-407A-A36B-9DED25E8C11D}" type="slidenum">
              <a:rPr lang="es-MX" smtClean="0"/>
              <a:pPr>
                <a:defRPr/>
              </a:pPr>
              <a:t>9</a:t>
            </a:fld>
            <a:endParaRPr lang="es-MX"/>
          </a:p>
        </p:txBody>
      </p:sp>
    </p:spTree>
    <p:extLst>
      <p:ext uri="{BB962C8B-B14F-4D97-AF65-F5344CB8AC3E}">
        <p14:creationId xmlns:p14="http://schemas.microsoft.com/office/powerpoint/2010/main" val="7534515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2561</TotalTime>
  <Words>3186</Words>
  <Application>Microsoft Office PowerPoint</Application>
  <PresentationFormat>Presentación en pantalla (4:3)</PresentationFormat>
  <Paragraphs>1028</Paragraphs>
  <Slides>32</Slides>
  <Notes>6</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38" baseType="lpstr">
      <vt:lpstr>Arial</vt:lpstr>
      <vt:lpstr>Calibri</vt:lpstr>
      <vt:lpstr>Calibri Light</vt:lpstr>
      <vt:lpstr>Times New Roman</vt:lpstr>
      <vt:lpstr>Tema de Office</vt:lpstr>
      <vt:lpstr>Microsoft Excel Chart</vt:lpstr>
      <vt:lpstr>X Curso Interinstitucional de Educación Superior  Normales, Tecnológicos y Universidades Política, Políticas y Gobierno de la Educación Superior en México</vt:lpstr>
      <vt:lpstr>Pautas de transformación</vt:lpstr>
      <vt:lpstr>Algunos debates centrales</vt:lpstr>
      <vt:lpstr>La educación superior como bien público</vt:lpstr>
      <vt:lpstr>Educación Superior como bien público</vt:lpstr>
      <vt:lpstr>Crecimiento  Matrícula de educación superior. Mundo y regiones</vt:lpstr>
      <vt:lpstr>Cobertura bruta de ES en el mundo</vt:lpstr>
      <vt:lpstr>Países con cobertura bruta de ES superior al 50% (2013)</vt:lpstr>
      <vt:lpstr>Profesionales en el futuro. Redistribución geográfica</vt:lpstr>
      <vt:lpstr>México: Matrícula escolarizada total: TSU, LUT y Normal (1970-2014)</vt:lpstr>
      <vt:lpstr>Cobertura bruta ES según PIB per cápita anual</vt:lpstr>
      <vt:lpstr>Relación entre nivel económico y cobertura de ES</vt:lpstr>
      <vt:lpstr>Gasto en educación superior como porcentaje del PIB</vt:lpstr>
      <vt:lpstr>Población de 25 a 34 años con educación superior. OCDE</vt:lpstr>
      <vt:lpstr>Esperanza de titulación</vt:lpstr>
      <vt:lpstr>NINIS</vt:lpstr>
      <vt:lpstr>Calidad académica y externalidades sociales</vt:lpstr>
      <vt:lpstr>Producción académica indexada</vt:lpstr>
      <vt:lpstr>Producción académica indexada. Europa, EUA, China</vt:lpstr>
      <vt:lpstr>Producción académica indexada. Europa Occidental</vt:lpstr>
      <vt:lpstr>Producción académica indexada. Países de Iberoamérica</vt:lpstr>
      <vt:lpstr>Producción académica indexada</vt:lpstr>
      <vt:lpstr>Empleabilidad. Un problema multidimensional</vt:lpstr>
      <vt:lpstr>Marco conceptual</vt:lpstr>
      <vt:lpstr>Datos de inconsistencia</vt:lpstr>
      <vt:lpstr>Desempleo de profesionales Europa: PEA desempleada con estudios superiores</vt:lpstr>
      <vt:lpstr>Empleabilidad. El caso de México</vt:lpstr>
      <vt:lpstr>México: crecimiento de matrícula, egreso y empleo  2005-2014</vt:lpstr>
      <vt:lpstr>México: Desocupación de profesionistas 2000 y 2010</vt:lpstr>
      <vt:lpstr>México: Empleo y Profesiones</vt:lpstr>
      <vt:lpstr>México: Matrícula por áreas (2014-2015)</vt:lpstr>
      <vt:lpstr>Títulos de ingeniería por año. Comparación internacional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Roberto Rodríguez Gómez</dc:creator>
  <cp:lastModifiedBy>Roberto Rodríguez Gómez</cp:lastModifiedBy>
  <cp:revision>94</cp:revision>
  <cp:lastPrinted>2014-08-15T21:17:23Z</cp:lastPrinted>
  <dcterms:created xsi:type="dcterms:W3CDTF">2014-08-06T19:07:10Z</dcterms:created>
  <dcterms:modified xsi:type="dcterms:W3CDTF">2016-10-21T21:45:17Z</dcterms:modified>
</cp:coreProperties>
</file>