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9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086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6519-71B1-4A6B-AFEA-9EB969EADFA4}" type="datetimeFigureOut">
              <a:rPr lang="es-MX" smtClean="0"/>
              <a:pPr/>
              <a:t>14/10/2016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F7C40-B481-410C-925D-B38CD95200A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75656" y="536108"/>
            <a:ext cx="60486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188640"/>
            <a:ext cx="770485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Curso Interinstitucional </a:t>
            </a:r>
            <a:br>
              <a:rPr lang="es-MX" sz="1400" dirty="0" smtClean="0"/>
            </a:br>
            <a:r>
              <a:rPr lang="es-MX" sz="1400" dirty="0" smtClean="0"/>
              <a:t>del Seminario </a:t>
            </a:r>
            <a:r>
              <a:rPr lang="es-MX" sz="1400" dirty="0"/>
              <a:t>de Educación Superior </a:t>
            </a: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 smtClean="0"/>
              <a:t>Instituto </a:t>
            </a:r>
            <a:r>
              <a:rPr lang="es-MX" sz="1400" dirty="0"/>
              <a:t>de Investigaciones Económicas </a:t>
            </a: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 smtClean="0"/>
              <a:t>UNAM</a:t>
            </a:r>
          </a:p>
          <a:p>
            <a:r>
              <a:rPr lang="es-MX" sz="1400" dirty="0" smtClean="0"/>
              <a:t>14 de octubre de 2016</a:t>
            </a: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b="1" dirty="0" smtClean="0">
                <a:latin typeface="Arial" pitchFamily="34" charset="0"/>
                <a:cs typeface="Arial" pitchFamily="34" charset="0"/>
              </a:rPr>
            </a:br>
            <a:r>
              <a:rPr lang="es-MX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800" b="1" dirty="0" smtClean="0">
                <a:latin typeface="Arial" pitchFamily="34" charset="0"/>
                <a:cs typeface="Arial" pitchFamily="34" charset="0"/>
              </a:rPr>
            </a:b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r>
              <a:rPr lang="es-MX" b="1" dirty="0" smtClean="0"/>
              <a:t>La </a:t>
            </a:r>
            <a:r>
              <a:rPr lang="es-MX" b="1" dirty="0"/>
              <a:t>concepción politécnica y la formación práctica 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desde </a:t>
            </a:r>
            <a:r>
              <a:rPr lang="es-MX" b="1" dirty="0"/>
              <a:t>una perspectiva </a:t>
            </a:r>
            <a:r>
              <a:rPr lang="es-MX" b="1" dirty="0" smtClean="0"/>
              <a:t>histórica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latin typeface="Arial" pitchFamily="34" charset="0"/>
                <a:cs typeface="Arial" pitchFamily="34" charset="0"/>
              </a:rPr>
              <a:t>Dr. Eduardo Weiss</a:t>
            </a:r>
          </a:p>
          <a:p>
            <a:pPr algn="r"/>
            <a:r>
              <a:rPr lang="es-MX" sz="1600" dirty="0" smtClean="0">
                <a:latin typeface="Arial" pitchFamily="34" charset="0"/>
                <a:cs typeface="Arial" pitchFamily="34" charset="0"/>
              </a:rPr>
              <a:t>(colaboración Enrique Bernal)</a:t>
            </a:r>
          </a:p>
          <a:p>
            <a:pPr algn="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dirty="0" smtClean="0">
                <a:latin typeface="Arial" pitchFamily="34" charset="0"/>
                <a:cs typeface="Arial" pitchFamily="34" charset="0"/>
              </a:rPr>
              <a:t>DIE- CINVESTAV</a:t>
            </a:r>
            <a:endParaRPr lang="es-MX" dirty="0" smtClean="0"/>
          </a:p>
          <a:p>
            <a:endParaRPr lang="es-MX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13140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IPN 1936: Integraci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tres niveles de educaci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</a:t>
            </a:r>
          </a:p>
          <a:p>
            <a:pPr marL="0" lvl="2" fontAlgn="base">
              <a:spcBef>
                <a:spcPct val="0"/>
              </a:spcBef>
              <a:spcAft>
                <a:spcPct val="0"/>
              </a:spcAft>
            </a:pPr>
            <a:r>
              <a:rPr lang="es-MX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Modelo del Sistema de Educaci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Tecnol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 que se construir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 partir de 70/80s 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lang="es-MX" sz="1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revocacional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(correspondiente a secundaria)  </a:t>
            </a:r>
            <a:endParaRPr lang="es-MX" sz="1400" dirty="0" smtClean="0">
              <a:latin typeface="Arial" pitchFamily="34" charset="0"/>
            </a:endParaRPr>
          </a:p>
          <a:p>
            <a:pPr marL="0"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Vocacional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(bachillerato)  </a:t>
            </a:r>
            <a:endParaRPr lang="es-MX" sz="1400" dirty="0" smtClean="0">
              <a:latin typeface="Arial" pitchFamily="34" charset="0"/>
            </a:endParaRPr>
          </a:p>
          <a:p>
            <a:pPr marL="457200" lvl="3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Ingeniería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(superior)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s-MX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(supuesta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correspondencia  con la jerarqu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 laboral: aprendiz, obreros,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 calificados,            ingenieros y directores  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Modelo  que la SEP va impulsar para todo el pa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en los a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setentas/ochentas:  Escuelas ya desligadas de Instituto Polit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 Nacional  y manejadas</a:t>
            </a:r>
            <a:r>
              <a:rPr kumimoji="0" lang="es-MX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 la SEP  </a:t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1991 se crea con las Universidades Tecnológicas un nuevo nivel intermedio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Tendencias contraria a la integraci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niveles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     separaci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secundaria y luego de los  bachilleratos de la educaci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superior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     Impulso a carreras terminales: CETs, CONALEP en 70s y 80s,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     Impulso a carreras cortas:  Universidades Tecnol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gicas 1990s:    2 a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Universidades Polit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cnicas en 2000:                3 a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Pero no son sostenibles, frente a la demanda de los estudiantes y sus familias: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CETs se convirtieron en bachilleratos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CONALEP tuvo que introducir el bachillerato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Estudiantes de UT exigen equivalencia para poder seguir estudiando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creaci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nuevas instituciones permiti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innovaci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CONALEP y  Universidades Tecnol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</a:t>
            </a:r>
          </a:p>
          <a:p>
            <a:pPr eaLnBrk="0" fontAlgn="base" hangingPunct="0">
              <a:spcAft>
                <a:spcPct val="0"/>
              </a:spcAft>
            </a:pP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dem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de promover carreras terminales o cortas permitieron introducir innovaciones como:      </a:t>
            </a:r>
            <a:endParaRPr lang="es-MX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R</a:t>
            </a:r>
            <a:r>
              <a:rPr lang="es-MX" sz="1400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gimen laboral fuera de las reglas SEP / SNTE                                        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Formaci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m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pr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Innovaciones curriculares (Competencias)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Mejor Vinculaci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1520" y="-513727"/>
            <a:ext cx="8892480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gran expansión de la educación técnica a partir de los años setenta y la creación del Sistema Nacional de Educación Tecnológica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1900: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Escuelas de Artes y Oficios en capitales de 8 estados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1948-1954: 4 Institutos Tecnol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gicos Regionales en 3 estados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Bache de la educaci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cnica en los a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ñ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os del milagro econ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mico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1959 los ITR se separan del IPN y son integrados a la SEP   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1968-1978: se crean otros 31 ITRs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gran expansi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en la d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cada de los 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setenta bajo la tutela de la SEP federal, a partir de los años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noventa el crecimiento se realiza con concurrencia de los gobiernos de los estados: 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2004: 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</a:t>
            </a:r>
            <a: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ay 224 Instituto Tecnológicos   (ITs)</a:t>
            </a:r>
            <a:b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2005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–2006: 3 650 000 estudiantes de Educación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edia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uperior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1 078 000 Bachillerato Tecnológico (32.6 %)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357 000 Profesional Medio Terminal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Universidades Tecnológicas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Universidades Politécnicas</a:t>
            </a:r>
            <a:b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9024" y="-61554"/>
            <a:ext cx="878497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cumplimiento de la concepci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polit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en M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xico en 1980:</a:t>
            </a:r>
            <a:b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s-MX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Sustituci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las carreras de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agr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cola,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pecuario,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en industrias y  técnico forestal     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s-MX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por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Especializaciones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26 especialidades (1981)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Mediada por:   </a:t>
            </a:r>
            <a:b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los troncos comunes del bachillerato (1981)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los troncos tecnol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gicos comunes: ej. N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cleo B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sico Agropecuario (1981)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Las especializaciones: 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914400" lvl="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parte eran adaptaciones necesarias al contexto econ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mico y ecol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 regional: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como Pecuario en zonas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ridas </a:t>
            </a:r>
          </a:p>
          <a:p>
            <a:pPr marL="457200" lvl="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MX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914400" lvl="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Otras eran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super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-especializaciones: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Agropecuario en Suelos </a:t>
            </a:r>
          </a:p>
          <a:p>
            <a:pPr marL="457200"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También  hay </a:t>
            </a:r>
            <a:r>
              <a:rPr lang="es-MX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Tendencias contrarias: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Reducción de especializaciones </a:t>
            </a:r>
            <a:b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Familias de carreras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Integración de la ingeniería con</a:t>
            </a:r>
            <a:r>
              <a:rPr lang="es-ES" sz="16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materias de administración </a:t>
            </a:r>
            <a:endParaRPr kumimoji="0" lang="es-MX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UNIVERSDIDAD POLTECNICA DE AGUASCLIENTES</a:t>
            </a:r>
            <a:br>
              <a:rPr lang="es-MX" sz="1800" dirty="0" smtClean="0"/>
            </a:br>
            <a:r>
              <a:rPr lang="es-MX" sz="1800" dirty="0" smtClean="0"/>
              <a:t>INGENIERÍA INDUSTRIAL </a:t>
            </a:r>
            <a:br>
              <a:rPr lang="es-MX" sz="1800" dirty="0" smtClean="0"/>
            </a:br>
            <a:r>
              <a:rPr lang="es-MX" sz="1800" dirty="0" smtClean="0"/>
              <a:t>10 CUATRIMESTRES</a:t>
            </a:r>
            <a:endParaRPr lang="es-MX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Primer </a:t>
            </a:r>
            <a:r>
              <a:rPr lang="es-MX" dirty="0" smtClean="0"/>
              <a:t>cuatrimestre.  </a:t>
            </a:r>
            <a:r>
              <a:rPr lang="es-MX" dirty="0"/>
              <a:t>Algebra lineal Cálculo diferencial e integral Fundamentos de física Fundamentos de química Inglés I Introducción a la ingeniería industrial Valores del </a:t>
            </a:r>
            <a:r>
              <a:rPr lang="es-MX" dirty="0" smtClean="0"/>
              <a:t>ser</a:t>
            </a:r>
          </a:p>
          <a:p>
            <a:pPr marL="0" indent="0">
              <a:buNone/>
            </a:pPr>
            <a:r>
              <a:rPr lang="es-MX" dirty="0" smtClean="0"/>
              <a:t>Segundo cuatrimestre. </a:t>
            </a:r>
            <a:r>
              <a:rPr lang="es-MX" dirty="0"/>
              <a:t>Dibujo para ingeniería Electricidad y magnetismo Inglés II Inteligencia emocional Probabilidad y estadística Tecnología de los materiales Termodinámica</a:t>
            </a:r>
          </a:p>
          <a:p>
            <a:pPr marL="0" indent="0">
              <a:buNone/>
            </a:pPr>
            <a:r>
              <a:rPr lang="es-MX" dirty="0"/>
              <a:t>Tercer </a:t>
            </a:r>
            <a:r>
              <a:rPr lang="es-MX" dirty="0" smtClean="0"/>
              <a:t>cuatrimestre. Control </a:t>
            </a:r>
            <a:r>
              <a:rPr lang="es-MX" dirty="0"/>
              <a:t>estadístico de la calidad Desarrollo interpersonal Ecuaciones diferenciales Inglés III Metrología Procesos de fabricación Seguridad e higiene industrial</a:t>
            </a:r>
          </a:p>
          <a:p>
            <a:pPr marL="0" indent="0">
              <a:buNone/>
            </a:pPr>
            <a:r>
              <a:rPr lang="es-MX" dirty="0"/>
              <a:t>Cuarto cuatrimestre </a:t>
            </a:r>
            <a:r>
              <a:rPr lang="es-MX" dirty="0" smtClean="0"/>
              <a:t>. Análisis </a:t>
            </a:r>
            <a:r>
              <a:rPr lang="es-MX" dirty="0"/>
              <a:t>y enfoque de sistemas Estadística industrial Estancia Gestión empresarial Habilidades del pensamiento Inglés IV Lógica de programación</a:t>
            </a:r>
          </a:p>
          <a:p>
            <a:pPr marL="0" indent="0">
              <a:buNone/>
            </a:pPr>
            <a:r>
              <a:rPr lang="es-MX" dirty="0"/>
              <a:t>Quinto </a:t>
            </a:r>
            <a:r>
              <a:rPr lang="es-MX" dirty="0" smtClean="0"/>
              <a:t>cuatrimestre. </a:t>
            </a:r>
            <a:r>
              <a:rPr lang="es-MX" dirty="0"/>
              <a:t>Administración de la producción Fundamentos de ingeniería electrónica Habilidades organizacionales </a:t>
            </a:r>
            <a:r>
              <a:rPr lang="es-MX" dirty="0" err="1"/>
              <a:t>Ingenieria</a:t>
            </a:r>
            <a:r>
              <a:rPr lang="es-MX" dirty="0"/>
              <a:t> de métodos Ingeniería de planta Inglés V Investigación de operaciones</a:t>
            </a:r>
          </a:p>
          <a:p>
            <a:pPr marL="0" indent="0">
              <a:buNone/>
            </a:pPr>
            <a:r>
              <a:rPr lang="es-MX" dirty="0"/>
              <a:t>Sexto </a:t>
            </a:r>
            <a:r>
              <a:rPr lang="es-MX" dirty="0" smtClean="0"/>
              <a:t>cuatrimestre.  </a:t>
            </a:r>
            <a:r>
              <a:rPr lang="es-MX" dirty="0"/>
              <a:t>Análisis de decisiones Automatización y control Diseño de experimentos Estudio del trabajo Ética profesional Inglés VI Planeación de la producción</a:t>
            </a:r>
          </a:p>
          <a:p>
            <a:pPr marL="0" indent="0">
              <a:buNone/>
            </a:pPr>
            <a:r>
              <a:rPr lang="es-MX" dirty="0"/>
              <a:t>…</a:t>
            </a:r>
            <a:br>
              <a:rPr lang="es-MX" dirty="0"/>
            </a:br>
            <a:r>
              <a:rPr lang="es-MX" dirty="0"/>
              <a:t>Décimo cuatrimestre Estadía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73148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647112"/>
            <a:ext cx="871296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CREA EN LA SEP FEDERAL UN SISTEMA DE EDUCACI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TECNOL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</a:t>
            </a: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escentralizaci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hacia los estados: el control administrativo pasa a las </a:t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entidades federativas a partir de 1992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 Los estados crean sus propias instituciones 1993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Disoluci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Subsecretar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 de Educación e Investigación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Tecnológicas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(SEIT) y absorci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sus funciones por la Subsecretaria de Educaci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Superior y por la nueva Subsecretar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de Educaci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Media Superior en 2005</a:t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Coordinación </a:t>
            </a:r>
            <a:r>
              <a:rPr lang="es-MX" dirty="0">
                <a:latin typeface="Arial" pitchFamily="34" charset="0"/>
                <a:ea typeface="Calibri" pitchFamily="34" charset="0"/>
                <a:cs typeface="Arial" pitchFamily="34" charset="0"/>
              </a:rPr>
              <a:t>General de Universidades Tecnológicas y 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Politécnicas </a:t>
            </a:r>
            <a:endParaRPr lang="es-MX" dirty="0">
              <a:latin typeface="Arial" pitchFamily="34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MX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5136"/>
            <a:ext cx="9144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Disfuncionalidades de la expansi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Mientras hab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pocas escuelas y egresados, éstos fueron absorbidos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vidamente en  empleos de un mercado laboral formal creciente (sector p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blico, empresas p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blicas y empresas privadas).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partir de la expansi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los 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70/80 comenz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discusi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las disfuncionalidades: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Carreras necesarias y poco demandadas vs. carreras demandadas (porque hay más empleo  para los egresados)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¿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Planeaci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ubicaci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planteles o negociaci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 con municipios y padres de familia? 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s-MX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Escuelas secundarias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cnicas en grandes ciudades, cuando hacen falta en zonas rurales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CBTAS con pretensi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de alta tecnolog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í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en zonas de agricultura de subsistencia </a:t>
            </a:r>
            <a:b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una zona lechera, un CBTA  agropecuario forma  durante 30 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Pecuarios y de Industrializaci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Leche, cuando ya hacen falta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en electricidad y refrigeraci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(un CBT Industrial y de Servicios).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742950" lvl="1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México hay mas egresados de ingeniería que en Francia y la mayoría trabaja como docentes de </a:t>
            </a:r>
            <a:r>
              <a:rPr kumimoji="0" lang="es-MX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secundraria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media superior y superior. (Roberto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297524"/>
            <a:ext cx="84249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Empleo – Auto-empleo – Microempresas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1900: México era un país agrícola campesino, con una industria incipiente.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Hoy es un país urbano con  50% de la PEA en el sector informal de la economía.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Crisis de la sociedad asalariada, desempleo mundial de jóvenes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educación técnica iba dirigida/ se dirige (dominantemente) a los sectores modernos de la economía y al empleo formal.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micro-empresa moderna de jóvenes egresados de la educación superior </a:t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vs. la micro-empresa de los sectores populares 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Los conocimientos de la educación técnica y empresarial muchas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veces no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son pertinentes para la microempresa popular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-16459"/>
            <a:ext cx="85689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Fortaleza y a la vez debilidad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 smtClean="0"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 formaci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para el trabajo se realiza en M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xico por la educaci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escolar </a:t>
            </a:r>
            <a:b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formaci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técnica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profesional se ha realizado a través de la escuela        (como en Francia)</a:t>
            </a:r>
          </a:p>
          <a:p>
            <a:pPr marL="457200"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914400"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- La formaci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se vincula linealmente con los niveles educativos </a:t>
            </a:r>
          </a:p>
          <a:p>
            <a:pPr marL="0"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- La figura del t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cnico medio no fue creada por la industria y la empresa,</a:t>
            </a:r>
          </a:p>
          <a:p>
            <a:pPr marL="914400"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sino por la escuela:</a:t>
            </a:r>
          </a:p>
          <a:p>
            <a:pPr marL="1371600" lvl="6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6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Las escuelas organizaron la teor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í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t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cnica y proporcionaron espacios para la pr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ctica en forma de talleres escolares pero </a:t>
            </a:r>
          </a:p>
          <a:p>
            <a:pPr marL="1371600" lvl="6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6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hoy en d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í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son las escuelas, las que buscan espacios de pr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ctica a partir de  la vinculaci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con empresas e instituciones p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ú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blicas. </a:t>
            </a:r>
            <a:b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6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6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Si acaso 25% de la PEA recibe capacitaci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por las empresas.     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30776"/>
            <a:ext cx="896448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Tendencias contrarias</a:t>
            </a:r>
            <a:r>
              <a:rPr lang="es-MX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 esfuerzos reiterados de 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vinculaci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la ubicaci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escuelas, institutos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carreras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la definici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perfiles de carreras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realizados en el pasado en comunicación con los gremios de profesionales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ahora cada vez m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con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sectores empresariales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Las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redes en la producci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conocimientos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entre empresas e instituciones de la  educaci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superior e investigaci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tecnol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 nuevo concepto de vinculaci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en los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espacios de pr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y un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nuevo concepto de pr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estancias en las empresas e instituciones del sector p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blico, en lugar de en talleres escolares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sustituci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del concepto de pr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como aplicaci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teor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 las teor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socio-constructivas de aprendizaje,</a:t>
            </a:r>
            <a:r>
              <a:rPr kumimoji="0" 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como aprendizaje situado en contextos de pr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</a:t>
            </a: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46167"/>
            <a:ext cx="8172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educaci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como institución eminentemente p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blica</a:t>
            </a:r>
            <a:endParaRPr kumimoji="0" lang="es-MX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 exposici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 una historia de la educaci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blica </a:t>
            </a:r>
            <a:endParaRPr kumimoji="0" lang="es-MX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Olvida:</a:t>
            </a:r>
          </a:p>
          <a:p>
            <a:pPr marL="914400"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Colegios Salesianos y Don Bosco (1894)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1920 a 1940: los sindicatos establecen  o intentan establecer  escuelas 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cnicas   (ej. SME)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1941: Universidad Obrera de Vicente Lombardo Toledano </a:t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Las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escuelas privadas: 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ITESM e ITAM en 1940s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Proliferaci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creciente de escuelas “patito” de nivel medio superior y superior a partir de los a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1980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40% de la matrícula privada de licenciatura es atendida por universidades de este tipo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En 2007 Revocan REVOE a 500 de las 3,600 Escuelas   de       Nivel Medio Superior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es-MX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ONGs que atienden a sectores populares desde los a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ñ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os setenta y en medida creciente.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Seguramente omit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algunos centros de capacitaci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empresas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-107722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indent="449263" fontAlgn="base">
              <a:spcBef>
                <a:spcPct val="0"/>
              </a:spcBef>
              <a:spcAft>
                <a:spcPts val="1200"/>
              </a:spcAft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TRADICIONES</a:t>
            </a:r>
            <a:r>
              <a:rPr kumimoji="0" lang="es-MX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HISTÓRICAS </a:t>
            </a:r>
            <a: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449263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es-MX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Ingenieros  - Artes y Oficios 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Polit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Tradici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los</a:t>
            </a:r>
            <a:r>
              <a:rPr kumimoji="0" 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Ingenieros: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914400"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1821: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Colegio de Minería</a:t>
            </a:r>
          </a:p>
          <a:p>
            <a:pPr marL="1371600" lvl="4" defTabSz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1838: Colegio Militar (b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lico,  hidr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ulico, construcci</a:t>
            </a:r>
            <a:r>
              <a:rPr lang="es-MX" sz="1400" dirty="0" smtClean="0"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n) </a:t>
            </a:r>
            <a:endParaRPr lang="es-MX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5" defTabSz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1883: Escuela Nacional de Ingenieros: (top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grafo, puentes y canales,  minas,   metalurgia).   </a:t>
            </a:r>
          </a:p>
          <a:p>
            <a:pPr marL="457200" lvl="3" defTabSz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</a:t>
            </a:r>
            <a:endParaRPr kumimoji="0" lang="es-MX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lvl="2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Tradición  de la Escuela Nacional de Artes y Oficios (fundada en 1856):</a:t>
            </a:r>
          </a:p>
          <a:p>
            <a:pPr marL="0" lvl="1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6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Educación elemental y ense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de oficios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tradicionales como: herrer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carpinter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talabarter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plomer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tejido e hilado, sastrer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hojalater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alfarer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ebanister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canter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lang="es-E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etc.</a:t>
            </a:r>
            <a:endParaRPr lang="es-ES" sz="1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algunos oficios modernos como: mec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nica,  torner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lang="es-E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dise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o,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tipograf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fotograf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           galvanoplastia, etc. </a:t>
            </a:r>
          </a:p>
          <a:p>
            <a:pPr marL="1371600" lvl="5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914400"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Aunque en todas se buscan introducir conocimientos t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modernos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371600"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Escuela Pr</a:t>
            </a:r>
            <a:r>
              <a:rPr lang="es-MX" sz="1400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ctica de Maquinistas (1892) y Escuela Pr</a:t>
            </a:r>
            <a:r>
              <a:rPr lang="es-MX" sz="1400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ctica de Minas de Pachuca (1853)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1900 funcionaba en 8 ciudades del pa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1901 y 1903 se forman escuelas primarias industriales para varones </a:t>
            </a:r>
            <a:endParaRPr kumimoji="0" lang="es-MX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       </a:t>
            </a:r>
            <a:r>
              <a:rPr kumimoji="0" 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Hay una Integración de las Dos </a:t>
            </a:r>
            <a:r>
              <a:rPr lang="es-MX" sz="1600" b="1" dirty="0" smtClean="0">
                <a:latin typeface="Arial" pitchFamily="34" charset="0"/>
                <a:ea typeface="Calibri" pitchFamily="34" charset="0"/>
              </a:rPr>
              <a:t>T</a:t>
            </a:r>
            <a:r>
              <a:rPr kumimoji="0" 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radiciones</a:t>
            </a:r>
            <a:r>
              <a:rPr kumimoji="0" lang="es-MX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          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 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1915 La Escuela Nacional de Artes y Oficios se transforma en Escuela Pr</a:t>
            </a:r>
            <a:r>
              <a:rPr lang="es-MX" sz="1400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ctica de Ingenieros Mec</a:t>
            </a:r>
            <a:r>
              <a:rPr lang="es-MX" sz="1400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nicos e Ingenieros Electricistas.</a:t>
            </a:r>
          </a:p>
          <a:p>
            <a:pPr lvl="2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1936: Instituto Politécnico Nacional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32711"/>
            <a:ext cx="896448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Homogeneidad y diversidad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8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educación Técnica es altamente homogénea,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 tan heterogénea como muchas veces se dice: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El modelo del IPN se difundió en los ITs, las vocacionales en los CeCyTs y CBTIs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ronco común de bachilleratos tecnológicos en 1981 y de todos los bachilleratos</a:t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federales en 1982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“apropiación” (diferencial ) de la educación basada en competencias laborales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s-MX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60648"/>
            <a:ext cx="871296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Cambio del sistema vs innovaci</a:t>
            </a:r>
            <a:r>
              <a:rPr lang="es-MX" sz="2400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mediante la creaci</a:t>
            </a:r>
            <a:r>
              <a:rPr lang="es-MX" sz="2400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de nuevas instituciones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El cambio del </a:t>
            </a:r>
            <a:r>
              <a:rPr lang="es-MX" sz="2400" dirty="0">
                <a:ea typeface="Calibri" pitchFamily="34" charset="0"/>
                <a:cs typeface="Arial" pitchFamily="34" charset="0"/>
              </a:rPr>
              <a:t>“</a:t>
            </a:r>
            <a:r>
              <a:rPr lang="es-MX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sistema</a:t>
            </a:r>
            <a:r>
              <a:rPr lang="es-MX" sz="2400" dirty="0">
                <a:ea typeface="Calibri" pitchFamily="34" charset="0"/>
                <a:cs typeface="Arial" pitchFamily="34" charset="0"/>
              </a:rPr>
              <a:t>”</a:t>
            </a:r>
            <a:r>
              <a:rPr lang="es-MX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o </a:t>
            </a:r>
            <a:r>
              <a:rPr lang="es-MX" sz="2400" dirty="0">
                <a:ea typeface="Calibri" pitchFamily="34" charset="0"/>
                <a:cs typeface="Arial" pitchFamily="34" charset="0"/>
              </a:rPr>
              <a:t>“</a:t>
            </a:r>
            <a:r>
              <a:rPr lang="es-MX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elefante</a:t>
            </a:r>
            <a:r>
              <a:rPr lang="es-MX" sz="2400" dirty="0">
                <a:ea typeface="Calibri" pitchFamily="34" charset="0"/>
                <a:cs typeface="Arial" pitchFamily="34" charset="0"/>
              </a:rPr>
              <a:t>”</a:t>
            </a:r>
            <a:r>
              <a:rPr lang="es-MX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 es dif</a:t>
            </a:r>
            <a:r>
              <a:rPr lang="es-MX" sz="2400" dirty="0">
                <a:ea typeface="Calibri" pitchFamily="34" charset="0"/>
                <a:cs typeface="Arial" pitchFamily="34" charset="0"/>
              </a:rPr>
              <a:t>í</a:t>
            </a:r>
            <a:r>
              <a:rPr lang="es-MX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cil</a:t>
            </a:r>
            <a:endParaRPr lang="es-MX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endParaRPr lang="es-MX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La creaci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de nuevas instituciones permite la innovaci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curricular e institucional.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Ejemplos : CONALEP, Universidades Tecnol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gicas, escuelas estatales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Adem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 de promover carreras terminales o cortas: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Permitieron ejercer nuevos mecanismos de financiamiento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Permitieron introducir innovaciones en: </a:t>
            </a:r>
            <a:endParaRPr lang="es-MX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Régimen laboral fuera de las reglas SEP / SNTE </a:t>
            </a:r>
            <a:endParaRPr lang="es-MX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Formaci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m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 pr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á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ctica </a:t>
            </a:r>
            <a:endParaRPr lang="es-MX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Invocaciones curriculares (Competencias) </a:t>
            </a:r>
            <a:endParaRPr lang="es-MX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Vinculaci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Por otro lado tenemos innovaciones de tiempos anteriores abandonadas:</a:t>
            </a:r>
            <a:endParaRPr lang="es-MX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actualmente las Escuelas Secundarias T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cnicas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lang="es-MX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GRACIAS POR SU ATENCI</a:t>
            </a:r>
            <a:r>
              <a:rPr lang="es-MX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br>
              <a:rPr lang="es-MX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es-MX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12" y="3974"/>
            <a:ext cx="86409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INSTITUTO POLIT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NACIONAL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Producto de la pol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 posrevolucionaria de transformaci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del pa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Promovido por  hombres como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Wilfrido  Massieu, Luis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Enrique Erro y Juan de Dios B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tiz </a:t>
            </a:r>
          </a:p>
          <a:p>
            <a:pPr marL="0"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IPN nace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el contexto de la pugna del gobierno con la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por su oposici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al 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gimen político y a su visi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del desarrollo.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omo contra-modelo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el “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Polit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Promueve el desarrollo de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Ciencia y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cnica, en lugar de las Humanidades y Artes y las profesiones liberales.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Integra bajo conducci</a:t>
            </a:r>
            <a:r>
              <a:rPr kumimoji="0" lang="es-MX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r>
              <a:rPr kumimoji="0" lang="es-MX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MX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nica: 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s-MX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Superior de Ingenier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Mec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 y El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ctrica (ESIME) </a:t>
            </a:r>
            <a:b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Superior de Construcci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 (ESC) </a:t>
            </a:r>
            <a:b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Superior de Ciencias Econ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micas, Administrativas y Sociales (ESCA)</a:t>
            </a:r>
            <a:endParaRPr kumimoji="0" lang="es-MX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Comercial para Se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oritas Miguel Lerdo de Tejada</a:t>
            </a:r>
            <a:endParaRPr kumimoji="0" lang="es-MX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de Medicina Homeop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</a:t>
            </a:r>
            <a:endParaRPr kumimoji="0" lang="es-MX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Escuelas Federales de Industrias Textiles 1 y 2 </a:t>
            </a:r>
            <a:endParaRPr kumimoji="0" lang="es-MX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 sus formaciones vocacionales respectivas, as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como las escuelas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del Departamento de Ense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Industrial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Comercial de la SEP.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16 formaciones prevocacionales 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LA EDUCACI</a:t>
            </a:r>
            <a:r>
              <a:rPr lang="es-MX" b="1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lang="es-MX" b="1" dirty="0" smtClean="0">
                <a:ea typeface="Calibri" pitchFamily="34" charset="0"/>
                <a:cs typeface="Arial" pitchFamily="34" charset="0"/>
              </a:rPr>
              <a:t>É</a:t>
            </a:r>
            <a:r>
              <a:rPr lang="es-MX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CNICA DEL SIGLO XX NO PARTE DE UNA RUPT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URA CON LA EDUCACIÓN </a:t>
            </a:r>
            <a:r>
              <a:rPr lang="es-MX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TÉCNICA (Y LA URBANA EN GENERAL) DEL SIGLO XIX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educación técnica moderna mantiene continuidad con las tendencias prevalecientes desde el porfiriato: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la modernizaci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las artes y oficios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en la sustituci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las artes y oficios por la 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y la ciencia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los niveles educativos m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elevados siempre están ligados con sus niveles inferiores respectivos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 brindar oportunidades de mejora económica a través de la formación técnica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todo caso l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influencia de la Revoluci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r>
              <a:rPr lang="es-MX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Mexicana se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observa: </a:t>
            </a:r>
          </a:p>
          <a:p>
            <a:pPr marL="457200"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914400"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En  la creación del  </a:t>
            </a:r>
            <a:r>
              <a:rPr kumimoji="0" lang="es-MX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Departamento de Enseñanza Técnica Industrial y Comercial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 la SEP en </a:t>
            </a:r>
            <a:r>
              <a:rPr kumimoji="0" lang="es-MX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1925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pero 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1915</a:t>
            </a:r>
            <a:r>
              <a:rPr lang="es-MX" sz="1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Secretaría de Instrucción Pública 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ya había creado una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Dirección General de Enseñanza Técnica.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En el fuerte impulso a la creación de Escuelas Técnicas principalmente en el D.F. entre 1923 y 1926 como: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Centros Industriales Nocturnos para Obreros, Escuela de Maestros Constructores,  Escuela Técnica Comercial Tacubaya, la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Escuela Vocacional Industrial, dos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Escuelas industriales para señoritas, y 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HiddenHorzOCR" charset="-128"/>
                <a:cs typeface="Arial" pitchFamily="34" charset="0"/>
              </a:rPr>
              <a:t>Instituto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Técnico Industrial (ITI) para muchachos mayores de quince años con primaria elemental que imparte: cursos para mecánicos, automovilistas, electricistas y en artes gráficas, cada uno con diversas especialidades.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 excepción del ITI, el resto de escuela técnicas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son muy parecidas a las que operaban en el porfiriato.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438582"/>
            <a:ext cx="8784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INFLUENCIA DE LA REVOLUCI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MEXICANA</a:t>
            </a:r>
            <a:r>
              <a:rPr kumimoji="0" lang="es-MX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OBSERVA EN LA EDUCACI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 RURAL 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Vasconcelos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crea las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Misiones Culturales (desarrollo cultural adicionado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con enseñanza de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artes y oficios)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el sexenio de Plutarco Elías Calles, a través de la gestión de Moisés Sáenz, se impulsan: </a:t>
            </a:r>
          </a:p>
          <a:p>
            <a:pPr marL="457200"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Normales Rurales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Escuelas Centrales Agr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colas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Escuelas Regionales Campesinas de nivel pos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elemental,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que preparaban en dos  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Agr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colas y en un 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optativo adicional Maestros Rurales.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 Narciso Bassols se convirtieron en el pivote del proyecto de reforma agraria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el sexenio de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vila Camacho  se separan en Normales Rurales y Escuelas Pr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cticas de Agricultura (EPAs)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Estancamiento de la expansi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la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agropecuaria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los años 70 las pocas EPAs  se transforman en Escuelas Tecnol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gicas Agropecuarias (ETAS)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algunas Normales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Rurales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Centros de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Tecnol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 Agropecuaria (CETAS)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30804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LOS DISCURSOS SOBRE EDUCACIÓN TÉCNICA, SUELE OLVIDARSE / ESCONDERSE  EL COMERCIO,  LA  ADMINISTRACIÓN  Y  LA  ECONOMÍA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Comercio y la Administraci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constituyen una tradici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presente desde: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s-MX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1845: con la creación del Instituto Comercial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1887: se convierte en Escuela Nacional de Comercio y Administraci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n.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1905: se convierte en 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Superior de Comercio y Administraci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endParaRPr kumimoji="0" lang="es-MX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1936: la </a:t>
            </a:r>
            <a:r>
              <a:rPr kumimoji="0" lang="es-MX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ESCA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 una de las escuelas principales del nuevo IPN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1990: En el CONALEP, que siempre destaca su importancia 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– Industrial, 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47% de su matrícula se ubica en el área de administración</a:t>
            </a:r>
            <a:r>
              <a:rPr kumimoji="0" 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y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46 % en la industrial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La promoción de las cooperativas en las escuelas técnicas (1925-1936) fue un primer intento de adicionarles contenidos administrativos y comerciales.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de Ibarrola, muchos investigadores 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latinoamericanos y yo, hemos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propuesto reiteradas veces que se integren contenidos y habilidades laborales, administrativas, comerciales y econ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micas en todas las formaciones (generales y t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cnicas) de la educaci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media superior; lo logramos parcialmente en los Proyectos Productivos de los CBTAs.  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Actualmente cada vez más se integran contenidos administrativos a la formaci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ingenieros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8" defTabSz="504000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      Oposición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la Técnica con las Humanidades</a:t>
            </a:r>
            <a:r>
              <a:rPr lang="es-MX" sz="12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1200" b="1" dirty="0">
                <a:latin typeface="Arial" pitchFamily="34" charset="0"/>
                <a:cs typeface="Arial" pitchFamily="34" charset="0"/>
              </a:rPr>
            </a:br>
            <a:r>
              <a:rPr lang="es-MX" sz="1200" b="1" dirty="0">
                <a:latin typeface="Arial" pitchFamily="34" charset="0"/>
                <a:cs typeface="Arial" pitchFamily="34" charset="0"/>
              </a:rPr>
              <a:t/>
            </a:r>
            <a:br>
              <a:rPr lang="es-MX" sz="1200" b="1" dirty="0">
                <a:latin typeface="Arial" pitchFamily="34" charset="0"/>
                <a:cs typeface="Arial" pitchFamily="34" charset="0"/>
              </a:rPr>
            </a:b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Nace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de la oposición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del IPN frente a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la Universidad</a:t>
            </a:r>
            <a:br>
              <a:rPr lang="es-MX" sz="1400" dirty="0">
                <a:latin typeface="Arial" pitchFamily="34" charset="0"/>
                <a:cs typeface="Arial" pitchFamily="34" charset="0"/>
              </a:rPr>
            </a:br>
            <a:r>
              <a:rPr lang="es-MX" sz="1400" dirty="0" smtClean="0">
                <a:latin typeface="Arial" pitchFamily="34" charset="0"/>
                <a:cs typeface="Arial" pitchFamily="34" charset="0"/>
              </a:rPr>
              <a:t>                   Tendencia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a enfatizar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sólo lo técnico: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CET, CONALEP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/>
            </a:r>
            <a:br>
              <a:rPr lang="es-MX" sz="1200" dirty="0">
                <a:latin typeface="Arial" pitchFamily="34" charset="0"/>
                <a:cs typeface="Arial" pitchFamily="34" charset="0"/>
              </a:rPr>
            </a:br>
            <a:endParaRPr lang="es-MX" sz="1200" dirty="0">
              <a:latin typeface="Arial" pitchFamily="34" charset="0"/>
              <a:cs typeface="Arial" pitchFamily="34" charset="0"/>
            </a:endParaRPr>
          </a:p>
          <a:p>
            <a:pPr marL="0" lvl="2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      Tendencia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contraria : 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marL="914400" lvl="3"/>
            <a:r>
              <a:rPr lang="es-MX" sz="1400" dirty="0" smtClean="0">
                <a:latin typeface="Arial" pitchFamily="34" charset="0"/>
                <a:cs typeface="Arial" pitchFamily="34" charset="0"/>
              </a:rPr>
              <a:t>Aumento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continuo de contenidos y habilidades humanísticos en sucesivas reformas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curriculares,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sobre todo en la educación técnica media superior (por el bachillerato).</a:t>
            </a:r>
          </a:p>
          <a:p>
            <a:r>
              <a:rPr lang="es-MX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2"/>
            <a:r>
              <a:rPr lang="es-MX" sz="1400" dirty="0">
                <a:latin typeface="Arial" pitchFamily="34" charset="0"/>
                <a:cs typeface="Arial" pitchFamily="34" charset="0"/>
              </a:rPr>
              <a:t>Aun en CONALEP, inicialmente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se impartía Lectura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y Redacción como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herramientas; después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, en una versión </a:t>
            </a:r>
            <a:r>
              <a:rPr lang="es-MX" sz="1400" i="1" dirty="0">
                <a:latin typeface="Arial" pitchFamily="34" charset="0"/>
                <a:cs typeface="Arial" pitchFamily="34" charset="0"/>
              </a:rPr>
              <a:t>sui generis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: humanidades como Educación en Valores.   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72418"/>
            <a:ext cx="8784976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POLIT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 CONCEPTO POCO ACLARADO  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pa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ses socialistas refirieron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en el discurso el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concepto de Polit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a los postulados de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Marx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sobre el futuro hombre multilateral: a la vez pescador, constructor y fil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sofo.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hecho los sistemas polit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cnicos de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los países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socialistas tenían la impronta de la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Polit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francesa.  </a:t>
            </a:r>
          </a:p>
          <a:p>
            <a:pPr marL="914400" lvl="3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914400" lvl="3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6" defTabSz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M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xico, con la institución del I.P:N m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bien se enfatizó: </a:t>
            </a: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</a:t>
            </a: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yuxtaposici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n/integraci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varias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cnicas: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Mec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nica, la Electricidad, la Construcci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n,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Las Ciencias Econ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micas, Administrativas y Sociales; y la Comercial (para</a:t>
            </a:r>
          </a:p>
          <a:p>
            <a:pPr marL="0" lvl="6" defTabSz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señoritas)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Medicina Homeop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tica, </a:t>
            </a:r>
          </a:p>
          <a:p>
            <a:pPr marL="0" lvl="6" defTabSz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Industrias textiles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Posteriormente, en 1948: </a:t>
            </a: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Escuela Superior de Ingenier</a:t>
            </a:r>
            <a:r>
              <a:rPr lang="es-ES" sz="1600" dirty="0" smtClean="0">
                <a:ea typeface="Calibri" pitchFamily="34" charset="0"/>
                <a:cs typeface="Arial" pitchFamily="34" charset="0"/>
              </a:rPr>
              <a:t>í</a:t>
            </a: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Qu</a:t>
            </a:r>
            <a:r>
              <a:rPr lang="es-ES" sz="1600" dirty="0" smtClean="0">
                <a:ea typeface="Calibri" pitchFamily="34" charset="0"/>
                <a:cs typeface="Arial" pitchFamily="34" charset="0"/>
              </a:rPr>
              <a:t>í</a:t>
            </a: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mica e Industrias</a:t>
            </a:r>
          </a:p>
          <a:p>
            <a:pPr marL="0" lvl="6" defTabSz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Extractivas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(para Formar los ingenieros de PEMEX)   </a:t>
            </a:r>
          </a:p>
          <a:p>
            <a:pPr marL="0" lvl="6" defTabSz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</a:t>
            </a:r>
          </a:p>
          <a:p>
            <a:pPr marL="0" lvl="6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Y la oposici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entre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y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Polit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marL="0"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 M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xico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 se reconoce la ra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 de la Escuela Polit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Nacional Francesa,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fundada en 1789  (a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de la Revoluci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francesa)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260648"/>
            <a:ext cx="871296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EXCURSI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b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 solo en tiempos del Banco Mundial y de la OCDE hay  influencias internacionales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Fuerte influencia francesa en la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mexicana: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Expresada en la formaci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y profesional a trav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de la escuela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CONOCER y la concepci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Competencias Laborales, son un trasplante de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</a:t>
            </a:r>
            <a:r>
              <a:rPr lang="es-MX" sz="1600" dirty="0" smtClean="0"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anglo-sajones, sin sistemas de educaci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cnica, con empresas que trabajan con el  modelo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hire and fire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y por ello enfatizan capacitaciones cortas de su personal.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Las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competencias laborales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 justifican discursivamente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 la flexibilizaci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del trabajo, pero descansan en su estandarizaci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en peque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m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dulos de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habilidades y de capacitaci</a:t>
            </a:r>
            <a:r>
              <a:rPr lang="es-MX" sz="1600" dirty="0" smtClean="0">
                <a:ea typeface="Calibri" pitchFamily="34" charset="0"/>
                <a:cs typeface="Arial" pitchFamily="34" charset="0"/>
              </a:rPr>
              <a:t>ó</a:t>
            </a:r>
            <a:r>
              <a:rPr lang="es-MX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 a certificar.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Estudios comparativos entre Francia, Alemania e Inglaterra han mostrado que: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Las diferencias hist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ricas en los sistemas de formaci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t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han influido en la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organizaci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los puestos de trabajo y en la estructura salarial de las empresas (no en la suma salarial que tiene que ser competitiva)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A pesar de la creciente homogeneización europea, siguen teniendo fuerza las </a:t>
            </a:r>
            <a:b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</a:b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génesis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históricas.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330859"/>
            <a:ext cx="889248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Escuela Polit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cnica Nacional de Francia:</a:t>
            </a: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1897  (la concepci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Gaspar Monge)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Gaspar Monge, el fundador, era  matemático </a:t>
            </a: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 Había que superar los secretos de los gremios de artesanos a través de una técnica pública y transparente </a:t>
            </a:r>
          </a:p>
          <a:p>
            <a:pPr lvl="1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E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La geometría había mostrado que era posible explicar la realidad</a:t>
            </a:r>
            <a:r>
              <a:rPr kumimoji="0" lang="es-E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en términos matemáticos 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La ciencia va poder explicar toda la realidad y la técnica, derivada de ella, transformarla.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600" dirty="0" smtClean="0">
                <a:latin typeface="Arial" pitchFamily="34" charset="0"/>
              </a:rPr>
              <a:t> La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nueva técnica se deriva de la matemática y la física.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600" dirty="0" smtClean="0">
                <a:latin typeface="Arial" pitchFamily="34" charset="0"/>
              </a:rPr>
              <a:t> El currículum debía comenzar con la matemática y la física, antes de entrar a las técnicas especificas. 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s-ES" sz="1600" dirty="0" smtClean="0">
                <a:latin typeface="Arial" pitchFamily="34" charset="0"/>
              </a:rPr>
              <a:t> La formación politécnica procede de lo básico común a lo especializado. 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786</Words>
  <Application>Microsoft Office PowerPoint</Application>
  <PresentationFormat>Presentación en pantalla (4:3)</PresentationFormat>
  <Paragraphs>308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UNIVERSDIDAD POLTECNICA DE AGUASCLIENTES INGENIERÍA INDUSTRIAL  10 CUATRIMESTRES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Cinvestav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Departamento de Investigaciones Educativas</dc:creator>
  <cp:lastModifiedBy>Alejandro Marquez</cp:lastModifiedBy>
  <cp:revision>206</cp:revision>
  <dcterms:created xsi:type="dcterms:W3CDTF">2010-10-06T15:32:56Z</dcterms:created>
  <dcterms:modified xsi:type="dcterms:W3CDTF">2016-10-14T16:27:33Z</dcterms:modified>
</cp:coreProperties>
</file>