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Default Extension="xlsx" ContentType="application/vnd.openxmlformats-officedocument.spreadsheetml.sheet"/>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charts/chart1.xml" ContentType="application/vnd.openxmlformats-officedocument.drawingml.chart+xml"/>
  <Override PartName="/ppt/theme/themeOverride1.xml" ContentType="application/vnd.openxmlformats-officedocument.themeOverride+xml"/>
  <Override PartName="/ppt/charts/chart2.xml" ContentType="application/vnd.openxmlformats-officedocument.drawingml.chart+xml"/>
  <Override PartName="/ppt/theme/themeOverride2.xml" ContentType="application/vnd.openxmlformats-officedocument.themeOverride+xml"/>
  <Override PartName="/ppt/charts/chart3.xml" ContentType="application/vnd.openxmlformats-officedocument.drawingml.chart+xml"/>
  <Override PartName="/ppt/theme/themeOverride3.xml" ContentType="application/vnd.openxmlformats-officedocument.themeOverride+xml"/>
  <Override PartName="/ppt/drawings/drawing1.xml" ContentType="application/vnd.openxmlformats-officedocument.drawingml.chartshapes+xml"/>
  <Override PartName="/ppt/charts/chart4.xml" ContentType="application/vnd.openxmlformats-officedocument.drawingml.chart+xml"/>
  <Override PartName="/ppt/theme/themeOverride4.xml" ContentType="application/vnd.openxmlformats-officedocument.themeOverride+xml"/>
  <Override PartName="/ppt/drawings/drawing2.xml" ContentType="application/vnd.openxmlformats-officedocument.drawingml.chartshapes+xml"/>
  <Override PartName="/ppt/charts/chart5.xml" ContentType="application/vnd.openxmlformats-officedocument.drawingml.chart+xml"/>
  <Override PartName="/ppt/theme/themeOverride5.xml" ContentType="application/vnd.openxmlformats-officedocument.themeOverride+xml"/>
  <Override PartName="/ppt/drawings/drawing3.xml" ContentType="application/vnd.openxmlformats-officedocument.drawingml.chartshapes+xml"/>
  <Override PartName="/ppt/charts/chart6.xml" ContentType="application/vnd.openxmlformats-officedocument.drawingml.chart+xml"/>
  <Override PartName="/ppt/theme/themeOverride6.xml" ContentType="application/vnd.openxmlformats-officedocument.themeOverride+xml"/>
  <Override PartName="/ppt/drawings/drawing4.xml" ContentType="application/vnd.openxmlformats-officedocument.drawingml.chartshapes+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60" r:id="rId1"/>
  </p:sldMasterIdLst>
  <p:sldIdLst>
    <p:sldId id="256" r:id="rId2"/>
    <p:sldId id="258" r:id="rId3"/>
    <p:sldId id="259" r:id="rId4"/>
    <p:sldId id="257" r:id="rId5"/>
    <p:sldId id="260" r:id="rId6"/>
    <p:sldId id="261" r:id="rId7"/>
    <p:sldId id="262" r:id="rId8"/>
    <p:sldId id="263" r:id="rId9"/>
    <p:sldId id="264" r:id="rId10"/>
    <p:sldId id="267" r:id="rId11"/>
    <p:sldId id="268" r:id="rId12"/>
    <p:sldId id="265" r:id="rId13"/>
    <p:sldId id="266" r:id="rId14"/>
    <p:sldId id="270" r:id="rId15"/>
    <p:sldId id="269" r:id="rId16"/>
    <p:sldId id="271" r:id="rId17"/>
    <p:sldId id="278" r:id="rId18"/>
    <p:sldId id="279" r:id="rId19"/>
    <p:sldId id="280" r:id="rId20"/>
    <p:sldId id="282" r:id="rId21"/>
    <p:sldId id="285" r:id="rId22"/>
    <p:sldId id="286" r:id="rId23"/>
    <p:sldId id="287" r:id="rId24"/>
  </p:sldIdLst>
  <p:sldSz cx="9144000" cy="6858000" type="screen4x3"/>
  <p:notesSz cx="6858000" cy="9144000"/>
  <p:defaultTex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15:guide id="1" orient="horz" pos="2160" userDrawn="1">
          <p15:clr>
            <a:srgbClr val="A4A3A4"/>
          </p15:clr>
        </p15:guide>
        <p15:guide id="2" pos="2880" userDrawn="1">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horzBarState="maximized">
    <p:restoredLeft sz="15987" autoAdjust="0"/>
    <p:restoredTop sz="94660"/>
  </p:normalViewPr>
  <p:slideViewPr>
    <p:cSldViewPr snapToGrid="0" showGuides="1">
      <p:cViewPr varScale="1">
        <p:scale>
          <a:sx n="116" d="100"/>
          <a:sy n="116" d="100"/>
        </p:scale>
        <p:origin x="618" y="96"/>
      </p:cViewPr>
      <p:guideLst>
        <p:guide orient="horz" pos="2160"/>
        <p:guide pos="2880"/>
      </p:guideLst>
    </p:cSldViewPr>
  </p:slideViewPr>
  <p:notesTextViewPr>
    <p:cViewPr>
      <p:scale>
        <a:sx n="1" d="1"/>
        <a:sy n="1" d="1"/>
      </p:scale>
      <p:origin x="0" y="0"/>
    </p:cViewPr>
  </p:notesTextViewPr>
  <p:gridSpacing cx="72008" cy="72008"/>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viewProps" Target="viewProps.xml"/><Relationship Id="rId3" Type="http://schemas.openxmlformats.org/officeDocument/2006/relationships/slide" Target="slides/slide2.xml"/><Relationship Id="rId21" Type="http://schemas.openxmlformats.org/officeDocument/2006/relationships/slide" Target="slides/slide20.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presProps" Target="presProps.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tableStyles" Target="tableStyles.xml"/><Relationship Id="rId10" Type="http://schemas.openxmlformats.org/officeDocument/2006/relationships/slide" Target="slides/slide9.xml"/><Relationship Id="rId19" Type="http://schemas.openxmlformats.org/officeDocument/2006/relationships/slide" Target="slides/slide18.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theme" Target="theme/theme1.xml"/></Relationships>
</file>

<file path=ppt/charts/_rels/chart1.xml.rels><?xml version="1.0" encoding="UTF-8" standalone="yes"?>
<Relationships xmlns="http://schemas.openxmlformats.org/package/2006/relationships"><Relationship Id="rId2" Type="http://schemas.openxmlformats.org/officeDocument/2006/relationships/package" Target="../embeddings/Microsoft_Excel_Worksheet.xlsx"/><Relationship Id="rId1" Type="http://schemas.openxmlformats.org/officeDocument/2006/relationships/themeOverride" Target="../theme/themeOverride1.xml"/></Relationships>
</file>

<file path=ppt/charts/_rels/chart2.xml.rels><?xml version="1.0" encoding="UTF-8" standalone="yes"?>
<Relationships xmlns="http://schemas.openxmlformats.org/package/2006/relationships"><Relationship Id="rId2" Type="http://schemas.openxmlformats.org/officeDocument/2006/relationships/package" Target="../embeddings/Microsoft_Excel_Worksheet1.xlsx"/><Relationship Id="rId1" Type="http://schemas.openxmlformats.org/officeDocument/2006/relationships/themeOverride" Target="../theme/themeOverride2.xml"/></Relationships>
</file>

<file path=ppt/charts/_rels/chart3.xml.rels><?xml version="1.0" encoding="UTF-8" standalone="yes"?>
<Relationships xmlns="http://schemas.openxmlformats.org/package/2006/relationships"><Relationship Id="rId3" Type="http://schemas.openxmlformats.org/officeDocument/2006/relationships/chartUserShapes" Target="../drawings/drawing1.xml"/><Relationship Id="rId2" Type="http://schemas.openxmlformats.org/officeDocument/2006/relationships/package" Target="../embeddings/Microsoft_Excel_Worksheet2.xlsx"/><Relationship Id="rId1" Type="http://schemas.openxmlformats.org/officeDocument/2006/relationships/themeOverride" Target="../theme/themeOverride3.xml"/></Relationships>
</file>

<file path=ppt/charts/_rels/chart4.xml.rels><?xml version="1.0" encoding="UTF-8" standalone="yes"?>
<Relationships xmlns="http://schemas.openxmlformats.org/package/2006/relationships"><Relationship Id="rId3" Type="http://schemas.openxmlformats.org/officeDocument/2006/relationships/chartUserShapes" Target="../drawings/drawing2.xml"/><Relationship Id="rId2" Type="http://schemas.openxmlformats.org/officeDocument/2006/relationships/package" Target="../embeddings/Microsoft_Excel_Worksheet3.xlsx"/><Relationship Id="rId1" Type="http://schemas.openxmlformats.org/officeDocument/2006/relationships/themeOverride" Target="../theme/themeOverride4.xml"/></Relationships>
</file>

<file path=ppt/charts/_rels/chart5.xml.rels><?xml version="1.0" encoding="UTF-8" standalone="yes"?>
<Relationships xmlns="http://schemas.openxmlformats.org/package/2006/relationships"><Relationship Id="rId3" Type="http://schemas.openxmlformats.org/officeDocument/2006/relationships/chartUserShapes" Target="../drawings/drawing3.xml"/><Relationship Id="rId2" Type="http://schemas.openxmlformats.org/officeDocument/2006/relationships/package" Target="../embeddings/Microsoft_Excel_Worksheet4.xlsx"/><Relationship Id="rId1" Type="http://schemas.openxmlformats.org/officeDocument/2006/relationships/themeOverride" Target="../theme/themeOverride5.xml"/></Relationships>
</file>

<file path=ppt/charts/_rels/chart6.xml.rels><?xml version="1.0" encoding="UTF-8" standalone="yes"?>
<Relationships xmlns="http://schemas.openxmlformats.org/package/2006/relationships"><Relationship Id="rId3" Type="http://schemas.openxmlformats.org/officeDocument/2006/relationships/chartUserShapes" Target="../drawings/drawing4.xml"/><Relationship Id="rId2" Type="http://schemas.openxmlformats.org/officeDocument/2006/relationships/package" Target="../embeddings/Microsoft_Excel_Worksheet5.xlsx"/><Relationship Id="rId1" Type="http://schemas.openxmlformats.org/officeDocument/2006/relationships/themeOverride" Target="../theme/themeOverride6.xml"/></Relationships>
</file>

<file path=ppt/charts/chart1.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s-ES"/>
  <c:roundedCorners val="0"/>
  <mc:AlternateContent xmlns:mc="http://schemas.openxmlformats.org/markup-compatibility/2006">
    <mc:Choice xmlns:c14="http://schemas.microsoft.com/office/drawing/2007/8/2/chart" Requires="c14">
      <c14:style val="102"/>
    </mc:Choice>
    <mc:Fallback>
      <c:style val="2"/>
    </mc:Fallback>
  </mc:AlternateContent>
  <c:clrMapOvr bg1="lt1" tx1="dk1" bg2="lt2" tx2="dk2" accent1="accent1" accent2="accent2" accent3="accent3" accent4="accent4" accent5="accent5" accent6="accent6" hlink="hlink" folHlink="folHlink"/>
  <c:chart>
    <c:autoTitleDeleted val="1"/>
    <c:plotArea>
      <c:layout>
        <c:manualLayout>
          <c:layoutTarget val="inner"/>
          <c:xMode val="edge"/>
          <c:yMode val="edge"/>
          <c:x val="0.13815627734033245"/>
          <c:y val="0.1036897895253433"/>
          <c:w val="0.77893875765529297"/>
          <c:h val="0.66254820329310937"/>
        </c:manualLayout>
      </c:layout>
      <c:lineChart>
        <c:grouping val="standard"/>
        <c:varyColors val="0"/>
        <c:ser>
          <c:idx val="0"/>
          <c:order val="0"/>
          <c:tx>
            <c:strRef>
              <c:f>Hoja5!$C$54</c:f>
              <c:strCache>
                <c:ptCount val="1"/>
                <c:pt idx="0">
                  <c:v>LUTN Total</c:v>
                </c:pt>
              </c:strCache>
            </c:strRef>
          </c:tx>
          <c:spPr>
            <a:ln w="28575" cap="rnd">
              <a:solidFill>
                <a:schemeClr val="accent1"/>
              </a:solidFill>
              <a:round/>
            </a:ln>
            <a:effectLst/>
          </c:spPr>
          <c:marker>
            <c:symbol val="none"/>
          </c:marker>
          <c:dLbls>
            <c:dLbl>
              <c:idx val="44"/>
              <c:dLblPos val="t"/>
              <c:showLegendKey val="0"/>
              <c:showVal val="1"/>
              <c:showCatName val="0"/>
              <c:showSerName val="0"/>
              <c:showPercent val="0"/>
              <c:showBubbleSize val="0"/>
              <c:extLst>
                <c:ext xmlns:c15="http://schemas.microsoft.com/office/drawing/2012/chart" uri="{CE6537A1-D6FC-4f65-9D91-7224C49458BB}"/>
                <c:ext xmlns:c16="http://schemas.microsoft.com/office/drawing/2014/chart" uri="{C3380CC4-5D6E-409C-BE32-E72D297353CC}">
                  <c16:uniqueId val="{00000000-24A7-4DF2-A5C4-1225624E5E49}"/>
                </c:ext>
              </c:extLst>
            </c:dLbl>
            <c:spPr>
              <a:solidFill>
                <a:schemeClr val="bg2"/>
              </a:solidFill>
              <a:ln>
                <a:noFill/>
              </a:ln>
              <a:effectLst/>
            </c:spPr>
            <c:txPr>
              <a:bodyPr rot="0" spcFirstLastPara="1" vertOverflow="ellipsis" vert="horz" wrap="square" lIns="38100" tIns="19050" rIns="38100" bIns="19050" anchor="ctr" anchorCtr="1">
                <a:spAutoFit/>
              </a:bodyPr>
              <a:lstStyle/>
              <a:p>
                <a:pPr>
                  <a:defRPr sz="1200" b="0" i="0" u="none" strike="noStrike" kern="1200" baseline="0">
                    <a:solidFill>
                      <a:schemeClr val="tx1"/>
                    </a:solidFill>
                    <a:latin typeface="+mn-lt"/>
                    <a:ea typeface="+mn-ea"/>
                    <a:cs typeface="+mn-cs"/>
                  </a:defRPr>
                </a:pPr>
                <a:endParaRPr lang="es-MX"/>
              </a:p>
            </c:txPr>
            <c:dLblPos val="t"/>
            <c:showLegendKey val="0"/>
            <c:showVal val="0"/>
            <c:showCatName val="0"/>
            <c:showSerName val="0"/>
            <c:showPercent val="0"/>
            <c:showBubbleSize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Hoja5!$B$55:$B$99</c:f>
              <c:strCache>
                <c:ptCount val="45"/>
                <c:pt idx="0">
                  <c:v>1970-1971</c:v>
                </c:pt>
                <c:pt idx="1">
                  <c:v>1971-1972</c:v>
                </c:pt>
                <c:pt idx="2">
                  <c:v>1972-1973</c:v>
                </c:pt>
                <c:pt idx="3">
                  <c:v>1973-1974</c:v>
                </c:pt>
                <c:pt idx="4">
                  <c:v>1974-1975</c:v>
                </c:pt>
                <c:pt idx="5">
                  <c:v>1975-1976</c:v>
                </c:pt>
                <c:pt idx="6">
                  <c:v>1976-1977</c:v>
                </c:pt>
                <c:pt idx="7">
                  <c:v>1977-1978</c:v>
                </c:pt>
                <c:pt idx="8">
                  <c:v>1978-1979</c:v>
                </c:pt>
                <c:pt idx="9">
                  <c:v>1979-1980</c:v>
                </c:pt>
                <c:pt idx="10">
                  <c:v>1980-1981</c:v>
                </c:pt>
                <c:pt idx="11">
                  <c:v>1981-1982</c:v>
                </c:pt>
                <c:pt idx="12">
                  <c:v>1982-1983</c:v>
                </c:pt>
                <c:pt idx="13">
                  <c:v>1983-1984</c:v>
                </c:pt>
                <c:pt idx="14">
                  <c:v>1984-1985</c:v>
                </c:pt>
                <c:pt idx="15">
                  <c:v>1985-1986</c:v>
                </c:pt>
                <c:pt idx="16">
                  <c:v>1986-1987</c:v>
                </c:pt>
                <c:pt idx="17">
                  <c:v>1987-1988</c:v>
                </c:pt>
                <c:pt idx="18">
                  <c:v>1988-1989</c:v>
                </c:pt>
                <c:pt idx="19">
                  <c:v>1989-1990</c:v>
                </c:pt>
                <c:pt idx="20">
                  <c:v>1990-1991</c:v>
                </c:pt>
                <c:pt idx="21">
                  <c:v>1991-1992</c:v>
                </c:pt>
                <c:pt idx="22">
                  <c:v>1992-1993</c:v>
                </c:pt>
                <c:pt idx="23">
                  <c:v>1993-1994</c:v>
                </c:pt>
                <c:pt idx="24">
                  <c:v>1994-1995</c:v>
                </c:pt>
                <c:pt idx="25">
                  <c:v>1995-1996</c:v>
                </c:pt>
                <c:pt idx="26">
                  <c:v>1996-1997</c:v>
                </c:pt>
                <c:pt idx="27">
                  <c:v>1997-1998</c:v>
                </c:pt>
                <c:pt idx="28">
                  <c:v>1998-1999</c:v>
                </c:pt>
                <c:pt idx="29">
                  <c:v>1999-2000</c:v>
                </c:pt>
                <c:pt idx="30">
                  <c:v>2000-2001</c:v>
                </c:pt>
                <c:pt idx="31">
                  <c:v>2001-2002</c:v>
                </c:pt>
                <c:pt idx="32">
                  <c:v>2002-2003</c:v>
                </c:pt>
                <c:pt idx="33">
                  <c:v>2003-2004</c:v>
                </c:pt>
                <c:pt idx="34">
                  <c:v>2004-2005</c:v>
                </c:pt>
                <c:pt idx="35">
                  <c:v>2005-2006</c:v>
                </c:pt>
                <c:pt idx="36">
                  <c:v>2006-2007</c:v>
                </c:pt>
                <c:pt idx="37">
                  <c:v>2007-2008</c:v>
                </c:pt>
                <c:pt idx="38">
                  <c:v>2008-2009</c:v>
                </c:pt>
                <c:pt idx="39">
                  <c:v>2009-2010</c:v>
                </c:pt>
                <c:pt idx="40">
                  <c:v>2010-2011</c:v>
                </c:pt>
                <c:pt idx="41">
                  <c:v>2011-2012</c:v>
                </c:pt>
                <c:pt idx="42">
                  <c:v>2012-2013</c:v>
                </c:pt>
                <c:pt idx="43">
                  <c:v>2013-2014</c:v>
                </c:pt>
                <c:pt idx="44">
                  <c:v>2014-2015</c:v>
                </c:pt>
              </c:strCache>
            </c:strRef>
          </c:cat>
          <c:val>
            <c:numRef>
              <c:f>Hoja5!$C$55:$C$99</c:f>
              <c:numCache>
                <c:formatCode>#,##0</c:formatCode>
                <c:ptCount val="45"/>
                <c:pt idx="0">
                  <c:v>271275</c:v>
                </c:pt>
                <c:pt idx="1">
                  <c:v>316077</c:v>
                </c:pt>
                <c:pt idx="2">
                  <c:v>355226</c:v>
                </c:pt>
                <c:pt idx="3">
                  <c:v>403897</c:v>
                </c:pt>
                <c:pt idx="4">
                  <c:v>471717</c:v>
                </c:pt>
                <c:pt idx="5">
                  <c:v>543112</c:v>
                </c:pt>
                <c:pt idx="6">
                  <c:v>569266</c:v>
                </c:pt>
                <c:pt idx="7">
                  <c:v>609070</c:v>
                </c:pt>
                <c:pt idx="8">
                  <c:v>740073</c:v>
                </c:pt>
                <c:pt idx="9">
                  <c:v>848875</c:v>
                </c:pt>
                <c:pt idx="10">
                  <c:v>935789</c:v>
                </c:pt>
                <c:pt idx="11">
                  <c:v>1007123</c:v>
                </c:pt>
                <c:pt idx="12">
                  <c:v>1023551</c:v>
                </c:pt>
                <c:pt idx="13">
                  <c:v>1091445</c:v>
                </c:pt>
                <c:pt idx="14">
                  <c:v>1107760</c:v>
                </c:pt>
                <c:pt idx="15">
                  <c:v>1159445</c:v>
                </c:pt>
                <c:pt idx="16">
                  <c:v>1149492</c:v>
                </c:pt>
                <c:pt idx="17">
                  <c:v>1203452</c:v>
                </c:pt>
                <c:pt idx="18">
                  <c:v>1211840</c:v>
                </c:pt>
                <c:pt idx="19">
                  <c:v>1212826</c:v>
                </c:pt>
                <c:pt idx="20">
                  <c:v>1206128</c:v>
                </c:pt>
                <c:pt idx="21">
                  <c:v>1268776</c:v>
                </c:pt>
                <c:pt idx="22">
                  <c:v>1255152</c:v>
                </c:pt>
                <c:pt idx="23">
                  <c:v>1312902</c:v>
                </c:pt>
                <c:pt idx="24">
                  <c:v>1354426</c:v>
                </c:pt>
                <c:pt idx="25">
                  <c:v>1455082</c:v>
                </c:pt>
                <c:pt idx="26">
                  <c:v>1518021</c:v>
                </c:pt>
                <c:pt idx="27">
                  <c:v>1620335</c:v>
                </c:pt>
                <c:pt idx="28">
                  <c:v>1726637</c:v>
                </c:pt>
                <c:pt idx="29">
                  <c:v>1844664</c:v>
                </c:pt>
                <c:pt idx="30">
                  <c:v>1918948</c:v>
                </c:pt>
                <c:pt idx="31">
                  <c:v>2014602</c:v>
                </c:pt>
                <c:pt idx="32">
                  <c:v>2098504</c:v>
                </c:pt>
                <c:pt idx="33">
                  <c:v>2179152</c:v>
                </c:pt>
                <c:pt idx="34">
                  <c:v>2234006</c:v>
                </c:pt>
                <c:pt idx="35">
                  <c:v>2292819</c:v>
                </c:pt>
                <c:pt idx="36">
                  <c:v>2366661</c:v>
                </c:pt>
                <c:pt idx="37">
                  <c:v>2449085</c:v>
                </c:pt>
                <c:pt idx="38">
                  <c:v>2519674</c:v>
                </c:pt>
                <c:pt idx="39">
                  <c:v>2650979</c:v>
                </c:pt>
                <c:pt idx="40">
                  <c:v>2773088</c:v>
                </c:pt>
                <c:pt idx="41">
                  <c:v>2932254</c:v>
                </c:pt>
                <c:pt idx="42">
                  <c:v>3070454</c:v>
                </c:pt>
                <c:pt idx="43">
                  <c:v>3190190</c:v>
                </c:pt>
                <c:pt idx="44">
                  <c:v>3310470</c:v>
                </c:pt>
              </c:numCache>
            </c:numRef>
          </c:val>
          <c:smooth val="0"/>
          <c:extLst>
            <c:ext xmlns:c16="http://schemas.microsoft.com/office/drawing/2014/chart" uri="{C3380CC4-5D6E-409C-BE32-E72D297353CC}">
              <c16:uniqueId val="{00000001-24A7-4DF2-A5C4-1225624E5E49}"/>
            </c:ext>
          </c:extLst>
        </c:ser>
        <c:ser>
          <c:idx val="1"/>
          <c:order val="1"/>
          <c:tx>
            <c:strRef>
              <c:f>Hoja5!$D$54</c:f>
              <c:strCache>
                <c:ptCount val="1"/>
                <c:pt idx="0">
                  <c:v>LUTN Pública</c:v>
                </c:pt>
              </c:strCache>
            </c:strRef>
          </c:tx>
          <c:spPr>
            <a:ln w="28575" cap="rnd">
              <a:solidFill>
                <a:schemeClr val="accent2"/>
              </a:solidFill>
              <a:round/>
            </a:ln>
            <a:effectLst/>
          </c:spPr>
          <c:marker>
            <c:symbol val="none"/>
          </c:marker>
          <c:dLbls>
            <c:dLbl>
              <c:idx val="44"/>
              <c:dLblPos val="t"/>
              <c:showLegendKey val="0"/>
              <c:showVal val="1"/>
              <c:showCatName val="0"/>
              <c:showSerName val="0"/>
              <c:showPercent val="0"/>
              <c:showBubbleSize val="0"/>
              <c:extLst>
                <c:ext xmlns:c15="http://schemas.microsoft.com/office/drawing/2012/chart" uri="{CE6537A1-D6FC-4f65-9D91-7224C49458BB}"/>
                <c:ext xmlns:c16="http://schemas.microsoft.com/office/drawing/2014/chart" uri="{C3380CC4-5D6E-409C-BE32-E72D297353CC}">
                  <c16:uniqueId val="{00000002-24A7-4DF2-A5C4-1225624E5E49}"/>
                </c:ext>
              </c:extLst>
            </c:dLbl>
            <c:spPr>
              <a:solidFill>
                <a:schemeClr val="bg2"/>
              </a:solidFill>
              <a:ln>
                <a:noFill/>
              </a:ln>
              <a:effectLst/>
            </c:spPr>
            <c:txPr>
              <a:bodyPr rot="0" spcFirstLastPara="1" vertOverflow="ellipsis" vert="horz" wrap="square" lIns="38100" tIns="19050" rIns="38100" bIns="19050" anchor="ctr" anchorCtr="1">
                <a:spAutoFit/>
              </a:bodyPr>
              <a:lstStyle/>
              <a:p>
                <a:pPr>
                  <a:defRPr sz="1200" b="0" i="0" u="none" strike="noStrike" kern="1200" baseline="0">
                    <a:solidFill>
                      <a:schemeClr val="tx1">
                        <a:lumMod val="75000"/>
                        <a:lumOff val="25000"/>
                      </a:schemeClr>
                    </a:solidFill>
                    <a:latin typeface="+mn-lt"/>
                    <a:ea typeface="+mn-ea"/>
                    <a:cs typeface="+mn-cs"/>
                  </a:defRPr>
                </a:pPr>
                <a:endParaRPr lang="es-MX"/>
              </a:p>
            </c:txPr>
            <c:dLblPos val="t"/>
            <c:showLegendKey val="0"/>
            <c:showVal val="0"/>
            <c:showCatName val="0"/>
            <c:showSerName val="0"/>
            <c:showPercent val="0"/>
            <c:showBubbleSize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Hoja5!$B$55:$B$99</c:f>
              <c:strCache>
                <c:ptCount val="45"/>
                <c:pt idx="0">
                  <c:v>1970-1971</c:v>
                </c:pt>
                <c:pt idx="1">
                  <c:v>1971-1972</c:v>
                </c:pt>
                <c:pt idx="2">
                  <c:v>1972-1973</c:v>
                </c:pt>
                <c:pt idx="3">
                  <c:v>1973-1974</c:v>
                </c:pt>
                <c:pt idx="4">
                  <c:v>1974-1975</c:v>
                </c:pt>
                <c:pt idx="5">
                  <c:v>1975-1976</c:v>
                </c:pt>
                <c:pt idx="6">
                  <c:v>1976-1977</c:v>
                </c:pt>
                <c:pt idx="7">
                  <c:v>1977-1978</c:v>
                </c:pt>
                <c:pt idx="8">
                  <c:v>1978-1979</c:v>
                </c:pt>
                <c:pt idx="9">
                  <c:v>1979-1980</c:v>
                </c:pt>
                <c:pt idx="10">
                  <c:v>1980-1981</c:v>
                </c:pt>
                <c:pt idx="11">
                  <c:v>1981-1982</c:v>
                </c:pt>
                <c:pt idx="12">
                  <c:v>1982-1983</c:v>
                </c:pt>
                <c:pt idx="13">
                  <c:v>1983-1984</c:v>
                </c:pt>
                <c:pt idx="14">
                  <c:v>1984-1985</c:v>
                </c:pt>
                <c:pt idx="15">
                  <c:v>1985-1986</c:v>
                </c:pt>
                <c:pt idx="16">
                  <c:v>1986-1987</c:v>
                </c:pt>
                <c:pt idx="17">
                  <c:v>1987-1988</c:v>
                </c:pt>
                <c:pt idx="18">
                  <c:v>1988-1989</c:v>
                </c:pt>
                <c:pt idx="19">
                  <c:v>1989-1990</c:v>
                </c:pt>
                <c:pt idx="20">
                  <c:v>1990-1991</c:v>
                </c:pt>
                <c:pt idx="21">
                  <c:v>1991-1992</c:v>
                </c:pt>
                <c:pt idx="22">
                  <c:v>1992-1993</c:v>
                </c:pt>
                <c:pt idx="23">
                  <c:v>1993-1994</c:v>
                </c:pt>
                <c:pt idx="24">
                  <c:v>1994-1995</c:v>
                </c:pt>
                <c:pt idx="25">
                  <c:v>1995-1996</c:v>
                </c:pt>
                <c:pt idx="26">
                  <c:v>1996-1997</c:v>
                </c:pt>
                <c:pt idx="27">
                  <c:v>1997-1998</c:v>
                </c:pt>
                <c:pt idx="28">
                  <c:v>1998-1999</c:v>
                </c:pt>
                <c:pt idx="29">
                  <c:v>1999-2000</c:v>
                </c:pt>
                <c:pt idx="30">
                  <c:v>2000-2001</c:v>
                </c:pt>
                <c:pt idx="31">
                  <c:v>2001-2002</c:v>
                </c:pt>
                <c:pt idx="32">
                  <c:v>2002-2003</c:v>
                </c:pt>
                <c:pt idx="33">
                  <c:v>2003-2004</c:v>
                </c:pt>
                <c:pt idx="34">
                  <c:v>2004-2005</c:v>
                </c:pt>
                <c:pt idx="35">
                  <c:v>2005-2006</c:v>
                </c:pt>
                <c:pt idx="36">
                  <c:v>2006-2007</c:v>
                </c:pt>
                <c:pt idx="37">
                  <c:v>2007-2008</c:v>
                </c:pt>
                <c:pt idx="38">
                  <c:v>2008-2009</c:v>
                </c:pt>
                <c:pt idx="39">
                  <c:v>2009-2010</c:v>
                </c:pt>
                <c:pt idx="40">
                  <c:v>2010-2011</c:v>
                </c:pt>
                <c:pt idx="41">
                  <c:v>2011-2012</c:v>
                </c:pt>
                <c:pt idx="42">
                  <c:v>2012-2013</c:v>
                </c:pt>
                <c:pt idx="43">
                  <c:v>2013-2014</c:v>
                </c:pt>
                <c:pt idx="44">
                  <c:v>2014-2015</c:v>
                </c:pt>
              </c:strCache>
            </c:strRef>
          </c:cat>
          <c:val>
            <c:numRef>
              <c:f>Hoja5!$D$55:$D$99</c:f>
              <c:numCache>
                <c:formatCode>#,##0</c:formatCode>
                <c:ptCount val="45"/>
                <c:pt idx="0">
                  <c:v>233413</c:v>
                </c:pt>
                <c:pt idx="1">
                  <c:v>276731</c:v>
                </c:pt>
                <c:pt idx="2">
                  <c:v>310354</c:v>
                </c:pt>
                <c:pt idx="3">
                  <c:v>353077</c:v>
                </c:pt>
                <c:pt idx="4">
                  <c:v>416369</c:v>
                </c:pt>
                <c:pt idx="5">
                  <c:v>478245</c:v>
                </c:pt>
                <c:pt idx="6">
                  <c:v>505707</c:v>
                </c:pt>
                <c:pt idx="7">
                  <c:v>527942</c:v>
                </c:pt>
                <c:pt idx="8">
                  <c:v>639164</c:v>
                </c:pt>
                <c:pt idx="9">
                  <c:v>731661</c:v>
                </c:pt>
                <c:pt idx="10">
                  <c:v>785905</c:v>
                </c:pt>
                <c:pt idx="11">
                  <c:v>816272</c:v>
                </c:pt>
                <c:pt idx="12">
                  <c:v>841166</c:v>
                </c:pt>
                <c:pt idx="13">
                  <c:v>888792</c:v>
                </c:pt>
                <c:pt idx="14">
                  <c:v>892633</c:v>
                </c:pt>
                <c:pt idx="15">
                  <c:v>938652</c:v>
                </c:pt>
                <c:pt idx="16">
                  <c:v>926543</c:v>
                </c:pt>
                <c:pt idx="17">
                  <c:v>999269</c:v>
                </c:pt>
                <c:pt idx="18">
                  <c:v>985218</c:v>
                </c:pt>
                <c:pt idx="19">
                  <c:v>985397</c:v>
                </c:pt>
                <c:pt idx="20">
                  <c:v>976484</c:v>
                </c:pt>
                <c:pt idx="21">
                  <c:v>1024917</c:v>
                </c:pt>
                <c:pt idx="22">
                  <c:v>990860</c:v>
                </c:pt>
                <c:pt idx="23">
                  <c:v>1032340</c:v>
                </c:pt>
                <c:pt idx="24">
                  <c:v>1052488</c:v>
                </c:pt>
                <c:pt idx="25">
                  <c:v>1115229</c:v>
                </c:pt>
                <c:pt idx="26">
                  <c:v>1143863</c:v>
                </c:pt>
                <c:pt idx="27">
                  <c:v>1199312</c:v>
                </c:pt>
                <c:pt idx="28">
                  <c:v>1245089</c:v>
                </c:pt>
                <c:pt idx="29">
                  <c:v>1295910</c:v>
                </c:pt>
                <c:pt idx="30">
                  <c:v>1313532</c:v>
                </c:pt>
                <c:pt idx="31">
                  <c:v>1363689</c:v>
                </c:pt>
                <c:pt idx="32">
                  <c:v>1411712</c:v>
                </c:pt>
                <c:pt idx="33">
                  <c:v>1470525</c:v>
                </c:pt>
                <c:pt idx="34">
                  <c:v>1517521</c:v>
                </c:pt>
                <c:pt idx="35">
                  <c:v>1561074</c:v>
                </c:pt>
                <c:pt idx="36">
                  <c:v>1606553</c:v>
                </c:pt>
                <c:pt idx="37">
                  <c:v>1660663</c:v>
                </c:pt>
                <c:pt idx="38">
                  <c:v>1714429</c:v>
                </c:pt>
                <c:pt idx="39">
                  <c:v>1827036</c:v>
                </c:pt>
                <c:pt idx="40">
                  <c:v>1933907</c:v>
                </c:pt>
                <c:pt idx="41">
                  <c:v>2048316</c:v>
                </c:pt>
                <c:pt idx="42">
                  <c:v>2161352</c:v>
                </c:pt>
                <c:pt idx="43">
                  <c:v>2257779</c:v>
                </c:pt>
                <c:pt idx="44">
                  <c:v>2356799</c:v>
                </c:pt>
              </c:numCache>
            </c:numRef>
          </c:val>
          <c:smooth val="0"/>
          <c:extLst>
            <c:ext xmlns:c16="http://schemas.microsoft.com/office/drawing/2014/chart" uri="{C3380CC4-5D6E-409C-BE32-E72D297353CC}">
              <c16:uniqueId val="{00000003-24A7-4DF2-A5C4-1225624E5E49}"/>
            </c:ext>
          </c:extLst>
        </c:ser>
        <c:ser>
          <c:idx val="2"/>
          <c:order val="2"/>
          <c:tx>
            <c:strRef>
              <c:f>Hoja5!$E$54</c:f>
              <c:strCache>
                <c:ptCount val="1"/>
                <c:pt idx="0">
                  <c:v>LUTN Privada</c:v>
                </c:pt>
              </c:strCache>
            </c:strRef>
          </c:tx>
          <c:spPr>
            <a:ln w="28575" cap="rnd">
              <a:solidFill>
                <a:schemeClr val="accent3"/>
              </a:solidFill>
              <a:round/>
            </a:ln>
            <a:effectLst/>
          </c:spPr>
          <c:marker>
            <c:symbol val="none"/>
          </c:marker>
          <c:dLbls>
            <c:dLbl>
              <c:idx val="44"/>
              <c:dLblPos val="t"/>
              <c:showLegendKey val="0"/>
              <c:showVal val="1"/>
              <c:showCatName val="0"/>
              <c:showSerName val="0"/>
              <c:showPercent val="0"/>
              <c:showBubbleSize val="0"/>
              <c:extLst>
                <c:ext xmlns:c15="http://schemas.microsoft.com/office/drawing/2012/chart" uri="{CE6537A1-D6FC-4f65-9D91-7224C49458BB}"/>
                <c:ext xmlns:c16="http://schemas.microsoft.com/office/drawing/2014/chart" uri="{C3380CC4-5D6E-409C-BE32-E72D297353CC}">
                  <c16:uniqueId val="{00000004-24A7-4DF2-A5C4-1225624E5E49}"/>
                </c:ext>
              </c:extLst>
            </c:dLbl>
            <c:spPr>
              <a:solidFill>
                <a:schemeClr val="bg2"/>
              </a:solidFill>
              <a:ln>
                <a:noFill/>
              </a:ln>
              <a:effectLst/>
            </c:spPr>
            <c:txPr>
              <a:bodyPr rot="0" spcFirstLastPara="1" vertOverflow="ellipsis" vert="horz" wrap="square" lIns="38100" tIns="19050" rIns="38100" bIns="19050" anchor="ctr" anchorCtr="1">
                <a:spAutoFit/>
              </a:bodyPr>
              <a:lstStyle/>
              <a:p>
                <a:pPr>
                  <a:defRPr sz="1200" b="0" i="0" u="none" strike="noStrike" kern="1200" baseline="0">
                    <a:solidFill>
                      <a:schemeClr val="tx1">
                        <a:lumMod val="75000"/>
                        <a:lumOff val="25000"/>
                      </a:schemeClr>
                    </a:solidFill>
                    <a:latin typeface="+mn-lt"/>
                    <a:ea typeface="+mn-ea"/>
                    <a:cs typeface="+mn-cs"/>
                  </a:defRPr>
                </a:pPr>
                <a:endParaRPr lang="es-MX"/>
              </a:p>
            </c:txPr>
            <c:dLblPos val="t"/>
            <c:showLegendKey val="0"/>
            <c:showVal val="0"/>
            <c:showCatName val="0"/>
            <c:showSerName val="0"/>
            <c:showPercent val="0"/>
            <c:showBubbleSize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Hoja5!$B$55:$B$99</c:f>
              <c:strCache>
                <c:ptCount val="45"/>
                <c:pt idx="0">
                  <c:v>1970-1971</c:v>
                </c:pt>
                <c:pt idx="1">
                  <c:v>1971-1972</c:v>
                </c:pt>
                <c:pt idx="2">
                  <c:v>1972-1973</c:v>
                </c:pt>
                <c:pt idx="3">
                  <c:v>1973-1974</c:v>
                </c:pt>
                <c:pt idx="4">
                  <c:v>1974-1975</c:v>
                </c:pt>
                <c:pt idx="5">
                  <c:v>1975-1976</c:v>
                </c:pt>
                <c:pt idx="6">
                  <c:v>1976-1977</c:v>
                </c:pt>
                <c:pt idx="7">
                  <c:v>1977-1978</c:v>
                </c:pt>
                <c:pt idx="8">
                  <c:v>1978-1979</c:v>
                </c:pt>
                <c:pt idx="9">
                  <c:v>1979-1980</c:v>
                </c:pt>
                <c:pt idx="10">
                  <c:v>1980-1981</c:v>
                </c:pt>
                <c:pt idx="11">
                  <c:v>1981-1982</c:v>
                </c:pt>
                <c:pt idx="12">
                  <c:v>1982-1983</c:v>
                </c:pt>
                <c:pt idx="13">
                  <c:v>1983-1984</c:v>
                </c:pt>
                <c:pt idx="14">
                  <c:v>1984-1985</c:v>
                </c:pt>
                <c:pt idx="15">
                  <c:v>1985-1986</c:v>
                </c:pt>
                <c:pt idx="16">
                  <c:v>1986-1987</c:v>
                </c:pt>
                <c:pt idx="17">
                  <c:v>1987-1988</c:v>
                </c:pt>
                <c:pt idx="18">
                  <c:v>1988-1989</c:v>
                </c:pt>
                <c:pt idx="19">
                  <c:v>1989-1990</c:v>
                </c:pt>
                <c:pt idx="20">
                  <c:v>1990-1991</c:v>
                </c:pt>
                <c:pt idx="21">
                  <c:v>1991-1992</c:v>
                </c:pt>
                <c:pt idx="22">
                  <c:v>1992-1993</c:v>
                </c:pt>
                <c:pt idx="23">
                  <c:v>1993-1994</c:v>
                </c:pt>
                <c:pt idx="24">
                  <c:v>1994-1995</c:v>
                </c:pt>
                <c:pt idx="25">
                  <c:v>1995-1996</c:v>
                </c:pt>
                <c:pt idx="26">
                  <c:v>1996-1997</c:v>
                </c:pt>
                <c:pt idx="27">
                  <c:v>1997-1998</c:v>
                </c:pt>
                <c:pt idx="28">
                  <c:v>1998-1999</c:v>
                </c:pt>
                <c:pt idx="29">
                  <c:v>1999-2000</c:v>
                </c:pt>
                <c:pt idx="30">
                  <c:v>2000-2001</c:v>
                </c:pt>
                <c:pt idx="31">
                  <c:v>2001-2002</c:v>
                </c:pt>
                <c:pt idx="32">
                  <c:v>2002-2003</c:v>
                </c:pt>
                <c:pt idx="33">
                  <c:v>2003-2004</c:v>
                </c:pt>
                <c:pt idx="34">
                  <c:v>2004-2005</c:v>
                </c:pt>
                <c:pt idx="35">
                  <c:v>2005-2006</c:v>
                </c:pt>
                <c:pt idx="36">
                  <c:v>2006-2007</c:v>
                </c:pt>
                <c:pt idx="37">
                  <c:v>2007-2008</c:v>
                </c:pt>
                <c:pt idx="38">
                  <c:v>2008-2009</c:v>
                </c:pt>
                <c:pt idx="39">
                  <c:v>2009-2010</c:v>
                </c:pt>
                <c:pt idx="40">
                  <c:v>2010-2011</c:v>
                </c:pt>
                <c:pt idx="41">
                  <c:v>2011-2012</c:v>
                </c:pt>
                <c:pt idx="42">
                  <c:v>2012-2013</c:v>
                </c:pt>
                <c:pt idx="43">
                  <c:v>2013-2014</c:v>
                </c:pt>
                <c:pt idx="44">
                  <c:v>2014-2015</c:v>
                </c:pt>
              </c:strCache>
            </c:strRef>
          </c:cat>
          <c:val>
            <c:numRef>
              <c:f>Hoja5!$E$55:$E$99</c:f>
              <c:numCache>
                <c:formatCode>#,##0</c:formatCode>
                <c:ptCount val="45"/>
                <c:pt idx="0">
                  <c:v>37862</c:v>
                </c:pt>
                <c:pt idx="1">
                  <c:v>39346</c:v>
                </c:pt>
                <c:pt idx="2">
                  <c:v>44872</c:v>
                </c:pt>
                <c:pt idx="3">
                  <c:v>50820</c:v>
                </c:pt>
                <c:pt idx="4">
                  <c:v>55348</c:v>
                </c:pt>
                <c:pt idx="5">
                  <c:v>64867</c:v>
                </c:pt>
                <c:pt idx="6">
                  <c:v>63559</c:v>
                </c:pt>
                <c:pt idx="7">
                  <c:v>81128</c:v>
                </c:pt>
                <c:pt idx="8">
                  <c:v>100909</c:v>
                </c:pt>
                <c:pt idx="9">
                  <c:v>117214</c:v>
                </c:pt>
                <c:pt idx="10">
                  <c:v>149884</c:v>
                </c:pt>
                <c:pt idx="11">
                  <c:v>173154</c:v>
                </c:pt>
                <c:pt idx="12">
                  <c:v>176387</c:v>
                </c:pt>
                <c:pt idx="13">
                  <c:v>196810</c:v>
                </c:pt>
                <c:pt idx="14">
                  <c:v>203440</c:v>
                </c:pt>
                <c:pt idx="15">
                  <c:v>210570</c:v>
                </c:pt>
                <c:pt idx="16">
                  <c:v>215060</c:v>
                </c:pt>
                <c:pt idx="17">
                  <c:v>210012</c:v>
                </c:pt>
                <c:pt idx="18">
                  <c:v>215514</c:v>
                </c:pt>
                <c:pt idx="19">
                  <c:v>223619</c:v>
                </c:pt>
                <c:pt idx="20">
                  <c:v>229644</c:v>
                </c:pt>
                <c:pt idx="21">
                  <c:v>243859</c:v>
                </c:pt>
                <c:pt idx="22">
                  <c:v>264292</c:v>
                </c:pt>
                <c:pt idx="23">
                  <c:v>280562</c:v>
                </c:pt>
                <c:pt idx="24">
                  <c:v>301938</c:v>
                </c:pt>
                <c:pt idx="25">
                  <c:v>339853</c:v>
                </c:pt>
                <c:pt idx="26">
                  <c:v>374158</c:v>
                </c:pt>
                <c:pt idx="27">
                  <c:v>421023</c:v>
                </c:pt>
                <c:pt idx="28">
                  <c:v>481548</c:v>
                </c:pt>
                <c:pt idx="29">
                  <c:v>548754</c:v>
                </c:pt>
                <c:pt idx="30">
                  <c:v>605416</c:v>
                </c:pt>
                <c:pt idx="31">
                  <c:v>650913</c:v>
                </c:pt>
                <c:pt idx="32">
                  <c:v>686792</c:v>
                </c:pt>
                <c:pt idx="33">
                  <c:v>708627</c:v>
                </c:pt>
                <c:pt idx="34">
                  <c:v>716485</c:v>
                </c:pt>
                <c:pt idx="35">
                  <c:v>731745</c:v>
                </c:pt>
                <c:pt idx="36">
                  <c:v>760108</c:v>
                </c:pt>
                <c:pt idx="37">
                  <c:v>788422</c:v>
                </c:pt>
                <c:pt idx="38">
                  <c:v>805245</c:v>
                </c:pt>
                <c:pt idx="39">
                  <c:v>823943</c:v>
                </c:pt>
                <c:pt idx="40">
                  <c:v>839181</c:v>
                </c:pt>
                <c:pt idx="41">
                  <c:v>883938</c:v>
                </c:pt>
                <c:pt idx="42">
                  <c:v>909102</c:v>
                </c:pt>
                <c:pt idx="43">
                  <c:v>932411</c:v>
                </c:pt>
                <c:pt idx="44">
                  <c:v>953671</c:v>
                </c:pt>
              </c:numCache>
            </c:numRef>
          </c:val>
          <c:smooth val="0"/>
          <c:extLst>
            <c:ext xmlns:c16="http://schemas.microsoft.com/office/drawing/2014/chart" uri="{C3380CC4-5D6E-409C-BE32-E72D297353CC}">
              <c16:uniqueId val="{00000005-24A7-4DF2-A5C4-1225624E5E49}"/>
            </c:ext>
          </c:extLst>
        </c:ser>
        <c:dLbls>
          <c:showLegendKey val="0"/>
          <c:showVal val="0"/>
          <c:showCatName val="0"/>
          <c:showSerName val="0"/>
          <c:showPercent val="0"/>
          <c:showBubbleSize val="0"/>
        </c:dLbls>
        <c:smooth val="0"/>
        <c:axId val="54601600"/>
        <c:axId val="54603136"/>
      </c:lineChart>
      <c:dateAx>
        <c:axId val="54601600"/>
        <c:scaling>
          <c:orientation val="minMax"/>
        </c:scaling>
        <c:delete val="0"/>
        <c:axPos val="b"/>
        <c:numFmt formatCode="General" sourceLinked="1"/>
        <c:majorTickMark val="none"/>
        <c:minorTickMark val="none"/>
        <c:tickLblPos val="nextTo"/>
        <c:spPr>
          <a:noFill/>
          <a:ln w="9525" cap="flat" cmpd="sng" algn="ctr">
            <a:solidFill>
              <a:schemeClr val="tx1">
                <a:lumMod val="15000"/>
                <a:lumOff val="85000"/>
              </a:schemeClr>
            </a:solidFill>
            <a:round/>
          </a:ln>
          <a:effectLst/>
        </c:spPr>
        <c:txPr>
          <a:bodyPr rot="-60000000" spcFirstLastPara="1" vertOverflow="ellipsis" vert="horz" wrap="square" anchor="ctr" anchorCtr="1"/>
          <a:lstStyle/>
          <a:p>
            <a:pPr>
              <a:defRPr sz="900" b="0" i="0" u="none" strike="noStrike" kern="1200" baseline="0">
                <a:solidFill>
                  <a:schemeClr val="tx1"/>
                </a:solidFill>
                <a:latin typeface="+mn-lt"/>
                <a:ea typeface="+mn-ea"/>
                <a:cs typeface="+mn-cs"/>
              </a:defRPr>
            </a:pPr>
            <a:endParaRPr lang="es-MX"/>
          </a:p>
        </c:txPr>
        <c:crossAx val="54603136"/>
        <c:crosses val="autoZero"/>
        <c:auto val="0"/>
        <c:lblOffset val="100"/>
        <c:baseTimeUnit val="days"/>
      </c:dateAx>
      <c:valAx>
        <c:axId val="54603136"/>
        <c:scaling>
          <c:orientation val="minMax"/>
        </c:scaling>
        <c:delete val="0"/>
        <c:axPos val="l"/>
        <c:numFmt formatCode="#,##0" sourceLinked="1"/>
        <c:majorTickMark val="none"/>
        <c:minorTickMark val="none"/>
        <c:tickLblPos val="nextTo"/>
        <c:spPr>
          <a:noFill/>
          <a:ln>
            <a:noFill/>
          </a:ln>
          <a:effectLst/>
        </c:spPr>
        <c:txPr>
          <a:bodyPr rot="-60000000" spcFirstLastPara="1" vertOverflow="ellipsis" vert="horz" wrap="square" anchor="ctr" anchorCtr="1"/>
          <a:lstStyle/>
          <a:p>
            <a:pPr>
              <a:defRPr sz="1400" b="0" i="0" u="none" strike="noStrike" kern="1200" baseline="0">
                <a:solidFill>
                  <a:schemeClr val="tx1"/>
                </a:solidFill>
                <a:latin typeface="+mn-lt"/>
                <a:ea typeface="+mn-ea"/>
                <a:cs typeface="+mn-cs"/>
              </a:defRPr>
            </a:pPr>
            <a:endParaRPr lang="es-MX"/>
          </a:p>
        </c:txPr>
        <c:crossAx val="54601600"/>
        <c:crosses val="autoZero"/>
        <c:crossBetween val="between"/>
      </c:valAx>
      <c:spPr>
        <a:solidFill>
          <a:schemeClr val="tx1"/>
        </a:solidFill>
        <a:ln>
          <a:solidFill>
            <a:schemeClr val="tx1"/>
          </a:solidFill>
        </a:ln>
        <a:effectLst/>
      </c:spPr>
    </c:plotArea>
    <c:legend>
      <c:legendPos val="b"/>
      <c:overlay val="0"/>
      <c:spPr>
        <a:noFill/>
        <a:ln>
          <a:noFill/>
        </a:ln>
        <a:effectLst/>
      </c:spPr>
      <c:txPr>
        <a:bodyPr rot="0" spcFirstLastPara="1" vertOverflow="ellipsis" vert="horz" wrap="square" anchor="ctr" anchorCtr="1"/>
        <a:lstStyle/>
        <a:p>
          <a:pPr>
            <a:defRPr sz="1600" b="0" i="0" u="none" strike="noStrike" kern="1200" baseline="0">
              <a:solidFill>
                <a:schemeClr val="tx1"/>
              </a:solidFill>
              <a:latin typeface="+mn-lt"/>
              <a:ea typeface="+mn-ea"/>
              <a:cs typeface="+mn-cs"/>
            </a:defRPr>
          </a:pPr>
          <a:endParaRPr lang="es-MX"/>
        </a:p>
      </c:txPr>
    </c:legend>
    <c:plotVisOnly val="1"/>
    <c:dispBlanksAs val="gap"/>
    <c:showDLblsOverMax val="0"/>
  </c:chart>
  <c:spPr>
    <a:noFill/>
    <a:ln w="9525" cap="flat" cmpd="sng" algn="ctr">
      <a:noFill/>
      <a:round/>
    </a:ln>
    <a:effectLst/>
  </c:spPr>
  <c:txPr>
    <a:bodyPr/>
    <a:lstStyle/>
    <a:p>
      <a:pPr>
        <a:defRPr/>
      </a:pPr>
      <a:endParaRPr lang="es-MX"/>
    </a:p>
  </c:txPr>
  <c:externalData r:id="rId2">
    <c:autoUpdate val="0"/>
  </c:externalData>
</c:chartSpace>
</file>

<file path=ppt/charts/chart2.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s-ES"/>
  <c:roundedCorners val="0"/>
  <mc:AlternateContent xmlns:mc="http://schemas.openxmlformats.org/markup-compatibility/2006">
    <mc:Choice xmlns:c14="http://schemas.microsoft.com/office/drawing/2007/8/2/chart" Requires="c14">
      <c14:style val="102"/>
    </mc:Choice>
    <mc:Fallback>
      <c:style val="2"/>
    </mc:Fallback>
  </mc:AlternateContent>
  <c:clrMapOvr bg1="lt1" tx1="dk1" bg2="lt2" tx2="dk2" accent1="accent1" accent2="accent2" accent3="accent3" accent4="accent4" accent5="accent5" accent6="accent6" hlink="hlink" folHlink="folHlink"/>
  <c:chart>
    <c:autoTitleDeleted val="1"/>
    <c:plotArea>
      <c:layout>
        <c:manualLayout>
          <c:layoutTarget val="inner"/>
          <c:xMode val="edge"/>
          <c:yMode val="edge"/>
          <c:x val="0.13815627734033245"/>
          <c:y val="0.1036897895253433"/>
          <c:w val="0.77893875765529297"/>
          <c:h val="0.66254820329310937"/>
        </c:manualLayout>
      </c:layout>
      <c:lineChart>
        <c:grouping val="standard"/>
        <c:varyColors val="0"/>
        <c:ser>
          <c:idx val="0"/>
          <c:order val="0"/>
          <c:tx>
            <c:strRef>
              <c:f>Hoja5!$C$54</c:f>
              <c:strCache>
                <c:ptCount val="1"/>
                <c:pt idx="0">
                  <c:v>LUTN Total</c:v>
                </c:pt>
              </c:strCache>
            </c:strRef>
          </c:tx>
          <c:spPr>
            <a:ln w="28575" cap="rnd">
              <a:solidFill>
                <a:schemeClr val="accent1"/>
              </a:solidFill>
              <a:round/>
            </a:ln>
            <a:effectLst/>
          </c:spPr>
          <c:marker>
            <c:symbol val="none"/>
          </c:marker>
          <c:dLbls>
            <c:dLbl>
              <c:idx val="44"/>
              <c:dLblPos val="t"/>
              <c:showLegendKey val="0"/>
              <c:showVal val="1"/>
              <c:showCatName val="0"/>
              <c:showSerName val="0"/>
              <c:showPercent val="0"/>
              <c:showBubbleSize val="0"/>
              <c:extLst>
                <c:ext xmlns:c15="http://schemas.microsoft.com/office/drawing/2012/chart" uri="{CE6537A1-D6FC-4f65-9D91-7224C49458BB}"/>
                <c:ext xmlns:c16="http://schemas.microsoft.com/office/drawing/2014/chart" uri="{C3380CC4-5D6E-409C-BE32-E72D297353CC}">
                  <c16:uniqueId val="{00000000-6E65-45BE-BEDB-EF7B8AA5ABFE}"/>
                </c:ext>
              </c:extLst>
            </c:dLbl>
            <c:spPr>
              <a:solidFill>
                <a:schemeClr val="bg2"/>
              </a:solidFill>
              <a:ln>
                <a:noFill/>
              </a:ln>
              <a:effectLst/>
            </c:spPr>
            <c:txPr>
              <a:bodyPr rot="0" spcFirstLastPara="1" vertOverflow="ellipsis" vert="horz" wrap="square" lIns="38100" tIns="19050" rIns="38100" bIns="19050" anchor="ctr" anchorCtr="1">
                <a:spAutoFit/>
              </a:bodyPr>
              <a:lstStyle/>
              <a:p>
                <a:pPr>
                  <a:defRPr sz="1200" b="0" i="0" u="none" strike="noStrike" kern="1200" baseline="0">
                    <a:solidFill>
                      <a:schemeClr val="tx1"/>
                    </a:solidFill>
                    <a:latin typeface="+mn-lt"/>
                    <a:ea typeface="+mn-ea"/>
                    <a:cs typeface="+mn-cs"/>
                  </a:defRPr>
                </a:pPr>
                <a:endParaRPr lang="es-MX"/>
              </a:p>
            </c:txPr>
            <c:dLblPos val="t"/>
            <c:showLegendKey val="0"/>
            <c:showVal val="0"/>
            <c:showCatName val="0"/>
            <c:showSerName val="0"/>
            <c:showPercent val="0"/>
            <c:showBubbleSize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Hoja5!$B$55:$B$99</c:f>
              <c:strCache>
                <c:ptCount val="45"/>
                <c:pt idx="0">
                  <c:v>1970-1971</c:v>
                </c:pt>
                <c:pt idx="1">
                  <c:v>1971-1972</c:v>
                </c:pt>
                <c:pt idx="2">
                  <c:v>1972-1973</c:v>
                </c:pt>
                <c:pt idx="3">
                  <c:v>1973-1974</c:v>
                </c:pt>
                <c:pt idx="4">
                  <c:v>1974-1975</c:v>
                </c:pt>
                <c:pt idx="5">
                  <c:v>1975-1976</c:v>
                </c:pt>
                <c:pt idx="6">
                  <c:v>1976-1977</c:v>
                </c:pt>
                <c:pt idx="7">
                  <c:v>1977-1978</c:v>
                </c:pt>
                <c:pt idx="8">
                  <c:v>1978-1979</c:v>
                </c:pt>
                <c:pt idx="9">
                  <c:v>1979-1980</c:v>
                </c:pt>
                <c:pt idx="10">
                  <c:v>1980-1981</c:v>
                </c:pt>
                <c:pt idx="11">
                  <c:v>1981-1982</c:v>
                </c:pt>
                <c:pt idx="12">
                  <c:v>1982-1983</c:v>
                </c:pt>
                <c:pt idx="13">
                  <c:v>1983-1984</c:v>
                </c:pt>
                <c:pt idx="14">
                  <c:v>1984-1985</c:v>
                </c:pt>
                <c:pt idx="15">
                  <c:v>1985-1986</c:v>
                </c:pt>
                <c:pt idx="16">
                  <c:v>1986-1987</c:v>
                </c:pt>
                <c:pt idx="17">
                  <c:v>1987-1988</c:v>
                </c:pt>
                <c:pt idx="18">
                  <c:v>1988-1989</c:v>
                </c:pt>
                <c:pt idx="19">
                  <c:v>1989-1990</c:v>
                </c:pt>
                <c:pt idx="20">
                  <c:v>1990-1991</c:v>
                </c:pt>
                <c:pt idx="21">
                  <c:v>1991-1992</c:v>
                </c:pt>
                <c:pt idx="22">
                  <c:v>1992-1993</c:v>
                </c:pt>
                <c:pt idx="23">
                  <c:v>1993-1994</c:v>
                </c:pt>
                <c:pt idx="24">
                  <c:v>1994-1995</c:v>
                </c:pt>
                <c:pt idx="25">
                  <c:v>1995-1996</c:v>
                </c:pt>
                <c:pt idx="26">
                  <c:v>1996-1997</c:v>
                </c:pt>
                <c:pt idx="27">
                  <c:v>1997-1998</c:v>
                </c:pt>
                <c:pt idx="28">
                  <c:v>1998-1999</c:v>
                </c:pt>
                <c:pt idx="29">
                  <c:v>1999-2000</c:v>
                </c:pt>
                <c:pt idx="30">
                  <c:v>2000-2001</c:v>
                </c:pt>
                <c:pt idx="31">
                  <c:v>2001-2002</c:v>
                </c:pt>
                <c:pt idx="32">
                  <c:v>2002-2003</c:v>
                </c:pt>
                <c:pt idx="33">
                  <c:v>2003-2004</c:v>
                </c:pt>
                <c:pt idx="34">
                  <c:v>2004-2005</c:v>
                </c:pt>
                <c:pt idx="35">
                  <c:v>2005-2006</c:v>
                </c:pt>
                <c:pt idx="36">
                  <c:v>2006-2007</c:v>
                </c:pt>
                <c:pt idx="37">
                  <c:v>2007-2008</c:v>
                </c:pt>
                <c:pt idx="38">
                  <c:v>2008-2009</c:v>
                </c:pt>
                <c:pt idx="39">
                  <c:v>2009-2010</c:v>
                </c:pt>
                <c:pt idx="40">
                  <c:v>2010-2011</c:v>
                </c:pt>
                <c:pt idx="41">
                  <c:v>2011-2012</c:v>
                </c:pt>
                <c:pt idx="42">
                  <c:v>2012-2013</c:v>
                </c:pt>
                <c:pt idx="43">
                  <c:v>2013-2014</c:v>
                </c:pt>
                <c:pt idx="44">
                  <c:v>2014-2015</c:v>
                </c:pt>
              </c:strCache>
            </c:strRef>
          </c:cat>
          <c:val>
            <c:numRef>
              <c:f>Hoja5!$C$55:$C$99</c:f>
              <c:numCache>
                <c:formatCode>#,##0</c:formatCode>
                <c:ptCount val="45"/>
                <c:pt idx="0">
                  <c:v>271275</c:v>
                </c:pt>
                <c:pt idx="1">
                  <c:v>316077</c:v>
                </c:pt>
                <c:pt idx="2">
                  <c:v>355226</c:v>
                </c:pt>
                <c:pt idx="3">
                  <c:v>403897</c:v>
                </c:pt>
                <c:pt idx="4">
                  <c:v>471717</c:v>
                </c:pt>
                <c:pt idx="5">
                  <c:v>543112</c:v>
                </c:pt>
                <c:pt idx="6">
                  <c:v>569266</c:v>
                </c:pt>
                <c:pt idx="7">
                  <c:v>609070</c:v>
                </c:pt>
                <c:pt idx="8">
                  <c:v>740073</c:v>
                </c:pt>
                <c:pt idx="9">
                  <c:v>848875</c:v>
                </c:pt>
                <c:pt idx="10">
                  <c:v>935789</c:v>
                </c:pt>
                <c:pt idx="11">
                  <c:v>1007123</c:v>
                </c:pt>
                <c:pt idx="12">
                  <c:v>1023551</c:v>
                </c:pt>
                <c:pt idx="13">
                  <c:v>1091445</c:v>
                </c:pt>
                <c:pt idx="14">
                  <c:v>1107760</c:v>
                </c:pt>
                <c:pt idx="15">
                  <c:v>1159445</c:v>
                </c:pt>
                <c:pt idx="16">
                  <c:v>1149492</c:v>
                </c:pt>
                <c:pt idx="17">
                  <c:v>1203452</c:v>
                </c:pt>
                <c:pt idx="18">
                  <c:v>1211840</c:v>
                </c:pt>
                <c:pt idx="19">
                  <c:v>1212826</c:v>
                </c:pt>
                <c:pt idx="20">
                  <c:v>1206128</c:v>
                </c:pt>
                <c:pt idx="21">
                  <c:v>1268776</c:v>
                </c:pt>
                <c:pt idx="22">
                  <c:v>1255152</c:v>
                </c:pt>
                <c:pt idx="23">
                  <c:v>1312902</c:v>
                </c:pt>
                <c:pt idx="24">
                  <c:v>1354426</c:v>
                </c:pt>
                <c:pt idx="25">
                  <c:v>1455082</c:v>
                </c:pt>
                <c:pt idx="26">
                  <c:v>1518021</c:v>
                </c:pt>
                <c:pt idx="27">
                  <c:v>1620335</c:v>
                </c:pt>
                <c:pt idx="28">
                  <c:v>1726637</c:v>
                </c:pt>
                <c:pt idx="29">
                  <c:v>1844664</c:v>
                </c:pt>
                <c:pt idx="30">
                  <c:v>1918948</c:v>
                </c:pt>
                <c:pt idx="31">
                  <c:v>2014602</c:v>
                </c:pt>
                <c:pt idx="32">
                  <c:v>2098504</c:v>
                </c:pt>
                <c:pt idx="33">
                  <c:v>2179152</c:v>
                </c:pt>
                <c:pt idx="34">
                  <c:v>2234006</c:v>
                </c:pt>
                <c:pt idx="35">
                  <c:v>2292819</c:v>
                </c:pt>
                <c:pt idx="36">
                  <c:v>2366661</c:v>
                </c:pt>
                <c:pt idx="37">
                  <c:v>2449085</c:v>
                </c:pt>
                <c:pt idx="38">
                  <c:v>2519674</c:v>
                </c:pt>
                <c:pt idx="39">
                  <c:v>2650979</c:v>
                </c:pt>
                <c:pt idx="40">
                  <c:v>2773088</c:v>
                </c:pt>
                <c:pt idx="41">
                  <c:v>2932254</c:v>
                </c:pt>
                <c:pt idx="42">
                  <c:v>3070454</c:v>
                </c:pt>
                <c:pt idx="43">
                  <c:v>3190190</c:v>
                </c:pt>
                <c:pt idx="44">
                  <c:v>3310470</c:v>
                </c:pt>
              </c:numCache>
            </c:numRef>
          </c:val>
          <c:smooth val="0"/>
          <c:extLst>
            <c:ext xmlns:c16="http://schemas.microsoft.com/office/drawing/2014/chart" uri="{C3380CC4-5D6E-409C-BE32-E72D297353CC}">
              <c16:uniqueId val="{00000001-6E65-45BE-BEDB-EF7B8AA5ABFE}"/>
            </c:ext>
          </c:extLst>
        </c:ser>
        <c:ser>
          <c:idx val="1"/>
          <c:order val="1"/>
          <c:tx>
            <c:strRef>
              <c:f>Hoja5!$D$54</c:f>
              <c:strCache>
                <c:ptCount val="1"/>
                <c:pt idx="0">
                  <c:v>LUTN Pública</c:v>
                </c:pt>
              </c:strCache>
            </c:strRef>
          </c:tx>
          <c:spPr>
            <a:ln w="28575" cap="rnd">
              <a:solidFill>
                <a:schemeClr val="accent2"/>
              </a:solidFill>
              <a:round/>
            </a:ln>
            <a:effectLst/>
          </c:spPr>
          <c:marker>
            <c:symbol val="none"/>
          </c:marker>
          <c:dLbls>
            <c:dLbl>
              <c:idx val="44"/>
              <c:dLblPos val="t"/>
              <c:showLegendKey val="0"/>
              <c:showVal val="1"/>
              <c:showCatName val="0"/>
              <c:showSerName val="0"/>
              <c:showPercent val="0"/>
              <c:showBubbleSize val="0"/>
              <c:extLst>
                <c:ext xmlns:c15="http://schemas.microsoft.com/office/drawing/2012/chart" uri="{CE6537A1-D6FC-4f65-9D91-7224C49458BB}"/>
                <c:ext xmlns:c16="http://schemas.microsoft.com/office/drawing/2014/chart" uri="{C3380CC4-5D6E-409C-BE32-E72D297353CC}">
                  <c16:uniqueId val="{00000002-6E65-45BE-BEDB-EF7B8AA5ABFE}"/>
                </c:ext>
              </c:extLst>
            </c:dLbl>
            <c:spPr>
              <a:solidFill>
                <a:schemeClr val="bg2"/>
              </a:solidFill>
              <a:ln>
                <a:noFill/>
              </a:ln>
              <a:effectLst/>
            </c:spPr>
            <c:txPr>
              <a:bodyPr rot="0" spcFirstLastPara="1" vertOverflow="ellipsis" vert="horz" wrap="square" lIns="38100" tIns="19050" rIns="38100" bIns="19050" anchor="ctr" anchorCtr="1">
                <a:spAutoFit/>
              </a:bodyPr>
              <a:lstStyle/>
              <a:p>
                <a:pPr>
                  <a:defRPr sz="1200" b="0" i="0" u="none" strike="noStrike" kern="1200" baseline="0">
                    <a:solidFill>
                      <a:schemeClr val="tx1">
                        <a:lumMod val="75000"/>
                        <a:lumOff val="25000"/>
                      </a:schemeClr>
                    </a:solidFill>
                    <a:latin typeface="+mn-lt"/>
                    <a:ea typeface="+mn-ea"/>
                    <a:cs typeface="+mn-cs"/>
                  </a:defRPr>
                </a:pPr>
                <a:endParaRPr lang="es-MX"/>
              </a:p>
            </c:txPr>
            <c:dLblPos val="t"/>
            <c:showLegendKey val="0"/>
            <c:showVal val="0"/>
            <c:showCatName val="0"/>
            <c:showSerName val="0"/>
            <c:showPercent val="0"/>
            <c:showBubbleSize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Hoja5!$B$55:$B$99</c:f>
              <c:strCache>
                <c:ptCount val="45"/>
                <c:pt idx="0">
                  <c:v>1970-1971</c:v>
                </c:pt>
                <c:pt idx="1">
                  <c:v>1971-1972</c:v>
                </c:pt>
                <c:pt idx="2">
                  <c:v>1972-1973</c:v>
                </c:pt>
                <c:pt idx="3">
                  <c:v>1973-1974</c:v>
                </c:pt>
                <c:pt idx="4">
                  <c:v>1974-1975</c:v>
                </c:pt>
                <c:pt idx="5">
                  <c:v>1975-1976</c:v>
                </c:pt>
                <c:pt idx="6">
                  <c:v>1976-1977</c:v>
                </c:pt>
                <c:pt idx="7">
                  <c:v>1977-1978</c:v>
                </c:pt>
                <c:pt idx="8">
                  <c:v>1978-1979</c:v>
                </c:pt>
                <c:pt idx="9">
                  <c:v>1979-1980</c:v>
                </c:pt>
                <c:pt idx="10">
                  <c:v>1980-1981</c:v>
                </c:pt>
                <c:pt idx="11">
                  <c:v>1981-1982</c:v>
                </c:pt>
                <c:pt idx="12">
                  <c:v>1982-1983</c:v>
                </c:pt>
                <c:pt idx="13">
                  <c:v>1983-1984</c:v>
                </c:pt>
                <c:pt idx="14">
                  <c:v>1984-1985</c:v>
                </c:pt>
                <c:pt idx="15">
                  <c:v>1985-1986</c:v>
                </c:pt>
                <c:pt idx="16">
                  <c:v>1986-1987</c:v>
                </c:pt>
                <c:pt idx="17">
                  <c:v>1987-1988</c:v>
                </c:pt>
                <c:pt idx="18">
                  <c:v>1988-1989</c:v>
                </c:pt>
                <c:pt idx="19">
                  <c:v>1989-1990</c:v>
                </c:pt>
                <c:pt idx="20">
                  <c:v>1990-1991</c:v>
                </c:pt>
                <c:pt idx="21">
                  <c:v>1991-1992</c:v>
                </c:pt>
                <c:pt idx="22">
                  <c:v>1992-1993</c:v>
                </c:pt>
                <c:pt idx="23">
                  <c:v>1993-1994</c:v>
                </c:pt>
                <c:pt idx="24">
                  <c:v>1994-1995</c:v>
                </c:pt>
                <c:pt idx="25">
                  <c:v>1995-1996</c:v>
                </c:pt>
                <c:pt idx="26">
                  <c:v>1996-1997</c:v>
                </c:pt>
                <c:pt idx="27">
                  <c:v>1997-1998</c:v>
                </c:pt>
                <c:pt idx="28">
                  <c:v>1998-1999</c:v>
                </c:pt>
                <c:pt idx="29">
                  <c:v>1999-2000</c:v>
                </c:pt>
                <c:pt idx="30">
                  <c:v>2000-2001</c:v>
                </c:pt>
                <c:pt idx="31">
                  <c:v>2001-2002</c:v>
                </c:pt>
                <c:pt idx="32">
                  <c:v>2002-2003</c:v>
                </c:pt>
                <c:pt idx="33">
                  <c:v>2003-2004</c:v>
                </c:pt>
                <c:pt idx="34">
                  <c:v>2004-2005</c:v>
                </c:pt>
                <c:pt idx="35">
                  <c:v>2005-2006</c:v>
                </c:pt>
                <c:pt idx="36">
                  <c:v>2006-2007</c:v>
                </c:pt>
                <c:pt idx="37">
                  <c:v>2007-2008</c:v>
                </c:pt>
                <c:pt idx="38">
                  <c:v>2008-2009</c:v>
                </c:pt>
                <c:pt idx="39">
                  <c:v>2009-2010</c:v>
                </c:pt>
                <c:pt idx="40">
                  <c:v>2010-2011</c:v>
                </c:pt>
                <c:pt idx="41">
                  <c:v>2011-2012</c:v>
                </c:pt>
                <c:pt idx="42">
                  <c:v>2012-2013</c:v>
                </c:pt>
                <c:pt idx="43">
                  <c:v>2013-2014</c:v>
                </c:pt>
                <c:pt idx="44">
                  <c:v>2014-2015</c:v>
                </c:pt>
              </c:strCache>
            </c:strRef>
          </c:cat>
          <c:val>
            <c:numRef>
              <c:f>Hoja5!$D$55:$D$99</c:f>
              <c:numCache>
                <c:formatCode>#,##0</c:formatCode>
                <c:ptCount val="45"/>
                <c:pt idx="0">
                  <c:v>233413</c:v>
                </c:pt>
                <c:pt idx="1">
                  <c:v>276731</c:v>
                </c:pt>
                <c:pt idx="2">
                  <c:v>310354</c:v>
                </c:pt>
                <c:pt idx="3">
                  <c:v>353077</c:v>
                </c:pt>
                <c:pt idx="4">
                  <c:v>416369</c:v>
                </c:pt>
                <c:pt idx="5">
                  <c:v>478245</c:v>
                </c:pt>
                <c:pt idx="6">
                  <c:v>505707</c:v>
                </c:pt>
                <c:pt idx="7">
                  <c:v>527942</c:v>
                </c:pt>
                <c:pt idx="8">
                  <c:v>639164</c:v>
                </c:pt>
                <c:pt idx="9">
                  <c:v>731661</c:v>
                </c:pt>
                <c:pt idx="10">
                  <c:v>785905</c:v>
                </c:pt>
                <c:pt idx="11">
                  <c:v>816272</c:v>
                </c:pt>
                <c:pt idx="12">
                  <c:v>841166</c:v>
                </c:pt>
                <c:pt idx="13">
                  <c:v>888792</c:v>
                </c:pt>
                <c:pt idx="14">
                  <c:v>892633</c:v>
                </c:pt>
                <c:pt idx="15">
                  <c:v>938652</c:v>
                </c:pt>
                <c:pt idx="16">
                  <c:v>926543</c:v>
                </c:pt>
                <c:pt idx="17">
                  <c:v>999269</c:v>
                </c:pt>
                <c:pt idx="18">
                  <c:v>985218</c:v>
                </c:pt>
                <c:pt idx="19">
                  <c:v>985397</c:v>
                </c:pt>
                <c:pt idx="20">
                  <c:v>976484</c:v>
                </c:pt>
                <c:pt idx="21">
                  <c:v>1024917</c:v>
                </c:pt>
                <c:pt idx="22">
                  <c:v>990860</c:v>
                </c:pt>
                <c:pt idx="23">
                  <c:v>1032340</c:v>
                </c:pt>
                <c:pt idx="24">
                  <c:v>1052488</c:v>
                </c:pt>
                <c:pt idx="25">
                  <c:v>1115229</c:v>
                </c:pt>
                <c:pt idx="26">
                  <c:v>1143863</c:v>
                </c:pt>
                <c:pt idx="27">
                  <c:v>1199312</c:v>
                </c:pt>
                <c:pt idx="28">
                  <c:v>1245089</c:v>
                </c:pt>
                <c:pt idx="29">
                  <c:v>1295910</c:v>
                </c:pt>
                <c:pt idx="30">
                  <c:v>1313532</c:v>
                </c:pt>
                <c:pt idx="31">
                  <c:v>1363689</c:v>
                </c:pt>
                <c:pt idx="32">
                  <c:v>1411712</c:v>
                </c:pt>
                <c:pt idx="33">
                  <c:v>1470525</c:v>
                </c:pt>
                <c:pt idx="34">
                  <c:v>1517521</c:v>
                </c:pt>
                <c:pt idx="35">
                  <c:v>1561074</c:v>
                </c:pt>
                <c:pt idx="36">
                  <c:v>1606553</c:v>
                </c:pt>
                <c:pt idx="37">
                  <c:v>1660663</c:v>
                </c:pt>
                <c:pt idx="38">
                  <c:v>1714429</c:v>
                </c:pt>
                <c:pt idx="39">
                  <c:v>1827036</c:v>
                </c:pt>
                <c:pt idx="40">
                  <c:v>1933907</c:v>
                </c:pt>
                <c:pt idx="41">
                  <c:v>2048316</c:v>
                </c:pt>
                <c:pt idx="42">
                  <c:v>2161352</c:v>
                </c:pt>
                <c:pt idx="43">
                  <c:v>2257779</c:v>
                </c:pt>
                <c:pt idx="44">
                  <c:v>2356799</c:v>
                </c:pt>
              </c:numCache>
            </c:numRef>
          </c:val>
          <c:smooth val="0"/>
          <c:extLst>
            <c:ext xmlns:c16="http://schemas.microsoft.com/office/drawing/2014/chart" uri="{C3380CC4-5D6E-409C-BE32-E72D297353CC}">
              <c16:uniqueId val="{00000003-6E65-45BE-BEDB-EF7B8AA5ABFE}"/>
            </c:ext>
          </c:extLst>
        </c:ser>
        <c:ser>
          <c:idx val="2"/>
          <c:order val="2"/>
          <c:tx>
            <c:strRef>
              <c:f>Hoja5!$E$54</c:f>
              <c:strCache>
                <c:ptCount val="1"/>
                <c:pt idx="0">
                  <c:v>LUTN Privada</c:v>
                </c:pt>
              </c:strCache>
            </c:strRef>
          </c:tx>
          <c:spPr>
            <a:ln w="28575" cap="rnd">
              <a:solidFill>
                <a:schemeClr val="accent3"/>
              </a:solidFill>
              <a:round/>
            </a:ln>
            <a:effectLst/>
          </c:spPr>
          <c:marker>
            <c:symbol val="none"/>
          </c:marker>
          <c:dLbls>
            <c:dLbl>
              <c:idx val="44"/>
              <c:dLblPos val="t"/>
              <c:showLegendKey val="0"/>
              <c:showVal val="1"/>
              <c:showCatName val="0"/>
              <c:showSerName val="0"/>
              <c:showPercent val="0"/>
              <c:showBubbleSize val="0"/>
              <c:extLst>
                <c:ext xmlns:c15="http://schemas.microsoft.com/office/drawing/2012/chart" uri="{CE6537A1-D6FC-4f65-9D91-7224C49458BB}"/>
                <c:ext xmlns:c16="http://schemas.microsoft.com/office/drawing/2014/chart" uri="{C3380CC4-5D6E-409C-BE32-E72D297353CC}">
                  <c16:uniqueId val="{00000004-6E65-45BE-BEDB-EF7B8AA5ABFE}"/>
                </c:ext>
              </c:extLst>
            </c:dLbl>
            <c:spPr>
              <a:solidFill>
                <a:schemeClr val="bg2"/>
              </a:solidFill>
              <a:ln>
                <a:noFill/>
              </a:ln>
              <a:effectLst/>
            </c:spPr>
            <c:txPr>
              <a:bodyPr rot="0" spcFirstLastPara="1" vertOverflow="ellipsis" vert="horz" wrap="square" lIns="38100" tIns="19050" rIns="38100" bIns="19050" anchor="ctr" anchorCtr="1">
                <a:spAutoFit/>
              </a:bodyPr>
              <a:lstStyle/>
              <a:p>
                <a:pPr>
                  <a:defRPr sz="1200" b="0" i="0" u="none" strike="noStrike" kern="1200" baseline="0">
                    <a:solidFill>
                      <a:schemeClr val="tx1">
                        <a:lumMod val="75000"/>
                        <a:lumOff val="25000"/>
                      </a:schemeClr>
                    </a:solidFill>
                    <a:latin typeface="+mn-lt"/>
                    <a:ea typeface="+mn-ea"/>
                    <a:cs typeface="+mn-cs"/>
                  </a:defRPr>
                </a:pPr>
                <a:endParaRPr lang="es-MX"/>
              </a:p>
            </c:txPr>
            <c:dLblPos val="t"/>
            <c:showLegendKey val="0"/>
            <c:showVal val="0"/>
            <c:showCatName val="0"/>
            <c:showSerName val="0"/>
            <c:showPercent val="0"/>
            <c:showBubbleSize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Hoja5!$B$55:$B$99</c:f>
              <c:strCache>
                <c:ptCount val="45"/>
                <c:pt idx="0">
                  <c:v>1970-1971</c:v>
                </c:pt>
                <c:pt idx="1">
                  <c:v>1971-1972</c:v>
                </c:pt>
                <c:pt idx="2">
                  <c:v>1972-1973</c:v>
                </c:pt>
                <c:pt idx="3">
                  <c:v>1973-1974</c:v>
                </c:pt>
                <c:pt idx="4">
                  <c:v>1974-1975</c:v>
                </c:pt>
                <c:pt idx="5">
                  <c:v>1975-1976</c:v>
                </c:pt>
                <c:pt idx="6">
                  <c:v>1976-1977</c:v>
                </c:pt>
                <c:pt idx="7">
                  <c:v>1977-1978</c:v>
                </c:pt>
                <c:pt idx="8">
                  <c:v>1978-1979</c:v>
                </c:pt>
                <c:pt idx="9">
                  <c:v>1979-1980</c:v>
                </c:pt>
                <c:pt idx="10">
                  <c:v>1980-1981</c:v>
                </c:pt>
                <c:pt idx="11">
                  <c:v>1981-1982</c:v>
                </c:pt>
                <c:pt idx="12">
                  <c:v>1982-1983</c:v>
                </c:pt>
                <c:pt idx="13">
                  <c:v>1983-1984</c:v>
                </c:pt>
                <c:pt idx="14">
                  <c:v>1984-1985</c:v>
                </c:pt>
                <c:pt idx="15">
                  <c:v>1985-1986</c:v>
                </c:pt>
                <c:pt idx="16">
                  <c:v>1986-1987</c:v>
                </c:pt>
                <c:pt idx="17">
                  <c:v>1987-1988</c:v>
                </c:pt>
                <c:pt idx="18">
                  <c:v>1988-1989</c:v>
                </c:pt>
                <c:pt idx="19">
                  <c:v>1989-1990</c:v>
                </c:pt>
                <c:pt idx="20">
                  <c:v>1990-1991</c:v>
                </c:pt>
                <c:pt idx="21">
                  <c:v>1991-1992</c:v>
                </c:pt>
                <c:pt idx="22">
                  <c:v>1992-1993</c:v>
                </c:pt>
                <c:pt idx="23">
                  <c:v>1993-1994</c:v>
                </c:pt>
                <c:pt idx="24">
                  <c:v>1994-1995</c:v>
                </c:pt>
                <c:pt idx="25">
                  <c:v>1995-1996</c:v>
                </c:pt>
                <c:pt idx="26">
                  <c:v>1996-1997</c:v>
                </c:pt>
                <c:pt idx="27">
                  <c:v>1997-1998</c:v>
                </c:pt>
                <c:pt idx="28">
                  <c:v>1998-1999</c:v>
                </c:pt>
                <c:pt idx="29">
                  <c:v>1999-2000</c:v>
                </c:pt>
                <c:pt idx="30">
                  <c:v>2000-2001</c:v>
                </c:pt>
                <c:pt idx="31">
                  <c:v>2001-2002</c:v>
                </c:pt>
                <c:pt idx="32">
                  <c:v>2002-2003</c:v>
                </c:pt>
                <c:pt idx="33">
                  <c:v>2003-2004</c:v>
                </c:pt>
                <c:pt idx="34">
                  <c:v>2004-2005</c:v>
                </c:pt>
                <c:pt idx="35">
                  <c:v>2005-2006</c:v>
                </c:pt>
                <c:pt idx="36">
                  <c:v>2006-2007</c:v>
                </c:pt>
                <c:pt idx="37">
                  <c:v>2007-2008</c:v>
                </c:pt>
                <c:pt idx="38">
                  <c:v>2008-2009</c:v>
                </c:pt>
                <c:pt idx="39">
                  <c:v>2009-2010</c:v>
                </c:pt>
                <c:pt idx="40">
                  <c:v>2010-2011</c:v>
                </c:pt>
                <c:pt idx="41">
                  <c:v>2011-2012</c:v>
                </c:pt>
                <c:pt idx="42">
                  <c:v>2012-2013</c:v>
                </c:pt>
                <c:pt idx="43">
                  <c:v>2013-2014</c:v>
                </c:pt>
                <c:pt idx="44">
                  <c:v>2014-2015</c:v>
                </c:pt>
              </c:strCache>
            </c:strRef>
          </c:cat>
          <c:val>
            <c:numRef>
              <c:f>Hoja5!$E$55:$E$99</c:f>
              <c:numCache>
                <c:formatCode>#,##0</c:formatCode>
                <c:ptCount val="45"/>
                <c:pt idx="0">
                  <c:v>37862</c:v>
                </c:pt>
                <c:pt idx="1">
                  <c:v>39346</c:v>
                </c:pt>
                <c:pt idx="2">
                  <c:v>44872</c:v>
                </c:pt>
                <c:pt idx="3">
                  <c:v>50820</c:v>
                </c:pt>
                <c:pt idx="4">
                  <c:v>55348</c:v>
                </c:pt>
                <c:pt idx="5">
                  <c:v>64867</c:v>
                </c:pt>
                <c:pt idx="6">
                  <c:v>63559</c:v>
                </c:pt>
                <c:pt idx="7">
                  <c:v>81128</c:v>
                </c:pt>
                <c:pt idx="8">
                  <c:v>100909</c:v>
                </c:pt>
                <c:pt idx="9">
                  <c:v>117214</c:v>
                </c:pt>
                <c:pt idx="10">
                  <c:v>149884</c:v>
                </c:pt>
                <c:pt idx="11">
                  <c:v>173154</c:v>
                </c:pt>
                <c:pt idx="12">
                  <c:v>176387</c:v>
                </c:pt>
                <c:pt idx="13">
                  <c:v>196810</c:v>
                </c:pt>
                <c:pt idx="14">
                  <c:v>203440</c:v>
                </c:pt>
                <c:pt idx="15">
                  <c:v>210570</c:v>
                </c:pt>
                <c:pt idx="16">
                  <c:v>215060</c:v>
                </c:pt>
                <c:pt idx="17">
                  <c:v>210012</c:v>
                </c:pt>
                <c:pt idx="18">
                  <c:v>215514</c:v>
                </c:pt>
                <c:pt idx="19">
                  <c:v>223619</c:v>
                </c:pt>
                <c:pt idx="20">
                  <c:v>229644</c:v>
                </c:pt>
                <c:pt idx="21">
                  <c:v>243859</c:v>
                </c:pt>
                <c:pt idx="22">
                  <c:v>264292</c:v>
                </c:pt>
                <c:pt idx="23">
                  <c:v>280562</c:v>
                </c:pt>
                <c:pt idx="24">
                  <c:v>301938</c:v>
                </c:pt>
                <c:pt idx="25">
                  <c:v>339853</c:v>
                </c:pt>
                <c:pt idx="26">
                  <c:v>374158</c:v>
                </c:pt>
                <c:pt idx="27">
                  <c:v>421023</c:v>
                </c:pt>
                <c:pt idx="28">
                  <c:v>481548</c:v>
                </c:pt>
                <c:pt idx="29">
                  <c:v>548754</c:v>
                </c:pt>
                <c:pt idx="30">
                  <c:v>605416</c:v>
                </c:pt>
                <c:pt idx="31">
                  <c:v>650913</c:v>
                </c:pt>
                <c:pt idx="32">
                  <c:v>686792</c:v>
                </c:pt>
                <c:pt idx="33">
                  <c:v>708627</c:v>
                </c:pt>
                <c:pt idx="34">
                  <c:v>716485</c:v>
                </c:pt>
                <c:pt idx="35">
                  <c:v>731745</c:v>
                </c:pt>
                <c:pt idx="36">
                  <c:v>760108</c:v>
                </c:pt>
                <c:pt idx="37">
                  <c:v>788422</c:v>
                </c:pt>
                <c:pt idx="38">
                  <c:v>805245</c:v>
                </c:pt>
                <c:pt idx="39">
                  <c:v>823943</c:v>
                </c:pt>
                <c:pt idx="40">
                  <c:v>839181</c:v>
                </c:pt>
                <c:pt idx="41">
                  <c:v>883938</c:v>
                </c:pt>
                <c:pt idx="42">
                  <c:v>909102</c:v>
                </c:pt>
                <c:pt idx="43">
                  <c:v>932411</c:v>
                </c:pt>
                <c:pt idx="44">
                  <c:v>953671</c:v>
                </c:pt>
              </c:numCache>
            </c:numRef>
          </c:val>
          <c:smooth val="0"/>
          <c:extLst>
            <c:ext xmlns:c16="http://schemas.microsoft.com/office/drawing/2014/chart" uri="{C3380CC4-5D6E-409C-BE32-E72D297353CC}">
              <c16:uniqueId val="{00000005-6E65-45BE-BEDB-EF7B8AA5ABFE}"/>
            </c:ext>
          </c:extLst>
        </c:ser>
        <c:dLbls>
          <c:showLegendKey val="0"/>
          <c:showVal val="0"/>
          <c:showCatName val="0"/>
          <c:showSerName val="0"/>
          <c:showPercent val="0"/>
          <c:showBubbleSize val="0"/>
        </c:dLbls>
        <c:smooth val="0"/>
        <c:axId val="54601600"/>
        <c:axId val="54603136"/>
      </c:lineChart>
      <c:dateAx>
        <c:axId val="54601600"/>
        <c:scaling>
          <c:orientation val="minMax"/>
        </c:scaling>
        <c:delete val="0"/>
        <c:axPos val="b"/>
        <c:numFmt formatCode="General" sourceLinked="1"/>
        <c:majorTickMark val="none"/>
        <c:minorTickMark val="none"/>
        <c:tickLblPos val="nextTo"/>
        <c:spPr>
          <a:noFill/>
          <a:ln w="9525" cap="flat" cmpd="sng" algn="ctr">
            <a:solidFill>
              <a:schemeClr val="tx1">
                <a:lumMod val="15000"/>
                <a:lumOff val="85000"/>
              </a:schemeClr>
            </a:solidFill>
            <a:round/>
          </a:ln>
          <a:effectLst/>
        </c:spPr>
        <c:txPr>
          <a:bodyPr rot="-60000000" spcFirstLastPara="1" vertOverflow="ellipsis" vert="horz" wrap="square" anchor="ctr" anchorCtr="1"/>
          <a:lstStyle/>
          <a:p>
            <a:pPr>
              <a:defRPr sz="900" b="0" i="0" u="none" strike="noStrike" kern="1200" baseline="0">
                <a:solidFill>
                  <a:schemeClr val="tx1"/>
                </a:solidFill>
                <a:latin typeface="+mn-lt"/>
                <a:ea typeface="+mn-ea"/>
                <a:cs typeface="+mn-cs"/>
              </a:defRPr>
            </a:pPr>
            <a:endParaRPr lang="es-MX"/>
          </a:p>
        </c:txPr>
        <c:crossAx val="54603136"/>
        <c:crosses val="autoZero"/>
        <c:auto val="0"/>
        <c:lblOffset val="100"/>
        <c:baseTimeUnit val="days"/>
      </c:dateAx>
      <c:valAx>
        <c:axId val="54603136"/>
        <c:scaling>
          <c:orientation val="minMax"/>
        </c:scaling>
        <c:delete val="0"/>
        <c:axPos val="l"/>
        <c:numFmt formatCode="#,##0" sourceLinked="1"/>
        <c:majorTickMark val="none"/>
        <c:minorTickMark val="none"/>
        <c:tickLblPos val="nextTo"/>
        <c:spPr>
          <a:noFill/>
          <a:ln>
            <a:noFill/>
          </a:ln>
          <a:effectLst/>
        </c:spPr>
        <c:txPr>
          <a:bodyPr rot="-60000000" spcFirstLastPara="1" vertOverflow="ellipsis" vert="horz" wrap="square" anchor="ctr" anchorCtr="1"/>
          <a:lstStyle/>
          <a:p>
            <a:pPr>
              <a:defRPr sz="1400" b="0" i="0" u="none" strike="noStrike" kern="1200" baseline="0">
                <a:solidFill>
                  <a:schemeClr val="tx1"/>
                </a:solidFill>
                <a:latin typeface="+mn-lt"/>
                <a:ea typeface="+mn-ea"/>
                <a:cs typeface="+mn-cs"/>
              </a:defRPr>
            </a:pPr>
            <a:endParaRPr lang="es-MX"/>
          </a:p>
        </c:txPr>
        <c:crossAx val="54601600"/>
        <c:crosses val="autoZero"/>
        <c:crossBetween val="between"/>
      </c:valAx>
      <c:spPr>
        <a:solidFill>
          <a:schemeClr val="tx1"/>
        </a:solidFill>
        <a:ln>
          <a:solidFill>
            <a:schemeClr val="tx1"/>
          </a:solidFill>
        </a:ln>
        <a:effectLst/>
      </c:spPr>
    </c:plotArea>
    <c:legend>
      <c:legendPos val="b"/>
      <c:overlay val="0"/>
      <c:spPr>
        <a:noFill/>
        <a:ln>
          <a:noFill/>
        </a:ln>
        <a:effectLst/>
      </c:spPr>
      <c:txPr>
        <a:bodyPr rot="0" spcFirstLastPara="1" vertOverflow="ellipsis" vert="horz" wrap="square" anchor="ctr" anchorCtr="1"/>
        <a:lstStyle/>
        <a:p>
          <a:pPr>
            <a:defRPr sz="1600" b="0" i="0" u="none" strike="noStrike" kern="1200" baseline="0">
              <a:solidFill>
                <a:schemeClr val="tx1"/>
              </a:solidFill>
              <a:latin typeface="+mn-lt"/>
              <a:ea typeface="+mn-ea"/>
              <a:cs typeface="+mn-cs"/>
            </a:defRPr>
          </a:pPr>
          <a:endParaRPr lang="es-MX"/>
        </a:p>
      </c:txPr>
    </c:legend>
    <c:plotVisOnly val="1"/>
    <c:dispBlanksAs val="gap"/>
    <c:showDLblsOverMax val="0"/>
  </c:chart>
  <c:spPr>
    <a:noFill/>
    <a:ln w="9525" cap="flat" cmpd="sng" algn="ctr">
      <a:noFill/>
      <a:round/>
    </a:ln>
    <a:effectLst/>
  </c:spPr>
  <c:txPr>
    <a:bodyPr/>
    <a:lstStyle/>
    <a:p>
      <a:pPr>
        <a:defRPr/>
      </a:pPr>
      <a:endParaRPr lang="es-MX"/>
    </a:p>
  </c:txPr>
  <c:externalData r:id="rId2">
    <c:autoUpdate val="0"/>
  </c:externalData>
</c:chartSpace>
</file>

<file path=ppt/charts/chart3.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s-ES"/>
  <c:roundedCorners val="0"/>
  <mc:AlternateContent xmlns:mc="http://schemas.openxmlformats.org/markup-compatibility/2006">
    <mc:Choice xmlns:c14="http://schemas.microsoft.com/office/drawing/2007/8/2/chart" Requires="c14">
      <c14:style val="102"/>
    </mc:Choice>
    <mc:Fallback>
      <c:style val="2"/>
    </mc:Fallback>
  </mc:AlternateContent>
  <c:clrMapOvr bg1="lt1" tx1="dk1" bg2="lt2" tx2="dk2" accent1="accent1" accent2="accent2" accent3="accent3" accent4="accent4" accent5="accent5" accent6="accent6" hlink="hlink" folHlink="folHlink"/>
  <c:chart>
    <c:title>
      <c:overlay val="0"/>
      <c:spPr>
        <a:noFill/>
        <a:ln>
          <a:noFill/>
        </a:ln>
        <a:effectLst/>
      </c:spPr>
      <c:txPr>
        <a:bodyPr rot="0" spcFirstLastPara="1" vertOverflow="ellipsis" vert="horz" wrap="square" anchor="ctr" anchorCtr="1"/>
        <a:lstStyle/>
        <a:p>
          <a:pPr>
            <a:defRPr sz="1400" b="1" i="0" u="none" strike="noStrike" kern="1200" spc="0" baseline="0">
              <a:solidFill>
                <a:sysClr val="windowText" lastClr="000000"/>
              </a:solidFill>
              <a:latin typeface="+mn-lt"/>
              <a:ea typeface="+mn-ea"/>
              <a:cs typeface="+mn-cs"/>
            </a:defRPr>
          </a:pPr>
          <a:endParaRPr lang="es-MX"/>
        </a:p>
      </c:txPr>
    </c:title>
    <c:autoTitleDeleted val="0"/>
    <c:plotArea>
      <c:layout/>
      <c:pieChart>
        <c:varyColors val="1"/>
        <c:ser>
          <c:idx val="0"/>
          <c:order val="0"/>
          <c:tx>
            <c:strRef>
              <c:f>Hoja2!$A$16</c:f>
              <c:strCache>
                <c:ptCount val="1"/>
                <c:pt idx="0">
                  <c:v>2000-2001</c:v>
                </c:pt>
              </c:strCache>
            </c:strRef>
          </c:tx>
          <c:dPt>
            <c:idx val="0"/>
            <c:bubble3D val="0"/>
            <c:spPr>
              <a:solidFill>
                <a:srgbClr val="7030A0"/>
              </a:solidFill>
              <a:ln w="19050">
                <a:solidFill>
                  <a:schemeClr val="lt1"/>
                </a:solidFill>
              </a:ln>
              <a:effectLst/>
            </c:spPr>
            <c:extLst>
              <c:ext xmlns:c16="http://schemas.microsoft.com/office/drawing/2014/chart" uri="{C3380CC4-5D6E-409C-BE32-E72D297353CC}">
                <c16:uniqueId val="{00000001-3BAF-4EF1-845C-F3981BCE6569}"/>
              </c:ext>
            </c:extLst>
          </c:dPt>
          <c:dPt>
            <c:idx val="1"/>
            <c:bubble3D val="0"/>
            <c:spPr>
              <a:solidFill>
                <a:srgbClr val="0070C0"/>
              </a:solidFill>
              <a:ln w="19050">
                <a:solidFill>
                  <a:schemeClr val="lt1"/>
                </a:solidFill>
              </a:ln>
              <a:effectLst/>
            </c:spPr>
            <c:extLst>
              <c:ext xmlns:c16="http://schemas.microsoft.com/office/drawing/2014/chart" uri="{C3380CC4-5D6E-409C-BE32-E72D297353CC}">
                <c16:uniqueId val="{00000003-3BAF-4EF1-845C-F3981BCE6569}"/>
              </c:ext>
            </c:extLst>
          </c:dPt>
          <c:dPt>
            <c:idx val="2"/>
            <c:bubble3D val="0"/>
            <c:spPr>
              <a:solidFill>
                <a:schemeClr val="tx1"/>
              </a:solidFill>
              <a:ln w="19050">
                <a:solidFill>
                  <a:schemeClr val="lt1"/>
                </a:solidFill>
              </a:ln>
              <a:effectLst/>
            </c:spPr>
            <c:extLst>
              <c:ext xmlns:c16="http://schemas.microsoft.com/office/drawing/2014/chart" uri="{C3380CC4-5D6E-409C-BE32-E72D297353CC}">
                <c16:uniqueId val="{00000005-3BAF-4EF1-845C-F3981BCE6569}"/>
              </c:ext>
            </c:extLst>
          </c:dPt>
          <c:dLbls>
            <c:spPr>
              <a:noFill/>
              <a:ln>
                <a:noFill/>
              </a:ln>
              <a:effectLst/>
            </c:spPr>
            <c:txPr>
              <a:bodyPr rot="0" spcFirstLastPara="1" vertOverflow="ellipsis" vert="horz" wrap="square" lIns="38100" tIns="19050" rIns="38100" bIns="19050" anchor="ctr" anchorCtr="1">
                <a:spAutoFit/>
              </a:bodyPr>
              <a:lstStyle/>
              <a:p>
                <a:pPr>
                  <a:defRPr sz="1400" b="0" i="0" u="none" strike="noStrike" kern="1200" baseline="0">
                    <a:solidFill>
                      <a:schemeClr val="bg1"/>
                    </a:solidFill>
                    <a:latin typeface="+mn-lt"/>
                    <a:ea typeface="+mn-ea"/>
                    <a:cs typeface="+mn-cs"/>
                  </a:defRPr>
                </a:pPr>
                <a:endParaRPr lang="es-MX"/>
              </a:p>
            </c:txPr>
            <c:dLblPos val="ctr"/>
            <c:showLegendKey val="0"/>
            <c:showVal val="1"/>
            <c:showCatName val="0"/>
            <c:showSerName val="0"/>
            <c:showPercent val="0"/>
            <c:showBubbleSize val="0"/>
            <c:showLeaderLines val="1"/>
            <c:leaderLines>
              <c:spPr>
                <a:ln w="9525" cap="flat" cmpd="sng" algn="ctr">
                  <a:solidFill>
                    <a:schemeClr val="tx1">
                      <a:lumMod val="35000"/>
                      <a:lumOff val="65000"/>
                    </a:schemeClr>
                  </a:solidFill>
                  <a:round/>
                </a:ln>
                <a:effectLst/>
              </c:spPr>
            </c:leaderLines>
            <c:extLst>
              <c:ext xmlns:c15="http://schemas.microsoft.com/office/drawing/2012/chart" uri="{CE6537A1-D6FC-4f65-9D91-7224C49458BB}"/>
            </c:extLst>
          </c:dLbls>
          <c:cat>
            <c:strRef>
              <c:f>Hoja2!$B$15:$D$15</c:f>
              <c:strCache>
                <c:ptCount val="3"/>
                <c:pt idx="0">
                  <c:v>Público no autónomo</c:v>
                </c:pt>
                <c:pt idx="1">
                  <c:v>Autónomo</c:v>
                </c:pt>
                <c:pt idx="2">
                  <c:v>Particular</c:v>
                </c:pt>
              </c:strCache>
            </c:strRef>
          </c:cat>
          <c:val>
            <c:numRef>
              <c:f>Hoja2!$B$16:$D$16</c:f>
              <c:numCache>
                <c:formatCode>0.0</c:formatCode>
                <c:ptCount val="3"/>
                <c:pt idx="0">
                  <c:v>23.110423237953988</c:v>
                </c:pt>
                <c:pt idx="1">
                  <c:v>46.327713870118863</c:v>
                </c:pt>
                <c:pt idx="2">
                  <c:v>30.561862891927145</c:v>
                </c:pt>
              </c:numCache>
            </c:numRef>
          </c:val>
          <c:extLst>
            <c:ext xmlns:c16="http://schemas.microsoft.com/office/drawing/2014/chart" uri="{C3380CC4-5D6E-409C-BE32-E72D297353CC}">
              <c16:uniqueId val="{00000006-3BAF-4EF1-845C-F3981BCE6569}"/>
            </c:ext>
          </c:extLst>
        </c:ser>
        <c:dLbls>
          <c:showLegendKey val="0"/>
          <c:showVal val="0"/>
          <c:showCatName val="0"/>
          <c:showSerName val="0"/>
          <c:showPercent val="0"/>
          <c:showBubbleSize val="0"/>
          <c:showLeaderLines val="1"/>
        </c:dLbls>
        <c:firstSliceAng val="90"/>
      </c:pieChart>
      <c:spPr>
        <a:noFill/>
        <a:ln>
          <a:noFill/>
        </a:ln>
        <a:effectLst/>
      </c:spPr>
    </c:plotArea>
    <c:plotVisOnly val="1"/>
    <c:dispBlanksAs val="gap"/>
    <c:showDLblsOverMax val="0"/>
  </c:chart>
  <c:spPr>
    <a:noFill/>
    <a:ln>
      <a:noFill/>
    </a:ln>
    <a:effectLst/>
  </c:spPr>
  <c:txPr>
    <a:bodyPr/>
    <a:lstStyle/>
    <a:p>
      <a:pPr>
        <a:defRPr/>
      </a:pPr>
      <a:endParaRPr lang="es-MX"/>
    </a:p>
  </c:txPr>
  <c:externalData r:id="rId2">
    <c:autoUpdate val="0"/>
  </c:externalData>
  <c:userShapes r:id="rId3"/>
</c:chartSpace>
</file>

<file path=ppt/charts/chart4.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s-ES"/>
  <c:roundedCorners val="0"/>
  <mc:AlternateContent xmlns:mc="http://schemas.openxmlformats.org/markup-compatibility/2006">
    <mc:Choice xmlns:c14="http://schemas.microsoft.com/office/drawing/2007/8/2/chart" Requires="c14">
      <c14:style val="102"/>
    </mc:Choice>
    <mc:Fallback>
      <c:style val="2"/>
    </mc:Fallback>
  </mc:AlternateContent>
  <c:clrMapOvr bg1="lt1" tx1="dk1" bg2="lt2" tx2="dk2" accent1="accent1" accent2="accent2" accent3="accent3" accent4="accent4" accent5="accent5" accent6="accent6" hlink="hlink" folHlink="folHlink"/>
  <c:chart>
    <c:title>
      <c:overlay val="0"/>
      <c:spPr>
        <a:noFill/>
        <a:ln>
          <a:noFill/>
        </a:ln>
        <a:effectLst/>
      </c:spPr>
      <c:txPr>
        <a:bodyPr rot="0" spcFirstLastPara="1" vertOverflow="ellipsis" vert="horz" wrap="square" anchor="ctr" anchorCtr="1"/>
        <a:lstStyle/>
        <a:p>
          <a:pPr>
            <a:defRPr sz="1400" b="1" i="0" u="none" strike="noStrike" kern="1200" spc="0" baseline="0">
              <a:solidFill>
                <a:sysClr val="windowText" lastClr="000000"/>
              </a:solidFill>
              <a:latin typeface="+mn-lt"/>
              <a:ea typeface="+mn-ea"/>
              <a:cs typeface="+mn-cs"/>
            </a:defRPr>
          </a:pPr>
          <a:endParaRPr lang="es-MX"/>
        </a:p>
      </c:txPr>
    </c:title>
    <c:autoTitleDeleted val="0"/>
    <c:plotArea>
      <c:layout/>
      <c:pieChart>
        <c:varyColors val="1"/>
        <c:ser>
          <c:idx val="0"/>
          <c:order val="0"/>
          <c:tx>
            <c:strRef>
              <c:f>Hoja2!$A$19</c:f>
              <c:strCache>
                <c:ptCount val="1"/>
                <c:pt idx="0">
                  <c:v>2014-2015</c:v>
                </c:pt>
              </c:strCache>
            </c:strRef>
          </c:tx>
          <c:dPt>
            <c:idx val="0"/>
            <c:bubble3D val="0"/>
            <c:spPr>
              <a:solidFill>
                <a:srgbClr val="7030A0"/>
              </a:solidFill>
              <a:ln w="19050">
                <a:solidFill>
                  <a:schemeClr val="lt1"/>
                </a:solidFill>
              </a:ln>
              <a:effectLst/>
            </c:spPr>
            <c:extLst>
              <c:ext xmlns:c16="http://schemas.microsoft.com/office/drawing/2014/chart" uri="{C3380CC4-5D6E-409C-BE32-E72D297353CC}">
                <c16:uniqueId val="{00000001-7B6B-4E04-8414-5220AF16FF7D}"/>
              </c:ext>
            </c:extLst>
          </c:dPt>
          <c:dPt>
            <c:idx val="1"/>
            <c:bubble3D val="0"/>
            <c:spPr>
              <a:solidFill>
                <a:srgbClr val="0070C0"/>
              </a:solidFill>
              <a:ln w="19050">
                <a:solidFill>
                  <a:schemeClr val="lt1"/>
                </a:solidFill>
              </a:ln>
              <a:effectLst/>
            </c:spPr>
            <c:extLst>
              <c:ext xmlns:c16="http://schemas.microsoft.com/office/drawing/2014/chart" uri="{C3380CC4-5D6E-409C-BE32-E72D297353CC}">
                <c16:uniqueId val="{00000003-7B6B-4E04-8414-5220AF16FF7D}"/>
              </c:ext>
            </c:extLst>
          </c:dPt>
          <c:dPt>
            <c:idx val="2"/>
            <c:bubble3D val="0"/>
            <c:spPr>
              <a:solidFill>
                <a:schemeClr val="tx1"/>
              </a:solidFill>
              <a:ln w="19050">
                <a:solidFill>
                  <a:schemeClr val="lt1"/>
                </a:solidFill>
              </a:ln>
              <a:effectLst/>
            </c:spPr>
            <c:extLst>
              <c:ext xmlns:c16="http://schemas.microsoft.com/office/drawing/2014/chart" uri="{C3380CC4-5D6E-409C-BE32-E72D297353CC}">
                <c16:uniqueId val="{00000005-7B6B-4E04-8414-5220AF16FF7D}"/>
              </c:ext>
            </c:extLst>
          </c:dPt>
          <c:dLbls>
            <c:spPr>
              <a:noFill/>
              <a:ln>
                <a:noFill/>
              </a:ln>
              <a:effectLst/>
            </c:spPr>
            <c:txPr>
              <a:bodyPr rot="0" spcFirstLastPara="1" vertOverflow="ellipsis" vert="horz" wrap="square" lIns="38100" tIns="19050" rIns="38100" bIns="19050" anchor="ctr" anchorCtr="1">
                <a:spAutoFit/>
              </a:bodyPr>
              <a:lstStyle/>
              <a:p>
                <a:pPr>
                  <a:defRPr sz="1400" b="0" i="0" u="none" strike="noStrike" kern="1200" baseline="0">
                    <a:solidFill>
                      <a:schemeClr val="bg1"/>
                    </a:solidFill>
                    <a:latin typeface="+mn-lt"/>
                    <a:ea typeface="+mn-ea"/>
                    <a:cs typeface="+mn-cs"/>
                  </a:defRPr>
                </a:pPr>
                <a:endParaRPr lang="es-MX"/>
              </a:p>
            </c:txPr>
            <c:dLblPos val="ctr"/>
            <c:showLegendKey val="0"/>
            <c:showVal val="1"/>
            <c:showCatName val="0"/>
            <c:showSerName val="0"/>
            <c:showPercent val="0"/>
            <c:showBubbleSize val="0"/>
            <c:showLeaderLines val="1"/>
            <c:leaderLines>
              <c:spPr>
                <a:ln w="9525" cap="flat" cmpd="sng" algn="ctr">
                  <a:solidFill>
                    <a:schemeClr val="tx1">
                      <a:lumMod val="35000"/>
                      <a:lumOff val="65000"/>
                    </a:schemeClr>
                  </a:solidFill>
                  <a:round/>
                </a:ln>
                <a:effectLst/>
              </c:spPr>
            </c:leaderLines>
            <c:extLst>
              <c:ext xmlns:c15="http://schemas.microsoft.com/office/drawing/2012/chart" uri="{CE6537A1-D6FC-4f65-9D91-7224C49458BB}"/>
            </c:extLst>
          </c:dLbls>
          <c:cat>
            <c:strRef>
              <c:f>Hoja2!$B$18:$D$18</c:f>
              <c:strCache>
                <c:ptCount val="3"/>
                <c:pt idx="0">
                  <c:v>Público no autónomo</c:v>
                </c:pt>
                <c:pt idx="1">
                  <c:v>Autónomo</c:v>
                </c:pt>
                <c:pt idx="2">
                  <c:v>Particular</c:v>
                </c:pt>
              </c:strCache>
            </c:strRef>
          </c:cat>
          <c:val>
            <c:numRef>
              <c:f>Hoja2!$B$19:$D$19</c:f>
              <c:numCache>
                <c:formatCode>0.0</c:formatCode>
                <c:ptCount val="3"/>
                <c:pt idx="0">
                  <c:v>31.521868158280697</c:v>
                </c:pt>
                <c:pt idx="1">
                  <c:v>38.983938770137854</c:v>
                </c:pt>
                <c:pt idx="2">
                  <c:v>29.494193071581449</c:v>
                </c:pt>
              </c:numCache>
            </c:numRef>
          </c:val>
          <c:extLst>
            <c:ext xmlns:c16="http://schemas.microsoft.com/office/drawing/2014/chart" uri="{C3380CC4-5D6E-409C-BE32-E72D297353CC}">
              <c16:uniqueId val="{00000006-7B6B-4E04-8414-5220AF16FF7D}"/>
            </c:ext>
          </c:extLst>
        </c:ser>
        <c:dLbls>
          <c:showLegendKey val="0"/>
          <c:showVal val="0"/>
          <c:showCatName val="0"/>
          <c:showSerName val="0"/>
          <c:showPercent val="0"/>
          <c:showBubbleSize val="0"/>
          <c:showLeaderLines val="1"/>
        </c:dLbls>
        <c:firstSliceAng val="90"/>
      </c:pieChart>
      <c:spPr>
        <a:noFill/>
        <a:ln>
          <a:noFill/>
        </a:ln>
        <a:effectLst/>
      </c:spPr>
    </c:plotArea>
    <c:plotVisOnly val="1"/>
    <c:dispBlanksAs val="gap"/>
    <c:showDLblsOverMax val="0"/>
  </c:chart>
  <c:spPr>
    <a:noFill/>
    <a:ln>
      <a:noFill/>
    </a:ln>
    <a:effectLst/>
  </c:spPr>
  <c:txPr>
    <a:bodyPr/>
    <a:lstStyle/>
    <a:p>
      <a:pPr>
        <a:defRPr/>
      </a:pPr>
      <a:endParaRPr lang="es-MX"/>
    </a:p>
  </c:txPr>
  <c:externalData r:id="rId2">
    <c:autoUpdate val="0"/>
  </c:externalData>
  <c:userShapes r:id="rId3"/>
</c:chartSpace>
</file>

<file path=ppt/charts/chart5.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s-ES"/>
  <c:roundedCorners val="0"/>
  <mc:AlternateContent xmlns:mc="http://schemas.openxmlformats.org/markup-compatibility/2006">
    <mc:Choice xmlns:c14="http://schemas.microsoft.com/office/drawing/2007/8/2/chart" Requires="c14">
      <c14:style val="102"/>
    </mc:Choice>
    <mc:Fallback>
      <c:style val="2"/>
    </mc:Fallback>
  </mc:AlternateContent>
  <c:clrMapOvr bg1="lt1" tx1="dk1" bg2="lt2" tx2="dk2" accent1="accent1" accent2="accent2" accent3="accent3" accent4="accent4" accent5="accent5" accent6="accent6" hlink="hlink" folHlink="folHlink"/>
  <c:chart>
    <c:title>
      <c:overlay val="0"/>
      <c:spPr>
        <a:noFill/>
        <a:ln>
          <a:noFill/>
        </a:ln>
        <a:effectLst/>
      </c:spPr>
      <c:txPr>
        <a:bodyPr rot="0" spcFirstLastPara="1" vertOverflow="ellipsis" vert="horz" wrap="square" anchor="ctr" anchorCtr="1"/>
        <a:lstStyle/>
        <a:p>
          <a:pPr>
            <a:defRPr sz="1400" b="1" i="0" u="none" strike="noStrike" kern="1200" spc="0" baseline="0">
              <a:solidFill>
                <a:sysClr val="windowText" lastClr="000000"/>
              </a:solidFill>
              <a:latin typeface="+mn-lt"/>
              <a:ea typeface="+mn-ea"/>
              <a:cs typeface="+mn-cs"/>
            </a:defRPr>
          </a:pPr>
          <a:endParaRPr lang="es-MX"/>
        </a:p>
      </c:txPr>
    </c:title>
    <c:autoTitleDeleted val="0"/>
    <c:plotArea>
      <c:layout/>
      <c:pieChart>
        <c:varyColors val="1"/>
        <c:ser>
          <c:idx val="0"/>
          <c:order val="0"/>
          <c:tx>
            <c:strRef>
              <c:f>Hoja2!$A$24</c:f>
              <c:strCache>
                <c:ptCount val="1"/>
                <c:pt idx="0">
                  <c:v>2000-2001</c:v>
                </c:pt>
              </c:strCache>
            </c:strRef>
          </c:tx>
          <c:dPt>
            <c:idx val="0"/>
            <c:bubble3D val="0"/>
            <c:spPr>
              <a:solidFill>
                <a:srgbClr val="7030A0"/>
              </a:solidFill>
              <a:ln w="19050">
                <a:solidFill>
                  <a:schemeClr val="lt1"/>
                </a:solidFill>
              </a:ln>
              <a:effectLst/>
            </c:spPr>
            <c:extLst>
              <c:ext xmlns:c16="http://schemas.microsoft.com/office/drawing/2014/chart" uri="{C3380CC4-5D6E-409C-BE32-E72D297353CC}">
                <c16:uniqueId val="{00000001-D787-4B68-BCC4-356A1297C31F}"/>
              </c:ext>
            </c:extLst>
          </c:dPt>
          <c:dPt>
            <c:idx val="1"/>
            <c:bubble3D val="0"/>
            <c:spPr>
              <a:solidFill>
                <a:srgbClr val="0070C0"/>
              </a:solidFill>
              <a:ln w="19050">
                <a:solidFill>
                  <a:schemeClr val="lt1"/>
                </a:solidFill>
              </a:ln>
              <a:effectLst/>
            </c:spPr>
            <c:extLst>
              <c:ext xmlns:c16="http://schemas.microsoft.com/office/drawing/2014/chart" uri="{C3380CC4-5D6E-409C-BE32-E72D297353CC}">
                <c16:uniqueId val="{00000003-D787-4B68-BCC4-356A1297C31F}"/>
              </c:ext>
            </c:extLst>
          </c:dPt>
          <c:dPt>
            <c:idx val="2"/>
            <c:bubble3D val="0"/>
            <c:spPr>
              <a:solidFill>
                <a:schemeClr val="tx1"/>
              </a:solidFill>
              <a:ln w="19050">
                <a:solidFill>
                  <a:schemeClr val="lt1"/>
                </a:solidFill>
              </a:ln>
              <a:effectLst/>
            </c:spPr>
            <c:extLst>
              <c:ext xmlns:c16="http://schemas.microsoft.com/office/drawing/2014/chart" uri="{C3380CC4-5D6E-409C-BE32-E72D297353CC}">
                <c16:uniqueId val="{00000005-D787-4B68-BCC4-356A1297C31F}"/>
              </c:ext>
            </c:extLst>
          </c:dPt>
          <c:dLbls>
            <c:spPr>
              <a:noFill/>
              <a:ln>
                <a:noFill/>
              </a:ln>
              <a:effectLst/>
            </c:spPr>
            <c:txPr>
              <a:bodyPr rot="0" spcFirstLastPara="1" vertOverflow="ellipsis" vert="horz" wrap="square" lIns="38100" tIns="19050" rIns="38100" bIns="19050" anchor="ctr" anchorCtr="1">
                <a:spAutoFit/>
              </a:bodyPr>
              <a:lstStyle/>
              <a:p>
                <a:pPr>
                  <a:defRPr sz="1400" b="0" i="0" u="none" strike="noStrike" kern="1200" baseline="0">
                    <a:solidFill>
                      <a:schemeClr val="bg1"/>
                    </a:solidFill>
                    <a:latin typeface="+mn-lt"/>
                    <a:ea typeface="+mn-ea"/>
                    <a:cs typeface="+mn-cs"/>
                  </a:defRPr>
                </a:pPr>
                <a:endParaRPr lang="es-MX"/>
              </a:p>
            </c:txPr>
            <c:dLblPos val="ctr"/>
            <c:showLegendKey val="0"/>
            <c:showVal val="1"/>
            <c:showCatName val="0"/>
            <c:showSerName val="0"/>
            <c:showPercent val="0"/>
            <c:showBubbleSize val="0"/>
            <c:showLeaderLines val="1"/>
            <c:leaderLines>
              <c:spPr>
                <a:ln w="9525" cap="flat" cmpd="sng" algn="ctr">
                  <a:solidFill>
                    <a:schemeClr val="tx1">
                      <a:lumMod val="35000"/>
                      <a:lumOff val="65000"/>
                    </a:schemeClr>
                  </a:solidFill>
                  <a:round/>
                </a:ln>
                <a:effectLst/>
              </c:spPr>
            </c:leaderLines>
            <c:extLst>
              <c:ext xmlns:c15="http://schemas.microsoft.com/office/drawing/2012/chart" uri="{CE6537A1-D6FC-4f65-9D91-7224C49458BB}"/>
            </c:extLst>
          </c:dLbls>
          <c:cat>
            <c:strRef>
              <c:f>Hoja2!$B$23:$D$23</c:f>
              <c:strCache>
                <c:ptCount val="3"/>
                <c:pt idx="0">
                  <c:v>Público no autónomo</c:v>
                </c:pt>
                <c:pt idx="1">
                  <c:v>Autónomo</c:v>
                </c:pt>
                <c:pt idx="2">
                  <c:v>Particular</c:v>
                </c:pt>
              </c:strCache>
            </c:strRef>
          </c:cat>
          <c:val>
            <c:numRef>
              <c:f>Hoja2!$B$24:$D$24</c:f>
              <c:numCache>
                <c:formatCode>0.0</c:formatCode>
                <c:ptCount val="3"/>
                <c:pt idx="0">
                  <c:v>16.648700628940571</c:v>
                </c:pt>
                <c:pt idx="1">
                  <c:v>42.709795497374891</c:v>
                </c:pt>
                <c:pt idx="2">
                  <c:v>40.641503873684535</c:v>
                </c:pt>
              </c:numCache>
            </c:numRef>
          </c:val>
          <c:extLst>
            <c:ext xmlns:c16="http://schemas.microsoft.com/office/drawing/2014/chart" uri="{C3380CC4-5D6E-409C-BE32-E72D297353CC}">
              <c16:uniqueId val="{00000006-D787-4B68-BCC4-356A1297C31F}"/>
            </c:ext>
          </c:extLst>
        </c:ser>
        <c:dLbls>
          <c:showLegendKey val="0"/>
          <c:showVal val="0"/>
          <c:showCatName val="0"/>
          <c:showSerName val="0"/>
          <c:showPercent val="0"/>
          <c:showBubbleSize val="0"/>
          <c:showLeaderLines val="1"/>
        </c:dLbls>
        <c:firstSliceAng val="135"/>
      </c:pieChart>
      <c:spPr>
        <a:noFill/>
        <a:ln>
          <a:noFill/>
        </a:ln>
        <a:effectLst/>
      </c:spPr>
    </c:plotArea>
    <c:plotVisOnly val="1"/>
    <c:dispBlanksAs val="gap"/>
    <c:showDLblsOverMax val="0"/>
  </c:chart>
  <c:spPr>
    <a:noFill/>
    <a:ln>
      <a:noFill/>
    </a:ln>
    <a:effectLst/>
  </c:spPr>
  <c:txPr>
    <a:bodyPr/>
    <a:lstStyle/>
    <a:p>
      <a:pPr>
        <a:defRPr/>
      </a:pPr>
      <a:endParaRPr lang="es-MX"/>
    </a:p>
  </c:txPr>
  <c:externalData r:id="rId2">
    <c:autoUpdate val="0"/>
  </c:externalData>
  <c:userShapes r:id="rId3"/>
</c:chartSpace>
</file>

<file path=ppt/charts/chart6.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s-ES"/>
  <c:roundedCorners val="0"/>
  <mc:AlternateContent xmlns:mc="http://schemas.openxmlformats.org/markup-compatibility/2006">
    <mc:Choice xmlns:c14="http://schemas.microsoft.com/office/drawing/2007/8/2/chart" Requires="c14">
      <c14:style val="102"/>
    </mc:Choice>
    <mc:Fallback>
      <c:style val="2"/>
    </mc:Fallback>
  </mc:AlternateContent>
  <c:clrMapOvr bg1="lt1" tx1="dk1" bg2="lt2" tx2="dk2" accent1="accent1" accent2="accent2" accent3="accent3" accent4="accent4" accent5="accent5" accent6="accent6" hlink="hlink" folHlink="folHlink"/>
  <c:chart>
    <c:title>
      <c:overlay val="0"/>
      <c:spPr>
        <a:noFill/>
        <a:ln>
          <a:noFill/>
        </a:ln>
        <a:effectLst/>
      </c:spPr>
      <c:txPr>
        <a:bodyPr rot="0" spcFirstLastPara="1" vertOverflow="ellipsis" vert="horz" wrap="square" anchor="ctr" anchorCtr="1"/>
        <a:lstStyle/>
        <a:p>
          <a:pPr>
            <a:defRPr sz="1400" b="1" i="0" u="none" strike="noStrike" kern="1200" spc="0" baseline="0">
              <a:solidFill>
                <a:sysClr val="windowText" lastClr="000000"/>
              </a:solidFill>
              <a:latin typeface="+mn-lt"/>
              <a:ea typeface="+mn-ea"/>
              <a:cs typeface="+mn-cs"/>
            </a:defRPr>
          </a:pPr>
          <a:endParaRPr lang="es-MX"/>
        </a:p>
      </c:txPr>
    </c:title>
    <c:autoTitleDeleted val="0"/>
    <c:plotArea>
      <c:layout/>
      <c:pieChart>
        <c:varyColors val="1"/>
        <c:ser>
          <c:idx val="0"/>
          <c:order val="0"/>
          <c:tx>
            <c:strRef>
              <c:f>Hoja2!$A$27</c:f>
              <c:strCache>
                <c:ptCount val="1"/>
                <c:pt idx="0">
                  <c:v>2014-2015</c:v>
                </c:pt>
              </c:strCache>
            </c:strRef>
          </c:tx>
          <c:dPt>
            <c:idx val="0"/>
            <c:bubble3D val="0"/>
            <c:spPr>
              <a:solidFill>
                <a:srgbClr val="7030A0"/>
              </a:solidFill>
              <a:ln w="19050">
                <a:solidFill>
                  <a:schemeClr val="lt1"/>
                </a:solidFill>
              </a:ln>
              <a:effectLst/>
            </c:spPr>
            <c:extLst>
              <c:ext xmlns:c16="http://schemas.microsoft.com/office/drawing/2014/chart" uri="{C3380CC4-5D6E-409C-BE32-E72D297353CC}">
                <c16:uniqueId val="{00000001-3608-4B69-A83A-1F20FE9D30D7}"/>
              </c:ext>
            </c:extLst>
          </c:dPt>
          <c:dPt>
            <c:idx val="1"/>
            <c:bubble3D val="0"/>
            <c:spPr>
              <a:solidFill>
                <a:srgbClr val="0070C0"/>
              </a:solidFill>
              <a:ln w="19050">
                <a:solidFill>
                  <a:schemeClr val="lt1"/>
                </a:solidFill>
              </a:ln>
              <a:effectLst/>
            </c:spPr>
            <c:extLst>
              <c:ext xmlns:c16="http://schemas.microsoft.com/office/drawing/2014/chart" uri="{C3380CC4-5D6E-409C-BE32-E72D297353CC}">
                <c16:uniqueId val="{00000003-3608-4B69-A83A-1F20FE9D30D7}"/>
              </c:ext>
            </c:extLst>
          </c:dPt>
          <c:dPt>
            <c:idx val="2"/>
            <c:bubble3D val="0"/>
            <c:spPr>
              <a:solidFill>
                <a:schemeClr val="tx1"/>
              </a:solidFill>
              <a:ln w="19050">
                <a:solidFill>
                  <a:schemeClr val="lt1"/>
                </a:solidFill>
              </a:ln>
              <a:effectLst/>
            </c:spPr>
            <c:extLst>
              <c:ext xmlns:c16="http://schemas.microsoft.com/office/drawing/2014/chart" uri="{C3380CC4-5D6E-409C-BE32-E72D297353CC}">
                <c16:uniqueId val="{00000005-3608-4B69-A83A-1F20FE9D30D7}"/>
              </c:ext>
            </c:extLst>
          </c:dPt>
          <c:dLbls>
            <c:spPr>
              <a:noFill/>
              <a:ln>
                <a:noFill/>
              </a:ln>
              <a:effectLst/>
            </c:spPr>
            <c:txPr>
              <a:bodyPr rot="0" spcFirstLastPara="1" vertOverflow="ellipsis" vert="horz" wrap="square" lIns="38100" tIns="19050" rIns="38100" bIns="19050" anchor="ctr" anchorCtr="1">
                <a:spAutoFit/>
              </a:bodyPr>
              <a:lstStyle/>
              <a:p>
                <a:pPr>
                  <a:defRPr sz="1400" b="0" i="0" u="none" strike="noStrike" kern="1200" baseline="0">
                    <a:solidFill>
                      <a:schemeClr val="bg1"/>
                    </a:solidFill>
                    <a:latin typeface="+mn-lt"/>
                    <a:ea typeface="+mn-ea"/>
                    <a:cs typeface="+mn-cs"/>
                  </a:defRPr>
                </a:pPr>
                <a:endParaRPr lang="es-MX"/>
              </a:p>
            </c:txPr>
            <c:dLblPos val="ctr"/>
            <c:showLegendKey val="0"/>
            <c:showVal val="1"/>
            <c:showCatName val="0"/>
            <c:showSerName val="0"/>
            <c:showPercent val="0"/>
            <c:showBubbleSize val="0"/>
            <c:showLeaderLines val="1"/>
            <c:leaderLines>
              <c:spPr>
                <a:ln w="9525" cap="flat" cmpd="sng" algn="ctr">
                  <a:solidFill>
                    <a:schemeClr val="tx1">
                      <a:lumMod val="35000"/>
                      <a:lumOff val="65000"/>
                    </a:schemeClr>
                  </a:solidFill>
                  <a:round/>
                </a:ln>
                <a:effectLst/>
              </c:spPr>
            </c:leaderLines>
            <c:extLst>
              <c:ext xmlns:c15="http://schemas.microsoft.com/office/drawing/2012/chart" uri="{CE6537A1-D6FC-4f65-9D91-7224C49458BB}"/>
            </c:extLst>
          </c:dLbls>
          <c:cat>
            <c:strRef>
              <c:f>Hoja2!$B$26:$D$26</c:f>
              <c:strCache>
                <c:ptCount val="3"/>
                <c:pt idx="0">
                  <c:v>Público no autónomo</c:v>
                </c:pt>
                <c:pt idx="1">
                  <c:v>Autónomo</c:v>
                </c:pt>
                <c:pt idx="2">
                  <c:v>Particular</c:v>
                </c:pt>
              </c:strCache>
            </c:strRef>
          </c:cat>
          <c:val>
            <c:numRef>
              <c:f>Hoja2!$B$27:$D$27</c:f>
              <c:numCache>
                <c:formatCode>0.0</c:formatCode>
                <c:ptCount val="3"/>
                <c:pt idx="0">
                  <c:v>14.069180105973819</c:v>
                </c:pt>
                <c:pt idx="1">
                  <c:v>36.671563691586471</c:v>
                </c:pt>
                <c:pt idx="2">
                  <c:v>49.259256202439708</c:v>
                </c:pt>
              </c:numCache>
            </c:numRef>
          </c:val>
          <c:extLst>
            <c:ext xmlns:c16="http://schemas.microsoft.com/office/drawing/2014/chart" uri="{C3380CC4-5D6E-409C-BE32-E72D297353CC}">
              <c16:uniqueId val="{00000006-3608-4B69-A83A-1F20FE9D30D7}"/>
            </c:ext>
          </c:extLst>
        </c:ser>
        <c:dLbls>
          <c:showLegendKey val="0"/>
          <c:showVal val="0"/>
          <c:showCatName val="0"/>
          <c:showSerName val="0"/>
          <c:showPercent val="0"/>
          <c:showBubbleSize val="0"/>
          <c:showLeaderLines val="1"/>
        </c:dLbls>
        <c:firstSliceAng val="135"/>
      </c:pieChart>
      <c:spPr>
        <a:noFill/>
        <a:ln>
          <a:noFill/>
        </a:ln>
        <a:effectLst/>
      </c:spPr>
    </c:plotArea>
    <c:plotVisOnly val="1"/>
    <c:dispBlanksAs val="gap"/>
    <c:showDLblsOverMax val="0"/>
  </c:chart>
  <c:spPr>
    <a:noFill/>
    <a:ln>
      <a:noFill/>
    </a:ln>
    <a:effectLst/>
  </c:spPr>
  <c:txPr>
    <a:bodyPr/>
    <a:lstStyle/>
    <a:p>
      <a:pPr>
        <a:defRPr/>
      </a:pPr>
      <a:endParaRPr lang="es-MX"/>
    </a:p>
  </c:txPr>
  <c:externalData r:id="rId2">
    <c:autoUpdate val="0"/>
  </c:externalData>
  <c:userShapes r:id="rId3"/>
</c:chartSpace>
</file>

<file path=ppt/drawings/drawing1.xml><?xml version="1.0" encoding="utf-8"?>
<c:userShapes xmlns:c="http://schemas.openxmlformats.org/drawingml/2006/chart">
  <cdr:relSizeAnchor xmlns:cdr="http://schemas.openxmlformats.org/drawingml/2006/chartDrawing">
    <cdr:from>
      <cdr:x>0.01075</cdr:x>
      <cdr:y>0.18939</cdr:y>
    </cdr:from>
    <cdr:to>
      <cdr:x>0.26475</cdr:x>
      <cdr:y>0.39702</cdr:y>
    </cdr:to>
    <cdr:sp macro="" textlink="">
      <cdr:nvSpPr>
        <cdr:cNvPr id="2" name="CuadroTexto 11"/>
        <cdr:cNvSpPr txBox="1"/>
      </cdr:nvSpPr>
      <cdr:spPr>
        <a:xfrm xmlns:a="http://schemas.openxmlformats.org/drawingml/2006/main">
          <a:off x="38692" y="477273"/>
          <a:ext cx="914416" cy="523224"/>
        </a:xfrm>
        <a:prstGeom xmlns:a="http://schemas.openxmlformats.org/drawingml/2006/main" prst="rect">
          <a:avLst/>
        </a:prstGeom>
        <a:noFill xmlns:a="http://schemas.openxmlformats.org/drawingml/2006/main"/>
      </cdr:spPr>
      <cdr:txBody>
        <a:bodyPr xmlns:a="http://schemas.openxmlformats.org/drawingml/2006/main" wrap="square" rtlCol="0">
          <a:spAutoFit/>
        </a:bodyPr>
        <a:lstStyle xmlns:a="http://schemas.openxmlformats.org/drawingml/2006/main">
          <a:lvl1pPr marL="0" indent="0">
            <a:defRPr sz="1100">
              <a:latin typeface="+mn-lt"/>
              <a:ea typeface="+mn-ea"/>
              <a:cs typeface="+mn-cs"/>
            </a:defRPr>
          </a:lvl1pPr>
          <a:lvl2pPr marL="457200" indent="0">
            <a:defRPr sz="1100">
              <a:latin typeface="+mn-lt"/>
              <a:ea typeface="+mn-ea"/>
              <a:cs typeface="+mn-cs"/>
            </a:defRPr>
          </a:lvl2pPr>
          <a:lvl3pPr marL="914400" indent="0">
            <a:defRPr sz="1100">
              <a:latin typeface="+mn-lt"/>
              <a:ea typeface="+mn-ea"/>
              <a:cs typeface="+mn-cs"/>
            </a:defRPr>
          </a:lvl3pPr>
          <a:lvl4pPr marL="1371600" indent="0">
            <a:defRPr sz="1100">
              <a:latin typeface="+mn-lt"/>
              <a:ea typeface="+mn-ea"/>
              <a:cs typeface="+mn-cs"/>
            </a:defRPr>
          </a:lvl4pPr>
          <a:lvl5pPr marL="1828800" indent="0">
            <a:defRPr sz="1100">
              <a:latin typeface="+mn-lt"/>
              <a:ea typeface="+mn-ea"/>
              <a:cs typeface="+mn-cs"/>
            </a:defRPr>
          </a:lvl5pPr>
          <a:lvl6pPr marL="2286000" indent="0">
            <a:defRPr sz="1100">
              <a:latin typeface="+mn-lt"/>
              <a:ea typeface="+mn-ea"/>
              <a:cs typeface="+mn-cs"/>
            </a:defRPr>
          </a:lvl6pPr>
          <a:lvl7pPr marL="2743200" indent="0">
            <a:defRPr sz="1100">
              <a:latin typeface="+mn-lt"/>
              <a:ea typeface="+mn-ea"/>
              <a:cs typeface="+mn-cs"/>
            </a:defRPr>
          </a:lvl7pPr>
          <a:lvl8pPr marL="3200400" indent="0">
            <a:defRPr sz="1100">
              <a:latin typeface="+mn-lt"/>
              <a:ea typeface="+mn-ea"/>
              <a:cs typeface="+mn-cs"/>
            </a:defRPr>
          </a:lvl8pPr>
          <a:lvl9pPr marL="3657600" indent="0">
            <a:defRPr sz="1100">
              <a:latin typeface="+mn-lt"/>
              <a:ea typeface="+mn-ea"/>
              <a:cs typeface="+mn-cs"/>
            </a:defRPr>
          </a:lvl9pPr>
        </a:lstStyle>
        <a:p xmlns:a="http://schemas.openxmlformats.org/drawingml/2006/main">
          <a:pPr algn="ctr"/>
          <a:r>
            <a:rPr lang="es-MX" sz="1400" b="1" dirty="0"/>
            <a:t>Matrícula</a:t>
          </a:r>
        </a:p>
        <a:p xmlns:a="http://schemas.openxmlformats.org/drawingml/2006/main">
          <a:r>
            <a:rPr lang="es-MX" sz="1400" b="1" dirty="0"/>
            <a:t>1,718,017</a:t>
          </a:r>
        </a:p>
      </cdr:txBody>
    </cdr:sp>
  </cdr:relSizeAnchor>
</c:userShapes>
</file>

<file path=ppt/drawings/drawing2.xml><?xml version="1.0" encoding="utf-8"?>
<c:userShapes xmlns:c="http://schemas.openxmlformats.org/drawingml/2006/chart">
  <cdr:relSizeAnchor xmlns:cdr="http://schemas.openxmlformats.org/drawingml/2006/chartDrawing">
    <cdr:from>
      <cdr:x>0.73293</cdr:x>
      <cdr:y>0.18939</cdr:y>
    </cdr:from>
    <cdr:to>
      <cdr:x>0.98693</cdr:x>
      <cdr:y>0.39702</cdr:y>
    </cdr:to>
    <cdr:sp macro="" textlink="">
      <cdr:nvSpPr>
        <cdr:cNvPr id="2" name="CuadroTexto 14"/>
        <cdr:cNvSpPr txBox="1"/>
      </cdr:nvSpPr>
      <cdr:spPr>
        <a:xfrm xmlns:a="http://schemas.openxmlformats.org/drawingml/2006/main">
          <a:off x="2638560" y="477273"/>
          <a:ext cx="914400" cy="523220"/>
        </a:xfrm>
        <a:prstGeom xmlns:a="http://schemas.openxmlformats.org/drawingml/2006/main" prst="rect">
          <a:avLst/>
        </a:prstGeom>
        <a:noFill xmlns:a="http://schemas.openxmlformats.org/drawingml/2006/main"/>
      </cdr:spPr>
      <cdr:txBody>
        <a:bodyPr xmlns:a="http://schemas.openxmlformats.org/drawingml/2006/main" wrap="square" rtlCol="0">
          <a:spAutoFit/>
        </a:bodyPr>
        <a:lstStyle xmlns:a="http://schemas.openxmlformats.org/drawingml/2006/main">
          <a:defPPr>
            <a:defRPr lang="es-MX"/>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xmlns:a="http://schemas.openxmlformats.org/drawingml/2006/main">
          <a:pPr algn="ctr"/>
          <a:r>
            <a:rPr lang="es-MX" sz="1400" b="1" dirty="0">
              <a:solidFill>
                <a:prstClr val="black"/>
              </a:solidFill>
            </a:rPr>
            <a:t>Matrícula</a:t>
          </a:r>
        </a:p>
        <a:p xmlns:a="http://schemas.openxmlformats.org/drawingml/2006/main">
          <a:r>
            <a:rPr lang="es-MX" sz="1400" b="1" dirty="0">
              <a:solidFill>
                <a:prstClr val="black"/>
              </a:solidFill>
            </a:rPr>
            <a:t>3,181,507</a:t>
          </a:r>
        </a:p>
      </cdr:txBody>
    </cdr:sp>
  </cdr:relSizeAnchor>
</c:userShapes>
</file>

<file path=ppt/drawings/drawing3.xml><?xml version="1.0" encoding="utf-8"?>
<c:userShapes xmlns:c="http://schemas.openxmlformats.org/drawingml/2006/chart">
  <cdr:relSizeAnchor xmlns:cdr="http://schemas.openxmlformats.org/drawingml/2006/chartDrawing">
    <cdr:from>
      <cdr:x>0</cdr:x>
      <cdr:y>0.18865</cdr:y>
    </cdr:from>
    <cdr:to>
      <cdr:x>0.254</cdr:x>
      <cdr:y>0.39628</cdr:y>
    </cdr:to>
    <cdr:sp macro="" textlink="">
      <cdr:nvSpPr>
        <cdr:cNvPr id="2" name="CuadroTexto 13"/>
        <cdr:cNvSpPr txBox="1"/>
      </cdr:nvSpPr>
      <cdr:spPr>
        <a:xfrm xmlns:a="http://schemas.openxmlformats.org/drawingml/2006/main">
          <a:off x="0" y="475407"/>
          <a:ext cx="914400" cy="523220"/>
        </a:xfrm>
        <a:prstGeom xmlns:a="http://schemas.openxmlformats.org/drawingml/2006/main" prst="rect">
          <a:avLst/>
        </a:prstGeom>
        <a:noFill xmlns:a="http://schemas.openxmlformats.org/drawingml/2006/main"/>
      </cdr:spPr>
      <cdr:txBody>
        <a:bodyPr xmlns:a="http://schemas.openxmlformats.org/drawingml/2006/main" wrap="square" rtlCol="0">
          <a:spAutoFit/>
        </a:bodyPr>
        <a:lstStyle xmlns:a="http://schemas.openxmlformats.org/drawingml/2006/main">
          <a:lvl1pPr marL="0" indent="0">
            <a:defRPr sz="1100">
              <a:latin typeface="+mn-lt"/>
              <a:ea typeface="+mn-ea"/>
              <a:cs typeface="+mn-cs"/>
            </a:defRPr>
          </a:lvl1pPr>
          <a:lvl2pPr marL="457200" indent="0">
            <a:defRPr sz="1100">
              <a:latin typeface="+mn-lt"/>
              <a:ea typeface="+mn-ea"/>
              <a:cs typeface="+mn-cs"/>
            </a:defRPr>
          </a:lvl2pPr>
          <a:lvl3pPr marL="914400" indent="0">
            <a:defRPr sz="1100">
              <a:latin typeface="+mn-lt"/>
              <a:ea typeface="+mn-ea"/>
              <a:cs typeface="+mn-cs"/>
            </a:defRPr>
          </a:lvl3pPr>
          <a:lvl4pPr marL="1371600" indent="0">
            <a:defRPr sz="1100">
              <a:latin typeface="+mn-lt"/>
              <a:ea typeface="+mn-ea"/>
              <a:cs typeface="+mn-cs"/>
            </a:defRPr>
          </a:lvl4pPr>
          <a:lvl5pPr marL="1828800" indent="0">
            <a:defRPr sz="1100">
              <a:latin typeface="+mn-lt"/>
              <a:ea typeface="+mn-ea"/>
              <a:cs typeface="+mn-cs"/>
            </a:defRPr>
          </a:lvl5pPr>
          <a:lvl6pPr marL="2286000" indent="0">
            <a:defRPr sz="1100">
              <a:latin typeface="+mn-lt"/>
              <a:ea typeface="+mn-ea"/>
              <a:cs typeface="+mn-cs"/>
            </a:defRPr>
          </a:lvl6pPr>
          <a:lvl7pPr marL="2743200" indent="0">
            <a:defRPr sz="1100">
              <a:latin typeface="+mn-lt"/>
              <a:ea typeface="+mn-ea"/>
              <a:cs typeface="+mn-cs"/>
            </a:defRPr>
          </a:lvl7pPr>
          <a:lvl8pPr marL="3200400" indent="0">
            <a:defRPr sz="1100">
              <a:latin typeface="+mn-lt"/>
              <a:ea typeface="+mn-ea"/>
              <a:cs typeface="+mn-cs"/>
            </a:defRPr>
          </a:lvl8pPr>
          <a:lvl9pPr marL="3657600" indent="0">
            <a:defRPr sz="1100">
              <a:latin typeface="+mn-lt"/>
              <a:ea typeface="+mn-ea"/>
              <a:cs typeface="+mn-cs"/>
            </a:defRPr>
          </a:lvl9pPr>
        </a:lstStyle>
        <a:p xmlns:a="http://schemas.openxmlformats.org/drawingml/2006/main">
          <a:pPr algn="ctr"/>
          <a:r>
            <a:rPr lang="es-MX" sz="1400" b="1" dirty="0"/>
            <a:t>Matrícula</a:t>
          </a:r>
        </a:p>
        <a:p xmlns:a="http://schemas.openxmlformats.org/drawingml/2006/main">
          <a:pPr algn="ctr"/>
          <a:r>
            <a:rPr lang="es-MX" sz="1400" b="1" dirty="0"/>
            <a:t>128,947</a:t>
          </a:r>
        </a:p>
      </cdr:txBody>
    </cdr:sp>
  </cdr:relSizeAnchor>
</c:userShapes>
</file>

<file path=ppt/drawings/drawing4.xml><?xml version="1.0" encoding="utf-8"?>
<c:userShapes xmlns:c="http://schemas.openxmlformats.org/drawingml/2006/chart">
  <cdr:relSizeAnchor xmlns:cdr="http://schemas.openxmlformats.org/drawingml/2006/chartDrawing">
    <cdr:from>
      <cdr:x>0.73293</cdr:x>
      <cdr:y>0.20577</cdr:y>
    </cdr:from>
    <cdr:to>
      <cdr:x>0.98693</cdr:x>
      <cdr:y>0.41339</cdr:y>
    </cdr:to>
    <cdr:sp macro="" textlink="">
      <cdr:nvSpPr>
        <cdr:cNvPr id="2" name="CuadroTexto 13"/>
        <cdr:cNvSpPr txBox="1"/>
      </cdr:nvSpPr>
      <cdr:spPr>
        <a:xfrm xmlns:a="http://schemas.openxmlformats.org/drawingml/2006/main">
          <a:off x="2638560" y="518528"/>
          <a:ext cx="914400" cy="523220"/>
        </a:xfrm>
        <a:prstGeom xmlns:a="http://schemas.openxmlformats.org/drawingml/2006/main" prst="rect">
          <a:avLst/>
        </a:prstGeom>
        <a:noFill xmlns:a="http://schemas.openxmlformats.org/drawingml/2006/main"/>
      </cdr:spPr>
      <cdr:txBody>
        <a:bodyPr xmlns:a="http://schemas.openxmlformats.org/drawingml/2006/main" wrap="square" rtlCol="0">
          <a:spAutoFit/>
        </a:bodyPr>
        <a:lstStyle xmlns:a="http://schemas.openxmlformats.org/drawingml/2006/main">
          <a:lvl1pPr marL="0" indent="0">
            <a:defRPr sz="1100">
              <a:latin typeface="+mn-lt"/>
              <a:ea typeface="+mn-ea"/>
              <a:cs typeface="+mn-cs"/>
            </a:defRPr>
          </a:lvl1pPr>
          <a:lvl2pPr marL="457200" indent="0">
            <a:defRPr sz="1100">
              <a:latin typeface="+mn-lt"/>
              <a:ea typeface="+mn-ea"/>
              <a:cs typeface="+mn-cs"/>
            </a:defRPr>
          </a:lvl2pPr>
          <a:lvl3pPr marL="914400" indent="0">
            <a:defRPr sz="1100">
              <a:latin typeface="+mn-lt"/>
              <a:ea typeface="+mn-ea"/>
              <a:cs typeface="+mn-cs"/>
            </a:defRPr>
          </a:lvl3pPr>
          <a:lvl4pPr marL="1371600" indent="0">
            <a:defRPr sz="1100">
              <a:latin typeface="+mn-lt"/>
              <a:ea typeface="+mn-ea"/>
              <a:cs typeface="+mn-cs"/>
            </a:defRPr>
          </a:lvl4pPr>
          <a:lvl5pPr marL="1828800" indent="0">
            <a:defRPr sz="1100">
              <a:latin typeface="+mn-lt"/>
              <a:ea typeface="+mn-ea"/>
              <a:cs typeface="+mn-cs"/>
            </a:defRPr>
          </a:lvl5pPr>
          <a:lvl6pPr marL="2286000" indent="0">
            <a:defRPr sz="1100">
              <a:latin typeface="+mn-lt"/>
              <a:ea typeface="+mn-ea"/>
              <a:cs typeface="+mn-cs"/>
            </a:defRPr>
          </a:lvl6pPr>
          <a:lvl7pPr marL="2743200" indent="0">
            <a:defRPr sz="1100">
              <a:latin typeface="+mn-lt"/>
              <a:ea typeface="+mn-ea"/>
              <a:cs typeface="+mn-cs"/>
            </a:defRPr>
          </a:lvl7pPr>
          <a:lvl8pPr marL="3200400" indent="0">
            <a:defRPr sz="1100">
              <a:latin typeface="+mn-lt"/>
              <a:ea typeface="+mn-ea"/>
              <a:cs typeface="+mn-cs"/>
            </a:defRPr>
          </a:lvl8pPr>
          <a:lvl9pPr marL="3657600" indent="0">
            <a:defRPr sz="1100">
              <a:latin typeface="+mn-lt"/>
              <a:ea typeface="+mn-ea"/>
              <a:cs typeface="+mn-cs"/>
            </a:defRPr>
          </a:lvl9pPr>
        </a:lstStyle>
        <a:p xmlns:a="http://schemas.openxmlformats.org/drawingml/2006/main">
          <a:pPr algn="ctr"/>
          <a:r>
            <a:rPr lang="es-MX" sz="1400" b="1" dirty="0"/>
            <a:t>Matrícula</a:t>
          </a:r>
        </a:p>
        <a:p xmlns:a="http://schemas.openxmlformats.org/drawingml/2006/main">
          <a:pPr algn="ctr"/>
          <a:r>
            <a:rPr lang="es-MX" sz="1400" b="1" dirty="0"/>
            <a:t>242,324</a:t>
          </a:r>
        </a:p>
      </cdr:txBody>
    </cdr:sp>
  </cdr:relSizeAnchor>
</c:userShap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Diapositiva de título">
    <p:spTree>
      <p:nvGrpSpPr>
        <p:cNvPr id="1" name=""/>
        <p:cNvGrpSpPr/>
        <p:nvPr/>
      </p:nvGrpSpPr>
      <p:grpSpPr>
        <a:xfrm>
          <a:off x="0" y="0"/>
          <a:ext cx="0" cy="0"/>
          <a:chOff x="0" y="0"/>
          <a:chExt cx="0" cy="0"/>
        </a:xfrm>
      </p:grpSpPr>
      <p:sp>
        <p:nvSpPr>
          <p:cNvPr id="2" name="Title 1"/>
          <p:cNvSpPr>
            <a:spLocks noGrp="1"/>
          </p:cNvSpPr>
          <p:nvPr>
            <p:ph type="ctrTitle"/>
          </p:nvPr>
        </p:nvSpPr>
        <p:spPr>
          <a:xfrm>
            <a:off x="685800" y="1122363"/>
            <a:ext cx="7772400" cy="2387600"/>
          </a:xfrm>
        </p:spPr>
        <p:txBody>
          <a:bodyPr anchor="b"/>
          <a:lstStyle>
            <a:lvl1pPr algn="ctr">
              <a:defRPr sz="6000"/>
            </a:lvl1pPr>
          </a:lstStyle>
          <a:p>
            <a:r>
              <a:rPr lang="es-ES"/>
              <a:t>Haga clic para modificar el estilo de título del patrón</a:t>
            </a:r>
            <a:endParaRPr lang="en-US" dirty="0"/>
          </a:p>
        </p:txBody>
      </p:sp>
      <p:sp>
        <p:nvSpPr>
          <p:cNvPr id="3" name="Subtitle 2"/>
          <p:cNvSpPr>
            <a:spLocks noGrp="1"/>
          </p:cNvSpPr>
          <p:nvPr>
            <p:ph type="subTitle" idx="1"/>
          </p:nvPr>
        </p:nvSpPr>
        <p:spPr>
          <a:xfrm>
            <a:off x="1143000" y="3602038"/>
            <a:ext cx="6858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s-ES"/>
              <a:t>Haga clic para editar el estilo de subtítulo del patrón</a:t>
            </a:r>
            <a:endParaRPr lang="en-US" dirty="0"/>
          </a:p>
        </p:txBody>
      </p:sp>
      <p:sp>
        <p:nvSpPr>
          <p:cNvPr id="4" name="Date Placeholder 3"/>
          <p:cNvSpPr>
            <a:spLocks noGrp="1"/>
          </p:cNvSpPr>
          <p:nvPr>
            <p:ph type="dt" sz="half" idx="10"/>
          </p:nvPr>
        </p:nvSpPr>
        <p:spPr/>
        <p:txBody>
          <a:bodyPr/>
          <a:lstStyle/>
          <a:p>
            <a:fld id="{22183FA7-2D9D-40E3-AFB5-146ECE145228}" type="datetimeFigureOut">
              <a:rPr lang="es-MX" smtClean="0"/>
              <a:t>11/11/2016</a:t>
            </a:fld>
            <a:endParaRPr lang="es-MX"/>
          </a:p>
        </p:txBody>
      </p:sp>
      <p:sp>
        <p:nvSpPr>
          <p:cNvPr id="5" name="Footer Placeholder 4"/>
          <p:cNvSpPr>
            <a:spLocks noGrp="1"/>
          </p:cNvSpPr>
          <p:nvPr>
            <p:ph type="ftr" sz="quarter" idx="11"/>
          </p:nvPr>
        </p:nvSpPr>
        <p:spPr/>
        <p:txBody>
          <a:bodyPr/>
          <a:lstStyle/>
          <a:p>
            <a:endParaRPr lang="es-MX"/>
          </a:p>
        </p:txBody>
      </p:sp>
      <p:sp>
        <p:nvSpPr>
          <p:cNvPr id="6" name="Slide Number Placeholder 5"/>
          <p:cNvSpPr>
            <a:spLocks noGrp="1"/>
          </p:cNvSpPr>
          <p:nvPr>
            <p:ph type="sldNum" sz="quarter" idx="12"/>
          </p:nvPr>
        </p:nvSpPr>
        <p:spPr/>
        <p:txBody>
          <a:bodyPr/>
          <a:lstStyle/>
          <a:p>
            <a:fld id="{76F247E9-6B21-4425-99D0-4A9AE701909E}" type="slidenum">
              <a:rPr lang="es-MX" smtClean="0"/>
              <a:t>‹Nº›</a:t>
            </a:fld>
            <a:endParaRPr lang="es-MX"/>
          </a:p>
        </p:txBody>
      </p:sp>
    </p:spTree>
    <p:extLst>
      <p:ext uri="{BB962C8B-B14F-4D97-AF65-F5344CB8AC3E}">
        <p14:creationId xmlns:p14="http://schemas.microsoft.com/office/powerpoint/2010/main" val="2177794172"/>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ítulo y objetos">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s-ES"/>
              <a:t>Haga clic para modificar el estilo de título del patrón</a:t>
            </a:r>
            <a:endParaRPr lang="en-US" dirty="0"/>
          </a:p>
        </p:txBody>
      </p:sp>
      <p:sp>
        <p:nvSpPr>
          <p:cNvPr id="3" name="Content Placeholder 2"/>
          <p:cNvSpPr>
            <a:spLocks noGrp="1"/>
          </p:cNvSpPr>
          <p:nvPr>
            <p:ph idx="1"/>
          </p:nvPr>
        </p:nvSpPr>
        <p:spPr/>
        <p:txBody>
          <a:bodyPr/>
          <a:lstStyle/>
          <a:p>
            <a:pPr lvl="0"/>
            <a:r>
              <a:rPr lang="es-ES"/>
              <a:t>Editar el estilo de texto del patrón</a:t>
            </a:r>
          </a:p>
          <a:p>
            <a:pPr lvl="1"/>
            <a:r>
              <a:rPr lang="es-ES"/>
              <a:t>Segundo nivel</a:t>
            </a:r>
          </a:p>
          <a:p>
            <a:pPr lvl="2"/>
            <a:r>
              <a:rPr lang="es-ES"/>
              <a:t>Tercer nivel</a:t>
            </a:r>
          </a:p>
          <a:p>
            <a:pPr lvl="3"/>
            <a:r>
              <a:rPr lang="es-ES"/>
              <a:t>Cuarto nivel</a:t>
            </a:r>
          </a:p>
          <a:p>
            <a:pPr lvl="4"/>
            <a:r>
              <a:rPr lang="es-ES"/>
              <a:t>Quinto nivel</a:t>
            </a:r>
            <a:endParaRPr lang="en-US" dirty="0"/>
          </a:p>
        </p:txBody>
      </p:sp>
      <p:sp>
        <p:nvSpPr>
          <p:cNvPr id="4" name="Date Placeholder 3"/>
          <p:cNvSpPr>
            <a:spLocks noGrp="1"/>
          </p:cNvSpPr>
          <p:nvPr>
            <p:ph type="dt" sz="half" idx="10"/>
          </p:nvPr>
        </p:nvSpPr>
        <p:spPr/>
        <p:txBody>
          <a:bodyPr/>
          <a:lstStyle/>
          <a:p>
            <a:fld id="{22183FA7-2D9D-40E3-AFB5-146ECE145228}" type="datetimeFigureOut">
              <a:rPr lang="es-MX" smtClean="0"/>
              <a:t>11/11/2016</a:t>
            </a:fld>
            <a:endParaRPr lang="es-MX"/>
          </a:p>
        </p:txBody>
      </p:sp>
      <p:sp>
        <p:nvSpPr>
          <p:cNvPr id="5" name="Footer Placeholder 4"/>
          <p:cNvSpPr>
            <a:spLocks noGrp="1"/>
          </p:cNvSpPr>
          <p:nvPr>
            <p:ph type="ftr" sz="quarter" idx="11"/>
          </p:nvPr>
        </p:nvSpPr>
        <p:spPr/>
        <p:txBody>
          <a:bodyPr/>
          <a:lstStyle/>
          <a:p>
            <a:endParaRPr lang="es-MX"/>
          </a:p>
        </p:txBody>
      </p:sp>
      <p:sp>
        <p:nvSpPr>
          <p:cNvPr id="6" name="Slide Number Placeholder 5"/>
          <p:cNvSpPr>
            <a:spLocks noGrp="1"/>
          </p:cNvSpPr>
          <p:nvPr>
            <p:ph type="sldNum" sz="quarter" idx="12"/>
          </p:nvPr>
        </p:nvSpPr>
        <p:spPr/>
        <p:txBody>
          <a:bodyPr/>
          <a:lstStyle/>
          <a:p>
            <a:fld id="{76F247E9-6B21-4425-99D0-4A9AE701909E}" type="slidenum">
              <a:rPr lang="es-MX" smtClean="0"/>
              <a:t>‹Nº›</a:t>
            </a:fld>
            <a:endParaRPr lang="es-MX"/>
          </a:p>
        </p:txBody>
      </p:sp>
    </p:spTree>
    <p:extLst>
      <p:ext uri="{BB962C8B-B14F-4D97-AF65-F5344CB8AC3E}">
        <p14:creationId xmlns:p14="http://schemas.microsoft.com/office/powerpoint/2010/main" val="3368886913"/>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Encabezado de sección">
    <p:spTree>
      <p:nvGrpSpPr>
        <p:cNvPr id="1" name=""/>
        <p:cNvGrpSpPr/>
        <p:nvPr/>
      </p:nvGrpSpPr>
      <p:grpSpPr>
        <a:xfrm>
          <a:off x="0" y="0"/>
          <a:ext cx="0" cy="0"/>
          <a:chOff x="0" y="0"/>
          <a:chExt cx="0" cy="0"/>
        </a:xfrm>
      </p:grpSpPr>
      <p:sp>
        <p:nvSpPr>
          <p:cNvPr id="2" name="Title 1"/>
          <p:cNvSpPr>
            <a:spLocks noGrp="1"/>
          </p:cNvSpPr>
          <p:nvPr>
            <p:ph type="title"/>
          </p:nvPr>
        </p:nvSpPr>
        <p:spPr>
          <a:xfrm>
            <a:off x="623888" y="1709739"/>
            <a:ext cx="7886700" cy="2852737"/>
          </a:xfrm>
        </p:spPr>
        <p:txBody>
          <a:bodyPr anchor="b"/>
          <a:lstStyle>
            <a:lvl1pPr>
              <a:defRPr sz="6000"/>
            </a:lvl1pPr>
          </a:lstStyle>
          <a:p>
            <a:r>
              <a:rPr lang="es-ES"/>
              <a:t>Haga clic para modificar el estilo de título del patrón</a:t>
            </a:r>
            <a:endParaRPr lang="en-US" dirty="0"/>
          </a:p>
        </p:txBody>
      </p:sp>
      <p:sp>
        <p:nvSpPr>
          <p:cNvPr id="3" name="Text Placeholder 2"/>
          <p:cNvSpPr>
            <a:spLocks noGrp="1"/>
          </p:cNvSpPr>
          <p:nvPr>
            <p:ph type="body" idx="1"/>
          </p:nvPr>
        </p:nvSpPr>
        <p:spPr>
          <a:xfrm>
            <a:off x="623888" y="4589464"/>
            <a:ext cx="7886700" cy="1500187"/>
          </a:xfrm>
        </p:spPr>
        <p:txBody>
          <a:bodyPr/>
          <a:lstStyle>
            <a:lvl1pPr marL="0" indent="0">
              <a:buNone/>
              <a:defRPr sz="2400">
                <a:solidFill>
                  <a:schemeClr val="tx1"/>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s-ES"/>
              <a:t>Editar el estilo de texto del patrón</a:t>
            </a:r>
          </a:p>
        </p:txBody>
      </p:sp>
      <p:sp>
        <p:nvSpPr>
          <p:cNvPr id="4" name="Date Placeholder 3"/>
          <p:cNvSpPr>
            <a:spLocks noGrp="1"/>
          </p:cNvSpPr>
          <p:nvPr>
            <p:ph type="dt" sz="half" idx="10"/>
          </p:nvPr>
        </p:nvSpPr>
        <p:spPr/>
        <p:txBody>
          <a:bodyPr/>
          <a:lstStyle/>
          <a:p>
            <a:fld id="{22183FA7-2D9D-40E3-AFB5-146ECE145228}" type="datetimeFigureOut">
              <a:rPr lang="es-MX" smtClean="0"/>
              <a:t>11/11/2016</a:t>
            </a:fld>
            <a:endParaRPr lang="es-MX"/>
          </a:p>
        </p:txBody>
      </p:sp>
      <p:sp>
        <p:nvSpPr>
          <p:cNvPr id="5" name="Footer Placeholder 4"/>
          <p:cNvSpPr>
            <a:spLocks noGrp="1"/>
          </p:cNvSpPr>
          <p:nvPr>
            <p:ph type="ftr" sz="quarter" idx="11"/>
          </p:nvPr>
        </p:nvSpPr>
        <p:spPr/>
        <p:txBody>
          <a:bodyPr/>
          <a:lstStyle/>
          <a:p>
            <a:endParaRPr lang="es-MX"/>
          </a:p>
        </p:txBody>
      </p:sp>
      <p:sp>
        <p:nvSpPr>
          <p:cNvPr id="6" name="Slide Number Placeholder 5"/>
          <p:cNvSpPr>
            <a:spLocks noGrp="1"/>
          </p:cNvSpPr>
          <p:nvPr>
            <p:ph type="sldNum" sz="quarter" idx="12"/>
          </p:nvPr>
        </p:nvSpPr>
        <p:spPr/>
        <p:txBody>
          <a:bodyPr/>
          <a:lstStyle/>
          <a:p>
            <a:fld id="{76F247E9-6B21-4425-99D0-4A9AE701909E}" type="slidenum">
              <a:rPr lang="es-MX" smtClean="0"/>
              <a:t>‹Nº›</a:t>
            </a:fld>
            <a:endParaRPr lang="es-MX"/>
          </a:p>
        </p:txBody>
      </p:sp>
    </p:spTree>
    <p:extLst>
      <p:ext uri="{BB962C8B-B14F-4D97-AF65-F5344CB8AC3E}">
        <p14:creationId xmlns:p14="http://schemas.microsoft.com/office/powerpoint/2010/main" val="482479639"/>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Dos objetos">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s-ES"/>
              <a:t>Haga clic para modificar el estilo de título del patrón</a:t>
            </a:r>
            <a:endParaRPr lang="en-US" dirty="0"/>
          </a:p>
        </p:txBody>
      </p:sp>
      <p:sp>
        <p:nvSpPr>
          <p:cNvPr id="3" name="Content Placeholder 2"/>
          <p:cNvSpPr>
            <a:spLocks noGrp="1"/>
          </p:cNvSpPr>
          <p:nvPr>
            <p:ph sz="half" idx="1"/>
          </p:nvPr>
        </p:nvSpPr>
        <p:spPr>
          <a:xfrm>
            <a:off x="628650" y="1825625"/>
            <a:ext cx="3886200" cy="4351338"/>
          </a:xfrm>
        </p:spPr>
        <p:txBody>
          <a:bodyPr/>
          <a:lstStyle/>
          <a:p>
            <a:pPr lvl="0"/>
            <a:r>
              <a:rPr lang="es-ES"/>
              <a:t>Editar el estilo de texto del patrón</a:t>
            </a:r>
          </a:p>
          <a:p>
            <a:pPr lvl="1"/>
            <a:r>
              <a:rPr lang="es-ES"/>
              <a:t>Segundo nivel</a:t>
            </a:r>
          </a:p>
          <a:p>
            <a:pPr lvl="2"/>
            <a:r>
              <a:rPr lang="es-ES"/>
              <a:t>Tercer nivel</a:t>
            </a:r>
          </a:p>
          <a:p>
            <a:pPr lvl="3"/>
            <a:r>
              <a:rPr lang="es-ES"/>
              <a:t>Cuarto nivel</a:t>
            </a:r>
          </a:p>
          <a:p>
            <a:pPr lvl="4"/>
            <a:r>
              <a:rPr lang="es-ES"/>
              <a:t>Quinto nivel</a:t>
            </a:r>
            <a:endParaRPr lang="en-US" dirty="0"/>
          </a:p>
        </p:txBody>
      </p:sp>
      <p:sp>
        <p:nvSpPr>
          <p:cNvPr id="4" name="Content Placeholder 3"/>
          <p:cNvSpPr>
            <a:spLocks noGrp="1"/>
          </p:cNvSpPr>
          <p:nvPr>
            <p:ph sz="half" idx="2"/>
          </p:nvPr>
        </p:nvSpPr>
        <p:spPr>
          <a:xfrm>
            <a:off x="4629150" y="1825625"/>
            <a:ext cx="3886200" cy="4351338"/>
          </a:xfrm>
        </p:spPr>
        <p:txBody>
          <a:bodyPr/>
          <a:lstStyle/>
          <a:p>
            <a:pPr lvl="0"/>
            <a:r>
              <a:rPr lang="es-ES"/>
              <a:t>Editar el estilo de texto del patrón</a:t>
            </a:r>
          </a:p>
          <a:p>
            <a:pPr lvl="1"/>
            <a:r>
              <a:rPr lang="es-ES"/>
              <a:t>Segundo nivel</a:t>
            </a:r>
          </a:p>
          <a:p>
            <a:pPr lvl="2"/>
            <a:r>
              <a:rPr lang="es-ES"/>
              <a:t>Tercer nivel</a:t>
            </a:r>
          </a:p>
          <a:p>
            <a:pPr lvl="3"/>
            <a:r>
              <a:rPr lang="es-ES"/>
              <a:t>Cuarto nivel</a:t>
            </a:r>
          </a:p>
          <a:p>
            <a:pPr lvl="4"/>
            <a:r>
              <a:rPr lang="es-ES"/>
              <a:t>Quinto nivel</a:t>
            </a:r>
            <a:endParaRPr lang="en-US" dirty="0"/>
          </a:p>
        </p:txBody>
      </p:sp>
      <p:sp>
        <p:nvSpPr>
          <p:cNvPr id="5" name="Date Placeholder 4"/>
          <p:cNvSpPr>
            <a:spLocks noGrp="1"/>
          </p:cNvSpPr>
          <p:nvPr>
            <p:ph type="dt" sz="half" idx="10"/>
          </p:nvPr>
        </p:nvSpPr>
        <p:spPr/>
        <p:txBody>
          <a:bodyPr/>
          <a:lstStyle/>
          <a:p>
            <a:fld id="{22183FA7-2D9D-40E3-AFB5-146ECE145228}" type="datetimeFigureOut">
              <a:rPr lang="es-MX" smtClean="0"/>
              <a:t>11/11/2016</a:t>
            </a:fld>
            <a:endParaRPr lang="es-MX"/>
          </a:p>
        </p:txBody>
      </p:sp>
      <p:sp>
        <p:nvSpPr>
          <p:cNvPr id="6" name="Footer Placeholder 5"/>
          <p:cNvSpPr>
            <a:spLocks noGrp="1"/>
          </p:cNvSpPr>
          <p:nvPr>
            <p:ph type="ftr" sz="quarter" idx="11"/>
          </p:nvPr>
        </p:nvSpPr>
        <p:spPr/>
        <p:txBody>
          <a:bodyPr/>
          <a:lstStyle/>
          <a:p>
            <a:endParaRPr lang="es-MX"/>
          </a:p>
        </p:txBody>
      </p:sp>
      <p:sp>
        <p:nvSpPr>
          <p:cNvPr id="7" name="Slide Number Placeholder 6"/>
          <p:cNvSpPr>
            <a:spLocks noGrp="1"/>
          </p:cNvSpPr>
          <p:nvPr>
            <p:ph type="sldNum" sz="quarter" idx="12"/>
          </p:nvPr>
        </p:nvSpPr>
        <p:spPr/>
        <p:txBody>
          <a:bodyPr/>
          <a:lstStyle/>
          <a:p>
            <a:fld id="{76F247E9-6B21-4425-99D0-4A9AE701909E}" type="slidenum">
              <a:rPr lang="es-MX" smtClean="0"/>
              <a:t>‹Nº›</a:t>
            </a:fld>
            <a:endParaRPr lang="es-MX"/>
          </a:p>
        </p:txBody>
      </p:sp>
    </p:spTree>
    <p:extLst>
      <p:ext uri="{BB962C8B-B14F-4D97-AF65-F5344CB8AC3E}">
        <p14:creationId xmlns:p14="http://schemas.microsoft.com/office/powerpoint/2010/main" val="3742750067"/>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ación">
    <p:spTree>
      <p:nvGrpSpPr>
        <p:cNvPr id="1" name=""/>
        <p:cNvGrpSpPr/>
        <p:nvPr/>
      </p:nvGrpSpPr>
      <p:grpSpPr>
        <a:xfrm>
          <a:off x="0" y="0"/>
          <a:ext cx="0" cy="0"/>
          <a:chOff x="0" y="0"/>
          <a:chExt cx="0" cy="0"/>
        </a:xfrm>
      </p:grpSpPr>
      <p:sp>
        <p:nvSpPr>
          <p:cNvPr id="2" name="Title 1"/>
          <p:cNvSpPr>
            <a:spLocks noGrp="1"/>
          </p:cNvSpPr>
          <p:nvPr>
            <p:ph type="title"/>
          </p:nvPr>
        </p:nvSpPr>
        <p:spPr>
          <a:xfrm>
            <a:off x="629841" y="365126"/>
            <a:ext cx="7886700" cy="1325563"/>
          </a:xfrm>
        </p:spPr>
        <p:txBody>
          <a:bodyPr/>
          <a:lstStyle/>
          <a:p>
            <a:r>
              <a:rPr lang="es-ES"/>
              <a:t>Haga clic para modificar el estilo de título del patrón</a:t>
            </a:r>
            <a:endParaRPr lang="en-US" dirty="0"/>
          </a:p>
        </p:txBody>
      </p:sp>
      <p:sp>
        <p:nvSpPr>
          <p:cNvPr id="3" name="Text Placeholder 2"/>
          <p:cNvSpPr>
            <a:spLocks noGrp="1"/>
          </p:cNvSpPr>
          <p:nvPr>
            <p:ph type="body" idx="1"/>
          </p:nvPr>
        </p:nvSpPr>
        <p:spPr>
          <a:xfrm>
            <a:off x="629842" y="1681163"/>
            <a:ext cx="3868340"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s-ES"/>
              <a:t>Editar el estilo de texto del patrón</a:t>
            </a:r>
          </a:p>
        </p:txBody>
      </p:sp>
      <p:sp>
        <p:nvSpPr>
          <p:cNvPr id="4" name="Content Placeholder 3"/>
          <p:cNvSpPr>
            <a:spLocks noGrp="1"/>
          </p:cNvSpPr>
          <p:nvPr>
            <p:ph sz="half" idx="2"/>
          </p:nvPr>
        </p:nvSpPr>
        <p:spPr>
          <a:xfrm>
            <a:off x="629842" y="2505075"/>
            <a:ext cx="3868340" cy="3684588"/>
          </a:xfrm>
        </p:spPr>
        <p:txBody>
          <a:bodyPr/>
          <a:lstStyle/>
          <a:p>
            <a:pPr lvl="0"/>
            <a:r>
              <a:rPr lang="es-ES"/>
              <a:t>Editar el estilo de texto del patrón</a:t>
            </a:r>
          </a:p>
          <a:p>
            <a:pPr lvl="1"/>
            <a:r>
              <a:rPr lang="es-ES"/>
              <a:t>Segundo nivel</a:t>
            </a:r>
          </a:p>
          <a:p>
            <a:pPr lvl="2"/>
            <a:r>
              <a:rPr lang="es-ES"/>
              <a:t>Tercer nivel</a:t>
            </a:r>
          </a:p>
          <a:p>
            <a:pPr lvl="3"/>
            <a:r>
              <a:rPr lang="es-ES"/>
              <a:t>Cuarto nivel</a:t>
            </a:r>
          </a:p>
          <a:p>
            <a:pPr lvl="4"/>
            <a:r>
              <a:rPr lang="es-ES"/>
              <a:t>Quinto nivel</a:t>
            </a:r>
            <a:endParaRPr lang="en-US" dirty="0"/>
          </a:p>
        </p:txBody>
      </p:sp>
      <p:sp>
        <p:nvSpPr>
          <p:cNvPr id="5" name="Text Placeholder 4"/>
          <p:cNvSpPr>
            <a:spLocks noGrp="1"/>
          </p:cNvSpPr>
          <p:nvPr>
            <p:ph type="body" sz="quarter" idx="3"/>
          </p:nvPr>
        </p:nvSpPr>
        <p:spPr>
          <a:xfrm>
            <a:off x="4629150" y="1681163"/>
            <a:ext cx="3887391"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s-ES"/>
              <a:t>Editar el estilo de texto del patrón</a:t>
            </a:r>
          </a:p>
        </p:txBody>
      </p:sp>
      <p:sp>
        <p:nvSpPr>
          <p:cNvPr id="6" name="Content Placeholder 5"/>
          <p:cNvSpPr>
            <a:spLocks noGrp="1"/>
          </p:cNvSpPr>
          <p:nvPr>
            <p:ph sz="quarter" idx="4"/>
          </p:nvPr>
        </p:nvSpPr>
        <p:spPr>
          <a:xfrm>
            <a:off x="4629150" y="2505075"/>
            <a:ext cx="3887391" cy="3684588"/>
          </a:xfrm>
        </p:spPr>
        <p:txBody>
          <a:bodyPr/>
          <a:lstStyle/>
          <a:p>
            <a:pPr lvl="0"/>
            <a:r>
              <a:rPr lang="es-ES"/>
              <a:t>Editar el estilo de texto del patrón</a:t>
            </a:r>
          </a:p>
          <a:p>
            <a:pPr lvl="1"/>
            <a:r>
              <a:rPr lang="es-ES"/>
              <a:t>Segundo nivel</a:t>
            </a:r>
          </a:p>
          <a:p>
            <a:pPr lvl="2"/>
            <a:r>
              <a:rPr lang="es-ES"/>
              <a:t>Tercer nivel</a:t>
            </a:r>
          </a:p>
          <a:p>
            <a:pPr lvl="3"/>
            <a:r>
              <a:rPr lang="es-ES"/>
              <a:t>Cuarto nivel</a:t>
            </a:r>
          </a:p>
          <a:p>
            <a:pPr lvl="4"/>
            <a:r>
              <a:rPr lang="es-ES"/>
              <a:t>Quinto nivel</a:t>
            </a:r>
            <a:endParaRPr lang="en-US" dirty="0"/>
          </a:p>
        </p:txBody>
      </p:sp>
      <p:sp>
        <p:nvSpPr>
          <p:cNvPr id="7" name="Date Placeholder 6"/>
          <p:cNvSpPr>
            <a:spLocks noGrp="1"/>
          </p:cNvSpPr>
          <p:nvPr>
            <p:ph type="dt" sz="half" idx="10"/>
          </p:nvPr>
        </p:nvSpPr>
        <p:spPr/>
        <p:txBody>
          <a:bodyPr/>
          <a:lstStyle/>
          <a:p>
            <a:fld id="{22183FA7-2D9D-40E3-AFB5-146ECE145228}" type="datetimeFigureOut">
              <a:rPr lang="es-MX" smtClean="0"/>
              <a:t>11/11/2016</a:t>
            </a:fld>
            <a:endParaRPr lang="es-MX"/>
          </a:p>
        </p:txBody>
      </p:sp>
      <p:sp>
        <p:nvSpPr>
          <p:cNvPr id="8" name="Footer Placeholder 7"/>
          <p:cNvSpPr>
            <a:spLocks noGrp="1"/>
          </p:cNvSpPr>
          <p:nvPr>
            <p:ph type="ftr" sz="quarter" idx="11"/>
          </p:nvPr>
        </p:nvSpPr>
        <p:spPr/>
        <p:txBody>
          <a:bodyPr/>
          <a:lstStyle/>
          <a:p>
            <a:endParaRPr lang="es-MX"/>
          </a:p>
        </p:txBody>
      </p:sp>
      <p:sp>
        <p:nvSpPr>
          <p:cNvPr id="9" name="Slide Number Placeholder 8"/>
          <p:cNvSpPr>
            <a:spLocks noGrp="1"/>
          </p:cNvSpPr>
          <p:nvPr>
            <p:ph type="sldNum" sz="quarter" idx="12"/>
          </p:nvPr>
        </p:nvSpPr>
        <p:spPr/>
        <p:txBody>
          <a:bodyPr/>
          <a:lstStyle/>
          <a:p>
            <a:fld id="{76F247E9-6B21-4425-99D0-4A9AE701909E}" type="slidenum">
              <a:rPr lang="es-MX" smtClean="0"/>
              <a:t>‹Nº›</a:t>
            </a:fld>
            <a:endParaRPr lang="es-MX"/>
          </a:p>
        </p:txBody>
      </p:sp>
    </p:spTree>
    <p:extLst>
      <p:ext uri="{BB962C8B-B14F-4D97-AF65-F5344CB8AC3E}">
        <p14:creationId xmlns:p14="http://schemas.microsoft.com/office/powerpoint/2010/main" val="742328725"/>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Solo el título">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s-ES"/>
              <a:t>Haga clic para modificar el estilo de título del patrón</a:t>
            </a:r>
            <a:endParaRPr lang="en-US" dirty="0"/>
          </a:p>
        </p:txBody>
      </p:sp>
      <p:sp>
        <p:nvSpPr>
          <p:cNvPr id="3" name="Date Placeholder 2"/>
          <p:cNvSpPr>
            <a:spLocks noGrp="1"/>
          </p:cNvSpPr>
          <p:nvPr>
            <p:ph type="dt" sz="half" idx="10"/>
          </p:nvPr>
        </p:nvSpPr>
        <p:spPr/>
        <p:txBody>
          <a:bodyPr/>
          <a:lstStyle/>
          <a:p>
            <a:fld id="{22183FA7-2D9D-40E3-AFB5-146ECE145228}" type="datetimeFigureOut">
              <a:rPr lang="es-MX" smtClean="0"/>
              <a:t>11/11/2016</a:t>
            </a:fld>
            <a:endParaRPr lang="es-MX"/>
          </a:p>
        </p:txBody>
      </p:sp>
      <p:sp>
        <p:nvSpPr>
          <p:cNvPr id="4" name="Footer Placeholder 3"/>
          <p:cNvSpPr>
            <a:spLocks noGrp="1"/>
          </p:cNvSpPr>
          <p:nvPr>
            <p:ph type="ftr" sz="quarter" idx="11"/>
          </p:nvPr>
        </p:nvSpPr>
        <p:spPr/>
        <p:txBody>
          <a:bodyPr/>
          <a:lstStyle/>
          <a:p>
            <a:endParaRPr lang="es-MX"/>
          </a:p>
        </p:txBody>
      </p:sp>
      <p:sp>
        <p:nvSpPr>
          <p:cNvPr id="5" name="Slide Number Placeholder 4"/>
          <p:cNvSpPr>
            <a:spLocks noGrp="1"/>
          </p:cNvSpPr>
          <p:nvPr>
            <p:ph type="sldNum" sz="quarter" idx="12"/>
          </p:nvPr>
        </p:nvSpPr>
        <p:spPr/>
        <p:txBody>
          <a:bodyPr/>
          <a:lstStyle/>
          <a:p>
            <a:fld id="{76F247E9-6B21-4425-99D0-4A9AE701909E}" type="slidenum">
              <a:rPr lang="es-MX" smtClean="0"/>
              <a:t>‹Nº›</a:t>
            </a:fld>
            <a:endParaRPr lang="es-MX"/>
          </a:p>
        </p:txBody>
      </p:sp>
    </p:spTree>
    <p:extLst>
      <p:ext uri="{BB962C8B-B14F-4D97-AF65-F5344CB8AC3E}">
        <p14:creationId xmlns:p14="http://schemas.microsoft.com/office/powerpoint/2010/main" val="2672879683"/>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En blanco">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22183FA7-2D9D-40E3-AFB5-146ECE145228}" type="datetimeFigureOut">
              <a:rPr lang="es-MX" smtClean="0"/>
              <a:t>11/11/2016</a:t>
            </a:fld>
            <a:endParaRPr lang="es-MX"/>
          </a:p>
        </p:txBody>
      </p:sp>
      <p:sp>
        <p:nvSpPr>
          <p:cNvPr id="3" name="Footer Placeholder 2"/>
          <p:cNvSpPr>
            <a:spLocks noGrp="1"/>
          </p:cNvSpPr>
          <p:nvPr>
            <p:ph type="ftr" sz="quarter" idx="11"/>
          </p:nvPr>
        </p:nvSpPr>
        <p:spPr/>
        <p:txBody>
          <a:bodyPr/>
          <a:lstStyle/>
          <a:p>
            <a:endParaRPr lang="es-MX"/>
          </a:p>
        </p:txBody>
      </p:sp>
      <p:sp>
        <p:nvSpPr>
          <p:cNvPr id="4" name="Slide Number Placeholder 3"/>
          <p:cNvSpPr>
            <a:spLocks noGrp="1"/>
          </p:cNvSpPr>
          <p:nvPr>
            <p:ph type="sldNum" sz="quarter" idx="12"/>
          </p:nvPr>
        </p:nvSpPr>
        <p:spPr/>
        <p:txBody>
          <a:bodyPr/>
          <a:lstStyle/>
          <a:p>
            <a:fld id="{76F247E9-6B21-4425-99D0-4A9AE701909E}" type="slidenum">
              <a:rPr lang="es-MX" smtClean="0"/>
              <a:t>‹Nº›</a:t>
            </a:fld>
            <a:endParaRPr lang="es-MX"/>
          </a:p>
        </p:txBody>
      </p:sp>
    </p:spTree>
    <p:extLst>
      <p:ext uri="{BB962C8B-B14F-4D97-AF65-F5344CB8AC3E}">
        <p14:creationId xmlns:p14="http://schemas.microsoft.com/office/powerpoint/2010/main" val="3270951163"/>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ido con título">
    <p:spTree>
      <p:nvGrpSpPr>
        <p:cNvPr id="1" name=""/>
        <p:cNvGrpSpPr/>
        <p:nvPr/>
      </p:nvGrpSpPr>
      <p:grpSpPr>
        <a:xfrm>
          <a:off x="0" y="0"/>
          <a:ext cx="0" cy="0"/>
          <a:chOff x="0" y="0"/>
          <a:chExt cx="0" cy="0"/>
        </a:xfrm>
      </p:grpSpPr>
      <p:sp>
        <p:nvSpPr>
          <p:cNvPr id="2" name="Title 1"/>
          <p:cNvSpPr>
            <a:spLocks noGrp="1"/>
          </p:cNvSpPr>
          <p:nvPr>
            <p:ph type="title"/>
          </p:nvPr>
        </p:nvSpPr>
        <p:spPr>
          <a:xfrm>
            <a:off x="629841" y="457200"/>
            <a:ext cx="2949178" cy="1600200"/>
          </a:xfrm>
        </p:spPr>
        <p:txBody>
          <a:bodyPr anchor="b"/>
          <a:lstStyle>
            <a:lvl1pPr>
              <a:defRPr sz="3200"/>
            </a:lvl1pPr>
          </a:lstStyle>
          <a:p>
            <a:r>
              <a:rPr lang="es-ES"/>
              <a:t>Haga clic para modificar el estilo de título del patrón</a:t>
            </a:r>
            <a:endParaRPr lang="en-US" dirty="0"/>
          </a:p>
        </p:txBody>
      </p:sp>
      <p:sp>
        <p:nvSpPr>
          <p:cNvPr id="3" name="Content Placeholder 2"/>
          <p:cNvSpPr>
            <a:spLocks noGrp="1"/>
          </p:cNvSpPr>
          <p:nvPr>
            <p:ph idx="1"/>
          </p:nvPr>
        </p:nvSpPr>
        <p:spPr>
          <a:xfrm>
            <a:off x="3887391" y="987426"/>
            <a:ext cx="462915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s-ES"/>
              <a:t>Editar el estilo de texto del patrón</a:t>
            </a:r>
          </a:p>
          <a:p>
            <a:pPr lvl="1"/>
            <a:r>
              <a:rPr lang="es-ES"/>
              <a:t>Segundo nivel</a:t>
            </a:r>
          </a:p>
          <a:p>
            <a:pPr lvl="2"/>
            <a:r>
              <a:rPr lang="es-ES"/>
              <a:t>Tercer nivel</a:t>
            </a:r>
          </a:p>
          <a:p>
            <a:pPr lvl="3"/>
            <a:r>
              <a:rPr lang="es-ES"/>
              <a:t>Cuarto nivel</a:t>
            </a:r>
          </a:p>
          <a:p>
            <a:pPr lvl="4"/>
            <a:r>
              <a:rPr lang="es-ES"/>
              <a:t>Quinto nivel</a:t>
            </a:r>
            <a:endParaRPr lang="en-US" dirty="0"/>
          </a:p>
        </p:txBody>
      </p:sp>
      <p:sp>
        <p:nvSpPr>
          <p:cNvPr id="4" name="Text Placeholder 3"/>
          <p:cNvSpPr>
            <a:spLocks noGrp="1"/>
          </p:cNvSpPr>
          <p:nvPr>
            <p:ph type="body" sz="half" idx="2"/>
          </p:nvPr>
        </p:nvSpPr>
        <p:spPr>
          <a:xfrm>
            <a:off x="629841" y="2057400"/>
            <a:ext cx="2949178"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s-ES"/>
              <a:t>Editar el estilo de texto del patrón</a:t>
            </a:r>
          </a:p>
        </p:txBody>
      </p:sp>
      <p:sp>
        <p:nvSpPr>
          <p:cNvPr id="5" name="Date Placeholder 4"/>
          <p:cNvSpPr>
            <a:spLocks noGrp="1"/>
          </p:cNvSpPr>
          <p:nvPr>
            <p:ph type="dt" sz="half" idx="10"/>
          </p:nvPr>
        </p:nvSpPr>
        <p:spPr/>
        <p:txBody>
          <a:bodyPr/>
          <a:lstStyle/>
          <a:p>
            <a:fld id="{22183FA7-2D9D-40E3-AFB5-146ECE145228}" type="datetimeFigureOut">
              <a:rPr lang="es-MX" smtClean="0"/>
              <a:t>11/11/2016</a:t>
            </a:fld>
            <a:endParaRPr lang="es-MX"/>
          </a:p>
        </p:txBody>
      </p:sp>
      <p:sp>
        <p:nvSpPr>
          <p:cNvPr id="6" name="Footer Placeholder 5"/>
          <p:cNvSpPr>
            <a:spLocks noGrp="1"/>
          </p:cNvSpPr>
          <p:nvPr>
            <p:ph type="ftr" sz="quarter" idx="11"/>
          </p:nvPr>
        </p:nvSpPr>
        <p:spPr/>
        <p:txBody>
          <a:bodyPr/>
          <a:lstStyle/>
          <a:p>
            <a:endParaRPr lang="es-MX"/>
          </a:p>
        </p:txBody>
      </p:sp>
      <p:sp>
        <p:nvSpPr>
          <p:cNvPr id="7" name="Slide Number Placeholder 6"/>
          <p:cNvSpPr>
            <a:spLocks noGrp="1"/>
          </p:cNvSpPr>
          <p:nvPr>
            <p:ph type="sldNum" sz="quarter" idx="12"/>
          </p:nvPr>
        </p:nvSpPr>
        <p:spPr/>
        <p:txBody>
          <a:bodyPr/>
          <a:lstStyle/>
          <a:p>
            <a:fld id="{76F247E9-6B21-4425-99D0-4A9AE701909E}" type="slidenum">
              <a:rPr lang="es-MX" smtClean="0"/>
              <a:t>‹Nº›</a:t>
            </a:fld>
            <a:endParaRPr lang="es-MX"/>
          </a:p>
        </p:txBody>
      </p:sp>
    </p:spTree>
    <p:extLst>
      <p:ext uri="{BB962C8B-B14F-4D97-AF65-F5344CB8AC3E}">
        <p14:creationId xmlns:p14="http://schemas.microsoft.com/office/powerpoint/2010/main" val="1154638600"/>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Imagen con título">
    <p:spTree>
      <p:nvGrpSpPr>
        <p:cNvPr id="1" name=""/>
        <p:cNvGrpSpPr/>
        <p:nvPr/>
      </p:nvGrpSpPr>
      <p:grpSpPr>
        <a:xfrm>
          <a:off x="0" y="0"/>
          <a:ext cx="0" cy="0"/>
          <a:chOff x="0" y="0"/>
          <a:chExt cx="0" cy="0"/>
        </a:xfrm>
      </p:grpSpPr>
      <p:sp>
        <p:nvSpPr>
          <p:cNvPr id="2" name="Title 1"/>
          <p:cNvSpPr>
            <a:spLocks noGrp="1"/>
          </p:cNvSpPr>
          <p:nvPr>
            <p:ph type="title"/>
          </p:nvPr>
        </p:nvSpPr>
        <p:spPr>
          <a:xfrm>
            <a:off x="629841" y="457200"/>
            <a:ext cx="2949178" cy="1600200"/>
          </a:xfrm>
        </p:spPr>
        <p:txBody>
          <a:bodyPr anchor="b"/>
          <a:lstStyle>
            <a:lvl1pPr>
              <a:defRPr sz="3200"/>
            </a:lvl1pPr>
          </a:lstStyle>
          <a:p>
            <a:r>
              <a:rPr lang="es-ES"/>
              <a:t>Haga clic para modificar el estilo de título del patrón</a:t>
            </a:r>
            <a:endParaRPr lang="en-US" dirty="0"/>
          </a:p>
        </p:txBody>
      </p:sp>
      <p:sp>
        <p:nvSpPr>
          <p:cNvPr id="3" name="Picture Placeholder 2"/>
          <p:cNvSpPr>
            <a:spLocks noGrp="1" noChangeAspect="1"/>
          </p:cNvSpPr>
          <p:nvPr>
            <p:ph type="pic" idx="1"/>
          </p:nvPr>
        </p:nvSpPr>
        <p:spPr>
          <a:xfrm>
            <a:off x="3887391" y="987426"/>
            <a:ext cx="4629150" cy="4873625"/>
          </a:xfrm>
        </p:spPr>
        <p:txBody>
          <a:bodyPr anchor="t"/>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s-ES"/>
              <a:t>Haga clic en el icono para agregar una imagen</a:t>
            </a:r>
            <a:endParaRPr lang="en-US" dirty="0"/>
          </a:p>
        </p:txBody>
      </p:sp>
      <p:sp>
        <p:nvSpPr>
          <p:cNvPr id="4" name="Text Placeholder 3"/>
          <p:cNvSpPr>
            <a:spLocks noGrp="1"/>
          </p:cNvSpPr>
          <p:nvPr>
            <p:ph type="body" sz="half" idx="2"/>
          </p:nvPr>
        </p:nvSpPr>
        <p:spPr>
          <a:xfrm>
            <a:off x="629841" y="2057400"/>
            <a:ext cx="2949178"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s-ES"/>
              <a:t>Editar el estilo de texto del patrón</a:t>
            </a:r>
          </a:p>
        </p:txBody>
      </p:sp>
      <p:sp>
        <p:nvSpPr>
          <p:cNvPr id="5" name="Date Placeholder 4"/>
          <p:cNvSpPr>
            <a:spLocks noGrp="1"/>
          </p:cNvSpPr>
          <p:nvPr>
            <p:ph type="dt" sz="half" idx="10"/>
          </p:nvPr>
        </p:nvSpPr>
        <p:spPr/>
        <p:txBody>
          <a:bodyPr/>
          <a:lstStyle/>
          <a:p>
            <a:fld id="{22183FA7-2D9D-40E3-AFB5-146ECE145228}" type="datetimeFigureOut">
              <a:rPr lang="es-MX" smtClean="0"/>
              <a:t>11/11/2016</a:t>
            </a:fld>
            <a:endParaRPr lang="es-MX"/>
          </a:p>
        </p:txBody>
      </p:sp>
      <p:sp>
        <p:nvSpPr>
          <p:cNvPr id="6" name="Footer Placeholder 5"/>
          <p:cNvSpPr>
            <a:spLocks noGrp="1"/>
          </p:cNvSpPr>
          <p:nvPr>
            <p:ph type="ftr" sz="quarter" idx="11"/>
          </p:nvPr>
        </p:nvSpPr>
        <p:spPr/>
        <p:txBody>
          <a:bodyPr/>
          <a:lstStyle/>
          <a:p>
            <a:endParaRPr lang="es-MX"/>
          </a:p>
        </p:txBody>
      </p:sp>
      <p:sp>
        <p:nvSpPr>
          <p:cNvPr id="7" name="Slide Number Placeholder 6"/>
          <p:cNvSpPr>
            <a:spLocks noGrp="1"/>
          </p:cNvSpPr>
          <p:nvPr>
            <p:ph type="sldNum" sz="quarter" idx="12"/>
          </p:nvPr>
        </p:nvSpPr>
        <p:spPr/>
        <p:txBody>
          <a:bodyPr/>
          <a:lstStyle/>
          <a:p>
            <a:fld id="{76F247E9-6B21-4425-99D0-4A9AE701909E}" type="slidenum">
              <a:rPr lang="es-MX" smtClean="0"/>
              <a:t>‹Nº›</a:t>
            </a:fld>
            <a:endParaRPr lang="es-MX"/>
          </a:p>
        </p:txBody>
      </p:sp>
    </p:spTree>
    <p:extLst>
      <p:ext uri="{BB962C8B-B14F-4D97-AF65-F5344CB8AC3E}">
        <p14:creationId xmlns:p14="http://schemas.microsoft.com/office/powerpoint/2010/main" val="4186910623"/>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ítulo y texto vertical">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s-ES"/>
              <a:t>Haga clic para modificar el estilo de título del patrón</a:t>
            </a:r>
            <a:endParaRPr lang="en-US" dirty="0"/>
          </a:p>
        </p:txBody>
      </p:sp>
      <p:sp>
        <p:nvSpPr>
          <p:cNvPr id="3" name="Vertical Text Placeholder 2"/>
          <p:cNvSpPr>
            <a:spLocks noGrp="1"/>
          </p:cNvSpPr>
          <p:nvPr>
            <p:ph type="body" orient="vert" idx="1"/>
          </p:nvPr>
        </p:nvSpPr>
        <p:spPr/>
        <p:txBody>
          <a:bodyPr vert="eaVert"/>
          <a:lstStyle/>
          <a:p>
            <a:pPr lvl="0"/>
            <a:r>
              <a:rPr lang="es-ES"/>
              <a:t>Editar el estilo de texto del patrón</a:t>
            </a:r>
          </a:p>
          <a:p>
            <a:pPr lvl="1"/>
            <a:r>
              <a:rPr lang="es-ES"/>
              <a:t>Segundo nivel</a:t>
            </a:r>
          </a:p>
          <a:p>
            <a:pPr lvl="2"/>
            <a:r>
              <a:rPr lang="es-ES"/>
              <a:t>Tercer nivel</a:t>
            </a:r>
          </a:p>
          <a:p>
            <a:pPr lvl="3"/>
            <a:r>
              <a:rPr lang="es-ES"/>
              <a:t>Cuarto nivel</a:t>
            </a:r>
          </a:p>
          <a:p>
            <a:pPr lvl="4"/>
            <a:r>
              <a:rPr lang="es-ES"/>
              <a:t>Quinto nivel</a:t>
            </a:r>
            <a:endParaRPr lang="en-US" dirty="0"/>
          </a:p>
        </p:txBody>
      </p:sp>
      <p:sp>
        <p:nvSpPr>
          <p:cNvPr id="4" name="Date Placeholder 3"/>
          <p:cNvSpPr>
            <a:spLocks noGrp="1"/>
          </p:cNvSpPr>
          <p:nvPr>
            <p:ph type="dt" sz="half" idx="10"/>
          </p:nvPr>
        </p:nvSpPr>
        <p:spPr/>
        <p:txBody>
          <a:bodyPr/>
          <a:lstStyle/>
          <a:p>
            <a:fld id="{22183FA7-2D9D-40E3-AFB5-146ECE145228}" type="datetimeFigureOut">
              <a:rPr lang="es-MX" smtClean="0"/>
              <a:t>11/11/2016</a:t>
            </a:fld>
            <a:endParaRPr lang="es-MX"/>
          </a:p>
        </p:txBody>
      </p:sp>
      <p:sp>
        <p:nvSpPr>
          <p:cNvPr id="5" name="Footer Placeholder 4"/>
          <p:cNvSpPr>
            <a:spLocks noGrp="1"/>
          </p:cNvSpPr>
          <p:nvPr>
            <p:ph type="ftr" sz="quarter" idx="11"/>
          </p:nvPr>
        </p:nvSpPr>
        <p:spPr/>
        <p:txBody>
          <a:bodyPr/>
          <a:lstStyle/>
          <a:p>
            <a:endParaRPr lang="es-MX"/>
          </a:p>
        </p:txBody>
      </p:sp>
      <p:sp>
        <p:nvSpPr>
          <p:cNvPr id="6" name="Slide Number Placeholder 5"/>
          <p:cNvSpPr>
            <a:spLocks noGrp="1"/>
          </p:cNvSpPr>
          <p:nvPr>
            <p:ph type="sldNum" sz="quarter" idx="12"/>
          </p:nvPr>
        </p:nvSpPr>
        <p:spPr/>
        <p:txBody>
          <a:bodyPr/>
          <a:lstStyle/>
          <a:p>
            <a:fld id="{76F247E9-6B21-4425-99D0-4A9AE701909E}" type="slidenum">
              <a:rPr lang="es-MX" smtClean="0"/>
              <a:t>‹Nº›</a:t>
            </a:fld>
            <a:endParaRPr lang="es-MX"/>
          </a:p>
        </p:txBody>
      </p:sp>
    </p:spTree>
    <p:extLst>
      <p:ext uri="{BB962C8B-B14F-4D97-AF65-F5344CB8AC3E}">
        <p14:creationId xmlns:p14="http://schemas.microsoft.com/office/powerpoint/2010/main" val="1736824254"/>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Título vertical y texto">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543675" y="365125"/>
            <a:ext cx="1971675" cy="5811838"/>
          </a:xfrm>
        </p:spPr>
        <p:txBody>
          <a:bodyPr vert="eaVert"/>
          <a:lstStyle/>
          <a:p>
            <a:r>
              <a:rPr lang="es-ES"/>
              <a:t>Haga clic para modificar el estilo de título del patrón</a:t>
            </a:r>
            <a:endParaRPr lang="en-US" dirty="0"/>
          </a:p>
        </p:txBody>
      </p:sp>
      <p:sp>
        <p:nvSpPr>
          <p:cNvPr id="3" name="Vertical Text Placeholder 2"/>
          <p:cNvSpPr>
            <a:spLocks noGrp="1"/>
          </p:cNvSpPr>
          <p:nvPr>
            <p:ph type="body" orient="vert" idx="1"/>
          </p:nvPr>
        </p:nvSpPr>
        <p:spPr>
          <a:xfrm>
            <a:off x="628650" y="365125"/>
            <a:ext cx="5800725" cy="5811838"/>
          </a:xfrm>
        </p:spPr>
        <p:txBody>
          <a:bodyPr vert="eaVert"/>
          <a:lstStyle/>
          <a:p>
            <a:pPr lvl="0"/>
            <a:r>
              <a:rPr lang="es-ES"/>
              <a:t>Editar el estilo de texto del patrón</a:t>
            </a:r>
          </a:p>
          <a:p>
            <a:pPr lvl="1"/>
            <a:r>
              <a:rPr lang="es-ES"/>
              <a:t>Segundo nivel</a:t>
            </a:r>
          </a:p>
          <a:p>
            <a:pPr lvl="2"/>
            <a:r>
              <a:rPr lang="es-ES"/>
              <a:t>Tercer nivel</a:t>
            </a:r>
          </a:p>
          <a:p>
            <a:pPr lvl="3"/>
            <a:r>
              <a:rPr lang="es-ES"/>
              <a:t>Cuarto nivel</a:t>
            </a:r>
          </a:p>
          <a:p>
            <a:pPr lvl="4"/>
            <a:r>
              <a:rPr lang="es-ES"/>
              <a:t>Quinto nivel</a:t>
            </a:r>
            <a:endParaRPr lang="en-US" dirty="0"/>
          </a:p>
        </p:txBody>
      </p:sp>
      <p:sp>
        <p:nvSpPr>
          <p:cNvPr id="4" name="Date Placeholder 3"/>
          <p:cNvSpPr>
            <a:spLocks noGrp="1"/>
          </p:cNvSpPr>
          <p:nvPr>
            <p:ph type="dt" sz="half" idx="10"/>
          </p:nvPr>
        </p:nvSpPr>
        <p:spPr/>
        <p:txBody>
          <a:bodyPr/>
          <a:lstStyle/>
          <a:p>
            <a:fld id="{22183FA7-2D9D-40E3-AFB5-146ECE145228}" type="datetimeFigureOut">
              <a:rPr lang="es-MX" smtClean="0"/>
              <a:t>11/11/2016</a:t>
            </a:fld>
            <a:endParaRPr lang="es-MX"/>
          </a:p>
        </p:txBody>
      </p:sp>
      <p:sp>
        <p:nvSpPr>
          <p:cNvPr id="5" name="Footer Placeholder 4"/>
          <p:cNvSpPr>
            <a:spLocks noGrp="1"/>
          </p:cNvSpPr>
          <p:nvPr>
            <p:ph type="ftr" sz="quarter" idx="11"/>
          </p:nvPr>
        </p:nvSpPr>
        <p:spPr/>
        <p:txBody>
          <a:bodyPr/>
          <a:lstStyle/>
          <a:p>
            <a:endParaRPr lang="es-MX"/>
          </a:p>
        </p:txBody>
      </p:sp>
      <p:sp>
        <p:nvSpPr>
          <p:cNvPr id="6" name="Slide Number Placeholder 5"/>
          <p:cNvSpPr>
            <a:spLocks noGrp="1"/>
          </p:cNvSpPr>
          <p:nvPr>
            <p:ph type="sldNum" sz="quarter" idx="12"/>
          </p:nvPr>
        </p:nvSpPr>
        <p:spPr/>
        <p:txBody>
          <a:bodyPr/>
          <a:lstStyle/>
          <a:p>
            <a:fld id="{76F247E9-6B21-4425-99D0-4A9AE701909E}" type="slidenum">
              <a:rPr lang="es-MX" smtClean="0"/>
              <a:t>‹Nº›</a:t>
            </a:fld>
            <a:endParaRPr lang="es-MX"/>
          </a:p>
        </p:txBody>
      </p:sp>
    </p:spTree>
    <p:extLst>
      <p:ext uri="{BB962C8B-B14F-4D97-AF65-F5344CB8AC3E}">
        <p14:creationId xmlns:p14="http://schemas.microsoft.com/office/powerpoint/2010/main" val="4075751739"/>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628650" y="365126"/>
            <a:ext cx="7886700" cy="1325563"/>
          </a:xfrm>
          <a:prstGeom prst="rect">
            <a:avLst/>
          </a:prstGeom>
        </p:spPr>
        <p:txBody>
          <a:bodyPr vert="horz" lIns="91440" tIns="45720" rIns="91440" bIns="45720" rtlCol="0" anchor="ctr">
            <a:normAutofit/>
          </a:bodyPr>
          <a:lstStyle/>
          <a:p>
            <a:r>
              <a:rPr lang="es-ES"/>
              <a:t>Haga clic para modificar el estilo de título del patrón</a:t>
            </a:r>
            <a:endParaRPr lang="en-US" dirty="0"/>
          </a:p>
        </p:txBody>
      </p:sp>
      <p:sp>
        <p:nvSpPr>
          <p:cNvPr id="3" name="Text Placeholder 2"/>
          <p:cNvSpPr>
            <a:spLocks noGrp="1"/>
          </p:cNvSpPr>
          <p:nvPr>
            <p:ph type="body" idx="1"/>
          </p:nvPr>
        </p:nvSpPr>
        <p:spPr>
          <a:xfrm>
            <a:off x="628650" y="1825625"/>
            <a:ext cx="7886700" cy="4351338"/>
          </a:xfrm>
          <a:prstGeom prst="rect">
            <a:avLst/>
          </a:prstGeom>
        </p:spPr>
        <p:txBody>
          <a:bodyPr vert="horz" lIns="91440" tIns="45720" rIns="91440" bIns="45720" rtlCol="0">
            <a:normAutofit/>
          </a:bodyPr>
          <a:lstStyle/>
          <a:p>
            <a:pPr lvl="0"/>
            <a:r>
              <a:rPr lang="es-ES"/>
              <a:t>Editar el estilo de texto del patrón</a:t>
            </a:r>
          </a:p>
          <a:p>
            <a:pPr lvl="1"/>
            <a:r>
              <a:rPr lang="es-ES"/>
              <a:t>Segundo nivel</a:t>
            </a:r>
          </a:p>
          <a:p>
            <a:pPr lvl="2"/>
            <a:r>
              <a:rPr lang="es-ES"/>
              <a:t>Tercer nivel</a:t>
            </a:r>
          </a:p>
          <a:p>
            <a:pPr lvl="3"/>
            <a:r>
              <a:rPr lang="es-ES"/>
              <a:t>Cuarto nivel</a:t>
            </a:r>
          </a:p>
          <a:p>
            <a:pPr lvl="4"/>
            <a:r>
              <a:rPr lang="es-ES"/>
              <a:t>Quinto nivel</a:t>
            </a:r>
            <a:endParaRPr lang="en-US" dirty="0"/>
          </a:p>
        </p:txBody>
      </p:sp>
      <p:sp>
        <p:nvSpPr>
          <p:cNvPr id="4" name="Date Placeholder 3"/>
          <p:cNvSpPr>
            <a:spLocks noGrp="1"/>
          </p:cNvSpPr>
          <p:nvPr>
            <p:ph type="dt" sz="half" idx="2"/>
          </p:nvPr>
        </p:nvSpPr>
        <p:spPr>
          <a:xfrm>
            <a:off x="628650" y="6356351"/>
            <a:ext cx="20574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22183FA7-2D9D-40E3-AFB5-146ECE145228}" type="datetimeFigureOut">
              <a:rPr lang="es-MX" smtClean="0"/>
              <a:t>11/11/2016</a:t>
            </a:fld>
            <a:endParaRPr lang="es-MX"/>
          </a:p>
        </p:txBody>
      </p:sp>
      <p:sp>
        <p:nvSpPr>
          <p:cNvPr id="5" name="Footer Placeholder 4"/>
          <p:cNvSpPr>
            <a:spLocks noGrp="1"/>
          </p:cNvSpPr>
          <p:nvPr>
            <p:ph type="ftr" sz="quarter" idx="3"/>
          </p:nvPr>
        </p:nvSpPr>
        <p:spPr>
          <a:xfrm>
            <a:off x="3028950" y="6356351"/>
            <a:ext cx="30861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s-MX"/>
          </a:p>
        </p:txBody>
      </p:sp>
      <p:sp>
        <p:nvSpPr>
          <p:cNvPr id="6" name="Slide Number Placeholder 5"/>
          <p:cNvSpPr>
            <a:spLocks noGrp="1"/>
          </p:cNvSpPr>
          <p:nvPr>
            <p:ph type="sldNum" sz="quarter" idx="4"/>
          </p:nvPr>
        </p:nvSpPr>
        <p:spPr>
          <a:xfrm>
            <a:off x="6457950" y="6356351"/>
            <a:ext cx="20574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76F247E9-6B21-4425-99D0-4A9AE701909E}" type="slidenum">
              <a:rPr lang="es-MX" smtClean="0"/>
              <a:t>‹Nº›</a:t>
            </a:fld>
            <a:endParaRPr lang="es-MX"/>
          </a:p>
        </p:txBody>
      </p:sp>
    </p:spTree>
    <p:extLst>
      <p:ext uri="{BB962C8B-B14F-4D97-AF65-F5344CB8AC3E}">
        <p14:creationId xmlns:p14="http://schemas.microsoft.com/office/powerpoint/2010/main" val="359246"/>
      </p:ext>
    </p:extLst>
  </p:cSld>
  <p:clrMap bg1="lt1" tx1="dk1" bg2="lt2" tx2="dk2" accent1="accent1" accent2="accent2" accent3="accent3" accent4="accent4" accent5="accent5" accent6="accent6" hlink="hlink" folHlink="folHlink"/>
  <p:sldLayoutIdLst>
    <p:sldLayoutId id="2147483661" r:id="rId1"/>
    <p:sldLayoutId id="2147483662" r:id="rId2"/>
    <p:sldLayoutId id="2147483663" r:id="rId3"/>
    <p:sldLayoutId id="2147483664" r:id="rId4"/>
    <p:sldLayoutId id="2147483665" r:id="rId5"/>
    <p:sldLayoutId id="2147483666" r:id="rId6"/>
    <p:sldLayoutId id="2147483667" r:id="rId7"/>
    <p:sldLayoutId id="2147483668" r:id="rId8"/>
    <p:sldLayoutId id="2147483669" r:id="rId9"/>
    <p:sldLayoutId id="2147483670" r:id="rId10"/>
    <p:sldLayoutId id="2147483671" r:id="rId11"/>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2" Type="http://schemas.openxmlformats.org/officeDocument/2006/relationships/chart" Target="../charts/chart1.xml"/><Relationship Id="rId1" Type="http://schemas.openxmlformats.org/officeDocument/2006/relationships/slideLayout" Target="../slideLayouts/slideLayout4.xml"/></Relationships>
</file>

<file path=ppt/slides/_rels/slide3.xml.rels><?xml version="1.0" encoding="UTF-8" standalone="yes"?>
<Relationships xmlns="http://schemas.openxmlformats.org/package/2006/relationships"><Relationship Id="rId2" Type="http://schemas.openxmlformats.org/officeDocument/2006/relationships/chart" Target="../charts/chart2.xml"/><Relationship Id="rId1" Type="http://schemas.openxmlformats.org/officeDocument/2006/relationships/slideLayout" Target="../slideLayouts/slideLayout4.xml"/></Relationships>
</file>

<file path=ppt/slides/_rels/slide4.xml.rels><?xml version="1.0" encoding="UTF-8" standalone="yes"?>
<Relationships xmlns="http://schemas.openxmlformats.org/package/2006/relationships"><Relationship Id="rId3" Type="http://schemas.openxmlformats.org/officeDocument/2006/relationships/chart" Target="../charts/chart4.xml"/><Relationship Id="rId2" Type="http://schemas.openxmlformats.org/officeDocument/2006/relationships/chart" Target="../charts/chart3.xml"/><Relationship Id="rId1" Type="http://schemas.openxmlformats.org/officeDocument/2006/relationships/slideLayout" Target="../slideLayouts/slideLayout2.xml"/><Relationship Id="rId5" Type="http://schemas.openxmlformats.org/officeDocument/2006/relationships/chart" Target="../charts/chart6.xml"/><Relationship Id="rId4" Type="http://schemas.openxmlformats.org/officeDocument/2006/relationships/chart" Target="../charts/chart5.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1.png"/><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ítulo 1"/>
          <p:cNvSpPr>
            <a:spLocks noGrp="1"/>
          </p:cNvSpPr>
          <p:nvPr>
            <p:ph type="ctrTitle"/>
          </p:nvPr>
        </p:nvSpPr>
        <p:spPr>
          <a:xfrm>
            <a:off x="685800" y="395416"/>
            <a:ext cx="7772400" cy="3114547"/>
          </a:xfrm>
        </p:spPr>
        <p:txBody>
          <a:bodyPr>
            <a:normAutofit fontScale="90000"/>
          </a:bodyPr>
          <a:lstStyle/>
          <a:p>
            <a:br>
              <a:rPr lang="es-MX" dirty="0"/>
            </a:br>
            <a:br>
              <a:rPr lang="es-MX" dirty="0"/>
            </a:br>
            <a:br>
              <a:rPr lang="es-MX" dirty="0"/>
            </a:br>
            <a:br>
              <a:rPr lang="es-MX" dirty="0"/>
            </a:br>
            <a:br>
              <a:rPr lang="es-MX" dirty="0"/>
            </a:br>
            <a:br>
              <a:rPr lang="es-MX" dirty="0"/>
            </a:br>
            <a:br>
              <a:rPr lang="es-MX" dirty="0"/>
            </a:br>
            <a:r>
              <a:rPr lang="es-MX" sz="4400" dirty="0"/>
              <a:t>X Curso Interinstitucional del Seminario de Educación Superior</a:t>
            </a:r>
            <a:br>
              <a:rPr lang="es-MX" sz="4400" dirty="0"/>
            </a:br>
            <a:br>
              <a:rPr lang="es-MX" sz="4400" dirty="0"/>
            </a:br>
            <a:r>
              <a:rPr lang="es-MX" sz="4400" dirty="0"/>
              <a:t>Dinámica del sistema de educación superior privada</a:t>
            </a:r>
          </a:p>
        </p:txBody>
      </p:sp>
      <p:sp>
        <p:nvSpPr>
          <p:cNvPr id="3" name="Subtítulo 2"/>
          <p:cNvSpPr>
            <a:spLocks noGrp="1"/>
          </p:cNvSpPr>
          <p:nvPr>
            <p:ph type="subTitle" idx="1"/>
          </p:nvPr>
        </p:nvSpPr>
        <p:spPr>
          <a:xfrm>
            <a:off x="1143000" y="4193060"/>
            <a:ext cx="6858000" cy="1054444"/>
          </a:xfrm>
        </p:spPr>
        <p:txBody>
          <a:bodyPr/>
          <a:lstStyle/>
          <a:p>
            <a:r>
              <a:rPr lang="es-MX" dirty="0"/>
              <a:t>Roberto Rodríguez Gómez</a:t>
            </a:r>
          </a:p>
          <a:p>
            <a:r>
              <a:rPr lang="es-MX" dirty="0"/>
              <a:t>11 de noviembre 2016</a:t>
            </a:r>
          </a:p>
        </p:txBody>
      </p:sp>
    </p:spTree>
    <p:extLst>
      <p:ext uri="{BB962C8B-B14F-4D97-AF65-F5344CB8AC3E}">
        <p14:creationId xmlns:p14="http://schemas.microsoft.com/office/powerpoint/2010/main" val="3675609898"/>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146" name="Rectangle 2"/>
          <p:cNvSpPr>
            <a:spLocks noGrp="1" noChangeArrowheads="1"/>
          </p:cNvSpPr>
          <p:nvPr>
            <p:ph type="title"/>
          </p:nvPr>
        </p:nvSpPr>
        <p:spPr>
          <a:xfrm>
            <a:off x="0" y="0"/>
            <a:ext cx="9144000" cy="720000"/>
          </a:xfrm>
          <a:solidFill>
            <a:schemeClr val="tx1"/>
          </a:solidFill>
        </p:spPr>
        <p:txBody>
          <a:bodyPr/>
          <a:lstStyle/>
          <a:p>
            <a:pPr algn="r" eaLnBrk="1" hangingPunct="1"/>
            <a:r>
              <a:rPr lang="es-MX" sz="1800" dirty="0">
                <a:solidFill>
                  <a:schemeClr val="bg1"/>
                </a:solidFill>
                <a:latin typeface="Calibri" panose="020F0502020204030204" pitchFamily="34" charset="0"/>
              </a:rPr>
              <a:t>México: Matrícula escolarizada total: TSU, LUT y Normal (1970-2014)</a:t>
            </a:r>
            <a:endParaRPr lang="es-ES" sz="1800" dirty="0">
              <a:solidFill>
                <a:schemeClr val="bg1"/>
              </a:solidFill>
              <a:latin typeface="Calibri" panose="020F0502020204030204" pitchFamily="34" charset="0"/>
            </a:endParaRPr>
          </a:p>
        </p:txBody>
      </p:sp>
      <p:graphicFrame>
        <p:nvGraphicFramePr>
          <p:cNvPr id="4" name="Gráfico 3"/>
          <p:cNvGraphicFramePr>
            <a:graphicFrameLocks/>
          </p:cNvGraphicFramePr>
          <p:nvPr>
            <p:extLst>
              <p:ext uri="{D42A27DB-BD31-4B8C-83A1-F6EECF244321}">
                <p14:modId xmlns:p14="http://schemas.microsoft.com/office/powerpoint/2010/main" val="3390874622"/>
              </p:ext>
            </p:extLst>
          </p:nvPr>
        </p:nvGraphicFramePr>
        <p:xfrm>
          <a:off x="1" y="720000"/>
          <a:ext cx="9144000" cy="6138000"/>
        </p:xfrm>
        <a:graphic>
          <a:graphicData uri="http://schemas.openxmlformats.org/drawingml/2006/chart">
            <c:chart xmlns:c="http://schemas.openxmlformats.org/drawingml/2006/chart" xmlns:r="http://schemas.openxmlformats.org/officeDocument/2006/relationships" r:id="rId2"/>
          </a:graphicData>
        </a:graphic>
      </p:graphicFrame>
    </p:spTree>
    <p:extLst>
      <p:ext uri="{BB962C8B-B14F-4D97-AF65-F5344CB8AC3E}">
        <p14:creationId xmlns:p14="http://schemas.microsoft.com/office/powerpoint/2010/main" val="972167708"/>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146" name="Rectangle 2"/>
          <p:cNvSpPr>
            <a:spLocks noGrp="1" noChangeArrowheads="1"/>
          </p:cNvSpPr>
          <p:nvPr>
            <p:ph type="title"/>
          </p:nvPr>
        </p:nvSpPr>
        <p:spPr>
          <a:xfrm>
            <a:off x="0" y="0"/>
            <a:ext cx="9144000" cy="720000"/>
          </a:xfrm>
          <a:solidFill>
            <a:schemeClr val="tx1"/>
          </a:solidFill>
        </p:spPr>
        <p:txBody>
          <a:bodyPr/>
          <a:lstStyle/>
          <a:p>
            <a:pPr algn="r" eaLnBrk="1" hangingPunct="1"/>
            <a:r>
              <a:rPr lang="es-MX" sz="1800" dirty="0">
                <a:solidFill>
                  <a:schemeClr val="bg1"/>
                </a:solidFill>
                <a:latin typeface="Calibri" panose="020F0502020204030204" pitchFamily="34" charset="0"/>
              </a:rPr>
              <a:t>México: Matrícula escolarizada total: TSU, LUT y Normal (1970-2014)</a:t>
            </a:r>
            <a:endParaRPr lang="es-ES" sz="1800" dirty="0">
              <a:solidFill>
                <a:schemeClr val="bg1"/>
              </a:solidFill>
              <a:latin typeface="Calibri" panose="020F0502020204030204" pitchFamily="34" charset="0"/>
            </a:endParaRPr>
          </a:p>
        </p:txBody>
      </p:sp>
      <p:sp>
        <p:nvSpPr>
          <p:cNvPr id="2" name="Elipse 1"/>
          <p:cNvSpPr/>
          <p:nvPr/>
        </p:nvSpPr>
        <p:spPr>
          <a:xfrm>
            <a:off x="4909751" y="4349578"/>
            <a:ext cx="1935891" cy="790833"/>
          </a:xfrm>
          <a:prstGeom prst="ellipse">
            <a:avLst/>
          </a:prstGeom>
          <a:noFill/>
          <a:ln>
            <a:solidFill>
              <a:srgbClr val="FF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s-MX"/>
          </a:p>
        </p:txBody>
      </p:sp>
      <p:graphicFrame>
        <p:nvGraphicFramePr>
          <p:cNvPr id="5" name="Gráfico 4"/>
          <p:cNvGraphicFramePr>
            <a:graphicFrameLocks/>
          </p:cNvGraphicFramePr>
          <p:nvPr>
            <p:extLst>
              <p:ext uri="{D42A27DB-BD31-4B8C-83A1-F6EECF244321}">
                <p14:modId xmlns:p14="http://schemas.microsoft.com/office/powerpoint/2010/main" val="1474789239"/>
              </p:ext>
            </p:extLst>
          </p:nvPr>
        </p:nvGraphicFramePr>
        <p:xfrm>
          <a:off x="0" y="720000"/>
          <a:ext cx="9144000" cy="6138000"/>
        </p:xfrm>
        <a:graphic>
          <a:graphicData uri="http://schemas.openxmlformats.org/drawingml/2006/chart">
            <c:chart xmlns:c="http://schemas.openxmlformats.org/drawingml/2006/chart" xmlns:r="http://schemas.openxmlformats.org/officeDocument/2006/relationships" r:id="rId2"/>
          </a:graphicData>
        </a:graphic>
      </p:graphicFrame>
      <p:sp>
        <p:nvSpPr>
          <p:cNvPr id="6" name="Elipse 5"/>
          <p:cNvSpPr/>
          <p:nvPr/>
        </p:nvSpPr>
        <p:spPr>
          <a:xfrm rot="20650857">
            <a:off x="5102917" y="4438072"/>
            <a:ext cx="1738996" cy="675502"/>
          </a:xfrm>
          <a:prstGeom prst="ellipse">
            <a:avLst/>
          </a:prstGeom>
          <a:noFill/>
          <a:ln>
            <a:solidFill>
              <a:schemeClr val="accent4"/>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s-MX"/>
          </a:p>
        </p:txBody>
      </p:sp>
    </p:spTree>
    <p:extLst>
      <p:ext uri="{BB962C8B-B14F-4D97-AF65-F5344CB8AC3E}">
        <p14:creationId xmlns:p14="http://schemas.microsoft.com/office/powerpoint/2010/main" val="3047635120"/>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ítulo 1"/>
          <p:cNvSpPr>
            <a:spLocks noGrp="1"/>
          </p:cNvSpPr>
          <p:nvPr>
            <p:ph type="title"/>
          </p:nvPr>
        </p:nvSpPr>
        <p:spPr>
          <a:xfrm>
            <a:off x="0" y="1"/>
            <a:ext cx="9144000" cy="720000"/>
          </a:xfrm>
          <a:solidFill>
            <a:schemeClr val="tx1"/>
          </a:solidFill>
        </p:spPr>
        <p:txBody>
          <a:bodyPr>
            <a:normAutofit/>
          </a:bodyPr>
          <a:lstStyle/>
          <a:p>
            <a:pPr algn="r"/>
            <a:r>
              <a:rPr lang="es-MX" sz="2800" dirty="0">
                <a:solidFill>
                  <a:schemeClr val="bg1"/>
                </a:solidFill>
              </a:rPr>
              <a:t>Matrícula por nivel y régimen (%)</a:t>
            </a:r>
          </a:p>
        </p:txBody>
      </p:sp>
      <p:sp>
        <p:nvSpPr>
          <p:cNvPr id="8" name="CuadroTexto 7"/>
          <p:cNvSpPr txBox="1"/>
          <p:nvPr/>
        </p:nvSpPr>
        <p:spPr>
          <a:xfrm>
            <a:off x="1380249" y="6066139"/>
            <a:ext cx="6352248" cy="369332"/>
          </a:xfrm>
          <a:prstGeom prst="rect">
            <a:avLst/>
          </a:prstGeom>
          <a:noFill/>
        </p:spPr>
        <p:txBody>
          <a:bodyPr wrap="square" rtlCol="0">
            <a:spAutoFit/>
          </a:bodyPr>
          <a:lstStyle/>
          <a:p>
            <a:r>
              <a:rPr lang="es-MX" dirty="0">
                <a:solidFill>
                  <a:prstClr val="black"/>
                </a:solidFill>
              </a:rPr>
              <a:t>      Público autónomo            Público no autónomo            Privado</a:t>
            </a:r>
          </a:p>
        </p:txBody>
      </p:sp>
      <p:sp>
        <p:nvSpPr>
          <p:cNvPr id="9" name="Rectángulo 8"/>
          <p:cNvSpPr/>
          <p:nvPr/>
        </p:nvSpPr>
        <p:spPr>
          <a:xfrm>
            <a:off x="1459265" y="6149944"/>
            <a:ext cx="258945" cy="178025"/>
          </a:xfrm>
          <a:prstGeom prst="rect">
            <a:avLst/>
          </a:prstGeom>
          <a:solidFill>
            <a:schemeClr val="accent1">
              <a:lumMod val="75000"/>
            </a:schemeClr>
          </a:solidFill>
          <a:ln>
            <a:solidFill>
              <a:schemeClr val="tx1"/>
            </a:solidFill>
          </a:ln>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s-MX">
              <a:solidFill>
                <a:prstClr val="white"/>
              </a:solidFill>
            </a:endParaRPr>
          </a:p>
        </p:txBody>
      </p:sp>
      <p:sp>
        <p:nvSpPr>
          <p:cNvPr id="10" name="Rectángulo 9"/>
          <p:cNvSpPr/>
          <p:nvPr/>
        </p:nvSpPr>
        <p:spPr>
          <a:xfrm>
            <a:off x="3778980" y="6149944"/>
            <a:ext cx="258945" cy="178025"/>
          </a:xfrm>
          <a:prstGeom prst="rect">
            <a:avLst/>
          </a:prstGeom>
          <a:solidFill>
            <a:srgbClr val="7030A0"/>
          </a:solidFill>
          <a:ln>
            <a:solidFill>
              <a:schemeClr val="tx1"/>
            </a:solidFill>
          </a:ln>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s-MX">
              <a:solidFill>
                <a:prstClr val="white"/>
              </a:solidFill>
            </a:endParaRPr>
          </a:p>
        </p:txBody>
      </p:sp>
      <p:sp>
        <p:nvSpPr>
          <p:cNvPr id="11" name="Rectángulo 10"/>
          <p:cNvSpPr/>
          <p:nvPr/>
        </p:nvSpPr>
        <p:spPr>
          <a:xfrm>
            <a:off x="6373826" y="6149943"/>
            <a:ext cx="258945" cy="178025"/>
          </a:xfrm>
          <a:prstGeom prst="rect">
            <a:avLst/>
          </a:prstGeom>
          <a:solidFill>
            <a:schemeClr val="tx1"/>
          </a:solidFill>
          <a:ln>
            <a:solidFill>
              <a:schemeClr val="tx1"/>
            </a:solidFill>
          </a:ln>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s-MX">
              <a:solidFill>
                <a:prstClr val="white"/>
              </a:solidFill>
            </a:endParaRPr>
          </a:p>
        </p:txBody>
      </p:sp>
      <p:graphicFrame>
        <p:nvGraphicFramePr>
          <p:cNvPr id="13" name="Gráfico 12"/>
          <p:cNvGraphicFramePr>
            <a:graphicFrameLocks/>
          </p:cNvGraphicFramePr>
          <p:nvPr>
            <p:extLst/>
          </p:nvPr>
        </p:nvGraphicFramePr>
        <p:xfrm>
          <a:off x="546213" y="909000"/>
          <a:ext cx="3600000" cy="2520000"/>
        </p:xfrm>
        <a:graphic>
          <a:graphicData uri="http://schemas.openxmlformats.org/drawingml/2006/chart">
            <c:chart xmlns:c="http://schemas.openxmlformats.org/drawingml/2006/chart" xmlns:r="http://schemas.openxmlformats.org/officeDocument/2006/relationships" r:id="rId2"/>
          </a:graphicData>
        </a:graphic>
      </p:graphicFrame>
      <p:graphicFrame>
        <p:nvGraphicFramePr>
          <p:cNvPr id="18" name="Gráfico 17"/>
          <p:cNvGraphicFramePr>
            <a:graphicFrameLocks/>
          </p:cNvGraphicFramePr>
          <p:nvPr>
            <p:extLst/>
          </p:nvPr>
        </p:nvGraphicFramePr>
        <p:xfrm>
          <a:off x="5093937" y="909000"/>
          <a:ext cx="3600000" cy="2520000"/>
        </p:xfrm>
        <a:graphic>
          <a:graphicData uri="http://schemas.openxmlformats.org/drawingml/2006/chart">
            <c:chart xmlns:c="http://schemas.openxmlformats.org/drawingml/2006/chart" xmlns:r="http://schemas.openxmlformats.org/officeDocument/2006/relationships" r:id="rId3"/>
          </a:graphicData>
        </a:graphic>
      </p:graphicFrame>
      <p:sp>
        <p:nvSpPr>
          <p:cNvPr id="3" name="CuadroTexto 2"/>
          <p:cNvSpPr txBox="1"/>
          <p:nvPr/>
        </p:nvSpPr>
        <p:spPr>
          <a:xfrm>
            <a:off x="3366844" y="1287018"/>
            <a:ext cx="2379058" cy="584775"/>
          </a:xfrm>
          <a:prstGeom prst="rect">
            <a:avLst/>
          </a:prstGeom>
          <a:noFill/>
        </p:spPr>
        <p:txBody>
          <a:bodyPr wrap="square" rtlCol="0">
            <a:spAutoFit/>
          </a:bodyPr>
          <a:lstStyle/>
          <a:p>
            <a:pPr algn="ctr"/>
            <a:r>
              <a:rPr lang="es-MX" sz="1600" b="1" dirty="0"/>
              <a:t>Licenciatura Universitaria y Tecnológica</a:t>
            </a:r>
          </a:p>
        </p:txBody>
      </p:sp>
      <p:sp>
        <p:nvSpPr>
          <p:cNvPr id="19" name="CuadroTexto 18"/>
          <p:cNvSpPr txBox="1"/>
          <p:nvPr/>
        </p:nvSpPr>
        <p:spPr>
          <a:xfrm>
            <a:off x="3366844" y="3679089"/>
            <a:ext cx="2379057" cy="830997"/>
          </a:xfrm>
          <a:prstGeom prst="rect">
            <a:avLst/>
          </a:prstGeom>
          <a:noFill/>
        </p:spPr>
        <p:txBody>
          <a:bodyPr wrap="square" rtlCol="0">
            <a:spAutoFit/>
          </a:bodyPr>
          <a:lstStyle/>
          <a:p>
            <a:pPr algn="ctr"/>
            <a:r>
              <a:rPr lang="es-MX" sz="1600" b="1" dirty="0"/>
              <a:t>Posgrado</a:t>
            </a:r>
          </a:p>
          <a:p>
            <a:pPr algn="ctr"/>
            <a:r>
              <a:rPr lang="es-MX" sz="1600" b="1" dirty="0"/>
              <a:t>Especialidad, Maestría y Doctorado</a:t>
            </a:r>
          </a:p>
        </p:txBody>
      </p:sp>
      <p:graphicFrame>
        <p:nvGraphicFramePr>
          <p:cNvPr id="20" name="Gráfico 19"/>
          <p:cNvGraphicFramePr>
            <a:graphicFrameLocks/>
          </p:cNvGraphicFramePr>
          <p:nvPr>
            <p:extLst/>
          </p:nvPr>
        </p:nvGraphicFramePr>
        <p:xfrm>
          <a:off x="607660" y="3514636"/>
          <a:ext cx="3600000" cy="2520000"/>
        </p:xfrm>
        <a:graphic>
          <a:graphicData uri="http://schemas.openxmlformats.org/drawingml/2006/chart">
            <c:chart xmlns:c="http://schemas.openxmlformats.org/drawingml/2006/chart" xmlns:r="http://schemas.openxmlformats.org/officeDocument/2006/relationships" r:id="rId4"/>
          </a:graphicData>
        </a:graphic>
      </p:graphicFrame>
      <p:graphicFrame>
        <p:nvGraphicFramePr>
          <p:cNvPr id="21" name="Gráfico 20"/>
          <p:cNvGraphicFramePr>
            <a:graphicFrameLocks/>
          </p:cNvGraphicFramePr>
          <p:nvPr>
            <p:extLst/>
          </p:nvPr>
        </p:nvGraphicFramePr>
        <p:xfrm>
          <a:off x="5093937" y="3438636"/>
          <a:ext cx="3600000" cy="2520000"/>
        </p:xfrm>
        <a:graphic>
          <a:graphicData uri="http://schemas.openxmlformats.org/drawingml/2006/chart">
            <c:chart xmlns:c="http://schemas.openxmlformats.org/drawingml/2006/chart" xmlns:r="http://schemas.openxmlformats.org/officeDocument/2006/relationships" r:id="rId5"/>
          </a:graphicData>
        </a:graphic>
      </p:graphicFrame>
      <p:cxnSp>
        <p:nvCxnSpPr>
          <p:cNvPr id="5" name="Conector recto 4"/>
          <p:cNvCxnSpPr/>
          <p:nvPr/>
        </p:nvCxnSpPr>
        <p:spPr>
          <a:xfrm>
            <a:off x="0" y="3429000"/>
            <a:ext cx="9144000" cy="9636"/>
          </a:xfrm>
          <a:prstGeom prst="line">
            <a:avLst/>
          </a:prstGeom>
          <a:ln w="63500"/>
        </p:spPr>
        <p:style>
          <a:lnRef idx="1">
            <a:schemeClr val="dk1"/>
          </a:lnRef>
          <a:fillRef idx="0">
            <a:schemeClr val="dk1"/>
          </a:fillRef>
          <a:effectRef idx="0">
            <a:schemeClr val="dk1"/>
          </a:effectRef>
          <a:fontRef idx="minor">
            <a:schemeClr val="tx1"/>
          </a:fontRef>
        </p:style>
      </p:cxnSp>
      <p:sp>
        <p:nvSpPr>
          <p:cNvPr id="14" name="CuadroTexto 4"/>
          <p:cNvSpPr txBox="1"/>
          <p:nvPr/>
        </p:nvSpPr>
        <p:spPr>
          <a:xfrm>
            <a:off x="3626539" y="2381002"/>
            <a:ext cx="1987072" cy="738664"/>
          </a:xfrm>
          <a:prstGeom prst="rect">
            <a:avLst/>
          </a:prstGeom>
          <a:solidFill>
            <a:schemeClr val="accent4">
              <a:lumMod val="40000"/>
              <a:lumOff val="60000"/>
            </a:schemeClr>
          </a:solidFill>
        </p:spPr>
        <p:txBody>
          <a:bodyPr wrap="square" rtlCol="0">
            <a:spAutoFit/>
          </a:bodyPr>
          <a:lstStyle/>
          <a:p>
            <a:r>
              <a:rPr lang="es-MX" sz="1400" dirty="0"/>
              <a:t>Autónomas -7.3%</a:t>
            </a:r>
          </a:p>
          <a:p>
            <a:r>
              <a:rPr lang="es-MX" sz="1400" dirty="0"/>
              <a:t>No autónomas +8.4%</a:t>
            </a:r>
          </a:p>
          <a:p>
            <a:r>
              <a:rPr lang="es-MX" sz="1400" dirty="0"/>
              <a:t>Privadas -1.1%</a:t>
            </a:r>
          </a:p>
        </p:txBody>
      </p:sp>
      <p:sp>
        <p:nvSpPr>
          <p:cNvPr id="15" name="CuadroTexto 13"/>
          <p:cNvSpPr txBox="1"/>
          <p:nvPr/>
        </p:nvSpPr>
        <p:spPr>
          <a:xfrm>
            <a:off x="3626539" y="5012055"/>
            <a:ext cx="2168526" cy="738664"/>
          </a:xfrm>
          <a:prstGeom prst="rect">
            <a:avLst/>
          </a:prstGeom>
          <a:solidFill>
            <a:schemeClr val="accent4">
              <a:lumMod val="40000"/>
              <a:lumOff val="60000"/>
            </a:schemeClr>
          </a:solidFill>
        </p:spPr>
        <p:txBody>
          <a:bodyPr wrap="square" rtlCol="0">
            <a:spAutoFit/>
          </a:bodyPr>
          <a:lstStyle/>
          <a:p>
            <a:r>
              <a:rPr lang="es-MX" sz="1400" dirty="0"/>
              <a:t>Autónomas -6.0%</a:t>
            </a:r>
          </a:p>
          <a:p>
            <a:r>
              <a:rPr lang="es-MX" sz="1400" dirty="0"/>
              <a:t>No autónomas -2.6%</a:t>
            </a:r>
          </a:p>
          <a:p>
            <a:r>
              <a:rPr lang="es-MX" sz="1400" dirty="0"/>
              <a:t>Privadas +8.6%</a:t>
            </a:r>
          </a:p>
        </p:txBody>
      </p:sp>
    </p:spTree>
    <p:extLst>
      <p:ext uri="{BB962C8B-B14F-4D97-AF65-F5344CB8AC3E}">
        <p14:creationId xmlns:p14="http://schemas.microsoft.com/office/powerpoint/2010/main" val="1327295497"/>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122" name="Rectangle 2"/>
          <p:cNvSpPr>
            <a:spLocks noGrp="1" noChangeArrowheads="1"/>
          </p:cNvSpPr>
          <p:nvPr>
            <p:ph type="title"/>
          </p:nvPr>
        </p:nvSpPr>
        <p:spPr>
          <a:xfrm>
            <a:off x="0" y="1"/>
            <a:ext cx="9144000" cy="720000"/>
          </a:xfrm>
          <a:solidFill>
            <a:schemeClr val="tx1"/>
          </a:solidFill>
        </p:spPr>
        <p:txBody>
          <a:bodyPr>
            <a:normAutofit/>
          </a:bodyPr>
          <a:lstStyle/>
          <a:p>
            <a:pPr algn="r" eaLnBrk="1" hangingPunct="1"/>
            <a:r>
              <a:rPr lang="es-MX" altLang="es-MX" sz="2800" dirty="0">
                <a:solidFill>
                  <a:schemeClr val="bg1"/>
                </a:solidFill>
                <a:latin typeface="+mn-lt"/>
              </a:rPr>
              <a:t>Las tres primeras olas de la ES privada</a:t>
            </a:r>
            <a:endParaRPr lang="es-ES" altLang="es-MX" sz="2800" dirty="0">
              <a:solidFill>
                <a:schemeClr val="bg1"/>
              </a:solidFill>
              <a:latin typeface="+mn-lt"/>
            </a:endParaRPr>
          </a:p>
        </p:txBody>
      </p:sp>
      <p:sp>
        <p:nvSpPr>
          <p:cNvPr id="5123" name="Rectangle 3"/>
          <p:cNvSpPr>
            <a:spLocks noGrp="1" noChangeArrowheads="1"/>
          </p:cNvSpPr>
          <p:nvPr>
            <p:ph type="body" idx="1"/>
          </p:nvPr>
        </p:nvSpPr>
        <p:spPr>
          <a:xfrm>
            <a:off x="628650" y="1474573"/>
            <a:ext cx="7886700" cy="4702390"/>
          </a:xfrm>
        </p:spPr>
        <p:txBody>
          <a:bodyPr/>
          <a:lstStyle/>
          <a:p>
            <a:pPr eaLnBrk="1" hangingPunct="1">
              <a:lnSpc>
                <a:spcPct val="90000"/>
              </a:lnSpc>
              <a:buFontTx/>
              <a:buNone/>
            </a:pPr>
            <a:r>
              <a:rPr lang="es-MX" altLang="es-MX" dirty="0"/>
              <a:t>Daniel Levy (</a:t>
            </a:r>
            <a:r>
              <a:rPr lang="es-MX" altLang="es-MX" i="1" dirty="0"/>
              <a:t>La educación superior y el Estado en Latinoamérica: desafíos privados al predominio público</a:t>
            </a:r>
            <a:r>
              <a:rPr lang="es-MX" altLang="es-MX" dirty="0"/>
              <a:t>) establece tres “olas” en el desarrollo de la Educación Superior Privada en América Latina:</a:t>
            </a:r>
          </a:p>
          <a:p>
            <a:pPr lvl="1" eaLnBrk="1" hangingPunct="1">
              <a:lnSpc>
                <a:spcPct val="90000"/>
              </a:lnSpc>
            </a:pPr>
            <a:endParaRPr lang="es-MX" altLang="es-MX" dirty="0"/>
          </a:p>
          <a:p>
            <a:pPr lvl="1" eaLnBrk="1" hangingPunct="1">
              <a:lnSpc>
                <a:spcPct val="90000"/>
              </a:lnSpc>
            </a:pPr>
            <a:r>
              <a:rPr lang="es-MX" altLang="es-MX" dirty="0"/>
              <a:t>Universidades católicas. Programa cultural e ideológico.</a:t>
            </a:r>
          </a:p>
          <a:p>
            <a:pPr lvl="1" eaLnBrk="1" hangingPunct="1">
              <a:lnSpc>
                <a:spcPct val="90000"/>
              </a:lnSpc>
            </a:pPr>
            <a:r>
              <a:rPr lang="es-MX" altLang="es-MX" dirty="0"/>
              <a:t>Universidades privadas de élite (EPI). Programa ideológico y empresarial.</a:t>
            </a:r>
          </a:p>
          <a:p>
            <a:pPr lvl="1" eaLnBrk="1" hangingPunct="1">
              <a:lnSpc>
                <a:spcPct val="90000"/>
              </a:lnSpc>
            </a:pPr>
            <a:r>
              <a:rPr lang="es-MX" altLang="es-MX" dirty="0"/>
              <a:t>Universidades privadas no de élite (NEPI). Orientadas a la atención a la demanda.</a:t>
            </a:r>
            <a:endParaRPr lang="es-ES" altLang="es-MX" dirty="0"/>
          </a:p>
        </p:txBody>
      </p:sp>
    </p:spTree>
    <p:extLst>
      <p:ext uri="{BB962C8B-B14F-4D97-AF65-F5344CB8AC3E}">
        <p14:creationId xmlns:p14="http://schemas.microsoft.com/office/powerpoint/2010/main" val="1833820115"/>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146" name="Rectangle 2"/>
          <p:cNvSpPr>
            <a:spLocks noGrp="1" noChangeArrowheads="1"/>
          </p:cNvSpPr>
          <p:nvPr>
            <p:ph type="title"/>
          </p:nvPr>
        </p:nvSpPr>
        <p:spPr>
          <a:xfrm>
            <a:off x="0" y="1"/>
            <a:ext cx="9144000" cy="720000"/>
          </a:xfrm>
          <a:solidFill>
            <a:schemeClr val="tx1"/>
          </a:solidFill>
        </p:spPr>
        <p:txBody>
          <a:bodyPr>
            <a:normAutofit/>
          </a:bodyPr>
          <a:lstStyle/>
          <a:p>
            <a:pPr algn="r" eaLnBrk="1" hangingPunct="1"/>
            <a:r>
              <a:rPr lang="es-MX" altLang="es-MX" sz="2800" dirty="0">
                <a:solidFill>
                  <a:schemeClr val="bg1"/>
                </a:solidFill>
                <a:latin typeface="+mn-lt"/>
              </a:rPr>
              <a:t>Validez del modelo Levy</a:t>
            </a:r>
            <a:endParaRPr lang="es-ES" altLang="es-MX" sz="2800" dirty="0">
              <a:solidFill>
                <a:schemeClr val="bg1"/>
              </a:solidFill>
              <a:latin typeface="+mn-lt"/>
            </a:endParaRPr>
          </a:p>
        </p:txBody>
      </p:sp>
      <p:sp>
        <p:nvSpPr>
          <p:cNvPr id="6147" name="Rectangle 3"/>
          <p:cNvSpPr>
            <a:spLocks noGrp="1" noChangeArrowheads="1"/>
          </p:cNvSpPr>
          <p:nvPr>
            <p:ph type="body" idx="1"/>
          </p:nvPr>
        </p:nvSpPr>
        <p:spPr>
          <a:xfrm>
            <a:off x="628650" y="1169773"/>
            <a:ext cx="7886700" cy="5007190"/>
          </a:xfrm>
        </p:spPr>
        <p:txBody>
          <a:bodyPr/>
          <a:lstStyle/>
          <a:p>
            <a:pPr eaLnBrk="1" hangingPunct="1"/>
            <a:r>
              <a:rPr lang="es-MX" altLang="es-MX" dirty="0"/>
              <a:t>La conceptualización de Levy tiene la ventaja de describir una tendencia regional que, con importantes matices, se verifica en distintos países del área.</a:t>
            </a:r>
          </a:p>
          <a:p>
            <a:pPr eaLnBrk="1" hangingPunct="1"/>
            <a:r>
              <a:rPr lang="es-MX" altLang="es-MX" dirty="0"/>
              <a:t>Para el caso mexicano, la tipología de Levy tiene referentes empíricos que verifican la hipótesis general, aunque también los matices son relevantes.</a:t>
            </a:r>
            <a:endParaRPr lang="es-ES" altLang="es-MX" dirty="0"/>
          </a:p>
        </p:txBody>
      </p:sp>
    </p:spTree>
    <p:extLst>
      <p:ext uri="{BB962C8B-B14F-4D97-AF65-F5344CB8AC3E}">
        <p14:creationId xmlns:p14="http://schemas.microsoft.com/office/powerpoint/2010/main" val="4147904451"/>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194" name="Rectangle 2"/>
          <p:cNvSpPr>
            <a:spLocks noGrp="1" noChangeArrowheads="1"/>
          </p:cNvSpPr>
          <p:nvPr>
            <p:ph type="title"/>
          </p:nvPr>
        </p:nvSpPr>
        <p:spPr>
          <a:xfrm>
            <a:off x="0" y="0"/>
            <a:ext cx="9144000" cy="720000"/>
          </a:xfrm>
          <a:solidFill>
            <a:schemeClr val="tx1"/>
          </a:solidFill>
        </p:spPr>
        <p:txBody>
          <a:bodyPr>
            <a:normAutofit/>
          </a:bodyPr>
          <a:lstStyle/>
          <a:p>
            <a:pPr algn="r" eaLnBrk="1" hangingPunct="1"/>
            <a:r>
              <a:rPr lang="es-MX" altLang="es-MX" sz="2800" dirty="0">
                <a:solidFill>
                  <a:schemeClr val="bg1"/>
                </a:solidFill>
              </a:rPr>
              <a:t>Opción analítica. Vertientes</a:t>
            </a:r>
            <a:endParaRPr lang="es-ES" altLang="es-MX" sz="2800" dirty="0">
              <a:solidFill>
                <a:schemeClr val="bg1"/>
              </a:solidFill>
            </a:endParaRPr>
          </a:p>
        </p:txBody>
      </p:sp>
      <p:sp>
        <p:nvSpPr>
          <p:cNvPr id="8195" name="Rectangle 3"/>
          <p:cNvSpPr>
            <a:spLocks noGrp="1" noChangeArrowheads="1"/>
          </p:cNvSpPr>
          <p:nvPr>
            <p:ph type="body" idx="1"/>
          </p:nvPr>
        </p:nvSpPr>
        <p:spPr>
          <a:xfrm>
            <a:off x="628650" y="1161535"/>
            <a:ext cx="7886700" cy="5015428"/>
          </a:xfrm>
        </p:spPr>
        <p:txBody>
          <a:bodyPr/>
          <a:lstStyle/>
          <a:p>
            <a:pPr eaLnBrk="1" hangingPunct="1"/>
            <a:r>
              <a:rPr lang="es-MX" altLang="es-MX" dirty="0"/>
              <a:t>Modelo liberal: Régimen de escuelas libres (desde 1912)</a:t>
            </a:r>
          </a:p>
          <a:p>
            <a:pPr eaLnBrk="1" hangingPunct="1"/>
            <a:r>
              <a:rPr lang="es-MX" altLang="es-MX" dirty="0"/>
              <a:t>El “modus vivendi” y las universidades católicas (desde los cuarentas)</a:t>
            </a:r>
          </a:p>
          <a:p>
            <a:pPr eaLnBrk="1" hangingPunct="1"/>
            <a:r>
              <a:rPr lang="es-MX" altLang="es-MX" dirty="0"/>
              <a:t>El régimen de incorporación de estudios (desde la autonomía de 1933)</a:t>
            </a:r>
          </a:p>
          <a:p>
            <a:pPr eaLnBrk="1" hangingPunct="1"/>
            <a:r>
              <a:rPr lang="es-MX" altLang="es-MX" dirty="0"/>
              <a:t>RVOE y simplificación administrativa (noventas)</a:t>
            </a:r>
            <a:endParaRPr lang="es-ES" altLang="es-MX" dirty="0"/>
          </a:p>
        </p:txBody>
      </p:sp>
    </p:spTree>
    <p:extLst>
      <p:ext uri="{BB962C8B-B14F-4D97-AF65-F5344CB8AC3E}">
        <p14:creationId xmlns:p14="http://schemas.microsoft.com/office/powerpoint/2010/main" val="3641441118"/>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ítulo 1"/>
          <p:cNvSpPr>
            <a:spLocks noGrp="1"/>
          </p:cNvSpPr>
          <p:nvPr>
            <p:ph type="title"/>
          </p:nvPr>
        </p:nvSpPr>
        <p:spPr>
          <a:xfrm>
            <a:off x="0" y="0"/>
            <a:ext cx="9144000" cy="720000"/>
          </a:xfrm>
          <a:solidFill>
            <a:schemeClr val="tx1"/>
          </a:solidFill>
        </p:spPr>
        <p:txBody>
          <a:bodyPr>
            <a:normAutofit/>
          </a:bodyPr>
          <a:lstStyle/>
          <a:p>
            <a:pPr algn="r"/>
            <a:r>
              <a:rPr lang="es-MX" sz="2800" dirty="0">
                <a:solidFill>
                  <a:schemeClr val="bg1"/>
                </a:solidFill>
              </a:rPr>
              <a:t>Repaso histórico -1</a:t>
            </a:r>
          </a:p>
        </p:txBody>
      </p:sp>
      <p:sp>
        <p:nvSpPr>
          <p:cNvPr id="3" name="Marcador de contenido 2"/>
          <p:cNvSpPr>
            <a:spLocks noGrp="1"/>
          </p:cNvSpPr>
          <p:nvPr>
            <p:ph idx="1"/>
          </p:nvPr>
        </p:nvSpPr>
        <p:spPr>
          <a:xfrm>
            <a:off x="628650" y="980303"/>
            <a:ext cx="7886700" cy="5453447"/>
          </a:xfrm>
        </p:spPr>
        <p:txBody>
          <a:bodyPr>
            <a:noAutofit/>
          </a:bodyPr>
          <a:lstStyle/>
          <a:p>
            <a:r>
              <a:rPr lang="es-MX" sz="2000" dirty="0"/>
              <a:t>En 1929 (autonomía de la UNAM) se expidió la Ley Reglamentaria de las Escuelas Libres y en 1930 los primeros decretos presidenciales otorgando validez oficial a la </a:t>
            </a:r>
            <a:r>
              <a:rPr lang="es-MX" sz="2000" i="1" dirty="0"/>
              <a:t>Escuela Libre de Derecho</a:t>
            </a:r>
            <a:r>
              <a:rPr lang="es-MX" sz="2000" dirty="0"/>
              <a:t> y la </a:t>
            </a:r>
            <a:r>
              <a:rPr lang="es-MX" sz="2000" i="1" dirty="0"/>
              <a:t>Escuela Libre de Homeopatía</a:t>
            </a:r>
            <a:r>
              <a:rPr lang="es-MX" sz="2000" dirty="0"/>
              <a:t>, ambas fundadas en 1912. En 1931 se reconoció oficialmente la </a:t>
            </a:r>
            <a:r>
              <a:rPr lang="es-MX" sz="2000" i="1" dirty="0"/>
              <a:t>Escuela Libre de Obstetricia y Enfermería</a:t>
            </a:r>
            <a:r>
              <a:rPr lang="es-MX" sz="2000" dirty="0"/>
              <a:t>. </a:t>
            </a:r>
          </a:p>
          <a:p>
            <a:r>
              <a:rPr lang="es-MX" sz="2000" dirty="0"/>
              <a:t>En 1930 se aprobó el Reglamento de Revalidación de Estudios hechos fuera de la Universidad Nacional de México. Esta norma estableció la posibilidad de que la UNAM reconociera los estudios realizados en escuelas particulares incorporadas a la propia Universidad. Se incorporaron varias preparatorias privadas.</a:t>
            </a:r>
          </a:p>
          <a:p>
            <a:r>
              <a:rPr lang="es-MX" sz="2000" dirty="0"/>
              <a:t>En 1932 se aprobó el Reglamento para la Revalidación de Grados y Títulos. Bajo esta norma, el presidente Cárdenas expidió (1937) un decreto de autorización al </a:t>
            </a:r>
            <a:r>
              <a:rPr lang="es-MX" sz="2000" i="1" dirty="0"/>
              <a:t>Instituto de Ciencias Sociales, Económicas y Administrativas</a:t>
            </a:r>
            <a:r>
              <a:rPr lang="es-MX" sz="2000" dirty="0"/>
              <a:t>, y en 1939 a la </a:t>
            </a:r>
            <a:r>
              <a:rPr lang="es-MX" sz="2000" i="1" dirty="0"/>
              <a:t>Escuela Bancaria y Comercial</a:t>
            </a:r>
            <a:r>
              <a:rPr lang="es-MX" sz="2000" dirty="0"/>
              <a:t>. </a:t>
            </a:r>
          </a:p>
          <a:p>
            <a:r>
              <a:rPr lang="es-MX" sz="2000" dirty="0"/>
              <a:t>En 1940, primer año de gobierno del presidente Ávila Camacho, se expidió un segundo Reglamento para la Revalidación de Títulos o Grados otorgados por las Escuelas Libres Universitarias.</a:t>
            </a:r>
          </a:p>
        </p:txBody>
      </p:sp>
    </p:spTree>
    <p:extLst>
      <p:ext uri="{BB962C8B-B14F-4D97-AF65-F5344CB8AC3E}">
        <p14:creationId xmlns:p14="http://schemas.microsoft.com/office/powerpoint/2010/main" val="510648516"/>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ítulo 1"/>
          <p:cNvSpPr>
            <a:spLocks noGrp="1"/>
          </p:cNvSpPr>
          <p:nvPr>
            <p:ph type="title"/>
          </p:nvPr>
        </p:nvSpPr>
        <p:spPr>
          <a:xfrm>
            <a:off x="0" y="1"/>
            <a:ext cx="9144000" cy="720000"/>
          </a:xfrm>
          <a:solidFill>
            <a:schemeClr val="tx1"/>
          </a:solidFill>
        </p:spPr>
        <p:txBody>
          <a:bodyPr>
            <a:normAutofit/>
          </a:bodyPr>
          <a:lstStyle/>
          <a:p>
            <a:pPr algn="r"/>
            <a:r>
              <a:rPr lang="es-MX" sz="2800" dirty="0">
                <a:solidFill>
                  <a:schemeClr val="bg1"/>
                </a:solidFill>
                <a:latin typeface="+mn-lt"/>
              </a:rPr>
              <a:t>Repaso histórico -2</a:t>
            </a:r>
          </a:p>
        </p:txBody>
      </p:sp>
      <p:sp>
        <p:nvSpPr>
          <p:cNvPr id="3" name="Marcador de contenido 2"/>
          <p:cNvSpPr>
            <a:spLocks noGrp="1"/>
          </p:cNvSpPr>
          <p:nvPr>
            <p:ph idx="1"/>
          </p:nvPr>
        </p:nvSpPr>
        <p:spPr>
          <a:xfrm>
            <a:off x="628650" y="1095632"/>
            <a:ext cx="7886700" cy="5081331"/>
          </a:xfrm>
        </p:spPr>
        <p:txBody>
          <a:bodyPr>
            <a:normAutofit fontScale="92500" lnSpcReduction="10000"/>
          </a:bodyPr>
          <a:lstStyle/>
          <a:p>
            <a:r>
              <a:rPr lang="es-MX" dirty="0"/>
              <a:t>En 1942 fue aprobada una nueva Ley Orgánica de Educación estableciendo para la SEP atribuciones federales de coordinación académica y administrativa de la educación del país, incluso la de carácter particular. </a:t>
            </a:r>
          </a:p>
          <a:p>
            <a:r>
              <a:rPr lang="es-MX" dirty="0"/>
              <a:t>La ley del 42 subsistió más de treinta años. En esta etapa, que se prolonga hasta la expedición de la Ley Federal de Educación (LFE) de 1973, las instituciones privadas de educación superior de nueva creación generalmente optan por el régimen de incorporación a las universidades públicas.</a:t>
            </a:r>
          </a:p>
          <a:p>
            <a:r>
              <a:rPr lang="es-MX" dirty="0"/>
              <a:t>En este periodo algunas IES privadas recibieron el privilegio del decreto presidencial. Casos relevantes: ITESM (1952) e ITAM (1963).</a:t>
            </a:r>
          </a:p>
        </p:txBody>
      </p:sp>
    </p:spTree>
    <p:extLst>
      <p:ext uri="{BB962C8B-B14F-4D97-AF65-F5344CB8AC3E}">
        <p14:creationId xmlns:p14="http://schemas.microsoft.com/office/powerpoint/2010/main" val="3430889297"/>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194" name="Rectangle 2"/>
          <p:cNvSpPr>
            <a:spLocks noGrp="1" noChangeArrowheads="1"/>
          </p:cNvSpPr>
          <p:nvPr>
            <p:ph type="title"/>
          </p:nvPr>
        </p:nvSpPr>
        <p:spPr>
          <a:xfrm>
            <a:off x="0" y="0"/>
            <a:ext cx="9144000" cy="720000"/>
          </a:xfrm>
          <a:solidFill>
            <a:schemeClr val="tx1"/>
          </a:solidFill>
        </p:spPr>
        <p:txBody>
          <a:bodyPr>
            <a:normAutofit/>
          </a:bodyPr>
          <a:lstStyle/>
          <a:p>
            <a:pPr algn="r" eaLnBrk="1" hangingPunct="1"/>
            <a:r>
              <a:rPr lang="es-MX" altLang="es-MX" sz="2400" dirty="0">
                <a:solidFill>
                  <a:schemeClr val="bg1"/>
                </a:solidFill>
                <a:latin typeface="+mn-lt"/>
              </a:rPr>
              <a:t>Primeras propuestas de fomento (1940)</a:t>
            </a:r>
            <a:endParaRPr lang="es-ES" altLang="es-MX" sz="2400" dirty="0">
              <a:solidFill>
                <a:schemeClr val="bg1"/>
              </a:solidFill>
              <a:latin typeface="+mn-lt"/>
            </a:endParaRPr>
          </a:p>
        </p:txBody>
      </p:sp>
      <p:sp>
        <p:nvSpPr>
          <p:cNvPr id="8195" name="Rectangle 3"/>
          <p:cNvSpPr>
            <a:spLocks noGrp="1" noChangeArrowheads="1"/>
          </p:cNvSpPr>
          <p:nvPr>
            <p:ph type="body" idx="1"/>
          </p:nvPr>
        </p:nvSpPr>
        <p:spPr/>
        <p:txBody>
          <a:bodyPr/>
          <a:lstStyle/>
          <a:p>
            <a:pPr marL="609600" indent="-609600" eaLnBrk="1" hangingPunct="1">
              <a:buFontTx/>
              <a:buNone/>
            </a:pPr>
            <a:r>
              <a:rPr lang="es-MX" altLang="es-MX" sz="2000" dirty="0"/>
              <a:t>Ley Orgánica de Educación (3 febrero 1940) Lázaro Cárdenas del Río</a:t>
            </a:r>
          </a:p>
          <a:p>
            <a:pPr marL="609600" indent="-609600" eaLnBrk="1" hangingPunct="1">
              <a:buFontTx/>
              <a:buNone/>
            </a:pPr>
            <a:endParaRPr lang="es-MX" altLang="es-MX" sz="2000" dirty="0"/>
          </a:p>
          <a:p>
            <a:pPr marL="609600" indent="-609600" eaLnBrk="1" hangingPunct="1">
              <a:buFontTx/>
              <a:buNone/>
            </a:pPr>
            <a:r>
              <a:rPr lang="es-MX" altLang="es-MX" sz="2000" dirty="0"/>
              <a:t>ARTICULO 7°-Son obligaciones del Estado (entre otras)</a:t>
            </a:r>
          </a:p>
          <a:p>
            <a:pPr marL="609600" indent="-609600" eaLnBrk="1" hangingPunct="1"/>
            <a:r>
              <a:rPr lang="es-MX" altLang="es-MX" sz="2000" dirty="0"/>
              <a:t>Ayudar en la medida de sus posibilidades al sostenimiento y desarrollo de las actividades privadas en materia de educación superior, extraescolar y de investigación científica, siempre que se sometan a las condiciones que fije el Estado, el Reglamento especial que para el efecto expedirá el Poder Ejecutivo Federal.</a:t>
            </a:r>
          </a:p>
          <a:p>
            <a:pPr marL="609600" indent="-609600" eaLnBrk="1" hangingPunct="1"/>
            <a:endParaRPr lang="es-MX" altLang="es-MX" sz="2000" dirty="0"/>
          </a:p>
          <a:p>
            <a:pPr marL="609600" indent="-609600" eaLnBrk="1" hangingPunct="1">
              <a:buFontTx/>
              <a:buNone/>
            </a:pPr>
            <a:r>
              <a:rPr lang="es-MX" altLang="es-MX" sz="2000" dirty="0"/>
              <a:t>NOTA: El “reglamento especial” no fue expedido.</a:t>
            </a:r>
          </a:p>
          <a:p>
            <a:pPr marL="990600" lvl="1" indent="-533400" eaLnBrk="1" hangingPunct="1"/>
            <a:endParaRPr lang="es-MX" altLang="es-MX" sz="1800" dirty="0">
              <a:latin typeface="Georgia" panose="02040502050405020303" pitchFamily="18" charset="0"/>
            </a:endParaRPr>
          </a:p>
          <a:p>
            <a:pPr marL="609600" indent="-609600" eaLnBrk="1" hangingPunct="1"/>
            <a:endParaRPr lang="es-MX" altLang="es-MX" sz="1600" dirty="0"/>
          </a:p>
          <a:p>
            <a:pPr marL="609600" indent="-609600" eaLnBrk="1" hangingPunct="1"/>
            <a:endParaRPr lang="es-ES" altLang="es-MX" sz="1600" dirty="0"/>
          </a:p>
        </p:txBody>
      </p:sp>
    </p:spTree>
    <p:extLst>
      <p:ext uri="{BB962C8B-B14F-4D97-AF65-F5344CB8AC3E}">
        <p14:creationId xmlns:p14="http://schemas.microsoft.com/office/powerpoint/2010/main" val="2522475776"/>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218" name="Rectangle 2"/>
          <p:cNvSpPr>
            <a:spLocks noGrp="1" noChangeArrowheads="1"/>
          </p:cNvSpPr>
          <p:nvPr>
            <p:ph type="title"/>
          </p:nvPr>
        </p:nvSpPr>
        <p:spPr>
          <a:xfrm>
            <a:off x="0" y="0"/>
            <a:ext cx="9144000" cy="782595"/>
          </a:xfrm>
          <a:solidFill>
            <a:schemeClr val="tx1"/>
          </a:solidFill>
        </p:spPr>
        <p:txBody>
          <a:bodyPr>
            <a:normAutofit/>
          </a:bodyPr>
          <a:lstStyle/>
          <a:p>
            <a:pPr algn="r" eaLnBrk="1" hangingPunct="1"/>
            <a:r>
              <a:rPr lang="es-MX" altLang="es-MX" sz="2400" dirty="0">
                <a:solidFill>
                  <a:schemeClr val="bg1"/>
                </a:solidFill>
                <a:latin typeface="+mn-lt"/>
              </a:rPr>
              <a:t>Primeras propuestas de fomento (1942)</a:t>
            </a:r>
            <a:endParaRPr lang="es-ES" altLang="es-MX" sz="2400" dirty="0">
              <a:solidFill>
                <a:schemeClr val="bg1"/>
              </a:solidFill>
              <a:latin typeface="+mn-lt"/>
            </a:endParaRPr>
          </a:p>
        </p:txBody>
      </p:sp>
      <p:sp>
        <p:nvSpPr>
          <p:cNvPr id="9219" name="Rectangle 3"/>
          <p:cNvSpPr>
            <a:spLocks noGrp="1" noChangeArrowheads="1"/>
          </p:cNvSpPr>
          <p:nvPr>
            <p:ph type="body" idx="1"/>
          </p:nvPr>
        </p:nvSpPr>
        <p:spPr>
          <a:xfrm>
            <a:off x="628650" y="1013254"/>
            <a:ext cx="7886700" cy="5163709"/>
          </a:xfrm>
        </p:spPr>
        <p:txBody>
          <a:bodyPr>
            <a:normAutofit/>
          </a:bodyPr>
          <a:lstStyle/>
          <a:p>
            <a:pPr marL="609600" indent="-609600" eaLnBrk="1" hangingPunct="1">
              <a:lnSpc>
                <a:spcPct val="90000"/>
              </a:lnSpc>
              <a:buFontTx/>
              <a:buNone/>
            </a:pPr>
            <a:r>
              <a:rPr lang="es-MX" altLang="es-MX" sz="1800" dirty="0"/>
              <a:t>Ley Orgánica de la Educación Pública (23 enero 1942) Manuel Ávila Camacho</a:t>
            </a:r>
          </a:p>
          <a:p>
            <a:pPr marL="609600" indent="-609600" eaLnBrk="1" hangingPunct="1">
              <a:lnSpc>
                <a:spcPct val="90000"/>
              </a:lnSpc>
              <a:buFontTx/>
              <a:buNone/>
            </a:pPr>
            <a:endParaRPr lang="es-MX" altLang="es-MX" sz="1800" dirty="0"/>
          </a:p>
          <a:p>
            <a:pPr marL="609600" indent="-609600" eaLnBrk="1" hangingPunct="1">
              <a:lnSpc>
                <a:spcPct val="90000"/>
              </a:lnSpc>
              <a:buFontTx/>
              <a:buNone/>
            </a:pPr>
            <a:r>
              <a:rPr lang="es-MX" altLang="es-MX" sz="1800" dirty="0"/>
              <a:t>Artículo 2.- (…) El Ejecutivo deberá iniciar ante el Congreso de la Unión, una ley especial para la enseñanza de tipo universitario, en la que se (…) determinen las condiciones para reconocer la validez de los estudios universitarios realizados en planteles particulares.</a:t>
            </a:r>
          </a:p>
          <a:p>
            <a:pPr marL="609600" indent="-609600" eaLnBrk="1" hangingPunct="1">
              <a:lnSpc>
                <a:spcPct val="90000"/>
              </a:lnSpc>
              <a:buFontTx/>
              <a:buNone/>
            </a:pPr>
            <a:r>
              <a:rPr lang="es-MX" altLang="es-MX" sz="1800" dirty="0"/>
              <a:t>Artículo 46.- Las universidades e institutos particulares de tipo universitario que funcionen en la República, en sus casos, quedarán sujetos para la validez de los estudios que en ellos se haga, a la ley especial que señala el artículo 2° de este ordenamiento.</a:t>
            </a:r>
          </a:p>
          <a:p>
            <a:pPr marL="609600" indent="-609600" eaLnBrk="1" hangingPunct="1">
              <a:lnSpc>
                <a:spcPct val="90000"/>
              </a:lnSpc>
              <a:buFontTx/>
              <a:buNone/>
            </a:pPr>
            <a:r>
              <a:rPr lang="es-ES" altLang="es-MX" sz="1800" dirty="0">
                <a:solidFill>
                  <a:srgbClr val="000000"/>
                </a:solidFill>
              </a:rPr>
              <a:t>Artículo 92.- El Estado procurará fomentar por medio de universidades o de instituciones particulares, la educación superior profesional, a efecto de dedicar con mayor amplitud sus recursos a la atención preferente de la educación primaria, secundaria, normal y técnica.</a:t>
            </a:r>
            <a:endParaRPr lang="es-ES" altLang="es-MX" sz="1800" dirty="0"/>
          </a:p>
          <a:p>
            <a:pPr marL="609600" indent="-609600" eaLnBrk="1" hangingPunct="1">
              <a:lnSpc>
                <a:spcPct val="90000"/>
              </a:lnSpc>
            </a:pPr>
            <a:endParaRPr lang="es-MX" altLang="es-MX" sz="1800" dirty="0"/>
          </a:p>
          <a:p>
            <a:pPr marL="609600" indent="-609600" eaLnBrk="1" hangingPunct="1">
              <a:lnSpc>
                <a:spcPct val="90000"/>
              </a:lnSpc>
              <a:buFontTx/>
              <a:buNone/>
            </a:pPr>
            <a:r>
              <a:rPr lang="es-MX" altLang="es-MX" sz="1800" dirty="0"/>
              <a:t>NOTA: La “ley especial” no fue expedida.</a:t>
            </a:r>
          </a:p>
        </p:txBody>
      </p:sp>
    </p:spTree>
    <p:extLst>
      <p:ext uri="{BB962C8B-B14F-4D97-AF65-F5344CB8AC3E}">
        <p14:creationId xmlns:p14="http://schemas.microsoft.com/office/powerpoint/2010/main" val="781535583"/>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ítulo 1"/>
          <p:cNvSpPr>
            <a:spLocks noGrp="1"/>
          </p:cNvSpPr>
          <p:nvPr>
            <p:ph type="title"/>
          </p:nvPr>
        </p:nvSpPr>
        <p:spPr>
          <a:xfrm>
            <a:off x="0" y="1"/>
            <a:ext cx="9144000" cy="720000"/>
          </a:xfrm>
          <a:solidFill>
            <a:schemeClr val="tx1"/>
          </a:solidFill>
        </p:spPr>
        <p:txBody>
          <a:bodyPr>
            <a:normAutofit/>
          </a:bodyPr>
          <a:lstStyle/>
          <a:p>
            <a:pPr algn="r"/>
            <a:r>
              <a:rPr lang="es-MX" sz="2800" dirty="0">
                <a:solidFill>
                  <a:schemeClr val="bg1"/>
                </a:solidFill>
                <a:latin typeface="+mn-lt"/>
              </a:rPr>
              <a:t>Repaso histórico -3</a:t>
            </a:r>
          </a:p>
        </p:txBody>
      </p:sp>
      <p:sp>
        <p:nvSpPr>
          <p:cNvPr id="3" name="Marcador de contenido 2"/>
          <p:cNvSpPr>
            <a:spLocks noGrp="1"/>
          </p:cNvSpPr>
          <p:nvPr>
            <p:ph idx="1"/>
          </p:nvPr>
        </p:nvSpPr>
        <p:spPr>
          <a:xfrm>
            <a:off x="628650" y="1351005"/>
            <a:ext cx="7886700" cy="4825958"/>
          </a:xfrm>
        </p:spPr>
        <p:txBody>
          <a:bodyPr>
            <a:normAutofit fontScale="92500" lnSpcReduction="20000"/>
          </a:bodyPr>
          <a:lstStyle/>
          <a:p>
            <a:r>
              <a:rPr lang="es-MX" dirty="0"/>
              <a:t>La LFE-1973 estableció la "concurrencia" entre la federación, estados y municipios en la función educativa, y la noción de "sistema educativo". Así, la LFE sancionaba atribuciones de los estados para otorgar RVOE a los particulares, pero también contemplaba el establecimiento de convenios de coordinación entre los distintos órdenes de gobierno.</a:t>
            </a:r>
          </a:p>
          <a:p>
            <a:endParaRPr lang="es-MX" dirty="0"/>
          </a:p>
          <a:p>
            <a:r>
              <a:rPr lang="es-MX" dirty="0"/>
              <a:t>En los años ochenta tuvieron reconocimiento de validez oficial, vía decreto presidencial, varias IES privadas. En 1981 la Anáhuac y la Iberoamericana. En 1982 la Autónoma de Guadalajara obtuvo de la SEP el RVOE para cinco licenciaturas y trece carreras técnicas. En 1991 el presidente Salinas de Gortari otorgó a la institución “plena independencia académica”.</a:t>
            </a:r>
          </a:p>
        </p:txBody>
      </p:sp>
    </p:spTree>
    <p:extLst>
      <p:ext uri="{BB962C8B-B14F-4D97-AF65-F5344CB8AC3E}">
        <p14:creationId xmlns:p14="http://schemas.microsoft.com/office/powerpoint/2010/main" val="2856999310"/>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ítulo 1"/>
          <p:cNvSpPr>
            <a:spLocks noGrp="1"/>
          </p:cNvSpPr>
          <p:nvPr>
            <p:ph type="title"/>
          </p:nvPr>
        </p:nvSpPr>
        <p:spPr>
          <a:xfrm>
            <a:off x="0" y="0"/>
            <a:ext cx="9144000" cy="720000"/>
          </a:xfrm>
          <a:solidFill>
            <a:schemeClr val="tx1"/>
          </a:solidFill>
        </p:spPr>
        <p:txBody>
          <a:bodyPr>
            <a:normAutofit/>
          </a:bodyPr>
          <a:lstStyle/>
          <a:p>
            <a:pPr algn="r"/>
            <a:r>
              <a:rPr lang="es-MX" sz="2800" dirty="0">
                <a:solidFill>
                  <a:schemeClr val="bg1"/>
                </a:solidFill>
                <a:latin typeface="+mn-lt"/>
              </a:rPr>
              <a:t>Repaso histórico -4</a:t>
            </a:r>
          </a:p>
        </p:txBody>
      </p:sp>
      <p:sp>
        <p:nvSpPr>
          <p:cNvPr id="3" name="Marcador de contenido 2"/>
          <p:cNvSpPr>
            <a:spLocks noGrp="1"/>
          </p:cNvSpPr>
          <p:nvPr>
            <p:ph idx="1"/>
          </p:nvPr>
        </p:nvSpPr>
        <p:spPr>
          <a:xfrm>
            <a:off x="628650" y="1021492"/>
            <a:ext cx="7886700" cy="5155471"/>
          </a:xfrm>
        </p:spPr>
        <p:txBody>
          <a:bodyPr>
            <a:normAutofit fontScale="77500" lnSpcReduction="20000"/>
          </a:bodyPr>
          <a:lstStyle/>
          <a:p>
            <a:endParaRPr lang="es-MX" dirty="0"/>
          </a:p>
          <a:p>
            <a:r>
              <a:rPr lang="es-MX" dirty="0"/>
              <a:t>En 1995 (Zedillo) se emitió la Ley Federal de Procedimiento Administrativo  y el Acuerdo para la Desregulación de la Actividades Empresarial. La “simplificación administrativa” estimuló la participación del sector privado en ES.</a:t>
            </a:r>
          </a:p>
          <a:p>
            <a:r>
              <a:rPr lang="es-MX" dirty="0"/>
              <a:t>Las negociaciones SEP-FIMPES en torno al actual RVOE se iniciaron en septiembre de 1998, con la firma de un convenio de colaboración "para la previsión y simplificación de los trámites y procedimientos relacionados con la educación superior“ </a:t>
            </a:r>
          </a:p>
          <a:p>
            <a:r>
              <a:rPr lang="es-MX" dirty="0"/>
              <a:t>El RVOE de 2000 incluyó, además, un nuevo Programa de Simplificación Administrativa, mediante el cual las instituciones podrían optar, si cumplían los requisitos de antigüedad y calidad exigidos, por un régimen especial que otorgaría, entre otras ventajas, la aceptación por parte de la SEP de los planes de estudios sin necesidad de presentar programas por materia, así como la facultad de autenticar los certificados, títulos, diplomas y grados sin tener que remitir documentos a la autoridad.</a:t>
            </a:r>
          </a:p>
        </p:txBody>
      </p:sp>
    </p:spTree>
    <p:extLst>
      <p:ext uri="{BB962C8B-B14F-4D97-AF65-F5344CB8AC3E}">
        <p14:creationId xmlns:p14="http://schemas.microsoft.com/office/powerpoint/2010/main" val="3748145243"/>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170" name="Rectangle 2"/>
          <p:cNvSpPr>
            <a:spLocks noGrp="1" noChangeArrowheads="1"/>
          </p:cNvSpPr>
          <p:nvPr>
            <p:ph type="title"/>
          </p:nvPr>
        </p:nvSpPr>
        <p:spPr>
          <a:xfrm>
            <a:off x="0" y="0"/>
            <a:ext cx="9144000" cy="720000"/>
          </a:xfrm>
          <a:solidFill>
            <a:schemeClr val="tx1"/>
          </a:solidFill>
        </p:spPr>
        <p:txBody>
          <a:bodyPr>
            <a:normAutofit/>
          </a:bodyPr>
          <a:lstStyle/>
          <a:p>
            <a:pPr algn="r" eaLnBrk="1" hangingPunct="1"/>
            <a:r>
              <a:rPr lang="es-MX" altLang="es-MX" sz="2400" dirty="0">
                <a:solidFill>
                  <a:schemeClr val="bg1"/>
                </a:solidFill>
                <a:latin typeface="+mn-lt"/>
              </a:rPr>
              <a:t>Primeras IES privadas</a:t>
            </a:r>
            <a:endParaRPr lang="es-ES" altLang="es-MX" sz="2400" dirty="0">
              <a:solidFill>
                <a:schemeClr val="bg1"/>
              </a:solidFill>
              <a:latin typeface="+mn-lt"/>
            </a:endParaRPr>
          </a:p>
        </p:txBody>
      </p:sp>
      <p:sp>
        <p:nvSpPr>
          <p:cNvPr id="7171" name="Rectangle 3"/>
          <p:cNvSpPr>
            <a:spLocks noGrp="1" noChangeArrowheads="1"/>
          </p:cNvSpPr>
          <p:nvPr>
            <p:ph type="body" idx="1"/>
          </p:nvPr>
        </p:nvSpPr>
        <p:spPr/>
        <p:txBody>
          <a:bodyPr/>
          <a:lstStyle/>
          <a:p>
            <a:pPr eaLnBrk="1" hangingPunct="1"/>
            <a:r>
              <a:rPr lang="es-MX" altLang="es-MX" sz="2000" dirty="0"/>
              <a:t>Escuela Libre de Derecho (1912)</a:t>
            </a:r>
          </a:p>
          <a:p>
            <a:pPr eaLnBrk="1" hangingPunct="1"/>
            <a:r>
              <a:rPr lang="es-MX" altLang="es-MX" sz="2000" dirty="0"/>
              <a:t>Escuela Libre de Homeopatía (1912)</a:t>
            </a:r>
          </a:p>
          <a:p>
            <a:pPr eaLnBrk="1" hangingPunct="1"/>
            <a:r>
              <a:rPr lang="es-MX" altLang="es-MX" sz="2000" dirty="0"/>
              <a:t>Escuela Libre de Música y Declamación (1920)</a:t>
            </a:r>
          </a:p>
          <a:p>
            <a:pPr eaLnBrk="1" hangingPunct="1"/>
            <a:r>
              <a:rPr lang="es-MX" altLang="es-MX" sz="2000" dirty="0"/>
              <a:t>Escuela Libre de Enfermería y Obstetricia (1931)</a:t>
            </a:r>
          </a:p>
          <a:p>
            <a:pPr eaLnBrk="1" hangingPunct="1"/>
            <a:r>
              <a:rPr lang="es-MX" altLang="es-MX" sz="2000" dirty="0"/>
              <a:t>Instituto de Ciencias Económicas y Administrativas (1937)</a:t>
            </a:r>
          </a:p>
          <a:p>
            <a:pPr eaLnBrk="1" hangingPunct="1"/>
            <a:r>
              <a:rPr lang="es-MX" altLang="es-MX" sz="2000" dirty="0"/>
              <a:t>Escuela Bancaria y Comercial (1939)</a:t>
            </a:r>
          </a:p>
        </p:txBody>
      </p:sp>
    </p:spTree>
    <p:extLst>
      <p:ext uri="{BB962C8B-B14F-4D97-AF65-F5344CB8AC3E}">
        <p14:creationId xmlns:p14="http://schemas.microsoft.com/office/powerpoint/2010/main" val="188450332"/>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242" name="Rectangle 2"/>
          <p:cNvSpPr>
            <a:spLocks noGrp="1" noChangeArrowheads="1"/>
          </p:cNvSpPr>
          <p:nvPr>
            <p:ph type="title"/>
          </p:nvPr>
        </p:nvSpPr>
        <p:spPr>
          <a:xfrm>
            <a:off x="0" y="0"/>
            <a:ext cx="9144000" cy="720000"/>
          </a:xfrm>
          <a:solidFill>
            <a:schemeClr val="tx1"/>
          </a:solidFill>
        </p:spPr>
        <p:txBody>
          <a:bodyPr>
            <a:normAutofit/>
          </a:bodyPr>
          <a:lstStyle/>
          <a:p>
            <a:pPr algn="r" eaLnBrk="1" hangingPunct="1"/>
            <a:r>
              <a:rPr lang="es-MX" altLang="es-MX" sz="2400" dirty="0">
                <a:solidFill>
                  <a:schemeClr val="bg1"/>
                </a:solidFill>
                <a:latin typeface="+mn-lt"/>
              </a:rPr>
              <a:t>Universidades privadas 1935-1970</a:t>
            </a:r>
            <a:endParaRPr lang="es-ES" altLang="es-MX" sz="2400" dirty="0">
              <a:solidFill>
                <a:schemeClr val="bg1"/>
              </a:solidFill>
              <a:latin typeface="+mn-lt"/>
            </a:endParaRPr>
          </a:p>
        </p:txBody>
      </p:sp>
      <p:sp>
        <p:nvSpPr>
          <p:cNvPr id="10243" name="Rectangle 3"/>
          <p:cNvSpPr>
            <a:spLocks noGrp="1" noChangeArrowheads="1"/>
          </p:cNvSpPr>
          <p:nvPr>
            <p:ph type="body" idx="1"/>
          </p:nvPr>
        </p:nvSpPr>
        <p:spPr>
          <a:xfrm>
            <a:off x="628650" y="1178011"/>
            <a:ext cx="7886700" cy="4998952"/>
          </a:xfrm>
        </p:spPr>
        <p:txBody>
          <a:bodyPr>
            <a:normAutofit fontScale="85000" lnSpcReduction="20000"/>
          </a:bodyPr>
          <a:lstStyle/>
          <a:p>
            <a:pPr marL="533400" indent="-533400" eaLnBrk="1" hangingPunct="1">
              <a:lnSpc>
                <a:spcPct val="80000"/>
              </a:lnSpc>
              <a:buFontTx/>
              <a:buAutoNum type="arabicPeriod"/>
            </a:pPr>
            <a:r>
              <a:rPr lang="es-MX" altLang="es-MX" sz="2400" dirty="0"/>
              <a:t>Universidad Autónoma de Guadalajara (1935)</a:t>
            </a:r>
          </a:p>
          <a:p>
            <a:pPr marL="533400" indent="-533400" eaLnBrk="1" hangingPunct="1">
              <a:lnSpc>
                <a:spcPct val="80000"/>
              </a:lnSpc>
              <a:buFontTx/>
              <a:buAutoNum type="arabicPeriod"/>
            </a:pPr>
            <a:r>
              <a:rPr lang="es-MX" altLang="es-MX" sz="2400" dirty="0" err="1"/>
              <a:t>Mexico</a:t>
            </a:r>
            <a:r>
              <a:rPr lang="es-MX" altLang="es-MX" sz="2400" dirty="0"/>
              <a:t> City </a:t>
            </a:r>
            <a:r>
              <a:rPr lang="es-MX" altLang="es-MX" sz="2400" dirty="0" err="1"/>
              <a:t>College</a:t>
            </a:r>
            <a:r>
              <a:rPr lang="es-MX" altLang="es-MX" sz="2400" dirty="0"/>
              <a:t> / Universidad de las Américas (1940)</a:t>
            </a:r>
          </a:p>
          <a:p>
            <a:pPr marL="533400" indent="-533400" eaLnBrk="1" hangingPunct="1">
              <a:lnSpc>
                <a:spcPct val="80000"/>
              </a:lnSpc>
              <a:buFontTx/>
              <a:buAutoNum type="arabicPeriod"/>
            </a:pPr>
            <a:r>
              <a:rPr lang="es-MX" altLang="es-MX" sz="2400" dirty="0"/>
              <a:t>Universidad </a:t>
            </a:r>
            <a:r>
              <a:rPr lang="es-MX" altLang="es-MX" sz="2400" dirty="0" err="1"/>
              <a:t>Motolinía</a:t>
            </a:r>
            <a:r>
              <a:rPr lang="es-MX" altLang="es-MX" sz="2400" dirty="0"/>
              <a:t> del Pedregal (1943)</a:t>
            </a:r>
          </a:p>
          <a:p>
            <a:pPr marL="533400" indent="-533400" eaLnBrk="1" hangingPunct="1">
              <a:lnSpc>
                <a:spcPct val="80000"/>
              </a:lnSpc>
              <a:buFontTx/>
              <a:buAutoNum type="arabicPeriod"/>
            </a:pPr>
            <a:r>
              <a:rPr lang="es-MX" altLang="es-MX" sz="2400" dirty="0"/>
              <a:t>Instituto Tecnológico y de Estudios Superiores de Monterrey (1943)</a:t>
            </a:r>
          </a:p>
          <a:p>
            <a:pPr marL="533400" indent="-533400" eaLnBrk="1" hangingPunct="1">
              <a:lnSpc>
                <a:spcPct val="80000"/>
              </a:lnSpc>
              <a:buFontTx/>
              <a:buAutoNum type="arabicPeriod"/>
            </a:pPr>
            <a:r>
              <a:rPr lang="es-MX" altLang="es-MX" sz="2400" dirty="0"/>
              <a:t>Instituto Tecnológico Autónomo de México (1946)</a:t>
            </a:r>
          </a:p>
          <a:p>
            <a:pPr marL="533400" indent="-533400" eaLnBrk="1" hangingPunct="1">
              <a:lnSpc>
                <a:spcPct val="80000"/>
              </a:lnSpc>
              <a:buFontTx/>
              <a:buAutoNum type="arabicPeriod"/>
            </a:pPr>
            <a:r>
              <a:rPr lang="es-MX" altLang="es-MX" sz="2400" dirty="0"/>
              <a:t>Universidad Iberoamericana (1954)</a:t>
            </a:r>
          </a:p>
          <a:p>
            <a:pPr marL="533400" indent="-533400" eaLnBrk="1" hangingPunct="1">
              <a:lnSpc>
                <a:spcPct val="80000"/>
              </a:lnSpc>
              <a:buFontTx/>
              <a:buAutoNum type="arabicPeriod"/>
            </a:pPr>
            <a:r>
              <a:rPr lang="es-MX" altLang="es-MX" sz="2400" dirty="0"/>
              <a:t>Instituto Tecnológico y de Estudios Superiores de Occidente (1957)</a:t>
            </a:r>
          </a:p>
          <a:p>
            <a:pPr marL="533400" indent="-533400" eaLnBrk="1" hangingPunct="1">
              <a:lnSpc>
                <a:spcPct val="80000"/>
              </a:lnSpc>
              <a:buFontTx/>
              <a:buAutoNum type="arabicPeriod"/>
            </a:pPr>
            <a:r>
              <a:rPr lang="es-MX" altLang="es-MX" sz="2400" dirty="0"/>
              <a:t>Universidad La Salle (1962)</a:t>
            </a:r>
          </a:p>
          <a:p>
            <a:pPr marL="533400" indent="-533400" eaLnBrk="1" hangingPunct="1">
              <a:lnSpc>
                <a:spcPct val="80000"/>
              </a:lnSpc>
              <a:buFontTx/>
              <a:buAutoNum type="arabicPeriod"/>
            </a:pPr>
            <a:r>
              <a:rPr lang="es-MX" altLang="es-MX" sz="2400" dirty="0"/>
              <a:t>Universidad Tecnológica de México (1966)</a:t>
            </a:r>
          </a:p>
          <a:p>
            <a:pPr marL="533400" indent="-533400" eaLnBrk="1" hangingPunct="1">
              <a:lnSpc>
                <a:spcPct val="80000"/>
              </a:lnSpc>
              <a:buFontTx/>
              <a:buAutoNum type="arabicPeriod"/>
            </a:pPr>
            <a:r>
              <a:rPr lang="es-MX" altLang="es-MX" sz="2400" dirty="0"/>
              <a:t>Universidad Panamericana (1967)</a:t>
            </a:r>
          </a:p>
          <a:p>
            <a:pPr marL="533400" indent="-533400" eaLnBrk="1" hangingPunct="1">
              <a:lnSpc>
                <a:spcPct val="80000"/>
              </a:lnSpc>
              <a:buFontTx/>
              <a:buAutoNum type="arabicPeriod"/>
            </a:pPr>
            <a:r>
              <a:rPr lang="es-MX" altLang="es-MX" sz="2400" dirty="0"/>
              <a:t>Universidad Anáhuac (1968)</a:t>
            </a:r>
          </a:p>
          <a:p>
            <a:pPr marL="533400" indent="-533400" eaLnBrk="1" hangingPunct="1">
              <a:lnSpc>
                <a:spcPct val="80000"/>
              </a:lnSpc>
              <a:buFontTx/>
              <a:buAutoNum type="arabicPeriod"/>
            </a:pPr>
            <a:r>
              <a:rPr lang="es-MX" altLang="es-MX" sz="2400" dirty="0"/>
              <a:t>Universidad del Valle de México (1968)</a:t>
            </a:r>
          </a:p>
          <a:p>
            <a:pPr marL="533400" indent="-533400" eaLnBrk="1" hangingPunct="1">
              <a:lnSpc>
                <a:spcPct val="80000"/>
              </a:lnSpc>
              <a:buFontTx/>
              <a:buAutoNum type="arabicPeriod"/>
            </a:pPr>
            <a:r>
              <a:rPr lang="es-MX" altLang="es-MX" sz="2400" dirty="0"/>
              <a:t>Universidad Cristóbal Colón (1969)</a:t>
            </a:r>
          </a:p>
          <a:p>
            <a:pPr marL="533400" indent="-533400" eaLnBrk="1" hangingPunct="1">
              <a:lnSpc>
                <a:spcPct val="80000"/>
              </a:lnSpc>
              <a:buFontTx/>
              <a:buAutoNum type="arabicPeriod"/>
            </a:pPr>
            <a:r>
              <a:rPr lang="es-MX" altLang="es-MX" sz="2400" dirty="0"/>
              <a:t>Universidad de Monterrey (1969)</a:t>
            </a:r>
          </a:p>
          <a:p>
            <a:pPr marL="533400" indent="-533400" eaLnBrk="1" hangingPunct="1">
              <a:lnSpc>
                <a:spcPct val="80000"/>
              </a:lnSpc>
              <a:buFontTx/>
              <a:buAutoNum type="arabicPeriod"/>
            </a:pPr>
            <a:r>
              <a:rPr lang="es-MX" altLang="es-MX" sz="2400" dirty="0"/>
              <a:t>Universidad Regiomontana (1969)</a:t>
            </a:r>
            <a:endParaRPr lang="es-ES" altLang="es-MX" sz="2400" dirty="0"/>
          </a:p>
        </p:txBody>
      </p:sp>
    </p:spTree>
    <p:extLst>
      <p:ext uri="{BB962C8B-B14F-4D97-AF65-F5344CB8AC3E}">
        <p14:creationId xmlns:p14="http://schemas.microsoft.com/office/powerpoint/2010/main" val="3325605055"/>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4338" name="Rectangle 2"/>
          <p:cNvSpPr>
            <a:spLocks noGrp="1" noChangeArrowheads="1"/>
          </p:cNvSpPr>
          <p:nvPr>
            <p:ph type="title"/>
          </p:nvPr>
        </p:nvSpPr>
        <p:spPr>
          <a:xfrm>
            <a:off x="0" y="1"/>
            <a:ext cx="9144000" cy="720000"/>
          </a:xfrm>
          <a:solidFill>
            <a:schemeClr val="tx1"/>
          </a:solidFill>
        </p:spPr>
        <p:txBody>
          <a:bodyPr>
            <a:normAutofit/>
          </a:bodyPr>
          <a:lstStyle/>
          <a:p>
            <a:pPr algn="r" eaLnBrk="1" hangingPunct="1"/>
            <a:r>
              <a:rPr lang="es-MX" altLang="es-MX" sz="2400" dirty="0">
                <a:solidFill>
                  <a:schemeClr val="bg1"/>
                </a:solidFill>
                <a:latin typeface="+mn-lt"/>
              </a:rPr>
              <a:t>A partir de 1990: procesos relevantes</a:t>
            </a:r>
            <a:endParaRPr lang="es-ES" altLang="es-MX" sz="2400" dirty="0">
              <a:solidFill>
                <a:schemeClr val="bg1"/>
              </a:solidFill>
              <a:latin typeface="+mn-lt"/>
            </a:endParaRPr>
          </a:p>
        </p:txBody>
      </p:sp>
      <p:sp>
        <p:nvSpPr>
          <p:cNvPr id="14339" name="Rectangle 3"/>
          <p:cNvSpPr>
            <a:spLocks noGrp="1" noChangeArrowheads="1"/>
          </p:cNvSpPr>
          <p:nvPr>
            <p:ph type="body" idx="1"/>
          </p:nvPr>
        </p:nvSpPr>
        <p:spPr>
          <a:xfrm>
            <a:off x="827088" y="1087395"/>
            <a:ext cx="7416800" cy="4922880"/>
          </a:xfrm>
          <a:noFill/>
          <a:extLst>
            <a:ext uri="{91240B29-F687-4F45-9708-019B960494DF}">
              <a14:hiddenLine xmlns:a14="http://schemas.microsoft.com/office/drawing/2010/main" w="19050">
                <a:solidFill>
                  <a:schemeClr val="tx1"/>
                </a:solidFill>
                <a:miter lim="800000"/>
                <a:headEnd/>
                <a:tailEnd/>
              </a14:hiddenLine>
            </a:ext>
          </a:extLst>
        </p:spPr>
        <p:txBody>
          <a:bodyPr/>
          <a:lstStyle/>
          <a:p>
            <a:pPr eaLnBrk="1" hangingPunct="1"/>
            <a:r>
              <a:rPr lang="es-MX" altLang="es-MX" sz="2400" dirty="0"/>
              <a:t>Expansión, diversificación y segmentación de la educación superior privada</a:t>
            </a:r>
          </a:p>
          <a:p>
            <a:pPr eaLnBrk="1" hangingPunct="1"/>
            <a:r>
              <a:rPr lang="es-MX" altLang="es-MX" sz="2400" dirty="0"/>
              <a:t>Subsidios e incentivos gubernamentales</a:t>
            </a:r>
          </a:p>
          <a:p>
            <a:pPr eaLnBrk="1" hangingPunct="1"/>
            <a:r>
              <a:rPr lang="es-MX" altLang="es-MX" sz="2400" dirty="0"/>
              <a:t>Inversión extranjera directa en IES privadas (Transnacionalización)</a:t>
            </a:r>
          </a:p>
          <a:p>
            <a:pPr eaLnBrk="1" hangingPunct="1"/>
            <a:r>
              <a:rPr lang="es-MX" altLang="es-MX" sz="2400" dirty="0"/>
              <a:t>Flujos público/privado. Alianzas estratégicas, </a:t>
            </a:r>
            <a:r>
              <a:rPr lang="es-MX" altLang="es-MX" sz="2400" i="1" dirty="0" err="1"/>
              <a:t>Outsourcing</a:t>
            </a:r>
            <a:endParaRPr lang="es-MX" altLang="es-MX" sz="2400" i="1" dirty="0"/>
          </a:p>
          <a:p>
            <a:pPr eaLnBrk="1" hangingPunct="1"/>
            <a:r>
              <a:rPr lang="es-MX" altLang="es-MX" sz="2400" i="1" dirty="0" err="1"/>
              <a:t>Empresarialización</a:t>
            </a:r>
            <a:r>
              <a:rPr lang="es-MX" altLang="es-MX" sz="2400" i="1" dirty="0"/>
              <a:t> </a:t>
            </a:r>
            <a:r>
              <a:rPr lang="es-MX" altLang="es-MX" sz="2400" dirty="0"/>
              <a:t>de las IES privadas</a:t>
            </a:r>
          </a:p>
          <a:p>
            <a:pPr eaLnBrk="1" hangingPunct="1"/>
            <a:r>
              <a:rPr lang="es-MX" altLang="es-MX" sz="2400" dirty="0"/>
              <a:t>Nuevas dinámicas de expansión territorial</a:t>
            </a:r>
          </a:p>
          <a:p>
            <a:pPr eaLnBrk="1" hangingPunct="1"/>
            <a:r>
              <a:rPr lang="es-MX" altLang="es-MX" sz="2400" dirty="0"/>
              <a:t>Presencia del gran capital</a:t>
            </a:r>
          </a:p>
        </p:txBody>
      </p:sp>
    </p:spTree>
    <p:extLst>
      <p:ext uri="{BB962C8B-B14F-4D97-AF65-F5344CB8AC3E}">
        <p14:creationId xmlns:p14="http://schemas.microsoft.com/office/powerpoint/2010/main" val="1215099892"/>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1506" name="Rectangle 2"/>
          <p:cNvSpPr>
            <a:spLocks noGrp="1" noChangeArrowheads="1"/>
          </p:cNvSpPr>
          <p:nvPr>
            <p:ph type="title"/>
          </p:nvPr>
        </p:nvSpPr>
        <p:spPr>
          <a:noFill/>
          <a:ln>
            <a:solidFill>
              <a:schemeClr val="bg1"/>
            </a:solidFill>
            <a:miter lim="800000"/>
            <a:headEnd/>
            <a:tailEnd/>
          </a:ln>
        </p:spPr>
        <p:txBody>
          <a:bodyPr/>
          <a:lstStyle/>
          <a:p>
            <a:pPr algn="r" eaLnBrk="1" hangingPunct="1"/>
            <a:r>
              <a:rPr lang="es-MX" altLang="es-MX" sz="3200">
                <a:solidFill>
                  <a:schemeClr val="tx1"/>
                </a:solidFill>
                <a:latin typeface="Georgia" panose="02040502050405020303" pitchFamily="18" charset="0"/>
              </a:rPr>
              <a:t>Sistemas privados </a:t>
            </a:r>
            <a:br>
              <a:rPr lang="es-MX" altLang="es-MX" sz="3200">
                <a:solidFill>
                  <a:schemeClr val="tx1"/>
                </a:solidFill>
                <a:latin typeface="Georgia" panose="02040502050405020303" pitchFamily="18" charset="0"/>
              </a:rPr>
            </a:br>
            <a:r>
              <a:rPr lang="es-MX" altLang="es-MX" sz="3200">
                <a:solidFill>
                  <a:schemeClr val="tx1"/>
                </a:solidFill>
                <a:latin typeface="Georgia" panose="02040502050405020303" pitchFamily="18" charset="0"/>
              </a:rPr>
              <a:t>Universidades católicas</a:t>
            </a:r>
            <a:endParaRPr lang="es-ES" altLang="es-MX" sz="3200">
              <a:solidFill>
                <a:schemeClr val="tx1"/>
              </a:solidFill>
              <a:latin typeface="Georgia" panose="02040502050405020303" pitchFamily="18" charset="0"/>
            </a:endParaRPr>
          </a:p>
        </p:txBody>
      </p:sp>
      <p:pic>
        <p:nvPicPr>
          <p:cNvPr id="21507" name="Picture 3"/>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4503738" y="3360738"/>
            <a:ext cx="136525" cy="136525"/>
          </a:xfrm>
          <a:prstGeom prst="rect">
            <a:avLst/>
          </a:prstGeom>
          <a:noFill/>
          <a:ln>
            <a:noFill/>
          </a:ln>
          <a:effectLst/>
          <a:extLst>
            <a:ext uri="{909E8E84-426E-40DD-AFC4-6F175D3DCCD1}">
              <a14:hiddenFill xmlns:a14="http://schemas.microsoft.com/office/drawing/2010/main">
                <a:solidFill>
                  <a:srgbClr val="FF9900"/>
                </a:solidFill>
              </a14:hiddenFill>
            </a:ext>
            <a:ext uri="{91240B29-F687-4F45-9708-019B960494DF}">
              <a14:hiddenLine xmlns:a14="http://schemas.microsoft.com/office/drawing/2010/main" w="12700" algn="ctr">
                <a:solidFill>
                  <a:srgbClr val="808080"/>
                </a:solidFill>
                <a:miter lim="800000"/>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pic>
      <p:pic>
        <p:nvPicPr>
          <p:cNvPr id="21508" name="Picture 4"/>
          <p:cNvPicPr>
            <a:picLocks noGrp="1" noChangeAspect="1" noChangeArrowheads="1"/>
          </p:cNvPicPr>
          <p:nvPr>
            <p:ph idx="1"/>
          </p:nvPr>
        </p:nvPicPr>
        <p:blipFill>
          <a:blip r:embed="rId3">
            <a:extLst>
              <a:ext uri="{28A0092B-C50C-407E-A947-70E740481C1C}">
                <a14:useLocalDpi xmlns:a14="http://schemas.microsoft.com/office/drawing/2010/main" val="0"/>
              </a:ext>
            </a:extLst>
          </a:blip>
          <a:srcRect/>
          <a:stretch>
            <a:fillRect/>
          </a:stretch>
        </p:blipFill>
        <p:spPr/>
      </p:pic>
    </p:spTree>
    <p:extLst>
      <p:ext uri="{BB962C8B-B14F-4D97-AF65-F5344CB8AC3E}">
        <p14:creationId xmlns:p14="http://schemas.microsoft.com/office/powerpoint/2010/main" val="2883827959"/>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2530" name="Rectangle 2"/>
          <p:cNvSpPr>
            <a:spLocks noGrp="1" noChangeArrowheads="1"/>
          </p:cNvSpPr>
          <p:nvPr>
            <p:ph type="title"/>
          </p:nvPr>
        </p:nvSpPr>
        <p:spPr>
          <a:noFill/>
          <a:ln>
            <a:solidFill>
              <a:schemeClr val="bg1"/>
            </a:solidFill>
            <a:miter lim="800000"/>
            <a:headEnd/>
            <a:tailEnd/>
          </a:ln>
        </p:spPr>
        <p:txBody>
          <a:bodyPr/>
          <a:lstStyle/>
          <a:p>
            <a:pPr algn="r" eaLnBrk="1" hangingPunct="1"/>
            <a:r>
              <a:rPr lang="es-MX" altLang="es-MX" sz="3200">
                <a:solidFill>
                  <a:schemeClr val="tx1"/>
                </a:solidFill>
                <a:latin typeface="Georgia" panose="02040502050405020303" pitchFamily="18" charset="0"/>
              </a:rPr>
              <a:t>Sistemas privados</a:t>
            </a:r>
            <a:br>
              <a:rPr lang="es-MX" altLang="es-MX" sz="3200">
                <a:solidFill>
                  <a:schemeClr val="tx1"/>
                </a:solidFill>
                <a:latin typeface="Georgia" panose="02040502050405020303" pitchFamily="18" charset="0"/>
              </a:rPr>
            </a:br>
            <a:r>
              <a:rPr lang="es-MX" altLang="es-MX" sz="3200">
                <a:solidFill>
                  <a:schemeClr val="tx1"/>
                </a:solidFill>
                <a:latin typeface="Georgia" panose="02040502050405020303" pitchFamily="18" charset="0"/>
              </a:rPr>
              <a:t>ITESM / Tec-Milenio</a:t>
            </a:r>
            <a:endParaRPr lang="es-ES" altLang="es-MX" sz="3200">
              <a:solidFill>
                <a:schemeClr val="tx1"/>
              </a:solidFill>
              <a:latin typeface="Georgia" panose="02040502050405020303" pitchFamily="18" charset="0"/>
            </a:endParaRPr>
          </a:p>
        </p:txBody>
      </p:sp>
      <p:pic>
        <p:nvPicPr>
          <p:cNvPr id="22531" name="Picture 3"/>
          <p:cNvPicPr>
            <a:picLocks noGrp="1" noChangeAspect="1" noChangeArrowheads="1"/>
          </p:cNvPicPr>
          <p:nvPr>
            <p:ph idx="1"/>
          </p:nvPr>
        </p:nvPicPr>
        <p:blipFill>
          <a:blip r:embed="rId2">
            <a:extLst>
              <a:ext uri="{28A0092B-C50C-407E-A947-70E740481C1C}">
                <a14:useLocalDpi xmlns:a14="http://schemas.microsoft.com/office/drawing/2010/main" val="0"/>
              </a:ext>
            </a:extLst>
          </a:blip>
          <a:srcRect/>
          <a:stretch>
            <a:fillRect/>
          </a:stretch>
        </p:blipFill>
        <p:spPr/>
      </p:pic>
    </p:spTree>
    <p:extLst>
      <p:ext uri="{BB962C8B-B14F-4D97-AF65-F5344CB8AC3E}">
        <p14:creationId xmlns:p14="http://schemas.microsoft.com/office/powerpoint/2010/main" val="919328120"/>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266" name="Rectangle 2"/>
          <p:cNvSpPr>
            <a:spLocks noGrp="1" noChangeArrowheads="1"/>
          </p:cNvSpPr>
          <p:nvPr>
            <p:ph type="title"/>
          </p:nvPr>
        </p:nvSpPr>
        <p:spPr>
          <a:xfrm>
            <a:off x="0" y="0"/>
            <a:ext cx="9144000" cy="720000"/>
          </a:xfrm>
          <a:solidFill>
            <a:schemeClr val="tx1"/>
          </a:solidFill>
        </p:spPr>
        <p:txBody>
          <a:bodyPr>
            <a:normAutofit/>
          </a:bodyPr>
          <a:lstStyle/>
          <a:p>
            <a:pPr algn="r" eaLnBrk="1" hangingPunct="1"/>
            <a:r>
              <a:rPr lang="es-MX" altLang="es-MX" sz="2400" dirty="0">
                <a:solidFill>
                  <a:schemeClr val="bg1"/>
                </a:solidFill>
                <a:latin typeface="+mn-lt"/>
              </a:rPr>
              <a:t>Universidades patito</a:t>
            </a:r>
            <a:endParaRPr lang="es-ES" altLang="es-MX" sz="2400" dirty="0">
              <a:solidFill>
                <a:schemeClr val="bg1"/>
              </a:solidFill>
              <a:latin typeface="+mn-lt"/>
            </a:endParaRPr>
          </a:p>
        </p:txBody>
      </p:sp>
      <p:sp>
        <p:nvSpPr>
          <p:cNvPr id="11267" name="Rectangle 3"/>
          <p:cNvSpPr>
            <a:spLocks noGrp="1" noChangeArrowheads="1"/>
          </p:cNvSpPr>
          <p:nvPr>
            <p:ph type="body" idx="1"/>
          </p:nvPr>
        </p:nvSpPr>
        <p:spPr>
          <a:xfrm>
            <a:off x="628650" y="1202724"/>
            <a:ext cx="7886700" cy="4974239"/>
          </a:xfrm>
        </p:spPr>
        <p:txBody>
          <a:bodyPr/>
          <a:lstStyle/>
          <a:p>
            <a:pPr eaLnBrk="1" hangingPunct="1"/>
            <a:r>
              <a:rPr lang="es-MX" altLang="es-MX" dirty="0"/>
              <a:t>Proliferación a partir de los años noventa</a:t>
            </a:r>
          </a:p>
          <a:p>
            <a:pPr eaLnBrk="1" hangingPunct="1"/>
            <a:r>
              <a:rPr lang="es-MX" altLang="es-MX" dirty="0"/>
              <a:t>Polémica a partir de 2003</a:t>
            </a:r>
          </a:p>
          <a:p>
            <a:pPr eaLnBrk="1" hangingPunct="1"/>
            <a:r>
              <a:rPr lang="es-MX" altLang="es-MX" dirty="0"/>
              <a:t>Mayor regulación y tendencia a la unificación del RVOE</a:t>
            </a:r>
          </a:p>
          <a:p>
            <a:pPr eaLnBrk="1" hangingPunct="1"/>
            <a:r>
              <a:rPr lang="es-MX" altLang="es-MX" dirty="0"/>
              <a:t>Presión de la acreditación</a:t>
            </a:r>
          </a:p>
          <a:p>
            <a:pPr eaLnBrk="1" hangingPunct="1"/>
            <a:r>
              <a:rPr lang="es-MX" altLang="es-MX" dirty="0"/>
              <a:t>Retracción por incremento de la oferta pública</a:t>
            </a:r>
          </a:p>
          <a:p>
            <a:pPr eaLnBrk="1" hangingPunct="1"/>
            <a:r>
              <a:rPr lang="es-MX" altLang="es-MX" dirty="0" err="1"/>
              <a:t>Voucher</a:t>
            </a:r>
            <a:r>
              <a:rPr lang="es-MX" altLang="es-MX" dirty="0"/>
              <a:t> patito (el DF en 2010-2011)</a:t>
            </a:r>
            <a:endParaRPr lang="es-ES" altLang="es-MX" dirty="0"/>
          </a:p>
        </p:txBody>
      </p:sp>
    </p:spTree>
    <p:extLst>
      <p:ext uri="{BB962C8B-B14F-4D97-AF65-F5344CB8AC3E}">
        <p14:creationId xmlns:p14="http://schemas.microsoft.com/office/powerpoint/2010/main" val="2992987835"/>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314" name="Rectangle 2"/>
          <p:cNvSpPr>
            <a:spLocks noGrp="1" noChangeArrowheads="1"/>
          </p:cNvSpPr>
          <p:nvPr>
            <p:ph type="title"/>
          </p:nvPr>
        </p:nvSpPr>
        <p:spPr>
          <a:xfrm>
            <a:off x="0" y="0"/>
            <a:ext cx="9144000" cy="659027"/>
          </a:xfrm>
          <a:solidFill>
            <a:schemeClr val="tx1"/>
          </a:solidFill>
        </p:spPr>
        <p:txBody>
          <a:bodyPr>
            <a:normAutofit/>
          </a:bodyPr>
          <a:lstStyle/>
          <a:p>
            <a:pPr algn="r" eaLnBrk="1" hangingPunct="1"/>
            <a:r>
              <a:rPr lang="es-MX" altLang="es-MX" sz="2400" dirty="0">
                <a:solidFill>
                  <a:schemeClr val="bg1"/>
                </a:solidFill>
                <a:latin typeface="+mn-lt"/>
              </a:rPr>
              <a:t>Negocios: Grupo ALIAT</a:t>
            </a:r>
            <a:endParaRPr lang="es-ES" altLang="es-MX" sz="2400" dirty="0">
              <a:solidFill>
                <a:schemeClr val="bg1"/>
              </a:solidFill>
              <a:latin typeface="+mn-lt"/>
            </a:endParaRPr>
          </a:p>
        </p:txBody>
      </p:sp>
      <p:sp>
        <p:nvSpPr>
          <p:cNvPr id="13315" name="Rectangle 3"/>
          <p:cNvSpPr>
            <a:spLocks noGrp="1" noChangeArrowheads="1"/>
          </p:cNvSpPr>
          <p:nvPr>
            <p:ph type="body" idx="1"/>
          </p:nvPr>
        </p:nvSpPr>
        <p:spPr>
          <a:xfrm>
            <a:off x="628650" y="906162"/>
            <a:ext cx="7886700" cy="5452033"/>
          </a:xfrm>
        </p:spPr>
        <p:txBody>
          <a:bodyPr>
            <a:normAutofit fontScale="92500" lnSpcReduction="10000"/>
          </a:bodyPr>
          <a:lstStyle/>
          <a:p>
            <a:pPr marL="0" indent="0" eaLnBrk="1" hangingPunct="1">
              <a:buNone/>
            </a:pPr>
            <a:r>
              <a:rPr lang="es-MX" altLang="es-MX" dirty="0"/>
              <a:t>Concentración mediante </a:t>
            </a:r>
            <a:r>
              <a:rPr lang="es-MX" altLang="es-MX" dirty="0" err="1"/>
              <a:t>Tresalia</a:t>
            </a:r>
            <a:r>
              <a:rPr lang="es-MX" altLang="es-MX" dirty="0"/>
              <a:t> Capital S.A. de C.V. (fondo de inversión privado)</a:t>
            </a:r>
          </a:p>
          <a:p>
            <a:pPr marL="0" indent="0" eaLnBrk="1" hangingPunct="1">
              <a:buNone/>
            </a:pPr>
            <a:r>
              <a:rPr lang="es-MX" altLang="es-MX" dirty="0" err="1"/>
              <a:t>Tresalia</a:t>
            </a:r>
            <a:r>
              <a:rPr lang="es-MX" altLang="es-MX" dirty="0"/>
              <a:t> (tres aliadas). M.A. </a:t>
            </a:r>
            <a:r>
              <a:rPr lang="es-MX" altLang="es-MX" dirty="0" err="1"/>
              <a:t>Aramburuzabala</a:t>
            </a:r>
            <a:r>
              <a:rPr lang="es-MX" altLang="es-MX" dirty="0"/>
              <a:t> (ex propietaria del Grupo Modelo).</a:t>
            </a:r>
          </a:p>
          <a:p>
            <a:pPr lvl="1"/>
            <a:r>
              <a:rPr lang="es-MX" altLang="es-MX" dirty="0"/>
              <a:t>Universidad ETAC. 4 planteles</a:t>
            </a:r>
          </a:p>
          <a:p>
            <a:pPr lvl="1"/>
            <a:r>
              <a:rPr lang="es-MX" altLang="es-MX" dirty="0"/>
              <a:t>Universidad de Estudios Avanzados (UNEA) 14 planteles</a:t>
            </a:r>
          </a:p>
          <a:p>
            <a:pPr lvl="1"/>
            <a:r>
              <a:rPr lang="es-MX" altLang="es-MX" dirty="0"/>
              <a:t>Universidad Valle del Grijalva (UVG) 10 planteles</a:t>
            </a:r>
          </a:p>
          <a:p>
            <a:pPr lvl="1"/>
            <a:r>
              <a:rPr lang="es-ES" altLang="es-MX" dirty="0"/>
              <a:t>Universidad </a:t>
            </a:r>
            <a:r>
              <a:rPr lang="es-ES" altLang="es-MX" dirty="0" err="1"/>
              <a:t>Tangamanga</a:t>
            </a:r>
            <a:r>
              <a:rPr lang="es-ES" altLang="es-MX" dirty="0"/>
              <a:t> (UTAN) 5 planteles</a:t>
            </a:r>
          </a:p>
          <a:p>
            <a:pPr lvl="1"/>
            <a:r>
              <a:rPr lang="es-ES" altLang="es-MX" dirty="0"/>
              <a:t>Universidad La Concordia (UC) 5 planteles</a:t>
            </a:r>
          </a:p>
          <a:p>
            <a:pPr lvl="1"/>
            <a:r>
              <a:rPr lang="es-ES" altLang="es-MX" dirty="0"/>
              <a:t>Instituto Gastronómico </a:t>
            </a:r>
            <a:r>
              <a:rPr lang="es-ES" altLang="es-MX" dirty="0" err="1"/>
              <a:t>Corbuse</a:t>
            </a:r>
            <a:endParaRPr lang="es-ES" altLang="es-MX" dirty="0"/>
          </a:p>
          <a:p>
            <a:pPr lvl="1"/>
            <a:r>
              <a:rPr lang="es-ES" altLang="es-MX" dirty="0"/>
              <a:t>Centro Internacional de Estudios Superiores de Morelos (CIES)</a:t>
            </a:r>
          </a:p>
          <a:p>
            <a:pPr lvl="1"/>
            <a:r>
              <a:rPr lang="es-ES" altLang="es-MX" dirty="0"/>
              <a:t>Centro de Estudios Superiores de Tapachula (CEST)</a:t>
            </a:r>
          </a:p>
          <a:p>
            <a:pPr lvl="1"/>
            <a:r>
              <a:rPr lang="es-ES" altLang="es-MX" dirty="0"/>
              <a:t>Universidad </a:t>
            </a:r>
            <a:r>
              <a:rPr lang="es-ES" altLang="es-MX" dirty="0" err="1"/>
              <a:t>Aliat</a:t>
            </a:r>
            <a:endParaRPr lang="es-ES" altLang="es-MX" dirty="0"/>
          </a:p>
          <a:p>
            <a:pPr marL="0" indent="0">
              <a:buNone/>
            </a:pPr>
            <a:r>
              <a:rPr lang="es-ES" altLang="es-MX" dirty="0"/>
              <a:t>Más de 50 mil estudiantes en 50 planteles</a:t>
            </a:r>
          </a:p>
          <a:p>
            <a:endParaRPr lang="es-ES" altLang="es-MX" dirty="0"/>
          </a:p>
        </p:txBody>
      </p:sp>
    </p:spTree>
    <p:extLst>
      <p:ext uri="{BB962C8B-B14F-4D97-AF65-F5344CB8AC3E}">
        <p14:creationId xmlns:p14="http://schemas.microsoft.com/office/powerpoint/2010/main" val="3442712427"/>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6386" name="Rectangle 2"/>
          <p:cNvSpPr>
            <a:spLocks noGrp="1" noChangeArrowheads="1"/>
          </p:cNvSpPr>
          <p:nvPr>
            <p:ph type="title"/>
          </p:nvPr>
        </p:nvSpPr>
        <p:spPr>
          <a:xfrm>
            <a:off x="0" y="1"/>
            <a:ext cx="9144000" cy="720000"/>
          </a:xfrm>
          <a:solidFill>
            <a:schemeClr val="tx1"/>
          </a:solidFill>
        </p:spPr>
        <p:txBody>
          <a:bodyPr>
            <a:normAutofit/>
          </a:bodyPr>
          <a:lstStyle/>
          <a:p>
            <a:pPr algn="r" eaLnBrk="1" hangingPunct="1"/>
            <a:r>
              <a:rPr lang="es-MX" altLang="es-MX" sz="2400" dirty="0">
                <a:solidFill>
                  <a:schemeClr val="bg1"/>
                </a:solidFill>
                <a:latin typeface="+mn-lt"/>
              </a:rPr>
              <a:t>Negocios: </a:t>
            </a:r>
            <a:r>
              <a:rPr lang="es-MX" altLang="es-MX" sz="2400" dirty="0" err="1">
                <a:solidFill>
                  <a:schemeClr val="bg1"/>
                </a:solidFill>
                <a:latin typeface="+mn-lt"/>
              </a:rPr>
              <a:t>Laureate</a:t>
            </a:r>
            <a:r>
              <a:rPr lang="es-MX" altLang="es-MX" sz="2400" dirty="0">
                <a:solidFill>
                  <a:schemeClr val="bg1"/>
                </a:solidFill>
                <a:latin typeface="+mn-lt"/>
              </a:rPr>
              <a:t>, IDEAL y UNITEC</a:t>
            </a:r>
            <a:endParaRPr lang="es-ES" altLang="es-MX" sz="2400" dirty="0">
              <a:solidFill>
                <a:schemeClr val="bg1"/>
              </a:solidFill>
              <a:latin typeface="+mn-lt"/>
            </a:endParaRPr>
          </a:p>
        </p:txBody>
      </p:sp>
      <p:sp>
        <p:nvSpPr>
          <p:cNvPr id="16387" name="Rectangle 3"/>
          <p:cNvSpPr>
            <a:spLocks noGrp="1" noChangeArrowheads="1"/>
          </p:cNvSpPr>
          <p:nvPr>
            <p:ph type="body" idx="1"/>
          </p:nvPr>
        </p:nvSpPr>
        <p:spPr>
          <a:xfrm>
            <a:off x="628650" y="1029730"/>
            <a:ext cx="7886700" cy="5147233"/>
          </a:xfrm>
        </p:spPr>
        <p:txBody>
          <a:bodyPr>
            <a:normAutofit lnSpcReduction="10000"/>
          </a:bodyPr>
          <a:lstStyle/>
          <a:p>
            <a:pPr eaLnBrk="1" hangingPunct="1"/>
            <a:r>
              <a:rPr lang="es-MX" altLang="es-MX" dirty="0"/>
              <a:t>Adquisición de la UVM en 2000</a:t>
            </a:r>
          </a:p>
          <a:p>
            <a:pPr eaLnBrk="1" hangingPunct="1"/>
            <a:r>
              <a:rPr lang="es-MX" altLang="es-MX" dirty="0"/>
              <a:t>Adquisición de la UNIDEP en 2007</a:t>
            </a:r>
          </a:p>
          <a:p>
            <a:pPr eaLnBrk="1" hangingPunct="1"/>
            <a:r>
              <a:rPr lang="es-MX" altLang="es-MX" dirty="0"/>
              <a:t>Adquisición de los inmuebles UNITEC (2008) por IDEAL (Carlos Slim)</a:t>
            </a:r>
          </a:p>
          <a:p>
            <a:pPr eaLnBrk="1" hangingPunct="1"/>
            <a:r>
              <a:rPr lang="es-MX" altLang="es-MX" dirty="0"/>
              <a:t>Adquisición de UNITEC por LAUREATE (2009) </a:t>
            </a:r>
          </a:p>
          <a:p>
            <a:pPr eaLnBrk="1" hangingPunct="1"/>
            <a:r>
              <a:rPr lang="es-MX" altLang="es-MX" dirty="0"/>
              <a:t>Venta del paquete inmobiliario de IDEAL al Grupo Carso (2009)</a:t>
            </a:r>
          </a:p>
          <a:p>
            <a:pPr eaLnBrk="1" hangingPunct="1"/>
            <a:r>
              <a:rPr lang="es-MX" altLang="es-MX" dirty="0"/>
              <a:t>Venta de UNIDEP a Nacer Global (2015)</a:t>
            </a:r>
          </a:p>
          <a:p>
            <a:pPr eaLnBrk="1" hangingPunct="1"/>
            <a:r>
              <a:rPr lang="es-ES" altLang="es-MX" dirty="0"/>
              <a:t>36 planteles UVM y 8 planteles UNITEC. Más educación superior a distancia en las dos universidades. UVM aprox. 75 mil estudiantes de licenciatura. UNITEC aproximadamente 50 mil.</a:t>
            </a:r>
          </a:p>
        </p:txBody>
      </p:sp>
    </p:spTree>
    <p:extLst>
      <p:ext uri="{BB962C8B-B14F-4D97-AF65-F5344CB8AC3E}">
        <p14:creationId xmlns:p14="http://schemas.microsoft.com/office/powerpoint/2010/main" val="3740703869"/>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ítulo 1"/>
          <p:cNvSpPr>
            <a:spLocks noGrp="1"/>
          </p:cNvSpPr>
          <p:nvPr>
            <p:ph type="title"/>
          </p:nvPr>
        </p:nvSpPr>
        <p:spPr>
          <a:xfrm>
            <a:off x="0" y="0"/>
            <a:ext cx="9144000" cy="749643"/>
          </a:xfrm>
          <a:solidFill>
            <a:schemeClr val="tx1"/>
          </a:solidFill>
        </p:spPr>
        <p:txBody>
          <a:bodyPr>
            <a:normAutofit/>
          </a:bodyPr>
          <a:lstStyle/>
          <a:p>
            <a:pPr algn="r"/>
            <a:r>
              <a:rPr lang="es-MX" sz="2800" dirty="0">
                <a:solidFill>
                  <a:schemeClr val="bg1"/>
                </a:solidFill>
                <a:latin typeface="+mn-lt"/>
              </a:rPr>
              <a:t>Negocios: Nacer Global y Fibra Uno</a:t>
            </a:r>
          </a:p>
        </p:txBody>
      </p:sp>
      <p:sp>
        <p:nvSpPr>
          <p:cNvPr id="3" name="Marcador de contenido 2"/>
          <p:cNvSpPr>
            <a:spLocks noGrp="1"/>
          </p:cNvSpPr>
          <p:nvPr>
            <p:ph idx="1"/>
          </p:nvPr>
        </p:nvSpPr>
        <p:spPr>
          <a:xfrm>
            <a:off x="628650" y="1013254"/>
            <a:ext cx="7886700" cy="5163709"/>
          </a:xfrm>
        </p:spPr>
        <p:txBody>
          <a:bodyPr>
            <a:normAutofit fontScale="92500" lnSpcReduction="10000"/>
          </a:bodyPr>
          <a:lstStyle/>
          <a:p>
            <a:r>
              <a:rPr lang="es-MX" dirty="0"/>
              <a:t>Nacer Global. Propietario Jorge Nacer. Portafolios Educación:</a:t>
            </a:r>
          </a:p>
          <a:p>
            <a:pPr lvl="1"/>
            <a:r>
              <a:rPr lang="es-MX" dirty="0"/>
              <a:t>Universidad ICEL 1990 (</a:t>
            </a:r>
            <a:r>
              <a:rPr lang="en-US" i="1" dirty="0"/>
              <a:t>International College for Experienced Learning</a:t>
            </a:r>
            <a:r>
              <a:rPr lang="en-US" dirty="0"/>
              <a:t>. Antes </a:t>
            </a:r>
            <a:r>
              <a:rPr lang="es-MX" i="1" dirty="0"/>
              <a:t>Instituto de Capacitación y Entrenamiento Laboral</a:t>
            </a:r>
            <a:r>
              <a:rPr lang="en-US" dirty="0"/>
              <a:t>) 15 planteles.</a:t>
            </a:r>
          </a:p>
          <a:p>
            <a:pPr lvl="1"/>
            <a:r>
              <a:rPr lang="en-US" dirty="0"/>
              <a:t>Universidad UNIDEP 2003 (Universidad del Desarrollo Profesional) 38 planteles</a:t>
            </a:r>
          </a:p>
          <a:p>
            <a:pPr lvl="1"/>
            <a:r>
              <a:rPr lang="en-US" dirty="0"/>
              <a:t>Universidad UNIVER 13 planteles y UNIVER </a:t>
            </a:r>
            <a:r>
              <a:rPr lang="en-US" dirty="0" err="1"/>
              <a:t>Mileninum</a:t>
            </a:r>
            <a:r>
              <a:rPr lang="en-US" dirty="0"/>
              <a:t> 4 planteles</a:t>
            </a:r>
          </a:p>
          <a:p>
            <a:pPr lvl="1"/>
            <a:r>
              <a:rPr lang="en-US" dirty="0"/>
              <a:t>Universidad </a:t>
            </a:r>
            <a:r>
              <a:rPr lang="en-US" dirty="0" err="1"/>
              <a:t>Lucerna</a:t>
            </a:r>
            <a:endParaRPr lang="en-US" dirty="0"/>
          </a:p>
          <a:p>
            <a:pPr lvl="1"/>
            <a:r>
              <a:rPr lang="en-US" dirty="0"/>
              <a:t>Universidad Lamar</a:t>
            </a:r>
          </a:p>
          <a:p>
            <a:pPr lvl="1"/>
            <a:r>
              <a:rPr lang="en-US" dirty="0"/>
              <a:t>Universidad de Ecatepec</a:t>
            </a:r>
          </a:p>
          <a:p>
            <a:pPr marL="0" indent="0">
              <a:buNone/>
            </a:pPr>
            <a:r>
              <a:rPr lang="en-US" dirty="0"/>
              <a:t>Total 81 Planteles, </a:t>
            </a:r>
            <a:r>
              <a:rPr lang="en-US" dirty="0" err="1"/>
              <a:t>más</a:t>
            </a:r>
            <a:r>
              <a:rPr lang="en-US" dirty="0"/>
              <a:t> de 100 mil </a:t>
            </a:r>
            <a:r>
              <a:rPr lang="en-US" dirty="0" err="1"/>
              <a:t>estudiantes</a:t>
            </a:r>
            <a:endParaRPr lang="en-US" dirty="0"/>
          </a:p>
          <a:p>
            <a:pPr marL="0" indent="0">
              <a:buNone/>
            </a:pPr>
            <a:r>
              <a:rPr lang="en-US" dirty="0"/>
              <a:t>2014-2015 </a:t>
            </a:r>
            <a:r>
              <a:rPr lang="en-US" dirty="0" err="1"/>
              <a:t>Venta</a:t>
            </a:r>
            <a:r>
              <a:rPr lang="en-US" dirty="0"/>
              <a:t> de </a:t>
            </a:r>
            <a:r>
              <a:rPr lang="en-US" dirty="0" err="1"/>
              <a:t>inmuebles</a:t>
            </a:r>
            <a:r>
              <a:rPr lang="en-US" dirty="0"/>
              <a:t> ICEL a </a:t>
            </a:r>
            <a:r>
              <a:rPr lang="en-US" dirty="0" err="1"/>
              <a:t>Fibra</a:t>
            </a:r>
            <a:r>
              <a:rPr lang="en-US" dirty="0"/>
              <a:t> Uno (sale &amp; </a:t>
            </a:r>
            <a:r>
              <a:rPr lang="es-MX" dirty="0" err="1"/>
              <a:t>lease</a:t>
            </a:r>
            <a:r>
              <a:rPr lang="es-MX" dirty="0"/>
              <a:t> back)</a:t>
            </a:r>
            <a:endParaRPr lang="en-US" dirty="0"/>
          </a:p>
          <a:p>
            <a:endParaRPr lang="en-US" dirty="0"/>
          </a:p>
          <a:p>
            <a:endParaRPr lang="en-US" dirty="0"/>
          </a:p>
          <a:p>
            <a:endParaRPr lang="en-US" dirty="0"/>
          </a:p>
          <a:p>
            <a:endParaRPr lang="en-US" dirty="0"/>
          </a:p>
          <a:p>
            <a:endParaRPr lang="en-US" dirty="0"/>
          </a:p>
          <a:p>
            <a:endParaRPr lang="en-US" dirty="0"/>
          </a:p>
          <a:p>
            <a:pPr marL="0" indent="0">
              <a:buNone/>
            </a:pPr>
            <a:endParaRPr lang="en-US" dirty="0"/>
          </a:p>
        </p:txBody>
      </p:sp>
    </p:spTree>
    <p:extLst>
      <p:ext uri="{BB962C8B-B14F-4D97-AF65-F5344CB8AC3E}">
        <p14:creationId xmlns:p14="http://schemas.microsoft.com/office/powerpoint/2010/main" val="1521233497"/>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0482" name="Rectangle 2"/>
          <p:cNvSpPr>
            <a:spLocks noGrp="1" noChangeArrowheads="1"/>
          </p:cNvSpPr>
          <p:nvPr>
            <p:ph type="title"/>
          </p:nvPr>
        </p:nvSpPr>
        <p:spPr>
          <a:xfrm>
            <a:off x="0" y="1"/>
            <a:ext cx="9144000" cy="720000"/>
          </a:xfrm>
          <a:solidFill>
            <a:schemeClr val="tx1"/>
          </a:solidFill>
        </p:spPr>
        <p:txBody>
          <a:bodyPr>
            <a:normAutofit/>
          </a:bodyPr>
          <a:lstStyle/>
          <a:p>
            <a:pPr algn="r" eaLnBrk="1" hangingPunct="1"/>
            <a:r>
              <a:rPr lang="es-MX" altLang="es-MX" sz="2400" dirty="0">
                <a:solidFill>
                  <a:schemeClr val="bg1"/>
                </a:solidFill>
                <a:latin typeface="+mn-lt"/>
              </a:rPr>
              <a:t>Negocios: ITESM</a:t>
            </a:r>
            <a:endParaRPr lang="es-ES" altLang="es-MX" sz="2400" dirty="0">
              <a:solidFill>
                <a:schemeClr val="bg1"/>
              </a:solidFill>
              <a:latin typeface="+mn-lt"/>
            </a:endParaRPr>
          </a:p>
        </p:txBody>
      </p:sp>
      <p:sp>
        <p:nvSpPr>
          <p:cNvPr id="20483" name="Rectangle 3"/>
          <p:cNvSpPr>
            <a:spLocks noGrp="1" noChangeArrowheads="1"/>
          </p:cNvSpPr>
          <p:nvPr>
            <p:ph type="body" idx="1"/>
          </p:nvPr>
        </p:nvSpPr>
        <p:spPr>
          <a:xfrm>
            <a:off x="628650" y="1268627"/>
            <a:ext cx="7886700" cy="4908336"/>
          </a:xfrm>
        </p:spPr>
        <p:txBody>
          <a:bodyPr>
            <a:normAutofit lnSpcReduction="10000"/>
          </a:bodyPr>
          <a:lstStyle/>
          <a:p>
            <a:pPr eaLnBrk="1" hangingPunct="1"/>
            <a:r>
              <a:rPr lang="es-MX" altLang="es-MX" sz="2000" dirty="0"/>
              <a:t>Década noventa. Expansión del ITESM hacia los estados. Actualmente 25 planteles. Matrícula de licenciatura superior a 80 mil estudiantes.</a:t>
            </a:r>
          </a:p>
          <a:p>
            <a:pPr eaLnBrk="1" hangingPunct="1"/>
            <a:r>
              <a:rPr lang="es-MX" altLang="es-MX" sz="2000" dirty="0"/>
              <a:t>En 2002 creación del </a:t>
            </a:r>
            <a:r>
              <a:rPr lang="es-MX" altLang="es-MX" sz="2000" dirty="0" err="1"/>
              <a:t>Tec</a:t>
            </a:r>
            <a:r>
              <a:rPr lang="es-MX" altLang="es-MX" sz="2000" dirty="0"/>
              <a:t>-Milenio (Actualmente 30 plantes en 25 ciudades y un plantel para educación a distancia).</a:t>
            </a:r>
          </a:p>
          <a:p>
            <a:pPr eaLnBrk="1" hangingPunct="1"/>
            <a:r>
              <a:rPr lang="es-MX" altLang="es-MX" sz="2000" dirty="0"/>
              <a:t>Incubadora de Empresas y Red de Incubadoras.</a:t>
            </a:r>
          </a:p>
          <a:p>
            <a:pPr eaLnBrk="1" hangingPunct="1"/>
            <a:r>
              <a:rPr lang="es-MX" altLang="es-MX" sz="2000" dirty="0"/>
              <a:t>Gestión del Fondo PYME.</a:t>
            </a:r>
          </a:p>
          <a:p>
            <a:pPr eaLnBrk="1" hangingPunct="1"/>
            <a:r>
              <a:rPr lang="es-MX" altLang="es-MX" sz="2000" dirty="0"/>
              <a:t>Parque de investigación e innovación tecnológica (Monterrey, Cuernavaca)</a:t>
            </a:r>
          </a:p>
          <a:p>
            <a:pPr eaLnBrk="1" hangingPunct="1"/>
            <a:r>
              <a:rPr lang="es-MX" altLang="es-MX" sz="2000" dirty="0"/>
              <a:t>Parques tecnológicos proyectados: Querétaro, Puebla, Sinaloa. Red de parques tecnológicos</a:t>
            </a:r>
          </a:p>
          <a:p>
            <a:pPr eaLnBrk="1" hangingPunct="1"/>
            <a:r>
              <a:rPr lang="es-MX" altLang="es-MX" sz="2000" dirty="0"/>
              <a:t>Programas de Asesoría, Consultoría, Desarrollo de Proyectos y Programas de Capacitación (ej. SEP-SNTE)</a:t>
            </a:r>
          </a:p>
          <a:p>
            <a:pPr eaLnBrk="1" hangingPunct="1"/>
            <a:r>
              <a:rPr lang="es-MX" altLang="es-MX" sz="2000" dirty="0"/>
              <a:t>Centros Comunitarios de Aprendizaje (Plataforma </a:t>
            </a:r>
            <a:r>
              <a:rPr lang="es-MX" altLang="es-MX" sz="2000" dirty="0" err="1"/>
              <a:t>WebTec</a:t>
            </a:r>
            <a:r>
              <a:rPr lang="es-MX" altLang="es-MX" sz="2000" dirty="0"/>
              <a:t>) y Participación en Plazas Comunitarias</a:t>
            </a:r>
          </a:p>
          <a:p>
            <a:pPr eaLnBrk="1" hangingPunct="1"/>
            <a:r>
              <a:rPr lang="es-MX" altLang="es-MX" sz="2000" dirty="0"/>
              <a:t>Network </a:t>
            </a:r>
            <a:r>
              <a:rPr lang="es-MX" altLang="es-MX" sz="2000" dirty="0" err="1"/>
              <a:t>Information</a:t>
            </a:r>
            <a:r>
              <a:rPr lang="es-MX" altLang="es-MX" sz="2000" dirty="0"/>
              <a:t> Center (NIC) de México desde 1995</a:t>
            </a:r>
          </a:p>
        </p:txBody>
      </p:sp>
    </p:spTree>
    <p:extLst>
      <p:ext uri="{BB962C8B-B14F-4D97-AF65-F5344CB8AC3E}">
        <p14:creationId xmlns:p14="http://schemas.microsoft.com/office/powerpoint/2010/main" val="2758929127"/>
      </p:ext>
    </p:extLst>
  </p:cSld>
  <p:clrMapOvr>
    <a:masterClrMapping/>
  </p:clrMapOvr>
</p:sld>
</file>

<file path=ppt/theme/theme1.xml><?xml version="1.0" encoding="utf-8"?>
<a:theme xmlns:a="http://schemas.openxmlformats.org/drawingml/2006/main" name="Tema de Office">
  <a:themeElements>
    <a:clrScheme name="Tema de 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Tema de 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Tema de 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Override1.xml><?xml version="1.0" encoding="utf-8"?>
<a:themeOverride xmlns:a="http://schemas.openxmlformats.org/drawingml/2006/main">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Tahoma"/>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ＭＳ Ｐゴシック"/>
      <a:font script="Hang" typeface="맑은 고딕"/>
      <a:font script="Hans" typeface="宋体"/>
      <a:font script="Hant" typeface="新細明體"/>
      <a:font script="Arab" typeface="Arial"/>
      <a:font script="Hebr" typeface="Arial"/>
      <a:font script="Thai" typeface="Tahoma"/>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Override>
</file>

<file path=ppt/theme/themeOverride2.xml><?xml version="1.0" encoding="utf-8"?>
<a:themeOverride xmlns:a="http://schemas.openxmlformats.org/drawingml/2006/main">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Tahoma"/>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ＭＳ Ｐゴシック"/>
      <a:font script="Hang" typeface="맑은 고딕"/>
      <a:font script="Hans" typeface="宋体"/>
      <a:font script="Hant" typeface="新細明體"/>
      <a:font script="Arab" typeface="Arial"/>
      <a:font script="Hebr" typeface="Arial"/>
      <a:font script="Thai" typeface="Tahoma"/>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Override>
</file>

<file path=ppt/theme/themeOverride3.xml><?xml version="1.0" encoding="utf-8"?>
<a:themeOverride xmlns:a="http://schemas.openxmlformats.org/drawingml/2006/main">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Tahoma"/>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ＭＳ Ｐゴシック"/>
      <a:font script="Hang" typeface="맑은 고딕"/>
      <a:font script="Hans" typeface="宋体"/>
      <a:font script="Hant" typeface="新細明體"/>
      <a:font script="Arab" typeface="Arial"/>
      <a:font script="Hebr" typeface="Arial"/>
      <a:font script="Thai" typeface="Tahoma"/>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Override>
</file>

<file path=ppt/theme/themeOverride4.xml><?xml version="1.0" encoding="utf-8"?>
<a:themeOverride xmlns:a="http://schemas.openxmlformats.org/drawingml/2006/main">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Tahoma"/>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ＭＳ Ｐゴシック"/>
      <a:font script="Hang" typeface="맑은 고딕"/>
      <a:font script="Hans" typeface="宋体"/>
      <a:font script="Hant" typeface="新細明體"/>
      <a:font script="Arab" typeface="Arial"/>
      <a:font script="Hebr" typeface="Arial"/>
      <a:font script="Thai" typeface="Tahoma"/>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Override>
</file>

<file path=ppt/theme/themeOverride5.xml><?xml version="1.0" encoding="utf-8"?>
<a:themeOverride xmlns:a="http://schemas.openxmlformats.org/drawingml/2006/main">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Tahoma"/>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ＭＳ Ｐゴシック"/>
      <a:font script="Hang" typeface="맑은 고딕"/>
      <a:font script="Hans" typeface="宋体"/>
      <a:font script="Hant" typeface="新細明體"/>
      <a:font script="Arab" typeface="Arial"/>
      <a:font script="Hebr" typeface="Arial"/>
      <a:font script="Thai" typeface="Tahoma"/>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Override>
</file>

<file path=ppt/theme/themeOverride6.xml><?xml version="1.0" encoding="utf-8"?>
<a:themeOverride xmlns:a="http://schemas.openxmlformats.org/drawingml/2006/main">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Tahoma"/>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ＭＳ Ｐゴシック"/>
      <a:font script="Hang" typeface="맑은 고딕"/>
      <a:font script="Hans" typeface="宋体"/>
      <a:font script="Hant" typeface="新細明體"/>
      <a:font script="Arab" typeface="Arial"/>
      <a:font script="Hebr" typeface="Arial"/>
      <a:font script="Thai" typeface="Tahoma"/>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Override>
</file>

<file path=docProps/app.xml><?xml version="1.0" encoding="utf-8"?>
<Properties xmlns="http://schemas.openxmlformats.org/officeDocument/2006/extended-properties" xmlns:vt="http://schemas.openxmlformats.org/officeDocument/2006/docPropsVTypes">
  <Template>Office Theme</Template>
  <TotalTime>217</TotalTime>
  <Words>1819</Words>
  <Application>Microsoft Office PowerPoint</Application>
  <PresentationFormat>Presentación en pantalla (4:3)</PresentationFormat>
  <Paragraphs>168</Paragraphs>
  <Slides>23</Slides>
  <Notes>0</Notes>
  <HiddenSlides>0</HiddenSlides>
  <MMClips>0</MMClips>
  <ScaleCrop>false</ScaleCrop>
  <HeadingPairs>
    <vt:vector size="6" baseType="variant">
      <vt:variant>
        <vt:lpstr>Fuentes usadas</vt:lpstr>
      </vt:variant>
      <vt:variant>
        <vt:i4>4</vt:i4>
      </vt:variant>
      <vt:variant>
        <vt:lpstr>Tema</vt:lpstr>
      </vt:variant>
      <vt:variant>
        <vt:i4>1</vt:i4>
      </vt:variant>
      <vt:variant>
        <vt:lpstr>Títulos de diapositiva</vt:lpstr>
      </vt:variant>
      <vt:variant>
        <vt:i4>23</vt:i4>
      </vt:variant>
    </vt:vector>
  </HeadingPairs>
  <TitlesOfParts>
    <vt:vector size="28" baseType="lpstr">
      <vt:lpstr>Arial</vt:lpstr>
      <vt:lpstr>Calibri</vt:lpstr>
      <vt:lpstr>Calibri Light</vt:lpstr>
      <vt:lpstr>Georgia</vt:lpstr>
      <vt:lpstr>Tema de Office</vt:lpstr>
      <vt:lpstr>       X Curso Interinstitucional del Seminario de Educación Superior  Dinámica del sistema de educación superior privada</vt:lpstr>
      <vt:lpstr>México: Matrícula escolarizada total: TSU, LUT y Normal (1970-2014)</vt:lpstr>
      <vt:lpstr>México: Matrícula escolarizada total: TSU, LUT y Normal (1970-2014)</vt:lpstr>
      <vt:lpstr>Matrícula por nivel y régimen (%)</vt:lpstr>
      <vt:lpstr>Las tres primeras olas de la ES privada</vt:lpstr>
      <vt:lpstr>Validez del modelo Levy</vt:lpstr>
      <vt:lpstr>Opción analítica. Vertientes</vt:lpstr>
      <vt:lpstr>Repaso histórico -1</vt:lpstr>
      <vt:lpstr>Repaso histórico -2</vt:lpstr>
      <vt:lpstr>Primeras propuestas de fomento (1940)</vt:lpstr>
      <vt:lpstr>Primeras propuestas de fomento (1942)</vt:lpstr>
      <vt:lpstr>Repaso histórico -3</vt:lpstr>
      <vt:lpstr>Repaso histórico -4</vt:lpstr>
      <vt:lpstr>Primeras IES privadas</vt:lpstr>
      <vt:lpstr>Universidades privadas 1935-1970</vt:lpstr>
      <vt:lpstr>A partir de 1990: procesos relevantes</vt:lpstr>
      <vt:lpstr>Sistemas privados  Universidades católicas</vt:lpstr>
      <vt:lpstr>Sistemas privados ITESM / Tec-Milenio</vt:lpstr>
      <vt:lpstr>Universidades patito</vt:lpstr>
      <vt:lpstr>Negocios: Grupo ALIAT</vt:lpstr>
      <vt:lpstr>Negocios: Laureate, IDEAL y UNITEC</vt:lpstr>
      <vt:lpstr>Negocios: Nacer Global y Fibra Uno</vt:lpstr>
      <vt:lpstr>Negocios: ITESM</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Presentación de PowerPoint</dc:title>
  <dc:creator>Roberto Rodríguez Gómez</dc:creator>
  <cp:lastModifiedBy>Roberto Rodríguez Gómez</cp:lastModifiedBy>
  <cp:revision>22</cp:revision>
  <dcterms:created xsi:type="dcterms:W3CDTF">2016-11-11T19:09:17Z</dcterms:created>
  <dcterms:modified xsi:type="dcterms:W3CDTF">2016-11-11T22:46:57Z</dcterms:modified>
</cp:coreProperties>
</file>