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0E9B-1961-E84B-A7A6-A9EECAF6177E}" type="datetimeFigureOut">
              <a:rPr lang="es-ES" smtClean="0"/>
              <a:t>09/10/15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96CB8-643A-514A-8DB7-46102830A4E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165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884D-6F0A-E34D-A78E-24B94533D218}" type="datetimeFigureOut">
              <a:rPr lang="es-ES" smtClean="0"/>
              <a:t>09/10/15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8573-A6D1-644D-B924-99F474067CB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95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C63-4155-544B-8015-AD5BDEE3D9FB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07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B31E-2DFF-9E47-ABE9-DC81CC537C7D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68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D495-6F8E-4440-8FE7-1675484DF621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4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E016-ED40-1A41-9364-89EE31539E48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0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527F-C907-934E-AD5A-624EBE763471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02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5C30-6E51-284E-AFEA-A317B7AEFD84}" type="datetime1">
              <a:rPr lang="es-MX" smtClean="0"/>
              <a:t>09/10/15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79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F09D-C46A-8F42-8A0E-D2790011DF9C}" type="datetime1">
              <a:rPr lang="es-MX" smtClean="0"/>
              <a:t>09/10/15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95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2DAA-A35C-D944-BDF6-A5EC1492D418}" type="datetime1">
              <a:rPr lang="es-MX" smtClean="0"/>
              <a:t>09/10/15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B31D-7FD5-9141-88AF-39FB6A40ED07}" type="datetime1">
              <a:rPr lang="es-MX" smtClean="0"/>
              <a:t>09/10/15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59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5FC2-85CA-CF42-808F-E686C78725D9}" type="datetime1">
              <a:rPr lang="es-MX" smtClean="0"/>
              <a:t>09/10/15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E55E-917B-C94C-BC15-25EA3EA50D28}" type="datetime1">
              <a:rPr lang="es-MX" smtClean="0"/>
              <a:t>09/10/15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33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7105-4431-8649-8691-1D718F9BE451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3978-9087-5B4C-BDFD-444C15FFBC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8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512" cy="70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8675" y="5565302"/>
            <a:ext cx="9162675" cy="1443082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Movimientos estudiantiles y construcci</a:t>
            </a:r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 de ciudadanía</a:t>
            </a:r>
          </a:p>
          <a:p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de octubre de 2015</a:t>
            </a:r>
            <a:endParaRPr lang="es-MX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MX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Imanol Ordorika</a:t>
            </a:r>
            <a:endParaRPr lang="es-MX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MX" dirty="0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7005200" y="-1"/>
            <a:ext cx="2138799" cy="4211688"/>
          </a:xfrm>
        </p:spPr>
        <p:txBody>
          <a:bodyPr>
            <a:normAutofit/>
          </a:bodyPr>
          <a:lstStyle/>
          <a:p>
            <a:pPr algn="r"/>
            <a: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IX Curso Interinstitucional del</a:t>
            </a:r>
            <a:b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Seminario de Educación Superior </a:t>
            </a:r>
            <a:b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 la UNAM</a:t>
            </a:r>
            <a:b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Género, juventud y ciudadanía </a:t>
            </a:r>
            <a:b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 la educación superior</a:t>
            </a:r>
            <a:endParaRPr lang="es-MX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64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512" cy="70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Ciudadanía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Referentes hist</a:t>
            </a:r>
            <a:r>
              <a:rPr lang="es-ES" dirty="0" smtClean="0"/>
              <a:t>óricos:</a:t>
            </a:r>
          </a:p>
          <a:p>
            <a:pPr lvl="1"/>
            <a:r>
              <a:rPr lang="es-ES" dirty="0" smtClean="0"/>
              <a:t>Bill of </a:t>
            </a:r>
            <a:r>
              <a:rPr lang="es-ES" dirty="0" err="1" smtClean="0"/>
              <a:t>rights</a:t>
            </a:r>
            <a:r>
              <a:rPr lang="es-ES" dirty="0" smtClean="0"/>
              <a:t>, 1689: derechos frente al ejercicio del poder (expresi</a:t>
            </a:r>
            <a:r>
              <a:rPr lang="es-ES" dirty="0" smtClean="0"/>
              <a:t>ón, petición, etc.)</a:t>
            </a:r>
            <a:endParaRPr lang="es-ES" dirty="0" smtClean="0"/>
          </a:p>
          <a:p>
            <a:pPr lvl="1"/>
            <a:r>
              <a:rPr lang="es-ES" dirty="0" smtClean="0"/>
              <a:t>Enmienda 14, 1868: el derecho a tener derechos</a:t>
            </a:r>
          </a:p>
          <a:p>
            <a:pPr lvl="1"/>
            <a:r>
              <a:rPr lang="es-ES" dirty="0" smtClean="0"/>
              <a:t>Declaraci</a:t>
            </a:r>
            <a:r>
              <a:rPr lang="es-ES" dirty="0" smtClean="0"/>
              <a:t>ón de los derechos del hombre y el ciudadano, 1945: igualdad ante la ley; libertades de conciencia, pensamiento, expresión, reunión y organización; participación; económicos, sociales y culturales;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A63F-204E-BE4A-BDA9-7DABA6262F16}" type="datetime1">
              <a:rPr lang="es-MX" smtClean="0"/>
              <a:t>09/10/15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771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Ciudadanía, soberanía y autoconciencia</a:t>
            </a:r>
          </a:p>
          <a:p>
            <a:pPr lvl="1"/>
            <a:r>
              <a:rPr lang="es-ES" dirty="0" smtClean="0"/>
              <a:t>Son pocos los que disponen de condiciones para informarse y ubicarse frente a los acontecimientos mundiales, tomando en cuenta sus implicaciones locales, regionales, nacionales y continentales. Cuando se crean las condiciones más plenas para la elaboración de la autoconciencia, en el sentido de la conciencia de sí, entonces la ciudadanía se realiza propiamente como soberanía" (</a:t>
            </a:r>
            <a:r>
              <a:rPr lang="es-ES" dirty="0" err="1" smtClean="0"/>
              <a:t>Ianni</a:t>
            </a:r>
            <a:r>
              <a:rPr lang="es-ES" dirty="0" smtClean="0"/>
              <a:t>, 2007).</a:t>
            </a:r>
          </a:p>
          <a:p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Ciudadan</a:t>
            </a:r>
            <a:r>
              <a:rPr lang="es-ES" dirty="0" smtClean="0"/>
              <a:t>ía</a:t>
            </a:r>
            <a:endParaRPr lang="es-ES" dirty="0"/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B247-B20B-464F-ACC4-40FA47FEB6FA}" type="datetime1">
              <a:rPr lang="es-MX" smtClean="0"/>
              <a:t>09/10/15</a:t>
            </a:fld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59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Universidad y ciudadan</a:t>
            </a:r>
            <a:r>
              <a:rPr lang="es-ES" dirty="0" smtClean="0"/>
              <a:t>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Ciudadan</a:t>
            </a:r>
            <a:r>
              <a:rPr lang="es-ES" dirty="0" smtClean="0"/>
              <a:t>ía y racionalidad</a:t>
            </a:r>
          </a:p>
          <a:p>
            <a:pPr lvl="1"/>
            <a:r>
              <a:rPr lang="es-ES" dirty="0" smtClean="0"/>
              <a:t>La universidad como expresión máxima de la racionalidad</a:t>
            </a:r>
          </a:p>
          <a:p>
            <a:r>
              <a:rPr lang="es-ES" dirty="0" smtClean="0"/>
              <a:t>Responsabilidad social de la universidad</a:t>
            </a:r>
          </a:p>
          <a:p>
            <a:pPr lvl="1"/>
            <a:r>
              <a:rPr lang="es-ES" dirty="0" smtClean="0"/>
              <a:t>Formaci</a:t>
            </a:r>
            <a:r>
              <a:rPr lang="es-ES" dirty="0" smtClean="0"/>
              <a:t>ón ciudadana</a:t>
            </a:r>
          </a:p>
          <a:p>
            <a:r>
              <a:rPr lang="es-ES" dirty="0" smtClean="0"/>
              <a:t>Universidad como actor en procesos de democratizaci</a:t>
            </a:r>
            <a:r>
              <a:rPr lang="es-ES" dirty="0" smtClean="0"/>
              <a:t>ón</a:t>
            </a:r>
          </a:p>
          <a:p>
            <a:pPr lvl="1"/>
            <a:r>
              <a:rPr lang="es-ES" dirty="0" smtClean="0"/>
              <a:t>Proyectos que vinculen a alumnos con la sociedad</a:t>
            </a:r>
          </a:p>
          <a:p>
            <a:pPr lvl="1"/>
            <a:r>
              <a:rPr lang="es-ES" dirty="0" smtClean="0"/>
              <a:t>Contribución a la formación ciudadana en la sociedad</a:t>
            </a:r>
          </a:p>
          <a:p>
            <a:pPr lvl="1"/>
            <a:r>
              <a:rPr lang="es-ES" dirty="0" smtClean="0"/>
              <a:t>Estrategias pedagógicas, educación en valores…</a:t>
            </a:r>
            <a:endParaRPr lang="es-ES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6CC2-78B6-0B49-9838-34E38EB242D2}" type="datetime1">
              <a:rPr lang="es-MX" smtClean="0"/>
              <a:t>09/10/15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41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dirty="0" smtClean="0"/>
              <a:t>Participación estudiantil y ciudadanía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Ciudadanía y conciencia ciudadana</a:t>
            </a:r>
          </a:p>
          <a:p>
            <a:r>
              <a:rPr lang="es-ES" dirty="0" smtClean="0"/>
              <a:t>Estudiantes y vida universitaria</a:t>
            </a:r>
          </a:p>
          <a:p>
            <a:pPr lvl="1"/>
            <a:r>
              <a:rPr lang="es-ES" dirty="0" smtClean="0"/>
              <a:t>Información, representación y toma de decisiones</a:t>
            </a:r>
          </a:p>
          <a:p>
            <a:pPr lvl="1"/>
            <a:r>
              <a:rPr lang="es-ES" dirty="0" smtClean="0"/>
              <a:t>Socialización en valores y prácticas de convivencia</a:t>
            </a:r>
          </a:p>
          <a:p>
            <a:r>
              <a:rPr lang="es-ES" dirty="0" smtClean="0"/>
              <a:t>Movimientos estudiantiles, catalizadores de la formación ciudadana</a:t>
            </a:r>
          </a:p>
          <a:p>
            <a:pPr lvl="1"/>
            <a:r>
              <a:rPr lang="es-ES" dirty="0" smtClean="0"/>
              <a:t>Debate</a:t>
            </a:r>
          </a:p>
          <a:p>
            <a:pPr lvl="1"/>
            <a:r>
              <a:rPr lang="es-ES" dirty="0" smtClean="0"/>
              <a:t>Organización</a:t>
            </a:r>
          </a:p>
          <a:p>
            <a:pPr lvl="1"/>
            <a:r>
              <a:rPr lang="es-ES" dirty="0" smtClean="0"/>
              <a:t>Acción</a:t>
            </a:r>
            <a:endParaRPr lang="es-ES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36EF-E6A0-5343-8E58-9819421ADEB9}" type="datetime1">
              <a:rPr lang="es-MX" smtClean="0"/>
              <a:t>09/10/15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28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Movimientos estudiantiles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1968</a:t>
            </a:r>
          </a:p>
          <a:p>
            <a:pPr lvl="1"/>
            <a:r>
              <a:rPr lang="es-ES" dirty="0" smtClean="0"/>
              <a:t>Represi</a:t>
            </a:r>
            <a:r>
              <a:rPr lang="es-ES" dirty="0" smtClean="0"/>
              <a:t>ón y reacción</a:t>
            </a:r>
          </a:p>
          <a:p>
            <a:pPr lvl="1"/>
            <a:r>
              <a:rPr lang="es-ES" dirty="0" smtClean="0"/>
              <a:t>Espontaneidad y construcci</a:t>
            </a:r>
            <a:r>
              <a:rPr lang="es-ES" dirty="0" smtClean="0"/>
              <a:t>ón del movimiento</a:t>
            </a:r>
          </a:p>
          <a:p>
            <a:pPr lvl="1"/>
            <a:r>
              <a:rPr lang="es-ES" dirty="0" smtClean="0"/>
              <a:t>Antiautoritarismo y democracia</a:t>
            </a:r>
          </a:p>
          <a:p>
            <a:pPr lvl="1"/>
            <a:r>
              <a:rPr lang="es-ES" dirty="0" smtClean="0"/>
              <a:t>Análisis político y acción</a:t>
            </a:r>
          </a:p>
          <a:p>
            <a:pPr lvl="1"/>
            <a:r>
              <a:rPr lang="es-ES" dirty="0" smtClean="0"/>
              <a:t>Movilización de masas</a:t>
            </a:r>
          </a:p>
          <a:p>
            <a:pPr lvl="1"/>
            <a:r>
              <a:rPr lang="es-ES" dirty="0" smtClean="0"/>
              <a:t>Comunicación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3866-9A1F-DE44-8B9E-8649A018794E}" type="datetime1">
              <a:rPr lang="es-MX" smtClean="0"/>
              <a:t>09/10/15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Movimientos estudiantiles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Movimiento estudiantil en Chile</a:t>
            </a:r>
          </a:p>
          <a:p>
            <a:pPr lvl="1"/>
            <a:r>
              <a:rPr lang="es-ES" dirty="0" smtClean="0"/>
              <a:t>Estructuras hist</a:t>
            </a:r>
            <a:r>
              <a:rPr lang="es-ES" dirty="0" smtClean="0"/>
              <a:t>óricas de organización</a:t>
            </a:r>
            <a:endParaRPr lang="es-ES" dirty="0" smtClean="0"/>
          </a:p>
          <a:p>
            <a:pPr lvl="1"/>
            <a:r>
              <a:rPr lang="es-ES" dirty="0" smtClean="0"/>
              <a:t>Construcción del consenso y la legitimidad</a:t>
            </a:r>
          </a:p>
          <a:p>
            <a:pPr lvl="1"/>
            <a:r>
              <a:rPr lang="es-ES" dirty="0" smtClean="0"/>
              <a:t>Cambiar la correlación de fuerzas</a:t>
            </a:r>
          </a:p>
          <a:p>
            <a:pPr lvl="1"/>
            <a:r>
              <a:rPr lang="es-ES" dirty="0" smtClean="0"/>
              <a:t>Impacto pol</a:t>
            </a:r>
            <a:r>
              <a:rPr lang="es-ES" dirty="0" smtClean="0"/>
              <a:t>ítico electoral</a:t>
            </a:r>
            <a:endParaRPr lang="es-ES" dirty="0" smtClean="0"/>
          </a:p>
          <a:p>
            <a:pPr lvl="1"/>
            <a:r>
              <a:rPr lang="es-ES" dirty="0" smtClean="0"/>
              <a:t>Acci</a:t>
            </a:r>
            <a:r>
              <a:rPr lang="es-ES" dirty="0" smtClean="0"/>
              <a:t>ón parlamentaria y movimiento social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E016-ED40-1A41-9364-89EE31539E48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38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Movimientos estudiantiles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#yosoy132</a:t>
            </a:r>
          </a:p>
          <a:p>
            <a:pPr lvl="1"/>
            <a:r>
              <a:rPr lang="es-ES" dirty="0" smtClean="0"/>
              <a:t>De la resistencia a la iniciativa</a:t>
            </a:r>
          </a:p>
          <a:p>
            <a:pPr lvl="1"/>
            <a:r>
              <a:rPr lang="es-ES" dirty="0" smtClean="0"/>
              <a:t>Organización y naturaleza del movimiento</a:t>
            </a:r>
          </a:p>
          <a:p>
            <a:pPr lvl="2"/>
            <a:r>
              <a:rPr lang="es-ES" dirty="0" smtClean="0"/>
              <a:t>Diversidad social, institucional y pol</a:t>
            </a:r>
            <a:r>
              <a:rPr lang="es-ES" dirty="0" smtClean="0"/>
              <a:t>ítica</a:t>
            </a:r>
            <a:endParaRPr lang="es-ES" dirty="0" smtClean="0"/>
          </a:p>
          <a:p>
            <a:pPr lvl="1"/>
            <a:r>
              <a:rPr lang="es-ES" dirty="0" smtClean="0"/>
              <a:t>Nuevas formas de comunicación y acci</a:t>
            </a:r>
            <a:r>
              <a:rPr lang="es-ES" dirty="0" smtClean="0"/>
              <a:t>ón</a:t>
            </a:r>
            <a:endParaRPr lang="es-ES" dirty="0" smtClean="0"/>
          </a:p>
          <a:p>
            <a:pPr lvl="1"/>
            <a:r>
              <a:rPr lang="es-ES" dirty="0" smtClean="0"/>
              <a:t>Los límites de la acción colectiva</a:t>
            </a:r>
          </a:p>
          <a:p>
            <a:pPr lvl="1"/>
            <a:r>
              <a:rPr lang="es-ES" dirty="0" smtClean="0"/>
              <a:t>Lo viejo y lo nuevo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E016-ED40-1A41-9364-89EE31539E48}" type="datetime1">
              <a:rPr lang="es-MX" smtClean="0"/>
              <a:t>09/10/15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3978-9087-5B4C-BDFD-444C15FFBC5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91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353</Words>
  <Application>Microsoft Macintosh PowerPoint</Application>
  <PresentationFormat>Presentación en pantalla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IX Curso Interinstitucional del  Seminario de Educación Superior  de la UNAM Género, juventud y ciudadanía  en la educación superior</vt:lpstr>
      <vt:lpstr>Ciudadanía</vt:lpstr>
      <vt:lpstr>Ciudadanía</vt:lpstr>
      <vt:lpstr>Universidad y ciudadanía</vt:lpstr>
      <vt:lpstr>Participación estudiantil y ciudadanía</vt:lpstr>
      <vt:lpstr>Movimientos estudiantiles</vt:lpstr>
      <vt:lpstr>Movimientos estudiantiles</vt:lpstr>
      <vt:lpstr>Movimientos estudiantiles</vt:lpstr>
    </vt:vector>
  </TitlesOfParts>
  <Company>Instituto de Investigaciones Económicas, 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Curso Interinstitucional del  Seminario de Educación Superior  de la UNAM Género, juventud y ciudadanía  en la educación superior</dc:title>
  <dc:creator>Imanol Ordorika</dc:creator>
  <cp:lastModifiedBy>Imanol Ordorika</cp:lastModifiedBy>
  <cp:revision>9</cp:revision>
  <dcterms:created xsi:type="dcterms:W3CDTF">2015-10-09T18:14:19Z</dcterms:created>
  <dcterms:modified xsi:type="dcterms:W3CDTF">2015-10-09T19:12:34Z</dcterms:modified>
</cp:coreProperties>
</file>