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5" r:id="rId10"/>
    <p:sldId id="276" r:id="rId11"/>
    <p:sldId id="277" r:id="rId12"/>
    <p:sldId id="271" r:id="rId13"/>
    <p:sldId id="262" r:id="rId14"/>
    <p:sldId id="263" r:id="rId15"/>
    <p:sldId id="257" r:id="rId16"/>
    <p:sldId id="258" r:id="rId17"/>
    <p:sldId id="259" r:id="rId18"/>
    <p:sldId id="260" r:id="rId19"/>
    <p:sldId id="261" r:id="rId20"/>
    <p:sldId id="272" r:id="rId21"/>
    <p:sldId id="274"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423451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114583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5328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104770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300813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399012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418155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32396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208411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8908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CE3E0-7CB3-4D8E-98A4-17507C2E6A87}" type="datetimeFigureOut">
              <a:rPr lang="es-MX" smtClean="0"/>
              <a:t>25/09/2015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8219A4-DF52-4585-AB1F-89D419A89335}" type="slidenum">
              <a:rPr lang="es-MX" smtClean="0"/>
              <a:t>‹Nº›</a:t>
            </a:fld>
            <a:endParaRPr lang="es-MX"/>
          </a:p>
        </p:txBody>
      </p:sp>
    </p:spTree>
    <p:extLst>
      <p:ext uri="{BB962C8B-B14F-4D97-AF65-F5344CB8AC3E}">
        <p14:creationId xmlns:p14="http://schemas.microsoft.com/office/powerpoint/2010/main" val="32742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CE3E0-7CB3-4D8E-98A4-17507C2E6A87}" type="datetimeFigureOut">
              <a:rPr lang="es-MX" smtClean="0"/>
              <a:t>25/09/2015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219A4-DF52-4585-AB1F-89D419A89335}" type="slidenum">
              <a:rPr lang="es-MX" smtClean="0"/>
              <a:t>‹Nº›</a:t>
            </a:fld>
            <a:endParaRPr lang="es-MX"/>
          </a:p>
        </p:txBody>
      </p:sp>
    </p:spTree>
    <p:extLst>
      <p:ext uri="{BB962C8B-B14F-4D97-AF65-F5344CB8AC3E}">
        <p14:creationId xmlns:p14="http://schemas.microsoft.com/office/powerpoint/2010/main" val="17844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0" y="0"/>
            <a:ext cx="8820472" cy="2276872"/>
          </a:xfrm>
        </p:spPr>
        <p:txBody>
          <a:bodyPr>
            <a:noAutofit/>
          </a:bodyPr>
          <a:lstStyle/>
          <a:p>
            <a:pPr marL="3600000" algn="r"/>
            <a:r>
              <a:rPr lang="es-MX" sz="2000" b="1" dirty="0" smtClean="0">
                <a:solidFill>
                  <a:srgbClr val="C00000"/>
                </a:solidFill>
              </a:rPr>
              <a:t>IX Curso Interinstitucional del</a:t>
            </a:r>
            <a:br>
              <a:rPr lang="es-MX" sz="2000" b="1" dirty="0" smtClean="0">
                <a:solidFill>
                  <a:srgbClr val="C00000"/>
                </a:solidFill>
              </a:rPr>
            </a:br>
            <a:r>
              <a:rPr lang="es-MX" sz="2000" b="1" dirty="0" smtClean="0">
                <a:solidFill>
                  <a:srgbClr val="C00000"/>
                </a:solidFill>
              </a:rPr>
              <a:t> Seminario de Educación Superior </a:t>
            </a:r>
            <a:br>
              <a:rPr lang="es-MX" sz="2000" b="1" dirty="0" smtClean="0">
                <a:solidFill>
                  <a:srgbClr val="C00000"/>
                </a:solidFill>
              </a:rPr>
            </a:br>
            <a:r>
              <a:rPr lang="es-MX" sz="2000" b="1" dirty="0" smtClean="0">
                <a:solidFill>
                  <a:srgbClr val="C00000"/>
                </a:solidFill>
              </a:rPr>
              <a:t>de la UNAM</a:t>
            </a:r>
            <a:br>
              <a:rPr lang="es-MX" sz="2000" b="1" dirty="0" smtClean="0">
                <a:solidFill>
                  <a:srgbClr val="C00000"/>
                </a:solidFill>
              </a:rPr>
            </a:br>
            <a:r>
              <a:rPr lang="es-MX" sz="2000" b="1" dirty="0" smtClean="0">
                <a:solidFill>
                  <a:srgbClr val="C00000"/>
                </a:solidFill>
              </a:rPr>
              <a:t>Género, juventud y ciudadanía </a:t>
            </a:r>
            <a:br>
              <a:rPr lang="es-MX" sz="2000" b="1" dirty="0" smtClean="0">
                <a:solidFill>
                  <a:srgbClr val="C00000"/>
                </a:solidFill>
              </a:rPr>
            </a:br>
            <a:r>
              <a:rPr lang="es-MX" sz="2000" b="1" dirty="0" smtClean="0">
                <a:solidFill>
                  <a:srgbClr val="C00000"/>
                </a:solidFill>
              </a:rPr>
              <a:t>en la educación superior</a:t>
            </a:r>
            <a:endParaRPr lang="es-MX" sz="2000" b="1" dirty="0">
              <a:solidFill>
                <a:srgbClr val="C00000"/>
              </a:solidFill>
            </a:endParaRPr>
          </a:p>
        </p:txBody>
      </p:sp>
      <p:sp>
        <p:nvSpPr>
          <p:cNvPr id="3" name="2 Subtítulo"/>
          <p:cNvSpPr>
            <a:spLocks noGrp="1"/>
          </p:cNvSpPr>
          <p:nvPr>
            <p:ph type="subTitle" idx="1"/>
          </p:nvPr>
        </p:nvSpPr>
        <p:spPr>
          <a:xfrm>
            <a:off x="5580112" y="2420888"/>
            <a:ext cx="3563888" cy="2641848"/>
          </a:xfrm>
        </p:spPr>
        <p:txBody>
          <a:bodyPr>
            <a:normAutofit fontScale="85000" lnSpcReduction="10000"/>
          </a:bodyPr>
          <a:lstStyle/>
          <a:p>
            <a:r>
              <a:rPr lang="es-MX" b="1" dirty="0" smtClean="0">
                <a:solidFill>
                  <a:schemeClr val="tx1"/>
                </a:solidFill>
              </a:rPr>
              <a:t>La idea de universidad y la idea de ciudadanía</a:t>
            </a:r>
          </a:p>
          <a:p>
            <a:r>
              <a:rPr lang="es-MX" sz="2400" b="1" dirty="0" smtClean="0">
                <a:solidFill>
                  <a:schemeClr val="tx1"/>
                </a:solidFill>
              </a:rPr>
              <a:t>25 de septiembre 2015</a:t>
            </a:r>
          </a:p>
          <a:p>
            <a:endParaRPr lang="es-MX" b="1" dirty="0" smtClean="0">
              <a:solidFill>
                <a:schemeClr val="tx1"/>
              </a:solidFill>
            </a:endParaRPr>
          </a:p>
          <a:p>
            <a:r>
              <a:rPr lang="es-MX" b="1" dirty="0" smtClean="0">
                <a:solidFill>
                  <a:schemeClr val="tx1"/>
                </a:solidFill>
              </a:rPr>
              <a:t>Roberto Rodríguez Gómez</a:t>
            </a:r>
          </a:p>
          <a:p>
            <a:endParaRPr lang="es-MX" dirty="0"/>
          </a:p>
        </p:txBody>
      </p:sp>
    </p:spTree>
    <p:extLst>
      <p:ext uri="{BB962C8B-B14F-4D97-AF65-F5344CB8AC3E}">
        <p14:creationId xmlns:p14="http://schemas.microsoft.com/office/powerpoint/2010/main" val="2007633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0"/>
            <a:ext cx="9180512" cy="720000"/>
          </a:xfrm>
        </p:spPr>
        <p:txBody>
          <a:bodyPr>
            <a:normAutofit/>
          </a:bodyPr>
          <a:lstStyle/>
          <a:p>
            <a:r>
              <a:rPr lang="es-MX" sz="2400" dirty="0"/>
              <a:t>Declaración de los derechos del hombre y el del ciudadano (1789) </a:t>
            </a:r>
          </a:p>
        </p:txBody>
      </p:sp>
      <p:sp>
        <p:nvSpPr>
          <p:cNvPr id="3" name="2 Marcador de contenido"/>
          <p:cNvSpPr>
            <a:spLocks noGrp="1"/>
          </p:cNvSpPr>
          <p:nvPr>
            <p:ph idx="1"/>
          </p:nvPr>
        </p:nvSpPr>
        <p:spPr>
          <a:xfrm>
            <a:off x="457200" y="764704"/>
            <a:ext cx="8229600" cy="5361459"/>
          </a:xfrm>
        </p:spPr>
        <p:txBody>
          <a:bodyPr>
            <a:normAutofit/>
          </a:bodyPr>
          <a:lstStyle/>
          <a:p>
            <a:pPr marL="457200" indent="-457200">
              <a:buFont typeface="+mj-lt"/>
              <a:buAutoNum type="arabicPeriod" startAt="24"/>
            </a:pPr>
            <a:r>
              <a:rPr lang="es-MX" sz="1600" dirty="0" smtClean="0"/>
              <a:t>Toda </a:t>
            </a:r>
            <a:r>
              <a:rPr lang="es-MX" sz="1600" dirty="0"/>
              <a:t>persona tiene derecho al descanso, al disfrute del tiempo libre, a una limitación razonable de la duración del trabajo y a vacaciones periódicas pagadas</a:t>
            </a:r>
            <a:r>
              <a:rPr lang="es-MX" sz="1600" dirty="0" smtClean="0"/>
              <a:t>.</a:t>
            </a:r>
          </a:p>
          <a:p>
            <a:pPr marL="457200" indent="-457200">
              <a:buFont typeface="+mj-lt"/>
              <a:buAutoNum type="arabicPeriod" startAt="24"/>
            </a:pPr>
            <a:r>
              <a:rPr lang="es-MX" sz="1600" dirty="0" smtClean="0"/>
              <a:t>Toda </a:t>
            </a:r>
            <a:r>
              <a:rPr lang="es-MX" sz="1600" dirty="0"/>
              <a:t>persona tiene derecho a un nivel de vida adecuado que le asegure, así como a su familia, la salud y el bienestar, y en especial la alimentación, el vestido, la vivienda, la asistencia médica y los servicios sociales necesarios; tiene asimismo derecho a los seguros en caso de desempleo, enfermedad, invalidez, viudez, vejez y otros casos de pérdida de sus medios de subsistencia por circunstancias independientes de su voluntad</a:t>
            </a:r>
            <a:r>
              <a:rPr lang="es-MX" sz="1600" dirty="0" smtClean="0"/>
              <a:t>. La </a:t>
            </a:r>
            <a:r>
              <a:rPr lang="es-MX" sz="1600" dirty="0"/>
              <a:t>maternidad y la infancia tienen derecho a cuidados y asistencia especiales. Todos los niños, nacidos de matrimonio o fuera de matrimonio, tienen derecho a igual protección social</a:t>
            </a:r>
            <a:r>
              <a:rPr lang="es-MX" sz="1600" dirty="0" smtClean="0"/>
              <a:t>.</a:t>
            </a:r>
          </a:p>
          <a:p>
            <a:pPr marL="457200" indent="-457200">
              <a:buFont typeface="+mj-lt"/>
              <a:buAutoNum type="arabicPeriod" startAt="24"/>
            </a:pPr>
            <a:r>
              <a:rPr lang="es-MX" sz="1600" dirty="0" smtClean="0"/>
              <a:t>Toda </a:t>
            </a:r>
            <a:r>
              <a:rPr lang="es-MX" sz="1600" dirty="0"/>
              <a:t>persona tiene derecho a la educación. La educación será gratuita, al menos en lo concerniente a la instrucción elemental y a las etapas fundamentales. La instrucción elemental será obligatoria. La instrucción técnica y profesional habrá de ser accesible en general y el acceso a los estudios superiores será igual para todos, en función de los méritos respectivos</a:t>
            </a:r>
            <a:r>
              <a:rPr lang="es-MX" sz="1600" dirty="0" smtClean="0"/>
              <a:t>. La </a:t>
            </a:r>
            <a:r>
              <a:rPr lang="es-MX" sz="1600" dirty="0"/>
              <a:t>educación tendrá por objeto el pleno desarrollo de la personalidad humana y el fortalecimiento del respeto a los derechos humanos y a las libertades fundamentales. Promoverá la comprensión, la tolerancia y la amistad entre todas las naciones y todos los grupos raciales o religiosos, y promoverá el desarrollo de las actividades de las Naciones Unidas para el mantenimiento de la paz</a:t>
            </a:r>
            <a:r>
              <a:rPr lang="es-MX" sz="1600" dirty="0" smtClean="0"/>
              <a:t>. Los </a:t>
            </a:r>
            <a:r>
              <a:rPr lang="es-MX" sz="1600" dirty="0"/>
              <a:t>padres tendrán derecho preferente a escoger el tipo de educación que habrá de darse a sus hijos</a:t>
            </a:r>
            <a:r>
              <a:rPr lang="es-MX" sz="1600" dirty="0" smtClean="0"/>
              <a:t>.</a:t>
            </a:r>
            <a:endParaRPr lang="es-MX" sz="1600" dirty="0"/>
          </a:p>
        </p:txBody>
      </p:sp>
    </p:spTree>
    <p:extLst>
      <p:ext uri="{BB962C8B-B14F-4D97-AF65-F5344CB8AC3E}">
        <p14:creationId xmlns:p14="http://schemas.microsoft.com/office/powerpoint/2010/main" val="245675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0"/>
            <a:ext cx="9180512" cy="720000"/>
          </a:xfrm>
        </p:spPr>
        <p:txBody>
          <a:bodyPr>
            <a:normAutofit/>
          </a:bodyPr>
          <a:lstStyle/>
          <a:p>
            <a:r>
              <a:rPr lang="es-MX" sz="2400" dirty="0"/>
              <a:t>Declaración de los derechos del hombre y el del ciudadano (1789) </a:t>
            </a:r>
          </a:p>
        </p:txBody>
      </p:sp>
      <p:sp>
        <p:nvSpPr>
          <p:cNvPr id="3" name="2 Marcador de contenido"/>
          <p:cNvSpPr>
            <a:spLocks noGrp="1"/>
          </p:cNvSpPr>
          <p:nvPr>
            <p:ph idx="1"/>
          </p:nvPr>
        </p:nvSpPr>
        <p:spPr>
          <a:xfrm>
            <a:off x="457200" y="764704"/>
            <a:ext cx="8229600" cy="5361459"/>
          </a:xfrm>
        </p:spPr>
        <p:txBody>
          <a:bodyPr>
            <a:normAutofit/>
          </a:bodyPr>
          <a:lstStyle/>
          <a:p>
            <a:pPr marL="457200" indent="-457200">
              <a:buFont typeface="+mj-lt"/>
              <a:buAutoNum type="arabicPeriod" startAt="27"/>
            </a:pPr>
            <a:r>
              <a:rPr lang="es-MX" sz="1600" dirty="0" smtClean="0"/>
              <a:t>Toda </a:t>
            </a:r>
            <a:r>
              <a:rPr lang="es-MX" sz="1600" dirty="0"/>
              <a:t>persona tiene derecho a tomar parte libremente en la vida cultural de la comunidad, a gozar de las artes y a participar en el progreso científico y en los beneficios que de él resulten</a:t>
            </a:r>
            <a:r>
              <a:rPr lang="es-MX" sz="1600" dirty="0" smtClean="0"/>
              <a:t>. Toda </a:t>
            </a:r>
            <a:r>
              <a:rPr lang="es-MX" sz="1600" dirty="0"/>
              <a:t>persona tiene derecho a la protección de los intereses morales y materiales que le correspondan por razón de las producciones científicas, literarias o artísticas de que sea autora</a:t>
            </a:r>
            <a:r>
              <a:rPr lang="es-MX" sz="1600" dirty="0" smtClean="0"/>
              <a:t>.</a:t>
            </a:r>
          </a:p>
          <a:p>
            <a:pPr marL="457200" indent="-457200">
              <a:buFont typeface="+mj-lt"/>
              <a:buAutoNum type="arabicPeriod" startAt="27"/>
            </a:pPr>
            <a:r>
              <a:rPr lang="es-MX" sz="1600" dirty="0"/>
              <a:t>Toda persona tiene derecho a que se establezca un orden social e internacional en el que los derechos y libertades proclamados en esta Declaración se hagan plenamente efectivos</a:t>
            </a:r>
            <a:r>
              <a:rPr lang="es-MX" sz="1600" dirty="0" smtClean="0"/>
              <a:t>.</a:t>
            </a:r>
          </a:p>
          <a:p>
            <a:pPr marL="457200" indent="-457200">
              <a:buFont typeface="+mj-lt"/>
              <a:buAutoNum type="arabicPeriod" startAt="27"/>
            </a:pPr>
            <a:r>
              <a:rPr lang="es-MX" sz="1600" dirty="0" smtClean="0"/>
              <a:t>Toda </a:t>
            </a:r>
            <a:r>
              <a:rPr lang="es-MX" sz="1600" dirty="0"/>
              <a:t>persona tiene deberes respecto a la comunidad, puesto que sólo en ella puede desarrollar libre y plenamente su personalidad</a:t>
            </a:r>
            <a:r>
              <a:rPr lang="es-MX" sz="1600" dirty="0" smtClean="0"/>
              <a:t>. En </a:t>
            </a:r>
            <a:r>
              <a:rPr lang="es-MX" sz="1600" dirty="0"/>
              <a:t>el ejercicio de sus derechos y en el disfrute de sus libertades, toda persona estará solamente sujeta a las limitaciones establecidas por la ley con el único fin de asegurar el reconocimiento y el respeto de los derechos y libertades de los demás, y de satisfacer las justas exigencias de la moral, del orden público y del bienestar general en una sociedad democrática</a:t>
            </a:r>
            <a:r>
              <a:rPr lang="es-MX" sz="1600" dirty="0" smtClean="0"/>
              <a:t>. Estos </a:t>
            </a:r>
            <a:r>
              <a:rPr lang="es-MX" sz="1600" dirty="0"/>
              <a:t>derechos y libertades no podrán en ningún caso ser ejercidos en oposición a los propósitos y principios de las Naciones Unidas</a:t>
            </a:r>
            <a:r>
              <a:rPr lang="es-MX" sz="1600" dirty="0" smtClean="0"/>
              <a:t>.</a:t>
            </a:r>
          </a:p>
          <a:p>
            <a:pPr marL="457200" indent="-457200">
              <a:buFont typeface="+mj-lt"/>
              <a:buAutoNum type="arabicPeriod" startAt="27"/>
            </a:pPr>
            <a:r>
              <a:rPr lang="es-MX" sz="1600" dirty="0"/>
              <a:t>Nada en esta Declaración podrá interpretarse en el sentido de que confiere derecho alguno al Estado, a un grupo o a una persona, para emprender y desarrollar actividades o realizar actos tendientes a la supresión de cualquiera de los derechos y libertades proclamados en esta Declaración</a:t>
            </a:r>
            <a:endParaRPr lang="es-MX" sz="1600" dirty="0" smtClean="0"/>
          </a:p>
          <a:p>
            <a:pPr marL="457200" indent="-457200">
              <a:buFont typeface="+mj-lt"/>
              <a:buAutoNum type="arabicPeriod" startAt="27"/>
            </a:pPr>
            <a:endParaRPr lang="es-MX" sz="1900" dirty="0"/>
          </a:p>
          <a:p>
            <a:pPr marL="457200" indent="-457200">
              <a:buFont typeface="+mj-lt"/>
              <a:buAutoNum type="arabicPeriod" startAt="27"/>
            </a:pPr>
            <a:endParaRPr lang="es-MX" sz="1900" dirty="0"/>
          </a:p>
          <a:p>
            <a:pPr marL="457200" indent="-457200">
              <a:buFont typeface="+mj-lt"/>
              <a:buAutoNum type="arabicPeriod" startAt="27"/>
            </a:pPr>
            <a:endParaRPr lang="es-MX" sz="1900" dirty="0"/>
          </a:p>
        </p:txBody>
      </p:sp>
    </p:spTree>
    <p:extLst>
      <p:ext uri="{BB962C8B-B14F-4D97-AF65-F5344CB8AC3E}">
        <p14:creationId xmlns:p14="http://schemas.microsoft.com/office/powerpoint/2010/main" val="38691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4716016" y="4365104"/>
            <a:ext cx="4248472"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4716016" y="2996952"/>
            <a:ext cx="4248472" cy="1152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4716016" y="1628800"/>
            <a:ext cx="158417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716016" y="1916832"/>
            <a:ext cx="273630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4716016" y="1700808"/>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6012160" y="1412776"/>
            <a:ext cx="288032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0" y="0"/>
            <a:ext cx="9144000" cy="720000"/>
          </a:xfrm>
          <a:solidFill>
            <a:schemeClr val="tx1"/>
          </a:solidFill>
        </p:spPr>
        <p:txBody>
          <a:bodyPr>
            <a:normAutofit/>
          </a:bodyPr>
          <a:lstStyle/>
          <a:p>
            <a:r>
              <a:rPr lang="es-MX" sz="2800" dirty="0" smtClean="0">
                <a:solidFill>
                  <a:schemeClr val="bg1"/>
                </a:solidFill>
              </a:rPr>
              <a:t>Reforma constitucional Art. 1</a:t>
            </a:r>
            <a:endParaRPr lang="es-MX" sz="2800" dirty="0">
              <a:solidFill>
                <a:schemeClr val="bg1"/>
              </a:solidFill>
            </a:endParaRPr>
          </a:p>
        </p:txBody>
      </p:sp>
      <p:sp>
        <p:nvSpPr>
          <p:cNvPr id="3" name="2 Marcador de texto"/>
          <p:cNvSpPr>
            <a:spLocks noGrp="1"/>
          </p:cNvSpPr>
          <p:nvPr>
            <p:ph type="body" idx="1"/>
          </p:nvPr>
        </p:nvSpPr>
        <p:spPr>
          <a:xfrm>
            <a:off x="179512" y="836712"/>
            <a:ext cx="4256212" cy="309711"/>
          </a:xfrm>
        </p:spPr>
        <p:txBody>
          <a:bodyPr>
            <a:noAutofit/>
          </a:bodyPr>
          <a:lstStyle/>
          <a:p>
            <a:r>
              <a:rPr lang="es-MX" sz="1600" dirty="0" smtClean="0"/>
              <a:t>Cap. I. </a:t>
            </a:r>
            <a:r>
              <a:rPr lang="es-MX" sz="1600" dirty="0"/>
              <a:t>De las Garantías </a:t>
            </a:r>
            <a:r>
              <a:rPr lang="es-MX" sz="1600" dirty="0" smtClean="0"/>
              <a:t>Individuales</a:t>
            </a:r>
            <a:endParaRPr lang="es-MX" sz="1600" dirty="0"/>
          </a:p>
        </p:txBody>
      </p:sp>
      <p:sp>
        <p:nvSpPr>
          <p:cNvPr id="4" name="3 Marcador de contenido"/>
          <p:cNvSpPr>
            <a:spLocks noGrp="1"/>
          </p:cNvSpPr>
          <p:nvPr>
            <p:ph sz="half" idx="2"/>
          </p:nvPr>
        </p:nvSpPr>
        <p:spPr>
          <a:xfrm>
            <a:off x="179512" y="1196752"/>
            <a:ext cx="4328220" cy="4209331"/>
          </a:xfrm>
        </p:spPr>
        <p:txBody>
          <a:bodyPr>
            <a:noAutofit/>
          </a:bodyPr>
          <a:lstStyle/>
          <a:p>
            <a:pPr marL="0" indent="0">
              <a:buNone/>
            </a:pPr>
            <a:r>
              <a:rPr lang="es-MX" sz="1400" dirty="0" smtClean="0"/>
              <a:t>Art. 1. En </a:t>
            </a:r>
            <a:r>
              <a:rPr lang="es-MX" sz="1400" dirty="0"/>
              <a:t>los Estados Unidos Mexicanos todo individuo gozará de las garantías que otorga </a:t>
            </a:r>
            <a:r>
              <a:rPr lang="es-MX" sz="1400" dirty="0" smtClean="0"/>
              <a:t>esta Constitución</a:t>
            </a:r>
            <a:r>
              <a:rPr lang="es-MX" sz="1400" dirty="0"/>
              <a:t>, las cuales no podrán restringirse </a:t>
            </a:r>
            <a:r>
              <a:rPr lang="es-MX" sz="1400" dirty="0" smtClean="0"/>
              <a:t>ni suspenderse</a:t>
            </a:r>
            <a:r>
              <a:rPr lang="es-MX" sz="1400" dirty="0"/>
              <a:t>, sino en los casos y con las </a:t>
            </a:r>
            <a:r>
              <a:rPr lang="es-MX" sz="1400" dirty="0" smtClean="0"/>
              <a:t>condiciones que </a:t>
            </a:r>
            <a:r>
              <a:rPr lang="es-MX" sz="1400" dirty="0"/>
              <a:t>ella misma </a:t>
            </a:r>
            <a:r>
              <a:rPr lang="es-MX" sz="1400" dirty="0" smtClean="0"/>
              <a:t>establece.</a:t>
            </a:r>
          </a:p>
          <a:p>
            <a:pPr marL="0" indent="0">
              <a:buNone/>
            </a:pPr>
            <a:endParaRPr lang="es-MX" sz="1400" dirty="0" smtClean="0"/>
          </a:p>
          <a:p>
            <a:pPr marL="0" indent="0">
              <a:buNone/>
            </a:pPr>
            <a:r>
              <a:rPr lang="es-MX" sz="1400" dirty="0" smtClean="0"/>
              <a:t>Está </a:t>
            </a:r>
            <a:r>
              <a:rPr lang="es-MX" sz="1400" dirty="0"/>
              <a:t>prohibida la esclavitud en los Estados </a:t>
            </a:r>
            <a:r>
              <a:rPr lang="es-MX" sz="1400" dirty="0" smtClean="0"/>
              <a:t>Unidos Mexicanos</a:t>
            </a:r>
            <a:r>
              <a:rPr lang="es-MX" sz="1400" dirty="0"/>
              <a:t>. Los esclavos del extranjero que </a:t>
            </a:r>
            <a:r>
              <a:rPr lang="es-MX" sz="1400" dirty="0" smtClean="0"/>
              <a:t>entren al </a:t>
            </a:r>
            <a:r>
              <a:rPr lang="es-MX" sz="1400" dirty="0"/>
              <a:t>territorio nacional alcanzarán, por este solo hecho, su libertad y la protección de las </a:t>
            </a:r>
            <a:r>
              <a:rPr lang="es-MX" sz="1400" dirty="0" smtClean="0"/>
              <a:t>leyes.</a:t>
            </a:r>
          </a:p>
          <a:p>
            <a:pPr marL="0" indent="0">
              <a:buNone/>
            </a:pPr>
            <a:endParaRPr lang="es-MX" sz="1400" dirty="0" smtClean="0"/>
          </a:p>
          <a:p>
            <a:pPr marL="0" indent="0">
              <a:buNone/>
            </a:pPr>
            <a:r>
              <a:rPr lang="es-MX" sz="1400" dirty="0" smtClean="0"/>
              <a:t>Queda </a:t>
            </a:r>
            <a:r>
              <a:rPr lang="es-MX" sz="1400" dirty="0"/>
              <a:t>prohibida toda discriminación motivada </a:t>
            </a:r>
            <a:r>
              <a:rPr lang="es-MX" sz="1400" dirty="0" smtClean="0"/>
              <a:t>por origen </a:t>
            </a:r>
            <a:r>
              <a:rPr lang="es-MX" sz="1400" dirty="0"/>
              <a:t>étnico o nacional, el género, la edad, </a:t>
            </a:r>
            <a:r>
              <a:rPr lang="es-MX" sz="1400" dirty="0" smtClean="0"/>
              <a:t>las discapacidades</a:t>
            </a:r>
            <a:r>
              <a:rPr lang="es-MX" sz="1400" dirty="0"/>
              <a:t>, la condición social, las condiciones </a:t>
            </a:r>
            <a:r>
              <a:rPr lang="es-MX" sz="1400" dirty="0" smtClean="0"/>
              <a:t>de salud</a:t>
            </a:r>
            <a:r>
              <a:rPr lang="es-MX" sz="1400" dirty="0"/>
              <a:t>, la religión, las opiniones, las </a:t>
            </a:r>
            <a:r>
              <a:rPr lang="es-MX" sz="1400" dirty="0" smtClean="0"/>
              <a:t>preferencias, el </a:t>
            </a:r>
            <a:r>
              <a:rPr lang="es-MX" sz="1400" dirty="0"/>
              <a:t>estado civil o cualquier otra que atente contra </a:t>
            </a:r>
            <a:r>
              <a:rPr lang="es-MX" sz="1400" dirty="0" smtClean="0"/>
              <a:t>la dignidad </a:t>
            </a:r>
            <a:r>
              <a:rPr lang="es-MX" sz="1400" dirty="0"/>
              <a:t>humana y tenga por objeto anular </a:t>
            </a:r>
            <a:r>
              <a:rPr lang="es-MX" sz="1400" dirty="0" smtClean="0"/>
              <a:t>o menoscabar </a:t>
            </a:r>
            <a:r>
              <a:rPr lang="es-MX" sz="1400" dirty="0"/>
              <a:t>los derechos y libertades de las personas.</a:t>
            </a:r>
          </a:p>
        </p:txBody>
      </p:sp>
      <p:sp>
        <p:nvSpPr>
          <p:cNvPr id="5" name="4 Marcador de texto"/>
          <p:cNvSpPr>
            <a:spLocks noGrp="1"/>
          </p:cNvSpPr>
          <p:nvPr>
            <p:ph type="body" sz="quarter" idx="3"/>
          </p:nvPr>
        </p:nvSpPr>
        <p:spPr>
          <a:xfrm>
            <a:off x="4644008" y="836712"/>
            <a:ext cx="4320480" cy="309711"/>
          </a:xfrm>
        </p:spPr>
        <p:txBody>
          <a:bodyPr>
            <a:noAutofit/>
          </a:bodyPr>
          <a:lstStyle/>
          <a:p>
            <a:r>
              <a:rPr lang="es-MX" sz="1600" dirty="0" smtClean="0"/>
              <a:t>Cap. I. De los Derechos Humanos y sus Garantías</a:t>
            </a:r>
            <a:endParaRPr lang="es-MX" sz="1600" dirty="0"/>
          </a:p>
        </p:txBody>
      </p:sp>
      <p:sp>
        <p:nvSpPr>
          <p:cNvPr id="6" name="5 Marcador de contenido"/>
          <p:cNvSpPr>
            <a:spLocks noGrp="1"/>
          </p:cNvSpPr>
          <p:nvPr>
            <p:ph sz="quarter" idx="4"/>
          </p:nvPr>
        </p:nvSpPr>
        <p:spPr>
          <a:xfrm>
            <a:off x="4644008" y="1196752"/>
            <a:ext cx="4320480" cy="5040560"/>
          </a:xfrm>
        </p:spPr>
        <p:txBody>
          <a:bodyPr>
            <a:noAutofit/>
          </a:bodyPr>
          <a:lstStyle/>
          <a:p>
            <a:pPr marL="0" indent="0">
              <a:buNone/>
            </a:pPr>
            <a:r>
              <a:rPr lang="es-MX" sz="1400" dirty="0" smtClean="0"/>
              <a:t>Art. 1. En los Estados Unidos Mexicanos todas las personas gozarán de los Derechos Humanos reconocidos en esta Constitución y en los tratados internacionales de los que el Estado mexicano sea parte, así como de las garantías para su protección, cuyo ejercicio no podrá restringirse ni suspenderse, salvo en los casos  y bajo las condiciones que esta Constitución establece.</a:t>
            </a:r>
          </a:p>
          <a:p>
            <a:pPr marL="0" indent="0">
              <a:buNone/>
            </a:pPr>
            <a:endParaRPr lang="es-MX" sz="1400" dirty="0" smtClean="0"/>
          </a:p>
          <a:p>
            <a:pPr marL="0" indent="0">
              <a:buNone/>
            </a:pPr>
            <a:r>
              <a:rPr lang="es-MX" sz="1400" dirty="0" smtClean="0"/>
              <a:t>Las normas relativas a los Derechos Humanos se interpretarán de conformidad con esta Constitución y con los tratados internacionales de la materia favoreciendo en todo tiempo a las personas la protección más amplia.</a:t>
            </a:r>
          </a:p>
          <a:p>
            <a:pPr marL="0" indent="0">
              <a:buNone/>
            </a:pPr>
            <a:endParaRPr lang="es-MX" sz="1400" dirty="0" smtClean="0"/>
          </a:p>
          <a:p>
            <a:pPr marL="0" indent="0">
              <a:buNone/>
            </a:pPr>
            <a:r>
              <a:rPr lang="es-MX" sz="1400" dirty="0" smtClean="0"/>
              <a:t>Todas las autoridades, en el ámbito de sus competencias, tienen la obligación de promover, respetar, proteger y garantizar los derechos humanos de conformidad con los principios de universalidad, interdependencia, indivisibilidad y progresividad. En consecuencia, el Estado deberá prevenir, investigar, sancionar y reparar las violaciones a los derechos humanos en los términos que establezca la ley.</a:t>
            </a:r>
            <a:endParaRPr lang="es-MX" sz="1400" dirty="0"/>
          </a:p>
        </p:txBody>
      </p:sp>
    </p:spTree>
    <p:extLst>
      <p:ext uri="{BB962C8B-B14F-4D97-AF65-F5344CB8AC3E}">
        <p14:creationId xmlns:p14="http://schemas.microsoft.com/office/powerpoint/2010/main" val="232353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Derechos Humanos</a:t>
            </a:r>
            <a:endParaRPr lang="es-MX" dirty="0"/>
          </a:p>
        </p:txBody>
      </p:sp>
      <p:sp>
        <p:nvSpPr>
          <p:cNvPr id="3" name="2 Marcador de contenido"/>
          <p:cNvSpPr>
            <a:spLocks noGrp="1"/>
          </p:cNvSpPr>
          <p:nvPr>
            <p:ph idx="1"/>
          </p:nvPr>
        </p:nvSpPr>
        <p:spPr/>
        <p:txBody>
          <a:bodyPr>
            <a:normAutofit fontScale="92500"/>
          </a:bodyPr>
          <a:lstStyle/>
          <a:p>
            <a:r>
              <a:rPr lang="es-MX" sz="1600" dirty="0" smtClean="0"/>
              <a:t>Toda persona tiene todos los derechos y libertades proclamados en esta Declaración (Art. 2)</a:t>
            </a:r>
          </a:p>
          <a:p>
            <a:r>
              <a:rPr lang="es-MX" sz="1600" dirty="0" smtClean="0"/>
              <a:t>Todo individuo tiene derecho a la vida, a la libertad y a la seguridad de su persona (Art 3)</a:t>
            </a:r>
          </a:p>
          <a:p>
            <a:r>
              <a:rPr lang="es-MX" sz="1600" dirty="0" smtClean="0"/>
              <a:t>Nadie estará sometido a esclavitud ni a servidumbre (Art 4)</a:t>
            </a:r>
          </a:p>
          <a:p>
            <a:r>
              <a:rPr lang="es-MX" sz="1600" dirty="0" smtClean="0"/>
              <a:t>Nadie será sometido a torturas ni a penas o tratos crueles, inhumanos o degradantes (Art 5)</a:t>
            </a:r>
          </a:p>
          <a:p>
            <a:r>
              <a:rPr lang="es-MX" sz="1600" dirty="0" smtClean="0"/>
              <a:t>Todo ser humano tiene derecho, en todas partes, al reconocimiento de su personalidad jurídica (Art 6)</a:t>
            </a:r>
          </a:p>
          <a:p>
            <a:r>
              <a:rPr lang="es-MX" sz="1600" dirty="0" smtClean="0"/>
              <a:t>Todos son iguales ante la ley y tienen, sin distinción, derecho a igual protección de la ley (Art 7)</a:t>
            </a:r>
          </a:p>
          <a:p>
            <a:r>
              <a:rPr lang="es-MX" sz="1600" dirty="0" smtClean="0"/>
              <a:t>Toda persona tiene derecho a un recurso efectivo ante los tribunales nacionales competentes (Art 8)</a:t>
            </a:r>
          </a:p>
          <a:p>
            <a:r>
              <a:rPr lang="es-MX" sz="1600" dirty="0" smtClean="0"/>
              <a:t>Nadie podrá ser arbitrariamente detenido, preso ni desterrado (Art 9)</a:t>
            </a:r>
          </a:p>
          <a:p>
            <a:r>
              <a:rPr lang="es-MX" sz="1600" dirty="0" smtClean="0"/>
              <a:t>Toda persona tiene derecho, en condiciones de plena igualdad, a ser oída públicamente y con justicia por un tribunal independiente e imparcial (Art 10)</a:t>
            </a:r>
          </a:p>
          <a:p>
            <a:r>
              <a:rPr lang="es-MX" sz="1600" dirty="0" smtClean="0"/>
              <a:t>Toda persona acusada de delito tiene derecho a que se presuma su inocencia mientras no se pruebe su culpabilidad. Nadie será condenado por actos u omisiones que en el momento de cometerse no fueron delictivos (Art 11)</a:t>
            </a:r>
          </a:p>
          <a:p>
            <a:r>
              <a:rPr lang="es-MX" sz="1600" dirty="0" smtClean="0"/>
              <a:t>Nadie será objeto de injerencias arbitrarias en su vida privada, su familia, su domicilio o su correspondencia, ni de ataques a su honra o a su reputación (Art 12)</a:t>
            </a:r>
          </a:p>
          <a:p>
            <a:endParaRPr lang="es-MX" sz="1600" dirty="0" smtClean="0"/>
          </a:p>
          <a:p>
            <a:endParaRPr lang="es-MX" sz="1600" dirty="0"/>
          </a:p>
        </p:txBody>
      </p:sp>
    </p:spTree>
    <p:extLst>
      <p:ext uri="{BB962C8B-B14F-4D97-AF65-F5344CB8AC3E}">
        <p14:creationId xmlns:p14="http://schemas.microsoft.com/office/powerpoint/2010/main" val="56435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Derechos Humanos</a:t>
            </a:r>
            <a:endParaRPr lang="es-MX" dirty="0"/>
          </a:p>
        </p:txBody>
      </p:sp>
      <p:sp>
        <p:nvSpPr>
          <p:cNvPr id="3" name="2 Marcador de contenido"/>
          <p:cNvSpPr>
            <a:spLocks noGrp="1"/>
          </p:cNvSpPr>
          <p:nvPr>
            <p:ph idx="1"/>
          </p:nvPr>
        </p:nvSpPr>
        <p:spPr/>
        <p:txBody>
          <a:bodyPr>
            <a:normAutofit/>
          </a:bodyPr>
          <a:lstStyle/>
          <a:p>
            <a:r>
              <a:rPr lang="es-MX" sz="1600" dirty="0" smtClean="0"/>
              <a:t>Toda persona tiene derecho a circular libremente y a elegir su residencia en el territorio de un Estado. Toda persona tiene derecho a salir de cualquier país, incluso del propio, y a regresar a su país (Art 13)</a:t>
            </a:r>
          </a:p>
          <a:p>
            <a:r>
              <a:rPr lang="es-MX" sz="1600" dirty="0" smtClean="0"/>
              <a:t>En caso de persecución, toda persona tiene derecho a buscar asilo, y a disfrutar de él, en cualquier país. </a:t>
            </a:r>
            <a:endParaRPr lang="es-MX" sz="1600" dirty="0"/>
          </a:p>
        </p:txBody>
      </p:sp>
    </p:spTree>
    <p:extLst>
      <p:ext uri="{BB962C8B-B14F-4D97-AF65-F5344CB8AC3E}">
        <p14:creationId xmlns:p14="http://schemas.microsoft.com/office/powerpoint/2010/main" val="145614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Igualdad legal y protección contra la discriminación</a:t>
            </a:r>
            <a:endParaRPr lang="es-MX" sz="2800" dirty="0"/>
          </a:p>
        </p:txBody>
      </p:sp>
      <p:sp>
        <p:nvSpPr>
          <p:cNvPr id="3" name="2 Marcador de contenido"/>
          <p:cNvSpPr>
            <a:spLocks noGrp="1"/>
          </p:cNvSpPr>
          <p:nvPr>
            <p:ph idx="1"/>
          </p:nvPr>
        </p:nvSpPr>
        <p:spPr/>
        <p:txBody>
          <a:bodyPr>
            <a:normAutofit fontScale="62500" lnSpcReduction="20000"/>
          </a:bodyPr>
          <a:lstStyle/>
          <a:p>
            <a:r>
              <a:rPr lang="es-MX" dirty="0" smtClean="0"/>
              <a:t>Todos, sin discriminación de raza, color, idioma, religión, tenemos derecho a gozar las garantías, derechos y libertades que otorgan la Constitución y los tratados internacionales.</a:t>
            </a:r>
          </a:p>
          <a:p>
            <a:r>
              <a:rPr lang="es-MX" dirty="0" smtClean="0"/>
              <a:t>Los pueblos y comunidades indígenas tienen derecho a la libre determinación.</a:t>
            </a:r>
          </a:p>
          <a:p>
            <a:r>
              <a:rPr lang="es-MX" dirty="0" smtClean="0"/>
              <a:t>El varón y la mujer son iguales ante la ley, tienen derecho a decidir libre, responsable e </a:t>
            </a:r>
            <a:r>
              <a:rPr lang="es-MX" dirty="0" err="1" smtClean="0"/>
              <a:t>informadamente</a:t>
            </a:r>
            <a:r>
              <a:rPr lang="es-MX" dirty="0" smtClean="0"/>
              <a:t> sobre el número y espaciamiento de sus hijos.</a:t>
            </a:r>
          </a:p>
          <a:p>
            <a:r>
              <a:rPr lang="es-MX" dirty="0" smtClean="0"/>
              <a:t>Todos podemos ser nombrados para cualquier empleo, comisión o función en condiciones de igualdad y teniendo las calidades que establezca la ley.</a:t>
            </a:r>
          </a:p>
          <a:p>
            <a:r>
              <a:rPr lang="es-MX" dirty="0" smtClean="0"/>
              <a:t>Todos tenemos derecho a escoger libremente nuestro trabajo, dónde queremos trabajar siempre y cuando ambas cosas sean licitas. Nadie nos puede obligar a tomar un trabajo o a trabajar en condiciones que no queramos y ningún trabajo puede quitarnos nuestras libertades. Además, debemos recibir un pago justo.</a:t>
            </a:r>
            <a:endParaRPr lang="es-MX" dirty="0"/>
          </a:p>
        </p:txBody>
      </p:sp>
    </p:spTree>
    <p:extLst>
      <p:ext uri="{BB962C8B-B14F-4D97-AF65-F5344CB8AC3E}">
        <p14:creationId xmlns:p14="http://schemas.microsoft.com/office/powerpoint/2010/main" val="1010531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Administración de justicia</a:t>
            </a:r>
            <a:endParaRPr lang="es-MX" sz="2800" dirty="0"/>
          </a:p>
        </p:txBody>
      </p:sp>
      <p:sp>
        <p:nvSpPr>
          <p:cNvPr id="3" name="2 Marcador de contenido"/>
          <p:cNvSpPr>
            <a:spLocks noGrp="1"/>
          </p:cNvSpPr>
          <p:nvPr>
            <p:ph idx="1"/>
          </p:nvPr>
        </p:nvSpPr>
        <p:spPr/>
        <p:txBody>
          <a:bodyPr>
            <a:normAutofit fontScale="62500" lnSpcReduction="20000"/>
          </a:bodyPr>
          <a:lstStyle/>
          <a:p>
            <a:r>
              <a:rPr lang="es-MX" dirty="0" smtClean="0"/>
              <a:t>Todos tenemos derecho a la administración de justicia por tribunales que deben emitir sus resoluciones de manera pronta, completa, imparcial y gratuita.</a:t>
            </a:r>
          </a:p>
          <a:p>
            <a:r>
              <a:rPr lang="es-MX" dirty="0" smtClean="0"/>
              <a:t>En México las autoridades sólo pueden hacer aquello que dictan las leyes y no podemos ser investigados o juzgados por cualquier persona, sino sólo por el ministerio público y la policía judicial.</a:t>
            </a:r>
          </a:p>
          <a:p>
            <a:r>
              <a:rPr lang="es-MX" dirty="0" smtClean="0"/>
              <a:t>Sólo podemos ser detenidos con una orden judicial y cuando seamos detenidos conservamos derecho a: ser informados de la razón de la detención, ser llevados rápidamente ante el ministerio público y se nos debe permitir consultar a un juez para verificar si la detención es legal.</a:t>
            </a:r>
          </a:p>
          <a:p>
            <a:r>
              <a:rPr lang="es-MX" dirty="0" smtClean="0"/>
              <a:t>Nadie debe hacer justicia por su propia mano.</a:t>
            </a:r>
          </a:p>
          <a:p>
            <a:r>
              <a:rPr lang="es-MX" dirty="0" smtClean="0"/>
              <a:t>Los juicios criminales no pueden tener más de tres instancias (Juzgados de Distrito, Circuito y Suprema Corte de Justicia).</a:t>
            </a:r>
          </a:p>
          <a:p>
            <a:r>
              <a:rPr lang="es-MX" dirty="0" smtClean="0"/>
              <a:t>Nadie puede ser juzgado dos veces por el mismo delito.</a:t>
            </a:r>
          </a:p>
          <a:p>
            <a:r>
              <a:rPr lang="es-MX" dirty="0" smtClean="0"/>
              <a:t>Tenemos derecho a que los jueces hagan justicia rápidamente y sin cobrarnos por su trabajo.</a:t>
            </a:r>
            <a:endParaRPr lang="es-MX" dirty="0"/>
          </a:p>
        </p:txBody>
      </p:sp>
    </p:spTree>
    <p:extLst>
      <p:ext uri="{BB962C8B-B14F-4D97-AF65-F5344CB8AC3E}">
        <p14:creationId xmlns:p14="http://schemas.microsoft.com/office/powerpoint/2010/main" val="232090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Derecho a la vida, a la integridad física y a la seguridad</a:t>
            </a:r>
            <a:endParaRPr lang="es-MX" sz="2800" dirty="0"/>
          </a:p>
        </p:txBody>
      </p:sp>
      <p:sp>
        <p:nvSpPr>
          <p:cNvPr id="3" name="2 Marcador de contenido"/>
          <p:cNvSpPr>
            <a:spLocks noGrp="1"/>
          </p:cNvSpPr>
          <p:nvPr>
            <p:ph idx="1"/>
          </p:nvPr>
        </p:nvSpPr>
        <p:spPr/>
        <p:txBody>
          <a:bodyPr/>
          <a:lstStyle/>
          <a:p>
            <a:r>
              <a:rPr lang="es-MX" dirty="0" smtClean="0"/>
              <a:t>Está prohibida la esclavitud, la servidumbre y los trabajos forzosos.</a:t>
            </a:r>
          </a:p>
          <a:p>
            <a:r>
              <a:rPr lang="es-MX" dirty="0" smtClean="0"/>
              <a:t>La tortura y las penas excesivas están prohibidas.</a:t>
            </a:r>
          </a:p>
          <a:p>
            <a:r>
              <a:rPr lang="es-MX" dirty="0" smtClean="0"/>
              <a:t>Los contratos que violan la dignidad humana están prohibidos.</a:t>
            </a:r>
            <a:endParaRPr lang="es-MX" dirty="0"/>
          </a:p>
        </p:txBody>
      </p:sp>
    </p:spTree>
    <p:extLst>
      <p:ext uri="{BB962C8B-B14F-4D97-AF65-F5344CB8AC3E}">
        <p14:creationId xmlns:p14="http://schemas.microsoft.com/office/powerpoint/2010/main" val="240718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Libertad de pensamiento, conciencia, expresión y acceso a la información</a:t>
            </a:r>
            <a:endParaRPr lang="es-MX" sz="2800" dirty="0"/>
          </a:p>
        </p:txBody>
      </p:sp>
      <p:sp>
        <p:nvSpPr>
          <p:cNvPr id="3" name="2 Marcador de contenido"/>
          <p:cNvSpPr>
            <a:spLocks noGrp="1"/>
          </p:cNvSpPr>
          <p:nvPr>
            <p:ph idx="1"/>
          </p:nvPr>
        </p:nvSpPr>
        <p:spPr/>
        <p:txBody>
          <a:bodyPr>
            <a:normAutofit fontScale="70000" lnSpcReduction="20000"/>
          </a:bodyPr>
          <a:lstStyle/>
          <a:p>
            <a:r>
              <a:rPr lang="es-MX" dirty="0" smtClean="0"/>
              <a:t>Libertad de pensamiento y expresión. La manifestación de las ideas no será objeto de ninguna investigación judicial o administrativa, excepto si ataca la moral, los derechos de otros, provoca algún delito o perturba el orden público.</a:t>
            </a:r>
          </a:p>
          <a:p>
            <a:r>
              <a:rPr lang="es-MX" dirty="0" smtClean="0"/>
              <a:t>Derecho a la información garantizado por el Estado.</a:t>
            </a:r>
          </a:p>
          <a:p>
            <a:r>
              <a:rPr lang="es-MX" dirty="0" smtClean="0"/>
              <a:t>La libertad de escribir y publicar escritos sobre cualquier tema es inviolable.</a:t>
            </a:r>
          </a:p>
          <a:p>
            <a:r>
              <a:rPr lang="es-MX" dirty="0" smtClean="0"/>
              <a:t>Derecho a la privacidad. No ser molestados en nuestra persona, familia, domicilio, correspondencia, papeles o posesiones, sino es por orden judicial que lo ordene.</a:t>
            </a:r>
          </a:p>
          <a:p>
            <a:r>
              <a:rPr lang="es-MX" dirty="0" smtClean="0"/>
              <a:t>Libertad de creencia, conciencia y religión. Libertad de profesar cualquier creencia religiosa, siempre y cuando los cultos sean en lugares privados.</a:t>
            </a:r>
          </a:p>
          <a:p>
            <a:r>
              <a:rPr lang="es-MX" dirty="0" smtClean="0"/>
              <a:t>Derecho de petición por escrito ante las autoridades y a recibir una respuesta pronta de ellas.</a:t>
            </a:r>
            <a:endParaRPr lang="es-MX" dirty="0"/>
          </a:p>
        </p:txBody>
      </p:sp>
    </p:spTree>
    <p:extLst>
      <p:ext uri="{BB962C8B-B14F-4D97-AF65-F5344CB8AC3E}">
        <p14:creationId xmlns:p14="http://schemas.microsoft.com/office/powerpoint/2010/main" val="228347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Libertad de tránsito, reunión y asociación</a:t>
            </a:r>
            <a:endParaRPr lang="es-MX" sz="2800" dirty="0"/>
          </a:p>
        </p:txBody>
      </p:sp>
      <p:sp>
        <p:nvSpPr>
          <p:cNvPr id="3" name="2 Marcador de contenido"/>
          <p:cNvSpPr>
            <a:spLocks noGrp="1"/>
          </p:cNvSpPr>
          <p:nvPr>
            <p:ph idx="1"/>
          </p:nvPr>
        </p:nvSpPr>
        <p:spPr/>
        <p:txBody>
          <a:bodyPr>
            <a:normAutofit/>
          </a:bodyPr>
          <a:lstStyle/>
          <a:p>
            <a:r>
              <a:rPr lang="es-MX" sz="2400" dirty="0" smtClean="0"/>
              <a:t>Derecho a la manifestación pública para presentar una petición o protesta a una autoridad.</a:t>
            </a:r>
          </a:p>
          <a:p>
            <a:r>
              <a:rPr lang="es-MX" sz="2400" dirty="0" smtClean="0"/>
              <a:t>Derecho de reunión pacífica con cualquier motivo que no viole las leyes. Si el motivo es político, sólo pueden hacerlo los ciudadanos mexicanos.</a:t>
            </a:r>
          </a:p>
          <a:p>
            <a:r>
              <a:rPr lang="es-MX" sz="2400" dirty="0" smtClean="0"/>
              <a:t>Libertad de movimiento dentro y fuera del país. Elegir dónde vivir.</a:t>
            </a:r>
            <a:endParaRPr lang="es-MX" sz="2400" dirty="0"/>
          </a:p>
        </p:txBody>
      </p:sp>
    </p:spTree>
    <p:extLst>
      <p:ext uri="{BB962C8B-B14F-4D97-AF65-F5344CB8AC3E}">
        <p14:creationId xmlns:p14="http://schemas.microsoft.com/office/powerpoint/2010/main" val="410522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p:spPr>
        <p:txBody>
          <a:bodyPr>
            <a:normAutofit/>
          </a:bodyPr>
          <a:lstStyle/>
          <a:p>
            <a:r>
              <a:rPr lang="es-MX" sz="2400" dirty="0" smtClean="0"/>
              <a:t>Bill of </a:t>
            </a:r>
            <a:r>
              <a:rPr lang="es-MX" sz="2400" dirty="0" err="1" smtClean="0"/>
              <a:t>Rights</a:t>
            </a:r>
            <a:r>
              <a:rPr lang="es-MX" sz="2400" dirty="0" smtClean="0"/>
              <a:t> (Inglaterra 1689)</a:t>
            </a:r>
            <a:endParaRPr lang="es-MX" sz="2400" dirty="0"/>
          </a:p>
        </p:txBody>
      </p:sp>
      <p:sp>
        <p:nvSpPr>
          <p:cNvPr id="3" name="2 Marcador de contenido"/>
          <p:cNvSpPr>
            <a:spLocks noGrp="1"/>
          </p:cNvSpPr>
          <p:nvPr>
            <p:ph idx="1"/>
          </p:nvPr>
        </p:nvSpPr>
        <p:spPr>
          <a:xfrm>
            <a:off x="457200" y="692696"/>
            <a:ext cx="8229600" cy="5433467"/>
          </a:xfrm>
        </p:spPr>
        <p:txBody>
          <a:bodyPr>
            <a:normAutofit/>
          </a:bodyPr>
          <a:lstStyle/>
          <a:p>
            <a:r>
              <a:rPr lang="es-MX" sz="1600" dirty="0" smtClean="0"/>
              <a:t>Que el pretendido poder de suspender las leyes y la aplicación de las mismas, en virtud de la autoridad real y sin el consentimiento del Parlamento, es ilegal</a:t>
            </a:r>
          </a:p>
          <a:p>
            <a:r>
              <a:rPr lang="es-MX" sz="1600" dirty="0" smtClean="0"/>
              <a:t>Que el pretendido poder de dispensar de las leyes o de su aplicación en virtud de la autoridad real, en la forma en que ha sido usurpado y ejercido en el pasado, es ilegal</a:t>
            </a:r>
          </a:p>
          <a:p>
            <a:r>
              <a:rPr lang="es-MX" sz="1600" dirty="0" smtClean="0"/>
              <a:t>Que la comisión para erigir el último Tribunal de causas eclesiásticas y las demás comisiones y tribunales de la misma naturaleza son ilegales y perniciosos</a:t>
            </a:r>
          </a:p>
          <a:p>
            <a:r>
              <a:rPr lang="es-MX" sz="1600" dirty="0" smtClean="0"/>
              <a:t>Que toda cobranza de impuesto en beneficio de la Corona, o para su uso, so pretexto de la prerrogativa real, sin consentimiento del Parlamento, por un período de tiempo más largo o en forma distinta de la que ha sido autorizada, es ilegal</a:t>
            </a:r>
          </a:p>
          <a:p>
            <a:r>
              <a:rPr lang="es-MX" sz="1600" dirty="0" smtClean="0"/>
              <a:t>Que es un derecho de los súbditos presentar peticiones al Rey, siendo ilegal toda prisión o procesamiento de los peticionarios</a:t>
            </a:r>
          </a:p>
          <a:p>
            <a:r>
              <a:rPr lang="es-MX" sz="1600" dirty="0" smtClean="0"/>
              <a:t>Que el reclutamiento o mantenimiento de un ejército, dentro de las fronteras del Reino en tiempo de paz, sin la autorización del Parlamento, son contrarios a la ley</a:t>
            </a:r>
          </a:p>
          <a:p>
            <a:r>
              <a:rPr lang="es-MX" sz="1600" dirty="0" smtClean="0"/>
              <a:t>Que todos los súbditos protestantes pueden poseer armas para su defensa. de acuerdo con sus circunstancias particulares y en la forma que autorizan las leyes</a:t>
            </a:r>
          </a:p>
          <a:p>
            <a:r>
              <a:rPr lang="es-MX" sz="1600" dirty="0" smtClean="0"/>
              <a:t>Que las elecciones de los miembros del Parlamento deben ser libres</a:t>
            </a:r>
            <a:endParaRPr lang="es-MX" sz="1600" dirty="0"/>
          </a:p>
        </p:txBody>
      </p:sp>
    </p:spTree>
    <p:extLst>
      <p:ext uri="{BB962C8B-B14F-4D97-AF65-F5344CB8AC3E}">
        <p14:creationId xmlns:p14="http://schemas.microsoft.com/office/powerpoint/2010/main" val="1674141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rmAutofit/>
          </a:bodyPr>
          <a:lstStyle/>
          <a:p>
            <a:pPr algn="r"/>
            <a:r>
              <a:rPr lang="es-MX" sz="2800" dirty="0" smtClean="0">
                <a:solidFill>
                  <a:schemeClr val="bg1"/>
                </a:solidFill>
              </a:rPr>
              <a:t>Modelos clásicos de universidad</a:t>
            </a:r>
            <a:endParaRPr lang="es-MX" sz="2800" dirty="0">
              <a:solidFill>
                <a:schemeClr val="bg1"/>
              </a:solidFill>
            </a:endParaRPr>
          </a:p>
        </p:txBody>
      </p:sp>
      <p:sp>
        <p:nvSpPr>
          <p:cNvPr id="3" name="2 Marcador de contenido"/>
          <p:cNvSpPr>
            <a:spLocks noGrp="1"/>
          </p:cNvSpPr>
          <p:nvPr>
            <p:ph idx="1"/>
          </p:nvPr>
        </p:nvSpPr>
        <p:spPr>
          <a:xfrm>
            <a:off x="457200" y="1096144"/>
            <a:ext cx="8229600" cy="4525963"/>
          </a:xfrm>
        </p:spPr>
        <p:txBody>
          <a:bodyPr>
            <a:normAutofit/>
          </a:bodyPr>
          <a:lstStyle/>
          <a:p>
            <a:pPr marL="0" indent="0">
              <a:lnSpc>
                <a:spcPts val="1600"/>
              </a:lnSpc>
              <a:buNone/>
            </a:pPr>
            <a:endParaRPr lang="es-MX" sz="1600" dirty="0"/>
          </a:p>
          <a:p>
            <a:pPr marL="0" indent="0">
              <a:lnSpc>
                <a:spcPts val="1600"/>
              </a:lnSpc>
              <a:buNone/>
            </a:pPr>
            <a:endParaRPr lang="es-MX" sz="1600" dirty="0"/>
          </a:p>
        </p:txBody>
      </p:sp>
      <p:cxnSp>
        <p:nvCxnSpPr>
          <p:cNvPr id="5" name="4 Conector recto"/>
          <p:cNvCxnSpPr>
            <a:stCxn id="14" idx="2"/>
            <a:endCxn id="15" idx="0"/>
          </p:cNvCxnSpPr>
          <p:nvPr/>
        </p:nvCxnSpPr>
        <p:spPr>
          <a:xfrm flipH="1">
            <a:off x="4617792" y="1134036"/>
            <a:ext cx="24054" cy="4620706"/>
          </a:xfrm>
          <a:prstGeom prst="line">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6 Conector recto"/>
          <p:cNvCxnSpPr>
            <a:stCxn id="3" idx="1"/>
            <a:endCxn id="3" idx="3"/>
          </p:cNvCxnSpPr>
          <p:nvPr/>
        </p:nvCxnSpPr>
        <p:spPr>
          <a:xfrm>
            <a:off x="457200" y="3359126"/>
            <a:ext cx="8229600" cy="0"/>
          </a:xfrm>
          <a:prstGeom prst="line">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836242" y="1196752"/>
            <a:ext cx="3699026" cy="2062103"/>
          </a:xfrm>
          <a:prstGeom prst="rect">
            <a:avLst/>
          </a:prstGeom>
          <a:noFill/>
        </p:spPr>
        <p:txBody>
          <a:bodyPr wrap="none" rtlCol="0">
            <a:spAutoFit/>
          </a:bodyPr>
          <a:lstStyle/>
          <a:p>
            <a:r>
              <a:rPr lang="es-MX" sz="1600" dirty="0" smtClean="0"/>
              <a:t>Búsqueda de orden y libertad</a:t>
            </a:r>
          </a:p>
          <a:p>
            <a:r>
              <a:rPr lang="es-MX" sz="1600" i="1" dirty="0" smtClean="0"/>
              <a:t>Moldear responsabilidades personales</a:t>
            </a:r>
          </a:p>
          <a:p>
            <a:endParaRPr lang="es-MX" sz="1600" dirty="0" smtClean="0"/>
          </a:p>
          <a:p>
            <a:r>
              <a:rPr lang="es-MX" sz="1600" dirty="0" smtClean="0"/>
              <a:t>Modelo: Newman</a:t>
            </a:r>
          </a:p>
          <a:p>
            <a:r>
              <a:rPr lang="es-MX" sz="1600" dirty="0" smtClean="0"/>
              <a:t>Énfasis en educación y desarrollo personal</a:t>
            </a:r>
          </a:p>
          <a:p>
            <a:endParaRPr lang="es-MX" sz="1600" dirty="0"/>
          </a:p>
          <a:p>
            <a:r>
              <a:rPr lang="es-MX" sz="1600" dirty="0" smtClean="0"/>
              <a:t>Universidad humanista</a:t>
            </a:r>
          </a:p>
          <a:p>
            <a:r>
              <a:rPr lang="es-MX" sz="1600" dirty="0" smtClean="0"/>
              <a:t>Universidad de Dublín (1851)</a:t>
            </a:r>
            <a:endParaRPr lang="es-MX" sz="1600" dirty="0"/>
          </a:p>
        </p:txBody>
      </p:sp>
      <p:sp>
        <p:nvSpPr>
          <p:cNvPr id="9" name="8 CuadroTexto"/>
          <p:cNvSpPr txBox="1"/>
          <p:nvPr/>
        </p:nvSpPr>
        <p:spPr>
          <a:xfrm>
            <a:off x="539552" y="3645024"/>
            <a:ext cx="2915478" cy="2062103"/>
          </a:xfrm>
          <a:prstGeom prst="rect">
            <a:avLst/>
          </a:prstGeom>
          <a:noFill/>
        </p:spPr>
        <p:txBody>
          <a:bodyPr wrap="none" rtlCol="0">
            <a:spAutoFit/>
          </a:bodyPr>
          <a:lstStyle/>
          <a:p>
            <a:r>
              <a:rPr lang="es-MX" sz="1600" dirty="0" smtClean="0"/>
              <a:t>Búsqueda de significado</a:t>
            </a:r>
          </a:p>
          <a:p>
            <a:r>
              <a:rPr lang="es-MX" sz="1600" i="1" dirty="0" smtClean="0"/>
              <a:t>Reorganización del conocimiento</a:t>
            </a:r>
          </a:p>
          <a:p>
            <a:endParaRPr lang="es-MX" sz="1600" dirty="0" smtClean="0"/>
          </a:p>
          <a:p>
            <a:r>
              <a:rPr lang="es-MX" sz="1600" dirty="0" smtClean="0"/>
              <a:t>Modelo: Tomás de Aquino</a:t>
            </a:r>
          </a:p>
          <a:p>
            <a:r>
              <a:rPr lang="es-MX" sz="1600" dirty="0" smtClean="0"/>
              <a:t>Énfasis en ética y estética</a:t>
            </a:r>
          </a:p>
          <a:p>
            <a:endParaRPr lang="es-MX" sz="1600" dirty="0"/>
          </a:p>
          <a:p>
            <a:r>
              <a:rPr lang="es-MX" sz="1600" dirty="0" smtClean="0"/>
              <a:t>Universidad católica</a:t>
            </a:r>
          </a:p>
          <a:p>
            <a:r>
              <a:rPr lang="es-MX" sz="1600" dirty="0" smtClean="0"/>
              <a:t>Universidades pontificias</a:t>
            </a:r>
            <a:endParaRPr lang="es-MX" sz="1600" dirty="0"/>
          </a:p>
        </p:txBody>
      </p:sp>
      <p:sp>
        <p:nvSpPr>
          <p:cNvPr id="11" name="10 CuadroTexto"/>
          <p:cNvSpPr txBox="1"/>
          <p:nvPr/>
        </p:nvSpPr>
        <p:spPr>
          <a:xfrm>
            <a:off x="4860032" y="3645024"/>
            <a:ext cx="2994474" cy="2062103"/>
          </a:xfrm>
          <a:prstGeom prst="rect">
            <a:avLst/>
          </a:prstGeom>
          <a:noFill/>
        </p:spPr>
        <p:txBody>
          <a:bodyPr wrap="none" rtlCol="0">
            <a:spAutoFit/>
          </a:bodyPr>
          <a:lstStyle/>
          <a:p>
            <a:r>
              <a:rPr lang="es-MX" sz="1600" dirty="0" smtClean="0"/>
              <a:t>Búsqueda de bienestar</a:t>
            </a:r>
          </a:p>
          <a:p>
            <a:r>
              <a:rPr lang="es-MX" sz="1600" i="1" dirty="0" smtClean="0"/>
              <a:t>Satisfacer requerimientos sociales</a:t>
            </a:r>
          </a:p>
          <a:p>
            <a:endParaRPr lang="es-MX" sz="1600" dirty="0" smtClean="0"/>
          </a:p>
          <a:p>
            <a:r>
              <a:rPr lang="es-MX" sz="1600" dirty="0" smtClean="0"/>
              <a:t>Modelo: Napoleón</a:t>
            </a:r>
          </a:p>
          <a:p>
            <a:r>
              <a:rPr lang="es-MX" sz="1600" dirty="0" smtClean="0"/>
              <a:t>Énfasis en innovación y desarrollo</a:t>
            </a:r>
          </a:p>
          <a:p>
            <a:endParaRPr lang="es-MX" sz="1600" dirty="0"/>
          </a:p>
          <a:p>
            <a:r>
              <a:rPr lang="es-MX" sz="1600" dirty="0" smtClean="0"/>
              <a:t>Universidad pública</a:t>
            </a:r>
          </a:p>
          <a:p>
            <a:r>
              <a:rPr lang="es-MX" sz="1600" dirty="0" smtClean="0"/>
              <a:t>Universidad de París (1806)</a:t>
            </a:r>
            <a:endParaRPr lang="es-MX" sz="1600" dirty="0"/>
          </a:p>
        </p:txBody>
      </p:sp>
      <p:sp>
        <p:nvSpPr>
          <p:cNvPr id="14" name="13 CuadroTexto"/>
          <p:cNvSpPr txBox="1"/>
          <p:nvPr/>
        </p:nvSpPr>
        <p:spPr>
          <a:xfrm>
            <a:off x="3978844" y="764704"/>
            <a:ext cx="1326004" cy="369332"/>
          </a:xfrm>
          <a:prstGeom prst="rect">
            <a:avLst/>
          </a:prstGeom>
          <a:noFill/>
        </p:spPr>
        <p:txBody>
          <a:bodyPr wrap="none" rtlCol="0">
            <a:spAutoFit/>
          </a:bodyPr>
          <a:lstStyle/>
          <a:p>
            <a:r>
              <a:rPr lang="es-MX" dirty="0" smtClean="0"/>
              <a:t>Imaginación</a:t>
            </a:r>
            <a:endParaRPr lang="es-MX" dirty="0"/>
          </a:p>
        </p:txBody>
      </p:sp>
      <p:sp>
        <p:nvSpPr>
          <p:cNvPr id="15" name="14 CuadroTexto"/>
          <p:cNvSpPr txBox="1"/>
          <p:nvPr/>
        </p:nvSpPr>
        <p:spPr>
          <a:xfrm>
            <a:off x="4121919" y="5754742"/>
            <a:ext cx="991746" cy="369332"/>
          </a:xfrm>
          <a:prstGeom prst="rect">
            <a:avLst/>
          </a:prstGeom>
          <a:noFill/>
        </p:spPr>
        <p:txBody>
          <a:bodyPr wrap="none" rtlCol="0">
            <a:spAutoFit/>
          </a:bodyPr>
          <a:lstStyle/>
          <a:p>
            <a:r>
              <a:rPr lang="es-MX" dirty="0" smtClean="0"/>
              <a:t>Realidad</a:t>
            </a:r>
            <a:endParaRPr lang="es-MX" dirty="0"/>
          </a:p>
        </p:txBody>
      </p:sp>
      <p:sp>
        <p:nvSpPr>
          <p:cNvPr id="16" name="15 CuadroTexto"/>
          <p:cNvSpPr txBox="1"/>
          <p:nvPr/>
        </p:nvSpPr>
        <p:spPr>
          <a:xfrm>
            <a:off x="457200" y="6114782"/>
            <a:ext cx="5739328" cy="338554"/>
          </a:xfrm>
          <a:prstGeom prst="rect">
            <a:avLst/>
          </a:prstGeom>
          <a:noFill/>
        </p:spPr>
        <p:txBody>
          <a:bodyPr wrap="none" rtlCol="0">
            <a:spAutoFit/>
          </a:bodyPr>
          <a:lstStyle/>
          <a:p>
            <a:r>
              <a:rPr lang="es-MX" sz="1600" dirty="0" smtClean="0"/>
              <a:t>Fuente: </a:t>
            </a:r>
            <a:r>
              <a:rPr lang="es-MX" sz="1600" dirty="0" err="1" smtClean="0"/>
              <a:t>Jón</a:t>
            </a:r>
            <a:r>
              <a:rPr lang="es-MX" sz="1600" dirty="0" smtClean="0"/>
              <a:t> </a:t>
            </a:r>
            <a:r>
              <a:rPr lang="es-MX" sz="1600" dirty="0" err="1" smtClean="0"/>
              <a:t>Torfi</a:t>
            </a:r>
            <a:r>
              <a:rPr lang="es-MX" sz="1600" dirty="0" smtClean="0"/>
              <a:t> </a:t>
            </a:r>
            <a:r>
              <a:rPr lang="es-MX" sz="1600" dirty="0" err="1" smtClean="0"/>
              <a:t>Jónasson</a:t>
            </a:r>
            <a:r>
              <a:rPr lang="es-MX" sz="1600" dirty="0"/>
              <a:t> </a:t>
            </a:r>
            <a:r>
              <a:rPr lang="es-MX" sz="1600" dirty="0" smtClean="0"/>
              <a:t>(2008) </a:t>
            </a:r>
            <a:r>
              <a:rPr lang="es-MX" sz="1600" i="1" dirty="0" err="1" smtClean="0"/>
              <a:t>Inventing</a:t>
            </a:r>
            <a:r>
              <a:rPr lang="es-MX" sz="1600" i="1" dirty="0" smtClean="0"/>
              <a:t> </a:t>
            </a:r>
            <a:r>
              <a:rPr lang="es-MX" sz="1600" i="1" dirty="0" err="1" smtClean="0"/>
              <a:t>Tomorrow´s</a:t>
            </a:r>
            <a:r>
              <a:rPr lang="es-MX" sz="1600" i="1" dirty="0" smtClean="0"/>
              <a:t> </a:t>
            </a:r>
            <a:r>
              <a:rPr lang="es-MX" sz="1600" i="1" dirty="0" err="1" smtClean="0"/>
              <a:t>University</a:t>
            </a:r>
            <a:r>
              <a:rPr lang="es-MX" sz="1600" dirty="0" smtClean="0"/>
              <a:t>.</a:t>
            </a:r>
            <a:endParaRPr lang="es-MX" sz="1600" dirty="0"/>
          </a:p>
        </p:txBody>
      </p:sp>
      <p:sp>
        <p:nvSpPr>
          <p:cNvPr id="19" name="18 CuadroTexto"/>
          <p:cNvSpPr txBox="1"/>
          <p:nvPr/>
        </p:nvSpPr>
        <p:spPr>
          <a:xfrm>
            <a:off x="457200" y="1168220"/>
            <a:ext cx="3341299" cy="2062103"/>
          </a:xfrm>
          <a:prstGeom prst="rect">
            <a:avLst/>
          </a:prstGeom>
          <a:noFill/>
        </p:spPr>
        <p:txBody>
          <a:bodyPr wrap="none" rtlCol="0">
            <a:spAutoFit/>
          </a:bodyPr>
          <a:lstStyle/>
          <a:p>
            <a:r>
              <a:rPr lang="es-MX" sz="1600" dirty="0"/>
              <a:t>Búsqueda de verdad</a:t>
            </a:r>
          </a:p>
          <a:p>
            <a:r>
              <a:rPr lang="es-MX" sz="1600" dirty="0"/>
              <a:t>Explorar lo desconocido</a:t>
            </a:r>
          </a:p>
          <a:p>
            <a:endParaRPr lang="es-MX" sz="1600" dirty="0"/>
          </a:p>
          <a:p>
            <a:r>
              <a:rPr lang="es-MX" sz="1600" dirty="0"/>
              <a:t>Modelo: Humboldt</a:t>
            </a:r>
          </a:p>
          <a:p>
            <a:r>
              <a:rPr lang="es-MX" sz="1600" dirty="0"/>
              <a:t>Énfasis en la ciencia y el conocimiento</a:t>
            </a:r>
          </a:p>
          <a:p>
            <a:endParaRPr lang="es-MX" sz="1600" dirty="0"/>
          </a:p>
          <a:p>
            <a:r>
              <a:rPr lang="es-MX" sz="1600" dirty="0"/>
              <a:t>Universidad de investigación</a:t>
            </a:r>
          </a:p>
          <a:p>
            <a:r>
              <a:rPr lang="es-MX" sz="1600" dirty="0"/>
              <a:t>Universidad de Berlín (</a:t>
            </a:r>
            <a:r>
              <a:rPr lang="es-MX" sz="1600" dirty="0" smtClean="0"/>
              <a:t>1809)</a:t>
            </a:r>
            <a:endParaRPr lang="es-MX" sz="1600" dirty="0"/>
          </a:p>
        </p:txBody>
      </p:sp>
    </p:spTree>
    <p:extLst>
      <p:ext uri="{BB962C8B-B14F-4D97-AF65-F5344CB8AC3E}">
        <p14:creationId xmlns:p14="http://schemas.microsoft.com/office/powerpoint/2010/main" val="282252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p:spPr>
        <p:txBody>
          <a:bodyPr>
            <a:normAutofit fontScale="90000"/>
          </a:bodyPr>
          <a:lstStyle/>
          <a:p>
            <a:pPr algn="r"/>
            <a:r>
              <a:rPr lang="es-MX" dirty="0"/>
              <a:t>Desarrollo universitario siglo XX</a:t>
            </a:r>
          </a:p>
        </p:txBody>
      </p:sp>
      <p:sp>
        <p:nvSpPr>
          <p:cNvPr id="3" name="2 Marcador de contenido"/>
          <p:cNvSpPr>
            <a:spLocks noGrp="1"/>
          </p:cNvSpPr>
          <p:nvPr>
            <p:ph idx="1"/>
          </p:nvPr>
        </p:nvSpPr>
        <p:spPr>
          <a:xfrm>
            <a:off x="457200" y="836712"/>
            <a:ext cx="8229600" cy="5289451"/>
          </a:xfrm>
        </p:spPr>
        <p:txBody>
          <a:bodyPr>
            <a:normAutofit fontScale="77500" lnSpcReduction="20000"/>
          </a:bodyPr>
          <a:lstStyle/>
          <a:p>
            <a:r>
              <a:rPr lang="es-MX" dirty="0" smtClean="0"/>
              <a:t>Funciones académicas</a:t>
            </a:r>
          </a:p>
          <a:p>
            <a:pPr lvl="1"/>
            <a:r>
              <a:rPr lang="es-MX" dirty="0" smtClean="0"/>
              <a:t>Investigación: Generación de conocimientos</a:t>
            </a:r>
          </a:p>
          <a:p>
            <a:pPr lvl="1"/>
            <a:r>
              <a:rPr lang="es-MX" dirty="0" smtClean="0"/>
              <a:t>Docencia: Formación de profesionales y científicos</a:t>
            </a:r>
          </a:p>
          <a:p>
            <a:pPr lvl="1"/>
            <a:r>
              <a:rPr lang="es-MX" dirty="0" smtClean="0"/>
              <a:t>Proyección social: Extensión, difusión, vinculación</a:t>
            </a:r>
          </a:p>
          <a:p>
            <a:r>
              <a:rPr lang="es-MX" dirty="0" smtClean="0"/>
              <a:t>Control institucional</a:t>
            </a:r>
          </a:p>
          <a:p>
            <a:pPr lvl="1"/>
            <a:r>
              <a:rPr lang="es-MX" dirty="0" smtClean="0"/>
              <a:t>Autonomía</a:t>
            </a:r>
          </a:p>
          <a:p>
            <a:pPr lvl="1"/>
            <a:r>
              <a:rPr lang="es-MX" dirty="0" smtClean="0"/>
              <a:t>Dependencia del estado</a:t>
            </a:r>
          </a:p>
          <a:p>
            <a:pPr lvl="1"/>
            <a:r>
              <a:rPr lang="es-MX" dirty="0" smtClean="0"/>
              <a:t>Relaciones con la empresa</a:t>
            </a:r>
          </a:p>
          <a:p>
            <a:r>
              <a:rPr lang="es-MX" dirty="0" smtClean="0"/>
              <a:t>Formas de gobierno</a:t>
            </a:r>
          </a:p>
          <a:p>
            <a:pPr lvl="1"/>
            <a:r>
              <a:rPr lang="es-MX" dirty="0" smtClean="0"/>
              <a:t>Administración profesional centralizada</a:t>
            </a:r>
          </a:p>
          <a:p>
            <a:pPr lvl="1"/>
            <a:r>
              <a:rPr lang="es-MX" dirty="0" smtClean="0"/>
              <a:t>Gobierno académico colegiado</a:t>
            </a:r>
          </a:p>
          <a:p>
            <a:pPr lvl="1"/>
            <a:r>
              <a:rPr lang="es-MX" dirty="0" smtClean="0"/>
              <a:t>Modelos de gobernanza</a:t>
            </a:r>
          </a:p>
          <a:p>
            <a:pPr marL="514350" indent="-457200"/>
            <a:r>
              <a:rPr lang="es-MX" dirty="0" smtClean="0"/>
              <a:t>Enfoque social</a:t>
            </a:r>
          </a:p>
          <a:p>
            <a:pPr marL="914400" lvl="1" indent="-457200"/>
            <a:r>
              <a:rPr lang="es-MX" dirty="0" smtClean="0"/>
              <a:t>Formación de élites (meritocracia)</a:t>
            </a:r>
          </a:p>
          <a:p>
            <a:pPr marL="914400" lvl="1" indent="-457200"/>
            <a:r>
              <a:rPr lang="es-MX" dirty="0" smtClean="0"/>
              <a:t>Educación suprior como bien público (universalización)</a:t>
            </a:r>
          </a:p>
          <a:p>
            <a:pPr marL="514350" indent="-457200"/>
            <a:endParaRPr lang="es-MX" dirty="0" smtClean="0"/>
          </a:p>
          <a:p>
            <a:pPr lvl="1"/>
            <a:endParaRPr lang="es-MX" dirty="0" smtClean="0"/>
          </a:p>
          <a:p>
            <a:endParaRPr lang="es-MX" dirty="0"/>
          </a:p>
        </p:txBody>
      </p:sp>
    </p:spTree>
    <p:extLst>
      <p:ext uri="{BB962C8B-B14F-4D97-AF65-F5344CB8AC3E}">
        <p14:creationId xmlns:p14="http://schemas.microsoft.com/office/powerpoint/2010/main" val="109401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p:spPr>
        <p:txBody>
          <a:bodyPr>
            <a:normAutofit/>
          </a:bodyPr>
          <a:lstStyle/>
          <a:p>
            <a:r>
              <a:rPr lang="es-MX" sz="2400" dirty="0" smtClean="0"/>
              <a:t>Bill of </a:t>
            </a:r>
            <a:r>
              <a:rPr lang="es-MX" sz="2400" dirty="0" err="1" smtClean="0"/>
              <a:t>Rights</a:t>
            </a:r>
            <a:r>
              <a:rPr lang="es-MX" sz="2400" dirty="0" smtClean="0"/>
              <a:t> (Inglaterra 1689</a:t>
            </a:r>
            <a:r>
              <a:rPr lang="es-MX" sz="2400" dirty="0" smtClean="0"/>
              <a:t>)</a:t>
            </a:r>
            <a:endParaRPr lang="es-MX" sz="2400" dirty="0"/>
          </a:p>
        </p:txBody>
      </p:sp>
      <p:sp>
        <p:nvSpPr>
          <p:cNvPr id="3" name="2 Marcador de contenido"/>
          <p:cNvSpPr>
            <a:spLocks noGrp="1"/>
          </p:cNvSpPr>
          <p:nvPr>
            <p:ph idx="1"/>
          </p:nvPr>
        </p:nvSpPr>
        <p:spPr>
          <a:xfrm>
            <a:off x="457200" y="764704"/>
            <a:ext cx="8229600" cy="5361459"/>
          </a:xfrm>
        </p:spPr>
        <p:txBody>
          <a:bodyPr>
            <a:normAutofit/>
          </a:bodyPr>
          <a:lstStyle/>
          <a:p>
            <a:r>
              <a:rPr lang="es-MX" sz="1600" dirty="0" smtClean="0"/>
              <a:t>Que las libertades de expresión, discusión y actuación en el Parlamento no pueden ser juzgadas ni investigadas por otro Tribunal que el Parlamento</a:t>
            </a:r>
          </a:p>
          <a:p>
            <a:r>
              <a:rPr lang="es-MX" sz="1600" dirty="0" smtClean="0"/>
              <a:t>Que no se deben exigir fianzas exageradas, ni imponerse multas excesivas ni aplicarse castigos crueles ni desacostumbrados</a:t>
            </a:r>
          </a:p>
          <a:p>
            <a:r>
              <a:rPr lang="es-MX" sz="1600" dirty="0" smtClean="0"/>
              <a:t>Que las listas de los jurados deben confeccionarse, y éstos ser elegidos, en buena y debida forma, y aquellas deben notificarse, y que los jurados que decidan la suerte de las personas en procesos de alta traición deberán ser propietarios</a:t>
            </a:r>
          </a:p>
          <a:p>
            <a:r>
              <a:rPr lang="es-MX" sz="1600" dirty="0" smtClean="0"/>
              <a:t>Que todas las condonaciones y promesas sobre multas y confiscaciones hechas a otras personas, antes de la sentencia, son ilegales y nulas</a:t>
            </a:r>
          </a:p>
          <a:p>
            <a:r>
              <a:rPr lang="es-MX" sz="1600" dirty="0" smtClean="0"/>
              <a:t>Y que para remediar todas estas quejas, y para conseguir la modificación, aprobación y mantenimiento de las leyes, el Parlamento debe reunirse con frecuencia.</a:t>
            </a:r>
            <a:endParaRPr lang="es-MX" sz="1600" dirty="0"/>
          </a:p>
        </p:txBody>
      </p:sp>
    </p:spTree>
    <p:extLst>
      <p:ext uri="{BB962C8B-B14F-4D97-AF65-F5344CB8AC3E}">
        <p14:creationId xmlns:p14="http://schemas.microsoft.com/office/powerpoint/2010/main" val="358342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20000"/>
          </a:xfrm>
        </p:spPr>
        <p:txBody>
          <a:bodyPr>
            <a:normAutofit/>
          </a:bodyPr>
          <a:lstStyle/>
          <a:p>
            <a:r>
              <a:rPr lang="es-MX" sz="2800" dirty="0" smtClean="0"/>
              <a:t>Carta de Derechos Enmiendas Constitucionales 1791</a:t>
            </a:r>
            <a:endParaRPr lang="es-MX" sz="2800" dirty="0"/>
          </a:p>
        </p:txBody>
      </p:sp>
      <p:sp>
        <p:nvSpPr>
          <p:cNvPr id="3" name="Marcador de contenido 2"/>
          <p:cNvSpPr>
            <a:spLocks noGrp="1"/>
          </p:cNvSpPr>
          <p:nvPr>
            <p:ph idx="1"/>
          </p:nvPr>
        </p:nvSpPr>
        <p:spPr>
          <a:xfrm>
            <a:off x="457200" y="764704"/>
            <a:ext cx="8229600" cy="5361459"/>
          </a:xfrm>
        </p:spPr>
        <p:txBody>
          <a:bodyPr>
            <a:normAutofit/>
          </a:bodyPr>
          <a:lstStyle/>
          <a:p>
            <a:pPr>
              <a:buFont typeface="+mj-lt"/>
              <a:buAutoNum type="arabicPeriod" startAt="3"/>
            </a:pPr>
            <a:r>
              <a:rPr lang="es-MX" sz="1600" dirty="0"/>
              <a:t>El Congreso no hará ley alguna por la que adopte una religión como oficial del Estado o se prohíba practicarla libremente, o que coarte la libertad de palabra o de imprenta, el derecho del pueblo para reunirse pacíficamente y para </a:t>
            </a:r>
            <a:r>
              <a:rPr lang="es-MX" sz="1600" dirty="0" smtClean="0"/>
              <a:t>pedir </a:t>
            </a:r>
            <a:r>
              <a:rPr lang="es-MX" sz="1600" dirty="0"/>
              <a:t>al gobierno la reparación de agravios. </a:t>
            </a:r>
            <a:endParaRPr lang="es-MX" sz="1600" dirty="0" smtClean="0"/>
          </a:p>
          <a:p>
            <a:pPr>
              <a:buFont typeface="+mj-lt"/>
              <a:buAutoNum type="arabicPeriod" startAt="3"/>
            </a:pPr>
            <a:r>
              <a:rPr lang="es-MX" sz="1600" dirty="0"/>
              <a:t>Siendo necesaria una milicia bien ordenada para la seguridad de un Estado Libre, no se violará el derecho del pueblo de poseer y portar </a:t>
            </a:r>
            <a:r>
              <a:rPr lang="es-MX" sz="1600" dirty="0" smtClean="0"/>
              <a:t>armas</a:t>
            </a:r>
          </a:p>
          <a:p>
            <a:pPr>
              <a:buFont typeface="+mj-lt"/>
              <a:buAutoNum type="arabicPeriod" startAt="3"/>
            </a:pPr>
            <a:r>
              <a:rPr lang="es-MX" sz="1600" dirty="0"/>
              <a:t>En tiempo de paz a ningún militar se le alojará en casa alguna sin el consentimiento del propietario; ni en tiempo de guerra, como no sea en la forma que prescriba la ley</a:t>
            </a:r>
            <a:r>
              <a:rPr lang="es-MX" sz="1600" dirty="0" smtClean="0"/>
              <a:t>.</a:t>
            </a:r>
          </a:p>
          <a:p>
            <a:pPr>
              <a:buFont typeface="+mj-lt"/>
              <a:buAutoNum type="arabicPeriod" startAt="3"/>
            </a:pPr>
            <a:r>
              <a:rPr lang="es-MX" sz="1600" dirty="0"/>
              <a:t>El derecho de los habitantes de que sus personas, domicilios, papeles y efectos se hallen a salvo de pesquisas y aprehensiones arbitrarias, será inviolable, y no se expedirán al efecto mandamientos que no se apoyen en un motivo verosímil , estén corroborados mediante juramento o protesta y describan con particularidad el lugar que deba ser registrado y las personas o cosas que han de ser detenidas o </a:t>
            </a:r>
            <a:r>
              <a:rPr lang="es-MX" sz="1600" dirty="0" smtClean="0"/>
              <a:t>embargadas</a:t>
            </a:r>
            <a:endParaRPr lang="es-MX" sz="1600" dirty="0"/>
          </a:p>
          <a:p>
            <a:pPr>
              <a:buFont typeface="+mj-lt"/>
              <a:buAutoNum type="arabicPeriod" startAt="3"/>
            </a:pPr>
            <a:r>
              <a:rPr lang="es-MX" sz="1600" dirty="0"/>
              <a:t>Nadie estará obligado a responder de un delito castigado con la pena capital o con otra infamante si un gran jurado no lo denuncia o acusa, a excepción de los casos que se presenten en las fuerzas de mar o tierra o en la milicia nacional cuan do se encuentre en servicio efectivo en tiempo de guerra o peligro público; tampoco se pondrá a persona alguna dos veces en peligro de perder la vida o algún miembro con motivo del mismo delito; ni se le compelerá a declarar contra </a:t>
            </a:r>
            <a:r>
              <a:rPr lang="es-MX" sz="1600" dirty="0" smtClean="0"/>
              <a:t>sí </a:t>
            </a:r>
            <a:r>
              <a:rPr lang="es-MX" sz="1600" dirty="0"/>
              <a:t>misma en ningún juicio criminal; ni se le privará de la vida, la libertad o la propiedad sin el debido proceso legal; ni se ocupará la propiedad privada para uso público sin una justa indemnización. </a:t>
            </a:r>
          </a:p>
        </p:txBody>
      </p:sp>
    </p:spTree>
    <p:extLst>
      <p:ext uri="{BB962C8B-B14F-4D97-AF65-F5344CB8AC3E}">
        <p14:creationId xmlns:p14="http://schemas.microsoft.com/office/powerpoint/2010/main" val="349724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20000"/>
          </a:xfrm>
        </p:spPr>
        <p:txBody>
          <a:bodyPr>
            <a:normAutofit/>
          </a:bodyPr>
          <a:lstStyle/>
          <a:p>
            <a:r>
              <a:rPr lang="es-MX" sz="2800" dirty="0"/>
              <a:t>Carta de Derechos Enmiendas Constitucionales 1791</a:t>
            </a:r>
          </a:p>
        </p:txBody>
      </p:sp>
      <p:sp>
        <p:nvSpPr>
          <p:cNvPr id="3" name="Marcador de contenido 2"/>
          <p:cNvSpPr>
            <a:spLocks noGrp="1"/>
          </p:cNvSpPr>
          <p:nvPr>
            <p:ph idx="1"/>
          </p:nvPr>
        </p:nvSpPr>
        <p:spPr>
          <a:xfrm>
            <a:off x="457200" y="836712"/>
            <a:ext cx="8229600" cy="5289451"/>
          </a:xfrm>
        </p:spPr>
        <p:txBody>
          <a:bodyPr>
            <a:normAutofit/>
          </a:bodyPr>
          <a:lstStyle/>
          <a:p>
            <a:pPr>
              <a:buFont typeface="+mj-lt"/>
              <a:buAutoNum type="arabicPeriod" startAt="8"/>
            </a:pPr>
            <a:r>
              <a:rPr lang="es-MX" sz="1600" dirty="0"/>
              <a:t>En toda causa criminal, el acusado gozará del derecho de ser juzgado rápidamente y en público por un jurado imparcial del distrito y Estado en que el delito se haya cometido, Distrito que deberá haber sido determinado previamente </a:t>
            </a:r>
            <a:r>
              <a:rPr lang="es-MX" sz="1600" dirty="0" err="1"/>
              <a:t>po</a:t>
            </a:r>
            <a:r>
              <a:rPr lang="es-MX" sz="1600" dirty="0"/>
              <a:t> r la ley; así como de que se le haga saber la naturaleza y causa de la acusación, de que se le caree con los testigos que depongan en su contra, de que se obligue a comparecer a los testigos que le favorezcan y de contar con la ayuda de un aboga do que le </a:t>
            </a:r>
            <a:r>
              <a:rPr lang="es-MX" sz="1600" dirty="0" smtClean="0"/>
              <a:t>defienda</a:t>
            </a:r>
          </a:p>
          <a:p>
            <a:pPr>
              <a:buFont typeface="+mj-lt"/>
              <a:buAutoNum type="arabicPeriod" startAt="8"/>
            </a:pPr>
            <a:r>
              <a:rPr lang="es-MX" sz="1600" dirty="0"/>
              <a:t>El derecho a que se ventilen ante un jurado los juicios sujetos al "</a:t>
            </a:r>
            <a:r>
              <a:rPr lang="es-MX" sz="1600" dirty="0" err="1"/>
              <a:t>Common</a:t>
            </a:r>
            <a:r>
              <a:rPr lang="es-MX" sz="1600" dirty="0"/>
              <a:t> </a:t>
            </a:r>
            <a:r>
              <a:rPr lang="es-MX" sz="1600" dirty="0" err="1"/>
              <a:t>Law</a:t>
            </a:r>
            <a:r>
              <a:rPr lang="es-MX" sz="1600" dirty="0"/>
              <a:t>" en que el valor que se controvierta exceda de 20 dólares, será garantizado, y ningún hecho de que haya conocido un jurado será objeto de nuevo examen en tribunal alguno de los Estados Unidos, como no sea con arreglo a las normas del "</a:t>
            </a:r>
            <a:r>
              <a:rPr lang="es-MX" sz="1600" dirty="0" err="1"/>
              <a:t>Common</a:t>
            </a:r>
            <a:r>
              <a:rPr lang="es-MX" sz="1600" dirty="0"/>
              <a:t> </a:t>
            </a:r>
            <a:r>
              <a:rPr lang="es-MX" sz="1600" dirty="0" err="1" smtClean="0"/>
              <a:t>Law</a:t>
            </a:r>
            <a:r>
              <a:rPr lang="es-MX" sz="1600" dirty="0" smtClean="0"/>
              <a:t>“</a:t>
            </a:r>
          </a:p>
          <a:p>
            <a:pPr>
              <a:buFont typeface="+mj-lt"/>
              <a:buAutoNum type="arabicPeriod" startAt="8"/>
            </a:pPr>
            <a:r>
              <a:rPr lang="es-MX" sz="1600" dirty="0"/>
              <a:t>No se exigirán fianzas excesivas, ni se impondrán multas excesivas, ni se infligirán penas crueles y </a:t>
            </a:r>
            <a:r>
              <a:rPr lang="es-MX" sz="1600" dirty="0" smtClean="0"/>
              <a:t>desusadas</a:t>
            </a:r>
            <a:endParaRPr lang="es-MX" sz="1600" dirty="0"/>
          </a:p>
          <a:p>
            <a:pPr>
              <a:buFont typeface="+mj-lt"/>
              <a:buAutoNum type="arabicPeriod" startAt="8"/>
            </a:pPr>
            <a:r>
              <a:rPr lang="es-MX" sz="1600" dirty="0"/>
              <a:t>No por el hecho de que la Constitución enumera ciertos derechos ha de entenderse que niega o menosprecia otros que retiene el </a:t>
            </a:r>
            <a:r>
              <a:rPr lang="es-MX" sz="1600" dirty="0" smtClean="0"/>
              <a:t>pueblo</a:t>
            </a:r>
          </a:p>
          <a:p>
            <a:pPr>
              <a:buFont typeface="+mj-lt"/>
              <a:buAutoNum type="arabicPeriod" startAt="8"/>
            </a:pPr>
            <a:r>
              <a:rPr lang="es-MX" sz="1600" dirty="0"/>
              <a:t>Los poderes que la Constitución no delega a los Estados Unidos ni prohíbe a los Estados, quedan reservados a los Estados respectivamente o al </a:t>
            </a:r>
            <a:r>
              <a:rPr lang="es-MX" sz="1600" dirty="0" smtClean="0"/>
              <a:t>pueblo</a:t>
            </a:r>
            <a:endParaRPr lang="es-MX" sz="1600" dirty="0"/>
          </a:p>
        </p:txBody>
      </p:sp>
    </p:spTree>
    <p:extLst>
      <p:ext uri="{BB962C8B-B14F-4D97-AF65-F5344CB8AC3E}">
        <p14:creationId xmlns:p14="http://schemas.microsoft.com/office/powerpoint/2010/main" val="110051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20000"/>
          </a:xfrm>
        </p:spPr>
        <p:txBody>
          <a:bodyPr>
            <a:normAutofit/>
          </a:bodyPr>
          <a:lstStyle/>
          <a:p>
            <a:r>
              <a:rPr lang="es-MX" sz="2400" dirty="0" smtClean="0"/>
              <a:t>Declaración </a:t>
            </a:r>
            <a:r>
              <a:rPr lang="es-MX" sz="2400" dirty="0"/>
              <a:t>de los derechos del hombre y el del ciudadano </a:t>
            </a:r>
            <a:r>
              <a:rPr lang="es-MX" sz="2400" dirty="0" smtClean="0"/>
              <a:t>(</a:t>
            </a:r>
            <a:r>
              <a:rPr lang="es-MX" sz="2400" dirty="0" smtClean="0"/>
              <a:t>1945) </a:t>
            </a:r>
            <a:endParaRPr lang="es-MX" sz="2400" dirty="0"/>
          </a:p>
        </p:txBody>
      </p:sp>
      <p:sp>
        <p:nvSpPr>
          <p:cNvPr id="3" name="Marcador de contenido 2"/>
          <p:cNvSpPr>
            <a:spLocks noGrp="1"/>
          </p:cNvSpPr>
          <p:nvPr>
            <p:ph idx="1"/>
          </p:nvPr>
        </p:nvSpPr>
        <p:spPr>
          <a:xfrm>
            <a:off x="457200" y="764704"/>
            <a:ext cx="8229600" cy="5361459"/>
          </a:xfrm>
        </p:spPr>
        <p:txBody>
          <a:bodyPr>
            <a:normAutofit/>
          </a:bodyPr>
          <a:lstStyle/>
          <a:p>
            <a:pPr>
              <a:buFont typeface="+mj-lt"/>
              <a:buAutoNum type="arabicPeriod"/>
            </a:pPr>
            <a:r>
              <a:rPr lang="es-MX" sz="1600" dirty="0"/>
              <a:t>Los hombres nacen y permanecen libres e iguales en derechos. Las distinciones sociales sólo pueden fundarse en la utilidad </a:t>
            </a:r>
            <a:r>
              <a:rPr lang="es-MX" sz="1600" dirty="0" smtClean="0"/>
              <a:t>común</a:t>
            </a:r>
          </a:p>
          <a:p>
            <a:pPr>
              <a:buFont typeface="+mj-lt"/>
              <a:buAutoNum type="arabicPeriod"/>
            </a:pPr>
            <a:r>
              <a:rPr lang="es-MX" sz="1600" dirty="0"/>
              <a:t>La finalidad de toda asociación política es la conservación de los derechos naturales e imprescriptibles del hombre. Tales derechos son la libertad, la propiedad, la seguridad y la resistencia a la opresión</a:t>
            </a:r>
            <a:r>
              <a:rPr lang="es-MX" sz="1600" dirty="0" smtClean="0"/>
              <a:t>.</a:t>
            </a:r>
          </a:p>
          <a:p>
            <a:pPr>
              <a:buFont typeface="+mj-lt"/>
              <a:buAutoNum type="arabicPeriod"/>
            </a:pPr>
            <a:r>
              <a:rPr lang="es-MX" sz="1600" dirty="0"/>
              <a:t>El principio de toda soberanía reside esencialmente en la Nación. Ningún cuerpo, ningún individuo, pueden ejercer una autoridad que no emane expresamente de ella</a:t>
            </a:r>
            <a:r>
              <a:rPr lang="es-MX" sz="1600" dirty="0" smtClean="0"/>
              <a:t>.</a:t>
            </a:r>
          </a:p>
          <a:p>
            <a:pPr>
              <a:buFont typeface="+mj-lt"/>
              <a:buAutoNum type="arabicPeriod"/>
            </a:pPr>
            <a:r>
              <a:rPr lang="es-MX" sz="1600" dirty="0"/>
              <a:t>La libertad consiste en poder hacer todo aquello que no perjudique a otro: por eso, el ejercicio de los derechos naturales de cada hombre no tiene otros límites que los que garantizan a los demás miembros de la sociedad el goce de estos mismos derechos. Tales límites sólo pueden ser determinados por la ley</a:t>
            </a:r>
            <a:r>
              <a:rPr lang="es-MX" sz="1600" dirty="0" smtClean="0"/>
              <a:t>.</a:t>
            </a:r>
          </a:p>
          <a:p>
            <a:pPr>
              <a:buFont typeface="+mj-lt"/>
              <a:buAutoNum type="arabicPeriod"/>
            </a:pPr>
            <a:r>
              <a:rPr lang="es-MX" sz="1600" dirty="0"/>
              <a:t>La ley sólo tiene derecho a prohibir los actos perjudiciales para la sociedad. Nada que no esté prohibido por la ley puede ser impedido, y nadie puede ser constreñido a hacer algo que ésta no ordene</a:t>
            </a:r>
            <a:r>
              <a:rPr lang="es-MX" sz="1600" dirty="0" smtClean="0"/>
              <a:t>.</a:t>
            </a:r>
          </a:p>
          <a:p>
            <a:pPr>
              <a:buFont typeface="+mj-lt"/>
              <a:buAutoNum type="arabicPeriod"/>
            </a:pPr>
            <a:r>
              <a:rPr lang="es-MX" sz="1600" dirty="0"/>
              <a:t>La ley es la expresión de la voluntad general. Todos los ciudadanos tienen derecho a contribuir a su elaboración, personalmente o por medio de sus representantes. Debe ser la misma para todos, ya sea que proteja o que sancione. Como todos los ciudadanos son iguales ante ella, todos son igualmente admisibles en toda dignidad, cargo o empleo públicos, según sus capacidades y sin otra distinción que la de sus virtudes y sus talentos.</a:t>
            </a:r>
            <a:endParaRPr lang="es-MX" sz="1600" dirty="0" smtClean="0"/>
          </a:p>
          <a:p>
            <a:endParaRPr lang="es-MX" dirty="0"/>
          </a:p>
        </p:txBody>
      </p:sp>
    </p:spTree>
    <p:extLst>
      <p:ext uri="{BB962C8B-B14F-4D97-AF65-F5344CB8AC3E}">
        <p14:creationId xmlns:p14="http://schemas.microsoft.com/office/powerpoint/2010/main" val="1260933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20000"/>
          </a:xfrm>
        </p:spPr>
        <p:txBody>
          <a:bodyPr>
            <a:normAutofit/>
          </a:bodyPr>
          <a:lstStyle/>
          <a:p>
            <a:r>
              <a:rPr lang="es-MX" sz="2400" dirty="0"/>
              <a:t>Declaración de los derechos del hombre y el del ciudadano (1789) </a:t>
            </a:r>
          </a:p>
        </p:txBody>
      </p:sp>
      <p:sp>
        <p:nvSpPr>
          <p:cNvPr id="3" name="Marcador de contenido 2"/>
          <p:cNvSpPr>
            <a:spLocks noGrp="1"/>
          </p:cNvSpPr>
          <p:nvPr>
            <p:ph idx="1"/>
          </p:nvPr>
        </p:nvSpPr>
        <p:spPr>
          <a:xfrm>
            <a:off x="457200" y="764704"/>
            <a:ext cx="8229600" cy="5361459"/>
          </a:xfrm>
        </p:spPr>
        <p:txBody>
          <a:bodyPr>
            <a:normAutofit/>
          </a:bodyPr>
          <a:lstStyle/>
          <a:p>
            <a:pPr>
              <a:buFont typeface="+mj-lt"/>
              <a:buAutoNum type="arabicPeriod" startAt="7"/>
            </a:pPr>
            <a:r>
              <a:rPr lang="es-MX" sz="1600" dirty="0"/>
              <a:t>Ningún hombre puede ser acusado, arrestado o detenido, como no sea en los casos determinados por la ley y con arreglo a las formas que ésta ha prescrito. Quienes soliciten, cursen, ejecuten o hagan ejecutar órdenes arbitrarias deberán ser castigados; pero todo ciudadano convocado o aprehendido en virtud de la ley debe obedecer de inmediato; es culpable si opone </a:t>
            </a:r>
            <a:r>
              <a:rPr lang="es-MX" sz="1600" dirty="0" smtClean="0"/>
              <a:t>resistencia</a:t>
            </a:r>
          </a:p>
          <a:p>
            <a:pPr>
              <a:buFont typeface="+mj-lt"/>
              <a:buAutoNum type="arabicPeriod" startAt="7"/>
            </a:pPr>
            <a:r>
              <a:rPr lang="es-MX" sz="1600" dirty="0"/>
              <a:t>La ley sólo debe establecer penas estricta y evidentemente necesarias, y nadie puede ser castigado sino en virtud de una ley establecida y promulgada con anterioridad al delito, y aplicada </a:t>
            </a:r>
            <a:r>
              <a:rPr lang="es-MX" sz="1600" dirty="0" smtClean="0"/>
              <a:t>legalmente</a:t>
            </a:r>
          </a:p>
          <a:p>
            <a:pPr>
              <a:buFont typeface="+mj-lt"/>
              <a:buAutoNum type="arabicPeriod" startAt="7"/>
            </a:pPr>
            <a:r>
              <a:rPr lang="es-MX" sz="1600" dirty="0"/>
              <a:t>Puesto que todo hombre se presume inocente mientras no sea declarado culpable, si se juzga indispensable detenerlo, todo rigor que no sea necesario para apoderarse de su persona debe ser severamente reprimido por la </a:t>
            </a:r>
            <a:r>
              <a:rPr lang="es-MX" sz="1600" dirty="0" smtClean="0"/>
              <a:t>ley</a:t>
            </a:r>
          </a:p>
          <a:p>
            <a:pPr>
              <a:buFont typeface="+mj-lt"/>
              <a:buAutoNum type="arabicPeriod" startAt="7"/>
            </a:pPr>
            <a:r>
              <a:rPr lang="es-MX" sz="1600" dirty="0"/>
              <a:t>Nadie debe ser incomodado por sus opiniones, inclusive religiosas, a condición de que su manifestación no perturbe el orden público establecido por la </a:t>
            </a:r>
            <a:r>
              <a:rPr lang="es-MX" sz="1600" dirty="0" smtClean="0"/>
              <a:t>ley</a:t>
            </a:r>
          </a:p>
          <a:p>
            <a:pPr>
              <a:buFont typeface="+mj-lt"/>
              <a:buAutoNum type="arabicPeriod" startAt="7"/>
            </a:pPr>
            <a:r>
              <a:rPr lang="es-MX" sz="1600" dirty="0"/>
              <a:t>La libre comunicación de pensamientos y de opiniones es uno de los derechos más preciosos del hombre; en consecuencia, todo ciudadano puede hablar, escribir e imprimir libremente, a trueque de responder del abuso de esta libertad en los casos determinados por la </a:t>
            </a:r>
            <a:r>
              <a:rPr lang="es-MX" sz="1600" dirty="0" smtClean="0"/>
              <a:t>ley</a:t>
            </a:r>
          </a:p>
          <a:p>
            <a:pPr>
              <a:buFont typeface="+mj-lt"/>
              <a:buAutoNum type="arabicPeriod" startAt="7"/>
            </a:pPr>
            <a:r>
              <a:rPr lang="es-MX" sz="1600" dirty="0"/>
              <a:t>La garantía de los derechos del hombre y del ciudadano necesita de una fuerza pública; por lo tanto, esta fuerza ha sido instituida en beneficio de todos, y no para el provecho particular de aquéllos a quienes ha sido </a:t>
            </a:r>
            <a:r>
              <a:rPr lang="es-MX" sz="1600" dirty="0" smtClean="0"/>
              <a:t>encomendada</a:t>
            </a:r>
          </a:p>
          <a:p>
            <a:endParaRPr lang="es-MX" sz="1600" dirty="0"/>
          </a:p>
        </p:txBody>
      </p:sp>
    </p:spTree>
    <p:extLst>
      <p:ext uri="{BB962C8B-B14F-4D97-AF65-F5344CB8AC3E}">
        <p14:creationId xmlns:p14="http://schemas.microsoft.com/office/powerpoint/2010/main" val="194453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20000"/>
          </a:xfrm>
        </p:spPr>
        <p:txBody>
          <a:bodyPr>
            <a:normAutofit/>
          </a:bodyPr>
          <a:lstStyle/>
          <a:p>
            <a:r>
              <a:rPr lang="es-MX" sz="2400" dirty="0"/>
              <a:t>Declaración de los derechos del hombre y el del ciudadano (1789) </a:t>
            </a:r>
          </a:p>
        </p:txBody>
      </p:sp>
      <p:sp>
        <p:nvSpPr>
          <p:cNvPr id="3" name="Marcador de contenido 2"/>
          <p:cNvSpPr>
            <a:spLocks noGrp="1"/>
          </p:cNvSpPr>
          <p:nvPr>
            <p:ph idx="1"/>
          </p:nvPr>
        </p:nvSpPr>
        <p:spPr>
          <a:xfrm>
            <a:off x="457200" y="764704"/>
            <a:ext cx="8229600" cy="5361459"/>
          </a:xfrm>
        </p:spPr>
        <p:txBody>
          <a:bodyPr>
            <a:normAutofit/>
          </a:bodyPr>
          <a:lstStyle/>
          <a:p>
            <a:pPr>
              <a:buFont typeface="+mj-lt"/>
              <a:buAutoNum type="arabicPeriod" startAt="13"/>
            </a:pPr>
            <a:r>
              <a:rPr lang="es-MX" sz="1600" dirty="0"/>
              <a:t>Para el mantenimiento de la fuerza pública y para los gastos de administración, resulta indispensable una contribución común; ésta debe repartirse equitativamente entre los ciudadanos, proporcionalmente a su </a:t>
            </a:r>
            <a:r>
              <a:rPr lang="es-MX" sz="1600" dirty="0" smtClean="0"/>
              <a:t>capacidad</a:t>
            </a:r>
          </a:p>
          <a:p>
            <a:pPr>
              <a:buFont typeface="+mj-lt"/>
              <a:buAutoNum type="arabicPeriod" startAt="13"/>
            </a:pPr>
            <a:r>
              <a:rPr lang="es-MX" sz="1600" dirty="0"/>
              <a:t>Los ciudadanos tienen el derecho de comprobar, por sí mismos o a través de sus representantes, la necesidad de la contribución pública, de aceptarla libremente, de vigilar su empleo y de determinar su prorrata, su base, su recaudación y su </a:t>
            </a:r>
            <a:r>
              <a:rPr lang="es-MX" sz="1600" dirty="0" smtClean="0"/>
              <a:t>duración</a:t>
            </a:r>
          </a:p>
          <a:p>
            <a:pPr>
              <a:buFont typeface="+mj-lt"/>
              <a:buAutoNum type="arabicPeriod" startAt="13"/>
            </a:pPr>
            <a:r>
              <a:rPr lang="es-MX" sz="1600" dirty="0" smtClean="0"/>
              <a:t>La </a:t>
            </a:r>
            <a:r>
              <a:rPr lang="es-MX" sz="1600" dirty="0"/>
              <a:t>sociedad tiene derecho a pedir cuentas de su gestión a todo agente </a:t>
            </a:r>
            <a:r>
              <a:rPr lang="es-MX" sz="1600" dirty="0" smtClean="0"/>
              <a:t>público</a:t>
            </a:r>
          </a:p>
          <a:p>
            <a:pPr>
              <a:buFont typeface="+mj-lt"/>
              <a:buAutoNum type="arabicPeriod" startAt="13"/>
            </a:pPr>
            <a:r>
              <a:rPr lang="es-MX" sz="1600" dirty="0"/>
              <a:t>Toda sociedad en la cual no esté establecida la garantía de los derechos, ni determinada la separación de los poderes, carece de </a:t>
            </a:r>
            <a:r>
              <a:rPr lang="es-MX" sz="1600" dirty="0" smtClean="0"/>
              <a:t>Constitución</a:t>
            </a:r>
          </a:p>
          <a:p>
            <a:pPr>
              <a:buFont typeface="+mj-lt"/>
              <a:buAutoNum type="arabicPeriod" startAt="13"/>
            </a:pPr>
            <a:r>
              <a:rPr lang="es-MX" sz="1600" dirty="0"/>
              <a:t>Siendo la propiedad un derecho inviolable y sagrado, nadie puede ser privado de ella, salvo cuando la necesidad pública, legalmente comprobada, lo exija de modo evidente, y a condición de una justa y previa indemnización</a:t>
            </a:r>
            <a:r>
              <a:rPr lang="es-MX" sz="1600" dirty="0" smtClean="0"/>
              <a:t>.</a:t>
            </a:r>
          </a:p>
          <a:p>
            <a:pPr>
              <a:buFont typeface="+mj-lt"/>
              <a:buAutoNum type="arabicPeriod" startAt="13"/>
            </a:pPr>
            <a:r>
              <a:rPr lang="es-MX" sz="1600" dirty="0"/>
              <a:t>Toda persona tiene derecho a la libertad de pensamiento, de conciencia y de religión; este derecho incluye la libertad de cambiar de religión o de creencia, así como la libertad de manifestar su religión o su creencia, individual y colectivamente, tanto en público como en privado, la enseñanza, la práctica, el culto y la observancia</a:t>
            </a:r>
            <a:r>
              <a:rPr lang="es-MX" sz="1600" dirty="0" smtClean="0"/>
              <a:t>.</a:t>
            </a:r>
          </a:p>
          <a:p>
            <a:pPr>
              <a:buFont typeface="+mj-lt"/>
              <a:buAutoNum type="arabicPeriod" startAt="13"/>
            </a:pPr>
            <a:r>
              <a:rPr lang="es-MX" sz="1600" dirty="0"/>
              <a:t>Toda persona tiene derecho a la libertad de pensamiento, de conciencia y de religión; este derecho incluye la libertad de cambiar de religión o de creencia, así como la libertad de manifestar su religión o su creencia, individual y colectivamente, tanto en público como en privado, la enseñanza, la práctica, el culto y la observancia</a:t>
            </a:r>
            <a:r>
              <a:rPr lang="es-MX" sz="1600" dirty="0" smtClean="0"/>
              <a:t>.</a:t>
            </a:r>
            <a:endParaRPr lang="es-MX" sz="1600" dirty="0"/>
          </a:p>
        </p:txBody>
      </p:sp>
    </p:spTree>
    <p:extLst>
      <p:ext uri="{BB962C8B-B14F-4D97-AF65-F5344CB8AC3E}">
        <p14:creationId xmlns:p14="http://schemas.microsoft.com/office/powerpoint/2010/main" val="35902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p:spPr>
        <p:txBody>
          <a:bodyPr>
            <a:normAutofit/>
          </a:bodyPr>
          <a:lstStyle/>
          <a:p>
            <a:r>
              <a:rPr lang="es-MX" sz="2400" dirty="0"/>
              <a:t>Declaración de los derechos del hombre y el del ciudadano (1789) </a:t>
            </a:r>
          </a:p>
        </p:txBody>
      </p:sp>
      <p:sp>
        <p:nvSpPr>
          <p:cNvPr id="3" name="2 Marcador de contenido"/>
          <p:cNvSpPr>
            <a:spLocks noGrp="1"/>
          </p:cNvSpPr>
          <p:nvPr>
            <p:ph idx="1"/>
          </p:nvPr>
        </p:nvSpPr>
        <p:spPr>
          <a:xfrm>
            <a:off x="457200" y="836712"/>
            <a:ext cx="8229600" cy="5289451"/>
          </a:xfrm>
        </p:spPr>
        <p:txBody>
          <a:bodyPr>
            <a:normAutofit/>
          </a:bodyPr>
          <a:lstStyle/>
          <a:p>
            <a:pPr lvl="0">
              <a:buFont typeface="+mj-lt"/>
              <a:buAutoNum type="arabicPeriod" startAt="20"/>
            </a:pPr>
            <a:r>
              <a:rPr lang="es-MX" sz="1600" dirty="0" smtClean="0">
                <a:solidFill>
                  <a:prstClr val="black"/>
                </a:solidFill>
              </a:rPr>
              <a:t>Toda </a:t>
            </a:r>
            <a:r>
              <a:rPr lang="es-MX" sz="1600" dirty="0">
                <a:solidFill>
                  <a:prstClr val="black"/>
                </a:solidFill>
              </a:rPr>
              <a:t>persona tiene derecho a la libertad de reunión y de asociación pacíficas</a:t>
            </a:r>
            <a:r>
              <a:rPr lang="es-MX" sz="1600" dirty="0" smtClean="0">
                <a:solidFill>
                  <a:prstClr val="black"/>
                </a:solidFill>
              </a:rPr>
              <a:t>. Nadie </a:t>
            </a:r>
            <a:r>
              <a:rPr lang="es-MX" sz="1600" dirty="0">
                <a:solidFill>
                  <a:prstClr val="black"/>
                </a:solidFill>
              </a:rPr>
              <a:t>podrá ser obligado a pertenecer a una asociación</a:t>
            </a:r>
            <a:r>
              <a:rPr lang="es-MX" sz="1600" dirty="0" smtClean="0">
                <a:solidFill>
                  <a:prstClr val="black"/>
                </a:solidFill>
              </a:rPr>
              <a:t>.</a:t>
            </a:r>
          </a:p>
          <a:p>
            <a:pPr lvl="0">
              <a:buFont typeface="+mj-lt"/>
              <a:buAutoNum type="arabicPeriod" startAt="20"/>
            </a:pPr>
            <a:r>
              <a:rPr lang="es-MX" sz="1600" dirty="0" smtClean="0">
                <a:solidFill>
                  <a:prstClr val="black"/>
                </a:solidFill>
              </a:rPr>
              <a:t>Toda </a:t>
            </a:r>
            <a:r>
              <a:rPr lang="es-MX" sz="1600" dirty="0">
                <a:solidFill>
                  <a:prstClr val="black"/>
                </a:solidFill>
              </a:rPr>
              <a:t>persona tiene derecho a participar en el gobierno de su país, directamente o por medio de representantes libremente </a:t>
            </a:r>
            <a:r>
              <a:rPr lang="es-MX" sz="1600" dirty="0" smtClean="0">
                <a:solidFill>
                  <a:prstClr val="black"/>
                </a:solidFill>
              </a:rPr>
              <a:t>escogidos. Toda </a:t>
            </a:r>
            <a:r>
              <a:rPr lang="es-MX" sz="1600" dirty="0">
                <a:solidFill>
                  <a:prstClr val="black"/>
                </a:solidFill>
              </a:rPr>
              <a:t>persona tiene el derecho de acceso, en condiciones de igualdad, a las funciones públicas de su país</a:t>
            </a:r>
            <a:r>
              <a:rPr lang="es-MX" sz="1600" dirty="0" smtClean="0">
                <a:solidFill>
                  <a:prstClr val="black"/>
                </a:solidFill>
              </a:rPr>
              <a:t>. La </a:t>
            </a:r>
            <a:r>
              <a:rPr lang="es-MX" sz="1600" dirty="0">
                <a:solidFill>
                  <a:prstClr val="black"/>
                </a:solidFill>
              </a:rPr>
              <a:t>voluntad del pueblo es la base de la autoridad del poder público; esta voluntad se expresará mediante elecciones auténticas que habrán de celebrarse periódicamente, por sufragio universal e igual y por voto secreto u otro procedimiento equivalente que garantice la libertad del voto</a:t>
            </a:r>
            <a:r>
              <a:rPr lang="es-MX" sz="1600" dirty="0" smtClean="0">
                <a:solidFill>
                  <a:prstClr val="black"/>
                </a:solidFill>
              </a:rPr>
              <a:t>.</a:t>
            </a:r>
          </a:p>
          <a:p>
            <a:pPr lvl="0">
              <a:buFont typeface="+mj-lt"/>
              <a:buAutoNum type="arabicPeriod" startAt="20"/>
            </a:pPr>
            <a:r>
              <a:rPr lang="es-MX" sz="1600" dirty="0">
                <a:solidFill>
                  <a:prstClr val="black"/>
                </a:solidFill>
              </a:rPr>
              <a:t>Toda persona, como miembro de la sociedad, tiene derecho a la seguridad social, y a obtener, mediante el esfuerzo nacional y la cooperación internacional y en conformidad con la organización y los recursos de cada Estado, la satisfacción de los derechos económicos, sociales y culturales, indispensables a su dignidad y al libre desarrollo de su personalidad</a:t>
            </a:r>
            <a:r>
              <a:rPr lang="es-MX" sz="1600" dirty="0" smtClean="0">
                <a:solidFill>
                  <a:prstClr val="black"/>
                </a:solidFill>
              </a:rPr>
              <a:t>.</a:t>
            </a:r>
          </a:p>
          <a:p>
            <a:pPr lvl="0">
              <a:buFont typeface="+mj-lt"/>
              <a:buAutoNum type="arabicPeriod" startAt="20"/>
            </a:pPr>
            <a:r>
              <a:rPr lang="es-MX" sz="1600" dirty="0">
                <a:solidFill>
                  <a:prstClr val="black"/>
                </a:solidFill>
              </a:rPr>
              <a:t>Toda persona tiene derecho al trabajo, a la libre elección de su trabajo, a condiciones equitativas y satisfactorias de trabajo y a la protección contra el desempleo. Toda persona tiene derecho, sin discriminación alguna, a igual salario por trabajo igual. Toda persona que trabaja tiene derecho a una remuneración equitativa y satisfactoria, que le asegure, así como a su familia, una existencia conforme a la dignidad humana y que será completada, en caso necesario, por cualesquiera otros medios de protección social. Toda persona tiene derecho a fundar sindicatos y a sindicarse para la defensa de sus intereses.</a:t>
            </a:r>
          </a:p>
          <a:p>
            <a:pPr lvl="0">
              <a:buFont typeface="+mj-lt"/>
              <a:buAutoNum type="arabicPeriod" startAt="20"/>
            </a:pPr>
            <a:endParaRPr lang="es-MX" sz="1600" dirty="0">
              <a:solidFill>
                <a:prstClr val="black"/>
              </a:solidFill>
            </a:endParaRPr>
          </a:p>
          <a:p>
            <a:pPr lvl="0">
              <a:buFont typeface="+mj-lt"/>
              <a:buAutoNum type="arabicPeriod" startAt="20"/>
            </a:pPr>
            <a:endParaRPr lang="es-MX" sz="1600" dirty="0">
              <a:solidFill>
                <a:prstClr val="black"/>
              </a:solidFill>
            </a:endParaRPr>
          </a:p>
          <a:p>
            <a:pPr lvl="0">
              <a:buFont typeface="+mj-lt"/>
              <a:buAutoNum type="arabicPeriod" startAt="20"/>
            </a:pPr>
            <a:endParaRPr lang="es-MX" sz="1600" dirty="0">
              <a:solidFill>
                <a:prstClr val="black"/>
              </a:solidFill>
            </a:endParaRPr>
          </a:p>
          <a:p>
            <a:endParaRPr lang="es-MX" dirty="0"/>
          </a:p>
        </p:txBody>
      </p:sp>
    </p:spTree>
    <p:extLst>
      <p:ext uri="{BB962C8B-B14F-4D97-AF65-F5344CB8AC3E}">
        <p14:creationId xmlns:p14="http://schemas.microsoft.com/office/powerpoint/2010/main" val="3771175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4079</Words>
  <Application>Microsoft Office PowerPoint</Application>
  <PresentationFormat>Presentación en pantalla (4:3)</PresentationFormat>
  <Paragraphs>181</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IX Curso Interinstitucional del  Seminario de Educación Superior  de la UNAM Género, juventud y ciudadanía  en la educación superior</vt:lpstr>
      <vt:lpstr>Bill of Rights (Inglaterra 1689)</vt:lpstr>
      <vt:lpstr>Bill of Rights (Inglaterra 1689)</vt:lpstr>
      <vt:lpstr>Carta de Derechos Enmiendas Constitucionales 1791</vt:lpstr>
      <vt:lpstr>Carta de Derechos Enmiendas Constitucionales 1791</vt:lpstr>
      <vt:lpstr>Declaración de los derechos del hombre y el del ciudadano (1945) </vt:lpstr>
      <vt:lpstr>Declaración de los derechos del hombre y el del ciudadano (1789) </vt:lpstr>
      <vt:lpstr>Declaración de los derechos del hombre y el del ciudadano (1789) </vt:lpstr>
      <vt:lpstr>Declaración de los derechos del hombre y el del ciudadano (1789) </vt:lpstr>
      <vt:lpstr>Declaración de los derechos del hombre y el del ciudadano (1789) </vt:lpstr>
      <vt:lpstr>Declaración de los derechos del hombre y el del ciudadano (1789) </vt:lpstr>
      <vt:lpstr>Reforma constitucional Art. 1</vt:lpstr>
      <vt:lpstr>Derechos Humanos</vt:lpstr>
      <vt:lpstr>Derechos Humanos</vt:lpstr>
      <vt:lpstr>Igualdad legal y protección contra la discriminación</vt:lpstr>
      <vt:lpstr>Administración de justicia</vt:lpstr>
      <vt:lpstr>Derecho a la vida, a la integridad física y a la seguridad</vt:lpstr>
      <vt:lpstr>Libertad de pensamiento, conciencia, expresión y acceso a la información</vt:lpstr>
      <vt:lpstr>Libertad de tránsito, reunión y asociación</vt:lpstr>
      <vt:lpstr>Modelos clásicos de universidad</vt:lpstr>
      <vt:lpstr>Desarrollo universitario siglo XX</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37</cp:revision>
  <dcterms:created xsi:type="dcterms:W3CDTF">2015-09-21T03:34:16Z</dcterms:created>
  <dcterms:modified xsi:type="dcterms:W3CDTF">2015-09-25T21:17:57Z</dcterms:modified>
</cp:coreProperties>
</file>