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2.xml" ContentType="application/vnd.openxmlformats-officedocument.presentationml.notesSlide+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1" r:id="rId1"/>
  </p:sldMasterIdLst>
  <p:notesMasterIdLst>
    <p:notesMasterId r:id="rId35"/>
  </p:notesMasterIdLst>
  <p:sldIdLst>
    <p:sldId id="256" r:id="rId2"/>
    <p:sldId id="257" r:id="rId3"/>
    <p:sldId id="258" r:id="rId4"/>
    <p:sldId id="259" r:id="rId5"/>
    <p:sldId id="286" r:id="rId6"/>
    <p:sldId id="262" r:id="rId7"/>
    <p:sldId id="264" r:id="rId8"/>
    <p:sldId id="265" r:id="rId9"/>
    <p:sldId id="266" r:id="rId10"/>
    <p:sldId id="289" r:id="rId11"/>
    <p:sldId id="290" r:id="rId12"/>
    <p:sldId id="291" r:id="rId13"/>
    <p:sldId id="292" r:id="rId14"/>
    <p:sldId id="269" r:id="rId15"/>
    <p:sldId id="293" r:id="rId16"/>
    <p:sldId id="294" r:id="rId17"/>
    <p:sldId id="295" r:id="rId18"/>
    <p:sldId id="296" r:id="rId19"/>
    <p:sldId id="274" r:id="rId20"/>
    <p:sldId id="297" r:id="rId21"/>
    <p:sldId id="298" r:id="rId22"/>
    <p:sldId id="277" r:id="rId23"/>
    <p:sldId id="299" r:id="rId24"/>
    <p:sldId id="278" r:id="rId25"/>
    <p:sldId id="270" r:id="rId26"/>
    <p:sldId id="280" r:id="rId27"/>
    <p:sldId id="279" r:id="rId28"/>
    <p:sldId id="283" r:id="rId29"/>
    <p:sldId id="282" r:id="rId30"/>
    <p:sldId id="281" r:id="rId31"/>
    <p:sldId id="284" r:id="rId32"/>
    <p:sldId id="285" r:id="rId33"/>
    <p:sldId id="287" r:id="rId34"/>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502" autoAdjust="0"/>
  </p:normalViewPr>
  <p:slideViewPr>
    <p:cSldViewPr snapToGrid="0" snapToObjects="1">
      <p:cViewPr>
        <p:scale>
          <a:sx n="100" d="100"/>
          <a:sy n="100" d="100"/>
        </p:scale>
        <p:origin x="-832"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Gonzalo\Documents\Proyectos%20de%20Investigaci&#243;n\Vigentes\Juventud%20&amp;%20Cohesi&#243;n%20Social\Gr&#225;ficos%20Cap&#237;tulo%202.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Gonzalo\Documents\Proyectos%20de%20Investigaci&#243;n\Vigentes\Juventud%20&amp;%20Cohesi&#243;n%20Social\Gr&#225;ficos%20Cap&#237;tulo%20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Gonzalo\Documents\Art&#237;culos%20&amp;%20Ponencias\Ponencias\LAC_201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Gonzalo\Documents\Art&#237;culos%20&amp;%20Ponencias\Ponencias\LAC_201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Gonzalo\Documents\Proyectos%20de%20Investigaci&#243;n\Vigentes\Juventud%20&amp;%20Cohesi&#243;n%20Social\Gr&#225;ficos%20Cap&#237;tulo%20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Gonzalo\Documents\Proyectos%20de%20Investigaci&#243;n\Vigentes\Juventud%20&amp;%20Cohesi&#243;n%20Social\Gr&#225;ficos%20Cap&#237;tulo%20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Gonzalo\Documents\Proyectos%20de%20Investigaci&#243;n\Vigentes\Juventud%20&amp;%20Cohesi&#243;n%20Social\Gr&#225;ficos%20Cap&#237;tulo%20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Gonzalo\Documents\Proyectos%20de%20Investigaci&#243;n\Vigentes\Juventud%20&amp;%20Cohesi&#243;n%20Social\Gr&#225;ficos%20Cap&#237;tulo%20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Gonzalo\Documents\Proyectos%20de%20Investigaci&#243;n\Vigentes\Juventud%20&amp;%20Cohesi&#243;n%20Social\Gr&#225;ficos%20Cap&#237;tulo%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Hoja2!$B$6</c:f>
              <c:strCache>
                <c:ptCount val="1"/>
                <c:pt idx="0">
                  <c:v>1990</c:v>
                </c:pt>
              </c:strCache>
            </c:strRef>
          </c:tx>
          <c:invertIfNegative val="0"/>
          <c:dLbls>
            <c:txPr>
              <a:bodyPr/>
              <a:lstStyle/>
              <a:p>
                <a:pPr>
                  <a:defRPr sz="1600"/>
                </a:pPr>
                <a:endParaRPr lang="es-ES"/>
              </a:p>
            </c:txPr>
            <c:showLegendKey val="0"/>
            <c:showVal val="1"/>
            <c:showCatName val="0"/>
            <c:showSerName val="0"/>
            <c:showPercent val="0"/>
            <c:showBubbleSize val="0"/>
            <c:showLeaderLines val="0"/>
          </c:dLbls>
          <c:cat>
            <c:strRef>
              <c:f>Hoja2!$C$5:$E$5</c:f>
              <c:strCache>
                <c:ptCount val="3"/>
                <c:pt idx="0">
                  <c:v>12-14</c:v>
                </c:pt>
                <c:pt idx="1">
                  <c:v>15-19</c:v>
                </c:pt>
                <c:pt idx="2">
                  <c:v>20-24</c:v>
                </c:pt>
              </c:strCache>
            </c:strRef>
          </c:cat>
          <c:val>
            <c:numRef>
              <c:f>Hoja2!$C$6:$E$6</c:f>
              <c:numCache>
                <c:formatCode>0.0%</c:formatCode>
                <c:ptCount val="3"/>
                <c:pt idx="0">
                  <c:v>0.786</c:v>
                </c:pt>
                <c:pt idx="1">
                  <c:v>0.419</c:v>
                </c:pt>
                <c:pt idx="2">
                  <c:v>0.158</c:v>
                </c:pt>
              </c:numCache>
            </c:numRef>
          </c:val>
        </c:ser>
        <c:ser>
          <c:idx val="1"/>
          <c:order val="1"/>
          <c:tx>
            <c:strRef>
              <c:f>Hoja2!$B$7</c:f>
              <c:strCache>
                <c:ptCount val="1"/>
                <c:pt idx="0">
                  <c:v>2010</c:v>
                </c:pt>
              </c:strCache>
            </c:strRef>
          </c:tx>
          <c:invertIfNegative val="0"/>
          <c:dLbls>
            <c:txPr>
              <a:bodyPr/>
              <a:lstStyle/>
              <a:p>
                <a:pPr>
                  <a:defRPr sz="1600"/>
                </a:pPr>
                <a:endParaRPr lang="es-ES"/>
              </a:p>
            </c:txPr>
            <c:showLegendKey val="0"/>
            <c:showVal val="1"/>
            <c:showCatName val="0"/>
            <c:showSerName val="0"/>
            <c:showPercent val="0"/>
            <c:showBubbleSize val="0"/>
            <c:showLeaderLines val="0"/>
          </c:dLbls>
          <c:cat>
            <c:strRef>
              <c:f>Hoja2!$C$5:$E$5</c:f>
              <c:strCache>
                <c:ptCount val="3"/>
                <c:pt idx="0">
                  <c:v>12-14</c:v>
                </c:pt>
                <c:pt idx="1">
                  <c:v>15-19</c:v>
                </c:pt>
                <c:pt idx="2">
                  <c:v>20-24</c:v>
                </c:pt>
              </c:strCache>
            </c:strRef>
          </c:cat>
          <c:val>
            <c:numRef>
              <c:f>Hoja2!$C$7:$E$7</c:f>
              <c:numCache>
                <c:formatCode>0.0%</c:formatCode>
                <c:ptCount val="3"/>
                <c:pt idx="0">
                  <c:v>0.915</c:v>
                </c:pt>
                <c:pt idx="1">
                  <c:v>0.569</c:v>
                </c:pt>
                <c:pt idx="2">
                  <c:v>0.22</c:v>
                </c:pt>
              </c:numCache>
            </c:numRef>
          </c:val>
        </c:ser>
        <c:dLbls>
          <c:showLegendKey val="0"/>
          <c:showVal val="1"/>
          <c:showCatName val="0"/>
          <c:showSerName val="0"/>
          <c:showPercent val="0"/>
          <c:showBubbleSize val="0"/>
        </c:dLbls>
        <c:gapWidth val="150"/>
        <c:shape val="box"/>
        <c:axId val="2143846328"/>
        <c:axId val="2143523304"/>
        <c:axId val="0"/>
      </c:bar3DChart>
      <c:catAx>
        <c:axId val="2143846328"/>
        <c:scaling>
          <c:orientation val="minMax"/>
        </c:scaling>
        <c:delete val="0"/>
        <c:axPos val="b"/>
        <c:title>
          <c:tx>
            <c:rich>
              <a:bodyPr/>
              <a:lstStyle/>
              <a:p>
                <a:pPr>
                  <a:defRPr/>
                </a:pPr>
                <a:r>
                  <a:rPr lang="en-US" dirty="0"/>
                  <a:t>Grupos de Edad</a:t>
                </a:r>
              </a:p>
            </c:rich>
          </c:tx>
          <c:layout/>
          <c:overlay val="0"/>
        </c:title>
        <c:majorTickMark val="out"/>
        <c:minorTickMark val="none"/>
        <c:tickLblPos val="nextTo"/>
        <c:crossAx val="2143523304"/>
        <c:crosses val="autoZero"/>
        <c:auto val="1"/>
        <c:lblAlgn val="ctr"/>
        <c:lblOffset val="100"/>
        <c:noMultiLvlLbl val="0"/>
      </c:catAx>
      <c:valAx>
        <c:axId val="2143523304"/>
        <c:scaling>
          <c:orientation val="minMax"/>
        </c:scaling>
        <c:delete val="0"/>
        <c:axPos val="l"/>
        <c:majorGridlines/>
        <c:numFmt formatCode="0.0%" sourceLinked="1"/>
        <c:majorTickMark val="out"/>
        <c:minorTickMark val="none"/>
        <c:tickLblPos val="nextTo"/>
        <c:txPr>
          <a:bodyPr/>
          <a:lstStyle/>
          <a:p>
            <a:pPr>
              <a:defRPr sz="2000"/>
            </a:pPr>
            <a:endParaRPr lang="es-ES"/>
          </a:p>
        </c:txPr>
        <c:crossAx val="2143846328"/>
        <c:crosses val="autoZero"/>
        <c:crossBetween val="between"/>
      </c:valAx>
    </c:plotArea>
    <c:legend>
      <c:legendPos val="r"/>
      <c:layout/>
      <c:overlay val="0"/>
    </c:legend>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s-E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Hoja1!$B$6</c:f>
              <c:strCache>
                <c:ptCount val="1"/>
                <c:pt idx="0">
                  <c:v>1990</c:v>
                </c:pt>
              </c:strCache>
            </c:strRef>
          </c:tx>
          <c:cat>
            <c:strRef>
              <c:f>Hoja1!$C$5:$I$5</c:f>
              <c:strCache>
                <c:ptCount val="7"/>
                <c:pt idx="0">
                  <c:v>Mayor de 15</c:v>
                </c:pt>
                <c:pt idx="1">
                  <c:v>15-19</c:v>
                </c:pt>
                <c:pt idx="2">
                  <c:v>25-29</c:v>
                </c:pt>
                <c:pt idx="3">
                  <c:v>35-39</c:v>
                </c:pt>
                <c:pt idx="4">
                  <c:v>45-49</c:v>
                </c:pt>
                <c:pt idx="5">
                  <c:v>55-59</c:v>
                </c:pt>
                <c:pt idx="6">
                  <c:v>65-69</c:v>
                </c:pt>
              </c:strCache>
            </c:strRef>
          </c:cat>
          <c:val>
            <c:numRef>
              <c:f>Hoja1!$C$6:$I$6</c:f>
              <c:numCache>
                <c:formatCode>General</c:formatCode>
                <c:ptCount val="7"/>
                <c:pt idx="0">
                  <c:v>6.49</c:v>
                </c:pt>
                <c:pt idx="1">
                  <c:v>7.619999999999996</c:v>
                </c:pt>
                <c:pt idx="2">
                  <c:v>7.87</c:v>
                </c:pt>
                <c:pt idx="3">
                  <c:v>6.29</c:v>
                </c:pt>
                <c:pt idx="4">
                  <c:v>4.689999999999999</c:v>
                </c:pt>
                <c:pt idx="5">
                  <c:v>3.71</c:v>
                </c:pt>
                <c:pt idx="6">
                  <c:v>3.14</c:v>
                </c:pt>
              </c:numCache>
            </c:numRef>
          </c:val>
          <c:smooth val="0"/>
        </c:ser>
        <c:ser>
          <c:idx val="1"/>
          <c:order val="1"/>
          <c:tx>
            <c:strRef>
              <c:f>Hoja1!$B$7</c:f>
              <c:strCache>
                <c:ptCount val="1"/>
                <c:pt idx="0">
                  <c:v>2000</c:v>
                </c:pt>
              </c:strCache>
            </c:strRef>
          </c:tx>
          <c:cat>
            <c:strRef>
              <c:f>Hoja1!$C$5:$I$5</c:f>
              <c:strCache>
                <c:ptCount val="7"/>
                <c:pt idx="0">
                  <c:v>Mayor de 15</c:v>
                </c:pt>
                <c:pt idx="1">
                  <c:v>15-19</c:v>
                </c:pt>
                <c:pt idx="2">
                  <c:v>25-29</c:v>
                </c:pt>
                <c:pt idx="3">
                  <c:v>35-39</c:v>
                </c:pt>
                <c:pt idx="4">
                  <c:v>45-49</c:v>
                </c:pt>
                <c:pt idx="5">
                  <c:v>55-59</c:v>
                </c:pt>
                <c:pt idx="6">
                  <c:v>65-69</c:v>
                </c:pt>
              </c:strCache>
            </c:strRef>
          </c:cat>
          <c:val>
            <c:numRef>
              <c:f>Hoja1!$C$7:$I$7</c:f>
              <c:numCache>
                <c:formatCode>General</c:formatCode>
                <c:ptCount val="7"/>
                <c:pt idx="0">
                  <c:v>7.45</c:v>
                </c:pt>
                <c:pt idx="1">
                  <c:v>8.229999999999998</c:v>
                </c:pt>
                <c:pt idx="2">
                  <c:v>8.92</c:v>
                </c:pt>
                <c:pt idx="3">
                  <c:v>8.07</c:v>
                </c:pt>
                <c:pt idx="4">
                  <c:v>6.470000000000002</c:v>
                </c:pt>
                <c:pt idx="5">
                  <c:v>4.73</c:v>
                </c:pt>
                <c:pt idx="6">
                  <c:v>3.53</c:v>
                </c:pt>
              </c:numCache>
            </c:numRef>
          </c:val>
          <c:smooth val="0"/>
        </c:ser>
        <c:ser>
          <c:idx val="2"/>
          <c:order val="2"/>
          <c:tx>
            <c:strRef>
              <c:f>Hoja1!$B$8</c:f>
              <c:strCache>
                <c:ptCount val="1"/>
                <c:pt idx="0">
                  <c:v>2010</c:v>
                </c:pt>
              </c:strCache>
            </c:strRef>
          </c:tx>
          <c:cat>
            <c:strRef>
              <c:f>Hoja1!$C$5:$I$5</c:f>
              <c:strCache>
                <c:ptCount val="7"/>
                <c:pt idx="0">
                  <c:v>Mayor de 15</c:v>
                </c:pt>
                <c:pt idx="1">
                  <c:v>15-19</c:v>
                </c:pt>
                <c:pt idx="2">
                  <c:v>25-29</c:v>
                </c:pt>
                <c:pt idx="3">
                  <c:v>35-39</c:v>
                </c:pt>
                <c:pt idx="4">
                  <c:v>45-49</c:v>
                </c:pt>
                <c:pt idx="5">
                  <c:v>55-59</c:v>
                </c:pt>
                <c:pt idx="6">
                  <c:v>65-69</c:v>
                </c:pt>
              </c:strCache>
            </c:strRef>
          </c:cat>
          <c:val>
            <c:numRef>
              <c:f>Hoja1!$C$8:$I$8</c:f>
              <c:numCache>
                <c:formatCode>General</c:formatCode>
                <c:ptCount val="7"/>
                <c:pt idx="0">
                  <c:v>8.630000000000001</c:v>
                </c:pt>
                <c:pt idx="1">
                  <c:v>9.07</c:v>
                </c:pt>
                <c:pt idx="2">
                  <c:v>10.19</c:v>
                </c:pt>
                <c:pt idx="3">
                  <c:v>9.34</c:v>
                </c:pt>
                <c:pt idx="4">
                  <c:v>8.52</c:v>
                </c:pt>
                <c:pt idx="5">
                  <c:v>6.8</c:v>
                </c:pt>
                <c:pt idx="6">
                  <c:v>4.87</c:v>
                </c:pt>
              </c:numCache>
            </c:numRef>
          </c:val>
          <c:smooth val="0"/>
        </c:ser>
        <c:dLbls>
          <c:showLegendKey val="0"/>
          <c:showVal val="0"/>
          <c:showCatName val="0"/>
          <c:showSerName val="0"/>
          <c:showPercent val="0"/>
          <c:showBubbleSize val="0"/>
        </c:dLbls>
        <c:marker val="1"/>
        <c:smooth val="0"/>
        <c:axId val="2143007768"/>
        <c:axId val="2145250872"/>
      </c:lineChart>
      <c:catAx>
        <c:axId val="2143007768"/>
        <c:scaling>
          <c:orientation val="minMax"/>
        </c:scaling>
        <c:delete val="0"/>
        <c:axPos val="b"/>
        <c:title>
          <c:tx>
            <c:rich>
              <a:bodyPr/>
              <a:lstStyle/>
              <a:p>
                <a:pPr>
                  <a:defRPr/>
                </a:pPr>
                <a:r>
                  <a:rPr lang="es-MX" dirty="0"/>
                  <a:t>Grupos de Edad</a:t>
                </a:r>
              </a:p>
            </c:rich>
          </c:tx>
          <c:layout/>
          <c:overlay val="0"/>
        </c:title>
        <c:majorTickMark val="out"/>
        <c:minorTickMark val="none"/>
        <c:tickLblPos val="nextTo"/>
        <c:txPr>
          <a:bodyPr/>
          <a:lstStyle/>
          <a:p>
            <a:pPr>
              <a:defRPr sz="1600"/>
            </a:pPr>
            <a:endParaRPr lang="es-ES"/>
          </a:p>
        </c:txPr>
        <c:crossAx val="2145250872"/>
        <c:crosses val="autoZero"/>
        <c:auto val="1"/>
        <c:lblAlgn val="ctr"/>
        <c:lblOffset val="100"/>
        <c:noMultiLvlLbl val="0"/>
      </c:catAx>
      <c:valAx>
        <c:axId val="2145250872"/>
        <c:scaling>
          <c:orientation val="minMax"/>
        </c:scaling>
        <c:delete val="0"/>
        <c:axPos val="l"/>
        <c:majorGridlines/>
        <c:title>
          <c:tx>
            <c:rich>
              <a:bodyPr rot="-5400000" vert="horz"/>
              <a:lstStyle/>
              <a:p>
                <a:pPr>
                  <a:defRPr/>
                </a:pPr>
                <a:r>
                  <a:rPr lang="en-US" dirty="0"/>
                  <a:t>Años de Escolaridad</a:t>
                </a:r>
              </a:p>
            </c:rich>
          </c:tx>
          <c:layout/>
          <c:overlay val="0"/>
        </c:title>
        <c:numFmt formatCode="General" sourceLinked="1"/>
        <c:majorTickMark val="out"/>
        <c:minorTickMark val="none"/>
        <c:tickLblPos val="nextTo"/>
        <c:txPr>
          <a:bodyPr/>
          <a:lstStyle/>
          <a:p>
            <a:pPr>
              <a:defRPr sz="2000"/>
            </a:pPr>
            <a:endParaRPr lang="es-ES"/>
          </a:p>
        </c:txPr>
        <c:crossAx val="2143007768"/>
        <c:crosses val="autoZero"/>
        <c:crossBetween val="between"/>
      </c:valAx>
    </c:plotArea>
    <c:legend>
      <c:legendPos val="r"/>
      <c:layout/>
      <c:overlay val="0"/>
      <c:txPr>
        <a:bodyPr/>
        <a:lstStyle/>
        <a:p>
          <a:pPr>
            <a:defRPr sz="1400"/>
          </a:pPr>
          <a:endParaRPr lang="es-ES"/>
        </a:p>
      </c:txPr>
    </c:legend>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s-E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Lbls>
            <c:txPr>
              <a:bodyPr/>
              <a:lstStyle/>
              <a:p>
                <a:pPr>
                  <a:defRPr sz="1800"/>
                </a:pPr>
                <a:endParaRPr lang="es-ES"/>
              </a:p>
            </c:txPr>
            <c:showLegendKey val="0"/>
            <c:showVal val="1"/>
            <c:showCatName val="0"/>
            <c:showSerName val="0"/>
            <c:showPercent val="0"/>
            <c:showBubbleSize val="0"/>
            <c:showLeaderLines val="0"/>
          </c:dLbls>
          <c:cat>
            <c:strRef>
              <c:f>Hoja3!$B$14:$B$15</c:f>
              <c:strCache>
                <c:ptCount val="2"/>
                <c:pt idx="0">
                  <c:v>15-19 out of school</c:v>
                </c:pt>
                <c:pt idx="1">
                  <c:v>20-24 with less than 12 years</c:v>
                </c:pt>
              </c:strCache>
            </c:strRef>
          </c:cat>
          <c:val>
            <c:numRef>
              <c:f>Hoja3!$C$14:$C$15</c:f>
              <c:numCache>
                <c:formatCode>0.0%</c:formatCode>
                <c:ptCount val="2"/>
                <c:pt idx="0">
                  <c:v>0.43</c:v>
                </c:pt>
                <c:pt idx="1">
                  <c:v>0.48</c:v>
                </c:pt>
              </c:numCache>
            </c:numRef>
          </c:val>
        </c:ser>
        <c:dLbls>
          <c:showLegendKey val="0"/>
          <c:showVal val="0"/>
          <c:showCatName val="0"/>
          <c:showSerName val="0"/>
          <c:showPercent val="0"/>
          <c:showBubbleSize val="0"/>
        </c:dLbls>
        <c:gapWidth val="150"/>
        <c:axId val="2113069256"/>
        <c:axId val="2117184904"/>
      </c:barChart>
      <c:catAx>
        <c:axId val="2113069256"/>
        <c:scaling>
          <c:orientation val="minMax"/>
        </c:scaling>
        <c:delete val="0"/>
        <c:axPos val="b"/>
        <c:majorTickMark val="out"/>
        <c:minorTickMark val="none"/>
        <c:tickLblPos val="nextTo"/>
        <c:txPr>
          <a:bodyPr/>
          <a:lstStyle/>
          <a:p>
            <a:pPr>
              <a:defRPr sz="1600"/>
            </a:pPr>
            <a:endParaRPr lang="es-ES"/>
          </a:p>
        </c:txPr>
        <c:crossAx val="2117184904"/>
        <c:crosses val="autoZero"/>
        <c:auto val="1"/>
        <c:lblAlgn val="ctr"/>
        <c:lblOffset val="100"/>
        <c:noMultiLvlLbl val="0"/>
      </c:catAx>
      <c:valAx>
        <c:axId val="2117184904"/>
        <c:scaling>
          <c:orientation val="minMax"/>
          <c:max val="1.0"/>
          <c:min val="0.0"/>
        </c:scaling>
        <c:delete val="0"/>
        <c:axPos val="l"/>
        <c:majorGridlines/>
        <c:numFmt formatCode="0.0%" sourceLinked="1"/>
        <c:majorTickMark val="out"/>
        <c:minorTickMark val="none"/>
        <c:tickLblPos val="nextTo"/>
        <c:txPr>
          <a:bodyPr/>
          <a:lstStyle/>
          <a:p>
            <a:pPr>
              <a:defRPr sz="1600"/>
            </a:pPr>
            <a:endParaRPr lang="es-ES"/>
          </a:p>
        </c:txPr>
        <c:crossAx val="2113069256"/>
        <c:crosses val="autoZero"/>
        <c:crossBetween val="between"/>
      </c:valAx>
    </c:plotArea>
    <c:plotVisOnly val="1"/>
    <c:dispBlanksAs val="gap"/>
    <c:showDLblsOverMax val="0"/>
  </c:chart>
  <c:spPr>
    <a:solidFill>
      <a:schemeClr val="bg1"/>
    </a:solidFill>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Hoja3!$B$7</c:f>
              <c:strCache>
                <c:ptCount val="1"/>
                <c:pt idx="0">
                  <c:v>Mexico</c:v>
                </c:pt>
              </c:strCache>
            </c:strRef>
          </c:tx>
          <c:invertIfNegative val="0"/>
          <c:cat>
            <c:strRef>
              <c:f>Hoja3!$C$6:$D$6</c:f>
              <c:strCache>
                <c:ptCount val="2"/>
                <c:pt idx="0">
                  <c:v>Upper Secondary</c:v>
                </c:pt>
                <c:pt idx="1">
                  <c:v>Tertiary</c:v>
                </c:pt>
              </c:strCache>
            </c:strRef>
          </c:cat>
          <c:val>
            <c:numRef>
              <c:f>Hoja3!$C$7:$D$7</c:f>
              <c:numCache>
                <c:formatCode>0.0%</c:formatCode>
                <c:ptCount val="2"/>
                <c:pt idx="0">
                  <c:v>0.42</c:v>
                </c:pt>
                <c:pt idx="1">
                  <c:v>0.195</c:v>
                </c:pt>
              </c:numCache>
            </c:numRef>
          </c:val>
        </c:ser>
        <c:ser>
          <c:idx val="1"/>
          <c:order val="1"/>
          <c:tx>
            <c:strRef>
              <c:f>Hoja3!$B$8</c:f>
              <c:strCache>
                <c:ptCount val="1"/>
                <c:pt idx="0">
                  <c:v>United States</c:v>
                </c:pt>
              </c:strCache>
            </c:strRef>
          </c:tx>
          <c:invertIfNegative val="0"/>
          <c:cat>
            <c:strRef>
              <c:f>Hoja3!$C$6:$D$6</c:f>
              <c:strCache>
                <c:ptCount val="2"/>
                <c:pt idx="0">
                  <c:v>Upper Secondary</c:v>
                </c:pt>
                <c:pt idx="1">
                  <c:v>Tertiary</c:v>
                </c:pt>
              </c:strCache>
            </c:strRef>
          </c:cat>
          <c:val>
            <c:numRef>
              <c:f>Hoja3!$C$8:$D$8</c:f>
              <c:numCache>
                <c:formatCode>0.0%</c:formatCode>
                <c:ptCount val="2"/>
                <c:pt idx="0">
                  <c:v>0.88</c:v>
                </c:pt>
                <c:pt idx="1">
                  <c:v>0.41</c:v>
                </c:pt>
              </c:numCache>
            </c:numRef>
          </c:val>
        </c:ser>
        <c:ser>
          <c:idx val="2"/>
          <c:order val="2"/>
          <c:tx>
            <c:strRef>
              <c:f>Hoja3!$B$9</c:f>
              <c:strCache>
                <c:ptCount val="1"/>
                <c:pt idx="0">
                  <c:v>Canada</c:v>
                </c:pt>
              </c:strCache>
            </c:strRef>
          </c:tx>
          <c:invertIfNegative val="0"/>
          <c:cat>
            <c:strRef>
              <c:f>Hoja3!$C$6:$D$6</c:f>
              <c:strCache>
                <c:ptCount val="2"/>
                <c:pt idx="0">
                  <c:v>Upper Secondary</c:v>
                </c:pt>
                <c:pt idx="1">
                  <c:v>Tertiary</c:v>
                </c:pt>
              </c:strCache>
            </c:strRef>
          </c:cat>
          <c:val>
            <c:numRef>
              <c:f>Hoja3!$C$9:$D$9</c:f>
              <c:numCache>
                <c:formatCode>0.0%</c:formatCode>
                <c:ptCount val="2"/>
                <c:pt idx="0">
                  <c:v>0.91</c:v>
                </c:pt>
                <c:pt idx="1">
                  <c:v>0.552</c:v>
                </c:pt>
              </c:numCache>
            </c:numRef>
          </c:val>
        </c:ser>
        <c:dLbls>
          <c:showLegendKey val="0"/>
          <c:showVal val="0"/>
          <c:showCatName val="0"/>
          <c:showSerName val="0"/>
          <c:showPercent val="0"/>
          <c:showBubbleSize val="0"/>
        </c:dLbls>
        <c:gapWidth val="150"/>
        <c:axId val="2117875064"/>
        <c:axId val="2139196168"/>
      </c:barChart>
      <c:catAx>
        <c:axId val="2117875064"/>
        <c:scaling>
          <c:orientation val="minMax"/>
        </c:scaling>
        <c:delete val="0"/>
        <c:axPos val="b"/>
        <c:majorTickMark val="out"/>
        <c:minorTickMark val="none"/>
        <c:tickLblPos val="nextTo"/>
        <c:txPr>
          <a:bodyPr/>
          <a:lstStyle/>
          <a:p>
            <a:pPr>
              <a:defRPr sz="1800"/>
            </a:pPr>
            <a:endParaRPr lang="es-ES"/>
          </a:p>
        </c:txPr>
        <c:crossAx val="2139196168"/>
        <c:crosses val="autoZero"/>
        <c:auto val="1"/>
        <c:lblAlgn val="ctr"/>
        <c:lblOffset val="100"/>
        <c:noMultiLvlLbl val="0"/>
      </c:catAx>
      <c:valAx>
        <c:axId val="2139196168"/>
        <c:scaling>
          <c:orientation val="minMax"/>
        </c:scaling>
        <c:delete val="0"/>
        <c:axPos val="l"/>
        <c:majorGridlines/>
        <c:numFmt formatCode="0.0%" sourceLinked="1"/>
        <c:majorTickMark val="out"/>
        <c:minorTickMark val="none"/>
        <c:tickLblPos val="nextTo"/>
        <c:txPr>
          <a:bodyPr/>
          <a:lstStyle/>
          <a:p>
            <a:pPr>
              <a:defRPr sz="1800"/>
            </a:pPr>
            <a:endParaRPr lang="es-ES"/>
          </a:p>
        </c:txPr>
        <c:crossAx val="2117875064"/>
        <c:crosses val="autoZero"/>
        <c:crossBetween val="between"/>
      </c:valAx>
    </c:plotArea>
    <c:legend>
      <c:legendPos val="r"/>
      <c:layout/>
      <c:overlay val="0"/>
      <c:txPr>
        <a:bodyPr/>
        <a:lstStyle/>
        <a:p>
          <a:pPr>
            <a:defRPr sz="1600"/>
          </a:pPr>
          <a:endParaRPr lang="es-ES"/>
        </a:p>
      </c:txPr>
    </c:legend>
    <c:plotVisOnly val="1"/>
    <c:dispBlanksAs val="gap"/>
    <c:showDLblsOverMax val="0"/>
  </c:chart>
  <c:spPr>
    <a:solidFill>
      <a:schemeClr val="bg1"/>
    </a:solidFill>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Hoja10!$C$7</c:f>
              <c:strCache>
                <c:ptCount val="1"/>
                <c:pt idx="0">
                  <c:v>Básica o Menos</c:v>
                </c:pt>
              </c:strCache>
            </c:strRef>
          </c:tx>
          <c:invertIfNegative val="0"/>
          <c:dLbls>
            <c:txPr>
              <a:bodyPr/>
              <a:lstStyle/>
              <a:p>
                <a:pPr>
                  <a:defRPr sz="1400"/>
                </a:pPr>
                <a:endParaRPr lang="es-ES"/>
              </a:p>
            </c:txPr>
            <c:showLegendKey val="0"/>
            <c:showVal val="1"/>
            <c:showCatName val="0"/>
            <c:showSerName val="0"/>
            <c:showPercent val="0"/>
            <c:showBubbleSize val="0"/>
            <c:showLeaderLines val="0"/>
          </c:dLbls>
          <c:cat>
            <c:strRef>
              <c:f>Hoja10!$B$8:$B$10</c:f>
              <c:strCache>
                <c:ptCount val="3"/>
                <c:pt idx="0">
                  <c:v>Pública Rural</c:v>
                </c:pt>
                <c:pt idx="1">
                  <c:v>Pública Urbana</c:v>
                </c:pt>
                <c:pt idx="2">
                  <c:v>Privada</c:v>
                </c:pt>
              </c:strCache>
            </c:strRef>
          </c:cat>
          <c:val>
            <c:numRef>
              <c:f>Hoja10!$C$8:$C$10</c:f>
              <c:numCache>
                <c:formatCode>0.0%</c:formatCode>
                <c:ptCount val="3"/>
                <c:pt idx="0">
                  <c:v>0.793</c:v>
                </c:pt>
                <c:pt idx="1">
                  <c:v>0.505</c:v>
                </c:pt>
                <c:pt idx="2">
                  <c:v>0.167</c:v>
                </c:pt>
              </c:numCache>
            </c:numRef>
          </c:val>
        </c:ser>
        <c:ser>
          <c:idx val="1"/>
          <c:order val="1"/>
          <c:tx>
            <c:strRef>
              <c:f>Hoja10!$D$7</c:f>
              <c:strCache>
                <c:ptCount val="1"/>
                <c:pt idx="0">
                  <c:v>Media Superior</c:v>
                </c:pt>
              </c:strCache>
            </c:strRef>
          </c:tx>
          <c:invertIfNegative val="0"/>
          <c:dLbls>
            <c:txPr>
              <a:bodyPr/>
              <a:lstStyle/>
              <a:p>
                <a:pPr>
                  <a:defRPr sz="1400"/>
                </a:pPr>
                <a:endParaRPr lang="es-ES"/>
              </a:p>
            </c:txPr>
            <c:showLegendKey val="0"/>
            <c:showVal val="1"/>
            <c:showCatName val="0"/>
            <c:showSerName val="0"/>
            <c:showPercent val="0"/>
            <c:showBubbleSize val="0"/>
            <c:showLeaderLines val="0"/>
          </c:dLbls>
          <c:cat>
            <c:strRef>
              <c:f>Hoja10!$B$8:$B$10</c:f>
              <c:strCache>
                <c:ptCount val="3"/>
                <c:pt idx="0">
                  <c:v>Pública Rural</c:v>
                </c:pt>
                <c:pt idx="1">
                  <c:v>Pública Urbana</c:v>
                </c:pt>
                <c:pt idx="2">
                  <c:v>Privada</c:v>
                </c:pt>
              </c:strCache>
            </c:strRef>
          </c:cat>
          <c:val>
            <c:numRef>
              <c:f>Hoja10!$D$8:$D$10</c:f>
              <c:numCache>
                <c:formatCode>0.0%</c:formatCode>
                <c:ptCount val="3"/>
                <c:pt idx="0">
                  <c:v>0.127</c:v>
                </c:pt>
                <c:pt idx="1">
                  <c:v>0.352</c:v>
                </c:pt>
                <c:pt idx="2">
                  <c:v>0.147</c:v>
                </c:pt>
              </c:numCache>
            </c:numRef>
          </c:val>
        </c:ser>
        <c:ser>
          <c:idx val="2"/>
          <c:order val="2"/>
          <c:tx>
            <c:strRef>
              <c:f>Hoja10!$E$7</c:f>
              <c:strCache>
                <c:ptCount val="1"/>
                <c:pt idx="0">
                  <c:v>Superior o Más</c:v>
                </c:pt>
              </c:strCache>
            </c:strRef>
          </c:tx>
          <c:invertIfNegative val="0"/>
          <c:dLbls>
            <c:txPr>
              <a:bodyPr/>
              <a:lstStyle/>
              <a:p>
                <a:pPr>
                  <a:defRPr sz="1400"/>
                </a:pPr>
                <a:endParaRPr lang="es-ES"/>
              </a:p>
            </c:txPr>
            <c:showLegendKey val="0"/>
            <c:showVal val="1"/>
            <c:showCatName val="0"/>
            <c:showSerName val="0"/>
            <c:showPercent val="0"/>
            <c:showBubbleSize val="0"/>
            <c:showLeaderLines val="0"/>
          </c:dLbls>
          <c:cat>
            <c:strRef>
              <c:f>Hoja10!$B$8:$B$10</c:f>
              <c:strCache>
                <c:ptCount val="3"/>
                <c:pt idx="0">
                  <c:v>Pública Rural</c:v>
                </c:pt>
                <c:pt idx="1">
                  <c:v>Pública Urbana</c:v>
                </c:pt>
                <c:pt idx="2">
                  <c:v>Privada</c:v>
                </c:pt>
              </c:strCache>
            </c:strRef>
          </c:cat>
          <c:val>
            <c:numRef>
              <c:f>Hoja10!$E$8:$E$10</c:f>
              <c:numCache>
                <c:formatCode>0.0%</c:formatCode>
                <c:ptCount val="3"/>
                <c:pt idx="0">
                  <c:v>0.08</c:v>
                </c:pt>
                <c:pt idx="1">
                  <c:v>0.143</c:v>
                </c:pt>
                <c:pt idx="2">
                  <c:v>0.687000000000001</c:v>
                </c:pt>
              </c:numCache>
            </c:numRef>
          </c:val>
        </c:ser>
        <c:dLbls>
          <c:showLegendKey val="0"/>
          <c:showVal val="0"/>
          <c:showCatName val="0"/>
          <c:showSerName val="0"/>
          <c:showPercent val="0"/>
          <c:showBubbleSize val="0"/>
        </c:dLbls>
        <c:gapWidth val="150"/>
        <c:axId val="2144833240"/>
        <c:axId val="2139828120"/>
      </c:barChart>
      <c:catAx>
        <c:axId val="2144833240"/>
        <c:scaling>
          <c:orientation val="minMax"/>
        </c:scaling>
        <c:delete val="0"/>
        <c:axPos val="b"/>
        <c:majorTickMark val="out"/>
        <c:minorTickMark val="none"/>
        <c:tickLblPos val="nextTo"/>
        <c:crossAx val="2139828120"/>
        <c:crosses val="autoZero"/>
        <c:auto val="1"/>
        <c:lblAlgn val="ctr"/>
        <c:lblOffset val="100"/>
        <c:noMultiLvlLbl val="0"/>
      </c:catAx>
      <c:valAx>
        <c:axId val="2139828120"/>
        <c:scaling>
          <c:orientation val="minMax"/>
        </c:scaling>
        <c:delete val="0"/>
        <c:axPos val="l"/>
        <c:majorGridlines/>
        <c:numFmt formatCode="0.0%" sourceLinked="1"/>
        <c:majorTickMark val="out"/>
        <c:minorTickMark val="none"/>
        <c:tickLblPos val="nextTo"/>
        <c:crossAx val="2144833240"/>
        <c:crosses val="autoZero"/>
        <c:crossBetween val="between"/>
      </c:valAx>
    </c:plotArea>
    <c:legend>
      <c:legendPos val="r"/>
      <c:layout/>
      <c:overlay val="0"/>
    </c:legend>
    <c:plotVisOnly val="1"/>
    <c:dispBlanksAs val="gap"/>
    <c:showDLblsOverMax val="0"/>
  </c:chart>
  <c:spPr>
    <a:solidFill>
      <a:schemeClr val="bg1"/>
    </a:solidFill>
  </c:spPr>
  <c:txPr>
    <a:bodyPr/>
    <a:lstStyle/>
    <a:p>
      <a:pPr>
        <a:defRPr sz="1600"/>
      </a:pPr>
      <a:endParaRPr lang="es-E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1"/>
          <c:order val="0"/>
          <c:tx>
            <c:strRef>
              <c:f>Hoja10!$J$7</c:f>
              <c:strCache>
                <c:ptCount val="1"/>
                <c:pt idx="0">
                  <c:v>Con Comp</c:v>
                </c:pt>
              </c:strCache>
            </c:strRef>
          </c:tx>
          <c:invertIfNegative val="0"/>
          <c:dLbls>
            <c:txPr>
              <a:bodyPr/>
              <a:lstStyle/>
              <a:p>
                <a:pPr>
                  <a:defRPr sz="1600"/>
                </a:pPr>
                <a:endParaRPr lang="es-ES"/>
              </a:p>
            </c:txPr>
            <c:showLegendKey val="0"/>
            <c:showVal val="1"/>
            <c:showCatName val="0"/>
            <c:showSerName val="0"/>
            <c:showPercent val="0"/>
            <c:showBubbleSize val="0"/>
            <c:showLeaderLines val="0"/>
          </c:dLbls>
          <c:cat>
            <c:strRef>
              <c:f>Hoja10!$H$8:$H$10</c:f>
              <c:strCache>
                <c:ptCount val="3"/>
                <c:pt idx="0">
                  <c:v>Pública Rural</c:v>
                </c:pt>
                <c:pt idx="1">
                  <c:v>Pública Urbana</c:v>
                </c:pt>
                <c:pt idx="2">
                  <c:v>Privada</c:v>
                </c:pt>
              </c:strCache>
            </c:strRef>
          </c:cat>
          <c:val>
            <c:numRef>
              <c:f>Hoja10!$J$8:$J$10</c:f>
              <c:numCache>
                <c:formatCode>0.0%</c:formatCode>
                <c:ptCount val="3"/>
                <c:pt idx="0">
                  <c:v>0.133</c:v>
                </c:pt>
                <c:pt idx="1">
                  <c:v>0.372</c:v>
                </c:pt>
                <c:pt idx="2">
                  <c:v>0.745000000000001</c:v>
                </c:pt>
              </c:numCache>
            </c:numRef>
          </c:val>
        </c:ser>
        <c:ser>
          <c:idx val="0"/>
          <c:order val="1"/>
          <c:tx>
            <c:strRef>
              <c:f>Hoja10!$I$7</c:f>
              <c:strCache>
                <c:ptCount val="1"/>
                <c:pt idx="0">
                  <c:v>Sin Comp</c:v>
                </c:pt>
              </c:strCache>
            </c:strRef>
          </c:tx>
          <c:invertIfNegative val="0"/>
          <c:cat>
            <c:strRef>
              <c:f>Hoja10!$H$8:$H$10</c:f>
              <c:strCache>
                <c:ptCount val="3"/>
                <c:pt idx="0">
                  <c:v>Pública Rural</c:v>
                </c:pt>
                <c:pt idx="1">
                  <c:v>Pública Urbana</c:v>
                </c:pt>
                <c:pt idx="2">
                  <c:v>Privada</c:v>
                </c:pt>
              </c:strCache>
            </c:strRef>
          </c:cat>
          <c:val>
            <c:numRef>
              <c:f>Hoja10!$I$8:$I$10</c:f>
              <c:numCache>
                <c:formatCode>0.0%</c:formatCode>
                <c:ptCount val="3"/>
                <c:pt idx="0">
                  <c:v>0.867000000000001</c:v>
                </c:pt>
                <c:pt idx="1">
                  <c:v>0.628000000000001</c:v>
                </c:pt>
                <c:pt idx="2">
                  <c:v>0.255</c:v>
                </c:pt>
              </c:numCache>
            </c:numRef>
          </c:val>
        </c:ser>
        <c:dLbls>
          <c:showLegendKey val="0"/>
          <c:showVal val="0"/>
          <c:showCatName val="0"/>
          <c:showSerName val="0"/>
          <c:showPercent val="0"/>
          <c:showBubbleSize val="0"/>
        </c:dLbls>
        <c:gapWidth val="150"/>
        <c:overlap val="100"/>
        <c:axId val="2118066744"/>
        <c:axId val="2117148872"/>
      </c:barChart>
      <c:catAx>
        <c:axId val="2118066744"/>
        <c:scaling>
          <c:orientation val="minMax"/>
        </c:scaling>
        <c:delete val="0"/>
        <c:axPos val="b"/>
        <c:majorTickMark val="out"/>
        <c:minorTickMark val="none"/>
        <c:tickLblPos val="nextTo"/>
        <c:crossAx val="2117148872"/>
        <c:crosses val="autoZero"/>
        <c:auto val="1"/>
        <c:lblAlgn val="ctr"/>
        <c:lblOffset val="100"/>
        <c:noMultiLvlLbl val="0"/>
      </c:catAx>
      <c:valAx>
        <c:axId val="2117148872"/>
        <c:scaling>
          <c:orientation val="minMax"/>
        </c:scaling>
        <c:delete val="0"/>
        <c:axPos val="l"/>
        <c:majorGridlines/>
        <c:numFmt formatCode="0%" sourceLinked="1"/>
        <c:majorTickMark val="out"/>
        <c:minorTickMark val="none"/>
        <c:tickLblPos val="nextTo"/>
        <c:txPr>
          <a:bodyPr/>
          <a:lstStyle/>
          <a:p>
            <a:pPr>
              <a:defRPr sz="1600"/>
            </a:pPr>
            <a:endParaRPr lang="es-ES"/>
          </a:p>
        </c:txPr>
        <c:crossAx val="2118066744"/>
        <c:crosses val="autoZero"/>
        <c:crossBetween val="between"/>
      </c:valAx>
    </c:plotArea>
    <c:legend>
      <c:legendPos val="r"/>
      <c:layout/>
      <c:overlay val="0"/>
      <c:txPr>
        <a:bodyPr/>
        <a:lstStyle/>
        <a:p>
          <a:pPr>
            <a:defRPr sz="1400"/>
          </a:pPr>
          <a:endParaRPr lang="es-ES"/>
        </a:p>
      </c:txPr>
    </c:legend>
    <c:plotVisOnly val="1"/>
    <c:dispBlanksAs val="gap"/>
    <c:showDLblsOverMax val="0"/>
  </c:chart>
  <c:spPr>
    <a:solidFill>
      <a:schemeClr val="bg1"/>
    </a:solidFill>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769200237305081"/>
          <c:y val="0.0362127456033236"/>
          <c:w val="0.684529425579552"/>
          <c:h val="0.884551675991924"/>
        </c:manualLayout>
      </c:layout>
      <c:barChart>
        <c:barDir val="col"/>
        <c:grouping val="clustered"/>
        <c:varyColors val="0"/>
        <c:ser>
          <c:idx val="0"/>
          <c:order val="0"/>
          <c:tx>
            <c:strRef>
              <c:f>Hoja4!$C$5</c:f>
              <c:strCache>
                <c:ptCount val="1"/>
                <c:pt idx="0">
                  <c:v>Básica o Menos</c:v>
                </c:pt>
              </c:strCache>
            </c:strRef>
          </c:tx>
          <c:invertIfNegative val="0"/>
          <c:dLbls>
            <c:txPr>
              <a:bodyPr/>
              <a:lstStyle/>
              <a:p>
                <a:pPr>
                  <a:defRPr sz="1400"/>
                </a:pPr>
                <a:endParaRPr lang="es-ES"/>
              </a:p>
            </c:txPr>
            <c:showLegendKey val="0"/>
            <c:showVal val="1"/>
            <c:showCatName val="0"/>
            <c:showSerName val="0"/>
            <c:showPercent val="0"/>
            <c:showBubbleSize val="0"/>
            <c:showLeaderLines val="0"/>
          </c:dLbls>
          <c:cat>
            <c:strRef>
              <c:f>Hoja4!$B$6:$B$9</c:f>
              <c:strCache>
                <c:ptCount val="4"/>
                <c:pt idx="0">
                  <c:v>General</c:v>
                </c:pt>
                <c:pt idx="1">
                  <c:v>Técnica</c:v>
                </c:pt>
                <c:pt idx="2">
                  <c:v>Telesec</c:v>
                </c:pt>
                <c:pt idx="3">
                  <c:v>Privada</c:v>
                </c:pt>
              </c:strCache>
            </c:strRef>
          </c:cat>
          <c:val>
            <c:numRef>
              <c:f>Hoja4!$C$6:$C$9</c:f>
              <c:numCache>
                <c:formatCode>0.0%</c:formatCode>
                <c:ptCount val="4"/>
                <c:pt idx="0">
                  <c:v>0.634000000000001</c:v>
                </c:pt>
                <c:pt idx="1">
                  <c:v>0.645000000000001</c:v>
                </c:pt>
                <c:pt idx="2">
                  <c:v>0.91</c:v>
                </c:pt>
                <c:pt idx="3">
                  <c:v>0.235</c:v>
                </c:pt>
              </c:numCache>
            </c:numRef>
          </c:val>
        </c:ser>
        <c:ser>
          <c:idx val="1"/>
          <c:order val="1"/>
          <c:tx>
            <c:strRef>
              <c:f>Hoja4!$D$5</c:f>
              <c:strCache>
                <c:ptCount val="1"/>
                <c:pt idx="0">
                  <c:v>Media Superior</c:v>
                </c:pt>
              </c:strCache>
            </c:strRef>
          </c:tx>
          <c:invertIfNegative val="0"/>
          <c:cat>
            <c:strRef>
              <c:f>Hoja4!$B$6:$B$9</c:f>
              <c:strCache>
                <c:ptCount val="4"/>
                <c:pt idx="0">
                  <c:v>General</c:v>
                </c:pt>
                <c:pt idx="1">
                  <c:v>Técnica</c:v>
                </c:pt>
                <c:pt idx="2">
                  <c:v>Telesec</c:v>
                </c:pt>
                <c:pt idx="3">
                  <c:v>Privada</c:v>
                </c:pt>
              </c:strCache>
            </c:strRef>
          </c:cat>
          <c:val>
            <c:numRef>
              <c:f>Hoja4!$D$6:$D$9</c:f>
              <c:numCache>
                <c:formatCode>0.0%</c:formatCode>
                <c:ptCount val="4"/>
                <c:pt idx="0">
                  <c:v>0.2</c:v>
                </c:pt>
                <c:pt idx="1">
                  <c:v>0.195</c:v>
                </c:pt>
                <c:pt idx="2">
                  <c:v>0.05</c:v>
                </c:pt>
                <c:pt idx="3">
                  <c:v>0.24</c:v>
                </c:pt>
              </c:numCache>
            </c:numRef>
          </c:val>
        </c:ser>
        <c:ser>
          <c:idx val="2"/>
          <c:order val="2"/>
          <c:tx>
            <c:strRef>
              <c:f>Hoja4!$E$5</c:f>
              <c:strCache>
                <c:ptCount val="1"/>
                <c:pt idx="0">
                  <c:v>Superior o Más</c:v>
                </c:pt>
              </c:strCache>
            </c:strRef>
          </c:tx>
          <c:invertIfNegative val="0"/>
          <c:dLbls>
            <c:txPr>
              <a:bodyPr/>
              <a:lstStyle/>
              <a:p>
                <a:pPr>
                  <a:defRPr sz="1400"/>
                </a:pPr>
                <a:endParaRPr lang="es-ES"/>
              </a:p>
            </c:txPr>
            <c:showLegendKey val="0"/>
            <c:showVal val="1"/>
            <c:showCatName val="0"/>
            <c:showSerName val="0"/>
            <c:showPercent val="0"/>
            <c:showBubbleSize val="0"/>
            <c:showLeaderLines val="0"/>
          </c:dLbls>
          <c:cat>
            <c:strRef>
              <c:f>Hoja4!$B$6:$B$9</c:f>
              <c:strCache>
                <c:ptCount val="4"/>
                <c:pt idx="0">
                  <c:v>General</c:v>
                </c:pt>
                <c:pt idx="1">
                  <c:v>Técnica</c:v>
                </c:pt>
                <c:pt idx="2">
                  <c:v>Telesec</c:v>
                </c:pt>
                <c:pt idx="3">
                  <c:v>Privada</c:v>
                </c:pt>
              </c:strCache>
            </c:strRef>
          </c:cat>
          <c:val>
            <c:numRef>
              <c:f>Hoja4!$E$6:$E$9</c:f>
              <c:numCache>
                <c:formatCode>0.0%</c:formatCode>
                <c:ptCount val="4"/>
                <c:pt idx="0">
                  <c:v>0.166</c:v>
                </c:pt>
                <c:pt idx="1">
                  <c:v>0.16</c:v>
                </c:pt>
                <c:pt idx="2">
                  <c:v>0.04</c:v>
                </c:pt>
                <c:pt idx="3">
                  <c:v>0.525</c:v>
                </c:pt>
              </c:numCache>
            </c:numRef>
          </c:val>
        </c:ser>
        <c:dLbls>
          <c:showLegendKey val="0"/>
          <c:showVal val="0"/>
          <c:showCatName val="0"/>
          <c:showSerName val="0"/>
          <c:showPercent val="0"/>
          <c:showBubbleSize val="0"/>
        </c:dLbls>
        <c:gapWidth val="150"/>
        <c:axId val="2117829064"/>
        <c:axId val="2142688040"/>
      </c:barChart>
      <c:catAx>
        <c:axId val="2117829064"/>
        <c:scaling>
          <c:orientation val="minMax"/>
        </c:scaling>
        <c:delete val="0"/>
        <c:axPos val="b"/>
        <c:majorTickMark val="out"/>
        <c:minorTickMark val="none"/>
        <c:tickLblPos val="nextTo"/>
        <c:txPr>
          <a:bodyPr/>
          <a:lstStyle/>
          <a:p>
            <a:pPr>
              <a:defRPr sz="1400"/>
            </a:pPr>
            <a:endParaRPr lang="es-ES"/>
          </a:p>
        </c:txPr>
        <c:crossAx val="2142688040"/>
        <c:crosses val="autoZero"/>
        <c:auto val="1"/>
        <c:lblAlgn val="ctr"/>
        <c:lblOffset val="100"/>
        <c:noMultiLvlLbl val="0"/>
      </c:catAx>
      <c:valAx>
        <c:axId val="2142688040"/>
        <c:scaling>
          <c:orientation val="minMax"/>
        </c:scaling>
        <c:delete val="0"/>
        <c:axPos val="l"/>
        <c:majorGridlines/>
        <c:numFmt formatCode="0.0%" sourceLinked="1"/>
        <c:majorTickMark val="out"/>
        <c:minorTickMark val="none"/>
        <c:tickLblPos val="nextTo"/>
        <c:txPr>
          <a:bodyPr/>
          <a:lstStyle/>
          <a:p>
            <a:pPr>
              <a:defRPr sz="1600"/>
            </a:pPr>
            <a:endParaRPr lang="es-ES"/>
          </a:p>
        </c:txPr>
        <c:crossAx val="2117829064"/>
        <c:crosses val="autoZero"/>
        <c:crossBetween val="between"/>
      </c:valAx>
    </c:plotArea>
    <c:legend>
      <c:legendPos val="r"/>
      <c:layout/>
      <c:overlay val="0"/>
      <c:txPr>
        <a:bodyPr/>
        <a:lstStyle/>
        <a:p>
          <a:pPr>
            <a:defRPr sz="1400"/>
          </a:pPr>
          <a:endParaRPr lang="es-ES"/>
        </a:p>
      </c:txPr>
    </c:legend>
    <c:plotVisOnly val="1"/>
    <c:dispBlanksAs val="gap"/>
    <c:showDLblsOverMax val="0"/>
  </c:chart>
  <c:spPr>
    <a:solidFill>
      <a:schemeClr val="bg1"/>
    </a:solidFill>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Hoja5!$B$8</c:f>
              <c:strCache>
                <c:ptCount val="1"/>
                <c:pt idx="0">
                  <c:v>General &amp; Técnica</c:v>
                </c:pt>
              </c:strCache>
            </c:strRef>
          </c:tx>
          <c:invertIfNegative val="0"/>
          <c:dLbls>
            <c:txPr>
              <a:bodyPr/>
              <a:lstStyle/>
              <a:p>
                <a:pPr>
                  <a:defRPr sz="1400"/>
                </a:pPr>
                <a:endParaRPr lang="es-ES"/>
              </a:p>
            </c:txPr>
            <c:showLegendKey val="0"/>
            <c:showVal val="1"/>
            <c:showCatName val="0"/>
            <c:showSerName val="0"/>
            <c:showPercent val="0"/>
            <c:showBubbleSize val="0"/>
            <c:showLeaderLines val="0"/>
          </c:dLbls>
          <c:cat>
            <c:strRef>
              <c:f>Hoja5!$C$7:$E$7</c:f>
              <c:strCache>
                <c:ptCount val="3"/>
                <c:pt idx="0">
                  <c:v>Teléfono</c:v>
                </c:pt>
                <c:pt idx="1">
                  <c:v>Automovil</c:v>
                </c:pt>
                <c:pt idx="2">
                  <c:v>Internet</c:v>
                </c:pt>
              </c:strCache>
            </c:strRef>
          </c:cat>
          <c:val>
            <c:numRef>
              <c:f>Hoja5!$C$8:$E$8</c:f>
              <c:numCache>
                <c:formatCode>0.0%</c:formatCode>
                <c:ptCount val="3"/>
                <c:pt idx="0">
                  <c:v>0.700000000000001</c:v>
                </c:pt>
                <c:pt idx="1">
                  <c:v>0.620000000000001</c:v>
                </c:pt>
                <c:pt idx="2">
                  <c:v>0.28</c:v>
                </c:pt>
              </c:numCache>
            </c:numRef>
          </c:val>
        </c:ser>
        <c:ser>
          <c:idx val="1"/>
          <c:order val="1"/>
          <c:tx>
            <c:strRef>
              <c:f>Hoja5!$B$9</c:f>
              <c:strCache>
                <c:ptCount val="1"/>
                <c:pt idx="0">
                  <c:v>Telesecundaria</c:v>
                </c:pt>
              </c:strCache>
            </c:strRef>
          </c:tx>
          <c:invertIfNegative val="0"/>
          <c:dLbls>
            <c:txPr>
              <a:bodyPr/>
              <a:lstStyle/>
              <a:p>
                <a:pPr>
                  <a:defRPr sz="1200"/>
                </a:pPr>
                <a:endParaRPr lang="es-ES"/>
              </a:p>
            </c:txPr>
            <c:showLegendKey val="0"/>
            <c:showVal val="1"/>
            <c:showCatName val="0"/>
            <c:showSerName val="0"/>
            <c:showPercent val="0"/>
            <c:showBubbleSize val="0"/>
            <c:showLeaderLines val="0"/>
          </c:dLbls>
          <c:cat>
            <c:strRef>
              <c:f>Hoja5!$C$7:$E$7</c:f>
              <c:strCache>
                <c:ptCount val="3"/>
                <c:pt idx="0">
                  <c:v>Teléfono</c:v>
                </c:pt>
                <c:pt idx="1">
                  <c:v>Automovil</c:v>
                </c:pt>
                <c:pt idx="2">
                  <c:v>Internet</c:v>
                </c:pt>
              </c:strCache>
            </c:strRef>
          </c:cat>
          <c:val>
            <c:numRef>
              <c:f>Hoja5!$C$9:$E$9</c:f>
              <c:numCache>
                <c:formatCode>0.0%</c:formatCode>
                <c:ptCount val="3"/>
                <c:pt idx="0">
                  <c:v>0.49</c:v>
                </c:pt>
                <c:pt idx="1">
                  <c:v>0.41</c:v>
                </c:pt>
                <c:pt idx="2">
                  <c:v>0.05</c:v>
                </c:pt>
              </c:numCache>
            </c:numRef>
          </c:val>
        </c:ser>
        <c:ser>
          <c:idx val="2"/>
          <c:order val="2"/>
          <c:tx>
            <c:strRef>
              <c:f>Hoja5!$B$10</c:f>
              <c:strCache>
                <c:ptCount val="1"/>
                <c:pt idx="0">
                  <c:v>Privada</c:v>
                </c:pt>
              </c:strCache>
            </c:strRef>
          </c:tx>
          <c:invertIfNegative val="0"/>
          <c:dLbls>
            <c:txPr>
              <a:bodyPr/>
              <a:lstStyle/>
              <a:p>
                <a:pPr>
                  <a:defRPr sz="1400"/>
                </a:pPr>
                <a:endParaRPr lang="es-ES"/>
              </a:p>
            </c:txPr>
            <c:showLegendKey val="0"/>
            <c:showVal val="1"/>
            <c:showCatName val="0"/>
            <c:showSerName val="0"/>
            <c:showPercent val="0"/>
            <c:showBubbleSize val="0"/>
            <c:showLeaderLines val="0"/>
          </c:dLbls>
          <c:cat>
            <c:strRef>
              <c:f>Hoja5!$C$7:$E$7</c:f>
              <c:strCache>
                <c:ptCount val="3"/>
                <c:pt idx="0">
                  <c:v>Teléfono</c:v>
                </c:pt>
                <c:pt idx="1">
                  <c:v>Automovil</c:v>
                </c:pt>
                <c:pt idx="2">
                  <c:v>Internet</c:v>
                </c:pt>
              </c:strCache>
            </c:strRef>
          </c:cat>
          <c:val>
            <c:numRef>
              <c:f>Hoja5!$C$10:$E$10</c:f>
              <c:numCache>
                <c:formatCode>0.0%</c:formatCode>
                <c:ptCount val="3"/>
                <c:pt idx="0">
                  <c:v>0.93</c:v>
                </c:pt>
                <c:pt idx="1">
                  <c:v>0.914</c:v>
                </c:pt>
                <c:pt idx="2">
                  <c:v>0.79</c:v>
                </c:pt>
              </c:numCache>
            </c:numRef>
          </c:val>
        </c:ser>
        <c:dLbls>
          <c:showLegendKey val="0"/>
          <c:showVal val="0"/>
          <c:showCatName val="0"/>
          <c:showSerName val="0"/>
          <c:showPercent val="0"/>
          <c:showBubbleSize val="0"/>
        </c:dLbls>
        <c:gapWidth val="150"/>
        <c:axId val="2116273944"/>
        <c:axId val="2111788168"/>
      </c:barChart>
      <c:catAx>
        <c:axId val="2116273944"/>
        <c:scaling>
          <c:orientation val="minMax"/>
        </c:scaling>
        <c:delete val="0"/>
        <c:axPos val="b"/>
        <c:majorTickMark val="out"/>
        <c:minorTickMark val="none"/>
        <c:tickLblPos val="nextTo"/>
        <c:txPr>
          <a:bodyPr/>
          <a:lstStyle/>
          <a:p>
            <a:pPr>
              <a:defRPr sz="1600"/>
            </a:pPr>
            <a:endParaRPr lang="es-ES"/>
          </a:p>
        </c:txPr>
        <c:crossAx val="2111788168"/>
        <c:crosses val="autoZero"/>
        <c:auto val="1"/>
        <c:lblAlgn val="ctr"/>
        <c:lblOffset val="100"/>
        <c:noMultiLvlLbl val="0"/>
      </c:catAx>
      <c:valAx>
        <c:axId val="2111788168"/>
        <c:scaling>
          <c:orientation val="minMax"/>
        </c:scaling>
        <c:delete val="0"/>
        <c:axPos val="l"/>
        <c:majorGridlines/>
        <c:numFmt formatCode="0.0%" sourceLinked="1"/>
        <c:majorTickMark val="out"/>
        <c:minorTickMark val="none"/>
        <c:tickLblPos val="nextTo"/>
        <c:txPr>
          <a:bodyPr/>
          <a:lstStyle/>
          <a:p>
            <a:pPr>
              <a:defRPr sz="1600"/>
            </a:pPr>
            <a:endParaRPr lang="es-ES"/>
          </a:p>
        </c:txPr>
        <c:crossAx val="2116273944"/>
        <c:crosses val="autoZero"/>
        <c:crossBetween val="between"/>
      </c:valAx>
    </c:plotArea>
    <c:legend>
      <c:legendPos val="r"/>
      <c:layout/>
      <c:overlay val="0"/>
      <c:txPr>
        <a:bodyPr/>
        <a:lstStyle/>
        <a:p>
          <a:pPr>
            <a:defRPr sz="1400"/>
          </a:pPr>
          <a:endParaRPr lang="es-ES"/>
        </a:p>
      </c:txPr>
    </c:legend>
    <c:plotVisOnly val="1"/>
    <c:dispBlanksAs val="gap"/>
    <c:showDLblsOverMax val="0"/>
  </c:chart>
  <c:spPr>
    <a:solidFill>
      <a:schemeClr val="bg1"/>
    </a:solidFill>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Hoja7!$C$6</c:f>
              <c:strCache>
                <c:ptCount val="1"/>
                <c:pt idx="0">
                  <c:v>Cuartil 1</c:v>
                </c:pt>
              </c:strCache>
            </c:strRef>
          </c:tx>
          <c:invertIfNegative val="0"/>
          <c:dLbls>
            <c:txPr>
              <a:bodyPr/>
              <a:lstStyle/>
              <a:p>
                <a:pPr>
                  <a:defRPr sz="1600"/>
                </a:pPr>
                <a:endParaRPr lang="es-ES"/>
              </a:p>
            </c:txPr>
            <c:showLegendKey val="0"/>
            <c:showVal val="1"/>
            <c:showCatName val="0"/>
            <c:showSerName val="0"/>
            <c:showPercent val="0"/>
            <c:showBubbleSize val="0"/>
            <c:showLeaderLines val="0"/>
          </c:dLbls>
          <c:cat>
            <c:multiLvlStrRef>
              <c:f>Hoja7!$D$4:$E$5</c:f>
              <c:multiLvlStrCache>
                <c:ptCount val="2"/>
                <c:lvl>
                  <c:pt idx="0">
                    <c:v>México</c:v>
                  </c:pt>
                  <c:pt idx="1">
                    <c:v>OCDE</c:v>
                  </c:pt>
                </c:lvl>
                <c:lvl>
                  <c:pt idx="0">
                    <c:v>Insuficiente</c:v>
                  </c:pt>
                </c:lvl>
              </c:multiLvlStrCache>
            </c:multiLvlStrRef>
          </c:cat>
          <c:val>
            <c:numRef>
              <c:f>Hoja7!$D$6:$E$6</c:f>
              <c:numCache>
                <c:formatCode>0.0%</c:formatCode>
                <c:ptCount val="2"/>
                <c:pt idx="0">
                  <c:v>0.710000000000001</c:v>
                </c:pt>
                <c:pt idx="1">
                  <c:v>0.31</c:v>
                </c:pt>
              </c:numCache>
            </c:numRef>
          </c:val>
        </c:ser>
        <c:ser>
          <c:idx val="1"/>
          <c:order val="1"/>
          <c:tx>
            <c:strRef>
              <c:f>Hoja7!$C$7</c:f>
              <c:strCache>
                <c:ptCount val="1"/>
                <c:pt idx="0">
                  <c:v>Cuartil 2</c:v>
                </c:pt>
              </c:strCache>
            </c:strRef>
          </c:tx>
          <c:invertIfNegative val="0"/>
          <c:dLbls>
            <c:txPr>
              <a:bodyPr/>
              <a:lstStyle/>
              <a:p>
                <a:pPr>
                  <a:defRPr sz="1400"/>
                </a:pPr>
                <a:endParaRPr lang="es-ES"/>
              </a:p>
            </c:txPr>
            <c:showLegendKey val="0"/>
            <c:showVal val="1"/>
            <c:showCatName val="0"/>
            <c:showSerName val="0"/>
            <c:showPercent val="0"/>
            <c:showBubbleSize val="0"/>
            <c:showLeaderLines val="0"/>
          </c:dLbls>
          <c:cat>
            <c:multiLvlStrRef>
              <c:f>Hoja7!$D$4:$E$5</c:f>
              <c:multiLvlStrCache>
                <c:ptCount val="2"/>
                <c:lvl>
                  <c:pt idx="0">
                    <c:v>México</c:v>
                  </c:pt>
                  <c:pt idx="1">
                    <c:v>OCDE</c:v>
                  </c:pt>
                </c:lvl>
                <c:lvl>
                  <c:pt idx="0">
                    <c:v>Insuficiente</c:v>
                  </c:pt>
                </c:lvl>
              </c:multiLvlStrCache>
            </c:multiLvlStrRef>
          </c:cat>
          <c:val>
            <c:numRef>
              <c:f>Hoja7!$D$7:$E$7</c:f>
              <c:numCache>
                <c:formatCode>0.0%</c:formatCode>
                <c:ptCount val="2"/>
                <c:pt idx="0">
                  <c:v>0.56</c:v>
                </c:pt>
                <c:pt idx="1">
                  <c:v>0.2</c:v>
                </c:pt>
              </c:numCache>
            </c:numRef>
          </c:val>
        </c:ser>
        <c:ser>
          <c:idx val="2"/>
          <c:order val="2"/>
          <c:tx>
            <c:strRef>
              <c:f>Hoja7!$C$8</c:f>
              <c:strCache>
                <c:ptCount val="1"/>
                <c:pt idx="0">
                  <c:v>Cuartil 3</c:v>
                </c:pt>
              </c:strCache>
            </c:strRef>
          </c:tx>
          <c:invertIfNegative val="0"/>
          <c:dLbls>
            <c:txPr>
              <a:bodyPr/>
              <a:lstStyle/>
              <a:p>
                <a:pPr>
                  <a:defRPr sz="1400"/>
                </a:pPr>
                <a:endParaRPr lang="es-ES"/>
              </a:p>
            </c:txPr>
            <c:showLegendKey val="0"/>
            <c:showVal val="1"/>
            <c:showCatName val="0"/>
            <c:showSerName val="0"/>
            <c:showPercent val="0"/>
            <c:showBubbleSize val="0"/>
            <c:showLeaderLines val="0"/>
          </c:dLbls>
          <c:cat>
            <c:multiLvlStrRef>
              <c:f>Hoja7!$D$4:$E$5</c:f>
              <c:multiLvlStrCache>
                <c:ptCount val="2"/>
                <c:lvl>
                  <c:pt idx="0">
                    <c:v>México</c:v>
                  </c:pt>
                  <c:pt idx="1">
                    <c:v>OCDE</c:v>
                  </c:pt>
                </c:lvl>
                <c:lvl>
                  <c:pt idx="0">
                    <c:v>Insuficiente</c:v>
                  </c:pt>
                </c:lvl>
              </c:multiLvlStrCache>
            </c:multiLvlStrRef>
          </c:cat>
          <c:val>
            <c:numRef>
              <c:f>Hoja7!$D$8:$E$8</c:f>
              <c:numCache>
                <c:formatCode>0.0%</c:formatCode>
                <c:ptCount val="2"/>
                <c:pt idx="0">
                  <c:v>0.47</c:v>
                </c:pt>
                <c:pt idx="1">
                  <c:v>0.16</c:v>
                </c:pt>
              </c:numCache>
            </c:numRef>
          </c:val>
        </c:ser>
        <c:ser>
          <c:idx val="3"/>
          <c:order val="3"/>
          <c:tx>
            <c:strRef>
              <c:f>Hoja7!$C$9</c:f>
              <c:strCache>
                <c:ptCount val="1"/>
                <c:pt idx="0">
                  <c:v>Cuartil 4</c:v>
                </c:pt>
              </c:strCache>
            </c:strRef>
          </c:tx>
          <c:invertIfNegative val="0"/>
          <c:dLbls>
            <c:txPr>
              <a:bodyPr/>
              <a:lstStyle/>
              <a:p>
                <a:pPr>
                  <a:defRPr sz="1400"/>
                </a:pPr>
                <a:endParaRPr lang="es-ES"/>
              </a:p>
            </c:txPr>
            <c:showLegendKey val="0"/>
            <c:showVal val="1"/>
            <c:showCatName val="0"/>
            <c:showSerName val="0"/>
            <c:showPercent val="0"/>
            <c:showBubbleSize val="0"/>
            <c:showLeaderLines val="0"/>
          </c:dLbls>
          <c:cat>
            <c:multiLvlStrRef>
              <c:f>Hoja7!$D$4:$E$5</c:f>
              <c:multiLvlStrCache>
                <c:ptCount val="2"/>
                <c:lvl>
                  <c:pt idx="0">
                    <c:v>México</c:v>
                  </c:pt>
                  <c:pt idx="1">
                    <c:v>OCDE</c:v>
                  </c:pt>
                </c:lvl>
                <c:lvl>
                  <c:pt idx="0">
                    <c:v>Insuficiente</c:v>
                  </c:pt>
                </c:lvl>
              </c:multiLvlStrCache>
            </c:multiLvlStrRef>
          </c:cat>
          <c:val>
            <c:numRef>
              <c:f>Hoja7!$D$9:$E$9</c:f>
              <c:numCache>
                <c:formatCode>0.0%</c:formatCode>
                <c:ptCount val="2"/>
                <c:pt idx="0">
                  <c:v>0.25</c:v>
                </c:pt>
                <c:pt idx="1">
                  <c:v>0.07</c:v>
                </c:pt>
              </c:numCache>
            </c:numRef>
          </c:val>
        </c:ser>
        <c:dLbls>
          <c:showLegendKey val="0"/>
          <c:showVal val="0"/>
          <c:showCatName val="0"/>
          <c:showSerName val="0"/>
          <c:showPercent val="0"/>
          <c:showBubbleSize val="0"/>
        </c:dLbls>
        <c:gapWidth val="150"/>
        <c:axId val="2107596440"/>
        <c:axId val="2107599576"/>
      </c:barChart>
      <c:catAx>
        <c:axId val="2107596440"/>
        <c:scaling>
          <c:orientation val="minMax"/>
        </c:scaling>
        <c:delete val="0"/>
        <c:axPos val="b"/>
        <c:majorTickMark val="out"/>
        <c:minorTickMark val="none"/>
        <c:tickLblPos val="nextTo"/>
        <c:txPr>
          <a:bodyPr/>
          <a:lstStyle/>
          <a:p>
            <a:pPr>
              <a:defRPr sz="1600"/>
            </a:pPr>
            <a:endParaRPr lang="es-ES"/>
          </a:p>
        </c:txPr>
        <c:crossAx val="2107599576"/>
        <c:crosses val="autoZero"/>
        <c:auto val="1"/>
        <c:lblAlgn val="ctr"/>
        <c:lblOffset val="100"/>
        <c:noMultiLvlLbl val="0"/>
      </c:catAx>
      <c:valAx>
        <c:axId val="2107599576"/>
        <c:scaling>
          <c:orientation val="minMax"/>
        </c:scaling>
        <c:delete val="0"/>
        <c:axPos val="l"/>
        <c:majorGridlines/>
        <c:numFmt formatCode="0.0%" sourceLinked="1"/>
        <c:majorTickMark val="out"/>
        <c:minorTickMark val="none"/>
        <c:tickLblPos val="nextTo"/>
        <c:txPr>
          <a:bodyPr/>
          <a:lstStyle/>
          <a:p>
            <a:pPr>
              <a:defRPr sz="1400"/>
            </a:pPr>
            <a:endParaRPr lang="es-ES"/>
          </a:p>
        </c:txPr>
        <c:crossAx val="2107596440"/>
        <c:crosses val="autoZero"/>
        <c:crossBetween val="between"/>
      </c:valAx>
    </c:plotArea>
    <c:legend>
      <c:legendPos val="r"/>
      <c:layout/>
      <c:overlay val="0"/>
      <c:txPr>
        <a:bodyPr/>
        <a:lstStyle/>
        <a:p>
          <a:pPr>
            <a:defRPr sz="1200"/>
          </a:pPr>
          <a:endParaRPr lang="es-ES"/>
        </a:p>
      </c:txPr>
    </c:legend>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s-E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A6F7A8-EBBC-0A4A-B946-BCB74AAB9E96}" type="datetimeFigureOut">
              <a:rPr lang="es-ES" smtClean="0"/>
              <a:t>18/09/15</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4F497B-684E-CF46-81BE-89838CC73702}" type="slidenum">
              <a:rPr lang="es-ES" smtClean="0"/>
              <a:t>‹Nr.›</a:t>
            </a:fld>
            <a:endParaRPr lang="es-ES"/>
          </a:p>
        </p:txBody>
      </p:sp>
    </p:spTree>
    <p:extLst>
      <p:ext uri="{BB962C8B-B14F-4D97-AF65-F5344CB8AC3E}">
        <p14:creationId xmlns:p14="http://schemas.microsoft.com/office/powerpoint/2010/main" val="12084481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B4F497B-684E-CF46-81BE-89838CC73702}" type="slidenum">
              <a:rPr lang="es-ES" smtClean="0"/>
              <a:t>8</a:t>
            </a:fld>
            <a:endParaRPr lang="es-ES"/>
          </a:p>
        </p:txBody>
      </p:sp>
    </p:spTree>
    <p:extLst>
      <p:ext uri="{BB962C8B-B14F-4D97-AF65-F5344CB8AC3E}">
        <p14:creationId xmlns:p14="http://schemas.microsoft.com/office/powerpoint/2010/main" val="2516727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B4F497B-684E-CF46-81BE-89838CC73702}" type="slidenum">
              <a:rPr lang="es-ES" smtClean="0"/>
              <a:t>19</a:t>
            </a:fld>
            <a:endParaRPr lang="es-ES"/>
          </a:p>
        </p:txBody>
      </p:sp>
    </p:spTree>
    <p:extLst>
      <p:ext uri="{BB962C8B-B14F-4D97-AF65-F5344CB8AC3E}">
        <p14:creationId xmlns:p14="http://schemas.microsoft.com/office/powerpoint/2010/main" val="4163488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687D7A59-36E2-48B9-B146-C1E59501F63F}" type="slidenum">
              <a:rPr lang="en-US" smtClean="0"/>
              <a:pPr/>
              <a:t>‹Nr.›</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s-ES_tradnl" smtClean="0"/>
              <a:t>Clic para editar título</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dirty="0"/>
          </a:p>
        </p:txBody>
      </p:sp>
      <p:sp>
        <p:nvSpPr>
          <p:cNvPr id="4" name="Date Placeholder 3"/>
          <p:cNvSpPr>
            <a:spLocks noGrp="1"/>
          </p:cNvSpPr>
          <p:nvPr>
            <p:ph type="dt" sz="half" idx="10"/>
          </p:nvPr>
        </p:nvSpPr>
        <p:spPr/>
        <p:txBody>
          <a:bodyPr/>
          <a:lstStyle/>
          <a:p>
            <a:fld id="{9FBFA773-6335-2D4C-80E5-00E198618988}" type="datetimeFigureOut">
              <a:rPr lang="es-ES" smtClean="0"/>
              <a:t>18/09/15</a:t>
            </a:fld>
            <a:endParaRPr lang="es-ES"/>
          </a:p>
        </p:txBody>
      </p:sp>
      <p:sp>
        <p:nvSpPr>
          <p:cNvPr id="5" name="Footer Placeholder 4"/>
          <p:cNvSpPr>
            <a:spLocks noGrp="1"/>
          </p:cNvSpPr>
          <p:nvPr>
            <p:ph type="ftr" sz="quarter" idx="11"/>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9FBFA773-6335-2D4C-80E5-00E198618988}" type="datetimeFigureOut">
              <a:rPr lang="es-ES" smtClean="0"/>
              <a:t>18/09/15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C1DF1AA6-B876-7B49-B597-ABF01373B78D}" type="slidenum">
              <a:rPr lang="es-ES" smtClean="0"/>
              <a:t>‹Nr.›</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s-ES_tradnl" smtClean="0"/>
              <a:t>Clic para editar título</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9FBFA773-6335-2D4C-80E5-00E198618988}" type="datetimeFigureOut">
              <a:rPr lang="es-ES" smtClean="0"/>
              <a:t>18/09/15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1DF1AA6-B876-7B49-B597-ABF01373B78D}" type="slidenum">
              <a:rPr lang="es-ES" smtClean="0"/>
              <a:t>‹Nr.›</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s-ES_tradnl" smtClean="0"/>
              <a:t>Clic para editar título</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a:xfrm>
            <a:off x="3886124" y="6288741"/>
            <a:ext cx="1887537" cy="365125"/>
          </a:xfrm>
        </p:spPr>
        <p:txBody>
          <a:bodyPr/>
          <a:lstStyle/>
          <a:p>
            <a:fld id="{9FBFA773-6335-2D4C-80E5-00E198618988}" type="datetimeFigureOut">
              <a:rPr lang="es-ES" smtClean="0"/>
              <a:t>18/09/15</a:t>
            </a:fld>
            <a:endParaRPr lang="es-ES"/>
          </a:p>
        </p:txBody>
      </p:sp>
      <p:sp>
        <p:nvSpPr>
          <p:cNvPr id="6" name="Footer Placeholder 5"/>
          <p:cNvSpPr>
            <a:spLocks noGrp="1"/>
          </p:cNvSpPr>
          <p:nvPr>
            <p:ph type="ftr" sz="quarter" idx="11"/>
          </p:nvPr>
        </p:nvSpPr>
        <p:spPr>
          <a:xfrm>
            <a:off x="5867399" y="6288741"/>
            <a:ext cx="2675965" cy="365125"/>
          </a:xfrm>
        </p:spPr>
        <p:txBody>
          <a:bodyPr/>
          <a:lstStyle/>
          <a:p>
            <a:endParaRPr lang="es-ES"/>
          </a:p>
        </p:txBody>
      </p:sp>
      <p:sp>
        <p:nvSpPr>
          <p:cNvPr id="7" name="Slide Number Placeholder 6"/>
          <p:cNvSpPr>
            <a:spLocks noGrp="1"/>
          </p:cNvSpPr>
          <p:nvPr>
            <p:ph type="sldNum" sz="quarter" idx="12"/>
          </p:nvPr>
        </p:nvSpPr>
        <p:spPr/>
        <p:txBody>
          <a:bodyPr/>
          <a:lstStyle/>
          <a:p>
            <a:fld id="{C1DF1AA6-B876-7B49-B597-ABF01373B78D}" type="slidenum">
              <a:rPr lang="es-ES" smtClean="0"/>
              <a:t>‹Nr.›</a:t>
            </a:fld>
            <a:endParaRPr lang="es-E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n con título, alternativo">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s-ES_tradnl" smtClean="0"/>
              <a:t>Clic para editar título</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a:xfrm>
            <a:off x="381000" y="6288741"/>
            <a:ext cx="1865125" cy="365125"/>
          </a:xfrm>
        </p:spPr>
        <p:txBody>
          <a:bodyPr/>
          <a:lstStyle/>
          <a:p>
            <a:fld id="{9FBFA773-6335-2D4C-80E5-00E198618988}" type="datetimeFigureOut">
              <a:rPr lang="es-ES" smtClean="0"/>
              <a:t>18/09/15</a:t>
            </a:fld>
            <a:endParaRPr lang="es-ES"/>
          </a:p>
        </p:txBody>
      </p:sp>
      <p:sp>
        <p:nvSpPr>
          <p:cNvPr id="6" name="Footer Placeholder 5"/>
          <p:cNvSpPr>
            <a:spLocks noGrp="1"/>
          </p:cNvSpPr>
          <p:nvPr>
            <p:ph type="ftr" sz="quarter" idx="11"/>
          </p:nvPr>
        </p:nvSpPr>
        <p:spPr>
          <a:xfrm>
            <a:off x="3325813" y="6288741"/>
            <a:ext cx="5217551" cy="365125"/>
          </a:xfrm>
        </p:spPr>
        <p:txBody>
          <a:bodyPr/>
          <a:lstStyle/>
          <a:p>
            <a:endParaRPr lang="es-ES"/>
          </a:p>
        </p:txBody>
      </p:sp>
      <p:sp>
        <p:nvSpPr>
          <p:cNvPr id="7" name="Slide Number Placeholder 6"/>
          <p:cNvSpPr>
            <a:spLocks noGrp="1"/>
          </p:cNvSpPr>
          <p:nvPr>
            <p:ph type="sldNum" sz="quarter" idx="12"/>
          </p:nvPr>
        </p:nvSpPr>
        <p:spPr/>
        <p:txBody>
          <a:bodyPr/>
          <a:lstStyle/>
          <a:p>
            <a:fld id="{C1DF1AA6-B876-7B49-B597-ABF01373B78D}" type="slidenum">
              <a:rPr lang="es-ES" smtClean="0"/>
              <a:t>‹Nr.›</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encima del título">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s-ES_tradnl" smtClean="0"/>
              <a:t>Clic para editar título</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a:xfrm>
            <a:off x="381000" y="6288741"/>
            <a:ext cx="1865125" cy="365125"/>
          </a:xfrm>
        </p:spPr>
        <p:txBody>
          <a:bodyPr/>
          <a:lstStyle/>
          <a:p>
            <a:fld id="{9FBFA773-6335-2D4C-80E5-00E198618988}" type="datetimeFigureOut">
              <a:rPr lang="es-ES" smtClean="0"/>
              <a:t>18/09/15</a:t>
            </a:fld>
            <a:endParaRPr lang="es-ES"/>
          </a:p>
        </p:txBody>
      </p:sp>
      <p:sp>
        <p:nvSpPr>
          <p:cNvPr id="6" name="Footer Placeholder 5"/>
          <p:cNvSpPr>
            <a:spLocks noGrp="1"/>
          </p:cNvSpPr>
          <p:nvPr>
            <p:ph type="ftr" sz="quarter" idx="11"/>
          </p:nvPr>
        </p:nvSpPr>
        <p:spPr>
          <a:xfrm>
            <a:off x="3325813" y="6288741"/>
            <a:ext cx="5217551" cy="365125"/>
          </a:xfrm>
        </p:spPr>
        <p:txBody>
          <a:bodyPr/>
          <a:lstStyle/>
          <a:p>
            <a:endParaRPr lang="es-ES"/>
          </a:p>
        </p:txBody>
      </p:sp>
      <p:sp>
        <p:nvSpPr>
          <p:cNvPr id="7" name="Slide Number Placeholder 6"/>
          <p:cNvSpPr>
            <a:spLocks noGrp="1"/>
          </p:cNvSpPr>
          <p:nvPr>
            <p:ph type="sldNum" sz="quarter" idx="12"/>
          </p:nvPr>
        </p:nvSpPr>
        <p:spPr/>
        <p:txBody>
          <a:bodyPr/>
          <a:lstStyle/>
          <a:p>
            <a:fld id="{C1DF1AA6-B876-7B49-B597-ABF01373B78D}" type="slidenum">
              <a:rPr lang="es-ES" smtClean="0"/>
              <a:t>‹Nr.›</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smtClean="0"/>
              <a:t>Clic para editar título</a:t>
            </a:r>
            <a:endParaRPr/>
          </a:p>
        </p:txBody>
      </p:sp>
      <p:sp>
        <p:nvSpPr>
          <p:cNvPr id="3" name="Vertical Text Placeholder 2"/>
          <p:cNvSpPr>
            <a:spLocks noGrp="1"/>
          </p:cNvSpPr>
          <p:nvPr>
            <p:ph type="body" orient="vert" idx="1"/>
          </p:nvPr>
        </p:nvSpPr>
        <p:spPr/>
        <p:txBody>
          <a:bodyPr vert="eaVert"/>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9FBFA773-6335-2D4C-80E5-00E198618988}" type="datetimeFigureOut">
              <a:rPr lang="es-ES" smtClean="0"/>
              <a:t>18/09/15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1DF1AA6-B876-7B49-B597-ABF01373B78D}" type="slidenum">
              <a:rPr lang="es-ES" smtClean="0"/>
              <a:t>‹Nr.›</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s-ES_tradnl" smtClean="0"/>
              <a:t>Clic para editar título</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9FBFA773-6335-2D4C-80E5-00E198618988}" type="datetimeFigureOut">
              <a:rPr lang="es-ES" smtClean="0"/>
              <a:t>18/09/15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1DF1AA6-B876-7B49-B597-ABF01373B78D}" type="slidenum">
              <a:rPr lang="es-ES" smtClean="0"/>
              <a:t>‹Nr.›</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idx="1"/>
          </p:nvPr>
        </p:nvSpPr>
        <p:spPr/>
        <p:txBody>
          <a:bodyPr/>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9FBFA773-6335-2D4C-80E5-00E198618988}" type="datetimeFigureOut">
              <a:rPr lang="es-ES" smtClean="0"/>
              <a:t>18/09/15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1DF1AA6-B876-7B49-B597-ABF01373B78D}" type="slidenum">
              <a:rPr lang="es-ES" smtClean="0"/>
              <a:t>‹Nr.›</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s-ES_tradnl" smtClean="0"/>
              <a:t>Clic para editar título</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9FBFA773-6335-2D4C-80E5-00E198618988}" type="datetimeFigureOut">
              <a:rPr lang="es-ES" smtClean="0"/>
              <a:t>18/09/15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87D7A59-36E2-48B9-B146-C1E59501F63F}"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9FBFA773-6335-2D4C-80E5-00E198618988}" type="datetimeFigureOut">
              <a:rPr lang="es-ES" smtClean="0"/>
              <a:t>18/09/15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1DF1AA6-B876-7B49-B597-ABF01373B78D}" type="slidenum">
              <a:rPr lang="es-ES" smtClean="0"/>
              <a:t>‹Nr.›</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s-ES_tradnl" smtClean="0"/>
              <a:t>Clic para editar título</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7" name="Date Placeholder 6"/>
          <p:cNvSpPr>
            <a:spLocks noGrp="1"/>
          </p:cNvSpPr>
          <p:nvPr>
            <p:ph type="dt" sz="half" idx="10"/>
          </p:nvPr>
        </p:nvSpPr>
        <p:spPr/>
        <p:txBody>
          <a:bodyPr/>
          <a:lstStyle/>
          <a:p>
            <a:fld id="{9FBFA773-6335-2D4C-80E5-00E198618988}" type="datetimeFigureOut">
              <a:rPr lang="es-ES" smtClean="0"/>
              <a:t>18/09/15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1DF1AA6-B876-7B49-B597-ABF01373B78D}" type="slidenum">
              <a:rPr lang="es-ES" smtClean="0"/>
              <a:t>‹Nr.›</a:t>
            </a:fld>
            <a:endParaRPr lang="es-E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objetos, superior e inferior">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9FBFA773-6335-2D4C-80E5-00E198618988}" type="datetimeFigureOut">
              <a:rPr lang="es-ES" smtClean="0"/>
              <a:t>18/09/15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1DF1AA6-B876-7B49-B597-ABF01373B78D}" type="slidenum">
              <a:rPr lang="es-ES" smtClean="0"/>
              <a:t>‹Nr.›</a:t>
            </a:fld>
            <a:endParaRPr lang="es-E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objetos">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9FBFA773-6335-2D4C-80E5-00E198618988}" type="datetimeFigureOut">
              <a:rPr lang="es-ES" smtClean="0"/>
              <a:t>18/09/15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1DF1AA6-B876-7B49-B597-ABF01373B78D}" type="slidenum">
              <a:rPr lang="es-ES" smtClean="0"/>
              <a:t>‹Nr.›</a:t>
            </a:fld>
            <a:endParaRPr lang="es-E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objetos">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smtClean="0"/>
              <a:t>Clic para editar título</a:t>
            </a:r>
            <a:endParaRPr/>
          </a:p>
        </p:txBody>
      </p:sp>
      <p:sp>
        <p:nvSpPr>
          <p:cNvPr id="5" name="Date Placeholder 4"/>
          <p:cNvSpPr>
            <a:spLocks noGrp="1"/>
          </p:cNvSpPr>
          <p:nvPr>
            <p:ph type="dt" sz="half" idx="10"/>
          </p:nvPr>
        </p:nvSpPr>
        <p:spPr/>
        <p:txBody>
          <a:bodyPr/>
          <a:lstStyle/>
          <a:p>
            <a:fld id="{9FBFA773-6335-2D4C-80E5-00E198618988}" type="datetimeFigureOut">
              <a:rPr lang="es-ES" smtClean="0"/>
              <a:t>18/09/15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1DF1AA6-B876-7B49-B597-ABF01373B78D}" type="slidenum">
              <a:rPr lang="es-ES" smtClean="0"/>
              <a:t>‹Nr.›</a:t>
            </a:fld>
            <a:endParaRPr lang="es-E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s-ES_tradnl" smtClean="0"/>
              <a:t>Clic para editar título</a:t>
            </a:r>
            <a:endParaRPr/>
          </a:p>
        </p:txBody>
      </p:sp>
      <p:sp>
        <p:nvSpPr>
          <p:cNvPr id="3" name="Date Placeholder 2"/>
          <p:cNvSpPr>
            <a:spLocks noGrp="1"/>
          </p:cNvSpPr>
          <p:nvPr>
            <p:ph type="dt" sz="half" idx="10"/>
          </p:nvPr>
        </p:nvSpPr>
        <p:spPr/>
        <p:txBody>
          <a:bodyPr/>
          <a:lstStyle/>
          <a:p>
            <a:fld id="{9FBFA773-6335-2D4C-80E5-00E198618988}" type="datetimeFigureOut">
              <a:rPr lang="es-ES" smtClean="0"/>
              <a:t>18/09/15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1DF1AA6-B876-7B49-B597-ABF01373B78D}" type="slidenum">
              <a:rPr lang="es-ES" smtClean="0"/>
              <a:t>‹Nr.›</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s-ES_tradnl" smtClean="0"/>
              <a:t>Clic para editar título</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9FBFA773-6335-2D4C-80E5-00E198618988}" type="datetimeFigureOut">
              <a:rPr lang="es-ES" smtClean="0"/>
              <a:t>18/09/15</a:t>
            </a:fld>
            <a:endParaRPr lang="es-E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s-E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C1DF1AA6-B876-7B49-B597-ABF01373B78D}" type="slidenum">
              <a:rPr lang="es-ES" smtClean="0"/>
              <a:t>‹Nr.›</a:t>
            </a:fld>
            <a:endParaRPr lang="es-E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Documento_de_Microsoft_Word1.docx"/><Relationship Id="rId4" Type="http://schemas.openxmlformats.org/officeDocument/2006/relationships/image" Target="../media/image9.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package" Target="../embeddings/Documento_de_Microsoft_Word2.docx"/><Relationship Id="rId4" Type="http://schemas.openxmlformats.org/officeDocument/2006/relationships/image" Target="../media/image10.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chart" Target="../charts/char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58900" y="1689100"/>
            <a:ext cx="7004050" cy="1337982"/>
          </a:xfrm>
        </p:spPr>
        <p:txBody>
          <a:bodyPr>
            <a:normAutofit fontScale="90000"/>
          </a:bodyPr>
          <a:lstStyle/>
          <a:p>
            <a:r>
              <a:rPr lang="es-ES" sz="4900" dirty="0" smtClean="0"/>
              <a:t>Expansión y </a:t>
            </a:r>
            <a:r>
              <a:rPr lang="es-ES" sz="4900" dirty="0" smtClean="0"/>
              <a:t>Fragmentación</a:t>
            </a:r>
            <a:r>
              <a:rPr lang="es-ES" dirty="0" smtClean="0"/>
              <a:t/>
            </a:r>
            <a:br>
              <a:rPr lang="es-ES" dirty="0" smtClean="0"/>
            </a:br>
            <a:r>
              <a:rPr lang="es-ES" sz="3100" dirty="0" smtClean="0"/>
              <a:t>Las Trampas </a:t>
            </a:r>
            <a:r>
              <a:rPr lang="es-ES" sz="3100" dirty="0" smtClean="0"/>
              <a:t>de la </a:t>
            </a:r>
            <a:r>
              <a:rPr lang="es-ES" sz="3100" dirty="0" smtClean="0"/>
              <a:t>Igualdad </a:t>
            </a:r>
            <a:r>
              <a:rPr lang="es-ES" sz="3100" dirty="0" smtClean="0"/>
              <a:t>Educativa</a:t>
            </a:r>
            <a:endParaRPr lang="es-ES" sz="3100" dirty="0"/>
          </a:p>
        </p:txBody>
      </p:sp>
      <p:sp>
        <p:nvSpPr>
          <p:cNvPr id="3" name="Subtítulo 2"/>
          <p:cNvSpPr>
            <a:spLocks noGrp="1"/>
          </p:cNvSpPr>
          <p:nvPr>
            <p:ph type="subTitle" idx="1"/>
          </p:nvPr>
        </p:nvSpPr>
        <p:spPr>
          <a:xfrm>
            <a:off x="1600201" y="4851400"/>
            <a:ext cx="6762749" cy="1325282"/>
          </a:xfrm>
        </p:spPr>
        <p:txBody>
          <a:bodyPr>
            <a:normAutofit fontScale="92500" lnSpcReduction="20000"/>
          </a:bodyPr>
          <a:lstStyle/>
          <a:p>
            <a:r>
              <a:rPr lang="es-ES" sz="2000" dirty="0" smtClean="0"/>
              <a:t>Gonzalo A. Saraví</a:t>
            </a:r>
          </a:p>
          <a:p>
            <a:r>
              <a:rPr lang="es-ES" sz="2000" dirty="0" smtClean="0"/>
              <a:t>CIESAS DF</a:t>
            </a:r>
          </a:p>
          <a:p>
            <a:endParaRPr lang="es-ES" sz="2000" dirty="0"/>
          </a:p>
          <a:p>
            <a:r>
              <a:rPr lang="es-ES" sz="2000" dirty="0" smtClean="0"/>
              <a:t>Seminario </a:t>
            </a:r>
            <a:r>
              <a:rPr lang="es-ES" sz="2000" dirty="0" smtClean="0"/>
              <a:t>de </a:t>
            </a:r>
            <a:r>
              <a:rPr lang="es-ES" sz="2000" dirty="0" smtClean="0"/>
              <a:t>Educaci</a:t>
            </a:r>
            <a:r>
              <a:rPr lang="es-ES" sz="2000" dirty="0" smtClean="0"/>
              <a:t>ón</a:t>
            </a:r>
            <a:r>
              <a:rPr lang="es-ES" sz="2000" dirty="0" smtClean="0"/>
              <a:t> Superior (UNAM)</a:t>
            </a:r>
            <a:endParaRPr lang="es-ES" sz="2000" dirty="0" smtClean="0"/>
          </a:p>
          <a:p>
            <a:endParaRPr lang="es-ES" dirty="0"/>
          </a:p>
          <a:p>
            <a:endParaRPr lang="es-ES" dirty="0"/>
          </a:p>
        </p:txBody>
      </p:sp>
    </p:spTree>
    <p:extLst>
      <p:ext uri="{BB962C8B-B14F-4D97-AF65-F5344CB8AC3E}">
        <p14:creationId xmlns:p14="http://schemas.microsoft.com/office/powerpoint/2010/main" val="317927115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Expansi</a:t>
            </a:r>
            <a:r>
              <a:rPr lang="es-ES" dirty="0" smtClean="0"/>
              <a:t>ón Educativa</a:t>
            </a:r>
            <a:endParaRPr lang="es-ES" dirty="0"/>
          </a:p>
        </p:txBody>
      </p:sp>
      <p:graphicFrame>
        <p:nvGraphicFramePr>
          <p:cNvPr id="4" name="1 Gráfico"/>
          <p:cNvGraphicFramePr>
            <a:graphicFrameLocks noGrp="1"/>
          </p:cNvGraphicFramePr>
          <p:nvPr>
            <p:ph idx="1"/>
            <p:extLst>
              <p:ext uri="{D42A27DB-BD31-4B8C-83A1-F6EECF244321}">
                <p14:modId xmlns:p14="http://schemas.microsoft.com/office/powerpoint/2010/main" val="357407803"/>
              </p:ext>
            </p:extLst>
          </p:nvPr>
        </p:nvGraphicFramePr>
        <p:xfrm>
          <a:off x="779463" y="2044700"/>
          <a:ext cx="7583487" cy="4208463"/>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p:cNvSpPr txBox="1"/>
          <p:nvPr/>
        </p:nvSpPr>
        <p:spPr>
          <a:xfrm>
            <a:off x="779463" y="1563469"/>
            <a:ext cx="7583487" cy="646331"/>
          </a:xfrm>
          <a:prstGeom prst="rect">
            <a:avLst/>
          </a:prstGeom>
          <a:noFill/>
        </p:spPr>
        <p:txBody>
          <a:bodyPr wrap="square" rtlCol="0">
            <a:spAutoFit/>
          </a:bodyPr>
          <a:lstStyle/>
          <a:p>
            <a:r>
              <a:rPr lang="es-MX" dirty="0"/>
              <a:t>Cobertura por Grupos de Edad (México 1990 – 2010)</a:t>
            </a:r>
          </a:p>
          <a:p>
            <a:endParaRPr lang="es-ES" dirty="0"/>
          </a:p>
        </p:txBody>
      </p:sp>
    </p:spTree>
    <p:extLst>
      <p:ext uri="{BB962C8B-B14F-4D97-AF65-F5344CB8AC3E}">
        <p14:creationId xmlns:p14="http://schemas.microsoft.com/office/powerpoint/2010/main" val="3091148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9463" y="381000"/>
            <a:ext cx="7583487" cy="800100"/>
          </a:xfrm>
        </p:spPr>
        <p:txBody>
          <a:bodyPr/>
          <a:lstStyle/>
          <a:p>
            <a:r>
              <a:rPr lang="es-ES" dirty="0" smtClean="0"/>
              <a:t>Expansi</a:t>
            </a:r>
            <a:r>
              <a:rPr lang="es-ES" dirty="0" smtClean="0"/>
              <a:t>ón Educativa</a:t>
            </a:r>
            <a:endParaRPr lang="es-ES" dirty="0"/>
          </a:p>
        </p:txBody>
      </p:sp>
      <p:graphicFrame>
        <p:nvGraphicFramePr>
          <p:cNvPr id="4" name="1 Gráfico"/>
          <p:cNvGraphicFramePr>
            <a:graphicFrameLocks noGrp="1"/>
          </p:cNvGraphicFramePr>
          <p:nvPr>
            <p:ph idx="1"/>
            <p:extLst>
              <p:ext uri="{D42A27DB-BD31-4B8C-83A1-F6EECF244321}">
                <p14:modId xmlns:p14="http://schemas.microsoft.com/office/powerpoint/2010/main" val="2900224809"/>
              </p:ext>
            </p:extLst>
          </p:nvPr>
        </p:nvGraphicFramePr>
        <p:xfrm>
          <a:off x="779463" y="1943100"/>
          <a:ext cx="7583487" cy="4208463"/>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p:cNvSpPr txBox="1"/>
          <p:nvPr/>
        </p:nvSpPr>
        <p:spPr>
          <a:xfrm>
            <a:off x="779463" y="1415534"/>
            <a:ext cx="7583487" cy="369332"/>
          </a:xfrm>
          <a:prstGeom prst="rect">
            <a:avLst/>
          </a:prstGeom>
          <a:noFill/>
        </p:spPr>
        <p:txBody>
          <a:bodyPr wrap="square" rtlCol="0">
            <a:spAutoFit/>
          </a:bodyPr>
          <a:lstStyle/>
          <a:p>
            <a:r>
              <a:rPr lang="es-MX" dirty="0"/>
              <a:t>Años de Escolaridad por Grupos de Edad (Mexico 1990-2010)</a:t>
            </a:r>
            <a:endParaRPr lang="es-MX" dirty="0"/>
          </a:p>
        </p:txBody>
      </p:sp>
    </p:spTree>
    <p:extLst>
      <p:ext uri="{BB962C8B-B14F-4D97-AF65-F5344CB8AC3E}">
        <p14:creationId xmlns:p14="http://schemas.microsoft.com/office/powerpoint/2010/main" val="202046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9463" y="381000"/>
            <a:ext cx="7583487" cy="787400"/>
          </a:xfrm>
        </p:spPr>
        <p:txBody>
          <a:bodyPr/>
          <a:lstStyle/>
          <a:p>
            <a:r>
              <a:rPr lang="es-ES" dirty="0" smtClean="0"/>
              <a:t>Exclusi</a:t>
            </a:r>
            <a:r>
              <a:rPr lang="es-ES" dirty="0" smtClean="0"/>
              <a:t>ón aun Presente</a:t>
            </a:r>
            <a:endParaRPr lang="es-ES" dirty="0"/>
          </a:p>
        </p:txBody>
      </p:sp>
      <p:graphicFrame>
        <p:nvGraphicFramePr>
          <p:cNvPr id="4" name="2 Gráfico"/>
          <p:cNvGraphicFramePr>
            <a:graphicFrameLocks noGrp="1"/>
          </p:cNvGraphicFramePr>
          <p:nvPr>
            <p:ph idx="1"/>
            <p:extLst>
              <p:ext uri="{D42A27DB-BD31-4B8C-83A1-F6EECF244321}">
                <p14:modId xmlns:p14="http://schemas.microsoft.com/office/powerpoint/2010/main" val="251300172"/>
              </p:ext>
            </p:extLst>
          </p:nvPr>
        </p:nvGraphicFramePr>
        <p:xfrm>
          <a:off x="779463" y="1828800"/>
          <a:ext cx="7583487" cy="4208463"/>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p:cNvSpPr txBox="1"/>
          <p:nvPr/>
        </p:nvSpPr>
        <p:spPr>
          <a:xfrm>
            <a:off x="779463" y="1352034"/>
            <a:ext cx="7583487" cy="369332"/>
          </a:xfrm>
          <a:prstGeom prst="rect">
            <a:avLst/>
          </a:prstGeom>
          <a:noFill/>
        </p:spPr>
        <p:txBody>
          <a:bodyPr wrap="square" rtlCol="0">
            <a:spAutoFit/>
          </a:bodyPr>
          <a:lstStyle/>
          <a:p>
            <a:r>
              <a:rPr lang="es-ES" dirty="0" smtClean="0"/>
              <a:t>Indicadores de exclusi</a:t>
            </a:r>
            <a:r>
              <a:rPr lang="es-ES" dirty="0" smtClean="0"/>
              <a:t>ón (México 2010)</a:t>
            </a:r>
          </a:p>
        </p:txBody>
      </p:sp>
    </p:spTree>
    <p:extLst>
      <p:ext uri="{BB962C8B-B14F-4D97-AF65-F5344CB8AC3E}">
        <p14:creationId xmlns:p14="http://schemas.microsoft.com/office/powerpoint/2010/main" val="2278847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9463" y="381000"/>
            <a:ext cx="7583487" cy="863600"/>
          </a:xfrm>
        </p:spPr>
        <p:txBody>
          <a:bodyPr/>
          <a:lstStyle/>
          <a:p>
            <a:r>
              <a:rPr lang="es-ES" dirty="0" smtClean="0"/>
              <a:t>Exclusi</a:t>
            </a:r>
            <a:r>
              <a:rPr lang="es-ES" dirty="0" smtClean="0"/>
              <a:t>ón aun Presente</a:t>
            </a:r>
            <a:endParaRPr lang="es-ES" dirty="0"/>
          </a:p>
        </p:txBody>
      </p:sp>
      <p:graphicFrame>
        <p:nvGraphicFramePr>
          <p:cNvPr id="4" name="1 Gráfico"/>
          <p:cNvGraphicFramePr>
            <a:graphicFrameLocks noGrp="1"/>
          </p:cNvGraphicFramePr>
          <p:nvPr>
            <p:ph idx="1"/>
            <p:extLst>
              <p:ext uri="{D42A27DB-BD31-4B8C-83A1-F6EECF244321}">
                <p14:modId xmlns:p14="http://schemas.microsoft.com/office/powerpoint/2010/main" val="191740653"/>
              </p:ext>
            </p:extLst>
          </p:nvPr>
        </p:nvGraphicFramePr>
        <p:xfrm>
          <a:off x="779463" y="1886466"/>
          <a:ext cx="7583487" cy="4208463"/>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p:cNvSpPr txBox="1"/>
          <p:nvPr/>
        </p:nvSpPr>
        <p:spPr>
          <a:xfrm>
            <a:off x="901700" y="1332468"/>
            <a:ext cx="7461250" cy="369332"/>
          </a:xfrm>
          <a:prstGeom prst="rect">
            <a:avLst/>
          </a:prstGeom>
          <a:noFill/>
        </p:spPr>
        <p:txBody>
          <a:bodyPr wrap="square" rtlCol="0">
            <a:spAutoFit/>
          </a:bodyPr>
          <a:lstStyle/>
          <a:p>
            <a:r>
              <a:rPr lang="es-ES" dirty="0" smtClean="0"/>
              <a:t>Indicadores comparativos (25-34 años, 2009)</a:t>
            </a:r>
            <a:endParaRPr lang="es-ES" dirty="0"/>
          </a:p>
        </p:txBody>
      </p:sp>
    </p:spTree>
    <p:extLst>
      <p:ext uri="{BB962C8B-B14F-4D97-AF65-F5344CB8AC3E}">
        <p14:creationId xmlns:p14="http://schemas.microsoft.com/office/powerpoint/2010/main" val="1206577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9463" y="381000"/>
            <a:ext cx="7583487" cy="863600"/>
          </a:xfrm>
        </p:spPr>
        <p:txBody>
          <a:bodyPr/>
          <a:lstStyle/>
          <a:p>
            <a:r>
              <a:rPr lang="es-ES" dirty="0" smtClean="0"/>
              <a:t>Segmentación Educativa</a:t>
            </a:r>
            <a:endParaRPr lang="es-ES" dirty="0"/>
          </a:p>
        </p:txBody>
      </p:sp>
      <p:sp>
        <p:nvSpPr>
          <p:cNvPr id="4" name="Rectángulo 3"/>
          <p:cNvSpPr/>
          <p:nvPr/>
        </p:nvSpPr>
        <p:spPr>
          <a:xfrm>
            <a:off x="2975136" y="1761565"/>
            <a:ext cx="2922946" cy="461665"/>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es-ES_tradnl" sz="2400" b="1" cap="none" spc="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Composición Social</a:t>
            </a:r>
            <a:endParaRPr lang="es-ES_tradnl" sz="2400" b="1" cap="none" spc="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p:txBody>
      </p:sp>
      <p:sp>
        <p:nvSpPr>
          <p:cNvPr id="6" name="Rectángulo 5"/>
          <p:cNvSpPr/>
          <p:nvPr/>
        </p:nvSpPr>
        <p:spPr>
          <a:xfrm>
            <a:off x="1930400" y="2416244"/>
            <a:ext cx="4953001" cy="523220"/>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marL="349250" lvl="1" indent="0" algn="ctr">
              <a:buNone/>
            </a:pPr>
            <a:r>
              <a:rPr lang="es-ES_tradnl" sz="28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Recursos e Infraestructura</a:t>
            </a:r>
          </a:p>
        </p:txBody>
      </p:sp>
      <p:sp>
        <p:nvSpPr>
          <p:cNvPr id="7" name="Rectángulo 6"/>
          <p:cNvSpPr/>
          <p:nvPr/>
        </p:nvSpPr>
        <p:spPr>
          <a:xfrm>
            <a:off x="3071016" y="3187004"/>
            <a:ext cx="2731186" cy="461665"/>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s-ES_tradnl" sz="2400" b="1" cap="none" spc="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Calidad Educativa</a:t>
            </a:r>
            <a:endParaRPr lang="es-ES_tradnl" sz="2400" b="1" cap="none" spc="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p:txBody>
      </p:sp>
      <p:sp>
        <p:nvSpPr>
          <p:cNvPr id="8" name="Rectángulo 7"/>
          <p:cNvSpPr/>
          <p:nvPr/>
        </p:nvSpPr>
        <p:spPr>
          <a:xfrm>
            <a:off x="1108405" y="4519757"/>
            <a:ext cx="3011962" cy="707886"/>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es-ES_tradnl" sz="4000" b="1" cap="none" spc="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Experiencia</a:t>
            </a:r>
            <a:endParaRPr lang="es-ES_tradnl" sz="4000" b="1" cap="none" spc="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p:txBody>
      </p:sp>
      <p:sp>
        <p:nvSpPr>
          <p:cNvPr id="9" name="Rectángulo 8"/>
          <p:cNvSpPr/>
          <p:nvPr/>
        </p:nvSpPr>
        <p:spPr>
          <a:xfrm>
            <a:off x="5194300" y="4519757"/>
            <a:ext cx="3110432" cy="707886"/>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s-ES_tradnl" sz="4000" b="1" cap="none" spc="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Sentidos</a:t>
            </a:r>
            <a:endParaRPr lang="es-ES_tradnl" sz="4000" b="1" cap="none" spc="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908626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9463" y="381000"/>
            <a:ext cx="7583487" cy="850900"/>
          </a:xfrm>
        </p:spPr>
        <p:txBody>
          <a:bodyPr/>
          <a:lstStyle/>
          <a:p>
            <a:r>
              <a:rPr lang="es-ES" dirty="0" smtClean="0"/>
              <a:t>Homogeneidad Social</a:t>
            </a:r>
            <a:endParaRPr lang="es-ES" dirty="0"/>
          </a:p>
        </p:txBody>
      </p:sp>
      <p:graphicFrame>
        <p:nvGraphicFramePr>
          <p:cNvPr id="4" name="4 Gráfico"/>
          <p:cNvGraphicFramePr>
            <a:graphicFrameLocks noGrp="1"/>
          </p:cNvGraphicFramePr>
          <p:nvPr>
            <p:ph idx="1"/>
            <p:extLst>
              <p:ext uri="{D42A27DB-BD31-4B8C-83A1-F6EECF244321}">
                <p14:modId xmlns:p14="http://schemas.microsoft.com/office/powerpoint/2010/main" val="1311129962"/>
              </p:ext>
            </p:extLst>
          </p:nvPr>
        </p:nvGraphicFramePr>
        <p:xfrm>
          <a:off x="779463" y="2019300"/>
          <a:ext cx="7583487" cy="4208463"/>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p:cNvSpPr txBox="1"/>
          <p:nvPr/>
        </p:nvSpPr>
        <p:spPr>
          <a:xfrm>
            <a:off x="779463" y="1453634"/>
            <a:ext cx="7583487" cy="369332"/>
          </a:xfrm>
          <a:prstGeom prst="rect">
            <a:avLst/>
          </a:prstGeom>
          <a:noFill/>
        </p:spPr>
        <p:txBody>
          <a:bodyPr wrap="square" rtlCol="0">
            <a:spAutoFit/>
          </a:bodyPr>
          <a:lstStyle/>
          <a:p>
            <a:r>
              <a:rPr lang="es-ES" dirty="0" smtClean="0"/>
              <a:t>Nivel de educaci</a:t>
            </a:r>
            <a:r>
              <a:rPr lang="es-ES" dirty="0" smtClean="0"/>
              <a:t>ón de las madres de alumnos de primaria</a:t>
            </a:r>
            <a:endParaRPr lang="es-ES" dirty="0"/>
          </a:p>
        </p:txBody>
      </p:sp>
    </p:spTree>
    <p:extLst>
      <p:ext uri="{BB962C8B-B14F-4D97-AF65-F5344CB8AC3E}">
        <p14:creationId xmlns:p14="http://schemas.microsoft.com/office/powerpoint/2010/main" val="3589444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9463" y="381000"/>
            <a:ext cx="7583487" cy="749300"/>
          </a:xfrm>
        </p:spPr>
        <p:txBody>
          <a:bodyPr/>
          <a:lstStyle/>
          <a:p>
            <a:r>
              <a:rPr lang="es-ES" dirty="0" smtClean="0"/>
              <a:t>Homogeneidad Social</a:t>
            </a:r>
            <a:endParaRPr lang="es-ES" dirty="0"/>
          </a:p>
        </p:txBody>
      </p:sp>
      <p:graphicFrame>
        <p:nvGraphicFramePr>
          <p:cNvPr id="4" name="5 Gráfico"/>
          <p:cNvGraphicFramePr>
            <a:graphicFrameLocks noGrp="1"/>
          </p:cNvGraphicFramePr>
          <p:nvPr>
            <p:ph idx="1"/>
            <p:extLst>
              <p:ext uri="{D42A27DB-BD31-4B8C-83A1-F6EECF244321}">
                <p14:modId xmlns:p14="http://schemas.microsoft.com/office/powerpoint/2010/main" val="4032235843"/>
              </p:ext>
            </p:extLst>
          </p:nvPr>
        </p:nvGraphicFramePr>
        <p:xfrm>
          <a:off x="779463" y="1726168"/>
          <a:ext cx="7583487" cy="4208463"/>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p:cNvSpPr txBox="1"/>
          <p:nvPr/>
        </p:nvSpPr>
        <p:spPr>
          <a:xfrm>
            <a:off x="901700" y="1267936"/>
            <a:ext cx="7461250" cy="369332"/>
          </a:xfrm>
          <a:prstGeom prst="rect">
            <a:avLst/>
          </a:prstGeom>
          <a:noFill/>
        </p:spPr>
        <p:txBody>
          <a:bodyPr wrap="square" rtlCol="0">
            <a:spAutoFit/>
          </a:bodyPr>
          <a:lstStyle/>
          <a:p>
            <a:r>
              <a:rPr lang="es-ES" dirty="0" smtClean="0"/>
              <a:t>Alumnos de primaria que poseen computadora en la casa</a:t>
            </a:r>
            <a:endParaRPr lang="es-ES" dirty="0"/>
          </a:p>
        </p:txBody>
      </p:sp>
    </p:spTree>
    <p:extLst>
      <p:ext uri="{BB962C8B-B14F-4D97-AF65-F5344CB8AC3E}">
        <p14:creationId xmlns:p14="http://schemas.microsoft.com/office/powerpoint/2010/main" val="1917980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9463" y="381000"/>
            <a:ext cx="7583487" cy="723900"/>
          </a:xfrm>
        </p:spPr>
        <p:txBody>
          <a:bodyPr/>
          <a:lstStyle/>
          <a:p>
            <a:r>
              <a:rPr lang="es-ES" dirty="0" smtClean="0"/>
              <a:t>Homogeneidad Social</a:t>
            </a:r>
            <a:endParaRPr lang="es-ES" dirty="0"/>
          </a:p>
        </p:txBody>
      </p:sp>
      <p:graphicFrame>
        <p:nvGraphicFramePr>
          <p:cNvPr id="4" name="2 Gráfico"/>
          <p:cNvGraphicFramePr>
            <a:graphicFrameLocks noGrp="1"/>
          </p:cNvGraphicFramePr>
          <p:nvPr>
            <p:ph idx="1"/>
            <p:extLst>
              <p:ext uri="{D42A27DB-BD31-4B8C-83A1-F6EECF244321}">
                <p14:modId xmlns:p14="http://schemas.microsoft.com/office/powerpoint/2010/main" val="3143557574"/>
              </p:ext>
            </p:extLst>
          </p:nvPr>
        </p:nvGraphicFramePr>
        <p:xfrm>
          <a:off x="779463" y="1644134"/>
          <a:ext cx="7583487" cy="4208463"/>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p:cNvSpPr txBox="1"/>
          <p:nvPr/>
        </p:nvSpPr>
        <p:spPr>
          <a:xfrm>
            <a:off x="779463" y="1262102"/>
            <a:ext cx="7583487" cy="369332"/>
          </a:xfrm>
          <a:prstGeom prst="rect">
            <a:avLst/>
          </a:prstGeom>
          <a:noFill/>
        </p:spPr>
        <p:txBody>
          <a:bodyPr wrap="square" rtlCol="0">
            <a:spAutoFit/>
          </a:bodyPr>
          <a:lstStyle/>
          <a:p>
            <a:r>
              <a:rPr lang="es-ES" dirty="0"/>
              <a:t>Nivel de educación de las madres de alumnos de </a:t>
            </a:r>
            <a:r>
              <a:rPr lang="es-ES" dirty="0" smtClean="0"/>
              <a:t>secundaria</a:t>
            </a:r>
            <a:endParaRPr lang="es-ES" dirty="0"/>
          </a:p>
        </p:txBody>
      </p:sp>
    </p:spTree>
    <p:extLst>
      <p:ext uri="{BB962C8B-B14F-4D97-AF65-F5344CB8AC3E}">
        <p14:creationId xmlns:p14="http://schemas.microsoft.com/office/powerpoint/2010/main" val="4108068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9463" y="381000"/>
            <a:ext cx="7583487" cy="787400"/>
          </a:xfrm>
        </p:spPr>
        <p:txBody>
          <a:bodyPr/>
          <a:lstStyle/>
          <a:p>
            <a:r>
              <a:rPr lang="es-ES" dirty="0" smtClean="0"/>
              <a:t>Homogeneidad Social</a:t>
            </a:r>
            <a:endParaRPr lang="es-ES" dirty="0"/>
          </a:p>
        </p:txBody>
      </p:sp>
      <p:graphicFrame>
        <p:nvGraphicFramePr>
          <p:cNvPr id="4" name="2 Gráfico"/>
          <p:cNvGraphicFramePr>
            <a:graphicFrameLocks noGrp="1"/>
          </p:cNvGraphicFramePr>
          <p:nvPr>
            <p:ph idx="1"/>
            <p:extLst>
              <p:ext uri="{D42A27DB-BD31-4B8C-83A1-F6EECF244321}">
                <p14:modId xmlns:p14="http://schemas.microsoft.com/office/powerpoint/2010/main" val="2951235888"/>
              </p:ext>
            </p:extLst>
          </p:nvPr>
        </p:nvGraphicFramePr>
        <p:xfrm>
          <a:off x="779463" y="1733034"/>
          <a:ext cx="7583487" cy="4208463"/>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p:cNvSpPr txBox="1"/>
          <p:nvPr/>
        </p:nvSpPr>
        <p:spPr>
          <a:xfrm>
            <a:off x="779463" y="1274802"/>
            <a:ext cx="7583487" cy="369332"/>
          </a:xfrm>
          <a:prstGeom prst="rect">
            <a:avLst/>
          </a:prstGeom>
          <a:noFill/>
        </p:spPr>
        <p:txBody>
          <a:bodyPr wrap="square" rtlCol="0">
            <a:spAutoFit/>
          </a:bodyPr>
          <a:lstStyle/>
          <a:p>
            <a:r>
              <a:rPr lang="es-ES" dirty="0" smtClean="0"/>
              <a:t>Posesiones en el hogar de alumnos de secundaria</a:t>
            </a:r>
            <a:endParaRPr lang="es-ES" dirty="0"/>
          </a:p>
        </p:txBody>
      </p:sp>
    </p:spTree>
    <p:extLst>
      <p:ext uri="{BB962C8B-B14F-4D97-AF65-F5344CB8AC3E}">
        <p14:creationId xmlns:p14="http://schemas.microsoft.com/office/powerpoint/2010/main" val="2430810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92162" y="40342"/>
            <a:ext cx="7570787" cy="1051858"/>
          </a:xfrm>
        </p:spPr>
        <p:txBody>
          <a:bodyPr/>
          <a:lstStyle/>
          <a:p>
            <a:r>
              <a:rPr lang="es-ES" dirty="0" smtClean="0"/>
              <a:t>Homogeneidad Social</a:t>
            </a:r>
            <a:endParaRPr lang="es-ES" dirty="0"/>
          </a:p>
        </p:txBody>
      </p:sp>
      <p:sp>
        <p:nvSpPr>
          <p:cNvPr id="3" name="Marcador de contenido 2"/>
          <p:cNvSpPr>
            <a:spLocks noGrp="1"/>
          </p:cNvSpPr>
          <p:nvPr>
            <p:ph idx="1"/>
          </p:nvPr>
        </p:nvSpPr>
        <p:spPr>
          <a:xfrm>
            <a:off x="804862" y="1432311"/>
            <a:ext cx="7570787" cy="4663689"/>
          </a:xfrm>
        </p:spPr>
        <p:style>
          <a:lnRef idx="2">
            <a:schemeClr val="dk1"/>
          </a:lnRef>
          <a:fillRef idx="1">
            <a:schemeClr val="lt1"/>
          </a:fillRef>
          <a:effectRef idx="0">
            <a:schemeClr val="dk1"/>
          </a:effectRef>
          <a:fontRef idx="minor">
            <a:schemeClr val="dk1"/>
          </a:fontRef>
        </p:style>
        <p:txBody>
          <a:bodyPr>
            <a:normAutofit fontScale="40000" lnSpcReduction="20000"/>
          </a:bodyPr>
          <a:lstStyle/>
          <a:p>
            <a:r>
              <a:rPr lang="es-ES" sz="5100" dirty="0" smtClean="0">
                <a:solidFill>
                  <a:schemeClr val="tx1"/>
                </a:solidFill>
              </a:rPr>
              <a:t>Escuelas Privadas </a:t>
            </a:r>
            <a:r>
              <a:rPr lang="es-ES" sz="5100" dirty="0">
                <a:solidFill>
                  <a:schemeClr val="tx1"/>
                </a:solidFill>
              </a:rPr>
              <a:t>y</a:t>
            </a:r>
            <a:r>
              <a:rPr lang="es-ES" sz="5100" dirty="0" smtClean="0">
                <a:solidFill>
                  <a:schemeClr val="tx1"/>
                </a:solidFill>
              </a:rPr>
              <a:t> Públicas:</a:t>
            </a:r>
          </a:p>
          <a:p>
            <a:pPr lvl="1"/>
            <a:r>
              <a:rPr lang="es-ES" sz="4500" dirty="0" smtClean="0">
                <a:solidFill>
                  <a:schemeClr val="tx1"/>
                </a:solidFill>
              </a:rPr>
              <a:t>20% estudiantes secundaria asisten a privadas</a:t>
            </a:r>
          </a:p>
          <a:p>
            <a:pPr lvl="1"/>
            <a:r>
              <a:rPr lang="es-ES" sz="4500" dirty="0" smtClean="0">
                <a:solidFill>
                  <a:schemeClr val="tx1"/>
                </a:solidFill>
              </a:rPr>
              <a:t>Pero 65% de ellos pertenecen al 30% más </a:t>
            </a:r>
            <a:r>
              <a:rPr lang="es-ES" sz="4500" dirty="0" smtClean="0">
                <a:solidFill>
                  <a:schemeClr val="tx1"/>
                </a:solidFill>
              </a:rPr>
              <a:t>rico</a:t>
            </a:r>
            <a:endParaRPr lang="es-ES_tradnl" sz="4000" dirty="0" smtClean="0"/>
          </a:p>
          <a:p>
            <a:pPr marL="0" indent="0">
              <a:buNone/>
            </a:pPr>
            <a:r>
              <a:rPr lang="es-ES_tradnl" sz="4000" dirty="0" smtClean="0"/>
              <a:t>Sí</a:t>
            </a:r>
            <a:r>
              <a:rPr lang="es-ES_tradnl" sz="4000" dirty="0"/>
              <a:t>, sí, era bilingüe; yo estuve ahí toda mi vida, entonces la verdad el inglés pues siempre tuvo buen nivel… y académicamente también, las instalaciones eran excelentes, es muy grande y… no sé, como que nunca conocí otra cosa que no fuera eso. </a:t>
            </a:r>
            <a:r>
              <a:rPr lang="es-ES_tradnl" sz="4000" i="1" dirty="0"/>
              <a:t>¿Tu infancia y adolescencia transcurría sólo ahí?</a:t>
            </a:r>
            <a:r>
              <a:rPr lang="es-ES_tradnl" sz="4000" dirty="0"/>
              <a:t> Sí, y las mismas personas siempre, digo, unos se iban, otros llegaban nuevos, pero siempre fue como el mismo círculo (Entrevista A-06, Camila, 23 años, clase media alta)</a:t>
            </a:r>
            <a:r>
              <a:rPr lang="es-ES_tradnl" sz="4000" dirty="0" smtClean="0"/>
              <a:t>.</a:t>
            </a:r>
          </a:p>
          <a:p>
            <a:pPr marL="0" indent="0">
              <a:buNone/>
            </a:pPr>
            <a:r>
              <a:rPr lang="es-ES_tradnl" sz="4000" dirty="0" smtClean="0"/>
              <a:t>Bueno </a:t>
            </a:r>
            <a:r>
              <a:rPr lang="es-ES_tradnl" sz="4000" dirty="0"/>
              <a:t>yo creo que hay muchas personas, las cuales vienen aquí nada más porque es su última opción. Se llena de gente que viene por eso, gente que nada más lo toma como lo último… cómo una de sus últimas oportunidades. […] Otra de las características que yo noto es que la mayoría de los que estudian aquí vienen del Estado de México, y somos muy pocos los que vivimos aquí en el DF, yo he visto esa característica, que todos vienen de Chalco, o del Rosario, o de Texcoco, de todos esos lugares y hay muy poca gente que vive aquí en el DF (Grupo Focal B-01, Daniela, 21 años, clase media baja).</a:t>
            </a:r>
            <a:r>
              <a:rPr lang="es-MX" sz="4000" dirty="0"/>
              <a:t> </a:t>
            </a:r>
            <a:endParaRPr lang="es-ES" sz="4000" dirty="0"/>
          </a:p>
        </p:txBody>
      </p:sp>
    </p:spTree>
    <p:extLst>
      <p:ext uri="{BB962C8B-B14F-4D97-AF65-F5344CB8AC3E}">
        <p14:creationId xmlns:p14="http://schemas.microsoft.com/office/powerpoint/2010/main" val="24724558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Introducción</a:t>
            </a:r>
            <a:endParaRPr lang="es-ES" dirty="0"/>
          </a:p>
        </p:txBody>
      </p:sp>
      <p:sp>
        <p:nvSpPr>
          <p:cNvPr id="3" name="Marcador de contenido 2"/>
          <p:cNvSpPr>
            <a:spLocks noGrp="1"/>
          </p:cNvSpPr>
          <p:nvPr>
            <p:ph idx="1"/>
          </p:nvPr>
        </p:nvSpPr>
        <p:spPr/>
        <p:txBody>
          <a:bodyPr>
            <a:normAutofit/>
          </a:bodyPr>
          <a:lstStyle/>
          <a:p>
            <a:r>
              <a:rPr lang="es-ES" dirty="0" smtClean="0"/>
              <a:t>Paradoja Social:</a:t>
            </a:r>
          </a:p>
          <a:p>
            <a:pPr lvl="1"/>
            <a:r>
              <a:rPr lang="es-ES" dirty="0" smtClean="0"/>
              <a:t>Mejoras en diversos indicadores sociales </a:t>
            </a:r>
            <a:r>
              <a:rPr lang="es-ES" dirty="0" smtClean="0"/>
              <a:t>vs. </a:t>
            </a:r>
            <a:r>
              <a:rPr lang="es-ES" dirty="0" smtClean="0"/>
              <a:t>persistencia e incremento de la desigualdad.</a:t>
            </a:r>
          </a:p>
          <a:p>
            <a:r>
              <a:rPr lang="es-ES" dirty="0" smtClean="0"/>
              <a:t>Paradoja Educativa:</a:t>
            </a:r>
          </a:p>
          <a:p>
            <a:pPr lvl="1"/>
            <a:r>
              <a:rPr lang="es-ES" dirty="0" smtClean="0"/>
              <a:t>Expansión del sistema educativo </a:t>
            </a:r>
            <a:r>
              <a:rPr lang="es-ES" dirty="0" smtClean="0"/>
              <a:t>vs. </a:t>
            </a:r>
            <a:r>
              <a:rPr lang="es-ES" dirty="0" smtClean="0"/>
              <a:t>Segmentación del sistema educativo</a:t>
            </a:r>
          </a:p>
          <a:p>
            <a:r>
              <a:rPr lang="es-ES" dirty="0" smtClean="0"/>
              <a:t>  Interpretación:</a:t>
            </a:r>
          </a:p>
          <a:p>
            <a:pPr lvl="1"/>
            <a:r>
              <a:rPr lang="es-ES" dirty="0" smtClean="0"/>
              <a:t>De la Exclusión a la Segmentación</a:t>
            </a:r>
          </a:p>
          <a:p>
            <a:pPr lvl="1"/>
            <a:r>
              <a:rPr lang="es-ES" dirty="0" smtClean="0"/>
              <a:t>Inclusión Desigual</a:t>
            </a:r>
            <a:endParaRPr lang="es-ES" dirty="0"/>
          </a:p>
        </p:txBody>
      </p:sp>
    </p:spTree>
    <p:extLst>
      <p:ext uri="{BB962C8B-B14F-4D97-AF65-F5344CB8AC3E}">
        <p14:creationId xmlns:p14="http://schemas.microsoft.com/office/powerpoint/2010/main" val="223860977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9463" y="381000"/>
            <a:ext cx="7583487" cy="800100"/>
          </a:xfrm>
        </p:spPr>
        <p:txBody>
          <a:bodyPr/>
          <a:lstStyle/>
          <a:p>
            <a:r>
              <a:rPr lang="es-ES" dirty="0" smtClean="0"/>
              <a:t>Recursos e Infraestructura</a:t>
            </a:r>
            <a:endParaRPr lang="es-ES" dirty="0"/>
          </a:p>
        </p:txBody>
      </p:sp>
      <p:sp>
        <p:nvSpPr>
          <p:cNvPr id="5" name="Marcador de contenido 4"/>
          <p:cNvSpPr>
            <a:spLocks noGrp="1"/>
          </p:cNvSpPr>
          <p:nvPr>
            <p:ph idx="1"/>
          </p:nvPr>
        </p:nvSpPr>
        <p:spPr>
          <a:xfrm>
            <a:off x="866503" y="2235200"/>
            <a:ext cx="7375797" cy="3479800"/>
          </a:xfrm>
        </p:spPr>
        <p:txBody>
          <a:bodyPr/>
          <a:lstStyle/>
          <a:p>
            <a:endParaRPr lang="es-ES" dirty="0"/>
          </a:p>
        </p:txBody>
      </p:sp>
      <p:graphicFrame>
        <p:nvGraphicFramePr>
          <p:cNvPr id="7" name="Objeto 6"/>
          <p:cNvGraphicFramePr>
            <a:graphicFrameLocks noChangeAspect="1"/>
          </p:cNvGraphicFramePr>
          <p:nvPr>
            <p:extLst>
              <p:ext uri="{D42A27DB-BD31-4B8C-83A1-F6EECF244321}">
                <p14:modId xmlns:p14="http://schemas.microsoft.com/office/powerpoint/2010/main" val="562880580"/>
              </p:ext>
            </p:extLst>
          </p:nvPr>
        </p:nvGraphicFramePr>
        <p:xfrm>
          <a:off x="866503" y="2127250"/>
          <a:ext cx="7553511" cy="3702050"/>
        </p:xfrm>
        <a:graphic>
          <a:graphicData uri="http://schemas.openxmlformats.org/presentationml/2006/ole">
            <mc:AlternateContent xmlns:mc="http://schemas.openxmlformats.org/markup-compatibility/2006">
              <mc:Choice xmlns:v="urn:schemas-microsoft-com:vml" Requires="v">
                <p:oleObj spid="_x0000_s2051" name="Documento" r:id="rId3" imgW="5778500" imgH="2832100" progId="Word.Document.12">
                  <p:embed/>
                </p:oleObj>
              </mc:Choice>
              <mc:Fallback>
                <p:oleObj name="Documento" r:id="rId3" imgW="5778500" imgH="2832100" progId="Word.Document.12">
                  <p:embed/>
                  <p:pic>
                    <p:nvPicPr>
                      <p:cNvPr id="0" name=""/>
                      <p:cNvPicPr/>
                      <p:nvPr/>
                    </p:nvPicPr>
                    <p:blipFill>
                      <a:blip r:embed="rId4"/>
                      <a:stretch>
                        <a:fillRect/>
                      </a:stretch>
                    </p:blipFill>
                    <p:spPr>
                      <a:xfrm>
                        <a:off x="866503" y="2127250"/>
                        <a:ext cx="7553511" cy="3702050"/>
                      </a:xfrm>
                      <a:prstGeom prst="rect">
                        <a:avLst/>
                      </a:prstGeom>
                    </p:spPr>
                  </p:pic>
                </p:oleObj>
              </mc:Fallback>
            </mc:AlternateContent>
          </a:graphicData>
        </a:graphic>
      </p:graphicFrame>
      <p:sp>
        <p:nvSpPr>
          <p:cNvPr id="9" name="CuadroTexto 8"/>
          <p:cNvSpPr txBox="1"/>
          <p:nvPr/>
        </p:nvSpPr>
        <p:spPr>
          <a:xfrm>
            <a:off x="866503" y="1625600"/>
            <a:ext cx="7553511" cy="369332"/>
          </a:xfrm>
          <a:prstGeom prst="rect">
            <a:avLst/>
          </a:prstGeom>
          <a:noFill/>
        </p:spPr>
        <p:txBody>
          <a:bodyPr wrap="square" rtlCol="0">
            <a:spAutoFit/>
          </a:bodyPr>
          <a:lstStyle/>
          <a:p>
            <a:r>
              <a:rPr lang="es-ES" dirty="0" smtClean="0"/>
              <a:t>Recursos en escuelas primarias seg</a:t>
            </a:r>
            <a:r>
              <a:rPr lang="es-ES" dirty="0" smtClean="0"/>
              <a:t>ún directores</a:t>
            </a:r>
            <a:endParaRPr lang="es-ES" dirty="0"/>
          </a:p>
        </p:txBody>
      </p:sp>
    </p:spTree>
    <p:extLst>
      <p:ext uri="{BB962C8B-B14F-4D97-AF65-F5344CB8AC3E}">
        <p14:creationId xmlns:p14="http://schemas.microsoft.com/office/powerpoint/2010/main" val="786406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9463" y="381000"/>
            <a:ext cx="7583487" cy="901700"/>
          </a:xfrm>
        </p:spPr>
        <p:txBody>
          <a:bodyPr/>
          <a:lstStyle/>
          <a:p>
            <a:r>
              <a:rPr lang="es-ES" dirty="0" smtClean="0"/>
              <a:t>Recursos e Infraestructura</a:t>
            </a:r>
            <a:endParaRPr lang="es-ES" dirty="0"/>
          </a:p>
        </p:txBody>
      </p:sp>
      <p:sp>
        <p:nvSpPr>
          <p:cNvPr id="3" name="Marcador de contenido 2"/>
          <p:cNvSpPr>
            <a:spLocks noGrp="1"/>
          </p:cNvSpPr>
          <p:nvPr>
            <p:ph idx="1"/>
          </p:nvPr>
        </p:nvSpPr>
        <p:spPr>
          <a:xfrm>
            <a:off x="2235200" y="2654300"/>
            <a:ext cx="4914900" cy="3175000"/>
          </a:xfrm>
        </p:spPr>
        <p:txBody>
          <a:bodyPr/>
          <a:lstStyle/>
          <a:p>
            <a:endParaRPr lang="es-ES" dirty="0"/>
          </a:p>
        </p:txBody>
      </p:sp>
      <p:graphicFrame>
        <p:nvGraphicFramePr>
          <p:cNvPr id="4" name="Objeto 3"/>
          <p:cNvGraphicFramePr>
            <a:graphicFrameLocks noChangeAspect="1"/>
          </p:cNvGraphicFramePr>
          <p:nvPr>
            <p:extLst>
              <p:ext uri="{D42A27DB-BD31-4B8C-83A1-F6EECF244321}">
                <p14:modId xmlns:p14="http://schemas.microsoft.com/office/powerpoint/2010/main" val="3242623232"/>
              </p:ext>
            </p:extLst>
          </p:nvPr>
        </p:nvGraphicFramePr>
        <p:xfrm>
          <a:off x="1168400" y="2037230"/>
          <a:ext cx="6756400" cy="4160370"/>
        </p:xfrm>
        <a:graphic>
          <a:graphicData uri="http://schemas.openxmlformats.org/presentationml/2006/ole">
            <mc:AlternateContent xmlns:mc="http://schemas.openxmlformats.org/markup-compatibility/2006">
              <mc:Choice xmlns:v="urn:schemas-microsoft-com:vml" Requires="v">
                <p:oleObj spid="_x0000_s3074" name="Documento" r:id="rId3" imgW="5778500" imgH="4000500" progId="Word.Document.12">
                  <p:embed/>
                </p:oleObj>
              </mc:Choice>
              <mc:Fallback>
                <p:oleObj name="Documento" r:id="rId3" imgW="5778500" imgH="4000500" progId="Word.Document.12">
                  <p:embed/>
                  <p:pic>
                    <p:nvPicPr>
                      <p:cNvPr id="0" name=""/>
                      <p:cNvPicPr/>
                      <p:nvPr/>
                    </p:nvPicPr>
                    <p:blipFill>
                      <a:blip r:embed="rId4"/>
                      <a:stretch>
                        <a:fillRect/>
                      </a:stretch>
                    </p:blipFill>
                    <p:spPr>
                      <a:xfrm>
                        <a:off x="1168400" y="2037230"/>
                        <a:ext cx="6756400" cy="4160370"/>
                      </a:xfrm>
                      <a:prstGeom prst="rect">
                        <a:avLst/>
                      </a:prstGeom>
                    </p:spPr>
                  </p:pic>
                </p:oleObj>
              </mc:Fallback>
            </mc:AlternateContent>
          </a:graphicData>
        </a:graphic>
      </p:graphicFrame>
      <p:sp>
        <p:nvSpPr>
          <p:cNvPr id="5" name="CuadroTexto 4"/>
          <p:cNvSpPr txBox="1"/>
          <p:nvPr/>
        </p:nvSpPr>
        <p:spPr>
          <a:xfrm>
            <a:off x="1168400" y="1517134"/>
            <a:ext cx="6756400" cy="369332"/>
          </a:xfrm>
          <a:prstGeom prst="rect">
            <a:avLst/>
          </a:prstGeom>
          <a:noFill/>
        </p:spPr>
        <p:txBody>
          <a:bodyPr wrap="square" rtlCol="0">
            <a:spAutoFit/>
          </a:bodyPr>
          <a:lstStyle/>
          <a:p>
            <a:r>
              <a:rPr lang="es-ES" dirty="0" smtClean="0"/>
              <a:t>Grupos de alumnos en media superior</a:t>
            </a:r>
            <a:endParaRPr lang="es-ES" dirty="0"/>
          </a:p>
        </p:txBody>
      </p:sp>
    </p:spTree>
    <p:extLst>
      <p:ext uri="{BB962C8B-B14F-4D97-AF65-F5344CB8AC3E}">
        <p14:creationId xmlns:p14="http://schemas.microsoft.com/office/powerpoint/2010/main" val="1724098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Título"/>
          <p:cNvSpPr>
            <a:spLocks noGrp="1"/>
          </p:cNvSpPr>
          <p:nvPr>
            <p:ph type="title"/>
          </p:nvPr>
        </p:nvSpPr>
        <p:spPr>
          <a:xfrm>
            <a:off x="457200" y="152400"/>
            <a:ext cx="8229600" cy="684312"/>
          </a:xfrm>
        </p:spPr>
        <p:txBody>
          <a:bodyPr>
            <a:normAutofit/>
          </a:bodyPr>
          <a:lstStyle/>
          <a:p>
            <a:pPr algn="ctr"/>
            <a:r>
              <a:rPr lang="es-MX" dirty="0" smtClean="0"/>
              <a:t>Calidad Educativa</a:t>
            </a:r>
            <a:endParaRPr lang="es-MX" dirty="0"/>
          </a:p>
        </p:txBody>
      </p:sp>
      <p:sp>
        <p:nvSpPr>
          <p:cNvPr id="6" name="5 Marcador de número de diapositiva"/>
          <p:cNvSpPr>
            <a:spLocks noGrp="1"/>
          </p:cNvSpPr>
          <p:nvPr>
            <p:ph type="sldNum" sz="quarter" idx="12"/>
          </p:nvPr>
        </p:nvSpPr>
        <p:spPr/>
        <p:txBody>
          <a:bodyPr/>
          <a:lstStyle/>
          <a:p>
            <a:fld id="{E43F09E7-6C73-427B-8B7D-979629B366F5}" type="slidenum">
              <a:rPr lang="es-MX" smtClean="0"/>
              <a:pPr/>
              <a:t>22</a:t>
            </a:fld>
            <a:endParaRPr lang="es-MX" dirty="0"/>
          </a:p>
        </p:txBody>
      </p:sp>
      <p:graphicFrame>
        <p:nvGraphicFramePr>
          <p:cNvPr id="12" name="11 Tabla"/>
          <p:cNvGraphicFramePr>
            <a:graphicFrameLocks noGrp="1"/>
          </p:cNvGraphicFramePr>
          <p:nvPr>
            <p:extLst>
              <p:ext uri="{D42A27DB-BD31-4B8C-83A1-F6EECF244321}">
                <p14:modId xmlns:p14="http://schemas.microsoft.com/office/powerpoint/2010/main" val="2479927083"/>
              </p:ext>
            </p:extLst>
          </p:nvPr>
        </p:nvGraphicFramePr>
        <p:xfrm>
          <a:off x="971600" y="4241800"/>
          <a:ext cx="6984776" cy="2279898"/>
        </p:xfrm>
        <a:graphic>
          <a:graphicData uri="http://schemas.openxmlformats.org/drawingml/2006/table">
            <a:tbl>
              <a:tblPr/>
              <a:tblGrid>
                <a:gridCol w="1745805"/>
                <a:gridCol w="1745805"/>
                <a:gridCol w="1746583"/>
                <a:gridCol w="1746583"/>
              </a:tblGrid>
              <a:tr h="359683">
                <a:tc gridSpan="2">
                  <a:txBody>
                    <a:bodyPr/>
                    <a:lstStyle/>
                    <a:p>
                      <a:pPr algn="ctr">
                        <a:lnSpc>
                          <a:spcPct val="115000"/>
                        </a:lnSpc>
                        <a:spcAft>
                          <a:spcPts val="0"/>
                        </a:spcAft>
                      </a:pPr>
                      <a:r>
                        <a:rPr lang="en-US" sz="1400" dirty="0">
                          <a:latin typeface="Times New Roman"/>
                          <a:ea typeface="Calibri"/>
                          <a:cs typeface="Times New Roman"/>
                        </a:rPr>
                        <a:t>EXCALE06 in Year 6 (6 Grade of Primary)</a:t>
                      </a:r>
                      <a:endParaRPr lang="es-MX"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a:lnSpc>
                          <a:spcPct val="115000"/>
                        </a:lnSpc>
                        <a:spcAft>
                          <a:spcPts val="0"/>
                        </a:spcAft>
                      </a:pPr>
                      <a:r>
                        <a:rPr lang="en-US" sz="1400" dirty="0">
                          <a:latin typeface="Times New Roman"/>
                          <a:ea typeface="Calibri"/>
                          <a:cs typeface="Times New Roman"/>
                        </a:rPr>
                        <a:t>EXCALE06 in Year 9 (3 Grade of </a:t>
                      </a:r>
                      <a:r>
                        <a:rPr lang="en-US" sz="1400" dirty="0" smtClean="0">
                          <a:latin typeface="Times New Roman"/>
                          <a:ea typeface="Calibri"/>
                          <a:cs typeface="Times New Roman"/>
                        </a:rPr>
                        <a:t>Second</a:t>
                      </a:r>
                      <a:r>
                        <a:rPr lang="en-US" sz="1400" dirty="0">
                          <a:latin typeface="Times New Roman"/>
                          <a:ea typeface="Calibri"/>
                          <a:cs typeface="Times New Roman"/>
                        </a:rPr>
                        <a:t>) </a:t>
                      </a:r>
                      <a:endParaRPr lang="es-MX"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84043">
                <a:tc>
                  <a:txBody>
                    <a:bodyPr/>
                    <a:lstStyle/>
                    <a:p>
                      <a:pPr>
                        <a:lnSpc>
                          <a:spcPct val="115000"/>
                        </a:lnSpc>
                        <a:spcAft>
                          <a:spcPts val="0"/>
                        </a:spcAft>
                      </a:pPr>
                      <a:r>
                        <a:rPr lang="en-US" sz="1200" dirty="0">
                          <a:latin typeface="Times New Roman"/>
                          <a:ea typeface="Calibri"/>
                          <a:cs typeface="Times New Roman"/>
                        </a:rPr>
                        <a:t>Total</a:t>
                      </a:r>
                      <a:endParaRPr lang="es-MX"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latin typeface="Times New Roman"/>
                          <a:ea typeface="Calibri"/>
                          <a:cs typeface="Times New Roman"/>
                        </a:rPr>
                        <a:t>500.0</a:t>
                      </a:r>
                      <a:endParaRPr lang="es-MX"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dirty="0">
                          <a:latin typeface="Times New Roman"/>
                          <a:ea typeface="Calibri"/>
                          <a:cs typeface="Times New Roman"/>
                        </a:rPr>
                        <a:t>Total</a:t>
                      </a:r>
                      <a:endParaRPr lang="es-MX"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latin typeface="Times New Roman"/>
                          <a:ea typeface="Calibri"/>
                          <a:cs typeface="Times New Roman"/>
                        </a:rPr>
                        <a:t>570.4</a:t>
                      </a:r>
                      <a:endParaRPr lang="es-MX"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043">
                <a:tc>
                  <a:txBody>
                    <a:bodyPr/>
                    <a:lstStyle/>
                    <a:p>
                      <a:pPr>
                        <a:lnSpc>
                          <a:spcPct val="115000"/>
                        </a:lnSpc>
                        <a:spcAft>
                          <a:spcPts val="0"/>
                        </a:spcAft>
                      </a:pPr>
                      <a:r>
                        <a:rPr lang="en-US" sz="1200" dirty="0">
                          <a:latin typeface="Times New Roman"/>
                          <a:ea typeface="Calibri"/>
                          <a:cs typeface="Times New Roman"/>
                        </a:rPr>
                        <a:t>Privadas</a:t>
                      </a:r>
                      <a:endParaRPr lang="es-MX"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solidFill>
                            <a:srgbClr val="800000"/>
                          </a:solidFill>
                          <a:latin typeface="Times New Roman"/>
                          <a:ea typeface="Calibri"/>
                          <a:cs typeface="Times New Roman"/>
                        </a:rPr>
                        <a:t>589.4</a:t>
                      </a:r>
                      <a:endParaRPr lang="es-MX" sz="1100" dirty="0">
                        <a:solidFill>
                          <a:srgbClr val="80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dirty="0">
                          <a:latin typeface="Times New Roman"/>
                          <a:ea typeface="Calibri"/>
                          <a:cs typeface="Times New Roman"/>
                        </a:rPr>
                        <a:t>Privadas</a:t>
                      </a:r>
                      <a:endParaRPr lang="es-MX"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latin typeface="Times New Roman"/>
                          <a:ea typeface="Calibri"/>
                          <a:cs typeface="Times New Roman"/>
                        </a:rPr>
                        <a:t>646.3</a:t>
                      </a:r>
                      <a:endParaRPr lang="es-MX"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043">
                <a:tc>
                  <a:txBody>
                    <a:bodyPr/>
                    <a:lstStyle/>
                    <a:p>
                      <a:pPr>
                        <a:lnSpc>
                          <a:spcPct val="115000"/>
                        </a:lnSpc>
                        <a:spcAft>
                          <a:spcPts val="0"/>
                        </a:spcAft>
                      </a:pPr>
                      <a:r>
                        <a:rPr lang="en-US" sz="1200" dirty="0">
                          <a:latin typeface="Times New Roman"/>
                          <a:ea typeface="Calibri"/>
                          <a:cs typeface="Times New Roman"/>
                        </a:rPr>
                        <a:t>Públicas Urbanas</a:t>
                      </a:r>
                      <a:endParaRPr lang="es-MX"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latin typeface="Times New Roman"/>
                          <a:ea typeface="Calibri"/>
                          <a:cs typeface="Times New Roman"/>
                        </a:rPr>
                        <a:t>510.3</a:t>
                      </a:r>
                      <a:endParaRPr lang="es-MX"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dirty="0">
                          <a:latin typeface="Times New Roman"/>
                          <a:ea typeface="Calibri"/>
                          <a:cs typeface="Times New Roman"/>
                        </a:rPr>
                        <a:t>Públicas Generales</a:t>
                      </a:r>
                      <a:endParaRPr lang="es-MX"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solidFill>
                            <a:srgbClr val="800000"/>
                          </a:solidFill>
                          <a:latin typeface="Times New Roman"/>
                          <a:ea typeface="Calibri"/>
                          <a:cs typeface="Times New Roman"/>
                        </a:rPr>
                        <a:t>573.2</a:t>
                      </a:r>
                      <a:endParaRPr lang="es-MX" sz="1100" dirty="0">
                        <a:solidFill>
                          <a:srgbClr val="80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043">
                <a:tc>
                  <a:txBody>
                    <a:bodyPr/>
                    <a:lstStyle/>
                    <a:p>
                      <a:pPr>
                        <a:lnSpc>
                          <a:spcPct val="115000"/>
                        </a:lnSpc>
                        <a:spcAft>
                          <a:spcPts val="0"/>
                        </a:spcAft>
                      </a:pPr>
                      <a:r>
                        <a:rPr lang="en-US" sz="1200" dirty="0">
                          <a:latin typeface="Times New Roman"/>
                          <a:ea typeface="Calibri"/>
                          <a:cs typeface="Times New Roman"/>
                        </a:rPr>
                        <a:t>Públicas Rurales</a:t>
                      </a:r>
                      <a:endParaRPr lang="es-MX"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latin typeface="Times New Roman"/>
                          <a:ea typeface="Calibri"/>
                          <a:cs typeface="Times New Roman"/>
                        </a:rPr>
                        <a:t>471.2</a:t>
                      </a:r>
                      <a:endParaRPr lang="es-MX"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dirty="0">
                          <a:latin typeface="Times New Roman"/>
                          <a:ea typeface="Calibri"/>
                          <a:cs typeface="Times New Roman"/>
                        </a:rPr>
                        <a:t>Públicas Técnicas</a:t>
                      </a:r>
                      <a:endParaRPr lang="es-MX"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solidFill>
                            <a:srgbClr val="800000"/>
                          </a:solidFill>
                          <a:latin typeface="Times New Roman"/>
                          <a:ea typeface="Calibri"/>
                          <a:cs typeface="Times New Roman"/>
                        </a:rPr>
                        <a:t>566.6</a:t>
                      </a:r>
                      <a:endParaRPr lang="es-MX" sz="1100" dirty="0">
                        <a:solidFill>
                          <a:srgbClr val="80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043">
                <a:tc>
                  <a:txBody>
                    <a:bodyPr/>
                    <a:lstStyle/>
                    <a:p>
                      <a:pPr>
                        <a:lnSpc>
                          <a:spcPct val="115000"/>
                        </a:lnSpc>
                        <a:spcAft>
                          <a:spcPts val="0"/>
                        </a:spcAft>
                      </a:pPr>
                      <a:r>
                        <a:rPr lang="en-US" sz="1200" dirty="0">
                          <a:latin typeface="Times New Roman"/>
                          <a:ea typeface="Calibri"/>
                          <a:cs typeface="Times New Roman"/>
                        </a:rPr>
                        <a:t>Indígenas</a:t>
                      </a:r>
                      <a:endParaRPr lang="es-MX"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latin typeface="Times New Roman"/>
                          <a:ea typeface="Calibri"/>
                          <a:cs typeface="Times New Roman"/>
                        </a:rPr>
                        <a:t>423.8</a:t>
                      </a:r>
                      <a:endParaRPr lang="es-MX"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dirty="0">
                          <a:latin typeface="Times New Roman"/>
                          <a:ea typeface="Calibri"/>
                          <a:cs typeface="Times New Roman"/>
                        </a:rPr>
                        <a:t>Telesecundaria</a:t>
                      </a:r>
                      <a:endParaRPr lang="es-MX"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solidFill>
                            <a:srgbClr val="800000"/>
                          </a:solidFill>
                          <a:latin typeface="Times New Roman"/>
                          <a:ea typeface="Calibri"/>
                          <a:cs typeface="Times New Roman"/>
                        </a:rPr>
                        <a:t>538.7</a:t>
                      </a:r>
                      <a:endParaRPr lang="es-MX" sz="1100" dirty="0">
                        <a:solidFill>
                          <a:srgbClr val="80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 name="12 CuadroTexto"/>
          <p:cNvSpPr txBox="1"/>
          <p:nvPr/>
        </p:nvSpPr>
        <p:spPr>
          <a:xfrm>
            <a:off x="395536" y="1038672"/>
            <a:ext cx="8352928" cy="2308324"/>
          </a:xfrm>
          <a:prstGeom prst="rect">
            <a:avLst/>
          </a:prstGeom>
          <a:noFill/>
        </p:spPr>
        <p:txBody>
          <a:bodyPr wrap="square" rtlCol="0">
            <a:spAutoFit/>
          </a:bodyPr>
          <a:lstStyle/>
          <a:p>
            <a:r>
              <a:rPr lang="es-MX" dirty="0" smtClean="0"/>
              <a:t>En primaria y secundaria estudiantes de escuela primarias obtienen mejores puntajes que estudiantes de las otras modalidades públicas.</a:t>
            </a:r>
          </a:p>
          <a:p>
            <a:pPr>
              <a:buFont typeface="Arial" pitchFamily="34" charset="0"/>
              <a:buChar char="•"/>
            </a:pPr>
            <a:endParaRPr lang="es-MX" dirty="0" smtClean="0"/>
          </a:p>
          <a:p>
            <a:r>
              <a:rPr lang="es-MX" dirty="0" smtClean="0"/>
              <a:t>Los estudiantes de secundarios de las modalidades públicas obtienen puntajes menores que los estudiantes de primaria de escuelas privadas.</a:t>
            </a:r>
          </a:p>
          <a:p>
            <a:endParaRPr lang="es-MX" dirty="0" smtClean="0"/>
          </a:p>
          <a:p>
            <a:r>
              <a:rPr lang="es-MX" dirty="0" smtClean="0"/>
              <a:t>Las diferencias entre escuelas en 3ero de secundaria pueden llegar a representar 3.2 y 6.5 grados de diferencia (en español y matemáticas ENLACE) </a:t>
            </a:r>
            <a:endParaRPr lang="es-MX" dirty="0"/>
          </a:p>
        </p:txBody>
      </p:sp>
      <p:sp>
        <p:nvSpPr>
          <p:cNvPr id="14" name="13 CuadroTexto"/>
          <p:cNvSpPr txBox="1"/>
          <p:nvPr/>
        </p:nvSpPr>
        <p:spPr>
          <a:xfrm>
            <a:off x="899592" y="3748594"/>
            <a:ext cx="7128792" cy="400110"/>
          </a:xfrm>
          <a:prstGeom prst="rect">
            <a:avLst/>
          </a:prstGeom>
          <a:noFill/>
        </p:spPr>
        <p:txBody>
          <a:bodyPr wrap="square" rtlCol="0">
            <a:spAutoFit/>
          </a:bodyPr>
          <a:lstStyle/>
          <a:p>
            <a:pPr algn="ctr"/>
            <a:r>
              <a:rPr lang="es-MX" sz="2000" dirty="0" smtClean="0"/>
              <a:t>Puntaje Promedio en EXCALE06 (Mat) en el Año 6 y 9</a:t>
            </a:r>
            <a:endParaRPr lang="es-MX" sz="2000" dirty="0"/>
          </a:p>
        </p:txBody>
      </p:sp>
    </p:spTree>
    <p:extLst>
      <p:ext uri="{BB962C8B-B14F-4D97-AF65-F5344CB8AC3E}">
        <p14:creationId xmlns:p14="http://schemas.microsoft.com/office/powerpoint/2010/main" val="359619300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9463" y="381000"/>
            <a:ext cx="7583487" cy="800100"/>
          </a:xfrm>
        </p:spPr>
        <p:txBody>
          <a:bodyPr/>
          <a:lstStyle/>
          <a:p>
            <a:r>
              <a:rPr lang="es-ES" dirty="0" smtClean="0"/>
              <a:t>Calidad Educativa</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888555032"/>
              </p:ext>
            </p:extLst>
          </p:nvPr>
        </p:nvGraphicFramePr>
        <p:xfrm>
          <a:off x="779463" y="2768598"/>
          <a:ext cx="7583488" cy="2882904"/>
        </p:xfrm>
        <a:graphic>
          <a:graphicData uri="http://schemas.openxmlformats.org/drawingml/2006/table">
            <a:tbl>
              <a:tblPr firstRow="1" bandRow="1">
                <a:tableStyleId>{5C22544A-7EE6-4342-B048-85BDC9FD1C3A}</a:tableStyleId>
              </a:tblPr>
              <a:tblGrid>
                <a:gridCol w="2039937"/>
                <a:gridCol w="1751807"/>
                <a:gridCol w="1981993"/>
                <a:gridCol w="1809751"/>
              </a:tblGrid>
              <a:tr h="480484">
                <a:tc gridSpan="2">
                  <a:txBody>
                    <a:bodyPr/>
                    <a:lstStyle/>
                    <a:p>
                      <a:r>
                        <a:rPr lang="es-ES" dirty="0" smtClean="0"/>
                        <a:t>Excale06 en 6to primaria</a:t>
                      </a:r>
                      <a:endParaRPr lang="es-ES" dirty="0"/>
                    </a:p>
                  </a:txBody>
                  <a:tcPr/>
                </a:tc>
                <a:tc hMerge="1">
                  <a:txBody>
                    <a:bodyPr/>
                    <a:lstStyle/>
                    <a:p>
                      <a:endParaRPr lang="es-ES" dirty="0"/>
                    </a:p>
                  </a:txBody>
                  <a:tcPr/>
                </a:tc>
                <a:tc gridSpan="2">
                  <a:txBody>
                    <a:bodyPr/>
                    <a:lstStyle/>
                    <a:p>
                      <a:r>
                        <a:rPr lang="es-ES" dirty="0" smtClean="0"/>
                        <a:t>Excale06</a:t>
                      </a:r>
                      <a:r>
                        <a:rPr lang="es-ES" baseline="0" dirty="0" smtClean="0"/>
                        <a:t> en 3ero de secundaria</a:t>
                      </a:r>
                      <a:endParaRPr lang="es-ES" dirty="0"/>
                    </a:p>
                  </a:txBody>
                  <a:tcPr/>
                </a:tc>
                <a:tc hMerge="1">
                  <a:txBody>
                    <a:bodyPr/>
                    <a:lstStyle/>
                    <a:p>
                      <a:endParaRPr lang="es-ES" dirty="0"/>
                    </a:p>
                  </a:txBody>
                  <a:tcPr/>
                </a:tc>
              </a:tr>
              <a:tr h="480484">
                <a:tc>
                  <a:txBody>
                    <a:bodyPr/>
                    <a:lstStyle/>
                    <a:p>
                      <a:r>
                        <a:rPr lang="es-ES" dirty="0" smtClean="0"/>
                        <a:t>Total</a:t>
                      </a:r>
                      <a:endParaRPr lang="es-ES" dirty="0"/>
                    </a:p>
                  </a:txBody>
                  <a:tcPr/>
                </a:tc>
                <a:tc>
                  <a:txBody>
                    <a:bodyPr/>
                    <a:lstStyle/>
                    <a:p>
                      <a:r>
                        <a:rPr lang="es-ES" dirty="0" smtClean="0"/>
                        <a:t>500.0</a:t>
                      </a:r>
                      <a:endParaRPr lang="es-ES" dirty="0"/>
                    </a:p>
                  </a:txBody>
                  <a:tcPr/>
                </a:tc>
                <a:tc>
                  <a:txBody>
                    <a:bodyPr/>
                    <a:lstStyle/>
                    <a:p>
                      <a:r>
                        <a:rPr lang="es-ES" dirty="0" smtClean="0"/>
                        <a:t>Total</a:t>
                      </a:r>
                      <a:endParaRPr lang="es-ES" dirty="0"/>
                    </a:p>
                  </a:txBody>
                  <a:tcPr/>
                </a:tc>
                <a:tc>
                  <a:txBody>
                    <a:bodyPr/>
                    <a:lstStyle/>
                    <a:p>
                      <a:r>
                        <a:rPr lang="es-ES" dirty="0" smtClean="0"/>
                        <a:t>570.4</a:t>
                      </a:r>
                      <a:endParaRPr lang="es-ES" dirty="0"/>
                    </a:p>
                  </a:txBody>
                  <a:tcPr/>
                </a:tc>
              </a:tr>
              <a:tr h="480484">
                <a:tc>
                  <a:txBody>
                    <a:bodyPr/>
                    <a:lstStyle/>
                    <a:p>
                      <a:r>
                        <a:rPr lang="es-ES" dirty="0" smtClean="0"/>
                        <a:t>Privadas</a:t>
                      </a:r>
                      <a:endParaRPr lang="es-ES" dirty="0"/>
                    </a:p>
                  </a:txBody>
                  <a:tcPr/>
                </a:tc>
                <a:tc>
                  <a:txBody>
                    <a:bodyPr/>
                    <a:lstStyle/>
                    <a:p>
                      <a:r>
                        <a:rPr lang="es-ES" dirty="0" smtClean="0">
                          <a:solidFill>
                            <a:srgbClr val="FF0000"/>
                          </a:solidFill>
                        </a:rPr>
                        <a:t>589.4</a:t>
                      </a:r>
                      <a:endParaRPr lang="es-ES" dirty="0">
                        <a:solidFill>
                          <a:srgbClr val="FF0000"/>
                        </a:solidFill>
                      </a:endParaRPr>
                    </a:p>
                  </a:txBody>
                  <a:tcPr/>
                </a:tc>
                <a:tc>
                  <a:txBody>
                    <a:bodyPr/>
                    <a:lstStyle/>
                    <a:p>
                      <a:r>
                        <a:rPr lang="es-ES" dirty="0" smtClean="0"/>
                        <a:t>Privadas</a:t>
                      </a:r>
                      <a:endParaRPr lang="es-ES" dirty="0"/>
                    </a:p>
                  </a:txBody>
                  <a:tcPr/>
                </a:tc>
                <a:tc>
                  <a:txBody>
                    <a:bodyPr/>
                    <a:lstStyle/>
                    <a:p>
                      <a:r>
                        <a:rPr lang="es-ES" dirty="0" smtClean="0"/>
                        <a:t>646.3</a:t>
                      </a:r>
                      <a:endParaRPr lang="es-ES" dirty="0"/>
                    </a:p>
                  </a:txBody>
                  <a:tcPr/>
                </a:tc>
              </a:tr>
              <a:tr h="480484">
                <a:tc>
                  <a:txBody>
                    <a:bodyPr/>
                    <a:lstStyle/>
                    <a:p>
                      <a:r>
                        <a:rPr lang="es-ES" dirty="0" smtClean="0"/>
                        <a:t>P</a:t>
                      </a:r>
                      <a:r>
                        <a:rPr lang="es-ES" dirty="0" smtClean="0"/>
                        <a:t>úblicas urbanas</a:t>
                      </a:r>
                      <a:endParaRPr lang="es-ES" dirty="0"/>
                    </a:p>
                  </a:txBody>
                  <a:tcPr/>
                </a:tc>
                <a:tc>
                  <a:txBody>
                    <a:bodyPr/>
                    <a:lstStyle/>
                    <a:p>
                      <a:r>
                        <a:rPr lang="es-ES" dirty="0" smtClean="0"/>
                        <a:t>510.3</a:t>
                      </a:r>
                      <a:endParaRPr lang="es-ES" dirty="0"/>
                    </a:p>
                  </a:txBody>
                  <a:tcPr/>
                </a:tc>
                <a:tc>
                  <a:txBody>
                    <a:bodyPr/>
                    <a:lstStyle/>
                    <a:p>
                      <a:r>
                        <a:rPr lang="es-ES" dirty="0" smtClean="0"/>
                        <a:t>P</a:t>
                      </a:r>
                      <a:r>
                        <a:rPr lang="es-ES" dirty="0" smtClean="0"/>
                        <a:t>úblicas urbanas</a:t>
                      </a:r>
                      <a:endParaRPr lang="es-ES" dirty="0"/>
                    </a:p>
                  </a:txBody>
                  <a:tcPr/>
                </a:tc>
                <a:tc>
                  <a:txBody>
                    <a:bodyPr/>
                    <a:lstStyle/>
                    <a:p>
                      <a:r>
                        <a:rPr lang="es-ES" dirty="0" smtClean="0">
                          <a:solidFill>
                            <a:srgbClr val="FF0000"/>
                          </a:solidFill>
                        </a:rPr>
                        <a:t>573.2</a:t>
                      </a:r>
                      <a:endParaRPr lang="es-ES" dirty="0">
                        <a:solidFill>
                          <a:srgbClr val="FF0000"/>
                        </a:solidFill>
                      </a:endParaRPr>
                    </a:p>
                  </a:txBody>
                  <a:tcPr/>
                </a:tc>
              </a:tr>
              <a:tr h="480484">
                <a:tc>
                  <a:txBody>
                    <a:bodyPr/>
                    <a:lstStyle/>
                    <a:p>
                      <a:r>
                        <a:rPr lang="es-ES" dirty="0" smtClean="0"/>
                        <a:t>P</a:t>
                      </a:r>
                      <a:r>
                        <a:rPr lang="es-ES" dirty="0" smtClean="0"/>
                        <a:t>úblicas rurales</a:t>
                      </a:r>
                      <a:endParaRPr lang="es-ES" dirty="0"/>
                    </a:p>
                  </a:txBody>
                  <a:tcPr/>
                </a:tc>
                <a:tc>
                  <a:txBody>
                    <a:bodyPr/>
                    <a:lstStyle/>
                    <a:p>
                      <a:r>
                        <a:rPr lang="es-ES" dirty="0" smtClean="0"/>
                        <a:t>471.2</a:t>
                      </a:r>
                      <a:endParaRPr lang="es-ES" dirty="0"/>
                    </a:p>
                  </a:txBody>
                  <a:tcPr/>
                </a:tc>
                <a:tc>
                  <a:txBody>
                    <a:bodyPr/>
                    <a:lstStyle/>
                    <a:p>
                      <a:r>
                        <a:rPr lang="es-ES" dirty="0" smtClean="0"/>
                        <a:t>P</a:t>
                      </a:r>
                      <a:r>
                        <a:rPr lang="es-ES" dirty="0" smtClean="0"/>
                        <a:t>úblicas rurales</a:t>
                      </a:r>
                      <a:endParaRPr lang="es-ES" dirty="0"/>
                    </a:p>
                  </a:txBody>
                  <a:tcPr/>
                </a:tc>
                <a:tc>
                  <a:txBody>
                    <a:bodyPr/>
                    <a:lstStyle/>
                    <a:p>
                      <a:r>
                        <a:rPr lang="es-ES" dirty="0" smtClean="0">
                          <a:solidFill>
                            <a:srgbClr val="FF0000"/>
                          </a:solidFill>
                        </a:rPr>
                        <a:t>566.6</a:t>
                      </a:r>
                      <a:endParaRPr lang="es-ES" dirty="0">
                        <a:solidFill>
                          <a:srgbClr val="FF0000"/>
                        </a:solidFill>
                      </a:endParaRPr>
                    </a:p>
                  </a:txBody>
                  <a:tcPr/>
                </a:tc>
              </a:tr>
              <a:tr h="480484">
                <a:tc>
                  <a:txBody>
                    <a:bodyPr/>
                    <a:lstStyle/>
                    <a:p>
                      <a:r>
                        <a:rPr lang="es-ES" dirty="0" smtClean="0"/>
                        <a:t>Ind</a:t>
                      </a:r>
                      <a:r>
                        <a:rPr lang="es-ES" dirty="0" smtClean="0"/>
                        <a:t>ígenas</a:t>
                      </a:r>
                      <a:endParaRPr lang="es-ES" dirty="0"/>
                    </a:p>
                  </a:txBody>
                  <a:tcPr/>
                </a:tc>
                <a:tc>
                  <a:txBody>
                    <a:bodyPr/>
                    <a:lstStyle/>
                    <a:p>
                      <a:r>
                        <a:rPr lang="es-ES" dirty="0" smtClean="0"/>
                        <a:t>423.8</a:t>
                      </a:r>
                      <a:endParaRPr lang="es-ES" dirty="0"/>
                    </a:p>
                  </a:txBody>
                  <a:tcPr/>
                </a:tc>
                <a:tc>
                  <a:txBody>
                    <a:bodyPr/>
                    <a:lstStyle/>
                    <a:p>
                      <a:r>
                        <a:rPr lang="es-ES" dirty="0" smtClean="0"/>
                        <a:t>Ind</a:t>
                      </a:r>
                      <a:r>
                        <a:rPr lang="es-ES" dirty="0" smtClean="0"/>
                        <a:t>ígenas</a:t>
                      </a:r>
                      <a:endParaRPr lang="es-ES" dirty="0"/>
                    </a:p>
                  </a:txBody>
                  <a:tcPr/>
                </a:tc>
                <a:tc>
                  <a:txBody>
                    <a:bodyPr/>
                    <a:lstStyle/>
                    <a:p>
                      <a:r>
                        <a:rPr lang="es-ES" dirty="0" smtClean="0">
                          <a:solidFill>
                            <a:srgbClr val="FF0000"/>
                          </a:solidFill>
                        </a:rPr>
                        <a:t>538.7</a:t>
                      </a:r>
                      <a:endParaRPr lang="es-ES" dirty="0">
                        <a:solidFill>
                          <a:srgbClr val="FF0000"/>
                        </a:solidFill>
                      </a:endParaRPr>
                    </a:p>
                  </a:txBody>
                  <a:tcPr/>
                </a:tc>
              </a:tr>
            </a:tbl>
          </a:graphicData>
        </a:graphic>
      </p:graphicFrame>
      <p:sp>
        <p:nvSpPr>
          <p:cNvPr id="5" name="CuadroTexto 4"/>
          <p:cNvSpPr txBox="1"/>
          <p:nvPr/>
        </p:nvSpPr>
        <p:spPr>
          <a:xfrm>
            <a:off x="779463" y="2134967"/>
            <a:ext cx="7583488" cy="646331"/>
          </a:xfrm>
          <a:prstGeom prst="rect">
            <a:avLst/>
          </a:prstGeom>
          <a:noFill/>
        </p:spPr>
        <p:txBody>
          <a:bodyPr wrap="square" rtlCol="0">
            <a:spAutoFit/>
          </a:bodyPr>
          <a:lstStyle/>
          <a:p>
            <a:r>
              <a:rPr lang="es-MX" dirty="0"/>
              <a:t>Puntaje Promedio en EXCALE06 (Mat) en el Año 6 y 9</a:t>
            </a:r>
          </a:p>
          <a:p>
            <a:endParaRPr lang="es-ES" dirty="0"/>
          </a:p>
        </p:txBody>
      </p:sp>
    </p:spTree>
    <p:extLst>
      <p:ext uri="{BB962C8B-B14F-4D97-AF65-F5344CB8AC3E}">
        <p14:creationId xmlns:p14="http://schemas.microsoft.com/office/powerpoint/2010/main" val="552761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029052" y="495300"/>
            <a:ext cx="2746648" cy="1453535"/>
          </a:xfrm>
        </p:spPr>
        <p:txBody>
          <a:bodyPr>
            <a:normAutofit fontScale="90000"/>
          </a:bodyPr>
          <a:lstStyle/>
          <a:p>
            <a:pPr algn="ctr"/>
            <a:r>
              <a:rPr lang="es-MX" sz="2000" dirty="0" smtClean="0">
                <a:solidFill>
                  <a:srgbClr val="000000"/>
                </a:solidFill>
              </a:rPr>
              <a:t>Estudiantes de 15 años por debajo del nivel mínimo de conocimientos en Ciencia (PISA 2006)</a:t>
            </a:r>
            <a:endParaRPr lang="es-MX" dirty="0">
              <a:solidFill>
                <a:srgbClr val="000000"/>
              </a:solidFill>
            </a:endParaRPr>
          </a:p>
        </p:txBody>
      </p:sp>
      <p:sp>
        <p:nvSpPr>
          <p:cNvPr id="6" name="5 Marcador de texto"/>
          <p:cNvSpPr>
            <a:spLocks noGrp="1"/>
          </p:cNvSpPr>
          <p:nvPr>
            <p:ph type="body" sz="half" idx="2"/>
          </p:nvPr>
        </p:nvSpPr>
        <p:spPr>
          <a:xfrm>
            <a:off x="5940152" y="1968500"/>
            <a:ext cx="2975248" cy="4268812"/>
          </a:xfrm>
        </p:spPr>
        <p:txBody>
          <a:bodyPr>
            <a:normAutofit lnSpcReduction="10000"/>
          </a:bodyPr>
          <a:lstStyle/>
          <a:p>
            <a:pPr>
              <a:buFont typeface="Arial" pitchFamily="34" charset="0"/>
              <a:buChar char="•"/>
            </a:pPr>
            <a:endParaRPr lang="en-US" dirty="0" smtClean="0"/>
          </a:p>
          <a:p>
            <a:pPr>
              <a:buFont typeface="Arial" pitchFamily="34" charset="0"/>
              <a:buChar char="•"/>
            </a:pPr>
            <a:r>
              <a:rPr lang="en-US" dirty="0" smtClean="0"/>
              <a:t> </a:t>
            </a:r>
            <a:r>
              <a:rPr lang="es-MX" dirty="0" smtClean="0"/>
              <a:t>1 de 4 estudiantes del ISEC más alto están debajo del mínimo; pero 3 de 4 en el ISEC más bajo.</a:t>
            </a:r>
          </a:p>
          <a:p>
            <a:pPr>
              <a:buFont typeface="Arial" pitchFamily="34" charset="0"/>
              <a:buChar char="•"/>
            </a:pPr>
            <a:endParaRPr lang="en-US" dirty="0" smtClean="0"/>
          </a:p>
          <a:p>
            <a:pPr>
              <a:buFont typeface="Arial" pitchFamily="34" charset="0"/>
              <a:buChar char="•"/>
            </a:pPr>
            <a:r>
              <a:rPr lang="es-MX" dirty="0" smtClean="0"/>
              <a:t>Comparación internacional:</a:t>
            </a:r>
          </a:p>
          <a:p>
            <a:r>
              <a:rPr lang="es-MX" dirty="0" smtClean="0"/>
              <a:t>En méxico si se pertenece a los 2 cuartiles más bajos es más probable no alcanzar el mínimo; en OECD todos más probabilidades de superarlo</a:t>
            </a:r>
            <a:endParaRPr lang="es-MX" dirty="0"/>
          </a:p>
        </p:txBody>
      </p:sp>
      <p:sp>
        <p:nvSpPr>
          <p:cNvPr id="8" name="7 Marcador de número de diapositiva"/>
          <p:cNvSpPr>
            <a:spLocks noGrp="1"/>
          </p:cNvSpPr>
          <p:nvPr>
            <p:ph type="sldNum" sz="quarter" idx="12"/>
          </p:nvPr>
        </p:nvSpPr>
        <p:spPr/>
        <p:txBody>
          <a:bodyPr/>
          <a:lstStyle/>
          <a:p>
            <a:fld id="{E43F09E7-6C73-427B-8B7D-979629B366F5}" type="slidenum">
              <a:rPr lang="es-MX" smtClean="0"/>
              <a:pPr/>
              <a:t>24</a:t>
            </a:fld>
            <a:endParaRPr lang="es-MX" dirty="0"/>
          </a:p>
        </p:txBody>
      </p:sp>
      <p:graphicFrame>
        <p:nvGraphicFramePr>
          <p:cNvPr id="7" name="1 Gráfico"/>
          <p:cNvGraphicFramePr>
            <a:graphicFrameLocks noGrp="1"/>
          </p:cNvGraphicFramePr>
          <p:nvPr>
            <p:ph type="pic" idx="1"/>
            <p:extLst>
              <p:ext uri="{D42A27DB-BD31-4B8C-83A1-F6EECF244321}">
                <p14:modId xmlns:p14="http://schemas.microsoft.com/office/powerpoint/2010/main" val="3289383860"/>
              </p:ext>
            </p:extLst>
          </p:nvPr>
        </p:nvGraphicFramePr>
        <p:xfrm>
          <a:off x="467544" y="888445"/>
          <a:ext cx="5338763" cy="5111080"/>
        </p:xfrm>
        <a:graphic>
          <a:graphicData uri="http://schemas.openxmlformats.org/drawingml/2006/chart">
            <c:chart xmlns:c="http://schemas.openxmlformats.org/drawingml/2006/chart" xmlns:r="http://schemas.openxmlformats.org/officeDocument/2006/relationships" r:id="rId2"/>
          </a:graphicData>
        </a:graphic>
      </p:graphicFrame>
      <p:sp>
        <p:nvSpPr>
          <p:cNvPr id="5" name="4 CuadroTexto"/>
          <p:cNvSpPr txBox="1"/>
          <p:nvPr/>
        </p:nvSpPr>
        <p:spPr>
          <a:xfrm>
            <a:off x="228601" y="260648"/>
            <a:ext cx="5800452" cy="369332"/>
          </a:xfrm>
          <a:prstGeom prst="rect">
            <a:avLst/>
          </a:prstGeom>
          <a:noFill/>
        </p:spPr>
        <p:txBody>
          <a:bodyPr wrap="square" rtlCol="0">
            <a:spAutoFit/>
          </a:bodyPr>
          <a:lstStyle/>
          <a:p>
            <a:r>
              <a:rPr lang="es-MX" dirty="0" smtClean="0"/>
              <a:t>Indice de estatus socio-económico y cultural</a:t>
            </a:r>
            <a:endParaRPr lang="es-MX" dirty="0"/>
          </a:p>
        </p:txBody>
      </p:sp>
    </p:spTree>
    <p:extLst>
      <p:ext uri="{BB962C8B-B14F-4D97-AF65-F5344CB8AC3E}">
        <p14:creationId xmlns:p14="http://schemas.microsoft.com/office/powerpoint/2010/main" val="52169999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400" dirty="0" smtClean="0"/>
              <a:t>Experiencia Educativa</a:t>
            </a:r>
            <a:endParaRPr lang="es-ES" sz="4400" dirty="0"/>
          </a:p>
        </p:txBody>
      </p:sp>
      <p:sp>
        <p:nvSpPr>
          <p:cNvPr id="3" name="Marcador de contenido 2"/>
          <p:cNvSpPr>
            <a:spLocks noGrp="1"/>
          </p:cNvSpPr>
          <p:nvPr>
            <p:ph idx="1"/>
          </p:nvPr>
        </p:nvSpPr>
        <p:spPr>
          <a:xfrm>
            <a:off x="792162" y="1761565"/>
            <a:ext cx="7869238" cy="4289611"/>
          </a:xfrm>
        </p:spPr>
        <p:txBody>
          <a:bodyPr>
            <a:normAutofit/>
          </a:bodyPr>
          <a:lstStyle/>
          <a:p>
            <a:r>
              <a:rPr lang="es-ES" dirty="0" smtClean="0"/>
              <a:t>Segmentación: </a:t>
            </a:r>
          </a:p>
          <a:p>
            <a:pPr lvl="1"/>
            <a:r>
              <a:rPr lang="es-ES" dirty="0" smtClean="0"/>
              <a:t>Experiencia de Rol: inclusión del individuo en una experiencia particular</a:t>
            </a:r>
          </a:p>
          <a:p>
            <a:pPr lvl="1"/>
            <a:r>
              <a:rPr lang="es-ES" dirty="0" smtClean="0"/>
              <a:t>Experiencia Biográfica: incorporación de una experiencia en la trayectoria del individuo</a:t>
            </a:r>
          </a:p>
          <a:p>
            <a:r>
              <a:rPr lang="es-ES" dirty="0" smtClean="0"/>
              <a:t>Segmentación Educativa:</a:t>
            </a:r>
          </a:p>
          <a:p>
            <a:pPr lvl="1"/>
            <a:r>
              <a:rPr lang="es-ES" dirty="0" smtClean="0"/>
              <a:t>Empate experiencia de </a:t>
            </a:r>
            <a:r>
              <a:rPr lang="es-ES" dirty="0" smtClean="0"/>
              <a:t>rol </a:t>
            </a:r>
            <a:r>
              <a:rPr lang="es-ES" dirty="0" smtClean="0"/>
              <a:t>y experiencia biográfica.</a:t>
            </a:r>
          </a:p>
          <a:p>
            <a:pPr lvl="1"/>
            <a:r>
              <a:rPr lang="es-ES" dirty="0" smtClean="0"/>
              <a:t>Escuela ofrece realidades distintas a ricos y pobres</a:t>
            </a:r>
          </a:p>
          <a:p>
            <a:pPr lvl="1"/>
            <a:r>
              <a:rPr lang="es-ES" dirty="0" smtClean="0"/>
              <a:t>Ricos y pobres ofrecen biografías distintas a la escuela</a:t>
            </a:r>
          </a:p>
          <a:p>
            <a:pPr lvl="1"/>
            <a:r>
              <a:rPr lang="es-ES" dirty="0" smtClean="0"/>
              <a:t>La escuela no ofrece experiencia común ni interpela a un sujeto único </a:t>
            </a:r>
            <a:endParaRPr lang="es-ES" dirty="0"/>
          </a:p>
        </p:txBody>
      </p:sp>
    </p:spTree>
    <p:extLst>
      <p:ext uri="{BB962C8B-B14F-4D97-AF65-F5344CB8AC3E}">
        <p14:creationId xmlns:p14="http://schemas.microsoft.com/office/powerpoint/2010/main" val="192497973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4638"/>
            <a:ext cx="7772400" cy="706090"/>
          </a:xfrm>
        </p:spPr>
        <p:txBody>
          <a:bodyPr>
            <a:noAutofit/>
          </a:bodyPr>
          <a:lstStyle/>
          <a:p>
            <a:r>
              <a:rPr lang="es-ES" sz="4400" dirty="0" smtClean="0"/>
              <a:t>Experiencia Educativa</a:t>
            </a:r>
            <a:endParaRPr lang="es-MX" sz="4400" dirty="0" smtClean="0"/>
          </a:p>
        </p:txBody>
      </p:sp>
      <p:sp>
        <p:nvSpPr>
          <p:cNvPr id="3" name="2 Marcador de contenido"/>
          <p:cNvSpPr>
            <a:spLocks noGrp="1"/>
          </p:cNvSpPr>
          <p:nvPr>
            <p:ph idx="1"/>
          </p:nvPr>
        </p:nvSpPr>
        <p:spPr>
          <a:xfrm>
            <a:off x="914400" y="1196752"/>
            <a:ext cx="7772400" cy="4968552"/>
          </a:xfrm>
        </p:spPr>
        <p:txBody>
          <a:bodyPr/>
          <a:lstStyle/>
          <a:p>
            <a:pPr algn="ctr">
              <a:buNone/>
            </a:pPr>
            <a:endParaRPr lang="es-MX" dirty="0" smtClean="0"/>
          </a:p>
          <a:p>
            <a:pPr algn="ctr">
              <a:buNone/>
            </a:pPr>
            <a:endParaRPr lang="es-MX" dirty="0" smtClean="0"/>
          </a:p>
          <a:p>
            <a:pPr algn="ctr">
              <a:buNone/>
            </a:pPr>
            <a:endParaRPr lang="es-MX" dirty="0" smtClean="0"/>
          </a:p>
          <a:p>
            <a:pPr algn="ctr">
              <a:buNone/>
            </a:pPr>
            <a:endParaRPr lang="es-MX" dirty="0" smtClean="0"/>
          </a:p>
        </p:txBody>
      </p:sp>
      <p:sp>
        <p:nvSpPr>
          <p:cNvPr id="8" name="7 Marcador de número de diapositiva"/>
          <p:cNvSpPr>
            <a:spLocks noGrp="1"/>
          </p:cNvSpPr>
          <p:nvPr>
            <p:ph type="sldNum" sz="quarter" idx="12"/>
          </p:nvPr>
        </p:nvSpPr>
        <p:spPr/>
        <p:txBody>
          <a:bodyPr/>
          <a:lstStyle/>
          <a:p>
            <a:fld id="{8B0D5CB7-8BE0-492A-AC47-F85C9916BD27}" type="slidenum">
              <a:rPr lang="es-MX" smtClean="0"/>
              <a:pPr/>
              <a:t>26</a:t>
            </a:fld>
            <a:endParaRPr lang="es-MX"/>
          </a:p>
        </p:txBody>
      </p:sp>
      <p:graphicFrame>
        <p:nvGraphicFramePr>
          <p:cNvPr id="4" name="3 Tabla"/>
          <p:cNvGraphicFramePr>
            <a:graphicFrameLocks noGrp="1"/>
          </p:cNvGraphicFramePr>
          <p:nvPr/>
        </p:nvGraphicFramePr>
        <p:xfrm>
          <a:off x="1115616" y="1700808"/>
          <a:ext cx="7272808" cy="3806160"/>
        </p:xfrm>
        <a:graphic>
          <a:graphicData uri="http://schemas.openxmlformats.org/drawingml/2006/table">
            <a:tbl>
              <a:tblPr firstRow="1" bandRow="1">
                <a:tableStyleId>{5C22544A-7EE6-4342-B048-85BDC9FD1C3A}</a:tableStyleId>
              </a:tblPr>
              <a:tblGrid>
                <a:gridCol w="3636404"/>
                <a:gridCol w="3636404"/>
              </a:tblGrid>
              <a:tr h="720080">
                <a:tc>
                  <a:txBody>
                    <a:bodyPr/>
                    <a:lstStyle/>
                    <a:p>
                      <a:pPr algn="ctr"/>
                      <a:r>
                        <a:rPr lang="es-MX" sz="2400" dirty="0" smtClean="0"/>
                        <a:t>Escuela Total</a:t>
                      </a:r>
                      <a:endParaRPr lang="es-MX" sz="2400" dirty="0"/>
                    </a:p>
                  </a:txBody>
                  <a:tcPr/>
                </a:tc>
                <a:tc>
                  <a:txBody>
                    <a:bodyPr/>
                    <a:lstStyle/>
                    <a:p>
                      <a:pPr algn="ctr"/>
                      <a:r>
                        <a:rPr lang="es-MX" sz="2400" dirty="0" smtClean="0"/>
                        <a:t>Escuela Acotada</a:t>
                      </a:r>
                      <a:endParaRPr lang="es-MX" sz="2400" dirty="0"/>
                    </a:p>
                  </a:txBody>
                  <a:tcPr/>
                </a:tc>
              </a:tr>
              <a:tr h="720080">
                <a:tc>
                  <a:txBody>
                    <a:bodyPr/>
                    <a:lstStyle/>
                    <a:p>
                      <a:pPr algn="ctr"/>
                      <a:r>
                        <a:rPr lang="es-MX" sz="2400" dirty="0" smtClean="0"/>
                        <a:t>Experiencia totalizadora</a:t>
                      </a:r>
                      <a:endParaRPr lang="es-MX" sz="2400" dirty="0"/>
                    </a:p>
                  </a:txBody>
                  <a:tcPr/>
                </a:tc>
                <a:tc>
                  <a:txBody>
                    <a:bodyPr/>
                    <a:lstStyle/>
                    <a:p>
                      <a:pPr algn="ctr"/>
                      <a:r>
                        <a:rPr lang="es-MX" sz="2400" dirty="0" smtClean="0"/>
                        <a:t>Experiencia parcial</a:t>
                      </a:r>
                      <a:endParaRPr lang="es-MX" sz="2400" dirty="0"/>
                    </a:p>
                  </a:txBody>
                  <a:tcPr/>
                </a:tc>
              </a:tr>
              <a:tr h="720080">
                <a:tc>
                  <a:txBody>
                    <a:bodyPr/>
                    <a:lstStyle/>
                    <a:p>
                      <a:pPr algn="ctr"/>
                      <a:r>
                        <a:rPr lang="es-MX" sz="2400" dirty="0" smtClean="0"/>
                        <a:t>Cerrada sobre sí misma</a:t>
                      </a:r>
                      <a:endParaRPr lang="es-MX" sz="2400" dirty="0"/>
                    </a:p>
                  </a:txBody>
                  <a:tcPr/>
                </a:tc>
                <a:tc>
                  <a:txBody>
                    <a:bodyPr/>
                    <a:lstStyle/>
                    <a:p>
                      <a:pPr algn="ctr"/>
                      <a:r>
                        <a:rPr lang="es-MX" sz="2400" dirty="0" smtClean="0"/>
                        <a:t>Abierta al exterior</a:t>
                      </a:r>
                      <a:endParaRPr lang="es-MX" sz="2400" dirty="0"/>
                    </a:p>
                  </a:txBody>
                  <a:tcPr/>
                </a:tc>
              </a:tr>
              <a:tr h="756084">
                <a:tc>
                  <a:txBody>
                    <a:bodyPr/>
                    <a:lstStyle/>
                    <a:p>
                      <a:pPr algn="ctr"/>
                      <a:r>
                        <a:rPr lang="es-MX" sz="2400" dirty="0" smtClean="0"/>
                        <a:t>Lineal y Continua</a:t>
                      </a:r>
                      <a:endParaRPr lang="es-MX" sz="2400" dirty="0"/>
                    </a:p>
                  </a:txBody>
                  <a:tcPr/>
                </a:tc>
                <a:tc>
                  <a:txBody>
                    <a:bodyPr/>
                    <a:lstStyle/>
                    <a:p>
                      <a:pPr algn="ctr"/>
                      <a:r>
                        <a:rPr lang="es-MX" sz="2400" dirty="0" smtClean="0"/>
                        <a:t>Fracturada e Intermitente</a:t>
                      </a:r>
                      <a:endParaRPr lang="es-MX" sz="2400" dirty="0"/>
                    </a:p>
                  </a:txBody>
                  <a:tcPr/>
                </a:tc>
              </a:tr>
              <a:tr h="756084">
                <a:tc>
                  <a:txBody>
                    <a:bodyPr/>
                    <a:lstStyle/>
                    <a:p>
                      <a:pPr algn="ctr"/>
                      <a:r>
                        <a:rPr lang="es-MX" sz="2400" dirty="0" smtClean="0"/>
                        <a:t>Única</a:t>
                      </a:r>
                      <a:r>
                        <a:rPr lang="es-MX" sz="2400" baseline="0" dirty="0" smtClean="0"/>
                        <a:t> vía de transición</a:t>
                      </a:r>
                      <a:endParaRPr lang="es-MX" sz="2400" dirty="0"/>
                    </a:p>
                  </a:txBody>
                  <a:tcPr/>
                </a:tc>
                <a:tc>
                  <a:txBody>
                    <a:bodyPr/>
                    <a:lstStyle/>
                    <a:p>
                      <a:pPr algn="ctr"/>
                      <a:r>
                        <a:rPr lang="es-MX" sz="2400" dirty="0" smtClean="0"/>
                        <a:t>Alternativas de transición</a:t>
                      </a:r>
                      <a:endParaRPr lang="es-MX" sz="2400" dirty="0"/>
                    </a:p>
                  </a:txBody>
                  <a:tcPr/>
                </a:tc>
              </a:tr>
            </a:tbl>
          </a:graphicData>
        </a:graphic>
      </p:graphicFrame>
    </p:spTree>
    <p:extLst>
      <p:ext uri="{BB962C8B-B14F-4D97-AF65-F5344CB8AC3E}">
        <p14:creationId xmlns:p14="http://schemas.microsoft.com/office/powerpoint/2010/main" val="1463099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400" dirty="0" smtClean="0"/>
              <a:t>Experiencia Educativa</a:t>
            </a:r>
            <a:endParaRPr lang="es-ES" sz="4400" dirty="0"/>
          </a:p>
        </p:txBody>
      </p:sp>
      <p:sp>
        <p:nvSpPr>
          <p:cNvPr id="3" name="Marcador de contenido 2"/>
          <p:cNvSpPr>
            <a:spLocks noGrp="1"/>
          </p:cNvSpPr>
          <p:nvPr>
            <p:ph idx="1"/>
          </p:nvPr>
        </p:nvSpPr>
        <p:spPr/>
        <p:txBody>
          <a:bodyPr>
            <a:normAutofit/>
          </a:bodyPr>
          <a:lstStyle/>
          <a:p>
            <a:r>
              <a:rPr lang="es-ES_tradnl" dirty="0"/>
              <a:t>“Si, eso sí pasa, y hasta la fecha sigue pasando: que tú vas a un club y te encuentras más o menos a la misma gente… Y así también al club que vayas… o al restaurante que vayas, porque en esta red social se da que conoces a muchísima gente, pero muchísima gente (Entrevista A-12, Martín, 20 años, clase alta).</a:t>
            </a:r>
            <a:r>
              <a:rPr lang="es-MX" dirty="0"/>
              <a:t> </a:t>
            </a:r>
          </a:p>
          <a:p>
            <a:r>
              <a:rPr lang="es-ES_tradnl" dirty="0"/>
              <a:t>“Aquí en la Prados todos llegan igual, de las mismas escuelas desde el kínder, entonces, como que ya todos tienen sus círculos muy cerrados; vienen del Cumbres, de El Rosedal, del Vista Hermosa…” (Entrevista A-08, Fernando, 24 años, clase media alta).</a:t>
            </a:r>
            <a:r>
              <a:rPr lang="es-MX" dirty="0"/>
              <a:t> </a:t>
            </a:r>
          </a:p>
          <a:p>
            <a:pPr marL="0" indent="0">
              <a:buNone/>
            </a:pPr>
            <a:endParaRPr lang="es-ES_tradnl" dirty="0" smtClean="0"/>
          </a:p>
        </p:txBody>
      </p:sp>
    </p:spTree>
    <p:extLst>
      <p:ext uri="{BB962C8B-B14F-4D97-AF65-F5344CB8AC3E}">
        <p14:creationId xmlns:p14="http://schemas.microsoft.com/office/powerpoint/2010/main" val="951942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Sentidos de la Educación</a:t>
            </a:r>
            <a:endParaRPr lang="es-ES" dirty="0"/>
          </a:p>
        </p:txBody>
      </p:sp>
      <p:sp>
        <p:nvSpPr>
          <p:cNvPr id="3" name="Marcador de contenido 2"/>
          <p:cNvSpPr>
            <a:spLocks noGrp="1"/>
          </p:cNvSpPr>
          <p:nvPr>
            <p:ph idx="1"/>
          </p:nvPr>
        </p:nvSpPr>
        <p:spPr/>
        <p:txBody>
          <a:bodyPr/>
          <a:lstStyle/>
          <a:p>
            <a:r>
              <a:rPr lang="es-ES_tradnl" dirty="0" smtClean="0"/>
              <a:t>Proceso de Des-institucionalización:</a:t>
            </a:r>
          </a:p>
          <a:p>
            <a:pPr lvl="1"/>
            <a:r>
              <a:rPr lang="es-ES_tradnl" dirty="0" smtClean="0"/>
              <a:t>El </a:t>
            </a:r>
            <a:r>
              <a:rPr lang="es-ES_tradnl" dirty="0"/>
              <a:t>discurso </a:t>
            </a:r>
            <a:r>
              <a:rPr lang="es-ES_tradnl" dirty="0" smtClean="0"/>
              <a:t>escolar pierde unicidad: emergen </a:t>
            </a:r>
            <a:r>
              <a:rPr lang="es-ES_tradnl" dirty="0"/>
              <a:t>múltiples discursos a partir de los cuales se interpela a los estudiantes. </a:t>
            </a:r>
            <a:endParaRPr lang="es-ES_tradnl" dirty="0" smtClean="0"/>
          </a:p>
          <a:p>
            <a:pPr lvl="1"/>
            <a:r>
              <a:rPr lang="es-ES_tradnl" dirty="0" smtClean="0"/>
              <a:t>La </a:t>
            </a:r>
            <a:r>
              <a:rPr lang="es-ES_tradnl" dirty="0"/>
              <a:t>escuela se deja moldear y significar por los diversos públicos, pero al mismo tiempo responde y contribuye a construir esas diversas experiencias y sentidos de la </a:t>
            </a:r>
            <a:r>
              <a:rPr lang="es-ES_tradnl" dirty="0" smtClean="0"/>
              <a:t>educación.</a:t>
            </a:r>
            <a:r>
              <a:rPr lang="es-MX" dirty="0" smtClean="0"/>
              <a:t> </a:t>
            </a:r>
            <a:endParaRPr lang="es-ES" dirty="0"/>
          </a:p>
        </p:txBody>
      </p:sp>
    </p:spTree>
    <p:extLst>
      <p:ext uri="{BB962C8B-B14F-4D97-AF65-F5344CB8AC3E}">
        <p14:creationId xmlns:p14="http://schemas.microsoft.com/office/powerpoint/2010/main" val="892510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4638"/>
            <a:ext cx="7772400" cy="706090"/>
          </a:xfrm>
        </p:spPr>
        <p:txBody>
          <a:bodyPr>
            <a:noAutofit/>
          </a:bodyPr>
          <a:lstStyle/>
          <a:p>
            <a:pPr algn="ctr"/>
            <a:r>
              <a:rPr lang="es-MX" sz="4400" dirty="0" smtClean="0"/>
              <a:t>Sentidos de la Educación</a:t>
            </a:r>
            <a:endParaRPr lang="es-MX" sz="4400" dirty="0"/>
          </a:p>
        </p:txBody>
      </p:sp>
      <p:sp>
        <p:nvSpPr>
          <p:cNvPr id="3" name="2 Marcador de contenido"/>
          <p:cNvSpPr>
            <a:spLocks noGrp="1"/>
          </p:cNvSpPr>
          <p:nvPr>
            <p:ph idx="1"/>
          </p:nvPr>
        </p:nvSpPr>
        <p:spPr>
          <a:xfrm>
            <a:off x="914400" y="1196752"/>
            <a:ext cx="7772400" cy="4823048"/>
          </a:xfrm>
        </p:spPr>
        <p:txBody>
          <a:bodyPr/>
          <a:lstStyle/>
          <a:p>
            <a:pPr algn="ctr">
              <a:buNone/>
            </a:pPr>
            <a:endParaRPr lang="es-MX" dirty="0" smtClean="0"/>
          </a:p>
          <a:p>
            <a:pPr algn="ctr">
              <a:buNone/>
            </a:pPr>
            <a:endParaRPr lang="es-MX" dirty="0" smtClean="0"/>
          </a:p>
          <a:p>
            <a:pPr algn="ctr">
              <a:buNone/>
            </a:pPr>
            <a:endParaRPr lang="es-MX" dirty="0" smtClean="0"/>
          </a:p>
          <a:p>
            <a:pPr algn="ctr">
              <a:buNone/>
            </a:pPr>
            <a:endParaRPr lang="es-MX" dirty="0" smtClean="0"/>
          </a:p>
        </p:txBody>
      </p:sp>
      <p:sp>
        <p:nvSpPr>
          <p:cNvPr id="8" name="7 Marcador de número de diapositiva"/>
          <p:cNvSpPr>
            <a:spLocks noGrp="1"/>
          </p:cNvSpPr>
          <p:nvPr>
            <p:ph type="sldNum" sz="quarter" idx="12"/>
          </p:nvPr>
        </p:nvSpPr>
        <p:spPr/>
        <p:txBody>
          <a:bodyPr/>
          <a:lstStyle/>
          <a:p>
            <a:fld id="{8B0D5CB7-8BE0-492A-AC47-F85C9916BD27}" type="slidenum">
              <a:rPr lang="es-MX" smtClean="0"/>
              <a:pPr/>
              <a:t>29</a:t>
            </a:fld>
            <a:endParaRPr lang="es-MX"/>
          </a:p>
        </p:txBody>
      </p:sp>
      <p:graphicFrame>
        <p:nvGraphicFramePr>
          <p:cNvPr id="4" name="3 Tabla"/>
          <p:cNvGraphicFramePr>
            <a:graphicFrameLocks noGrp="1"/>
          </p:cNvGraphicFramePr>
          <p:nvPr/>
        </p:nvGraphicFramePr>
        <p:xfrm>
          <a:off x="827584" y="1772816"/>
          <a:ext cx="7776864" cy="4089060"/>
        </p:xfrm>
        <a:graphic>
          <a:graphicData uri="http://schemas.openxmlformats.org/drawingml/2006/table">
            <a:tbl>
              <a:tblPr firstRow="1" bandRow="1">
                <a:tableStyleId>{5C22544A-7EE6-4342-B048-85BDC9FD1C3A}</a:tableStyleId>
              </a:tblPr>
              <a:tblGrid>
                <a:gridCol w="3703269"/>
                <a:gridCol w="4073595"/>
              </a:tblGrid>
              <a:tr h="810090">
                <a:tc>
                  <a:txBody>
                    <a:bodyPr/>
                    <a:lstStyle/>
                    <a:p>
                      <a:pPr algn="ctr"/>
                      <a:r>
                        <a:rPr lang="es-MX" sz="2400" dirty="0" smtClean="0"/>
                        <a:t>Escuela Total</a:t>
                      </a:r>
                      <a:endParaRPr lang="es-MX" sz="2400" dirty="0"/>
                    </a:p>
                  </a:txBody>
                  <a:tcPr/>
                </a:tc>
                <a:tc>
                  <a:txBody>
                    <a:bodyPr/>
                    <a:lstStyle/>
                    <a:p>
                      <a:pPr algn="ctr"/>
                      <a:r>
                        <a:rPr lang="es-MX" sz="2400" dirty="0" smtClean="0"/>
                        <a:t>Escuela Acotada</a:t>
                      </a:r>
                      <a:endParaRPr lang="es-MX" sz="2400" dirty="0"/>
                    </a:p>
                  </a:txBody>
                  <a:tcPr/>
                </a:tc>
              </a:tr>
              <a:tr h="810090">
                <a:tc>
                  <a:txBody>
                    <a:bodyPr/>
                    <a:lstStyle/>
                    <a:p>
                      <a:pPr algn="ctr"/>
                      <a:r>
                        <a:rPr lang="es-MX" sz="2400" dirty="0" smtClean="0"/>
                        <a:t>Formación de Liderazgos</a:t>
                      </a:r>
                      <a:endParaRPr lang="es-MX" sz="2400" dirty="0"/>
                    </a:p>
                  </a:txBody>
                  <a:tcPr/>
                </a:tc>
                <a:tc>
                  <a:txBody>
                    <a:bodyPr/>
                    <a:lstStyle/>
                    <a:p>
                      <a:pPr algn="ctr"/>
                      <a:r>
                        <a:rPr lang="es-MX" sz="2400" dirty="0" smtClean="0"/>
                        <a:t>Obtención de Competencias</a:t>
                      </a:r>
                    </a:p>
                  </a:txBody>
                  <a:tcPr/>
                </a:tc>
              </a:tr>
              <a:tr h="810090">
                <a:tc>
                  <a:txBody>
                    <a:bodyPr/>
                    <a:lstStyle/>
                    <a:p>
                      <a:pPr algn="ctr"/>
                      <a:r>
                        <a:rPr lang="es-MX" sz="2400" dirty="0" smtClean="0"/>
                        <a:t>Relaciones y Contactos</a:t>
                      </a:r>
                      <a:endParaRPr lang="es-MX" sz="2400" dirty="0"/>
                    </a:p>
                  </a:txBody>
                  <a:tcPr/>
                </a:tc>
                <a:tc>
                  <a:txBody>
                    <a:bodyPr/>
                    <a:lstStyle/>
                    <a:p>
                      <a:pPr algn="ctr"/>
                      <a:r>
                        <a:rPr lang="es-MX" sz="2400" dirty="0" smtClean="0"/>
                        <a:t>Reconocimiento Personal</a:t>
                      </a:r>
                      <a:r>
                        <a:rPr lang="es-MX" sz="2400" baseline="0" dirty="0" smtClean="0"/>
                        <a:t> y Social</a:t>
                      </a:r>
                      <a:endParaRPr lang="es-MX" sz="2400" dirty="0"/>
                    </a:p>
                  </a:txBody>
                  <a:tcPr/>
                </a:tc>
              </a:tr>
              <a:tr h="810090">
                <a:tc>
                  <a:txBody>
                    <a:bodyPr/>
                    <a:lstStyle/>
                    <a:p>
                      <a:pPr algn="ctr"/>
                      <a:r>
                        <a:rPr lang="es-MX" sz="2400" dirty="0" smtClean="0"/>
                        <a:t>Valor del Título</a:t>
                      </a:r>
                      <a:endParaRPr lang="es-MX" sz="2400" dirty="0"/>
                    </a:p>
                  </a:txBody>
                  <a:tcPr/>
                </a:tc>
                <a:tc>
                  <a:txBody>
                    <a:bodyPr/>
                    <a:lstStyle/>
                    <a:p>
                      <a:pPr algn="ctr"/>
                      <a:r>
                        <a:rPr lang="es-MX" sz="2400" dirty="0" smtClean="0"/>
                        <a:t>Desvinculación Educación -</a:t>
                      </a:r>
                      <a:r>
                        <a:rPr lang="es-MX" sz="2400" baseline="0" dirty="0" smtClean="0"/>
                        <a:t> Trabajo</a:t>
                      </a:r>
                      <a:endParaRPr lang="es-MX" sz="2400" dirty="0"/>
                    </a:p>
                  </a:txBody>
                  <a:tcPr/>
                </a:tc>
              </a:tr>
              <a:tr h="810090">
                <a:tc>
                  <a:txBody>
                    <a:bodyPr/>
                    <a:lstStyle/>
                    <a:p>
                      <a:pPr algn="ctr"/>
                      <a:r>
                        <a:rPr lang="es-MX" sz="2400" dirty="0" smtClean="0"/>
                        <a:t>Aburrimiento Comprometido</a:t>
                      </a:r>
                      <a:endParaRPr lang="es-MX" sz="2400" dirty="0"/>
                    </a:p>
                  </a:txBody>
                  <a:tcPr/>
                </a:tc>
                <a:tc>
                  <a:txBody>
                    <a:bodyPr/>
                    <a:lstStyle/>
                    <a:p>
                      <a:pPr algn="ctr"/>
                      <a:r>
                        <a:rPr lang="es-MX" sz="2400" dirty="0" smtClean="0"/>
                        <a:t>Aburrimiento Desinteresado</a:t>
                      </a:r>
                      <a:endParaRPr lang="es-MX" sz="2400" dirty="0"/>
                    </a:p>
                  </a:txBody>
                  <a:tcPr/>
                </a:tc>
              </a:tr>
            </a:tbl>
          </a:graphicData>
        </a:graphic>
      </p:graphicFrame>
    </p:spTree>
    <p:extLst>
      <p:ext uri="{BB962C8B-B14F-4D97-AF65-F5344CB8AC3E}">
        <p14:creationId xmlns:p14="http://schemas.microsoft.com/office/powerpoint/2010/main" val="318621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Estudios sobre Desigualdad</a:t>
            </a:r>
            <a:endParaRPr lang="es-ES" dirty="0"/>
          </a:p>
        </p:txBody>
      </p:sp>
      <p:sp>
        <p:nvSpPr>
          <p:cNvPr id="3" name="Marcador de contenido 2"/>
          <p:cNvSpPr>
            <a:spLocks noGrp="1"/>
          </p:cNvSpPr>
          <p:nvPr>
            <p:ph idx="1"/>
          </p:nvPr>
        </p:nvSpPr>
        <p:spPr/>
        <p:txBody>
          <a:bodyPr>
            <a:normAutofit/>
          </a:bodyPr>
          <a:lstStyle/>
          <a:p>
            <a:r>
              <a:rPr lang="es-MX" dirty="0" smtClean="0"/>
              <a:t>Relativamente escasos y mayoritariamente centrados  en la medición y descripción de sus escalas, magnitudes y cambios;</a:t>
            </a:r>
          </a:p>
          <a:p>
            <a:r>
              <a:rPr lang="es-MX" dirty="0" smtClean="0"/>
              <a:t>Unidimensionales: generalmente toman una sola variable de desigualdad: educación, ingresos, ocupación, etc.</a:t>
            </a:r>
          </a:p>
          <a:p>
            <a:r>
              <a:rPr lang="es-MX" dirty="0" smtClean="0"/>
              <a:t>Insuficientes p</a:t>
            </a:r>
            <a:r>
              <a:rPr lang="es-ES_tradnl" dirty="0" smtClean="0"/>
              <a:t>ara responder cómo se vive </a:t>
            </a:r>
            <a:r>
              <a:rPr lang="es-ES_tradnl" i="1" dirty="0" smtClean="0"/>
              <a:t>en</a:t>
            </a:r>
            <a:r>
              <a:rPr lang="es-ES_tradnl" dirty="0" smtClean="0"/>
              <a:t> y </a:t>
            </a:r>
            <a:r>
              <a:rPr lang="es-ES_tradnl" i="1" dirty="0" smtClean="0"/>
              <a:t>con</a:t>
            </a:r>
            <a:r>
              <a:rPr lang="es-ES_tradnl" dirty="0" smtClean="0"/>
              <a:t> la desigualdad, o cuáles son sus consecuencias en las experiencias de vida de las personas.</a:t>
            </a:r>
            <a:r>
              <a:rPr lang="es-MX" dirty="0" smtClean="0"/>
              <a:t> </a:t>
            </a:r>
          </a:p>
          <a:p>
            <a:endParaRPr lang="es-ES" dirty="0"/>
          </a:p>
        </p:txBody>
      </p:sp>
    </p:spTree>
    <p:extLst>
      <p:ext uri="{BB962C8B-B14F-4D97-AF65-F5344CB8AC3E}">
        <p14:creationId xmlns:p14="http://schemas.microsoft.com/office/powerpoint/2010/main" val="321142100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9463" y="381000"/>
            <a:ext cx="7583487" cy="901700"/>
          </a:xfrm>
        </p:spPr>
        <p:txBody>
          <a:bodyPr/>
          <a:lstStyle/>
          <a:p>
            <a:r>
              <a:rPr lang="es-ES" dirty="0" smtClean="0"/>
              <a:t>Sentidos Educación</a:t>
            </a:r>
            <a:endParaRPr lang="es-ES" dirty="0"/>
          </a:p>
        </p:txBody>
      </p:sp>
      <p:sp>
        <p:nvSpPr>
          <p:cNvPr id="3" name="Marcador de contenido 2"/>
          <p:cNvSpPr>
            <a:spLocks noGrp="1"/>
          </p:cNvSpPr>
          <p:nvPr>
            <p:ph idx="1"/>
          </p:nvPr>
        </p:nvSpPr>
        <p:spPr>
          <a:xfrm>
            <a:off x="355600" y="1452282"/>
            <a:ext cx="8483600" cy="4575735"/>
          </a:xfrm>
        </p:spPr>
        <p:txBody>
          <a:bodyPr>
            <a:normAutofit fontScale="25000" lnSpcReduction="20000"/>
          </a:bodyPr>
          <a:lstStyle/>
          <a:p>
            <a:pPr marL="0" indent="0">
              <a:buNone/>
            </a:pPr>
            <a:r>
              <a:rPr lang="es-ES_tradnl" sz="6400" i="1" dirty="0" smtClean="0"/>
              <a:t>¿La </a:t>
            </a:r>
            <a:r>
              <a:rPr lang="es-ES_tradnl" sz="6400" i="1" dirty="0"/>
              <a:t>razón principal para dejar de estudiar fue económica...?</a:t>
            </a:r>
            <a:r>
              <a:rPr lang="es-ES_tradnl" sz="6400" dirty="0"/>
              <a:t> Pues la verdad no tanto, </a:t>
            </a:r>
            <a:r>
              <a:rPr lang="es-ES_tradnl" sz="6400" dirty="0" smtClean="0"/>
              <a:t>sentía </a:t>
            </a:r>
            <a:r>
              <a:rPr lang="es-ES_tradnl" sz="6400" dirty="0"/>
              <a:t>que ya no me llamaba mucho el estudio, entonces por lo mismo ya no le echaba ganas. Ya no estaba muy bien </a:t>
            </a:r>
            <a:r>
              <a:rPr lang="es-ES_tradnl" sz="6400" dirty="0" smtClean="0"/>
              <a:t>motivado… </a:t>
            </a:r>
            <a:r>
              <a:rPr lang="es-ES_tradnl" sz="6400" dirty="0"/>
              <a:t>(Entrevista C-10, Rubén, 22 años, clase baja).</a:t>
            </a:r>
            <a:r>
              <a:rPr lang="es-MX" sz="6400" dirty="0"/>
              <a:t> </a:t>
            </a:r>
            <a:endParaRPr lang="es-MX" sz="6400" dirty="0" smtClean="0"/>
          </a:p>
          <a:p>
            <a:pPr marL="0" indent="0">
              <a:buNone/>
            </a:pPr>
            <a:r>
              <a:rPr lang="es-ES_tradnl" sz="6400" dirty="0"/>
              <a:t>Pues, antes yo decía “estudiar para tener cierto ‘nivel de </a:t>
            </a:r>
            <a:r>
              <a:rPr lang="es-ES_tradnl" sz="6400" dirty="0" smtClean="0"/>
              <a:t>vida’ Pero </a:t>
            </a:r>
            <a:r>
              <a:rPr lang="es-ES_tradnl" sz="6400" dirty="0"/>
              <a:t>ahora, acabas una carrera y ya no te asegura nada, puedes o no encontrar trabajo. Entonces ahora yo digo estudiar para conocer cosas. Te sirve para muchas cosas el estudiar, por ejemplo, para mantener un tipo de conversación con algunas personas, para aprender algo que no sabes, para conocer gente, pues sí. Pero ya un valor como el que yo antes tenía de estudio porque quiero salir adelante, no. </a:t>
            </a:r>
            <a:r>
              <a:rPr lang="es-ES_tradnl" sz="6400" dirty="0" smtClean="0"/>
              <a:t>(</a:t>
            </a:r>
            <a:r>
              <a:rPr lang="es-ES_tradnl" sz="6400" dirty="0"/>
              <a:t>Entrevista B-02, Jacqueline, 21 años, clase media baja)</a:t>
            </a:r>
            <a:r>
              <a:rPr lang="es-ES_tradnl" sz="6400" dirty="0" smtClean="0"/>
              <a:t>.</a:t>
            </a:r>
          </a:p>
          <a:p>
            <a:pPr marL="0" indent="0">
              <a:buNone/>
            </a:pPr>
            <a:r>
              <a:rPr lang="es-ES_tradnl" sz="6400" dirty="0"/>
              <a:t>Yo voy a la escuela… mucha gente la veo como que [dice] tienes que estudiar y hacer una carrera para ser alguien en la vida, entonces caray!!! yo ya soy alguien por el hecho de estar aquí, </a:t>
            </a:r>
            <a:r>
              <a:rPr lang="es-ES_tradnl" sz="6400" dirty="0" smtClean="0"/>
              <a:t>en </a:t>
            </a:r>
            <a:r>
              <a:rPr lang="es-ES_tradnl" sz="6400" dirty="0"/>
              <a:t>lo </a:t>
            </a:r>
            <a:r>
              <a:rPr lang="es-ES_tradnl" sz="6400" dirty="0" smtClean="0"/>
              <a:t>personal </a:t>
            </a:r>
            <a:r>
              <a:rPr lang="es-ES_tradnl" sz="6400" dirty="0"/>
              <a:t>la escuela es… superación personal en el sentido que me demuestra a </a:t>
            </a:r>
            <a:r>
              <a:rPr lang="es-ES_tradnl" sz="6400" dirty="0" smtClean="0"/>
              <a:t>mí… a </a:t>
            </a:r>
            <a:r>
              <a:rPr lang="es-ES_tradnl" sz="6400" dirty="0"/>
              <a:t>nadie más que a mí mismo, que soy capaz de hacer las cosas… (Entrevista B-04, Sebastián, 26 años, clase media baja).</a:t>
            </a:r>
            <a:r>
              <a:rPr lang="es-MX" sz="6400" dirty="0"/>
              <a:t> </a:t>
            </a:r>
            <a:endParaRPr lang="es-MX" sz="6400" dirty="0" smtClean="0"/>
          </a:p>
          <a:p>
            <a:pPr marL="0" indent="0">
              <a:buNone/>
            </a:pPr>
            <a:r>
              <a:rPr lang="es-ES_tradnl" sz="6400" dirty="0" smtClean="0"/>
              <a:t>Te </a:t>
            </a:r>
            <a:r>
              <a:rPr lang="es-ES_tradnl" sz="6400" dirty="0"/>
              <a:t>ayuda a formarte, formarte otra manera de pensar, tener otro tipo de ideas pero también para conseguirte un trabajo como que de mi parte no creo que influya tanto… </a:t>
            </a:r>
            <a:r>
              <a:rPr lang="es-ES_tradnl" sz="6400" i="1" dirty="0"/>
              <a:t>¿Entonces para qué te sirve?</a:t>
            </a:r>
            <a:r>
              <a:rPr lang="es-ES_tradnl" sz="6400" dirty="0"/>
              <a:t> Tienes otra forma de pensar.</a:t>
            </a:r>
            <a:r>
              <a:rPr lang="es-ES_tradnl" sz="6400" i="1" dirty="0"/>
              <a:t> ¿Te cambia?</a:t>
            </a:r>
            <a:r>
              <a:rPr lang="es-ES_tradnl" sz="6400" dirty="0"/>
              <a:t> Sí, yo he cambiado mi forma de pensar, de expresarte con la gente porque siento que te expresabas "no es que soy así, pinche madre" hablando como que mal, mas barrio y aquí como que ya no, de repente se me salen mis palabras pero como quiera más moderado. </a:t>
            </a:r>
            <a:r>
              <a:rPr lang="es-ES_tradnl" sz="6400" i="1" dirty="0"/>
              <a:t>¿Y por qué quieres cambiar eso?</a:t>
            </a:r>
            <a:r>
              <a:rPr lang="es-ES_tradnl" sz="6400" dirty="0"/>
              <a:t> Pues porque socializas más con la gente y como que ya no se da tanto de hablar tanto así de </a:t>
            </a:r>
            <a:r>
              <a:rPr lang="es-ES_tradnl" sz="6400" dirty="0" smtClean="0"/>
              <a:t>barrio… </a:t>
            </a:r>
            <a:r>
              <a:rPr lang="es-ES_tradnl" sz="6400" dirty="0"/>
              <a:t>(Entrevista B-09, </a:t>
            </a:r>
            <a:r>
              <a:rPr lang="es-ES_tradnl" sz="6400" dirty="0" err="1"/>
              <a:t>Braian</a:t>
            </a:r>
            <a:r>
              <a:rPr lang="es-ES_tradnl" sz="6400" dirty="0"/>
              <a:t>, 21 años, clase media baja).</a:t>
            </a:r>
            <a:r>
              <a:rPr lang="es-MX" sz="6400" dirty="0"/>
              <a:t> </a:t>
            </a:r>
          </a:p>
          <a:p>
            <a:endParaRPr lang="es-ES" dirty="0"/>
          </a:p>
        </p:txBody>
      </p:sp>
    </p:spTree>
    <p:extLst>
      <p:ext uri="{BB962C8B-B14F-4D97-AF65-F5344CB8AC3E}">
        <p14:creationId xmlns:p14="http://schemas.microsoft.com/office/powerpoint/2010/main" val="3274665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9463" y="381000"/>
            <a:ext cx="7583487" cy="863600"/>
          </a:xfrm>
        </p:spPr>
        <p:txBody>
          <a:bodyPr/>
          <a:lstStyle/>
          <a:p>
            <a:r>
              <a:rPr lang="es-ES" dirty="0" smtClean="0"/>
              <a:t>Sentidos Educación</a:t>
            </a:r>
            <a:endParaRPr lang="es-ES" dirty="0"/>
          </a:p>
        </p:txBody>
      </p:sp>
      <p:sp>
        <p:nvSpPr>
          <p:cNvPr id="3" name="Marcador de contenido 2"/>
          <p:cNvSpPr>
            <a:spLocks noGrp="1"/>
          </p:cNvSpPr>
          <p:nvPr>
            <p:ph idx="1"/>
          </p:nvPr>
        </p:nvSpPr>
        <p:spPr>
          <a:xfrm>
            <a:off x="571500" y="1498600"/>
            <a:ext cx="8102600" cy="5029199"/>
          </a:xfrm>
        </p:spPr>
        <p:txBody>
          <a:bodyPr>
            <a:normAutofit fontScale="70000" lnSpcReduction="20000"/>
          </a:bodyPr>
          <a:lstStyle/>
          <a:p>
            <a:pPr marL="0" indent="0">
              <a:buNone/>
            </a:pPr>
            <a:r>
              <a:rPr lang="es-ES_tradnl" sz="2300" dirty="0"/>
              <a:t>Yo creo que importa más tu título, o sea ya lo final, pero no tanto lo que adquiriste, o sea, yo por ejemplo platico con amigos que ya </a:t>
            </a:r>
            <a:r>
              <a:rPr lang="es-ES_tradnl" sz="2300" dirty="0" smtClean="0"/>
              <a:t>trabajan, </a:t>
            </a:r>
            <a:r>
              <a:rPr lang="es-ES_tradnl" sz="2300" dirty="0"/>
              <a:t>y sí me dicen que la verdad no vas a aplicar nada tal vez de lo que aprendiste en la escuela de teoría, no te va a </a:t>
            </a:r>
            <a:r>
              <a:rPr lang="es-ES_tradnl" sz="2300" dirty="0" smtClean="0"/>
              <a:t>servir. </a:t>
            </a:r>
            <a:r>
              <a:rPr lang="es-ES_tradnl" sz="2300" dirty="0"/>
              <a:t>(Entrevista A-06, Camila, 23 años, clase media alta)</a:t>
            </a:r>
            <a:r>
              <a:rPr lang="es-ES_tradnl" sz="2300" dirty="0" smtClean="0"/>
              <a:t>.</a:t>
            </a:r>
            <a:endParaRPr lang="es-MX" sz="2300" dirty="0"/>
          </a:p>
          <a:p>
            <a:pPr marL="0" indent="0">
              <a:buNone/>
            </a:pPr>
            <a:r>
              <a:rPr lang="es-ES_tradnl" sz="2300" dirty="0"/>
              <a:t>También hay estudios… y es algo que lo hemos platicado entre los cuates de mi generación, que muestran que las relaciones que tu hagas en la universidad representan como el 60%, 70%, de lo que tu te desenvuelvas ya graduado, ya en </a:t>
            </a:r>
            <a:r>
              <a:rPr lang="es-ES_tradnl" sz="2300" dirty="0" smtClean="0"/>
              <a:t>el trabajo. Todo pues, </a:t>
            </a:r>
            <a:r>
              <a:rPr lang="es-ES_tradnl" sz="2300" dirty="0"/>
              <a:t>lo vas a hacer o lo puedes buscar principalmente a partir de tus relaciones que hiciste en la universidad (Entrevista A-02, Gerardo, 19 años, clase alta).</a:t>
            </a:r>
            <a:r>
              <a:rPr lang="es-MX" sz="2300" dirty="0"/>
              <a:t> </a:t>
            </a:r>
            <a:endParaRPr lang="es-MX" sz="2300" dirty="0" smtClean="0"/>
          </a:p>
          <a:p>
            <a:pPr marL="0" indent="0">
              <a:buNone/>
            </a:pPr>
            <a:r>
              <a:rPr lang="es-ES_tradnl" sz="2300" dirty="0"/>
              <a:t>Bueno sí, tan solo el renombre de la Universidad ya abre muchas puertas ¿no? a diferencia de decir "vengo de la </a:t>
            </a:r>
            <a:r>
              <a:rPr lang="es-ES_tradnl" sz="2300" cap="small" dirty="0" err="1"/>
              <a:t>unam</a:t>
            </a:r>
            <a:r>
              <a:rPr lang="es-ES_tradnl" sz="2300" dirty="0"/>
              <a:t>" o la que sea, porque sí… este…, pues estamos en un mercado como muy elitista y </a:t>
            </a:r>
            <a:r>
              <a:rPr lang="es-ES_tradnl" sz="2300" dirty="0" smtClean="0"/>
              <a:t>bueno </a:t>
            </a:r>
            <a:r>
              <a:rPr lang="es-ES_tradnl" sz="2300" dirty="0"/>
              <a:t>muchas veces es así de que buscas trabajo y "de estas Universidades no y de estas sí”, y así es (Entrevista A-01, Juliana, 22 años, clase media alta)</a:t>
            </a:r>
            <a:r>
              <a:rPr lang="es-ES_tradnl" sz="2300" dirty="0" smtClean="0"/>
              <a:t>.</a:t>
            </a:r>
          </a:p>
          <a:p>
            <a:pPr marL="0" indent="0">
              <a:buNone/>
            </a:pPr>
            <a:r>
              <a:rPr lang="es-ES_tradnl" sz="2300" dirty="0"/>
              <a:t>Pues mira, me hacen mucho el comentario de las relaciones que se pueden generar en la Prados, es generalmente lo que uno busca aquí, cuando entras a la Prados Altos es lo que sabes que vas a encontrar: o sea,  personas con buenas relaciones ¿no? A diferencia de la La Salle o de la </a:t>
            </a:r>
            <a:r>
              <a:rPr lang="es-ES_tradnl" sz="2300" cap="small" dirty="0" err="1"/>
              <a:t>unam</a:t>
            </a:r>
            <a:r>
              <a:rPr lang="es-ES_tradnl" sz="2300" dirty="0"/>
              <a:t>, es una de las imágenes que se tiene de la Prados: que te puedes relacionar, que puedes conseguir diferentes trabajos, o conocer diferentes tipos de personas</a:t>
            </a:r>
            <a:r>
              <a:rPr lang="es-ES_tradnl" sz="2300" dirty="0" smtClean="0"/>
              <a:t>. </a:t>
            </a:r>
            <a:r>
              <a:rPr lang="es-ES_tradnl" sz="2300" dirty="0"/>
              <a:t>(Entrevista A-03, Andrés, 26 años, clase media alta).</a:t>
            </a:r>
            <a:r>
              <a:rPr lang="es-MX" sz="2300" dirty="0"/>
              <a:t> </a:t>
            </a:r>
          </a:p>
          <a:p>
            <a:endParaRPr lang="es-ES" dirty="0"/>
          </a:p>
        </p:txBody>
      </p:sp>
    </p:spTree>
    <p:extLst>
      <p:ext uri="{BB962C8B-B14F-4D97-AF65-F5344CB8AC3E}">
        <p14:creationId xmlns:p14="http://schemas.microsoft.com/office/powerpoint/2010/main" val="21541284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Algunas Conclusiones</a:t>
            </a:r>
            <a:endParaRPr lang="es-ES" dirty="0"/>
          </a:p>
        </p:txBody>
      </p:sp>
      <p:sp>
        <p:nvSpPr>
          <p:cNvPr id="3" name="Marcador de contenido 2"/>
          <p:cNvSpPr>
            <a:spLocks noGrp="1"/>
          </p:cNvSpPr>
          <p:nvPr>
            <p:ph idx="1"/>
          </p:nvPr>
        </p:nvSpPr>
        <p:spPr>
          <a:xfrm>
            <a:off x="673100" y="1761565"/>
            <a:ext cx="7950200" cy="4289611"/>
          </a:xfrm>
        </p:spPr>
        <p:txBody>
          <a:bodyPr>
            <a:normAutofit/>
          </a:bodyPr>
          <a:lstStyle/>
          <a:p>
            <a:r>
              <a:rPr lang="es-ES" dirty="0" smtClean="0"/>
              <a:t>Expansión del Sistema Educativo</a:t>
            </a:r>
          </a:p>
          <a:p>
            <a:r>
              <a:rPr lang="es-ES" dirty="0" smtClean="0"/>
              <a:t>Inclusión Desigual</a:t>
            </a:r>
          </a:p>
          <a:p>
            <a:r>
              <a:rPr lang="es-ES" dirty="0" smtClean="0"/>
              <a:t>La segmentación educativa es parte de un proceso mayor de fragmentación social</a:t>
            </a:r>
          </a:p>
          <a:p>
            <a:r>
              <a:rPr lang="es-ES" dirty="0" smtClean="0"/>
              <a:t>La fragmentación escolar reproduce la desigualdad pero además acrecienta el distanciamiento social y cultural.</a:t>
            </a:r>
          </a:p>
          <a:p>
            <a:r>
              <a:rPr lang="es-ES" dirty="0" smtClean="0"/>
              <a:t>La fragmentación social enmascara la desigualdad.</a:t>
            </a:r>
            <a:endParaRPr lang="es-ES" dirty="0"/>
          </a:p>
        </p:txBody>
      </p:sp>
    </p:spTree>
    <p:extLst>
      <p:ext uri="{BB962C8B-B14F-4D97-AF65-F5344CB8AC3E}">
        <p14:creationId xmlns:p14="http://schemas.microsoft.com/office/powerpoint/2010/main" val="3973243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660400" y="457200"/>
            <a:ext cx="8089900" cy="3139321"/>
          </a:xfrm>
          <a:prstGeom prst="rect">
            <a:avLst/>
          </a:prstGeom>
          <a:noFill/>
        </p:spPr>
        <p:txBody>
          <a:bodyPr wrap="square" rtlCol="0">
            <a:spAutoFit/>
          </a:bodyPr>
          <a:lstStyle/>
          <a:p>
            <a:r>
              <a:rPr lang="es-ES_tradnl" dirty="0"/>
              <a:t>Otra estadística que vi es que los que pertenecen a este tipo de universidades como la Universidad Contemporánea (y lo dijo un maestro de la Contemporánea), la Prados Altos y todo este círculo, solo somos el 3% de la población, entonces ese 3% pues va formando contactos en donde tú puedes llegar cada vez más arriba y más arriba, y es más fácil… Es más fácil, porque ese tres por ciento es lo que sostiene a toda la población. </a:t>
            </a:r>
            <a:r>
              <a:rPr lang="es-ES_tradnl" i="1" dirty="0"/>
              <a:t>¿Tú conoces o tienes amigos en esas otras universidades?</a:t>
            </a:r>
            <a:r>
              <a:rPr lang="es-ES_tradnl" dirty="0"/>
              <a:t> Sí, tengo amigos en la Prados, tengo amigos del </a:t>
            </a:r>
            <a:r>
              <a:rPr lang="es-ES_tradnl" cap="small" dirty="0" err="1"/>
              <a:t>tec</a:t>
            </a:r>
            <a:r>
              <a:rPr lang="es-ES_tradnl" dirty="0"/>
              <a:t>, tengo amigos en otra que se llama Centro que es una universidad de diseño que está en Lomas de Chapultepec. </a:t>
            </a:r>
            <a:r>
              <a:rPr lang="es-ES_tradnl" i="1" dirty="0"/>
              <a:t>Y capaz que conoces menos chicos de otras universidades como la </a:t>
            </a:r>
            <a:r>
              <a:rPr lang="es-ES_tradnl" i="1" cap="small" dirty="0" err="1"/>
              <a:t>unam</a:t>
            </a:r>
            <a:r>
              <a:rPr lang="es-ES_tradnl" i="1" dirty="0"/>
              <a:t> o…?</a:t>
            </a:r>
            <a:r>
              <a:rPr lang="es-ES_tradnl" dirty="0"/>
              <a:t> No, no conozco a nadie de ahí (Entrevista A-11, Esteban, 19 años, clase media alta).</a:t>
            </a:r>
            <a:r>
              <a:rPr lang="es-MX" dirty="0"/>
              <a:t> </a:t>
            </a:r>
            <a:endParaRPr lang="es-ES" dirty="0"/>
          </a:p>
        </p:txBody>
      </p:sp>
      <p:sp>
        <p:nvSpPr>
          <p:cNvPr id="6" name="CuadroTexto 5"/>
          <p:cNvSpPr txBox="1"/>
          <p:nvPr/>
        </p:nvSpPr>
        <p:spPr>
          <a:xfrm>
            <a:off x="660400" y="3873500"/>
            <a:ext cx="7772400" cy="1754327"/>
          </a:xfrm>
          <a:prstGeom prst="rect">
            <a:avLst/>
          </a:prstGeom>
          <a:noFill/>
        </p:spPr>
        <p:txBody>
          <a:bodyPr wrap="square" rtlCol="0">
            <a:spAutoFit/>
          </a:bodyPr>
          <a:lstStyle/>
          <a:p>
            <a:r>
              <a:rPr lang="es-ES_tradnl" dirty="0"/>
              <a:t>Por eso yo veo que un papel te avala: “¡no, pues soy licenciado!”, “¡no, pues tal persona es tal cosa!”, “tengo tal papel que dice que soy algo”, pero no hay nada como decir esto me lo he ganado a base de mi esfuerzo y tengo este puesto porque me lo he ganado, de trabajo, desde ir jalando los carritos de la basura (Entrevista B-09, </a:t>
            </a:r>
            <a:r>
              <a:rPr lang="es-ES_tradnl" dirty="0" err="1"/>
              <a:t>Braian</a:t>
            </a:r>
            <a:r>
              <a:rPr lang="es-ES_tradnl" dirty="0"/>
              <a:t>, 21, clase media baja).</a:t>
            </a:r>
            <a:endParaRPr lang="es-MX" dirty="0"/>
          </a:p>
          <a:p>
            <a:endParaRPr lang="es-ES" dirty="0"/>
          </a:p>
        </p:txBody>
      </p:sp>
    </p:spTree>
    <p:extLst>
      <p:ext uri="{BB962C8B-B14F-4D97-AF65-F5344CB8AC3E}">
        <p14:creationId xmlns:p14="http://schemas.microsoft.com/office/powerpoint/2010/main" val="437818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Desigualdad como Experiencia</a:t>
            </a:r>
            <a:endParaRPr lang="es-ES" dirty="0"/>
          </a:p>
        </p:txBody>
      </p:sp>
      <p:sp>
        <p:nvSpPr>
          <p:cNvPr id="3" name="Marcador de contenido 2"/>
          <p:cNvSpPr>
            <a:spLocks noGrp="1"/>
          </p:cNvSpPr>
          <p:nvPr>
            <p:ph idx="1"/>
          </p:nvPr>
        </p:nvSpPr>
        <p:spPr/>
        <p:txBody>
          <a:bodyPr>
            <a:normAutofit/>
          </a:bodyPr>
          <a:lstStyle/>
          <a:p>
            <a:r>
              <a:rPr lang="es-MX" dirty="0" smtClean="0"/>
              <a:t>Proceso social y experiencias colectivas e individuales de vida</a:t>
            </a:r>
          </a:p>
          <a:p>
            <a:r>
              <a:rPr lang="es-MX" dirty="0" smtClean="0"/>
              <a:t>Multidimensional: la</a:t>
            </a:r>
            <a:r>
              <a:rPr lang="es-ES" dirty="0" smtClean="0"/>
              <a:t> desigualdad permea todos los rincones de la vida social.</a:t>
            </a:r>
          </a:p>
          <a:p>
            <a:r>
              <a:rPr lang="es-ES" dirty="0" smtClean="0"/>
              <a:t>Superposición de ejes de desigualdad</a:t>
            </a:r>
          </a:p>
          <a:p>
            <a:r>
              <a:rPr lang="es-ES" dirty="0" smtClean="0"/>
              <a:t>No es vida de los pobres.</a:t>
            </a:r>
          </a:p>
          <a:p>
            <a:pPr lvl="2"/>
            <a:r>
              <a:rPr lang="es-ES" dirty="0" smtClean="0"/>
              <a:t>Incluye la vida de los ricos</a:t>
            </a:r>
          </a:p>
          <a:p>
            <a:r>
              <a:rPr lang="es-ES" dirty="0" smtClean="0"/>
              <a:t>No es vida en pobreza y vida en opulencia:</a:t>
            </a:r>
          </a:p>
          <a:p>
            <a:pPr lvl="2"/>
            <a:r>
              <a:rPr lang="es-ES" dirty="0" smtClean="0"/>
              <a:t>Experiencias de vida relativas </a:t>
            </a:r>
          </a:p>
          <a:p>
            <a:endParaRPr lang="es-ES" dirty="0"/>
          </a:p>
        </p:txBody>
      </p:sp>
    </p:spTree>
    <p:extLst>
      <p:ext uri="{BB962C8B-B14F-4D97-AF65-F5344CB8AC3E}">
        <p14:creationId xmlns:p14="http://schemas.microsoft.com/office/powerpoint/2010/main" val="3249228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smtClean="0"/>
              <a:t>Educación &amp; Desigualdad</a:t>
            </a:r>
            <a:endParaRPr lang="es-ES" dirty="0"/>
          </a:p>
        </p:txBody>
      </p:sp>
      <p:sp>
        <p:nvSpPr>
          <p:cNvPr id="7" name="Rectángulo 6"/>
          <p:cNvSpPr/>
          <p:nvPr/>
        </p:nvSpPr>
        <p:spPr>
          <a:xfrm>
            <a:off x="792162" y="4148435"/>
            <a:ext cx="3721100" cy="954107"/>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s-ES_tradnl" sz="2800" b="1" cap="none" spc="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Igualdad de Oportunidades</a:t>
            </a:r>
            <a:endParaRPr lang="es-ES_tradnl" sz="2800" b="1" cap="none" spc="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p:txBody>
      </p:sp>
      <p:sp>
        <p:nvSpPr>
          <p:cNvPr id="8" name="Rectángulo 7"/>
          <p:cNvSpPr/>
          <p:nvPr/>
        </p:nvSpPr>
        <p:spPr>
          <a:xfrm>
            <a:off x="4718049" y="4143970"/>
            <a:ext cx="4051301" cy="954107"/>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s-ES_tradnl" sz="2800" b="1" cap="none" spc="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Reproducción de la Desigualdad</a:t>
            </a:r>
            <a:endParaRPr lang="es-ES_tradnl" sz="2800" b="1" cap="none" spc="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p:txBody>
      </p:sp>
      <p:sp>
        <p:nvSpPr>
          <p:cNvPr id="9" name="Rectángulo 8"/>
          <p:cNvSpPr/>
          <p:nvPr/>
        </p:nvSpPr>
        <p:spPr>
          <a:xfrm>
            <a:off x="1492936" y="2319635"/>
            <a:ext cx="6266764" cy="769441"/>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s-ES_tradnl" sz="44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Paradigmas Clásicos</a:t>
            </a:r>
            <a:endParaRPr lang="es-ES_tradnl" sz="4400" b="1" cap="none" spc="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879863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smtClean="0"/>
              <a:t>Igualdad de Oportunidades</a:t>
            </a:r>
            <a:endParaRPr lang="es-ES" dirty="0"/>
          </a:p>
        </p:txBody>
      </p:sp>
      <p:sp>
        <p:nvSpPr>
          <p:cNvPr id="3" name="Marcador de contenido 2"/>
          <p:cNvSpPr>
            <a:spLocks noGrp="1"/>
          </p:cNvSpPr>
          <p:nvPr>
            <p:ph idx="1"/>
          </p:nvPr>
        </p:nvSpPr>
        <p:spPr/>
        <p:txBody>
          <a:bodyPr>
            <a:normAutofit/>
          </a:bodyPr>
          <a:lstStyle/>
          <a:p>
            <a:r>
              <a:rPr lang="es-ES" dirty="0" smtClean="0"/>
              <a:t>Se sustenta en dos conceptos claves:</a:t>
            </a:r>
          </a:p>
          <a:p>
            <a:pPr lvl="1"/>
            <a:r>
              <a:rPr lang="es-ES" dirty="0" err="1" smtClean="0"/>
              <a:t>Meritocracia</a:t>
            </a:r>
            <a:r>
              <a:rPr lang="es-ES" dirty="0"/>
              <a:t> </a:t>
            </a:r>
            <a:r>
              <a:rPr lang="es-ES" dirty="0" smtClean="0"/>
              <a:t>y</a:t>
            </a:r>
            <a:r>
              <a:rPr lang="es-ES" dirty="0"/>
              <a:t> </a:t>
            </a:r>
            <a:r>
              <a:rPr lang="es-ES" dirty="0" smtClean="0"/>
              <a:t>Capital Humano</a:t>
            </a:r>
          </a:p>
          <a:p>
            <a:r>
              <a:rPr lang="es-ES" dirty="0" smtClean="0"/>
              <a:t>Educación se torna clave para competir en el mercado de trabajo y en los mercados internacionales. </a:t>
            </a:r>
          </a:p>
          <a:p>
            <a:r>
              <a:rPr lang="es-ES" dirty="0" smtClean="0"/>
              <a:t>Expansión de la Educación: Agenda Global</a:t>
            </a:r>
          </a:p>
          <a:p>
            <a:pPr lvl="1"/>
            <a:r>
              <a:rPr lang="es-ES" dirty="0" smtClean="0"/>
              <a:t>Banco Mundial / UNESCO</a:t>
            </a:r>
          </a:p>
          <a:p>
            <a:pPr lvl="1"/>
            <a:r>
              <a:rPr lang="es-ES" dirty="0" smtClean="0"/>
              <a:t>Metas del Milenio / Iniciativa </a:t>
            </a:r>
            <a:r>
              <a:rPr lang="es-ES" i="1" dirty="0" err="1" smtClean="0"/>
              <a:t>Education</a:t>
            </a:r>
            <a:r>
              <a:rPr lang="es-ES" i="1" dirty="0" smtClean="0"/>
              <a:t> </a:t>
            </a:r>
            <a:r>
              <a:rPr lang="es-ES" i="1" dirty="0" err="1" smtClean="0"/>
              <a:t>for</a:t>
            </a:r>
            <a:r>
              <a:rPr lang="es-ES" i="1" dirty="0" smtClean="0"/>
              <a:t> </a:t>
            </a:r>
            <a:r>
              <a:rPr lang="es-ES" i="1" dirty="0" err="1" smtClean="0"/>
              <a:t>all</a:t>
            </a:r>
            <a:endParaRPr lang="es-ES" i="1" dirty="0" smtClean="0"/>
          </a:p>
          <a:p>
            <a:pPr lvl="1"/>
            <a:r>
              <a:rPr lang="es-ES" dirty="0" smtClean="0"/>
              <a:t>Educación: herramienta para el desarrollo y la lucha contra la pobreza y la desigualdad. </a:t>
            </a:r>
          </a:p>
        </p:txBody>
      </p:sp>
    </p:spTree>
    <p:extLst>
      <p:ext uri="{BB962C8B-B14F-4D97-AF65-F5344CB8AC3E}">
        <p14:creationId xmlns:p14="http://schemas.microsoft.com/office/powerpoint/2010/main" val="2393394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smtClean="0"/>
              <a:t>Igualdad </a:t>
            </a:r>
            <a:r>
              <a:rPr lang="es-ES" dirty="0"/>
              <a:t>de Oportunidades</a:t>
            </a:r>
          </a:p>
        </p:txBody>
      </p:sp>
      <p:sp>
        <p:nvSpPr>
          <p:cNvPr id="3" name="Marcador de contenido 2"/>
          <p:cNvSpPr>
            <a:spLocks noGrp="1"/>
          </p:cNvSpPr>
          <p:nvPr>
            <p:ph idx="1"/>
          </p:nvPr>
        </p:nvSpPr>
        <p:spPr>
          <a:xfrm>
            <a:off x="792162" y="1647265"/>
            <a:ext cx="7570787" cy="4613835"/>
          </a:xfrm>
        </p:spPr>
        <p:txBody>
          <a:bodyPr>
            <a:normAutofit fontScale="92500" lnSpcReduction="20000"/>
          </a:bodyPr>
          <a:lstStyle/>
          <a:p>
            <a:r>
              <a:rPr lang="es-ES" dirty="0" smtClean="0"/>
              <a:t>Discurso y perspectiva dominante en México</a:t>
            </a:r>
          </a:p>
          <a:p>
            <a:r>
              <a:rPr lang="es-ES" dirty="0" smtClean="0"/>
              <a:t>Reformas educativas a partir de los 1990s buscan: eficiencia y expansión</a:t>
            </a:r>
          </a:p>
          <a:p>
            <a:r>
              <a:rPr lang="es-ES" dirty="0" smtClean="0"/>
              <a:t>Reformas:</a:t>
            </a:r>
          </a:p>
          <a:p>
            <a:pPr lvl="1"/>
            <a:r>
              <a:rPr lang="es-ES" dirty="0" smtClean="0"/>
              <a:t>1993: descentralización y obligatoriedad secundaria (educación básica 9 años)</a:t>
            </a:r>
          </a:p>
          <a:p>
            <a:pPr lvl="1"/>
            <a:r>
              <a:rPr lang="es-ES" dirty="0" smtClean="0"/>
              <a:t> 2002: obligatoriedad de preprimaria (3 años)</a:t>
            </a:r>
          </a:p>
          <a:p>
            <a:pPr lvl="1"/>
            <a:r>
              <a:rPr lang="es-ES" dirty="0" smtClean="0"/>
              <a:t>2011: obligatoriedad de preparatoria (3 + 12 años)</a:t>
            </a:r>
          </a:p>
          <a:p>
            <a:r>
              <a:rPr lang="es-ES" dirty="0" smtClean="0"/>
              <a:t>Programas de Transferencias Condicionadas</a:t>
            </a:r>
          </a:p>
          <a:p>
            <a:pPr lvl="1"/>
            <a:r>
              <a:rPr lang="es-ES" dirty="0" smtClean="0"/>
              <a:t>Supuesto: asistir a la escuela eliminará la pobreza</a:t>
            </a:r>
          </a:p>
          <a:p>
            <a:r>
              <a:rPr lang="es-ES" dirty="0" smtClean="0"/>
              <a:t>Programas de Educación a Distancia o </a:t>
            </a:r>
            <a:r>
              <a:rPr lang="es-ES" dirty="0" err="1" smtClean="0"/>
              <a:t>Semi</a:t>
            </a:r>
            <a:r>
              <a:rPr lang="es-ES" dirty="0"/>
              <a:t>-</a:t>
            </a:r>
            <a:r>
              <a:rPr lang="es-ES" dirty="0" smtClean="0"/>
              <a:t>presencial</a:t>
            </a:r>
          </a:p>
          <a:p>
            <a:pPr lvl="1"/>
            <a:r>
              <a:rPr lang="es-ES" dirty="0" smtClean="0"/>
              <a:t>Telesecundaria</a:t>
            </a:r>
            <a:endParaRPr lang="es-ES" dirty="0"/>
          </a:p>
        </p:txBody>
      </p:sp>
    </p:spTree>
    <p:extLst>
      <p:ext uri="{BB962C8B-B14F-4D97-AF65-F5344CB8AC3E}">
        <p14:creationId xmlns:p14="http://schemas.microsoft.com/office/powerpoint/2010/main" val="255187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92162" y="40341"/>
            <a:ext cx="7805738" cy="1128059"/>
          </a:xfrm>
        </p:spPr>
        <p:txBody>
          <a:bodyPr>
            <a:noAutofit/>
          </a:bodyPr>
          <a:lstStyle/>
          <a:p>
            <a:r>
              <a:rPr lang="es-ES" sz="4000" dirty="0" smtClean="0"/>
              <a:t>Reproducción de Desigualdades</a:t>
            </a:r>
            <a:endParaRPr lang="es-ES" sz="4000" dirty="0"/>
          </a:p>
        </p:txBody>
      </p:sp>
      <p:sp>
        <p:nvSpPr>
          <p:cNvPr id="3" name="Marcador de contenido 2"/>
          <p:cNvSpPr>
            <a:spLocks noGrp="1"/>
          </p:cNvSpPr>
          <p:nvPr>
            <p:ph idx="1"/>
          </p:nvPr>
        </p:nvSpPr>
        <p:spPr/>
        <p:txBody>
          <a:bodyPr>
            <a:normAutofit/>
          </a:bodyPr>
          <a:lstStyle/>
          <a:p>
            <a:r>
              <a:rPr lang="es-ES" dirty="0" smtClean="0"/>
              <a:t>Cuestionamiento empírico:</a:t>
            </a:r>
          </a:p>
          <a:p>
            <a:pPr lvl="1"/>
            <a:r>
              <a:rPr lang="es-ES" dirty="0" smtClean="0"/>
              <a:t>Las condiciones de la familia de origen tienen un fuerte efecto en el desempeño escolar de los alumnos (Coleman 1966 y hoy análisis PISA).</a:t>
            </a:r>
          </a:p>
          <a:p>
            <a:r>
              <a:rPr lang="es-ES" dirty="0" smtClean="0"/>
              <a:t>Cuestionamiento teórico:</a:t>
            </a:r>
          </a:p>
          <a:p>
            <a:pPr lvl="1"/>
            <a:r>
              <a:rPr lang="es-ES" dirty="0" smtClean="0"/>
              <a:t>Educación refuerza y legitima las desigualdades de la estructura social. Paul Willis (</a:t>
            </a:r>
            <a:r>
              <a:rPr lang="es-ES" i="1" dirty="0" err="1" smtClean="0"/>
              <a:t>Learning</a:t>
            </a:r>
            <a:r>
              <a:rPr lang="es-ES" i="1" dirty="0" smtClean="0"/>
              <a:t> </a:t>
            </a:r>
            <a:r>
              <a:rPr lang="es-ES" i="1" dirty="0" err="1" smtClean="0"/>
              <a:t>to</a:t>
            </a:r>
            <a:r>
              <a:rPr lang="es-ES" i="1" dirty="0" smtClean="0"/>
              <a:t> Labor </a:t>
            </a:r>
            <a:r>
              <a:rPr lang="es-ES" dirty="0" smtClean="0"/>
              <a:t>1977) y Pierre Bourdieu  (</a:t>
            </a:r>
            <a:r>
              <a:rPr lang="es-ES" i="1" dirty="0" smtClean="0"/>
              <a:t>Les </a:t>
            </a:r>
            <a:r>
              <a:rPr lang="es-ES" i="1" dirty="0" err="1" smtClean="0"/>
              <a:t>Heritiers</a:t>
            </a:r>
            <a:r>
              <a:rPr lang="es-ES" i="1" dirty="0" smtClean="0"/>
              <a:t> 1964</a:t>
            </a:r>
            <a:r>
              <a:rPr lang="es-ES" dirty="0" smtClean="0"/>
              <a:t>)</a:t>
            </a:r>
          </a:p>
          <a:p>
            <a:pPr lvl="1"/>
            <a:r>
              <a:rPr lang="es-ES" dirty="0" smtClean="0"/>
              <a:t>Mecanismo institucionalizado de reproducción de la desigualdad.     </a:t>
            </a:r>
            <a:endParaRPr lang="es-ES" dirty="0"/>
          </a:p>
        </p:txBody>
      </p:sp>
    </p:spTree>
    <p:extLst>
      <p:ext uri="{BB962C8B-B14F-4D97-AF65-F5344CB8AC3E}">
        <p14:creationId xmlns:p14="http://schemas.microsoft.com/office/powerpoint/2010/main" val="1094787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Inclusión Desigual</a:t>
            </a:r>
            <a:endParaRPr lang="es-ES" dirty="0"/>
          </a:p>
        </p:txBody>
      </p:sp>
      <p:sp>
        <p:nvSpPr>
          <p:cNvPr id="3" name="Marcador de contenido 2"/>
          <p:cNvSpPr>
            <a:spLocks noGrp="1"/>
          </p:cNvSpPr>
          <p:nvPr>
            <p:ph idx="1"/>
          </p:nvPr>
        </p:nvSpPr>
        <p:spPr>
          <a:xfrm>
            <a:off x="457199" y="1600200"/>
            <a:ext cx="8448675" cy="4525963"/>
          </a:xfrm>
        </p:spPr>
        <p:txBody>
          <a:bodyPr>
            <a:normAutofit/>
          </a:bodyPr>
          <a:lstStyle/>
          <a:p>
            <a:r>
              <a:rPr lang="es-ES" sz="2400" u="sng" dirty="0" smtClean="0"/>
              <a:t>Persistencia de la Desigualdad</a:t>
            </a:r>
            <a:r>
              <a:rPr lang="es-ES" sz="2400" dirty="0" smtClean="0"/>
              <a:t> y la Pobreza parece contradecir paradigma de la Igualdad de Oportunidades.</a:t>
            </a:r>
          </a:p>
          <a:p>
            <a:r>
              <a:rPr lang="es-ES" sz="2400" u="sng" dirty="0" smtClean="0"/>
              <a:t>Expansión del Sistema Educativo</a:t>
            </a:r>
            <a:r>
              <a:rPr lang="es-ES" sz="2400" dirty="0" smtClean="0"/>
              <a:t> parece contradecir paradigma de la Reproducción de la Desigualdad.</a:t>
            </a:r>
          </a:p>
          <a:p>
            <a:pPr marL="0" indent="0">
              <a:buNone/>
            </a:pPr>
            <a:endParaRPr lang="es-ES" dirty="0"/>
          </a:p>
          <a:p>
            <a:pPr marL="0" indent="0" algn="ctr">
              <a:buNone/>
            </a:pPr>
            <a:r>
              <a:rPr lang="es-ES" sz="3200" dirty="0" smtClean="0"/>
              <a:t>Persistencia Desigualdad + Expansión Educación = Inclusión Desigual</a:t>
            </a:r>
            <a:endParaRPr lang="es-ES" sz="3200" dirty="0"/>
          </a:p>
        </p:txBody>
      </p:sp>
    </p:spTree>
    <p:extLst>
      <p:ext uri="{BB962C8B-B14F-4D97-AF65-F5344CB8AC3E}">
        <p14:creationId xmlns:p14="http://schemas.microsoft.com/office/powerpoint/2010/main" val="1985164127"/>
      </p:ext>
    </p:extLst>
  </p:cSld>
  <p:clrMapOvr>
    <a:masterClrMapping/>
  </p:clrMapOvr>
</p:sld>
</file>

<file path=ppt/theme/theme1.xml><?xml version="1.0" encoding="utf-8"?>
<a:theme xmlns:a="http://schemas.openxmlformats.org/drawingml/2006/main" name="Revolución">
  <a:themeElements>
    <a:clrScheme name="Revolució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ció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ció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Revolució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ció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ció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Revolución.thmx</Template>
  <TotalTime>923</TotalTime>
  <Words>2529</Words>
  <Application>Microsoft Macintosh PowerPoint</Application>
  <PresentationFormat>Presentación en pantalla (4:3)</PresentationFormat>
  <Paragraphs>220</Paragraphs>
  <Slides>33</Slides>
  <Notes>2</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33</vt:i4>
      </vt:variant>
    </vt:vector>
  </HeadingPairs>
  <TitlesOfParts>
    <vt:vector size="35" baseType="lpstr">
      <vt:lpstr>Revolución</vt:lpstr>
      <vt:lpstr>Documento de Microsoft Word</vt:lpstr>
      <vt:lpstr>Expansión y Fragmentación Las Trampas de la Igualdad Educativa</vt:lpstr>
      <vt:lpstr>Introducción</vt:lpstr>
      <vt:lpstr>Estudios sobre Desigualdad</vt:lpstr>
      <vt:lpstr>Desigualdad como Experiencia</vt:lpstr>
      <vt:lpstr>Educación &amp; Desigualdad</vt:lpstr>
      <vt:lpstr>Igualdad de Oportunidades</vt:lpstr>
      <vt:lpstr>Igualdad de Oportunidades</vt:lpstr>
      <vt:lpstr>Reproducción de Desigualdades</vt:lpstr>
      <vt:lpstr>Inclusión Desigual</vt:lpstr>
      <vt:lpstr>Expansión Educativa</vt:lpstr>
      <vt:lpstr>Expansión Educativa</vt:lpstr>
      <vt:lpstr>Exclusión aun Presente</vt:lpstr>
      <vt:lpstr>Exclusión aun Presente</vt:lpstr>
      <vt:lpstr>Segmentación Educativa</vt:lpstr>
      <vt:lpstr>Homogeneidad Social</vt:lpstr>
      <vt:lpstr>Homogeneidad Social</vt:lpstr>
      <vt:lpstr>Homogeneidad Social</vt:lpstr>
      <vt:lpstr>Homogeneidad Social</vt:lpstr>
      <vt:lpstr>Homogeneidad Social</vt:lpstr>
      <vt:lpstr>Recursos e Infraestructura</vt:lpstr>
      <vt:lpstr>Recursos e Infraestructura</vt:lpstr>
      <vt:lpstr>Calidad Educativa</vt:lpstr>
      <vt:lpstr>Calidad Educativa</vt:lpstr>
      <vt:lpstr>Estudiantes de 15 años por debajo del nivel mínimo de conocimientos en Ciencia (PISA 2006)</vt:lpstr>
      <vt:lpstr>Experiencia Educativa</vt:lpstr>
      <vt:lpstr>Experiencia Educativa</vt:lpstr>
      <vt:lpstr>Experiencia Educativa</vt:lpstr>
      <vt:lpstr>Sentidos de la Educación</vt:lpstr>
      <vt:lpstr>Sentidos de la Educación</vt:lpstr>
      <vt:lpstr>Sentidos Educación</vt:lpstr>
      <vt:lpstr>Sentidos Educación</vt:lpstr>
      <vt:lpstr>Algunas Conclusiones</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Expansión y Fragmentación Las trampas de la igualdad </dc:title>
  <dc:creator>Gonzalo Saraví</dc:creator>
  <cp:lastModifiedBy>Gonzalo Saraví</cp:lastModifiedBy>
  <cp:revision>46</cp:revision>
  <dcterms:created xsi:type="dcterms:W3CDTF">2015-05-07T23:47:29Z</dcterms:created>
  <dcterms:modified xsi:type="dcterms:W3CDTF">2015-09-18T16:23:33Z</dcterms:modified>
</cp:coreProperties>
</file>