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5.xml" ContentType="application/vnd.openxmlformats-officedocument.presentationml.notesSlide+xml"/>
  <Override PartName="/ppt/charts/chart12.xml" ContentType="application/vnd.openxmlformats-officedocument.drawingml.chart+xml"/>
  <Override PartName="/ppt/drawings/drawing3.xml" ContentType="application/vnd.openxmlformats-officedocument.drawingml.chartshape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78" r:id="rId3"/>
    <p:sldId id="274" r:id="rId4"/>
    <p:sldId id="257" r:id="rId5"/>
    <p:sldId id="266" r:id="rId6"/>
    <p:sldId id="267" r:id="rId7"/>
    <p:sldId id="268" r:id="rId8"/>
    <p:sldId id="269" r:id="rId9"/>
    <p:sldId id="258" r:id="rId10"/>
    <p:sldId id="282" r:id="rId11"/>
    <p:sldId id="270" r:id="rId12"/>
    <p:sldId id="271" r:id="rId13"/>
    <p:sldId id="272" r:id="rId14"/>
    <p:sldId id="273" r:id="rId15"/>
    <p:sldId id="275" r:id="rId16"/>
    <p:sldId id="276" r:id="rId17"/>
    <p:sldId id="277" r:id="rId18"/>
    <p:sldId id="280" r:id="rId19"/>
    <p:sldId id="279" r:id="rId20"/>
    <p:sldId id="281" r:id="rId21"/>
    <p:sldId id="265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B1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23" autoAdjust="0"/>
    <p:restoredTop sz="92114" autoAdjust="0"/>
  </p:normalViewPr>
  <p:slideViewPr>
    <p:cSldViewPr>
      <p:cViewPr>
        <p:scale>
          <a:sx n="54" d="100"/>
          <a:sy n="54" d="100"/>
        </p:scale>
        <p:origin x="-1046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cio\Dropbox\MATRICULA%20MEDIA%20SUPERIOR%20JAPI\compu%20merarit\PARA%20COHORTE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Libro2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Rocio\Dropbox\MATRICULA%20MEDIA%20SUPERIOR%20JAPI\compu%20merarit\m&#225;s%20grafiquita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cio\Dropbox\MATRICULA%20MEDIA%20SUPERIOR%20JAPI\compu%20merarit\MATRICULA%20POR%20AREAS...%20P&#218;BLICAS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cio\Dropbox\MATRICULA%20MEDIA%20SUPERIOR%20JAPI\compu%20merarit\MATRICULA%20POR%20AREAS...%20P&#218;BLICAS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ocio\Dropbox\MATRICULA%20MEDIA%20SUPERIOR%20JAPI\compu%20merarit\MATRICULA%20POR%20AREAS...%20P&#218;BLICAS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H:\compu%20merarit\parapiramidesporentidades(bien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compu%20merarit\parapiramidesporentidades(bien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compu%20merarit\parapiramidesporentidades(bien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H:\compu%20merarit\parapiramidesporentidades(bien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compu%20merarit\parapiramidesporentidades(bien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H:\compu%20merarit\parapiramidesporentidades(bien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H:\compu%20merarit\parapiramidesporentidades(bien)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Rocio\Dropbox\MATRICULA%20MEDIA%20SUPERIOR%20JAPI\compu%20merarit\grafiquit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Hoja3!$M$4</c:f>
              <c:strCache>
                <c:ptCount val="1"/>
                <c:pt idx="0">
                  <c:v>2012-2013</c:v>
                </c:pt>
              </c:strCache>
            </c:strRef>
          </c:tx>
          <c:spPr>
            <a:solidFill>
              <a:srgbClr val="0070C0"/>
            </a:solidFill>
            <a:ln w="47625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1"/>
              <c:layout>
                <c:manualLayout>
                  <c:x val="-8.7834870443566099E-3"/>
                  <c:y val="-8.487556272013328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0540184453227996E-2"/>
                  <c:y val="4.6296296296296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2296881862099254E-2"/>
                  <c:y val="-4.62962962962954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Century Gothic" panose="020B0502020202020204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Hoja3!$L$5:$L$8</c:f>
              <c:strCache>
                <c:ptCount val="4"/>
                <c:pt idx="0">
                  <c:v>Primaria</c:v>
                </c:pt>
                <c:pt idx="1">
                  <c:v>Secundaria</c:v>
                </c:pt>
                <c:pt idx="2">
                  <c:v>Media Superior</c:v>
                </c:pt>
                <c:pt idx="3">
                  <c:v>Superior</c:v>
                </c:pt>
              </c:strCache>
            </c:strRef>
          </c:cat>
          <c:val>
            <c:numRef>
              <c:f>Hoja3!$M$5:$M$8</c:f>
              <c:numCache>
                <c:formatCode>0.0</c:formatCode>
                <c:ptCount val="4"/>
                <c:pt idx="0">
                  <c:v>0.5</c:v>
                </c:pt>
                <c:pt idx="1">
                  <c:v>3.2</c:v>
                </c:pt>
                <c:pt idx="2">
                  <c:v>15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Hoja3!$N$4</c:f>
              <c:strCache>
                <c:ptCount val="1"/>
                <c:pt idx="0">
                  <c:v>2013-2014</c:v>
                </c:pt>
              </c:strCache>
            </c:strRef>
          </c:tx>
          <c:spPr>
            <a:solidFill>
              <a:srgbClr val="FFC000"/>
            </a:solidFill>
            <a:ln w="47625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1.4053579270970576E-2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7.026789635485222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latin typeface="Century Gothic" panose="020B0502020202020204" pitchFamily="34" charset="0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Hoja3!$L$5:$L$8</c:f>
              <c:strCache>
                <c:ptCount val="4"/>
                <c:pt idx="0">
                  <c:v>Primaria</c:v>
                </c:pt>
                <c:pt idx="1">
                  <c:v>Secundaria</c:v>
                </c:pt>
                <c:pt idx="2">
                  <c:v>Media Superior</c:v>
                </c:pt>
                <c:pt idx="3">
                  <c:v>Superior</c:v>
                </c:pt>
              </c:strCache>
            </c:strRef>
          </c:cat>
          <c:val>
            <c:numRef>
              <c:f>Hoja3!$N$5:$N$8</c:f>
              <c:numCache>
                <c:formatCode>0.0</c:formatCode>
                <c:ptCount val="4"/>
                <c:pt idx="0">
                  <c:v>0.3</c:v>
                </c:pt>
                <c:pt idx="1">
                  <c:v>3.1</c:v>
                </c:pt>
                <c:pt idx="2">
                  <c:v>15.5</c:v>
                </c:pt>
                <c:pt idx="3">
                  <c:v>7.9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162553856"/>
        <c:axId val="162555392"/>
      </c:barChart>
      <c:catAx>
        <c:axId val="162553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2"/>
                </a:solidFill>
                <a:latin typeface="Century Gothic" panose="020B0502020202020204" pitchFamily="34" charset="0"/>
              </a:defRPr>
            </a:pPr>
            <a:endParaRPr lang="es-MX"/>
          </a:p>
        </c:txPr>
        <c:crossAx val="162555392"/>
        <c:crosses val="autoZero"/>
        <c:auto val="1"/>
        <c:lblAlgn val="ctr"/>
        <c:lblOffset val="100"/>
        <c:noMultiLvlLbl val="0"/>
      </c:catAx>
      <c:valAx>
        <c:axId val="162555392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6255385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200">
              <a:latin typeface="Century Gothic" panose="020B0502020202020204" pitchFamily="34" charset="0"/>
            </a:defRPr>
          </a:pPr>
          <a:endParaRPr lang="es-MX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529141586357452E-2"/>
          <c:y val="1.6095498880093706E-2"/>
          <c:w val="0.94435198083403837"/>
          <c:h val="0.7413135872618316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Hoja1!$M$2:$M$33</c:f>
              <c:strCache>
                <c:ptCount val="32"/>
                <c:pt idx="0">
                  <c:v>Distrito Federal</c:v>
                </c:pt>
                <c:pt idx="1">
                  <c:v>Sonora</c:v>
                </c:pt>
                <c:pt idx="2">
                  <c:v>Nuevo León</c:v>
                </c:pt>
                <c:pt idx="3">
                  <c:v>Tamaulipas</c:v>
                </c:pt>
                <c:pt idx="4">
                  <c:v>Colima</c:v>
                </c:pt>
                <c:pt idx="5">
                  <c:v>Chihuahua</c:v>
                </c:pt>
                <c:pt idx="6">
                  <c:v>Yucatán</c:v>
                </c:pt>
                <c:pt idx="7">
                  <c:v>Aguascalientes</c:v>
                </c:pt>
                <c:pt idx="8">
                  <c:v>Sinaloa</c:v>
                </c:pt>
                <c:pt idx="9">
                  <c:v>Baja California</c:v>
                </c:pt>
                <c:pt idx="10">
                  <c:v>Coahuila</c:v>
                </c:pt>
                <c:pt idx="11">
                  <c:v>Puebla</c:v>
                </c:pt>
                <c:pt idx="12">
                  <c:v>Baja California Sur</c:v>
                </c:pt>
                <c:pt idx="13">
                  <c:v>Jalisco</c:v>
                </c:pt>
                <c:pt idx="14">
                  <c:v>Querétaro</c:v>
                </c:pt>
                <c:pt idx="15">
                  <c:v>Morelos</c:v>
                </c:pt>
                <c:pt idx="16">
                  <c:v>Tabasco</c:v>
                </c:pt>
                <c:pt idx="17">
                  <c:v>Campeche</c:v>
                </c:pt>
                <c:pt idx="18">
                  <c:v>Hidalgo</c:v>
                </c:pt>
                <c:pt idx="19">
                  <c:v>Zacatecas</c:v>
                </c:pt>
                <c:pt idx="20">
                  <c:v>México</c:v>
                </c:pt>
                <c:pt idx="21">
                  <c:v>Nayarit</c:v>
                </c:pt>
                <c:pt idx="22">
                  <c:v>Durango</c:v>
                </c:pt>
                <c:pt idx="23">
                  <c:v>San Luis Potosí</c:v>
                </c:pt>
                <c:pt idx="24">
                  <c:v>Veracruz</c:v>
                </c:pt>
                <c:pt idx="25">
                  <c:v>Tlaxcala</c:v>
                </c:pt>
                <c:pt idx="26">
                  <c:v>Quintana Roo</c:v>
                </c:pt>
                <c:pt idx="27">
                  <c:v>Michoacán</c:v>
                </c:pt>
                <c:pt idx="28">
                  <c:v>Guanajuato</c:v>
                </c:pt>
                <c:pt idx="29">
                  <c:v>Guerero</c:v>
                </c:pt>
                <c:pt idx="30">
                  <c:v>Oaxaca</c:v>
                </c:pt>
                <c:pt idx="31">
                  <c:v>Chiapas</c:v>
                </c:pt>
              </c:strCache>
            </c:strRef>
          </c:cat>
          <c:val>
            <c:numRef>
              <c:f>Hoja1!$N$2:$N$33</c:f>
              <c:numCache>
                <c:formatCode>General</c:formatCode>
                <c:ptCount val="32"/>
                <c:pt idx="0">
                  <c:v>18.859024000830285</c:v>
                </c:pt>
                <c:pt idx="1">
                  <c:v>11.895814632810479</c:v>
                </c:pt>
                <c:pt idx="2">
                  <c:v>11.697706183476063</c:v>
                </c:pt>
                <c:pt idx="3">
                  <c:v>11.458127051956851</c:v>
                </c:pt>
                <c:pt idx="4">
                  <c:v>11.370086778968865</c:v>
                </c:pt>
                <c:pt idx="5">
                  <c:v>11.277457099325147</c:v>
                </c:pt>
                <c:pt idx="6">
                  <c:v>11.024654290184802</c:v>
                </c:pt>
                <c:pt idx="7">
                  <c:v>10.841972895067762</c:v>
                </c:pt>
                <c:pt idx="8">
                  <c:v>10.808222220863671</c:v>
                </c:pt>
                <c:pt idx="9">
                  <c:v>10.717858588485488</c:v>
                </c:pt>
                <c:pt idx="10">
                  <c:v>10.367656637082451</c:v>
                </c:pt>
                <c:pt idx="11">
                  <c:v>10.20009691736025</c:v>
                </c:pt>
                <c:pt idx="12">
                  <c:v>9.6144035575747662</c:v>
                </c:pt>
                <c:pt idx="13">
                  <c:v>9.6089128707420812</c:v>
                </c:pt>
                <c:pt idx="14">
                  <c:v>9.5482038757580767</c:v>
                </c:pt>
                <c:pt idx="15">
                  <c:v>9.3314793889320988</c:v>
                </c:pt>
                <c:pt idx="16">
                  <c:v>9.3227208100243182</c:v>
                </c:pt>
                <c:pt idx="17">
                  <c:v>9.2442084498478057</c:v>
                </c:pt>
                <c:pt idx="18">
                  <c:v>9.0101482514785154</c:v>
                </c:pt>
                <c:pt idx="19">
                  <c:v>8.6953879680657149</c:v>
                </c:pt>
                <c:pt idx="20">
                  <c:v>8.5654968909961227</c:v>
                </c:pt>
                <c:pt idx="21">
                  <c:v>8.4948699229631899</c:v>
                </c:pt>
                <c:pt idx="22">
                  <c:v>8.3352801097228291</c:v>
                </c:pt>
                <c:pt idx="23">
                  <c:v>8.056098508795845</c:v>
                </c:pt>
                <c:pt idx="24">
                  <c:v>7.6889111025932229</c:v>
                </c:pt>
                <c:pt idx="25">
                  <c:v>7.6296003580055318</c:v>
                </c:pt>
                <c:pt idx="26">
                  <c:v>7.3696234914098282</c:v>
                </c:pt>
                <c:pt idx="27">
                  <c:v>7.1399505176118225</c:v>
                </c:pt>
                <c:pt idx="28">
                  <c:v>6.5121731412420774</c:v>
                </c:pt>
                <c:pt idx="29">
                  <c:v>5.5461193272155205</c:v>
                </c:pt>
                <c:pt idx="30">
                  <c:v>5.4094338495839471</c:v>
                </c:pt>
                <c:pt idx="31">
                  <c:v>4.5200811165670478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0010112"/>
        <c:axId val="170011648"/>
      </c:barChart>
      <c:catAx>
        <c:axId val="170010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400">
                <a:solidFill>
                  <a:schemeClr val="tx2"/>
                </a:solidFill>
                <a:latin typeface="Century Gothic" panose="020B0502020202020204" pitchFamily="34" charset="0"/>
              </a:defRPr>
            </a:pPr>
            <a:endParaRPr lang="es-MX"/>
          </a:p>
        </c:txPr>
        <c:crossAx val="170011648"/>
        <c:crosses val="autoZero"/>
        <c:auto val="1"/>
        <c:lblAlgn val="ctr"/>
        <c:lblOffset val="100"/>
        <c:noMultiLvlLbl val="0"/>
      </c:catAx>
      <c:valAx>
        <c:axId val="1700116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70010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>
          <a:latin typeface="Corbel" panose="020B0503020204020204" pitchFamily="34" charset="0"/>
        </a:defRPr>
      </a:pPr>
      <a:endParaRPr lang="es-MX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419243590717406E-2"/>
          <c:y val="4.4057617797775381E-2"/>
          <c:w val="0.95050825904997305"/>
          <c:h val="0.8945169286745917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C000"/>
            </a:solidFill>
          </c:spPr>
          <c:invertIfNegative val="0"/>
          <c:cat>
            <c:strRef>
              <c:f>Hoja1!$A$4:$A$35</c:f>
              <c:strCache>
                <c:ptCount val="32"/>
                <c:pt idx="0">
                  <c:v>Quintana Roo</c:v>
                </c:pt>
                <c:pt idx="1">
                  <c:v>Hidalgo</c:v>
                </c:pt>
                <c:pt idx="2">
                  <c:v>México</c:v>
                </c:pt>
                <c:pt idx="3">
                  <c:v>Zacatecas</c:v>
                </c:pt>
                <c:pt idx="4">
                  <c:v>Sinaloa</c:v>
                </c:pt>
                <c:pt idx="5">
                  <c:v>Chihuahua</c:v>
                </c:pt>
                <c:pt idx="6">
                  <c:v>Yucatán</c:v>
                </c:pt>
                <c:pt idx="7">
                  <c:v>Jalisco</c:v>
                </c:pt>
                <c:pt idx="8">
                  <c:v>Coahuila de Zaragoza</c:v>
                </c:pt>
                <c:pt idx="9">
                  <c:v>San Luis Potosí</c:v>
                </c:pt>
                <c:pt idx="10">
                  <c:v>Distrito Federal</c:v>
                </c:pt>
                <c:pt idx="11">
                  <c:v>Querétaro</c:v>
                </c:pt>
                <c:pt idx="12">
                  <c:v>Colima</c:v>
                </c:pt>
                <c:pt idx="13">
                  <c:v>Chiapas</c:v>
                </c:pt>
                <c:pt idx="14">
                  <c:v>Guerero</c:v>
                </c:pt>
                <c:pt idx="15">
                  <c:v>Guanajuato</c:v>
                </c:pt>
                <c:pt idx="16">
                  <c:v>Aguascalientes</c:v>
                </c:pt>
                <c:pt idx="17">
                  <c:v>Baja California Sur</c:v>
                </c:pt>
                <c:pt idx="18">
                  <c:v>Campeche</c:v>
                </c:pt>
                <c:pt idx="19">
                  <c:v>Nayarit</c:v>
                </c:pt>
                <c:pt idx="20">
                  <c:v>Veracruz de Ignacio de la Llave</c:v>
                </c:pt>
                <c:pt idx="21">
                  <c:v>Tabasco</c:v>
                </c:pt>
                <c:pt idx="22">
                  <c:v>Baja California</c:v>
                </c:pt>
                <c:pt idx="23">
                  <c:v>Tlaxcala</c:v>
                </c:pt>
                <c:pt idx="24">
                  <c:v>Oaxaca</c:v>
                </c:pt>
                <c:pt idx="25">
                  <c:v>Durango</c:v>
                </c:pt>
                <c:pt idx="26">
                  <c:v>Puebla</c:v>
                </c:pt>
                <c:pt idx="27">
                  <c:v>Sonora</c:v>
                </c:pt>
                <c:pt idx="28">
                  <c:v>Nuevo León</c:v>
                </c:pt>
                <c:pt idx="29">
                  <c:v>Michoacán de Ocampo</c:v>
                </c:pt>
                <c:pt idx="30">
                  <c:v>Tamaulipas</c:v>
                </c:pt>
                <c:pt idx="31">
                  <c:v>Morelos</c:v>
                </c:pt>
              </c:strCache>
            </c:strRef>
          </c:cat>
          <c:val>
            <c:numRef>
              <c:f>Hoja1!$B$4:$B$35</c:f>
              <c:numCache>
                <c:formatCode>#,##0.00</c:formatCode>
                <c:ptCount val="32"/>
                <c:pt idx="0">
                  <c:v>11.055258209171127</c:v>
                </c:pt>
                <c:pt idx="1">
                  <c:v>7.5385822652367249</c:v>
                </c:pt>
                <c:pt idx="2">
                  <c:v>6.3470136341615344</c:v>
                </c:pt>
                <c:pt idx="3">
                  <c:v>6.0734643797448937</c:v>
                </c:pt>
                <c:pt idx="4">
                  <c:v>5.690230658097934</c:v>
                </c:pt>
                <c:pt idx="5">
                  <c:v>5.2828341270194414</c:v>
                </c:pt>
                <c:pt idx="6">
                  <c:v>5.0142597038493184</c:v>
                </c:pt>
                <c:pt idx="7">
                  <c:v>4.8969583581370255</c:v>
                </c:pt>
                <c:pt idx="8">
                  <c:v>4.8034120306709855</c:v>
                </c:pt>
                <c:pt idx="9">
                  <c:v>4.6754891025834304</c:v>
                </c:pt>
                <c:pt idx="10">
                  <c:v>4.6286601081000072</c:v>
                </c:pt>
                <c:pt idx="11">
                  <c:v>4.3897630865631845</c:v>
                </c:pt>
                <c:pt idx="12">
                  <c:v>4.3865404442778164</c:v>
                </c:pt>
                <c:pt idx="13">
                  <c:v>4.3119590409721233</c:v>
                </c:pt>
                <c:pt idx="14">
                  <c:v>4.0630942678619837</c:v>
                </c:pt>
                <c:pt idx="15">
                  <c:v>3.5200708169237998</c:v>
                </c:pt>
                <c:pt idx="16">
                  <c:v>3.3087972557707452</c:v>
                </c:pt>
                <c:pt idx="17">
                  <c:v>3.1070967741935482</c:v>
                </c:pt>
                <c:pt idx="18">
                  <c:v>3.0015362193248514</c:v>
                </c:pt>
                <c:pt idx="19">
                  <c:v>2.961188308576908</c:v>
                </c:pt>
                <c:pt idx="20">
                  <c:v>2.9476905490527652</c:v>
                </c:pt>
                <c:pt idx="21">
                  <c:v>2.3874846769015252</c:v>
                </c:pt>
                <c:pt idx="22">
                  <c:v>2.1181572032331868</c:v>
                </c:pt>
                <c:pt idx="23">
                  <c:v>1.6881757935123822</c:v>
                </c:pt>
                <c:pt idx="24">
                  <c:v>1.6236852356836775</c:v>
                </c:pt>
                <c:pt idx="25">
                  <c:v>1.5493022401762762</c:v>
                </c:pt>
                <c:pt idx="26">
                  <c:v>1.4826072952733698</c:v>
                </c:pt>
                <c:pt idx="27">
                  <c:v>1.3550973197192087</c:v>
                </c:pt>
                <c:pt idx="28">
                  <c:v>-5.0569043790519082E-2</c:v>
                </c:pt>
                <c:pt idx="29">
                  <c:v>-0.15106209065794807</c:v>
                </c:pt>
                <c:pt idx="30">
                  <c:v>-1.3682038399425822</c:v>
                </c:pt>
                <c:pt idx="31">
                  <c:v>-2.0166804707513917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0037248"/>
        <c:axId val="170038784"/>
      </c:barChart>
      <c:catAx>
        <c:axId val="170037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400">
                <a:solidFill>
                  <a:schemeClr val="tx2"/>
                </a:solidFill>
                <a:latin typeface="Century Gothic" panose="020B0502020202020204" pitchFamily="34" charset="0"/>
              </a:defRPr>
            </a:pPr>
            <a:endParaRPr lang="es-MX"/>
          </a:p>
        </c:txPr>
        <c:crossAx val="170038784"/>
        <c:crosses val="autoZero"/>
        <c:auto val="1"/>
        <c:lblAlgn val="ctr"/>
        <c:lblOffset val="100"/>
        <c:noMultiLvlLbl val="0"/>
      </c:catAx>
      <c:valAx>
        <c:axId val="17003878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7003724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163740073306566E-2"/>
          <c:y val="8.0022447648267006E-2"/>
          <c:w val="0.9415182062149634"/>
          <c:h val="0.84509398647063905"/>
        </c:manualLayout>
      </c:layout>
      <c:lineChart>
        <c:grouping val="standard"/>
        <c:varyColors val="0"/>
        <c:ser>
          <c:idx val="0"/>
          <c:order val="0"/>
          <c:tx>
            <c:strRef>
              <c:f>Hoja1!$B$41</c:f>
              <c:strCache>
                <c:ptCount val="1"/>
                <c:pt idx="0">
                  <c:v>Público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square"/>
            <c:size val="5"/>
            <c:spPr>
              <a:solidFill>
                <a:srgbClr val="FFC000"/>
              </a:solidFill>
              <a:ln>
                <a:noFill/>
              </a:ln>
            </c:spPr>
          </c:marker>
          <c:cat>
            <c:strRef>
              <c:f>Hoja1!$A$42:$A$73</c:f>
              <c:strCache>
                <c:ptCount val="32"/>
                <c:pt idx="0">
                  <c:v>Aguascalientes</c:v>
                </c:pt>
                <c:pt idx="1">
                  <c:v>Baja California</c:v>
                </c:pt>
                <c:pt idx="2">
                  <c:v>Baja California Sur</c:v>
                </c:pt>
                <c:pt idx="3">
                  <c:v>Campeche</c:v>
                </c:pt>
                <c:pt idx="4">
                  <c:v>Chiapas</c:v>
                </c:pt>
                <c:pt idx="5">
                  <c:v>Chihuahua</c:v>
                </c:pt>
                <c:pt idx="6">
                  <c:v>Coahuila</c:v>
                </c:pt>
                <c:pt idx="7">
                  <c:v>Colima</c:v>
                </c:pt>
                <c:pt idx="8">
                  <c:v>Distrito Federal</c:v>
                </c:pt>
                <c:pt idx="9">
                  <c:v>Durango</c:v>
                </c:pt>
                <c:pt idx="10">
                  <c:v>Guanajuato</c:v>
                </c:pt>
                <c:pt idx="11">
                  <c:v>Guerero</c:v>
                </c:pt>
                <c:pt idx="12">
                  <c:v>Hidalgo</c:v>
                </c:pt>
                <c:pt idx="13">
                  <c:v>Jalisco</c:v>
                </c:pt>
                <c:pt idx="14">
                  <c:v>México</c:v>
                </c:pt>
                <c:pt idx="15">
                  <c:v>Michoacán</c:v>
                </c:pt>
                <c:pt idx="16">
                  <c:v>Morelos</c:v>
                </c:pt>
                <c:pt idx="17">
                  <c:v>Nayarit</c:v>
                </c:pt>
                <c:pt idx="18">
                  <c:v>Nuevo León</c:v>
                </c:pt>
                <c:pt idx="19">
                  <c:v>Oaxaca</c:v>
                </c:pt>
                <c:pt idx="20">
                  <c:v>Puebla</c:v>
                </c:pt>
                <c:pt idx="21">
                  <c:v>Querétaro</c:v>
                </c:pt>
                <c:pt idx="22">
                  <c:v>Quintana Roo</c:v>
                </c:pt>
                <c:pt idx="23">
                  <c:v>San Luis Potosí</c:v>
                </c:pt>
                <c:pt idx="24">
                  <c:v>Sinaloa</c:v>
                </c:pt>
                <c:pt idx="25">
                  <c:v>Sonora</c:v>
                </c:pt>
                <c:pt idx="26">
                  <c:v>Tabasco</c:v>
                </c:pt>
                <c:pt idx="27">
                  <c:v>Tamaulipas</c:v>
                </c:pt>
                <c:pt idx="28">
                  <c:v>Tlaxcala</c:v>
                </c:pt>
                <c:pt idx="29">
                  <c:v>Veracruz</c:v>
                </c:pt>
                <c:pt idx="30">
                  <c:v>Yucatán</c:v>
                </c:pt>
                <c:pt idx="31">
                  <c:v>Zacatecas</c:v>
                </c:pt>
              </c:strCache>
            </c:strRef>
          </c:cat>
          <c:val>
            <c:numRef>
              <c:f>Hoja1!$B$42:$B$73</c:f>
              <c:numCache>
                <c:formatCode>#,##0.00</c:formatCode>
                <c:ptCount val="32"/>
                <c:pt idx="0">
                  <c:v>6.4648281374900085</c:v>
                </c:pt>
                <c:pt idx="1">
                  <c:v>3.0170743677834344</c:v>
                </c:pt>
                <c:pt idx="2">
                  <c:v>7.4961416917762911</c:v>
                </c:pt>
                <c:pt idx="3">
                  <c:v>3.8129594958673887</c:v>
                </c:pt>
                <c:pt idx="4">
                  <c:v>3.755868544600939</c:v>
                </c:pt>
                <c:pt idx="5">
                  <c:v>5.016311032675544</c:v>
                </c:pt>
                <c:pt idx="6">
                  <c:v>3.0176672858780278</c:v>
                </c:pt>
                <c:pt idx="7">
                  <c:v>4.8308923687739567</c:v>
                </c:pt>
                <c:pt idx="8">
                  <c:v>3.1820924339326635</c:v>
                </c:pt>
                <c:pt idx="9">
                  <c:v>3.4457831325301203</c:v>
                </c:pt>
                <c:pt idx="10">
                  <c:v>6.7030099556235196</c:v>
                </c:pt>
                <c:pt idx="11">
                  <c:v>4.9396921123631321</c:v>
                </c:pt>
                <c:pt idx="12">
                  <c:v>8.0536678863913576</c:v>
                </c:pt>
                <c:pt idx="13">
                  <c:v>6.4524385703648548</c:v>
                </c:pt>
                <c:pt idx="14">
                  <c:v>6.5857861204099741</c:v>
                </c:pt>
                <c:pt idx="15">
                  <c:v>-0.17828241958324917</c:v>
                </c:pt>
                <c:pt idx="16">
                  <c:v>9.1948867459071533</c:v>
                </c:pt>
                <c:pt idx="17">
                  <c:v>5.1680827484299883</c:v>
                </c:pt>
                <c:pt idx="18">
                  <c:v>5.1956860883130975</c:v>
                </c:pt>
                <c:pt idx="19">
                  <c:v>1.2422609148650545</c:v>
                </c:pt>
                <c:pt idx="20">
                  <c:v>3.6525996351067627</c:v>
                </c:pt>
                <c:pt idx="21">
                  <c:v>3.0455351862803082</c:v>
                </c:pt>
                <c:pt idx="22">
                  <c:v>6.69375120913136</c:v>
                </c:pt>
                <c:pt idx="23">
                  <c:v>3.4633941262437191</c:v>
                </c:pt>
                <c:pt idx="24">
                  <c:v>6.2659949275279052</c:v>
                </c:pt>
                <c:pt idx="25">
                  <c:v>1.4644021772072104</c:v>
                </c:pt>
                <c:pt idx="26">
                  <c:v>2.6996158239019827</c:v>
                </c:pt>
                <c:pt idx="27">
                  <c:v>3.6442656804653882E-2</c:v>
                </c:pt>
                <c:pt idx="28">
                  <c:v>1.944116489571037</c:v>
                </c:pt>
                <c:pt idx="29">
                  <c:v>4.6976427742426106</c:v>
                </c:pt>
                <c:pt idx="30">
                  <c:v>4.2442739382184316</c:v>
                </c:pt>
                <c:pt idx="31">
                  <c:v>9.2640047675804507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Hoja1!$C$41</c:f>
              <c:strCache>
                <c:ptCount val="1"/>
                <c:pt idx="0">
                  <c:v>Privado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square"/>
            <c:size val="5"/>
            <c:spPr>
              <a:solidFill>
                <a:schemeClr val="tx2"/>
              </a:solidFill>
              <a:ln>
                <a:noFill/>
              </a:ln>
            </c:spPr>
          </c:marker>
          <c:cat>
            <c:strRef>
              <c:f>Hoja1!$A$42:$A$73</c:f>
              <c:strCache>
                <c:ptCount val="32"/>
                <c:pt idx="0">
                  <c:v>Aguascalientes</c:v>
                </c:pt>
                <c:pt idx="1">
                  <c:v>Baja California</c:v>
                </c:pt>
                <c:pt idx="2">
                  <c:v>Baja California Sur</c:v>
                </c:pt>
                <c:pt idx="3">
                  <c:v>Campeche</c:v>
                </c:pt>
                <c:pt idx="4">
                  <c:v>Chiapas</c:v>
                </c:pt>
                <c:pt idx="5">
                  <c:v>Chihuahua</c:v>
                </c:pt>
                <c:pt idx="6">
                  <c:v>Coahuila</c:v>
                </c:pt>
                <c:pt idx="7">
                  <c:v>Colima</c:v>
                </c:pt>
                <c:pt idx="8">
                  <c:v>Distrito Federal</c:v>
                </c:pt>
                <c:pt idx="9">
                  <c:v>Durango</c:v>
                </c:pt>
                <c:pt idx="10">
                  <c:v>Guanajuato</c:v>
                </c:pt>
                <c:pt idx="11">
                  <c:v>Guerero</c:v>
                </c:pt>
                <c:pt idx="12">
                  <c:v>Hidalgo</c:v>
                </c:pt>
                <c:pt idx="13">
                  <c:v>Jalisco</c:v>
                </c:pt>
                <c:pt idx="14">
                  <c:v>México</c:v>
                </c:pt>
                <c:pt idx="15">
                  <c:v>Michoacán</c:v>
                </c:pt>
                <c:pt idx="16">
                  <c:v>Morelos</c:v>
                </c:pt>
                <c:pt idx="17">
                  <c:v>Nayarit</c:v>
                </c:pt>
                <c:pt idx="18">
                  <c:v>Nuevo León</c:v>
                </c:pt>
                <c:pt idx="19">
                  <c:v>Oaxaca</c:v>
                </c:pt>
                <c:pt idx="20">
                  <c:v>Puebla</c:v>
                </c:pt>
                <c:pt idx="21">
                  <c:v>Querétaro</c:v>
                </c:pt>
                <c:pt idx="22">
                  <c:v>Quintana Roo</c:v>
                </c:pt>
                <c:pt idx="23">
                  <c:v>San Luis Potosí</c:v>
                </c:pt>
                <c:pt idx="24">
                  <c:v>Sinaloa</c:v>
                </c:pt>
                <c:pt idx="25">
                  <c:v>Sonora</c:v>
                </c:pt>
                <c:pt idx="26">
                  <c:v>Tabasco</c:v>
                </c:pt>
                <c:pt idx="27">
                  <c:v>Tamaulipas</c:v>
                </c:pt>
                <c:pt idx="28">
                  <c:v>Tlaxcala</c:v>
                </c:pt>
                <c:pt idx="29">
                  <c:v>Veracruz</c:v>
                </c:pt>
                <c:pt idx="30">
                  <c:v>Yucatán</c:v>
                </c:pt>
                <c:pt idx="31">
                  <c:v>Zacatecas</c:v>
                </c:pt>
              </c:strCache>
            </c:strRef>
          </c:cat>
          <c:val>
            <c:numRef>
              <c:f>Hoja1!$C$42:$C$73</c:f>
              <c:numCache>
                <c:formatCode>#,##0.00</c:formatCode>
                <c:ptCount val="32"/>
                <c:pt idx="0">
                  <c:v>-4.6173149309912072</c:v>
                </c:pt>
                <c:pt idx="1">
                  <c:v>-0.95317947133842373</c:v>
                </c:pt>
                <c:pt idx="2">
                  <c:v>-7.2468793342579794</c:v>
                </c:pt>
                <c:pt idx="3">
                  <c:v>-2.0928899082568786</c:v>
                </c:pt>
                <c:pt idx="4">
                  <c:v>7.4617636146267108</c:v>
                </c:pt>
                <c:pt idx="5">
                  <c:v>-7.5786282682834424E-2</c:v>
                </c:pt>
                <c:pt idx="6">
                  <c:v>6.8537276361237254</c:v>
                </c:pt>
                <c:pt idx="7">
                  <c:v>7.7088765446094545</c:v>
                </c:pt>
                <c:pt idx="8">
                  <c:v>7.3586764061192298</c:v>
                </c:pt>
                <c:pt idx="9">
                  <c:v>-4.5235339506172778</c:v>
                </c:pt>
                <c:pt idx="10">
                  <c:v>-0.26908846283215654</c:v>
                </c:pt>
                <c:pt idx="11">
                  <c:v>-1.1427898209236582</c:v>
                </c:pt>
                <c:pt idx="12">
                  <c:v>5.9884635553224994</c:v>
                </c:pt>
                <c:pt idx="13">
                  <c:v>2.4729857132496895</c:v>
                </c:pt>
                <c:pt idx="14">
                  <c:v>6.0039396637793789</c:v>
                </c:pt>
                <c:pt idx="15">
                  <c:v>-2.8472182677524105E-2</c:v>
                </c:pt>
                <c:pt idx="16">
                  <c:v>-18.919049459041727</c:v>
                </c:pt>
                <c:pt idx="17">
                  <c:v>-11.14521841794569</c:v>
                </c:pt>
                <c:pt idx="18">
                  <c:v>-7.4880487938897833</c:v>
                </c:pt>
                <c:pt idx="19">
                  <c:v>2.9580821533716528</c:v>
                </c:pt>
                <c:pt idx="20">
                  <c:v>-1.1580814673494662</c:v>
                </c:pt>
                <c:pt idx="21">
                  <c:v>7.7510782501540394</c:v>
                </c:pt>
                <c:pt idx="22">
                  <c:v>23.982224770642176</c:v>
                </c:pt>
                <c:pt idx="23">
                  <c:v>8.3684050015248541</c:v>
                </c:pt>
                <c:pt idx="24">
                  <c:v>1.8974901723616573</c:v>
                </c:pt>
                <c:pt idx="25">
                  <c:v>0.84845760521436198</c:v>
                </c:pt>
                <c:pt idx="26">
                  <c:v>0.70776680946172466</c:v>
                </c:pt>
                <c:pt idx="27">
                  <c:v>-4.1529528243825382</c:v>
                </c:pt>
                <c:pt idx="28">
                  <c:v>-0.30674846625766927</c:v>
                </c:pt>
                <c:pt idx="29">
                  <c:v>-2.133544053733702</c:v>
                </c:pt>
                <c:pt idx="30">
                  <c:v>6.0139238631313878</c:v>
                </c:pt>
                <c:pt idx="31">
                  <c:v>-13.181082539111674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c:spPr>
        </c:hiLowLines>
        <c:marker val="1"/>
        <c:smooth val="0"/>
        <c:axId val="153912448"/>
        <c:axId val="153913984"/>
      </c:lineChart>
      <c:catAx>
        <c:axId val="1539124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txPr>
          <a:bodyPr rot="-5400000" vert="horz"/>
          <a:lstStyle/>
          <a:p>
            <a:pPr>
              <a:defRPr sz="1200">
                <a:solidFill>
                  <a:schemeClr val="tx2"/>
                </a:solidFill>
              </a:defRPr>
            </a:pPr>
            <a:endParaRPr lang="es-MX"/>
          </a:p>
        </c:txPr>
        <c:crossAx val="153913984"/>
        <c:crosses val="autoZero"/>
        <c:auto val="1"/>
        <c:lblAlgn val="ctr"/>
        <c:lblOffset val="100"/>
        <c:noMultiLvlLbl val="0"/>
      </c:catAx>
      <c:valAx>
        <c:axId val="153913984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ln w="9525">
            <a:solidFill>
              <a:schemeClr val="accent1">
                <a:shade val="50000"/>
              </a:schemeClr>
            </a:solidFill>
          </a:ln>
        </c:spPr>
        <c:crossAx val="15391244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400">
          <a:latin typeface="Century Gothic" panose="020B0502020202020204" pitchFamily="34" charset="0"/>
        </a:defRPr>
      </a:pPr>
      <a:endParaRPr lang="es-MX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336143206310413E-2"/>
          <c:y val="9.9082148054010263E-2"/>
          <c:w val="0.92569182127911731"/>
          <c:h val="0.793930416945542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Hoja2!$J$3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Hoja2!$I$4:$I$13</c:f>
              <c:strCache>
                <c:ptCount val="10"/>
                <c:pt idx="0">
                  <c:v>UNAM</c:v>
                </c:pt>
                <c:pt idx="1">
                  <c:v>IPN</c:v>
                </c:pt>
                <c:pt idx="2">
                  <c:v>UdeG</c:v>
                </c:pt>
                <c:pt idx="3">
                  <c:v>UANL</c:v>
                </c:pt>
                <c:pt idx="4">
                  <c:v>UAS</c:v>
                </c:pt>
                <c:pt idx="5">
                  <c:v>UV</c:v>
                </c:pt>
                <c:pt idx="6">
                  <c:v>BUAP</c:v>
                </c:pt>
                <c:pt idx="7">
                  <c:v>UABC</c:v>
                </c:pt>
                <c:pt idx="8">
                  <c:v>UAM</c:v>
                </c:pt>
                <c:pt idx="9">
                  <c:v>UAEM</c:v>
                </c:pt>
              </c:strCache>
            </c:strRef>
          </c:cat>
          <c:val>
            <c:numRef>
              <c:f>Hoja2!$J$4:$J$13</c:f>
              <c:numCache>
                <c:formatCode>#,##0</c:formatCode>
                <c:ptCount val="10"/>
                <c:pt idx="0">
                  <c:v>93647</c:v>
                </c:pt>
                <c:pt idx="1">
                  <c:v>68307</c:v>
                </c:pt>
                <c:pt idx="2">
                  <c:v>49144</c:v>
                </c:pt>
                <c:pt idx="3">
                  <c:v>41082</c:v>
                </c:pt>
                <c:pt idx="4">
                  <c:v>25951</c:v>
                </c:pt>
                <c:pt idx="5">
                  <c:v>31334</c:v>
                </c:pt>
                <c:pt idx="6">
                  <c:v>28332</c:v>
                </c:pt>
                <c:pt idx="7">
                  <c:v>21964</c:v>
                </c:pt>
                <c:pt idx="8">
                  <c:v>29592</c:v>
                </c:pt>
                <c:pt idx="9">
                  <c:v>19880</c:v>
                </c:pt>
              </c:numCache>
            </c:numRef>
          </c:val>
        </c:ser>
        <c:ser>
          <c:idx val="1"/>
          <c:order val="1"/>
          <c:tx>
            <c:strRef>
              <c:f>Hoja2!$K$3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Hoja2!$I$4:$I$13</c:f>
              <c:strCache>
                <c:ptCount val="10"/>
                <c:pt idx="0">
                  <c:v>UNAM</c:v>
                </c:pt>
                <c:pt idx="1">
                  <c:v>IPN</c:v>
                </c:pt>
                <c:pt idx="2">
                  <c:v>UdeG</c:v>
                </c:pt>
                <c:pt idx="3">
                  <c:v>UANL</c:v>
                </c:pt>
                <c:pt idx="4">
                  <c:v>UAS</c:v>
                </c:pt>
                <c:pt idx="5">
                  <c:v>UV</c:v>
                </c:pt>
                <c:pt idx="6">
                  <c:v>BUAP</c:v>
                </c:pt>
                <c:pt idx="7">
                  <c:v>UABC</c:v>
                </c:pt>
                <c:pt idx="8">
                  <c:v>UAM</c:v>
                </c:pt>
                <c:pt idx="9">
                  <c:v>UAEM</c:v>
                </c:pt>
              </c:strCache>
            </c:strRef>
          </c:cat>
          <c:val>
            <c:numRef>
              <c:f>Hoja2!$K$4:$K$13</c:f>
              <c:numCache>
                <c:formatCode>#,##0</c:formatCode>
                <c:ptCount val="10"/>
                <c:pt idx="0">
                  <c:v>103546</c:v>
                </c:pt>
                <c:pt idx="1">
                  <c:v>29504</c:v>
                </c:pt>
                <c:pt idx="2">
                  <c:v>56201</c:v>
                </c:pt>
                <c:pt idx="3">
                  <c:v>46296</c:v>
                </c:pt>
                <c:pt idx="4">
                  <c:v>35852</c:v>
                </c:pt>
                <c:pt idx="5">
                  <c:v>28142</c:v>
                </c:pt>
                <c:pt idx="6">
                  <c:v>29131</c:v>
                </c:pt>
                <c:pt idx="7">
                  <c:v>33799</c:v>
                </c:pt>
                <c:pt idx="8">
                  <c:v>22628</c:v>
                </c:pt>
                <c:pt idx="9">
                  <c:v>28678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0108800"/>
        <c:axId val="170110336"/>
      </c:barChart>
      <c:catAx>
        <c:axId val="170108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chemeClr val="tx2"/>
                </a:solidFill>
                <a:latin typeface="Century Gothic" panose="020B0502020202020204" pitchFamily="34" charset="0"/>
              </a:defRPr>
            </a:pPr>
            <a:endParaRPr lang="es-MX"/>
          </a:p>
        </c:txPr>
        <c:crossAx val="170110336"/>
        <c:crosses val="autoZero"/>
        <c:auto val="1"/>
        <c:lblAlgn val="ctr"/>
        <c:lblOffset val="100"/>
        <c:noMultiLvlLbl val="0"/>
      </c:catAx>
      <c:valAx>
        <c:axId val="17011033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70108800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800">
                <a:solidFill>
                  <a:schemeClr val="tx2"/>
                </a:solidFill>
                <a:latin typeface="Corbel" pitchFamily="34" charset="0"/>
              </a:defRPr>
            </a:pPr>
            <a:r>
              <a:rPr lang="es-MX" sz="1800" b="0" dirty="0">
                <a:solidFill>
                  <a:schemeClr val="tx2"/>
                </a:solidFill>
                <a:latin typeface="Century Gothic" panose="020B0502020202020204" pitchFamily="34" charset="0"/>
              </a:rPr>
              <a:t>Grupo 1 </a:t>
            </a:r>
            <a:r>
              <a:rPr lang="es-MX" sz="1800" b="0" baseline="30000" dirty="0">
                <a:solidFill>
                  <a:schemeClr val="tx2"/>
                </a:solidFill>
                <a:latin typeface="Century Gothic" panose="020B0502020202020204" pitchFamily="34" charset="0"/>
              </a:rPr>
              <a:t>/*</a:t>
            </a:r>
          </a:p>
        </c:rich>
      </c:tx>
      <c:layout>
        <c:manualLayout>
          <c:xMode val="edge"/>
          <c:yMode val="edge"/>
          <c:x val="0.79752431834100812"/>
          <c:y val="2.6425635655457878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9.4417288747997444E-2"/>
          <c:y val="0.10695610965296004"/>
          <c:w val="0.87220925925925963"/>
          <c:h val="0.808792650918635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Hoja2!$N$3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Hoja2!$I$4:$I$13</c:f>
              <c:strCache>
                <c:ptCount val="10"/>
                <c:pt idx="0">
                  <c:v>UNAM</c:v>
                </c:pt>
                <c:pt idx="1">
                  <c:v>IPN</c:v>
                </c:pt>
                <c:pt idx="2">
                  <c:v>UdeG</c:v>
                </c:pt>
                <c:pt idx="3">
                  <c:v>UANL</c:v>
                </c:pt>
                <c:pt idx="4">
                  <c:v>UAS</c:v>
                </c:pt>
                <c:pt idx="5">
                  <c:v>UV</c:v>
                </c:pt>
                <c:pt idx="6">
                  <c:v>BUAP</c:v>
                </c:pt>
                <c:pt idx="7">
                  <c:v>UABC</c:v>
                </c:pt>
                <c:pt idx="8">
                  <c:v>UAM</c:v>
                </c:pt>
                <c:pt idx="9">
                  <c:v>UAEM</c:v>
                </c:pt>
              </c:strCache>
            </c:strRef>
          </c:cat>
          <c:val>
            <c:numRef>
              <c:f>Hoja2!$N$4:$N$13</c:f>
              <c:numCache>
                <c:formatCode>#,##0</c:formatCode>
                <c:ptCount val="10"/>
                <c:pt idx="0">
                  <c:v>49102</c:v>
                </c:pt>
                <c:pt idx="1">
                  <c:v>48068</c:v>
                </c:pt>
                <c:pt idx="2">
                  <c:v>25676</c:v>
                </c:pt>
                <c:pt idx="3">
                  <c:v>25050</c:v>
                </c:pt>
                <c:pt idx="4">
                  <c:v>14766</c:v>
                </c:pt>
                <c:pt idx="5">
                  <c:v>17134</c:v>
                </c:pt>
                <c:pt idx="6">
                  <c:v>15733</c:v>
                </c:pt>
                <c:pt idx="7">
                  <c:v>13048</c:v>
                </c:pt>
                <c:pt idx="8">
                  <c:v>17131</c:v>
                </c:pt>
                <c:pt idx="9">
                  <c:v>10427</c:v>
                </c:pt>
              </c:numCache>
            </c:numRef>
          </c:val>
        </c:ser>
        <c:ser>
          <c:idx val="1"/>
          <c:order val="1"/>
          <c:tx>
            <c:strRef>
              <c:f>Hoja2!$O$3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Hoja2!$I$4:$I$13</c:f>
              <c:strCache>
                <c:ptCount val="10"/>
                <c:pt idx="0">
                  <c:v>UNAM</c:v>
                </c:pt>
                <c:pt idx="1">
                  <c:v>IPN</c:v>
                </c:pt>
                <c:pt idx="2">
                  <c:v>UdeG</c:v>
                </c:pt>
                <c:pt idx="3">
                  <c:v>UANL</c:v>
                </c:pt>
                <c:pt idx="4">
                  <c:v>UAS</c:v>
                </c:pt>
                <c:pt idx="5">
                  <c:v>UV</c:v>
                </c:pt>
                <c:pt idx="6">
                  <c:v>BUAP</c:v>
                </c:pt>
                <c:pt idx="7">
                  <c:v>UABC</c:v>
                </c:pt>
                <c:pt idx="8">
                  <c:v>UAM</c:v>
                </c:pt>
                <c:pt idx="9">
                  <c:v>UAEM</c:v>
                </c:pt>
              </c:strCache>
            </c:strRef>
          </c:cat>
          <c:val>
            <c:numRef>
              <c:f>Hoja2!$O$4:$O$13</c:f>
              <c:numCache>
                <c:formatCode>#,##0</c:formatCode>
                <c:ptCount val="10"/>
                <c:pt idx="0">
                  <c:v>44545</c:v>
                </c:pt>
                <c:pt idx="1">
                  <c:v>23909</c:v>
                </c:pt>
                <c:pt idx="2">
                  <c:v>19798</c:v>
                </c:pt>
                <c:pt idx="3">
                  <c:v>16032</c:v>
                </c:pt>
                <c:pt idx="4">
                  <c:v>11185</c:v>
                </c:pt>
                <c:pt idx="5">
                  <c:v>14200</c:v>
                </c:pt>
                <c:pt idx="6">
                  <c:v>12599</c:v>
                </c:pt>
                <c:pt idx="7">
                  <c:v>8916</c:v>
                </c:pt>
                <c:pt idx="8">
                  <c:v>12461</c:v>
                </c:pt>
                <c:pt idx="9">
                  <c:v>9453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908032"/>
        <c:axId val="186918016"/>
      </c:barChart>
      <c:catAx>
        <c:axId val="186908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2"/>
                </a:solidFill>
                <a:latin typeface="Century Gothic" panose="020B0502020202020204" pitchFamily="34" charset="0"/>
              </a:defRPr>
            </a:pPr>
            <a:endParaRPr lang="es-MX"/>
          </a:p>
        </c:txPr>
        <c:crossAx val="186918016"/>
        <c:crosses val="autoZero"/>
        <c:auto val="1"/>
        <c:lblAlgn val="ctr"/>
        <c:lblOffset val="100"/>
        <c:noMultiLvlLbl val="0"/>
      </c:catAx>
      <c:valAx>
        <c:axId val="18691801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86908032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1800">
                <a:solidFill>
                  <a:schemeClr val="tx2"/>
                </a:solidFill>
                <a:latin typeface="Corbel" pitchFamily="34" charset="0"/>
              </a:defRPr>
            </a:pPr>
            <a:r>
              <a:rPr lang="en-US" sz="1800" b="0" dirty="0" err="1">
                <a:solidFill>
                  <a:schemeClr val="tx2"/>
                </a:solidFill>
                <a:latin typeface="Century Gothic" panose="020B0502020202020204" pitchFamily="34" charset="0"/>
              </a:rPr>
              <a:t>Grupo</a:t>
            </a:r>
            <a:r>
              <a:rPr lang="en-US" sz="1800" b="0" baseline="0" dirty="0">
                <a:solidFill>
                  <a:schemeClr val="tx2"/>
                </a:solidFill>
                <a:latin typeface="Century Gothic" panose="020B0502020202020204" pitchFamily="34" charset="0"/>
              </a:rPr>
              <a:t> 2 </a:t>
            </a:r>
            <a:r>
              <a:rPr lang="en-US" sz="1800" b="0" baseline="30000" dirty="0">
                <a:solidFill>
                  <a:schemeClr val="tx2"/>
                </a:solidFill>
                <a:latin typeface="Century Gothic" panose="020B0502020202020204" pitchFamily="34" charset="0"/>
              </a:rPr>
              <a:t>/**</a:t>
            </a:r>
          </a:p>
        </c:rich>
      </c:tx>
      <c:layout>
        <c:manualLayout>
          <c:xMode val="edge"/>
          <c:yMode val="edge"/>
          <c:x val="0.82287402539318988"/>
          <c:y val="2.989124998381871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063944444444445"/>
          <c:y val="0.10648148148148159"/>
          <c:w val="0.86126759259259311"/>
          <c:h val="0.809267279090113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Hoja2!$N$16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Hoja2!$M$17:$M$26</c:f>
              <c:strCache>
                <c:ptCount val="10"/>
                <c:pt idx="0">
                  <c:v>UNAM</c:v>
                </c:pt>
                <c:pt idx="1">
                  <c:v>IPN</c:v>
                </c:pt>
                <c:pt idx="2">
                  <c:v>UdeG</c:v>
                </c:pt>
                <c:pt idx="3">
                  <c:v>UANL</c:v>
                </c:pt>
                <c:pt idx="4">
                  <c:v>UAS</c:v>
                </c:pt>
                <c:pt idx="5">
                  <c:v>UV</c:v>
                </c:pt>
                <c:pt idx="6">
                  <c:v>BUAP</c:v>
                </c:pt>
                <c:pt idx="7">
                  <c:v>UABC</c:v>
                </c:pt>
                <c:pt idx="8">
                  <c:v>UAM</c:v>
                </c:pt>
                <c:pt idx="9">
                  <c:v>UAEM</c:v>
                </c:pt>
              </c:strCache>
            </c:strRef>
          </c:cat>
          <c:val>
            <c:numRef>
              <c:f>Hoja2!$N$17:$N$26</c:f>
              <c:numCache>
                <c:formatCode>#,##0</c:formatCode>
                <c:ptCount val="10"/>
                <c:pt idx="0">
                  <c:v>45776</c:v>
                </c:pt>
                <c:pt idx="1">
                  <c:v>13151</c:v>
                </c:pt>
                <c:pt idx="2">
                  <c:v>23693</c:v>
                </c:pt>
                <c:pt idx="3">
                  <c:v>20908</c:v>
                </c:pt>
                <c:pt idx="4">
                  <c:v>15414</c:v>
                </c:pt>
                <c:pt idx="5">
                  <c:v>11066</c:v>
                </c:pt>
                <c:pt idx="6">
                  <c:v>12412</c:v>
                </c:pt>
                <c:pt idx="7">
                  <c:v>15064</c:v>
                </c:pt>
                <c:pt idx="8">
                  <c:v>10857</c:v>
                </c:pt>
                <c:pt idx="9">
                  <c:v>10955</c:v>
                </c:pt>
              </c:numCache>
            </c:numRef>
          </c:val>
        </c:ser>
        <c:ser>
          <c:idx val="1"/>
          <c:order val="1"/>
          <c:tx>
            <c:strRef>
              <c:f>Hoja2!$O$16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Hoja2!$M$17:$M$26</c:f>
              <c:strCache>
                <c:ptCount val="10"/>
                <c:pt idx="0">
                  <c:v>UNAM</c:v>
                </c:pt>
                <c:pt idx="1">
                  <c:v>IPN</c:v>
                </c:pt>
                <c:pt idx="2">
                  <c:v>UdeG</c:v>
                </c:pt>
                <c:pt idx="3">
                  <c:v>UANL</c:v>
                </c:pt>
                <c:pt idx="4">
                  <c:v>UAS</c:v>
                </c:pt>
                <c:pt idx="5">
                  <c:v>UV</c:v>
                </c:pt>
                <c:pt idx="6">
                  <c:v>BUAP</c:v>
                </c:pt>
                <c:pt idx="7">
                  <c:v>UABC</c:v>
                </c:pt>
                <c:pt idx="8">
                  <c:v>UAM</c:v>
                </c:pt>
                <c:pt idx="9">
                  <c:v>UAEM</c:v>
                </c:pt>
              </c:strCache>
            </c:strRef>
          </c:cat>
          <c:val>
            <c:numRef>
              <c:f>Hoja2!$O$17:$O$26</c:f>
              <c:numCache>
                <c:formatCode>#,##0</c:formatCode>
                <c:ptCount val="10"/>
                <c:pt idx="0">
                  <c:v>57770</c:v>
                </c:pt>
                <c:pt idx="1">
                  <c:v>16353</c:v>
                </c:pt>
                <c:pt idx="2">
                  <c:v>32508</c:v>
                </c:pt>
                <c:pt idx="3">
                  <c:v>25388</c:v>
                </c:pt>
                <c:pt idx="4">
                  <c:v>20438</c:v>
                </c:pt>
                <c:pt idx="5">
                  <c:v>17075</c:v>
                </c:pt>
                <c:pt idx="6">
                  <c:v>16719</c:v>
                </c:pt>
                <c:pt idx="7">
                  <c:v>18735</c:v>
                </c:pt>
                <c:pt idx="8">
                  <c:v>11771</c:v>
                </c:pt>
                <c:pt idx="9">
                  <c:v>17723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6361344"/>
        <c:axId val="186362880"/>
      </c:barChart>
      <c:catAx>
        <c:axId val="186361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Century Gothic" panose="020B0502020202020204" pitchFamily="34" charset="0"/>
              </a:defRPr>
            </a:pPr>
            <a:endParaRPr lang="es-MX"/>
          </a:p>
        </c:txPr>
        <c:crossAx val="186362880"/>
        <c:crosses val="autoZero"/>
        <c:auto val="1"/>
        <c:lblAlgn val="ctr"/>
        <c:lblOffset val="100"/>
        <c:noMultiLvlLbl val="0"/>
      </c:catAx>
      <c:valAx>
        <c:axId val="186362880"/>
        <c:scaling>
          <c:orientation val="minMax"/>
          <c:max val="60000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8636134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97637967366104"/>
          <c:y val="6.4646255827122856E-2"/>
          <c:w val="0.8473347241851179"/>
          <c:h val="0.7461221025831432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Sheet1!$Q$96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Sheet1!$P$97:$P$103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Preparatoria, bachillerato o carrera técnica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Sheet1!$Q$97:$Q$103</c:f>
              <c:numCache>
                <c:formatCode>General</c:formatCode>
                <c:ptCount val="7"/>
                <c:pt idx="0">
                  <c:v>-37.786301614688391</c:v>
                </c:pt>
                <c:pt idx="1">
                  <c:v>-7.5711373213185071</c:v>
                </c:pt>
                <c:pt idx="2">
                  <c:v>-25.586667708530616</c:v>
                </c:pt>
                <c:pt idx="3">
                  <c:v>-12.586757754040553</c:v>
                </c:pt>
                <c:pt idx="4">
                  <c:v>-9.8611602240792173</c:v>
                </c:pt>
                <c:pt idx="5">
                  <c:v>-6.3600354762887372</c:v>
                </c:pt>
                <c:pt idx="6">
                  <c:v>-0.24793990105394312</c:v>
                </c:pt>
              </c:numCache>
            </c:numRef>
          </c:val>
        </c:ser>
        <c:ser>
          <c:idx val="1"/>
          <c:order val="1"/>
          <c:tx>
            <c:strRef>
              <c:f>Sheet1!$R$96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Sheet1!$P$97:$P$103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Preparatoria, bachillerato o carrera técnica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Sheet1!$R$97:$R$103</c:f>
              <c:numCache>
                <c:formatCode>General</c:formatCode>
                <c:ptCount val="7"/>
                <c:pt idx="0">
                  <c:v>39.562432088451239</c:v>
                </c:pt>
                <c:pt idx="1">
                  <c:v>8.1381475794713136</c:v>
                </c:pt>
                <c:pt idx="2">
                  <c:v>24.349002577954046</c:v>
                </c:pt>
                <c:pt idx="3">
                  <c:v>12.045873786541431</c:v>
                </c:pt>
                <c:pt idx="4">
                  <c:v>9.565105869044789</c:v>
                </c:pt>
                <c:pt idx="5">
                  <c:v>6.0690379236262491</c:v>
                </c:pt>
                <c:pt idx="6">
                  <c:v>0.27040017491096147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4"/>
        <c:overlap val="100"/>
        <c:axId val="165200640"/>
        <c:axId val="165202176"/>
      </c:barChart>
      <c:catAx>
        <c:axId val="16520064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one"/>
        <c:txPr>
          <a:bodyPr/>
          <a:lstStyle/>
          <a:p>
            <a:pPr>
              <a:defRPr sz="1600"/>
            </a:pPr>
            <a:endParaRPr lang="es-MX"/>
          </a:p>
        </c:txPr>
        <c:crossAx val="165202176"/>
        <c:crosses val="autoZero"/>
        <c:auto val="1"/>
        <c:lblAlgn val="ctr"/>
        <c:lblOffset val="100"/>
        <c:noMultiLvlLbl val="0"/>
      </c:catAx>
      <c:valAx>
        <c:axId val="165202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65200640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 anchor="t" anchorCtr="0"/>
          <a:lstStyle/>
          <a:p>
            <a:pPr>
              <a:defRPr sz="600" b="1">
                <a:latin typeface="Corbel" pitchFamily="34" charset="0"/>
              </a:defRPr>
            </a:pPr>
            <a:r>
              <a:rPr lang="es-MX" sz="1400" b="1" i="0" baseline="0" dirty="0" smtClean="0">
                <a:latin typeface="Century Gothic" panose="020B0502020202020204" pitchFamily="34" charset="0"/>
              </a:rPr>
              <a:t>Distrito Federal</a:t>
            </a:r>
            <a:endParaRPr lang="es-MX" sz="1400" b="1" i="0" baseline="0" dirty="0">
              <a:latin typeface="Century Gothic" panose="020B0502020202020204" pitchFamily="34" charset="0"/>
            </a:endParaRPr>
          </a:p>
        </c:rich>
      </c:tx>
      <c:layout>
        <c:manualLayout>
          <c:xMode val="edge"/>
          <c:yMode val="edge"/>
          <c:x val="0.3726798611111114"/>
          <c:y val="7.018518518518518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0504101804491223E-2"/>
          <c:y val="6.9162500000000057E-2"/>
          <c:w val="0.86513093979393829"/>
          <c:h val="0.8294236111111115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Sheet1!$Q$96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Sheet1!$P$155:$P$161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Sheet1!$Q$155:$Q$161</c:f>
              <c:numCache>
                <c:formatCode>General</c:formatCode>
                <c:ptCount val="7"/>
                <c:pt idx="0">
                  <c:v>-31.802474773834376</c:v>
                </c:pt>
                <c:pt idx="1">
                  <c:v>-6.244780793319415</c:v>
                </c:pt>
                <c:pt idx="2">
                  <c:v>-25.993117171189965</c:v>
                </c:pt>
                <c:pt idx="3">
                  <c:v>-12.450471903270703</c:v>
                </c:pt>
                <c:pt idx="4">
                  <c:v>-14.642538709116216</c:v>
                </c:pt>
                <c:pt idx="5">
                  <c:v>-7.8799691196938122</c:v>
                </c:pt>
                <c:pt idx="6">
                  <c:v>-0.98664752957550461</c:v>
                </c:pt>
              </c:numCache>
            </c:numRef>
          </c:val>
        </c:ser>
        <c:ser>
          <c:idx val="1"/>
          <c:order val="1"/>
          <c:tx>
            <c:strRef>
              <c:f>Sheet1!$R$96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Sheet1!$P$155:$P$161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Sheet1!$R$155:$R$161</c:f>
              <c:numCache>
                <c:formatCode>General</c:formatCode>
                <c:ptCount val="7"/>
                <c:pt idx="0">
                  <c:v>41.234435456688495</c:v>
                </c:pt>
                <c:pt idx="1">
                  <c:v>6.3965749073337186</c:v>
                </c:pt>
                <c:pt idx="2">
                  <c:v>20.836981391151365</c:v>
                </c:pt>
                <c:pt idx="3">
                  <c:v>10.929831473967244</c:v>
                </c:pt>
                <c:pt idx="4">
                  <c:v>10.058180805253</c:v>
                </c:pt>
                <c:pt idx="5">
                  <c:v>9.7875471227243729</c:v>
                </c:pt>
                <c:pt idx="6">
                  <c:v>0.75644884288179615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65913728"/>
        <c:axId val="165915264"/>
      </c:barChart>
      <c:catAx>
        <c:axId val="1659137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one"/>
        <c:txPr>
          <a:bodyPr/>
          <a:lstStyle/>
          <a:p>
            <a:pPr>
              <a:defRPr sz="700"/>
            </a:pPr>
            <a:endParaRPr lang="es-MX"/>
          </a:p>
        </c:txPr>
        <c:crossAx val="165915264"/>
        <c:crosses val="autoZero"/>
        <c:auto val="1"/>
        <c:lblAlgn val="ctr"/>
        <c:lblOffset val="100"/>
        <c:noMultiLvlLbl val="0"/>
      </c:catAx>
      <c:valAx>
        <c:axId val="165915264"/>
        <c:scaling>
          <c:orientation val="minMax"/>
        </c:scaling>
        <c:delete val="0"/>
        <c:axPos val="b"/>
        <c:majorGridlines>
          <c:spPr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6591372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600" b="1">
                <a:latin typeface="Corbel" pitchFamily="34" charset="0"/>
              </a:defRPr>
            </a:pPr>
            <a:r>
              <a:rPr lang="es-MX" sz="1400" b="1" i="0" baseline="0" dirty="0" smtClean="0">
                <a:latin typeface="Century Gothic" panose="020B0502020202020204" pitchFamily="34" charset="0"/>
              </a:rPr>
              <a:t>Chiapas</a:t>
            </a:r>
            <a:endParaRPr lang="es-MX" sz="1400" b="1" i="0" baseline="0" dirty="0">
              <a:latin typeface="Century Gothic" panose="020B0502020202020204" pitchFamily="34" charset="0"/>
            </a:endParaRPr>
          </a:p>
        </c:rich>
      </c:tx>
      <c:layout>
        <c:manualLayout>
          <c:xMode val="edge"/>
          <c:yMode val="edge"/>
          <c:x val="0.42688680555555608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3352709913952216E-2"/>
          <c:y val="5.3470346113304486E-2"/>
          <c:w val="0.86182152777777821"/>
          <c:h val="0.834742592592593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Sheet1!$Q$96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Sheet1!$P$457:$P$463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Sheet1!$Q$457:$Q$463</c:f>
              <c:numCache>
                <c:formatCode>General</c:formatCode>
                <c:ptCount val="7"/>
                <c:pt idx="0">
                  <c:v>-38.300006438342656</c:v>
                </c:pt>
                <c:pt idx="1">
                  <c:v>-10.014469328074224</c:v>
                </c:pt>
                <c:pt idx="2">
                  <c:v>-30.148929032520389</c:v>
                </c:pt>
                <c:pt idx="3">
                  <c:v>-12.506988990433978</c:v>
                </c:pt>
                <c:pt idx="4">
                  <c:v>-6.0131409963165865</c:v>
                </c:pt>
                <c:pt idx="5">
                  <c:v>-2.8529313096605637</c:v>
                </c:pt>
                <c:pt idx="6">
                  <c:v>-0.1635339046515332</c:v>
                </c:pt>
              </c:numCache>
            </c:numRef>
          </c:val>
        </c:ser>
        <c:ser>
          <c:idx val="1"/>
          <c:order val="1"/>
          <c:tx>
            <c:strRef>
              <c:f>Sheet1!$R$96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Sheet1!$P$457:$P$463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Sheet1!$R$457:$R$463</c:f>
              <c:numCache>
                <c:formatCode>General</c:formatCode>
                <c:ptCount val="7"/>
                <c:pt idx="0">
                  <c:v>43.384060464016088</c:v>
                </c:pt>
                <c:pt idx="1">
                  <c:v>9.1046105962543269</c:v>
                </c:pt>
                <c:pt idx="2">
                  <c:v>30.178252736147233</c:v>
                </c:pt>
                <c:pt idx="3">
                  <c:v>8.7726041241103498</c:v>
                </c:pt>
                <c:pt idx="4">
                  <c:v>4.6449324832820862</c:v>
                </c:pt>
                <c:pt idx="5">
                  <c:v>3.6233792762379893</c:v>
                </c:pt>
                <c:pt idx="6">
                  <c:v>0.29216031995183545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68905728"/>
        <c:axId val="168907520"/>
      </c:barChart>
      <c:catAx>
        <c:axId val="16890572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one"/>
        <c:txPr>
          <a:bodyPr/>
          <a:lstStyle/>
          <a:p>
            <a:pPr>
              <a:defRPr sz="600"/>
            </a:pPr>
            <a:endParaRPr lang="es-MX"/>
          </a:p>
        </c:txPr>
        <c:crossAx val="168907520"/>
        <c:crosses val="autoZero"/>
        <c:auto val="1"/>
        <c:lblAlgn val="ctr"/>
        <c:lblOffset val="100"/>
        <c:noMultiLvlLbl val="0"/>
      </c:catAx>
      <c:valAx>
        <c:axId val="168907520"/>
        <c:scaling>
          <c:orientation val="minMax"/>
        </c:scaling>
        <c:delete val="0"/>
        <c:axPos val="b"/>
        <c:majorGridlines>
          <c:spPr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68905728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600" b="1">
                <a:latin typeface="Corbel" pitchFamily="34" charset="0"/>
              </a:defRPr>
            </a:pPr>
            <a:r>
              <a:rPr lang="es-MX" sz="1400" b="1" i="0" baseline="0" dirty="0" smtClean="0">
                <a:latin typeface="Century Gothic" panose="020B0502020202020204" pitchFamily="34" charset="0"/>
              </a:rPr>
              <a:t>Sonora</a:t>
            </a:r>
            <a:endParaRPr lang="es-MX" sz="1400" b="1" i="0" baseline="0" dirty="0">
              <a:latin typeface="Century Gothic" panose="020B0502020202020204" pitchFamily="34" charset="0"/>
            </a:endParaRPr>
          </a:p>
        </c:rich>
      </c:tx>
      <c:layout>
        <c:manualLayout>
          <c:xMode val="edge"/>
          <c:yMode val="edge"/>
          <c:x val="0.42384895833333336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8987654320987704E-2"/>
          <c:y val="6.7704166666666662E-2"/>
          <c:w val="0.86803179012345721"/>
          <c:h val="0.832038425925925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Sheet1!$Q$96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Sheet1!$P$216:$P$222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Sheet1!$Q$216:$Q$222</c:f>
              <c:numCache>
                <c:formatCode>General</c:formatCode>
                <c:ptCount val="7"/>
                <c:pt idx="0">
                  <c:v>-33.326015836283212</c:v>
                </c:pt>
                <c:pt idx="1">
                  <c:v>-8.2116037209472488</c:v>
                </c:pt>
                <c:pt idx="2">
                  <c:v>-27.914269424143487</c:v>
                </c:pt>
                <c:pt idx="3">
                  <c:v>-13.145273659144888</c:v>
                </c:pt>
                <c:pt idx="4">
                  <c:v>-9.5549742210676847</c:v>
                </c:pt>
                <c:pt idx="5">
                  <c:v>-7.5544010171320863</c:v>
                </c:pt>
                <c:pt idx="6">
                  <c:v>-0.29346212128141597</c:v>
                </c:pt>
              </c:numCache>
            </c:numRef>
          </c:val>
        </c:ser>
        <c:ser>
          <c:idx val="1"/>
          <c:order val="1"/>
          <c:tx>
            <c:strRef>
              <c:f>Sheet1!$R$96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Sheet1!$P$216:$P$222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Sheet1!$R$216:$R$222</c:f>
              <c:numCache>
                <c:formatCode>General</c:formatCode>
                <c:ptCount val="7"/>
                <c:pt idx="0">
                  <c:v>32.458257443272899</c:v>
                </c:pt>
                <c:pt idx="1">
                  <c:v>8.4818843471761642</c:v>
                </c:pt>
                <c:pt idx="2">
                  <c:v>24.03732702508546</c:v>
                </c:pt>
                <c:pt idx="3">
                  <c:v>15.944241667815591</c:v>
                </c:pt>
                <c:pt idx="4">
                  <c:v>10.989848268255345</c:v>
                </c:pt>
                <c:pt idx="5">
                  <c:v>7.5725097780261086</c:v>
                </c:pt>
                <c:pt idx="6">
                  <c:v>0.51593147036840903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66030336"/>
        <c:axId val="166060800"/>
      </c:barChart>
      <c:catAx>
        <c:axId val="1660303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one"/>
        <c:txPr>
          <a:bodyPr/>
          <a:lstStyle/>
          <a:p>
            <a:pPr>
              <a:defRPr sz="700"/>
            </a:pPr>
            <a:endParaRPr lang="es-MX"/>
          </a:p>
        </c:txPr>
        <c:crossAx val="166060800"/>
        <c:crosses val="autoZero"/>
        <c:auto val="1"/>
        <c:lblAlgn val="ctr"/>
        <c:lblOffset val="100"/>
        <c:noMultiLvlLbl val="0"/>
      </c:catAx>
      <c:valAx>
        <c:axId val="166060800"/>
        <c:scaling>
          <c:orientation val="minMax"/>
        </c:scaling>
        <c:delete val="0"/>
        <c:axPos val="b"/>
        <c:majorGridlines>
          <c:spPr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66030336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600" b="1">
                <a:latin typeface="Corbel" pitchFamily="34" charset="0"/>
              </a:defRPr>
            </a:pPr>
            <a:r>
              <a:rPr lang="es-MX" sz="1400" b="1" i="0" baseline="0" dirty="0" smtClean="0">
                <a:latin typeface="Century Gothic" panose="020B0502020202020204" pitchFamily="34" charset="0"/>
              </a:rPr>
              <a:t>Oaxaca</a:t>
            </a:r>
            <a:endParaRPr lang="es-MX" sz="1400" b="1" i="0" baseline="0" dirty="0">
              <a:latin typeface="Century Gothic" panose="020B0502020202020204" pitchFamily="34" charset="0"/>
            </a:endParaRPr>
          </a:p>
          <a:p>
            <a:pPr>
              <a:defRPr sz="600" b="1">
                <a:latin typeface="Corbel" pitchFamily="34" charset="0"/>
              </a:defRPr>
            </a:pPr>
            <a:endParaRPr lang="es-MX" sz="600" b="1" i="0" baseline="0" dirty="0">
              <a:latin typeface="Corbel" pitchFamily="34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7611111111111131E-2"/>
          <c:y val="9.9101388888888961E-2"/>
          <c:w val="0.85153576388888885"/>
          <c:h val="0.800641203703704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Sheet1!$Q$96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Sheet1!$P$398:$P$404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Sheet1!$Q$398:$Q$404</c:f>
              <c:numCache>
                <c:formatCode>General</c:formatCode>
                <c:ptCount val="7"/>
                <c:pt idx="0">
                  <c:v>-31.954944343312274</c:v>
                </c:pt>
                <c:pt idx="1">
                  <c:v>-9.9223406913361174</c:v>
                </c:pt>
                <c:pt idx="2">
                  <c:v>-31.202724959589609</c:v>
                </c:pt>
                <c:pt idx="3">
                  <c:v>-14.664606629851157</c:v>
                </c:pt>
                <c:pt idx="4">
                  <c:v>-9.0167403486765281</c:v>
                </c:pt>
                <c:pt idx="5">
                  <c:v>-3.2386430272342968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Sheet1!$R$96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Sheet1!$P$398:$P$404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Sheet1!$R$398:$R$404</c:f>
              <c:numCache>
                <c:formatCode>General</c:formatCode>
                <c:ptCount val="7"/>
                <c:pt idx="0">
                  <c:v>38.215846062035837</c:v>
                </c:pt>
                <c:pt idx="1">
                  <c:v>7.7950953330419352</c:v>
                </c:pt>
                <c:pt idx="2">
                  <c:v>30.143922655793126</c:v>
                </c:pt>
                <c:pt idx="3">
                  <c:v>10.1390527170865</c:v>
                </c:pt>
                <c:pt idx="4">
                  <c:v>9.8604283550185325</c:v>
                </c:pt>
                <c:pt idx="5">
                  <c:v>3.8456548770240677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70345600"/>
        <c:axId val="170347136"/>
      </c:barChart>
      <c:catAx>
        <c:axId val="1703456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one"/>
        <c:txPr>
          <a:bodyPr/>
          <a:lstStyle/>
          <a:p>
            <a:pPr>
              <a:defRPr sz="700"/>
            </a:pPr>
            <a:endParaRPr lang="es-MX"/>
          </a:p>
        </c:txPr>
        <c:crossAx val="170347136"/>
        <c:crosses val="autoZero"/>
        <c:auto val="1"/>
        <c:lblAlgn val="ctr"/>
        <c:lblOffset val="100"/>
        <c:noMultiLvlLbl val="0"/>
      </c:catAx>
      <c:valAx>
        <c:axId val="170347136"/>
        <c:scaling>
          <c:orientation val="minMax"/>
        </c:scaling>
        <c:delete val="0"/>
        <c:axPos val="b"/>
        <c:majorGridlines>
          <c:spPr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70345600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600" b="1">
                <a:latin typeface="Corbel" pitchFamily="34" charset="0"/>
              </a:defRPr>
            </a:pPr>
            <a:r>
              <a:rPr lang="es-MX" sz="1400" b="1" i="0" baseline="0" dirty="0" smtClean="0">
                <a:latin typeface="Century Gothic" panose="020B0502020202020204" pitchFamily="34" charset="0"/>
              </a:rPr>
              <a:t>Yucatán</a:t>
            </a:r>
            <a:endParaRPr lang="es-MX" sz="1400" b="1" i="0" baseline="0" dirty="0">
              <a:latin typeface="Century Gothic" panose="020B0502020202020204" pitchFamily="34" charset="0"/>
            </a:endParaRPr>
          </a:p>
        </c:rich>
      </c:tx>
      <c:layout>
        <c:manualLayout>
          <c:xMode val="edge"/>
          <c:yMode val="edge"/>
          <c:x val="0.4218888888888894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1802382728040238E-2"/>
          <c:y val="4.7571272568630585E-2"/>
          <c:w val="0.86803179012345721"/>
          <c:h val="0.832038425925925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Sheet1!$Q$96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Sheet1!$P$338:$P$344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Sheet1!$Q$338:$Q$344</c:f>
              <c:numCache>
                <c:formatCode>General</c:formatCode>
                <c:ptCount val="7"/>
                <c:pt idx="0">
                  <c:v>-34.424425337500203</c:v>
                </c:pt>
                <c:pt idx="1">
                  <c:v>-7.3066215080032384</c:v>
                </c:pt>
                <c:pt idx="2">
                  <c:v>-28.599275028951251</c:v>
                </c:pt>
                <c:pt idx="3">
                  <c:v>-14.950148325586564</c:v>
                </c:pt>
                <c:pt idx="4">
                  <c:v>-8.1721845900027059</c:v>
                </c:pt>
                <c:pt idx="5">
                  <c:v>-6.3742325935561688</c:v>
                </c:pt>
                <c:pt idx="6">
                  <c:v>-0.17311261639989214</c:v>
                </c:pt>
              </c:numCache>
            </c:numRef>
          </c:val>
        </c:ser>
        <c:ser>
          <c:idx val="1"/>
          <c:order val="1"/>
          <c:tx>
            <c:strRef>
              <c:f>Sheet1!$R$96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Sheet1!$P$338:$P$344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Sheet1!$R$338:$R$344</c:f>
              <c:numCache>
                <c:formatCode>General</c:formatCode>
                <c:ptCount val="7"/>
                <c:pt idx="0">
                  <c:v>38.267264905869837</c:v>
                </c:pt>
                <c:pt idx="1">
                  <c:v>9.2872851742364659</c:v>
                </c:pt>
                <c:pt idx="2">
                  <c:v>26.674347901046637</c:v>
                </c:pt>
                <c:pt idx="3">
                  <c:v>11.959597828509454</c:v>
                </c:pt>
                <c:pt idx="4">
                  <c:v>9.4624257282104551</c:v>
                </c:pt>
                <c:pt idx="5">
                  <c:v>4.1199029473232684</c:v>
                </c:pt>
                <c:pt idx="6">
                  <c:v>0.22917551480389717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64305152"/>
        <c:axId val="164311040"/>
      </c:barChart>
      <c:catAx>
        <c:axId val="1643051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one"/>
        <c:txPr>
          <a:bodyPr/>
          <a:lstStyle/>
          <a:p>
            <a:pPr>
              <a:defRPr sz="600"/>
            </a:pPr>
            <a:endParaRPr lang="es-MX"/>
          </a:p>
        </c:txPr>
        <c:crossAx val="164311040"/>
        <c:crosses val="autoZero"/>
        <c:auto val="1"/>
        <c:lblAlgn val="ctr"/>
        <c:lblOffset val="100"/>
        <c:noMultiLvlLbl val="0"/>
      </c:catAx>
      <c:valAx>
        <c:axId val="164311040"/>
        <c:scaling>
          <c:orientation val="minMax"/>
        </c:scaling>
        <c:delete val="0"/>
        <c:axPos val="b"/>
        <c:majorGridlines>
          <c:spPr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64305152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 sz="600" b="1">
                <a:latin typeface="Corbel" pitchFamily="34" charset="0"/>
              </a:defRPr>
            </a:pPr>
            <a:r>
              <a:rPr lang="es-MX" sz="1400" b="1" i="0" baseline="0" dirty="0" smtClean="0">
                <a:latin typeface="Century Gothic" panose="020B0502020202020204" pitchFamily="34" charset="0"/>
              </a:rPr>
              <a:t>Zacatecas</a:t>
            </a:r>
            <a:endParaRPr lang="es-MX" sz="1400" b="1" i="0" baseline="0" dirty="0">
              <a:latin typeface="Century Gothic" panose="020B0502020202020204" pitchFamily="34" charset="0"/>
            </a:endParaRPr>
          </a:p>
        </c:rich>
      </c:tx>
      <c:layout>
        <c:manualLayout>
          <c:xMode val="edge"/>
          <c:yMode val="edge"/>
          <c:x val="0.42453506944444475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5.1348611111111143E-2"/>
          <c:y val="6.5205092592592565E-2"/>
          <c:w val="0.88567083333333396"/>
          <c:h val="0.834537499999999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Sheet1!$Q$96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0070C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Sheet1!$P$277:$P$283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Sheet1!$Q$277:$Q$283</c:f>
              <c:numCache>
                <c:formatCode>General</c:formatCode>
                <c:ptCount val="7"/>
                <c:pt idx="0">
                  <c:v>-39.057625094773755</c:v>
                </c:pt>
                <c:pt idx="1">
                  <c:v>-10.523256889095535</c:v>
                </c:pt>
                <c:pt idx="2">
                  <c:v>-19.923758298483882</c:v>
                </c:pt>
                <c:pt idx="3">
                  <c:v>-13.3301455883635</c:v>
                </c:pt>
                <c:pt idx="4">
                  <c:v>-11.038403520961181</c:v>
                </c:pt>
                <c:pt idx="5">
                  <c:v>-5.9458488427693261</c:v>
                </c:pt>
                <c:pt idx="6">
                  <c:v>-0.18096176555280533</c:v>
                </c:pt>
              </c:numCache>
            </c:numRef>
          </c:val>
        </c:ser>
        <c:ser>
          <c:idx val="1"/>
          <c:order val="1"/>
          <c:tx>
            <c:strRef>
              <c:f>Sheet1!$R$96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FFC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cat>
            <c:strRef>
              <c:f>Sheet1!$P$277:$P$283</c:f>
              <c:strCache>
                <c:ptCount val="7"/>
                <c:pt idx="0">
                  <c:v>No asisten</c:v>
                </c:pt>
                <c:pt idx="1">
                  <c:v>Preescolar</c:v>
                </c:pt>
                <c:pt idx="2">
                  <c:v>Primaria</c:v>
                </c:pt>
                <c:pt idx="3">
                  <c:v>Secundaria</c:v>
                </c:pt>
                <c:pt idx="4">
                  <c:v>Bachillerato</c:v>
                </c:pt>
                <c:pt idx="5">
                  <c:v>Profesional</c:v>
                </c:pt>
                <c:pt idx="6">
                  <c:v>Posgrado</c:v>
                </c:pt>
              </c:strCache>
            </c:strRef>
          </c:cat>
          <c:val>
            <c:numRef>
              <c:f>Sheet1!$R$277:$R$283</c:f>
              <c:numCache>
                <c:formatCode>General</c:formatCode>
                <c:ptCount val="7"/>
                <c:pt idx="0">
                  <c:v>34.937161869346959</c:v>
                </c:pt>
                <c:pt idx="1">
                  <c:v>8.971523632449367</c:v>
                </c:pt>
                <c:pt idx="2">
                  <c:v>24.727049054282627</c:v>
                </c:pt>
                <c:pt idx="3">
                  <c:v>16.774076300448744</c:v>
                </c:pt>
                <c:pt idx="4">
                  <c:v>9.3369493800064305</c:v>
                </c:pt>
                <c:pt idx="5">
                  <c:v>4.985670949072456</c:v>
                </c:pt>
                <c:pt idx="6">
                  <c:v>0.26756881439335711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100"/>
        <c:axId val="164352384"/>
        <c:axId val="164353920"/>
      </c:barChart>
      <c:catAx>
        <c:axId val="16435238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one"/>
        <c:txPr>
          <a:bodyPr/>
          <a:lstStyle/>
          <a:p>
            <a:pPr>
              <a:defRPr sz="600"/>
            </a:pPr>
            <a:endParaRPr lang="es-MX"/>
          </a:p>
        </c:txPr>
        <c:crossAx val="164353920"/>
        <c:crosses val="autoZero"/>
        <c:auto val="1"/>
        <c:lblAlgn val="ctr"/>
        <c:lblOffset val="100"/>
        <c:noMultiLvlLbl val="0"/>
      </c:catAx>
      <c:valAx>
        <c:axId val="164353920"/>
        <c:scaling>
          <c:orientation val="minMax"/>
        </c:scaling>
        <c:delete val="0"/>
        <c:axPos val="b"/>
        <c:majorGridlines>
          <c:spPr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6435238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29113231500351E-2"/>
          <c:y val="1.584066105137838E-2"/>
          <c:w val="0.9302300962379707"/>
          <c:h val="0.66713300716930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'MATRÍCULA Y SEXO X ENTIDAD'!$AE$3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FFC000"/>
            </a:solidFill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cat>
            <c:strRef>
              <c:f>'MATRÍCULA Y SEXO X ENTIDAD'!$AD$4:$AD$35</c:f>
              <c:strCache>
                <c:ptCount val="32"/>
                <c:pt idx="0">
                  <c:v>Distrito Federal</c:v>
                </c:pt>
                <c:pt idx="1">
                  <c:v>México</c:v>
                </c:pt>
                <c:pt idx="2">
                  <c:v>Jalisco</c:v>
                </c:pt>
                <c:pt idx="3">
                  <c:v>Puebla</c:v>
                </c:pt>
                <c:pt idx="4">
                  <c:v>Nuevo León</c:v>
                </c:pt>
                <c:pt idx="5">
                  <c:v>Veracruz</c:v>
                </c:pt>
                <c:pt idx="6">
                  <c:v>Chihuahua</c:v>
                </c:pt>
                <c:pt idx="7">
                  <c:v>Guanajuato</c:v>
                </c:pt>
                <c:pt idx="8">
                  <c:v>Tamaulipas</c:v>
                </c:pt>
                <c:pt idx="9">
                  <c:v>Sinaloa</c:v>
                </c:pt>
                <c:pt idx="10">
                  <c:v>Baja California</c:v>
                </c:pt>
                <c:pt idx="11">
                  <c:v>Sonora</c:v>
                </c:pt>
                <c:pt idx="12">
                  <c:v>Michoacán</c:v>
                </c:pt>
                <c:pt idx="13">
                  <c:v>Coahuila</c:v>
                </c:pt>
                <c:pt idx="14">
                  <c:v>Hidalgo</c:v>
                </c:pt>
                <c:pt idx="15">
                  <c:v>Chiapas</c:v>
                </c:pt>
                <c:pt idx="16">
                  <c:v>Tabasco</c:v>
                </c:pt>
                <c:pt idx="17">
                  <c:v>San Luis Potosí</c:v>
                </c:pt>
                <c:pt idx="18">
                  <c:v>Oaxaca</c:v>
                </c:pt>
                <c:pt idx="19">
                  <c:v>Yucatán</c:v>
                </c:pt>
                <c:pt idx="20">
                  <c:v>Guerero</c:v>
                </c:pt>
                <c:pt idx="21">
                  <c:v>Querétaro</c:v>
                </c:pt>
                <c:pt idx="22">
                  <c:v>Morelos</c:v>
                </c:pt>
                <c:pt idx="23">
                  <c:v>Durango</c:v>
                </c:pt>
                <c:pt idx="24">
                  <c:v>Aguascalientes</c:v>
                </c:pt>
                <c:pt idx="25">
                  <c:v>Zacatecas</c:v>
                </c:pt>
                <c:pt idx="26">
                  <c:v>Nayarit</c:v>
                </c:pt>
                <c:pt idx="27">
                  <c:v>Quintana Roo</c:v>
                </c:pt>
                <c:pt idx="28">
                  <c:v>Tlaxcala</c:v>
                </c:pt>
                <c:pt idx="29">
                  <c:v>Campeche</c:v>
                </c:pt>
                <c:pt idx="30">
                  <c:v>Colima</c:v>
                </c:pt>
                <c:pt idx="31">
                  <c:v>Baja California Sur</c:v>
                </c:pt>
              </c:strCache>
            </c:strRef>
          </c:cat>
          <c:val>
            <c:numRef>
              <c:f>'MATRÍCULA Y SEXO X ENTIDAD'!$AE$4:$AE$35</c:f>
              <c:numCache>
                <c:formatCode>#,##0</c:formatCode>
                <c:ptCount val="32"/>
                <c:pt idx="0">
                  <c:v>530596</c:v>
                </c:pt>
                <c:pt idx="1">
                  <c:v>384152</c:v>
                </c:pt>
                <c:pt idx="2">
                  <c:v>222027</c:v>
                </c:pt>
                <c:pt idx="3">
                  <c:v>201650</c:v>
                </c:pt>
                <c:pt idx="4">
                  <c:v>175908</c:v>
                </c:pt>
                <c:pt idx="5">
                  <c:v>172913</c:v>
                </c:pt>
                <c:pt idx="6">
                  <c:v>118280</c:v>
                </c:pt>
                <c:pt idx="7">
                  <c:v>114605</c:v>
                </c:pt>
                <c:pt idx="8">
                  <c:v>109935</c:v>
                </c:pt>
                <c:pt idx="9">
                  <c:v>106076</c:v>
                </c:pt>
                <c:pt idx="10">
                  <c:v>102207</c:v>
                </c:pt>
                <c:pt idx="11">
                  <c:v>101647</c:v>
                </c:pt>
                <c:pt idx="12">
                  <c:v>96503</c:v>
                </c:pt>
                <c:pt idx="13">
                  <c:v>89936</c:v>
                </c:pt>
                <c:pt idx="14">
                  <c:v>82224</c:v>
                </c:pt>
                <c:pt idx="15">
                  <c:v>79662</c:v>
                </c:pt>
                <c:pt idx="16">
                  <c:v>70160</c:v>
                </c:pt>
                <c:pt idx="17">
                  <c:v>69448</c:v>
                </c:pt>
                <c:pt idx="18">
                  <c:v>65217</c:v>
                </c:pt>
                <c:pt idx="19">
                  <c:v>65175</c:v>
                </c:pt>
                <c:pt idx="20">
                  <c:v>61289</c:v>
                </c:pt>
                <c:pt idx="21">
                  <c:v>59308</c:v>
                </c:pt>
                <c:pt idx="22">
                  <c:v>50870</c:v>
                </c:pt>
                <c:pt idx="23">
                  <c:v>44243</c:v>
                </c:pt>
                <c:pt idx="24">
                  <c:v>43368</c:v>
                </c:pt>
                <c:pt idx="25">
                  <c:v>41497</c:v>
                </c:pt>
                <c:pt idx="26">
                  <c:v>32232</c:v>
                </c:pt>
                <c:pt idx="27">
                  <c:v>30709</c:v>
                </c:pt>
                <c:pt idx="28">
                  <c:v>29154</c:v>
                </c:pt>
                <c:pt idx="29">
                  <c:v>26149</c:v>
                </c:pt>
                <c:pt idx="30">
                  <c:v>22274</c:v>
                </c:pt>
                <c:pt idx="31">
                  <c:v>19977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4447360"/>
        <c:axId val="164448896"/>
      </c:barChart>
      <c:catAx>
        <c:axId val="164447360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1400">
                <a:solidFill>
                  <a:schemeClr val="tx2"/>
                </a:solidFill>
                <a:latin typeface="Century Gothic" panose="020B0502020202020204" pitchFamily="34" charset="0"/>
              </a:defRPr>
            </a:pPr>
            <a:endParaRPr lang="es-MX"/>
          </a:p>
        </c:txPr>
        <c:crossAx val="164448896"/>
        <c:crosses val="autoZero"/>
        <c:auto val="1"/>
        <c:lblAlgn val="ctr"/>
        <c:lblOffset val="100"/>
        <c:noMultiLvlLbl val="0"/>
      </c:catAx>
      <c:valAx>
        <c:axId val="164448896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entury Gothic" panose="020B0502020202020204" pitchFamily="34" charset="0"/>
              </a:defRPr>
            </a:pPr>
            <a:endParaRPr lang="es-MX"/>
          </a:p>
        </c:txPr>
        <c:crossAx val="1644473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0.82614</cdr:x>
      <cdr:y>0.12532</cdr:y>
    </cdr:from>
    <cdr:to>
      <cdr:x>0.84506</cdr:x>
      <cdr:y>0.15237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7138615" y="562547"/>
          <a:ext cx="163487" cy="121426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>
            <a:shade val="50000"/>
          </a:schemeClr>
        </a:lnRef>
        <a:fillRef xmlns:a="http://schemas.openxmlformats.org/drawingml/2006/main" idx="1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s-MX" dirty="0"/>
        </a:p>
      </cdr:txBody>
    </cdr:sp>
  </cdr:relSizeAnchor>
  <cdr:relSizeAnchor xmlns:cdr="http://schemas.openxmlformats.org/drawingml/2006/chartDrawing">
    <cdr:from>
      <cdr:x>0.82534</cdr:x>
      <cdr:y>0.21409</cdr:y>
    </cdr:from>
    <cdr:to>
      <cdr:x>0.84426</cdr:x>
      <cdr:y>0.24114</cdr:y>
    </cdr:to>
    <cdr:sp macro="" textlink="">
      <cdr:nvSpPr>
        <cdr:cNvPr id="3" name="Rectángulo 2"/>
        <cdr:cNvSpPr/>
      </cdr:nvSpPr>
      <cdr:spPr>
        <a:xfrm xmlns:a="http://schemas.openxmlformats.org/drawingml/2006/main">
          <a:off x="7131730" y="961033"/>
          <a:ext cx="163487" cy="121426"/>
        </a:xfrm>
        <a:prstGeom xmlns:a="http://schemas.openxmlformats.org/drawingml/2006/main" prst="rect">
          <a:avLst/>
        </a:prstGeom>
        <a:solidFill xmlns:a="http://schemas.openxmlformats.org/drawingml/2006/main">
          <a:srgbClr val="0070C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>
            <a:shade val="50000"/>
          </a:schemeClr>
        </a:lnRef>
        <a:fillRef xmlns:a="http://schemas.openxmlformats.org/drawingml/2006/main" idx="1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s-MX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0.08203</cdr:x>
      <cdr:y>0.57511</cdr:y>
    </cdr:from>
    <cdr:to>
      <cdr:x>0.99794</cdr:x>
      <cdr:y>0.58793</cdr:y>
    </cdr:to>
    <cdr:cxnSp macro="">
      <cdr:nvCxnSpPr>
        <cdr:cNvPr id="3" name="2 Conector recto"/>
        <cdr:cNvCxnSpPr/>
      </cdr:nvCxnSpPr>
      <cdr:spPr>
        <a:xfrm xmlns:a="http://schemas.openxmlformats.org/drawingml/2006/main">
          <a:off x="720080" y="3230160"/>
          <a:ext cx="8039806" cy="72008"/>
        </a:xfrm>
        <a:prstGeom xmlns:a="http://schemas.openxmlformats.org/drawingml/2006/main" prst="line">
          <a:avLst/>
        </a:prstGeom>
        <a:ln xmlns:a="http://schemas.openxmlformats.org/drawingml/2006/main">
          <a:prstDash val="dash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0.08409</cdr:x>
      <cdr:y>0.45972</cdr:y>
    </cdr:from>
    <cdr:to>
      <cdr:x>1</cdr:x>
      <cdr:y>0.47254</cdr:y>
    </cdr:to>
    <cdr:cxnSp macro="">
      <cdr:nvCxnSpPr>
        <cdr:cNvPr id="5" name="1 Conector recto"/>
        <cdr:cNvCxnSpPr/>
      </cdr:nvCxnSpPr>
      <cdr:spPr>
        <a:xfrm xmlns:a="http://schemas.openxmlformats.org/drawingml/2006/main">
          <a:off x="738136" y="2582088"/>
          <a:ext cx="8039806" cy="72008"/>
        </a:xfrm>
        <a:prstGeom xmlns:a="http://schemas.openxmlformats.org/drawingml/2006/main" prst="line">
          <a:avLst/>
        </a:prstGeom>
        <a:ln xmlns:a="http://schemas.openxmlformats.org/drawingml/2006/main">
          <a:prstDash val="dash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0.78686</cdr:x>
      <cdr:y>0.04118</cdr:y>
    </cdr:from>
    <cdr:to>
      <cdr:x>0.80553</cdr:x>
      <cdr:y>0.0628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6893297" y="231271"/>
          <a:ext cx="163487" cy="121426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>
            <a:shade val="50000"/>
          </a:schemeClr>
        </a:lnRef>
        <a:fillRef xmlns:a="http://schemas.openxmlformats.org/drawingml/2006/main" idx="1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s-MX"/>
        </a:p>
      </cdr:txBody>
    </cdr:sp>
  </cdr:relSizeAnchor>
  <cdr:relSizeAnchor xmlns:cdr="http://schemas.openxmlformats.org/drawingml/2006/chartDrawing">
    <cdr:from>
      <cdr:x>0.78806</cdr:x>
      <cdr:y>0.08561</cdr:y>
    </cdr:from>
    <cdr:to>
      <cdr:x>0.80672</cdr:x>
      <cdr:y>0.10723</cdr:y>
    </cdr:to>
    <cdr:sp macro="" textlink="">
      <cdr:nvSpPr>
        <cdr:cNvPr id="3" name="Rectángulo 2"/>
        <cdr:cNvSpPr/>
      </cdr:nvSpPr>
      <cdr:spPr>
        <a:xfrm xmlns:a="http://schemas.openxmlformats.org/drawingml/2006/main">
          <a:off x="6903777" y="480821"/>
          <a:ext cx="163487" cy="121426"/>
        </a:xfrm>
        <a:prstGeom xmlns:a="http://schemas.openxmlformats.org/drawingml/2006/main" prst="rect">
          <a:avLst/>
        </a:prstGeom>
        <a:solidFill xmlns:a="http://schemas.openxmlformats.org/drawingml/2006/main">
          <a:schemeClr val="tx2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dk1">
            <a:shade val="50000"/>
          </a:schemeClr>
        </a:lnRef>
        <a:fillRef xmlns:a="http://schemas.openxmlformats.org/drawingml/2006/main" idx="1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s-MX"/>
        </a:p>
      </cdr:txBody>
    </cdr:sp>
  </cdr:relSizeAnchor>
  <cdr:relSizeAnchor xmlns:cdr="http://schemas.openxmlformats.org/drawingml/2006/chartDrawing">
    <cdr:from>
      <cdr:x>0.73977</cdr:x>
      <cdr:y>0.09688</cdr:y>
    </cdr:from>
    <cdr:to>
      <cdr:x>0.79731</cdr:x>
      <cdr:y>0.09688</cdr:y>
    </cdr:to>
    <cdr:cxnSp macro="">
      <cdr:nvCxnSpPr>
        <cdr:cNvPr id="6" name="Conector recto 5"/>
        <cdr:cNvCxnSpPr/>
      </cdr:nvCxnSpPr>
      <cdr:spPr>
        <a:xfrm xmlns:a="http://schemas.openxmlformats.org/drawingml/2006/main">
          <a:off x="6480720" y="544141"/>
          <a:ext cx="504056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0070C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0.73977</cdr:x>
      <cdr:y>0.05128</cdr:y>
    </cdr:from>
    <cdr:to>
      <cdr:x>0.79731</cdr:x>
      <cdr:y>0.05128</cdr:y>
    </cdr:to>
    <cdr:cxnSp macro="">
      <cdr:nvCxnSpPr>
        <cdr:cNvPr id="5" name="Conector recto 4"/>
        <cdr:cNvCxnSpPr/>
      </cdr:nvCxnSpPr>
      <cdr:spPr>
        <a:xfrm xmlns:a="http://schemas.openxmlformats.org/drawingml/2006/main">
          <a:off x="6480720" y="288032"/>
          <a:ext cx="504056" cy="0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FFC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5E47D-B8C0-42FD-92FE-81B3F59E601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D181F-7999-4F87-B3A6-3F3300EAD15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3157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D181F-7999-4F87-B3A6-3F3300EAD155}" type="slidenum">
              <a:rPr lang="es-MX" smtClean="0"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51691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D181F-7999-4F87-B3A6-3F3300EAD155}" type="slidenum">
              <a:rPr lang="es-MX" smtClean="0"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39905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D181F-7999-4F87-B3A6-3F3300EAD155}" type="slidenum">
              <a:rPr lang="es-MX" smtClean="0"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349987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D181F-7999-4F87-B3A6-3F3300EAD155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4072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7D181F-7999-4F87-B3A6-3F3300EAD155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3446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4618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42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7681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4919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86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8099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3390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329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205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907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70553-C5A2-43D0-87F0-AE88BC271665}" type="datetimeFigureOut">
              <a:rPr lang="es-MX" smtClean="0"/>
              <a:t>21/08/2015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16C38-3000-4D3B-8DB1-0713BBEE767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2521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redie.uabc.mx/index.php/redie/article/view/293/679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26 Rectángulo"/>
          <p:cNvSpPr/>
          <p:nvPr/>
        </p:nvSpPr>
        <p:spPr>
          <a:xfrm>
            <a:off x="5040" y="1610966"/>
            <a:ext cx="9144000" cy="145799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3171297"/>
            <a:ext cx="3960441" cy="905775"/>
          </a:xfrm>
        </p:spPr>
        <p:txBody>
          <a:bodyPr>
            <a:noAutofit/>
          </a:bodyPr>
          <a:lstStyle/>
          <a:p>
            <a:pPr algn="r"/>
            <a:r>
              <a:rPr lang="es-MX" sz="2400" b="1" dirty="0" smtClean="0">
                <a:solidFill>
                  <a:schemeClr val="tx2">
                    <a:lumMod val="75000"/>
                  </a:schemeClr>
                </a:solidFill>
                <a:latin typeface="Presidencia Firme" pitchFamily="50" charset="0"/>
              </a:rPr>
              <a:t>De la condición juvenil a</a:t>
            </a:r>
            <a:br>
              <a:rPr lang="es-MX" sz="2400" b="1" dirty="0" smtClean="0">
                <a:solidFill>
                  <a:schemeClr val="tx2">
                    <a:lumMod val="75000"/>
                  </a:schemeClr>
                </a:solidFill>
                <a:latin typeface="Presidencia Firme" pitchFamily="50" charset="0"/>
              </a:rPr>
            </a:br>
            <a:r>
              <a:rPr lang="es-MX" sz="2400" b="1" dirty="0" smtClean="0">
                <a:solidFill>
                  <a:schemeClr val="tx2">
                    <a:lumMod val="75000"/>
                  </a:schemeClr>
                </a:solidFill>
                <a:latin typeface="Presidencia Firme" pitchFamily="50" charset="0"/>
              </a:rPr>
              <a:t>la condición estudiantil</a:t>
            </a:r>
            <a:br>
              <a:rPr lang="es-MX" sz="2400" b="1" dirty="0" smtClean="0">
                <a:solidFill>
                  <a:schemeClr val="tx2">
                    <a:lumMod val="75000"/>
                  </a:schemeClr>
                </a:solidFill>
                <a:latin typeface="Presidencia Firme" pitchFamily="50" charset="0"/>
              </a:rPr>
            </a:br>
            <a:endParaRPr lang="es-MX" sz="2400" b="1" dirty="0">
              <a:solidFill>
                <a:schemeClr val="tx2">
                  <a:lumMod val="75000"/>
                </a:schemeClr>
              </a:solidFill>
              <a:latin typeface="Presidencia Firme" pitchFamily="50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40" y="4495207"/>
            <a:ext cx="4747706" cy="645636"/>
          </a:xfrm>
        </p:spPr>
        <p:txBody>
          <a:bodyPr>
            <a:noAutofit/>
          </a:bodyPr>
          <a:lstStyle/>
          <a:p>
            <a:pPr algn="r"/>
            <a:r>
              <a:rPr lang="es-MX" sz="18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Datos en torno a la Educación Superior</a:t>
            </a:r>
            <a:endParaRPr lang="es-MX" sz="1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824754" y="4990554"/>
            <a:ext cx="3312368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MX" sz="1400" b="1" dirty="0">
                <a:ln w="0"/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Mtra. Rocío González Ramírez</a:t>
            </a:r>
          </a:p>
          <a:p>
            <a:pPr lvl="0"/>
            <a:r>
              <a:rPr lang="es-MX" sz="1400" b="1" dirty="0">
                <a:ln w="0"/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Dra. Merarit Viera Alcázar </a:t>
            </a:r>
          </a:p>
          <a:p>
            <a:pPr lvl="0"/>
            <a:r>
              <a:rPr lang="es-MX" sz="1400" b="1" dirty="0">
                <a:ln w="0"/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Mtro. José Antonio Pérez Islas</a:t>
            </a:r>
          </a:p>
          <a:p>
            <a:pPr lvl="0"/>
            <a:r>
              <a:rPr lang="es-MX" sz="1400" b="1" dirty="0">
                <a:ln w="0"/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Agosto de 2015</a:t>
            </a:r>
          </a:p>
          <a:p>
            <a:endParaRPr lang="es-MX" sz="1300" b="1" dirty="0">
              <a:latin typeface="Century Gothic" panose="020B0502020202020204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4752746" y="1661243"/>
            <a:ext cx="3456384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bg1"/>
                </a:solidFill>
                <a:latin typeface="Presidencia Firme" panose="02000506000000020004" pitchFamily="50" charset="0"/>
              </a:rPr>
              <a:t>IX Curso Interinstitucional</a:t>
            </a:r>
          </a:p>
          <a:p>
            <a:r>
              <a:rPr lang="es-MX" sz="2000" b="1" dirty="0">
                <a:solidFill>
                  <a:schemeClr val="bg1"/>
                </a:solidFill>
                <a:latin typeface="Presidencia Firme" panose="02000506000000020004" pitchFamily="50" charset="0"/>
              </a:rPr>
              <a:t>Género, Juventud y Ciudadanía en la Educación Superior</a:t>
            </a:r>
          </a:p>
          <a:p>
            <a:pPr>
              <a:lnSpc>
                <a:spcPct val="150000"/>
              </a:lnSpc>
            </a:pPr>
            <a:endParaRPr lang="es-MX" sz="900" b="1" dirty="0">
              <a:solidFill>
                <a:schemeClr val="accent2">
                  <a:lumMod val="75000"/>
                </a:schemeClr>
              </a:solidFill>
              <a:latin typeface="Chaparral Pro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04664"/>
            <a:ext cx="3912468" cy="10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Conector recto 16"/>
          <p:cNvCxnSpPr/>
          <p:nvPr/>
        </p:nvCxnSpPr>
        <p:spPr>
          <a:xfrm>
            <a:off x="4824754" y="3865921"/>
            <a:ext cx="0" cy="1291271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19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179512" y="461388"/>
            <a:ext cx="669674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Educación Tecnológica Superior</a:t>
            </a:r>
            <a:endParaRPr lang="es-MX" sz="1800" b="1" dirty="0">
              <a:ln w="0"/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5 Conector recto"/>
          <p:cNvCxnSpPr/>
          <p:nvPr/>
        </p:nvCxnSpPr>
        <p:spPr>
          <a:xfrm>
            <a:off x="0" y="1011796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ángulo 9"/>
          <p:cNvSpPr/>
          <p:nvPr/>
        </p:nvSpPr>
        <p:spPr>
          <a:xfrm>
            <a:off x="251520" y="1628800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6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Matrícula </a:t>
            </a:r>
            <a:r>
              <a:rPr lang="pt-BR" sz="1600" b="1" dirty="0" err="1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del</a:t>
            </a:r>
            <a:r>
              <a:rPr lang="pt-BR" sz="16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 Sistema Tecnológico Nacional</a:t>
            </a:r>
            <a:r>
              <a:rPr lang="pt-BR" sz="1600" b="1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, ciclo escolar 2014-2015</a:t>
            </a:r>
            <a:endParaRPr lang="es-MX" sz="1600" b="1" dirty="0" smtClean="0">
              <a:ln w="0"/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15 CuadroTexto"/>
          <p:cNvSpPr txBox="1"/>
          <p:nvPr/>
        </p:nvSpPr>
        <p:spPr>
          <a:xfrm>
            <a:off x="3073873" y="6195289"/>
            <a:ext cx="568863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b="1" dirty="0" smtClean="0"/>
              <a:t>Fuente</a:t>
            </a:r>
            <a:r>
              <a:rPr lang="es-MX" sz="1050" dirty="0" smtClean="0"/>
              <a:t>: Elaboración del SIJ-UNAM con datos de los Institutos Tecnológicos [http://www.tecnm.mx/informacion/estadistica-basica].</a:t>
            </a:r>
            <a:endParaRPr lang="es-MX" sz="105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083640"/>
              </p:ext>
            </p:extLst>
          </p:nvPr>
        </p:nvGraphicFramePr>
        <p:xfrm>
          <a:off x="323528" y="2204864"/>
          <a:ext cx="8064896" cy="1922145"/>
        </p:xfrm>
        <a:graphic>
          <a:graphicData uri="http://schemas.openxmlformats.org/drawingml/2006/table">
            <a:tbl>
              <a:tblPr/>
              <a:tblGrid>
                <a:gridCol w="3336293"/>
                <a:gridCol w="1576201"/>
                <a:gridCol w="1576201"/>
                <a:gridCol w="1576201"/>
              </a:tblGrid>
              <a:tr h="828675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6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Nivel de estudio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4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Institutos Tecnológicos Federales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Institutos Tecnológicos Descentralizados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MX" sz="1600" b="1" kern="12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Técnico Superior Universitario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179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281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Licenciatura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305,318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211,191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516,509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Posgrado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3,690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625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4,315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309,110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211,995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entury Gothic" pitchFamily="34" charset="0"/>
                        </a:rPr>
                        <a:t>521,105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Rectángulo 9"/>
          <p:cNvSpPr/>
          <p:nvPr/>
        </p:nvSpPr>
        <p:spPr>
          <a:xfrm>
            <a:off x="179512" y="4509120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Instituciones que conforman el Sistema Tecnológico Nacional</a:t>
            </a:r>
            <a:endParaRPr lang="es-MX" sz="1600" b="1" dirty="0" smtClean="0">
              <a:ln w="0"/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ángulo 9"/>
          <p:cNvSpPr/>
          <p:nvPr/>
        </p:nvSpPr>
        <p:spPr>
          <a:xfrm>
            <a:off x="1907704" y="4933037"/>
            <a:ext cx="604867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125913" algn="l"/>
                <a:tab pos="4306888" algn="l"/>
              </a:tabLst>
            </a:pPr>
            <a:r>
              <a:rPr lang="es-MX" sz="1500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Institutos Tecnológicos Federales y Centros:		132</a:t>
            </a:r>
          </a:p>
          <a:p>
            <a:pPr>
              <a:tabLst>
                <a:tab pos="4306888" algn="l"/>
              </a:tabLst>
            </a:pPr>
            <a:r>
              <a:rPr lang="es-MX" sz="1500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Institutos Descentralizados:	134 </a:t>
            </a:r>
            <a:endParaRPr lang="es-MX" sz="1500" dirty="0">
              <a:ln w="0"/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>
              <a:tabLst>
                <a:tab pos="4306888" algn="l"/>
              </a:tabLst>
            </a:pPr>
            <a:r>
              <a:rPr lang="es-MX" sz="16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Total:	266</a:t>
            </a:r>
            <a:endParaRPr lang="es-MX" sz="1600" dirty="0">
              <a:ln w="0"/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" name="5 Conector recto"/>
          <p:cNvCxnSpPr/>
          <p:nvPr/>
        </p:nvCxnSpPr>
        <p:spPr>
          <a:xfrm flipV="1">
            <a:off x="395536" y="4864730"/>
            <a:ext cx="7992888" cy="4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085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971600" y="477545"/>
            <a:ext cx="583264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 sz="2000" b="0" i="0" u="none" strike="noStrike" kern="1200" baseline="0">
                <a:solidFill>
                  <a:srgbClr val="0070C0"/>
                </a:solidFill>
                <a:effectLst/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en-US" sz="1800" b="1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Matrícula</a:t>
            </a:r>
            <a:r>
              <a:rPr lang="en-US" sz="18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de </a:t>
            </a:r>
            <a:r>
              <a:rPr lang="en-US" sz="1800" b="1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Educación</a:t>
            </a:r>
            <a:r>
              <a:rPr lang="en-US" sz="18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Superior </a:t>
            </a:r>
            <a:r>
              <a:rPr lang="en-US" sz="1800" b="1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por</a:t>
            </a:r>
            <a:r>
              <a:rPr lang="en-US" sz="18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800" b="1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Entidad</a:t>
            </a:r>
            <a:r>
              <a:rPr lang="en-US" sz="18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, </a:t>
            </a:r>
            <a:r>
              <a:rPr lang="en-US" sz="18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2013- 2014</a:t>
            </a:r>
            <a:endParaRPr lang="en-US" sz="18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l"/>
            <a:endParaRPr lang="es-MX" sz="16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5 Conector recto"/>
          <p:cNvCxnSpPr/>
          <p:nvPr/>
        </p:nvCxnSpPr>
        <p:spPr>
          <a:xfrm>
            <a:off x="0" y="836712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9 Gráfico"/>
          <p:cNvGraphicFramePr/>
          <p:nvPr>
            <p:extLst>
              <p:ext uri="{D42A27DB-BD31-4B8C-83A1-F6EECF244321}">
                <p14:modId xmlns:p14="http://schemas.microsoft.com/office/powerpoint/2010/main" val="2810670156"/>
              </p:ext>
            </p:extLst>
          </p:nvPr>
        </p:nvGraphicFramePr>
        <p:xfrm>
          <a:off x="179512" y="990928"/>
          <a:ext cx="877794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3 CuadroTexto"/>
          <p:cNvSpPr txBox="1"/>
          <p:nvPr/>
        </p:nvSpPr>
        <p:spPr>
          <a:xfrm>
            <a:off x="827584" y="6444044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 smtClean="0"/>
              <a:t>Fuente</a:t>
            </a:r>
            <a:r>
              <a:rPr lang="es-MX" sz="900" dirty="0" smtClean="0"/>
              <a:t>: Elaboración del SIJ-UNAM con datos de la SEP, Sistema Interactivo de Consulta de Estadística Educativa, [http://planeacion.sep.gob.mx/principalescifras/]</a:t>
            </a:r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2496498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72008" y="260648"/>
            <a:ext cx="7092280" cy="6912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 sz="2000" b="0" i="0" u="none" strike="noStrike" kern="1200" baseline="0">
                <a:solidFill>
                  <a:srgbClr val="0070C0"/>
                </a:solidFill>
                <a:effectLst/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en-US" sz="1700" b="1" dirty="0" err="1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Proporción</a:t>
            </a:r>
            <a:r>
              <a:rPr lang="en-US" sz="17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700" b="1" dirty="0" err="1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porcentual</a:t>
            </a:r>
            <a:r>
              <a:rPr lang="en-US" sz="17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de la </a:t>
            </a:r>
            <a:r>
              <a:rPr lang="en-US" sz="1700" b="1" dirty="0" err="1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Matrícula</a:t>
            </a:r>
            <a:r>
              <a:rPr lang="en-US" sz="17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de </a:t>
            </a:r>
            <a:r>
              <a:rPr lang="en-US" sz="1700" b="1" dirty="0" err="1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Educación</a:t>
            </a:r>
            <a:r>
              <a:rPr lang="en-US" sz="17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Superior con </a:t>
            </a:r>
            <a:r>
              <a:rPr lang="en-US" sz="1700" b="1" dirty="0" err="1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respecto</a:t>
            </a:r>
            <a:r>
              <a:rPr lang="en-US" sz="17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a la </a:t>
            </a:r>
            <a:r>
              <a:rPr lang="en-US" sz="1700" b="1" dirty="0" err="1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población</a:t>
            </a:r>
            <a:r>
              <a:rPr lang="en-US" sz="17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total </a:t>
            </a:r>
            <a:r>
              <a:rPr lang="en-US" sz="1700" b="1" dirty="0" err="1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en</a:t>
            </a:r>
            <a:r>
              <a:rPr lang="en-US" sz="17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700" b="1" dirty="0" err="1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cada</a:t>
            </a:r>
            <a:r>
              <a:rPr lang="en-US" sz="17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n-US" sz="1700" b="1" dirty="0" err="1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Entidad</a:t>
            </a:r>
            <a:r>
              <a:rPr lang="en-US" sz="17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2014</a:t>
            </a:r>
            <a:endParaRPr lang="en-US" sz="17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l"/>
            <a:endParaRPr lang="es-MX" sz="17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5 Conector recto"/>
          <p:cNvCxnSpPr/>
          <p:nvPr/>
        </p:nvCxnSpPr>
        <p:spPr>
          <a:xfrm>
            <a:off x="0" y="836712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9540015"/>
              </p:ext>
            </p:extLst>
          </p:nvPr>
        </p:nvGraphicFramePr>
        <p:xfrm>
          <a:off x="308992" y="983139"/>
          <a:ext cx="842493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7 Conector recto"/>
          <p:cNvCxnSpPr/>
          <p:nvPr/>
        </p:nvCxnSpPr>
        <p:spPr>
          <a:xfrm>
            <a:off x="611560" y="3717032"/>
            <a:ext cx="7992888" cy="72008"/>
          </a:xfrm>
          <a:prstGeom prst="line">
            <a:avLst/>
          </a:prstGeom>
          <a:ln w="19050">
            <a:solidFill>
              <a:srgbClr val="FFC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540083" y="2744924"/>
            <a:ext cx="7992888" cy="72008"/>
          </a:xfrm>
          <a:prstGeom prst="line">
            <a:avLst/>
          </a:prstGeom>
          <a:ln w="19050">
            <a:solidFill>
              <a:srgbClr val="FFC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3 CuadroTexto"/>
          <p:cNvSpPr txBox="1"/>
          <p:nvPr/>
        </p:nvSpPr>
        <p:spPr>
          <a:xfrm>
            <a:off x="611560" y="6260419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 smtClean="0"/>
              <a:t>Fuente</a:t>
            </a:r>
            <a:r>
              <a:rPr lang="es-MX" sz="900" dirty="0" smtClean="0"/>
              <a:t>: Elaboración del SIJ-UNAM con datos de la SEP, Sistema Interactivo de Consulta de Estadística Educativa, [http://planeacion.sep.gob.mx/principalescifras/]</a:t>
            </a:r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348243648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2 Gráfico"/>
          <p:cNvGraphicFramePr/>
          <p:nvPr>
            <p:extLst>
              <p:ext uri="{D42A27DB-BD31-4B8C-83A1-F6EECF244321}">
                <p14:modId xmlns:p14="http://schemas.microsoft.com/office/powerpoint/2010/main" val="3812834590"/>
              </p:ext>
            </p:extLst>
          </p:nvPr>
        </p:nvGraphicFramePr>
        <p:xfrm>
          <a:off x="251520" y="852364"/>
          <a:ext cx="861588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1 Título"/>
          <p:cNvSpPr txBox="1">
            <a:spLocks/>
          </p:cNvSpPr>
          <p:nvPr/>
        </p:nvSpPr>
        <p:spPr>
          <a:xfrm>
            <a:off x="971600" y="332656"/>
            <a:ext cx="5832648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Tasa de crecimiento anual de la matrícula </a:t>
            </a:r>
            <a:endParaRPr lang="es-MX" sz="1800" b="1" dirty="0" smtClean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 algn="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de 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Educación Superior por entidad, 2013-2014</a:t>
            </a:r>
          </a:p>
          <a:p>
            <a:pPr algn="l"/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5 Conector recto"/>
          <p:cNvCxnSpPr/>
          <p:nvPr/>
        </p:nvCxnSpPr>
        <p:spPr>
          <a:xfrm>
            <a:off x="0" y="836712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1 Conector recto"/>
          <p:cNvCxnSpPr/>
          <p:nvPr/>
        </p:nvCxnSpPr>
        <p:spPr>
          <a:xfrm>
            <a:off x="686243" y="2780928"/>
            <a:ext cx="8039806" cy="72008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3 CuadroTexto"/>
          <p:cNvSpPr txBox="1"/>
          <p:nvPr/>
        </p:nvSpPr>
        <p:spPr>
          <a:xfrm>
            <a:off x="827584" y="6444044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 smtClean="0"/>
              <a:t>Fuente</a:t>
            </a:r>
            <a:r>
              <a:rPr lang="es-MX" sz="900" dirty="0" smtClean="0"/>
              <a:t>: Elaboración del SIJ-UNAM con datos de la SEP, Sistema Interactivo de Consulta de Estadística Educativa, [http://planeacion.sep.gob.mx/principalescifras/]</a:t>
            </a:r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27135921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3 Gráfico"/>
          <p:cNvGraphicFramePr/>
          <p:nvPr>
            <p:extLst>
              <p:ext uri="{D42A27DB-BD31-4B8C-83A1-F6EECF244321}">
                <p14:modId xmlns:p14="http://schemas.microsoft.com/office/powerpoint/2010/main" val="1265014776"/>
              </p:ext>
            </p:extLst>
          </p:nvPr>
        </p:nvGraphicFramePr>
        <p:xfrm>
          <a:off x="179512" y="836712"/>
          <a:ext cx="876047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1 Título"/>
          <p:cNvSpPr txBox="1">
            <a:spLocks/>
          </p:cNvSpPr>
          <p:nvPr/>
        </p:nvSpPr>
        <p:spPr>
          <a:xfrm>
            <a:off x="107504" y="332656"/>
            <a:ext cx="669674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Tasa de crecimiento de la matrícula en Educación Superior por entidad y por tipo de financiamiento, </a:t>
            </a:r>
          </a:p>
          <a:p>
            <a:pPr algn="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2013-2014</a:t>
            </a:r>
          </a:p>
          <a:p>
            <a:pPr algn="l"/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5 Conector recto"/>
          <p:cNvCxnSpPr/>
          <p:nvPr/>
        </p:nvCxnSpPr>
        <p:spPr>
          <a:xfrm>
            <a:off x="0" y="836712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5"/>
          <p:cNvSpPr txBox="1"/>
          <p:nvPr/>
        </p:nvSpPr>
        <p:spPr>
          <a:xfrm>
            <a:off x="7265590" y="948201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Público</a:t>
            </a:r>
            <a:endParaRPr lang="es-MX" dirty="0"/>
          </a:p>
        </p:txBody>
      </p:sp>
      <p:sp>
        <p:nvSpPr>
          <p:cNvPr id="7" name="CuadroTexto 6"/>
          <p:cNvSpPr txBox="1"/>
          <p:nvPr/>
        </p:nvSpPr>
        <p:spPr>
          <a:xfrm>
            <a:off x="7265590" y="120263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Privado</a:t>
            </a:r>
            <a:endParaRPr lang="es-MX" dirty="0"/>
          </a:p>
        </p:txBody>
      </p:sp>
      <p:sp>
        <p:nvSpPr>
          <p:cNvPr id="28" name="Triángulo isósceles 27"/>
          <p:cNvSpPr/>
          <p:nvPr/>
        </p:nvSpPr>
        <p:spPr>
          <a:xfrm>
            <a:off x="683568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Triángulo isósceles 28"/>
          <p:cNvSpPr/>
          <p:nvPr/>
        </p:nvSpPr>
        <p:spPr>
          <a:xfrm>
            <a:off x="967634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Triángulo isósceles 29"/>
          <p:cNvSpPr/>
          <p:nvPr/>
        </p:nvSpPr>
        <p:spPr>
          <a:xfrm>
            <a:off x="1179692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Triángulo isósceles 30"/>
          <p:cNvSpPr/>
          <p:nvPr/>
        </p:nvSpPr>
        <p:spPr>
          <a:xfrm>
            <a:off x="1431212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Triángulo isósceles 31"/>
          <p:cNvSpPr/>
          <p:nvPr/>
        </p:nvSpPr>
        <p:spPr>
          <a:xfrm>
            <a:off x="1682732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Triángulo isósceles 32"/>
          <p:cNvSpPr/>
          <p:nvPr/>
        </p:nvSpPr>
        <p:spPr>
          <a:xfrm>
            <a:off x="1961697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Triángulo isósceles 33"/>
          <p:cNvSpPr/>
          <p:nvPr/>
        </p:nvSpPr>
        <p:spPr>
          <a:xfrm>
            <a:off x="2209593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Triángulo isósceles 34"/>
          <p:cNvSpPr/>
          <p:nvPr/>
        </p:nvSpPr>
        <p:spPr>
          <a:xfrm>
            <a:off x="2461113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Triángulo isósceles 36"/>
          <p:cNvSpPr/>
          <p:nvPr/>
        </p:nvSpPr>
        <p:spPr>
          <a:xfrm>
            <a:off x="2712633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Triángulo isósceles 37"/>
          <p:cNvSpPr/>
          <p:nvPr/>
        </p:nvSpPr>
        <p:spPr>
          <a:xfrm>
            <a:off x="2964153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Triángulo isósceles 39"/>
          <p:cNvSpPr/>
          <p:nvPr/>
        </p:nvSpPr>
        <p:spPr>
          <a:xfrm>
            <a:off x="3215673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Triángulo isósceles 40"/>
          <p:cNvSpPr/>
          <p:nvPr/>
        </p:nvSpPr>
        <p:spPr>
          <a:xfrm>
            <a:off x="3473714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2" name="Triángulo isósceles 41"/>
          <p:cNvSpPr/>
          <p:nvPr/>
        </p:nvSpPr>
        <p:spPr>
          <a:xfrm>
            <a:off x="3743908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Triángulo isósceles 42"/>
          <p:cNvSpPr/>
          <p:nvPr/>
        </p:nvSpPr>
        <p:spPr>
          <a:xfrm>
            <a:off x="4029249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Triángulo isósceles 43"/>
          <p:cNvSpPr/>
          <p:nvPr/>
        </p:nvSpPr>
        <p:spPr>
          <a:xfrm>
            <a:off x="4273047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Triángulo isósceles 44"/>
          <p:cNvSpPr/>
          <p:nvPr/>
        </p:nvSpPr>
        <p:spPr>
          <a:xfrm>
            <a:off x="4543060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7" name="Triángulo isósceles 46"/>
          <p:cNvSpPr/>
          <p:nvPr/>
        </p:nvSpPr>
        <p:spPr>
          <a:xfrm>
            <a:off x="4794580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8" name="Triángulo isósceles 47"/>
          <p:cNvSpPr/>
          <p:nvPr/>
        </p:nvSpPr>
        <p:spPr>
          <a:xfrm>
            <a:off x="5046100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9" name="Triángulo isósceles 48"/>
          <p:cNvSpPr/>
          <p:nvPr/>
        </p:nvSpPr>
        <p:spPr>
          <a:xfrm>
            <a:off x="5297620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0" name="Triángulo isósceles 49"/>
          <p:cNvSpPr/>
          <p:nvPr/>
        </p:nvSpPr>
        <p:spPr>
          <a:xfrm>
            <a:off x="5581667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Triángulo isósceles 50"/>
          <p:cNvSpPr/>
          <p:nvPr/>
        </p:nvSpPr>
        <p:spPr>
          <a:xfrm>
            <a:off x="5865714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" name="Triángulo isósceles 51"/>
          <p:cNvSpPr/>
          <p:nvPr/>
        </p:nvSpPr>
        <p:spPr>
          <a:xfrm>
            <a:off x="6124833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Triángulo isósceles 52"/>
          <p:cNvSpPr/>
          <p:nvPr/>
        </p:nvSpPr>
        <p:spPr>
          <a:xfrm>
            <a:off x="6372200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4" name="Triángulo isósceles 53"/>
          <p:cNvSpPr/>
          <p:nvPr/>
        </p:nvSpPr>
        <p:spPr>
          <a:xfrm>
            <a:off x="6588224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5" name="Triángulo isósceles 54"/>
          <p:cNvSpPr/>
          <p:nvPr/>
        </p:nvSpPr>
        <p:spPr>
          <a:xfrm>
            <a:off x="6868694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Triángulo isósceles 55"/>
          <p:cNvSpPr/>
          <p:nvPr/>
        </p:nvSpPr>
        <p:spPr>
          <a:xfrm>
            <a:off x="7147126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Triángulo isósceles 56"/>
          <p:cNvSpPr/>
          <p:nvPr/>
        </p:nvSpPr>
        <p:spPr>
          <a:xfrm>
            <a:off x="7398646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Triángulo isósceles 57"/>
          <p:cNvSpPr/>
          <p:nvPr/>
        </p:nvSpPr>
        <p:spPr>
          <a:xfrm>
            <a:off x="7650166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Triángulo isósceles 58"/>
          <p:cNvSpPr/>
          <p:nvPr/>
        </p:nvSpPr>
        <p:spPr>
          <a:xfrm>
            <a:off x="7920372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0" name="Triángulo isósceles 59"/>
          <p:cNvSpPr/>
          <p:nvPr/>
        </p:nvSpPr>
        <p:spPr>
          <a:xfrm>
            <a:off x="8159971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Triángulo isósceles 60"/>
          <p:cNvSpPr/>
          <p:nvPr/>
        </p:nvSpPr>
        <p:spPr>
          <a:xfrm>
            <a:off x="8399570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2" name="Triángulo isósceles 61"/>
          <p:cNvSpPr/>
          <p:nvPr/>
        </p:nvSpPr>
        <p:spPr>
          <a:xfrm>
            <a:off x="8676456" y="4581128"/>
            <a:ext cx="144016" cy="432048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65" name="Conector recto 64"/>
          <p:cNvCxnSpPr/>
          <p:nvPr/>
        </p:nvCxnSpPr>
        <p:spPr>
          <a:xfrm>
            <a:off x="539552" y="3861048"/>
            <a:ext cx="8400430" cy="0"/>
          </a:xfrm>
          <a:prstGeom prst="line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65"/>
          <p:cNvCxnSpPr/>
          <p:nvPr/>
        </p:nvCxnSpPr>
        <p:spPr>
          <a:xfrm>
            <a:off x="592313" y="2420888"/>
            <a:ext cx="8400430" cy="0"/>
          </a:xfrm>
          <a:prstGeom prst="line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>
            <a:off x="539552" y="4594076"/>
            <a:ext cx="8400430" cy="0"/>
          </a:xfrm>
          <a:prstGeom prst="line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/>
          <p:cNvCxnSpPr/>
          <p:nvPr/>
        </p:nvCxnSpPr>
        <p:spPr>
          <a:xfrm>
            <a:off x="539552" y="1628800"/>
            <a:ext cx="8400430" cy="0"/>
          </a:xfrm>
          <a:prstGeom prst="line">
            <a:avLst/>
          </a:prstGeom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3 CuadroTexto"/>
          <p:cNvSpPr txBox="1"/>
          <p:nvPr/>
        </p:nvSpPr>
        <p:spPr>
          <a:xfrm>
            <a:off x="827584" y="6444044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 smtClean="0"/>
              <a:t>Fuente</a:t>
            </a:r>
            <a:r>
              <a:rPr lang="es-MX" sz="900" dirty="0" smtClean="0"/>
              <a:t>: Elaboración del SIJ-UNAM con datos de la SEP, Sistema Interactivo de Consulta de Estadística Educativa, [http://planeacion.sep.gob.mx/principalescifras/]</a:t>
            </a:r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381962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1128469443"/>
              </p:ext>
            </p:extLst>
          </p:nvPr>
        </p:nvGraphicFramePr>
        <p:xfrm>
          <a:off x="395536" y="764704"/>
          <a:ext cx="8208912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1 Título"/>
          <p:cNvSpPr txBox="1">
            <a:spLocks/>
          </p:cNvSpPr>
          <p:nvPr/>
        </p:nvSpPr>
        <p:spPr>
          <a:xfrm>
            <a:off x="336687" y="260648"/>
            <a:ext cx="6467561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 sz="1800" b="0" i="0" u="none" strike="noStrike" kern="1200" baseline="0">
                <a:solidFill>
                  <a:prstClr val="black"/>
                </a:solidFill>
                <a:effectLst/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Selección de matrícula 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de 10 universidades públicas</a:t>
            </a:r>
            <a:r>
              <a:rPr lang="es-MX" sz="1800" b="1" baseline="30000" dirty="0">
                <a:solidFill>
                  <a:schemeClr val="tx2"/>
                </a:solidFill>
                <a:latin typeface="Century Gothic" panose="020B0502020202020204" pitchFamily="34" charset="0"/>
              </a:rPr>
              <a:t>/1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por </a:t>
            </a: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relación de sexos, 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2013-2014</a:t>
            </a:r>
          </a:p>
        </p:txBody>
      </p:sp>
      <p:cxnSp>
        <p:nvCxnSpPr>
          <p:cNvPr id="3" name="5 Conector recto"/>
          <p:cNvCxnSpPr/>
          <p:nvPr/>
        </p:nvCxnSpPr>
        <p:spPr>
          <a:xfrm>
            <a:off x="0" y="836712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7668344" y="1196752"/>
            <a:ext cx="163487" cy="12142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7661459" y="1595238"/>
            <a:ext cx="163487" cy="12142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/>
          </a:p>
        </p:txBody>
      </p:sp>
      <p:sp>
        <p:nvSpPr>
          <p:cNvPr id="8" name="CuadroTexto 7"/>
          <p:cNvSpPr txBox="1"/>
          <p:nvPr/>
        </p:nvSpPr>
        <p:spPr>
          <a:xfrm>
            <a:off x="7824946" y="1067167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mujeres</a:t>
            </a:r>
            <a:endParaRPr lang="es-MX" dirty="0"/>
          </a:p>
        </p:txBody>
      </p:sp>
      <p:sp>
        <p:nvSpPr>
          <p:cNvPr id="9" name="CuadroTexto 8"/>
          <p:cNvSpPr txBox="1"/>
          <p:nvPr/>
        </p:nvSpPr>
        <p:spPr>
          <a:xfrm>
            <a:off x="7831831" y="1467857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hombres</a:t>
            </a:r>
            <a:endParaRPr lang="es-MX" dirty="0"/>
          </a:p>
        </p:txBody>
      </p:sp>
      <p:graphicFrame>
        <p:nvGraphicFramePr>
          <p:cNvPr id="10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632058"/>
              </p:ext>
            </p:extLst>
          </p:nvPr>
        </p:nvGraphicFramePr>
        <p:xfrm>
          <a:off x="1117898" y="3992860"/>
          <a:ext cx="3404989" cy="2451735"/>
        </p:xfrm>
        <a:graphic>
          <a:graphicData uri="http://schemas.openxmlformats.org/drawingml/2006/table">
            <a:tbl>
              <a:tblPr firstRow="1" firstCol="1">
                <a:tableStyleId>{7DF18680-E054-41AD-8BC1-D1AEF772440D}</a:tableStyleId>
              </a:tblPr>
              <a:tblGrid>
                <a:gridCol w="1512168"/>
                <a:gridCol w="1892821"/>
              </a:tblGrid>
              <a:tr h="9617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4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Proporción de mujeres por hombres</a:t>
                      </a:r>
                      <a:endParaRPr lang="es-MX" sz="14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UNAM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  <a:latin typeface="Century Gothic" panose="020B0502020202020204" pitchFamily="34" charset="0"/>
                        </a:rPr>
                        <a:t>1.1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IPN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  <a:latin typeface="Century Gothic" panose="020B0502020202020204" pitchFamily="34" charset="0"/>
                        </a:rPr>
                        <a:t>0.4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400" b="0" u="none" strike="noStrike" dirty="0" err="1" smtClean="0">
                          <a:effectLst/>
                          <a:latin typeface="Century Gothic" panose="020B0502020202020204" pitchFamily="34" charset="0"/>
                        </a:rPr>
                        <a:t>UdeG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  <a:latin typeface="Century Gothic" panose="020B0502020202020204" pitchFamily="34" charset="0"/>
                        </a:rPr>
                        <a:t>1.1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UANL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  <a:latin typeface="Century Gothic" panose="020B0502020202020204" pitchFamily="34" charset="0"/>
                        </a:rPr>
                        <a:t>1.1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UAS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>
                          <a:effectLst/>
                          <a:latin typeface="Century Gothic" panose="020B0502020202020204" pitchFamily="34" charset="0"/>
                        </a:rPr>
                        <a:t>1.4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UV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  <a:latin typeface="Century Gothic" panose="020B0502020202020204" pitchFamily="34" charset="0"/>
                        </a:rPr>
                        <a:t>0.9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BUAP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  <a:latin typeface="Century Gothic" panose="020B0502020202020204" pitchFamily="34" charset="0"/>
                        </a:rPr>
                        <a:t>1.0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UABC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  <a:latin typeface="Century Gothic" panose="020B0502020202020204" pitchFamily="34" charset="0"/>
                        </a:rPr>
                        <a:t>1.5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UAM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UAEM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400" u="none" strike="noStrike" dirty="0">
                          <a:effectLst/>
                          <a:latin typeface="Century Gothic" panose="020B0502020202020204" pitchFamily="34" charset="0"/>
                        </a:rPr>
                        <a:t>1.4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9 CuadroTexto"/>
          <p:cNvSpPr txBox="1"/>
          <p:nvPr/>
        </p:nvSpPr>
        <p:spPr>
          <a:xfrm>
            <a:off x="5076056" y="5337250"/>
            <a:ext cx="36434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baseline="30000" dirty="0" smtClean="0"/>
              <a:t>1/ </a:t>
            </a:r>
            <a:r>
              <a:rPr lang="es-MX" sz="1050" dirty="0" smtClean="0"/>
              <a:t>Aunque los datos son extraídos de ANUIES, la elección de estas universidades se hizo a partir de los </a:t>
            </a:r>
            <a:r>
              <a:rPr lang="es-MX" sz="1050" dirty="0"/>
              <a:t>datos reflejados en </a:t>
            </a:r>
            <a:r>
              <a:rPr lang="es-MX" sz="1050" dirty="0" smtClean="0"/>
              <a:t>UNAM (2014). </a:t>
            </a:r>
            <a:r>
              <a:rPr lang="es-MX" sz="1050" i="1" dirty="0" smtClean="0"/>
              <a:t>Estudio </a:t>
            </a:r>
            <a:r>
              <a:rPr lang="es-MX" sz="1050" i="1" dirty="0"/>
              <a:t>Comparativo de las Universidades </a:t>
            </a:r>
            <a:r>
              <a:rPr lang="es-MX" sz="1050" i="1" dirty="0" smtClean="0"/>
              <a:t>Mexicanas</a:t>
            </a:r>
            <a:r>
              <a:rPr lang="es-MX" sz="1050" dirty="0"/>
              <a:t>, disponible en [http://www.execum.unam.mx/] </a:t>
            </a:r>
          </a:p>
        </p:txBody>
      </p:sp>
      <p:sp>
        <p:nvSpPr>
          <p:cNvPr id="13" name="7 CuadroTexto"/>
          <p:cNvSpPr txBox="1"/>
          <p:nvPr/>
        </p:nvSpPr>
        <p:spPr>
          <a:xfrm>
            <a:off x="336687" y="6545500"/>
            <a:ext cx="83723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 smtClean="0"/>
              <a:t>Fuente: elaboración propia con datos de ANUIES</a:t>
            </a:r>
            <a:r>
              <a:rPr lang="es-MX" sz="800" dirty="0" smtClean="0"/>
              <a:t> [http://www.anuies.mx/informacion-y-servicios/informacion-estadistica-de-educacion-superior/anuario-estadistico-de-educacion-superior</a:t>
            </a:r>
            <a:r>
              <a:rPr lang="es-MX" sz="900" dirty="0" smtClean="0"/>
              <a:t>]</a:t>
            </a:r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422155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5 Gráfico"/>
          <p:cNvGraphicFramePr/>
          <p:nvPr>
            <p:extLst>
              <p:ext uri="{D42A27DB-BD31-4B8C-83A1-F6EECF244321}">
                <p14:modId xmlns:p14="http://schemas.microsoft.com/office/powerpoint/2010/main" val="4273936880"/>
              </p:ext>
            </p:extLst>
          </p:nvPr>
        </p:nvGraphicFramePr>
        <p:xfrm>
          <a:off x="323528" y="1124744"/>
          <a:ext cx="5687888" cy="3496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5 Conector recto"/>
          <p:cNvCxnSpPr/>
          <p:nvPr/>
        </p:nvCxnSpPr>
        <p:spPr>
          <a:xfrm>
            <a:off x="0" y="836712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482350"/>
              </p:ext>
            </p:extLst>
          </p:nvPr>
        </p:nvGraphicFramePr>
        <p:xfrm>
          <a:off x="6444208" y="1988840"/>
          <a:ext cx="2088232" cy="2360295"/>
        </p:xfrm>
        <a:graphic>
          <a:graphicData uri="http://schemas.openxmlformats.org/drawingml/2006/table">
            <a:tbl>
              <a:tblPr firstRow="1" firstCol="1">
                <a:tableStyleId>{7DF18680-E054-41AD-8BC1-D1AEF772440D}</a:tableStyleId>
              </a:tblPr>
              <a:tblGrid>
                <a:gridCol w="1188280"/>
                <a:gridCol w="899952"/>
              </a:tblGrid>
              <a:tr h="43624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Proporción de mujeres por hombres</a:t>
                      </a:r>
                      <a:endParaRPr lang="es-MX" sz="14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UNAM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0.9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IPN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0.5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87057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200" b="0" u="none" strike="noStrike" dirty="0" err="1" smtClean="0">
                          <a:effectLst/>
                          <a:latin typeface="Century Gothic" panose="020B0502020202020204" pitchFamily="34" charset="0"/>
                        </a:rPr>
                        <a:t>UdeG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UANL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UAS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UV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BUAP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UABC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0.7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UAM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0.7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 UAEM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200" u="none" strike="noStrike" dirty="0">
                          <a:effectLst/>
                          <a:latin typeface="Century Gothic" panose="020B0502020202020204" pitchFamily="34" charset="0"/>
                        </a:rPr>
                        <a:t>0.9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848680" y="4797153"/>
            <a:ext cx="5019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baseline="30000" dirty="0">
                <a:latin typeface="Century Gothic" panose="020B0502020202020204" pitchFamily="34" charset="0"/>
              </a:rPr>
              <a:t>*/ </a:t>
            </a:r>
            <a:r>
              <a:rPr lang="es-MX" sz="1200" dirty="0">
                <a:latin typeface="Century Gothic" panose="020B0502020202020204" pitchFamily="34" charset="0"/>
              </a:rPr>
              <a:t>Ciencias Naturales, Ingenierías, Manufacturas y Construcción, Agronomía, Veterinaria y Salud.</a:t>
            </a:r>
          </a:p>
        </p:txBody>
      </p:sp>
      <p:sp>
        <p:nvSpPr>
          <p:cNvPr id="9" name="Rectángulo 8"/>
          <p:cNvSpPr/>
          <p:nvPr/>
        </p:nvSpPr>
        <p:spPr>
          <a:xfrm>
            <a:off x="6444208" y="1268760"/>
            <a:ext cx="163487" cy="12142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/>
          </a:p>
        </p:txBody>
      </p:sp>
      <p:sp>
        <p:nvSpPr>
          <p:cNvPr id="10" name="Rectángulo 9"/>
          <p:cNvSpPr/>
          <p:nvPr/>
        </p:nvSpPr>
        <p:spPr>
          <a:xfrm>
            <a:off x="6444208" y="1612676"/>
            <a:ext cx="163487" cy="12142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/>
          </a:p>
        </p:txBody>
      </p:sp>
      <p:sp>
        <p:nvSpPr>
          <p:cNvPr id="11" name="CuadroTexto 10"/>
          <p:cNvSpPr txBox="1"/>
          <p:nvPr/>
        </p:nvSpPr>
        <p:spPr>
          <a:xfrm>
            <a:off x="6595427" y="111003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mujeres</a:t>
            </a:r>
            <a:endParaRPr lang="es-MX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588224" y="14693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hombres</a:t>
            </a:r>
            <a:endParaRPr lang="es-MX" dirty="0"/>
          </a:p>
        </p:txBody>
      </p:sp>
      <p:sp>
        <p:nvSpPr>
          <p:cNvPr id="13" name="5 CuadroTexto"/>
          <p:cNvSpPr txBox="1"/>
          <p:nvPr/>
        </p:nvSpPr>
        <p:spPr>
          <a:xfrm>
            <a:off x="899592" y="609329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 smtClean="0"/>
              <a:t>Fuente: elaboración propia con datos de ANUIES</a:t>
            </a:r>
            <a:r>
              <a:rPr lang="es-MX" sz="800" dirty="0" smtClean="0"/>
              <a:t> [http://www.anuies.mx/informacion-y-servicios/informacion-estadistica-de-educacion-superior/anuario-estadistico-de-educacion-superior</a:t>
            </a:r>
            <a:r>
              <a:rPr lang="es-MX" sz="900" dirty="0" smtClean="0"/>
              <a:t>]</a:t>
            </a:r>
            <a:endParaRPr lang="es-MX" sz="900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107505" y="188640"/>
            <a:ext cx="669674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 sz="1800" b="0" i="0" u="none" strike="noStrike" kern="1200" baseline="0">
                <a:solidFill>
                  <a:prstClr val="black"/>
                </a:solidFill>
                <a:effectLst/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Selección de matrícula 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de 10 universidades públicas</a:t>
            </a:r>
            <a:r>
              <a:rPr lang="es-MX" sz="1800" b="1" baseline="30000" dirty="0">
                <a:solidFill>
                  <a:schemeClr val="tx2"/>
                </a:solidFill>
                <a:latin typeface="Century Gothic" panose="020B0502020202020204" pitchFamily="34" charset="0"/>
              </a:rPr>
              <a:t>/1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por </a:t>
            </a: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relación de sexos y áreas del conocimiento, 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2013-2014</a:t>
            </a:r>
          </a:p>
        </p:txBody>
      </p:sp>
    </p:spTree>
    <p:extLst>
      <p:ext uri="{BB962C8B-B14F-4D97-AF65-F5344CB8AC3E}">
        <p14:creationId xmlns:p14="http://schemas.microsoft.com/office/powerpoint/2010/main" val="235574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6 Gráfico"/>
          <p:cNvGraphicFramePr/>
          <p:nvPr>
            <p:extLst>
              <p:ext uri="{D42A27DB-BD31-4B8C-83A1-F6EECF244321}">
                <p14:modId xmlns:p14="http://schemas.microsoft.com/office/powerpoint/2010/main" val="971428710"/>
              </p:ext>
            </p:extLst>
          </p:nvPr>
        </p:nvGraphicFramePr>
        <p:xfrm>
          <a:off x="467544" y="1110032"/>
          <a:ext cx="5616624" cy="3398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5 Conector recto"/>
          <p:cNvCxnSpPr/>
          <p:nvPr/>
        </p:nvCxnSpPr>
        <p:spPr>
          <a:xfrm>
            <a:off x="0" y="836712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6444208" y="1268760"/>
            <a:ext cx="163487" cy="12142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6444208" y="1612676"/>
            <a:ext cx="163487" cy="12142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/>
          </a:p>
        </p:txBody>
      </p:sp>
      <p:sp>
        <p:nvSpPr>
          <p:cNvPr id="8" name="CuadroTexto 7"/>
          <p:cNvSpPr txBox="1"/>
          <p:nvPr/>
        </p:nvSpPr>
        <p:spPr>
          <a:xfrm>
            <a:off x="6595427" y="111003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mujeres</a:t>
            </a:r>
            <a:endParaRPr lang="es-MX" dirty="0"/>
          </a:p>
        </p:txBody>
      </p:sp>
      <p:sp>
        <p:nvSpPr>
          <p:cNvPr id="9" name="CuadroTexto 8"/>
          <p:cNvSpPr txBox="1"/>
          <p:nvPr/>
        </p:nvSpPr>
        <p:spPr>
          <a:xfrm>
            <a:off x="6588224" y="146939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hombres</a:t>
            </a:r>
            <a:endParaRPr lang="es-MX" dirty="0"/>
          </a:p>
        </p:txBody>
      </p:sp>
      <p:sp>
        <p:nvSpPr>
          <p:cNvPr id="10" name="5 CuadroTexto"/>
          <p:cNvSpPr txBox="1"/>
          <p:nvPr/>
        </p:nvSpPr>
        <p:spPr>
          <a:xfrm>
            <a:off x="899592" y="609329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 smtClean="0"/>
              <a:t>Fuente: elaboración propia con datos de ANUIES</a:t>
            </a:r>
            <a:r>
              <a:rPr lang="es-MX" sz="800" dirty="0" smtClean="0"/>
              <a:t> [http://www.anuies.mx/informacion-y-servicios/informacion-estadistica-de-educacion-superior/anuario-estadistico-de-educacion-superior</a:t>
            </a:r>
            <a:r>
              <a:rPr lang="es-MX" sz="900" dirty="0" smtClean="0"/>
              <a:t>]</a:t>
            </a:r>
            <a:endParaRPr lang="es-MX" sz="900" dirty="0"/>
          </a:p>
        </p:txBody>
      </p:sp>
      <p:graphicFrame>
        <p:nvGraphicFramePr>
          <p:cNvPr id="11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65110"/>
              </p:ext>
            </p:extLst>
          </p:nvPr>
        </p:nvGraphicFramePr>
        <p:xfrm>
          <a:off x="6444208" y="1964604"/>
          <a:ext cx="2160240" cy="2360295"/>
        </p:xfrm>
        <a:graphic>
          <a:graphicData uri="http://schemas.openxmlformats.org/drawingml/2006/table">
            <a:tbl>
              <a:tblPr firstRow="1" firstCol="1">
                <a:tableStyleId>{7DF18680-E054-41AD-8BC1-D1AEF772440D}</a:tableStyleId>
              </a:tblPr>
              <a:tblGrid>
                <a:gridCol w="1224136"/>
                <a:gridCol w="936104"/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1400" b="0" u="none" strike="noStrike" dirty="0" smtClean="0">
                          <a:effectLst/>
                          <a:latin typeface="Century Gothic" panose="020B0502020202020204" pitchFamily="34" charset="0"/>
                        </a:rPr>
                        <a:t>Proporción de mujeres por hombres</a:t>
                      </a:r>
                      <a:endParaRPr lang="es-MX" sz="1400" b="0" i="0" u="none" strike="noStrike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>
                          <a:effectLst/>
                          <a:latin typeface="Century Gothic" panose="020B0502020202020204" pitchFamily="34" charset="0"/>
                        </a:rPr>
                        <a:t>UNAM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1.3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>
                          <a:effectLst/>
                          <a:latin typeface="Century Gothic" panose="020B0502020202020204" pitchFamily="34" charset="0"/>
                        </a:rPr>
                        <a:t>IPN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Century Gothic" panose="020B0502020202020204" pitchFamily="34" charset="0"/>
                        </a:rPr>
                        <a:t>UdeG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1.4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Century Gothic" panose="020B0502020202020204" pitchFamily="34" charset="0"/>
                        </a:rPr>
                        <a:t>UANL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Century Gothic" panose="020B0502020202020204" pitchFamily="34" charset="0"/>
                        </a:rPr>
                        <a:t>UAS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1.3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Century Gothic" panose="020B0502020202020204" pitchFamily="34" charset="0"/>
                        </a:rPr>
                        <a:t>UV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1.5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Century Gothic" panose="020B0502020202020204" pitchFamily="34" charset="0"/>
                        </a:rPr>
                        <a:t>BUAP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1.3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Century Gothic" panose="020B0502020202020204" pitchFamily="34" charset="0"/>
                        </a:rPr>
                        <a:t>UABC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1.2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>
                          <a:effectLst/>
                          <a:latin typeface="Century Gothic" panose="020B0502020202020204" pitchFamily="34" charset="0"/>
                        </a:rPr>
                        <a:t>UAM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1.1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>
                          <a:effectLst/>
                          <a:latin typeface="Century Gothic" panose="020B0502020202020204" pitchFamily="34" charset="0"/>
                        </a:rPr>
                        <a:t>UAEM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1100" u="none" strike="noStrike" dirty="0">
                          <a:effectLst/>
                          <a:latin typeface="Century Gothic" panose="020B0502020202020204" pitchFamily="34" charset="0"/>
                        </a:rPr>
                        <a:t>1.6</a:t>
                      </a:r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2" name="Rectángulo 11"/>
          <p:cNvSpPr/>
          <p:nvPr/>
        </p:nvSpPr>
        <p:spPr>
          <a:xfrm>
            <a:off x="971600" y="4725144"/>
            <a:ext cx="50212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200" baseline="30000" dirty="0">
                <a:latin typeface="Century Gothic" panose="020B0502020202020204" pitchFamily="34" charset="0"/>
              </a:rPr>
              <a:t>**/ </a:t>
            </a:r>
            <a:r>
              <a:rPr lang="es-MX" sz="1200" dirty="0">
                <a:latin typeface="Century Gothic" panose="020B0502020202020204" pitchFamily="34" charset="0"/>
              </a:rPr>
              <a:t>Ciencias Sociales, Humanidades y Artes, Educación y Servicios</a:t>
            </a:r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107505" y="188640"/>
            <a:ext cx="669674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 sz="1800" b="0" i="0" u="none" strike="noStrike" kern="1200" baseline="0">
                <a:solidFill>
                  <a:prstClr val="black"/>
                </a:solidFill>
                <a:effectLst/>
                <a:latin typeface="Corbel" panose="020B0503020204020204" pitchFamily="34" charset="0"/>
                <a:ea typeface="+mn-ea"/>
                <a:cs typeface="+mn-cs"/>
              </a:defRPr>
            </a:pP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Selección de matrícula 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de 10 universidades públicas</a:t>
            </a:r>
            <a:r>
              <a:rPr lang="es-MX" sz="1800" b="1" baseline="30000" dirty="0">
                <a:solidFill>
                  <a:schemeClr val="tx2"/>
                </a:solidFill>
                <a:latin typeface="Century Gothic" panose="020B0502020202020204" pitchFamily="34" charset="0"/>
              </a:rPr>
              <a:t>/1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 por </a:t>
            </a: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relación de sexos y áreas del conocimiento, </a:t>
            </a:r>
            <a:r>
              <a:rPr lang="es-MX" sz="1800" b="1" dirty="0">
                <a:solidFill>
                  <a:schemeClr val="tx2"/>
                </a:solidFill>
                <a:latin typeface="Century Gothic" panose="020B0502020202020204" pitchFamily="34" charset="0"/>
              </a:rPr>
              <a:t>2013-2014</a:t>
            </a:r>
          </a:p>
        </p:txBody>
      </p:sp>
    </p:spTree>
    <p:extLst>
      <p:ext uri="{BB962C8B-B14F-4D97-AF65-F5344CB8AC3E}">
        <p14:creationId xmlns:p14="http://schemas.microsoft.com/office/powerpoint/2010/main" val="931435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71600" y="1700808"/>
            <a:ext cx="2664296" cy="25202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Título"/>
          <p:cNvSpPr txBox="1">
            <a:spLocks/>
          </p:cNvSpPr>
          <p:nvPr/>
        </p:nvSpPr>
        <p:spPr>
          <a:xfrm>
            <a:off x="800725" y="354223"/>
            <a:ext cx="6048672" cy="452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1800" b="1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Portal de perfiles educativos de la UNAM</a:t>
            </a:r>
          </a:p>
        </p:txBody>
      </p:sp>
      <p:cxnSp>
        <p:nvCxnSpPr>
          <p:cNvPr id="3" name="5 Conector recto"/>
          <p:cNvCxnSpPr/>
          <p:nvPr/>
        </p:nvCxnSpPr>
        <p:spPr>
          <a:xfrm>
            <a:off x="45149" y="806991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445" y="260648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1 Imagen"/>
          <p:cNvPicPr/>
          <p:nvPr/>
        </p:nvPicPr>
        <p:blipFill rotWithShape="1">
          <a:blip r:embed="rId3" cstate="print"/>
          <a:srcRect l="15043" t="8634" r="2076" b="4355"/>
          <a:stretch/>
        </p:blipFill>
        <p:spPr>
          <a:xfrm>
            <a:off x="3920465" y="1700808"/>
            <a:ext cx="4896543" cy="3384376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86872" y="1844824"/>
            <a:ext cx="2549024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UNAM</a:t>
            </a:r>
          </a:p>
          <a:p>
            <a:pPr>
              <a:spcAft>
                <a:spcPts val="600"/>
              </a:spcAft>
            </a:pPr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- Frecuencia </a:t>
            </a:r>
            <a:r>
              <a:rPr lang="es-MX" sz="1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de edades</a:t>
            </a:r>
          </a:p>
          <a:p>
            <a:pPr>
              <a:spcAft>
                <a:spcPts val="600"/>
              </a:spcAft>
            </a:pPr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- Sexo</a:t>
            </a:r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- Estado </a:t>
            </a:r>
            <a:r>
              <a:rPr lang="es-MX" sz="1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Civil</a:t>
            </a:r>
          </a:p>
          <a:p>
            <a:pPr>
              <a:spcAft>
                <a:spcPts val="600"/>
              </a:spcAft>
            </a:pPr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- Datos </a:t>
            </a:r>
            <a:r>
              <a:rPr lang="es-MX" sz="1400" b="1" dirty="0">
                <a:solidFill>
                  <a:schemeClr val="tx2"/>
                </a:solidFill>
                <a:latin typeface="Century Gothic" panose="020B0502020202020204" pitchFamily="34" charset="0"/>
              </a:rPr>
              <a:t>de estudios </a:t>
            </a:r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inmediatos anteriores</a:t>
            </a:r>
          </a:p>
          <a:p>
            <a:pPr>
              <a:spcAft>
                <a:spcPts val="600"/>
              </a:spcAft>
            </a:pPr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-</a:t>
            </a:r>
            <a:r>
              <a:rPr lang="es-MX" sz="1400" b="1" dirty="0" err="1" smtClean="0">
                <a:solidFill>
                  <a:schemeClr val="tx2"/>
                </a:solidFill>
                <a:latin typeface="Century Gothic" panose="020B0502020202020204" pitchFamily="34" charset="0"/>
              </a:rPr>
              <a:t>NiVel</a:t>
            </a:r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 socioeconómico</a:t>
            </a:r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3 Rectángulo"/>
          <p:cNvSpPr/>
          <p:nvPr/>
        </p:nvSpPr>
        <p:spPr>
          <a:xfrm>
            <a:off x="2195736" y="6165304"/>
            <a:ext cx="4913525" cy="2308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050" dirty="0" smtClean="0"/>
              <a:t>Fuente: Portal de Estadística Universitaria, UNAM [www.estadistica.unam.mx/perfiles]</a:t>
            </a:r>
            <a:endParaRPr lang="es-MX" sz="1050" dirty="0"/>
          </a:p>
        </p:txBody>
      </p:sp>
    </p:spTree>
    <p:extLst>
      <p:ext uri="{BB962C8B-B14F-4D97-AF65-F5344CB8AC3E}">
        <p14:creationId xmlns:p14="http://schemas.microsoft.com/office/powerpoint/2010/main" val="288871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179512" y="260648"/>
            <a:ext cx="6669885" cy="452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18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Búsqueda de Perfiles educativos en Universidades seleccionadas</a:t>
            </a:r>
            <a:endParaRPr lang="es-MX" sz="1800" b="1" dirty="0">
              <a:ln w="0"/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5 Conector recto"/>
          <p:cNvCxnSpPr/>
          <p:nvPr/>
        </p:nvCxnSpPr>
        <p:spPr>
          <a:xfrm>
            <a:off x="45149" y="806991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445" y="260648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7 Rectángulo"/>
          <p:cNvSpPr/>
          <p:nvPr/>
        </p:nvSpPr>
        <p:spPr>
          <a:xfrm>
            <a:off x="1115616" y="126876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  <a:tabLst>
                <a:tab pos="1257300" algn="l"/>
              </a:tabLst>
            </a:pPr>
            <a:r>
              <a:rPr lang="es-MX" sz="1400" dirty="0" smtClean="0">
                <a:solidFill>
                  <a:srgbClr val="00487E"/>
                </a:solidFill>
                <a:latin typeface="Century Gothic" panose="020B0502020202020204" pitchFamily="34" charset="0"/>
              </a:rPr>
              <a:t>Objetivo: 	reconocer la diversidad y heterogeneidad de los 		estudiantes.</a:t>
            </a:r>
          </a:p>
        </p:txBody>
      </p:sp>
      <p:grpSp>
        <p:nvGrpSpPr>
          <p:cNvPr id="6" name="11 Grupo"/>
          <p:cNvGrpSpPr/>
          <p:nvPr/>
        </p:nvGrpSpPr>
        <p:grpSpPr>
          <a:xfrm>
            <a:off x="1109117" y="1863697"/>
            <a:ext cx="7920880" cy="1026696"/>
            <a:chOff x="1115616" y="1916832"/>
            <a:chExt cx="7920880" cy="1026696"/>
          </a:xfrm>
        </p:grpSpPr>
        <p:sp>
          <p:nvSpPr>
            <p:cNvPr id="7" name="6 Rectángulo"/>
            <p:cNvSpPr/>
            <p:nvPr/>
          </p:nvSpPr>
          <p:spPr>
            <a:xfrm>
              <a:off x="1907704" y="2204864"/>
              <a:ext cx="712879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47675" lvl="0">
                <a:buFont typeface="Arial" pitchFamily="34" charset="0"/>
                <a:buChar char="•"/>
              </a:pPr>
              <a:r>
                <a:rPr lang="es-MX" sz="1400" dirty="0" smtClean="0">
                  <a:solidFill>
                    <a:srgbClr val="00487E"/>
                  </a:solidFill>
                  <a:latin typeface="Century Gothic" panose="020B0502020202020204" pitchFamily="34" charset="0"/>
                </a:rPr>
                <a:t> diferencias de género</a:t>
              </a:r>
            </a:p>
            <a:p>
              <a:pPr marL="447675" lvl="0">
                <a:buFont typeface="Arial" pitchFamily="34" charset="0"/>
                <a:buChar char="•"/>
              </a:pPr>
              <a:r>
                <a:rPr lang="es-MX" sz="1400" dirty="0" smtClean="0">
                  <a:solidFill>
                    <a:srgbClr val="00487E"/>
                  </a:solidFill>
                  <a:latin typeface="Century Gothic" panose="020B0502020202020204" pitchFamily="34" charset="0"/>
                </a:rPr>
                <a:t> etnicidad </a:t>
              </a:r>
            </a:p>
            <a:p>
              <a:pPr marL="447675" lvl="0">
                <a:buFont typeface="Arial" pitchFamily="34" charset="0"/>
                <a:buChar char="•"/>
              </a:pPr>
              <a:r>
                <a:rPr lang="es-MX" sz="1400" dirty="0" smtClean="0">
                  <a:solidFill>
                    <a:srgbClr val="00487E"/>
                  </a:solidFill>
                  <a:latin typeface="Century Gothic" panose="020B0502020202020204" pitchFamily="34" charset="0"/>
                </a:rPr>
                <a:t> nivel socioeconómico.</a:t>
              </a:r>
            </a:p>
          </p:txBody>
        </p:sp>
        <p:sp>
          <p:nvSpPr>
            <p:cNvPr id="8" name="8 Rectángulo"/>
            <p:cNvSpPr/>
            <p:nvPr/>
          </p:nvSpPr>
          <p:spPr>
            <a:xfrm>
              <a:off x="1115616" y="1916832"/>
              <a:ext cx="5616624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s-MX" sz="1400" dirty="0" smtClean="0">
                  <a:solidFill>
                    <a:srgbClr val="00487E"/>
                  </a:solidFill>
                  <a:latin typeface="Century Gothic" panose="020B0502020202020204" pitchFamily="34" charset="0"/>
                </a:rPr>
                <a:t>Atender la diversidad estudiantil de las y los estudiantes:</a:t>
              </a:r>
              <a:endParaRPr lang="es-MX" sz="14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9" name="10 Rectángulo"/>
          <p:cNvSpPr/>
          <p:nvPr/>
        </p:nvSpPr>
        <p:spPr>
          <a:xfrm>
            <a:off x="1115616" y="2905780"/>
            <a:ext cx="56274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tabLst>
                <a:tab pos="1257300" algn="l"/>
              </a:tabLst>
            </a:pPr>
            <a:r>
              <a:rPr lang="es-MX" sz="1400" dirty="0" smtClean="0">
                <a:solidFill>
                  <a:srgbClr val="00487E"/>
                </a:solidFill>
                <a:latin typeface="Century Gothic" panose="020B0502020202020204" pitchFamily="34" charset="0"/>
              </a:rPr>
              <a:t>Meta:	Combatir las principales problemáticas de deserción o 	inserción a la institución.</a:t>
            </a:r>
          </a:p>
        </p:txBody>
      </p:sp>
      <p:graphicFrame>
        <p:nvGraphicFramePr>
          <p:cNvPr id="10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080362"/>
              </p:ext>
            </p:extLst>
          </p:nvPr>
        </p:nvGraphicFramePr>
        <p:xfrm>
          <a:off x="1198421" y="3624699"/>
          <a:ext cx="5544615" cy="2377440"/>
        </p:xfrm>
        <a:graphic>
          <a:graphicData uri="http://schemas.openxmlformats.org/drawingml/2006/table">
            <a:tbl>
              <a:tblPr firstRow="1">
                <a:tableStyleId>{7DF18680-E054-41AD-8BC1-D1AEF772440D}</a:tableStyleId>
              </a:tblPr>
              <a:tblGrid>
                <a:gridCol w="1221366"/>
                <a:gridCol w="1370922"/>
                <a:gridCol w="295232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rbel" pitchFamily="34" charset="0"/>
                      </a:endParaRPr>
                    </a:p>
                  </a:txBody>
                  <a:tcPr marL="180000" marR="0" marT="0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u="none" strike="noStrike" dirty="0">
                          <a:effectLst/>
                          <a:latin typeface="Corbel" pitchFamily="34" charset="0"/>
                        </a:rPr>
                        <a:t>Perfil</a:t>
                      </a:r>
                      <a:endParaRPr lang="es-MX" sz="1600" b="0" i="0" u="none" strike="noStrike" dirty="0">
                        <a:solidFill>
                          <a:srgbClr val="FFFFFF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marL="0" marR="0" marT="0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u="none" strike="noStrike" dirty="0">
                          <a:effectLst/>
                          <a:latin typeface="Corbel" pitchFamily="34" charset="0"/>
                        </a:rPr>
                        <a:t>Año aproximado de publicación</a:t>
                      </a:r>
                      <a:endParaRPr lang="es-MX" sz="1600" b="0" i="0" u="none" strike="noStrike" dirty="0">
                        <a:solidFill>
                          <a:srgbClr val="FFFFFF"/>
                        </a:solidFill>
                        <a:effectLst/>
                        <a:latin typeface="Corbel" pitchFamily="34" charset="0"/>
                      </a:endParaRPr>
                    </a:p>
                  </a:txBody>
                  <a:tcPr marL="0" marR="0" marT="0" marB="0" anchor="b">
                    <a:solidFill>
                      <a:srgbClr val="0070C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UNAM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Sí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2001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IPN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Sí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2001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 err="1">
                          <a:latin typeface="Century Gothic" panose="020B0502020202020204" pitchFamily="34" charset="0"/>
                        </a:rPr>
                        <a:t>UdeG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UANL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UAS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UV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Sí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2005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BUAP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UABC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Sí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2004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UAM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 smtClean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</a:rPr>
                        <a:t>Sí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2001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UAEM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80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 smtClean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u="none" strike="noStrike" dirty="0">
                          <a:latin typeface="Century Gothic" panose="020B0502020202020204" pitchFamily="34" charset="0"/>
                        </a:rPr>
                        <a:t>─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11" name="3 Rectángulo"/>
          <p:cNvSpPr/>
          <p:nvPr/>
        </p:nvSpPr>
        <p:spPr>
          <a:xfrm>
            <a:off x="1169127" y="6381328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900" dirty="0" smtClean="0"/>
              <a:t>Fuente: elaboración propia, a partir de la búsqueda en línea de perfiles educativos.</a:t>
            </a:r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1138567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179512" y="188640"/>
            <a:ext cx="6624736" cy="4527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1800" b="1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Trayectoria educativa de cohortes </a:t>
            </a:r>
            <a:r>
              <a:rPr lang="es-MX" sz="18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hipotéticas Sistema Educativo Nacional </a:t>
            </a:r>
            <a:r>
              <a:rPr lang="es-MX" sz="1800" b="1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2000-2014.</a:t>
            </a:r>
          </a:p>
        </p:txBody>
      </p:sp>
      <p:cxnSp>
        <p:nvCxnSpPr>
          <p:cNvPr id="3" name="5 Conector recto"/>
          <p:cNvCxnSpPr/>
          <p:nvPr/>
        </p:nvCxnSpPr>
        <p:spPr>
          <a:xfrm>
            <a:off x="0" y="836712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3 Rectángulo redondeado"/>
          <p:cNvSpPr/>
          <p:nvPr/>
        </p:nvSpPr>
        <p:spPr>
          <a:xfrm>
            <a:off x="323672" y="1628800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Inician primaria</a:t>
            </a:r>
          </a:p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100%</a:t>
            </a:r>
            <a:endParaRPr lang="es-MX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4 Rectángulo redondeado"/>
          <p:cNvSpPr/>
          <p:nvPr/>
        </p:nvSpPr>
        <p:spPr>
          <a:xfrm>
            <a:off x="1763688" y="1628800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Terminan primaria</a:t>
            </a:r>
          </a:p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96%</a:t>
            </a:r>
            <a:endParaRPr lang="es-MX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5 Rectángulo redondeado"/>
          <p:cNvSpPr/>
          <p:nvPr/>
        </p:nvSpPr>
        <p:spPr>
          <a:xfrm>
            <a:off x="3203848" y="1628800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Terminan secundaria</a:t>
            </a:r>
          </a:p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69%</a:t>
            </a:r>
            <a:endParaRPr lang="es-MX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6 Rectángulo redondeado"/>
          <p:cNvSpPr/>
          <p:nvPr/>
        </p:nvSpPr>
        <p:spPr>
          <a:xfrm>
            <a:off x="4644008" y="1628800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Terminan EMS</a:t>
            </a:r>
          </a:p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37%</a:t>
            </a:r>
            <a:endParaRPr lang="es-MX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8 Rectángulo redondeado"/>
          <p:cNvSpPr/>
          <p:nvPr/>
        </p:nvSpPr>
        <p:spPr>
          <a:xfrm>
            <a:off x="323672" y="1196752"/>
            <a:ext cx="1008112" cy="360040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2000</a:t>
            </a:r>
          </a:p>
        </p:txBody>
      </p:sp>
      <p:sp>
        <p:nvSpPr>
          <p:cNvPr id="13" name="9 Flecha circular"/>
          <p:cNvSpPr/>
          <p:nvPr/>
        </p:nvSpPr>
        <p:spPr>
          <a:xfrm>
            <a:off x="1403648" y="1268760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0 Flecha circular"/>
          <p:cNvSpPr/>
          <p:nvPr/>
        </p:nvSpPr>
        <p:spPr>
          <a:xfrm>
            <a:off x="2843808" y="1268760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1 Flecha circular"/>
          <p:cNvSpPr/>
          <p:nvPr/>
        </p:nvSpPr>
        <p:spPr>
          <a:xfrm>
            <a:off x="4283968" y="1268760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6" name="12 Rectángulo redondeado"/>
          <p:cNvSpPr/>
          <p:nvPr/>
        </p:nvSpPr>
        <p:spPr>
          <a:xfrm>
            <a:off x="6084168" y="1628800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Terminan E. Superior</a:t>
            </a:r>
          </a:p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14%</a:t>
            </a:r>
            <a:endParaRPr lang="es-MX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13 Flecha circular"/>
          <p:cNvSpPr/>
          <p:nvPr/>
        </p:nvSpPr>
        <p:spPr>
          <a:xfrm>
            <a:off x="5724128" y="1268760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8" name="14 Rectángulo redondeado"/>
          <p:cNvSpPr/>
          <p:nvPr/>
        </p:nvSpPr>
        <p:spPr>
          <a:xfrm>
            <a:off x="323672" y="3212976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0070C0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Inician primaria</a:t>
            </a:r>
          </a:p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100%</a:t>
            </a:r>
            <a:endParaRPr lang="es-MX" sz="1400" dirty="0">
              <a:latin typeface="Century Gothic" panose="020B0502020202020204" pitchFamily="34" charset="0"/>
            </a:endParaRPr>
          </a:p>
        </p:txBody>
      </p:sp>
      <p:sp>
        <p:nvSpPr>
          <p:cNvPr id="19" name="15 Rectángulo redondeado"/>
          <p:cNvSpPr/>
          <p:nvPr/>
        </p:nvSpPr>
        <p:spPr>
          <a:xfrm>
            <a:off x="1763688" y="3212976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0070C0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Terminan primaria</a:t>
            </a:r>
          </a:p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97%</a:t>
            </a:r>
            <a:endParaRPr lang="es-MX" sz="1400" dirty="0">
              <a:latin typeface="Century Gothic" panose="020B0502020202020204" pitchFamily="34" charset="0"/>
            </a:endParaRPr>
          </a:p>
        </p:txBody>
      </p:sp>
      <p:sp>
        <p:nvSpPr>
          <p:cNvPr id="20" name="16 Rectángulo redondeado"/>
          <p:cNvSpPr/>
          <p:nvPr/>
        </p:nvSpPr>
        <p:spPr>
          <a:xfrm>
            <a:off x="3203848" y="3212976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0070C0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Terminan secundaria</a:t>
            </a:r>
          </a:p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81%</a:t>
            </a:r>
            <a:endParaRPr lang="es-MX" sz="1400" dirty="0">
              <a:latin typeface="Century Gothic" panose="020B0502020202020204" pitchFamily="34" charset="0"/>
            </a:endParaRPr>
          </a:p>
        </p:txBody>
      </p:sp>
      <p:sp>
        <p:nvSpPr>
          <p:cNvPr id="21" name="17 Rectángulo redondeado"/>
          <p:cNvSpPr/>
          <p:nvPr/>
        </p:nvSpPr>
        <p:spPr>
          <a:xfrm>
            <a:off x="4644008" y="3212976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0070C0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Terminan EMS</a:t>
            </a:r>
          </a:p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49%</a:t>
            </a:r>
            <a:endParaRPr lang="es-MX" sz="1400" dirty="0">
              <a:latin typeface="Century Gothic" panose="020B0502020202020204" pitchFamily="34" charset="0"/>
            </a:endParaRPr>
          </a:p>
        </p:txBody>
      </p:sp>
      <p:sp>
        <p:nvSpPr>
          <p:cNvPr id="22" name="18 Rectángulo redondeado"/>
          <p:cNvSpPr/>
          <p:nvPr/>
        </p:nvSpPr>
        <p:spPr>
          <a:xfrm>
            <a:off x="323672" y="2780928"/>
            <a:ext cx="1008112" cy="360040"/>
          </a:xfrm>
          <a:prstGeom prst="roundRect">
            <a:avLst>
              <a:gd name="adj" fmla="val 8054"/>
            </a:avLst>
          </a:prstGeom>
          <a:solidFill>
            <a:srgbClr val="0070C0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latin typeface="Century Gothic" panose="020B0502020202020204" pitchFamily="34" charset="0"/>
              </a:rPr>
              <a:t>2010</a:t>
            </a:r>
          </a:p>
        </p:txBody>
      </p:sp>
      <p:sp>
        <p:nvSpPr>
          <p:cNvPr id="23" name="19 Flecha circular"/>
          <p:cNvSpPr/>
          <p:nvPr/>
        </p:nvSpPr>
        <p:spPr>
          <a:xfrm>
            <a:off x="1403648" y="2852936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FFC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4" name="20 Flecha circular"/>
          <p:cNvSpPr/>
          <p:nvPr/>
        </p:nvSpPr>
        <p:spPr>
          <a:xfrm>
            <a:off x="2843808" y="2852936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FFC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5" name="21 Flecha circular"/>
          <p:cNvSpPr/>
          <p:nvPr/>
        </p:nvSpPr>
        <p:spPr>
          <a:xfrm>
            <a:off x="4283968" y="2852936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FFC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6" name="22 Rectángulo redondeado"/>
          <p:cNvSpPr/>
          <p:nvPr/>
        </p:nvSpPr>
        <p:spPr>
          <a:xfrm>
            <a:off x="6084168" y="3212976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0070C0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Terminan E. Superior</a:t>
            </a:r>
          </a:p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21%</a:t>
            </a:r>
            <a:endParaRPr lang="es-MX" sz="1400" dirty="0">
              <a:latin typeface="Century Gothic" panose="020B0502020202020204" pitchFamily="34" charset="0"/>
            </a:endParaRPr>
          </a:p>
        </p:txBody>
      </p:sp>
      <p:sp>
        <p:nvSpPr>
          <p:cNvPr id="27" name="23 Flecha circular"/>
          <p:cNvSpPr/>
          <p:nvPr/>
        </p:nvSpPr>
        <p:spPr>
          <a:xfrm>
            <a:off x="5724128" y="2852936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FFC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8" name="24 Rectángulo redondeado"/>
          <p:cNvSpPr/>
          <p:nvPr/>
        </p:nvSpPr>
        <p:spPr>
          <a:xfrm>
            <a:off x="323672" y="4797152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Inician primaria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100%</a:t>
            </a:r>
            <a:endParaRPr lang="es-MX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25 Rectángulo redondeado"/>
          <p:cNvSpPr/>
          <p:nvPr/>
        </p:nvSpPr>
        <p:spPr>
          <a:xfrm>
            <a:off x="1763832" y="4797152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Terminan primaria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99%</a:t>
            </a:r>
            <a:endParaRPr lang="es-MX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26 Rectángulo redondeado"/>
          <p:cNvSpPr/>
          <p:nvPr/>
        </p:nvSpPr>
        <p:spPr>
          <a:xfrm>
            <a:off x="3204152" y="4797152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Terminan secundaria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86%</a:t>
            </a:r>
            <a:endParaRPr lang="es-MX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27 Rectángulo redondeado"/>
          <p:cNvSpPr/>
          <p:nvPr/>
        </p:nvSpPr>
        <p:spPr>
          <a:xfrm>
            <a:off x="4644344" y="4797152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</a:rPr>
              <a:t>Terminan EMS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</a:rPr>
              <a:t>63%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32" name="28 Rectángulo redondeado"/>
          <p:cNvSpPr/>
          <p:nvPr/>
        </p:nvSpPr>
        <p:spPr>
          <a:xfrm>
            <a:off x="323672" y="4365104"/>
            <a:ext cx="1008112" cy="360040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2014</a:t>
            </a:r>
          </a:p>
        </p:txBody>
      </p:sp>
      <p:sp>
        <p:nvSpPr>
          <p:cNvPr id="33" name="29 Flecha circular"/>
          <p:cNvSpPr/>
          <p:nvPr/>
        </p:nvSpPr>
        <p:spPr>
          <a:xfrm>
            <a:off x="1403792" y="4437112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4" name="30 Flecha circular"/>
          <p:cNvSpPr/>
          <p:nvPr/>
        </p:nvSpPr>
        <p:spPr>
          <a:xfrm>
            <a:off x="2843952" y="4437112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5" name="31 Flecha circular"/>
          <p:cNvSpPr/>
          <p:nvPr/>
        </p:nvSpPr>
        <p:spPr>
          <a:xfrm>
            <a:off x="4284112" y="4437112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6" name="32 Rectángulo redondeado"/>
          <p:cNvSpPr/>
          <p:nvPr/>
        </p:nvSpPr>
        <p:spPr>
          <a:xfrm>
            <a:off x="6084312" y="4797152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Terminan E. Superior</a:t>
            </a:r>
          </a:p>
          <a:p>
            <a:pPr algn="ctr"/>
            <a:r>
              <a:rPr lang="es-MX" sz="14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15%</a:t>
            </a:r>
            <a:endParaRPr lang="es-MX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33 Flecha circular"/>
          <p:cNvSpPr/>
          <p:nvPr/>
        </p:nvSpPr>
        <p:spPr>
          <a:xfrm>
            <a:off x="5724272" y="4437112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8" name="34 Rectángulo redondeado"/>
          <p:cNvSpPr/>
          <p:nvPr/>
        </p:nvSpPr>
        <p:spPr>
          <a:xfrm>
            <a:off x="7524472" y="4797152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Se titulan</a:t>
            </a:r>
          </a:p>
          <a:p>
            <a:pPr algn="ctr"/>
            <a:r>
              <a:rPr lang="es-MX" sz="16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11%</a:t>
            </a:r>
            <a:endParaRPr lang="es-MX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35 Flecha circular"/>
          <p:cNvSpPr/>
          <p:nvPr/>
        </p:nvSpPr>
        <p:spPr>
          <a:xfrm>
            <a:off x="7164432" y="4437112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0" name="37 Rectángulo redondeado"/>
          <p:cNvSpPr/>
          <p:nvPr/>
        </p:nvSpPr>
        <p:spPr>
          <a:xfrm>
            <a:off x="7524472" y="1628800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Se titulan</a:t>
            </a:r>
          </a:p>
          <a:p>
            <a:pPr algn="ctr"/>
            <a:r>
              <a:rPr lang="es-MX" sz="1400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8%</a:t>
            </a:r>
            <a:endParaRPr lang="es-MX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1" name="38 Rectángulo redondeado"/>
          <p:cNvSpPr/>
          <p:nvPr/>
        </p:nvSpPr>
        <p:spPr>
          <a:xfrm>
            <a:off x="7524328" y="3212976"/>
            <a:ext cx="1296000" cy="864096"/>
          </a:xfrm>
          <a:prstGeom prst="roundRect">
            <a:avLst>
              <a:gd name="adj" fmla="val 8054"/>
            </a:avLst>
          </a:prstGeom>
          <a:solidFill>
            <a:srgbClr val="0070C0"/>
          </a:solidFill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Se titulan</a:t>
            </a:r>
          </a:p>
          <a:p>
            <a:pPr algn="ctr"/>
            <a:r>
              <a:rPr lang="es-MX" sz="1400" dirty="0" smtClean="0">
                <a:latin typeface="Century Gothic" panose="020B0502020202020204" pitchFamily="34" charset="0"/>
              </a:rPr>
              <a:t>13%</a:t>
            </a:r>
            <a:endParaRPr lang="es-MX" sz="1400" dirty="0">
              <a:latin typeface="Century Gothic" panose="020B0502020202020204" pitchFamily="34" charset="0"/>
            </a:endParaRPr>
          </a:p>
        </p:txBody>
      </p:sp>
      <p:sp>
        <p:nvSpPr>
          <p:cNvPr id="42" name="40 Flecha circular"/>
          <p:cNvSpPr/>
          <p:nvPr/>
        </p:nvSpPr>
        <p:spPr>
          <a:xfrm>
            <a:off x="7164288" y="1268760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0070C0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3" name="41 Flecha circular"/>
          <p:cNvSpPr/>
          <p:nvPr/>
        </p:nvSpPr>
        <p:spPr>
          <a:xfrm>
            <a:off x="7164288" y="2852936"/>
            <a:ext cx="576064" cy="648072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1032366"/>
              <a:gd name="adj5" fmla="val 17912"/>
            </a:avLst>
          </a:prstGeom>
          <a:solidFill>
            <a:srgbClr val="FFC0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50" name="36 CuadroTexto"/>
          <p:cNvSpPr txBox="1"/>
          <p:nvPr/>
        </p:nvSpPr>
        <p:spPr>
          <a:xfrm>
            <a:off x="323672" y="6115362"/>
            <a:ext cx="864081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s-MX" sz="900" dirty="0" smtClean="0"/>
              <a:t>Fuente: para 2000 y 2010, </a:t>
            </a:r>
            <a:r>
              <a:rPr lang="es-MX" sz="900" dirty="0" err="1" smtClean="0">
                <a:cs typeface="Times New Roman" pitchFamily="18" charset="0"/>
              </a:rPr>
              <a:t>Tuirán</a:t>
            </a:r>
            <a:r>
              <a:rPr lang="es-MX" sz="900" dirty="0" smtClean="0">
                <a:cs typeface="Times New Roman" pitchFamily="18" charset="0"/>
              </a:rPr>
              <a:t>, R. (2011) </a:t>
            </a:r>
            <a:r>
              <a:rPr lang="es-MX" sz="900" i="1" dirty="0" smtClean="0">
                <a:cs typeface="Times New Roman" pitchFamily="18" charset="0"/>
              </a:rPr>
              <a:t>Los jóvenes mexicanos: situación actual y desafíos</a:t>
            </a:r>
            <a:r>
              <a:rPr lang="es-MX" sz="900" dirty="0" smtClean="0">
                <a:cs typeface="Times New Roman" pitchFamily="18" charset="0"/>
              </a:rPr>
              <a:t>, Conferencia, SEP, abril . Consultado en [http://www.tutoria.unam.mx/EUT2010/memoriaEUT/seminario/analisis1febrero2013.ppt]. Datos de 2014, elaboración del SIJ-UNAM con datos de SEP [http://www.snie.sep.gob.mx/descargas/estadistica/SEN_estadistica_historica_nacional.xls ] y ANUIES (2013-2014).</a:t>
            </a:r>
          </a:p>
          <a:p>
            <a:endParaRPr lang="es-MX" sz="900" dirty="0"/>
          </a:p>
        </p:txBody>
      </p:sp>
    </p:spTree>
    <p:extLst>
      <p:ext uri="{BB962C8B-B14F-4D97-AF65-F5344CB8AC3E}">
        <p14:creationId xmlns:p14="http://schemas.microsoft.com/office/powerpoint/2010/main" val="412746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87624" y="980728"/>
            <a:ext cx="6984776" cy="5472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s-MX" sz="2400" dirty="0">
                <a:solidFill>
                  <a:srgbClr val="FFC000"/>
                </a:solidFill>
                <a:latin typeface="Presidencia Firme" panose="02000506000000020004" pitchFamily="50" charset="0"/>
              </a:rPr>
              <a:t>Referencias.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MX" sz="1200" dirty="0">
                <a:latin typeface="Century Gothic" panose="020B0502020202020204" pitchFamily="34" charset="0"/>
              </a:rPr>
              <a:t>Ricaurte, S. (2002) </a:t>
            </a:r>
            <a:r>
              <a:rPr lang="es-MX" sz="1200" i="1" dirty="0">
                <a:latin typeface="Century Gothic" panose="020B0502020202020204" pitchFamily="34" charset="0"/>
              </a:rPr>
              <a:t>Perfil del estudiante politécnico a las puertas del siglo XXI: Un análisis estadístico en las carreras autofinanciadas</a:t>
            </a:r>
            <a:r>
              <a:rPr lang="es-MX" sz="1200" dirty="0">
                <a:latin typeface="Century Gothic" panose="020B0502020202020204" pitchFamily="34" charset="0"/>
              </a:rPr>
              <a:t> ,Tesis del Instituto de Ciencias Matemáticas, Escuela Superior Politécnica del Litoral, México.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MX" sz="1200" dirty="0">
                <a:latin typeface="Century Gothic" panose="020B0502020202020204" pitchFamily="34" charset="0"/>
              </a:rPr>
              <a:t>Sandoval, J.; </a:t>
            </a:r>
            <a:r>
              <a:rPr lang="es-MX" sz="1200" dirty="0" err="1">
                <a:latin typeface="Century Gothic" panose="020B0502020202020204" pitchFamily="34" charset="0"/>
              </a:rPr>
              <a:t>McAnalli</a:t>
            </a:r>
            <a:r>
              <a:rPr lang="es-MX" sz="1200" dirty="0">
                <a:latin typeface="Century Gothic" panose="020B0502020202020204" pitchFamily="34" charset="0"/>
              </a:rPr>
              <a:t>, L y Henríquez, R.  (2011) “Clasificación de estudiantes de nuevo ingreso a una universidad pública, con base en variables de desempeño académico, uso de tecnología digital y escolaridad de los padres” en </a:t>
            </a:r>
            <a:r>
              <a:rPr lang="es-MX" sz="1200" i="1" dirty="0">
                <a:latin typeface="Century Gothic" panose="020B0502020202020204" pitchFamily="34" charset="0"/>
              </a:rPr>
              <a:t>Revista Electrónica de Investigación Educativa</a:t>
            </a:r>
            <a:r>
              <a:rPr lang="es-MX" sz="1200" dirty="0">
                <a:latin typeface="Century Gothic" panose="020B0502020202020204" pitchFamily="34" charset="0"/>
              </a:rPr>
              <a:t>. Baja California, México: Universidad Autónoma de Baja California,  Instituto de Investigación y Desarrollo Educativo. Recuperado el 4/08/2015 de: </a:t>
            </a:r>
            <a:r>
              <a:rPr lang="es-MX" sz="1200" u="sng" dirty="0">
                <a:latin typeface="Century Gothic" panose="020B0502020202020204" pitchFamily="34" charset="0"/>
                <a:hlinkClick r:id="rId2"/>
              </a:rPr>
              <a:t>http://redie.uabc.mx/index.php/redie/article/view/293/679</a:t>
            </a:r>
            <a:endParaRPr lang="es-MX" sz="1200" dirty="0">
              <a:latin typeface="Century Gothic" panose="020B0502020202020204" pitchFamily="34" charset="0"/>
            </a:endParaRP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MX" sz="1200" dirty="0">
                <a:latin typeface="Century Gothic" panose="020B0502020202020204" pitchFamily="34" charset="0"/>
              </a:rPr>
              <a:t> Guzmán, C. (2011) “Avances y retos en el conocimiento sobre los estudiantes, mexicanos de educación superior en la primera década del siglo XXI”  en </a:t>
            </a:r>
            <a:r>
              <a:rPr lang="es-MX" sz="1200" i="1" dirty="0">
                <a:latin typeface="Century Gothic" panose="020B0502020202020204" pitchFamily="34" charset="0"/>
              </a:rPr>
              <a:t>Perfiles Educativos. </a:t>
            </a:r>
            <a:r>
              <a:rPr lang="es-MX" sz="1200" dirty="0">
                <a:latin typeface="Century Gothic" panose="020B0502020202020204" pitchFamily="34" charset="0"/>
              </a:rPr>
              <a:t>Vol.33: Enero.</a:t>
            </a:r>
          </a:p>
          <a:p>
            <a:pPr>
              <a:spcAft>
                <a:spcPts val="1200"/>
              </a:spcAft>
            </a:pPr>
            <a:r>
              <a:rPr lang="es-MX" dirty="0" smtClean="0">
                <a:solidFill>
                  <a:srgbClr val="0070C0"/>
                </a:solidFill>
                <a:latin typeface="Presidencia Firme" panose="02000506000000020004" pitchFamily="50" charset="0"/>
              </a:rPr>
              <a:t>Bases </a:t>
            </a:r>
            <a:r>
              <a:rPr lang="es-MX" dirty="0">
                <a:solidFill>
                  <a:srgbClr val="0070C0"/>
                </a:solidFill>
                <a:latin typeface="Presidencia Firme" panose="02000506000000020004" pitchFamily="50" charset="0"/>
              </a:rPr>
              <a:t>de datos.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MX" sz="1200" dirty="0">
                <a:latin typeface="Century Gothic" panose="020B0502020202020204" pitchFamily="34" charset="0"/>
              </a:rPr>
              <a:t>ANUIES; Anuario Estadístico de Educación Superior, 2013-2014 [http://www.anuies.mx/informacion-y-servicios/informacion-estadistica-de-educacion-superior/anuario-estadistico-de-educacion-superior]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MX" sz="1200" dirty="0">
                <a:latin typeface="Century Gothic" panose="020B0502020202020204" pitchFamily="34" charset="0"/>
              </a:rPr>
              <a:t>SEP; Sistema Interactivo de Consulta de Estadística Educativa, 2013-2014 [http://planeacion.sep.gob.mx/principalescifras/]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MX" sz="1200" dirty="0">
                <a:latin typeface="Century Gothic" panose="020B0502020202020204" pitchFamily="34" charset="0"/>
              </a:rPr>
              <a:t>INEGI, Encuesta Nacional de Ingresos y Gastos en los Hogares, 2014 [http://www3.inegi.org.mx/sistemas/microdatos/ </a:t>
            </a:r>
            <a:r>
              <a:rPr lang="es-MX" sz="1200" dirty="0" err="1">
                <a:latin typeface="Century Gothic" panose="020B0502020202020204" pitchFamily="34" charset="0"/>
              </a:rPr>
              <a:t>micdirecto.aspx?s</a:t>
            </a:r>
            <a:r>
              <a:rPr lang="es-MX" sz="1200" dirty="0">
                <a:latin typeface="Century Gothic" panose="020B0502020202020204" pitchFamily="34" charset="0"/>
              </a:rPr>
              <a:t>=</a:t>
            </a:r>
            <a:r>
              <a:rPr lang="es-MX" sz="1200" dirty="0" err="1">
                <a:latin typeface="Century Gothic" panose="020B0502020202020204" pitchFamily="34" charset="0"/>
              </a:rPr>
              <a:t>est&amp;c</a:t>
            </a:r>
            <a:r>
              <a:rPr lang="es-MX" sz="1200" dirty="0">
                <a:latin typeface="Century Gothic" panose="020B0502020202020204" pitchFamily="34" charset="0"/>
              </a:rPr>
              <a:t>=34527]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445" y="260648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3742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-4192" y="3168352"/>
            <a:ext cx="9184704" cy="371703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299556" y="3104019"/>
            <a:ext cx="4536504" cy="1333093"/>
          </a:xfrm>
        </p:spPr>
        <p:txBody>
          <a:bodyPr>
            <a:noAutofit/>
          </a:bodyPr>
          <a:lstStyle/>
          <a:p>
            <a:r>
              <a:rPr lang="es-MX" sz="6000" b="1" dirty="0" smtClean="0">
                <a:solidFill>
                  <a:schemeClr val="bg1"/>
                </a:solidFill>
                <a:latin typeface="Presidencia Firme" pitchFamily="50" charset="0"/>
              </a:rPr>
              <a:t>Gracias</a:t>
            </a:r>
            <a:endParaRPr lang="es-MX" sz="6000" b="1" dirty="0">
              <a:solidFill>
                <a:schemeClr val="bg1"/>
              </a:solidFill>
              <a:latin typeface="Presidencia Firme" pitchFamily="50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115179"/>
            <a:ext cx="3860855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979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5 Conector recto"/>
          <p:cNvCxnSpPr/>
          <p:nvPr/>
        </p:nvCxnSpPr>
        <p:spPr>
          <a:xfrm>
            <a:off x="0" y="836712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1 Gráfico"/>
          <p:cNvGraphicFramePr/>
          <p:nvPr>
            <p:extLst>
              <p:ext uri="{D42A27DB-BD31-4B8C-83A1-F6EECF244321}">
                <p14:modId xmlns:p14="http://schemas.microsoft.com/office/powerpoint/2010/main" val="3482952581"/>
              </p:ext>
            </p:extLst>
          </p:nvPr>
        </p:nvGraphicFramePr>
        <p:xfrm>
          <a:off x="892532" y="1495600"/>
          <a:ext cx="72294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842885"/>
              </p:ext>
            </p:extLst>
          </p:nvPr>
        </p:nvGraphicFramePr>
        <p:xfrm>
          <a:off x="683569" y="4396190"/>
          <a:ext cx="7776863" cy="155309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065491"/>
                <a:gridCol w="1118562"/>
                <a:gridCol w="1118562"/>
                <a:gridCol w="1118562"/>
                <a:gridCol w="1118562"/>
                <a:gridCol w="1118562"/>
                <a:gridCol w="1118562"/>
              </a:tblGrid>
              <a:tr h="222849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s-MX" sz="900" u="none" strike="noStrike" dirty="0">
                          <a:latin typeface="Corbel" panose="020B0503020204020204" pitchFamily="34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Gasto público por </a:t>
                      </a:r>
                      <a:r>
                        <a:rPr lang="es-MX" sz="1400" b="1" u="none" strike="noStrike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Alumnos 2013-2014 (en </a:t>
                      </a:r>
                      <a:r>
                        <a:rPr lang="es-MX" sz="1400" b="1" u="none" strike="noStrike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miles de </a:t>
                      </a:r>
                      <a:r>
                        <a:rPr lang="es-MX" sz="1400" b="1" u="none" strike="noStrike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pesos)</a:t>
                      </a:r>
                      <a:endParaRPr lang="es-MX" sz="1400" b="1" u="none" strike="noStrike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 fontAlgn="b"/>
                      <a:r>
                        <a:rPr lang="es-MX" sz="900" b="1" u="none" strike="noStrike" dirty="0">
                          <a:solidFill>
                            <a:schemeClr val="bg1"/>
                          </a:solidFill>
                          <a:latin typeface="Corbel" panose="020B0503020204020204" pitchFamily="34" charset="0"/>
                        </a:rPr>
                        <a:t> </a:t>
                      </a:r>
                      <a:endParaRPr lang="es-MX" sz="900" b="1" i="0" u="none" strike="noStrike" dirty="0">
                        <a:solidFill>
                          <a:schemeClr val="bg1"/>
                        </a:solidFill>
                        <a:latin typeface="Corbel" panose="020B0503020204020204" pitchFamily="34" charset="0"/>
                      </a:endParaRPr>
                    </a:p>
                  </a:txBody>
                  <a:tcPr marL="7189" marR="7189" marT="7189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189" marR="7189" marT="71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189" marR="7189" marT="718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</a:tr>
              <a:tr h="375249"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Ciclo Escolar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Preescolar</a:t>
                      </a:r>
                      <a:endParaRPr lang="es-MX" sz="1200" b="0" i="0" u="none" strike="noStrike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Primaria</a:t>
                      </a:r>
                      <a:endParaRPr lang="es-MX" sz="1200" b="0" i="0" u="none" strike="noStrike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Secundaria</a:t>
                      </a:r>
                      <a:endParaRPr lang="es-MX" sz="1200" b="0" i="0" u="none" strike="noStrike">
                        <a:solidFill>
                          <a:schemeClr val="tx2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Bachillerato</a:t>
                      </a:r>
                      <a:endParaRPr lang="es-MX" sz="1200" b="0" i="0" u="none" strike="noStrike">
                        <a:solidFill>
                          <a:schemeClr val="tx2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Profesional Técnico</a:t>
                      </a:r>
                      <a:endParaRPr lang="es-MX" sz="1200" b="0" i="0" u="none" strike="noStrike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solidFill>
                            <a:schemeClr val="tx2"/>
                          </a:solidFill>
                          <a:latin typeface="Century Gothic" panose="020B0502020202020204" pitchFamily="34" charset="0"/>
                        </a:rPr>
                        <a:t>Educación Superior</a:t>
                      </a:r>
                      <a:endParaRPr lang="es-MX" sz="1200" b="0" i="0" u="none" strike="noStrike" dirty="0">
                        <a:solidFill>
                          <a:schemeClr val="tx2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</a:tr>
              <a:tr h="323538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>
                          <a:latin typeface="Century Gothic" panose="020B0502020202020204" pitchFamily="34" charset="0"/>
                        </a:rPr>
                        <a:t>2013-2014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16.2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14.7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>
                          <a:latin typeface="Century Gothic" panose="020B0502020202020204" pitchFamily="34" charset="0"/>
                        </a:rPr>
                        <a:t>22.5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31.3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21.8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70.2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</a:tr>
              <a:tr h="359434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b="0" u="none" strike="noStrike" dirty="0" smtClean="0">
                          <a:latin typeface="Century Gothic" panose="020B0502020202020204" pitchFamily="34" charset="0"/>
                        </a:rPr>
                        <a:t>2014-2015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16.8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15.3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23.5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32.4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22.6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200" u="none" strike="noStrike" dirty="0">
                          <a:latin typeface="Century Gothic" panose="020B0502020202020204" pitchFamily="34" charset="0"/>
                        </a:rPr>
                        <a:t>72.7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189" marR="7189" marT="7189" marB="0" anchor="ctr"/>
                </a:tc>
              </a:tr>
            </a:tbl>
          </a:graphicData>
        </a:graphic>
      </p:graphicFrame>
      <p:sp>
        <p:nvSpPr>
          <p:cNvPr id="8" name="4 CuadroTexto"/>
          <p:cNvSpPr txBox="1"/>
          <p:nvPr/>
        </p:nvSpPr>
        <p:spPr>
          <a:xfrm>
            <a:off x="871786" y="6165304"/>
            <a:ext cx="6444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b="1" dirty="0" smtClean="0"/>
              <a:t>Fuente</a:t>
            </a:r>
            <a:r>
              <a:rPr lang="es-MX" sz="900" dirty="0" smtClean="0"/>
              <a:t>: </a:t>
            </a:r>
            <a:r>
              <a:rPr lang="es-MX" sz="900" dirty="0"/>
              <a:t>E</a:t>
            </a:r>
            <a:r>
              <a:rPr lang="es-MX" sz="900" dirty="0" smtClean="0"/>
              <a:t>laboración del SIJ-UNAM con datos de la SEP </a:t>
            </a:r>
            <a:r>
              <a:rPr lang="es-MX" sz="800" dirty="0" smtClean="0"/>
              <a:t> [http://www.snie.sep.gob.mx/descargas/estadistica_e_indicadores/ estadistica_e_indicadores_educativos_15MEX.pdf</a:t>
            </a:r>
            <a:r>
              <a:rPr lang="es-MX" sz="900" dirty="0" smtClean="0"/>
              <a:t>]</a:t>
            </a:r>
            <a:r>
              <a:rPr lang="es-MX" sz="900" dirty="0"/>
              <a:t> </a:t>
            </a:r>
            <a:r>
              <a:rPr lang="es-MX" sz="900" dirty="0" smtClean="0"/>
              <a:t>y Segundo Informe de Gobierno [http://www.presidencia.gob.mx/segundoinforme/]</a:t>
            </a: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107504" y="332656"/>
            <a:ext cx="669674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Algunos indicadores del Sistema Educativo Nacional, </a:t>
            </a:r>
          </a:p>
          <a:p>
            <a:pPr algn="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2013-2014</a:t>
            </a:r>
          </a:p>
          <a:p>
            <a:pPr algn="l"/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971600" y="980728"/>
            <a:ext cx="7344816" cy="34387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Título"/>
          <p:cNvSpPr txBox="1">
            <a:spLocks/>
          </p:cNvSpPr>
          <p:nvPr/>
        </p:nvSpPr>
        <p:spPr>
          <a:xfrm>
            <a:off x="2699792" y="968331"/>
            <a:ext cx="3168352" cy="35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defRPr sz="18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Abandono escolar por grado</a:t>
            </a:r>
            <a:endParaRPr lang="es-MX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059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467544" y="332656"/>
            <a:ext cx="6624736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Distribución porcentual de la Matrícula Escolar </a:t>
            </a:r>
            <a:r>
              <a:rPr lang="es-MX" sz="18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Nacional 2014 con respecto a la población de referencia </a:t>
            </a:r>
            <a:r>
              <a:rPr lang="es-MX" sz="1800" b="1" baseline="300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/</a:t>
            </a:r>
            <a:r>
              <a:rPr lang="es-MX" sz="1800" b="1" baseline="30000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1</a:t>
            </a:r>
          </a:p>
          <a:p>
            <a:pPr algn="l"/>
            <a:endParaRPr lang="es-MX" sz="8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13937" y="1011796"/>
            <a:ext cx="66462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" name="1 Gráfico"/>
          <p:cNvGraphicFramePr/>
          <p:nvPr>
            <p:extLst>
              <p:ext uri="{D42A27DB-BD31-4B8C-83A1-F6EECF244321}">
                <p14:modId xmlns:p14="http://schemas.microsoft.com/office/powerpoint/2010/main" val="3593667190"/>
              </p:ext>
            </p:extLst>
          </p:nvPr>
        </p:nvGraphicFramePr>
        <p:xfrm>
          <a:off x="-36512" y="1052736"/>
          <a:ext cx="8640960" cy="4488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CuadroTexto 16"/>
          <p:cNvSpPr txBox="1"/>
          <p:nvPr/>
        </p:nvSpPr>
        <p:spPr>
          <a:xfrm>
            <a:off x="2566751" y="1522108"/>
            <a:ext cx="1942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Posgrado</a:t>
            </a:r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2051720" y="1976611"/>
            <a:ext cx="1942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Profesional</a:t>
            </a:r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-268006" y="2287252"/>
            <a:ext cx="39597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Preparatoria, bachillerato o </a:t>
            </a:r>
          </a:p>
          <a:p>
            <a:pPr algn="r"/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carrera técnica</a:t>
            </a:r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606858" y="2965126"/>
            <a:ext cx="1942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Secundaria</a:t>
            </a:r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670144" y="3451357"/>
            <a:ext cx="1942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Primaria</a:t>
            </a:r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2051720" y="3893949"/>
            <a:ext cx="19428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Preescolar</a:t>
            </a:r>
            <a:endParaRPr lang="es-MX" sz="14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1981096" y="4273734"/>
            <a:ext cx="1942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No asisten</a:t>
            </a:r>
            <a:endParaRPr lang="es-MX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7265590" y="148478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mujeres</a:t>
            </a:r>
            <a:endParaRPr lang="es-MX" dirty="0"/>
          </a:p>
        </p:txBody>
      </p:sp>
      <p:sp>
        <p:nvSpPr>
          <p:cNvPr id="25" name="CuadroTexto 24"/>
          <p:cNvSpPr txBox="1"/>
          <p:nvPr/>
        </p:nvSpPr>
        <p:spPr>
          <a:xfrm>
            <a:off x="7265590" y="188982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hombres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5373216"/>
            <a:ext cx="7920880" cy="51753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s-MX" sz="1200" baseline="30000" dirty="0">
                <a:latin typeface="Century Gothic" panose="020B0502020202020204" pitchFamily="34" charset="0"/>
              </a:rPr>
              <a:t>1/ </a:t>
            </a:r>
            <a:r>
              <a:rPr lang="es-MX" sz="1200" dirty="0">
                <a:latin typeface="Century Gothic" panose="020B0502020202020204" pitchFamily="34" charset="0"/>
              </a:rPr>
              <a:t>Se contempló a la población de </a:t>
            </a:r>
            <a:r>
              <a:rPr lang="es-MX" sz="1200" dirty="0" smtClean="0">
                <a:latin typeface="Century Gothic" panose="020B0502020202020204" pitchFamily="34" charset="0"/>
              </a:rPr>
              <a:t>3 </a:t>
            </a:r>
            <a:r>
              <a:rPr lang="es-MX" sz="1200" dirty="0">
                <a:latin typeface="Century Gothic" panose="020B0502020202020204" pitchFamily="34" charset="0"/>
              </a:rPr>
              <a:t>a los 29 años, al ser quienes </a:t>
            </a:r>
            <a:r>
              <a:rPr lang="es-MX" sz="1200" dirty="0" smtClean="0">
                <a:latin typeface="Century Gothic" panose="020B0502020202020204" pitchFamily="34" charset="0"/>
              </a:rPr>
              <a:t>idealmente pueden </a:t>
            </a:r>
            <a:r>
              <a:rPr lang="es-MX" sz="1200" dirty="0">
                <a:latin typeface="Century Gothic" panose="020B0502020202020204" pitchFamily="34" charset="0"/>
              </a:rPr>
              <a:t>estar en edad de estudiar</a:t>
            </a:r>
            <a:r>
              <a:rPr lang="es-MX" sz="1200" dirty="0" smtClean="0">
                <a:latin typeface="Century Gothic" panose="020B0502020202020204" pitchFamily="34" charset="0"/>
              </a:rPr>
              <a:t>.</a:t>
            </a:r>
            <a:endParaRPr lang="es-MX" sz="1600" dirty="0" smtClean="0">
              <a:latin typeface="Presidencia Fina" pitchFamily="50" charset="0"/>
            </a:endParaRPr>
          </a:p>
        </p:txBody>
      </p:sp>
      <p:sp>
        <p:nvSpPr>
          <p:cNvPr id="26" name="15 CuadroTexto"/>
          <p:cNvSpPr txBox="1"/>
          <p:nvPr/>
        </p:nvSpPr>
        <p:spPr>
          <a:xfrm>
            <a:off x="3073873" y="6195289"/>
            <a:ext cx="56886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b="1" dirty="0" smtClean="0"/>
              <a:t>Fuente</a:t>
            </a:r>
            <a:r>
              <a:rPr lang="es-MX" sz="1050" dirty="0" smtClean="0"/>
              <a:t>: Elaboración del SIJ-UNAM con datos de la ENIGH 2014.</a:t>
            </a:r>
            <a:endParaRPr lang="es-MX" sz="1050" dirty="0"/>
          </a:p>
        </p:txBody>
      </p:sp>
    </p:spTree>
    <p:extLst>
      <p:ext uri="{BB962C8B-B14F-4D97-AF65-F5344CB8AC3E}">
        <p14:creationId xmlns:p14="http://schemas.microsoft.com/office/powerpoint/2010/main" val="336812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5 Conector recto"/>
          <p:cNvCxnSpPr/>
          <p:nvPr/>
        </p:nvCxnSpPr>
        <p:spPr>
          <a:xfrm>
            <a:off x="13937" y="1011796"/>
            <a:ext cx="66462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2 Gráfico"/>
          <p:cNvGraphicFramePr/>
          <p:nvPr>
            <p:extLst>
              <p:ext uri="{D42A27DB-BD31-4B8C-83A1-F6EECF244321}">
                <p14:modId xmlns:p14="http://schemas.microsoft.com/office/powerpoint/2010/main" val="3525146053"/>
              </p:ext>
            </p:extLst>
          </p:nvPr>
        </p:nvGraphicFramePr>
        <p:xfrm>
          <a:off x="35496" y="1773056"/>
          <a:ext cx="4608512" cy="3384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CuadroTexto 14"/>
          <p:cNvSpPr txBox="1"/>
          <p:nvPr/>
        </p:nvSpPr>
        <p:spPr>
          <a:xfrm>
            <a:off x="2015369" y="2146797"/>
            <a:ext cx="10006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Posgrado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2339752" y="2540890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Profesional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2361127" y="2947507"/>
            <a:ext cx="15834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Bachillerato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2376448" y="3352404"/>
            <a:ext cx="1187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Secundaria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2809641" y="3728065"/>
            <a:ext cx="826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Primaria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2195736" y="4137347"/>
            <a:ext cx="1942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Preescolar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2036862" y="4458655"/>
            <a:ext cx="1207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No asisten</a:t>
            </a:r>
            <a:endParaRPr lang="es-MX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15 CuadroTexto"/>
          <p:cNvSpPr txBox="1"/>
          <p:nvPr/>
        </p:nvSpPr>
        <p:spPr>
          <a:xfrm>
            <a:off x="3073873" y="6195289"/>
            <a:ext cx="56886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b="1" dirty="0" smtClean="0"/>
              <a:t>Fuente</a:t>
            </a:r>
            <a:r>
              <a:rPr lang="es-MX" sz="1050" dirty="0" smtClean="0"/>
              <a:t>: Elaboración del SIJ-UNAM con datos de la ENIGH 2014.</a:t>
            </a:r>
            <a:endParaRPr lang="es-MX" sz="1050" dirty="0"/>
          </a:p>
        </p:txBody>
      </p:sp>
      <p:sp>
        <p:nvSpPr>
          <p:cNvPr id="31" name="CuadroTexto 30"/>
          <p:cNvSpPr txBox="1"/>
          <p:nvPr/>
        </p:nvSpPr>
        <p:spPr>
          <a:xfrm>
            <a:off x="269695" y="1345993"/>
            <a:ext cx="1767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Century Gothic" panose="020B0502020202020204" pitchFamily="34" charset="0"/>
              </a:rPr>
              <a:t>Puesto No. 1</a:t>
            </a:r>
            <a:endParaRPr lang="es-MX" dirty="0">
              <a:latin typeface="Century Gothic" panose="020B0502020202020204" pitchFamily="34" charset="0"/>
            </a:endParaRPr>
          </a:p>
        </p:txBody>
      </p:sp>
      <p:graphicFrame>
        <p:nvGraphicFramePr>
          <p:cNvPr id="41" name="5 Gráfico"/>
          <p:cNvGraphicFramePr/>
          <p:nvPr>
            <p:extLst>
              <p:ext uri="{D42A27DB-BD31-4B8C-83A1-F6EECF244321}">
                <p14:modId xmlns:p14="http://schemas.microsoft.com/office/powerpoint/2010/main" val="1254084317"/>
              </p:ext>
            </p:extLst>
          </p:nvPr>
        </p:nvGraphicFramePr>
        <p:xfrm>
          <a:off x="4654677" y="1844824"/>
          <a:ext cx="4464496" cy="34047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2" name="CuadroTexto 13"/>
          <p:cNvSpPr txBox="1"/>
          <p:nvPr/>
        </p:nvSpPr>
        <p:spPr>
          <a:xfrm>
            <a:off x="5595027" y="2143889"/>
            <a:ext cx="11006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Posgrado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CuadroTexto 14"/>
          <p:cNvSpPr txBox="1"/>
          <p:nvPr/>
        </p:nvSpPr>
        <p:spPr>
          <a:xfrm>
            <a:off x="5565563" y="2492896"/>
            <a:ext cx="11089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Profesional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CuadroTexto 15"/>
          <p:cNvSpPr txBox="1"/>
          <p:nvPr/>
        </p:nvSpPr>
        <p:spPr>
          <a:xfrm>
            <a:off x="5361936" y="2852936"/>
            <a:ext cx="1215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Bachillerato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5" name="CuadroTexto 16"/>
          <p:cNvSpPr txBox="1"/>
          <p:nvPr/>
        </p:nvSpPr>
        <p:spPr>
          <a:xfrm>
            <a:off x="5055518" y="3284984"/>
            <a:ext cx="130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Secundaria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CuadroTexto 17"/>
          <p:cNvSpPr txBox="1"/>
          <p:nvPr/>
        </p:nvSpPr>
        <p:spPr>
          <a:xfrm>
            <a:off x="4959718" y="3717032"/>
            <a:ext cx="9088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Primaria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CuadroTexto 18"/>
          <p:cNvSpPr txBox="1"/>
          <p:nvPr/>
        </p:nvSpPr>
        <p:spPr>
          <a:xfrm>
            <a:off x="5491718" y="4077072"/>
            <a:ext cx="958068" cy="282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Preescolar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CuadroTexto 19"/>
          <p:cNvSpPr txBox="1"/>
          <p:nvPr/>
        </p:nvSpPr>
        <p:spPr>
          <a:xfrm>
            <a:off x="5265930" y="4482905"/>
            <a:ext cx="1328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No asisten</a:t>
            </a:r>
            <a:endParaRPr lang="es-MX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CuadroTexto 22"/>
          <p:cNvSpPr txBox="1"/>
          <p:nvPr/>
        </p:nvSpPr>
        <p:spPr>
          <a:xfrm>
            <a:off x="6804248" y="1340768"/>
            <a:ext cx="2056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Century Gothic" panose="020B0502020202020204" pitchFamily="34" charset="0"/>
              </a:rPr>
              <a:t>Puesto No. 32</a:t>
            </a:r>
            <a:endParaRPr lang="es-MX" dirty="0">
              <a:latin typeface="Century Gothic" panose="020B0502020202020204" pitchFamily="34" charset="0"/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3770177" y="1196752"/>
            <a:ext cx="1521903" cy="711658"/>
            <a:chOff x="4490257" y="5534946"/>
            <a:chExt cx="1521903" cy="711658"/>
          </a:xfrm>
        </p:grpSpPr>
        <p:sp>
          <p:nvSpPr>
            <p:cNvPr id="52" name="51 Rectángulo"/>
            <p:cNvSpPr/>
            <p:nvPr/>
          </p:nvSpPr>
          <p:spPr>
            <a:xfrm>
              <a:off x="4490257" y="5683839"/>
              <a:ext cx="163487" cy="1214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53" name="CuadroTexto 23"/>
            <p:cNvSpPr txBox="1"/>
            <p:nvPr/>
          </p:nvSpPr>
          <p:spPr>
            <a:xfrm>
              <a:off x="4788024" y="5534946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mujeres</a:t>
              </a:r>
              <a:endParaRPr lang="es-MX" dirty="0"/>
            </a:p>
          </p:txBody>
        </p:sp>
        <p:sp>
          <p:nvSpPr>
            <p:cNvPr id="54" name="CuadroTexto 24"/>
            <p:cNvSpPr txBox="1"/>
            <p:nvPr/>
          </p:nvSpPr>
          <p:spPr>
            <a:xfrm>
              <a:off x="4788024" y="5877272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hombres</a:t>
              </a:r>
              <a:endParaRPr lang="es-MX" dirty="0"/>
            </a:p>
          </p:txBody>
        </p:sp>
        <p:sp>
          <p:nvSpPr>
            <p:cNvPr id="55" name="54 Rectángulo"/>
            <p:cNvSpPr/>
            <p:nvPr/>
          </p:nvSpPr>
          <p:spPr>
            <a:xfrm>
              <a:off x="4490257" y="5981162"/>
              <a:ext cx="163487" cy="121426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</p:grpSp>
      <p:sp>
        <p:nvSpPr>
          <p:cNvPr id="56" name="1 Título"/>
          <p:cNvSpPr txBox="1">
            <a:spLocks/>
          </p:cNvSpPr>
          <p:nvPr/>
        </p:nvSpPr>
        <p:spPr>
          <a:xfrm>
            <a:off x="269695" y="404664"/>
            <a:ext cx="6534553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Distribución porcentual de la Matrícula Escolar p</a:t>
            </a:r>
            <a:r>
              <a:rPr lang="es-MX" sz="18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or entidades seleccionadas</a:t>
            </a:r>
            <a:r>
              <a:rPr lang="es-MX" sz="1800" b="1" baseline="300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/1</a:t>
            </a:r>
            <a:endParaRPr lang="es-MX" sz="1800" b="1" baseline="300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l"/>
            <a:endParaRPr lang="es-MX" sz="8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7" name="2 Marcador de contenido"/>
          <p:cNvSpPr>
            <a:spLocks noGrp="1"/>
          </p:cNvSpPr>
          <p:nvPr>
            <p:ph idx="1"/>
          </p:nvPr>
        </p:nvSpPr>
        <p:spPr>
          <a:xfrm>
            <a:off x="467544" y="5373216"/>
            <a:ext cx="7920880" cy="517537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s-MX" sz="1200" baseline="30000" dirty="0">
                <a:latin typeface="Century Gothic" panose="020B0502020202020204" pitchFamily="34" charset="0"/>
              </a:rPr>
              <a:t>1/ </a:t>
            </a:r>
            <a:r>
              <a:rPr lang="es-MX" sz="1200" dirty="0">
                <a:latin typeface="Century Gothic" panose="020B0502020202020204" pitchFamily="34" charset="0"/>
              </a:rPr>
              <a:t>Se contempló a la población de </a:t>
            </a:r>
            <a:r>
              <a:rPr lang="es-MX" sz="1200" dirty="0" smtClean="0">
                <a:latin typeface="Century Gothic" panose="020B0502020202020204" pitchFamily="34" charset="0"/>
              </a:rPr>
              <a:t>3 </a:t>
            </a:r>
            <a:r>
              <a:rPr lang="es-MX" sz="1200" dirty="0">
                <a:latin typeface="Century Gothic" panose="020B0502020202020204" pitchFamily="34" charset="0"/>
              </a:rPr>
              <a:t>a los 29 años, al ser quienes </a:t>
            </a:r>
            <a:r>
              <a:rPr lang="es-MX" sz="1200" dirty="0" smtClean="0">
                <a:latin typeface="Century Gothic" panose="020B0502020202020204" pitchFamily="34" charset="0"/>
              </a:rPr>
              <a:t>idealmente pueden </a:t>
            </a:r>
            <a:r>
              <a:rPr lang="es-MX" sz="1200" dirty="0">
                <a:latin typeface="Century Gothic" panose="020B0502020202020204" pitchFamily="34" charset="0"/>
              </a:rPr>
              <a:t>estar en edad de estudiar</a:t>
            </a:r>
            <a:r>
              <a:rPr lang="es-MX" sz="1200" dirty="0" smtClean="0">
                <a:latin typeface="Century Gothic" panose="020B0502020202020204" pitchFamily="34" charset="0"/>
              </a:rPr>
              <a:t>.</a:t>
            </a:r>
            <a:endParaRPr lang="es-MX" sz="1600" dirty="0">
              <a:latin typeface="Presidencia Fina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15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 Gráfico"/>
          <p:cNvGraphicFramePr/>
          <p:nvPr>
            <p:extLst>
              <p:ext uri="{D42A27DB-BD31-4B8C-83A1-F6EECF244321}">
                <p14:modId xmlns:p14="http://schemas.microsoft.com/office/powerpoint/2010/main" val="1593769571"/>
              </p:ext>
            </p:extLst>
          </p:nvPr>
        </p:nvGraphicFramePr>
        <p:xfrm>
          <a:off x="0" y="1844824"/>
          <a:ext cx="4464496" cy="3024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8 Gráfico"/>
          <p:cNvGraphicFramePr/>
          <p:nvPr>
            <p:extLst>
              <p:ext uri="{D42A27DB-BD31-4B8C-83A1-F6EECF244321}">
                <p14:modId xmlns:p14="http://schemas.microsoft.com/office/powerpoint/2010/main" val="3142616055"/>
              </p:ext>
            </p:extLst>
          </p:nvPr>
        </p:nvGraphicFramePr>
        <p:xfrm>
          <a:off x="4514438" y="1781022"/>
          <a:ext cx="4608511" cy="3088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5" name="5 Conector recto"/>
          <p:cNvCxnSpPr/>
          <p:nvPr/>
        </p:nvCxnSpPr>
        <p:spPr>
          <a:xfrm>
            <a:off x="13937" y="1011796"/>
            <a:ext cx="66462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adroTexto 9"/>
          <p:cNvSpPr txBox="1"/>
          <p:nvPr/>
        </p:nvSpPr>
        <p:spPr>
          <a:xfrm>
            <a:off x="2293925" y="2166305"/>
            <a:ext cx="10006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Posgrado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629968" y="2522566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Profesional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776902" y="2878827"/>
            <a:ext cx="15834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Bachillerato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3026799" y="3245125"/>
            <a:ext cx="1187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Secundaria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3402788" y="3587559"/>
            <a:ext cx="826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Primaria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666664" y="3953857"/>
            <a:ext cx="1942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Preescolar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2530324" y="4230856"/>
            <a:ext cx="1207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No asisten</a:t>
            </a:r>
            <a:endParaRPr lang="es-MX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5347774" y="2183828"/>
            <a:ext cx="11006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Posgrado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5220072" y="2516215"/>
            <a:ext cx="11089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Profesional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4897212" y="2878827"/>
            <a:ext cx="1215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Bachillerato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591935" y="3227460"/>
            <a:ext cx="130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Secundaria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4716016" y="3535729"/>
            <a:ext cx="9088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Prim</a:t>
            </a:r>
            <a:r>
              <a:rPr lang="es-MX" sz="12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aria</a:t>
            </a:r>
            <a:endParaRPr lang="es-MX" sz="12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5126100" y="3938705"/>
            <a:ext cx="958068" cy="282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Preescolar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945464" y="4221088"/>
            <a:ext cx="1328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No asisten</a:t>
            </a:r>
            <a:endParaRPr lang="es-MX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6804248" y="1484492"/>
            <a:ext cx="1910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Century Gothic" panose="020B0502020202020204" pitchFamily="34" charset="0"/>
              </a:rPr>
              <a:t>Puesto No. 31</a:t>
            </a: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269695" y="1484492"/>
            <a:ext cx="1710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Century Gothic" panose="020B0502020202020204" pitchFamily="34" charset="0"/>
              </a:rPr>
              <a:t>Puesto No. 2</a:t>
            </a: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28" name="15 CuadroTexto"/>
          <p:cNvSpPr txBox="1"/>
          <p:nvPr/>
        </p:nvSpPr>
        <p:spPr>
          <a:xfrm>
            <a:off x="3073873" y="6195289"/>
            <a:ext cx="56886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b="1" dirty="0" smtClean="0"/>
              <a:t>Fuente</a:t>
            </a:r>
            <a:r>
              <a:rPr lang="es-MX" sz="1050" dirty="0" smtClean="0"/>
              <a:t>: Elaboración del SIJ-UNAM con datos de la ENIGH 2014.</a:t>
            </a:r>
            <a:endParaRPr lang="es-MX" sz="1050" dirty="0"/>
          </a:p>
        </p:txBody>
      </p:sp>
      <p:grpSp>
        <p:nvGrpSpPr>
          <p:cNvPr id="29" name="28 Grupo"/>
          <p:cNvGrpSpPr/>
          <p:nvPr/>
        </p:nvGrpSpPr>
        <p:grpSpPr>
          <a:xfrm>
            <a:off x="3770177" y="1268760"/>
            <a:ext cx="1521903" cy="711658"/>
            <a:chOff x="4490257" y="5534946"/>
            <a:chExt cx="1521903" cy="711658"/>
          </a:xfrm>
        </p:grpSpPr>
        <p:sp>
          <p:nvSpPr>
            <p:cNvPr id="30" name="29 Rectángulo"/>
            <p:cNvSpPr/>
            <p:nvPr/>
          </p:nvSpPr>
          <p:spPr>
            <a:xfrm>
              <a:off x="4490257" y="5683839"/>
              <a:ext cx="163487" cy="1214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31" name="CuadroTexto 23"/>
            <p:cNvSpPr txBox="1"/>
            <p:nvPr/>
          </p:nvSpPr>
          <p:spPr>
            <a:xfrm>
              <a:off x="4788024" y="5534946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mujeres</a:t>
              </a:r>
              <a:endParaRPr lang="es-MX" dirty="0"/>
            </a:p>
          </p:txBody>
        </p:sp>
        <p:sp>
          <p:nvSpPr>
            <p:cNvPr id="32" name="CuadroTexto 24"/>
            <p:cNvSpPr txBox="1"/>
            <p:nvPr/>
          </p:nvSpPr>
          <p:spPr>
            <a:xfrm>
              <a:off x="4788024" y="5877272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hombres</a:t>
              </a:r>
              <a:endParaRPr lang="es-MX" dirty="0"/>
            </a:p>
          </p:txBody>
        </p:sp>
        <p:sp>
          <p:nvSpPr>
            <p:cNvPr id="33" name="32 Rectángulo"/>
            <p:cNvSpPr/>
            <p:nvPr/>
          </p:nvSpPr>
          <p:spPr>
            <a:xfrm>
              <a:off x="4490257" y="5981162"/>
              <a:ext cx="163487" cy="121426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</p:grpSp>
      <p:sp>
        <p:nvSpPr>
          <p:cNvPr id="34" name="1 Título"/>
          <p:cNvSpPr txBox="1">
            <a:spLocks/>
          </p:cNvSpPr>
          <p:nvPr/>
        </p:nvSpPr>
        <p:spPr>
          <a:xfrm>
            <a:off x="269695" y="404664"/>
            <a:ext cx="6534553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Distribución porcentual de la Matrícula Escolar p</a:t>
            </a:r>
            <a:r>
              <a:rPr lang="es-MX" sz="18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or entidades seleccionadas</a:t>
            </a:r>
            <a:r>
              <a:rPr lang="es-MX" sz="1800" b="1" baseline="300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/1</a:t>
            </a:r>
            <a:endParaRPr lang="es-MX" sz="1800" b="1" baseline="300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l"/>
            <a:endParaRPr lang="es-MX" sz="8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2 Marcador de contenido"/>
          <p:cNvSpPr txBox="1">
            <a:spLocks/>
          </p:cNvSpPr>
          <p:nvPr/>
        </p:nvSpPr>
        <p:spPr>
          <a:xfrm>
            <a:off x="467544" y="5373216"/>
            <a:ext cx="7920880" cy="51753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MX" sz="1200" baseline="30000" dirty="0" smtClean="0">
                <a:latin typeface="Century Gothic" panose="020B0502020202020204" pitchFamily="34" charset="0"/>
              </a:rPr>
              <a:t>1/ </a:t>
            </a:r>
            <a:r>
              <a:rPr lang="es-MX" sz="1200" dirty="0" smtClean="0">
                <a:latin typeface="Century Gothic" panose="020B0502020202020204" pitchFamily="34" charset="0"/>
              </a:rPr>
              <a:t>Se contempló a la población de 3 a los 29 años, al ser quienes idealmente pueden estar en edad de estudiar</a:t>
            </a:r>
            <a:endParaRPr lang="es-MX" sz="1600" dirty="0" smtClean="0">
              <a:latin typeface="Presidencia Fina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16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7 Gráfico"/>
          <p:cNvGraphicFramePr/>
          <p:nvPr>
            <p:extLst>
              <p:ext uri="{D42A27DB-BD31-4B8C-83A1-F6EECF244321}">
                <p14:modId xmlns:p14="http://schemas.microsoft.com/office/powerpoint/2010/main" val="1093675583"/>
              </p:ext>
            </p:extLst>
          </p:nvPr>
        </p:nvGraphicFramePr>
        <p:xfrm>
          <a:off x="4406425" y="1916832"/>
          <a:ext cx="4630071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5 Conector recto"/>
          <p:cNvCxnSpPr/>
          <p:nvPr/>
        </p:nvCxnSpPr>
        <p:spPr>
          <a:xfrm>
            <a:off x="13937" y="1011796"/>
            <a:ext cx="66462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6230092" y="2204864"/>
            <a:ext cx="10006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Posgrado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368970" y="2575937"/>
            <a:ext cx="10081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Profesional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585340" y="2924944"/>
            <a:ext cx="15834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Bachillerato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721460" y="3368025"/>
            <a:ext cx="1187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Secundaria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7300913" y="3717032"/>
            <a:ext cx="826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Primaria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6573878" y="4160113"/>
            <a:ext cx="19428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Preescolar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6400396" y="4509120"/>
            <a:ext cx="12073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No asisten</a:t>
            </a:r>
            <a:endParaRPr lang="es-MX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6804249" y="1484492"/>
            <a:ext cx="1818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Century Gothic" panose="020B0502020202020204" pitchFamily="34" charset="0"/>
              </a:rPr>
              <a:t>Puesto No. 17</a:t>
            </a:r>
            <a:endParaRPr lang="es-MX" dirty="0">
              <a:latin typeface="Century Gothic" panose="020B0502020202020204" pitchFamily="34" charset="0"/>
            </a:endParaRPr>
          </a:p>
        </p:txBody>
      </p:sp>
      <p:graphicFrame>
        <p:nvGraphicFramePr>
          <p:cNvPr id="33" name="6 Gráfico"/>
          <p:cNvGraphicFramePr/>
          <p:nvPr>
            <p:extLst>
              <p:ext uri="{D42A27DB-BD31-4B8C-83A1-F6EECF244321}">
                <p14:modId xmlns:p14="http://schemas.microsoft.com/office/powerpoint/2010/main" val="3303307425"/>
              </p:ext>
            </p:extLst>
          </p:nvPr>
        </p:nvGraphicFramePr>
        <p:xfrm>
          <a:off x="251520" y="1844824"/>
          <a:ext cx="4499085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4" name="CuadroTexto 21"/>
          <p:cNvSpPr txBox="1"/>
          <p:nvPr/>
        </p:nvSpPr>
        <p:spPr>
          <a:xfrm>
            <a:off x="1713323" y="2208750"/>
            <a:ext cx="11006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Posgrado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CuadroTexto 22"/>
          <p:cNvSpPr txBox="1"/>
          <p:nvPr/>
        </p:nvSpPr>
        <p:spPr>
          <a:xfrm>
            <a:off x="1438719" y="2571610"/>
            <a:ext cx="11089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Profesional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CuadroTexto 23"/>
          <p:cNvSpPr txBox="1"/>
          <p:nvPr/>
        </p:nvSpPr>
        <p:spPr>
          <a:xfrm>
            <a:off x="1253630" y="2971464"/>
            <a:ext cx="1215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Bachillerato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CuadroTexto 24"/>
          <p:cNvSpPr txBox="1"/>
          <p:nvPr/>
        </p:nvSpPr>
        <p:spPr>
          <a:xfrm>
            <a:off x="1004075" y="3365557"/>
            <a:ext cx="13061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Secundaria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8" name="CuadroTexto 25"/>
          <p:cNvSpPr txBox="1"/>
          <p:nvPr/>
        </p:nvSpPr>
        <p:spPr>
          <a:xfrm>
            <a:off x="1143409" y="3728065"/>
            <a:ext cx="9088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Primaria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CuadroTexto 26"/>
          <p:cNvSpPr txBox="1"/>
          <p:nvPr/>
        </p:nvSpPr>
        <p:spPr>
          <a:xfrm>
            <a:off x="1524795" y="4121635"/>
            <a:ext cx="958068" cy="282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Preescolar</a:t>
            </a:r>
            <a:endParaRPr lang="es-MX" sz="12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CuadroTexto 27"/>
          <p:cNvSpPr txBox="1"/>
          <p:nvPr/>
        </p:nvSpPr>
        <p:spPr>
          <a:xfrm>
            <a:off x="1253630" y="4458655"/>
            <a:ext cx="13281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No asisten</a:t>
            </a:r>
            <a:endParaRPr lang="es-MX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41" name="CuadroTexto 31"/>
          <p:cNvSpPr txBox="1"/>
          <p:nvPr/>
        </p:nvSpPr>
        <p:spPr>
          <a:xfrm>
            <a:off x="395535" y="1484492"/>
            <a:ext cx="1868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latin typeface="Century Gothic" panose="020B0502020202020204" pitchFamily="34" charset="0"/>
              </a:rPr>
              <a:t>Puesto No. 16</a:t>
            </a: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42" name="15 CuadroTexto"/>
          <p:cNvSpPr txBox="1"/>
          <p:nvPr/>
        </p:nvSpPr>
        <p:spPr>
          <a:xfrm>
            <a:off x="3073873" y="6195289"/>
            <a:ext cx="56886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b="1" dirty="0" smtClean="0"/>
              <a:t>Fuente</a:t>
            </a:r>
            <a:r>
              <a:rPr lang="es-MX" sz="1050" dirty="0" smtClean="0"/>
              <a:t>: Elaboración del SIJ-UNAM con datos de la ENIGH 2014.</a:t>
            </a:r>
            <a:endParaRPr lang="es-MX" sz="1050" dirty="0"/>
          </a:p>
        </p:txBody>
      </p:sp>
      <p:grpSp>
        <p:nvGrpSpPr>
          <p:cNvPr id="43" name="42 Grupo"/>
          <p:cNvGrpSpPr/>
          <p:nvPr/>
        </p:nvGrpSpPr>
        <p:grpSpPr>
          <a:xfrm>
            <a:off x="3698169" y="1412776"/>
            <a:ext cx="1521903" cy="711658"/>
            <a:chOff x="4490257" y="5534946"/>
            <a:chExt cx="1521903" cy="711658"/>
          </a:xfrm>
        </p:grpSpPr>
        <p:sp>
          <p:nvSpPr>
            <p:cNvPr id="44" name="43 Rectángulo"/>
            <p:cNvSpPr/>
            <p:nvPr/>
          </p:nvSpPr>
          <p:spPr>
            <a:xfrm>
              <a:off x="4490257" y="5683839"/>
              <a:ext cx="163487" cy="121425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45" name="CuadroTexto 23"/>
            <p:cNvSpPr txBox="1"/>
            <p:nvPr/>
          </p:nvSpPr>
          <p:spPr>
            <a:xfrm>
              <a:off x="4788024" y="5534946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mujeres</a:t>
              </a:r>
              <a:endParaRPr lang="es-MX" dirty="0"/>
            </a:p>
          </p:txBody>
        </p:sp>
        <p:sp>
          <p:nvSpPr>
            <p:cNvPr id="46" name="CuadroTexto 24"/>
            <p:cNvSpPr txBox="1"/>
            <p:nvPr/>
          </p:nvSpPr>
          <p:spPr>
            <a:xfrm>
              <a:off x="4788024" y="5877272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hombres</a:t>
              </a:r>
              <a:endParaRPr lang="es-MX" dirty="0"/>
            </a:p>
          </p:txBody>
        </p:sp>
        <p:sp>
          <p:nvSpPr>
            <p:cNvPr id="47" name="46 Rectángulo"/>
            <p:cNvSpPr/>
            <p:nvPr/>
          </p:nvSpPr>
          <p:spPr>
            <a:xfrm>
              <a:off x="4490257" y="5981162"/>
              <a:ext cx="163487" cy="121426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</p:grpSp>
      <p:sp>
        <p:nvSpPr>
          <p:cNvPr id="48" name="1 Título"/>
          <p:cNvSpPr txBox="1">
            <a:spLocks/>
          </p:cNvSpPr>
          <p:nvPr/>
        </p:nvSpPr>
        <p:spPr>
          <a:xfrm>
            <a:off x="269695" y="404664"/>
            <a:ext cx="6534553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MX" sz="1800" b="1" dirty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Distribución porcentual de la Matrícula Escolar p</a:t>
            </a:r>
            <a:r>
              <a:rPr lang="es-MX" sz="1800" b="1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or entidades seleccionadas</a:t>
            </a:r>
            <a:r>
              <a:rPr lang="es-MX" sz="1800" b="1" baseline="30000" dirty="0" smtClean="0">
                <a:solidFill>
                  <a:schemeClr val="tx2">
                    <a:lumMod val="50000"/>
                  </a:schemeClr>
                </a:solidFill>
                <a:latin typeface="Century Gothic" panose="020B0502020202020204" pitchFamily="34" charset="0"/>
              </a:rPr>
              <a:t>/1</a:t>
            </a:r>
            <a:endParaRPr lang="es-MX" sz="1800" b="1" baseline="30000" dirty="0">
              <a:solidFill>
                <a:schemeClr val="tx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l"/>
            <a:endParaRPr lang="es-MX" sz="800" b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2 Marcador de contenido"/>
          <p:cNvSpPr txBox="1">
            <a:spLocks/>
          </p:cNvSpPr>
          <p:nvPr/>
        </p:nvSpPr>
        <p:spPr>
          <a:xfrm>
            <a:off x="467544" y="5373216"/>
            <a:ext cx="7920880" cy="51753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es-MX" sz="1200" baseline="30000" dirty="0" smtClean="0">
                <a:latin typeface="Century Gothic" panose="020B0502020202020204" pitchFamily="34" charset="0"/>
              </a:rPr>
              <a:t>1/ </a:t>
            </a:r>
            <a:r>
              <a:rPr lang="es-MX" sz="1200" dirty="0" smtClean="0">
                <a:latin typeface="Century Gothic" panose="020B0502020202020204" pitchFamily="34" charset="0"/>
              </a:rPr>
              <a:t>Se contempló a la población de 3 a los 29 años, al ser quienes idealmente pueden estar en edad de estudiar.</a:t>
            </a:r>
            <a:endParaRPr lang="es-MX" sz="1600" dirty="0" smtClean="0">
              <a:latin typeface="Presidencia Fina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64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17" y="980728"/>
            <a:ext cx="7218175" cy="5598129"/>
          </a:xfrm>
          <a:prstGeom prst="rect">
            <a:avLst/>
          </a:prstGeom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395536" y="476672"/>
            <a:ext cx="648072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México:  </a:t>
            </a:r>
            <a:r>
              <a:rPr lang="es-MX" sz="18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Tasa </a:t>
            </a:r>
            <a:r>
              <a:rPr lang="es-MX" sz="1800" b="1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de acceso a la Educación </a:t>
            </a:r>
            <a:r>
              <a:rPr lang="es-MX" sz="18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Superior por entidades federativas, </a:t>
            </a:r>
            <a:r>
              <a:rPr lang="es-MX" sz="1800" b="1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2014.</a:t>
            </a:r>
          </a:p>
          <a:p>
            <a:pPr algn="l"/>
            <a:endParaRPr lang="es-MX" sz="18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" name="5 Conector recto"/>
          <p:cNvCxnSpPr/>
          <p:nvPr/>
        </p:nvCxnSpPr>
        <p:spPr>
          <a:xfrm>
            <a:off x="13937" y="1011796"/>
            <a:ext cx="66462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5 CuadroTexto"/>
          <p:cNvSpPr txBox="1"/>
          <p:nvPr/>
        </p:nvSpPr>
        <p:spPr>
          <a:xfrm>
            <a:off x="3073873" y="6195289"/>
            <a:ext cx="56886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b="1" dirty="0" smtClean="0"/>
              <a:t>Fuente</a:t>
            </a:r>
            <a:r>
              <a:rPr lang="es-MX" sz="1050" dirty="0" smtClean="0"/>
              <a:t>: Elaboración del SIJ-UNAM con datos de la ENIGH 2014.</a:t>
            </a:r>
            <a:endParaRPr lang="es-MX" sz="1050" dirty="0"/>
          </a:p>
        </p:txBody>
      </p:sp>
    </p:spTree>
    <p:extLst>
      <p:ext uri="{BB962C8B-B14F-4D97-AF65-F5344CB8AC3E}">
        <p14:creationId xmlns:p14="http://schemas.microsoft.com/office/powerpoint/2010/main" val="380135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179512" y="461388"/>
            <a:ext cx="6696744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18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¿Cuál </a:t>
            </a:r>
            <a:r>
              <a:rPr lang="es-MX" sz="1800" b="1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es el universo cuantitativo </a:t>
            </a:r>
            <a:r>
              <a:rPr lang="es-MX" sz="18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de la matrícula de educación superior a nivel nacional?</a:t>
            </a:r>
            <a:endParaRPr lang="es-MX" sz="1800" b="1" dirty="0">
              <a:ln w="0"/>
              <a:solidFill>
                <a:schemeClr val="tx2"/>
              </a:solidFill>
              <a:latin typeface="Century Gothic" panose="020B0502020202020204" pitchFamily="34" charset="0"/>
            </a:endParaRPr>
          </a:p>
          <a:p>
            <a:r>
              <a:rPr lang="es-MX" sz="18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endParaRPr lang="es-MX" sz="1800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" name="5 Conector recto"/>
          <p:cNvCxnSpPr/>
          <p:nvPr/>
        </p:nvCxnSpPr>
        <p:spPr>
          <a:xfrm>
            <a:off x="0" y="1011796"/>
            <a:ext cx="6697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90369"/>
            <a:ext cx="1512168" cy="4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9"/>
          <p:cNvSpPr/>
          <p:nvPr/>
        </p:nvSpPr>
        <p:spPr>
          <a:xfrm>
            <a:off x="1340258" y="1988840"/>
            <a:ext cx="763131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Matrícula de Educación Superior (2013-2014)</a:t>
            </a:r>
          </a:p>
        </p:txBody>
      </p:sp>
      <p:sp>
        <p:nvSpPr>
          <p:cNvPr id="12" name="Rectángulo 9"/>
          <p:cNvSpPr/>
          <p:nvPr/>
        </p:nvSpPr>
        <p:spPr>
          <a:xfrm>
            <a:off x="683568" y="1340768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>
                <a:ln w="0"/>
                <a:solidFill>
                  <a:srgbClr val="0070C0"/>
                </a:solidFill>
                <a:latin typeface="Century Gothic" panose="020B0502020202020204" pitchFamily="34" charset="0"/>
              </a:rPr>
              <a:t>Depende a quién le preguntemos…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3662772" y="873872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chemeClr val="bg1"/>
                </a:solidFill>
                <a:latin typeface="Presidencia Fuerte" panose="02000503090000020003" pitchFamily="50" charset="0"/>
              </a:rPr>
              <a:t>?</a:t>
            </a:r>
            <a:endParaRPr lang="es-MX" sz="9600" dirty="0">
              <a:solidFill>
                <a:schemeClr val="bg1"/>
              </a:solidFill>
              <a:latin typeface="Presidencia Fuerte" panose="02000503090000020003" pitchFamily="50" charset="0"/>
            </a:endParaRPr>
          </a:p>
        </p:txBody>
      </p:sp>
      <p:sp>
        <p:nvSpPr>
          <p:cNvPr id="15" name="Rectángulo 9"/>
          <p:cNvSpPr/>
          <p:nvPr/>
        </p:nvSpPr>
        <p:spPr>
          <a:xfrm>
            <a:off x="539551" y="2457151"/>
            <a:ext cx="23402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600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SEP</a:t>
            </a:r>
          </a:p>
          <a:p>
            <a:pPr algn="r"/>
            <a:r>
              <a:rPr lang="es-MX" sz="16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- 3,419,391</a:t>
            </a:r>
            <a:r>
              <a:rPr lang="es-MX" sz="1600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lang="es-MX" sz="1600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alumnos</a:t>
            </a:r>
          </a:p>
          <a:p>
            <a:pPr algn="r"/>
            <a:r>
              <a:rPr lang="es-MX" sz="1600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- 1,731,870 </a:t>
            </a:r>
            <a:r>
              <a:rPr lang="es-MX" sz="1600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hombres</a:t>
            </a:r>
          </a:p>
          <a:p>
            <a:pPr algn="r"/>
            <a:r>
              <a:rPr lang="es-MX" sz="1600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- 1,687,521 </a:t>
            </a:r>
            <a:r>
              <a:rPr lang="es-MX" sz="1600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mujeres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3059831" y="2457150"/>
            <a:ext cx="3017030" cy="104385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000" dirty="0"/>
          </a:p>
        </p:txBody>
      </p:sp>
      <p:sp>
        <p:nvSpPr>
          <p:cNvPr id="19" name="Rectángulo 9"/>
          <p:cNvSpPr/>
          <p:nvPr/>
        </p:nvSpPr>
        <p:spPr>
          <a:xfrm>
            <a:off x="3320987" y="2457151"/>
            <a:ext cx="23402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dirty="0" smtClean="0">
                <a:ln w="0"/>
                <a:solidFill>
                  <a:schemeClr val="bg1"/>
                </a:solidFill>
                <a:latin typeface="Century Gothic" panose="020B0502020202020204" pitchFamily="34" charset="0"/>
              </a:rPr>
              <a:t>ANUIES</a:t>
            </a:r>
          </a:p>
          <a:p>
            <a:pPr algn="ctr"/>
            <a:r>
              <a:rPr lang="es-MX" sz="1600" b="1" dirty="0" smtClean="0">
                <a:ln w="0"/>
                <a:solidFill>
                  <a:schemeClr val="bg1"/>
                </a:solidFill>
                <a:latin typeface="Century Gothic" panose="020B0502020202020204" pitchFamily="34" charset="0"/>
              </a:rPr>
              <a:t>- 3,588,041</a:t>
            </a:r>
            <a:r>
              <a:rPr lang="es-MX" sz="1600" dirty="0" smtClean="0">
                <a:ln w="0"/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s-MX" sz="1600" dirty="0">
                <a:ln w="0"/>
                <a:solidFill>
                  <a:schemeClr val="bg1"/>
                </a:solidFill>
                <a:latin typeface="Century Gothic" panose="020B0502020202020204" pitchFamily="34" charset="0"/>
              </a:rPr>
              <a:t>alumnos</a:t>
            </a:r>
          </a:p>
          <a:p>
            <a:pPr algn="ctr"/>
            <a:r>
              <a:rPr lang="es-MX" sz="1600" dirty="0" smtClean="0">
                <a:ln w="0"/>
                <a:solidFill>
                  <a:schemeClr val="bg1"/>
                </a:solidFill>
                <a:latin typeface="Century Gothic" panose="020B0502020202020204" pitchFamily="34" charset="0"/>
              </a:rPr>
              <a:t>- 1,806,309 </a:t>
            </a:r>
            <a:r>
              <a:rPr lang="es-MX" sz="1600" dirty="0">
                <a:ln w="0"/>
                <a:solidFill>
                  <a:schemeClr val="bg1"/>
                </a:solidFill>
                <a:latin typeface="Century Gothic" panose="020B0502020202020204" pitchFamily="34" charset="0"/>
              </a:rPr>
              <a:t>hombres</a:t>
            </a:r>
          </a:p>
          <a:p>
            <a:pPr algn="ctr"/>
            <a:r>
              <a:rPr lang="es-MX" sz="1600" dirty="0" smtClean="0">
                <a:ln w="0"/>
                <a:solidFill>
                  <a:schemeClr val="bg1"/>
                </a:solidFill>
                <a:latin typeface="Century Gothic" panose="020B0502020202020204" pitchFamily="34" charset="0"/>
              </a:rPr>
              <a:t>- 1,781,732 </a:t>
            </a:r>
            <a:r>
              <a:rPr lang="es-MX" sz="1600" dirty="0">
                <a:ln w="0"/>
                <a:solidFill>
                  <a:schemeClr val="bg1"/>
                </a:solidFill>
                <a:latin typeface="Century Gothic" panose="020B0502020202020204" pitchFamily="34" charset="0"/>
              </a:rPr>
              <a:t>mujeres</a:t>
            </a:r>
          </a:p>
        </p:txBody>
      </p:sp>
      <p:sp>
        <p:nvSpPr>
          <p:cNvPr id="20" name="Rectángulo 9"/>
          <p:cNvSpPr/>
          <p:nvPr/>
        </p:nvSpPr>
        <p:spPr>
          <a:xfrm>
            <a:off x="6264187" y="2457151"/>
            <a:ext cx="23402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ENIGH (2014)</a:t>
            </a:r>
          </a:p>
          <a:p>
            <a:r>
              <a:rPr lang="es-MX" sz="1600" b="1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- 3,892,126</a:t>
            </a:r>
            <a:r>
              <a:rPr lang="es-MX" sz="1600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 </a:t>
            </a:r>
            <a:r>
              <a:rPr lang="es-MX" sz="1600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alumnos</a:t>
            </a:r>
          </a:p>
          <a:p>
            <a:r>
              <a:rPr lang="es-MX" sz="1600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- 2,009,968 </a:t>
            </a:r>
            <a:r>
              <a:rPr lang="es-MX" sz="1600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hombres</a:t>
            </a:r>
          </a:p>
          <a:p>
            <a:r>
              <a:rPr lang="es-MX" sz="1600" dirty="0" smtClean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- 1,882,158 </a:t>
            </a:r>
            <a:r>
              <a:rPr lang="es-MX" sz="1600" dirty="0">
                <a:ln w="0"/>
                <a:solidFill>
                  <a:schemeClr val="tx2"/>
                </a:solidFill>
                <a:latin typeface="Century Gothic" panose="020B0502020202020204" pitchFamily="34" charset="0"/>
              </a:rPr>
              <a:t>mujeres</a:t>
            </a:r>
          </a:p>
        </p:txBody>
      </p:sp>
      <p:cxnSp>
        <p:nvCxnSpPr>
          <p:cNvPr id="21" name="5 Conector recto"/>
          <p:cNvCxnSpPr/>
          <p:nvPr/>
        </p:nvCxnSpPr>
        <p:spPr>
          <a:xfrm flipV="1">
            <a:off x="611559" y="2452721"/>
            <a:ext cx="7992888" cy="4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9"/>
          <p:cNvSpPr/>
          <p:nvPr/>
        </p:nvSpPr>
        <p:spPr>
          <a:xfrm>
            <a:off x="107504" y="3501008"/>
            <a:ext cx="277230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1100" b="1" dirty="0">
                <a:solidFill>
                  <a:schemeClr val="tx2"/>
                </a:solidFill>
              </a:rPr>
              <a:t>Fuente</a:t>
            </a:r>
            <a:r>
              <a:rPr lang="es-MX" sz="1100" dirty="0">
                <a:solidFill>
                  <a:schemeClr val="tx2"/>
                </a:solidFill>
              </a:rPr>
              <a:t>: SEP, Sistema Interactivo de Consulta de Estadística Educativa.</a:t>
            </a:r>
          </a:p>
        </p:txBody>
      </p:sp>
      <p:sp>
        <p:nvSpPr>
          <p:cNvPr id="32" name="Rectángulo 9"/>
          <p:cNvSpPr/>
          <p:nvPr/>
        </p:nvSpPr>
        <p:spPr>
          <a:xfrm>
            <a:off x="3203846" y="3501009"/>
            <a:ext cx="275082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b="1" dirty="0">
                <a:solidFill>
                  <a:schemeClr val="tx2"/>
                </a:solidFill>
              </a:rPr>
              <a:t>Fuente</a:t>
            </a:r>
            <a:r>
              <a:rPr lang="es-MX" sz="1100" dirty="0">
                <a:solidFill>
                  <a:schemeClr val="tx2"/>
                </a:solidFill>
              </a:rPr>
              <a:t>: ANUIES; Anuario Estadístico de Educación Superior, 2013-2014.</a:t>
            </a:r>
          </a:p>
        </p:txBody>
      </p:sp>
      <p:graphicFrame>
        <p:nvGraphicFramePr>
          <p:cNvPr id="33" name="Tabla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562792"/>
              </p:ext>
            </p:extLst>
          </p:nvPr>
        </p:nvGraphicFramePr>
        <p:xfrm>
          <a:off x="858770" y="4437112"/>
          <a:ext cx="6881583" cy="153376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293861"/>
                <a:gridCol w="2293861"/>
                <a:gridCol w="2293861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s-MX" sz="18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Asistencia al Nivel Superior</a:t>
                      </a:r>
                      <a:r>
                        <a:rPr lang="es-MX" sz="1800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por tipo de localidades</a:t>
                      </a:r>
                      <a:endParaRPr lang="es-MX" sz="1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b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600" dirty="0" smtClean="0"/>
                    </a:p>
                  </a:txBody>
                  <a:tcPr anchor="b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600" dirty="0" smtClean="0"/>
                    </a:p>
                  </a:txBody>
                  <a:tcPr anchor="b"/>
                </a:tc>
              </a:tr>
              <a:tr h="421248">
                <a:tc>
                  <a:txBody>
                    <a:bodyPr/>
                    <a:lstStyle/>
                    <a:p>
                      <a:pPr algn="r"/>
                      <a:endParaRPr lang="es-MX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Corbe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Localidades urbanas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Localidades rurales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Sí asisten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16.3</a:t>
                      </a:r>
                      <a:r>
                        <a:rPr lang="es-MX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%</a:t>
                      </a:r>
                      <a:endParaRPr lang="es-MX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4.8</a:t>
                      </a:r>
                      <a:r>
                        <a:rPr lang="es-MX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%</a:t>
                      </a:r>
                      <a:endParaRPr lang="es-MX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No asisten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83.6</a:t>
                      </a:r>
                      <a:r>
                        <a:rPr lang="es-MX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%</a:t>
                      </a:r>
                      <a:endParaRPr lang="es-MX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95.1</a:t>
                      </a:r>
                      <a:r>
                        <a:rPr lang="es-MX" sz="16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s-MX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%</a:t>
                      </a:r>
                      <a:endParaRPr lang="es-MX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15 CuadroTexto"/>
          <p:cNvSpPr txBox="1"/>
          <p:nvPr/>
        </p:nvSpPr>
        <p:spPr>
          <a:xfrm>
            <a:off x="3073873" y="6195289"/>
            <a:ext cx="56886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50" b="1" dirty="0" smtClean="0"/>
              <a:t>Fuente</a:t>
            </a:r>
            <a:r>
              <a:rPr lang="es-MX" sz="1050" dirty="0" smtClean="0"/>
              <a:t>: Elaboración del SIJ-UNAM con datos de la ENIGH 2014.</a:t>
            </a:r>
            <a:endParaRPr lang="es-MX" sz="1050" dirty="0"/>
          </a:p>
        </p:txBody>
      </p:sp>
      <p:sp>
        <p:nvSpPr>
          <p:cNvPr id="23" name="Rectángulo 9"/>
          <p:cNvSpPr/>
          <p:nvPr/>
        </p:nvSpPr>
        <p:spPr>
          <a:xfrm>
            <a:off x="5997642" y="3501008"/>
            <a:ext cx="275082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b="1" dirty="0">
                <a:solidFill>
                  <a:schemeClr val="tx2"/>
                </a:solidFill>
              </a:rPr>
              <a:t>Fuente</a:t>
            </a:r>
            <a:r>
              <a:rPr lang="es-MX" sz="1100" dirty="0">
                <a:solidFill>
                  <a:schemeClr val="tx2"/>
                </a:solidFill>
              </a:rPr>
              <a:t>: </a:t>
            </a:r>
            <a:r>
              <a:rPr lang="es-MX" sz="1100" dirty="0" smtClean="0">
                <a:solidFill>
                  <a:schemeClr val="tx2"/>
                </a:solidFill>
              </a:rPr>
              <a:t>INEGI, Encuesta Nacional Ingreso- Gasto de los Hogares 2014. México  2015.</a:t>
            </a:r>
            <a:endParaRPr lang="es-MX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730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1830</TotalTime>
  <Words>1451</Words>
  <Application>Microsoft Office PowerPoint</Application>
  <PresentationFormat>Presentación en pantalla (4:3)</PresentationFormat>
  <Paragraphs>377</Paragraphs>
  <Slides>21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De la condición juvenil a la condición estudiantil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Almita Sij</dc:creator>
  <cp:lastModifiedBy>JAPI</cp:lastModifiedBy>
  <cp:revision>129</cp:revision>
  <dcterms:created xsi:type="dcterms:W3CDTF">2015-01-28T16:45:35Z</dcterms:created>
  <dcterms:modified xsi:type="dcterms:W3CDTF">2015-08-21T08:07:39Z</dcterms:modified>
</cp:coreProperties>
</file>