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318" r:id="rId3"/>
    <p:sldId id="332" r:id="rId4"/>
    <p:sldId id="333" r:id="rId5"/>
    <p:sldId id="334" r:id="rId6"/>
    <p:sldId id="335" r:id="rId7"/>
    <p:sldId id="336" r:id="rId8"/>
    <p:sldId id="359" r:id="rId9"/>
    <p:sldId id="347" r:id="rId10"/>
    <p:sldId id="338" r:id="rId11"/>
    <p:sldId id="319" r:id="rId12"/>
    <p:sldId id="339" r:id="rId13"/>
    <p:sldId id="340" r:id="rId14"/>
    <p:sldId id="341" r:id="rId15"/>
    <p:sldId id="320" r:id="rId16"/>
    <p:sldId id="314" r:id="rId17"/>
    <p:sldId id="322" r:id="rId18"/>
    <p:sldId id="316" r:id="rId19"/>
    <p:sldId id="288" r:id="rId20"/>
    <p:sldId id="343" r:id="rId21"/>
    <p:sldId id="330" r:id="rId22"/>
    <p:sldId id="345" r:id="rId23"/>
    <p:sldId id="285" r:id="rId24"/>
    <p:sldId id="292" r:id="rId25"/>
    <p:sldId id="282" r:id="rId26"/>
    <p:sldId id="291" r:id="rId27"/>
    <p:sldId id="346" r:id="rId28"/>
    <p:sldId id="258" r:id="rId29"/>
    <p:sldId id="317" r:id="rId30"/>
    <p:sldId id="259" r:id="rId31"/>
    <p:sldId id="327" r:id="rId32"/>
    <p:sldId id="304" r:id="rId33"/>
    <p:sldId id="323" r:id="rId34"/>
    <p:sldId id="324" r:id="rId35"/>
    <p:sldId id="331" r:id="rId36"/>
    <p:sldId id="348" r:id="rId37"/>
    <p:sldId id="349" r:id="rId38"/>
    <p:sldId id="351" r:id="rId39"/>
    <p:sldId id="350" r:id="rId40"/>
    <p:sldId id="355" r:id="rId41"/>
    <p:sldId id="352" r:id="rId42"/>
    <p:sldId id="353" r:id="rId43"/>
    <p:sldId id="354" r:id="rId44"/>
    <p:sldId id="361" r:id="rId45"/>
    <p:sldId id="356" r:id="rId46"/>
    <p:sldId id="35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FF66"/>
    <a:srgbClr val="7CE7FF"/>
    <a:srgbClr val="947FFF"/>
    <a:srgbClr val="FF7DDC"/>
    <a:srgbClr val="FFF56A"/>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376" autoAdjust="0"/>
  </p:normalViewPr>
  <p:slideViewPr>
    <p:cSldViewPr snapToGrid="0" snapToObjects="1" showGuides="1">
      <p:cViewPr>
        <p:scale>
          <a:sx n="130" d="100"/>
          <a:sy n="130" d="100"/>
        </p:scale>
        <p:origin x="-1832" y="216"/>
      </p:cViewPr>
      <p:guideLst>
        <p:guide orient="horz" pos="2137"/>
        <p:guide pos="249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orena:Dropbox:escritura:inseguridad%20muertes%20violentas%2015-4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orena:Dropbox:escritura:inseguridad%20arrestos%20eeuu%20201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hortensiamorenoesparza:Dropbox:escritura:inseguridad%20victimarios%20homicidios%20chile%20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hombres</c:v>
                </c:pt>
              </c:strCache>
            </c:strRef>
          </c:tx>
          <c:invertIfNegative val="0"/>
          <c:cat>
            <c:strRef>
              <c:f>Hoja1!$A$2:$A$5</c:f>
              <c:strCache>
                <c:ptCount val="4"/>
                <c:pt idx="0">
                  <c:v>Agresiones</c:v>
                </c:pt>
                <c:pt idx="1">
                  <c:v>Accidentes</c:v>
                </c:pt>
                <c:pt idx="2">
                  <c:v>Lesiones auto infligidas intencionalmente</c:v>
                </c:pt>
                <c:pt idx="3">
                  <c:v>Total de muertes violentas</c:v>
                </c:pt>
              </c:strCache>
            </c:strRef>
          </c:cat>
          <c:val>
            <c:numRef>
              <c:f>Hoja1!$B$2:$B$5</c:f>
              <c:numCache>
                <c:formatCode>#,##0</c:formatCode>
                <c:ptCount val="4"/>
                <c:pt idx="0">
                  <c:v>18249.0</c:v>
                </c:pt>
                <c:pt idx="1">
                  <c:v>14614.0</c:v>
                </c:pt>
                <c:pt idx="2">
                  <c:v>3202.0</c:v>
                </c:pt>
                <c:pt idx="3">
                  <c:v>36065.0</c:v>
                </c:pt>
              </c:numCache>
            </c:numRef>
          </c:val>
        </c:ser>
        <c:ser>
          <c:idx val="1"/>
          <c:order val="1"/>
          <c:tx>
            <c:strRef>
              <c:f>Hoja1!$C$1</c:f>
              <c:strCache>
                <c:ptCount val="1"/>
                <c:pt idx="0">
                  <c:v>mujeres</c:v>
                </c:pt>
              </c:strCache>
            </c:strRef>
          </c:tx>
          <c:invertIfNegative val="0"/>
          <c:cat>
            <c:strRef>
              <c:f>Hoja1!$A$2:$A$5</c:f>
              <c:strCache>
                <c:ptCount val="4"/>
                <c:pt idx="0">
                  <c:v>Agresiones</c:v>
                </c:pt>
                <c:pt idx="1">
                  <c:v>Accidentes</c:v>
                </c:pt>
                <c:pt idx="2">
                  <c:v>Lesiones auto infligidas intencionalmente</c:v>
                </c:pt>
                <c:pt idx="3">
                  <c:v>Total de muertes violentas</c:v>
                </c:pt>
              </c:strCache>
            </c:strRef>
          </c:cat>
          <c:val>
            <c:numRef>
              <c:f>Hoja1!$C$2:$C$5</c:f>
              <c:numCache>
                <c:formatCode>#,##0</c:formatCode>
                <c:ptCount val="4"/>
                <c:pt idx="0">
                  <c:v>1794.0</c:v>
                </c:pt>
                <c:pt idx="1">
                  <c:v>2614.0</c:v>
                </c:pt>
                <c:pt idx="2" formatCode="General">
                  <c:v>817.0</c:v>
                </c:pt>
                <c:pt idx="3">
                  <c:v>5225.0</c:v>
                </c:pt>
              </c:numCache>
            </c:numRef>
          </c:val>
        </c:ser>
        <c:dLbls>
          <c:showLegendKey val="0"/>
          <c:showVal val="0"/>
          <c:showCatName val="0"/>
          <c:showSerName val="0"/>
          <c:showPercent val="0"/>
          <c:showBubbleSize val="0"/>
        </c:dLbls>
        <c:gapWidth val="150"/>
        <c:shape val="box"/>
        <c:axId val="2108559768"/>
        <c:axId val="2108550792"/>
        <c:axId val="0"/>
      </c:bar3DChart>
      <c:catAx>
        <c:axId val="2108559768"/>
        <c:scaling>
          <c:orientation val="minMax"/>
        </c:scaling>
        <c:delete val="0"/>
        <c:axPos val="b"/>
        <c:majorTickMark val="out"/>
        <c:minorTickMark val="none"/>
        <c:tickLblPos val="nextTo"/>
        <c:crossAx val="2108550792"/>
        <c:crosses val="autoZero"/>
        <c:auto val="1"/>
        <c:lblAlgn val="ctr"/>
        <c:lblOffset val="100"/>
        <c:noMultiLvlLbl val="0"/>
      </c:catAx>
      <c:valAx>
        <c:axId val="2108550792"/>
        <c:scaling>
          <c:orientation val="minMax"/>
        </c:scaling>
        <c:delete val="0"/>
        <c:axPos val="l"/>
        <c:majorGridlines/>
        <c:numFmt formatCode="#,##0" sourceLinked="1"/>
        <c:majorTickMark val="out"/>
        <c:minorTickMark val="none"/>
        <c:tickLblPos val="nextTo"/>
        <c:crossAx val="21085597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bar"/>
        <c:grouping val="clustered"/>
        <c:varyColors val="0"/>
        <c:ser>
          <c:idx val="0"/>
          <c:order val="0"/>
          <c:tx>
            <c:strRef>
              <c:f>Hoja1!$B$1</c:f>
              <c:strCache>
                <c:ptCount val="1"/>
                <c:pt idx="0">
                  <c:v>hombres</c:v>
                </c:pt>
              </c:strCache>
            </c:strRef>
          </c:tx>
          <c:invertIfNegative val="0"/>
          <c:cat>
            <c:strRef>
              <c:f>Hoja1!$A$2:$A$4</c:f>
              <c:strCache>
                <c:ptCount val="3"/>
                <c:pt idx="0">
                  <c:v>de todas las edades</c:v>
                </c:pt>
                <c:pt idx="1">
                  <c:v>menores de 18 años</c:v>
                </c:pt>
                <c:pt idx="2">
                  <c:v>de 18 y mayores</c:v>
                </c:pt>
              </c:strCache>
            </c:strRef>
          </c:cat>
          <c:val>
            <c:numRef>
              <c:f>Hoja1!$B$2:$B$4</c:f>
              <c:numCache>
                <c:formatCode>#,##0</c:formatCode>
                <c:ptCount val="3"/>
                <c:pt idx="0">
                  <c:v>9.792192E6</c:v>
                </c:pt>
                <c:pt idx="1">
                  <c:v>1.162607E6</c:v>
                </c:pt>
                <c:pt idx="2">
                  <c:v>8.629585E6</c:v>
                </c:pt>
              </c:numCache>
            </c:numRef>
          </c:val>
        </c:ser>
        <c:ser>
          <c:idx val="1"/>
          <c:order val="1"/>
          <c:tx>
            <c:strRef>
              <c:f>Hoja1!$C$1</c:f>
              <c:strCache>
                <c:ptCount val="1"/>
                <c:pt idx="0">
                  <c:v>mujeres</c:v>
                </c:pt>
              </c:strCache>
            </c:strRef>
          </c:tx>
          <c:invertIfNegative val="0"/>
          <c:cat>
            <c:strRef>
              <c:f>Hoja1!$A$2:$A$4</c:f>
              <c:strCache>
                <c:ptCount val="3"/>
                <c:pt idx="0">
                  <c:v>de todas las edades</c:v>
                </c:pt>
                <c:pt idx="1">
                  <c:v>menores de 18 años</c:v>
                </c:pt>
                <c:pt idx="2">
                  <c:v>de 18 y mayores</c:v>
                </c:pt>
              </c:strCache>
            </c:strRef>
          </c:cat>
          <c:val>
            <c:numRef>
              <c:f>Hoja1!$C$2:$C$4</c:f>
              <c:numCache>
                <c:formatCode>#,##0</c:formatCode>
                <c:ptCount val="3"/>
                <c:pt idx="0">
                  <c:v>3.329921E6</c:v>
                </c:pt>
                <c:pt idx="1">
                  <c:v>480039.0</c:v>
                </c:pt>
                <c:pt idx="2">
                  <c:v>2.849883E6</c:v>
                </c:pt>
              </c:numCache>
            </c:numRef>
          </c:val>
        </c:ser>
        <c:dLbls>
          <c:showLegendKey val="0"/>
          <c:showVal val="0"/>
          <c:showCatName val="0"/>
          <c:showSerName val="0"/>
          <c:showPercent val="0"/>
          <c:showBubbleSize val="0"/>
        </c:dLbls>
        <c:gapWidth val="150"/>
        <c:axId val="2108646360"/>
        <c:axId val="2108649336"/>
      </c:barChart>
      <c:catAx>
        <c:axId val="2108646360"/>
        <c:scaling>
          <c:orientation val="minMax"/>
        </c:scaling>
        <c:delete val="0"/>
        <c:axPos val="l"/>
        <c:majorTickMark val="out"/>
        <c:minorTickMark val="none"/>
        <c:tickLblPos val="nextTo"/>
        <c:crossAx val="2108649336"/>
        <c:crosses val="autoZero"/>
        <c:auto val="1"/>
        <c:lblAlgn val="ctr"/>
        <c:lblOffset val="100"/>
        <c:noMultiLvlLbl val="0"/>
      </c:catAx>
      <c:valAx>
        <c:axId val="2108649336"/>
        <c:scaling>
          <c:orientation val="minMax"/>
        </c:scaling>
        <c:delete val="0"/>
        <c:axPos val="b"/>
        <c:majorGridlines/>
        <c:numFmt formatCode="#,##0" sourceLinked="1"/>
        <c:majorTickMark val="out"/>
        <c:minorTickMark val="none"/>
        <c:tickLblPos val="nextTo"/>
        <c:crossAx val="21086463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Sheet1!$B$1</c:f>
              <c:strCache>
                <c:ptCount val="1"/>
                <c:pt idx="0">
                  <c:v>hombre</c:v>
                </c:pt>
              </c:strCache>
            </c:strRef>
          </c:tx>
          <c:marker>
            <c:symbol val="none"/>
          </c:marker>
          <c:cat>
            <c:strRef>
              <c:f>Sheet1!$A$2:$A$8</c:f>
              <c:strCache>
                <c:ptCount val="7"/>
                <c:pt idx="0">
                  <c:v>Menores de 14 años</c:v>
                </c:pt>
                <c:pt idx="1">
                  <c:v>14 - 17 años</c:v>
                </c:pt>
                <c:pt idx="2">
                  <c:v>18 - 29 años</c:v>
                </c:pt>
                <c:pt idx="3">
                  <c:v>30 - 44 años</c:v>
                </c:pt>
                <c:pt idx="4">
                  <c:v>45 - 64 años</c:v>
                </c:pt>
                <c:pt idx="5">
                  <c:v>65 años y más</c:v>
                </c:pt>
                <c:pt idx="6">
                  <c:v>No identifica</c:v>
                </c:pt>
              </c:strCache>
            </c:strRef>
          </c:cat>
          <c:val>
            <c:numRef>
              <c:f>Sheet1!$B$2:$B$8</c:f>
              <c:numCache>
                <c:formatCode>General</c:formatCode>
                <c:ptCount val="7"/>
                <c:pt idx="0">
                  <c:v>2.0</c:v>
                </c:pt>
                <c:pt idx="1">
                  <c:v>45.0</c:v>
                </c:pt>
                <c:pt idx="2">
                  <c:v>164.0</c:v>
                </c:pt>
                <c:pt idx="3">
                  <c:v>96.0</c:v>
                </c:pt>
                <c:pt idx="4">
                  <c:v>64.0</c:v>
                </c:pt>
                <c:pt idx="5">
                  <c:v>6.0</c:v>
                </c:pt>
                <c:pt idx="6">
                  <c:v>1.0</c:v>
                </c:pt>
              </c:numCache>
            </c:numRef>
          </c:val>
          <c:smooth val="0"/>
        </c:ser>
        <c:ser>
          <c:idx val="1"/>
          <c:order val="1"/>
          <c:tx>
            <c:strRef>
              <c:f>Sheet1!$C$1</c:f>
              <c:strCache>
                <c:ptCount val="1"/>
                <c:pt idx="0">
                  <c:v>mujer</c:v>
                </c:pt>
              </c:strCache>
            </c:strRef>
          </c:tx>
          <c:marker>
            <c:symbol val="none"/>
          </c:marker>
          <c:cat>
            <c:strRef>
              <c:f>Sheet1!$A$2:$A$8</c:f>
              <c:strCache>
                <c:ptCount val="7"/>
                <c:pt idx="0">
                  <c:v>Menores de 14 años</c:v>
                </c:pt>
                <c:pt idx="1">
                  <c:v>14 - 17 años</c:v>
                </c:pt>
                <c:pt idx="2">
                  <c:v>18 - 29 años</c:v>
                </c:pt>
                <c:pt idx="3">
                  <c:v>30 - 44 años</c:v>
                </c:pt>
                <c:pt idx="4">
                  <c:v>45 - 64 años</c:v>
                </c:pt>
                <c:pt idx="5">
                  <c:v>65 años y más</c:v>
                </c:pt>
                <c:pt idx="6">
                  <c:v>No identifica</c:v>
                </c:pt>
              </c:strCache>
            </c:strRef>
          </c:cat>
          <c:val>
            <c:numRef>
              <c:f>Sheet1!$C$2:$C$8</c:f>
              <c:numCache>
                <c:formatCode>General</c:formatCode>
                <c:ptCount val="7"/>
                <c:pt idx="0">
                  <c:v>0.0</c:v>
                </c:pt>
                <c:pt idx="1">
                  <c:v>3.0</c:v>
                </c:pt>
                <c:pt idx="2">
                  <c:v>22.0</c:v>
                </c:pt>
                <c:pt idx="3">
                  <c:v>7.0</c:v>
                </c:pt>
                <c:pt idx="4">
                  <c:v>6.0</c:v>
                </c:pt>
                <c:pt idx="5">
                  <c:v>2.0</c:v>
                </c:pt>
                <c:pt idx="6">
                  <c:v>0.0</c:v>
                </c:pt>
              </c:numCache>
            </c:numRef>
          </c:val>
          <c:smooth val="0"/>
        </c:ser>
        <c:dLbls>
          <c:showLegendKey val="0"/>
          <c:showVal val="0"/>
          <c:showCatName val="0"/>
          <c:showSerName val="0"/>
          <c:showPercent val="0"/>
          <c:showBubbleSize val="0"/>
        </c:dLbls>
        <c:marker val="1"/>
        <c:smooth val="0"/>
        <c:axId val="2053659288"/>
        <c:axId val="2108029496"/>
      </c:lineChart>
      <c:catAx>
        <c:axId val="2053659288"/>
        <c:scaling>
          <c:orientation val="minMax"/>
        </c:scaling>
        <c:delete val="0"/>
        <c:axPos val="b"/>
        <c:majorTickMark val="out"/>
        <c:minorTickMark val="none"/>
        <c:tickLblPos val="nextTo"/>
        <c:crossAx val="2108029496"/>
        <c:crosses val="autoZero"/>
        <c:auto val="1"/>
        <c:lblAlgn val="ctr"/>
        <c:lblOffset val="100"/>
        <c:noMultiLvlLbl val="0"/>
      </c:catAx>
      <c:valAx>
        <c:axId val="2108029496"/>
        <c:scaling>
          <c:orientation val="minMax"/>
        </c:scaling>
        <c:delete val="0"/>
        <c:axPos val="l"/>
        <c:majorGridlines/>
        <c:numFmt formatCode="General" sourceLinked="1"/>
        <c:majorTickMark val="out"/>
        <c:minorTickMark val="none"/>
        <c:tickLblPos val="nextTo"/>
        <c:crossAx val="2053659288"/>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1BC572-1067-D447-BA36-07496E08D67C}" type="datetimeFigureOut">
              <a:rPr lang="es-ES" smtClean="0"/>
              <a:pPr/>
              <a:t>11/11/15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667A54-20A8-5A49-AD3E-064671DD39ED}" type="slidenum">
              <a:rPr lang="es-ES" smtClean="0"/>
              <a:pPr/>
              <a:t>‹Nr.›</a:t>
            </a:fld>
            <a:endParaRPr lang="es-ES"/>
          </a:p>
        </p:txBody>
      </p:sp>
    </p:spTree>
    <p:extLst>
      <p:ext uri="{BB962C8B-B14F-4D97-AF65-F5344CB8AC3E}">
        <p14:creationId xmlns:p14="http://schemas.microsoft.com/office/powerpoint/2010/main" val="6764153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Una interpretación heterodoxa, e inclusive,</a:t>
            </a:r>
            <a:r>
              <a:rPr lang="es-ES" baseline="0" dirty="0" smtClean="0"/>
              <a:t> políticamente incorrecta.</a:t>
            </a:r>
            <a:endParaRPr lang="es-ES" dirty="0"/>
          </a:p>
        </p:txBody>
      </p:sp>
      <p:sp>
        <p:nvSpPr>
          <p:cNvPr id="4" name="Marcador de número de diapositiva 3"/>
          <p:cNvSpPr>
            <a:spLocks noGrp="1"/>
          </p:cNvSpPr>
          <p:nvPr>
            <p:ph type="sldNum" sz="quarter" idx="10"/>
          </p:nvPr>
        </p:nvSpPr>
        <p:spPr/>
        <p:txBody>
          <a:bodyPr/>
          <a:lstStyle/>
          <a:p>
            <a:fld id="{11667A54-20A8-5A49-AD3E-064671DD39ED}" type="slidenum">
              <a:rPr lang="es-ES" smtClean="0"/>
              <a:pPr/>
              <a:t>14</a:t>
            </a:fld>
            <a:endParaRPr lang="es-ES"/>
          </a:p>
        </p:txBody>
      </p:sp>
    </p:spTree>
    <p:extLst>
      <p:ext uri="{BB962C8B-B14F-4D97-AF65-F5344CB8AC3E}">
        <p14:creationId xmlns:p14="http://schemas.microsoft.com/office/powerpoint/2010/main" val="738033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Juzgar la violencia en términos de sus consecuencias</a:t>
            </a:r>
            <a:r>
              <a:rPr lang="es-ES" baseline="0" dirty="0" smtClean="0"/>
              <a:t> y su efectividad.</a:t>
            </a:r>
            <a:endParaRPr lang="es-ES" dirty="0"/>
          </a:p>
        </p:txBody>
      </p:sp>
      <p:sp>
        <p:nvSpPr>
          <p:cNvPr id="4" name="Marcador de número de diapositiva 3"/>
          <p:cNvSpPr>
            <a:spLocks noGrp="1"/>
          </p:cNvSpPr>
          <p:nvPr>
            <p:ph type="sldNum" sz="quarter" idx="10"/>
          </p:nvPr>
        </p:nvSpPr>
        <p:spPr/>
        <p:txBody>
          <a:bodyPr/>
          <a:lstStyle/>
          <a:p>
            <a:fld id="{11667A54-20A8-5A49-AD3E-064671DD39ED}" type="slidenum">
              <a:rPr lang="es-ES" smtClean="0"/>
              <a:pPr/>
              <a:t>37</a:t>
            </a:fld>
            <a:endParaRPr lang="es-ES"/>
          </a:p>
        </p:txBody>
      </p:sp>
    </p:spTree>
    <p:extLst>
      <p:ext uri="{BB962C8B-B14F-4D97-AF65-F5344CB8AC3E}">
        <p14:creationId xmlns:p14="http://schemas.microsoft.com/office/powerpoint/2010/main" val="225892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 para editar título</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Vertical Text Placeholder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 para editar título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Date Placeholder 3"/>
          <p:cNvSpPr>
            <a:spLocks noGrp="1"/>
          </p:cNvSpPr>
          <p:nvPr>
            <p:ph type="dt" sz="half" idx="10"/>
          </p:nvPr>
        </p:nvSpPr>
        <p:spPr/>
        <p:txBody>
          <a:bodyPr/>
          <a:lstStyle/>
          <a:p>
            <a:fld id="{6BFECD78-3C8E-49F2-8FAB-59489D168ABB}" type="datetimeFigureOut">
              <a:rPr lang="en-US" smtClean="0"/>
              <a:pPr/>
              <a:t>11/11/15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 para editar título</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pPr/>
              <a:t>11/11/15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 para editar título</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11/11/15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11/11/15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6BFECD78-3C8E-49F2-8FAB-59489D168ABB}" type="datetimeFigureOut">
              <a:rPr lang="en-US" smtClean="0"/>
              <a:pPr/>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6BFECD78-3C8E-49F2-8FAB-59489D168ABB}" type="datetimeFigureOut">
              <a:rPr lang="en-US" smtClean="0"/>
              <a:pPr/>
              <a:t>11/11/15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‹Nr.›</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pPr/>
              <a:t>11/11/15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pPr/>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604763"/>
            <a:ext cx="7772400" cy="2995688"/>
          </a:xfrm>
        </p:spPr>
        <p:txBody>
          <a:bodyPr>
            <a:normAutofit/>
          </a:bodyPr>
          <a:lstStyle/>
          <a:p>
            <a:r>
              <a:rPr lang="es-ES_tradnl" sz="5400" dirty="0" smtClean="0"/>
              <a:t>Seminario de Educación Superior</a:t>
            </a:r>
            <a:endParaRPr lang="es-ES" sz="5400" dirty="0"/>
          </a:p>
        </p:txBody>
      </p:sp>
      <p:sp>
        <p:nvSpPr>
          <p:cNvPr id="3" name="Subtítulo 2"/>
          <p:cNvSpPr>
            <a:spLocks noGrp="1"/>
          </p:cNvSpPr>
          <p:nvPr>
            <p:ph type="subTitle" idx="1"/>
          </p:nvPr>
        </p:nvSpPr>
        <p:spPr>
          <a:xfrm>
            <a:off x="1371600" y="4224866"/>
            <a:ext cx="6400800" cy="1883229"/>
          </a:xfrm>
        </p:spPr>
        <p:txBody>
          <a:bodyPr>
            <a:normAutofit/>
          </a:bodyPr>
          <a:lstStyle/>
          <a:p>
            <a:r>
              <a:rPr lang="es-ES" sz="3600" dirty="0" smtClean="0"/>
              <a:t>Violencia de género</a:t>
            </a:r>
            <a:r>
              <a:rPr lang="es-ES_tradnl" sz="3600" dirty="0" smtClean="0"/>
              <a:t> en la educación superior</a:t>
            </a:r>
            <a:endParaRPr lang="es-ES" sz="3600" dirty="0"/>
          </a:p>
        </p:txBody>
      </p:sp>
    </p:spTree>
    <p:extLst>
      <p:ext uri="{BB962C8B-B14F-4D97-AF65-F5344CB8AC3E}">
        <p14:creationId xmlns:p14="http://schemas.microsoft.com/office/powerpoint/2010/main" val="42413341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La violencia es </a:t>
            </a:r>
            <a:r>
              <a:rPr lang="es-ES" dirty="0" err="1" smtClean="0"/>
              <a:t>performativa</a:t>
            </a:r>
            <a:endParaRPr lang="es-ES" dirty="0"/>
          </a:p>
        </p:txBody>
      </p:sp>
      <p:sp>
        <p:nvSpPr>
          <p:cNvPr id="3" name="Marcador de contenido 2"/>
          <p:cNvSpPr>
            <a:spLocks noGrp="1"/>
          </p:cNvSpPr>
          <p:nvPr>
            <p:ph idx="1"/>
          </p:nvPr>
        </p:nvSpPr>
        <p:spPr/>
        <p:txBody>
          <a:bodyPr>
            <a:normAutofit lnSpcReduction="10000"/>
          </a:bodyPr>
          <a:lstStyle/>
          <a:p>
            <a:r>
              <a:rPr lang="es-ES" sz="3600" dirty="0" smtClean="0"/>
              <a:t>Es acción</a:t>
            </a:r>
          </a:p>
          <a:p>
            <a:r>
              <a:rPr lang="es-ES" sz="3600" dirty="0" smtClean="0"/>
              <a:t>Es discursiva</a:t>
            </a:r>
          </a:p>
          <a:p>
            <a:r>
              <a:rPr lang="es-ES" sz="3600" dirty="0" smtClean="0"/>
              <a:t>Tiene sentido social</a:t>
            </a:r>
          </a:p>
          <a:p>
            <a:r>
              <a:rPr lang="es-ES" sz="3600" dirty="0" smtClean="0"/>
              <a:t>Ejerce un poder compulsivo</a:t>
            </a:r>
          </a:p>
          <a:p>
            <a:r>
              <a:rPr lang="es-ES" sz="3600" dirty="0" smtClean="0"/>
              <a:t>Es reiterativa y referencial</a:t>
            </a:r>
          </a:p>
          <a:p>
            <a:r>
              <a:rPr lang="es-ES" sz="3600" dirty="0" smtClean="0"/>
              <a:t>Está </a:t>
            </a:r>
            <a:r>
              <a:rPr lang="es-ES" sz="3600" dirty="0" err="1" smtClean="0"/>
              <a:t>ritualizada</a:t>
            </a:r>
            <a:endParaRPr lang="es-ES" sz="3600" dirty="0" smtClean="0"/>
          </a:p>
          <a:p>
            <a:r>
              <a:rPr lang="es-ES" sz="3600" dirty="0" smtClean="0"/>
              <a:t>Tiene consecuencias</a:t>
            </a:r>
          </a:p>
          <a:p>
            <a:endParaRPr lang="es-ES" dirty="0"/>
          </a:p>
        </p:txBody>
      </p:sp>
    </p:spTree>
    <p:extLst>
      <p:ext uri="{BB962C8B-B14F-4D97-AF65-F5344CB8AC3E}">
        <p14:creationId xmlns:p14="http://schemas.microsoft.com/office/powerpoint/2010/main" val="1885955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r>
              <a:rPr lang="es-ES" dirty="0" smtClean="0"/>
              <a:t>¿Qué significa “violencia de género”?</a:t>
            </a:r>
            <a:endParaRPr lang="es-ES" dirty="0"/>
          </a:p>
        </p:txBody>
      </p:sp>
      <p:sp>
        <p:nvSpPr>
          <p:cNvPr id="4" name="Marcador de contenido 3"/>
          <p:cNvSpPr>
            <a:spLocks noGrp="1"/>
          </p:cNvSpPr>
          <p:nvPr>
            <p:ph idx="1"/>
          </p:nvPr>
        </p:nvSpPr>
        <p:spPr/>
        <p:txBody>
          <a:bodyPr>
            <a:normAutofit/>
          </a:bodyPr>
          <a:lstStyle/>
          <a:p>
            <a:r>
              <a:rPr lang="es-ES" sz="3600" dirty="0" smtClean="0"/>
              <a:t>Violencia en contra de las mujeres</a:t>
            </a:r>
          </a:p>
          <a:p>
            <a:r>
              <a:rPr lang="es-ES" sz="3600" dirty="0" smtClean="0"/>
              <a:t>Violencia que se ejerce por razones de género</a:t>
            </a:r>
          </a:p>
          <a:p>
            <a:r>
              <a:rPr lang="es-ES" sz="3600" dirty="0" smtClean="0"/>
              <a:t>Violencia de la que alguien es víctima</a:t>
            </a:r>
          </a:p>
          <a:p>
            <a:r>
              <a:rPr lang="es-ES" sz="3600" dirty="0" smtClean="0"/>
              <a:t>Violencia que alguien perpetra</a:t>
            </a:r>
            <a:endParaRPr lang="es-ES" sz="3600" dirty="0"/>
          </a:p>
        </p:txBody>
      </p:sp>
    </p:spTree>
    <p:extLst>
      <p:ext uri="{BB962C8B-B14F-4D97-AF65-F5344CB8AC3E}">
        <p14:creationId xmlns:p14="http://schemas.microsoft.com/office/powerpoint/2010/main" val="12600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Definición de violencia de género</a:t>
            </a:r>
            <a:endParaRPr lang="es-ES" dirty="0"/>
          </a:p>
        </p:txBody>
      </p:sp>
      <p:sp>
        <p:nvSpPr>
          <p:cNvPr id="3" name="Marcador de contenido 2"/>
          <p:cNvSpPr>
            <a:spLocks noGrp="1"/>
          </p:cNvSpPr>
          <p:nvPr>
            <p:ph idx="1"/>
          </p:nvPr>
        </p:nvSpPr>
        <p:spPr/>
        <p:txBody>
          <a:bodyPr>
            <a:normAutofit lnSpcReduction="10000"/>
          </a:bodyPr>
          <a:lstStyle/>
          <a:p>
            <a:r>
              <a:rPr lang="es-ES" dirty="0"/>
              <a:t>Todo acto de violencia basado en la pertenencia al sexo femenino que tenga o pueda tener como resultado un daño o sufrimiento físico, sexual o psicológico para la mujer, inclusive las amenazas de tales actos, la coacción o la privación arbitraria de la libertad, tanto si se producen en la vida pública o privada </a:t>
            </a:r>
            <a:r>
              <a:rPr lang="es-ES" dirty="0" smtClean="0"/>
              <a:t>(Artículo </a:t>
            </a:r>
            <a:r>
              <a:rPr lang="es-ES" dirty="0"/>
              <a:t>1 de la Declaración sobre la Eliminación de la Violencia contra la Mujer. Naciones Unidas, 1994).</a:t>
            </a:r>
            <a:r>
              <a:rPr lang="es-MX" dirty="0"/>
              <a:t> </a:t>
            </a:r>
            <a:endParaRPr lang="es-ES" dirty="0"/>
          </a:p>
        </p:txBody>
      </p:sp>
    </p:spTree>
    <p:extLst>
      <p:ext uri="{BB962C8B-B14F-4D97-AF65-F5344CB8AC3E}">
        <p14:creationId xmlns:p14="http://schemas.microsoft.com/office/powerpoint/2010/main" val="157196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Consecuencias</a:t>
            </a:r>
            <a:endParaRPr lang="es-ES" dirty="0"/>
          </a:p>
        </p:txBody>
      </p:sp>
      <p:sp>
        <p:nvSpPr>
          <p:cNvPr id="3" name="Marcador de contenido 2"/>
          <p:cNvSpPr>
            <a:spLocks noGrp="1"/>
          </p:cNvSpPr>
          <p:nvPr>
            <p:ph idx="1"/>
          </p:nvPr>
        </p:nvSpPr>
        <p:spPr/>
        <p:txBody>
          <a:bodyPr>
            <a:normAutofit fontScale="92500"/>
          </a:bodyPr>
          <a:lstStyle/>
          <a:p>
            <a:r>
              <a:rPr lang="es-ES" dirty="0" smtClean="0"/>
              <a:t>La </a:t>
            </a:r>
            <a:r>
              <a:rPr lang="es-ES" dirty="0"/>
              <a:t>violencia contra la mujer impide el logro de los objetivos de la igualdad de desarrollo y Paz, que viola y menoscaba el disfrute de los deberes y derechos </a:t>
            </a:r>
            <a:r>
              <a:rPr lang="es-ES" dirty="0" smtClean="0"/>
              <a:t>fundamentales (</a:t>
            </a:r>
            <a:r>
              <a:rPr lang="es-ES" dirty="0"/>
              <a:t>Conferencia Mundial sobre la Mujer, </a:t>
            </a:r>
            <a:r>
              <a:rPr lang="es-ES" dirty="0" smtClean="0"/>
              <a:t>Pekín, 1995)</a:t>
            </a:r>
          </a:p>
          <a:p>
            <a:r>
              <a:rPr lang="es-ES" dirty="0" smtClean="0"/>
              <a:t>La </a:t>
            </a:r>
            <a:r>
              <a:rPr lang="es-ES" dirty="0"/>
              <a:t>violencia contra mujeres y niñas es una de las violaciones a los derechos humanos más sistemáticas y extendidas</a:t>
            </a:r>
            <a:r>
              <a:rPr lang="es-MX" dirty="0"/>
              <a:t> </a:t>
            </a:r>
            <a:r>
              <a:rPr lang="es-MX" dirty="0" smtClean="0"/>
              <a:t>(</a:t>
            </a:r>
            <a:r>
              <a:rPr lang="es-ES" dirty="0"/>
              <a:t>Asamblea General de las Naciones Unidas</a:t>
            </a:r>
            <a:r>
              <a:rPr lang="es-ES" dirty="0" smtClean="0"/>
              <a:t>, 2006)</a:t>
            </a:r>
            <a:endParaRPr lang="es-MX" dirty="0"/>
          </a:p>
          <a:p>
            <a:endParaRPr lang="es-ES" dirty="0"/>
          </a:p>
        </p:txBody>
      </p:sp>
    </p:spTree>
    <p:extLst>
      <p:ext uri="{BB962C8B-B14F-4D97-AF65-F5344CB8AC3E}">
        <p14:creationId xmlns:p14="http://schemas.microsoft.com/office/powerpoint/2010/main" val="3771744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Una definición alternativa</a:t>
            </a:r>
            <a:endParaRPr lang="es-ES" dirty="0"/>
          </a:p>
        </p:txBody>
      </p:sp>
      <p:sp>
        <p:nvSpPr>
          <p:cNvPr id="3" name="Marcador de contenido 2"/>
          <p:cNvSpPr>
            <a:spLocks noGrp="1"/>
          </p:cNvSpPr>
          <p:nvPr>
            <p:ph idx="1"/>
          </p:nvPr>
        </p:nvSpPr>
        <p:spPr/>
        <p:txBody>
          <a:bodyPr/>
          <a:lstStyle/>
          <a:p>
            <a:r>
              <a:rPr lang="es-ES" dirty="0" smtClean="0"/>
              <a:t>Violencia de género como fenómeno relativo a la asignación de papeles sociales diferenciados entre mujeres y hombres.</a:t>
            </a:r>
          </a:p>
          <a:p>
            <a:r>
              <a:rPr lang="es-ES" dirty="0" smtClean="0"/>
              <a:t>Repartición de atributos.</a:t>
            </a:r>
          </a:p>
          <a:p>
            <a:r>
              <a:rPr lang="es-ES" dirty="0"/>
              <a:t>La violencia se asocia con la masculinidad y se asume que las mujeres no somos violentas.</a:t>
            </a:r>
          </a:p>
          <a:p>
            <a:r>
              <a:rPr lang="es-ES" dirty="0" smtClean="0"/>
              <a:t>No es una propiedad “natural”, pero está naturalizada.</a:t>
            </a:r>
          </a:p>
        </p:txBody>
      </p:sp>
    </p:spTree>
    <p:extLst>
      <p:ext uri="{BB962C8B-B14F-4D97-AF65-F5344CB8AC3E}">
        <p14:creationId xmlns:p14="http://schemas.microsoft.com/office/powerpoint/2010/main" val="1520759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Indicadores de violencia</a:t>
            </a:r>
            <a:endParaRPr lang="es-ES" dirty="0"/>
          </a:p>
        </p:txBody>
      </p:sp>
      <p:sp>
        <p:nvSpPr>
          <p:cNvPr id="3" name="Marcador de contenido 2"/>
          <p:cNvSpPr>
            <a:spLocks noGrp="1"/>
          </p:cNvSpPr>
          <p:nvPr>
            <p:ph idx="1"/>
          </p:nvPr>
        </p:nvSpPr>
        <p:spPr/>
        <p:txBody>
          <a:bodyPr/>
          <a:lstStyle/>
          <a:p>
            <a:pPr marL="0" indent="0">
              <a:buNone/>
            </a:pPr>
            <a:r>
              <a:rPr lang="es-ES" dirty="0" smtClean="0"/>
              <a:t>1. Diferencias </a:t>
            </a:r>
            <a:r>
              <a:rPr lang="es-ES" dirty="0"/>
              <a:t>en la esperanza de vida media al nacer</a:t>
            </a:r>
          </a:p>
          <a:p>
            <a:pPr marL="0" indent="0">
              <a:buNone/>
            </a:pPr>
            <a:r>
              <a:rPr lang="es-ES" dirty="0" smtClean="0"/>
              <a:t>2. Tasas de mortalidad por </a:t>
            </a:r>
            <a:r>
              <a:rPr lang="es-ES" b="1" dirty="0" smtClean="0"/>
              <a:t>violencia</a:t>
            </a:r>
          </a:p>
          <a:p>
            <a:r>
              <a:rPr lang="es-ES" dirty="0" smtClean="0"/>
              <a:t>Incidencia de muerte por agresiones</a:t>
            </a:r>
          </a:p>
          <a:p>
            <a:r>
              <a:rPr lang="es-ES" dirty="0"/>
              <a:t>Incidencia de muerte accidental</a:t>
            </a:r>
          </a:p>
          <a:p>
            <a:r>
              <a:rPr lang="es-ES" dirty="0" smtClean="0"/>
              <a:t>Incidencia de lesiones auto-infligidas</a:t>
            </a:r>
          </a:p>
          <a:p>
            <a:pPr marL="0" indent="0">
              <a:buNone/>
            </a:pPr>
            <a:r>
              <a:rPr lang="es-ES" dirty="0" smtClean="0"/>
              <a:t>3. Tasas </a:t>
            </a:r>
            <a:r>
              <a:rPr lang="es-ES" dirty="0"/>
              <a:t>de participación en actos de violencia</a:t>
            </a:r>
          </a:p>
          <a:p>
            <a:endParaRPr lang="es-ES" dirty="0"/>
          </a:p>
        </p:txBody>
      </p:sp>
    </p:spTree>
    <p:extLst>
      <p:ext uri="{BB962C8B-B14F-4D97-AF65-F5344CB8AC3E}">
        <p14:creationId xmlns:p14="http://schemas.microsoft.com/office/powerpoint/2010/main" val="4066623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1. Esperanza de vida</a:t>
            </a:r>
            <a:endParaRPr lang="es-MX" dirty="0"/>
          </a:p>
        </p:txBody>
      </p:sp>
      <p:sp>
        <p:nvSpPr>
          <p:cNvPr id="3" name="Content Placeholder 2"/>
          <p:cNvSpPr>
            <a:spLocks noGrp="1"/>
          </p:cNvSpPr>
          <p:nvPr>
            <p:ph idx="1"/>
          </p:nvPr>
        </p:nvSpPr>
        <p:spPr/>
        <p:txBody>
          <a:bodyPr/>
          <a:lstStyle/>
          <a:p>
            <a:r>
              <a:rPr lang="es-MX" sz="3600" dirty="0" smtClean="0"/>
              <a:t>¿Cuál es el factor que determina la diferencia entre hombres y mujeres en la esperanza de vida media al nacer?</a:t>
            </a:r>
          </a:p>
          <a:p>
            <a:r>
              <a:rPr lang="es-MX" sz="3600" dirty="0" smtClean="0"/>
              <a:t>De 1990 a 2013 —por lo menos— esta diferencia nunca es menor de cinco años y, aunque tiende a disminuir, parece que de pronto repunta</a:t>
            </a:r>
          </a:p>
          <a:p>
            <a:endParaRPr lang="es-MX" dirty="0"/>
          </a:p>
        </p:txBody>
      </p:sp>
    </p:spTree>
    <p:extLst>
      <p:ext uri="{BB962C8B-B14F-4D97-AF65-F5344CB8AC3E}">
        <p14:creationId xmlns:p14="http://schemas.microsoft.com/office/powerpoint/2010/main" val="2162347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Esperanza de vida media al nacer</a:t>
            </a:r>
            <a:endParaRPr lang="es-E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56250354"/>
              </p:ext>
            </p:extLst>
          </p:nvPr>
        </p:nvGraphicFramePr>
        <p:xfrm>
          <a:off x="457200" y="1600200"/>
          <a:ext cx="8229600" cy="4206240"/>
        </p:xfrm>
        <a:graphic>
          <a:graphicData uri="http://schemas.openxmlformats.org/drawingml/2006/table">
            <a:tbl>
              <a:tblPr firstRow="1" bandRow="1">
                <a:tableStyleId>{5C22544A-7EE6-4342-B048-85BDC9FD1C3A}</a:tableStyleId>
              </a:tblPr>
              <a:tblGrid>
                <a:gridCol w="1645920"/>
                <a:gridCol w="1863188"/>
                <a:gridCol w="1934307"/>
                <a:gridCol w="1563077"/>
                <a:gridCol w="1223108"/>
              </a:tblGrid>
              <a:tr h="382954">
                <a:tc>
                  <a:txBody>
                    <a:bodyPr/>
                    <a:lstStyle/>
                    <a:p>
                      <a:pPr indent="0" algn="ctr">
                        <a:lnSpc>
                          <a:spcPct val="115000"/>
                        </a:lnSpc>
                        <a:spcAft>
                          <a:spcPts val="0"/>
                        </a:spcAft>
                      </a:pPr>
                      <a:r>
                        <a:rPr lang="es-MX" sz="2400" b="1" kern="1200" dirty="0">
                          <a:solidFill>
                            <a:srgbClr val="FFFFFF"/>
                          </a:solidFill>
                          <a:effectLst/>
                          <a:latin typeface="Arial"/>
                          <a:ea typeface="Cambria"/>
                          <a:cs typeface="Times New Roman"/>
                        </a:rPr>
                        <a:t>año</a:t>
                      </a:r>
                      <a:endParaRPr lang="es-MX" sz="2400" dirty="0">
                        <a:effectLst/>
                        <a:latin typeface="Times New Roman"/>
                        <a:ea typeface="Cambria"/>
                        <a:cs typeface="Times New Roman"/>
                      </a:endParaRPr>
                    </a:p>
                  </a:txBody>
                  <a:tcPr marL="68580" marR="68580" marT="0" marB="0"/>
                </a:tc>
                <a:tc>
                  <a:txBody>
                    <a:bodyPr/>
                    <a:lstStyle/>
                    <a:p>
                      <a:pPr indent="0" algn="ctr">
                        <a:lnSpc>
                          <a:spcPct val="115000"/>
                        </a:lnSpc>
                        <a:spcAft>
                          <a:spcPts val="0"/>
                        </a:spcAft>
                      </a:pPr>
                      <a:r>
                        <a:rPr lang="es-MX" sz="2400" b="1" kern="1200" dirty="0">
                          <a:solidFill>
                            <a:srgbClr val="FFFFFF"/>
                          </a:solidFill>
                          <a:effectLst/>
                          <a:latin typeface="Arial"/>
                          <a:ea typeface="Cambria"/>
                          <a:cs typeface="Times New Roman"/>
                        </a:rPr>
                        <a:t>total</a:t>
                      </a:r>
                      <a:endParaRPr lang="es-MX" sz="2400" dirty="0">
                        <a:effectLst/>
                        <a:latin typeface="Times New Roman"/>
                        <a:ea typeface="Cambria"/>
                        <a:cs typeface="Times New Roman"/>
                      </a:endParaRPr>
                    </a:p>
                  </a:txBody>
                  <a:tcPr marL="68580" marR="68580" marT="0" marB="0"/>
                </a:tc>
                <a:tc>
                  <a:txBody>
                    <a:bodyPr/>
                    <a:lstStyle/>
                    <a:p>
                      <a:pPr indent="0" algn="ctr">
                        <a:lnSpc>
                          <a:spcPct val="115000"/>
                        </a:lnSpc>
                        <a:spcAft>
                          <a:spcPts val="0"/>
                        </a:spcAft>
                      </a:pPr>
                      <a:r>
                        <a:rPr lang="es-MX" sz="2400" b="1" kern="1200">
                          <a:solidFill>
                            <a:srgbClr val="FFFFFF"/>
                          </a:solidFill>
                          <a:effectLst/>
                          <a:latin typeface="Arial"/>
                          <a:ea typeface="Cambria"/>
                          <a:cs typeface="Times New Roman"/>
                        </a:rPr>
                        <a:t>hombres</a:t>
                      </a:r>
                      <a:endParaRPr lang="es-MX" sz="2400">
                        <a:effectLst/>
                        <a:latin typeface="Times New Roman"/>
                        <a:ea typeface="Cambria"/>
                        <a:cs typeface="Times New Roman"/>
                      </a:endParaRPr>
                    </a:p>
                  </a:txBody>
                  <a:tcPr marL="68580" marR="68580" marT="0" marB="0"/>
                </a:tc>
                <a:tc>
                  <a:txBody>
                    <a:bodyPr/>
                    <a:lstStyle/>
                    <a:p>
                      <a:pPr indent="0" algn="ctr">
                        <a:lnSpc>
                          <a:spcPct val="115000"/>
                        </a:lnSpc>
                        <a:spcAft>
                          <a:spcPts val="0"/>
                        </a:spcAft>
                      </a:pPr>
                      <a:r>
                        <a:rPr lang="es-MX" sz="2400" b="1" kern="1200">
                          <a:solidFill>
                            <a:srgbClr val="FFFFFF"/>
                          </a:solidFill>
                          <a:effectLst/>
                          <a:latin typeface="Arial"/>
                          <a:ea typeface="Cambria"/>
                          <a:cs typeface="Times New Roman"/>
                        </a:rPr>
                        <a:t>mujeres</a:t>
                      </a:r>
                      <a:endParaRPr lang="es-MX" sz="2400">
                        <a:effectLst/>
                        <a:latin typeface="Times New Roman"/>
                        <a:ea typeface="Cambria"/>
                        <a:cs typeface="Times New Roman"/>
                      </a:endParaRPr>
                    </a:p>
                  </a:txBody>
                  <a:tcPr marL="68580" marR="68580" marT="0" marB="0"/>
                </a:tc>
                <a:tc>
                  <a:txBody>
                    <a:bodyPr/>
                    <a:lstStyle/>
                    <a:p>
                      <a:pPr indent="0" algn="ctr">
                        <a:lnSpc>
                          <a:spcPct val="115000"/>
                        </a:lnSpc>
                        <a:spcAft>
                          <a:spcPts val="0"/>
                        </a:spcAft>
                      </a:pPr>
                      <a:r>
                        <a:rPr lang="es-MX" sz="2400" b="1" kern="1200" dirty="0">
                          <a:solidFill>
                            <a:srgbClr val="FFFFFF"/>
                          </a:solidFill>
                          <a:effectLst/>
                          <a:latin typeface="Arial"/>
                          <a:ea typeface="Cambria"/>
                          <a:cs typeface="Times New Roman"/>
                        </a:rPr>
                        <a:t>m-h</a:t>
                      </a:r>
                      <a:endParaRPr lang="es-MX" sz="2400" dirty="0">
                        <a:effectLst/>
                        <a:latin typeface="Times New Roman"/>
                        <a:ea typeface="Cambria"/>
                        <a:cs typeface="Times New Roman"/>
                      </a:endParaRPr>
                    </a:p>
                  </a:txBody>
                  <a:tcPr marL="68580" marR="68580" marT="0" marB="0"/>
                </a:tc>
              </a:tr>
              <a:tr h="321212">
                <a:tc>
                  <a:txBody>
                    <a:bodyPr/>
                    <a:lstStyle/>
                    <a:p>
                      <a:pPr indent="450215" algn="l">
                        <a:lnSpc>
                          <a:spcPct val="115000"/>
                        </a:lnSpc>
                        <a:spcAft>
                          <a:spcPts val="0"/>
                        </a:spcAft>
                      </a:pPr>
                      <a:r>
                        <a:rPr lang="es-MX" sz="2400" kern="1200" dirty="0">
                          <a:solidFill>
                            <a:srgbClr val="000000"/>
                          </a:solidFill>
                          <a:effectLst/>
                          <a:latin typeface="Arial"/>
                          <a:ea typeface="Cambria"/>
                          <a:cs typeface="Times New Roman"/>
                        </a:rPr>
                        <a:t>1990</a:t>
                      </a:r>
                      <a:endParaRPr lang="es-MX" sz="2400" dirty="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dirty="0">
                          <a:solidFill>
                            <a:srgbClr val="000000"/>
                          </a:solidFill>
                          <a:effectLst/>
                          <a:latin typeface="Arial"/>
                          <a:ea typeface="Cambria"/>
                          <a:cs typeface="Times New Roman"/>
                        </a:rPr>
                        <a:t>71.4</a:t>
                      </a:r>
                      <a:endParaRPr lang="es-MX" sz="2400" dirty="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dirty="0">
                          <a:solidFill>
                            <a:srgbClr val="000000"/>
                          </a:solidFill>
                          <a:effectLst/>
                          <a:latin typeface="Arial"/>
                          <a:ea typeface="Cambria"/>
                          <a:cs typeface="Times New Roman"/>
                        </a:rPr>
                        <a:t>68.0</a:t>
                      </a:r>
                      <a:endParaRPr lang="es-MX" sz="2400" dirty="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75.0</a:t>
                      </a:r>
                      <a:endParaRPr lang="es-MX" sz="2400">
                        <a:effectLst/>
                        <a:latin typeface="Times New Roman"/>
                        <a:ea typeface="Cambria"/>
                        <a:cs typeface="Times New Roman"/>
                      </a:endParaRPr>
                    </a:p>
                  </a:txBody>
                  <a:tcPr marL="68580" marR="68580" marT="0" marB="0"/>
                </a:tc>
                <a:tc>
                  <a:txBody>
                    <a:bodyPr/>
                    <a:lstStyle/>
                    <a:p>
                      <a:pPr indent="0" algn="r">
                        <a:lnSpc>
                          <a:spcPct val="115000"/>
                        </a:lnSpc>
                        <a:spcAft>
                          <a:spcPts val="0"/>
                        </a:spcAft>
                      </a:pPr>
                      <a:r>
                        <a:rPr lang="es-MX" sz="2400" kern="1200" dirty="0">
                          <a:solidFill>
                            <a:srgbClr val="000000"/>
                          </a:solidFill>
                          <a:effectLst/>
                          <a:latin typeface="Arial"/>
                          <a:ea typeface="Cambria"/>
                          <a:cs typeface="Times New Roman"/>
                        </a:rPr>
                        <a:t>7</a:t>
                      </a:r>
                      <a:endParaRPr lang="es-MX" sz="2400" dirty="0">
                        <a:effectLst/>
                        <a:latin typeface="Times New Roman"/>
                        <a:ea typeface="Cambria"/>
                        <a:cs typeface="Times New Roman"/>
                      </a:endParaRPr>
                    </a:p>
                  </a:txBody>
                  <a:tcPr marL="68580" marR="68580" marT="0" marB="0"/>
                </a:tc>
              </a:tr>
              <a:tr h="321212">
                <a:tc>
                  <a:txBody>
                    <a:bodyPr/>
                    <a:lstStyle/>
                    <a:p>
                      <a:pPr indent="450215" algn="l">
                        <a:lnSpc>
                          <a:spcPct val="115000"/>
                        </a:lnSpc>
                        <a:spcAft>
                          <a:spcPts val="0"/>
                        </a:spcAft>
                      </a:pPr>
                      <a:r>
                        <a:rPr lang="es-MX" sz="2400" kern="1200" dirty="0">
                          <a:solidFill>
                            <a:srgbClr val="000000"/>
                          </a:solidFill>
                          <a:effectLst/>
                          <a:latin typeface="Arial"/>
                          <a:ea typeface="Cambria"/>
                          <a:cs typeface="Times New Roman"/>
                        </a:rPr>
                        <a:t>1994</a:t>
                      </a:r>
                      <a:endParaRPr lang="es-MX" sz="2400" dirty="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72.5</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69.4</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75.7</a:t>
                      </a:r>
                      <a:endParaRPr lang="es-MX" sz="2400">
                        <a:effectLst/>
                        <a:latin typeface="Times New Roman"/>
                        <a:ea typeface="Cambria"/>
                        <a:cs typeface="Times New Roman"/>
                      </a:endParaRPr>
                    </a:p>
                  </a:txBody>
                  <a:tcPr marL="68580" marR="68580" marT="0" marB="0"/>
                </a:tc>
                <a:tc>
                  <a:txBody>
                    <a:bodyPr/>
                    <a:lstStyle/>
                    <a:p>
                      <a:pPr indent="0" algn="r">
                        <a:lnSpc>
                          <a:spcPct val="115000"/>
                        </a:lnSpc>
                        <a:spcAft>
                          <a:spcPts val="0"/>
                        </a:spcAft>
                      </a:pPr>
                      <a:r>
                        <a:rPr lang="es-MX" sz="2400" kern="1200" dirty="0">
                          <a:solidFill>
                            <a:srgbClr val="000000"/>
                          </a:solidFill>
                          <a:effectLst/>
                          <a:latin typeface="Arial"/>
                          <a:ea typeface="Cambria"/>
                          <a:cs typeface="Times New Roman"/>
                        </a:rPr>
                        <a:t>6.3</a:t>
                      </a:r>
                      <a:endParaRPr lang="es-MX" sz="2400" dirty="0">
                        <a:effectLst/>
                        <a:latin typeface="Times New Roman"/>
                        <a:ea typeface="Cambria"/>
                        <a:cs typeface="Times New Roman"/>
                      </a:endParaRPr>
                    </a:p>
                  </a:txBody>
                  <a:tcPr marL="68580" marR="68580" marT="0" marB="0"/>
                </a:tc>
              </a:tr>
              <a:tr h="321212">
                <a:tc>
                  <a:txBody>
                    <a:bodyPr/>
                    <a:lstStyle/>
                    <a:p>
                      <a:pPr indent="450215" algn="l">
                        <a:lnSpc>
                          <a:spcPct val="115000"/>
                        </a:lnSpc>
                        <a:spcAft>
                          <a:spcPts val="0"/>
                        </a:spcAft>
                      </a:pPr>
                      <a:r>
                        <a:rPr lang="es-MX" sz="2400" kern="1200">
                          <a:solidFill>
                            <a:srgbClr val="000000"/>
                          </a:solidFill>
                          <a:effectLst/>
                          <a:latin typeface="Arial"/>
                          <a:ea typeface="Cambria"/>
                          <a:cs typeface="Times New Roman"/>
                        </a:rPr>
                        <a:t>1996</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72.9</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70.0</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76.0</a:t>
                      </a:r>
                      <a:endParaRPr lang="es-MX" sz="2400">
                        <a:effectLst/>
                        <a:latin typeface="Times New Roman"/>
                        <a:ea typeface="Cambria"/>
                        <a:cs typeface="Times New Roman"/>
                      </a:endParaRPr>
                    </a:p>
                  </a:txBody>
                  <a:tcPr marL="68580" marR="68580" marT="0" marB="0"/>
                </a:tc>
                <a:tc>
                  <a:txBody>
                    <a:bodyPr/>
                    <a:lstStyle/>
                    <a:p>
                      <a:pPr indent="0" algn="r">
                        <a:lnSpc>
                          <a:spcPct val="115000"/>
                        </a:lnSpc>
                        <a:spcAft>
                          <a:spcPts val="0"/>
                        </a:spcAft>
                      </a:pPr>
                      <a:r>
                        <a:rPr lang="es-MX" sz="2400" kern="1200" dirty="0">
                          <a:solidFill>
                            <a:srgbClr val="000000"/>
                          </a:solidFill>
                          <a:effectLst/>
                          <a:latin typeface="Arial"/>
                          <a:ea typeface="Cambria"/>
                          <a:cs typeface="Times New Roman"/>
                        </a:rPr>
                        <a:t>6</a:t>
                      </a:r>
                      <a:endParaRPr lang="es-MX" sz="2400" dirty="0">
                        <a:effectLst/>
                        <a:latin typeface="Times New Roman"/>
                        <a:ea typeface="Cambria"/>
                        <a:cs typeface="Times New Roman"/>
                      </a:endParaRPr>
                    </a:p>
                  </a:txBody>
                  <a:tcPr marL="68580" marR="68580" marT="0" marB="0"/>
                </a:tc>
              </a:tr>
              <a:tr h="321212">
                <a:tc>
                  <a:txBody>
                    <a:bodyPr/>
                    <a:lstStyle/>
                    <a:p>
                      <a:pPr indent="450215" algn="l">
                        <a:lnSpc>
                          <a:spcPct val="115000"/>
                        </a:lnSpc>
                        <a:spcAft>
                          <a:spcPts val="0"/>
                        </a:spcAft>
                      </a:pPr>
                      <a:r>
                        <a:rPr lang="es-MX" sz="2400" kern="1200" dirty="0">
                          <a:solidFill>
                            <a:srgbClr val="000000"/>
                          </a:solidFill>
                          <a:effectLst/>
                          <a:latin typeface="Arial"/>
                          <a:ea typeface="Cambria"/>
                          <a:cs typeface="Times New Roman"/>
                        </a:rPr>
                        <a:t>2000</a:t>
                      </a:r>
                      <a:endParaRPr lang="es-MX" sz="2400" dirty="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73.6</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70.9</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76.4</a:t>
                      </a:r>
                      <a:endParaRPr lang="es-MX" sz="2400">
                        <a:effectLst/>
                        <a:latin typeface="Times New Roman"/>
                        <a:ea typeface="Cambria"/>
                        <a:cs typeface="Times New Roman"/>
                      </a:endParaRPr>
                    </a:p>
                  </a:txBody>
                  <a:tcPr marL="68580" marR="68580" marT="0" marB="0"/>
                </a:tc>
                <a:tc>
                  <a:txBody>
                    <a:bodyPr/>
                    <a:lstStyle/>
                    <a:p>
                      <a:pPr indent="0" algn="r">
                        <a:lnSpc>
                          <a:spcPct val="115000"/>
                        </a:lnSpc>
                        <a:spcAft>
                          <a:spcPts val="0"/>
                        </a:spcAft>
                      </a:pPr>
                      <a:r>
                        <a:rPr lang="es-MX" sz="2400" kern="1200" dirty="0">
                          <a:solidFill>
                            <a:srgbClr val="000000"/>
                          </a:solidFill>
                          <a:effectLst/>
                          <a:latin typeface="Arial"/>
                          <a:ea typeface="Cambria"/>
                          <a:cs typeface="Times New Roman"/>
                        </a:rPr>
                        <a:t>5.5</a:t>
                      </a:r>
                      <a:endParaRPr lang="es-MX" sz="2400" dirty="0">
                        <a:effectLst/>
                        <a:latin typeface="Times New Roman"/>
                        <a:ea typeface="Cambria"/>
                        <a:cs typeface="Times New Roman"/>
                      </a:endParaRPr>
                    </a:p>
                  </a:txBody>
                  <a:tcPr marL="68580" marR="68580" marT="0" marB="0"/>
                </a:tc>
              </a:tr>
              <a:tr h="321212">
                <a:tc>
                  <a:txBody>
                    <a:bodyPr/>
                    <a:lstStyle/>
                    <a:p>
                      <a:pPr indent="450215" algn="l">
                        <a:lnSpc>
                          <a:spcPct val="115000"/>
                        </a:lnSpc>
                        <a:spcAft>
                          <a:spcPts val="0"/>
                        </a:spcAft>
                      </a:pPr>
                      <a:r>
                        <a:rPr lang="es-MX" sz="2400" kern="1200" dirty="0">
                          <a:solidFill>
                            <a:srgbClr val="000000"/>
                          </a:solidFill>
                          <a:effectLst/>
                          <a:latin typeface="Arial"/>
                          <a:ea typeface="Cambria"/>
                          <a:cs typeface="Times New Roman"/>
                        </a:rPr>
                        <a:t>2004</a:t>
                      </a:r>
                      <a:endParaRPr lang="es-MX" sz="2400" dirty="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74.1</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71.4</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76.8</a:t>
                      </a:r>
                      <a:endParaRPr lang="es-MX" sz="2400">
                        <a:effectLst/>
                        <a:latin typeface="Times New Roman"/>
                        <a:ea typeface="Cambria"/>
                        <a:cs typeface="Times New Roman"/>
                      </a:endParaRPr>
                    </a:p>
                  </a:txBody>
                  <a:tcPr marL="68580" marR="68580" marT="0" marB="0"/>
                </a:tc>
                <a:tc>
                  <a:txBody>
                    <a:bodyPr/>
                    <a:lstStyle/>
                    <a:p>
                      <a:pPr indent="0" algn="r">
                        <a:lnSpc>
                          <a:spcPct val="115000"/>
                        </a:lnSpc>
                        <a:spcAft>
                          <a:spcPts val="0"/>
                        </a:spcAft>
                      </a:pPr>
                      <a:r>
                        <a:rPr lang="es-MX" sz="2400" kern="1200" dirty="0">
                          <a:solidFill>
                            <a:srgbClr val="000000"/>
                          </a:solidFill>
                          <a:effectLst/>
                          <a:latin typeface="Arial"/>
                          <a:ea typeface="Cambria"/>
                          <a:cs typeface="Times New Roman"/>
                        </a:rPr>
                        <a:t>5.4</a:t>
                      </a:r>
                      <a:endParaRPr lang="es-MX" sz="2400" dirty="0">
                        <a:effectLst/>
                        <a:latin typeface="Times New Roman"/>
                        <a:ea typeface="Cambria"/>
                        <a:cs typeface="Times New Roman"/>
                      </a:endParaRPr>
                    </a:p>
                  </a:txBody>
                  <a:tcPr marL="68580" marR="68580" marT="0" marB="0"/>
                </a:tc>
              </a:tr>
              <a:tr h="321212">
                <a:tc>
                  <a:txBody>
                    <a:bodyPr/>
                    <a:lstStyle/>
                    <a:p>
                      <a:pPr indent="450215" algn="l">
                        <a:lnSpc>
                          <a:spcPct val="115000"/>
                        </a:lnSpc>
                        <a:spcAft>
                          <a:spcPts val="0"/>
                        </a:spcAft>
                      </a:pPr>
                      <a:r>
                        <a:rPr lang="es-MX" sz="2400" kern="1200" dirty="0">
                          <a:solidFill>
                            <a:srgbClr val="000000"/>
                          </a:solidFill>
                          <a:effectLst/>
                          <a:latin typeface="Arial"/>
                          <a:ea typeface="Cambria"/>
                          <a:cs typeface="Times New Roman"/>
                        </a:rPr>
                        <a:t>2008</a:t>
                      </a:r>
                      <a:endParaRPr lang="es-MX" sz="2400" dirty="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74.4</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71.8</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77.1</a:t>
                      </a:r>
                      <a:endParaRPr lang="es-MX" sz="2400">
                        <a:effectLst/>
                        <a:latin typeface="Times New Roman"/>
                        <a:ea typeface="Cambria"/>
                        <a:cs typeface="Times New Roman"/>
                      </a:endParaRPr>
                    </a:p>
                  </a:txBody>
                  <a:tcPr marL="68580" marR="68580" marT="0" marB="0"/>
                </a:tc>
                <a:tc>
                  <a:txBody>
                    <a:bodyPr/>
                    <a:lstStyle/>
                    <a:p>
                      <a:pPr indent="0" algn="r">
                        <a:lnSpc>
                          <a:spcPct val="115000"/>
                        </a:lnSpc>
                        <a:spcAft>
                          <a:spcPts val="0"/>
                        </a:spcAft>
                      </a:pPr>
                      <a:r>
                        <a:rPr lang="es-MX" sz="2400" kern="1200" dirty="0">
                          <a:solidFill>
                            <a:srgbClr val="000000"/>
                          </a:solidFill>
                          <a:effectLst/>
                          <a:latin typeface="Arial"/>
                          <a:ea typeface="Cambria"/>
                          <a:cs typeface="Times New Roman"/>
                        </a:rPr>
                        <a:t>5.3</a:t>
                      </a:r>
                      <a:endParaRPr lang="es-MX" sz="2400" dirty="0">
                        <a:effectLst/>
                        <a:latin typeface="Times New Roman"/>
                        <a:ea typeface="Cambria"/>
                        <a:cs typeface="Times New Roman"/>
                      </a:endParaRPr>
                    </a:p>
                  </a:txBody>
                  <a:tcPr marL="68580" marR="68580" marT="0" marB="0"/>
                </a:tc>
              </a:tr>
              <a:tr h="321212">
                <a:tc>
                  <a:txBody>
                    <a:bodyPr/>
                    <a:lstStyle/>
                    <a:p>
                      <a:pPr indent="450215" algn="l">
                        <a:lnSpc>
                          <a:spcPct val="115000"/>
                        </a:lnSpc>
                        <a:spcAft>
                          <a:spcPts val="0"/>
                        </a:spcAft>
                      </a:pPr>
                      <a:r>
                        <a:rPr lang="es-MX" sz="2400" kern="1200">
                          <a:solidFill>
                            <a:srgbClr val="000000"/>
                          </a:solidFill>
                          <a:effectLst/>
                          <a:latin typeface="Arial"/>
                          <a:ea typeface="Cambria"/>
                          <a:cs typeface="Times New Roman"/>
                        </a:rPr>
                        <a:t>2010</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74.0</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71.1</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77.0</a:t>
                      </a:r>
                      <a:endParaRPr lang="es-MX" sz="2400">
                        <a:effectLst/>
                        <a:latin typeface="Times New Roman"/>
                        <a:ea typeface="Cambria"/>
                        <a:cs typeface="Times New Roman"/>
                      </a:endParaRPr>
                    </a:p>
                  </a:txBody>
                  <a:tcPr marL="68580" marR="68580" marT="0" marB="0"/>
                </a:tc>
                <a:tc>
                  <a:txBody>
                    <a:bodyPr/>
                    <a:lstStyle/>
                    <a:p>
                      <a:pPr indent="0" algn="r">
                        <a:lnSpc>
                          <a:spcPct val="115000"/>
                        </a:lnSpc>
                        <a:spcAft>
                          <a:spcPts val="0"/>
                        </a:spcAft>
                      </a:pPr>
                      <a:r>
                        <a:rPr lang="es-MX" sz="2400" kern="1200" dirty="0">
                          <a:solidFill>
                            <a:srgbClr val="000000"/>
                          </a:solidFill>
                          <a:effectLst/>
                          <a:latin typeface="Arial"/>
                          <a:ea typeface="Cambria"/>
                          <a:cs typeface="Times New Roman"/>
                        </a:rPr>
                        <a:t>5.9</a:t>
                      </a:r>
                      <a:endParaRPr lang="es-MX" sz="2400" dirty="0">
                        <a:effectLst/>
                        <a:latin typeface="Times New Roman"/>
                        <a:ea typeface="Cambria"/>
                        <a:cs typeface="Times New Roman"/>
                      </a:endParaRPr>
                    </a:p>
                  </a:txBody>
                  <a:tcPr marL="68580" marR="68580" marT="0" marB="0"/>
                </a:tc>
              </a:tr>
              <a:tr h="321212">
                <a:tc>
                  <a:txBody>
                    <a:bodyPr/>
                    <a:lstStyle/>
                    <a:p>
                      <a:pPr indent="450215" algn="l">
                        <a:lnSpc>
                          <a:spcPct val="115000"/>
                        </a:lnSpc>
                        <a:spcAft>
                          <a:spcPts val="0"/>
                        </a:spcAft>
                      </a:pPr>
                      <a:r>
                        <a:rPr lang="es-MX" sz="2400" kern="1200">
                          <a:solidFill>
                            <a:srgbClr val="000000"/>
                          </a:solidFill>
                          <a:effectLst/>
                          <a:latin typeface="Arial"/>
                          <a:ea typeface="Cambria"/>
                          <a:cs typeface="Times New Roman"/>
                        </a:rPr>
                        <a:t>2012</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74.3</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71.4</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a:solidFill>
                            <a:srgbClr val="000000"/>
                          </a:solidFill>
                          <a:effectLst/>
                          <a:latin typeface="Arial"/>
                          <a:ea typeface="Cambria"/>
                          <a:cs typeface="Times New Roman"/>
                        </a:rPr>
                        <a:t>77.3</a:t>
                      </a:r>
                      <a:endParaRPr lang="es-MX" sz="2400">
                        <a:effectLst/>
                        <a:latin typeface="Times New Roman"/>
                        <a:ea typeface="Cambria"/>
                        <a:cs typeface="Times New Roman"/>
                      </a:endParaRPr>
                    </a:p>
                  </a:txBody>
                  <a:tcPr marL="68580" marR="68580" marT="0" marB="0"/>
                </a:tc>
                <a:tc>
                  <a:txBody>
                    <a:bodyPr/>
                    <a:lstStyle/>
                    <a:p>
                      <a:pPr indent="0" algn="r">
                        <a:lnSpc>
                          <a:spcPct val="115000"/>
                        </a:lnSpc>
                        <a:spcAft>
                          <a:spcPts val="0"/>
                        </a:spcAft>
                      </a:pPr>
                      <a:r>
                        <a:rPr lang="es-MX" sz="2400" kern="1200" dirty="0">
                          <a:solidFill>
                            <a:srgbClr val="000000"/>
                          </a:solidFill>
                          <a:effectLst/>
                          <a:latin typeface="Arial"/>
                          <a:ea typeface="Cambria"/>
                          <a:cs typeface="Times New Roman"/>
                        </a:rPr>
                        <a:t>5.9</a:t>
                      </a:r>
                      <a:endParaRPr lang="es-MX" sz="2400" dirty="0">
                        <a:effectLst/>
                        <a:latin typeface="Times New Roman"/>
                        <a:ea typeface="Cambria"/>
                        <a:cs typeface="Times New Roman"/>
                      </a:endParaRPr>
                    </a:p>
                  </a:txBody>
                  <a:tcPr marL="68580" marR="68580" marT="0" marB="0"/>
                </a:tc>
              </a:tr>
              <a:tr h="321212">
                <a:tc>
                  <a:txBody>
                    <a:bodyPr/>
                    <a:lstStyle/>
                    <a:p>
                      <a:pPr indent="450215" algn="l">
                        <a:lnSpc>
                          <a:spcPct val="115000"/>
                        </a:lnSpc>
                        <a:spcAft>
                          <a:spcPts val="0"/>
                        </a:spcAft>
                      </a:pPr>
                      <a:r>
                        <a:rPr lang="es-MX" sz="2400" kern="1200">
                          <a:solidFill>
                            <a:srgbClr val="000000"/>
                          </a:solidFill>
                          <a:effectLst/>
                          <a:latin typeface="Arial"/>
                          <a:ea typeface="Cambria"/>
                          <a:cs typeface="Times New Roman"/>
                        </a:rPr>
                        <a:t>2013</a:t>
                      </a:r>
                      <a:endParaRPr lang="es-MX" sz="240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dirty="0">
                          <a:solidFill>
                            <a:srgbClr val="000000"/>
                          </a:solidFill>
                          <a:effectLst/>
                          <a:latin typeface="Arial"/>
                          <a:ea typeface="Cambria"/>
                          <a:cs typeface="Times New Roman"/>
                        </a:rPr>
                        <a:t>74.5</a:t>
                      </a:r>
                      <a:endParaRPr lang="es-MX" sz="2400" dirty="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dirty="0">
                          <a:solidFill>
                            <a:srgbClr val="000000"/>
                          </a:solidFill>
                          <a:effectLst/>
                          <a:latin typeface="Arial"/>
                          <a:ea typeface="Cambria"/>
                          <a:cs typeface="Times New Roman"/>
                        </a:rPr>
                        <a:t>71.7</a:t>
                      </a:r>
                      <a:endParaRPr lang="es-MX" sz="2400" dirty="0">
                        <a:effectLst/>
                        <a:latin typeface="Times New Roman"/>
                        <a:ea typeface="Cambria"/>
                        <a:cs typeface="Times New Roman"/>
                      </a:endParaRPr>
                    </a:p>
                  </a:txBody>
                  <a:tcPr marL="68580" marR="68580" marT="0" marB="0"/>
                </a:tc>
                <a:tc>
                  <a:txBody>
                    <a:bodyPr/>
                    <a:lstStyle/>
                    <a:p>
                      <a:pPr indent="450215" algn="ctr">
                        <a:lnSpc>
                          <a:spcPct val="115000"/>
                        </a:lnSpc>
                        <a:spcAft>
                          <a:spcPts val="0"/>
                        </a:spcAft>
                      </a:pPr>
                      <a:r>
                        <a:rPr lang="es-MX" sz="2400" kern="1200" dirty="0">
                          <a:solidFill>
                            <a:srgbClr val="000000"/>
                          </a:solidFill>
                          <a:effectLst/>
                          <a:latin typeface="Arial"/>
                          <a:ea typeface="Cambria"/>
                          <a:cs typeface="Times New Roman"/>
                        </a:rPr>
                        <a:t>77.4</a:t>
                      </a:r>
                      <a:endParaRPr lang="es-MX" sz="2400" dirty="0">
                        <a:effectLst/>
                        <a:latin typeface="Times New Roman"/>
                        <a:ea typeface="Cambria"/>
                        <a:cs typeface="Times New Roman"/>
                      </a:endParaRPr>
                    </a:p>
                  </a:txBody>
                  <a:tcPr marL="68580" marR="68580" marT="0" marB="0"/>
                </a:tc>
                <a:tc>
                  <a:txBody>
                    <a:bodyPr/>
                    <a:lstStyle/>
                    <a:p>
                      <a:pPr indent="0" algn="r">
                        <a:lnSpc>
                          <a:spcPct val="115000"/>
                        </a:lnSpc>
                        <a:spcAft>
                          <a:spcPts val="0"/>
                        </a:spcAft>
                      </a:pPr>
                      <a:r>
                        <a:rPr lang="es-MX" sz="2400" kern="1200" dirty="0">
                          <a:solidFill>
                            <a:srgbClr val="000000"/>
                          </a:solidFill>
                          <a:effectLst/>
                          <a:latin typeface="Arial"/>
                          <a:ea typeface="Cambria"/>
                          <a:cs typeface="Times New Roman"/>
                        </a:rPr>
                        <a:t>5.7</a:t>
                      </a:r>
                      <a:endParaRPr lang="es-MX" sz="2400" dirty="0">
                        <a:effectLst/>
                        <a:latin typeface="Times New Roman"/>
                        <a:ea typeface="Cambria"/>
                        <a:cs typeface="Times New Roman"/>
                      </a:endParaRPr>
                    </a:p>
                  </a:txBody>
                  <a:tcPr marL="68580" marR="68580" marT="0" marB="0"/>
                </a:tc>
              </a:tr>
            </a:tbl>
          </a:graphicData>
        </a:graphic>
      </p:graphicFrame>
    </p:spTree>
    <p:extLst>
      <p:ext uri="{BB962C8B-B14F-4D97-AF65-F5344CB8AC3E}">
        <p14:creationId xmlns:p14="http://schemas.microsoft.com/office/powerpoint/2010/main" val="26209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7958711" cy="1162050"/>
          </a:xfrm>
        </p:spPr>
        <p:txBody>
          <a:bodyPr>
            <a:noAutofit/>
          </a:bodyPr>
          <a:lstStyle/>
          <a:p>
            <a:pPr algn="ctr"/>
            <a:r>
              <a:rPr lang="es-ES" sz="3600" dirty="0"/>
              <a:t>Relación hombres-mujeres según grupos de edad, 2010, M</a:t>
            </a:r>
            <a:r>
              <a:rPr lang="es-MX" sz="3600" dirty="0"/>
              <a:t>é</a:t>
            </a:r>
            <a:r>
              <a:rPr lang="es-ES" sz="3600" dirty="0" err="1"/>
              <a:t>xic</a:t>
            </a:r>
            <a:r>
              <a:rPr lang="es-MX" sz="3600" dirty="0"/>
              <a:t>o</a:t>
            </a:r>
            <a:endParaRPr lang="en-US" sz="3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79265081"/>
              </p:ext>
            </p:extLst>
          </p:nvPr>
        </p:nvGraphicFramePr>
        <p:xfrm>
          <a:off x="4226202" y="2834878"/>
          <a:ext cx="3846649" cy="2453640"/>
        </p:xfrm>
        <a:graphic>
          <a:graphicData uri="http://schemas.openxmlformats.org/drawingml/2006/table">
            <a:tbl>
              <a:tblPr firstRow="1" bandRow="1">
                <a:tableStyleId>{5C22544A-7EE6-4342-B048-85BDC9FD1C3A}</a:tableStyleId>
              </a:tblPr>
              <a:tblGrid>
                <a:gridCol w="1686103"/>
                <a:gridCol w="2160546"/>
              </a:tblGrid>
              <a:tr h="370840">
                <a:tc>
                  <a:txBody>
                    <a:bodyPr/>
                    <a:lstStyle/>
                    <a:p>
                      <a:pPr>
                        <a:lnSpc>
                          <a:spcPct val="115000"/>
                        </a:lnSpc>
                        <a:spcAft>
                          <a:spcPts val="0"/>
                        </a:spcAft>
                      </a:pPr>
                      <a:r>
                        <a:rPr lang="es-MX" sz="2800" dirty="0" smtClean="0">
                          <a:effectLst/>
                          <a:latin typeface="Arial"/>
                          <a:ea typeface="Cambria"/>
                          <a:cs typeface="Times New Roman"/>
                        </a:rPr>
                        <a:t>total</a:t>
                      </a:r>
                      <a:endParaRPr lang="es-ES_tradnl" sz="2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2800" dirty="0" smtClean="0">
                          <a:effectLst/>
                          <a:latin typeface="Arial"/>
                          <a:ea typeface="Cambria"/>
                          <a:cs typeface="Times New Roman"/>
                        </a:rPr>
                        <a:t>96.5</a:t>
                      </a:r>
                      <a:endParaRPr lang="es-ES_tradnl" sz="2800" dirty="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2800" dirty="0" smtClean="0">
                          <a:effectLst/>
                          <a:latin typeface="Arial"/>
                          <a:ea typeface="Cambria"/>
                          <a:cs typeface="Times New Roman"/>
                        </a:rPr>
                        <a:t>0-14</a:t>
                      </a:r>
                      <a:endParaRPr lang="es-ES_tradnl" sz="2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2800" dirty="0" smtClean="0">
                          <a:effectLst/>
                          <a:latin typeface="Arial"/>
                          <a:ea typeface="Cambria"/>
                          <a:cs typeface="Times New Roman"/>
                        </a:rPr>
                        <a:t>104.1</a:t>
                      </a:r>
                      <a:endParaRPr lang="es-ES_tradnl" sz="2800" dirty="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2800" dirty="0" smtClean="0">
                          <a:effectLst/>
                          <a:latin typeface="Arial"/>
                          <a:ea typeface="Cambria"/>
                          <a:cs typeface="Times New Roman"/>
                        </a:rPr>
                        <a:t>15-29</a:t>
                      </a:r>
                      <a:endParaRPr lang="es-ES_tradnl" sz="2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2800" dirty="0" smtClean="0">
                          <a:effectLst/>
                          <a:latin typeface="Arial"/>
                          <a:ea typeface="Cambria"/>
                          <a:cs typeface="Times New Roman"/>
                        </a:rPr>
                        <a:t>97.6</a:t>
                      </a:r>
                      <a:endParaRPr lang="es-ES_tradnl" sz="2800" dirty="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2800" dirty="0" smtClean="0">
                          <a:effectLst/>
                          <a:latin typeface="Arial"/>
                          <a:ea typeface="Cambria"/>
                          <a:cs typeface="Times New Roman"/>
                        </a:rPr>
                        <a:t>30-59</a:t>
                      </a:r>
                      <a:endParaRPr lang="es-ES_tradnl" sz="2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2800" dirty="0" smtClean="0">
                          <a:effectLst/>
                          <a:latin typeface="Arial"/>
                          <a:ea typeface="Cambria"/>
                          <a:cs typeface="Times New Roman"/>
                        </a:rPr>
                        <a:t>93.2</a:t>
                      </a:r>
                      <a:endParaRPr lang="es-ES_tradnl" sz="2800" dirty="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2800" dirty="0" smtClean="0">
                          <a:effectLst/>
                          <a:latin typeface="Arial"/>
                          <a:ea typeface="Cambria"/>
                          <a:cs typeface="Times New Roman"/>
                        </a:rPr>
                        <a:t>60 y más</a:t>
                      </a:r>
                      <a:endParaRPr lang="es-ES_tradnl" sz="2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2800" dirty="0" smtClean="0">
                          <a:effectLst/>
                          <a:latin typeface="Arial"/>
                          <a:ea typeface="Cambria"/>
                          <a:cs typeface="Times New Roman"/>
                        </a:rPr>
                        <a:t>84.3</a:t>
                      </a:r>
                      <a:endParaRPr lang="es-ES_tradnl" sz="2800" dirty="0">
                        <a:effectLst/>
                        <a:latin typeface="Arial"/>
                        <a:ea typeface="Cambria"/>
                        <a:cs typeface="Times New Roman"/>
                      </a:endParaRPr>
                    </a:p>
                  </a:txBody>
                  <a:tcPr marL="68580" marR="68580" marT="0" marB="0"/>
                </a:tc>
              </a:tr>
            </a:tbl>
          </a:graphicData>
        </a:graphic>
      </p:graphicFrame>
      <p:sp>
        <p:nvSpPr>
          <p:cNvPr id="6" name="Text Placeholder 5"/>
          <p:cNvSpPr>
            <a:spLocks noGrp="1"/>
          </p:cNvSpPr>
          <p:nvPr>
            <p:ph type="body" sz="half" idx="2"/>
          </p:nvPr>
        </p:nvSpPr>
        <p:spPr>
          <a:xfrm>
            <a:off x="535354" y="1435100"/>
            <a:ext cx="3008313" cy="4691063"/>
          </a:xfrm>
        </p:spPr>
        <p:txBody>
          <a:bodyPr>
            <a:normAutofit lnSpcReduction="10000"/>
          </a:bodyPr>
          <a:lstStyle/>
          <a:p>
            <a:endParaRPr lang="es-MX" sz="2000" dirty="0" smtClean="0"/>
          </a:p>
          <a:p>
            <a:endParaRPr lang="es-MX" sz="2000" dirty="0"/>
          </a:p>
          <a:p>
            <a:endParaRPr lang="es-MX" sz="2000" dirty="0" smtClean="0"/>
          </a:p>
          <a:p>
            <a:endParaRPr lang="es-MX" sz="2000" dirty="0"/>
          </a:p>
          <a:p>
            <a:r>
              <a:rPr lang="es-MX" sz="3600" dirty="0" smtClean="0"/>
              <a:t>No </a:t>
            </a:r>
            <a:r>
              <a:rPr lang="es-MX" sz="3600" dirty="0"/>
              <a:t>obstante, entre los 0 y los 14 años de edad, hay más hombres que mujeres</a:t>
            </a:r>
          </a:p>
          <a:p>
            <a:endParaRPr lang="en-US" dirty="0"/>
          </a:p>
        </p:txBody>
      </p:sp>
    </p:spTree>
    <p:extLst>
      <p:ext uri="{BB962C8B-B14F-4D97-AF65-F5344CB8AC3E}">
        <p14:creationId xmlns:p14="http://schemas.microsoft.com/office/powerpoint/2010/main" val="745992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Patrones diferenciados de mortalidad</a:t>
            </a:r>
            <a:endParaRPr lang="es-ES" dirty="0"/>
          </a:p>
        </p:txBody>
      </p:sp>
      <p:sp>
        <p:nvSpPr>
          <p:cNvPr id="3" name="Marcador de contenido 2"/>
          <p:cNvSpPr>
            <a:spLocks noGrp="1"/>
          </p:cNvSpPr>
          <p:nvPr>
            <p:ph idx="1"/>
          </p:nvPr>
        </p:nvSpPr>
        <p:spPr/>
        <p:txBody>
          <a:bodyPr>
            <a:normAutofit/>
          </a:bodyPr>
          <a:lstStyle/>
          <a:p>
            <a:r>
              <a:rPr lang="es-ES" sz="3400" dirty="0" smtClean="0"/>
              <a:t>Mueren más hombres que mujeres en todos los grupos de edad, excepto en el último (el de 65 años y más)</a:t>
            </a:r>
          </a:p>
          <a:p>
            <a:r>
              <a:rPr lang="es-ES" sz="3400" dirty="0" smtClean="0"/>
              <a:t>Las principales causas de muerte son diferentes entre hombres y mujeres</a:t>
            </a:r>
          </a:p>
          <a:p>
            <a:r>
              <a:rPr lang="es-ES" sz="3400" dirty="0" smtClean="0"/>
              <a:t>La </a:t>
            </a:r>
            <a:r>
              <a:rPr lang="es-ES" sz="3400" dirty="0" smtClean="0">
                <a:solidFill>
                  <a:srgbClr val="CCFFCC"/>
                </a:solidFill>
              </a:rPr>
              <a:t>violencia </a:t>
            </a:r>
            <a:r>
              <a:rPr lang="es-ES" sz="3400" dirty="0" smtClean="0"/>
              <a:t>figura como causa de muerte mucho más frecuentemente para los hombres que para las mujeres</a:t>
            </a:r>
            <a:endParaRPr lang="es-ES" sz="3400" dirty="0"/>
          </a:p>
        </p:txBody>
      </p:sp>
    </p:spTree>
    <p:extLst>
      <p:ext uri="{BB962C8B-B14F-4D97-AF65-F5344CB8AC3E}">
        <p14:creationId xmlns:p14="http://schemas.microsoft.com/office/powerpoint/2010/main" val="39331417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199" y="1875692"/>
            <a:ext cx="8294471" cy="3096845"/>
          </a:xfrm>
        </p:spPr>
        <p:txBody>
          <a:bodyPr>
            <a:normAutofit/>
          </a:bodyPr>
          <a:lstStyle/>
          <a:p>
            <a:r>
              <a:rPr lang="es-ES" sz="3600" dirty="0" smtClean="0"/>
              <a:t>Araceli Mingo y Hortensia Moreno</a:t>
            </a:r>
            <a:br>
              <a:rPr lang="es-ES" sz="3600" dirty="0" smtClean="0"/>
            </a:br>
            <a:r>
              <a:rPr lang="es-ES" sz="3600" dirty="0" smtClean="0"/>
              <a:t>Programa Universitario de Estudios de Género</a:t>
            </a:r>
            <a:endParaRPr lang="es-ES" sz="3600" dirty="0"/>
          </a:p>
        </p:txBody>
      </p:sp>
    </p:spTree>
    <p:extLst>
      <p:ext uri="{BB962C8B-B14F-4D97-AF65-F5344CB8AC3E}">
        <p14:creationId xmlns:p14="http://schemas.microsoft.com/office/powerpoint/2010/main" val="2538550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2. ¿Qué significa “muerte violenta”?</a:t>
            </a:r>
            <a:endParaRPr lang="es-ES" dirty="0"/>
          </a:p>
        </p:txBody>
      </p:sp>
      <p:sp>
        <p:nvSpPr>
          <p:cNvPr id="3" name="Marcador de contenido 2"/>
          <p:cNvSpPr>
            <a:spLocks noGrp="1"/>
          </p:cNvSpPr>
          <p:nvPr>
            <p:ph idx="1"/>
          </p:nvPr>
        </p:nvSpPr>
        <p:spPr>
          <a:xfrm>
            <a:off x="457200" y="1600200"/>
            <a:ext cx="8229600" cy="4925646"/>
          </a:xfrm>
        </p:spPr>
        <p:txBody>
          <a:bodyPr>
            <a:noAutofit/>
          </a:bodyPr>
          <a:lstStyle/>
          <a:p>
            <a:pPr marL="0" indent="0">
              <a:buNone/>
            </a:pPr>
            <a:r>
              <a:rPr lang="es-ES" sz="3400" dirty="0" smtClean="0"/>
              <a:t>RAE:</a:t>
            </a:r>
          </a:p>
          <a:p>
            <a:pPr marL="0" indent="0">
              <a:buNone/>
            </a:pPr>
            <a:r>
              <a:rPr lang="es-MX" sz="3400" b="1" dirty="0" smtClean="0"/>
              <a:t>1. </a:t>
            </a:r>
            <a:r>
              <a:rPr lang="es-MX" sz="3400" dirty="0" smtClean="0"/>
              <a:t>f</a:t>
            </a:r>
            <a:r>
              <a:rPr lang="es-MX" sz="3400" dirty="0"/>
              <a:t>. </a:t>
            </a:r>
            <a:r>
              <a:rPr lang="es-MX" sz="3400" b="1" dirty="0"/>
              <a:t>muerte</a:t>
            </a:r>
            <a:r>
              <a:rPr lang="es-MX" sz="3400" dirty="0"/>
              <a:t> consecutiva a un traumatismo fortuito o la que se ejecuta privando de la vida a alguien intencionadamente </a:t>
            </a:r>
            <a:endParaRPr lang="es-ES" sz="3400" dirty="0"/>
          </a:p>
          <a:p>
            <a:pPr marL="0" indent="0">
              <a:buNone/>
            </a:pPr>
            <a:r>
              <a:rPr lang="es-ES" sz="3400" dirty="0" smtClean="0"/>
              <a:t>Definición </a:t>
            </a:r>
            <a:r>
              <a:rPr lang="es-ES" sz="3400" b="1" dirty="0" smtClean="0">
                <a:solidFill>
                  <a:srgbClr val="FF0000"/>
                </a:solidFill>
              </a:rPr>
              <a:t>demográfica</a:t>
            </a:r>
            <a:r>
              <a:rPr lang="es-ES" sz="3400" dirty="0" smtClean="0"/>
              <a:t>:</a:t>
            </a:r>
          </a:p>
          <a:p>
            <a:r>
              <a:rPr lang="es-ES" sz="3400" dirty="0" smtClean="0"/>
              <a:t>Muerte por agresiones</a:t>
            </a:r>
          </a:p>
          <a:p>
            <a:r>
              <a:rPr lang="es-ES" sz="3400" dirty="0" smtClean="0"/>
              <a:t>Muerte por accidente</a:t>
            </a:r>
          </a:p>
          <a:p>
            <a:r>
              <a:rPr lang="es-ES" sz="3400" dirty="0" smtClean="0"/>
              <a:t>Muerte por lesiones auto-infligidas</a:t>
            </a:r>
          </a:p>
        </p:txBody>
      </p:sp>
    </p:spTree>
    <p:extLst>
      <p:ext uri="{BB962C8B-B14F-4D97-AF65-F5344CB8AC3E}">
        <p14:creationId xmlns:p14="http://schemas.microsoft.com/office/powerpoint/2010/main" val="321363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3200" dirty="0"/>
              <a:t>Causas de muerte, </a:t>
            </a:r>
            <a:r>
              <a:rPr lang="es-MX" sz="3200" dirty="0" smtClean="0"/>
              <a:t>México, </a:t>
            </a:r>
            <a:r>
              <a:rPr lang="es-MX" sz="3200" dirty="0"/>
              <a:t>2011</a:t>
            </a:r>
            <a:r>
              <a:rPr lang="es-MX" sz="3200" dirty="0" smtClean="0"/>
              <a:t>,</a:t>
            </a:r>
            <a:br>
              <a:rPr lang="es-MX" sz="3200" dirty="0" smtClean="0"/>
            </a:br>
            <a:r>
              <a:rPr lang="es-MX" sz="3200" dirty="0" smtClean="0"/>
              <a:t>hombres y </a:t>
            </a:r>
            <a:r>
              <a:rPr lang="es-MX" sz="3200" dirty="0"/>
              <a:t>mujeres</a:t>
            </a:r>
            <a:r>
              <a:rPr lang="es-ES_tradnl" sz="3200" dirty="0"/>
              <a:t> </a:t>
            </a:r>
            <a:r>
              <a:rPr lang="es-ES_tradnl" sz="3200" dirty="0" smtClean="0"/>
              <a:t>de todos los grupos de edad</a:t>
            </a:r>
            <a:endParaRPr lang="es-ES" sz="32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406874270"/>
              </p:ext>
            </p:extLst>
          </p:nvPr>
        </p:nvGraphicFramePr>
        <p:xfrm>
          <a:off x="457200" y="1600200"/>
          <a:ext cx="8229600" cy="4710176"/>
        </p:xfrm>
        <a:graphic>
          <a:graphicData uri="http://schemas.openxmlformats.org/drawingml/2006/table">
            <a:tbl>
              <a:tblPr firstRow="1" bandRow="1">
                <a:tableStyleId>{5C22544A-7EE6-4342-B048-85BDC9FD1C3A}</a:tableStyleId>
              </a:tblPr>
              <a:tblGrid>
                <a:gridCol w="4272038"/>
                <a:gridCol w="1221619"/>
                <a:gridCol w="1415143"/>
                <a:gridCol w="1320800"/>
              </a:tblGrid>
              <a:tr h="370840">
                <a:tc>
                  <a:txBody>
                    <a:bodyPr/>
                    <a:lstStyle/>
                    <a:p>
                      <a:pPr>
                        <a:lnSpc>
                          <a:spcPct val="115000"/>
                        </a:lnSpc>
                        <a:spcAft>
                          <a:spcPts val="0"/>
                        </a:spcAft>
                      </a:pPr>
                      <a:r>
                        <a:rPr lang="es-MX" sz="1800" b="1" dirty="0">
                          <a:solidFill>
                            <a:srgbClr val="000000"/>
                          </a:solidFill>
                          <a:effectLst/>
                          <a:latin typeface="Arial"/>
                          <a:ea typeface="Times New Roman"/>
                          <a:cs typeface="Arial"/>
                        </a:rPr>
                        <a:t> </a:t>
                      </a:r>
                      <a:endParaRPr lang="es-ES_tradnl" sz="1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b="1" dirty="0">
                          <a:solidFill>
                            <a:srgbClr val="000000"/>
                          </a:solidFill>
                          <a:effectLst/>
                          <a:latin typeface="Arial"/>
                          <a:ea typeface="Cambria"/>
                          <a:cs typeface="Arial"/>
                        </a:rPr>
                        <a:t>total</a:t>
                      </a:r>
                      <a:endParaRPr lang="es-ES_tradnl" sz="1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b="1">
                          <a:solidFill>
                            <a:srgbClr val="000000"/>
                          </a:solidFill>
                          <a:effectLst/>
                          <a:latin typeface="Arial"/>
                          <a:ea typeface="Times New Roman"/>
                          <a:cs typeface="Arial"/>
                        </a:rPr>
                        <a:t>hombres</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b="1">
                          <a:solidFill>
                            <a:srgbClr val="000000"/>
                          </a:solidFill>
                          <a:effectLst/>
                          <a:latin typeface="Arial"/>
                          <a:ea typeface="Times New Roman"/>
                          <a:cs typeface="Arial"/>
                        </a:rPr>
                        <a:t>mujeres</a:t>
                      </a:r>
                      <a:endParaRPr lang="es-ES_tradnl" sz="180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1800">
                          <a:solidFill>
                            <a:srgbClr val="000000"/>
                          </a:solidFill>
                          <a:effectLst/>
                          <a:latin typeface="Arial"/>
                          <a:ea typeface="Times New Roman"/>
                          <a:cs typeface="Arial"/>
                        </a:rPr>
                        <a:t>Total</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Cambria"/>
                          <a:cs typeface="Arial"/>
                        </a:rPr>
                        <a:t>590,693</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332,646</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257,468</a:t>
                      </a:r>
                      <a:endParaRPr lang="es-ES_tradnl" sz="180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1800" dirty="0">
                          <a:solidFill>
                            <a:srgbClr val="000000"/>
                          </a:solidFill>
                          <a:effectLst/>
                          <a:latin typeface="Arial"/>
                          <a:ea typeface="Times New Roman"/>
                          <a:cs typeface="Arial"/>
                        </a:rPr>
                        <a:t>Enfermedades del </a:t>
                      </a:r>
                      <a:r>
                        <a:rPr lang="es-MX" sz="1800" dirty="0" smtClean="0">
                          <a:solidFill>
                            <a:srgbClr val="000000"/>
                          </a:solidFill>
                          <a:effectLst/>
                          <a:latin typeface="Arial"/>
                          <a:ea typeface="Times New Roman"/>
                          <a:cs typeface="Arial"/>
                        </a:rPr>
                        <a:t>corazón (1)</a:t>
                      </a:r>
                      <a:endParaRPr lang="es-ES_tradnl" sz="1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105,710</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55,472</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50,234</a:t>
                      </a:r>
                      <a:endParaRPr lang="es-ES_tradnl" sz="180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1800" dirty="0">
                          <a:solidFill>
                            <a:srgbClr val="000000"/>
                          </a:solidFill>
                          <a:effectLst/>
                          <a:latin typeface="Arial"/>
                          <a:ea typeface="Times New Roman"/>
                          <a:cs typeface="Arial"/>
                        </a:rPr>
                        <a:t>      Enfermedades </a:t>
                      </a:r>
                      <a:r>
                        <a:rPr lang="es-MX" sz="1800" dirty="0" smtClean="0">
                          <a:solidFill>
                            <a:srgbClr val="000000"/>
                          </a:solidFill>
                          <a:effectLst/>
                          <a:latin typeface="Arial"/>
                          <a:ea typeface="Times New Roman"/>
                          <a:cs typeface="Arial"/>
                        </a:rPr>
                        <a:t>isquémicas</a:t>
                      </a:r>
                      <a:br>
                        <a:rPr lang="es-MX" sz="1800" dirty="0" smtClean="0">
                          <a:solidFill>
                            <a:srgbClr val="000000"/>
                          </a:solidFill>
                          <a:effectLst/>
                          <a:latin typeface="Arial"/>
                          <a:ea typeface="Times New Roman"/>
                          <a:cs typeface="Arial"/>
                        </a:rPr>
                      </a:br>
                      <a:r>
                        <a:rPr lang="es-MX" sz="1800" baseline="0" dirty="0" smtClean="0">
                          <a:solidFill>
                            <a:srgbClr val="000000"/>
                          </a:solidFill>
                          <a:effectLst/>
                          <a:latin typeface="Arial"/>
                          <a:ea typeface="Times New Roman"/>
                          <a:cs typeface="Arial"/>
                        </a:rPr>
                        <a:t>      </a:t>
                      </a:r>
                      <a:r>
                        <a:rPr lang="es-MX" sz="1800" dirty="0" smtClean="0">
                          <a:solidFill>
                            <a:srgbClr val="000000"/>
                          </a:solidFill>
                          <a:effectLst/>
                          <a:latin typeface="Arial"/>
                          <a:ea typeface="Times New Roman"/>
                          <a:cs typeface="Arial"/>
                        </a:rPr>
                        <a:t>del </a:t>
                      </a:r>
                      <a:r>
                        <a:rPr lang="es-MX" sz="1800" dirty="0">
                          <a:solidFill>
                            <a:srgbClr val="000000"/>
                          </a:solidFill>
                          <a:effectLst/>
                          <a:latin typeface="Arial"/>
                          <a:ea typeface="Times New Roman"/>
                          <a:cs typeface="Arial"/>
                        </a:rPr>
                        <a:t>corazón</a:t>
                      </a:r>
                      <a:endParaRPr lang="es-ES_tradnl" sz="1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71,072</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39,819</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31,249</a:t>
                      </a:r>
                      <a:endParaRPr lang="es-ES_tradnl" sz="180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1800" dirty="0">
                          <a:solidFill>
                            <a:srgbClr val="000000"/>
                          </a:solidFill>
                          <a:effectLst/>
                          <a:latin typeface="Arial"/>
                          <a:ea typeface="Times New Roman"/>
                          <a:cs typeface="Arial"/>
                        </a:rPr>
                        <a:t>Diabetes </a:t>
                      </a:r>
                      <a:r>
                        <a:rPr lang="es-MX" sz="1800" dirty="0" smtClean="0">
                          <a:solidFill>
                            <a:srgbClr val="000000"/>
                          </a:solidFill>
                          <a:effectLst/>
                          <a:latin typeface="Arial"/>
                          <a:ea typeface="Times New Roman"/>
                          <a:cs typeface="Arial"/>
                        </a:rPr>
                        <a:t>mellitus (2)</a:t>
                      </a:r>
                      <a:endParaRPr lang="es-ES_tradnl" sz="1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80,788</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38,862</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41,926</a:t>
                      </a:r>
                      <a:endParaRPr lang="es-ES_tradnl" sz="180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1800" dirty="0">
                          <a:solidFill>
                            <a:srgbClr val="000000"/>
                          </a:solidFill>
                          <a:effectLst/>
                          <a:latin typeface="Arial"/>
                          <a:ea typeface="Times New Roman"/>
                          <a:cs typeface="Arial"/>
                        </a:rPr>
                        <a:t>Tumores </a:t>
                      </a:r>
                      <a:r>
                        <a:rPr lang="es-MX" sz="1800" dirty="0" smtClean="0">
                          <a:solidFill>
                            <a:srgbClr val="000000"/>
                          </a:solidFill>
                          <a:effectLst/>
                          <a:latin typeface="Arial"/>
                          <a:ea typeface="Times New Roman"/>
                          <a:cs typeface="Arial"/>
                        </a:rPr>
                        <a:t>malignos (3)</a:t>
                      </a:r>
                      <a:endParaRPr lang="es-ES_tradnl" sz="1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71,350</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34,852</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36,497</a:t>
                      </a:r>
                      <a:endParaRPr lang="es-ES_tradnl" sz="180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1800" dirty="0" smtClean="0">
                          <a:solidFill>
                            <a:srgbClr val="000000"/>
                          </a:solidFill>
                          <a:effectLst/>
                          <a:latin typeface="Arial"/>
                          <a:ea typeface="Times New Roman"/>
                          <a:cs typeface="Arial"/>
                        </a:rPr>
                        <a:t>Accidentes (4)</a:t>
                      </a:r>
                      <a:endParaRPr lang="es-ES_tradnl" sz="1800" dirty="0">
                        <a:effectLst/>
                        <a:latin typeface="Arial"/>
                        <a:ea typeface="Cambria"/>
                        <a:cs typeface="Times New Roman"/>
                      </a:endParaRPr>
                    </a:p>
                  </a:txBody>
                  <a:tcPr marL="68580" marR="68580" marT="0" marB="0">
                    <a:solidFill>
                      <a:schemeClr val="accent6">
                        <a:lumMod val="40000"/>
                        <a:lumOff val="60000"/>
                      </a:schemeClr>
                    </a:solidFill>
                  </a:tcPr>
                </a:tc>
                <a:tc>
                  <a:txBody>
                    <a:bodyPr/>
                    <a:lstStyle/>
                    <a:p>
                      <a:pPr algn="r">
                        <a:lnSpc>
                          <a:spcPct val="115000"/>
                        </a:lnSpc>
                        <a:spcAft>
                          <a:spcPts val="0"/>
                        </a:spcAft>
                      </a:pPr>
                      <a:r>
                        <a:rPr lang="es-MX" sz="1800" dirty="0">
                          <a:solidFill>
                            <a:srgbClr val="000000"/>
                          </a:solidFill>
                          <a:effectLst/>
                          <a:latin typeface="Arial"/>
                          <a:ea typeface="Times New Roman"/>
                          <a:cs typeface="Arial"/>
                        </a:rPr>
                        <a:t>36,694</a:t>
                      </a:r>
                      <a:endParaRPr lang="es-ES_tradnl" sz="1800" dirty="0">
                        <a:effectLst/>
                        <a:latin typeface="Arial"/>
                        <a:ea typeface="Cambria"/>
                        <a:cs typeface="Times New Roman"/>
                      </a:endParaRPr>
                    </a:p>
                  </a:txBody>
                  <a:tcPr marL="68580" marR="68580" marT="0" marB="0">
                    <a:solidFill>
                      <a:schemeClr val="accent6">
                        <a:lumMod val="40000"/>
                        <a:lumOff val="60000"/>
                      </a:schemeClr>
                    </a:solidFill>
                  </a:tcPr>
                </a:tc>
                <a:tc>
                  <a:txBody>
                    <a:bodyPr/>
                    <a:lstStyle/>
                    <a:p>
                      <a:pPr algn="r">
                        <a:lnSpc>
                          <a:spcPct val="115000"/>
                        </a:lnSpc>
                        <a:spcAft>
                          <a:spcPts val="0"/>
                        </a:spcAft>
                      </a:pPr>
                      <a:r>
                        <a:rPr lang="es-MX" sz="1800" dirty="0">
                          <a:solidFill>
                            <a:srgbClr val="000000"/>
                          </a:solidFill>
                          <a:effectLst/>
                          <a:latin typeface="Arial"/>
                          <a:ea typeface="Times New Roman"/>
                          <a:cs typeface="Arial"/>
                        </a:rPr>
                        <a:t>28,191</a:t>
                      </a:r>
                      <a:endParaRPr lang="es-ES_tradnl" sz="1800" dirty="0">
                        <a:effectLst/>
                        <a:latin typeface="Arial"/>
                        <a:ea typeface="Cambria"/>
                        <a:cs typeface="Times New Roman"/>
                      </a:endParaRPr>
                    </a:p>
                  </a:txBody>
                  <a:tcPr marL="68580" marR="68580" marT="0" marB="0">
                    <a:solidFill>
                      <a:schemeClr val="accent6">
                        <a:lumMod val="40000"/>
                        <a:lumOff val="60000"/>
                      </a:schemeClr>
                    </a:solidFill>
                  </a:tcPr>
                </a:tc>
                <a:tc>
                  <a:txBody>
                    <a:bodyPr/>
                    <a:lstStyle/>
                    <a:p>
                      <a:pPr algn="r">
                        <a:lnSpc>
                          <a:spcPct val="115000"/>
                        </a:lnSpc>
                        <a:spcAft>
                          <a:spcPts val="0"/>
                        </a:spcAft>
                      </a:pPr>
                      <a:r>
                        <a:rPr lang="es-MX" sz="1800" dirty="0">
                          <a:solidFill>
                            <a:srgbClr val="000000"/>
                          </a:solidFill>
                          <a:effectLst/>
                          <a:latin typeface="Arial"/>
                          <a:ea typeface="Times New Roman"/>
                          <a:cs typeface="Arial"/>
                        </a:rPr>
                        <a:t>8,457</a:t>
                      </a:r>
                      <a:endParaRPr lang="es-ES_tradnl" sz="1800" dirty="0">
                        <a:effectLst/>
                        <a:latin typeface="Arial"/>
                        <a:ea typeface="Cambria"/>
                        <a:cs typeface="Times New Roman"/>
                      </a:endParaRPr>
                    </a:p>
                  </a:txBody>
                  <a:tcPr marL="68580" marR="68580" marT="0" marB="0">
                    <a:solidFill>
                      <a:schemeClr val="accent6">
                        <a:lumMod val="40000"/>
                        <a:lumOff val="60000"/>
                      </a:schemeClr>
                    </a:solidFill>
                  </a:tcPr>
                </a:tc>
              </a:tr>
              <a:tr h="370840">
                <a:tc>
                  <a:txBody>
                    <a:bodyPr/>
                    <a:lstStyle/>
                    <a:p>
                      <a:pPr>
                        <a:lnSpc>
                          <a:spcPct val="115000"/>
                        </a:lnSpc>
                        <a:spcAft>
                          <a:spcPts val="0"/>
                        </a:spcAft>
                      </a:pPr>
                      <a:r>
                        <a:rPr lang="es-MX" sz="1800">
                          <a:solidFill>
                            <a:srgbClr val="000000"/>
                          </a:solidFill>
                          <a:effectLst/>
                          <a:latin typeface="Arial"/>
                          <a:ea typeface="Times New Roman"/>
                          <a:cs typeface="Arial"/>
                        </a:rPr>
                        <a:t>      De tráfico de vehículos de motor</a:t>
                      </a:r>
                      <a:endParaRPr lang="es-ES_tradnl" sz="1800">
                        <a:effectLst/>
                        <a:latin typeface="Arial"/>
                        <a:ea typeface="Cambria"/>
                        <a:cs typeface="Times New Roman"/>
                      </a:endParaRPr>
                    </a:p>
                  </a:txBody>
                  <a:tcPr marL="68580" marR="68580" marT="0" marB="0">
                    <a:solidFill>
                      <a:schemeClr val="accent6">
                        <a:lumMod val="40000"/>
                        <a:lumOff val="60000"/>
                      </a:schemeClr>
                    </a:solidFill>
                  </a:tcPr>
                </a:tc>
                <a:tc>
                  <a:txBody>
                    <a:bodyPr/>
                    <a:lstStyle/>
                    <a:p>
                      <a:pPr algn="r">
                        <a:lnSpc>
                          <a:spcPct val="115000"/>
                        </a:lnSpc>
                        <a:spcAft>
                          <a:spcPts val="0"/>
                        </a:spcAft>
                      </a:pPr>
                      <a:r>
                        <a:rPr lang="es-MX" sz="1800">
                          <a:solidFill>
                            <a:srgbClr val="000000"/>
                          </a:solidFill>
                          <a:effectLst/>
                          <a:latin typeface="Arial"/>
                          <a:ea typeface="Times New Roman"/>
                          <a:cs typeface="Arial"/>
                        </a:rPr>
                        <a:t>16,612</a:t>
                      </a:r>
                      <a:endParaRPr lang="es-ES_tradnl" sz="1800">
                        <a:effectLst/>
                        <a:latin typeface="Arial"/>
                        <a:ea typeface="Cambria"/>
                        <a:cs typeface="Times New Roman"/>
                      </a:endParaRPr>
                    </a:p>
                  </a:txBody>
                  <a:tcPr marL="68580" marR="68580" marT="0" marB="0">
                    <a:solidFill>
                      <a:schemeClr val="accent6">
                        <a:lumMod val="40000"/>
                        <a:lumOff val="60000"/>
                      </a:schemeClr>
                    </a:solidFill>
                  </a:tcPr>
                </a:tc>
                <a:tc>
                  <a:txBody>
                    <a:bodyPr/>
                    <a:lstStyle/>
                    <a:p>
                      <a:pPr algn="r">
                        <a:lnSpc>
                          <a:spcPct val="115000"/>
                        </a:lnSpc>
                        <a:spcAft>
                          <a:spcPts val="0"/>
                        </a:spcAft>
                      </a:pPr>
                      <a:r>
                        <a:rPr lang="es-MX" sz="1800">
                          <a:solidFill>
                            <a:srgbClr val="000000"/>
                          </a:solidFill>
                          <a:effectLst/>
                          <a:latin typeface="Arial"/>
                          <a:ea typeface="Times New Roman"/>
                          <a:cs typeface="Arial"/>
                        </a:rPr>
                        <a:t>13,148</a:t>
                      </a:r>
                      <a:endParaRPr lang="es-ES_tradnl" sz="1800">
                        <a:effectLst/>
                        <a:latin typeface="Arial"/>
                        <a:ea typeface="Cambria"/>
                        <a:cs typeface="Times New Roman"/>
                      </a:endParaRPr>
                    </a:p>
                  </a:txBody>
                  <a:tcPr marL="68580" marR="68580" marT="0" marB="0">
                    <a:solidFill>
                      <a:schemeClr val="accent6">
                        <a:lumMod val="40000"/>
                        <a:lumOff val="60000"/>
                      </a:schemeClr>
                    </a:solidFill>
                  </a:tcPr>
                </a:tc>
                <a:tc>
                  <a:txBody>
                    <a:bodyPr/>
                    <a:lstStyle/>
                    <a:p>
                      <a:pPr algn="r">
                        <a:lnSpc>
                          <a:spcPct val="115000"/>
                        </a:lnSpc>
                        <a:spcAft>
                          <a:spcPts val="0"/>
                        </a:spcAft>
                      </a:pPr>
                      <a:r>
                        <a:rPr lang="es-MX" sz="1800" dirty="0">
                          <a:solidFill>
                            <a:srgbClr val="000000"/>
                          </a:solidFill>
                          <a:effectLst/>
                          <a:latin typeface="Arial"/>
                          <a:ea typeface="Times New Roman"/>
                          <a:cs typeface="Arial"/>
                        </a:rPr>
                        <a:t>3,445</a:t>
                      </a:r>
                      <a:endParaRPr lang="es-ES_tradnl" sz="1800" dirty="0">
                        <a:effectLst/>
                        <a:latin typeface="Arial"/>
                        <a:ea typeface="Cambria"/>
                        <a:cs typeface="Times New Roman"/>
                      </a:endParaRPr>
                    </a:p>
                  </a:txBody>
                  <a:tcPr marL="68580" marR="68580" marT="0" marB="0">
                    <a:solidFill>
                      <a:schemeClr val="accent6">
                        <a:lumMod val="40000"/>
                        <a:lumOff val="60000"/>
                      </a:schemeClr>
                    </a:solidFill>
                  </a:tcPr>
                </a:tc>
              </a:tr>
              <a:tr h="370840">
                <a:tc>
                  <a:txBody>
                    <a:bodyPr/>
                    <a:lstStyle/>
                    <a:p>
                      <a:pPr>
                        <a:lnSpc>
                          <a:spcPct val="115000"/>
                        </a:lnSpc>
                        <a:spcAft>
                          <a:spcPts val="0"/>
                        </a:spcAft>
                      </a:pPr>
                      <a:r>
                        <a:rPr lang="es-MX" sz="1800" dirty="0">
                          <a:solidFill>
                            <a:srgbClr val="000000"/>
                          </a:solidFill>
                          <a:effectLst/>
                          <a:latin typeface="Arial"/>
                          <a:ea typeface="Times New Roman"/>
                          <a:cs typeface="Arial"/>
                        </a:rPr>
                        <a:t>Enfermedades del </a:t>
                      </a:r>
                      <a:r>
                        <a:rPr lang="es-MX" sz="1800" dirty="0" smtClean="0">
                          <a:solidFill>
                            <a:srgbClr val="000000"/>
                          </a:solidFill>
                          <a:effectLst/>
                          <a:latin typeface="Arial"/>
                          <a:ea typeface="Times New Roman"/>
                          <a:cs typeface="Arial"/>
                        </a:rPr>
                        <a:t>hígado (5)</a:t>
                      </a:r>
                      <a:endParaRPr lang="es-ES_tradnl" sz="1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32,728</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23,742</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8,984</a:t>
                      </a:r>
                      <a:endParaRPr lang="es-ES_tradnl" sz="180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1800" dirty="0">
                          <a:solidFill>
                            <a:srgbClr val="000000"/>
                          </a:solidFill>
                          <a:effectLst/>
                          <a:latin typeface="Arial"/>
                          <a:ea typeface="Times New Roman"/>
                          <a:cs typeface="Arial"/>
                        </a:rPr>
                        <a:t>      Enfermedad </a:t>
                      </a:r>
                      <a:r>
                        <a:rPr lang="es-MX" sz="1800" dirty="0" smtClean="0">
                          <a:solidFill>
                            <a:srgbClr val="000000"/>
                          </a:solidFill>
                          <a:effectLst/>
                          <a:latin typeface="Arial"/>
                          <a:ea typeface="Times New Roman"/>
                          <a:cs typeface="Arial"/>
                        </a:rPr>
                        <a:t>alcohólica</a:t>
                      </a:r>
                      <a:r>
                        <a:rPr lang="es-MX" sz="1800" baseline="0" dirty="0" smtClean="0">
                          <a:solidFill>
                            <a:srgbClr val="000000"/>
                          </a:solidFill>
                          <a:effectLst/>
                          <a:latin typeface="Arial"/>
                          <a:ea typeface="Times New Roman"/>
                          <a:cs typeface="Arial"/>
                        </a:rPr>
                        <a:t> </a:t>
                      </a:r>
                      <a:r>
                        <a:rPr lang="es-MX" sz="1800" dirty="0" smtClean="0">
                          <a:solidFill>
                            <a:srgbClr val="000000"/>
                          </a:solidFill>
                          <a:effectLst/>
                          <a:latin typeface="Arial"/>
                          <a:ea typeface="Times New Roman"/>
                          <a:cs typeface="Arial"/>
                        </a:rPr>
                        <a:t>del </a:t>
                      </a:r>
                      <a:r>
                        <a:rPr lang="es-MX" sz="1800" dirty="0">
                          <a:solidFill>
                            <a:srgbClr val="000000"/>
                          </a:solidFill>
                          <a:effectLst/>
                          <a:latin typeface="Arial"/>
                          <a:ea typeface="Times New Roman"/>
                          <a:cs typeface="Arial"/>
                        </a:rPr>
                        <a:t>hígado</a:t>
                      </a:r>
                      <a:endParaRPr lang="es-ES_tradnl" sz="1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12,162</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10,946</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1,215</a:t>
                      </a:r>
                      <a:endParaRPr lang="es-ES_tradnl" sz="180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1800" dirty="0">
                          <a:solidFill>
                            <a:srgbClr val="000000"/>
                          </a:solidFill>
                          <a:effectLst/>
                          <a:latin typeface="Arial"/>
                          <a:ea typeface="Times New Roman"/>
                          <a:cs typeface="Arial"/>
                        </a:rPr>
                        <a:t>Enfermedades </a:t>
                      </a:r>
                      <a:r>
                        <a:rPr lang="es-MX" sz="1800" dirty="0" smtClean="0">
                          <a:solidFill>
                            <a:srgbClr val="000000"/>
                          </a:solidFill>
                          <a:effectLst/>
                          <a:latin typeface="Arial"/>
                          <a:ea typeface="Times New Roman"/>
                          <a:cs typeface="Arial"/>
                        </a:rPr>
                        <a:t>cerebrovasculares (6)</a:t>
                      </a:r>
                      <a:endParaRPr lang="es-ES_tradnl" sz="18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31,235</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14,901</a:t>
                      </a:r>
                      <a:endParaRPr lang="es-ES_tradnl" sz="1800">
                        <a:effectLst/>
                        <a:latin typeface="Arial"/>
                        <a:ea typeface="Cambria"/>
                        <a:cs typeface="Times New Roman"/>
                      </a:endParaRPr>
                    </a:p>
                  </a:txBody>
                  <a:tcPr marL="68580" marR="68580" marT="0" marB="0"/>
                </a:tc>
                <a:tc>
                  <a:txBody>
                    <a:bodyPr/>
                    <a:lstStyle/>
                    <a:p>
                      <a:pPr algn="r">
                        <a:lnSpc>
                          <a:spcPct val="115000"/>
                        </a:lnSpc>
                        <a:spcAft>
                          <a:spcPts val="0"/>
                        </a:spcAft>
                      </a:pPr>
                      <a:r>
                        <a:rPr lang="es-MX" sz="1800">
                          <a:solidFill>
                            <a:srgbClr val="000000"/>
                          </a:solidFill>
                          <a:effectLst/>
                          <a:latin typeface="Arial"/>
                          <a:ea typeface="Times New Roman"/>
                          <a:cs typeface="Arial"/>
                        </a:rPr>
                        <a:t>16,332</a:t>
                      </a:r>
                      <a:endParaRPr lang="es-ES_tradnl" sz="1800">
                        <a:effectLst/>
                        <a:latin typeface="Arial"/>
                        <a:ea typeface="Cambria"/>
                        <a:cs typeface="Times New Roman"/>
                      </a:endParaRPr>
                    </a:p>
                  </a:txBody>
                  <a:tcPr marL="68580" marR="68580" marT="0" marB="0"/>
                </a:tc>
              </a:tr>
              <a:tr h="370840">
                <a:tc>
                  <a:txBody>
                    <a:bodyPr/>
                    <a:lstStyle/>
                    <a:p>
                      <a:pPr>
                        <a:lnSpc>
                          <a:spcPct val="115000"/>
                        </a:lnSpc>
                        <a:spcAft>
                          <a:spcPts val="0"/>
                        </a:spcAft>
                      </a:pPr>
                      <a:r>
                        <a:rPr lang="es-MX" sz="1800" dirty="0" smtClean="0">
                          <a:solidFill>
                            <a:srgbClr val="000000"/>
                          </a:solidFill>
                          <a:effectLst/>
                          <a:latin typeface="Arial"/>
                          <a:ea typeface="Times New Roman"/>
                          <a:cs typeface="Arial"/>
                        </a:rPr>
                        <a:t>Agresiones (7)</a:t>
                      </a:r>
                      <a:endParaRPr lang="es-ES_tradnl" sz="1800" dirty="0">
                        <a:effectLst/>
                        <a:latin typeface="Arial"/>
                        <a:ea typeface="Cambria"/>
                        <a:cs typeface="Times New Roman"/>
                      </a:endParaRPr>
                    </a:p>
                  </a:txBody>
                  <a:tcPr marL="68580" marR="68580" marT="0" marB="0">
                    <a:solidFill>
                      <a:srgbClr val="FCD5B5"/>
                    </a:solidFill>
                  </a:tcPr>
                </a:tc>
                <a:tc>
                  <a:txBody>
                    <a:bodyPr/>
                    <a:lstStyle/>
                    <a:p>
                      <a:pPr algn="r">
                        <a:lnSpc>
                          <a:spcPct val="115000"/>
                        </a:lnSpc>
                        <a:spcAft>
                          <a:spcPts val="0"/>
                        </a:spcAft>
                      </a:pPr>
                      <a:r>
                        <a:rPr lang="es-MX" sz="1800" dirty="0">
                          <a:solidFill>
                            <a:srgbClr val="000000"/>
                          </a:solidFill>
                          <a:effectLst/>
                          <a:latin typeface="Arial"/>
                          <a:ea typeface="Times New Roman"/>
                          <a:cs typeface="Arial"/>
                        </a:rPr>
                        <a:t>27,213</a:t>
                      </a:r>
                      <a:endParaRPr lang="es-ES_tradnl" sz="1800" dirty="0">
                        <a:effectLst/>
                        <a:latin typeface="Arial"/>
                        <a:ea typeface="Cambria"/>
                        <a:cs typeface="Times New Roman"/>
                      </a:endParaRPr>
                    </a:p>
                  </a:txBody>
                  <a:tcPr marL="68580" marR="68580" marT="0" marB="0">
                    <a:solidFill>
                      <a:srgbClr val="FCD5B5"/>
                    </a:solidFill>
                  </a:tcPr>
                </a:tc>
                <a:tc>
                  <a:txBody>
                    <a:bodyPr/>
                    <a:lstStyle/>
                    <a:p>
                      <a:pPr algn="r">
                        <a:lnSpc>
                          <a:spcPct val="115000"/>
                        </a:lnSpc>
                        <a:spcAft>
                          <a:spcPts val="0"/>
                        </a:spcAft>
                      </a:pPr>
                      <a:r>
                        <a:rPr lang="es-MX" sz="1800" dirty="0">
                          <a:solidFill>
                            <a:srgbClr val="000000"/>
                          </a:solidFill>
                          <a:effectLst/>
                          <a:latin typeface="Arial"/>
                          <a:ea typeface="Times New Roman"/>
                          <a:cs typeface="Arial"/>
                        </a:rPr>
                        <a:t>24,257</a:t>
                      </a:r>
                      <a:endParaRPr lang="es-ES_tradnl" sz="1800" dirty="0">
                        <a:effectLst/>
                        <a:latin typeface="Arial"/>
                        <a:ea typeface="Cambria"/>
                        <a:cs typeface="Times New Roman"/>
                      </a:endParaRPr>
                    </a:p>
                  </a:txBody>
                  <a:tcPr marL="68580" marR="68580" marT="0" marB="0">
                    <a:solidFill>
                      <a:srgbClr val="FCD5B5"/>
                    </a:solidFill>
                  </a:tcPr>
                </a:tc>
                <a:tc>
                  <a:txBody>
                    <a:bodyPr/>
                    <a:lstStyle/>
                    <a:p>
                      <a:pPr algn="r">
                        <a:lnSpc>
                          <a:spcPct val="115000"/>
                        </a:lnSpc>
                        <a:spcAft>
                          <a:spcPts val="0"/>
                        </a:spcAft>
                      </a:pPr>
                      <a:r>
                        <a:rPr lang="es-MX" sz="1800" dirty="0">
                          <a:solidFill>
                            <a:srgbClr val="000000"/>
                          </a:solidFill>
                          <a:effectLst/>
                          <a:latin typeface="Arial"/>
                          <a:ea typeface="Times New Roman"/>
                          <a:cs typeface="Arial"/>
                        </a:rPr>
                        <a:t>2,693</a:t>
                      </a:r>
                      <a:endParaRPr lang="es-ES_tradnl" sz="1800" dirty="0">
                        <a:effectLst/>
                        <a:latin typeface="Arial"/>
                        <a:ea typeface="Cambria"/>
                        <a:cs typeface="Times New Roman"/>
                      </a:endParaRPr>
                    </a:p>
                  </a:txBody>
                  <a:tcPr marL="68580" marR="68580" marT="0" marB="0">
                    <a:solidFill>
                      <a:srgbClr val="FCD5B5"/>
                    </a:solidFill>
                  </a:tcPr>
                </a:tc>
              </a:tr>
            </a:tbl>
          </a:graphicData>
        </a:graphic>
      </p:graphicFrame>
    </p:spTree>
    <p:extLst>
      <p:ext uri="{BB962C8B-B14F-4D97-AF65-F5344CB8AC3E}">
        <p14:creationId xmlns:p14="http://schemas.microsoft.com/office/powerpoint/2010/main" val="159389697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Muertes violentas, México, 2011,</a:t>
            </a:r>
            <a:br>
              <a:rPr lang="es-MX" dirty="0"/>
            </a:br>
            <a:r>
              <a:rPr lang="es-MX" dirty="0"/>
              <a:t>hombres y </a:t>
            </a:r>
            <a:r>
              <a:rPr lang="es-MX" dirty="0" smtClean="0"/>
              <a:t>mujeres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29073466"/>
              </p:ext>
            </p:extLst>
          </p:nvPr>
        </p:nvGraphicFramePr>
        <p:xfrm>
          <a:off x="457200" y="1600200"/>
          <a:ext cx="8229600" cy="3317240"/>
        </p:xfrm>
        <a:graphic>
          <a:graphicData uri="http://schemas.openxmlformats.org/drawingml/2006/table">
            <a:tbl>
              <a:tblPr firstRow="1" bandRow="1">
                <a:tableStyleId>{5C22544A-7EE6-4342-B048-85BDC9FD1C3A}</a:tableStyleId>
              </a:tblPr>
              <a:tblGrid>
                <a:gridCol w="3352800"/>
                <a:gridCol w="1240692"/>
                <a:gridCol w="1563077"/>
                <a:gridCol w="1338385"/>
                <a:gridCol w="734646"/>
              </a:tblGrid>
              <a:tr h="370840">
                <a:tc>
                  <a:txBody>
                    <a:bodyPr/>
                    <a:lstStyle/>
                    <a:p>
                      <a:pPr indent="0" algn="l">
                        <a:lnSpc>
                          <a:spcPct val="100000"/>
                        </a:lnSpc>
                        <a:spcAft>
                          <a:spcPts val="0"/>
                        </a:spcAft>
                      </a:pPr>
                      <a:r>
                        <a:rPr lang="es-MX" sz="2400" b="1" kern="1200" dirty="0">
                          <a:solidFill>
                            <a:srgbClr val="000000"/>
                          </a:solidFill>
                          <a:effectLst/>
                          <a:latin typeface="Arial"/>
                          <a:ea typeface="Times New Roman"/>
                          <a:cs typeface="Times New Roman"/>
                        </a:rPr>
                        <a:t> </a:t>
                      </a:r>
                      <a:endParaRPr lang="es-MX" sz="2400" dirty="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b="1" kern="1200">
                          <a:solidFill>
                            <a:srgbClr val="000000"/>
                          </a:solidFill>
                          <a:effectLst/>
                          <a:latin typeface="Arial"/>
                          <a:ea typeface="Cambria"/>
                          <a:cs typeface="Times New Roman"/>
                        </a:rPr>
                        <a:t>total</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b="1" kern="1200">
                          <a:solidFill>
                            <a:srgbClr val="000000"/>
                          </a:solidFill>
                          <a:effectLst/>
                          <a:latin typeface="Arial"/>
                          <a:ea typeface="Times New Roman"/>
                          <a:cs typeface="Times New Roman"/>
                        </a:rPr>
                        <a:t>hombres</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b="1" kern="1200">
                          <a:solidFill>
                            <a:srgbClr val="000000"/>
                          </a:solidFill>
                          <a:effectLst/>
                          <a:latin typeface="Arial"/>
                          <a:ea typeface="Times New Roman"/>
                          <a:cs typeface="Times New Roman"/>
                        </a:rPr>
                        <a:t>mujeres</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b="1" kern="1200" dirty="0">
                          <a:solidFill>
                            <a:srgbClr val="000000"/>
                          </a:solidFill>
                          <a:effectLst/>
                          <a:latin typeface="Arial"/>
                          <a:ea typeface="Times New Roman"/>
                          <a:cs typeface="Times New Roman"/>
                        </a:rPr>
                        <a:t>h/m</a:t>
                      </a:r>
                      <a:endParaRPr lang="es-MX" sz="2400" dirty="0">
                        <a:effectLst/>
                        <a:latin typeface="Times New Roman"/>
                        <a:ea typeface="Cambria"/>
                        <a:cs typeface="Times New Roman"/>
                      </a:endParaRPr>
                    </a:p>
                  </a:txBody>
                  <a:tcPr marL="68580" marR="68580" marT="0" marB="0"/>
                </a:tc>
              </a:tr>
              <a:tr h="370840">
                <a:tc>
                  <a:txBody>
                    <a:bodyPr/>
                    <a:lstStyle/>
                    <a:p>
                      <a:pPr indent="0" algn="l">
                        <a:lnSpc>
                          <a:spcPct val="100000"/>
                        </a:lnSpc>
                        <a:spcAft>
                          <a:spcPts val="0"/>
                        </a:spcAft>
                      </a:pPr>
                      <a:r>
                        <a:rPr lang="es-MX" sz="2400" kern="1200" dirty="0">
                          <a:solidFill>
                            <a:srgbClr val="000000"/>
                          </a:solidFill>
                          <a:effectLst/>
                          <a:latin typeface="Arial"/>
                          <a:ea typeface="Times New Roman"/>
                          <a:cs typeface="Times New Roman"/>
                        </a:rPr>
                        <a:t>Total </a:t>
                      </a:r>
                      <a:r>
                        <a:rPr lang="es-MX" sz="2400" kern="1200" dirty="0" smtClean="0">
                          <a:solidFill>
                            <a:srgbClr val="000000"/>
                          </a:solidFill>
                          <a:effectLst/>
                          <a:latin typeface="Arial"/>
                          <a:ea typeface="Times New Roman"/>
                          <a:cs typeface="Times New Roman"/>
                        </a:rPr>
                        <a:t>[todas </a:t>
                      </a:r>
                      <a:r>
                        <a:rPr lang="es-MX" sz="2400" kern="1200" dirty="0">
                          <a:solidFill>
                            <a:srgbClr val="000000"/>
                          </a:solidFill>
                          <a:effectLst/>
                          <a:latin typeface="Arial"/>
                          <a:ea typeface="Times New Roman"/>
                          <a:cs typeface="Times New Roman"/>
                        </a:rPr>
                        <a:t>las causas]</a:t>
                      </a:r>
                      <a:endParaRPr lang="es-MX" sz="2400" dirty="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Cambria"/>
                          <a:cs typeface="Times New Roman"/>
                        </a:rPr>
                        <a:t>590,693</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332,646</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257,468</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dirty="0">
                          <a:solidFill>
                            <a:srgbClr val="000000"/>
                          </a:solidFill>
                          <a:effectLst/>
                          <a:latin typeface="Arial"/>
                          <a:ea typeface="Times New Roman"/>
                          <a:cs typeface="Times New Roman"/>
                        </a:rPr>
                        <a:t>1.29</a:t>
                      </a:r>
                      <a:endParaRPr lang="es-MX" sz="2400" dirty="0">
                        <a:effectLst/>
                        <a:latin typeface="Times New Roman"/>
                        <a:ea typeface="Cambria"/>
                        <a:cs typeface="Times New Roman"/>
                      </a:endParaRPr>
                    </a:p>
                  </a:txBody>
                  <a:tcPr marL="68580" marR="68580" marT="0" marB="0"/>
                </a:tc>
              </a:tr>
              <a:tr h="370840">
                <a:tc>
                  <a:txBody>
                    <a:bodyPr/>
                    <a:lstStyle/>
                    <a:p>
                      <a:pPr indent="0" algn="l">
                        <a:lnSpc>
                          <a:spcPct val="100000"/>
                        </a:lnSpc>
                        <a:spcAft>
                          <a:spcPts val="0"/>
                        </a:spcAft>
                      </a:pPr>
                      <a:r>
                        <a:rPr lang="es-MX" sz="2400" kern="1200" dirty="0">
                          <a:solidFill>
                            <a:srgbClr val="000000"/>
                          </a:solidFill>
                          <a:effectLst/>
                          <a:latin typeface="Arial"/>
                          <a:ea typeface="Times New Roman"/>
                          <a:cs typeface="Times New Roman"/>
                        </a:rPr>
                        <a:t>Accidentes</a:t>
                      </a:r>
                      <a:endParaRPr lang="es-MX" sz="2400" dirty="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36,694</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28,191</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8,457</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b="1" kern="1200" dirty="0">
                          <a:solidFill>
                            <a:srgbClr val="FF0000"/>
                          </a:solidFill>
                          <a:effectLst/>
                          <a:latin typeface="Arial"/>
                          <a:ea typeface="Times New Roman"/>
                          <a:cs typeface="Times New Roman"/>
                        </a:rPr>
                        <a:t>3.33</a:t>
                      </a:r>
                      <a:endParaRPr lang="es-MX" sz="2400" b="1" dirty="0">
                        <a:solidFill>
                          <a:srgbClr val="FF0000"/>
                        </a:solidFill>
                        <a:effectLst/>
                        <a:latin typeface="Times New Roman"/>
                        <a:ea typeface="Cambria"/>
                        <a:cs typeface="Times New Roman"/>
                      </a:endParaRPr>
                    </a:p>
                  </a:txBody>
                  <a:tcPr marL="68580" marR="68580" marT="0" marB="0"/>
                </a:tc>
              </a:tr>
              <a:tr h="370840">
                <a:tc>
                  <a:txBody>
                    <a:bodyPr/>
                    <a:lstStyle/>
                    <a:p>
                      <a:pPr indent="0" algn="l">
                        <a:lnSpc>
                          <a:spcPct val="100000"/>
                        </a:lnSpc>
                        <a:spcAft>
                          <a:spcPts val="0"/>
                        </a:spcAft>
                      </a:pPr>
                      <a:r>
                        <a:rPr lang="es-MX" sz="2400" kern="1200" dirty="0">
                          <a:solidFill>
                            <a:srgbClr val="000000"/>
                          </a:solidFill>
                          <a:effectLst/>
                          <a:latin typeface="Arial"/>
                          <a:ea typeface="Times New Roman"/>
                          <a:cs typeface="Times New Roman"/>
                        </a:rPr>
                        <a:t>     De </a:t>
                      </a:r>
                      <a:r>
                        <a:rPr lang="es-MX" sz="2400" kern="1200" dirty="0" smtClean="0">
                          <a:solidFill>
                            <a:srgbClr val="000000"/>
                          </a:solidFill>
                          <a:effectLst/>
                          <a:latin typeface="Arial"/>
                          <a:ea typeface="Times New Roman"/>
                          <a:cs typeface="Times New Roman"/>
                        </a:rPr>
                        <a:t>tráfico</a:t>
                      </a:r>
                      <a:endParaRPr lang="es-MX" sz="2400" dirty="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16,612</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13,148</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3,445</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dirty="0">
                          <a:solidFill>
                            <a:srgbClr val="000000"/>
                          </a:solidFill>
                          <a:effectLst/>
                          <a:latin typeface="Arial"/>
                          <a:ea typeface="Times New Roman"/>
                          <a:cs typeface="Times New Roman"/>
                        </a:rPr>
                        <a:t>3.81</a:t>
                      </a:r>
                      <a:endParaRPr lang="es-MX" sz="2400" dirty="0">
                        <a:effectLst/>
                        <a:latin typeface="Times New Roman"/>
                        <a:ea typeface="Cambria"/>
                        <a:cs typeface="Times New Roman"/>
                      </a:endParaRPr>
                    </a:p>
                  </a:txBody>
                  <a:tcPr marL="68580" marR="68580" marT="0" marB="0"/>
                </a:tc>
              </a:tr>
              <a:tr h="370840">
                <a:tc>
                  <a:txBody>
                    <a:bodyPr/>
                    <a:lstStyle/>
                    <a:p>
                      <a:pPr indent="0" algn="l">
                        <a:lnSpc>
                          <a:spcPct val="100000"/>
                        </a:lnSpc>
                        <a:spcAft>
                          <a:spcPts val="0"/>
                        </a:spcAft>
                      </a:pPr>
                      <a:r>
                        <a:rPr lang="es-MX" sz="2400" kern="1200">
                          <a:solidFill>
                            <a:srgbClr val="000000"/>
                          </a:solidFill>
                          <a:effectLst/>
                          <a:latin typeface="Arial"/>
                          <a:ea typeface="Times New Roman"/>
                          <a:cs typeface="Times New Roman"/>
                        </a:rPr>
                        <a:t>Agresiones</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27,213</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24,257</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2,693</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b="1" kern="1200" dirty="0">
                          <a:solidFill>
                            <a:srgbClr val="FF0000"/>
                          </a:solidFill>
                          <a:effectLst/>
                          <a:latin typeface="Arial"/>
                          <a:ea typeface="Times New Roman"/>
                          <a:cs typeface="Times New Roman"/>
                        </a:rPr>
                        <a:t>9.00</a:t>
                      </a:r>
                      <a:endParaRPr lang="es-MX" sz="2400" b="1" dirty="0">
                        <a:solidFill>
                          <a:srgbClr val="FF0000"/>
                        </a:solidFill>
                        <a:effectLst/>
                        <a:latin typeface="Times New Roman"/>
                        <a:ea typeface="Cambria"/>
                        <a:cs typeface="Times New Roman"/>
                      </a:endParaRPr>
                    </a:p>
                  </a:txBody>
                  <a:tcPr marL="68580" marR="68580" marT="0" marB="0"/>
                </a:tc>
              </a:tr>
              <a:tr h="370840">
                <a:tc>
                  <a:txBody>
                    <a:bodyPr/>
                    <a:lstStyle/>
                    <a:p>
                      <a:pPr indent="0" algn="l">
                        <a:lnSpc>
                          <a:spcPct val="100000"/>
                        </a:lnSpc>
                        <a:spcAft>
                          <a:spcPts val="0"/>
                        </a:spcAft>
                      </a:pPr>
                      <a:r>
                        <a:rPr lang="es-MX" sz="2400" kern="1200">
                          <a:solidFill>
                            <a:srgbClr val="000000"/>
                          </a:solidFill>
                          <a:effectLst/>
                          <a:latin typeface="Arial"/>
                          <a:ea typeface="Times New Roman"/>
                          <a:cs typeface="Times New Roman"/>
                        </a:rPr>
                        <a:t>Lesiones auto infligidas intencionalmente</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5,718</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4,621</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a:solidFill>
                            <a:srgbClr val="000000"/>
                          </a:solidFill>
                          <a:effectLst/>
                          <a:latin typeface="Arial"/>
                          <a:ea typeface="Times New Roman"/>
                          <a:cs typeface="Times New Roman"/>
                        </a:rPr>
                        <a:t>1,095</a:t>
                      </a:r>
                      <a:endParaRPr lang="es-MX" sz="24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b="1" kern="1200" dirty="0">
                          <a:solidFill>
                            <a:srgbClr val="FF0000"/>
                          </a:solidFill>
                          <a:effectLst/>
                          <a:latin typeface="Arial"/>
                          <a:ea typeface="Times New Roman"/>
                          <a:cs typeface="Times New Roman"/>
                        </a:rPr>
                        <a:t>4.22</a:t>
                      </a:r>
                      <a:endParaRPr lang="es-MX" sz="2400" b="1" dirty="0">
                        <a:solidFill>
                          <a:srgbClr val="FF0000"/>
                        </a:solidFill>
                        <a:effectLst/>
                        <a:latin typeface="Times New Roman"/>
                        <a:ea typeface="Cambria"/>
                        <a:cs typeface="Times New Roman"/>
                      </a:endParaRPr>
                    </a:p>
                  </a:txBody>
                  <a:tcPr marL="68580" marR="68580" marT="0" marB="0"/>
                </a:tc>
              </a:tr>
              <a:tr h="370840">
                <a:tc>
                  <a:txBody>
                    <a:bodyPr/>
                    <a:lstStyle/>
                    <a:p>
                      <a:pPr indent="0" algn="l">
                        <a:lnSpc>
                          <a:spcPct val="100000"/>
                        </a:lnSpc>
                        <a:spcAft>
                          <a:spcPts val="0"/>
                        </a:spcAft>
                      </a:pPr>
                      <a:r>
                        <a:rPr lang="es-MX" sz="2400" kern="1200" dirty="0">
                          <a:solidFill>
                            <a:srgbClr val="000000"/>
                          </a:solidFill>
                          <a:effectLst/>
                          <a:latin typeface="Arial"/>
                          <a:ea typeface="Times New Roman"/>
                          <a:cs typeface="Times New Roman"/>
                        </a:rPr>
                        <a:t>Total de muertes violentas </a:t>
                      </a:r>
                      <a:endParaRPr lang="es-MX" sz="2400" dirty="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400" kern="1200" dirty="0">
                          <a:solidFill>
                            <a:srgbClr val="000000"/>
                          </a:solidFill>
                          <a:effectLst/>
                          <a:latin typeface="Arial"/>
                          <a:ea typeface="Times New Roman"/>
                          <a:cs typeface="Times New Roman"/>
                        </a:rPr>
                        <a:t> </a:t>
                      </a:r>
                      <a:endParaRPr lang="es-MX" sz="2400" kern="1200" dirty="0" smtClean="0">
                        <a:solidFill>
                          <a:srgbClr val="000000"/>
                        </a:solidFill>
                        <a:effectLst/>
                        <a:latin typeface="Arial"/>
                        <a:ea typeface="Times New Roman"/>
                        <a:cs typeface="Times New Roman"/>
                      </a:endParaRPr>
                    </a:p>
                    <a:p>
                      <a:pPr indent="0" algn="r">
                        <a:lnSpc>
                          <a:spcPct val="100000"/>
                        </a:lnSpc>
                        <a:spcAft>
                          <a:spcPts val="0"/>
                        </a:spcAft>
                      </a:pPr>
                      <a:r>
                        <a:rPr lang="es-MX" sz="2400" kern="1200" dirty="0" smtClean="0">
                          <a:solidFill>
                            <a:srgbClr val="000000"/>
                          </a:solidFill>
                          <a:effectLst/>
                          <a:latin typeface="Arial"/>
                          <a:ea typeface="Times New Roman"/>
                          <a:cs typeface="Times New Roman"/>
                        </a:rPr>
                        <a:t>69,625</a:t>
                      </a:r>
                      <a:endParaRPr lang="es-MX" sz="2400" dirty="0">
                        <a:effectLst/>
                        <a:latin typeface="Times New Roman"/>
                        <a:ea typeface="Cambria"/>
                        <a:cs typeface="Times New Roman"/>
                      </a:endParaRPr>
                    </a:p>
                  </a:txBody>
                  <a:tcPr marL="68580" marR="68580" marT="0" marB="0"/>
                </a:tc>
                <a:tc>
                  <a:txBody>
                    <a:bodyPr/>
                    <a:lstStyle/>
                    <a:p>
                      <a:pPr indent="0" algn="r">
                        <a:lnSpc>
                          <a:spcPct val="100000"/>
                        </a:lnSpc>
                        <a:spcAft>
                          <a:spcPts val="0"/>
                        </a:spcAft>
                      </a:pPr>
                      <a:endParaRPr lang="es-MX" sz="2400" kern="1200" dirty="0" smtClean="0">
                        <a:solidFill>
                          <a:srgbClr val="000000"/>
                        </a:solidFill>
                        <a:effectLst/>
                        <a:latin typeface="Arial"/>
                        <a:ea typeface="Times New Roman"/>
                        <a:cs typeface="Times New Roman"/>
                      </a:endParaRPr>
                    </a:p>
                    <a:p>
                      <a:pPr indent="0" algn="r">
                        <a:lnSpc>
                          <a:spcPct val="100000"/>
                        </a:lnSpc>
                        <a:spcAft>
                          <a:spcPts val="0"/>
                        </a:spcAft>
                      </a:pPr>
                      <a:r>
                        <a:rPr lang="es-MX" sz="2400" kern="1200" dirty="0" smtClean="0">
                          <a:solidFill>
                            <a:srgbClr val="000000"/>
                          </a:solidFill>
                          <a:effectLst/>
                          <a:latin typeface="Arial"/>
                          <a:ea typeface="Times New Roman"/>
                          <a:cs typeface="Times New Roman"/>
                        </a:rPr>
                        <a:t>57,069</a:t>
                      </a:r>
                      <a:endParaRPr lang="es-MX" sz="2400" dirty="0">
                        <a:effectLst/>
                        <a:latin typeface="Times New Roman"/>
                        <a:ea typeface="Cambria"/>
                        <a:cs typeface="Times New Roman"/>
                      </a:endParaRPr>
                    </a:p>
                  </a:txBody>
                  <a:tcPr marL="68580" marR="68580" marT="0" marB="0"/>
                </a:tc>
                <a:tc>
                  <a:txBody>
                    <a:bodyPr/>
                    <a:lstStyle/>
                    <a:p>
                      <a:pPr indent="0" algn="r">
                        <a:lnSpc>
                          <a:spcPct val="100000"/>
                        </a:lnSpc>
                        <a:spcAft>
                          <a:spcPts val="0"/>
                        </a:spcAft>
                      </a:pPr>
                      <a:endParaRPr lang="es-MX" sz="2400" kern="1200" dirty="0" smtClean="0">
                        <a:solidFill>
                          <a:srgbClr val="000000"/>
                        </a:solidFill>
                        <a:effectLst/>
                        <a:latin typeface="Arial"/>
                        <a:ea typeface="Times New Roman"/>
                        <a:cs typeface="Times New Roman"/>
                      </a:endParaRPr>
                    </a:p>
                    <a:p>
                      <a:pPr indent="0" algn="r">
                        <a:lnSpc>
                          <a:spcPct val="100000"/>
                        </a:lnSpc>
                        <a:spcAft>
                          <a:spcPts val="0"/>
                        </a:spcAft>
                      </a:pPr>
                      <a:r>
                        <a:rPr lang="es-MX" sz="2400" kern="1200" dirty="0" smtClean="0">
                          <a:solidFill>
                            <a:srgbClr val="000000"/>
                          </a:solidFill>
                          <a:effectLst/>
                          <a:latin typeface="Arial"/>
                          <a:ea typeface="Times New Roman"/>
                          <a:cs typeface="Times New Roman"/>
                        </a:rPr>
                        <a:t>12,245</a:t>
                      </a:r>
                      <a:endParaRPr lang="es-MX" sz="2400" dirty="0">
                        <a:effectLst/>
                        <a:latin typeface="Times New Roman"/>
                        <a:ea typeface="Cambria"/>
                        <a:cs typeface="Times New Roman"/>
                      </a:endParaRPr>
                    </a:p>
                  </a:txBody>
                  <a:tcPr marL="68580" marR="68580" marT="0" marB="0"/>
                </a:tc>
                <a:tc>
                  <a:txBody>
                    <a:bodyPr/>
                    <a:lstStyle/>
                    <a:p>
                      <a:pPr indent="0" algn="r">
                        <a:lnSpc>
                          <a:spcPct val="100000"/>
                        </a:lnSpc>
                        <a:spcAft>
                          <a:spcPts val="0"/>
                        </a:spcAft>
                      </a:pPr>
                      <a:endParaRPr lang="es-MX" sz="2400" b="1" kern="1200" dirty="0" smtClean="0">
                        <a:solidFill>
                          <a:srgbClr val="FF0000"/>
                        </a:solidFill>
                        <a:effectLst/>
                        <a:latin typeface="Arial"/>
                        <a:ea typeface="Times New Roman"/>
                        <a:cs typeface="Times New Roman"/>
                      </a:endParaRPr>
                    </a:p>
                    <a:p>
                      <a:pPr indent="0" algn="r">
                        <a:lnSpc>
                          <a:spcPct val="100000"/>
                        </a:lnSpc>
                        <a:spcAft>
                          <a:spcPts val="0"/>
                        </a:spcAft>
                      </a:pPr>
                      <a:r>
                        <a:rPr lang="es-MX" sz="2400" b="1" kern="1200" dirty="0" smtClean="0">
                          <a:solidFill>
                            <a:srgbClr val="FF0000"/>
                          </a:solidFill>
                          <a:effectLst/>
                          <a:latin typeface="Arial"/>
                          <a:ea typeface="Times New Roman"/>
                          <a:cs typeface="Times New Roman"/>
                        </a:rPr>
                        <a:t>4.66</a:t>
                      </a:r>
                      <a:endParaRPr lang="es-MX" sz="2400" b="1" dirty="0">
                        <a:solidFill>
                          <a:srgbClr val="FF0000"/>
                        </a:solidFill>
                        <a:effectLst/>
                        <a:latin typeface="Times New Roman"/>
                        <a:ea typeface="Cambria"/>
                        <a:cs typeface="Times New Roman"/>
                      </a:endParaRPr>
                    </a:p>
                  </a:txBody>
                  <a:tcPr marL="68580" marR="68580" marT="0" marB="0"/>
                </a:tc>
              </a:tr>
            </a:tbl>
          </a:graphicData>
        </a:graphic>
      </p:graphicFrame>
    </p:spTree>
    <p:extLst>
      <p:ext uri="{BB962C8B-B14F-4D97-AF65-F5344CB8AC3E}">
        <p14:creationId xmlns:p14="http://schemas.microsoft.com/office/powerpoint/2010/main" val="2711414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ES" dirty="0" smtClean="0"/>
              <a:t>¿Qué es un accidente?</a:t>
            </a:r>
            <a:endParaRPr lang="es-ES" dirty="0"/>
          </a:p>
        </p:txBody>
      </p:sp>
      <p:sp>
        <p:nvSpPr>
          <p:cNvPr id="7" name="Marcador de contenido 6"/>
          <p:cNvSpPr>
            <a:spLocks noGrp="1"/>
          </p:cNvSpPr>
          <p:nvPr>
            <p:ph idx="1"/>
          </p:nvPr>
        </p:nvSpPr>
        <p:spPr/>
        <p:txBody>
          <a:bodyPr>
            <a:normAutofit/>
          </a:bodyPr>
          <a:lstStyle/>
          <a:p>
            <a:r>
              <a:rPr lang="es-ES" sz="3600" dirty="0" smtClean="0"/>
              <a:t>¿Por qué mueren más hombres que mujeres en accidentes en México en todos los grupos de edad?</a:t>
            </a:r>
          </a:p>
          <a:p>
            <a:r>
              <a:rPr lang="es-ES" sz="3600" dirty="0" smtClean="0"/>
              <a:t>¿Por qué mueren más hombres que mujeres en accidentes de tránsito en todos los grupos de edad?</a:t>
            </a:r>
            <a:endParaRPr lang="es-ES" sz="3600" dirty="0"/>
          </a:p>
        </p:txBody>
      </p:sp>
    </p:spTree>
    <p:extLst>
      <p:ext uri="{BB962C8B-B14F-4D97-AF65-F5344CB8AC3E}">
        <p14:creationId xmlns:p14="http://schemas.microsoft.com/office/powerpoint/2010/main" val="211262398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Edad y violencia</a:t>
            </a:r>
            <a:endParaRPr lang="es-ES" dirty="0"/>
          </a:p>
        </p:txBody>
      </p:sp>
      <p:sp>
        <p:nvSpPr>
          <p:cNvPr id="3" name="Marcador de contenido 2"/>
          <p:cNvSpPr>
            <a:spLocks noGrp="1"/>
          </p:cNvSpPr>
          <p:nvPr>
            <p:ph idx="1"/>
          </p:nvPr>
        </p:nvSpPr>
        <p:spPr/>
        <p:txBody>
          <a:bodyPr>
            <a:noAutofit/>
          </a:bodyPr>
          <a:lstStyle/>
          <a:p>
            <a:r>
              <a:rPr lang="es-ES" sz="3400" dirty="0" smtClean="0"/>
              <a:t>En el grupo de 15 a 24 años, la violencia es </a:t>
            </a:r>
            <a:r>
              <a:rPr lang="es-ES" sz="3400" dirty="0" smtClean="0">
                <a:solidFill>
                  <a:srgbClr val="FFFF00"/>
                </a:solidFill>
              </a:rPr>
              <a:t>primera causa de muerte </a:t>
            </a:r>
            <a:r>
              <a:rPr lang="es-ES" sz="3400" dirty="0" smtClean="0"/>
              <a:t>tanto para hombres como para mujeres</a:t>
            </a:r>
          </a:p>
          <a:p>
            <a:pPr marL="0" indent="0">
              <a:buNone/>
            </a:pPr>
            <a:r>
              <a:rPr lang="es-ES" sz="3400" dirty="0" smtClean="0"/>
              <a:t>No obstante, la relación entre los sexos es muy contrastante: </a:t>
            </a:r>
          </a:p>
          <a:p>
            <a:r>
              <a:rPr lang="es-ES" sz="3400" dirty="0"/>
              <a:t>por cada </a:t>
            </a:r>
            <a:r>
              <a:rPr lang="es-ES" sz="3400" dirty="0" smtClean="0"/>
              <a:t>mujer, </a:t>
            </a:r>
            <a:r>
              <a:rPr lang="es-ES" sz="3400" dirty="0"/>
              <a:t>mueren </a:t>
            </a:r>
            <a:r>
              <a:rPr lang="es-ES" sz="3400" dirty="0" smtClean="0"/>
              <a:t>casi nueve hombres a causa de agresiones, cerca de cinco por accidentes, alrededor de tres por lesiones auto infligidas</a:t>
            </a:r>
            <a:endParaRPr lang="es-ES" sz="3400" dirty="0"/>
          </a:p>
        </p:txBody>
      </p:sp>
    </p:spTree>
    <p:extLst>
      <p:ext uri="{BB962C8B-B14F-4D97-AF65-F5344CB8AC3E}">
        <p14:creationId xmlns:p14="http://schemas.microsoft.com/office/powerpoint/2010/main" val="412039190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3600" dirty="0" smtClean="0"/>
              <a:t>Primeras </a:t>
            </a:r>
            <a:r>
              <a:rPr lang="es-MX" sz="3600" dirty="0"/>
              <a:t>causas de muerte, México, hombres de 25 a 34 años, </a:t>
            </a:r>
            <a:r>
              <a:rPr lang="es-MX" sz="3600" dirty="0" smtClean="0"/>
              <a:t>2011</a:t>
            </a:r>
            <a:endParaRPr lang="es-ES" sz="36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1356602"/>
              </p:ext>
            </p:extLst>
          </p:nvPr>
        </p:nvGraphicFramePr>
        <p:xfrm>
          <a:off x="457200" y="1600200"/>
          <a:ext cx="8229600" cy="4276344"/>
        </p:xfrm>
        <a:graphic>
          <a:graphicData uri="http://schemas.openxmlformats.org/drawingml/2006/table">
            <a:tbl>
              <a:tblPr firstRow="1" bandRow="1">
                <a:tableStyleId>{5C22544A-7EE6-4342-B048-85BDC9FD1C3A}</a:tableStyleId>
              </a:tblPr>
              <a:tblGrid>
                <a:gridCol w="6219371"/>
                <a:gridCol w="2010229"/>
              </a:tblGrid>
              <a:tr h="434975">
                <a:tc>
                  <a:txBody>
                    <a:bodyPr/>
                    <a:lstStyle/>
                    <a:p>
                      <a:pPr>
                        <a:lnSpc>
                          <a:spcPct val="115000"/>
                        </a:lnSpc>
                        <a:spcAft>
                          <a:spcPts val="0"/>
                        </a:spcAft>
                      </a:pPr>
                      <a:r>
                        <a:rPr lang="es-MX" sz="2400" dirty="0">
                          <a:effectLst/>
                          <a:latin typeface="Arial"/>
                          <a:ea typeface="Cambria"/>
                          <a:cs typeface="Arial"/>
                        </a:rPr>
                        <a:t>Total</a:t>
                      </a:r>
                      <a:endParaRPr lang="es-ES_tradnl" sz="24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2800" dirty="0">
                          <a:effectLst/>
                          <a:latin typeface="Arial"/>
                          <a:ea typeface="Cambria"/>
                          <a:cs typeface="Arial"/>
                        </a:rPr>
                        <a:t>22,941</a:t>
                      </a:r>
                      <a:endParaRPr lang="es-ES_tradnl" sz="2800" dirty="0">
                        <a:effectLst/>
                        <a:latin typeface="Arial"/>
                        <a:ea typeface="Cambria"/>
                        <a:cs typeface="Times New Roman"/>
                      </a:endParaRPr>
                    </a:p>
                  </a:txBody>
                  <a:tcPr marL="68580" marR="68580" marT="0" marB="0"/>
                </a:tc>
              </a:tr>
              <a:tr h="434975">
                <a:tc>
                  <a:txBody>
                    <a:bodyPr/>
                    <a:lstStyle/>
                    <a:p>
                      <a:pPr>
                        <a:lnSpc>
                          <a:spcPct val="115000"/>
                        </a:lnSpc>
                        <a:spcAft>
                          <a:spcPts val="0"/>
                        </a:spcAft>
                      </a:pPr>
                      <a:r>
                        <a:rPr lang="es-MX" sz="2400">
                          <a:effectLst/>
                          <a:latin typeface="Arial"/>
                          <a:ea typeface="Cambria"/>
                          <a:cs typeface="Arial"/>
                        </a:rPr>
                        <a:t>Agresiones</a:t>
                      </a:r>
                      <a:endParaRPr lang="es-ES_tradnl" sz="2400">
                        <a:effectLst/>
                        <a:latin typeface="Arial"/>
                        <a:ea typeface="Cambria"/>
                        <a:cs typeface="Times New Roman"/>
                      </a:endParaRPr>
                    </a:p>
                  </a:txBody>
                  <a:tcPr marL="68580" marR="68580" marT="0" marB="0">
                    <a:solidFill>
                      <a:schemeClr val="accent2">
                        <a:lumMod val="60000"/>
                        <a:lumOff val="40000"/>
                      </a:schemeClr>
                    </a:solidFill>
                  </a:tcPr>
                </a:tc>
                <a:tc>
                  <a:txBody>
                    <a:bodyPr/>
                    <a:lstStyle/>
                    <a:p>
                      <a:pPr algn="r">
                        <a:lnSpc>
                          <a:spcPct val="115000"/>
                        </a:lnSpc>
                        <a:spcAft>
                          <a:spcPts val="0"/>
                        </a:spcAft>
                      </a:pPr>
                      <a:r>
                        <a:rPr lang="es-MX" sz="2800" dirty="0">
                          <a:effectLst/>
                          <a:latin typeface="Arial"/>
                          <a:ea typeface="Cambria"/>
                          <a:cs typeface="Arial"/>
                        </a:rPr>
                        <a:t>7,322</a:t>
                      </a:r>
                      <a:endParaRPr lang="es-ES_tradnl" sz="2800" dirty="0">
                        <a:effectLst/>
                        <a:latin typeface="Arial"/>
                        <a:ea typeface="Cambria"/>
                        <a:cs typeface="Times New Roman"/>
                      </a:endParaRPr>
                    </a:p>
                  </a:txBody>
                  <a:tcPr marL="68580" marR="68580" marT="0" marB="0">
                    <a:solidFill>
                      <a:schemeClr val="accent2">
                        <a:lumMod val="60000"/>
                        <a:lumOff val="40000"/>
                      </a:schemeClr>
                    </a:solidFill>
                  </a:tcPr>
                </a:tc>
              </a:tr>
              <a:tr h="434975">
                <a:tc>
                  <a:txBody>
                    <a:bodyPr/>
                    <a:lstStyle/>
                    <a:p>
                      <a:pPr>
                        <a:lnSpc>
                          <a:spcPct val="115000"/>
                        </a:lnSpc>
                        <a:spcAft>
                          <a:spcPts val="0"/>
                        </a:spcAft>
                      </a:pPr>
                      <a:r>
                        <a:rPr lang="es-MX" sz="2400">
                          <a:effectLst/>
                          <a:latin typeface="Arial"/>
                          <a:ea typeface="Cambria"/>
                          <a:cs typeface="Arial"/>
                        </a:rPr>
                        <a:t>Accidentes</a:t>
                      </a:r>
                      <a:endParaRPr lang="es-ES_tradnl" sz="2400">
                        <a:effectLst/>
                        <a:latin typeface="Arial"/>
                        <a:ea typeface="Cambria"/>
                        <a:cs typeface="Times New Roman"/>
                      </a:endParaRPr>
                    </a:p>
                  </a:txBody>
                  <a:tcPr marL="68580" marR="68580" marT="0" marB="0">
                    <a:solidFill>
                      <a:srgbClr val="D99694"/>
                    </a:solidFill>
                  </a:tcPr>
                </a:tc>
                <a:tc>
                  <a:txBody>
                    <a:bodyPr/>
                    <a:lstStyle/>
                    <a:p>
                      <a:pPr algn="r">
                        <a:lnSpc>
                          <a:spcPct val="115000"/>
                        </a:lnSpc>
                        <a:spcAft>
                          <a:spcPts val="0"/>
                        </a:spcAft>
                      </a:pPr>
                      <a:r>
                        <a:rPr lang="es-MX" sz="2800" dirty="0">
                          <a:effectLst/>
                          <a:latin typeface="Arial"/>
                          <a:ea typeface="Cambria"/>
                          <a:cs typeface="Arial"/>
                        </a:rPr>
                        <a:t>5,106</a:t>
                      </a:r>
                      <a:endParaRPr lang="es-ES_tradnl" sz="2800" dirty="0">
                        <a:effectLst/>
                        <a:latin typeface="Arial"/>
                        <a:ea typeface="Cambria"/>
                        <a:cs typeface="Times New Roman"/>
                      </a:endParaRPr>
                    </a:p>
                  </a:txBody>
                  <a:tcPr marL="68580" marR="68580" marT="0" marB="0">
                    <a:solidFill>
                      <a:srgbClr val="D99694"/>
                    </a:solidFill>
                  </a:tcPr>
                </a:tc>
              </a:tr>
              <a:tr h="434975">
                <a:tc>
                  <a:txBody>
                    <a:bodyPr/>
                    <a:lstStyle/>
                    <a:p>
                      <a:pPr>
                        <a:lnSpc>
                          <a:spcPct val="115000"/>
                        </a:lnSpc>
                        <a:spcAft>
                          <a:spcPts val="0"/>
                        </a:spcAft>
                      </a:pPr>
                      <a:r>
                        <a:rPr lang="es-MX" sz="2400">
                          <a:effectLst/>
                          <a:latin typeface="Arial"/>
                          <a:ea typeface="Cambria"/>
                          <a:cs typeface="Arial"/>
                        </a:rPr>
                        <a:t>      De tráfico de vehículos de motor</a:t>
                      </a:r>
                      <a:endParaRPr lang="es-ES_tradnl" sz="2400">
                        <a:effectLst/>
                        <a:latin typeface="Arial"/>
                        <a:ea typeface="Cambria"/>
                        <a:cs typeface="Times New Roman"/>
                      </a:endParaRPr>
                    </a:p>
                  </a:txBody>
                  <a:tcPr marL="68580" marR="68580" marT="0" marB="0">
                    <a:solidFill>
                      <a:srgbClr val="D99694"/>
                    </a:solidFill>
                  </a:tcPr>
                </a:tc>
                <a:tc>
                  <a:txBody>
                    <a:bodyPr/>
                    <a:lstStyle/>
                    <a:p>
                      <a:pPr algn="r">
                        <a:lnSpc>
                          <a:spcPct val="115000"/>
                        </a:lnSpc>
                        <a:spcAft>
                          <a:spcPts val="0"/>
                        </a:spcAft>
                      </a:pPr>
                      <a:r>
                        <a:rPr lang="es-MX" sz="2800" dirty="0">
                          <a:effectLst/>
                          <a:latin typeface="Arial"/>
                          <a:ea typeface="Cambria"/>
                          <a:cs typeface="Arial"/>
                        </a:rPr>
                        <a:t>2,854</a:t>
                      </a:r>
                      <a:endParaRPr lang="es-ES_tradnl" sz="2800" dirty="0">
                        <a:effectLst/>
                        <a:latin typeface="Arial"/>
                        <a:ea typeface="Cambria"/>
                        <a:cs typeface="Times New Roman"/>
                      </a:endParaRPr>
                    </a:p>
                  </a:txBody>
                  <a:tcPr marL="68580" marR="68580" marT="0" marB="0">
                    <a:solidFill>
                      <a:srgbClr val="D99694"/>
                    </a:solidFill>
                  </a:tcPr>
                </a:tc>
              </a:tr>
              <a:tr h="434975">
                <a:tc>
                  <a:txBody>
                    <a:bodyPr/>
                    <a:lstStyle/>
                    <a:p>
                      <a:pPr>
                        <a:lnSpc>
                          <a:spcPct val="115000"/>
                        </a:lnSpc>
                        <a:spcAft>
                          <a:spcPts val="0"/>
                        </a:spcAft>
                      </a:pPr>
                      <a:r>
                        <a:rPr lang="es-MX" sz="2400">
                          <a:effectLst/>
                          <a:latin typeface="Arial"/>
                          <a:ea typeface="Cambria"/>
                          <a:cs typeface="Arial"/>
                        </a:rPr>
                        <a:t>Enfermedad por virus de la inmunodeficiencia humana</a:t>
                      </a:r>
                      <a:endParaRPr lang="es-ES_tradnl" sz="2400">
                        <a:effectLst/>
                        <a:latin typeface="Arial"/>
                        <a:ea typeface="Cambria"/>
                        <a:cs typeface="Times New Roman"/>
                      </a:endParaRPr>
                    </a:p>
                  </a:txBody>
                  <a:tcPr marL="68580" marR="68580" marT="0" marB="0"/>
                </a:tc>
                <a:tc>
                  <a:txBody>
                    <a:bodyPr/>
                    <a:lstStyle/>
                    <a:p>
                      <a:pPr algn="r">
                        <a:lnSpc>
                          <a:spcPct val="115000"/>
                        </a:lnSpc>
                        <a:spcAft>
                          <a:spcPts val="0"/>
                        </a:spcAft>
                      </a:pPr>
                      <a:r>
                        <a:rPr lang="es-MX" sz="2800" dirty="0">
                          <a:effectLst/>
                          <a:latin typeface="Arial"/>
                          <a:ea typeface="Cambria"/>
                          <a:cs typeface="Arial"/>
                        </a:rPr>
                        <a:t>1,299</a:t>
                      </a:r>
                      <a:endParaRPr lang="es-ES_tradnl" sz="2800" dirty="0">
                        <a:effectLst/>
                        <a:latin typeface="Arial"/>
                        <a:ea typeface="Cambria"/>
                        <a:cs typeface="Times New Roman"/>
                      </a:endParaRPr>
                    </a:p>
                  </a:txBody>
                  <a:tcPr marL="68580" marR="68580" marT="0" marB="0"/>
                </a:tc>
              </a:tr>
              <a:tr h="434975">
                <a:tc>
                  <a:txBody>
                    <a:bodyPr/>
                    <a:lstStyle/>
                    <a:p>
                      <a:pPr>
                        <a:lnSpc>
                          <a:spcPct val="115000"/>
                        </a:lnSpc>
                        <a:spcAft>
                          <a:spcPts val="0"/>
                        </a:spcAft>
                      </a:pPr>
                      <a:r>
                        <a:rPr lang="es-MX" sz="2400" dirty="0">
                          <a:effectLst/>
                          <a:latin typeface="Arial"/>
                          <a:ea typeface="Cambria"/>
                          <a:cs typeface="Arial"/>
                        </a:rPr>
                        <a:t>Enfermedades del corazón</a:t>
                      </a:r>
                      <a:endParaRPr lang="es-ES_tradnl" sz="24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2800" dirty="0">
                          <a:effectLst/>
                          <a:latin typeface="Arial"/>
                          <a:ea typeface="Cambria"/>
                          <a:cs typeface="Arial"/>
                        </a:rPr>
                        <a:t>1,098</a:t>
                      </a:r>
                      <a:endParaRPr lang="es-ES_tradnl" sz="2800" dirty="0">
                        <a:effectLst/>
                        <a:latin typeface="Arial"/>
                        <a:ea typeface="Cambria"/>
                        <a:cs typeface="Times New Roman"/>
                      </a:endParaRPr>
                    </a:p>
                  </a:txBody>
                  <a:tcPr marL="68580" marR="68580" marT="0" marB="0"/>
                </a:tc>
              </a:tr>
              <a:tr h="434975">
                <a:tc>
                  <a:txBody>
                    <a:bodyPr/>
                    <a:lstStyle/>
                    <a:p>
                      <a:pPr>
                        <a:lnSpc>
                          <a:spcPct val="115000"/>
                        </a:lnSpc>
                        <a:spcAft>
                          <a:spcPts val="0"/>
                        </a:spcAft>
                      </a:pPr>
                      <a:r>
                        <a:rPr lang="es-MX" sz="2400" dirty="0">
                          <a:effectLst/>
                          <a:latin typeface="Arial"/>
                          <a:ea typeface="Cambria"/>
                          <a:cs typeface="Arial"/>
                        </a:rPr>
                        <a:t>      Enfermedades isquémicas del corazón</a:t>
                      </a:r>
                      <a:endParaRPr lang="es-ES_tradnl" sz="2400" dirty="0">
                        <a:effectLst/>
                        <a:latin typeface="Arial"/>
                        <a:ea typeface="Cambria"/>
                        <a:cs typeface="Times New Roman"/>
                      </a:endParaRPr>
                    </a:p>
                  </a:txBody>
                  <a:tcPr marL="68580" marR="68580" marT="0" marB="0"/>
                </a:tc>
                <a:tc>
                  <a:txBody>
                    <a:bodyPr/>
                    <a:lstStyle/>
                    <a:p>
                      <a:pPr algn="r">
                        <a:lnSpc>
                          <a:spcPct val="115000"/>
                        </a:lnSpc>
                        <a:spcAft>
                          <a:spcPts val="0"/>
                        </a:spcAft>
                      </a:pPr>
                      <a:r>
                        <a:rPr lang="es-MX" sz="2800" dirty="0">
                          <a:effectLst/>
                          <a:latin typeface="Arial"/>
                          <a:ea typeface="Cambria"/>
                          <a:cs typeface="Arial"/>
                        </a:rPr>
                        <a:t>699</a:t>
                      </a:r>
                      <a:endParaRPr lang="es-ES_tradnl" sz="2800" dirty="0">
                        <a:effectLst/>
                        <a:latin typeface="Arial"/>
                        <a:ea typeface="Cambria"/>
                        <a:cs typeface="Times New Roman"/>
                      </a:endParaRPr>
                    </a:p>
                  </a:txBody>
                  <a:tcPr marL="68580" marR="68580" marT="0" marB="0"/>
                </a:tc>
              </a:tr>
              <a:tr h="434975">
                <a:tc>
                  <a:txBody>
                    <a:bodyPr/>
                    <a:lstStyle/>
                    <a:p>
                      <a:pPr>
                        <a:lnSpc>
                          <a:spcPct val="115000"/>
                        </a:lnSpc>
                        <a:spcAft>
                          <a:spcPts val="0"/>
                        </a:spcAft>
                      </a:pPr>
                      <a:r>
                        <a:rPr lang="es-MX" sz="2400" dirty="0">
                          <a:effectLst/>
                          <a:latin typeface="Arial"/>
                          <a:ea typeface="Cambria"/>
                          <a:cs typeface="Arial"/>
                        </a:rPr>
                        <a:t>Lesiones </a:t>
                      </a:r>
                      <a:r>
                        <a:rPr lang="es-MX" sz="2400" dirty="0" smtClean="0">
                          <a:effectLst/>
                          <a:latin typeface="Arial"/>
                          <a:ea typeface="Cambria"/>
                          <a:cs typeface="Arial"/>
                        </a:rPr>
                        <a:t>auto infligidas </a:t>
                      </a:r>
                      <a:r>
                        <a:rPr lang="es-MX" sz="2400" dirty="0">
                          <a:effectLst/>
                          <a:latin typeface="Arial"/>
                          <a:ea typeface="Cambria"/>
                          <a:cs typeface="Arial"/>
                        </a:rPr>
                        <a:t>intencionalmente</a:t>
                      </a:r>
                      <a:endParaRPr lang="es-ES_tradnl" sz="2400" dirty="0">
                        <a:effectLst/>
                        <a:latin typeface="Arial"/>
                        <a:ea typeface="Cambria"/>
                        <a:cs typeface="Times New Roman"/>
                      </a:endParaRPr>
                    </a:p>
                  </a:txBody>
                  <a:tcPr marL="68580" marR="68580" marT="0" marB="0">
                    <a:solidFill>
                      <a:srgbClr val="D99694"/>
                    </a:solidFill>
                  </a:tcPr>
                </a:tc>
                <a:tc>
                  <a:txBody>
                    <a:bodyPr/>
                    <a:lstStyle/>
                    <a:p>
                      <a:pPr algn="r">
                        <a:lnSpc>
                          <a:spcPct val="115000"/>
                        </a:lnSpc>
                        <a:spcAft>
                          <a:spcPts val="0"/>
                        </a:spcAft>
                      </a:pPr>
                      <a:r>
                        <a:rPr lang="es-MX" sz="2800" dirty="0">
                          <a:effectLst/>
                          <a:latin typeface="Arial"/>
                          <a:ea typeface="Cambria"/>
                          <a:cs typeface="Arial"/>
                        </a:rPr>
                        <a:t>1,045</a:t>
                      </a:r>
                      <a:endParaRPr lang="es-ES_tradnl" sz="2800" dirty="0">
                        <a:effectLst/>
                        <a:latin typeface="Arial"/>
                        <a:ea typeface="Cambria"/>
                        <a:cs typeface="Times New Roman"/>
                      </a:endParaRPr>
                    </a:p>
                  </a:txBody>
                  <a:tcPr marL="68580" marR="68580" marT="0" marB="0">
                    <a:solidFill>
                      <a:srgbClr val="D99694"/>
                    </a:solidFill>
                  </a:tcPr>
                </a:tc>
              </a:tr>
            </a:tbl>
          </a:graphicData>
        </a:graphic>
      </p:graphicFrame>
    </p:spTree>
    <p:extLst>
      <p:ext uri="{BB962C8B-B14F-4D97-AF65-F5344CB8AC3E}">
        <p14:creationId xmlns:p14="http://schemas.microsoft.com/office/powerpoint/2010/main" val="274831108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25 a 34 años de edad</a:t>
            </a:r>
            <a:endParaRPr lang="es-ES" dirty="0"/>
          </a:p>
        </p:txBody>
      </p:sp>
      <p:sp>
        <p:nvSpPr>
          <p:cNvPr id="3" name="Marcador de contenido 2"/>
          <p:cNvSpPr>
            <a:spLocks noGrp="1"/>
          </p:cNvSpPr>
          <p:nvPr>
            <p:ph idx="1"/>
          </p:nvPr>
        </p:nvSpPr>
        <p:spPr>
          <a:xfrm>
            <a:off x="457200" y="1600200"/>
            <a:ext cx="8229600" cy="4886569"/>
          </a:xfrm>
        </p:spPr>
        <p:txBody>
          <a:bodyPr>
            <a:noAutofit/>
          </a:bodyPr>
          <a:lstStyle/>
          <a:p>
            <a:r>
              <a:rPr lang="es-ES" sz="3400" dirty="0" smtClean="0"/>
              <a:t>En el grupo de 25 a 34 años de edad es donde encontramos la diferencia más pronunciada entre mujeres y hombres: por cada mujer que sufre una muerte violenta hay </a:t>
            </a:r>
            <a:r>
              <a:rPr lang="es-ES" sz="3400" b="1" dirty="0" smtClean="0">
                <a:solidFill>
                  <a:srgbClr val="FF0000"/>
                </a:solidFill>
              </a:rPr>
              <a:t>11.14</a:t>
            </a:r>
            <a:r>
              <a:rPr lang="es-ES" sz="3400" dirty="0" smtClean="0"/>
              <a:t> hombres</a:t>
            </a:r>
          </a:p>
          <a:p>
            <a:r>
              <a:rPr lang="es-ES" sz="3400" dirty="0" smtClean="0"/>
              <a:t>La muerte violenta pasa, para las mujeres, al tercero (accidentes), al cuarto (agresiones) y al noveno lugares (lesiones auto infligidas intencionalmente)</a:t>
            </a:r>
            <a:endParaRPr lang="es-ES" sz="3400" dirty="0"/>
          </a:p>
        </p:txBody>
      </p:sp>
    </p:spTree>
    <p:extLst>
      <p:ext uri="{BB962C8B-B14F-4D97-AF65-F5344CB8AC3E}">
        <p14:creationId xmlns:p14="http://schemas.microsoft.com/office/powerpoint/2010/main" val="179912957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Muerte por agresiones, México, </a:t>
            </a:r>
            <a:r>
              <a:rPr lang="es-MX" dirty="0" smtClean="0"/>
              <a:t>2011</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914859903"/>
              </p:ext>
            </p:extLst>
          </p:nvPr>
        </p:nvGraphicFramePr>
        <p:xfrm>
          <a:off x="457200" y="1600200"/>
          <a:ext cx="8229600" cy="3657600"/>
        </p:xfrm>
        <a:graphic>
          <a:graphicData uri="http://schemas.openxmlformats.org/drawingml/2006/table">
            <a:tbl>
              <a:tblPr firstRow="1" bandRow="1">
                <a:tableStyleId>{5C22544A-7EE6-4342-B048-85BDC9FD1C3A}</a:tableStyleId>
              </a:tblPr>
              <a:tblGrid>
                <a:gridCol w="2121877"/>
                <a:gridCol w="1524000"/>
                <a:gridCol w="1778000"/>
                <a:gridCol w="1641231"/>
                <a:gridCol w="1164492"/>
              </a:tblGrid>
              <a:tr h="370840">
                <a:tc>
                  <a:txBody>
                    <a:bodyPr/>
                    <a:lstStyle/>
                    <a:p>
                      <a:pPr indent="0" algn="ctr">
                        <a:lnSpc>
                          <a:spcPct val="100000"/>
                        </a:lnSpc>
                        <a:spcAft>
                          <a:spcPts val="0"/>
                        </a:spcAft>
                      </a:pPr>
                      <a:r>
                        <a:rPr lang="es-MX" sz="3000" dirty="0" smtClean="0">
                          <a:effectLst/>
                          <a:latin typeface="Arial"/>
                          <a:ea typeface="Cambria"/>
                          <a:cs typeface="Arial"/>
                        </a:rPr>
                        <a:t>Grupo de edad</a:t>
                      </a:r>
                      <a:endParaRPr lang="es-MX" sz="3000" dirty="0">
                        <a:effectLst/>
                        <a:latin typeface="Arial"/>
                        <a:ea typeface="Cambria"/>
                        <a:cs typeface="Arial"/>
                      </a:endParaRPr>
                    </a:p>
                  </a:txBody>
                  <a:tcPr marL="68580" marR="68580" marT="0" marB="0"/>
                </a:tc>
                <a:tc>
                  <a:txBody>
                    <a:bodyPr/>
                    <a:lstStyle/>
                    <a:p>
                      <a:pPr indent="0" algn="ctr">
                        <a:lnSpc>
                          <a:spcPct val="100000"/>
                        </a:lnSpc>
                        <a:spcAft>
                          <a:spcPts val="0"/>
                        </a:spcAft>
                      </a:pPr>
                      <a:r>
                        <a:rPr lang="es-MX" sz="3000" dirty="0" smtClean="0">
                          <a:effectLst/>
                          <a:latin typeface="Arial"/>
                          <a:ea typeface="Cambria"/>
                          <a:cs typeface="Arial"/>
                        </a:rPr>
                        <a:t>total</a:t>
                      </a:r>
                      <a:endParaRPr lang="es-MX" sz="3000" dirty="0">
                        <a:effectLst/>
                        <a:latin typeface="Arial"/>
                        <a:ea typeface="Cambria"/>
                        <a:cs typeface="Arial"/>
                      </a:endParaRPr>
                    </a:p>
                  </a:txBody>
                  <a:tcPr marL="68580" marR="68580" marT="0" marB="0"/>
                </a:tc>
                <a:tc>
                  <a:txBody>
                    <a:bodyPr/>
                    <a:lstStyle/>
                    <a:p>
                      <a:pPr indent="0" algn="ctr">
                        <a:lnSpc>
                          <a:spcPct val="100000"/>
                        </a:lnSpc>
                        <a:spcAft>
                          <a:spcPts val="0"/>
                        </a:spcAft>
                      </a:pPr>
                      <a:r>
                        <a:rPr lang="es-MX" sz="3000" dirty="0" smtClean="0">
                          <a:effectLst/>
                          <a:latin typeface="Arial"/>
                          <a:ea typeface="Cambria"/>
                          <a:cs typeface="Arial"/>
                        </a:rPr>
                        <a:t>hombres</a:t>
                      </a:r>
                      <a:endParaRPr lang="es-MX" sz="3000" dirty="0">
                        <a:effectLst/>
                        <a:latin typeface="Arial"/>
                        <a:ea typeface="Cambria"/>
                        <a:cs typeface="Arial"/>
                      </a:endParaRPr>
                    </a:p>
                  </a:txBody>
                  <a:tcPr marL="68580" marR="68580" marT="0" marB="0"/>
                </a:tc>
                <a:tc>
                  <a:txBody>
                    <a:bodyPr/>
                    <a:lstStyle/>
                    <a:p>
                      <a:pPr indent="0" algn="ctr">
                        <a:lnSpc>
                          <a:spcPct val="100000"/>
                        </a:lnSpc>
                        <a:spcAft>
                          <a:spcPts val="0"/>
                        </a:spcAft>
                      </a:pPr>
                      <a:r>
                        <a:rPr lang="es-MX" sz="3000" dirty="0" smtClean="0">
                          <a:effectLst/>
                          <a:latin typeface="Arial"/>
                          <a:ea typeface="Cambria"/>
                          <a:cs typeface="Arial"/>
                        </a:rPr>
                        <a:t>mujeres</a:t>
                      </a:r>
                      <a:endParaRPr lang="es-MX" sz="3000" dirty="0">
                        <a:effectLst/>
                        <a:latin typeface="Arial"/>
                        <a:ea typeface="Cambria"/>
                        <a:cs typeface="Arial"/>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3000" dirty="0" smtClean="0">
                          <a:effectLst/>
                          <a:latin typeface="Arial"/>
                          <a:ea typeface="Cambria"/>
                          <a:cs typeface="Arial"/>
                        </a:rPr>
                        <a:t>h/m</a:t>
                      </a:r>
                      <a:r>
                        <a:rPr lang="es-MX" sz="3000" dirty="0">
                          <a:effectLst/>
                          <a:latin typeface="Arial"/>
                          <a:ea typeface="Cambria"/>
                          <a:cs typeface="Arial"/>
                        </a:rPr>
                        <a:t> </a:t>
                      </a:r>
                    </a:p>
                  </a:txBody>
                  <a:tcPr marL="68580" marR="68580" marT="0" marB="0"/>
                </a:tc>
              </a:tr>
              <a:tr h="370840">
                <a:tc>
                  <a:txBody>
                    <a:bodyPr/>
                    <a:lstStyle/>
                    <a:p>
                      <a:pPr indent="0" algn="l">
                        <a:lnSpc>
                          <a:spcPct val="100000"/>
                        </a:lnSpc>
                        <a:spcAft>
                          <a:spcPts val="0"/>
                        </a:spcAft>
                      </a:pPr>
                      <a:r>
                        <a:rPr lang="es-ES_tradnl" sz="3000" b="1" kern="1200" dirty="0">
                          <a:solidFill>
                            <a:srgbClr val="000000"/>
                          </a:solidFill>
                          <a:effectLst/>
                          <a:latin typeface="Arial"/>
                          <a:ea typeface="Times New Roman"/>
                          <a:cs typeface="Arial"/>
                        </a:rPr>
                        <a:t>15-24 años</a:t>
                      </a:r>
                      <a:endParaRPr lang="es-MX" sz="3000" b="1" dirty="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6,345</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5,693</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640</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dirty="0">
                          <a:solidFill>
                            <a:srgbClr val="000000"/>
                          </a:solidFill>
                          <a:effectLst/>
                          <a:latin typeface="Arial"/>
                          <a:ea typeface="Times New Roman"/>
                          <a:cs typeface="Arial"/>
                        </a:rPr>
                        <a:t>8.89</a:t>
                      </a:r>
                      <a:endParaRPr lang="es-MX" sz="3000" b="0" dirty="0">
                        <a:effectLst/>
                        <a:latin typeface="Arial"/>
                        <a:ea typeface="Cambria"/>
                        <a:cs typeface="Arial"/>
                      </a:endParaRPr>
                    </a:p>
                  </a:txBody>
                  <a:tcPr marL="68580" marR="68580" marT="0" marB="0"/>
                </a:tc>
              </a:tr>
              <a:tr h="370840">
                <a:tc>
                  <a:txBody>
                    <a:bodyPr/>
                    <a:lstStyle/>
                    <a:p>
                      <a:pPr indent="0" algn="l">
                        <a:lnSpc>
                          <a:spcPct val="100000"/>
                        </a:lnSpc>
                        <a:spcAft>
                          <a:spcPts val="0"/>
                        </a:spcAft>
                      </a:pPr>
                      <a:r>
                        <a:rPr lang="es-ES_tradnl" sz="3000" b="1" kern="1200" dirty="0">
                          <a:solidFill>
                            <a:srgbClr val="000000"/>
                          </a:solidFill>
                          <a:effectLst/>
                          <a:latin typeface="Arial"/>
                          <a:ea typeface="Times New Roman"/>
                          <a:cs typeface="Arial"/>
                        </a:rPr>
                        <a:t>25-34 años</a:t>
                      </a:r>
                      <a:endParaRPr lang="es-MX" sz="3000" b="1" dirty="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dirty="0">
                          <a:solidFill>
                            <a:srgbClr val="000000"/>
                          </a:solidFill>
                          <a:effectLst/>
                          <a:latin typeface="Arial"/>
                          <a:ea typeface="Times New Roman"/>
                          <a:cs typeface="Arial"/>
                        </a:rPr>
                        <a:t>7,990</a:t>
                      </a:r>
                      <a:endParaRPr lang="es-MX" sz="3000" b="0" dirty="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7,322</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dirty="0">
                          <a:solidFill>
                            <a:srgbClr val="000000"/>
                          </a:solidFill>
                          <a:effectLst/>
                          <a:latin typeface="Arial"/>
                          <a:ea typeface="Times New Roman"/>
                          <a:cs typeface="Arial"/>
                        </a:rPr>
                        <a:t>657</a:t>
                      </a:r>
                      <a:endParaRPr lang="es-MX" sz="3000" b="0" dirty="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1" kern="1200" dirty="0">
                          <a:solidFill>
                            <a:srgbClr val="FF0000"/>
                          </a:solidFill>
                          <a:effectLst/>
                          <a:latin typeface="Arial"/>
                          <a:ea typeface="Times New Roman"/>
                          <a:cs typeface="Arial"/>
                        </a:rPr>
                        <a:t>11.14</a:t>
                      </a:r>
                      <a:endParaRPr lang="es-MX" sz="3000" b="1" dirty="0">
                        <a:solidFill>
                          <a:srgbClr val="FF0000"/>
                        </a:solidFill>
                        <a:effectLst/>
                        <a:latin typeface="Arial"/>
                        <a:ea typeface="Cambria"/>
                        <a:cs typeface="Arial"/>
                      </a:endParaRPr>
                    </a:p>
                  </a:txBody>
                  <a:tcPr marL="68580" marR="68580" marT="0" marB="0"/>
                </a:tc>
              </a:tr>
              <a:tr h="370840">
                <a:tc>
                  <a:txBody>
                    <a:bodyPr/>
                    <a:lstStyle/>
                    <a:p>
                      <a:pPr indent="0" algn="l">
                        <a:lnSpc>
                          <a:spcPct val="100000"/>
                        </a:lnSpc>
                        <a:spcAft>
                          <a:spcPts val="0"/>
                        </a:spcAft>
                      </a:pPr>
                      <a:r>
                        <a:rPr lang="es-ES_tradnl" sz="3000" b="1" kern="1200" dirty="0">
                          <a:solidFill>
                            <a:srgbClr val="000000"/>
                          </a:solidFill>
                          <a:effectLst/>
                          <a:latin typeface="Arial"/>
                          <a:ea typeface="Times New Roman"/>
                          <a:cs typeface="Arial"/>
                        </a:rPr>
                        <a:t>35-44 años</a:t>
                      </a:r>
                      <a:endParaRPr lang="es-MX" sz="3000" b="1" dirty="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dirty="0">
                          <a:solidFill>
                            <a:srgbClr val="000000"/>
                          </a:solidFill>
                          <a:effectLst/>
                          <a:latin typeface="Arial"/>
                          <a:ea typeface="Times New Roman"/>
                          <a:cs typeface="Arial"/>
                        </a:rPr>
                        <a:t>5,735</a:t>
                      </a:r>
                      <a:endParaRPr lang="es-MX" sz="3000" b="0" dirty="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5,234</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dirty="0">
                          <a:solidFill>
                            <a:srgbClr val="000000"/>
                          </a:solidFill>
                          <a:effectLst/>
                          <a:latin typeface="Arial"/>
                          <a:ea typeface="Times New Roman"/>
                          <a:cs typeface="Arial"/>
                        </a:rPr>
                        <a:t>497</a:t>
                      </a:r>
                      <a:endParaRPr lang="es-MX" sz="3000" b="0" dirty="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dirty="0">
                          <a:solidFill>
                            <a:srgbClr val="000000"/>
                          </a:solidFill>
                          <a:effectLst/>
                          <a:latin typeface="Arial"/>
                          <a:ea typeface="Times New Roman"/>
                          <a:cs typeface="Arial"/>
                        </a:rPr>
                        <a:t>10.53</a:t>
                      </a:r>
                      <a:endParaRPr lang="es-MX" sz="3000" b="0" dirty="0">
                        <a:effectLst/>
                        <a:latin typeface="Arial"/>
                        <a:ea typeface="Cambria"/>
                        <a:cs typeface="Arial"/>
                      </a:endParaRPr>
                    </a:p>
                  </a:txBody>
                  <a:tcPr marL="68580" marR="68580" marT="0" marB="0"/>
                </a:tc>
              </a:tr>
              <a:tr h="370840">
                <a:tc>
                  <a:txBody>
                    <a:bodyPr/>
                    <a:lstStyle/>
                    <a:p>
                      <a:pPr indent="0" algn="l">
                        <a:lnSpc>
                          <a:spcPct val="100000"/>
                        </a:lnSpc>
                        <a:spcAft>
                          <a:spcPts val="0"/>
                        </a:spcAft>
                      </a:pPr>
                      <a:r>
                        <a:rPr lang="es-ES_tradnl" sz="3000" b="1" kern="1200" dirty="0">
                          <a:solidFill>
                            <a:srgbClr val="000000"/>
                          </a:solidFill>
                          <a:effectLst/>
                          <a:latin typeface="Arial"/>
                          <a:ea typeface="Times New Roman"/>
                          <a:cs typeface="Arial"/>
                        </a:rPr>
                        <a:t>45-64 años</a:t>
                      </a:r>
                      <a:endParaRPr lang="es-MX" sz="3000" b="1" dirty="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3,983</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3,544</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435</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dirty="0">
                          <a:solidFill>
                            <a:srgbClr val="000000"/>
                          </a:solidFill>
                          <a:effectLst/>
                          <a:latin typeface="Arial"/>
                          <a:ea typeface="Times New Roman"/>
                          <a:cs typeface="Arial"/>
                        </a:rPr>
                        <a:t>8.14</a:t>
                      </a:r>
                      <a:endParaRPr lang="es-MX" sz="3000" b="0" dirty="0">
                        <a:effectLst/>
                        <a:latin typeface="Arial"/>
                        <a:ea typeface="Cambria"/>
                        <a:cs typeface="Arial"/>
                      </a:endParaRPr>
                    </a:p>
                  </a:txBody>
                  <a:tcPr marL="68580" marR="68580" marT="0" marB="0"/>
                </a:tc>
              </a:tr>
              <a:tr h="370840">
                <a:tc>
                  <a:txBody>
                    <a:bodyPr/>
                    <a:lstStyle/>
                    <a:p>
                      <a:pPr indent="0" algn="l">
                        <a:lnSpc>
                          <a:spcPct val="100000"/>
                        </a:lnSpc>
                        <a:spcAft>
                          <a:spcPts val="0"/>
                        </a:spcAft>
                      </a:pPr>
                      <a:r>
                        <a:rPr lang="es-MX" sz="3000" b="1" dirty="0">
                          <a:effectLst/>
                          <a:latin typeface="Arial"/>
                          <a:ea typeface="Cambria"/>
                          <a:cs typeface="Arial"/>
                        </a:rPr>
                        <a:t> </a:t>
                      </a:r>
                    </a:p>
                  </a:txBody>
                  <a:tcPr marL="68580" marR="68580" marT="0" marB="0"/>
                </a:tc>
                <a:tc>
                  <a:txBody>
                    <a:bodyPr/>
                    <a:lstStyle/>
                    <a:p>
                      <a:pPr indent="0" algn="r">
                        <a:lnSpc>
                          <a:spcPct val="100000"/>
                        </a:lnSpc>
                        <a:spcAft>
                          <a:spcPts val="0"/>
                        </a:spcAft>
                      </a:pPr>
                      <a:r>
                        <a:rPr lang="es-MX" sz="3000" b="0">
                          <a:effectLst/>
                          <a:latin typeface="Arial"/>
                          <a:ea typeface="Cambria"/>
                          <a:cs typeface="Arial"/>
                        </a:rPr>
                        <a:t> </a:t>
                      </a:r>
                    </a:p>
                  </a:txBody>
                  <a:tcPr marL="68580" marR="68580" marT="0" marB="0"/>
                </a:tc>
                <a:tc>
                  <a:txBody>
                    <a:bodyPr/>
                    <a:lstStyle/>
                    <a:p>
                      <a:pPr indent="0" algn="r">
                        <a:lnSpc>
                          <a:spcPct val="100000"/>
                        </a:lnSpc>
                        <a:spcAft>
                          <a:spcPts val="0"/>
                        </a:spcAft>
                      </a:pPr>
                      <a:r>
                        <a:rPr lang="es-MX" sz="3000" b="0">
                          <a:effectLst/>
                          <a:latin typeface="Arial"/>
                          <a:ea typeface="Cambria"/>
                          <a:cs typeface="Arial"/>
                        </a:rPr>
                        <a:t> </a:t>
                      </a:r>
                    </a:p>
                  </a:txBody>
                  <a:tcPr marL="68580" marR="68580" marT="0" marB="0"/>
                </a:tc>
                <a:tc>
                  <a:txBody>
                    <a:bodyPr/>
                    <a:lstStyle/>
                    <a:p>
                      <a:pPr indent="0" algn="r">
                        <a:lnSpc>
                          <a:spcPct val="100000"/>
                        </a:lnSpc>
                        <a:spcAft>
                          <a:spcPts val="0"/>
                        </a:spcAft>
                      </a:pPr>
                      <a:r>
                        <a:rPr lang="es-MX" sz="3000" b="0">
                          <a:effectLst/>
                          <a:latin typeface="Arial"/>
                          <a:ea typeface="Cambria"/>
                          <a:cs typeface="Arial"/>
                        </a:rPr>
                        <a:t> </a:t>
                      </a:r>
                    </a:p>
                  </a:txBody>
                  <a:tcPr marL="68580" marR="68580" marT="0" marB="0"/>
                </a:tc>
                <a:tc>
                  <a:txBody>
                    <a:bodyPr/>
                    <a:lstStyle/>
                    <a:p>
                      <a:pPr indent="0" algn="r">
                        <a:lnSpc>
                          <a:spcPct val="100000"/>
                        </a:lnSpc>
                        <a:spcAft>
                          <a:spcPts val="0"/>
                        </a:spcAft>
                      </a:pPr>
                      <a:r>
                        <a:rPr lang="es-MX" sz="3000" b="0" dirty="0">
                          <a:effectLst/>
                          <a:latin typeface="Arial"/>
                          <a:ea typeface="Cambria"/>
                          <a:cs typeface="Arial"/>
                        </a:rPr>
                        <a:t> </a:t>
                      </a:r>
                    </a:p>
                  </a:txBody>
                  <a:tcPr marL="68580" marR="68580" marT="0" marB="0"/>
                </a:tc>
              </a:tr>
              <a:tr h="370840">
                <a:tc>
                  <a:txBody>
                    <a:bodyPr/>
                    <a:lstStyle/>
                    <a:p>
                      <a:pPr indent="0" algn="l">
                        <a:lnSpc>
                          <a:spcPct val="100000"/>
                        </a:lnSpc>
                        <a:spcAft>
                          <a:spcPts val="0"/>
                        </a:spcAft>
                      </a:pPr>
                      <a:r>
                        <a:rPr lang="es-ES_tradnl" sz="3000" b="1" kern="1200" dirty="0">
                          <a:solidFill>
                            <a:srgbClr val="000000"/>
                          </a:solidFill>
                          <a:effectLst/>
                          <a:latin typeface="Arial"/>
                          <a:ea typeface="Times New Roman"/>
                          <a:cs typeface="Arial"/>
                        </a:rPr>
                        <a:t>15-</a:t>
                      </a:r>
                      <a:r>
                        <a:rPr lang="es-ES_tradnl" sz="3000" b="1" kern="1200" dirty="0" smtClean="0">
                          <a:solidFill>
                            <a:srgbClr val="000000"/>
                          </a:solidFill>
                          <a:effectLst/>
                          <a:latin typeface="Arial"/>
                          <a:ea typeface="Times New Roman"/>
                          <a:cs typeface="Arial"/>
                        </a:rPr>
                        <a:t>44 años</a:t>
                      </a:r>
                      <a:endParaRPr lang="es-MX" sz="3000" b="1" dirty="0">
                        <a:effectLst/>
                        <a:latin typeface="Arial"/>
                        <a:ea typeface="Cambria"/>
                        <a:cs typeface="Arial"/>
                      </a:endParaRPr>
                    </a:p>
                  </a:txBody>
                  <a:tcPr marL="68580" marR="68580" marT="0" marB="0"/>
                </a:tc>
                <a:tc>
                  <a:txBody>
                    <a:bodyPr/>
                    <a:lstStyle/>
                    <a:p>
                      <a:pPr indent="0" algn="r">
                        <a:lnSpc>
                          <a:spcPct val="100000"/>
                        </a:lnSpc>
                        <a:spcAft>
                          <a:spcPts val="0"/>
                        </a:spcAft>
                      </a:pPr>
                      <a:r>
                        <a:rPr lang="es-MX" sz="3000" b="0" kern="1200" dirty="0">
                          <a:solidFill>
                            <a:schemeClr val="bg1"/>
                          </a:solidFill>
                          <a:effectLst/>
                          <a:latin typeface="Arial"/>
                          <a:ea typeface="Cambria"/>
                          <a:cs typeface="Arial"/>
                        </a:rPr>
                        <a:t>20,070</a:t>
                      </a:r>
                      <a:endParaRPr lang="es-MX" sz="3000" b="0" dirty="0">
                        <a:solidFill>
                          <a:schemeClr val="bg1"/>
                        </a:solidFill>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18,249</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a:solidFill>
                            <a:srgbClr val="000000"/>
                          </a:solidFill>
                          <a:effectLst/>
                          <a:latin typeface="Arial"/>
                          <a:ea typeface="Times New Roman"/>
                          <a:cs typeface="Arial"/>
                        </a:rPr>
                        <a:t>1,794</a:t>
                      </a:r>
                      <a:endParaRPr lang="es-MX" sz="3000" b="0">
                        <a:effectLst/>
                        <a:latin typeface="Arial"/>
                        <a:ea typeface="Cambria"/>
                        <a:cs typeface="Arial"/>
                      </a:endParaRPr>
                    </a:p>
                  </a:txBody>
                  <a:tcPr marL="68580" marR="68580" marT="0" marB="0"/>
                </a:tc>
                <a:tc>
                  <a:txBody>
                    <a:bodyPr/>
                    <a:lstStyle/>
                    <a:p>
                      <a:pPr indent="0" algn="r">
                        <a:lnSpc>
                          <a:spcPct val="100000"/>
                        </a:lnSpc>
                        <a:spcAft>
                          <a:spcPts val="0"/>
                        </a:spcAft>
                      </a:pPr>
                      <a:r>
                        <a:rPr lang="es-ES_tradnl" sz="3000" b="0" kern="1200" dirty="0">
                          <a:solidFill>
                            <a:srgbClr val="000000"/>
                          </a:solidFill>
                          <a:effectLst/>
                          <a:latin typeface="Arial"/>
                          <a:ea typeface="Times New Roman"/>
                          <a:cs typeface="Arial"/>
                        </a:rPr>
                        <a:t>10.17</a:t>
                      </a:r>
                      <a:endParaRPr lang="es-MX" sz="3000" b="0" dirty="0">
                        <a:effectLst/>
                        <a:latin typeface="Arial"/>
                        <a:ea typeface="Cambria"/>
                        <a:cs typeface="Arial"/>
                      </a:endParaRPr>
                    </a:p>
                  </a:txBody>
                  <a:tcPr marL="68580" marR="68580" marT="0" marB="0"/>
                </a:tc>
              </a:tr>
            </a:tbl>
          </a:graphicData>
        </a:graphic>
      </p:graphicFrame>
    </p:spTree>
    <p:extLst>
      <p:ext uri="{BB962C8B-B14F-4D97-AF65-F5344CB8AC3E}">
        <p14:creationId xmlns:p14="http://schemas.microsoft.com/office/powerpoint/2010/main" val="348422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Autofit/>
          </a:bodyPr>
          <a:lstStyle/>
          <a:p>
            <a:r>
              <a:rPr lang="es-MX" sz="3600" dirty="0"/>
              <a:t>Muertes violentas</a:t>
            </a:r>
            <a:r>
              <a:rPr lang="es-MX" sz="3600" dirty="0" smtClean="0"/>
              <a:t>, México, hombres </a:t>
            </a:r>
            <a:r>
              <a:rPr lang="es-MX" sz="3600" dirty="0"/>
              <a:t>y mujeres de 15 a 44 años, 2011</a:t>
            </a:r>
            <a:r>
              <a:rPr lang="es-ES_tradnl" sz="3600" dirty="0"/>
              <a:t> </a:t>
            </a:r>
            <a:endParaRPr lang="es-ES" sz="3600" dirty="0"/>
          </a:p>
        </p:txBody>
      </p:sp>
      <p:graphicFrame>
        <p:nvGraphicFramePr>
          <p:cNvPr id="5" name="Gráfico 4"/>
          <p:cNvGraphicFramePr>
            <a:graphicFrameLocks/>
          </p:cNvGraphicFramePr>
          <p:nvPr>
            <p:extLst>
              <p:ext uri="{D42A27DB-BD31-4B8C-83A1-F6EECF244321}">
                <p14:modId xmlns:p14="http://schemas.microsoft.com/office/powerpoint/2010/main" val="106676358"/>
              </p:ext>
            </p:extLst>
          </p:nvPr>
        </p:nvGraphicFramePr>
        <p:xfrm>
          <a:off x="0" y="1572381"/>
          <a:ext cx="9144000" cy="52856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469695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s-MX" dirty="0" smtClean="0"/>
              <a:t>3. Participación en actos de violencia</a:t>
            </a:r>
            <a:endParaRPr lang="es-MX" dirty="0"/>
          </a:p>
        </p:txBody>
      </p:sp>
      <p:sp>
        <p:nvSpPr>
          <p:cNvPr id="4" name="Content Placeholder 3"/>
          <p:cNvSpPr>
            <a:spLocks noGrp="1"/>
          </p:cNvSpPr>
          <p:nvPr>
            <p:ph idx="1"/>
          </p:nvPr>
        </p:nvSpPr>
        <p:spPr/>
        <p:txBody>
          <a:bodyPr/>
          <a:lstStyle/>
          <a:p>
            <a:r>
              <a:rPr lang="es-MX" sz="3600" dirty="0" smtClean="0"/>
              <a:t>Los hombres son considerablemente más peligrosos que las mujeres en todos los grupos de edad</a:t>
            </a:r>
          </a:p>
          <a:p>
            <a:r>
              <a:rPr lang="es-MX" sz="3600" dirty="0" smtClean="0"/>
              <a:t>Hay edades críticas en términos de criminalidad</a:t>
            </a:r>
          </a:p>
          <a:p>
            <a:pPr marL="0" indent="0">
              <a:buNone/>
            </a:pPr>
            <a:endParaRPr lang="es-MX" dirty="0"/>
          </a:p>
        </p:txBody>
      </p:sp>
    </p:spTree>
    <p:extLst>
      <p:ext uri="{BB962C8B-B14F-4D97-AF65-F5344CB8AC3E}">
        <p14:creationId xmlns:p14="http://schemas.microsoft.com/office/powerpoint/2010/main" val="9455134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Violencia</a:t>
            </a:r>
            <a:endParaRPr lang="es-ES" dirty="0"/>
          </a:p>
        </p:txBody>
      </p:sp>
      <p:sp>
        <p:nvSpPr>
          <p:cNvPr id="5" name="Marcador de contenido 4"/>
          <p:cNvSpPr>
            <a:spLocks noGrp="1"/>
          </p:cNvSpPr>
          <p:nvPr>
            <p:ph idx="1"/>
          </p:nvPr>
        </p:nvSpPr>
        <p:spPr/>
        <p:txBody>
          <a:bodyPr>
            <a:normAutofit/>
          </a:bodyPr>
          <a:lstStyle/>
          <a:p>
            <a:pPr marL="0" indent="0">
              <a:buNone/>
            </a:pPr>
            <a:r>
              <a:rPr lang="es-ES" sz="3600" dirty="0" smtClean="0"/>
              <a:t>(Según el diccionario de la RAE)</a:t>
            </a:r>
          </a:p>
          <a:p>
            <a:pPr marL="0" indent="0">
              <a:buNone/>
            </a:pPr>
            <a:r>
              <a:rPr lang="es-ES" sz="3600" b="1" dirty="0"/>
              <a:t>1. </a:t>
            </a:r>
            <a:r>
              <a:rPr lang="es-ES" sz="3600" dirty="0"/>
              <a:t>f. Cualidad de violento.</a:t>
            </a:r>
            <a:endParaRPr lang="es-MX" sz="3600" dirty="0"/>
          </a:p>
          <a:p>
            <a:pPr marL="0" indent="0">
              <a:buNone/>
            </a:pPr>
            <a:r>
              <a:rPr lang="es-ES" sz="3600" b="1" dirty="0"/>
              <a:t>2. </a:t>
            </a:r>
            <a:r>
              <a:rPr lang="es-ES" sz="3600" dirty="0"/>
              <a:t>f. Acción y efecto de violentar o violentarse.</a:t>
            </a:r>
            <a:endParaRPr lang="es-MX" sz="3600" dirty="0"/>
          </a:p>
          <a:p>
            <a:pPr marL="0" indent="0">
              <a:buNone/>
            </a:pPr>
            <a:r>
              <a:rPr lang="es-ES" sz="3600" b="1" dirty="0"/>
              <a:t>3. </a:t>
            </a:r>
            <a:r>
              <a:rPr lang="es-ES" sz="3600" dirty="0"/>
              <a:t>f. Acción violenta o contra el natural modo de proceder</a:t>
            </a:r>
            <a:r>
              <a:rPr lang="es-ES" sz="3600" dirty="0" smtClean="0"/>
              <a:t>.</a:t>
            </a:r>
            <a:endParaRPr lang="es-MX" sz="3600" dirty="0"/>
          </a:p>
        </p:txBody>
      </p:sp>
    </p:spTree>
    <p:extLst>
      <p:ext uri="{BB962C8B-B14F-4D97-AF65-F5344CB8AC3E}">
        <p14:creationId xmlns:p14="http://schemas.microsoft.com/office/powerpoint/2010/main" val="1727399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MX" sz="3600" dirty="0"/>
              <a:t>Arrestos estimados, hombres y mujeres, por edad, 2010, Estados </a:t>
            </a:r>
            <a:r>
              <a:rPr lang="es-MX" sz="3600" dirty="0" smtClean="0"/>
              <a:t>Unidos</a:t>
            </a:r>
            <a:endParaRPr lang="es-ES" sz="3600" dirty="0"/>
          </a:p>
        </p:txBody>
      </p:sp>
      <p:sp>
        <p:nvSpPr>
          <p:cNvPr id="5" name="CuadroTexto 4"/>
          <p:cNvSpPr txBox="1"/>
          <p:nvPr/>
        </p:nvSpPr>
        <p:spPr>
          <a:xfrm>
            <a:off x="4305905" y="3314095"/>
            <a:ext cx="184666" cy="369332"/>
          </a:xfrm>
          <a:prstGeom prst="rect">
            <a:avLst/>
          </a:prstGeom>
          <a:noFill/>
        </p:spPr>
        <p:txBody>
          <a:bodyPr wrap="none" rtlCol="0">
            <a:spAutoFit/>
          </a:bodyPr>
          <a:lstStyle/>
          <a:p>
            <a:endParaRPr lang="es-ES" dirty="0"/>
          </a:p>
        </p:txBody>
      </p:sp>
      <p:graphicFrame>
        <p:nvGraphicFramePr>
          <p:cNvPr id="6" name="Gráfico 5"/>
          <p:cNvGraphicFramePr>
            <a:graphicFrameLocks/>
          </p:cNvGraphicFramePr>
          <p:nvPr>
            <p:extLst>
              <p:ext uri="{D42A27DB-BD31-4B8C-83A1-F6EECF244321}">
                <p14:modId xmlns:p14="http://schemas.microsoft.com/office/powerpoint/2010/main" val="2818738449"/>
              </p:ext>
            </p:extLst>
          </p:nvPr>
        </p:nvGraphicFramePr>
        <p:xfrm>
          <a:off x="0" y="1417638"/>
          <a:ext cx="9144000" cy="54403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385622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ES_tradnl" sz="3600" dirty="0"/>
              <a:t>Victimarios (frecuencias absolutas), homicidios en Chile, </a:t>
            </a:r>
            <a:r>
              <a:rPr lang="es-ES_tradnl" sz="3600" dirty="0" smtClean="0"/>
              <a:t>2011</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val="2826819678"/>
              </p:ext>
            </p:extLst>
          </p:nvPr>
        </p:nvGraphicFramePr>
        <p:xfrm>
          <a:off x="768513" y="1478410"/>
          <a:ext cx="7613487" cy="45850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29800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s-ES_tradnl" sz="2800" dirty="0"/>
              <a:t>Arrestos por crímenes violentos entre personas en edades de 10 a 24 años, por sexo y año, Estados Unidos, 1995-</a:t>
            </a:r>
            <a:r>
              <a:rPr lang="es-ES_tradnl" sz="2800" dirty="0" smtClean="0"/>
              <a:t>2011</a:t>
            </a:r>
            <a:endParaRPr lang="en-US" sz="28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270" y="1814130"/>
            <a:ext cx="7617460" cy="4037330"/>
          </a:xfrm>
          <a:prstGeom prst="rect">
            <a:avLst/>
          </a:prstGeom>
          <a:noFill/>
          <a:ln>
            <a:noFill/>
          </a:ln>
        </p:spPr>
      </p:pic>
    </p:spTree>
    <p:extLst>
      <p:ext uri="{BB962C8B-B14F-4D97-AF65-F5344CB8AC3E}">
        <p14:creationId xmlns:p14="http://schemas.microsoft.com/office/powerpoint/2010/main" val="1644277006"/>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Tipos de homicidio, por sexo, Estados Unidos, 1980-2008, porcentajes</a:t>
            </a:r>
            <a:endParaRPr lang="es-E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02687392"/>
              </p:ext>
            </p:extLst>
          </p:nvPr>
        </p:nvGraphicFramePr>
        <p:xfrm>
          <a:off x="457200" y="1600200"/>
          <a:ext cx="8229600" cy="4033520"/>
        </p:xfrm>
        <a:graphic>
          <a:graphicData uri="http://schemas.openxmlformats.org/drawingml/2006/table">
            <a:tbl>
              <a:tblPr firstRow="1" bandRow="1">
                <a:tableStyleId>{5C22544A-7EE6-4342-B048-85BDC9FD1C3A}</a:tableStyleId>
              </a:tblPr>
              <a:tblGrid>
                <a:gridCol w="2698262"/>
                <a:gridCol w="1484923"/>
                <a:gridCol w="1299307"/>
                <a:gridCol w="1524000"/>
                <a:gridCol w="1223108"/>
              </a:tblGrid>
              <a:tr h="370840">
                <a:tc>
                  <a:txBody>
                    <a:bodyPr/>
                    <a:lstStyle/>
                    <a:p>
                      <a:pPr indent="0" algn="l">
                        <a:lnSpc>
                          <a:spcPct val="100000"/>
                        </a:lnSpc>
                        <a:spcAft>
                          <a:spcPts val="0"/>
                        </a:spcAft>
                      </a:pPr>
                      <a:r>
                        <a:rPr lang="es-MX" sz="2200" dirty="0">
                          <a:effectLst/>
                          <a:latin typeface="Arial"/>
                          <a:ea typeface="Times New Roman"/>
                          <a:cs typeface="Times New Roman"/>
                        </a:rPr>
                        <a:t> </a:t>
                      </a:r>
                      <a:endParaRPr lang="es-MX" sz="2200" dirty="0">
                        <a:effectLst/>
                        <a:latin typeface="Times New Roman"/>
                        <a:ea typeface="Cambria"/>
                        <a:cs typeface="Times New Roman"/>
                      </a:endParaRPr>
                    </a:p>
                  </a:txBody>
                  <a:tcPr marL="68580" marR="68580" marT="0" marB="0"/>
                </a:tc>
                <a:tc>
                  <a:txBody>
                    <a:bodyPr/>
                    <a:lstStyle/>
                    <a:p>
                      <a:pPr indent="0" algn="r">
                        <a:lnSpc>
                          <a:spcPct val="150000"/>
                        </a:lnSpc>
                        <a:spcAft>
                          <a:spcPts val="0"/>
                        </a:spcAft>
                      </a:pPr>
                      <a:r>
                        <a:rPr lang="es-MX" sz="2200" b="1" kern="1200">
                          <a:solidFill>
                            <a:srgbClr val="FFFFFF"/>
                          </a:solidFill>
                          <a:effectLst/>
                          <a:latin typeface="Calibri"/>
                          <a:ea typeface="Cambria"/>
                          <a:cs typeface="Arial"/>
                        </a:rPr>
                        <a:t>Víctima</a:t>
                      </a:r>
                      <a:endParaRPr lang="es-MX" sz="2200">
                        <a:effectLst/>
                        <a:latin typeface="Times New Roman"/>
                        <a:ea typeface="Cambria"/>
                        <a:cs typeface="Times New Roman"/>
                      </a:endParaRPr>
                    </a:p>
                  </a:txBody>
                  <a:tcPr marL="68580" marR="68580" marT="0" marB="0"/>
                </a:tc>
                <a:tc>
                  <a:txBody>
                    <a:bodyPr/>
                    <a:lstStyle/>
                    <a:p>
                      <a:pPr indent="0" algn="r">
                        <a:lnSpc>
                          <a:spcPct val="150000"/>
                        </a:lnSpc>
                        <a:spcAft>
                          <a:spcPts val="0"/>
                        </a:spcAft>
                      </a:pPr>
                      <a:r>
                        <a:rPr lang="es-MX" sz="2200">
                          <a:effectLst/>
                          <a:latin typeface="Arial"/>
                          <a:ea typeface="Times New Roman"/>
                          <a:cs typeface="Times New Roman"/>
                        </a:rPr>
                        <a:t> </a:t>
                      </a:r>
                      <a:endParaRPr lang="es-MX" sz="2200">
                        <a:effectLst/>
                        <a:latin typeface="Times New Roman"/>
                        <a:ea typeface="Cambria"/>
                        <a:cs typeface="Times New Roman"/>
                      </a:endParaRPr>
                    </a:p>
                  </a:txBody>
                  <a:tcPr marL="68580" marR="68580" marT="0" marB="0"/>
                </a:tc>
                <a:tc>
                  <a:txBody>
                    <a:bodyPr/>
                    <a:lstStyle/>
                    <a:p>
                      <a:pPr indent="0" algn="r">
                        <a:lnSpc>
                          <a:spcPct val="150000"/>
                        </a:lnSpc>
                        <a:spcAft>
                          <a:spcPts val="0"/>
                        </a:spcAft>
                      </a:pPr>
                      <a:r>
                        <a:rPr lang="es-MX" sz="2200" b="1" kern="1200">
                          <a:solidFill>
                            <a:srgbClr val="FFFFFF"/>
                          </a:solidFill>
                          <a:effectLst/>
                          <a:latin typeface="Calibri"/>
                          <a:ea typeface="Cambria"/>
                          <a:cs typeface="Arial"/>
                        </a:rPr>
                        <a:t>Victimario</a:t>
                      </a:r>
                      <a:endParaRPr lang="es-MX" sz="2200">
                        <a:effectLst/>
                        <a:latin typeface="Times New Roman"/>
                        <a:ea typeface="Cambria"/>
                        <a:cs typeface="Times New Roman"/>
                      </a:endParaRPr>
                    </a:p>
                  </a:txBody>
                  <a:tcPr marL="68580" marR="68580" marT="0" marB="0"/>
                </a:tc>
                <a:tc>
                  <a:txBody>
                    <a:bodyPr/>
                    <a:lstStyle/>
                    <a:p>
                      <a:pPr indent="0" algn="r">
                        <a:lnSpc>
                          <a:spcPct val="150000"/>
                        </a:lnSpc>
                        <a:spcAft>
                          <a:spcPts val="0"/>
                        </a:spcAft>
                      </a:pPr>
                      <a:r>
                        <a:rPr lang="es-MX" sz="2200" dirty="0">
                          <a:effectLst/>
                          <a:latin typeface="Arial"/>
                          <a:ea typeface="Times New Roman"/>
                          <a:cs typeface="Times New Roman"/>
                        </a:rPr>
                        <a:t> </a:t>
                      </a:r>
                      <a:endParaRPr lang="es-MX" sz="2200" dirty="0">
                        <a:effectLst/>
                        <a:latin typeface="Times New Roman"/>
                        <a:ea typeface="Cambria"/>
                        <a:cs typeface="Times New Roman"/>
                      </a:endParaRPr>
                    </a:p>
                  </a:txBody>
                  <a:tcPr marL="68580" marR="68580" marT="0" marB="0"/>
                </a:tc>
              </a:tr>
              <a:tr h="370840">
                <a:tc>
                  <a:txBody>
                    <a:bodyPr/>
                    <a:lstStyle/>
                    <a:p>
                      <a:pPr indent="0">
                        <a:lnSpc>
                          <a:spcPct val="100000"/>
                        </a:lnSpc>
                        <a:spcAft>
                          <a:spcPts val="0"/>
                        </a:spcAft>
                      </a:pPr>
                      <a:r>
                        <a:rPr lang="es-MX" sz="2200">
                          <a:effectLst/>
                          <a:latin typeface="Arial"/>
                          <a:ea typeface="ＭＳ 明朝"/>
                          <a:cs typeface="Times New Roman"/>
                        </a:rPr>
                        <a:t> </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b="1" kern="1200">
                          <a:solidFill>
                            <a:srgbClr val="000000"/>
                          </a:solidFill>
                          <a:effectLst/>
                          <a:latin typeface="Arial"/>
                          <a:ea typeface="MS Mincho"/>
                          <a:cs typeface="Times New Roman"/>
                        </a:rPr>
                        <a:t>Hombres</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b="1" kern="1200">
                          <a:solidFill>
                            <a:srgbClr val="000000"/>
                          </a:solidFill>
                          <a:effectLst/>
                          <a:latin typeface="Arial"/>
                          <a:ea typeface="MS Mincho"/>
                          <a:cs typeface="Times New Roman"/>
                        </a:rPr>
                        <a:t>Mujeres</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b="1" kern="1200">
                          <a:solidFill>
                            <a:srgbClr val="000000"/>
                          </a:solidFill>
                          <a:effectLst/>
                          <a:latin typeface="Arial"/>
                          <a:ea typeface="MS Mincho"/>
                          <a:cs typeface="Times New Roman"/>
                        </a:rPr>
                        <a:t>Hombres</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b="1" kern="1200" dirty="0">
                          <a:solidFill>
                            <a:srgbClr val="000000"/>
                          </a:solidFill>
                          <a:effectLst/>
                          <a:latin typeface="Arial"/>
                          <a:ea typeface="MS Mincho"/>
                          <a:cs typeface="Times New Roman"/>
                        </a:rPr>
                        <a:t>Mujeres</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b="1" kern="1200">
                          <a:solidFill>
                            <a:srgbClr val="000000"/>
                          </a:solidFill>
                          <a:effectLst/>
                          <a:latin typeface="Arial"/>
                          <a:ea typeface="MS Mincho"/>
                          <a:cs typeface="Times New Roman"/>
                        </a:rPr>
                        <a:t>Todos los homicidios</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76.8</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23.2</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89.5</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dirty="0">
                          <a:solidFill>
                            <a:srgbClr val="000000"/>
                          </a:solidFill>
                          <a:effectLst/>
                          <a:latin typeface="Arial"/>
                          <a:ea typeface="MS Mincho"/>
                          <a:cs typeface="Times New Roman"/>
                        </a:rPr>
                        <a:t>10.5</a:t>
                      </a:r>
                      <a:endParaRPr lang="es-MX" sz="2200" dirty="0">
                        <a:effectLst/>
                        <a:latin typeface="Cambria"/>
                        <a:ea typeface="ＭＳ 明朝"/>
                        <a:cs typeface="Times New Roman"/>
                      </a:endParaRPr>
                    </a:p>
                  </a:txBody>
                  <a:tcPr marL="68580" marR="68580" marT="0" marB="0"/>
                </a:tc>
              </a:tr>
              <a:tr h="370840">
                <a:tc>
                  <a:txBody>
                    <a:bodyPr/>
                    <a:lstStyle/>
                    <a:p>
                      <a:pPr indent="0" algn="l">
                        <a:lnSpc>
                          <a:spcPct val="100000"/>
                        </a:lnSpc>
                        <a:spcAft>
                          <a:spcPts val="0"/>
                        </a:spcAft>
                      </a:pPr>
                      <a:r>
                        <a:rPr lang="es-MX" sz="2200" b="1" kern="1200" dirty="0">
                          <a:solidFill>
                            <a:srgbClr val="000000"/>
                          </a:solidFill>
                          <a:effectLst/>
                          <a:latin typeface="Arial"/>
                          <a:ea typeface="MS Mincho"/>
                          <a:cs typeface="Times New Roman"/>
                        </a:rPr>
                        <a:t>Relación entre la víctima y </a:t>
                      </a:r>
                      <a:r>
                        <a:rPr lang="es-MX" sz="2200" b="1" kern="1200" dirty="0" smtClean="0">
                          <a:solidFill>
                            <a:srgbClr val="000000"/>
                          </a:solidFill>
                          <a:effectLst/>
                          <a:latin typeface="Arial"/>
                          <a:ea typeface="MS Mincho"/>
                          <a:cs typeface="Times New Roman"/>
                        </a:rPr>
                        <a:t>el victimario</a:t>
                      </a:r>
                      <a:endParaRPr lang="es-MX" sz="2200" dirty="0">
                        <a:effectLst/>
                        <a:latin typeface="Times New Roman"/>
                        <a:ea typeface="Cambria"/>
                        <a:cs typeface="Times New Roman"/>
                      </a:endParaRPr>
                    </a:p>
                  </a:txBody>
                  <a:tcPr marL="68580" marR="68580" marT="0" marB="0"/>
                </a:tc>
                <a:tc>
                  <a:txBody>
                    <a:bodyPr/>
                    <a:lstStyle/>
                    <a:p>
                      <a:pPr indent="0" algn="r">
                        <a:lnSpc>
                          <a:spcPct val="150000"/>
                        </a:lnSpc>
                        <a:spcAft>
                          <a:spcPts val="0"/>
                        </a:spcAft>
                      </a:pPr>
                      <a:endParaRPr lang="es-MX" sz="2200" dirty="0">
                        <a:effectLst/>
                        <a:latin typeface="Times New Roman"/>
                        <a:ea typeface="Cambria"/>
                        <a:cs typeface="Times New Roman"/>
                      </a:endParaRPr>
                    </a:p>
                  </a:txBody>
                  <a:tcPr marL="68580" marR="68580" marT="0" marB="0"/>
                </a:tc>
                <a:tc>
                  <a:txBody>
                    <a:bodyPr/>
                    <a:lstStyle/>
                    <a:p>
                      <a:pPr indent="0" algn="r">
                        <a:lnSpc>
                          <a:spcPct val="150000"/>
                        </a:lnSpc>
                        <a:spcAft>
                          <a:spcPts val="0"/>
                        </a:spcAft>
                      </a:pPr>
                      <a:r>
                        <a:rPr lang="es-MX" sz="2200">
                          <a:effectLst/>
                          <a:latin typeface="Arial"/>
                          <a:ea typeface="Times New Roman"/>
                          <a:cs typeface="Times New Roman"/>
                        </a:rPr>
                        <a:t> </a:t>
                      </a:r>
                      <a:endParaRPr lang="es-MX" sz="2200">
                        <a:effectLst/>
                        <a:latin typeface="Times New Roman"/>
                        <a:ea typeface="Cambria"/>
                        <a:cs typeface="Times New Roman"/>
                      </a:endParaRPr>
                    </a:p>
                  </a:txBody>
                  <a:tcPr marL="68580" marR="68580" marT="0" marB="0"/>
                </a:tc>
                <a:tc>
                  <a:txBody>
                    <a:bodyPr/>
                    <a:lstStyle/>
                    <a:p>
                      <a:pPr indent="0" algn="r">
                        <a:lnSpc>
                          <a:spcPct val="150000"/>
                        </a:lnSpc>
                        <a:spcAft>
                          <a:spcPts val="0"/>
                        </a:spcAft>
                      </a:pPr>
                      <a:r>
                        <a:rPr lang="es-MX" sz="2200">
                          <a:effectLst/>
                          <a:latin typeface="Arial"/>
                          <a:ea typeface="Times New Roman"/>
                          <a:cs typeface="Times New Roman"/>
                        </a:rPr>
                        <a:t> </a:t>
                      </a:r>
                      <a:endParaRPr lang="es-MX" sz="2200">
                        <a:effectLst/>
                        <a:latin typeface="Times New Roman"/>
                        <a:ea typeface="Cambria"/>
                        <a:cs typeface="Times New Roman"/>
                      </a:endParaRPr>
                    </a:p>
                  </a:txBody>
                  <a:tcPr marL="68580" marR="68580" marT="0" marB="0"/>
                </a:tc>
                <a:tc>
                  <a:txBody>
                    <a:bodyPr/>
                    <a:lstStyle/>
                    <a:p>
                      <a:pPr indent="0" algn="r">
                        <a:lnSpc>
                          <a:spcPct val="150000"/>
                        </a:lnSpc>
                        <a:spcAft>
                          <a:spcPts val="0"/>
                        </a:spcAft>
                      </a:pPr>
                      <a:r>
                        <a:rPr lang="es-MX" sz="2200" dirty="0">
                          <a:effectLst/>
                          <a:latin typeface="Arial"/>
                          <a:ea typeface="Times New Roman"/>
                          <a:cs typeface="Times New Roman"/>
                        </a:rPr>
                        <a:t> </a:t>
                      </a:r>
                      <a:endParaRPr lang="es-MX" sz="2200" dirty="0">
                        <a:effectLst/>
                        <a:latin typeface="Times New Roman"/>
                        <a:ea typeface="Cambria"/>
                        <a:cs typeface="Times New Roman"/>
                      </a:endParaRPr>
                    </a:p>
                  </a:txBody>
                  <a:tcPr marL="68580" marR="68580" marT="0" marB="0"/>
                </a:tc>
              </a:tr>
              <a:tr h="370840">
                <a:tc>
                  <a:txBody>
                    <a:bodyPr/>
                    <a:lstStyle/>
                    <a:p>
                      <a:pPr indent="0">
                        <a:lnSpc>
                          <a:spcPct val="100000"/>
                        </a:lnSpc>
                        <a:spcAft>
                          <a:spcPts val="0"/>
                        </a:spcAft>
                      </a:pPr>
                      <a:r>
                        <a:rPr lang="es-MX" sz="2200" kern="1200">
                          <a:solidFill>
                            <a:srgbClr val="000000"/>
                          </a:solidFill>
                          <a:effectLst/>
                          <a:latin typeface="Arial"/>
                          <a:ea typeface="MS Mincho"/>
                          <a:cs typeface="Times New Roman"/>
                        </a:rPr>
                        <a:t>Íntima</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36.3</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63.7</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70.3</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dirty="0">
                          <a:solidFill>
                            <a:srgbClr val="000000"/>
                          </a:solidFill>
                          <a:effectLst/>
                          <a:latin typeface="Arial"/>
                          <a:ea typeface="MS Mincho"/>
                          <a:cs typeface="Times New Roman"/>
                        </a:rPr>
                        <a:t>29.7</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kern="1200">
                          <a:solidFill>
                            <a:srgbClr val="000000"/>
                          </a:solidFill>
                          <a:effectLst/>
                          <a:latin typeface="Arial"/>
                          <a:ea typeface="MS Mincho"/>
                          <a:cs typeface="Times New Roman"/>
                        </a:rPr>
                        <a:t>Familiar</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54.7</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45.3</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74.4</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dirty="0">
                          <a:solidFill>
                            <a:srgbClr val="000000"/>
                          </a:solidFill>
                          <a:effectLst/>
                          <a:latin typeface="Arial"/>
                          <a:ea typeface="MS Mincho"/>
                          <a:cs typeface="Times New Roman"/>
                        </a:rPr>
                        <a:t>25.6</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kern="1200">
                          <a:solidFill>
                            <a:srgbClr val="000000"/>
                          </a:solidFill>
                          <a:effectLst/>
                          <a:latin typeface="Arial"/>
                          <a:ea typeface="MS Mincho"/>
                          <a:cs typeface="Times New Roman"/>
                        </a:rPr>
                        <a:t>Menores</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54.7</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45.3</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a:solidFill>
                            <a:srgbClr val="000000"/>
                          </a:solidFill>
                          <a:effectLst/>
                          <a:latin typeface="Arial"/>
                          <a:ea typeface="MS Mincho"/>
                          <a:cs typeface="Times New Roman"/>
                        </a:rPr>
                        <a:t>62.5</a:t>
                      </a:r>
                      <a:endParaRPr lang="es-MX" sz="2200">
                        <a:effectLst/>
                        <a:latin typeface="Cambria"/>
                        <a:ea typeface="ＭＳ 明朝"/>
                        <a:cs typeface="Times New Roman"/>
                      </a:endParaRPr>
                    </a:p>
                  </a:txBody>
                  <a:tcPr marL="68580" marR="68580" marT="0" marB="0"/>
                </a:tc>
                <a:tc>
                  <a:txBody>
                    <a:bodyPr/>
                    <a:lstStyle/>
                    <a:p>
                      <a:pPr indent="0" algn="r">
                        <a:spcAft>
                          <a:spcPts val="0"/>
                        </a:spcAft>
                      </a:pPr>
                      <a:r>
                        <a:rPr lang="es-MX" sz="2200" kern="1200" dirty="0">
                          <a:solidFill>
                            <a:srgbClr val="000000"/>
                          </a:solidFill>
                          <a:effectLst/>
                          <a:latin typeface="Arial"/>
                          <a:ea typeface="MS Mincho"/>
                          <a:cs typeface="Times New Roman"/>
                        </a:rPr>
                        <a:t>37.5</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kern="1200" dirty="0">
                          <a:solidFill>
                            <a:srgbClr val="000000"/>
                          </a:solidFill>
                          <a:effectLst/>
                          <a:latin typeface="Arial"/>
                          <a:ea typeface="MS Mincho"/>
                          <a:cs typeface="Times New Roman"/>
                        </a:rPr>
                        <a:t>Tercera edad</a:t>
                      </a:r>
                      <a:endParaRPr lang="es-MX" sz="2200" dirty="0">
                        <a:effectLst/>
                        <a:latin typeface="Cambria"/>
                        <a:ea typeface="ＭＳ 明朝"/>
                        <a:cs typeface="Times New Roman"/>
                      </a:endParaRPr>
                    </a:p>
                  </a:txBody>
                  <a:tcPr marL="68580" marR="68580" marT="0" marB="0"/>
                </a:tc>
                <a:tc>
                  <a:txBody>
                    <a:bodyPr/>
                    <a:lstStyle/>
                    <a:p>
                      <a:pPr indent="0" algn="r">
                        <a:spcAft>
                          <a:spcPts val="0"/>
                        </a:spcAft>
                      </a:pPr>
                      <a:r>
                        <a:rPr lang="es-MX" sz="2200" kern="1200" dirty="0">
                          <a:solidFill>
                            <a:srgbClr val="000000"/>
                          </a:solidFill>
                          <a:effectLst/>
                          <a:latin typeface="Arial"/>
                          <a:ea typeface="MS Mincho"/>
                          <a:cs typeface="Times New Roman"/>
                        </a:rPr>
                        <a:t>57.2</a:t>
                      </a:r>
                      <a:endParaRPr lang="es-MX" sz="2200" dirty="0">
                        <a:effectLst/>
                        <a:latin typeface="Cambria"/>
                        <a:ea typeface="ＭＳ 明朝"/>
                        <a:cs typeface="Times New Roman"/>
                      </a:endParaRPr>
                    </a:p>
                  </a:txBody>
                  <a:tcPr marL="68580" marR="68580" marT="0" marB="0"/>
                </a:tc>
                <a:tc>
                  <a:txBody>
                    <a:bodyPr/>
                    <a:lstStyle/>
                    <a:p>
                      <a:pPr indent="0" algn="r">
                        <a:spcAft>
                          <a:spcPts val="0"/>
                        </a:spcAft>
                      </a:pPr>
                      <a:r>
                        <a:rPr lang="es-MX" sz="2200" kern="1200" dirty="0">
                          <a:solidFill>
                            <a:srgbClr val="000000"/>
                          </a:solidFill>
                          <a:effectLst/>
                          <a:latin typeface="Arial"/>
                          <a:ea typeface="MS Mincho"/>
                          <a:cs typeface="Times New Roman"/>
                        </a:rPr>
                        <a:t>42.8</a:t>
                      </a:r>
                      <a:endParaRPr lang="es-MX" sz="2200" dirty="0">
                        <a:effectLst/>
                        <a:latin typeface="Cambria"/>
                        <a:ea typeface="ＭＳ 明朝"/>
                        <a:cs typeface="Times New Roman"/>
                      </a:endParaRPr>
                    </a:p>
                  </a:txBody>
                  <a:tcPr marL="68580" marR="68580" marT="0" marB="0"/>
                </a:tc>
                <a:tc>
                  <a:txBody>
                    <a:bodyPr/>
                    <a:lstStyle/>
                    <a:p>
                      <a:pPr indent="0" algn="r">
                        <a:spcAft>
                          <a:spcPts val="0"/>
                        </a:spcAft>
                      </a:pPr>
                      <a:r>
                        <a:rPr lang="es-MX" sz="2200" kern="1200" dirty="0">
                          <a:solidFill>
                            <a:srgbClr val="000000"/>
                          </a:solidFill>
                          <a:effectLst/>
                          <a:latin typeface="Arial"/>
                          <a:ea typeface="MS Mincho"/>
                          <a:cs typeface="Times New Roman"/>
                        </a:rPr>
                        <a:t>84.8</a:t>
                      </a:r>
                      <a:endParaRPr lang="es-MX" sz="2200" dirty="0">
                        <a:effectLst/>
                        <a:latin typeface="Cambria"/>
                        <a:ea typeface="ＭＳ 明朝"/>
                        <a:cs typeface="Times New Roman"/>
                      </a:endParaRPr>
                    </a:p>
                  </a:txBody>
                  <a:tcPr marL="68580" marR="68580" marT="0" marB="0"/>
                </a:tc>
                <a:tc>
                  <a:txBody>
                    <a:bodyPr/>
                    <a:lstStyle/>
                    <a:p>
                      <a:pPr indent="0" algn="r">
                        <a:spcAft>
                          <a:spcPts val="0"/>
                        </a:spcAft>
                      </a:pPr>
                      <a:r>
                        <a:rPr lang="es-MX" sz="2200" kern="1200" dirty="0">
                          <a:solidFill>
                            <a:srgbClr val="000000"/>
                          </a:solidFill>
                          <a:effectLst/>
                          <a:latin typeface="Arial"/>
                          <a:ea typeface="MS Mincho"/>
                          <a:cs typeface="Times New Roman"/>
                        </a:rPr>
                        <a:t>15.2</a:t>
                      </a:r>
                      <a:endParaRPr lang="es-MX" sz="22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159733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Circunstancias, </a:t>
            </a:r>
            <a:r>
              <a:rPr lang="es-MX" dirty="0"/>
              <a:t>por sexo, Estados Unidos, 1980-2008, porcentajes</a:t>
            </a:r>
            <a:endParaRPr lang="es-E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905595687"/>
              </p:ext>
            </p:extLst>
          </p:nvPr>
        </p:nvGraphicFramePr>
        <p:xfrm>
          <a:off x="457200" y="1600200"/>
          <a:ext cx="8229600" cy="4307840"/>
        </p:xfrm>
        <a:graphic>
          <a:graphicData uri="http://schemas.openxmlformats.org/drawingml/2006/table">
            <a:tbl>
              <a:tblPr firstRow="1" bandRow="1">
                <a:tableStyleId>{5C22544A-7EE6-4342-B048-85BDC9FD1C3A}</a:tableStyleId>
              </a:tblPr>
              <a:tblGrid>
                <a:gridCol w="2776415"/>
                <a:gridCol w="1455616"/>
                <a:gridCol w="1406769"/>
                <a:gridCol w="1367692"/>
                <a:gridCol w="1223108"/>
              </a:tblGrid>
              <a:tr h="370840">
                <a:tc>
                  <a:txBody>
                    <a:bodyPr/>
                    <a:lstStyle/>
                    <a:p>
                      <a:pPr indent="0" algn="l">
                        <a:lnSpc>
                          <a:spcPct val="100000"/>
                        </a:lnSpc>
                        <a:spcAft>
                          <a:spcPts val="0"/>
                        </a:spcAft>
                      </a:pPr>
                      <a:r>
                        <a:rPr lang="es-MX" sz="2200" dirty="0">
                          <a:effectLst/>
                          <a:latin typeface="Arial"/>
                          <a:ea typeface="Times New Roman"/>
                          <a:cs typeface="Times New Roman"/>
                        </a:rPr>
                        <a:t> </a:t>
                      </a:r>
                      <a:endParaRPr lang="es-MX" sz="2200" dirty="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200" b="1" kern="1200">
                          <a:solidFill>
                            <a:srgbClr val="FFFFFF"/>
                          </a:solidFill>
                          <a:effectLst/>
                          <a:latin typeface="Calibri"/>
                          <a:ea typeface="Cambria"/>
                          <a:cs typeface="Arial"/>
                        </a:rPr>
                        <a:t>Víctima</a:t>
                      </a:r>
                      <a:endParaRPr lang="es-MX" sz="22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200">
                          <a:effectLst/>
                          <a:latin typeface="Arial"/>
                          <a:ea typeface="Times New Roman"/>
                          <a:cs typeface="Times New Roman"/>
                        </a:rPr>
                        <a:t> </a:t>
                      </a:r>
                      <a:endParaRPr lang="es-MX" sz="22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200" b="1" kern="1200">
                          <a:solidFill>
                            <a:srgbClr val="FFFFFF"/>
                          </a:solidFill>
                          <a:effectLst/>
                          <a:latin typeface="Calibri"/>
                          <a:ea typeface="Cambria"/>
                          <a:cs typeface="Arial"/>
                        </a:rPr>
                        <a:t>Victimario</a:t>
                      </a:r>
                      <a:endParaRPr lang="es-MX" sz="22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200" dirty="0">
                          <a:effectLst/>
                          <a:latin typeface="Arial"/>
                          <a:ea typeface="Times New Roman"/>
                          <a:cs typeface="Times New Roman"/>
                        </a:rPr>
                        <a:t> </a:t>
                      </a:r>
                      <a:endParaRPr lang="es-MX" sz="2200" dirty="0">
                        <a:effectLst/>
                        <a:latin typeface="Times New Roman"/>
                        <a:ea typeface="Cambria"/>
                        <a:cs typeface="Times New Roman"/>
                      </a:endParaRPr>
                    </a:p>
                  </a:txBody>
                  <a:tcPr marL="68580" marR="68580" marT="0" marB="0"/>
                </a:tc>
              </a:tr>
              <a:tr h="370840">
                <a:tc>
                  <a:txBody>
                    <a:bodyPr/>
                    <a:lstStyle/>
                    <a:p>
                      <a:pPr indent="0">
                        <a:lnSpc>
                          <a:spcPct val="100000"/>
                        </a:lnSpc>
                        <a:spcAft>
                          <a:spcPts val="0"/>
                        </a:spcAft>
                      </a:pPr>
                      <a:r>
                        <a:rPr lang="es-MX" sz="2200">
                          <a:effectLst/>
                          <a:latin typeface="Arial"/>
                          <a:ea typeface="ＭＳ 明朝"/>
                          <a:cs typeface="Times New Roman"/>
                        </a:rPr>
                        <a:t> </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b="1" kern="1200">
                          <a:solidFill>
                            <a:srgbClr val="000000"/>
                          </a:solidFill>
                          <a:effectLst/>
                          <a:latin typeface="Arial"/>
                          <a:ea typeface="MS Mincho"/>
                          <a:cs typeface="Times New Roman"/>
                        </a:rPr>
                        <a:t>Hombres</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b="1" kern="1200">
                          <a:solidFill>
                            <a:srgbClr val="000000"/>
                          </a:solidFill>
                          <a:effectLst/>
                          <a:latin typeface="Arial"/>
                          <a:ea typeface="MS Mincho"/>
                          <a:cs typeface="Times New Roman"/>
                        </a:rPr>
                        <a:t>Mujeres</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b="1" kern="1200">
                          <a:solidFill>
                            <a:srgbClr val="000000"/>
                          </a:solidFill>
                          <a:effectLst/>
                          <a:latin typeface="Arial"/>
                          <a:ea typeface="MS Mincho"/>
                          <a:cs typeface="Times New Roman"/>
                        </a:rPr>
                        <a:t>Hombres</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b="1" kern="1200" dirty="0">
                          <a:solidFill>
                            <a:srgbClr val="000000"/>
                          </a:solidFill>
                          <a:effectLst/>
                          <a:latin typeface="Arial"/>
                          <a:ea typeface="MS Mincho"/>
                          <a:cs typeface="Times New Roman"/>
                        </a:rPr>
                        <a:t>Mujeres</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b="1" kern="1200">
                          <a:solidFill>
                            <a:srgbClr val="000000"/>
                          </a:solidFill>
                          <a:effectLst/>
                          <a:latin typeface="Arial"/>
                          <a:ea typeface="MS Mincho"/>
                          <a:cs typeface="Times New Roman"/>
                        </a:rPr>
                        <a:t>Todos los homicidios</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76.8</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23.2</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89.5</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10.5</a:t>
                      </a:r>
                      <a:endParaRPr lang="es-MX" sz="2200" dirty="0">
                        <a:effectLst/>
                        <a:latin typeface="Cambria"/>
                        <a:ea typeface="ＭＳ 明朝"/>
                        <a:cs typeface="Times New Roman"/>
                      </a:endParaRPr>
                    </a:p>
                  </a:txBody>
                  <a:tcPr marL="68580" marR="68580" marT="0" marB="0"/>
                </a:tc>
              </a:tr>
              <a:tr h="370840">
                <a:tc>
                  <a:txBody>
                    <a:bodyPr/>
                    <a:lstStyle/>
                    <a:p>
                      <a:pPr indent="0" algn="l">
                        <a:lnSpc>
                          <a:spcPct val="100000"/>
                        </a:lnSpc>
                        <a:spcAft>
                          <a:spcPts val="0"/>
                        </a:spcAft>
                      </a:pPr>
                      <a:r>
                        <a:rPr lang="es-MX" sz="2200" b="1" kern="1200">
                          <a:solidFill>
                            <a:srgbClr val="000000"/>
                          </a:solidFill>
                          <a:effectLst/>
                          <a:latin typeface="Arial"/>
                          <a:ea typeface="MS Mincho"/>
                          <a:cs typeface="Times New Roman"/>
                        </a:rPr>
                        <a:t>Circunstancias</a:t>
                      </a:r>
                      <a:endParaRPr lang="es-MX" sz="22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200">
                          <a:effectLst/>
                          <a:latin typeface="Arial"/>
                          <a:ea typeface="Times New Roman"/>
                          <a:cs typeface="Times New Roman"/>
                        </a:rPr>
                        <a:t> </a:t>
                      </a:r>
                      <a:endParaRPr lang="es-MX" sz="22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200">
                          <a:effectLst/>
                          <a:latin typeface="Arial"/>
                          <a:ea typeface="Times New Roman"/>
                          <a:cs typeface="Times New Roman"/>
                        </a:rPr>
                        <a:t> </a:t>
                      </a:r>
                      <a:endParaRPr lang="es-MX" sz="22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200">
                          <a:effectLst/>
                          <a:latin typeface="Arial"/>
                          <a:ea typeface="Times New Roman"/>
                          <a:cs typeface="Times New Roman"/>
                        </a:rPr>
                        <a:t> </a:t>
                      </a:r>
                      <a:endParaRPr lang="es-MX" sz="2200">
                        <a:effectLst/>
                        <a:latin typeface="Times New Roman"/>
                        <a:ea typeface="Cambria"/>
                        <a:cs typeface="Times New Roman"/>
                      </a:endParaRPr>
                    </a:p>
                  </a:txBody>
                  <a:tcPr marL="68580" marR="68580" marT="0" marB="0"/>
                </a:tc>
                <a:tc>
                  <a:txBody>
                    <a:bodyPr/>
                    <a:lstStyle/>
                    <a:p>
                      <a:pPr indent="0" algn="r">
                        <a:lnSpc>
                          <a:spcPct val="100000"/>
                        </a:lnSpc>
                        <a:spcAft>
                          <a:spcPts val="0"/>
                        </a:spcAft>
                      </a:pPr>
                      <a:r>
                        <a:rPr lang="es-MX" sz="2200" dirty="0">
                          <a:effectLst/>
                          <a:latin typeface="Arial"/>
                          <a:ea typeface="Times New Roman"/>
                          <a:cs typeface="Times New Roman"/>
                        </a:rPr>
                        <a:t> </a:t>
                      </a:r>
                      <a:endParaRPr lang="es-MX" sz="2200" dirty="0">
                        <a:effectLst/>
                        <a:latin typeface="Times New Roman"/>
                        <a:ea typeface="Cambria"/>
                        <a:cs typeface="Times New Roman"/>
                      </a:endParaRPr>
                    </a:p>
                  </a:txBody>
                  <a:tcPr marL="68580" marR="68580" marT="0" marB="0"/>
                </a:tc>
              </a:tr>
              <a:tr h="370840">
                <a:tc>
                  <a:txBody>
                    <a:bodyPr/>
                    <a:lstStyle/>
                    <a:p>
                      <a:pPr indent="0">
                        <a:lnSpc>
                          <a:spcPct val="100000"/>
                        </a:lnSpc>
                        <a:spcAft>
                          <a:spcPts val="0"/>
                        </a:spcAft>
                      </a:pPr>
                      <a:r>
                        <a:rPr lang="es-MX" sz="2200" kern="1200">
                          <a:solidFill>
                            <a:srgbClr val="000000"/>
                          </a:solidFill>
                          <a:effectLst/>
                          <a:latin typeface="Arial"/>
                          <a:ea typeface="MS Mincho"/>
                          <a:cs typeface="Times New Roman"/>
                        </a:rPr>
                        <a:t>Asesinato culposo</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79.2</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20.8</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93.2</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6.8</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kern="1200" dirty="0">
                          <a:solidFill>
                            <a:srgbClr val="000000"/>
                          </a:solidFill>
                          <a:effectLst/>
                          <a:latin typeface="Arial"/>
                          <a:ea typeface="MS Mincho"/>
                          <a:cs typeface="Times New Roman"/>
                        </a:rPr>
                        <a:t>Crimen sexual</a:t>
                      </a:r>
                      <a:endParaRPr lang="es-MX" sz="2200" dirty="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18.3</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FF6600"/>
                          </a:solidFill>
                          <a:effectLst/>
                          <a:latin typeface="Arial"/>
                          <a:ea typeface="MS Mincho"/>
                          <a:cs typeface="Times New Roman"/>
                        </a:rPr>
                        <a:t>81.7</a:t>
                      </a:r>
                      <a:endParaRPr lang="es-MX" sz="2200" dirty="0">
                        <a:solidFill>
                          <a:srgbClr val="FF6600"/>
                        </a:solidFill>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93.7</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6.3</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kern="1200">
                          <a:solidFill>
                            <a:srgbClr val="000000"/>
                          </a:solidFill>
                          <a:effectLst/>
                          <a:latin typeface="Arial"/>
                          <a:ea typeface="MS Mincho"/>
                          <a:cs typeface="Times New Roman"/>
                        </a:rPr>
                        <a:t>Por drogas</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90.5</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9.5</a:t>
                      </a:r>
                      <a:endParaRPr lang="es-MX" sz="2200" dirty="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95.5</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4.5</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kern="1200">
                          <a:solidFill>
                            <a:srgbClr val="000000"/>
                          </a:solidFill>
                          <a:effectLst/>
                          <a:latin typeface="Arial"/>
                          <a:ea typeface="MS Mincho"/>
                          <a:cs typeface="Times New Roman"/>
                        </a:rPr>
                        <a:t>De pandillas</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94.6</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5.4</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98.3</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1.7</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kern="1200">
                          <a:solidFill>
                            <a:srgbClr val="000000"/>
                          </a:solidFill>
                          <a:effectLst/>
                          <a:latin typeface="Arial"/>
                          <a:ea typeface="MS Mincho"/>
                          <a:cs typeface="Times New Roman"/>
                        </a:rPr>
                        <a:t>Disputa</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77.2</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22.8</a:t>
                      </a:r>
                      <a:endParaRPr lang="es-MX" sz="2200" dirty="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a:solidFill>
                            <a:srgbClr val="000000"/>
                          </a:solidFill>
                          <a:effectLst/>
                          <a:latin typeface="Arial"/>
                          <a:ea typeface="MS Mincho"/>
                          <a:cs typeface="Times New Roman"/>
                        </a:rPr>
                        <a:t>86.6</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13.4</a:t>
                      </a:r>
                      <a:endParaRPr lang="es-MX" sz="2200" dirty="0">
                        <a:effectLst/>
                        <a:latin typeface="Cambria"/>
                        <a:ea typeface="ＭＳ 明朝"/>
                        <a:cs typeface="Times New Roman"/>
                      </a:endParaRPr>
                    </a:p>
                  </a:txBody>
                  <a:tcPr marL="68580" marR="68580" marT="0" marB="0"/>
                </a:tc>
              </a:tr>
              <a:tr h="370840">
                <a:tc>
                  <a:txBody>
                    <a:bodyPr/>
                    <a:lstStyle/>
                    <a:p>
                      <a:pPr indent="0">
                        <a:lnSpc>
                          <a:spcPct val="100000"/>
                        </a:lnSpc>
                        <a:spcAft>
                          <a:spcPts val="0"/>
                        </a:spcAft>
                      </a:pPr>
                      <a:r>
                        <a:rPr lang="es-MX" sz="2200" kern="1200">
                          <a:solidFill>
                            <a:srgbClr val="000000"/>
                          </a:solidFill>
                          <a:effectLst/>
                          <a:latin typeface="Arial"/>
                          <a:ea typeface="MS Mincho"/>
                          <a:cs typeface="Times New Roman"/>
                        </a:rPr>
                        <a:t>En el lugar de trabajo</a:t>
                      </a:r>
                      <a:endParaRPr lang="es-MX" sz="220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79.1</a:t>
                      </a:r>
                      <a:endParaRPr lang="es-MX" sz="2200" dirty="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20.9</a:t>
                      </a:r>
                      <a:endParaRPr lang="es-MX" sz="2200" dirty="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91.3</a:t>
                      </a:r>
                      <a:endParaRPr lang="es-MX" sz="2200" dirty="0">
                        <a:effectLst/>
                        <a:latin typeface="Cambria"/>
                        <a:ea typeface="ＭＳ 明朝"/>
                        <a:cs typeface="Times New Roman"/>
                      </a:endParaRPr>
                    </a:p>
                  </a:txBody>
                  <a:tcPr marL="68580" marR="68580" marT="0" marB="0"/>
                </a:tc>
                <a:tc>
                  <a:txBody>
                    <a:bodyPr/>
                    <a:lstStyle/>
                    <a:p>
                      <a:pPr indent="0" algn="r">
                        <a:lnSpc>
                          <a:spcPct val="100000"/>
                        </a:lnSpc>
                        <a:spcAft>
                          <a:spcPts val="0"/>
                        </a:spcAft>
                      </a:pPr>
                      <a:r>
                        <a:rPr lang="es-MX" sz="2200" kern="1200" dirty="0">
                          <a:solidFill>
                            <a:srgbClr val="000000"/>
                          </a:solidFill>
                          <a:effectLst/>
                          <a:latin typeface="Arial"/>
                          <a:ea typeface="MS Mincho"/>
                          <a:cs typeface="Times New Roman"/>
                        </a:rPr>
                        <a:t>8.7</a:t>
                      </a:r>
                      <a:endParaRPr lang="es-MX" sz="2200" dirty="0">
                        <a:effectLst/>
                        <a:latin typeface="Cambria"/>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2607184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Violencia de género en la educación superior</a:t>
            </a:r>
            <a:endParaRPr lang="es-ES" dirty="0"/>
          </a:p>
        </p:txBody>
      </p:sp>
      <p:sp>
        <p:nvSpPr>
          <p:cNvPr id="3" name="Marcador de contenido 2"/>
          <p:cNvSpPr>
            <a:spLocks noGrp="1"/>
          </p:cNvSpPr>
          <p:nvPr>
            <p:ph idx="1"/>
          </p:nvPr>
        </p:nvSpPr>
        <p:spPr/>
        <p:txBody>
          <a:bodyPr>
            <a:normAutofit/>
          </a:bodyPr>
          <a:lstStyle/>
          <a:p>
            <a:r>
              <a:rPr lang="es-ES" sz="3600" dirty="0"/>
              <a:t>acto de violencia basado en la pertenencia al sexo femenino que tenga o pueda tener como resultado un daño o sufrimiento</a:t>
            </a:r>
          </a:p>
        </p:txBody>
      </p:sp>
    </p:spTree>
    <p:extLst>
      <p:ext uri="{BB962C8B-B14F-4D97-AF65-F5344CB8AC3E}">
        <p14:creationId xmlns:p14="http://schemas.microsoft.com/office/powerpoint/2010/main" val="3605136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Perspectiva de género</a:t>
            </a:r>
            <a:endParaRPr lang="es-ES" dirty="0"/>
          </a:p>
        </p:txBody>
      </p:sp>
      <p:sp>
        <p:nvSpPr>
          <p:cNvPr id="3" name="Marcador de contenido 2"/>
          <p:cNvSpPr>
            <a:spLocks noGrp="1"/>
          </p:cNvSpPr>
          <p:nvPr>
            <p:ph idx="1"/>
          </p:nvPr>
        </p:nvSpPr>
        <p:spPr/>
        <p:txBody>
          <a:bodyPr>
            <a:normAutofit lnSpcReduction="10000"/>
          </a:bodyPr>
          <a:lstStyle/>
          <a:p>
            <a:r>
              <a:rPr lang="es-ES_tradnl" sz="3600" dirty="0"/>
              <a:t>establecer los nexos que </a:t>
            </a:r>
            <a:r>
              <a:rPr lang="es-ES_tradnl" sz="3600" dirty="0" smtClean="0"/>
              <a:t>conectan la violencia </a:t>
            </a:r>
            <a:r>
              <a:rPr lang="es-ES_tradnl" sz="3600" dirty="0"/>
              <a:t>con el orden simbólico, </a:t>
            </a:r>
            <a:r>
              <a:rPr lang="es-ES_tradnl" sz="3600" dirty="0" smtClean="0"/>
              <a:t>la construcción de identidades, la </a:t>
            </a:r>
            <a:r>
              <a:rPr lang="es-ES_tradnl" sz="3600" dirty="0"/>
              <a:t>vida política, la actividad económica y el mundo social en su dimensión de </a:t>
            </a:r>
            <a:r>
              <a:rPr lang="es-ES_tradnl" sz="3600" dirty="0" smtClean="0"/>
              <a:t>género</a:t>
            </a:r>
          </a:p>
          <a:p>
            <a:r>
              <a:rPr lang="es-ES_tradnl" sz="3600" dirty="0" smtClean="0"/>
              <a:t>no se trata de las mujeres</a:t>
            </a:r>
            <a:r>
              <a:rPr lang="es-ES_tradnl" sz="3600" dirty="0"/>
              <a:t>, sino del hecho de que la experiencia humana está atravesada por la existencia de dos sexos</a:t>
            </a:r>
            <a:r>
              <a:rPr lang="es-MX" sz="3600" dirty="0"/>
              <a:t> </a:t>
            </a:r>
            <a:r>
              <a:rPr lang="es-MX" sz="3600" dirty="0" smtClean="0"/>
              <a:t> </a:t>
            </a:r>
            <a:endParaRPr lang="es-ES" sz="3600" dirty="0"/>
          </a:p>
        </p:txBody>
      </p:sp>
    </p:spTree>
    <p:extLst>
      <p:ext uri="{BB962C8B-B14F-4D97-AF65-F5344CB8AC3E}">
        <p14:creationId xmlns:p14="http://schemas.microsoft.com/office/powerpoint/2010/main" val="7686015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Mitos sobre la violencia de género</a:t>
            </a:r>
            <a:endParaRPr lang="es-ES" dirty="0"/>
          </a:p>
        </p:txBody>
      </p:sp>
      <p:sp>
        <p:nvSpPr>
          <p:cNvPr id="3" name="Marcador de contenido 2"/>
          <p:cNvSpPr>
            <a:spLocks noGrp="1"/>
          </p:cNvSpPr>
          <p:nvPr>
            <p:ph idx="1"/>
          </p:nvPr>
        </p:nvSpPr>
        <p:spPr/>
        <p:txBody>
          <a:bodyPr/>
          <a:lstStyle/>
          <a:p>
            <a:r>
              <a:rPr lang="es-ES" sz="3600" dirty="0"/>
              <a:t>q</a:t>
            </a:r>
            <a:r>
              <a:rPr lang="es-ES" sz="3600" dirty="0" smtClean="0"/>
              <a:t>ue todos los hombres son igualmente violentos en todas las situaciones</a:t>
            </a:r>
          </a:p>
          <a:p>
            <a:r>
              <a:rPr lang="es-ES" sz="3600" dirty="0"/>
              <a:t>q</a:t>
            </a:r>
            <a:r>
              <a:rPr lang="es-ES" sz="3600" dirty="0" smtClean="0"/>
              <a:t>ue las mujeres no son violentas</a:t>
            </a:r>
          </a:p>
          <a:p>
            <a:r>
              <a:rPr lang="es-ES" sz="3600" dirty="0"/>
              <a:t>q</a:t>
            </a:r>
            <a:r>
              <a:rPr lang="es-ES" sz="3600" dirty="0" smtClean="0"/>
              <a:t>ue la violencia no tiene sentido</a:t>
            </a:r>
          </a:p>
          <a:p>
            <a:r>
              <a:rPr lang="es-ES" sz="3600" dirty="0"/>
              <a:t>q</a:t>
            </a:r>
            <a:r>
              <a:rPr lang="es-ES" sz="3600" dirty="0" smtClean="0"/>
              <a:t>ue las mujeres son violentadas “por el hecho de ser mujeres”</a:t>
            </a:r>
          </a:p>
          <a:p>
            <a:endParaRPr lang="es-ES" dirty="0"/>
          </a:p>
        </p:txBody>
      </p:sp>
    </p:spTree>
    <p:extLst>
      <p:ext uri="{BB962C8B-B14F-4D97-AF65-F5344CB8AC3E}">
        <p14:creationId xmlns:p14="http://schemas.microsoft.com/office/powerpoint/2010/main" val="3514791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Diferencia de género</a:t>
            </a:r>
            <a:endParaRPr lang="es-ES" dirty="0"/>
          </a:p>
        </p:txBody>
      </p:sp>
      <p:sp>
        <p:nvSpPr>
          <p:cNvPr id="3" name="Marcador de contenido 2"/>
          <p:cNvSpPr>
            <a:spLocks noGrp="1"/>
          </p:cNvSpPr>
          <p:nvPr>
            <p:ph idx="1"/>
          </p:nvPr>
        </p:nvSpPr>
        <p:spPr/>
        <p:txBody>
          <a:bodyPr>
            <a:normAutofit/>
          </a:bodyPr>
          <a:lstStyle/>
          <a:p>
            <a:r>
              <a:rPr lang="es-ES_tradnl" sz="3600" dirty="0"/>
              <a:t>la experiencia de la violencia es diferencial en función del sexo de quien la ejerce y de quien la </a:t>
            </a:r>
            <a:r>
              <a:rPr lang="es-ES_tradnl" sz="3600" dirty="0" smtClean="0"/>
              <a:t>absorbe</a:t>
            </a:r>
            <a:endParaRPr lang="es-MX" sz="3600" dirty="0" smtClean="0"/>
          </a:p>
          <a:p>
            <a:r>
              <a:rPr lang="es-ES_tradnl" sz="3600" dirty="0"/>
              <a:t>la agresión ha demostrado ser la diferencia de género más consistente: está presente en todas las culturas donde esa conducta ha sido estudiada</a:t>
            </a:r>
            <a:r>
              <a:rPr lang="es-MX" sz="3600" dirty="0"/>
              <a:t> </a:t>
            </a:r>
            <a:endParaRPr lang="es-ES" sz="3600" dirty="0"/>
          </a:p>
        </p:txBody>
      </p:sp>
    </p:spTree>
    <p:extLst>
      <p:ext uri="{BB962C8B-B14F-4D97-AF65-F5344CB8AC3E}">
        <p14:creationId xmlns:p14="http://schemas.microsoft.com/office/powerpoint/2010/main" val="35652812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Cuerpos indefensos</a:t>
            </a:r>
            <a:endParaRPr lang="es-ES" dirty="0"/>
          </a:p>
        </p:txBody>
      </p:sp>
      <p:sp>
        <p:nvSpPr>
          <p:cNvPr id="3" name="Marcador de contenido 2"/>
          <p:cNvSpPr>
            <a:spLocks noGrp="1"/>
          </p:cNvSpPr>
          <p:nvPr>
            <p:ph idx="1"/>
          </p:nvPr>
        </p:nvSpPr>
        <p:spPr/>
        <p:txBody>
          <a:bodyPr>
            <a:normAutofit/>
          </a:bodyPr>
          <a:lstStyle/>
          <a:p>
            <a:r>
              <a:rPr lang="es-ES_tradnl" sz="3600" dirty="0" smtClean="0"/>
              <a:t>Las </a:t>
            </a:r>
            <a:r>
              <a:rPr lang="es-ES_tradnl" sz="3600" dirty="0"/>
              <a:t>definiciones patriarcales de feminidad (como la dependencia o el temor) cuentan como un </a:t>
            </a:r>
            <a:r>
              <a:rPr lang="es-ES_tradnl" sz="3600" b="1" dirty="0">
                <a:solidFill>
                  <a:srgbClr val="FFFF00"/>
                </a:solidFill>
              </a:rPr>
              <a:t>desarme</a:t>
            </a:r>
            <a:r>
              <a:rPr lang="es-ES_tradnl" sz="3600" dirty="0"/>
              <a:t> cultural que puede ser tan efectivo como uno de tipo </a:t>
            </a:r>
            <a:r>
              <a:rPr lang="es-ES_tradnl" sz="3600" dirty="0" smtClean="0"/>
              <a:t>físico</a:t>
            </a:r>
            <a:r>
              <a:rPr lang="es-MX" sz="3600" dirty="0" smtClean="0"/>
              <a:t> (Connell)</a:t>
            </a:r>
            <a:endParaRPr lang="es-ES" sz="3600" dirty="0"/>
          </a:p>
        </p:txBody>
      </p:sp>
    </p:spTree>
    <p:extLst>
      <p:ext uri="{BB962C8B-B14F-4D97-AF65-F5344CB8AC3E}">
        <p14:creationId xmlns:p14="http://schemas.microsoft.com/office/powerpoint/2010/main" val="323725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Violentar</a:t>
            </a:r>
            <a:endParaRPr lang="es-ES" dirty="0"/>
          </a:p>
        </p:txBody>
      </p:sp>
      <p:sp>
        <p:nvSpPr>
          <p:cNvPr id="3" name="Marcador de contenido 2"/>
          <p:cNvSpPr>
            <a:spLocks noGrp="1"/>
          </p:cNvSpPr>
          <p:nvPr>
            <p:ph idx="1"/>
          </p:nvPr>
        </p:nvSpPr>
        <p:spPr/>
        <p:txBody>
          <a:bodyPr>
            <a:noAutofit/>
          </a:bodyPr>
          <a:lstStyle/>
          <a:p>
            <a:pPr marL="514350" indent="-514350">
              <a:buAutoNum type="arabicPeriod"/>
            </a:pPr>
            <a:r>
              <a:rPr lang="es-MX" sz="3600" dirty="0" smtClean="0"/>
              <a:t>tr</a:t>
            </a:r>
            <a:r>
              <a:rPr lang="es-MX" sz="3600" dirty="0"/>
              <a:t>. Aplicar medios violentos a cosas o personas para vencer su resistencia.</a:t>
            </a:r>
          </a:p>
          <a:p>
            <a:pPr marL="514350" indent="-514350">
              <a:buAutoNum type="arabicPeriod"/>
            </a:pPr>
            <a:r>
              <a:rPr lang="es-MX" sz="3600" dirty="0" smtClean="0"/>
              <a:t>tr</a:t>
            </a:r>
            <a:r>
              <a:rPr lang="es-MX" sz="3600" dirty="0"/>
              <a:t>. Entrar en una casa u otra parte contra la voluntad de su dueño</a:t>
            </a:r>
            <a:r>
              <a:rPr lang="es-MX" sz="3600" dirty="0" smtClean="0"/>
              <a:t>.</a:t>
            </a:r>
          </a:p>
          <a:p>
            <a:pPr marL="514350" indent="-514350">
              <a:buAutoNum type="arabicPeriod"/>
            </a:pPr>
            <a:r>
              <a:rPr lang="es-MX" sz="3600" dirty="0" smtClean="0"/>
              <a:t>tr</a:t>
            </a:r>
            <a:r>
              <a:rPr lang="es-MX" sz="3600" dirty="0"/>
              <a:t>. Poner a alguien en una situación violenta o hacer que se moleste o enoje. U. t. c. </a:t>
            </a:r>
            <a:r>
              <a:rPr lang="es-MX" sz="3600" dirty="0" smtClean="0"/>
              <a:t>Prnl.</a:t>
            </a:r>
            <a:endParaRPr lang="es-MX" sz="3600" dirty="0"/>
          </a:p>
        </p:txBody>
      </p:sp>
    </p:spTree>
    <p:extLst>
      <p:ext uri="{BB962C8B-B14F-4D97-AF65-F5344CB8AC3E}">
        <p14:creationId xmlns:p14="http://schemas.microsoft.com/office/powerpoint/2010/main" val="30493757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Violencia simbólica</a:t>
            </a:r>
            <a:endParaRPr lang="es-ES" dirty="0"/>
          </a:p>
        </p:txBody>
      </p:sp>
      <p:sp>
        <p:nvSpPr>
          <p:cNvPr id="3" name="Marcador de contenido 2"/>
          <p:cNvSpPr>
            <a:spLocks noGrp="1"/>
          </p:cNvSpPr>
          <p:nvPr>
            <p:ph idx="1"/>
          </p:nvPr>
        </p:nvSpPr>
        <p:spPr/>
        <p:txBody>
          <a:bodyPr>
            <a:normAutofit/>
          </a:bodyPr>
          <a:lstStyle/>
          <a:p>
            <a:r>
              <a:rPr lang="es-ES" sz="3600" dirty="0"/>
              <a:t>violencia amortiguada, insensible, e invisible para sus propias víctimas, que se ejerce esencialmente a través de los caminos puramente simbólicos de la comunicación y del conocimiento o, más exactamente, del desconocimiento, del reconocimiento o, en último término, del sentimiento (</a:t>
            </a:r>
            <a:r>
              <a:rPr lang="es-ES" sz="3600" dirty="0" smtClean="0"/>
              <a:t>Bourdieu)</a:t>
            </a:r>
            <a:endParaRPr lang="es-ES" sz="3600" dirty="0"/>
          </a:p>
        </p:txBody>
      </p:sp>
    </p:spTree>
    <p:extLst>
      <p:ext uri="{BB962C8B-B14F-4D97-AF65-F5344CB8AC3E}">
        <p14:creationId xmlns:p14="http://schemas.microsoft.com/office/powerpoint/2010/main" val="31497569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Masculinidades dominantes</a:t>
            </a:r>
            <a:endParaRPr lang="es-ES" dirty="0"/>
          </a:p>
        </p:txBody>
      </p:sp>
      <p:sp>
        <p:nvSpPr>
          <p:cNvPr id="3" name="Marcador de contenido 2"/>
          <p:cNvSpPr>
            <a:spLocks noGrp="1"/>
          </p:cNvSpPr>
          <p:nvPr>
            <p:ph idx="1"/>
          </p:nvPr>
        </p:nvSpPr>
        <p:spPr/>
        <p:txBody>
          <a:bodyPr>
            <a:normAutofit/>
          </a:bodyPr>
          <a:lstStyle/>
          <a:p>
            <a:r>
              <a:rPr lang="es-ES" sz="3600" dirty="0"/>
              <a:t>Dentro del marco de las masculinidades dominantes, blancas y heterosexuales, los varones aprenden a dar por supuesta su superioridad. Esto va aparejado con un fuerte sentido de autoridad a partir del cual los varones pueden sentir que tienen el derecho de ser oídos y también escuchados (</a:t>
            </a:r>
            <a:r>
              <a:rPr lang="es-ES" sz="3600" dirty="0" err="1" smtClean="0"/>
              <a:t>Seidler</a:t>
            </a:r>
            <a:r>
              <a:rPr lang="es-MX" sz="3600" dirty="0" smtClean="0"/>
              <a:t>)</a:t>
            </a:r>
            <a:endParaRPr lang="es-ES" sz="3600" dirty="0"/>
          </a:p>
        </p:txBody>
      </p:sp>
    </p:spTree>
    <p:extLst>
      <p:ext uri="{BB962C8B-B14F-4D97-AF65-F5344CB8AC3E}">
        <p14:creationId xmlns:p14="http://schemas.microsoft.com/office/powerpoint/2010/main" val="15307832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Supremacía</a:t>
            </a:r>
            <a:endParaRPr lang="es-ES" dirty="0"/>
          </a:p>
        </p:txBody>
      </p:sp>
      <p:sp>
        <p:nvSpPr>
          <p:cNvPr id="3" name="Marcador de contenido 2"/>
          <p:cNvSpPr>
            <a:spLocks noGrp="1"/>
          </p:cNvSpPr>
          <p:nvPr>
            <p:ph idx="1"/>
          </p:nvPr>
        </p:nvSpPr>
        <p:spPr/>
        <p:txBody>
          <a:bodyPr>
            <a:normAutofit/>
          </a:bodyPr>
          <a:lstStyle/>
          <a:p>
            <a:r>
              <a:rPr lang="es-ES" sz="3400" dirty="0"/>
              <a:t>En tanto la supremacía de un sexo sobre el otro pueda ser acordada a partir de una base inteligible —como el ejercicio de la violencia—, se convierte en una forma de legitimidad del orden jerárquico cuyo resultado es el ejercicio de una autoridad conferida sobre la base de un capital simbólico</a:t>
            </a:r>
            <a:r>
              <a:rPr lang="es-MX" sz="3400" dirty="0"/>
              <a:t> </a:t>
            </a:r>
            <a:endParaRPr lang="es-ES" sz="3400" dirty="0"/>
          </a:p>
        </p:txBody>
      </p:sp>
    </p:spTree>
    <p:extLst>
      <p:ext uri="{BB962C8B-B14F-4D97-AF65-F5344CB8AC3E}">
        <p14:creationId xmlns:p14="http://schemas.microsoft.com/office/powerpoint/2010/main" val="354422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Hipótesis</a:t>
            </a:r>
            <a:endParaRPr lang="es-ES" dirty="0"/>
          </a:p>
        </p:txBody>
      </p:sp>
      <p:sp>
        <p:nvSpPr>
          <p:cNvPr id="3" name="Marcador de contenido 2"/>
          <p:cNvSpPr>
            <a:spLocks noGrp="1"/>
          </p:cNvSpPr>
          <p:nvPr>
            <p:ph idx="1"/>
          </p:nvPr>
        </p:nvSpPr>
        <p:spPr/>
        <p:txBody>
          <a:bodyPr>
            <a:normAutofit/>
          </a:bodyPr>
          <a:lstStyle/>
          <a:p>
            <a:r>
              <a:rPr lang="es-ES" sz="3600" dirty="0"/>
              <a:t>l</a:t>
            </a:r>
            <a:r>
              <a:rPr lang="es-ES" sz="3600" dirty="0" smtClean="0"/>
              <a:t>a violencia de género es un mecanismo de imposición simbólica mediante el cual se establece un posicionamiento de supremacía de los hombres sobre las mujeres</a:t>
            </a:r>
            <a:endParaRPr lang="es-ES" sz="3600" dirty="0"/>
          </a:p>
        </p:txBody>
      </p:sp>
    </p:spTree>
    <p:extLst>
      <p:ext uri="{BB962C8B-B14F-4D97-AF65-F5344CB8AC3E}">
        <p14:creationId xmlns:p14="http://schemas.microsoft.com/office/powerpoint/2010/main" val="31159336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El sentido de la violencia</a:t>
            </a:r>
            <a:endParaRPr lang="es-ES" dirty="0"/>
          </a:p>
        </p:txBody>
      </p:sp>
      <p:sp>
        <p:nvSpPr>
          <p:cNvPr id="4" name="Marcador de contenido 3"/>
          <p:cNvSpPr>
            <a:spLocks noGrp="1"/>
          </p:cNvSpPr>
          <p:nvPr>
            <p:ph sz="half" idx="2"/>
          </p:nvPr>
        </p:nvSpPr>
        <p:spPr>
          <a:xfrm>
            <a:off x="457200" y="1680308"/>
            <a:ext cx="4040188" cy="4445855"/>
          </a:xfrm>
        </p:spPr>
        <p:txBody>
          <a:bodyPr>
            <a:normAutofit/>
          </a:bodyPr>
          <a:lstStyle/>
          <a:p>
            <a:r>
              <a:rPr lang="es-ES" sz="3600" dirty="0"/>
              <a:t>detener la invasión</a:t>
            </a:r>
          </a:p>
          <a:p>
            <a:r>
              <a:rPr lang="es-ES" sz="3600" dirty="0" smtClean="0"/>
              <a:t>garantizar la exclusividad</a:t>
            </a:r>
          </a:p>
          <a:p>
            <a:r>
              <a:rPr lang="es-ES" sz="3600" dirty="0" smtClean="0"/>
              <a:t>mantener la pureza</a:t>
            </a:r>
          </a:p>
        </p:txBody>
      </p:sp>
      <p:sp>
        <p:nvSpPr>
          <p:cNvPr id="6" name="Marcador de contenido 5"/>
          <p:cNvSpPr>
            <a:spLocks noGrp="1"/>
          </p:cNvSpPr>
          <p:nvPr>
            <p:ph sz="quarter" idx="4"/>
          </p:nvPr>
        </p:nvSpPr>
        <p:spPr>
          <a:xfrm>
            <a:off x="4645025" y="1680308"/>
            <a:ext cx="4041775" cy="4445855"/>
          </a:xfrm>
        </p:spPr>
        <p:txBody>
          <a:bodyPr>
            <a:normAutofit/>
          </a:bodyPr>
          <a:lstStyle/>
          <a:p>
            <a:r>
              <a:rPr lang="es-ES" sz="3600" dirty="0" smtClean="0"/>
              <a:t>proteger el territorio</a:t>
            </a:r>
          </a:p>
          <a:p>
            <a:r>
              <a:rPr lang="es-ES" sz="3600" dirty="0" smtClean="0"/>
              <a:t>conservar los privilegios</a:t>
            </a:r>
          </a:p>
          <a:p>
            <a:r>
              <a:rPr lang="es-ES" sz="3600" dirty="0"/>
              <a:t>subrayar las diferencias</a:t>
            </a:r>
          </a:p>
          <a:p>
            <a:endParaRPr lang="es-ES" sz="3600" dirty="0"/>
          </a:p>
        </p:txBody>
      </p:sp>
    </p:spTree>
    <p:extLst>
      <p:ext uri="{BB962C8B-B14F-4D97-AF65-F5344CB8AC3E}">
        <p14:creationId xmlns:p14="http://schemas.microsoft.com/office/powerpoint/2010/main" val="7996907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Modalidades</a:t>
            </a:r>
            <a:endParaRPr lang="es-ES" dirty="0"/>
          </a:p>
        </p:txBody>
      </p:sp>
      <p:sp>
        <p:nvSpPr>
          <p:cNvPr id="3" name="Marcador de contenido 2"/>
          <p:cNvSpPr>
            <a:spLocks noGrp="1"/>
          </p:cNvSpPr>
          <p:nvPr>
            <p:ph idx="1"/>
          </p:nvPr>
        </p:nvSpPr>
        <p:spPr/>
        <p:txBody>
          <a:bodyPr/>
          <a:lstStyle/>
          <a:p>
            <a:r>
              <a:rPr lang="es-ES" sz="3600" dirty="0" smtClean="0"/>
              <a:t>física (golpear)</a:t>
            </a:r>
          </a:p>
          <a:p>
            <a:r>
              <a:rPr lang="es-ES" sz="3600" dirty="0"/>
              <a:t>p</a:t>
            </a:r>
            <a:r>
              <a:rPr lang="es-ES" sz="3600" dirty="0" smtClean="0"/>
              <a:t>sicológica (burlarse)</a:t>
            </a:r>
          </a:p>
          <a:p>
            <a:r>
              <a:rPr lang="es-ES" sz="3600" dirty="0" smtClean="0"/>
              <a:t>social (excluir)</a:t>
            </a:r>
          </a:p>
          <a:p>
            <a:r>
              <a:rPr lang="es-ES" sz="3600" dirty="0" smtClean="0"/>
              <a:t>económica (segregar)</a:t>
            </a:r>
          </a:p>
          <a:p>
            <a:r>
              <a:rPr lang="es-ES" sz="3600" dirty="0" smtClean="0"/>
              <a:t>sexual (acosar)</a:t>
            </a:r>
          </a:p>
          <a:p>
            <a:r>
              <a:rPr lang="es-ES" sz="3600" dirty="0" smtClean="0"/>
              <a:t>simbólica (desprestigiar)</a:t>
            </a:r>
          </a:p>
          <a:p>
            <a:endParaRPr lang="es-ES" dirty="0"/>
          </a:p>
        </p:txBody>
      </p:sp>
    </p:spTree>
    <p:extLst>
      <p:ext uri="{BB962C8B-B14F-4D97-AF65-F5344CB8AC3E}">
        <p14:creationId xmlns:p14="http://schemas.microsoft.com/office/powerpoint/2010/main" val="11480851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Efectos</a:t>
            </a:r>
            <a:endParaRPr lang="es-ES" dirty="0"/>
          </a:p>
        </p:txBody>
      </p:sp>
      <p:sp>
        <p:nvSpPr>
          <p:cNvPr id="3" name="Marcador de contenido 2"/>
          <p:cNvSpPr>
            <a:spLocks noGrp="1"/>
          </p:cNvSpPr>
          <p:nvPr>
            <p:ph idx="1"/>
          </p:nvPr>
        </p:nvSpPr>
        <p:spPr/>
        <p:txBody>
          <a:bodyPr>
            <a:normAutofit lnSpcReduction="10000"/>
          </a:bodyPr>
          <a:lstStyle/>
          <a:p>
            <a:r>
              <a:rPr lang="es-ES" sz="3600" dirty="0" smtClean="0"/>
              <a:t>exclusión / expulsión</a:t>
            </a:r>
          </a:p>
          <a:p>
            <a:r>
              <a:rPr lang="es-ES" sz="3600" dirty="0" smtClean="0"/>
              <a:t>discriminación</a:t>
            </a:r>
          </a:p>
          <a:p>
            <a:r>
              <a:rPr lang="es-ES" sz="3600" dirty="0" smtClean="0"/>
              <a:t>segregación</a:t>
            </a:r>
          </a:p>
          <a:p>
            <a:r>
              <a:rPr lang="es-ES" sz="3600" dirty="0" smtClean="0"/>
              <a:t>marginación</a:t>
            </a:r>
          </a:p>
          <a:p>
            <a:r>
              <a:rPr lang="es-ES" sz="3600" dirty="0" smtClean="0"/>
              <a:t>deslegitimaci</a:t>
            </a:r>
            <a:r>
              <a:rPr lang="es-ES" sz="3600" dirty="0" smtClean="0"/>
              <a:t>ón</a:t>
            </a:r>
          </a:p>
          <a:p>
            <a:r>
              <a:rPr lang="es-ES" sz="3600" dirty="0" smtClean="0"/>
              <a:t>subordinación</a:t>
            </a:r>
          </a:p>
          <a:p>
            <a:r>
              <a:rPr lang="es-ES" sz="3600" dirty="0" smtClean="0"/>
              <a:t>sumisión</a:t>
            </a:r>
          </a:p>
          <a:p>
            <a:endParaRPr lang="es-ES" sz="3600" dirty="0" smtClean="0"/>
          </a:p>
          <a:p>
            <a:endParaRPr lang="es-ES" dirty="0" smtClean="0"/>
          </a:p>
          <a:p>
            <a:endParaRPr lang="es-ES" dirty="0" smtClean="0"/>
          </a:p>
          <a:p>
            <a:endParaRPr lang="es-ES" dirty="0"/>
          </a:p>
        </p:txBody>
      </p:sp>
    </p:spTree>
    <p:extLst>
      <p:ext uri="{BB962C8B-B14F-4D97-AF65-F5344CB8AC3E}">
        <p14:creationId xmlns:p14="http://schemas.microsoft.com/office/powerpoint/2010/main" val="871421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Violento/</a:t>
            </a:r>
            <a:r>
              <a:rPr lang="es-ES" dirty="0" err="1" smtClean="0"/>
              <a:t>ta</a:t>
            </a:r>
            <a:endParaRPr lang="es-ES" dirty="0"/>
          </a:p>
        </p:txBody>
      </p:sp>
      <p:sp>
        <p:nvSpPr>
          <p:cNvPr id="3" name="Marcador de contenido 2"/>
          <p:cNvSpPr>
            <a:spLocks noGrp="1"/>
          </p:cNvSpPr>
          <p:nvPr>
            <p:ph idx="1"/>
          </p:nvPr>
        </p:nvSpPr>
        <p:spPr/>
        <p:txBody>
          <a:bodyPr>
            <a:normAutofit/>
          </a:bodyPr>
          <a:lstStyle/>
          <a:p>
            <a:pPr marL="514350" indent="-514350">
              <a:buAutoNum type="arabicPeriod"/>
            </a:pPr>
            <a:r>
              <a:rPr lang="es-MX" sz="3600" dirty="0" smtClean="0"/>
              <a:t>adj</a:t>
            </a:r>
            <a:r>
              <a:rPr lang="es-MX" sz="3600" dirty="0"/>
              <a:t>. Dicho de una persona: Que actúa con ímpetu y fuerza y se deja llevar por la ira</a:t>
            </a:r>
            <a:r>
              <a:rPr lang="es-MX" sz="3600" dirty="0" smtClean="0"/>
              <a:t>.</a:t>
            </a:r>
          </a:p>
          <a:p>
            <a:pPr marL="514350" indent="-514350">
              <a:buAutoNum type="arabicPeriod"/>
            </a:pPr>
            <a:r>
              <a:rPr lang="es-MX" sz="3600" dirty="0" smtClean="0"/>
              <a:t>adj</a:t>
            </a:r>
            <a:r>
              <a:rPr lang="es-MX" sz="3600" dirty="0"/>
              <a:t>. Que implica una fuerza e intensidad </a:t>
            </a:r>
            <a:r>
              <a:rPr lang="es-MX" sz="3600" dirty="0" smtClean="0"/>
              <a:t>extraordinarias.</a:t>
            </a:r>
          </a:p>
          <a:p>
            <a:pPr marL="514350" indent="-514350">
              <a:buAutoNum type="arabicPeriod"/>
            </a:pPr>
            <a:r>
              <a:rPr lang="es-MX" sz="3600" dirty="0"/>
              <a:t>adj. Que implica el uso de la fuerza, física o </a:t>
            </a:r>
            <a:r>
              <a:rPr lang="es-MX" sz="3600" dirty="0" smtClean="0"/>
              <a:t>moral.</a:t>
            </a:r>
          </a:p>
        </p:txBody>
      </p:sp>
    </p:spTree>
    <p:extLst>
      <p:ext uri="{BB962C8B-B14F-4D97-AF65-F5344CB8AC3E}">
        <p14:creationId xmlns:p14="http://schemas.microsoft.com/office/powerpoint/2010/main" val="2250445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La violencia se ha utilizado </a:t>
            </a:r>
            <a:r>
              <a:rPr lang="es-ES" dirty="0" smtClean="0"/>
              <a:t>para:</a:t>
            </a:r>
            <a:endParaRPr lang="es-ES" dirty="0"/>
          </a:p>
        </p:txBody>
      </p:sp>
      <p:sp>
        <p:nvSpPr>
          <p:cNvPr id="3" name="Marcador de contenido 2"/>
          <p:cNvSpPr>
            <a:spLocks noGrp="1"/>
          </p:cNvSpPr>
          <p:nvPr>
            <p:ph idx="1"/>
          </p:nvPr>
        </p:nvSpPr>
        <p:spPr/>
        <p:txBody>
          <a:bodyPr>
            <a:noAutofit/>
          </a:bodyPr>
          <a:lstStyle/>
          <a:p>
            <a:r>
              <a:rPr lang="es-ES" sz="3400" dirty="0" smtClean="0"/>
              <a:t>resolver conflictos</a:t>
            </a:r>
          </a:p>
          <a:p>
            <a:r>
              <a:rPr lang="es-ES" sz="3400" dirty="0" smtClean="0"/>
              <a:t>oprimir a personas y comunidades</a:t>
            </a:r>
          </a:p>
          <a:p>
            <a:r>
              <a:rPr lang="es-ES" sz="3400" dirty="0" smtClean="0"/>
              <a:t>apropiarse de los bienes de otros</a:t>
            </a:r>
          </a:p>
          <a:p>
            <a:r>
              <a:rPr lang="es-ES" sz="3400" dirty="0" smtClean="0"/>
              <a:t> imponer un ordenamiento</a:t>
            </a:r>
          </a:p>
          <a:p>
            <a:r>
              <a:rPr lang="es-ES" sz="3400" dirty="0" smtClean="0"/>
              <a:t>expulsar a alguien de un territorio</a:t>
            </a:r>
          </a:p>
          <a:p>
            <a:r>
              <a:rPr lang="es-ES" sz="3400" dirty="0" smtClean="0"/>
              <a:t>obligar a alguien a hacer algo que no quiere</a:t>
            </a:r>
          </a:p>
          <a:p>
            <a:r>
              <a:rPr lang="es-ES" sz="3400" dirty="0" smtClean="0"/>
              <a:t>deshacerse de personas o grupos</a:t>
            </a:r>
            <a:endParaRPr lang="es-ES" sz="3600" dirty="0"/>
          </a:p>
        </p:txBody>
      </p:sp>
    </p:spTree>
    <p:extLst>
      <p:ext uri="{BB962C8B-B14F-4D97-AF65-F5344CB8AC3E}">
        <p14:creationId xmlns:p14="http://schemas.microsoft.com/office/powerpoint/2010/main" val="2289769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Violencia como instrumento para</a:t>
            </a:r>
            <a:endParaRPr lang="es-ES" dirty="0"/>
          </a:p>
        </p:txBody>
      </p:sp>
      <p:sp>
        <p:nvSpPr>
          <p:cNvPr id="3" name="Marcador de contenido 2"/>
          <p:cNvSpPr>
            <a:spLocks noGrp="1"/>
          </p:cNvSpPr>
          <p:nvPr>
            <p:ph idx="1"/>
          </p:nvPr>
        </p:nvSpPr>
        <p:spPr/>
        <p:txBody>
          <a:bodyPr/>
          <a:lstStyle/>
          <a:p>
            <a:r>
              <a:rPr lang="es-ES" sz="3600" dirty="0" smtClean="0">
                <a:solidFill>
                  <a:srgbClr val="CCFFCC"/>
                </a:solidFill>
              </a:rPr>
              <a:t>explotar</a:t>
            </a:r>
            <a:r>
              <a:rPr lang="es-ES" sz="3600" dirty="0" smtClean="0"/>
              <a:t> el trabajo o el cuerpo de </a:t>
            </a:r>
            <a:r>
              <a:rPr lang="es-ES" sz="3600" dirty="0" err="1" smtClean="0"/>
              <a:t>otr@s</a:t>
            </a:r>
            <a:endParaRPr lang="es-ES" sz="3600" dirty="0" smtClean="0"/>
          </a:p>
          <a:p>
            <a:r>
              <a:rPr lang="es-ES" sz="3600" dirty="0" smtClean="0">
                <a:solidFill>
                  <a:srgbClr val="FFF56A"/>
                </a:solidFill>
              </a:rPr>
              <a:t>controlar</a:t>
            </a:r>
            <a:r>
              <a:rPr lang="es-ES" sz="3600" dirty="0" smtClean="0"/>
              <a:t> a los demás</a:t>
            </a:r>
          </a:p>
          <a:p>
            <a:r>
              <a:rPr lang="es-ES" sz="3600" dirty="0" smtClean="0">
                <a:solidFill>
                  <a:srgbClr val="FF7DDC"/>
                </a:solidFill>
              </a:rPr>
              <a:t>someter</a:t>
            </a:r>
            <a:r>
              <a:rPr lang="es-ES" sz="3600" dirty="0" smtClean="0"/>
              <a:t> a alguien a una voluntad ajena</a:t>
            </a:r>
          </a:p>
          <a:p>
            <a:r>
              <a:rPr lang="es-ES" sz="3600" dirty="0" smtClean="0">
                <a:solidFill>
                  <a:srgbClr val="947FFF"/>
                </a:solidFill>
              </a:rPr>
              <a:t>sujetar</a:t>
            </a:r>
            <a:r>
              <a:rPr lang="es-ES" sz="3600" dirty="0" smtClean="0"/>
              <a:t> a personas o grupos a regímenes autoritarios</a:t>
            </a:r>
          </a:p>
          <a:p>
            <a:r>
              <a:rPr lang="es-ES" sz="3600" dirty="0">
                <a:solidFill>
                  <a:srgbClr val="7CE7FF"/>
                </a:solidFill>
              </a:rPr>
              <a:t>s</a:t>
            </a:r>
            <a:r>
              <a:rPr lang="es-ES" sz="3600" dirty="0" smtClean="0">
                <a:solidFill>
                  <a:srgbClr val="7CE7FF"/>
                </a:solidFill>
              </a:rPr>
              <a:t>uprimir</a:t>
            </a:r>
            <a:r>
              <a:rPr lang="es-ES" sz="3600" dirty="0" smtClean="0"/>
              <a:t> la autonomía de los demás</a:t>
            </a:r>
          </a:p>
          <a:p>
            <a:r>
              <a:rPr lang="es-ES" sz="3600" dirty="0" smtClean="0">
                <a:solidFill>
                  <a:srgbClr val="73FF66"/>
                </a:solidFill>
              </a:rPr>
              <a:t>usar</a:t>
            </a:r>
            <a:r>
              <a:rPr lang="es-ES" sz="3600" dirty="0" smtClean="0"/>
              <a:t> a alguien como un medio</a:t>
            </a:r>
          </a:p>
          <a:p>
            <a:endParaRPr lang="es-ES" dirty="0" smtClean="0"/>
          </a:p>
          <a:p>
            <a:endParaRPr lang="es-ES" dirty="0"/>
          </a:p>
        </p:txBody>
      </p:sp>
    </p:spTree>
    <p:extLst>
      <p:ext uri="{BB962C8B-B14F-4D97-AF65-F5344CB8AC3E}">
        <p14:creationId xmlns:p14="http://schemas.microsoft.com/office/powerpoint/2010/main" val="305844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a:t>Violencia como sinónimo de</a:t>
            </a:r>
          </a:p>
        </p:txBody>
      </p:sp>
      <p:sp>
        <p:nvSpPr>
          <p:cNvPr id="6" name="Marcador de contenido 5"/>
          <p:cNvSpPr>
            <a:spLocks noGrp="1"/>
          </p:cNvSpPr>
          <p:nvPr>
            <p:ph sz="half" idx="2"/>
          </p:nvPr>
        </p:nvSpPr>
        <p:spPr>
          <a:xfrm>
            <a:off x="457200" y="1553308"/>
            <a:ext cx="4040188" cy="4572855"/>
          </a:xfrm>
        </p:spPr>
        <p:txBody>
          <a:bodyPr>
            <a:normAutofit/>
          </a:bodyPr>
          <a:lstStyle/>
          <a:p>
            <a:r>
              <a:rPr lang="es-ES" sz="3600" dirty="0"/>
              <a:t>rapiña</a:t>
            </a:r>
          </a:p>
          <a:p>
            <a:r>
              <a:rPr lang="es-ES" sz="3600" dirty="0"/>
              <a:t>explotación</a:t>
            </a:r>
          </a:p>
          <a:p>
            <a:r>
              <a:rPr lang="es-ES" sz="3600" dirty="0"/>
              <a:t>sometimiento</a:t>
            </a:r>
          </a:p>
          <a:p>
            <a:r>
              <a:rPr lang="es-ES" sz="3600" dirty="0"/>
              <a:t>utilización</a:t>
            </a:r>
          </a:p>
          <a:p>
            <a:r>
              <a:rPr lang="es-ES" sz="3600" dirty="0"/>
              <a:t>subordinación</a:t>
            </a:r>
          </a:p>
          <a:p>
            <a:r>
              <a:rPr lang="es-ES" sz="3600" dirty="0" smtClean="0"/>
              <a:t>conquista</a:t>
            </a:r>
            <a:endParaRPr lang="es-ES" sz="3600" dirty="0"/>
          </a:p>
        </p:txBody>
      </p:sp>
      <p:sp>
        <p:nvSpPr>
          <p:cNvPr id="8" name="Marcador de contenido 7"/>
          <p:cNvSpPr>
            <a:spLocks noGrp="1"/>
          </p:cNvSpPr>
          <p:nvPr>
            <p:ph sz="quarter" idx="4"/>
          </p:nvPr>
        </p:nvSpPr>
        <p:spPr>
          <a:xfrm>
            <a:off x="4645025" y="1631462"/>
            <a:ext cx="4041775" cy="4494701"/>
          </a:xfrm>
        </p:spPr>
        <p:txBody>
          <a:bodyPr>
            <a:normAutofit/>
          </a:bodyPr>
          <a:lstStyle/>
          <a:p>
            <a:r>
              <a:rPr lang="es-ES" sz="3600" dirty="0" smtClean="0"/>
              <a:t>control</a:t>
            </a:r>
          </a:p>
          <a:p>
            <a:r>
              <a:rPr lang="es-ES" sz="3600" dirty="0" smtClean="0"/>
              <a:t>supresión</a:t>
            </a:r>
            <a:endParaRPr lang="es-ES" sz="3600" dirty="0"/>
          </a:p>
          <a:p>
            <a:r>
              <a:rPr lang="es-ES" sz="3600" dirty="0"/>
              <a:t>coacción</a:t>
            </a:r>
          </a:p>
          <a:p>
            <a:r>
              <a:rPr lang="es-ES" sz="3600" dirty="0" smtClean="0"/>
              <a:t>privación de la vida</a:t>
            </a:r>
          </a:p>
          <a:p>
            <a:r>
              <a:rPr lang="es-ES" sz="3600" dirty="0"/>
              <a:t>p</a:t>
            </a:r>
            <a:r>
              <a:rPr lang="es-ES" sz="3600" dirty="0" smtClean="0"/>
              <a:t>rivación de la libertad</a:t>
            </a:r>
            <a:endParaRPr lang="es-ES" sz="3600" dirty="0"/>
          </a:p>
        </p:txBody>
      </p:sp>
    </p:spTree>
    <p:extLst>
      <p:ext uri="{BB962C8B-B14F-4D97-AF65-F5344CB8AC3E}">
        <p14:creationId xmlns:p14="http://schemas.microsoft.com/office/powerpoint/2010/main" val="1769920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Usos de la violencia</a:t>
            </a:r>
            <a:endParaRPr lang="es-ES" dirty="0"/>
          </a:p>
        </p:txBody>
      </p:sp>
      <p:sp>
        <p:nvSpPr>
          <p:cNvPr id="6" name="Marcador de contenido 5"/>
          <p:cNvSpPr>
            <a:spLocks noGrp="1"/>
          </p:cNvSpPr>
          <p:nvPr>
            <p:ph sz="half" idx="2"/>
          </p:nvPr>
        </p:nvSpPr>
        <p:spPr>
          <a:xfrm>
            <a:off x="457200" y="1417638"/>
            <a:ext cx="4040188" cy="4708525"/>
          </a:xfrm>
        </p:spPr>
        <p:txBody>
          <a:bodyPr>
            <a:normAutofit/>
          </a:bodyPr>
          <a:lstStyle/>
          <a:p>
            <a:r>
              <a:rPr lang="es-ES" sz="3600" dirty="0" smtClean="0"/>
              <a:t>defenderse</a:t>
            </a:r>
          </a:p>
          <a:p>
            <a:r>
              <a:rPr lang="es-ES" sz="3600" dirty="0"/>
              <a:t>p</a:t>
            </a:r>
            <a:r>
              <a:rPr lang="es-ES" sz="3600" dirty="0" smtClean="0"/>
              <a:t>roteger la propiedad</a:t>
            </a:r>
          </a:p>
          <a:p>
            <a:r>
              <a:rPr lang="es-ES" sz="3600" dirty="0"/>
              <a:t>p</a:t>
            </a:r>
            <a:r>
              <a:rPr lang="es-ES" sz="3600" dirty="0" smtClean="0"/>
              <a:t>roteger la vida</a:t>
            </a:r>
          </a:p>
          <a:p>
            <a:r>
              <a:rPr lang="es-ES" sz="3600" dirty="0" smtClean="0"/>
              <a:t>proteger a la comunidad</a:t>
            </a:r>
          </a:p>
          <a:p>
            <a:r>
              <a:rPr lang="es-ES" sz="3600" dirty="0" smtClean="0"/>
              <a:t>defender la patria</a:t>
            </a:r>
            <a:endParaRPr lang="es-ES" sz="3600" dirty="0"/>
          </a:p>
        </p:txBody>
      </p:sp>
      <p:sp>
        <p:nvSpPr>
          <p:cNvPr id="8" name="Marcador de contenido 7"/>
          <p:cNvSpPr>
            <a:spLocks noGrp="1"/>
          </p:cNvSpPr>
          <p:nvPr>
            <p:ph sz="quarter" idx="4"/>
          </p:nvPr>
        </p:nvSpPr>
        <p:spPr>
          <a:xfrm>
            <a:off x="4645025" y="1417638"/>
            <a:ext cx="4041775" cy="4708525"/>
          </a:xfrm>
        </p:spPr>
        <p:txBody>
          <a:bodyPr>
            <a:noAutofit/>
          </a:bodyPr>
          <a:lstStyle/>
          <a:p>
            <a:r>
              <a:rPr lang="es-ES" sz="3600" dirty="0"/>
              <a:t>d</a:t>
            </a:r>
            <a:r>
              <a:rPr lang="es-ES" sz="3600" dirty="0" smtClean="0"/>
              <a:t>efender la moral</a:t>
            </a:r>
          </a:p>
          <a:p>
            <a:r>
              <a:rPr lang="es-ES" sz="3600" dirty="0" smtClean="0"/>
              <a:t>defender las costumbres</a:t>
            </a:r>
          </a:p>
          <a:p>
            <a:r>
              <a:rPr lang="es-ES" sz="3600" dirty="0"/>
              <a:t>d</a:t>
            </a:r>
            <a:r>
              <a:rPr lang="es-ES" sz="3600" dirty="0" smtClean="0"/>
              <a:t>efender la religión</a:t>
            </a:r>
          </a:p>
          <a:p>
            <a:r>
              <a:rPr lang="es-ES" sz="3600" dirty="0" smtClean="0"/>
              <a:t>conservar</a:t>
            </a:r>
          </a:p>
          <a:p>
            <a:r>
              <a:rPr lang="es-ES" sz="3600" dirty="0"/>
              <a:t>i</a:t>
            </a:r>
            <a:r>
              <a:rPr lang="es-ES" sz="3600" dirty="0" smtClean="0"/>
              <a:t>mpedir una invasión</a:t>
            </a:r>
            <a:endParaRPr lang="es-ES" sz="3600" dirty="0"/>
          </a:p>
        </p:txBody>
      </p:sp>
    </p:spTree>
    <p:extLst>
      <p:ext uri="{BB962C8B-B14F-4D97-AF65-F5344CB8AC3E}">
        <p14:creationId xmlns:p14="http://schemas.microsoft.com/office/powerpoint/2010/main" val="2612316663"/>
      </p:ext>
    </p:extLst>
  </p:cSld>
  <p:clrMapOvr>
    <a:masterClrMapping/>
  </p:clrMapOvr>
</p:sld>
</file>

<file path=ppt/theme/theme1.xml><?xml version="1.0" encoding="utf-8"?>
<a:theme xmlns:a="http://schemas.openxmlformats.org/drawingml/2006/main" name=" Negro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Negro .thmx</Template>
  <TotalTime>988</TotalTime>
  <Words>2013</Words>
  <Application>Microsoft Macintosh PowerPoint</Application>
  <PresentationFormat>Presentación en pantalla (4:3)</PresentationFormat>
  <Paragraphs>466</Paragraphs>
  <Slides>46</Slides>
  <Notes>2</Notes>
  <HiddenSlides>0</HiddenSlides>
  <MMClips>0</MMClips>
  <ScaleCrop>false</ScaleCrop>
  <HeadingPairs>
    <vt:vector size="4" baseType="variant">
      <vt:variant>
        <vt:lpstr>Tema</vt:lpstr>
      </vt:variant>
      <vt:variant>
        <vt:i4>1</vt:i4>
      </vt:variant>
      <vt:variant>
        <vt:lpstr>Títulos de diapositiva</vt:lpstr>
      </vt:variant>
      <vt:variant>
        <vt:i4>46</vt:i4>
      </vt:variant>
    </vt:vector>
  </HeadingPairs>
  <TitlesOfParts>
    <vt:vector size="47" baseType="lpstr">
      <vt:lpstr> Negro </vt:lpstr>
      <vt:lpstr>Seminario de Educación Superior</vt:lpstr>
      <vt:lpstr>Araceli Mingo y Hortensia Moreno Programa Universitario de Estudios de Género</vt:lpstr>
      <vt:lpstr>Violencia</vt:lpstr>
      <vt:lpstr>Violentar</vt:lpstr>
      <vt:lpstr>Violento/ta</vt:lpstr>
      <vt:lpstr>La violencia se ha utilizado para:</vt:lpstr>
      <vt:lpstr>Violencia como instrumento para</vt:lpstr>
      <vt:lpstr>Violencia como sinónimo de</vt:lpstr>
      <vt:lpstr>Usos de la violencia</vt:lpstr>
      <vt:lpstr>La violencia es performativa</vt:lpstr>
      <vt:lpstr>¿Qué significa “violencia de género”?</vt:lpstr>
      <vt:lpstr>Definición de violencia de género</vt:lpstr>
      <vt:lpstr>Consecuencias</vt:lpstr>
      <vt:lpstr>Una definición alternativa</vt:lpstr>
      <vt:lpstr>Indicadores de violencia</vt:lpstr>
      <vt:lpstr>1. Esperanza de vida</vt:lpstr>
      <vt:lpstr>Esperanza de vida media al nacer</vt:lpstr>
      <vt:lpstr>Relación hombres-mujeres según grupos de edad, 2010, México</vt:lpstr>
      <vt:lpstr>Patrones diferenciados de mortalidad</vt:lpstr>
      <vt:lpstr>2. ¿Qué significa “muerte violenta”?</vt:lpstr>
      <vt:lpstr>Causas de muerte, México, 2011, hombres y mujeres de todos los grupos de edad</vt:lpstr>
      <vt:lpstr>Muertes violentas, México, 2011, hombres y mujeres</vt:lpstr>
      <vt:lpstr>¿Qué es un accidente?</vt:lpstr>
      <vt:lpstr>Edad y violencia</vt:lpstr>
      <vt:lpstr>Primeras causas de muerte, México, hombres de 25 a 34 años, 2011</vt:lpstr>
      <vt:lpstr>25 a 34 años de edad</vt:lpstr>
      <vt:lpstr>Muerte por agresiones, México, 2011</vt:lpstr>
      <vt:lpstr>Muertes violentas, México, hombres y mujeres de 15 a 44 años, 2011 </vt:lpstr>
      <vt:lpstr>3. Participación en actos de violencia</vt:lpstr>
      <vt:lpstr>Arrestos estimados, hombres y mujeres, por edad, 2010, Estados Unidos</vt:lpstr>
      <vt:lpstr>Victimarios (frecuencias absolutas), homicidios en Chile, 2011</vt:lpstr>
      <vt:lpstr>Arrestos por crímenes violentos entre personas en edades de 10 a 24 años, por sexo y año, Estados Unidos, 1995-2011</vt:lpstr>
      <vt:lpstr>Tipos de homicidio, por sexo, Estados Unidos, 1980-2008, porcentajes</vt:lpstr>
      <vt:lpstr>Circunstancias, por sexo, Estados Unidos, 1980-2008, porcentajes</vt:lpstr>
      <vt:lpstr>Violencia de género en la educación superior</vt:lpstr>
      <vt:lpstr>Perspectiva de género</vt:lpstr>
      <vt:lpstr>Mitos sobre la violencia de género</vt:lpstr>
      <vt:lpstr>Diferencia de género</vt:lpstr>
      <vt:lpstr>Cuerpos indefensos</vt:lpstr>
      <vt:lpstr>Violencia simbólica</vt:lpstr>
      <vt:lpstr>Masculinidades dominantes</vt:lpstr>
      <vt:lpstr>Supremacía</vt:lpstr>
      <vt:lpstr>Hipótesis</vt:lpstr>
      <vt:lpstr>El sentido de la violencia</vt:lpstr>
      <vt:lpstr>Modalidades</vt:lpstr>
      <vt:lpstr>Efectos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Hortensia Moreno Esparza</dc:creator>
  <cp:lastModifiedBy>Hortensia Moreno</cp:lastModifiedBy>
  <cp:revision>417</cp:revision>
  <dcterms:created xsi:type="dcterms:W3CDTF">2013-11-20T04:02:34Z</dcterms:created>
  <dcterms:modified xsi:type="dcterms:W3CDTF">2015-11-11T20:13:52Z</dcterms:modified>
</cp:coreProperties>
</file>