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93" r:id="rId4"/>
    <p:sldId id="287" r:id="rId5"/>
    <p:sldId id="289" r:id="rId6"/>
    <p:sldId id="290" r:id="rId7"/>
    <p:sldId id="263" r:id="rId8"/>
    <p:sldId id="294" r:id="rId9"/>
    <p:sldId id="331" r:id="rId10"/>
    <p:sldId id="332" r:id="rId11"/>
    <p:sldId id="325" r:id="rId12"/>
    <p:sldId id="296" r:id="rId13"/>
    <p:sldId id="297" r:id="rId14"/>
    <p:sldId id="265" r:id="rId15"/>
    <p:sldId id="319" r:id="rId16"/>
    <p:sldId id="324" r:id="rId17"/>
    <p:sldId id="298" r:id="rId18"/>
    <p:sldId id="299" r:id="rId19"/>
    <p:sldId id="300" r:id="rId20"/>
    <p:sldId id="301" r:id="rId21"/>
    <p:sldId id="303" r:id="rId22"/>
    <p:sldId id="304" r:id="rId23"/>
    <p:sldId id="305" r:id="rId24"/>
    <p:sldId id="306" r:id="rId25"/>
    <p:sldId id="307" r:id="rId26"/>
    <p:sldId id="308" r:id="rId27"/>
    <p:sldId id="311" r:id="rId28"/>
    <p:sldId id="326" r:id="rId29"/>
    <p:sldId id="321" r:id="rId30"/>
    <p:sldId id="312" r:id="rId31"/>
    <p:sldId id="327" r:id="rId32"/>
    <p:sldId id="323" r:id="rId33"/>
    <p:sldId id="328" r:id="rId34"/>
    <p:sldId id="329"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10/28/2015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46C117F-5CCF-4837-BE5F-2B92066CAFAF}" type="datetimeFigureOut">
              <a:rPr lang="en-US" dirty="0"/>
              <a:t>10/28/2015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84EB90BD-B6CE-46B7-997F-7313B992CCDC}" type="datetimeFigureOut">
              <a:rPr lang="en-US" dirty="0"/>
              <a:t>10/28/2015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s-ES" smtClean="0"/>
              <a:t>Haga clic para modificar el estilo de título del patrón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CDB9D11F-B188-461D-B23F-39381795C052}" type="datetimeFigureOut">
              <a:rPr lang="en-US" dirty="0"/>
              <a:t>10/28/2015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‹Nº›</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52E6D8D9-55A2-4063-B0F3-121F44549695}" type="datetimeFigureOut">
              <a:rPr lang="en-US" dirty="0"/>
              <a:t>10/28/2015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s-ES" smtClean="0"/>
              <a:t>Haga clic para modificar el estilo de título del patrón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3" name="Date Placeholder 2"/>
          <p:cNvSpPr>
            <a:spLocks noGrp="1"/>
          </p:cNvSpPr>
          <p:nvPr>
            <p:ph type="dt" sz="half" idx="10"/>
          </p:nvPr>
        </p:nvSpPr>
        <p:spPr/>
        <p:txBody>
          <a:bodyPr/>
          <a:lstStyle/>
          <a:p>
            <a:fld id="{D4B24536-994D-4021-A283-9F449C0DB509}" type="datetimeFigureOut">
              <a:rPr lang="en-US" dirty="0"/>
              <a:t>10/28/2015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s-ES" smtClean="0"/>
              <a:t>Haga clic para modificar el estilo de título del patrón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3" name="Date Placeholder 2"/>
          <p:cNvSpPr>
            <a:spLocks noGrp="1"/>
          </p:cNvSpPr>
          <p:nvPr>
            <p:ph type="dt" sz="half" idx="10"/>
          </p:nvPr>
        </p:nvSpPr>
        <p:spPr/>
        <p:txBody>
          <a:bodyPr/>
          <a:lstStyle/>
          <a:p>
            <a:fld id="{3CBBBB78-C96F-47B7-AB17-D852CA960AC9}" type="datetimeFigureOut">
              <a:rPr lang="en-US" dirty="0"/>
              <a:t>10/28/2015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10/28/2015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10/28/2015</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10/28/2015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30578ACC-22D6-47C1-A373-4FD133E34F3C}" type="datetimeFigureOut">
              <a:rPr lang="en-US" dirty="0"/>
              <a:t>10/28/2015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10/28/2015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80322" y="3030008"/>
            <a:ext cx="4698355" cy="2906179"/>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594123" y="3030008"/>
            <a:ext cx="4700059" cy="2906179"/>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10/28/2015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10/28/2015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10/28/2015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E331444B-B92B-4E27-8C94-BB93EAF5CB18}" type="datetimeFigureOut">
              <a:rPr lang="en-US" dirty="0"/>
              <a:t>10/28/2015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63EFA5E-FA76-400D-B3DC-F0BA90E6D107}" type="datetimeFigureOut">
              <a:rPr lang="en-US" dirty="0"/>
              <a:t>10/28/2015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10/28/2015</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0322" y="2549562"/>
            <a:ext cx="8144134" cy="1557217"/>
          </a:xfrm>
        </p:spPr>
        <p:txBody>
          <a:bodyPr/>
          <a:lstStyle/>
          <a:p>
            <a:r>
              <a:rPr lang="es-MX" dirty="0" smtClean="0"/>
              <a:t>La </a:t>
            </a:r>
            <a:r>
              <a:rPr lang="es-MX" dirty="0" smtClean="0"/>
              <a:t>cultura institucional de </a:t>
            </a:r>
            <a:r>
              <a:rPr lang="es-MX" dirty="0" smtClean="0"/>
              <a:t>género</a:t>
            </a:r>
            <a:endParaRPr lang="es-MX" dirty="0"/>
          </a:p>
        </p:txBody>
      </p:sp>
      <p:sp>
        <p:nvSpPr>
          <p:cNvPr id="3" name="Subtítulo 2"/>
          <p:cNvSpPr>
            <a:spLocks noGrp="1"/>
          </p:cNvSpPr>
          <p:nvPr>
            <p:ph type="subTitle" idx="1"/>
          </p:nvPr>
        </p:nvSpPr>
        <p:spPr/>
        <p:txBody>
          <a:bodyPr>
            <a:normAutofit lnSpcReduction="10000"/>
          </a:bodyPr>
          <a:lstStyle/>
          <a:p>
            <a:r>
              <a:rPr lang="es-MX" dirty="0" smtClean="0"/>
              <a:t>PUEG UNAM</a:t>
            </a:r>
          </a:p>
          <a:p>
            <a:r>
              <a:rPr lang="es-MX" dirty="0" smtClean="0"/>
              <a:t>Octubre 30 de 2015</a:t>
            </a:r>
          </a:p>
          <a:p>
            <a:r>
              <a:rPr lang="es-MX" dirty="0" smtClean="0"/>
              <a:t>Cristina Palomar</a:t>
            </a:r>
            <a:endParaRPr lang="es-MX" dirty="0"/>
          </a:p>
        </p:txBody>
      </p:sp>
    </p:spTree>
    <p:extLst>
      <p:ext uri="{BB962C8B-B14F-4D97-AF65-F5344CB8AC3E}">
        <p14:creationId xmlns:p14="http://schemas.microsoft.com/office/powerpoint/2010/main" val="19681287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marL="0" indent="0" algn="ctr">
              <a:buNone/>
            </a:pPr>
            <a:endParaRPr lang="es-ES" dirty="0" smtClean="0"/>
          </a:p>
          <a:p>
            <a:pPr marL="0" indent="0" algn="ctr">
              <a:buNone/>
            </a:pPr>
            <a:r>
              <a:rPr lang="es-ES" dirty="0" smtClean="0"/>
              <a:t>Esas </a:t>
            </a:r>
            <a:r>
              <a:rPr lang="es-ES" dirty="0"/>
              <a:t>preguntas nos </a:t>
            </a:r>
            <a:r>
              <a:rPr lang="es-ES" dirty="0" smtClean="0"/>
              <a:t>llevaron a </a:t>
            </a:r>
            <a:r>
              <a:rPr lang="es-ES" dirty="0"/>
              <a:t>realizar un sondeo preliminar acerca del tema de investigación, tanto en relación con la cultura institucional, como con las posturas de la comunidad universitaria en relación con la equidad de género, al igual que en relación con los retos metodológicos implicados en una investigación sobre estos temas. Los resultados fueron muy ilustrativos.</a:t>
            </a:r>
            <a:endParaRPr lang="es-MX" dirty="0"/>
          </a:p>
          <a:p>
            <a:endParaRPr lang="es-MX" dirty="0"/>
          </a:p>
        </p:txBody>
      </p:sp>
    </p:spTree>
    <p:extLst>
      <p:ext uri="{BB962C8B-B14F-4D97-AF65-F5344CB8AC3E}">
        <p14:creationId xmlns:p14="http://schemas.microsoft.com/office/powerpoint/2010/main" val="20220181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Elementos teórico – conceptuales:</a:t>
            </a:r>
            <a:endParaRPr lang="es-MX" dirty="0"/>
          </a:p>
        </p:txBody>
      </p:sp>
      <p:sp>
        <p:nvSpPr>
          <p:cNvPr id="3" name="Marcador de contenido 2"/>
          <p:cNvSpPr>
            <a:spLocks noGrp="1"/>
          </p:cNvSpPr>
          <p:nvPr>
            <p:ph idx="1"/>
          </p:nvPr>
        </p:nvSpPr>
        <p:spPr/>
        <p:txBody>
          <a:bodyPr>
            <a:normAutofit fontScale="85000" lnSpcReduction="20000"/>
          </a:bodyPr>
          <a:lstStyle/>
          <a:p>
            <a:pPr marL="0" indent="0" algn="ctr">
              <a:buNone/>
            </a:pPr>
            <a:r>
              <a:rPr lang="es-MX" dirty="0" smtClean="0"/>
              <a:t>Lo primero que había que hacer era definir </a:t>
            </a:r>
            <a:r>
              <a:rPr lang="es-MX" dirty="0"/>
              <a:t>lo que el término </a:t>
            </a:r>
            <a:r>
              <a:rPr lang="es-MX" i="1" dirty="0"/>
              <a:t>género </a:t>
            </a:r>
            <a:r>
              <a:rPr lang="es-MX" dirty="0"/>
              <a:t>significaba en nuestra investigación, para no contribuir a la ambigüedad y confusión conceptual que la situación producía</a:t>
            </a:r>
            <a:r>
              <a:rPr lang="es-MX" dirty="0" smtClean="0"/>
              <a:t>.</a:t>
            </a:r>
            <a:endParaRPr lang="es-MX" dirty="0" smtClean="0"/>
          </a:p>
          <a:p>
            <a:pPr marL="0" indent="0" algn="ctr">
              <a:buNone/>
            </a:pPr>
            <a:r>
              <a:rPr lang="es-MX" dirty="0" smtClean="0"/>
              <a:t>Definimos </a:t>
            </a:r>
            <a:r>
              <a:rPr lang="es-MX" dirty="0"/>
              <a:t>al </a:t>
            </a:r>
            <a:r>
              <a:rPr lang="es-MX" sz="3500" dirty="0"/>
              <a:t>género</a:t>
            </a:r>
            <a:r>
              <a:rPr lang="es-MX" dirty="0"/>
              <a:t> como un principio simbólico que produce un particular orden social  a partir de los esfuerzos por dar sentido a la llamada diferencia sexual. Ese principio simbólico opera como un elemento estructurador de las relaciones sociales y participa en los diferentes ámbitos de la vida social en combinación con los otros circuitos de significación que distinguen cada ámbito.</a:t>
            </a:r>
          </a:p>
          <a:p>
            <a:pPr marL="0" indent="0" algn="ctr">
              <a:buNone/>
            </a:pPr>
            <a:r>
              <a:rPr lang="es-MX" dirty="0"/>
              <a:t>El </a:t>
            </a:r>
            <a:r>
              <a:rPr lang="es-MX" sz="3500" dirty="0"/>
              <a:t>orden social de género </a:t>
            </a:r>
            <a:r>
              <a:rPr lang="es-MX" dirty="0" smtClean="0"/>
              <a:t>fue entendido como </a:t>
            </a:r>
            <a:r>
              <a:rPr lang="es-MX" dirty="0"/>
              <a:t>la configuración simbólica que determina el marco organizador en los grupos sociales con base en los mencionados esfuerzos por significar la diferencia sexual: el principio ordenador que marca lugares, jerarquías, atribuciones, características, etc., para los sujetos, a partir de categorías tales como “hombre”, “mujer”, “masculino”, “femenino”, entre otras.</a:t>
            </a:r>
          </a:p>
          <a:p>
            <a:endParaRPr lang="es-MX" dirty="0"/>
          </a:p>
        </p:txBody>
      </p:sp>
    </p:spTree>
    <p:extLst>
      <p:ext uri="{BB962C8B-B14F-4D97-AF65-F5344CB8AC3E}">
        <p14:creationId xmlns:p14="http://schemas.microsoft.com/office/powerpoint/2010/main" val="3513592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0321" y="2336873"/>
            <a:ext cx="9613861" cy="3548920"/>
          </a:xfrm>
        </p:spPr>
        <p:txBody>
          <a:bodyPr>
            <a:normAutofit/>
          </a:bodyPr>
          <a:lstStyle/>
          <a:p>
            <a:pPr marL="0" indent="0" algn="ctr">
              <a:buNone/>
            </a:pPr>
            <a:r>
              <a:rPr lang="es-MX" dirty="0"/>
              <a:t>Este orden social de género opera con naturalidad apoyado en las evidencias que el mismo orden social presenta y que, a partir de las categorías que él mismo produce, implica jerarquías, oportunidades y posibilidades diversas para los sujetos</a:t>
            </a:r>
            <a:r>
              <a:rPr lang="es-MX" dirty="0" smtClean="0"/>
              <a:t>.</a:t>
            </a:r>
          </a:p>
          <a:p>
            <a:pPr marL="0" indent="0" algn="ctr">
              <a:buNone/>
            </a:pPr>
            <a:r>
              <a:rPr lang="es-MX" dirty="0"/>
              <a:t>E</a:t>
            </a:r>
            <a:r>
              <a:rPr lang="es-MX" dirty="0" smtClean="0"/>
              <a:t>n </a:t>
            </a:r>
            <a:r>
              <a:rPr lang="es-MX" dirty="0"/>
              <a:t>las </a:t>
            </a:r>
            <a:r>
              <a:rPr lang="es-MX" dirty="0" smtClean="0"/>
              <a:t>instituciones, el género es parte del marco organizador de estas y participa en la </a:t>
            </a:r>
            <a:r>
              <a:rPr lang="es-MX" dirty="0"/>
              <a:t>particular cultura que cada una de éstas produce. Al combinarse con la </a:t>
            </a:r>
            <a:r>
              <a:rPr lang="es-MX" dirty="0" smtClean="0"/>
              <a:t>vocación y </a:t>
            </a:r>
            <a:r>
              <a:rPr lang="es-MX" dirty="0"/>
              <a:t>los objetivos de cada institución, el género </a:t>
            </a:r>
            <a:r>
              <a:rPr lang="es-MX" dirty="0" smtClean="0"/>
              <a:t>cobra tintes particulares. </a:t>
            </a:r>
          </a:p>
          <a:p>
            <a:endParaRPr lang="es-MX" dirty="0"/>
          </a:p>
          <a:p>
            <a:endParaRPr lang="es-MX" dirty="0"/>
          </a:p>
        </p:txBody>
      </p:sp>
    </p:spTree>
    <p:extLst>
      <p:ext uri="{BB962C8B-B14F-4D97-AF65-F5344CB8AC3E}">
        <p14:creationId xmlns:p14="http://schemas.microsoft.com/office/powerpoint/2010/main" val="16446620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0321" y="2336873"/>
            <a:ext cx="9613861" cy="3979844"/>
          </a:xfrm>
        </p:spPr>
        <p:txBody>
          <a:bodyPr>
            <a:normAutofit lnSpcReduction="10000"/>
          </a:bodyPr>
          <a:lstStyle/>
          <a:p>
            <a:pPr marL="0" indent="0" algn="ctr">
              <a:buNone/>
            </a:pPr>
            <a:r>
              <a:rPr lang="es-MX" dirty="0"/>
              <a:t>Así, el género </a:t>
            </a:r>
            <a:r>
              <a:rPr lang="es-MX" dirty="0" smtClean="0"/>
              <a:t>es </a:t>
            </a:r>
            <a:r>
              <a:rPr lang="es-MX" dirty="0"/>
              <a:t>un elemento importante para entender el juego de reglas institucionales, de técnicas y procedimientos generalizados aplicados a la escenificación y reproducción de prácticas sociales diferenciadas </a:t>
            </a:r>
            <a:r>
              <a:rPr lang="es-MX" dirty="0" smtClean="0"/>
              <a:t>a partir de categorizaciones particulares.</a:t>
            </a:r>
          </a:p>
          <a:p>
            <a:pPr marL="0" indent="0" algn="ctr">
              <a:buNone/>
            </a:pPr>
            <a:r>
              <a:rPr lang="es-MX" dirty="0" smtClean="0"/>
              <a:t>A partir de lo anterior se conforma </a:t>
            </a:r>
            <a:r>
              <a:rPr lang="es-MX" dirty="0"/>
              <a:t>una determinada arena discursiva, móvil e inestable que brinda, tanto a la institución como a los sujetos, un espacio en el que coexisten distintos recursos útiles para posicionarse en los juegos de poder implicados en la vida institucional. </a:t>
            </a:r>
            <a:endParaRPr lang="es-MX" dirty="0" smtClean="0"/>
          </a:p>
          <a:p>
            <a:pPr marL="0" indent="0" algn="ctr">
              <a:buNone/>
            </a:pPr>
            <a:r>
              <a:rPr lang="es-MX" dirty="0" smtClean="0"/>
              <a:t>El género es, pues, un </a:t>
            </a:r>
            <a:r>
              <a:rPr lang="es-MX" dirty="0"/>
              <a:t>principio simbólico que </a:t>
            </a:r>
            <a:r>
              <a:rPr lang="es-MX" dirty="0" smtClean="0"/>
              <a:t>interviene en la producción de la </a:t>
            </a:r>
            <a:r>
              <a:rPr lang="es-MX" sz="3200" dirty="0" smtClean="0"/>
              <a:t>cultura institucional </a:t>
            </a:r>
            <a:r>
              <a:rPr lang="es-MX" dirty="0" smtClean="0"/>
              <a:t>específica.</a:t>
            </a:r>
            <a:endParaRPr lang="es-MX" dirty="0"/>
          </a:p>
          <a:p>
            <a:endParaRPr lang="es-MX" dirty="0"/>
          </a:p>
        </p:txBody>
      </p:sp>
    </p:spTree>
    <p:extLst>
      <p:ext uri="{BB962C8B-B14F-4D97-AF65-F5344CB8AC3E}">
        <p14:creationId xmlns:p14="http://schemas.microsoft.com/office/powerpoint/2010/main" val="29650388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985121" y="1989668"/>
            <a:ext cx="9613861" cy="4432152"/>
          </a:xfrm>
        </p:spPr>
        <p:txBody>
          <a:bodyPr>
            <a:normAutofit lnSpcReduction="10000"/>
          </a:bodyPr>
          <a:lstStyle/>
          <a:p>
            <a:pPr marL="0" indent="0" algn="ctr">
              <a:buNone/>
            </a:pPr>
            <a:r>
              <a:rPr lang="es-MX" dirty="0"/>
              <a:t>E</a:t>
            </a:r>
            <a:r>
              <a:rPr lang="es-MX" dirty="0" smtClean="0"/>
              <a:t>l </a:t>
            </a:r>
            <a:r>
              <a:rPr lang="es-MX" dirty="0"/>
              <a:t>objetivo de las universidades es producir y transmitir el conocimiento a través del trabajo académico y </a:t>
            </a:r>
            <a:r>
              <a:rPr lang="es-MX" dirty="0" smtClean="0"/>
              <a:t>científico. </a:t>
            </a:r>
            <a:r>
              <a:rPr lang="es-MX" dirty="0"/>
              <a:t>E</a:t>
            </a:r>
            <a:r>
              <a:rPr lang="es-MX" dirty="0" smtClean="0"/>
              <a:t>n la búsqueda de dicho objetivo, generan una </a:t>
            </a:r>
            <a:r>
              <a:rPr lang="es-MX" dirty="0"/>
              <a:t>cultura institucional </a:t>
            </a:r>
            <a:r>
              <a:rPr lang="es-MX" dirty="0" smtClean="0"/>
              <a:t>compuesta por un </a:t>
            </a:r>
            <a:r>
              <a:rPr lang="es-MX" dirty="0"/>
              <a:t>conjunto </a:t>
            </a:r>
            <a:r>
              <a:rPr lang="es-MX" dirty="0" smtClean="0"/>
              <a:t>complejo de </a:t>
            </a:r>
            <a:r>
              <a:rPr lang="es-MX" dirty="0"/>
              <a:t>significados y comportamientos </a:t>
            </a:r>
            <a:r>
              <a:rPr lang="es-MX" dirty="0" smtClean="0"/>
              <a:t>(</a:t>
            </a:r>
            <a:r>
              <a:rPr lang="es-MX" dirty="0"/>
              <a:t>Pérez Gómez, 2004). </a:t>
            </a:r>
            <a:endParaRPr lang="es-MX" dirty="0" smtClean="0"/>
          </a:p>
          <a:p>
            <a:pPr marL="0" indent="0" algn="ctr">
              <a:buNone/>
            </a:pPr>
            <a:r>
              <a:rPr lang="es-MX" dirty="0"/>
              <a:t>E</a:t>
            </a:r>
            <a:r>
              <a:rPr lang="es-MX" dirty="0" smtClean="0"/>
              <a:t>sos </a:t>
            </a:r>
            <a:r>
              <a:rPr lang="es-MX" dirty="0"/>
              <a:t>significados y comportamientos no </a:t>
            </a:r>
            <a:r>
              <a:rPr lang="es-MX" dirty="0" smtClean="0"/>
              <a:t>se relacionan solamente con su objetivo explícito, </a:t>
            </a:r>
            <a:r>
              <a:rPr lang="es-MX" dirty="0"/>
              <a:t>sino que involucran otros registros </a:t>
            </a:r>
            <a:r>
              <a:rPr lang="es-MX" dirty="0" smtClean="0"/>
              <a:t>propios de la vida cotidiana institucional, tales </a:t>
            </a:r>
            <a:r>
              <a:rPr lang="es-MX" dirty="0"/>
              <a:t>como </a:t>
            </a:r>
            <a:r>
              <a:rPr lang="es-MX" dirty="0" smtClean="0"/>
              <a:t>determinadas prácticas, tradiciones</a:t>
            </a:r>
            <a:r>
              <a:rPr lang="es-MX" dirty="0"/>
              <a:t>, costumbres, rutinas, rituales e inercias </a:t>
            </a:r>
            <a:r>
              <a:rPr lang="es-MX" dirty="0" smtClean="0"/>
              <a:t>que, en conjunto, aseguran tanto el logro de su objetivo, como la construcción y sostenimiento de la identidad institucional, al mismo tiempo que refuerzan </a:t>
            </a:r>
            <a:r>
              <a:rPr lang="es-MX" dirty="0"/>
              <a:t>la vigencia de ciertos valores, expectativas y creencias ligadas a la vida social </a:t>
            </a:r>
            <a:r>
              <a:rPr lang="es-MX" dirty="0" smtClean="0"/>
              <a:t>en la </a:t>
            </a:r>
            <a:r>
              <a:rPr lang="es-MX" dirty="0"/>
              <a:t>universidad. </a:t>
            </a:r>
          </a:p>
          <a:p>
            <a:endParaRPr lang="es-MX" dirty="0"/>
          </a:p>
        </p:txBody>
      </p:sp>
    </p:spTree>
    <p:extLst>
      <p:ext uri="{BB962C8B-B14F-4D97-AF65-F5344CB8AC3E}">
        <p14:creationId xmlns:p14="http://schemas.microsoft.com/office/powerpoint/2010/main" val="21540746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a:bodyPr>
          <a:lstStyle/>
          <a:p>
            <a:pPr marL="0" indent="0" algn="ctr">
              <a:buNone/>
            </a:pPr>
            <a:endParaRPr lang="es-MX" sz="2800" dirty="0" smtClean="0"/>
          </a:p>
          <a:p>
            <a:pPr marL="0" indent="0" algn="ctr">
              <a:buNone/>
            </a:pPr>
            <a:r>
              <a:rPr lang="es-MX" sz="2800" dirty="0" smtClean="0"/>
              <a:t>Planteamos que el </a:t>
            </a:r>
            <a:r>
              <a:rPr lang="es-MX" sz="2800" dirty="0"/>
              <a:t>análisis de la </a:t>
            </a:r>
            <a:r>
              <a:rPr lang="es-MX" sz="3200" dirty="0"/>
              <a:t>cultura institucional </a:t>
            </a:r>
            <a:r>
              <a:rPr lang="es-MX" sz="2800" dirty="0" smtClean="0"/>
              <a:t>permitiría comprender cómo interviene el género en la </a:t>
            </a:r>
            <a:r>
              <a:rPr lang="es-MX" sz="2800" dirty="0"/>
              <a:t>urdimbre de las prácticas, costumbres y rituales institucionales</a:t>
            </a:r>
            <a:r>
              <a:rPr lang="es-MX" sz="2800" dirty="0" smtClean="0"/>
              <a:t>, así como conocer y </a:t>
            </a:r>
            <a:r>
              <a:rPr lang="es-MX" sz="2800" dirty="0"/>
              <a:t>explicar las manifestaciones </a:t>
            </a:r>
            <a:r>
              <a:rPr lang="es-MX" sz="2800" dirty="0" smtClean="0"/>
              <a:t>del orden de género que</a:t>
            </a:r>
            <a:r>
              <a:rPr lang="es-MX" sz="2800" dirty="0"/>
              <a:t>, </a:t>
            </a:r>
            <a:r>
              <a:rPr lang="es-MX" sz="2800" dirty="0" smtClean="0"/>
              <a:t>por la fuerza de la costumbre, se han vuelto invisibles y naturales. </a:t>
            </a:r>
            <a:endParaRPr lang="es-MX" dirty="0"/>
          </a:p>
        </p:txBody>
      </p:sp>
    </p:spTree>
    <p:extLst>
      <p:ext uri="{BB962C8B-B14F-4D97-AF65-F5344CB8AC3E}">
        <p14:creationId xmlns:p14="http://schemas.microsoft.com/office/powerpoint/2010/main" val="21312109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La </a:t>
            </a:r>
            <a:r>
              <a:rPr lang="es-MX" dirty="0" err="1"/>
              <a:t>UdeG</a:t>
            </a:r>
            <a:r>
              <a:rPr lang="es-MX" dirty="0"/>
              <a:t> como institución de educación superior: sus rasgos básicos</a:t>
            </a:r>
          </a:p>
        </p:txBody>
      </p:sp>
      <p:sp>
        <p:nvSpPr>
          <p:cNvPr id="3" name="Marcador de contenido 2"/>
          <p:cNvSpPr>
            <a:spLocks noGrp="1"/>
          </p:cNvSpPr>
          <p:nvPr>
            <p:ph idx="1"/>
          </p:nvPr>
        </p:nvSpPr>
        <p:spPr/>
        <p:txBody>
          <a:bodyPr>
            <a:normAutofit fontScale="92500" lnSpcReduction="20000"/>
          </a:bodyPr>
          <a:lstStyle/>
          <a:p>
            <a:pPr marL="0" indent="0" algn="ctr">
              <a:buNone/>
            </a:pPr>
            <a:r>
              <a:rPr lang="es-MX" dirty="0"/>
              <a:t>La Universidad de Guadalajara es, después de la UNAM, la segunda universidad pública en importancia y tamaño en México. </a:t>
            </a:r>
          </a:p>
          <a:p>
            <a:pPr marL="0" indent="0" algn="ctr">
              <a:buNone/>
            </a:pPr>
            <a:r>
              <a:rPr lang="es-MX" dirty="0"/>
              <a:t>Tiene una organización en red compuesta por seis Centros Universitarios Temáticos en la zona metropolitana de Guadalajara; nueve Centros Universitarios Regionales; un Sistema de Educación Virtual; un Sistema de Educación Media Superior; 24 Escuelas Preparatorias Metropolitanas y 31 Escuelas Preparatorias Regionales. </a:t>
            </a:r>
          </a:p>
          <a:p>
            <a:pPr marL="0" indent="0" algn="ctr">
              <a:buNone/>
            </a:pPr>
            <a:r>
              <a:rPr lang="es-MX" dirty="0"/>
              <a:t>En total, la comunidad humana de la red de la </a:t>
            </a:r>
            <a:r>
              <a:rPr lang="es-MX" dirty="0" err="1"/>
              <a:t>UdeG</a:t>
            </a:r>
            <a:r>
              <a:rPr lang="es-MX" dirty="0"/>
              <a:t> está formada por 266,230 personas: 241,744 alumnos; 16,522 académicos y 7,964 miembros del personal administrativo. </a:t>
            </a:r>
          </a:p>
          <a:p>
            <a:pPr marL="0" indent="0" algn="ctr">
              <a:buNone/>
            </a:pPr>
            <a:r>
              <a:rPr lang="es-MX" dirty="0"/>
              <a:t>En cuanto al financiamiento, la </a:t>
            </a:r>
            <a:r>
              <a:rPr lang="es-MX" dirty="0" err="1"/>
              <a:t>UdeG</a:t>
            </a:r>
            <a:r>
              <a:rPr lang="es-MX" dirty="0"/>
              <a:t> tuvo el año pasado más de diez mil millones de pesos de ingresos presupuestados. </a:t>
            </a:r>
          </a:p>
          <a:p>
            <a:endParaRPr lang="es-MX" dirty="0"/>
          </a:p>
        </p:txBody>
      </p:sp>
    </p:spTree>
    <p:extLst>
      <p:ext uri="{BB962C8B-B14F-4D97-AF65-F5344CB8AC3E}">
        <p14:creationId xmlns:p14="http://schemas.microsoft.com/office/powerpoint/2010/main" val="20115086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a:bodyPr>
          <a:lstStyle/>
          <a:p>
            <a:pPr marL="0" indent="0" algn="ctr">
              <a:buNone/>
            </a:pPr>
            <a:endParaRPr lang="es-ES" dirty="0" smtClean="0"/>
          </a:p>
          <a:p>
            <a:pPr marL="0" indent="0" algn="ctr">
              <a:buNone/>
            </a:pPr>
            <a:r>
              <a:rPr lang="es-ES" dirty="0" smtClean="0"/>
              <a:t>La </a:t>
            </a:r>
            <a:r>
              <a:rPr lang="es-ES" dirty="0" err="1" smtClean="0"/>
              <a:t>UdeG</a:t>
            </a:r>
            <a:r>
              <a:rPr lang="es-ES" dirty="0" smtClean="0"/>
              <a:t> es una institución pública de educación superior estatal.</a:t>
            </a:r>
          </a:p>
          <a:p>
            <a:pPr marL="0" indent="0" algn="ctr">
              <a:buNone/>
            </a:pPr>
            <a:r>
              <a:rPr lang="es-ES" dirty="0" smtClean="0"/>
              <a:t>Su participación en la formación de las elites locales, el peso específico que tiene como institución en la vida local es mucho mayor que el que tienen las universidades nacionales, al mismo tiempo que </a:t>
            </a:r>
            <a:r>
              <a:rPr lang="es-ES" dirty="0" smtClean="0"/>
              <a:t>el </a:t>
            </a:r>
            <a:r>
              <a:rPr lang="es-ES" dirty="0"/>
              <a:t>espacio interno de éstas se </a:t>
            </a:r>
            <a:r>
              <a:rPr lang="es-ES" dirty="0" smtClean="0"/>
              <a:t>convierte </a:t>
            </a:r>
            <a:r>
              <a:rPr lang="es-ES" dirty="0"/>
              <a:t>en campo de lucha por la obtención de puestos y representaciones políticas, gremiales o burocráticas. </a:t>
            </a:r>
            <a:endParaRPr lang="es-MX" dirty="0"/>
          </a:p>
        </p:txBody>
      </p:sp>
    </p:spTree>
    <p:extLst>
      <p:ext uri="{BB962C8B-B14F-4D97-AF65-F5344CB8AC3E}">
        <p14:creationId xmlns:p14="http://schemas.microsoft.com/office/powerpoint/2010/main" val="14952034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0321" y="1986455"/>
            <a:ext cx="9613861" cy="4456386"/>
          </a:xfrm>
        </p:spPr>
        <p:txBody>
          <a:bodyPr>
            <a:normAutofit/>
          </a:bodyPr>
          <a:lstStyle/>
          <a:p>
            <a:pPr algn="ctr"/>
            <a:r>
              <a:rPr lang="es-ES" dirty="0"/>
              <a:t>La </a:t>
            </a:r>
            <a:r>
              <a:rPr lang="es-ES" dirty="0" err="1" smtClean="0"/>
              <a:t>Ude</a:t>
            </a:r>
            <a:r>
              <a:rPr lang="es-ES" dirty="0" err="1" smtClean="0"/>
              <a:t>G</a:t>
            </a:r>
            <a:r>
              <a:rPr lang="es-ES" dirty="0" smtClean="0"/>
              <a:t> </a:t>
            </a:r>
            <a:r>
              <a:rPr lang="es-ES" dirty="0" smtClean="0"/>
              <a:t>tiene </a:t>
            </a:r>
            <a:r>
              <a:rPr lang="es-ES" dirty="0"/>
              <a:t>en Jalisco el monopolio de la expedición y certificación de títulos y grados. </a:t>
            </a:r>
            <a:endParaRPr lang="es-ES" dirty="0" smtClean="0"/>
          </a:p>
          <a:p>
            <a:pPr algn="ctr"/>
            <a:r>
              <a:rPr lang="es-ES" dirty="0" smtClean="0"/>
              <a:t>Tiene </a:t>
            </a:r>
            <a:r>
              <a:rPr lang="es-ES" dirty="0"/>
              <a:t>personalidad jurídica y patrimonio propio, </a:t>
            </a:r>
            <a:endParaRPr lang="es-ES" dirty="0"/>
          </a:p>
          <a:p>
            <a:pPr algn="ctr"/>
            <a:r>
              <a:rPr lang="es-ES" dirty="0"/>
              <a:t>S</a:t>
            </a:r>
            <a:r>
              <a:rPr lang="es-ES" dirty="0" smtClean="0"/>
              <a:t>u </a:t>
            </a:r>
            <a:r>
              <a:rPr lang="es-ES" dirty="0"/>
              <a:t>gobierno sigue supuestamente los principios de representación democrática, incluyendo a los gremios de estudiantes, trabajadores administrativos y </a:t>
            </a:r>
            <a:r>
              <a:rPr lang="es-ES" dirty="0" smtClean="0"/>
              <a:t>profesores.</a:t>
            </a:r>
          </a:p>
          <a:p>
            <a:pPr algn="ctr"/>
            <a:r>
              <a:rPr lang="es-ES" dirty="0"/>
              <a:t>E</a:t>
            </a:r>
            <a:r>
              <a:rPr lang="es-ES" dirty="0" smtClean="0"/>
              <a:t>s </a:t>
            </a:r>
            <a:r>
              <a:rPr lang="es-ES" dirty="0"/>
              <a:t>gobernada a través de cuerpos colegiados mixtos de autoridad restringida por la figura del gobernador del estado. </a:t>
            </a:r>
            <a:endParaRPr lang="es-ES" dirty="0" smtClean="0"/>
          </a:p>
          <a:p>
            <a:pPr algn="ctr"/>
            <a:r>
              <a:rPr lang="es-ES" dirty="0" smtClean="0"/>
              <a:t>La </a:t>
            </a:r>
            <a:r>
              <a:rPr lang="es-ES" dirty="0"/>
              <a:t>autoridad académica, que se supone limitada al ámbito técnico, está en realidad íntimamente imbricada con el poder político y con las tareas administrativas. </a:t>
            </a:r>
            <a:endParaRPr lang="es-MX" dirty="0"/>
          </a:p>
        </p:txBody>
      </p:sp>
    </p:spTree>
    <p:extLst>
      <p:ext uri="{BB962C8B-B14F-4D97-AF65-F5344CB8AC3E}">
        <p14:creationId xmlns:p14="http://schemas.microsoft.com/office/powerpoint/2010/main" val="25668806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marL="0" indent="0" algn="ctr">
              <a:buNone/>
            </a:pPr>
            <a:endParaRPr lang="es-ES" dirty="0" smtClean="0"/>
          </a:p>
          <a:p>
            <a:pPr marL="0" indent="0" algn="ctr">
              <a:buNone/>
            </a:pPr>
            <a:r>
              <a:rPr lang="es-ES" dirty="0" smtClean="0"/>
              <a:t>L</a:t>
            </a:r>
            <a:r>
              <a:rPr lang="es-ES" dirty="0" smtClean="0"/>
              <a:t>os </a:t>
            </a:r>
            <a:r>
              <a:rPr lang="es-ES" dirty="0"/>
              <a:t>mecanismos de selección de autoridades y </a:t>
            </a:r>
            <a:r>
              <a:rPr lang="es-ES" dirty="0" smtClean="0"/>
              <a:t>maestros en teoría </a:t>
            </a:r>
            <a:r>
              <a:rPr lang="es-ES" dirty="0"/>
              <a:t>se basan en la competencia y en el mérito profesional, pero es bien sabido que las tensiones e influencias que están detrás de la elección de estas figuras son tan diversas y complejas que, finalmente, el currículum académico y profesional son solamente un dato en la evaluación de los candidatos, ya que muchas veces tienen más peso otros elementos vinculados con el juego de poder. </a:t>
            </a:r>
            <a:endParaRPr lang="es-MX" dirty="0"/>
          </a:p>
          <a:p>
            <a:endParaRPr lang="es-MX" dirty="0"/>
          </a:p>
        </p:txBody>
      </p:sp>
    </p:spTree>
    <p:extLst>
      <p:ext uri="{BB962C8B-B14F-4D97-AF65-F5344CB8AC3E}">
        <p14:creationId xmlns:p14="http://schemas.microsoft.com/office/powerpoint/2010/main" val="1322075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0321" y="2173045"/>
            <a:ext cx="9613861" cy="3763144"/>
          </a:xfrm>
        </p:spPr>
        <p:txBody>
          <a:bodyPr>
            <a:normAutofit fontScale="92500" lnSpcReduction="10000"/>
          </a:bodyPr>
          <a:lstStyle/>
          <a:p>
            <a:pPr marL="0" indent="0" algn="ctr">
              <a:buNone/>
            </a:pPr>
            <a:r>
              <a:rPr lang="es-MX" dirty="0"/>
              <a:t>En el 2003, la Universidad de Guadalajara (</a:t>
            </a:r>
            <a:r>
              <a:rPr lang="es-MX" dirty="0" err="1"/>
              <a:t>UdeG</a:t>
            </a:r>
            <a:r>
              <a:rPr lang="es-MX" dirty="0"/>
              <a:t>) </a:t>
            </a:r>
            <a:r>
              <a:rPr lang="es-MX" dirty="0" smtClean="0"/>
              <a:t>–al igual que otras Instituciones de educación superior (IES) mexicanas–, </a:t>
            </a:r>
            <a:r>
              <a:rPr lang="es-MX" dirty="0"/>
              <a:t>firmó un convenio con algunas instancias del gobierno mexicano, </a:t>
            </a:r>
            <a:r>
              <a:rPr lang="es-MX" dirty="0" smtClean="0"/>
              <a:t>en </a:t>
            </a:r>
            <a:r>
              <a:rPr lang="es-MX" dirty="0"/>
              <a:t>el que se </a:t>
            </a:r>
            <a:r>
              <a:rPr lang="es-MX" dirty="0" smtClean="0"/>
              <a:t>comprometía </a:t>
            </a:r>
            <a:r>
              <a:rPr lang="es-MX" dirty="0"/>
              <a:t>a incorporar la perspectiva de género en todos los planos de la institución. Dicho convenio buscaba que la equidad de género fuera una realidad en todas las instituciones de educación superior (IES) del país. </a:t>
            </a:r>
            <a:endParaRPr lang="es-MX" dirty="0" smtClean="0"/>
          </a:p>
          <a:p>
            <a:pPr marL="0" indent="0" algn="ctr">
              <a:buNone/>
            </a:pPr>
            <a:r>
              <a:rPr lang="es-MX" dirty="0" smtClean="0"/>
              <a:t>Sin embargo, para poder llevar a cabo el compromiso adquirido era necesario tener información acerca de cuál era la situación de género en la universidad. Aunque se asumía la presencia inequidades de género no se contaba con evidencias de esta y, por lo tanto, no se tenían claves para saber qué implicaciones tenía el compromiso de incorporar la llamada perspectiva de género.</a:t>
            </a:r>
          </a:p>
        </p:txBody>
      </p:sp>
    </p:spTree>
    <p:extLst>
      <p:ext uri="{BB962C8B-B14F-4D97-AF65-F5344CB8AC3E}">
        <p14:creationId xmlns:p14="http://schemas.microsoft.com/office/powerpoint/2010/main" val="7455882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0321" y="2028497"/>
            <a:ext cx="9613861" cy="3907692"/>
          </a:xfrm>
        </p:spPr>
        <p:txBody>
          <a:bodyPr>
            <a:normAutofit fontScale="92500" lnSpcReduction="10000"/>
          </a:bodyPr>
          <a:lstStyle/>
          <a:p>
            <a:pPr marL="0" indent="0" algn="ctr">
              <a:buNone/>
            </a:pPr>
            <a:r>
              <a:rPr lang="es-ES" dirty="0"/>
              <a:t>La estructura de la </a:t>
            </a:r>
            <a:r>
              <a:rPr lang="es-ES" dirty="0" err="1"/>
              <a:t>UdeG</a:t>
            </a:r>
            <a:r>
              <a:rPr lang="es-ES" dirty="0"/>
              <a:t> entraña un complejo juego de fuerzas que combina las provenientes del campo del poder con las originadas en el campo del saber (Gradilla, 1995). Esta situación genera un código de moralidad institucional particular, regido por una norma producida y reproducida </a:t>
            </a:r>
            <a:r>
              <a:rPr lang="es-ES" dirty="0" smtClean="0"/>
              <a:t>históricamente.</a:t>
            </a:r>
          </a:p>
          <a:p>
            <a:pPr marL="0" indent="0" algn="ctr">
              <a:buNone/>
            </a:pPr>
            <a:r>
              <a:rPr lang="es-ES" dirty="0" smtClean="0"/>
              <a:t>Hasta </a:t>
            </a:r>
            <a:r>
              <a:rPr lang="es-ES" dirty="0" smtClean="0"/>
              <a:t>los años ochenta </a:t>
            </a:r>
            <a:r>
              <a:rPr lang="es-ES" dirty="0" smtClean="0"/>
              <a:t>se definía </a:t>
            </a:r>
            <a:r>
              <a:rPr lang="es-ES" dirty="0" smtClean="0"/>
              <a:t>como institución pública dependiente del gobierno del estado, con un fin social e ideales democráticos modernos y universales. </a:t>
            </a:r>
          </a:p>
          <a:p>
            <a:pPr marL="0" indent="0" algn="ctr">
              <a:buNone/>
            </a:pPr>
            <a:r>
              <a:rPr lang="es-ES" dirty="0"/>
              <a:t>Sin embargo, en las últimas décadas ha ido </a:t>
            </a:r>
            <a:r>
              <a:rPr lang="es-ES" dirty="0" smtClean="0"/>
              <a:t>cambiando su perfil a partir de factores </a:t>
            </a:r>
            <a:r>
              <a:rPr lang="es-ES" dirty="0"/>
              <a:t>nuevos provenientes tanto de la reconfiguración de fuerzas políticas locales y nacionales, como de las implicaciones de los nuevos discursos oficiales sobre la educación y de las políticas de financiamiento de la educación superior. </a:t>
            </a:r>
            <a:endParaRPr lang="es-MX" dirty="0"/>
          </a:p>
          <a:p>
            <a:pPr marL="0" indent="0" algn="ctr">
              <a:buNone/>
            </a:pPr>
            <a:endParaRPr lang="es-MX" dirty="0"/>
          </a:p>
        </p:txBody>
      </p:sp>
    </p:spTree>
    <p:extLst>
      <p:ext uri="{BB962C8B-B14F-4D97-AF65-F5344CB8AC3E}">
        <p14:creationId xmlns:p14="http://schemas.microsoft.com/office/powerpoint/2010/main" val="16050155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0321" y="2070538"/>
            <a:ext cx="9613861" cy="3865651"/>
          </a:xfrm>
        </p:spPr>
        <p:txBody>
          <a:bodyPr/>
          <a:lstStyle/>
          <a:p>
            <a:pPr marL="0" indent="0" algn="ctr">
              <a:buNone/>
            </a:pPr>
            <a:r>
              <a:rPr lang="es-ES" dirty="0" smtClean="0"/>
              <a:t>Por otra parte, la </a:t>
            </a:r>
            <a:r>
              <a:rPr lang="es-ES" dirty="0" err="1"/>
              <a:t>UdeG</a:t>
            </a:r>
            <a:r>
              <a:rPr lang="es-ES" dirty="0"/>
              <a:t> </a:t>
            </a:r>
            <a:r>
              <a:rPr lang="es-ES" dirty="0" smtClean="0"/>
              <a:t>se caracteriza por el gran peso que siempre han tenido los “jefes </a:t>
            </a:r>
            <a:r>
              <a:rPr lang="es-ES" dirty="0"/>
              <a:t>políticos” que operan al interior de la Universidad según una división territorial que asegura la reproducción del esquema original y que produce “una red jerarquizada de clientelas que no admite ningún punto vacío” (Gradilla, ibídem:386-387); dicha red tiene como pieza central la lealtad como valor primordial en las transacciones de los agentes involucrados y, como efectos principales, la generación de estructuras clientelares que los disciplinan y los someten a un código de intercambio de favores recíprocos. </a:t>
            </a:r>
            <a:endParaRPr lang="es-MX" dirty="0"/>
          </a:p>
        </p:txBody>
      </p:sp>
    </p:spTree>
    <p:extLst>
      <p:ext uri="{BB962C8B-B14F-4D97-AF65-F5344CB8AC3E}">
        <p14:creationId xmlns:p14="http://schemas.microsoft.com/office/powerpoint/2010/main" val="7000776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0321" y="2336873"/>
            <a:ext cx="9613861" cy="4169030"/>
          </a:xfrm>
        </p:spPr>
        <p:txBody>
          <a:bodyPr>
            <a:normAutofit fontScale="92500" lnSpcReduction="10000"/>
          </a:bodyPr>
          <a:lstStyle/>
          <a:p>
            <a:pPr marL="0" indent="0" algn="ctr">
              <a:buNone/>
            </a:pPr>
            <a:r>
              <a:rPr lang="es-ES" dirty="0"/>
              <a:t>Estas estructuras de relaciones </a:t>
            </a:r>
            <a:r>
              <a:rPr lang="es-ES" dirty="0" smtClean="0"/>
              <a:t>clientelares, que llevan incorporadas el género como un elemento muy poderoso, atrapan a los sujetos en una red tejida a </a:t>
            </a:r>
            <a:r>
              <a:rPr lang="es-ES" dirty="0"/>
              <a:t>partir de </a:t>
            </a:r>
            <a:r>
              <a:rPr lang="es-ES" dirty="0" smtClean="0"/>
              <a:t>la mencionada lógica </a:t>
            </a:r>
            <a:r>
              <a:rPr lang="es-ES" dirty="0"/>
              <a:t>de favores personales ofrecidos y recibidos (a veces reales y a veces más bien imaginarios), </a:t>
            </a:r>
            <a:r>
              <a:rPr lang="es-ES" dirty="0" smtClean="0"/>
              <a:t>que compromete </a:t>
            </a:r>
            <a:r>
              <a:rPr lang="es-ES" dirty="0"/>
              <a:t>la agencia de los miembros de la comunidad universitaria en muchos </a:t>
            </a:r>
            <a:r>
              <a:rPr lang="es-ES" dirty="0" smtClean="0"/>
              <a:t>sentidos. </a:t>
            </a:r>
            <a:endParaRPr lang="es-ES" dirty="0" smtClean="0"/>
          </a:p>
          <a:p>
            <a:pPr marL="0" indent="0" algn="ctr">
              <a:buNone/>
            </a:pPr>
            <a:r>
              <a:rPr lang="es-ES" dirty="0" smtClean="0"/>
              <a:t>Además</a:t>
            </a:r>
            <a:r>
              <a:rPr lang="es-ES" dirty="0"/>
              <a:t>, los </a:t>
            </a:r>
            <a:r>
              <a:rPr lang="es-ES" dirty="0" smtClean="0"/>
              <a:t>jefes </a:t>
            </a:r>
            <a:r>
              <a:rPr lang="es-ES" dirty="0"/>
              <a:t>políticos están vinculados de peculiares y versátiles maneras con los distintos partidos políticos en juego en la política local y nacional, así como en los diferentes ayuntamientos de la zona metropolitana de Guadalajara y los distintos niveles de gobierno, lo cual extiende las redes de poder fuera de los muros estrictos de la universidad, tornando porosos dichos muros y estableciendo complejas vías de ida y vuelta entre el campo de la política formal, y la política universitaria interna, confundiendo a veces los actores y los puestos</a:t>
            </a:r>
            <a:endParaRPr lang="es-MX" dirty="0"/>
          </a:p>
        </p:txBody>
      </p:sp>
    </p:spTree>
    <p:extLst>
      <p:ext uri="{BB962C8B-B14F-4D97-AF65-F5344CB8AC3E}">
        <p14:creationId xmlns:p14="http://schemas.microsoft.com/office/powerpoint/2010/main" val="41417047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lnSpcReduction="10000"/>
          </a:bodyPr>
          <a:lstStyle/>
          <a:p>
            <a:pPr marL="0" indent="0" algn="ctr">
              <a:buNone/>
            </a:pPr>
            <a:r>
              <a:rPr lang="es-ES" dirty="0"/>
              <a:t>Como resultado de la suma de todos los factores mencionados, tanto la vida académica como los procesos administrativos de la Universidad de Guadalajara tienen una tendencia muy marcada hacia la politización, como consecuencia de que, a través del juego de fuerzas resultante, “se obtienen prestigios y recursos que permiten a los individuos y a sus grupos de adherentes y simpatizantes incrementar su influencia en la distribución del poder universitario” (Acosta, 2008). La combinación del acceso a los puestos, los recursos y las representaciones formales y simbólicas de los actores universitarios, es la fórmula de la política universitaria en la </a:t>
            </a:r>
            <a:r>
              <a:rPr lang="es-ES" dirty="0" err="1"/>
              <a:t>UdeG</a:t>
            </a:r>
            <a:r>
              <a:rPr lang="es-ES" dirty="0"/>
              <a:t>.</a:t>
            </a:r>
            <a:endParaRPr lang="es-MX" dirty="0"/>
          </a:p>
          <a:p>
            <a:endParaRPr lang="es-MX" dirty="0"/>
          </a:p>
        </p:txBody>
      </p:sp>
    </p:spTree>
    <p:extLst>
      <p:ext uri="{BB962C8B-B14F-4D97-AF65-F5344CB8AC3E}">
        <p14:creationId xmlns:p14="http://schemas.microsoft.com/office/powerpoint/2010/main" val="28350076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a:bodyPr>
          <a:lstStyle/>
          <a:p>
            <a:pPr marL="0" indent="0" algn="ctr">
              <a:buNone/>
            </a:pPr>
            <a:r>
              <a:rPr lang="es-ES" dirty="0"/>
              <a:t>Este esquema, no obstante, ha </a:t>
            </a:r>
            <a:r>
              <a:rPr lang="es-ES" dirty="0" smtClean="0"/>
              <a:t>ido moviéndose sin </a:t>
            </a:r>
            <a:r>
              <a:rPr lang="es-ES" dirty="0" smtClean="0"/>
              <a:t>desactivar </a:t>
            </a:r>
            <a:r>
              <a:rPr lang="es-ES" dirty="0" smtClean="0"/>
              <a:t>el </a:t>
            </a:r>
            <a:r>
              <a:rPr lang="es-ES" dirty="0"/>
              <a:t>mecanismo que articula el poder con el saber y la moralidad dentro de la Universidad. </a:t>
            </a:r>
            <a:endParaRPr lang="es-ES" dirty="0" smtClean="0"/>
          </a:p>
          <a:p>
            <a:pPr marL="0" indent="0" algn="ctr">
              <a:buNone/>
            </a:pPr>
            <a:r>
              <a:rPr lang="es-ES" dirty="0" smtClean="0"/>
              <a:t>E</a:t>
            </a:r>
            <a:r>
              <a:rPr lang="es-ES" dirty="0" smtClean="0"/>
              <a:t>ntre </a:t>
            </a:r>
            <a:r>
              <a:rPr lang="es-ES" dirty="0"/>
              <a:t>1989 y </a:t>
            </a:r>
            <a:r>
              <a:rPr lang="es-ES" dirty="0" smtClean="0"/>
              <a:t>1995 tuvo </a:t>
            </a:r>
            <a:r>
              <a:rPr lang="es-ES" dirty="0"/>
              <a:t>lugar uno de los cambios institucionales más relevantes, ya que se consideró como la modernización a la estructura </a:t>
            </a:r>
            <a:r>
              <a:rPr lang="es-ES" dirty="0" smtClean="0"/>
              <a:t>universitaria: la llamada “</a:t>
            </a:r>
            <a:r>
              <a:rPr lang="es-ES" dirty="0"/>
              <a:t>Reforma Universitaria</a:t>
            </a:r>
            <a:r>
              <a:rPr lang="es-ES" dirty="0" smtClean="0"/>
              <a:t>” </a:t>
            </a:r>
            <a:r>
              <a:rPr lang="es-ES" dirty="0" smtClean="0"/>
              <a:t>que generó un proceso de </a:t>
            </a:r>
            <a:r>
              <a:rPr lang="es-ES" dirty="0"/>
              <a:t>descentralización y </a:t>
            </a:r>
            <a:r>
              <a:rPr lang="es-ES" dirty="0" smtClean="0"/>
              <a:t>de</a:t>
            </a:r>
            <a:r>
              <a:rPr lang="es-ES" dirty="0" smtClean="0"/>
              <a:t> </a:t>
            </a:r>
            <a:r>
              <a:rPr lang="es-ES" dirty="0"/>
              <a:t>regionalización de la Universidad, </a:t>
            </a:r>
            <a:r>
              <a:rPr lang="es-ES" dirty="0" smtClean="0"/>
              <a:t>de</a:t>
            </a:r>
            <a:r>
              <a:rPr lang="es-ES" dirty="0" smtClean="0"/>
              <a:t> </a:t>
            </a:r>
            <a:r>
              <a:rPr lang="es-ES" dirty="0"/>
              <a:t>profesionalización del personal académico y </a:t>
            </a:r>
            <a:r>
              <a:rPr lang="es-ES" dirty="0" smtClean="0"/>
              <a:t>de</a:t>
            </a:r>
            <a:r>
              <a:rPr lang="es-ES" dirty="0" smtClean="0"/>
              <a:t> </a:t>
            </a:r>
            <a:r>
              <a:rPr lang="es-ES" dirty="0"/>
              <a:t>diversificación de las fuentes de su financiamiento (Acosta, </a:t>
            </a:r>
            <a:r>
              <a:rPr lang="es-ES" dirty="0" err="1"/>
              <a:t>op</a:t>
            </a:r>
            <a:r>
              <a:rPr lang="es-ES" dirty="0"/>
              <a:t>. cit.).</a:t>
            </a:r>
            <a:r>
              <a:rPr lang="es-MX" dirty="0"/>
              <a:t> </a:t>
            </a:r>
          </a:p>
        </p:txBody>
      </p:sp>
    </p:spTree>
    <p:extLst>
      <p:ext uri="{BB962C8B-B14F-4D97-AF65-F5344CB8AC3E}">
        <p14:creationId xmlns:p14="http://schemas.microsoft.com/office/powerpoint/2010/main" val="10615866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marL="0" indent="0" algn="ctr">
              <a:buNone/>
            </a:pPr>
            <a:endParaRPr lang="es-ES" dirty="0" smtClean="0"/>
          </a:p>
          <a:p>
            <a:pPr marL="0" indent="0" algn="ctr">
              <a:buNone/>
            </a:pPr>
            <a:r>
              <a:rPr lang="es-ES" dirty="0" smtClean="0"/>
              <a:t>Aunque el </a:t>
            </a:r>
            <a:r>
              <a:rPr lang="es-ES" dirty="0"/>
              <a:t>peso de la política en la vida institucional </a:t>
            </a:r>
            <a:r>
              <a:rPr lang="es-ES" dirty="0" smtClean="0"/>
              <a:t>conservó </a:t>
            </a:r>
            <a:r>
              <a:rPr lang="es-ES" dirty="0"/>
              <a:t>su lugar </a:t>
            </a:r>
            <a:r>
              <a:rPr lang="es-ES" dirty="0" smtClean="0"/>
              <a:t>central tuvo algunas </a:t>
            </a:r>
            <a:r>
              <a:rPr lang="es-ES" dirty="0"/>
              <a:t>modificaciones: las redes de poder en la Universidad se multiplicaron y se reforzaron los estilos clientelares del ejercicio del poder administrativo y también del académico (Acosta, 2006:137), lo cual ha tenido </a:t>
            </a:r>
            <a:r>
              <a:rPr lang="es-ES" dirty="0" smtClean="0"/>
              <a:t>diversos efectos, </a:t>
            </a:r>
            <a:r>
              <a:rPr lang="es-ES" dirty="0"/>
              <a:t>entre </a:t>
            </a:r>
            <a:r>
              <a:rPr lang="es-ES" dirty="0" smtClean="0"/>
              <a:t>otros, </a:t>
            </a:r>
            <a:r>
              <a:rPr lang="es-ES" dirty="0" smtClean="0"/>
              <a:t>dificultar la </a:t>
            </a:r>
            <a:r>
              <a:rPr lang="es-ES" dirty="0"/>
              <a:t>consolidación efectiva de la vida académica institucional </a:t>
            </a:r>
            <a:r>
              <a:rPr lang="es-ES" dirty="0" smtClean="0"/>
              <a:t>y el </a:t>
            </a:r>
            <a:r>
              <a:rPr lang="es-ES" dirty="0"/>
              <a:t>nacimiento de una comunidad académica activa, y con libertad de pensamiento y acción.</a:t>
            </a:r>
            <a:endParaRPr lang="es-MX" dirty="0"/>
          </a:p>
          <a:p>
            <a:endParaRPr lang="es-MX" dirty="0"/>
          </a:p>
        </p:txBody>
      </p:sp>
    </p:spTree>
    <p:extLst>
      <p:ext uri="{BB962C8B-B14F-4D97-AF65-F5344CB8AC3E}">
        <p14:creationId xmlns:p14="http://schemas.microsoft.com/office/powerpoint/2010/main" val="21550983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0321" y="2017986"/>
            <a:ext cx="9613861" cy="3918203"/>
          </a:xfrm>
        </p:spPr>
        <p:txBody>
          <a:bodyPr>
            <a:normAutofit fontScale="92500" lnSpcReduction="10000"/>
          </a:bodyPr>
          <a:lstStyle/>
          <a:p>
            <a:pPr marL="0" indent="0" algn="ctr">
              <a:buNone/>
            </a:pPr>
            <a:r>
              <a:rPr lang="es-ES" dirty="0"/>
              <a:t>Otro asunto importante derivado de los cambios ocurridos en este </a:t>
            </a:r>
            <a:r>
              <a:rPr lang="es-ES" dirty="0" smtClean="0"/>
              <a:t>periodo,  </a:t>
            </a:r>
            <a:r>
              <a:rPr lang="es-ES" dirty="0"/>
              <a:t>fue el debate acerca de quién debería administrar y gobernar una institución </a:t>
            </a:r>
            <a:r>
              <a:rPr lang="es-ES" dirty="0" smtClean="0"/>
              <a:t>académica. Se concluyó que</a:t>
            </a:r>
            <a:r>
              <a:rPr lang="es-ES" dirty="0"/>
              <a:t>, dado que es la “lógica académica” la que debería privar en la administración, </a:t>
            </a:r>
            <a:r>
              <a:rPr lang="es-ES" dirty="0" smtClean="0"/>
              <a:t>no son “los </a:t>
            </a:r>
            <a:r>
              <a:rPr lang="es-ES" dirty="0"/>
              <a:t>burócratas” </a:t>
            </a:r>
            <a:r>
              <a:rPr lang="es-ES" dirty="0" smtClean="0"/>
              <a:t>los indicados, sino los mismos académicos. </a:t>
            </a:r>
          </a:p>
          <a:p>
            <a:pPr marL="0" indent="0" algn="ctr">
              <a:buNone/>
            </a:pPr>
            <a:r>
              <a:rPr lang="es-ES" dirty="0" smtClean="0"/>
              <a:t>Apareció entonces una </a:t>
            </a:r>
            <a:r>
              <a:rPr lang="es-ES" dirty="0"/>
              <a:t>figura nueva, la de los “funcionarios-investigadores” (Acosta, 2006), </a:t>
            </a:r>
            <a:r>
              <a:rPr lang="es-ES" dirty="0" smtClean="0"/>
              <a:t>que al mismo tiempo que comenzaron </a:t>
            </a:r>
            <a:r>
              <a:rPr lang="es-ES" dirty="0"/>
              <a:t>a tomar las actividades de dirección institucional, </a:t>
            </a:r>
            <a:r>
              <a:rPr lang="es-ES" dirty="0" smtClean="0"/>
              <a:t>seguían formando </a:t>
            </a:r>
            <a:r>
              <a:rPr lang="es-ES" dirty="0"/>
              <a:t>parte de la planta académica de profesores-investigadores o docentes de tiempo completo. Esta combinación </a:t>
            </a:r>
            <a:r>
              <a:rPr lang="es-ES" dirty="0" smtClean="0"/>
              <a:t>resultó en un principio </a:t>
            </a:r>
            <a:r>
              <a:rPr lang="es-ES" dirty="0"/>
              <a:t>atractiva para muchos ya que implicaba recibir ingresos por </a:t>
            </a:r>
            <a:r>
              <a:rPr lang="es-ES" dirty="0" smtClean="0"/>
              <a:t>ambas pero fue la fuente de conflictos y confusiones que duran hasta </a:t>
            </a:r>
            <a:r>
              <a:rPr lang="es-ES" dirty="0" smtClean="0"/>
              <a:t>ahora, pero tuvo otros efectos no tan positivos. </a:t>
            </a:r>
            <a:endParaRPr lang="es-MX" dirty="0"/>
          </a:p>
          <a:p>
            <a:endParaRPr lang="es-MX" dirty="0"/>
          </a:p>
        </p:txBody>
      </p:sp>
    </p:spTree>
    <p:extLst>
      <p:ext uri="{BB962C8B-B14F-4D97-AF65-F5344CB8AC3E}">
        <p14:creationId xmlns:p14="http://schemas.microsoft.com/office/powerpoint/2010/main" val="40310148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0321" y="2039007"/>
            <a:ext cx="9613861" cy="3897182"/>
          </a:xfrm>
        </p:spPr>
        <p:txBody>
          <a:bodyPr>
            <a:normAutofit/>
          </a:bodyPr>
          <a:lstStyle/>
          <a:p>
            <a:pPr marL="0" indent="0" algn="ctr">
              <a:buNone/>
            </a:pPr>
            <a:endParaRPr lang="es-ES" dirty="0" smtClean="0"/>
          </a:p>
          <a:p>
            <a:pPr marL="0" indent="0" algn="ctr">
              <a:buNone/>
            </a:pPr>
            <a:r>
              <a:rPr lang="es-ES" dirty="0" smtClean="0"/>
              <a:t>A partir del </a:t>
            </a:r>
            <a:r>
              <a:rPr lang="es-ES" dirty="0"/>
              <a:t>2008 la </a:t>
            </a:r>
            <a:r>
              <a:rPr lang="es-ES" dirty="0" err="1"/>
              <a:t>UdeG</a:t>
            </a:r>
            <a:r>
              <a:rPr lang="es-ES" dirty="0"/>
              <a:t> </a:t>
            </a:r>
            <a:r>
              <a:rPr lang="es-ES" dirty="0" smtClean="0"/>
              <a:t>inició un </a:t>
            </a:r>
            <a:r>
              <a:rPr lang="es-ES" dirty="0"/>
              <a:t>proceso </a:t>
            </a:r>
            <a:r>
              <a:rPr lang="es-ES" dirty="0" smtClean="0"/>
              <a:t>con nuevos </a:t>
            </a:r>
            <a:r>
              <a:rPr lang="es-ES" dirty="0"/>
              <a:t>elementos vinculados con un contexto mucho más móvil y </a:t>
            </a:r>
            <a:r>
              <a:rPr lang="es-ES" dirty="0" smtClean="0"/>
              <a:t>complejo, </a:t>
            </a:r>
            <a:r>
              <a:rPr lang="es-ES" dirty="0"/>
              <a:t>y en el que parecían conjugarse tanto los mecanismos de mercado global y nacional, </a:t>
            </a:r>
            <a:r>
              <a:rPr lang="es-ES" dirty="0" smtClean="0"/>
              <a:t>como las </a:t>
            </a:r>
            <a:r>
              <a:rPr lang="es-ES" dirty="0"/>
              <a:t>políticas financieras neo liberales de la educación </a:t>
            </a:r>
            <a:r>
              <a:rPr lang="es-ES" dirty="0" smtClean="0"/>
              <a:t>superior </a:t>
            </a:r>
            <a:r>
              <a:rPr lang="es-ES" dirty="0"/>
              <a:t>y los mecanismos propios de la elite </a:t>
            </a:r>
            <a:r>
              <a:rPr lang="es-ES" dirty="0" smtClean="0"/>
              <a:t>académica. Todo ello se combinaba </a:t>
            </a:r>
            <a:r>
              <a:rPr lang="es-ES" dirty="0"/>
              <a:t>con las siempre presentes jefaturas políticas universitarias, la distribución de territorios y posiciones entre éstas, y las redes </a:t>
            </a:r>
            <a:r>
              <a:rPr lang="es-ES" dirty="0" smtClean="0"/>
              <a:t>clientelares, </a:t>
            </a:r>
            <a:r>
              <a:rPr lang="es-ES" dirty="0"/>
              <a:t>pero con nuevos escenarios y otros elementos en </a:t>
            </a:r>
            <a:r>
              <a:rPr lang="es-ES" dirty="0" smtClean="0"/>
              <a:t>juego.</a:t>
            </a:r>
            <a:endParaRPr lang="es-MX" dirty="0"/>
          </a:p>
        </p:txBody>
      </p:sp>
    </p:spTree>
    <p:extLst>
      <p:ext uri="{BB962C8B-B14F-4D97-AF65-F5344CB8AC3E}">
        <p14:creationId xmlns:p14="http://schemas.microsoft.com/office/powerpoint/2010/main" val="24457362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La comunidad humana de la </a:t>
            </a:r>
            <a:r>
              <a:rPr lang="es-MX" dirty="0" err="1" smtClean="0"/>
              <a:t>UdeG</a:t>
            </a:r>
            <a:endParaRPr lang="es-MX" dirty="0"/>
          </a:p>
        </p:txBody>
      </p:sp>
      <p:sp>
        <p:nvSpPr>
          <p:cNvPr id="3" name="Marcador de contenido 2"/>
          <p:cNvSpPr>
            <a:spLocks noGrp="1"/>
          </p:cNvSpPr>
          <p:nvPr>
            <p:ph idx="1"/>
          </p:nvPr>
        </p:nvSpPr>
        <p:spPr/>
        <p:txBody>
          <a:bodyPr>
            <a:normAutofit lnSpcReduction="10000"/>
          </a:bodyPr>
          <a:lstStyle/>
          <a:p>
            <a:pPr marL="0" indent="0" algn="ctr">
              <a:buNone/>
            </a:pPr>
            <a:r>
              <a:rPr lang="es-ES" dirty="0"/>
              <a:t>La comunidad </a:t>
            </a:r>
            <a:r>
              <a:rPr lang="es-ES" dirty="0" smtClean="0"/>
              <a:t>de </a:t>
            </a:r>
            <a:r>
              <a:rPr lang="es-ES" dirty="0"/>
              <a:t>la Universidad de Guadalajara se compone por el conjunto de  los recursos humanos institucionales, divididos básicamente en tres grandes sectores: </a:t>
            </a:r>
            <a:r>
              <a:rPr lang="es-ES" dirty="0" smtClean="0"/>
              <a:t>1) el académico, integrado </a:t>
            </a:r>
            <a:r>
              <a:rPr lang="es-ES" dirty="0"/>
              <a:t>por profesores, investigadores y técnicos académicos; 2) el </a:t>
            </a:r>
            <a:r>
              <a:rPr lang="es-ES" dirty="0" smtClean="0"/>
              <a:t>administrativo</a:t>
            </a:r>
            <a:r>
              <a:rPr lang="es-ES" dirty="0"/>
              <a:t>, que se compone por el llamado </a:t>
            </a:r>
            <a:r>
              <a:rPr lang="es-ES" i="1" dirty="0"/>
              <a:t>gobierno universitario</a:t>
            </a:r>
            <a:r>
              <a:rPr lang="es-ES" dirty="0"/>
              <a:t> (funcionarios de diferentes niveles), administradores y personal de apoyo; y 3) el alumnado, dividido en dos grandes cuerpos: los estudiantes de nivel superior y de posgrado, y los correspondientes al sistema de educación media. </a:t>
            </a:r>
            <a:endParaRPr lang="es-ES" dirty="0" smtClean="0"/>
          </a:p>
          <a:p>
            <a:pPr marL="0" indent="0" algn="ctr">
              <a:buNone/>
            </a:pPr>
            <a:r>
              <a:rPr lang="es-ES" dirty="0"/>
              <a:t>¿Quiénes son, y qué lugar y significado tiene cada uno de estos sectores en el contexto </a:t>
            </a:r>
            <a:r>
              <a:rPr lang="es-ES" dirty="0" smtClean="0"/>
              <a:t>universitario general?</a:t>
            </a:r>
            <a:endParaRPr lang="es-MX" dirty="0"/>
          </a:p>
          <a:p>
            <a:endParaRPr lang="es-MX" dirty="0"/>
          </a:p>
          <a:p>
            <a:endParaRPr lang="es-MX" dirty="0"/>
          </a:p>
        </p:txBody>
      </p:sp>
    </p:spTree>
    <p:extLst>
      <p:ext uri="{BB962C8B-B14F-4D97-AF65-F5344CB8AC3E}">
        <p14:creationId xmlns:p14="http://schemas.microsoft.com/office/powerpoint/2010/main" val="33360137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0321" y="1912882"/>
            <a:ext cx="9613861" cy="4351283"/>
          </a:xfrm>
        </p:spPr>
        <p:txBody>
          <a:bodyPr>
            <a:normAutofit fontScale="92500" lnSpcReduction="20000"/>
          </a:bodyPr>
          <a:lstStyle/>
          <a:p>
            <a:pPr marL="0" indent="0" algn="ctr">
              <a:buNone/>
            </a:pPr>
            <a:endParaRPr lang="es-ES" dirty="0" smtClean="0"/>
          </a:p>
          <a:p>
            <a:pPr marL="0" indent="0" algn="ctr">
              <a:buNone/>
            </a:pPr>
            <a:r>
              <a:rPr lang="es-ES" dirty="0" smtClean="0"/>
              <a:t>Para contestar esta </a:t>
            </a:r>
            <a:r>
              <a:rPr lang="es-ES" dirty="0"/>
              <a:t>pregunta </a:t>
            </a:r>
            <a:r>
              <a:rPr lang="es-ES" dirty="0" smtClean="0"/>
              <a:t>se tuvo que hacer un análisis histórico a partir de la tercera fundación de la </a:t>
            </a:r>
            <a:r>
              <a:rPr lang="es-ES" dirty="0" err="1" smtClean="0"/>
              <a:t>UdeG</a:t>
            </a:r>
            <a:r>
              <a:rPr lang="es-ES" dirty="0" smtClean="0"/>
              <a:t> en 1925, que nos mostró que la </a:t>
            </a:r>
            <a:r>
              <a:rPr lang="es-ES" dirty="0"/>
              <a:t>identidad, las posiciones y los significados </a:t>
            </a:r>
            <a:r>
              <a:rPr lang="es-ES" dirty="0" smtClean="0"/>
              <a:t>de cada contingente humano son </a:t>
            </a:r>
            <a:r>
              <a:rPr lang="es-ES" dirty="0"/>
              <a:t>construidos de manera diferente en los distintos momentos de </a:t>
            </a:r>
            <a:r>
              <a:rPr lang="es-ES" dirty="0" smtClean="0"/>
              <a:t>la historia institucional, a partir de las transformaciones de </a:t>
            </a:r>
            <a:r>
              <a:rPr lang="es-ES" dirty="0"/>
              <a:t>la Universidad como institución social.</a:t>
            </a:r>
            <a:r>
              <a:rPr lang="es-MX" dirty="0"/>
              <a:t> </a:t>
            </a:r>
            <a:endParaRPr lang="es-MX" dirty="0" smtClean="0"/>
          </a:p>
          <a:p>
            <a:pPr marL="0" indent="0" algn="ctr">
              <a:buNone/>
            </a:pPr>
            <a:r>
              <a:rPr lang="es-ES" dirty="0" smtClean="0"/>
              <a:t>En resumen, revisar ese </a:t>
            </a:r>
            <a:r>
              <a:rPr lang="es-ES" dirty="0"/>
              <a:t>proceso </a:t>
            </a:r>
            <a:r>
              <a:rPr lang="es-ES" dirty="0" smtClean="0"/>
              <a:t>mostró que </a:t>
            </a:r>
            <a:r>
              <a:rPr lang="es-ES" dirty="0"/>
              <a:t>la </a:t>
            </a:r>
            <a:r>
              <a:rPr lang="es-ES" dirty="0" smtClean="0"/>
              <a:t>fuerte politización inicial del </a:t>
            </a:r>
            <a:r>
              <a:rPr lang="es-ES" dirty="0"/>
              <a:t>sector estudiantil se </a:t>
            </a:r>
            <a:r>
              <a:rPr lang="es-ES" dirty="0" smtClean="0"/>
              <a:t>fue disolviendo progresivamente, </a:t>
            </a:r>
            <a:r>
              <a:rPr lang="es-ES" dirty="0"/>
              <a:t>al mismo tiempo que el peso político </a:t>
            </a:r>
            <a:r>
              <a:rPr lang="es-ES" dirty="0" smtClean="0"/>
              <a:t>de ese sector se fue desplazando</a:t>
            </a:r>
            <a:r>
              <a:rPr lang="es-ES" dirty="0"/>
              <a:t>, primero, hacia el sector administrativo, y luego </a:t>
            </a:r>
            <a:r>
              <a:rPr lang="es-ES" dirty="0" smtClean="0"/>
              <a:t>al sector académico. </a:t>
            </a:r>
          </a:p>
          <a:p>
            <a:pPr marL="0" indent="0" algn="ctr">
              <a:buNone/>
            </a:pPr>
            <a:r>
              <a:rPr lang="es-ES" dirty="0" smtClean="0"/>
              <a:t>Por </a:t>
            </a:r>
            <a:r>
              <a:rPr lang="es-ES" dirty="0"/>
              <a:t>otra parte, la comunidad universitaria de la </a:t>
            </a:r>
            <a:r>
              <a:rPr lang="es-ES" dirty="0" err="1"/>
              <a:t>UdeG</a:t>
            </a:r>
            <a:r>
              <a:rPr lang="es-ES" dirty="0"/>
              <a:t> tiene ahora un perfil más vinculado con definiciones y criterios derivados </a:t>
            </a:r>
            <a:r>
              <a:rPr lang="es-ES" dirty="0" smtClean="0"/>
              <a:t>del progresivo avance del </a:t>
            </a:r>
            <a:r>
              <a:rPr lang="es-ES" dirty="0"/>
              <a:t>discurso neoliberal en el campo de la educación superior nacional y global, que </a:t>
            </a:r>
            <a:r>
              <a:rPr lang="es-ES" dirty="0" smtClean="0"/>
              <a:t>con </a:t>
            </a:r>
            <a:r>
              <a:rPr lang="es-ES" dirty="0"/>
              <a:t>rasgos </a:t>
            </a:r>
            <a:r>
              <a:rPr lang="es-ES" dirty="0" smtClean="0"/>
              <a:t>estrictamente definidos por la universidad. </a:t>
            </a:r>
            <a:endParaRPr lang="es-MX" dirty="0"/>
          </a:p>
        </p:txBody>
      </p:sp>
    </p:spTree>
    <p:extLst>
      <p:ext uri="{BB962C8B-B14F-4D97-AF65-F5344CB8AC3E}">
        <p14:creationId xmlns:p14="http://schemas.microsoft.com/office/powerpoint/2010/main" val="2397711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0321" y="1986455"/>
            <a:ext cx="9613861" cy="4372304"/>
          </a:xfrm>
        </p:spPr>
        <p:txBody>
          <a:bodyPr>
            <a:normAutofit fontScale="85000" lnSpcReduction="20000"/>
          </a:bodyPr>
          <a:lstStyle/>
          <a:p>
            <a:pPr marL="0" indent="0" algn="ctr">
              <a:buNone/>
            </a:pPr>
            <a:endParaRPr lang="es-ES" sz="3300" dirty="0" smtClean="0"/>
          </a:p>
          <a:p>
            <a:pPr marL="0" indent="0" algn="ctr">
              <a:buNone/>
            </a:pPr>
            <a:r>
              <a:rPr lang="es-ES" sz="3300" dirty="0"/>
              <a:t>A pesar de que en </a:t>
            </a:r>
            <a:r>
              <a:rPr lang="es-ES" sz="3300" dirty="0" smtClean="0"/>
              <a:t>los discursos de los funcionarios y en algunos </a:t>
            </a:r>
            <a:r>
              <a:rPr lang="es-ES" sz="3300" dirty="0"/>
              <a:t>documentos oficiales ya se utilizaba el concepto de “género”, su uso era ambiguo y confuso. </a:t>
            </a:r>
          </a:p>
          <a:p>
            <a:pPr marL="0" indent="0" algn="ctr">
              <a:buNone/>
            </a:pPr>
            <a:r>
              <a:rPr lang="es-ES" sz="3300" dirty="0" smtClean="0"/>
              <a:t>Por lo tanto, no sabíamos si </a:t>
            </a:r>
            <a:r>
              <a:rPr lang="es-ES" sz="3300" dirty="0"/>
              <a:t>los funcionarios universitarios </a:t>
            </a:r>
            <a:r>
              <a:rPr lang="es-ES" sz="3300" dirty="0" smtClean="0"/>
              <a:t>sabían qué era </a:t>
            </a:r>
            <a:r>
              <a:rPr lang="es-ES" sz="3300" dirty="0"/>
              <a:t>la llamada perspectiva de género, </a:t>
            </a:r>
            <a:r>
              <a:rPr lang="es-ES" sz="3300" dirty="0" smtClean="0"/>
              <a:t>si estarían sensibilizados a la necesidad de incorporarla o si, al menos, se interesaban </a:t>
            </a:r>
            <a:r>
              <a:rPr lang="es-ES" sz="3300" dirty="0"/>
              <a:t>en conocerla. </a:t>
            </a:r>
            <a:endParaRPr lang="es-ES" sz="3300" dirty="0" smtClean="0"/>
          </a:p>
          <a:p>
            <a:pPr marL="0" indent="0" algn="ctr">
              <a:buNone/>
            </a:pPr>
            <a:r>
              <a:rPr lang="es-ES" sz="3300" dirty="0" smtClean="0"/>
              <a:t>Tampoco sabíamos qué tanto podría estar incorporada ya dicha perspectiva o en </a:t>
            </a:r>
            <a:r>
              <a:rPr lang="es-ES" sz="3300" dirty="0"/>
              <a:t>qué grado y en </a:t>
            </a:r>
            <a:r>
              <a:rPr lang="es-ES" sz="3300" dirty="0" smtClean="0"/>
              <a:t>dónde; igualmente, no podíamos ver cómo haríamos para determinar la existencia de la inequidad de género. </a:t>
            </a:r>
          </a:p>
          <a:p>
            <a:endParaRPr lang="es-MX" sz="3300" dirty="0"/>
          </a:p>
        </p:txBody>
      </p:sp>
    </p:spTree>
    <p:extLst>
      <p:ext uri="{BB962C8B-B14F-4D97-AF65-F5344CB8AC3E}">
        <p14:creationId xmlns:p14="http://schemas.microsoft.com/office/powerpoint/2010/main" val="319272949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0321" y="2336873"/>
            <a:ext cx="9613861" cy="4095458"/>
          </a:xfrm>
        </p:spPr>
        <p:txBody>
          <a:bodyPr>
            <a:normAutofit fontScale="92500" lnSpcReduction="10000"/>
          </a:bodyPr>
          <a:lstStyle/>
          <a:p>
            <a:pPr marL="0" indent="0" algn="ctr">
              <a:buNone/>
            </a:pPr>
            <a:r>
              <a:rPr lang="es-ES" dirty="0" smtClean="0"/>
              <a:t>Los rasgos descritos configuraban el complejo universo de la </a:t>
            </a:r>
            <a:r>
              <a:rPr lang="es-ES" dirty="0"/>
              <a:t>investigación </a:t>
            </a:r>
            <a:r>
              <a:rPr lang="es-ES" dirty="0" smtClean="0"/>
              <a:t>de la cual hablamos hoy. </a:t>
            </a:r>
          </a:p>
          <a:p>
            <a:pPr marL="0" indent="0" algn="ctr">
              <a:buNone/>
            </a:pPr>
            <a:r>
              <a:rPr lang="es-MX" dirty="0"/>
              <a:t>La investigación se planeó en dos fases, la primera con carácter cuantitativo y la segunda con perspectiva cualitativa. </a:t>
            </a:r>
            <a:endParaRPr lang="es-ES" dirty="0" smtClean="0"/>
          </a:p>
          <a:p>
            <a:pPr marL="0" indent="0" algn="ctr">
              <a:buNone/>
            </a:pPr>
            <a:r>
              <a:rPr lang="es-ES" dirty="0"/>
              <a:t>E</a:t>
            </a:r>
            <a:r>
              <a:rPr lang="es-ES" dirty="0" smtClean="0"/>
              <a:t>l </a:t>
            </a:r>
            <a:r>
              <a:rPr lang="es-ES" dirty="0"/>
              <a:t>trabajo de campo </a:t>
            </a:r>
            <a:r>
              <a:rPr lang="es-ES" dirty="0" smtClean="0"/>
              <a:t>de la primera fase se </a:t>
            </a:r>
            <a:r>
              <a:rPr lang="es-ES" dirty="0"/>
              <a:t>realizó entre 2004 y 2005, por lo que los datos a los que se hace referencia son los correspondientes al periodo administrativo </a:t>
            </a:r>
            <a:r>
              <a:rPr lang="es-ES" dirty="0" smtClean="0"/>
              <a:t>2000-2006. La </a:t>
            </a:r>
            <a:r>
              <a:rPr lang="es-ES" dirty="0"/>
              <a:t>información estadística general </a:t>
            </a:r>
            <a:r>
              <a:rPr lang="es-ES" dirty="0" smtClean="0"/>
              <a:t>utilizada como punto de partida para el diseño metodológico fue </a:t>
            </a:r>
            <a:r>
              <a:rPr lang="es-ES" dirty="0"/>
              <a:t>tomada de los documentos e informes oficiales de la Universidad de </a:t>
            </a:r>
            <a:r>
              <a:rPr lang="es-ES" dirty="0" smtClean="0"/>
              <a:t>Guadalajara.</a:t>
            </a:r>
            <a:r>
              <a:rPr lang="es-MX" dirty="0" smtClean="0"/>
              <a:t> Los resultados de esta fase de investigación se publicaron en el 2011 por ANUIES.</a:t>
            </a:r>
          </a:p>
          <a:p>
            <a:pPr marL="0" indent="0" algn="ctr">
              <a:buNone/>
            </a:pPr>
            <a:r>
              <a:rPr lang="es-MX" dirty="0" smtClean="0"/>
              <a:t>El trabajo de campo de la segunda fase se realizó en el 2007 y aún no se han publicado sus resultados.</a:t>
            </a:r>
          </a:p>
        </p:txBody>
      </p:sp>
    </p:spTree>
    <p:extLst>
      <p:ext uri="{BB962C8B-B14F-4D97-AF65-F5344CB8AC3E}">
        <p14:creationId xmlns:p14="http://schemas.microsoft.com/office/powerpoint/2010/main" val="33259062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La fase cuantitativa de la investigación</a:t>
            </a:r>
            <a:endParaRPr lang="es-MX" dirty="0"/>
          </a:p>
        </p:txBody>
      </p:sp>
      <p:sp>
        <p:nvSpPr>
          <p:cNvPr id="3" name="Marcador de contenido 2"/>
          <p:cNvSpPr>
            <a:spLocks noGrp="1"/>
          </p:cNvSpPr>
          <p:nvPr>
            <p:ph idx="1"/>
          </p:nvPr>
        </p:nvSpPr>
        <p:spPr/>
        <p:txBody>
          <a:bodyPr/>
          <a:lstStyle/>
          <a:p>
            <a:pPr marL="0" indent="0" algn="ctr">
              <a:buNone/>
            </a:pPr>
            <a:r>
              <a:rPr lang="es-MX" dirty="0" smtClean="0"/>
              <a:t>Esta fase se caracterizó por enormes y diversas </a:t>
            </a:r>
            <a:r>
              <a:rPr lang="es-MX" dirty="0"/>
              <a:t>dificultades metodológicas y técnicas </a:t>
            </a:r>
            <a:r>
              <a:rPr lang="es-MX" dirty="0" smtClean="0"/>
              <a:t>para el desarrollo </a:t>
            </a:r>
            <a:r>
              <a:rPr lang="es-MX" dirty="0"/>
              <a:t>d</a:t>
            </a:r>
            <a:r>
              <a:rPr lang="es-MX" dirty="0" smtClean="0"/>
              <a:t>el </a:t>
            </a:r>
            <a:r>
              <a:rPr lang="es-MX" dirty="0"/>
              <a:t>trabajo de </a:t>
            </a:r>
            <a:r>
              <a:rPr lang="es-MX" dirty="0" smtClean="0"/>
              <a:t>campo, </a:t>
            </a:r>
            <a:r>
              <a:rPr lang="es-MX" dirty="0"/>
              <a:t>debido tanto a las dimensiones propias de la institución como a algunos retos </a:t>
            </a:r>
            <a:r>
              <a:rPr lang="es-MX" dirty="0" smtClean="0"/>
              <a:t>factores imprevistos</a:t>
            </a:r>
            <a:r>
              <a:rPr lang="es-MX" dirty="0"/>
              <a:t>. </a:t>
            </a:r>
            <a:r>
              <a:rPr lang="es-MX" dirty="0" smtClean="0"/>
              <a:t>Otro reto importante fue </a:t>
            </a:r>
            <a:r>
              <a:rPr lang="es-MX" dirty="0"/>
              <a:t>el de lograr la articulación de un marco teórico consistente con el objetivo de investigación y la propuesta metodológica, </a:t>
            </a:r>
            <a:r>
              <a:rPr lang="es-MX" dirty="0" smtClean="0"/>
              <a:t>que </a:t>
            </a:r>
            <a:r>
              <a:rPr lang="es-MX" dirty="0"/>
              <a:t>al mismo </a:t>
            </a:r>
            <a:r>
              <a:rPr lang="es-MX" dirty="0" smtClean="0"/>
              <a:t>tiempo </a:t>
            </a:r>
            <a:r>
              <a:rPr lang="es-MX" dirty="0"/>
              <a:t>diera cuenta de los cuestionamientos y las contradicciones que nos </a:t>
            </a:r>
            <a:r>
              <a:rPr lang="es-MX" dirty="0" smtClean="0"/>
              <a:t>revelaban los datos empíricos. También </a:t>
            </a:r>
            <a:r>
              <a:rPr lang="es-MX" dirty="0"/>
              <a:t>podría decirse que esto último fue el principal logro del trabajo.</a:t>
            </a:r>
          </a:p>
          <a:p>
            <a:endParaRPr lang="es-MX" dirty="0"/>
          </a:p>
        </p:txBody>
      </p:sp>
    </p:spTree>
    <p:extLst>
      <p:ext uri="{BB962C8B-B14F-4D97-AF65-F5344CB8AC3E}">
        <p14:creationId xmlns:p14="http://schemas.microsoft.com/office/powerpoint/2010/main" val="2549343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0321" y="1986455"/>
            <a:ext cx="9613861" cy="3949734"/>
          </a:xfrm>
        </p:spPr>
        <p:txBody>
          <a:bodyPr>
            <a:normAutofit fontScale="92500" lnSpcReduction="10000"/>
          </a:bodyPr>
          <a:lstStyle/>
          <a:p>
            <a:pPr marL="0" indent="0" algn="ctr">
              <a:buNone/>
            </a:pPr>
            <a:r>
              <a:rPr lang="es-MX" dirty="0" smtClean="0"/>
              <a:t>Los datos nos </a:t>
            </a:r>
            <a:r>
              <a:rPr lang="es-MX" dirty="0"/>
              <a:t>confrontaron seriamente en términos conceptuales con ciertos presupuestos asumidos como puntos de partida para la investigación, tales </a:t>
            </a:r>
            <a:r>
              <a:rPr lang="es-MX" dirty="0" smtClean="0"/>
              <a:t>como:</a:t>
            </a:r>
          </a:p>
          <a:p>
            <a:pPr algn="ctr"/>
            <a:r>
              <a:rPr lang="es-MX" dirty="0" smtClean="0"/>
              <a:t>la </a:t>
            </a:r>
            <a:r>
              <a:rPr lang="es-MX" dirty="0"/>
              <a:t>existencia </a:t>
            </a:r>
            <a:r>
              <a:rPr lang="es-MX" dirty="0" smtClean="0"/>
              <a:t>de </a:t>
            </a:r>
            <a:r>
              <a:rPr lang="es-MX" dirty="0"/>
              <a:t>la </a:t>
            </a:r>
            <a:r>
              <a:rPr lang="es-MX" dirty="0" smtClean="0"/>
              <a:t>inequidad </a:t>
            </a:r>
            <a:r>
              <a:rPr lang="es-MX" dirty="0"/>
              <a:t>de </a:t>
            </a:r>
            <a:r>
              <a:rPr lang="es-MX" dirty="0" smtClean="0"/>
              <a:t>género, de  </a:t>
            </a:r>
            <a:r>
              <a:rPr lang="es-MX" dirty="0"/>
              <a:t>exclusión y discriminación de las mujeres, </a:t>
            </a:r>
            <a:r>
              <a:rPr lang="es-MX" dirty="0" smtClean="0"/>
              <a:t>y de</a:t>
            </a:r>
            <a:r>
              <a:rPr lang="es-MX" dirty="0" smtClean="0"/>
              <a:t> </a:t>
            </a:r>
            <a:r>
              <a:rPr lang="es-MX" dirty="0"/>
              <a:t>violencia de </a:t>
            </a:r>
            <a:r>
              <a:rPr lang="es-MX" dirty="0" smtClean="0"/>
              <a:t>género</a:t>
            </a:r>
          </a:p>
          <a:p>
            <a:pPr algn="ctr"/>
            <a:r>
              <a:rPr lang="es-MX" dirty="0" smtClean="0"/>
              <a:t>que había condiciones </a:t>
            </a:r>
            <a:r>
              <a:rPr lang="es-MX" dirty="0"/>
              <a:t>institucionales básicas para implantar </a:t>
            </a:r>
            <a:r>
              <a:rPr lang="es-MX" dirty="0" smtClean="0"/>
              <a:t>una perspectiva de género y una </a:t>
            </a:r>
            <a:r>
              <a:rPr lang="es-MX" dirty="0"/>
              <a:t>política de </a:t>
            </a:r>
            <a:r>
              <a:rPr lang="es-MX" dirty="0" smtClean="0"/>
              <a:t>equidad . </a:t>
            </a:r>
            <a:endParaRPr lang="es-MX" dirty="0" smtClean="0"/>
          </a:p>
          <a:p>
            <a:pPr marL="0" indent="0" algn="ctr">
              <a:buNone/>
            </a:pPr>
            <a:r>
              <a:rPr lang="es-MX" dirty="0" smtClean="0"/>
              <a:t>Era fundamental, por lo tanto, recoger evidencias </a:t>
            </a:r>
            <a:r>
              <a:rPr lang="es-MX" dirty="0" smtClean="0"/>
              <a:t>de los fenómenos de inequidad de </a:t>
            </a:r>
            <a:r>
              <a:rPr lang="es-MX" dirty="0"/>
              <a:t>género en la </a:t>
            </a:r>
            <a:r>
              <a:rPr lang="es-MX" dirty="0" err="1" smtClean="0"/>
              <a:t>UdeG</a:t>
            </a:r>
            <a:r>
              <a:rPr lang="es-MX" dirty="0" smtClean="0"/>
              <a:t>, pero también queríamos encontrar la manera de medir </a:t>
            </a:r>
            <a:r>
              <a:rPr lang="es-MX" dirty="0"/>
              <a:t>dicha desigualdad para poder hablar de “más” o “menos” desigualdad en relación con </a:t>
            </a:r>
            <a:r>
              <a:rPr lang="es-MX" dirty="0" smtClean="0"/>
              <a:t>la que se produce en otros ámbitos y para luego saber si la situación mejora o no.</a:t>
            </a:r>
            <a:endParaRPr lang="es-MX" dirty="0"/>
          </a:p>
          <a:p>
            <a:pPr marL="0" indent="0" algn="ctr">
              <a:buNone/>
            </a:pPr>
            <a:endParaRPr lang="es-MX" dirty="0"/>
          </a:p>
          <a:p>
            <a:endParaRPr lang="es-MX" dirty="0"/>
          </a:p>
        </p:txBody>
      </p:sp>
    </p:spTree>
    <p:extLst>
      <p:ext uri="{BB962C8B-B14F-4D97-AF65-F5344CB8AC3E}">
        <p14:creationId xmlns:p14="http://schemas.microsoft.com/office/powerpoint/2010/main" val="40096110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fontScale="92500" lnSpcReduction="10000"/>
          </a:bodyPr>
          <a:lstStyle/>
          <a:p>
            <a:pPr marL="0" indent="0" algn="ctr">
              <a:buNone/>
            </a:pPr>
            <a:r>
              <a:rPr lang="es-MX" dirty="0"/>
              <a:t>Lo anterior implicó revisar diversas propuestas de indicadores para medir la </a:t>
            </a:r>
            <a:r>
              <a:rPr lang="es-MX" dirty="0" smtClean="0"/>
              <a:t>desigualdad, </a:t>
            </a:r>
            <a:r>
              <a:rPr lang="es-MX" dirty="0"/>
              <a:t>y concluimos que ninguna de ellas era útil para el ámbito que pretendíamos analizar. Las propuestas revisadas </a:t>
            </a:r>
            <a:r>
              <a:rPr lang="es-MX" dirty="0" smtClean="0"/>
              <a:t>descansaban en un supuesto que no compartíamos: considerar </a:t>
            </a:r>
            <a:r>
              <a:rPr lang="es-MX" dirty="0"/>
              <a:t>que la presencia diferencial en términos numéricos de hombres y mujeres de carne y hueso es el indicador fundamental </a:t>
            </a:r>
            <a:r>
              <a:rPr lang="es-MX" dirty="0" smtClean="0"/>
              <a:t>para establecer </a:t>
            </a:r>
            <a:r>
              <a:rPr lang="es-MX" dirty="0"/>
              <a:t>una mayor o menor equidad.</a:t>
            </a:r>
          </a:p>
          <a:p>
            <a:pPr marL="0" indent="0" algn="ctr">
              <a:buNone/>
            </a:pPr>
            <a:r>
              <a:rPr lang="es-MX" dirty="0"/>
              <a:t>Nosotros planteábamos que es mucho más significativa la dimensión simbólica involucrada en la cultura </a:t>
            </a:r>
            <a:r>
              <a:rPr lang="es-MX" dirty="0" smtClean="0"/>
              <a:t>institucional que antecede a los datos estadísticos medidos. </a:t>
            </a:r>
            <a:r>
              <a:rPr lang="es-MX" dirty="0"/>
              <a:t>Es decir, el supuesto de fondo en las distintas propuestas de medición revisadas era que mientras mayor </a:t>
            </a:r>
            <a:r>
              <a:rPr lang="es-MX" dirty="0" smtClean="0"/>
              <a:t>sea la paridad </a:t>
            </a:r>
            <a:r>
              <a:rPr lang="es-MX" dirty="0"/>
              <a:t>numérica </a:t>
            </a:r>
            <a:r>
              <a:rPr lang="es-MX" dirty="0" smtClean="0"/>
              <a:t>entre hombres </a:t>
            </a:r>
            <a:r>
              <a:rPr lang="es-MX" dirty="0"/>
              <a:t>y mujeres en un ámbito o una institución, </a:t>
            </a:r>
            <a:r>
              <a:rPr lang="es-MX" dirty="0" smtClean="0"/>
              <a:t>habrá </a:t>
            </a:r>
            <a:r>
              <a:rPr lang="es-MX" dirty="0"/>
              <a:t>mayor equidad de género. </a:t>
            </a:r>
          </a:p>
          <a:p>
            <a:endParaRPr lang="es-MX" dirty="0"/>
          </a:p>
        </p:txBody>
      </p:sp>
    </p:spTree>
    <p:extLst>
      <p:ext uri="{BB962C8B-B14F-4D97-AF65-F5344CB8AC3E}">
        <p14:creationId xmlns:p14="http://schemas.microsoft.com/office/powerpoint/2010/main" val="16998752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0321" y="2007476"/>
            <a:ext cx="9613861" cy="3928713"/>
          </a:xfrm>
        </p:spPr>
        <p:txBody>
          <a:bodyPr>
            <a:normAutofit fontScale="92500"/>
          </a:bodyPr>
          <a:lstStyle/>
          <a:p>
            <a:pPr marL="0" indent="0" algn="ctr">
              <a:buNone/>
            </a:pPr>
            <a:r>
              <a:rPr lang="es-MX" dirty="0" smtClean="0"/>
              <a:t>Cuestionamos </a:t>
            </a:r>
            <a:r>
              <a:rPr lang="es-MX" dirty="0"/>
              <a:t>ese supuesto dado que consideramos que con este razonamiento simple no se consideran cuestiones que lo problematizan, como que si bien las mujeres pueden tener posiciones de poder, este puede ser ejercido a favor de intereses vinculados con la dominación masculina; o que muchas veces las movilizaciones hechas por mujeres defienden posturas que no siempre redundarán en una mayor equidad de género. O que pueden ser varones quienes planteen demandas o exijan prestaciones vinculadas con cuestiones consideradas tradicionalmente como femeninas. O que el incremento en el número de mujeres que ocupan puestos que suelen considerarse masculinos pueda obedecer a la pérdida de la importancia o el prestigio de dichos puestos y no al avance de la equidad de género, entre otras cosas. </a:t>
            </a:r>
          </a:p>
          <a:p>
            <a:endParaRPr lang="es-MX" dirty="0"/>
          </a:p>
        </p:txBody>
      </p:sp>
    </p:spTree>
    <p:extLst>
      <p:ext uri="{BB962C8B-B14F-4D97-AF65-F5344CB8AC3E}">
        <p14:creationId xmlns:p14="http://schemas.microsoft.com/office/powerpoint/2010/main" val="2038293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0321" y="1954924"/>
            <a:ext cx="9613861" cy="4351283"/>
          </a:xfrm>
        </p:spPr>
        <p:txBody>
          <a:bodyPr>
            <a:normAutofit fontScale="92500"/>
          </a:bodyPr>
          <a:lstStyle/>
          <a:p>
            <a:pPr marL="0" indent="0" algn="ctr">
              <a:buNone/>
            </a:pPr>
            <a:r>
              <a:rPr lang="es-MX" dirty="0" smtClean="0"/>
              <a:t>Sin embargo, era obvio que para cumplir con el compromiso adquirido por la universidad, era necesario contar con la siguiente información básica:</a:t>
            </a:r>
          </a:p>
          <a:p>
            <a:pPr marL="457200" indent="-457200" algn="ctr">
              <a:buAutoNum type="arabicPeriod"/>
            </a:pPr>
            <a:r>
              <a:rPr lang="es-MX" dirty="0" smtClean="0"/>
              <a:t>hablar de la situación de la universidad en términos </a:t>
            </a:r>
            <a:r>
              <a:rPr lang="es-MX" dirty="0"/>
              <a:t>de género </a:t>
            </a:r>
            <a:r>
              <a:rPr lang="es-MX" dirty="0" smtClean="0"/>
              <a:t>(diagnóstico) y evaluar </a:t>
            </a:r>
            <a:r>
              <a:rPr lang="es-MX" dirty="0"/>
              <a:t>si se contaba con las condiciones institucionales para implementar la perspectiva de género; </a:t>
            </a:r>
            <a:r>
              <a:rPr lang="es-MX" dirty="0" smtClean="0"/>
              <a:t>y, </a:t>
            </a:r>
          </a:p>
          <a:p>
            <a:pPr marL="457200" indent="-457200" algn="ctr">
              <a:buAutoNum type="arabicPeriod"/>
            </a:pPr>
            <a:r>
              <a:rPr lang="es-MX" dirty="0" smtClean="0"/>
              <a:t>tener elementos para diseñar una estrategia que posibilitara lograr </a:t>
            </a:r>
            <a:r>
              <a:rPr lang="es-MX" dirty="0"/>
              <a:t>la meta </a:t>
            </a:r>
            <a:r>
              <a:rPr lang="es-MX" dirty="0" smtClean="0"/>
              <a:t>planteada como compromiso institucional, </a:t>
            </a:r>
            <a:r>
              <a:rPr lang="es-MX" dirty="0"/>
              <a:t>y </a:t>
            </a:r>
            <a:r>
              <a:rPr lang="es-MX" dirty="0" smtClean="0"/>
              <a:t>para poder después formular las </a:t>
            </a:r>
            <a:r>
              <a:rPr lang="es-MX" dirty="0"/>
              <a:t>políticas para garantizar la equidad </a:t>
            </a:r>
            <a:r>
              <a:rPr lang="es-MX" dirty="0" smtClean="0"/>
              <a:t>buscada en la </a:t>
            </a:r>
            <a:r>
              <a:rPr lang="es-MX" dirty="0" err="1" smtClean="0"/>
              <a:t>UdeG</a:t>
            </a:r>
            <a:r>
              <a:rPr lang="es-MX" dirty="0" smtClean="0"/>
              <a:t>.</a:t>
            </a:r>
          </a:p>
          <a:p>
            <a:pPr marL="0" indent="0" algn="ctr">
              <a:buNone/>
            </a:pPr>
            <a:r>
              <a:rPr lang="es-MX" dirty="0" smtClean="0"/>
              <a:t>El reto era enorme, tomando en cuenta las dimensiones y características de la universidad, así como la complejidad del tema de investigación. Se comenzó por evaluar el capital de la </a:t>
            </a:r>
            <a:r>
              <a:rPr lang="es-MX" dirty="0" err="1" smtClean="0"/>
              <a:t>UdeG</a:t>
            </a:r>
            <a:r>
              <a:rPr lang="es-MX" dirty="0" smtClean="0"/>
              <a:t> en términos del interés y los estudios de género.</a:t>
            </a:r>
            <a:endParaRPr lang="es-MX" dirty="0"/>
          </a:p>
          <a:p>
            <a:endParaRPr lang="es-MX" dirty="0"/>
          </a:p>
          <a:p>
            <a:endParaRPr lang="es-MX" dirty="0"/>
          </a:p>
        </p:txBody>
      </p:sp>
    </p:spTree>
    <p:extLst>
      <p:ext uri="{BB962C8B-B14F-4D97-AF65-F5344CB8AC3E}">
        <p14:creationId xmlns:p14="http://schemas.microsoft.com/office/powerpoint/2010/main" val="14317274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¿Cómo se hablaba de género en </a:t>
            </a:r>
            <a:r>
              <a:rPr lang="es-MX" dirty="0" smtClean="0"/>
              <a:t>la </a:t>
            </a:r>
            <a:r>
              <a:rPr lang="es-MX" dirty="0" err="1" smtClean="0"/>
              <a:t>UdeG</a:t>
            </a:r>
            <a:r>
              <a:rPr lang="es-MX" dirty="0" smtClean="0"/>
              <a:t>?</a:t>
            </a:r>
            <a:endParaRPr lang="es-MX" dirty="0"/>
          </a:p>
        </p:txBody>
      </p:sp>
      <p:sp>
        <p:nvSpPr>
          <p:cNvPr id="3" name="Marcador de contenido 2"/>
          <p:cNvSpPr>
            <a:spLocks noGrp="1"/>
          </p:cNvSpPr>
          <p:nvPr>
            <p:ph idx="1"/>
          </p:nvPr>
        </p:nvSpPr>
        <p:spPr>
          <a:xfrm>
            <a:off x="680321" y="1954924"/>
            <a:ext cx="9613861" cy="4614042"/>
          </a:xfrm>
        </p:spPr>
        <p:txBody>
          <a:bodyPr>
            <a:normAutofit fontScale="92500" lnSpcReduction="20000"/>
          </a:bodyPr>
          <a:lstStyle/>
          <a:p>
            <a:endParaRPr lang="es-ES" dirty="0" smtClean="0"/>
          </a:p>
          <a:p>
            <a:r>
              <a:rPr lang="es-ES" dirty="0" smtClean="0"/>
              <a:t>Tres </a:t>
            </a:r>
            <a:r>
              <a:rPr lang="es-ES" dirty="0"/>
              <a:t>instancias académicas distintas dedicadas a los estudios de género: el Programa Interdisciplinario de Estudios de Género (PIEGE) en el CUCEA; el Programa de Estudios de Género (PEG), del Departamento de Sociología del CUCSH, y el Centro de Estudios de Género (CEG) en este mismo centro universitario, pero adscrito al Departamento de Estudios en Educación. </a:t>
            </a:r>
          </a:p>
          <a:p>
            <a:r>
              <a:rPr lang="es-ES" dirty="0"/>
              <a:t>Tareas de difusión y divulgación de los estudios de género, así como la promoción de conferencias, seminarios y encuentros académicos regulares con temáticas de estudios de género en distintos espacios. </a:t>
            </a:r>
          </a:p>
          <a:p>
            <a:r>
              <a:rPr lang="es-ES" dirty="0"/>
              <a:t>Muchos los investigadores y profesores de toda la Red Universitaria  incluían en sus programas docentes y proyectos de investigación la perspectiva de género y algunas de las temáticas vinculadas con ésta. </a:t>
            </a:r>
            <a:endParaRPr lang="es-ES" dirty="0" smtClean="0"/>
          </a:p>
          <a:p>
            <a:r>
              <a:rPr lang="es-ES" dirty="0" smtClean="0"/>
              <a:t>Una amplia retórica de género</a:t>
            </a:r>
          </a:p>
          <a:p>
            <a:r>
              <a:rPr lang="es-ES" dirty="0" smtClean="0"/>
              <a:t>Un fenómeno evidente de feminización de la matrícula, a partir de los siguientes datos.</a:t>
            </a:r>
            <a:endParaRPr lang="es-MX" dirty="0"/>
          </a:p>
          <a:p>
            <a:pPr marL="0" indent="0" algn="ctr">
              <a:buNone/>
            </a:pPr>
            <a:endParaRPr lang="es-MX" dirty="0" smtClean="0"/>
          </a:p>
          <a:p>
            <a:pPr marL="0" indent="0">
              <a:buNone/>
            </a:pPr>
            <a:endParaRPr lang="es-MX" dirty="0"/>
          </a:p>
        </p:txBody>
      </p:sp>
    </p:spTree>
    <p:extLst>
      <p:ext uri="{BB962C8B-B14F-4D97-AF65-F5344CB8AC3E}">
        <p14:creationId xmlns:p14="http://schemas.microsoft.com/office/powerpoint/2010/main" val="9628997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0321" y="588579"/>
            <a:ext cx="9613861" cy="1245587"/>
          </a:xfrm>
        </p:spPr>
        <p:txBody>
          <a:bodyPr>
            <a:normAutofit fontScale="90000"/>
          </a:bodyPr>
          <a:lstStyle/>
          <a:p>
            <a:pPr lvl="0"/>
            <a:r>
              <a:rPr lang="es-ES" altLang="es-MX" dirty="0" smtClean="0">
                <a:latin typeface="Arial" panose="020B0604020202020204" pitchFamily="34" charset="0"/>
                <a:ea typeface="Times New Roman" panose="02020603050405020304" pitchFamily="18" charset="0"/>
                <a:cs typeface="Arial" panose="020B0604020202020204" pitchFamily="34" charset="0"/>
              </a:rPr>
              <a:t/>
            </a:r>
            <a:br>
              <a:rPr lang="es-ES" altLang="es-MX" dirty="0" smtClean="0">
                <a:latin typeface="Arial" panose="020B0604020202020204" pitchFamily="34" charset="0"/>
                <a:ea typeface="Times New Roman" panose="02020603050405020304" pitchFamily="18" charset="0"/>
                <a:cs typeface="Arial" panose="020B0604020202020204" pitchFamily="34" charset="0"/>
              </a:rPr>
            </a:br>
            <a:r>
              <a:rPr lang="es-ES" altLang="es-MX" dirty="0" smtClean="0">
                <a:latin typeface="Arial" panose="020B0604020202020204" pitchFamily="34" charset="0"/>
                <a:ea typeface="Times New Roman" panose="02020603050405020304" pitchFamily="18" charset="0"/>
                <a:cs typeface="Arial" panose="020B0604020202020204" pitchFamily="34" charset="0"/>
              </a:rPr>
              <a:t>Población </a:t>
            </a:r>
            <a:r>
              <a:rPr lang="es-ES" altLang="es-MX" dirty="0">
                <a:latin typeface="Arial" panose="020B0604020202020204" pitchFamily="34" charset="0"/>
                <a:ea typeface="Times New Roman" panose="02020603050405020304" pitchFamily="18" charset="0"/>
                <a:cs typeface="Arial" panose="020B0604020202020204" pitchFamily="34" charset="0"/>
              </a:rPr>
              <a:t>de alumnos del Nivel Superior en la Red de la </a:t>
            </a:r>
            <a:r>
              <a:rPr lang="es-ES" altLang="es-MX" dirty="0" smtClean="0">
                <a:latin typeface="Arial" panose="020B0604020202020204" pitchFamily="34" charset="0"/>
                <a:ea typeface="Times New Roman" panose="02020603050405020304" pitchFamily="18" charset="0"/>
                <a:cs typeface="Arial" panose="020B0604020202020204" pitchFamily="34" charset="0"/>
              </a:rPr>
              <a:t>U de G </a:t>
            </a:r>
            <a:r>
              <a:rPr lang="es-ES" altLang="es-MX" dirty="0">
                <a:latin typeface="Arial" panose="020B0604020202020204" pitchFamily="34" charset="0"/>
                <a:ea typeface="Times New Roman" panose="02020603050405020304" pitchFamily="18" charset="0"/>
                <a:cs typeface="Arial" panose="020B0604020202020204" pitchFamily="34" charset="0"/>
              </a:rPr>
              <a:t>en el 2004</a:t>
            </a:r>
            <a:r>
              <a:rPr lang="es-ES" altLang="es-MX" dirty="0" smtClean="0">
                <a:latin typeface="Arial" panose="020B0604020202020204" pitchFamily="34" charset="0"/>
                <a:ea typeface="Times New Roman" panose="02020603050405020304" pitchFamily="18" charset="0"/>
                <a:cs typeface="Arial" panose="020B0604020202020204" pitchFamily="34" charset="0"/>
              </a:rPr>
              <a:t>.</a:t>
            </a:r>
            <a:r>
              <a:rPr lang="es-MX" altLang="es-MX" sz="2000" dirty="0"/>
              <a:t/>
            </a:r>
            <a:br>
              <a:rPr lang="es-MX" altLang="es-MX" sz="2000" dirty="0"/>
            </a:br>
            <a:endParaRPr lang="es-MX"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3189608187"/>
              </p:ext>
            </p:extLst>
          </p:nvPr>
        </p:nvGraphicFramePr>
        <p:xfrm>
          <a:off x="1818289" y="2312272"/>
          <a:ext cx="8475892" cy="3815259"/>
        </p:xfrm>
        <a:graphic>
          <a:graphicData uri="http://schemas.openxmlformats.org/drawingml/2006/table">
            <a:tbl>
              <a:tblPr firstRow="1" firstCol="1" bandRow="1">
                <a:tableStyleId>{5C22544A-7EE6-4342-B048-85BDC9FD1C3A}</a:tableStyleId>
              </a:tblPr>
              <a:tblGrid>
                <a:gridCol w="2379724">
                  <a:extLst>
                    <a:ext uri="{9D8B030D-6E8A-4147-A177-3AD203B41FA5}">
                      <a16:colId xmlns:a16="http://schemas.microsoft.com/office/drawing/2014/main" val="52819802"/>
                    </a:ext>
                  </a:extLst>
                </a:gridCol>
                <a:gridCol w="2032056">
                  <a:extLst>
                    <a:ext uri="{9D8B030D-6E8A-4147-A177-3AD203B41FA5}">
                      <a16:colId xmlns:a16="http://schemas.microsoft.com/office/drawing/2014/main" val="3445978636"/>
                    </a:ext>
                  </a:extLst>
                </a:gridCol>
                <a:gridCol w="2032056">
                  <a:extLst>
                    <a:ext uri="{9D8B030D-6E8A-4147-A177-3AD203B41FA5}">
                      <a16:colId xmlns:a16="http://schemas.microsoft.com/office/drawing/2014/main" val="561553155"/>
                    </a:ext>
                  </a:extLst>
                </a:gridCol>
                <a:gridCol w="2032056">
                  <a:extLst>
                    <a:ext uri="{9D8B030D-6E8A-4147-A177-3AD203B41FA5}">
                      <a16:colId xmlns:a16="http://schemas.microsoft.com/office/drawing/2014/main" val="2442465295"/>
                    </a:ext>
                  </a:extLst>
                </a:gridCol>
              </a:tblGrid>
              <a:tr h="381526">
                <a:tc>
                  <a:txBody>
                    <a:bodyPr/>
                    <a:lstStyle/>
                    <a:p>
                      <a:pPr algn="ctr">
                        <a:spcAft>
                          <a:spcPts val="0"/>
                        </a:spcAft>
                      </a:pPr>
                      <a:r>
                        <a:rPr lang="es-ES" sz="1200">
                          <a:effectLst/>
                        </a:rPr>
                        <a:t>NIVEL</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TOTAL</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HOMBRES</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MUJERES</a:t>
                      </a:r>
                      <a:endParaRPr lang="es-MX"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352647063"/>
                  </a:ext>
                </a:extLst>
              </a:tr>
              <a:tr h="381526">
                <a:tc>
                  <a:txBody>
                    <a:bodyPr/>
                    <a:lstStyle/>
                    <a:p>
                      <a:pPr algn="just">
                        <a:spcAft>
                          <a:spcPts val="0"/>
                        </a:spcAft>
                      </a:pPr>
                      <a:r>
                        <a:rPr lang="es-ES" sz="1200">
                          <a:effectLst/>
                        </a:rPr>
                        <a:t> Nivel superior</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75,104</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37,898</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37,206</a:t>
                      </a:r>
                      <a:endParaRPr lang="es-MX"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53264508"/>
                  </a:ext>
                </a:extLst>
              </a:tr>
              <a:tr h="1144577">
                <a:tc>
                  <a:txBody>
                    <a:bodyPr/>
                    <a:lstStyle/>
                    <a:p>
                      <a:pPr algn="just">
                        <a:spcAft>
                          <a:spcPts val="0"/>
                        </a:spcAft>
                      </a:pPr>
                      <a:r>
                        <a:rPr lang="es-ES" sz="1200">
                          <a:effectLst/>
                        </a:rPr>
                        <a:t>Técnico superior universitario</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1,953</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1,244</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709</a:t>
                      </a:r>
                      <a:endParaRPr lang="es-MX"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356125275"/>
                  </a:ext>
                </a:extLst>
              </a:tr>
              <a:tr h="381526">
                <a:tc>
                  <a:txBody>
                    <a:bodyPr/>
                    <a:lstStyle/>
                    <a:p>
                      <a:pPr algn="just">
                        <a:spcAft>
                          <a:spcPts val="0"/>
                        </a:spcAft>
                      </a:pPr>
                      <a:r>
                        <a:rPr lang="es-ES" sz="1200">
                          <a:effectLst/>
                        </a:rPr>
                        <a:t>Licenciatura</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68,872</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34,316</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34,556</a:t>
                      </a:r>
                      <a:endParaRPr lang="es-MX"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275871519"/>
                  </a:ext>
                </a:extLst>
              </a:tr>
              <a:tr h="381526">
                <a:tc>
                  <a:txBody>
                    <a:bodyPr/>
                    <a:lstStyle/>
                    <a:p>
                      <a:pPr algn="just">
                        <a:spcAft>
                          <a:spcPts val="0"/>
                        </a:spcAft>
                      </a:pPr>
                      <a:r>
                        <a:rPr lang="es-ES" sz="1200">
                          <a:effectLst/>
                        </a:rPr>
                        <a:t>Posgrado</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4,279</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2,338</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1,941</a:t>
                      </a:r>
                      <a:endParaRPr lang="es-MX"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056165255"/>
                  </a:ext>
                </a:extLst>
              </a:tr>
              <a:tr h="381526">
                <a:tc>
                  <a:txBody>
                    <a:bodyPr/>
                    <a:lstStyle/>
                    <a:p>
                      <a:pPr algn="just">
                        <a:spcAft>
                          <a:spcPts val="0"/>
                        </a:spcAft>
                      </a:pPr>
                      <a:r>
                        <a:rPr lang="es-ES" sz="1200">
                          <a:effectLst/>
                        </a:rPr>
                        <a:t>Especialidad</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1,362</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585</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777</a:t>
                      </a:r>
                      <a:endParaRPr lang="es-MX"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680684806"/>
                  </a:ext>
                </a:extLst>
              </a:tr>
              <a:tr h="381526">
                <a:tc>
                  <a:txBody>
                    <a:bodyPr/>
                    <a:lstStyle/>
                    <a:p>
                      <a:pPr algn="just">
                        <a:spcAft>
                          <a:spcPts val="0"/>
                        </a:spcAft>
                      </a:pPr>
                      <a:r>
                        <a:rPr lang="es-ES" sz="1200">
                          <a:effectLst/>
                        </a:rPr>
                        <a:t>Maestría</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2,641</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1,588</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1,053</a:t>
                      </a:r>
                      <a:endParaRPr lang="es-MX"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074566174"/>
                  </a:ext>
                </a:extLst>
              </a:tr>
              <a:tr h="381526">
                <a:tc>
                  <a:txBody>
                    <a:bodyPr/>
                    <a:lstStyle/>
                    <a:p>
                      <a:pPr algn="just">
                        <a:spcAft>
                          <a:spcPts val="0"/>
                        </a:spcAft>
                      </a:pPr>
                      <a:r>
                        <a:rPr lang="es-ES" sz="1200">
                          <a:effectLst/>
                        </a:rPr>
                        <a:t>Doctorado</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276</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165</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dirty="0">
                          <a:effectLst/>
                        </a:rPr>
                        <a:t>111</a:t>
                      </a:r>
                      <a:endParaRPr lang="es-MX"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722426318"/>
                  </a:ext>
                </a:extLst>
              </a:tr>
            </a:tbl>
          </a:graphicData>
        </a:graphic>
      </p:graphicFrame>
    </p:spTree>
    <p:extLst>
      <p:ext uri="{BB962C8B-B14F-4D97-AF65-F5344CB8AC3E}">
        <p14:creationId xmlns:p14="http://schemas.microsoft.com/office/powerpoint/2010/main" val="27381678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0321" y="989704"/>
            <a:ext cx="9613861" cy="5271247"/>
          </a:xfrm>
        </p:spPr>
        <p:txBody>
          <a:bodyPr>
            <a:normAutofit fontScale="92500" lnSpcReduction="20000"/>
          </a:bodyPr>
          <a:lstStyle/>
          <a:p>
            <a:pPr marL="0" indent="0" algn="ctr">
              <a:buNone/>
            </a:pPr>
            <a:endParaRPr lang="es-MX" dirty="0" smtClean="0"/>
          </a:p>
          <a:p>
            <a:pPr marL="0" indent="0" algn="ctr">
              <a:buNone/>
            </a:pPr>
            <a:r>
              <a:rPr lang="es-MX" dirty="0" smtClean="0"/>
              <a:t>Sin embargo, también </a:t>
            </a:r>
            <a:r>
              <a:rPr lang="es-MX" dirty="0"/>
              <a:t>contábamos con </a:t>
            </a:r>
            <a:r>
              <a:rPr lang="es-MX" dirty="0" smtClean="0"/>
              <a:t>datos </a:t>
            </a:r>
            <a:r>
              <a:rPr lang="es-MX" dirty="0"/>
              <a:t>que </a:t>
            </a:r>
            <a:r>
              <a:rPr lang="es-MX" dirty="0" smtClean="0"/>
              <a:t>parecía configurar otra </a:t>
            </a:r>
            <a:r>
              <a:rPr lang="es-MX" dirty="0"/>
              <a:t>cara de la </a:t>
            </a:r>
            <a:r>
              <a:rPr lang="es-MX" dirty="0" smtClean="0"/>
              <a:t>institución en términos de género:</a:t>
            </a:r>
            <a:endParaRPr lang="es-MX" dirty="0"/>
          </a:p>
          <a:p>
            <a:pPr marL="0" indent="0" algn="ctr">
              <a:buNone/>
            </a:pPr>
            <a:endParaRPr lang="es-MX" dirty="0" smtClean="0"/>
          </a:p>
          <a:p>
            <a:pPr algn="ctr"/>
            <a:r>
              <a:rPr lang="es-MX" dirty="0" smtClean="0"/>
              <a:t>el </a:t>
            </a:r>
            <a:r>
              <a:rPr lang="es-MX" dirty="0"/>
              <a:t>porcentaje de mujeres en el Consejo General Universitario (máximo cuerpo colegiado de la Universidad de Guadalajara), era </a:t>
            </a:r>
            <a:r>
              <a:rPr lang="es-MX" dirty="0" smtClean="0"/>
              <a:t>solamente de </a:t>
            </a:r>
            <a:r>
              <a:rPr lang="es-MX" dirty="0"/>
              <a:t>14</a:t>
            </a:r>
            <a:r>
              <a:rPr lang="es-MX" dirty="0" smtClean="0"/>
              <a:t>%;</a:t>
            </a:r>
          </a:p>
          <a:p>
            <a:pPr algn="ctr"/>
            <a:r>
              <a:rPr lang="es-MX" dirty="0" smtClean="0"/>
              <a:t> </a:t>
            </a:r>
            <a:r>
              <a:rPr lang="es-MX" dirty="0"/>
              <a:t>entre los nombramientos de Profesor Investigador Titular C –el más alto dentro del tabulador académico de la U de G–, solamente 21% eran </a:t>
            </a:r>
            <a:r>
              <a:rPr lang="es-MX" dirty="0" smtClean="0"/>
              <a:t> </a:t>
            </a:r>
            <a:r>
              <a:rPr lang="es-MX" dirty="0"/>
              <a:t>mujeres; </a:t>
            </a:r>
            <a:endParaRPr lang="es-MX" dirty="0" smtClean="0"/>
          </a:p>
          <a:p>
            <a:pPr algn="ctr"/>
            <a:r>
              <a:rPr lang="es-MX" dirty="0" smtClean="0"/>
              <a:t>en </a:t>
            </a:r>
            <a:r>
              <a:rPr lang="es-MX" dirty="0"/>
              <a:t>el sector administrativo universitario, la mayor concentración de mujeres estaba en los puestos administrativos de los niveles inferiores de los tabuladores y jerarquías; </a:t>
            </a:r>
          </a:p>
          <a:p>
            <a:pPr algn="ctr"/>
            <a:r>
              <a:rPr lang="es-MX" dirty="0" smtClean="0"/>
              <a:t> </a:t>
            </a:r>
            <a:r>
              <a:rPr lang="es-MX" dirty="0"/>
              <a:t>de entre las solicitudes anuales de año sabático, solamente una fue hecha por una mujer; </a:t>
            </a:r>
          </a:p>
          <a:p>
            <a:pPr algn="ctr"/>
            <a:r>
              <a:rPr lang="es-MX" dirty="0" smtClean="0"/>
              <a:t> </a:t>
            </a:r>
            <a:r>
              <a:rPr lang="es-MX" dirty="0"/>
              <a:t>nunca una mujer ha ocupado los tres puestos más importantes en la jerarquía universitaria: la rectoría general, la vicerrectoría y la secretaría general; </a:t>
            </a:r>
            <a:endParaRPr lang="es-MX" dirty="0" smtClean="0"/>
          </a:p>
        </p:txBody>
      </p:sp>
    </p:spTree>
    <p:extLst>
      <p:ext uri="{BB962C8B-B14F-4D97-AF65-F5344CB8AC3E}">
        <p14:creationId xmlns:p14="http://schemas.microsoft.com/office/powerpoint/2010/main" val="22708049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0321" y="2175640"/>
            <a:ext cx="9613861" cy="4130567"/>
          </a:xfrm>
        </p:spPr>
        <p:txBody>
          <a:bodyPr>
            <a:normAutofit/>
          </a:bodyPr>
          <a:lstStyle/>
          <a:p>
            <a:pPr marL="0" indent="0" algn="ctr">
              <a:buNone/>
            </a:pPr>
            <a:endParaRPr lang="es-ES" dirty="0"/>
          </a:p>
          <a:p>
            <a:pPr marL="0" indent="0" algn="ctr">
              <a:buNone/>
            </a:pPr>
            <a:r>
              <a:rPr lang="es-ES" dirty="0" smtClean="0"/>
              <a:t>También sabíamos que </a:t>
            </a:r>
            <a:r>
              <a:rPr lang="es-ES" dirty="0" smtClean="0"/>
              <a:t>no </a:t>
            </a:r>
            <a:r>
              <a:rPr lang="es-ES" dirty="0"/>
              <a:t>existían políticas institucionales, en ningún nivel, destinadas a evitar cualquier forma de discriminación de género o que garantizaran la equidad de género al interior de la Universidad de Guadalajara; </a:t>
            </a:r>
            <a:r>
              <a:rPr lang="es-ES" dirty="0" smtClean="0"/>
              <a:t>sabíamos igualmente, </a:t>
            </a:r>
            <a:r>
              <a:rPr lang="es-ES" dirty="0"/>
              <a:t>que en el seno de la </a:t>
            </a:r>
            <a:r>
              <a:rPr lang="es-ES" dirty="0" err="1"/>
              <a:t>UdeG</a:t>
            </a:r>
            <a:r>
              <a:rPr lang="es-ES" dirty="0"/>
              <a:t> se daban diversos fenómenos ligados con </a:t>
            </a:r>
            <a:r>
              <a:rPr lang="es-ES" dirty="0" smtClean="0"/>
              <a:t>prácticas sexistas </a:t>
            </a:r>
            <a:r>
              <a:rPr lang="es-ES" dirty="0"/>
              <a:t>y </a:t>
            </a:r>
            <a:r>
              <a:rPr lang="es-ES" dirty="0" smtClean="0"/>
              <a:t>violentas. </a:t>
            </a:r>
          </a:p>
          <a:p>
            <a:pPr marL="0" indent="0" algn="ctr">
              <a:buNone/>
            </a:pPr>
            <a:r>
              <a:rPr lang="es-MX" dirty="0" smtClean="0"/>
              <a:t>A partir de ese panorama comenzamos </a:t>
            </a:r>
            <a:r>
              <a:rPr lang="es-MX" dirty="0"/>
              <a:t>a formular diversas </a:t>
            </a:r>
            <a:r>
              <a:rPr lang="es-MX" dirty="0" smtClean="0"/>
              <a:t>preguntas.</a:t>
            </a:r>
            <a:endParaRPr lang="es-ES" dirty="0" smtClean="0"/>
          </a:p>
          <a:p>
            <a:endParaRPr lang="es-MX" dirty="0"/>
          </a:p>
        </p:txBody>
      </p:sp>
    </p:spTree>
    <p:extLst>
      <p:ext uri="{BB962C8B-B14F-4D97-AF65-F5344CB8AC3E}">
        <p14:creationId xmlns:p14="http://schemas.microsoft.com/office/powerpoint/2010/main" val="3247644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Preguntas para la propuesta de investigación:</a:t>
            </a:r>
            <a:endParaRPr lang="es-MX" dirty="0"/>
          </a:p>
        </p:txBody>
      </p:sp>
      <p:sp>
        <p:nvSpPr>
          <p:cNvPr id="3" name="Marcador de contenido 2"/>
          <p:cNvSpPr>
            <a:spLocks noGrp="1"/>
          </p:cNvSpPr>
          <p:nvPr>
            <p:ph idx="1"/>
          </p:nvPr>
        </p:nvSpPr>
        <p:spPr>
          <a:xfrm>
            <a:off x="680321" y="1954924"/>
            <a:ext cx="9613861" cy="4593021"/>
          </a:xfrm>
        </p:spPr>
        <p:txBody>
          <a:bodyPr>
            <a:noAutofit/>
          </a:bodyPr>
          <a:lstStyle/>
          <a:p>
            <a:endParaRPr lang="es-ES" sz="2000" dirty="0" smtClean="0"/>
          </a:p>
          <a:p>
            <a:r>
              <a:rPr lang="es-ES" dirty="0" smtClean="0"/>
              <a:t>¿</a:t>
            </a:r>
            <a:r>
              <a:rPr lang="es-ES" dirty="0"/>
              <a:t>cómo evaluar si hay, en la Universidad de Guadalajara, esta perspectiva de género en el nivel institucional, y cómo se podría saber que ésta ha sido incorporada </a:t>
            </a:r>
            <a:r>
              <a:rPr lang="es-ES" i="1" dirty="0"/>
              <a:t>verdaderamente </a:t>
            </a:r>
            <a:r>
              <a:rPr lang="es-ES" dirty="0"/>
              <a:t>en lugar de ser solamente un elemento nuevo para la retórica institucional? ¿cuáles serían los indicadores de una verdadera incorporación de dicha perspectiva? </a:t>
            </a:r>
            <a:endParaRPr lang="es-MX" dirty="0"/>
          </a:p>
          <a:p>
            <a:r>
              <a:rPr lang="es-ES" dirty="0" smtClean="0"/>
              <a:t>Había otras preguntas previas: </a:t>
            </a:r>
            <a:r>
              <a:rPr lang="es-ES" dirty="0"/>
              <a:t>¿existen, en la historia institucional de la Universidad de Guadalajara, evidencias de interés y sensibilidad hacia la llamada perspectiva de género? ¿cuál es la situación de la equidad de género en la Universidad de Guadalajara? ¿cómo es, en la Universidad de Guadalajara, la cultura institucional respecto al género? </a:t>
            </a:r>
            <a:endParaRPr lang="es-ES" dirty="0" smtClean="0"/>
          </a:p>
          <a:p>
            <a:endParaRPr lang="es-MX" sz="2000" dirty="0"/>
          </a:p>
        </p:txBody>
      </p:sp>
    </p:spTree>
    <p:extLst>
      <p:ext uri="{BB962C8B-B14F-4D97-AF65-F5344CB8AC3E}">
        <p14:creationId xmlns:p14="http://schemas.microsoft.com/office/powerpoint/2010/main" val="2474508504"/>
      </p:ext>
    </p:extLst>
  </p:cSld>
  <p:clrMapOvr>
    <a:masterClrMapping/>
  </p:clrMapOvr>
</p:sld>
</file>

<file path=ppt/theme/theme1.xml><?xml version="1.0" encoding="utf-8"?>
<a:theme xmlns:a="http://schemas.openxmlformats.org/drawingml/2006/main" name="Berlí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Berlín</Template>
  <TotalTime>1460</TotalTime>
  <Words>3725</Words>
  <Application>Microsoft Office PowerPoint</Application>
  <PresentationFormat>Panorámica</PresentationFormat>
  <Paragraphs>134</Paragraphs>
  <Slides>34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34</vt:i4>
      </vt:variant>
    </vt:vector>
  </HeadingPairs>
  <TitlesOfParts>
    <vt:vector size="38" baseType="lpstr">
      <vt:lpstr>Arial</vt:lpstr>
      <vt:lpstr>Times New Roman</vt:lpstr>
      <vt:lpstr>Trebuchet MS</vt:lpstr>
      <vt:lpstr>Berlín</vt:lpstr>
      <vt:lpstr>La cultura institucional de género</vt:lpstr>
      <vt:lpstr>Presentación de PowerPoint</vt:lpstr>
      <vt:lpstr>Presentación de PowerPoint</vt:lpstr>
      <vt:lpstr>Presentación de PowerPoint</vt:lpstr>
      <vt:lpstr>¿Cómo se hablaba de género en la UdeG?</vt:lpstr>
      <vt:lpstr> Población de alumnos del Nivel Superior en la Red de la U de G en el 2004. </vt:lpstr>
      <vt:lpstr>Presentación de PowerPoint</vt:lpstr>
      <vt:lpstr>Presentación de PowerPoint</vt:lpstr>
      <vt:lpstr>Preguntas para la propuesta de investigación:</vt:lpstr>
      <vt:lpstr>Presentación de PowerPoint</vt:lpstr>
      <vt:lpstr>Elementos teórico – conceptuales:</vt:lpstr>
      <vt:lpstr>Presentación de PowerPoint</vt:lpstr>
      <vt:lpstr>Presentación de PowerPoint</vt:lpstr>
      <vt:lpstr>Presentación de PowerPoint</vt:lpstr>
      <vt:lpstr>Presentación de PowerPoint</vt:lpstr>
      <vt:lpstr>La UdeG como institución de educación superior: sus rasgos básicos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La comunidad humana de la UdeG</vt:lpstr>
      <vt:lpstr>Presentación de PowerPoint</vt:lpstr>
      <vt:lpstr>Presentación de PowerPoint</vt:lpstr>
      <vt:lpstr>La fase cuantitativa de la investigación</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cultura institucional de género</dc:title>
  <dc:creator>Cristina Palomar Verea</dc:creator>
  <cp:lastModifiedBy>Cristina Palomar Verea</cp:lastModifiedBy>
  <cp:revision>81</cp:revision>
  <dcterms:created xsi:type="dcterms:W3CDTF">2015-08-11T15:24:30Z</dcterms:created>
  <dcterms:modified xsi:type="dcterms:W3CDTF">2015-10-29T02:15:53Z</dcterms:modified>
</cp:coreProperties>
</file>