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8" r:id="rId4"/>
    <p:sldId id="270" r:id="rId5"/>
    <p:sldId id="271" r:id="rId6"/>
    <p:sldId id="263" r:id="rId7"/>
    <p:sldId id="264" r:id="rId8"/>
    <p:sldId id="274" r:id="rId9"/>
    <p:sldId id="272" r:id="rId10"/>
    <p:sldId id="275" r:id="rId11"/>
    <p:sldId id="276" r:id="rId12"/>
    <p:sldId id="277"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2" d="100"/>
          <a:sy n="112" d="100"/>
        </p:scale>
        <p:origin x="-15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03627BB-3956-4D4C-8327-42B48670A48B}" type="datetimeFigureOut">
              <a:rPr lang="es-MX" smtClean="0"/>
              <a:t>03/10/2014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476743-AE64-4FE9-991D-E5A669AB9B9C}" type="slidenum">
              <a:rPr lang="es-MX" smtClean="0"/>
              <a:t>‹Nº›</a:t>
            </a:fld>
            <a:endParaRPr lang="es-MX"/>
          </a:p>
        </p:txBody>
      </p:sp>
    </p:spTree>
    <p:extLst>
      <p:ext uri="{BB962C8B-B14F-4D97-AF65-F5344CB8AC3E}">
        <p14:creationId xmlns:p14="http://schemas.microsoft.com/office/powerpoint/2010/main" val="207505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03627BB-3956-4D4C-8327-42B48670A48B}" type="datetimeFigureOut">
              <a:rPr lang="es-MX" smtClean="0"/>
              <a:t>03/10/2014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476743-AE64-4FE9-991D-E5A669AB9B9C}" type="slidenum">
              <a:rPr lang="es-MX" smtClean="0"/>
              <a:t>‹Nº›</a:t>
            </a:fld>
            <a:endParaRPr lang="es-MX"/>
          </a:p>
        </p:txBody>
      </p:sp>
    </p:spTree>
    <p:extLst>
      <p:ext uri="{BB962C8B-B14F-4D97-AF65-F5344CB8AC3E}">
        <p14:creationId xmlns:p14="http://schemas.microsoft.com/office/powerpoint/2010/main" val="177292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03627BB-3956-4D4C-8327-42B48670A48B}" type="datetimeFigureOut">
              <a:rPr lang="es-MX" smtClean="0"/>
              <a:t>03/10/2014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476743-AE64-4FE9-991D-E5A669AB9B9C}" type="slidenum">
              <a:rPr lang="es-MX" smtClean="0"/>
              <a:t>‹Nº›</a:t>
            </a:fld>
            <a:endParaRPr lang="es-MX"/>
          </a:p>
        </p:txBody>
      </p:sp>
    </p:spTree>
    <p:extLst>
      <p:ext uri="{BB962C8B-B14F-4D97-AF65-F5344CB8AC3E}">
        <p14:creationId xmlns:p14="http://schemas.microsoft.com/office/powerpoint/2010/main" val="210901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03627BB-3956-4D4C-8327-42B48670A48B}" type="datetimeFigureOut">
              <a:rPr lang="es-MX" smtClean="0"/>
              <a:t>03/10/2014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476743-AE64-4FE9-991D-E5A669AB9B9C}" type="slidenum">
              <a:rPr lang="es-MX" smtClean="0"/>
              <a:t>‹Nº›</a:t>
            </a:fld>
            <a:endParaRPr lang="es-MX"/>
          </a:p>
        </p:txBody>
      </p:sp>
    </p:spTree>
    <p:extLst>
      <p:ext uri="{BB962C8B-B14F-4D97-AF65-F5344CB8AC3E}">
        <p14:creationId xmlns:p14="http://schemas.microsoft.com/office/powerpoint/2010/main" val="101718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03627BB-3956-4D4C-8327-42B48670A48B}" type="datetimeFigureOut">
              <a:rPr lang="es-MX" smtClean="0"/>
              <a:t>03/10/2014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476743-AE64-4FE9-991D-E5A669AB9B9C}" type="slidenum">
              <a:rPr lang="es-MX" smtClean="0"/>
              <a:t>‹Nº›</a:t>
            </a:fld>
            <a:endParaRPr lang="es-MX"/>
          </a:p>
        </p:txBody>
      </p:sp>
    </p:spTree>
    <p:extLst>
      <p:ext uri="{BB962C8B-B14F-4D97-AF65-F5344CB8AC3E}">
        <p14:creationId xmlns:p14="http://schemas.microsoft.com/office/powerpoint/2010/main" val="180615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03627BB-3956-4D4C-8327-42B48670A48B}" type="datetimeFigureOut">
              <a:rPr lang="es-MX" smtClean="0"/>
              <a:t>03/10/2014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476743-AE64-4FE9-991D-E5A669AB9B9C}" type="slidenum">
              <a:rPr lang="es-MX" smtClean="0"/>
              <a:t>‹Nº›</a:t>
            </a:fld>
            <a:endParaRPr lang="es-MX"/>
          </a:p>
        </p:txBody>
      </p:sp>
    </p:spTree>
    <p:extLst>
      <p:ext uri="{BB962C8B-B14F-4D97-AF65-F5344CB8AC3E}">
        <p14:creationId xmlns:p14="http://schemas.microsoft.com/office/powerpoint/2010/main" val="152798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03627BB-3956-4D4C-8327-42B48670A48B}" type="datetimeFigureOut">
              <a:rPr lang="es-MX" smtClean="0"/>
              <a:t>03/10/2014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F476743-AE64-4FE9-991D-E5A669AB9B9C}" type="slidenum">
              <a:rPr lang="es-MX" smtClean="0"/>
              <a:t>‹Nº›</a:t>
            </a:fld>
            <a:endParaRPr lang="es-MX"/>
          </a:p>
        </p:txBody>
      </p:sp>
    </p:spTree>
    <p:extLst>
      <p:ext uri="{BB962C8B-B14F-4D97-AF65-F5344CB8AC3E}">
        <p14:creationId xmlns:p14="http://schemas.microsoft.com/office/powerpoint/2010/main" val="157523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03627BB-3956-4D4C-8327-42B48670A48B}" type="datetimeFigureOut">
              <a:rPr lang="es-MX" smtClean="0"/>
              <a:t>03/10/2014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F476743-AE64-4FE9-991D-E5A669AB9B9C}" type="slidenum">
              <a:rPr lang="es-MX" smtClean="0"/>
              <a:t>‹Nº›</a:t>
            </a:fld>
            <a:endParaRPr lang="es-MX"/>
          </a:p>
        </p:txBody>
      </p:sp>
    </p:spTree>
    <p:extLst>
      <p:ext uri="{BB962C8B-B14F-4D97-AF65-F5344CB8AC3E}">
        <p14:creationId xmlns:p14="http://schemas.microsoft.com/office/powerpoint/2010/main" val="274916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3627BB-3956-4D4C-8327-42B48670A48B}" type="datetimeFigureOut">
              <a:rPr lang="es-MX" smtClean="0"/>
              <a:t>03/10/2014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F476743-AE64-4FE9-991D-E5A669AB9B9C}" type="slidenum">
              <a:rPr lang="es-MX" smtClean="0"/>
              <a:t>‹Nº›</a:t>
            </a:fld>
            <a:endParaRPr lang="es-MX"/>
          </a:p>
        </p:txBody>
      </p:sp>
    </p:spTree>
    <p:extLst>
      <p:ext uri="{BB962C8B-B14F-4D97-AF65-F5344CB8AC3E}">
        <p14:creationId xmlns:p14="http://schemas.microsoft.com/office/powerpoint/2010/main" val="281302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3627BB-3956-4D4C-8327-42B48670A48B}" type="datetimeFigureOut">
              <a:rPr lang="es-MX" smtClean="0"/>
              <a:t>03/10/2014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476743-AE64-4FE9-991D-E5A669AB9B9C}" type="slidenum">
              <a:rPr lang="es-MX" smtClean="0"/>
              <a:t>‹Nº›</a:t>
            </a:fld>
            <a:endParaRPr lang="es-MX"/>
          </a:p>
        </p:txBody>
      </p:sp>
    </p:spTree>
    <p:extLst>
      <p:ext uri="{BB962C8B-B14F-4D97-AF65-F5344CB8AC3E}">
        <p14:creationId xmlns:p14="http://schemas.microsoft.com/office/powerpoint/2010/main" val="5271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3627BB-3956-4D4C-8327-42B48670A48B}" type="datetimeFigureOut">
              <a:rPr lang="es-MX" smtClean="0"/>
              <a:t>03/10/2014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476743-AE64-4FE9-991D-E5A669AB9B9C}" type="slidenum">
              <a:rPr lang="es-MX" smtClean="0"/>
              <a:t>‹Nº›</a:t>
            </a:fld>
            <a:endParaRPr lang="es-MX"/>
          </a:p>
        </p:txBody>
      </p:sp>
    </p:spTree>
    <p:extLst>
      <p:ext uri="{BB962C8B-B14F-4D97-AF65-F5344CB8AC3E}">
        <p14:creationId xmlns:p14="http://schemas.microsoft.com/office/powerpoint/2010/main" val="383045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627BB-3956-4D4C-8327-42B48670A48B}" type="datetimeFigureOut">
              <a:rPr lang="es-MX" smtClean="0"/>
              <a:t>03/10/2014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76743-AE64-4FE9-991D-E5A669AB9B9C}" type="slidenum">
              <a:rPr lang="es-MX" smtClean="0"/>
              <a:t>‹Nº›</a:t>
            </a:fld>
            <a:endParaRPr lang="es-MX"/>
          </a:p>
        </p:txBody>
      </p:sp>
    </p:spTree>
    <p:extLst>
      <p:ext uri="{BB962C8B-B14F-4D97-AF65-F5344CB8AC3E}">
        <p14:creationId xmlns:p14="http://schemas.microsoft.com/office/powerpoint/2010/main" val="2395646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32656"/>
            <a:ext cx="7772400" cy="2664296"/>
          </a:xfrm>
          <a:solidFill>
            <a:schemeClr val="tx1"/>
          </a:solidFill>
        </p:spPr>
        <p:txBody>
          <a:bodyPr>
            <a:normAutofit/>
          </a:bodyPr>
          <a:lstStyle/>
          <a:p>
            <a:r>
              <a:rPr lang="es-MX" sz="3600" dirty="0" smtClean="0">
                <a:solidFill>
                  <a:schemeClr val="bg1"/>
                </a:solidFill>
              </a:rPr>
              <a:t>Economía: de los conceptos a la definición de políticas</a:t>
            </a:r>
            <a:br>
              <a:rPr lang="es-MX" sz="3600" dirty="0" smtClean="0">
                <a:solidFill>
                  <a:schemeClr val="bg1"/>
                </a:solidFill>
              </a:rPr>
            </a:br>
            <a:r>
              <a:rPr lang="es-MX" sz="2800" dirty="0" smtClean="0">
                <a:solidFill>
                  <a:schemeClr val="bg1"/>
                </a:solidFill>
              </a:rPr>
              <a:t>El caso del Programa para Democratizar la Productividad 2013-2018</a:t>
            </a:r>
            <a:r>
              <a:rPr lang="es-MX" sz="3600" dirty="0" smtClean="0">
                <a:solidFill>
                  <a:schemeClr val="bg1"/>
                </a:solidFill>
              </a:rPr>
              <a:t> </a:t>
            </a:r>
            <a:endParaRPr lang="es-MX" sz="3600" dirty="0">
              <a:solidFill>
                <a:schemeClr val="bg1"/>
              </a:solidFill>
            </a:endParaRPr>
          </a:p>
        </p:txBody>
      </p:sp>
      <p:sp>
        <p:nvSpPr>
          <p:cNvPr id="3" name="2 Subtítulo"/>
          <p:cNvSpPr>
            <a:spLocks noGrp="1"/>
          </p:cNvSpPr>
          <p:nvPr>
            <p:ph type="subTitle" idx="1"/>
          </p:nvPr>
        </p:nvSpPr>
        <p:spPr>
          <a:xfrm>
            <a:off x="1371600" y="3140968"/>
            <a:ext cx="6400800" cy="3096344"/>
          </a:xfrm>
        </p:spPr>
        <p:txBody>
          <a:bodyPr>
            <a:normAutofit/>
          </a:bodyPr>
          <a:lstStyle/>
          <a:p>
            <a:endParaRPr lang="es-MX" sz="2400" dirty="0" smtClean="0">
              <a:solidFill>
                <a:schemeClr val="tx1"/>
              </a:solidFill>
            </a:endParaRPr>
          </a:p>
          <a:p>
            <a:r>
              <a:rPr lang="es-MX" sz="2400" dirty="0" smtClean="0">
                <a:solidFill>
                  <a:schemeClr val="tx1"/>
                </a:solidFill>
              </a:rPr>
              <a:t>Seminario de Educación Superior</a:t>
            </a:r>
          </a:p>
          <a:p>
            <a:r>
              <a:rPr lang="es-MX" sz="2400" dirty="0" smtClean="0">
                <a:solidFill>
                  <a:schemeClr val="tx1"/>
                </a:solidFill>
              </a:rPr>
              <a:t>VIII Curso interinstitucional</a:t>
            </a:r>
          </a:p>
          <a:p>
            <a:r>
              <a:rPr lang="es-MX" sz="2400" dirty="0" smtClean="0">
                <a:solidFill>
                  <a:schemeClr val="tx1"/>
                </a:solidFill>
              </a:rPr>
              <a:t>Economía y política de la educación superior</a:t>
            </a:r>
          </a:p>
          <a:p>
            <a:r>
              <a:rPr lang="es-MX" sz="2400" dirty="0" smtClean="0">
                <a:solidFill>
                  <a:schemeClr val="tx1"/>
                </a:solidFill>
              </a:rPr>
              <a:t>3 de octubre 2014</a:t>
            </a:r>
          </a:p>
          <a:p>
            <a:endParaRPr lang="es-MX" sz="1200" dirty="0" smtClean="0">
              <a:solidFill>
                <a:schemeClr val="tx1"/>
              </a:solidFill>
            </a:endParaRPr>
          </a:p>
          <a:p>
            <a:r>
              <a:rPr lang="es-MX" sz="2400" dirty="0" smtClean="0">
                <a:solidFill>
                  <a:schemeClr val="tx1"/>
                </a:solidFill>
              </a:rPr>
              <a:t>Roberto Rodríguez Gómez</a:t>
            </a:r>
          </a:p>
          <a:p>
            <a:endParaRPr lang="es-MX" dirty="0"/>
          </a:p>
          <a:p>
            <a:endParaRPr lang="es-MX" dirty="0"/>
          </a:p>
        </p:txBody>
      </p:sp>
    </p:spTree>
    <p:extLst>
      <p:ext uri="{BB962C8B-B14F-4D97-AF65-F5344CB8AC3E}">
        <p14:creationId xmlns:p14="http://schemas.microsoft.com/office/powerpoint/2010/main" val="2521001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noAutofit/>
          </a:bodyPr>
          <a:lstStyle/>
          <a:p>
            <a:r>
              <a:rPr lang="es-MX" sz="2400" dirty="0" smtClean="0">
                <a:solidFill>
                  <a:schemeClr val="bg1"/>
                </a:solidFill>
              </a:rPr>
              <a:t>Objetivos y Estrategias del PDP (2)</a:t>
            </a:r>
            <a:endParaRPr lang="es-MX" sz="2400" dirty="0">
              <a:solidFill>
                <a:schemeClr val="bg1"/>
              </a:solidFill>
            </a:endParaRPr>
          </a:p>
        </p:txBody>
      </p:sp>
      <p:sp>
        <p:nvSpPr>
          <p:cNvPr id="3" name="2 Marcador de contenido"/>
          <p:cNvSpPr>
            <a:spLocks noGrp="1"/>
          </p:cNvSpPr>
          <p:nvPr>
            <p:ph idx="1"/>
          </p:nvPr>
        </p:nvSpPr>
        <p:spPr/>
        <p:txBody>
          <a:bodyPr>
            <a:normAutofit/>
          </a:bodyPr>
          <a:lstStyle/>
          <a:p>
            <a:endParaRPr lang="es-MX" dirty="0" smtClean="0"/>
          </a:p>
          <a:p>
            <a:endParaRPr lang="es-MX" dirty="0" smtClean="0"/>
          </a:p>
        </p:txBody>
      </p:sp>
      <p:graphicFrame>
        <p:nvGraphicFramePr>
          <p:cNvPr id="5" name="4 Tabla"/>
          <p:cNvGraphicFramePr>
            <a:graphicFrameLocks noGrp="1"/>
          </p:cNvGraphicFramePr>
          <p:nvPr>
            <p:extLst>
              <p:ext uri="{D42A27DB-BD31-4B8C-83A1-F6EECF244321}">
                <p14:modId xmlns:p14="http://schemas.microsoft.com/office/powerpoint/2010/main" val="983992144"/>
              </p:ext>
            </p:extLst>
          </p:nvPr>
        </p:nvGraphicFramePr>
        <p:xfrm>
          <a:off x="323528" y="980726"/>
          <a:ext cx="8496944" cy="4968240"/>
        </p:xfrm>
        <a:graphic>
          <a:graphicData uri="http://schemas.openxmlformats.org/drawingml/2006/table">
            <a:tbl>
              <a:tblPr firstRow="1" bandRow="1">
                <a:tableStyleId>{5C22544A-7EE6-4342-B048-85BDC9FD1C3A}</a:tableStyleId>
              </a:tblPr>
              <a:tblGrid>
                <a:gridCol w="8496944"/>
              </a:tblGrid>
              <a:tr h="1905046">
                <a:tc>
                  <a:txBody>
                    <a:bodyPr/>
                    <a:lstStyle/>
                    <a:p>
                      <a:r>
                        <a:rPr lang="es-MX" sz="1600" b="1" dirty="0" smtClean="0">
                          <a:solidFill>
                            <a:schemeClr val="tx1"/>
                          </a:solidFill>
                        </a:rPr>
                        <a:t>Objetivo 3. Fortalecer el ambiente de negocios en el que operan las empresas y los productores</a:t>
                      </a:r>
                      <a:endParaRPr lang="es-MX" sz="1600" b="0" dirty="0" smtClean="0">
                        <a:solidFill>
                          <a:schemeClr val="tx1"/>
                        </a:solidFill>
                      </a:endParaRPr>
                    </a:p>
                    <a:p>
                      <a:endParaRPr lang="es-MX" sz="1600" b="0" dirty="0" smtClean="0">
                        <a:solidFill>
                          <a:schemeClr val="tx1"/>
                        </a:solidFill>
                      </a:endParaRPr>
                    </a:p>
                    <a:p>
                      <a:r>
                        <a:rPr lang="es-MX" sz="1600" b="0" dirty="0" smtClean="0">
                          <a:solidFill>
                            <a:schemeClr val="tx1"/>
                          </a:solidFill>
                        </a:rPr>
                        <a:t>3.1 Mantener la estabilidad macroeconómica y financiera,</a:t>
                      </a:r>
                      <a:r>
                        <a:rPr lang="es-MX" sz="1600" b="0" baseline="0" dirty="0" smtClean="0">
                          <a:solidFill>
                            <a:schemeClr val="tx1"/>
                          </a:solidFill>
                        </a:rPr>
                        <a:t> con el fin de generar un marco de certidumbre para los agentes económicos.</a:t>
                      </a:r>
                    </a:p>
                    <a:p>
                      <a:r>
                        <a:rPr lang="es-MX" sz="1600" b="0" baseline="0" dirty="0" smtClean="0">
                          <a:solidFill>
                            <a:schemeClr val="tx1"/>
                          </a:solidFill>
                        </a:rPr>
                        <a:t>3.2 Promover que las acciones de gobierno consoliden un ambiente de negocios propicio para la creación y crecimiento de empresas formales.</a:t>
                      </a:r>
                    </a:p>
                    <a:p>
                      <a:r>
                        <a:rPr lang="es-MX" sz="1600" b="0" baseline="0" dirty="0" smtClean="0">
                          <a:solidFill>
                            <a:schemeClr val="tx1"/>
                          </a:solidFill>
                        </a:rPr>
                        <a:t>3.3. Brindar mayor certidumbre jurídica a los agentes económicos y reducir el impacto de la inseguridad en el sector productivo.</a:t>
                      </a:r>
                    </a:p>
                    <a:p>
                      <a:r>
                        <a:rPr lang="es-MX" sz="1600" b="0" baseline="0" dirty="0" smtClean="0">
                          <a:solidFill>
                            <a:schemeClr val="tx1"/>
                          </a:solidFill>
                        </a:rPr>
                        <a:t>3.4. Elevar la eficiencia en sectores productores de insumos clave para reducir costos de empresas y productores.</a:t>
                      </a:r>
                    </a:p>
                    <a:p>
                      <a:r>
                        <a:rPr lang="es-MX" sz="1600" b="0" baseline="0" dirty="0" smtClean="0">
                          <a:solidFill>
                            <a:schemeClr val="tx1"/>
                          </a:solidFill>
                        </a:rPr>
                        <a:t>3.5 Promover inversiones en infraestructura física y logística para reducir costos de operación.</a:t>
                      </a:r>
                    </a:p>
                    <a:p>
                      <a:r>
                        <a:rPr lang="es-MX" sz="1600" b="0" baseline="0" dirty="0" smtClean="0">
                          <a:solidFill>
                            <a:schemeClr val="tx1"/>
                          </a:solidFill>
                        </a:rPr>
                        <a:t>3.6 Aprovechar la integración de México a la economía mundial como medio para elevar la productividad de la economía.</a:t>
                      </a:r>
                    </a:p>
                    <a:p>
                      <a:endParaRPr lang="es-MX" sz="1600" b="0" baseline="0" dirty="0" smtClean="0">
                        <a:solidFill>
                          <a:schemeClr val="tx1"/>
                        </a:solidFill>
                      </a:endParaRPr>
                    </a:p>
                    <a:p>
                      <a:r>
                        <a:rPr lang="es-MX" sz="1600" b="1" baseline="0" dirty="0" smtClean="0">
                          <a:solidFill>
                            <a:schemeClr val="tx1"/>
                          </a:solidFill>
                        </a:rPr>
                        <a:t>Objetivo 4. Establecer política públicas específicas que eleven la productividad en las regiones y sectores de la economía</a:t>
                      </a:r>
                    </a:p>
                    <a:p>
                      <a:endParaRPr lang="es-MX" sz="1600" b="0" baseline="0" dirty="0" smtClean="0">
                        <a:solidFill>
                          <a:schemeClr val="tx1"/>
                        </a:solidFill>
                      </a:endParaRPr>
                    </a:p>
                    <a:p>
                      <a:r>
                        <a:rPr lang="es-MX" sz="1600" b="0" baseline="0" dirty="0" smtClean="0">
                          <a:solidFill>
                            <a:schemeClr val="tx1"/>
                          </a:solidFill>
                        </a:rPr>
                        <a:t>4.1 Promover un desarrollo regional equilibrado que aproveche ventajas de cada región.</a:t>
                      </a:r>
                    </a:p>
                    <a:p>
                      <a:r>
                        <a:rPr lang="es-MX" sz="1600" b="0" baseline="0" dirty="0" smtClean="0">
                          <a:solidFill>
                            <a:schemeClr val="tx1"/>
                          </a:solidFill>
                        </a:rPr>
                        <a:t>4.2 Promover un cambio estructural ordenado que permita el crecimiento de actividades de mayor productividad y la transformación de sectores tradicionales.</a:t>
                      </a:r>
                    </a:p>
                  </a:txBody>
                  <a:tcPr>
                    <a:solidFill>
                      <a:schemeClr val="bg1"/>
                    </a:solidFill>
                  </a:tcPr>
                </a:tc>
              </a:tr>
            </a:tbl>
          </a:graphicData>
        </a:graphic>
      </p:graphicFrame>
    </p:spTree>
    <p:extLst>
      <p:ext uri="{BB962C8B-B14F-4D97-AF65-F5344CB8AC3E}">
        <p14:creationId xmlns:p14="http://schemas.microsoft.com/office/powerpoint/2010/main" val="365187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noAutofit/>
          </a:bodyPr>
          <a:lstStyle/>
          <a:p>
            <a:r>
              <a:rPr lang="es-MX" sz="2400" dirty="0" smtClean="0">
                <a:solidFill>
                  <a:schemeClr val="bg1"/>
                </a:solidFill>
              </a:rPr>
              <a:t>Objetivos y Estrategias del PDP (3)</a:t>
            </a:r>
            <a:endParaRPr lang="es-MX" sz="2400" dirty="0">
              <a:solidFill>
                <a:schemeClr val="bg1"/>
              </a:solidFill>
            </a:endParaRPr>
          </a:p>
        </p:txBody>
      </p:sp>
      <p:sp>
        <p:nvSpPr>
          <p:cNvPr id="3" name="2 Marcador de contenido"/>
          <p:cNvSpPr>
            <a:spLocks noGrp="1"/>
          </p:cNvSpPr>
          <p:nvPr>
            <p:ph idx="1"/>
          </p:nvPr>
        </p:nvSpPr>
        <p:spPr/>
        <p:txBody>
          <a:bodyPr>
            <a:normAutofit/>
          </a:bodyPr>
          <a:lstStyle/>
          <a:p>
            <a:endParaRPr lang="es-MX" dirty="0" smtClean="0"/>
          </a:p>
          <a:p>
            <a:endParaRPr lang="es-MX" dirty="0" smtClean="0"/>
          </a:p>
        </p:txBody>
      </p:sp>
      <p:graphicFrame>
        <p:nvGraphicFramePr>
          <p:cNvPr id="5" name="4 Tabla"/>
          <p:cNvGraphicFramePr>
            <a:graphicFrameLocks noGrp="1"/>
          </p:cNvGraphicFramePr>
          <p:nvPr>
            <p:extLst>
              <p:ext uri="{D42A27DB-BD31-4B8C-83A1-F6EECF244321}">
                <p14:modId xmlns:p14="http://schemas.microsoft.com/office/powerpoint/2010/main" val="2585315850"/>
              </p:ext>
            </p:extLst>
          </p:nvPr>
        </p:nvGraphicFramePr>
        <p:xfrm>
          <a:off x="323528" y="980726"/>
          <a:ext cx="8496944" cy="1905046"/>
        </p:xfrm>
        <a:graphic>
          <a:graphicData uri="http://schemas.openxmlformats.org/drawingml/2006/table">
            <a:tbl>
              <a:tblPr firstRow="1" bandRow="1">
                <a:tableStyleId>{5C22544A-7EE6-4342-B048-85BDC9FD1C3A}</a:tableStyleId>
              </a:tblPr>
              <a:tblGrid>
                <a:gridCol w="8496944"/>
              </a:tblGrid>
              <a:tr h="1905046">
                <a:tc>
                  <a:txBody>
                    <a:bodyPr/>
                    <a:lstStyle/>
                    <a:p>
                      <a:r>
                        <a:rPr lang="es-MX" sz="1600" b="1" dirty="0" smtClean="0">
                          <a:solidFill>
                            <a:schemeClr val="tx1"/>
                          </a:solidFill>
                        </a:rPr>
                        <a:t>Objetivo 5. Fortalecer el proceso de diseño, instrumentación y evaluación de las políticas públicas para orientarlas a elevar y democratizar la productividad</a:t>
                      </a:r>
                      <a:endParaRPr lang="es-MX" sz="1600" b="0" dirty="0" smtClean="0">
                        <a:solidFill>
                          <a:schemeClr val="tx1"/>
                        </a:solidFill>
                      </a:endParaRPr>
                    </a:p>
                    <a:p>
                      <a:endParaRPr lang="es-MX" sz="1600" b="0" dirty="0" smtClean="0">
                        <a:solidFill>
                          <a:schemeClr val="tx1"/>
                        </a:solidFill>
                      </a:endParaRPr>
                    </a:p>
                    <a:p>
                      <a:r>
                        <a:rPr lang="es-MX" sz="1600" b="0" dirty="0" smtClean="0">
                          <a:solidFill>
                            <a:schemeClr val="tx1"/>
                          </a:solidFill>
                        </a:rPr>
                        <a:t>5.1</a:t>
                      </a:r>
                      <a:r>
                        <a:rPr lang="es-MX" sz="1600" b="0" baseline="0" dirty="0" smtClean="0">
                          <a:solidFill>
                            <a:schemeClr val="tx1"/>
                          </a:solidFill>
                        </a:rPr>
                        <a:t> Fortalecer el marco institucional para impulsar políticas públicas orientadas a elevar y democratizar la productividad.</a:t>
                      </a:r>
                    </a:p>
                    <a:p>
                      <a:r>
                        <a:rPr lang="es-MX" sz="1600" b="0" baseline="0" dirty="0" smtClean="0">
                          <a:solidFill>
                            <a:schemeClr val="tx1"/>
                          </a:solidFill>
                        </a:rPr>
                        <a:t>5.2 Orientar los programas y el gasto público hacia el objetivo de elevar y democratizar la productividad.</a:t>
                      </a:r>
                    </a:p>
                  </a:txBody>
                  <a:tcPr>
                    <a:solidFill>
                      <a:schemeClr val="bg1"/>
                    </a:solidFill>
                  </a:tcPr>
                </a:tc>
              </a:tr>
            </a:tbl>
          </a:graphicData>
        </a:graphic>
      </p:graphicFrame>
    </p:spTree>
    <p:extLst>
      <p:ext uri="{BB962C8B-B14F-4D97-AF65-F5344CB8AC3E}">
        <p14:creationId xmlns:p14="http://schemas.microsoft.com/office/powerpoint/2010/main" val="2052448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noAutofit/>
          </a:bodyPr>
          <a:lstStyle/>
          <a:p>
            <a:r>
              <a:rPr lang="es-MX" sz="2400" dirty="0" smtClean="0">
                <a:solidFill>
                  <a:schemeClr val="bg1"/>
                </a:solidFill>
              </a:rPr>
              <a:t>Acciones de la estrategia 2.1 (incrementar las inversiones en KH)</a:t>
            </a:r>
            <a:endParaRPr lang="es-MX" sz="2400" dirty="0">
              <a:solidFill>
                <a:schemeClr val="bg1"/>
              </a:solidFill>
            </a:endParaRPr>
          </a:p>
        </p:txBody>
      </p:sp>
      <p:sp>
        <p:nvSpPr>
          <p:cNvPr id="3" name="2 Marcador de contenido"/>
          <p:cNvSpPr>
            <a:spLocks noGrp="1"/>
          </p:cNvSpPr>
          <p:nvPr>
            <p:ph idx="1"/>
          </p:nvPr>
        </p:nvSpPr>
        <p:spPr/>
        <p:txBody>
          <a:bodyPr>
            <a:normAutofit/>
          </a:bodyPr>
          <a:lstStyle/>
          <a:p>
            <a:endParaRPr lang="es-MX" dirty="0" smtClean="0"/>
          </a:p>
          <a:p>
            <a:endParaRPr lang="es-MX" dirty="0" smtClean="0"/>
          </a:p>
        </p:txBody>
      </p:sp>
      <p:graphicFrame>
        <p:nvGraphicFramePr>
          <p:cNvPr id="5" name="4 Tabla"/>
          <p:cNvGraphicFramePr>
            <a:graphicFrameLocks noGrp="1"/>
          </p:cNvGraphicFramePr>
          <p:nvPr>
            <p:extLst>
              <p:ext uri="{D42A27DB-BD31-4B8C-83A1-F6EECF244321}">
                <p14:modId xmlns:p14="http://schemas.microsoft.com/office/powerpoint/2010/main" val="3928677885"/>
              </p:ext>
            </p:extLst>
          </p:nvPr>
        </p:nvGraphicFramePr>
        <p:xfrm>
          <a:off x="323528" y="980726"/>
          <a:ext cx="8496944" cy="5212080"/>
        </p:xfrm>
        <a:graphic>
          <a:graphicData uri="http://schemas.openxmlformats.org/drawingml/2006/table">
            <a:tbl>
              <a:tblPr firstRow="1" bandRow="1">
                <a:tableStyleId>{5C22544A-7EE6-4342-B048-85BDC9FD1C3A}</a:tableStyleId>
              </a:tblPr>
              <a:tblGrid>
                <a:gridCol w="8496944"/>
              </a:tblGrid>
              <a:tr h="1905046">
                <a:tc>
                  <a:txBody>
                    <a:bodyPr/>
                    <a:lstStyle/>
                    <a:p>
                      <a:r>
                        <a:rPr lang="es-MX" sz="1600" b="0" dirty="0" smtClean="0">
                          <a:solidFill>
                            <a:schemeClr val="tx1"/>
                          </a:solidFill>
                        </a:rPr>
                        <a:t>2.1.1 Fortalecer el desarrollo de capacidades en hogares en situación de vulnerabilidad, que permitan alcanzar su máximo potencial productivo.</a:t>
                      </a:r>
                      <a:endParaRPr lang="es-MX" sz="1600" b="0" baseline="0" dirty="0" smtClean="0">
                        <a:solidFill>
                          <a:schemeClr val="tx1"/>
                        </a:solidFill>
                      </a:endParaRPr>
                    </a:p>
                    <a:p>
                      <a:endParaRPr lang="es-MX" sz="800" b="0" baseline="0" dirty="0" smtClean="0">
                        <a:solidFill>
                          <a:schemeClr val="tx1"/>
                        </a:solidFill>
                      </a:endParaRPr>
                    </a:p>
                    <a:p>
                      <a:r>
                        <a:rPr lang="es-MX" sz="1600" b="0" baseline="0" dirty="0" smtClean="0">
                          <a:solidFill>
                            <a:schemeClr val="tx1"/>
                          </a:solidFill>
                        </a:rPr>
                        <a:t>2.1.2 Fortalecer los servicios de salud para reducir el impacto de las enfermedades en la productividad y la asistencia laboral.</a:t>
                      </a:r>
                    </a:p>
                    <a:p>
                      <a:endParaRPr lang="es-MX" sz="800" b="0" baseline="0" dirty="0" smtClean="0">
                        <a:solidFill>
                          <a:schemeClr val="tx1"/>
                        </a:solidFill>
                      </a:endParaRPr>
                    </a:p>
                    <a:p>
                      <a:r>
                        <a:rPr lang="es-MX" sz="1600" b="0" baseline="0" dirty="0" smtClean="0">
                          <a:solidFill>
                            <a:schemeClr val="tx1"/>
                          </a:solidFill>
                        </a:rPr>
                        <a:t>2.1.3 Impulsar el acceso y permanencia en el sistema educativo, así como la conclusión oportuna de estudios en todos los niveles.</a:t>
                      </a:r>
                    </a:p>
                    <a:p>
                      <a:endParaRPr lang="es-MX" sz="800" b="0" baseline="0" dirty="0" smtClean="0">
                        <a:solidFill>
                          <a:schemeClr val="tx1"/>
                        </a:solidFill>
                      </a:endParaRPr>
                    </a:p>
                    <a:p>
                      <a:r>
                        <a:rPr lang="es-MX" sz="1600" b="0" baseline="0" dirty="0" smtClean="0">
                          <a:solidFill>
                            <a:schemeClr val="tx1"/>
                          </a:solidFill>
                        </a:rPr>
                        <a:t>2.1.4 Profundizar la vinculación entre el sector educativo y el productivo, y alentar la revisión permanente de la oferta educativa.</a:t>
                      </a:r>
                    </a:p>
                    <a:p>
                      <a:endParaRPr lang="es-MX" sz="800" b="0" baseline="0" dirty="0" smtClean="0">
                        <a:solidFill>
                          <a:schemeClr val="tx1"/>
                        </a:solidFill>
                      </a:endParaRPr>
                    </a:p>
                    <a:p>
                      <a:r>
                        <a:rPr lang="es-MX" sz="1600" b="0" baseline="0" dirty="0" smtClean="0">
                          <a:solidFill>
                            <a:schemeClr val="tx1"/>
                          </a:solidFill>
                        </a:rPr>
                        <a:t>2.1.5 Promover la formación técnica media superior y superior como alternativa terminal para permitir una rápida integración a la actividad productiva.</a:t>
                      </a:r>
                    </a:p>
                    <a:p>
                      <a:endParaRPr lang="es-MX" sz="800" b="0" baseline="0" dirty="0" smtClean="0">
                        <a:solidFill>
                          <a:schemeClr val="tx1"/>
                        </a:solidFill>
                      </a:endParaRPr>
                    </a:p>
                    <a:p>
                      <a:r>
                        <a:rPr lang="es-MX" sz="1600" b="0" baseline="0" dirty="0" smtClean="0">
                          <a:solidFill>
                            <a:schemeClr val="tx1"/>
                          </a:solidFill>
                        </a:rPr>
                        <a:t>2.1.6 Impulsar programas de becas que favorezcan la transición al primer empleo de egresados de educación técnica media superior y superior.</a:t>
                      </a:r>
                    </a:p>
                    <a:p>
                      <a:endParaRPr lang="es-MX" sz="800" b="0" baseline="0" dirty="0" smtClean="0">
                        <a:solidFill>
                          <a:schemeClr val="tx1"/>
                        </a:solidFill>
                      </a:endParaRPr>
                    </a:p>
                    <a:p>
                      <a:r>
                        <a:rPr lang="es-MX" sz="1600" b="0" baseline="0" dirty="0" smtClean="0">
                          <a:solidFill>
                            <a:schemeClr val="tx1"/>
                          </a:solidFill>
                        </a:rPr>
                        <a:t>2.1.7 Diseñar e implementar modelos educativos de formación para y desde el trabajo.</a:t>
                      </a:r>
                    </a:p>
                    <a:p>
                      <a:endParaRPr lang="es-MX" sz="800" b="0" baseline="0" dirty="0" smtClean="0">
                        <a:solidFill>
                          <a:schemeClr val="tx1"/>
                        </a:solidFill>
                      </a:endParaRPr>
                    </a:p>
                    <a:p>
                      <a:r>
                        <a:rPr lang="es-MX" sz="1600" b="0" baseline="0" dirty="0" smtClean="0">
                          <a:solidFill>
                            <a:schemeClr val="tx1"/>
                          </a:solidFill>
                        </a:rPr>
                        <a:t>2.1.8 Promover y fomentar la vocación emprendedora en los egresados de los niveles medio superior y superior, como una opción profesional.</a:t>
                      </a:r>
                    </a:p>
                    <a:p>
                      <a:endParaRPr lang="es-MX" sz="800" b="0" baseline="0" dirty="0" smtClean="0">
                        <a:solidFill>
                          <a:schemeClr val="tx1"/>
                        </a:solidFill>
                      </a:endParaRPr>
                    </a:p>
                    <a:p>
                      <a:r>
                        <a:rPr lang="es-MX" sz="1600" b="0" baseline="0" dirty="0" smtClean="0">
                          <a:solidFill>
                            <a:schemeClr val="tx1"/>
                          </a:solidFill>
                        </a:rPr>
                        <a:t>2.1.9 Coordinar esfuerzos entre el gobierno federal y los gobiernos de las entidades federativas, buscando sinergias en las acciones de formación de capital humano.</a:t>
                      </a:r>
                    </a:p>
                  </a:txBody>
                  <a:tcPr>
                    <a:solidFill>
                      <a:schemeClr val="bg1"/>
                    </a:solidFill>
                  </a:tcPr>
                </a:tc>
              </a:tr>
            </a:tbl>
          </a:graphicData>
        </a:graphic>
      </p:graphicFrame>
    </p:spTree>
    <p:extLst>
      <p:ext uri="{BB962C8B-B14F-4D97-AF65-F5344CB8AC3E}">
        <p14:creationId xmlns:p14="http://schemas.microsoft.com/office/powerpoint/2010/main" val="2700233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noAutofit/>
          </a:bodyPr>
          <a:lstStyle/>
          <a:p>
            <a:r>
              <a:rPr lang="es-MX" sz="2400" dirty="0" smtClean="0">
                <a:solidFill>
                  <a:schemeClr val="bg1"/>
                </a:solidFill>
              </a:rPr>
              <a:t>Programa para democratizar la productividad 2013-2018 (PDP)</a:t>
            </a:r>
            <a:endParaRPr lang="es-MX" sz="2400" dirty="0">
              <a:solidFill>
                <a:schemeClr val="bg1"/>
              </a:solidFill>
            </a:endParaRPr>
          </a:p>
        </p:txBody>
      </p:sp>
      <p:sp>
        <p:nvSpPr>
          <p:cNvPr id="3" name="2 Marcador de contenido"/>
          <p:cNvSpPr>
            <a:spLocks noGrp="1"/>
          </p:cNvSpPr>
          <p:nvPr>
            <p:ph idx="1"/>
          </p:nvPr>
        </p:nvSpPr>
        <p:spPr/>
        <p:txBody>
          <a:bodyPr>
            <a:normAutofit/>
          </a:bodyPr>
          <a:lstStyle/>
          <a:p>
            <a:pPr marL="0" indent="0" algn="ctr">
              <a:buNone/>
            </a:pPr>
            <a:r>
              <a:rPr lang="es-MX" sz="2400" b="1" dirty="0" smtClean="0"/>
              <a:t>Estructura del PDP</a:t>
            </a:r>
          </a:p>
          <a:p>
            <a:endParaRPr lang="es-MX" sz="2000" dirty="0"/>
          </a:p>
          <a:p>
            <a:r>
              <a:rPr lang="es-MX" sz="2000" dirty="0" smtClean="0"/>
              <a:t>Programa Especial de la Estrategia Transversal “Democratizar la Productividad” del PND 2013-2018. </a:t>
            </a:r>
          </a:p>
          <a:p>
            <a:r>
              <a:rPr lang="es-MX" sz="2000" dirty="0" smtClean="0"/>
              <a:t>Carácter Multisectorial</a:t>
            </a:r>
          </a:p>
          <a:p>
            <a:r>
              <a:rPr lang="es-MX" sz="2000" dirty="0" smtClean="0"/>
              <a:t>Elementos de diagnóstico</a:t>
            </a:r>
          </a:p>
          <a:p>
            <a:r>
              <a:rPr lang="es-MX" sz="2000" dirty="0" smtClean="0"/>
              <a:t>Políticas públicas para elevar y democratizar la productividad</a:t>
            </a:r>
          </a:p>
          <a:p>
            <a:r>
              <a:rPr lang="es-MX" sz="2000" dirty="0" smtClean="0"/>
              <a:t>Objetivos, estrategias, acciones e indicadores metas</a:t>
            </a:r>
          </a:p>
        </p:txBody>
      </p:sp>
    </p:spTree>
    <p:extLst>
      <p:ext uri="{BB962C8B-B14F-4D97-AF65-F5344CB8AC3E}">
        <p14:creationId xmlns:p14="http://schemas.microsoft.com/office/powerpoint/2010/main" val="2971634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noAutofit/>
          </a:bodyPr>
          <a:lstStyle/>
          <a:p>
            <a:r>
              <a:rPr lang="es-MX" sz="2400" dirty="0" smtClean="0">
                <a:solidFill>
                  <a:schemeClr val="bg1"/>
                </a:solidFill>
              </a:rPr>
              <a:t>Conceptos básicos</a:t>
            </a:r>
            <a:endParaRPr lang="es-MX" sz="2400" dirty="0">
              <a:solidFill>
                <a:schemeClr val="bg1"/>
              </a:solidFill>
            </a:endParaRPr>
          </a:p>
        </p:txBody>
      </p:sp>
      <p:sp>
        <p:nvSpPr>
          <p:cNvPr id="3" name="2 Marcador de contenido"/>
          <p:cNvSpPr>
            <a:spLocks noGrp="1"/>
          </p:cNvSpPr>
          <p:nvPr>
            <p:ph idx="1"/>
          </p:nvPr>
        </p:nvSpPr>
        <p:spPr/>
        <p:txBody>
          <a:bodyPr>
            <a:normAutofit/>
          </a:bodyPr>
          <a:lstStyle/>
          <a:p>
            <a:r>
              <a:rPr lang="es-MX" sz="2000" dirty="0" smtClean="0"/>
              <a:t>La Productividad Total de Factores (PTF) se define como la relación entre el volumen de la producción y la contribución combinada de los insumos utilizados.</a:t>
            </a:r>
          </a:p>
          <a:p>
            <a:endParaRPr lang="es-MX" sz="2000" dirty="0" smtClean="0"/>
          </a:p>
          <a:p>
            <a:r>
              <a:rPr lang="es-MX" sz="2000" dirty="0" smtClean="0"/>
              <a:t>La PTF emplea como marco conceptual y metodológico al modelo KLEMS. Este marco considera la contribución de los insumos de la producción ---capital (K), trabajo (L), energía (E), materias primas (M) y servicios (S)--- y su relación con la producción. </a:t>
            </a:r>
          </a:p>
          <a:p>
            <a:endParaRPr lang="es-MX" sz="2000" dirty="0" smtClean="0"/>
          </a:p>
          <a:p>
            <a:r>
              <a:rPr lang="es-MX" sz="2000" dirty="0" smtClean="0"/>
              <a:t>Así, la PTF se interpreta como el perfil temporal de cómo son combinados los insumos para generar bienes. En la práctica, la PTF refleja el cambio en la eficiencia, las economías de escala, la variación en la utilización de la capacidad, entre otros.</a:t>
            </a:r>
          </a:p>
          <a:p>
            <a:pPr marL="0" indent="0" algn="ctr">
              <a:buNone/>
            </a:pPr>
            <a:endParaRPr lang="es-MX" sz="2000" dirty="0" smtClean="0"/>
          </a:p>
        </p:txBody>
      </p:sp>
    </p:spTree>
    <p:extLst>
      <p:ext uri="{BB962C8B-B14F-4D97-AF65-F5344CB8AC3E}">
        <p14:creationId xmlns:p14="http://schemas.microsoft.com/office/powerpoint/2010/main" val="236114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noAutofit/>
          </a:bodyPr>
          <a:lstStyle/>
          <a:p>
            <a:r>
              <a:rPr lang="es-MX" sz="2400" dirty="0" smtClean="0">
                <a:solidFill>
                  <a:schemeClr val="bg1"/>
                </a:solidFill>
              </a:rPr>
              <a:t>Diagnóstico: Factores que frenan el crecimiento de la productividad</a:t>
            </a:r>
            <a:endParaRPr lang="es-MX" sz="2400" dirty="0">
              <a:solidFill>
                <a:schemeClr val="bg1"/>
              </a:solidFill>
            </a:endParaRPr>
          </a:p>
        </p:txBody>
      </p:sp>
      <p:sp>
        <p:nvSpPr>
          <p:cNvPr id="3" name="2 Marcador de contenido"/>
          <p:cNvSpPr>
            <a:spLocks noGrp="1"/>
          </p:cNvSpPr>
          <p:nvPr>
            <p:ph idx="1"/>
          </p:nvPr>
        </p:nvSpPr>
        <p:spPr/>
        <p:txBody>
          <a:bodyPr>
            <a:normAutofit/>
          </a:bodyPr>
          <a:lstStyle/>
          <a:p>
            <a:endParaRPr lang="es-MX" dirty="0" smtClean="0"/>
          </a:p>
          <a:p>
            <a:endParaRPr lang="es-MX" dirty="0" smtClean="0"/>
          </a:p>
        </p:txBody>
      </p:sp>
      <p:graphicFrame>
        <p:nvGraphicFramePr>
          <p:cNvPr id="5" name="4 Tabla"/>
          <p:cNvGraphicFramePr>
            <a:graphicFrameLocks noGrp="1"/>
          </p:cNvGraphicFramePr>
          <p:nvPr>
            <p:extLst>
              <p:ext uri="{D42A27DB-BD31-4B8C-83A1-F6EECF244321}">
                <p14:modId xmlns:p14="http://schemas.microsoft.com/office/powerpoint/2010/main" val="2941307758"/>
              </p:ext>
            </p:extLst>
          </p:nvPr>
        </p:nvGraphicFramePr>
        <p:xfrm>
          <a:off x="323528" y="980726"/>
          <a:ext cx="8496944" cy="4322561"/>
        </p:xfrm>
        <a:graphic>
          <a:graphicData uri="http://schemas.openxmlformats.org/drawingml/2006/table">
            <a:tbl>
              <a:tblPr firstRow="1" bandRow="1">
                <a:tableStyleId>{5C22544A-7EE6-4342-B048-85BDC9FD1C3A}</a:tableStyleId>
              </a:tblPr>
              <a:tblGrid>
                <a:gridCol w="8496944"/>
              </a:tblGrid>
              <a:tr h="406633">
                <a:tc>
                  <a:txBody>
                    <a:bodyPr/>
                    <a:lstStyle/>
                    <a:p>
                      <a:pPr algn="ctr"/>
                      <a:r>
                        <a:rPr lang="es-MX" sz="1800" dirty="0" smtClean="0"/>
                        <a:t>I. Uso y asignación ineficiente de los factores de producción</a:t>
                      </a:r>
                      <a:endParaRPr lang="es-MX" sz="1800" dirty="0"/>
                    </a:p>
                  </a:txBody>
                  <a:tcPr>
                    <a:solidFill>
                      <a:srgbClr val="002060"/>
                    </a:solidFill>
                  </a:tcPr>
                </a:tc>
              </a:tr>
              <a:tr h="1604249">
                <a:tc>
                  <a:txBody>
                    <a:bodyPr/>
                    <a:lstStyle/>
                    <a:p>
                      <a:r>
                        <a:rPr lang="es-MX" dirty="0" smtClean="0"/>
                        <a:t>-Distorsiones en el mercado laboral que general informalidad</a:t>
                      </a:r>
                    </a:p>
                    <a:p>
                      <a:r>
                        <a:rPr lang="es-MX" dirty="0" smtClean="0"/>
                        <a:t>-Acceso limitado al crédito y al capital</a:t>
                      </a:r>
                    </a:p>
                    <a:p>
                      <a:r>
                        <a:rPr lang="es-MX" dirty="0" smtClean="0"/>
                        <a:t>-Escala reducida de los predios agrícolas</a:t>
                      </a:r>
                    </a:p>
                    <a:p>
                      <a:r>
                        <a:rPr lang="es-MX" dirty="0" smtClean="0"/>
                        <a:t>-Crecimiento urbano desordenado</a:t>
                      </a:r>
                    </a:p>
                    <a:p>
                      <a:r>
                        <a:rPr lang="es-MX" dirty="0" smtClean="0"/>
                        <a:t>-Deterioro ambiental</a:t>
                      </a:r>
                      <a:endParaRPr lang="es-MX" dirty="0"/>
                    </a:p>
                  </a:txBody>
                  <a:tcPr/>
                </a:tc>
              </a:tr>
              <a:tr h="406633">
                <a:tc>
                  <a:txBody>
                    <a:bodyPr/>
                    <a:lstStyle/>
                    <a:p>
                      <a:pPr algn="ctr"/>
                      <a:r>
                        <a:rPr lang="es-MX" b="1" dirty="0" smtClean="0">
                          <a:solidFill>
                            <a:schemeClr val="bg1"/>
                          </a:solidFill>
                        </a:rPr>
                        <a:t>II. Factores que inhiben la productividad de las personas y las empresas</a:t>
                      </a:r>
                      <a:endParaRPr lang="es-MX" b="1" dirty="0">
                        <a:solidFill>
                          <a:schemeClr val="bg1"/>
                        </a:solidFill>
                      </a:endParaRPr>
                    </a:p>
                  </a:txBody>
                  <a:tcPr>
                    <a:solidFill>
                      <a:srgbClr val="002060"/>
                    </a:solidFill>
                  </a:tcPr>
                </a:tc>
              </a:tr>
              <a:tr h="1905046">
                <a:tc>
                  <a:txBody>
                    <a:bodyPr/>
                    <a:lstStyle/>
                    <a:p>
                      <a:r>
                        <a:rPr lang="es-MX" dirty="0" smtClean="0"/>
                        <a:t>-Subinversión en el capital humano de segmentos marginados</a:t>
                      </a:r>
                    </a:p>
                    <a:p>
                      <a:r>
                        <a:rPr lang="es-MX" dirty="0" smtClean="0"/>
                        <a:t>-Baja calidad educativa</a:t>
                      </a:r>
                    </a:p>
                    <a:p>
                      <a:r>
                        <a:rPr lang="es-MX" dirty="0" smtClean="0"/>
                        <a:t>-Inadecuada capacitación para el trabajo</a:t>
                      </a:r>
                    </a:p>
                    <a:p>
                      <a:r>
                        <a:rPr lang="es-MX" dirty="0" smtClean="0"/>
                        <a:t>-Insuficiente inversión en ciencia, tecnología e innovación</a:t>
                      </a:r>
                    </a:p>
                    <a:p>
                      <a:r>
                        <a:rPr lang="es-MX" dirty="0" smtClean="0"/>
                        <a:t>-Obstáculos al crecimiento y escalamiento productivo de las PYMES</a:t>
                      </a:r>
                    </a:p>
                    <a:p>
                      <a:r>
                        <a:rPr lang="es-MX" dirty="0" smtClean="0"/>
                        <a:t>-Acceso limitados de los productores agrícolas a tecnología</a:t>
                      </a:r>
                      <a:endParaRPr lang="es-MX" dirty="0"/>
                    </a:p>
                  </a:txBody>
                  <a:tcPr/>
                </a:tc>
              </a:tr>
            </a:tbl>
          </a:graphicData>
        </a:graphic>
      </p:graphicFrame>
      <p:sp>
        <p:nvSpPr>
          <p:cNvPr id="7" name="6 CuadroTexto"/>
          <p:cNvSpPr txBox="1"/>
          <p:nvPr/>
        </p:nvSpPr>
        <p:spPr>
          <a:xfrm>
            <a:off x="395536" y="5805264"/>
            <a:ext cx="7704856" cy="338554"/>
          </a:xfrm>
          <a:prstGeom prst="rect">
            <a:avLst/>
          </a:prstGeom>
          <a:noFill/>
        </p:spPr>
        <p:txBody>
          <a:bodyPr wrap="square" rtlCol="0">
            <a:spAutoFit/>
          </a:bodyPr>
          <a:lstStyle/>
          <a:p>
            <a:r>
              <a:rPr lang="es-MX" sz="1600" dirty="0" smtClean="0"/>
              <a:t>Fuente: </a:t>
            </a:r>
            <a:r>
              <a:rPr lang="es-MX" sz="1600" i="1" dirty="0" smtClean="0"/>
              <a:t>Programa para democratizar la productividad 2013-2018</a:t>
            </a:r>
            <a:r>
              <a:rPr lang="es-MX" sz="1600" dirty="0" smtClean="0"/>
              <a:t>. DOF, 30 agosto 2013.</a:t>
            </a:r>
            <a:endParaRPr lang="es-MX" sz="1600" dirty="0"/>
          </a:p>
        </p:txBody>
      </p:sp>
    </p:spTree>
    <p:extLst>
      <p:ext uri="{BB962C8B-B14F-4D97-AF65-F5344CB8AC3E}">
        <p14:creationId xmlns:p14="http://schemas.microsoft.com/office/powerpoint/2010/main" val="2062744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noAutofit/>
          </a:bodyPr>
          <a:lstStyle/>
          <a:p>
            <a:r>
              <a:rPr lang="es-MX" sz="2400" dirty="0" smtClean="0">
                <a:solidFill>
                  <a:schemeClr val="bg1"/>
                </a:solidFill>
              </a:rPr>
              <a:t>Diagnóstico: Factores que frenan el crecimiento de la productividad</a:t>
            </a:r>
            <a:endParaRPr lang="es-MX" sz="2400" dirty="0">
              <a:solidFill>
                <a:schemeClr val="bg1"/>
              </a:solidFill>
            </a:endParaRPr>
          </a:p>
        </p:txBody>
      </p:sp>
      <p:sp>
        <p:nvSpPr>
          <p:cNvPr id="3" name="2 Marcador de contenido"/>
          <p:cNvSpPr>
            <a:spLocks noGrp="1"/>
          </p:cNvSpPr>
          <p:nvPr>
            <p:ph idx="1"/>
          </p:nvPr>
        </p:nvSpPr>
        <p:spPr/>
        <p:txBody>
          <a:bodyPr>
            <a:normAutofit/>
          </a:bodyPr>
          <a:lstStyle/>
          <a:p>
            <a:endParaRPr lang="es-MX" dirty="0" smtClean="0"/>
          </a:p>
          <a:p>
            <a:endParaRPr lang="es-MX" dirty="0" smtClean="0"/>
          </a:p>
        </p:txBody>
      </p:sp>
      <p:graphicFrame>
        <p:nvGraphicFramePr>
          <p:cNvPr id="5" name="4 Tabla"/>
          <p:cNvGraphicFramePr>
            <a:graphicFrameLocks noGrp="1"/>
          </p:cNvGraphicFramePr>
          <p:nvPr>
            <p:extLst>
              <p:ext uri="{D42A27DB-BD31-4B8C-83A1-F6EECF244321}">
                <p14:modId xmlns:p14="http://schemas.microsoft.com/office/powerpoint/2010/main" val="925353720"/>
              </p:ext>
            </p:extLst>
          </p:nvPr>
        </p:nvGraphicFramePr>
        <p:xfrm>
          <a:off x="323528" y="980726"/>
          <a:ext cx="8496944" cy="4455672"/>
        </p:xfrm>
        <a:graphic>
          <a:graphicData uri="http://schemas.openxmlformats.org/drawingml/2006/table">
            <a:tbl>
              <a:tblPr firstRow="1" bandRow="1">
                <a:tableStyleId>{5C22544A-7EE6-4342-B048-85BDC9FD1C3A}</a:tableStyleId>
              </a:tblPr>
              <a:tblGrid>
                <a:gridCol w="8496944"/>
              </a:tblGrid>
              <a:tr h="406633">
                <a:tc>
                  <a:txBody>
                    <a:bodyPr/>
                    <a:lstStyle/>
                    <a:p>
                      <a:pPr algn="ctr"/>
                      <a:r>
                        <a:rPr lang="es-MX" sz="1800" dirty="0" smtClean="0"/>
                        <a:t>III. Debilidades en el ambiente de negocios y de inversión</a:t>
                      </a:r>
                      <a:endParaRPr lang="es-MX" sz="1800" dirty="0"/>
                    </a:p>
                  </a:txBody>
                  <a:tcPr>
                    <a:solidFill>
                      <a:srgbClr val="002060"/>
                    </a:solidFill>
                  </a:tcPr>
                </a:tc>
              </a:tr>
              <a:tr h="1604249">
                <a:tc>
                  <a:txBody>
                    <a:bodyPr/>
                    <a:lstStyle/>
                    <a:p>
                      <a:r>
                        <a:rPr lang="es-MX" dirty="0" smtClean="0"/>
                        <a:t>-Sobrerregulación, sobre todo en estados y municipios</a:t>
                      </a:r>
                    </a:p>
                    <a:p>
                      <a:r>
                        <a:rPr lang="es-MX" dirty="0" smtClean="0"/>
                        <a:t>-Debilidades en el estado de derecho y falta de certidumbre jurídica</a:t>
                      </a:r>
                    </a:p>
                    <a:p>
                      <a:r>
                        <a:rPr lang="es-MX" dirty="0" smtClean="0"/>
                        <a:t>-Inseguridad</a:t>
                      </a:r>
                    </a:p>
                    <a:p>
                      <a:r>
                        <a:rPr lang="es-MX" dirty="0" smtClean="0"/>
                        <a:t>-Concentración</a:t>
                      </a:r>
                      <a:r>
                        <a:rPr lang="es-MX" baseline="0" dirty="0" smtClean="0"/>
                        <a:t> de mercado en sectores clave</a:t>
                      </a:r>
                    </a:p>
                    <a:p>
                      <a:r>
                        <a:rPr lang="es-MX" baseline="0" dirty="0" smtClean="0"/>
                        <a:t>-Carencias de infraestructura en transporte, logística e irrigación</a:t>
                      </a:r>
                    </a:p>
                    <a:p>
                      <a:r>
                        <a:rPr lang="es-MX" baseline="0" dirty="0" smtClean="0"/>
                        <a:t>-Obstáculos a la participación de las MIPYMES en las cadenas globales de valor</a:t>
                      </a:r>
                    </a:p>
                  </a:txBody>
                  <a:tcPr/>
                </a:tc>
              </a:tr>
              <a:tr h="406633">
                <a:tc>
                  <a:txBody>
                    <a:bodyPr/>
                    <a:lstStyle/>
                    <a:p>
                      <a:pPr algn="ctr"/>
                      <a:r>
                        <a:rPr lang="es-MX" b="1" dirty="0" smtClean="0">
                          <a:solidFill>
                            <a:schemeClr val="bg1"/>
                          </a:solidFill>
                        </a:rPr>
                        <a:t>IV. Brechas regionales y sectoriales</a:t>
                      </a:r>
                      <a:endParaRPr lang="es-MX" b="1" dirty="0">
                        <a:solidFill>
                          <a:schemeClr val="bg1"/>
                        </a:solidFill>
                      </a:endParaRPr>
                    </a:p>
                  </a:txBody>
                  <a:tcPr>
                    <a:solidFill>
                      <a:srgbClr val="002060"/>
                    </a:solidFill>
                  </a:tcPr>
                </a:tc>
              </a:tr>
              <a:tr h="1905046">
                <a:tc>
                  <a:txBody>
                    <a:bodyPr/>
                    <a:lstStyle/>
                    <a:p>
                      <a:r>
                        <a:rPr lang="es-MX" dirty="0" smtClean="0"/>
                        <a:t>-Divergencias de la productividad entre estados debidas a dificultades en el acceso a mercados, debilidades estructurales y debilidades institucionales</a:t>
                      </a:r>
                    </a:p>
                    <a:p>
                      <a:r>
                        <a:rPr lang="es-MX" dirty="0" smtClean="0"/>
                        <a:t>-Obstáculos al</a:t>
                      </a:r>
                      <a:r>
                        <a:rPr lang="es-MX" baseline="0" dirty="0" smtClean="0"/>
                        <a:t> cambio estructural y transformación productiva de sectores estructurales</a:t>
                      </a:r>
                      <a:endParaRPr lang="es-MX" dirty="0"/>
                    </a:p>
                  </a:txBody>
                  <a:tcPr/>
                </a:tc>
              </a:tr>
            </a:tbl>
          </a:graphicData>
        </a:graphic>
      </p:graphicFrame>
      <p:sp>
        <p:nvSpPr>
          <p:cNvPr id="4" name="3 CuadroTexto"/>
          <p:cNvSpPr txBox="1"/>
          <p:nvPr/>
        </p:nvSpPr>
        <p:spPr>
          <a:xfrm>
            <a:off x="395536" y="5805264"/>
            <a:ext cx="7704856" cy="338554"/>
          </a:xfrm>
          <a:prstGeom prst="rect">
            <a:avLst/>
          </a:prstGeom>
          <a:noFill/>
        </p:spPr>
        <p:txBody>
          <a:bodyPr wrap="square" rtlCol="0">
            <a:spAutoFit/>
          </a:bodyPr>
          <a:lstStyle/>
          <a:p>
            <a:r>
              <a:rPr lang="es-MX" sz="1600" dirty="0" smtClean="0"/>
              <a:t>Fuente: </a:t>
            </a:r>
            <a:r>
              <a:rPr lang="es-MX" sz="1600" i="1" dirty="0" smtClean="0"/>
              <a:t>Programa para democratizar la productividad 2013-2018</a:t>
            </a:r>
            <a:r>
              <a:rPr lang="es-MX" sz="1600" dirty="0" smtClean="0"/>
              <a:t>. DOF, 30 agosto 2013.</a:t>
            </a:r>
            <a:endParaRPr lang="es-MX" sz="1600" dirty="0"/>
          </a:p>
        </p:txBody>
      </p:sp>
    </p:spTree>
    <p:extLst>
      <p:ext uri="{BB962C8B-B14F-4D97-AF65-F5344CB8AC3E}">
        <p14:creationId xmlns:p14="http://schemas.microsoft.com/office/powerpoint/2010/main" val="173370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noAutofit/>
          </a:bodyPr>
          <a:lstStyle/>
          <a:p>
            <a:r>
              <a:rPr lang="es-MX" sz="2400" dirty="0" smtClean="0">
                <a:solidFill>
                  <a:schemeClr val="bg1"/>
                </a:solidFill>
              </a:rPr>
              <a:t>Evolución de la Productividad Total de los Factores en México</a:t>
            </a:r>
            <a:endParaRPr lang="es-MX" sz="2400" dirty="0">
              <a:solidFill>
                <a:schemeClr val="bg1"/>
              </a:solidFill>
            </a:endParaRPr>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784976"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68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noAutofit/>
          </a:bodyPr>
          <a:lstStyle/>
          <a:p>
            <a:r>
              <a:rPr lang="es-MX" sz="2400" dirty="0" smtClean="0">
                <a:solidFill>
                  <a:schemeClr val="bg1"/>
                </a:solidFill>
              </a:rPr>
              <a:t>Variación de la Productividad Total por Sectores</a:t>
            </a:r>
            <a:endParaRPr lang="es-MX" sz="2400" dirty="0">
              <a:solidFill>
                <a:schemeClr val="bg1"/>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71296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06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noAutofit/>
          </a:bodyPr>
          <a:lstStyle/>
          <a:p>
            <a:r>
              <a:rPr lang="es-MX" sz="2400" dirty="0" smtClean="0">
                <a:solidFill>
                  <a:schemeClr val="bg1"/>
                </a:solidFill>
              </a:rPr>
              <a:t>Implementación del PDP</a:t>
            </a:r>
            <a:endParaRPr lang="es-MX" sz="2400" dirty="0">
              <a:solidFill>
                <a:schemeClr val="bg1"/>
              </a:solidFill>
            </a:endParaRPr>
          </a:p>
        </p:txBody>
      </p:sp>
      <p:sp>
        <p:nvSpPr>
          <p:cNvPr id="3" name="2 Marcador de contenido"/>
          <p:cNvSpPr>
            <a:spLocks noGrp="1"/>
          </p:cNvSpPr>
          <p:nvPr>
            <p:ph idx="1"/>
          </p:nvPr>
        </p:nvSpPr>
        <p:spPr/>
        <p:txBody>
          <a:bodyPr>
            <a:normAutofit/>
          </a:bodyPr>
          <a:lstStyle/>
          <a:p>
            <a:endParaRPr lang="es-MX" dirty="0" smtClean="0"/>
          </a:p>
          <a:p>
            <a:endParaRPr lang="es-MX" dirty="0" smtClean="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813"/>
            <a:ext cx="8352928" cy="528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255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20000"/>
          </a:xfrm>
          <a:solidFill>
            <a:schemeClr val="tx1"/>
          </a:solidFill>
        </p:spPr>
        <p:txBody>
          <a:bodyPr>
            <a:noAutofit/>
          </a:bodyPr>
          <a:lstStyle/>
          <a:p>
            <a:r>
              <a:rPr lang="es-MX" sz="2400" dirty="0" smtClean="0">
                <a:solidFill>
                  <a:schemeClr val="bg1"/>
                </a:solidFill>
              </a:rPr>
              <a:t>Objetivos y Estrategias del PDP (1)</a:t>
            </a:r>
            <a:endParaRPr lang="es-MX" sz="2400" dirty="0">
              <a:solidFill>
                <a:schemeClr val="bg1"/>
              </a:solidFill>
            </a:endParaRPr>
          </a:p>
        </p:txBody>
      </p:sp>
      <p:sp>
        <p:nvSpPr>
          <p:cNvPr id="3" name="2 Marcador de contenido"/>
          <p:cNvSpPr>
            <a:spLocks noGrp="1"/>
          </p:cNvSpPr>
          <p:nvPr>
            <p:ph idx="1"/>
          </p:nvPr>
        </p:nvSpPr>
        <p:spPr/>
        <p:txBody>
          <a:bodyPr>
            <a:normAutofit/>
          </a:bodyPr>
          <a:lstStyle/>
          <a:p>
            <a:endParaRPr lang="es-MX" dirty="0" smtClean="0"/>
          </a:p>
          <a:p>
            <a:endParaRPr lang="es-MX" dirty="0" smtClean="0"/>
          </a:p>
        </p:txBody>
      </p:sp>
      <p:graphicFrame>
        <p:nvGraphicFramePr>
          <p:cNvPr id="5" name="4 Tabla"/>
          <p:cNvGraphicFramePr>
            <a:graphicFrameLocks noGrp="1"/>
          </p:cNvGraphicFramePr>
          <p:nvPr>
            <p:extLst>
              <p:ext uri="{D42A27DB-BD31-4B8C-83A1-F6EECF244321}">
                <p14:modId xmlns:p14="http://schemas.microsoft.com/office/powerpoint/2010/main" val="2367126465"/>
              </p:ext>
            </p:extLst>
          </p:nvPr>
        </p:nvGraphicFramePr>
        <p:xfrm>
          <a:off x="323528" y="980726"/>
          <a:ext cx="8496944" cy="4968240"/>
        </p:xfrm>
        <a:graphic>
          <a:graphicData uri="http://schemas.openxmlformats.org/drawingml/2006/table">
            <a:tbl>
              <a:tblPr firstRow="1" bandRow="1">
                <a:tableStyleId>{5C22544A-7EE6-4342-B048-85BDC9FD1C3A}</a:tableStyleId>
              </a:tblPr>
              <a:tblGrid>
                <a:gridCol w="8496944"/>
              </a:tblGrid>
              <a:tr h="1905046">
                <a:tc>
                  <a:txBody>
                    <a:bodyPr/>
                    <a:lstStyle/>
                    <a:p>
                      <a:r>
                        <a:rPr lang="es-MX" sz="1600" b="1" dirty="0" smtClean="0">
                          <a:solidFill>
                            <a:schemeClr val="tx1"/>
                          </a:solidFill>
                        </a:rPr>
                        <a:t>Objetivo 1. Promover el uso y asignación eficiente de los factores de producción de la economía</a:t>
                      </a:r>
                      <a:endParaRPr lang="es-MX" sz="1600" b="0" dirty="0" smtClean="0">
                        <a:solidFill>
                          <a:schemeClr val="tx1"/>
                        </a:solidFill>
                      </a:endParaRPr>
                    </a:p>
                    <a:p>
                      <a:endParaRPr lang="es-MX" sz="1600" b="0" dirty="0" smtClean="0">
                        <a:solidFill>
                          <a:schemeClr val="tx1"/>
                        </a:solidFill>
                      </a:endParaRPr>
                    </a:p>
                    <a:p>
                      <a:r>
                        <a:rPr lang="es-MX" sz="1600" b="0" dirty="0" smtClean="0">
                          <a:solidFill>
                            <a:schemeClr val="tx1"/>
                          </a:solidFill>
                        </a:rPr>
                        <a:t>1.1 Fortalecer el buen funcionamiento de los mercados laborales para impulsar la creación de empleos</a:t>
                      </a:r>
                      <a:r>
                        <a:rPr lang="es-MX" sz="1600" b="0" baseline="0" dirty="0" smtClean="0">
                          <a:solidFill>
                            <a:schemeClr val="tx1"/>
                          </a:solidFill>
                        </a:rPr>
                        <a:t> formales y bien remunerados.</a:t>
                      </a:r>
                    </a:p>
                    <a:p>
                      <a:r>
                        <a:rPr lang="es-MX" sz="1600" b="0" baseline="0" dirty="0" smtClean="0">
                          <a:solidFill>
                            <a:schemeClr val="tx1"/>
                          </a:solidFill>
                        </a:rPr>
                        <a:t>1.2 Promover el flujo de capital y financiamiento a proyectos y actividades con potencial de crecimiento productivo.</a:t>
                      </a:r>
                    </a:p>
                    <a:p>
                      <a:r>
                        <a:rPr lang="es-MX" sz="1600" b="0" baseline="0" dirty="0" smtClean="0">
                          <a:solidFill>
                            <a:schemeClr val="tx1"/>
                          </a:solidFill>
                        </a:rPr>
                        <a:t>1.3 Promover el uso eficiente del territorio nacional, tanto en ciudades como en el medio rural.</a:t>
                      </a:r>
                    </a:p>
                    <a:p>
                      <a:r>
                        <a:rPr lang="es-MX" sz="1600" b="0" baseline="0" dirty="0" smtClean="0">
                          <a:solidFill>
                            <a:schemeClr val="tx1"/>
                          </a:solidFill>
                        </a:rPr>
                        <a:t>1.4 Promover el manejo eficiente y sustentable del capital natural y reforzar el cuidado al medio ambiente del país.</a:t>
                      </a:r>
                    </a:p>
                    <a:p>
                      <a:endParaRPr lang="es-MX" sz="1600" b="0" baseline="0" dirty="0" smtClean="0">
                        <a:solidFill>
                          <a:schemeClr val="tx1"/>
                        </a:solidFill>
                      </a:endParaRPr>
                    </a:p>
                    <a:p>
                      <a:r>
                        <a:rPr lang="es-MX" sz="1600" b="1" baseline="0" dirty="0" smtClean="0">
                          <a:solidFill>
                            <a:schemeClr val="tx1"/>
                          </a:solidFill>
                        </a:rPr>
                        <a:t>Objetivo 2. Elevar la productividad de los trabajadores, las empresas y los productores del país</a:t>
                      </a:r>
                    </a:p>
                    <a:p>
                      <a:endParaRPr lang="es-MX" sz="1600" b="0" baseline="0" dirty="0" smtClean="0">
                        <a:solidFill>
                          <a:schemeClr val="tx1"/>
                        </a:solidFill>
                      </a:endParaRPr>
                    </a:p>
                    <a:p>
                      <a:r>
                        <a:rPr lang="es-MX" sz="1600" b="0" baseline="0" dirty="0" smtClean="0">
                          <a:solidFill>
                            <a:schemeClr val="tx1"/>
                          </a:solidFill>
                        </a:rPr>
                        <a:t>2.1 Incrementar las inversiones en el capital humano de la población.</a:t>
                      </a:r>
                    </a:p>
                    <a:p>
                      <a:r>
                        <a:rPr lang="es-MX" sz="1600" b="0" baseline="0" dirty="0" smtClean="0">
                          <a:solidFill>
                            <a:schemeClr val="tx1"/>
                          </a:solidFill>
                        </a:rPr>
                        <a:t>2.2 Fortalecer las actividades de capacitación laboral y formación para el trabajo que eleven la productividad de los trabajadores.</a:t>
                      </a:r>
                    </a:p>
                    <a:p>
                      <a:r>
                        <a:rPr lang="es-MX" sz="1600" b="0" baseline="0" dirty="0" smtClean="0">
                          <a:solidFill>
                            <a:schemeClr val="tx1"/>
                          </a:solidFill>
                        </a:rPr>
                        <a:t>2.3 Promover el emprendimiento y el escalamiento productivo de las empresas, con especial atención a las MIPYMES.</a:t>
                      </a:r>
                    </a:p>
                    <a:p>
                      <a:r>
                        <a:rPr lang="es-MX" sz="1600" b="0" baseline="0" dirty="0" smtClean="0">
                          <a:solidFill>
                            <a:schemeClr val="tx1"/>
                          </a:solidFill>
                        </a:rPr>
                        <a:t>2.4 Establecer programas integrales dirigidos a elevar la productividad de los productores rurales, en especial los pequeños productores.</a:t>
                      </a:r>
                    </a:p>
                    <a:p>
                      <a:r>
                        <a:rPr lang="es-MX" sz="1600" b="0" baseline="0" dirty="0" smtClean="0">
                          <a:solidFill>
                            <a:schemeClr val="tx1"/>
                          </a:solidFill>
                        </a:rPr>
                        <a:t>2.5 Incrementar la inversión pública y promover la inversión privada  en actividades CTI.</a:t>
                      </a:r>
                    </a:p>
                  </a:txBody>
                  <a:tcPr>
                    <a:solidFill>
                      <a:schemeClr val="bg1"/>
                    </a:solidFill>
                  </a:tcPr>
                </a:tc>
              </a:tr>
            </a:tbl>
          </a:graphicData>
        </a:graphic>
      </p:graphicFrame>
    </p:spTree>
    <p:extLst>
      <p:ext uri="{BB962C8B-B14F-4D97-AF65-F5344CB8AC3E}">
        <p14:creationId xmlns:p14="http://schemas.microsoft.com/office/powerpoint/2010/main" val="4138355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1161</Words>
  <Application>Microsoft Office PowerPoint</Application>
  <PresentationFormat>Presentación en pantalla (4:3)</PresentationFormat>
  <Paragraphs>104</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Economía: de los conceptos a la definición de políticas El caso del Programa para Democratizar la Productividad 2013-2018 </vt:lpstr>
      <vt:lpstr>Programa para democratizar la productividad 2013-2018 (PDP)</vt:lpstr>
      <vt:lpstr>Conceptos básicos</vt:lpstr>
      <vt:lpstr>Diagnóstico: Factores que frenan el crecimiento de la productividad</vt:lpstr>
      <vt:lpstr>Diagnóstico: Factores que frenan el crecimiento de la productividad</vt:lpstr>
      <vt:lpstr>Evolución de la Productividad Total de los Factores en México</vt:lpstr>
      <vt:lpstr>Variación de la Productividad Total por Sectores</vt:lpstr>
      <vt:lpstr>Implementación del PDP</vt:lpstr>
      <vt:lpstr>Objetivos y Estrategias del PDP (1)</vt:lpstr>
      <vt:lpstr>Objetivos y Estrategias del PDP (2)</vt:lpstr>
      <vt:lpstr>Objetivos y Estrategias del PDP (3)</vt:lpstr>
      <vt:lpstr>Acciones de la estrategia 2.1 (incrementar las inversiones en KH)</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Roberto</dc:creator>
  <cp:lastModifiedBy>Roberto</cp:lastModifiedBy>
  <cp:revision>19</cp:revision>
  <cp:lastPrinted>2014-10-03T20:00:32Z</cp:lastPrinted>
  <dcterms:created xsi:type="dcterms:W3CDTF">2014-10-03T16:17:43Z</dcterms:created>
  <dcterms:modified xsi:type="dcterms:W3CDTF">2014-10-03T20:12:06Z</dcterms:modified>
</cp:coreProperties>
</file>