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4" r:id="rId2"/>
    <p:sldId id="284" r:id="rId3"/>
    <p:sldId id="266" r:id="rId4"/>
    <p:sldId id="257" r:id="rId5"/>
    <p:sldId id="260" r:id="rId6"/>
    <p:sldId id="258" r:id="rId7"/>
    <p:sldId id="259" r:id="rId8"/>
    <p:sldId id="261" r:id="rId9"/>
    <p:sldId id="262" r:id="rId10"/>
    <p:sldId id="285" r:id="rId11"/>
    <p:sldId id="268" r:id="rId12"/>
    <p:sldId id="267" r:id="rId13"/>
    <p:sldId id="271" r:id="rId14"/>
    <p:sldId id="272" r:id="rId15"/>
    <p:sldId id="274" r:id="rId16"/>
    <p:sldId id="275" r:id="rId17"/>
    <p:sldId id="273" r:id="rId18"/>
    <p:sldId id="277" r:id="rId19"/>
    <p:sldId id="278" r:id="rId20"/>
    <p:sldId id="280" r:id="rId21"/>
    <p:sldId id="281" r:id="rId2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9BC2-F18C-4D05-8380-5635432783D4}" type="datetimeFigureOut">
              <a:rPr lang="es-MX" smtClean="0"/>
              <a:pPr/>
              <a:t>11/09/2014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8E61-E830-4217-8DD0-2D5090359A9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68448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9BC2-F18C-4D05-8380-5635432783D4}" type="datetimeFigureOut">
              <a:rPr lang="es-MX" smtClean="0"/>
              <a:pPr/>
              <a:t>11/09/2014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8E61-E830-4217-8DD0-2D5090359A9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112300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9BC2-F18C-4D05-8380-5635432783D4}" type="datetimeFigureOut">
              <a:rPr lang="es-MX" smtClean="0"/>
              <a:pPr/>
              <a:t>11/09/2014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8E61-E830-4217-8DD0-2D5090359A9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230394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9BC2-F18C-4D05-8380-5635432783D4}" type="datetimeFigureOut">
              <a:rPr lang="es-MX" smtClean="0"/>
              <a:pPr/>
              <a:t>11/09/2014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8E61-E830-4217-8DD0-2D5090359A9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0731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9BC2-F18C-4D05-8380-5635432783D4}" type="datetimeFigureOut">
              <a:rPr lang="es-MX" smtClean="0"/>
              <a:pPr/>
              <a:t>11/09/2014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8E61-E830-4217-8DD0-2D5090359A9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048159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9BC2-F18C-4D05-8380-5635432783D4}" type="datetimeFigureOut">
              <a:rPr lang="es-MX" smtClean="0"/>
              <a:pPr/>
              <a:t>11/09/2014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8E61-E830-4217-8DD0-2D5090359A9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543566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9BC2-F18C-4D05-8380-5635432783D4}" type="datetimeFigureOut">
              <a:rPr lang="es-MX" smtClean="0"/>
              <a:pPr/>
              <a:t>11/09/2014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8E61-E830-4217-8DD0-2D5090359A9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390451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9BC2-F18C-4D05-8380-5635432783D4}" type="datetimeFigureOut">
              <a:rPr lang="es-MX" smtClean="0"/>
              <a:pPr/>
              <a:t>11/09/2014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8E61-E830-4217-8DD0-2D5090359A9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89607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9BC2-F18C-4D05-8380-5635432783D4}" type="datetimeFigureOut">
              <a:rPr lang="es-MX" smtClean="0"/>
              <a:pPr/>
              <a:t>11/09/2014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8E61-E830-4217-8DD0-2D5090359A9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291205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9BC2-F18C-4D05-8380-5635432783D4}" type="datetimeFigureOut">
              <a:rPr lang="es-MX" smtClean="0"/>
              <a:pPr/>
              <a:t>11/09/2014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8E61-E830-4217-8DD0-2D5090359A9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845486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9BC2-F18C-4D05-8380-5635432783D4}" type="datetimeFigureOut">
              <a:rPr lang="es-MX" smtClean="0"/>
              <a:pPr/>
              <a:t>11/09/2014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8E61-E830-4217-8DD0-2D5090359A9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55268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E9BC2-F18C-4D05-8380-5635432783D4}" type="datetimeFigureOut">
              <a:rPr lang="es-MX" smtClean="0"/>
              <a:pPr/>
              <a:t>11/09/2014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78E61-E830-4217-8DD0-2D5090359A9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81670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 marL="0" marR="0" indent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s-MX" b="1" dirty="0">
                <a:latin typeface="Aharoni" pitchFamily="2" charset="-79"/>
                <a:ea typeface="Calibri"/>
                <a:cs typeface="Aharoni" pitchFamily="2" charset="-79"/>
              </a:rPr>
              <a:t>TENDENCIAS DE LA COBERTURA Y DE LA CALIDAD DE LAS IES MEXICANAS</a:t>
            </a:r>
            <a:endParaRPr lang="es-MX" dirty="0">
              <a:latin typeface="Aharoni" pitchFamily="2" charset="-79"/>
              <a:ea typeface="Calibri"/>
              <a:cs typeface="Aharoni" pitchFamily="2" charset="-79"/>
            </a:endParaRPr>
          </a:p>
          <a:p>
            <a:pPr marL="0" marR="0" indent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2400" dirty="0" smtClean="0">
              <a:ea typeface="Calibri"/>
              <a:cs typeface="Times New Roman"/>
            </a:endParaRPr>
          </a:p>
          <a:p>
            <a:pPr marL="0" marR="0" indent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2400" dirty="0"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es-MX" b="1" dirty="0" smtClean="0"/>
              <a:t>Una mirada a la desigualdad regional en el acceso a la educación superior, y algunas ideas sobre la maner</a:t>
            </a:r>
            <a:r>
              <a:rPr lang="es-MX" b="1" dirty="0" smtClean="0"/>
              <a:t>a de crecer de a </a:t>
            </a:r>
            <a:r>
              <a:rPr lang="es-MX" b="1" dirty="0" err="1" smtClean="0"/>
              <a:t>mentis</a:t>
            </a:r>
            <a:r>
              <a:rPr lang="es-MX" b="1" dirty="0" smtClean="0"/>
              <a:t>…</a:t>
            </a:r>
          </a:p>
          <a:p>
            <a:pPr marL="0" indent="0">
              <a:buNone/>
            </a:pPr>
            <a:endParaRPr lang="es-MX" b="1" dirty="0" smtClean="0"/>
          </a:p>
          <a:p>
            <a:pPr marL="0" indent="0">
              <a:buNone/>
            </a:pPr>
            <a:endParaRPr lang="es-MX" b="1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143000" y="1981200"/>
            <a:ext cx="655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3825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s-MX" sz="3200" b="1" dirty="0" smtClean="0"/>
              <a:t>Una mirada de conjunto</a:t>
            </a:r>
            <a:endParaRPr lang="es-MX" sz="3200" b="1" dirty="0"/>
          </a:p>
        </p:txBody>
      </p:sp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1" y="914400"/>
            <a:ext cx="65532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73822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b="1" dirty="0" smtClean="0"/>
              <a:t>El efecto Mateo</a:t>
            </a:r>
            <a:endParaRPr lang="es-MX" sz="3200" b="1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47701"/>
            <a:ext cx="8153401" cy="3611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70074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b="1" dirty="0" smtClean="0"/>
              <a:t>Desigualdad regional: Todos crecen, la desigualdad también</a:t>
            </a:r>
            <a:endParaRPr lang="es-MX" sz="3200" b="1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599" y="1371600"/>
            <a:ext cx="8620081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52015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>
            <a:normAutofit/>
          </a:bodyPr>
          <a:lstStyle/>
          <a:p>
            <a:pPr lvl="0"/>
            <a:r>
              <a:rPr lang="es-MX" sz="6000" b="1" dirty="0" smtClean="0"/>
              <a:t>La Teoría </a:t>
            </a:r>
            <a:r>
              <a:rPr lang="es-MX" sz="6000" b="1" dirty="0"/>
              <a:t>de la Cubeta: más allá de una discusión técnica</a:t>
            </a:r>
            <a:r>
              <a:rPr lang="es-MX" sz="6000" dirty="0"/>
              <a:t/>
            </a:r>
            <a:br>
              <a:rPr lang="es-MX" sz="6000" dirty="0"/>
            </a:br>
            <a:endParaRPr lang="es-MX" sz="60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219200" y="4343400"/>
            <a:ext cx="6477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8279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b="1" dirty="0" smtClean="0"/>
              <a:t>Tasa Bruta de Cobertura</a:t>
            </a:r>
            <a:endParaRPr lang="es-MX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19150" y="1676400"/>
            <a:ext cx="7429500" cy="1295400"/>
          </a:xfrm>
        </p:spPr>
        <p:txBody>
          <a:bodyPr/>
          <a:lstStyle/>
          <a:p>
            <a:pPr marL="0" indent="0">
              <a:buNone/>
            </a:pPr>
            <a:r>
              <a:rPr lang="es-MX" dirty="0" smtClean="0"/>
              <a:t> Matrícula de TSU + LUT*(escolarizada y no escolarizada) + Posgrado de 18 a &gt; 23 años</a:t>
            </a:r>
            <a:endParaRPr lang="es-MX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990600" y="3414156"/>
            <a:ext cx="7696200" cy="0"/>
          </a:xfrm>
          <a:prstGeom prst="line">
            <a:avLst/>
          </a:prstGeom>
          <a:ln w="38100" cap="sq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2 Marcador de contenido"/>
          <p:cNvSpPr txBox="1">
            <a:spLocks/>
          </p:cNvSpPr>
          <p:nvPr/>
        </p:nvSpPr>
        <p:spPr>
          <a:xfrm>
            <a:off x="1600200" y="3819896"/>
            <a:ext cx="5715000" cy="6759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  Grupo de edad 19 a 23 años</a:t>
            </a:r>
            <a:endParaRPr lang="es-MX" dirty="0"/>
          </a:p>
        </p:txBody>
      </p:sp>
      <p:sp>
        <p:nvSpPr>
          <p:cNvPr id="12" name="2 Marcador de contenido"/>
          <p:cNvSpPr txBox="1">
            <a:spLocks/>
          </p:cNvSpPr>
          <p:nvPr/>
        </p:nvSpPr>
        <p:spPr>
          <a:xfrm>
            <a:off x="292430" y="6019800"/>
            <a:ext cx="8001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sz="2400" dirty="0" smtClean="0"/>
              <a:t>*Incluye educación normal</a:t>
            </a:r>
            <a:endParaRPr lang="es-MX" sz="2400" dirty="0"/>
          </a:p>
        </p:txBody>
      </p:sp>
      <p:sp>
        <p:nvSpPr>
          <p:cNvPr id="13" name="2 Marcador de contenido"/>
          <p:cNvSpPr txBox="1">
            <a:spLocks/>
          </p:cNvSpPr>
          <p:nvPr/>
        </p:nvSpPr>
        <p:spPr>
          <a:xfrm>
            <a:off x="4648199" y="4876800"/>
            <a:ext cx="3886201" cy="1485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sz="2000" dirty="0" smtClean="0"/>
              <a:t>TBC señala a la proporción que la  matrícula, sin control de edad, </a:t>
            </a:r>
            <a:r>
              <a:rPr lang="es-MX" sz="2000" b="1" dirty="0" smtClean="0"/>
              <a:t>equivale</a:t>
            </a:r>
            <a:r>
              <a:rPr lang="es-MX" sz="2000" dirty="0" smtClean="0"/>
              <a:t> tomando como parámetro al grupo 19-23 años</a:t>
            </a:r>
            <a:endParaRPr lang="es-MX" sz="2000" dirty="0"/>
          </a:p>
        </p:txBody>
      </p:sp>
      <p:sp>
        <p:nvSpPr>
          <p:cNvPr id="11" name="10 Rectángulo"/>
          <p:cNvSpPr/>
          <p:nvPr/>
        </p:nvSpPr>
        <p:spPr>
          <a:xfrm>
            <a:off x="4717968" y="4800600"/>
            <a:ext cx="3848100" cy="1447800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446390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28600"/>
            <a:ext cx="8229600" cy="655638"/>
          </a:xfrm>
        </p:spPr>
        <p:txBody>
          <a:bodyPr>
            <a:normAutofit/>
          </a:bodyPr>
          <a:lstStyle/>
          <a:p>
            <a:r>
              <a:rPr lang="es-MX" sz="3200" b="1" dirty="0" smtClean="0"/>
              <a:t>Informe oficial I*</a:t>
            </a:r>
            <a:endParaRPr lang="es-MX" sz="3200" b="1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838200"/>
            <a:ext cx="8458200" cy="5217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457200" y="6248400"/>
            <a:ext cx="8229600" cy="4625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MX" sz="1800" dirty="0" smtClean="0"/>
              <a:t>*Tuirán, Rodolfo: Balance de la Educación superior, 2006-2012</a:t>
            </a:r>
            <a:r>
              <a:rPr lang="es-MX" sz="2000" dirty="0" smtClean="0"/>
              <a:t> 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xmlns="" val="415134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753302"/>
            <a:ext cx="8686800" cy="5530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55638"/>
          </a:xfrm>
        </p:spPr>
        <p:txBody>
          <a:bodyPr>
            <a:normAutofit/>
          </a:bodyPr>
          <a:lstStyle/>
          <a:p>
            <a:r>
              <a:rPr lang="es-MX" sz="3200" b="1" dirty="0" smtClean="0"/>
              <a:t>Informe oficial II*</a:t>
            </a:r>
            <a:endParaRPr lang="es-MX" sz="3200" b="1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457200" y="6248400"/>
            <a:ext cx="8229600" cy="4625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MX" sz="1800" dirty="0" smtClean="0"/>
              <a:t>*Tuirán, Rodolfo: Balance de la Educación superior, 2006-2012</a:t>
            </a:r>
            <a:r>
              <a:rPr lang="es-MX" sz="2000" dirty="0" smtClean="0"/>
              <a:t> 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xmlns="" val="256032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b="1" dirty="0" smtClean="0"/>
              <a:t>Tasa Neta de Cobertura</a:t>
            </a:r>
            <a:endParaRPr lang="es-MX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52500" y="1752600"/>
            <a:ext cx="7239000" cy="9906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MX" dirty="0" smtClean="0"/>
              <a:t>Matrícula de TSU + LUT*(escolarizada y no escolarizada) + Posgrado entre 19 a 23 años</a:t>
            </a:r>
            <a:endParaRPr lang="es-MX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457200" y="3200400"/>
            <a:ext cx="8229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2 Marcador de contenido"/>
          <p:cNvSpPr txBox="1">
            <a:spLocks/>
          </p:cNvSpPr>
          <p:nvPr/>
        </p:nvSpPr>
        <p:spPr>
          <a:xfrm>
            <a:off x="1600200" y="3581400"/>
            <a:ext cx="5715000" cy="6759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  Grupo de edad 19 a 23 años</a:t>
            </a:r>
            <a:endParaRPr lang="es-MX" dirty="0"/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292430" y="6019800"/>
            <a:ext cx="8001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sz="2400" dirty="0" smtClean="0"/>
              <a:t>*Incluye educación normal</a:t>
            </a:r>
            <a:endParaRPr lang="es-MX" sz="2400" dirty="0"/>
          </a:p>
        </p:txBody>
      </p:sp>
      <p:sp>
        <p:nvSpPr>
          <p:cNvPr id="9" name="8 Rectángulo"/>
          <p:cNvSpPr/>
          <p:nvPr/>
        </p:nvSpPr>
        <p:spPr>
          <a:xfrm>
            <a:off x="4717968" y="4343400"/>
            <a:ext cx="3848100" cy="2019300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>
          <a:xfrm>
            <a:off x="4648199" y="4495800"/>
            <a:ext cx="3886201" cy="2133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sz="1800" dirty="0" smtClean="0"/>
              <a:t>TNC indica el peso que tiene la matrícula controlando la edad sobre el grupo de referencia 19-23 años: es la proporción del grupo 19-23 que </a:t>
            </a:r>
            <a:r>
              <a:rPr lang="es-MX" sz="1800" b="1" dirty="0" smtClean="0"/>
              <a:t>efectivamente</a:t>
            </a:r>
            <a:r>
              <a:rPr lang="es-MX" sz="1800" dirty="0" smtClean="0"/>
              <a:t> esta en la educación superior</a:t>
            </a:r>
            <a:endParaRPr lang="es-MX" sz="1800" dirty="0"/>
          </a:p>
        </p:txBody>
      </p:sp>
    </p:spTree>
    <p:extLst>
      <p:ext uri="{BB962C8B-B14F-4D97-AF65-F5344CB8AC3E}">
        <p14:creationId xmlns:p14="http://schemas.microsoft.com/office/powerpoint/2010/main" xmlns="" val="1812978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b="1" dirty="0" smtClean="0"/>
              <a:t>Por lo tanto, la Bruta no es la Neta</a:t>
            </a:r>
            <a:endParaRPr lang="es-MX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 smtClean="0"/>
              <a:t>No es lo mismo que 1 de cada 3 jóvenes mexicanos (19-23 años) asista a la educación superior, que 1 de cada 4.</a:t>
            </a:r>
          </a:p>
          <a:p>
            <a:pPr marL="0" indent="0">
              <a:buNone/>
            </a:pPr>
            <a:r>
              <a:rPr lang="es-MX" dirty="0" smtClean="0"/>
              <a:t>Esa es la diferencia entre enunciar la cobertura de un tercio como tasa Bruta, a una cuarta parte como tasa Neta.</a:t>
            </a:r>
          </a:p>
          <a:p>
            <a:pPr marL="0" indent="0">
              <a:buNone/>
            </a:pPr>
            <a:r>
              <a:rPr lang="es-MX" dirty="0" smtClean="0"/>
              <a:t>Entonces es necesario atender a la teoría de la cubeta.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80046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b="1" dirty="0" smtClean="0"/>
              <a:t>Elementos de la Tasa de Cobertura</a:t>
            </a:r>
            <a:endParaRPr lang="es-MX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s-MX" dirty="0" smtClean="0"/>
              <a:t>La cubeta: su tamaño equivale al grupo de edad entre 19-23 años.</a:t>
            </a:r>
          </a:p>
          <a:p>
            <a:pPr marL="514350" indent="-514350">
              <a:buAutoNum type="arabicPeriod"/>
            </a:pPr>
            <a:r>
              <a:rPr lang="es-MX" dirty="0" smtClean="0"/>
              <a:t>El flujo de entrada: equivale al primer ingreso al sistema de Educación Superior.</a:t>
            </a:r>
          </a:p>
          <a:p>
            <a:pPr marL="514350" indent="-514350">
              <a:buAutoNum type="arabicPeriod"/>
            </a:pPr>
            <a:r>
              <a:rPr lang="es-MX" dirty="0" smtClean="0"/>
              <a:t>El flujo de salida: equivale al egreso del sistema.</a:t>
            </a:r>
          </a:p>
          <a:p>
            <a:pPr marL="514350" indent="-514350">
              <a:buAutoNum type="arabicPeriod"/>
            </a:pPr>
            <a:r>
              <a:rPr lang="es-MX" dirty="0" smtClean="0"/>
              <a:t>Las fisuras: similar al fenómeno del abandono de los estudios.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506690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s-MX" sz="3200" b="1" dirty="0" smtClean="0"/>
              <a:t>Dos </a:t>
            </a:r>
            <a:r>
              <a:rPr lang="es-MX" sz="3200" b="1" dirty="0" smtClean="0"/>
              <a:t>dimensiones </a:t>
            </a:r>
            <a:endParaRPr lang="es-MX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lphaUcPeriod"/>
            </a:pPr>
            <a:endParaRPr lang="es-MX" dirty="0" smtClean="0"/>
          </a:p>
          <a:p>
            <a:pPr marL="514350" indent="-514350">
              <a:buAutoNum type="alphaUcPeriod"/>
            </a:pPr>
            <a:r>
              <a:rPr lang="es-MX" sz="4800" b="1" dirty="0" smtClean="0"/>
              <a:t>La </a:t>
            </a:r>
            <a:r>
              <a:rPr lang="es-MX" sz="4800" b="1" dirty="0" smtClean="0"/>
              <a:t>desigualdad regional: Autopistas, carreteras, caminos, veredas y barrancas.</a:t>
            </a:r>
          </a:p>
          <a:p>
            <a:pPr marL="514350" indent="-514350">
              <a:buAutoNum type="alphaUcPeriod"/>
            </a:pPr>
            <a:endParaRPr lang="es-MX" sz="4800" b="1" dirty="0" smtClean="0"/>
          </a:p>
          <a:p>
            <a:pPr marL="514350" indent="-514350">
              <a:buNone/>
            </a:pPr>
            <a:r>
              <a:rPr lang="es-MX" sz="4800" b="1" dirty="0" smtClean="0"/>
              <a:t>B. </a:t>
            </a:r>
            <a:r>
              <a:rPr lang="es-MX" sz="4800" b="1" dirty="0" smtClean="0"/>
              <a:t>La </a:t>
            </a:r>
            <a:r>
              <a:rPr lang="es-MX" sz="4800" b="1" dirty="0" smtClean="0"/>
              <a:t>Teoría de la Cubeta: más allá de una discusión técnica.</a:t>
            </a:r>
          </a:p>
          <a:p>
            <a:pPr marL="0" indent="0">
              <a:buNone/>
            </a:pPr>
            <a:endParaRPr lang="es-MX" dirty="0" smtClean="0"/>
          </a:p>
          <a:p>
            <a:pPr marL="514350" indent="-514350">
              <a:buAutoNum type="alphaUcPeriod"/>
            </a:pPr>
            <a:endParaRPr lang="es-MX" dirty="0" smtClean="0"/>
          </a:p>
          <a:p>
            <a:pPr marL="514350" indent="-514350">
              <a:buAutoNum type="alphaUcPeriod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96927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8867" y="4087812"/>
            <a:ext cx="8175625" cy="1927225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s-MX" sz="3200" b="1" dirty="0" smtClean="0"/>
              <a:t>Mejorar disminuyendo</a:t>
            </a:r>
            <a:endParaRPr lang="es-MX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s-MX" dirty="0" smtClean="0"/>
              <a:t>Aumenta el nuevo ingreso.</a:t>
            </a:r>
          </a:p>
          <a:p>
            <a:pPr marL="514350" indent="-514350">
              <a:buAutoNum type="arabicPeriod"/>
            </a:pPr>
            <a:r>
              <a:rPr lang="es-MX" dirty="0" smtClean="0"/>
              <a:t>Aumenta el egreso.</a:t>
            </a:r>
          </a:p>
          <a:p>
            <a:pPr marL="514350" indent="-514350">
              <a:buAutoNum type="arabicPeriod"/>
            </a:pPr>
            <a:r>
              <a:rPr lang="es-MX" dirty="0" smtClean="0"/>
              <a:t>Las fisuras son constantes.</a:t>
            </a:r>
          </a:p>
          <a:p>
            <a:pPr marL="514350" indent="-514350">
              <a:buAutoNum type="arabicPeriod"/>
            </a:pPr>
            <a:r>
              <a:rPr lang="es-MX" dirty="0" smtClean="0"/>
              <a:t>Disminuye la TBC pero aumenta la TNC.</a:t>
            </a:r>
          </a:p>
          <a:p>
            <a:pPr marL="0" indent="0">
              <a:buNone/>
            </a:pPr>
            <a:endParaRPr lang="es-MX" dirty="0"/>
          </a:p>
          <a:p>
            <a:pPr marL="0" indent="0" algn="ctr">
              <a:buNone/>
            </a:pPr>
            <a:r>
              <a:rPr lang="es-MX" sz="2800" dirty="0" smtClean="0"/>
              <a:t>Nota: En este caso la cifra políticamente más atractiva (TBC) no tendría tanto sentido como la TNC: cuestión no de enfoques sino de la lógica del político o la lógica del científico.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xmlns="" val="3564862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9961" y="3810000"/>
            <a:ext cx="8175625" cy="220503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b="1" dirty="0" smtClean="0"/>
              <a:t>Decrecer por eficacia</a:t>
            </a:r>
            <a:endParaRPr lang="es-MX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s-MX" dirty="0" smtClean="0"/>
              <a:t>Aumenta el nuevo ingreso.</a:t>
            </a:r>
          </a:p>
          <a:p>
            <a:pPr marL="514350" indent="-514350">
              <a:buAutoNum type="arabicPeriod"/>
            </a:pPr>
            <a:r>
              <a:rPr lang="es-MX" dirty="0" smtClean="0"/>
              <a:t>Aumenta considerablemente el egreso.</a:t>
            </a:r>
          </a:p>
          <a:p>
            <a:pPr marL="514350" indent="-514350">
              <a:buAutoNum type="arabicPeriod"/>
            </a:pPr>
            <a:r>
              <a:rPr lang="es-MX" dirty="0" smtClean="0"/>
              <a:t>Se tapan las fisuras.</a:t>
            </a:r>
          </a:p>
          <a:p>
            <a:pPr marL="514350" indent="-514350">
              <a:buAutoNum type="arabicPeriod"/>
            </a:pPr>
            <a:r>
              <a:rPr lang="es-MX" dirty="0" smtClean="0"/>
              <a:t>Disminuye la TBC</a:t>
            </a:r>
          </a:p>
          <a:p>
            <a:pPr marL="0" indent="0">
              <a:buNone/>
            </a:pPr>
            <a:endParaRPr lang="es-MX" dirty="0"/>
          </a:p>
          <a:p>
            <a:pPr marL="0" indent="0" algn="ctr">
              <a:buNone/>
            </a:pPr>
            <a:r>
              <a:rPr lang="es-MX" sz="3000" dirty="0" smtClean="0"/>
              <a:t>Nota: Esta situación “ideal” incluye a más jóvenes, egresan más porque hay empleo, los profesores hacen mejor las clases que los </a:t>
            </a:r>
            <a:r>
              <a:rPr lang="es-MX" sz="3000" i="1" dirty="0" err="1" smtClean="0"/>
              <a:t>papers</a:t>
            </a:r>
            <a:r>
              <a:rPr lang="es-MX" sz="3000" i="1" dirty="0" smtClean="0"/>
              <a:t> </a:t>
            </a:r>
            <a:r>
              <a:rPr lang="es-MX" sz="3000" dirty="0" smtClean="0"/>
              <a:t>y la TBC se desploma haciendo crecer significativamente a la TNC</a:t>
            </a:r>
            <a:endParaRPr lang="es-MX" sz="3000" dirty="0"/>
          </a:p>
        </p:txBody>
      </p:sp>
    </p:spTree>
    <p:extLst>
      <p:ext uri="{BB962C8B-B14F-4D97-AF65-F5344CB8AC3E}">
        <p14:creationId xmlns:p14="http://schemas.microsoft.com/office/powerpoint/2010/main" xmlns="" val="4110483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33401"/>
            <a:ext cx="8229600" cy="5334000"/>
          </a:xfrm>
        </p:spPr>
        <p:txBody>
          <a:bodyPr/>
          <a:lstStyle/>
          <a:p>
            <a:pPr marL="0" indent="0">
              <a:buNone/>
            </a:pPr>
            <a:endParaRPr lang="es-MX" sz="6000" dirty="0" smtClean="0"/>
          </a:p>
          <a:p>
            <a:pPr marL="0" indent="0" algn="ctr">
              <a:buNone/>
            </a:pPr>
            <a:r>
              <a:rPr lang="es-MX" sz="6000" dirty="0" smtClean="0"/>
              <a:t>La desigualdad regional: brechas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066800" y="3886200"/>
            <a:ext cx="624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8451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96963" y="1938338"/>
            <a:ext cx="6950075" cy="298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8975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71600"/>
            <a:ext cx="8763000" cy="5267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b="1" dirty="0"/>
              <a:t>Evolución de la Matrícula y el grupo de edad: </a:t>
            </a:r>
            <a:r>
              <a:rPr lang="es-MX" sz="3200" b="1" dirty="0" smtClean="0"/>
              <a:t>NACIONAL</a:t>
            </a:r>
            <a:endParaRPr lang="es-MX" sz="3200" b="1" dirty="0"/>
          </a:p>
        </p:txBody>
      </p:sp>
    </p:spTree>
    <p:extLst>
      <p:ext uri="{BB962C8B-B14F-4D97-AF65-F5344CB8AC3E}">
        <p14:creationId xmlns:p14="http://schemas.microsoft.com/office/powerpoint/2010/main" xmlns="" val="2664368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1625" y="2057400"/>
            <a:ext cx="8504238" cy="3124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34634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b="1" dirty="0"/>
              <a:t>Evolución de la Matrícula y el grupo de edad: </a:t>
            </a:r>
            <a:r>
              <a:rPr lang="es-MX" sz="3200" b="1" dirty="0" smtClean="0"/>
              <a:t>CHIAPAS</a:t>
            </a:r>
            <a:endParaRPr lang="es-MX" sz="3200" b="1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71600"/>
            <a:ext cx="8839200" cy="5320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562247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2450" y="1676400"/>
            <a:ext cx="8039100" cy="3124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5237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b="1" dirty="0"/>
              <a:t>Evolución de la Matrícula y el grupo de edad: </a:t>
            </a:r>
            <a:r>
              <a:rPr lang="es-MX" sz="3200" b="1" dirty="0" smtClean="0"/>
              <a:t>NUEVO LEÓN</a:t>
            </a:r>
            <a:endParaRPr lang="es-MX" sz="3200" b="1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71599"/>
            <a:ext cx="8991600" cy="540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3512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</TotalTime>
  <Words>541</Words>
  <Application>Microsoft Office PowerPoint</Application>
  <PresentationFormat>Presentación en pantalla (4:3)</PresentationFormat>
  <Paragraphs>56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Tema de Office</vt:lpstr>
      <vt:lpstr>Diapositiva 1</vt:lpstr>
      <vt:lpstr>Dos dimensiones </vt:lpstr>
      <vt:lpstr>Diapositiva 3</vt:lpstr>
      <vt:lpstr>Diapositiva 4</vt:lpstr>
      <vt:lpstr>Evolución de la Matrícula y el grupo de edad: NACIONAL</vt:lpstr>
      <vt:lpstr>Diapositiva 6</vt:lpstr>
      <vt:lpstr>Evolución de la Matrícula y el grupo de edad: CHIAPAS</vt:lpstr>
      <vt:lpstr>Diapositiva 8</vt:lpstr>
      <vt:lpstr>Evolución de la Matrícula y el grupo de edad: NUEVO LEÓN</vt:lpstr>
      <vt:lpstr>Una mirada de conjunto</vt:lpstr>
      <vt:lpstr>El efecto Mateo</vt:lpstr>
      <vt:lpstr>Desigualdad regional: Todos crecen, la desigualdad también</vt:lpstr>
      <vt:lpstr>La Teoría de la Cubeta: más allá de una discusión técnica </vt:lpstr>
      <vt:lpstr>Tasa Bruta de Cobertura</vt:lpstr>
      <vt:lpstr>Informe oficial I*</vt:lpstr>
      <vt:lpstr>Informe oficial II*</vt:lpstr>
      <vt:lpstr>Tasa Neta de Cobertura</vt:lpstr>
      <vt:lpstr>Por lo tanto, la Bruta no es la Neta</vt:lpstr>
      <vt:lpstr>Elementos de la Tasa de Cobertura</vt:lpstr>
      <vt:lpstr>Mejorar disminuyendo</vt:lpstr>
      <vt:lpstr>Decrecer por eficacia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Manuel Gil Anton</dc:creator>
  <cp:lastModifiedBy>Manuel Gil Anton</cp:lastModifiedBy>
  <cp:revision>29</cp:revision>
  <dcterms:created xsi:type="dcterms:W3CDTF">2012-11-28T00:08:09Z</dcterms:created>
  <dcterms:modified xsi:type="dcterms:W3CDTF">2014-09-12T04:56:01Z</dcterms:modified>
</cp:coreProperties>
</file>