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  <p:sldId id="266" r:id="rId11"/>
    <p:sldId id="265" r:id="rId1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0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2094EB-8B86-4E6C-9C1D-222B25B5CD30}" type="datetimeFigureOut">
              <a:rPr lang="es-MX" smtClean="0"/>
              <a:t>12/09/2014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C88AB-6442-4D67-AB4B-BD51A5CF007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52619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5A99-F856-4EBC-8E61-DFCBF460C368}" type="datetimeFigureOut">
              <a:rPr lang="es-MX" smtClean="0"/>
              <a:pPr/>
              <a:t>12/09/2014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AADE4-B987-41F4-AEAB-40C0CD244FC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ucacionfutura.org/mayor-matricula-universitaria-mayor-equidad-social/" TargetMode="External"/><Relationship Id="rId2" Type="http://schemas.openxmlformats.org/officeDocument/2006/relationships/hyperlink" Target="http://www.educacionfutura.org/estratificacion-de-la-oferta-educativa-y-desigualdad-social-en-el-acceso-a-la-educacion-superior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b="1" dirty="0" smtClean="0"/>
              <a:t>Educación superior y desigualdades sociales</a:t>
            </a:r>
            <a:endParaRPr lang="es-MX" sz="4000" b="1" dirty="0"/>
          </a:p>
        </p:txBody>
      </p:sp>
      <p:sp>
        <p:nvSpPr>
          <p:cNvPr id="5" name="4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VIII Curso interinstitucional</a:t>
            </a:r>
          </a:p>
          <a:p>
            <a:pPr algn="ctr">
              <a:buNone/>
            </a:pPr>
            <a:r>
              <a:rPr lang="es-MX" b="1" dirty="0" smtClean="0"/>
              <a:t>Economía y política de la educación superior</a:t>
            </a:r>
          </a:p>
          <a:p>
            <a:pPr algn="ctr">
              <a:buNone/>
            </a:pPr>
            <a:endParaRPr lang="es-MX" b="1" dirty="0" smtClean="0"/>
          </a:p>
          <a:p>
            <a:pPr algn="r">
              <a:buNone/>
            </a:pPr>
            <a:r>
              <a:rPr lang="es-MX" b="1" dirty="0" smtClean="0"/>
              <a:t>Seminario de Educación Superior</a:t>
            </a:r>
          </a:p>
          <a:p>
            <a:pPr algn="r">
              <a:buNone/>
            </a:pPr>
            <a:r>
              <a:rPr lang="es-MX" b="1" dirty="0" smtClean="0"/>
              <a:t>Universidad Nacional Autónoma de México</a:t>
            </a:r>
          </a:p>
          <a:p>
            <a:pPr algn="r">
              <a:buNone/>
            </a:pPr>
            <a:r>
              <a:rPr lang="es-MX" sz="2800" b="1" i="1" dirty="0" smtClean="0"/>
              <a:t>Manuel Gil Antón</a:t>
            </a:r>
          </a:p>
          <a:p>
            <a:pPr algn="r">
              <a:buNone/>
            </a:pPr>
            <a:r>
              <a:rPr lang="es-MX" sz="2800" b="1" i="1" dirty="0" smtClean="0"/>
              <a:t>12 de septiembre, 2014</a:t>
            </a:r>
            <a:endParaRPr lang="es-MX" sz="2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UNA OFERTA SEGMENTADA</a:t>
            </a:r>
            <a:r>
              <a:rPr lang="es-MX" dirty="0" smtClean="0"/>
              <a:t/>
            </a:r>
            <a:br>
              <a:rPr lang="es-MX" dirty="0" smtClean="0"/>
            </a:br>
            <a:r>
              <a:rPr lang="es-MX" sz="3100" i="1" dirty="0" smtClean="0"/>
              <a:t>Datos de Patricio Solís en EF</a:t>
            </a:r>
            <a:endParaRPr lang="es-MX" sz="3100" i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059832" y="4437112"/>
            <a:ext cx="12370516" cy="4024821"/>
          </a:xfrm>
        </p:spPr>
        <p:txBody>
          <a:bodyPr/>
          <a:lstStyle/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2816"/>
            <a:ext cx="8075239" cy="475252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5340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512168"/>
          </a:xfrm>
        </p:spPr>
        <p:txBody>
          <a:bodyPr>
            <a:normAutofit fontScale="90000"/>
          </a:bodyPr>
          <a:lstStyle/>
          <a:p>
            <a:r>
              <a:rPr lang="es-MX" b="1" dirty="0" smtClean="0"/>
              <a:t>Una mirada: crece la participación sin reducir las brechas</a:t>
            </a:r>
            <a:br>
              <a:rPr lang="es-MX" b="1" dirty="0" smtClean="0"/>
            </a:br>
            <a:r>
              <a:rPr lang="es-MX" sz="2700" b="1" i="1" dirty="0" smtClean="0"/>
              <a:t>Datos de Patricio Solís en EF</a:t>
            </a:r>
            <a:endParaRPr lang="es-MX" sz="2700" b="1" i="1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6721871"/>
              </p:ext>
            </p:extLst>
          </p:nvPr>
        </p:nvGraphicFramePr>
        <p:xfrm>
          <a:off x="457200" y="1928921"/>
          <a:ext cx="8435280" cy="47404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8392"/>
                <a:gridCol w="2205807"/>
                <a:gridCol w="2142754"/>
                <a:gridCol w="2058327"/>
              </a:tblGrid>
              <a:tr h="73667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2000" dirty="0">
                          <a:effectLst/>
                        </a:rPr>
                        <a:t>Indicadores de cobertura a la educación superior, por cohorte de nacimiento y estrato socioeconómico de la familia de origen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Porcentajes de cobertura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Estrato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1951-53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1966-68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1978-80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Alto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31.1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39.5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54.7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Medio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9.5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15.1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16.0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Bajo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4.0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4.6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355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Total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14.5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19.3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25.9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 Riesgos relativos (razón de porcentajes)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Ato vs. Bajo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7.8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8.6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7.4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Alto vs. Medio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2.6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72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Medio vs. Bajo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2.4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3.3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>
                          <a:effectLst/>
                        </a:rPr>
                        <a:t>2.1</a:t>
                      </a:r>
                      <a:endParaRPr lang="es-MX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</a:tr>
              <a:tr h="2097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s-MX" sz="110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4450" marR="44450" marT="0" marB="0" anchor="b"/>
                </a:tc>
              </a:tr>
              <a:tr h="84962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>
                          <a:effectLst/>
                        </a:rPr>
                        <a:t>Fuente: estimaciones propias a partir de los datos de la Encuesta Demográfica Retrospectiva 2011 (http://www.inegi.org.mx/est/contenidos/proyectos/encuestas/hogares/modulos/eder/2011/default.aspx)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808960" y="25195"/>
            <a:ext cx="12761920" cy="498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9610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IGUALDAD EDUCATIVA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Una delimitación para trabajar:</a:t>
            </a:r>
          </a:p>
          <a:p>
            <a:pPr algn="ctr">
              <a:buNone/>
            </a:pPr>
            <a:r>
              <a:rPr lang="es-MX" b="1" dirty="0" smtClean="0"/>
              <a:t>¿Cuándo podríamos decir que existe igualdad</a:t>
            </a:r>
          </a:p>
          <a:p>
            <a:pPr algn="ctr">
              <a:buNone/>
            </a:pPr>
            <a:r>
              <a:rPr lang="es-MX" b="1" dirty="0" smtClean="0"/>
              <a:t>educativa?</a:t>
            </a:r>
          </a:p>
          <a:p>
            <a:pPr>
              <a:buNone/>
            </a:pPr>
            <a:r>
              <a:rPr lang="es-MX" b="1" dirty="0" smtClean="0"/>
              <a:t>1.- Todos tienen acceso a la (buena) educación obligatoria (con todo lo que implica), y</a:t>
            </a:r>
          </a:p>
          <a:p>
            <a:pPr>
              <a:buNone/>
            </a:pPr>
            <a:r>
              <a:rPr lang="es-MX" b="1" dirty="0" smtClean="0"/>
              <a:t>2.- No hay relación entre origen social (en todas sus dimensiones) y logro en el aprendizaje tanto en alcance como en profundidad.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OTRA MANERA DE DECIRLO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b="1" dirty="0" smtClean="0"/>
              <a:t>Primero: que nadie carezca de la educación básica obligatoria definida por la Constitución, y que sea de buena calidad en un ambiente escolar digno y seguro, y</a:t>
            </a:r>
          </a:p>
          <a:p>
            <a:pPr marL="0" indent="0" algn="ctr">
              <a:buNone/>
            </a:pPr>
            <a:r>
              <a:rPr lang="es-MX" b="1" dirty="0" smtClean="0"/>
              <a:t>Segundo: que de manera paulatina si se quiere, pero sensible, cada vez sea más baja la asociación entre origen social y logro educativo, medido por aprendizaje  y nivel alcanzado.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SITUACIÓN ACTUAL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MX" b="1" dirty="0" smtClean="0"/>
              <a:t>México: datos del rezago educativo</a:t>
            </a:r>
          </a:p>
          <a:p>
            <a:pPr>
              <a:buNone/>
            </a:pPr>
            <a:r>
              <a:rPr lang="es-MX" b="1" dirty="0" smtClean="0"/>
              <a:t>	Población entre 15 y 64 años: 74 millones</a:t>
            </a:r>
          </a:p>
          <a:p>
            <a:pPr marL="514350" indent="-514350">
              <a:buNone/>
            </a:pPr>
            <a:r>
              <a:rPr lang="es-MX" b="1" dirty="0" smtClean="0"/>
              <a:t>a.    5.4 millones	 analfabetas	CARENCIA</a:t>
            </a:r>
          </a:p>
          <a:p>
            <a:pPr marL="514350" indent="-514350">
              <a:buAutoNum type="alphaLcPeriod"/>
            </a:pPr>
            <a:r>
              <a:rPr lang="es-MX" b="1" dirty="0" smtClean="0"/>
              <a:t>10.I millones	sin primaria	Pobreza</a:t>
            </a:r>
          </a:p>
          <a:p>
            <a:pPr marL="514350" indent="-514350">
              <a:buAutoNum type="alphaLcPeriod"/>
            </a:pPr>
            <a:r>
              <a:rPr lang="es-MX" b="1" dirty="0" smtClean="0"/>
              <a:t>16.4 millones sin secundaria	Pobreza</a:t>
            </a:r>
          </a:p>
          <a:p>
            <a:pPr marL="514350" indent="-514350" algn="ctr">
              <a:buNone/>
            </a:pPr>
            <a:r>
              <a:rPr lang="es-MX" b="1" dirty="0" smtClean="0"/>
              <a:t>  </a:t>
            </a:r>
            <a:r>
              <a:rPr lang="es-MX" b="1" i="1" dirty="0" smtClean="0"/>
              <a:t>31.9 millones sin el derecho a la educación: </a:t>
            </a:r>
          </a:p>
          <a:p>
            <a:pPr marL="514350" indent="-514350" algn="ctr">
              <a:buNone/>
            </a:pPr>
            <a:r>
              <a:rPr lang="es-MX" b="1" dirty="0" smtClean="0"/>
              <a:t>43% del grupo de 15 a 64 años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Menos de la mitad terminan le Educación Media </a:t>
            </a:r>
            <a:br>
              <a:rPr lang="es-MX" b="1" dirty="0" smtClean="0"/>
            </a:b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s-MX" b="1" dirty="0" smtClean="0"/>
              <a:t>Después de 12 años de escolaridad:</a:t>
            </a:r>
          </a:p>
          <a:p>
            <a:pPr algn="ctr">
              <a:buNone/>
            </a:pPr>
            <a:r>
              <a:rPr lang="es-MX" b="1" dirty="0" smtClean="0"/>
              <a:t>60% no sabe leer y escribir más allá de lo suficiente</a:t>
            </a:r>
          </a:p>
          <a:p>
            <a:pPr algn="ctr">
              <a:buNone/>
            </a:pPr>
            <a:r>
              <a:rPr lang="es-MX" b="1" dirty="0" smtClean="0"/>
              <a:t>Por lo tanto:</a:t>
            </a:r>
          </a:p>
          <a:p>
            <a:pPr>
              <a:buNone/>
            </a:pPr>
            <a:r>
              <a:rPr lang="es-MX" b="1" dirty="0" smtClean="0"/>
              <a:t>1.- </a:t>
            </a:r>
            <a:r>
              <a:rPr lang="es-MX" b="1" u="sng" dirty="0" smtClean="0"/>
              <a:t>Si te</a:t>
            </a:r>
            <a:r>
              <a:rPr lang="es-MX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u="sng" dirty="0" smtClean="0"/>
              <a:t>vas</a:t>
            </a:r>
            <a:r>
              <a:rPr lang="es-MX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MX" b="1" dirty="0" smtClean="0"/>
              <a:t>de la escuela (abandono exógeno)</a:t>
            </a:r>
          </a:p>
          <a:p>
            <a:pPr>
              <a:buNone/>
            </a:pPr>
            <a:r>
              <a:rPr lang="es-MX" b="1" dirty="0" smtClean="0"/>
              <a:t>2.- </a:t>
            </a:r>
            <a:r>
              <a:rPr lang="es-MX" b="1" u="sng" dirty="0" smtClean="0"/>
              <a:t>Si te van </a:t>
            </a:r>
            <a:r>
              <a:rPr lang="es-MX" b="1" dirty="0" smtClean="0"/>
              <a:t>de la escuela (abandono endógeno)</a:t>
            </a:r>
          </a:p>
          <a:p>
            <a:pPr>
              <a:buNone/>
            </a:pPr>
            <a:r>
              <a:rPr lang="es-MX" b="1" dirty="0" smtClean="0"/>
              <a:t>3.- Y </a:t>
            </a:r>
            <a:r>
              <a:rPr lang="es-MX" b="1" u="sng" dirty="0" smtClean="0"/>
              <a:t>si permaneces</a:t>
            </a:r>
            <a:r>
              <a:rPr lang="es-MX" b="1" dirty="0" smtClean="0"/>
              <a:t> en la escuela (persistencia)</a:t>
            </a:r>
          </a:p>
          <a:p>
            <a:pPr algn="ctr">
              <a:buNone/>
            </a:pPr>
            <a:r>
              <a:rPr lang="es-MX" b="1" dirty="0" smtClean="0"/>
              <a:t>Aprender a leer y escribir como se debe es un volado (con una moneda cargada)</a:t>
            </a:r>
          </a:p>
          <a:p>
            <a:endParaRPr lang="es-MX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/>
              <a:t>LA SOLEDAD EN LAS AULAS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s-MX" b="1" dirty="0" smtClean="0"/>
              <a:t>Cada ciclo escolar: 1 millón de estudiantes, entre 6 y 17 años, dejan la escuela ( y en alta proporción hay desafiliación escolar: no retorno)</a:t>
            </a:r>
          </a:p>
          <a:p>
            <a:pPr algn="ctr">
              <a:buNone/>
            </a:pPr>
            <a:endParaRPr lang="es-MX" b="1" dirty="0" smtClean="0"/>
          </a:p>
          <a:p>
            <a:pPr algn="ctr">
              <a:buNone/>
            </a:pPr>
            <a:r>
              <a:rPr lang="es-MX" b="1" dirty="0" smtClean="0"/>
              <a:t>Divididos entre 200 días escolares:</a:t>
            </a:r>
          </a:p>
          <a:p>
            <a:pPr>
              <a:buNone/>
            </a:pPr>
            <a:r>
              <a:rPr lang="es-MX" b="1" dirty="0" smtClean="0"/>
              <a:t>	5 mil diarios</a:t>
            </a:r>
          </a:p>
          <a:p>
            <a:pPr>
              <a:buNone/>
            </a:pPr>
            <a:r>
              <a:rPr lang="es-MX" b="1" dirty="0" smtClean="0"/>
              <a:t>	En total, 30 alumnos por salón, 33.3 mil aulas</a:t>
            </a:r>
          </a:p>
          <a:p>
            <a:pPr>
              <a:buNone/>
            </a:pPr>
            <a:r>
              <a:rPr lang="es-MX" b="1" dirty="0" smtClean="0"/>
              <a:t>	Cada salón mide 10 metros de largo: 333 K)</a:t>
            </a:r>
          </a:p>
          <a:p>
            <a:pPr algn="ctr">
              <a:buNone/>
            </a:pPr>
            <a:r>
              <a:rPr lang="es-MX" b="1" dirty="0" smtClean="0"/>
              <a:t>Es igual a México a San Miguel de Allende (310 K)</a:t>
            </a:r>
          </a:p>
          <a:p>
            <a:pPr algn="ctr">
              <a:buNone/>
            </a:pPr>
            <a:r>
              <a:rPr lang="es-MX" b="1" dirty="0" smtClean="0"/>
              <a:t>	De Torreón a Monterrey (338 K)</a:t>
            </a:r>
          </a:p>
          <a:p>
            <a:pPr algn="ctr">
              <a:buNone/>
            </a:pPr>
            <a:r>
              <a:rPr lang="es-MX" b="1" dirty="0" smtClean="0"/>
              <a:t>	De Mérida a Cancún (308 K)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MÁS PEOR, IMPOSIBLE:</a:t>
            </a:r>
            <a:br>
              <a:rPr lang="es-MX" b="1" dirty="0" smtClean="0"/>
            </a:br>
            <a:r>
              <a:rPr lang="es-MX" b="1" dirty="0" smtClean="0"/>
              <a:t>chance de llegar a educación superior</a:t>
            </a:r>
            <a:endParaRPr lang="es-MX" b="1" dirty="0"/>
          </a:p>
        </p:txBody>
      </p:sp>
      <p:pic>
        <p:nvPicPr>
          <p:cNvPr id="1026" name="Picture 2" descr="C:\Users\Manuel Gil Anton\Pictures\pROBABILIDADES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4309" y="1684041"/>
            <a:ext cx="7875381" cy="4358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El desbarrancadero: </a:t>
            </a:r>
            <a:br>
              <a:rPr lang="es-MX" b="1" dirty="0" smtClean="0"/>
            </a:br>
            <a:r>
              <a:rPr lang="es-MX" b="1" dirty="0" smtClean="0"/>
              <a:t>la desigualdad </a:t>
            </a:r>
            <a:br>
              <a:rPr lang="es-MX" b="1" dirty="0" smtClean="0"/>
            </a:br>
            <a:r>
              <a:rPr lang="es-MX" sz="1600" b="1" i="1" dirty="0" smtClean="0"/>
              <a:t>(Gráfica de Patricio Solís)</a:t>
            </a:r>
            <a:endParaRPr lang="es-MX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7416824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 smtClean="0"/>
              <a:t>PARA PENSAR EN TODO ESTO: </a:t>
            </a:r>
            <a:r>
              <a:rPr lang="es-MX" b="1" dirty="0" smtClean="0"/>
              <a:t/>
            </a:r>
            <a:br>
              <a:rPr lang="es-MX" b="1" dirty="0" smtClean="0"/>
            </a:br>
            <a:r>
              <a:rPr lang="es-MX" b="1" dirty="0" smtClean="0"/>
              <a:t>Patricio Solís en EF</a:t>
            </a:r>
            <a:endParaRPr lang="es-MX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MX" dirty="0" smtClean="0"/>
          </a:p>
          <a:p>
            <a:r>
              <a:rPr lang="es-MX" dirty="0" smtClean="0">
                <a:hlinkClick r:id="rId2"/>
              </a:rPr>
              <a:t>http</a:t>
            </a:r>
            <a:r>
              <a:rPr lang="es-MX" dirty="0" smtClean="0">
                <a:hlinkClick r:id="rId2"/>
              </a:rPr>
              <a:t>://www.educacionfutura.org/estratificacion-de-la-oferta-educativa-y-desigualdad-social-en-el-acceso-a-la-educacion-superior/</a:t>
            </a:r>
            <a:endParaRPr lang="es-MX" dirty="0" smtClean="0"/>
          </a:p>
          <a:p>
            <a:endParaRPr lang="es-MX" dirty="0" smtClean="0">
              <a:hlinkClick r:id="rId3"/>
            </a:endParaRPr>
          </a:p>
          <a:p>
            <a:r>
              <a:rPr lang="es-MX" dirty="0" smtClean="0">
                <a:hlinkClick r:id="rId3"/>
              </a:rPr>
              <a:t>http</a:t>
            </a:r>
            <a:r>
              <a:rPr lang="es-MX" dirty="0">
                <a:hlinkClick r:id="rId3"/>
              </a:rPr>
              <a:t>://www.educacionfutura.org/mayor-matricula-universitaria-mayor-equidad-social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412</Words>
  <Application>Microsoft Office PowerPoint</Application>
  <PresentationFormat>Presentación en pantalla (4:3)</PresentationFormat>
  <Paragraphs>89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Tema de Office</vt:lpstr>
      <vt:lpstr>Educación superior y desigualdades sociales</vt:lpstr>
      <vt:lpstr>IGUALDAD EDUCATIVA</vt:lpstr>
      <vt:lpstr>OTRA MANERA DE DECIRLO</vt:lpstr>
      <vt:lpstr>SITUACIÓN ACTUAL</vt:lpstr>
      <vt:lpstr> Menos de la mitad terminan le Educación Media  </vt:lpstr>
      <vt:lpstr>LA SOLEDAD EN LAS AULAS</vt:lpstr>
      <vt:lpstr>MÁS PEOR, IMPOSIBLE: chance de llegar a educación superior</vt:lpstr>
      <vt:lpstr>El desbarrancadero:  la desigualdad  (Gráfica de Patricio Solís)</vt:lpstr>
      <vt:lpstr>PARA PENSAR EN TODO ESTO:  Patricio Solís en EF</vt:lpstr>
      <vt:lpstr>UNA OFERTA SEGMENTADA Datos de Patricio Solís en EF</vt:lpstr>
      <vt:lpstr>Una mirada: crece la participación sin reducir las brechas Datos de Patricio Solís en EF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Educación superior y desigualdades sociales</dc:title>
  <dc:creator>Manuel Gil Anton</dc:creator>
  <cp:lastModifiedBy>Manuel Gil Anton</cp:lastModifiedBy>
  <cp:revision>18</cp:revision>
  <cp:lastPrinted>2014-09-12T16:10:21Z</cp:lastPrinted>
  <dcterms:created xsi:type="dcterms:W3CDTF">2014-09-12T02:29:07Z</dcterms:created>
  <dcterms:modified xsi:type="dcterms:W3CDTF">2014-09-12T16:10:28Z</dcterms:modified>
</cp:coreProperties>
</file>