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9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7" r:id="rId15"/>
    <p:sldId id="279" r:id="rId16"/>
    <p:sldId id="280" r:id="rId17"/>
    <p:sldId id="281" r:id="rId18"/>
    <p:sldId id="282" r:id="rId19"/>
    <p:sldId id="262" r:id="rId20"/>
    <p:sldId id="275" r:id="rId21"/>
    <p:sldId id="276" r:id="rId22"/>
    <p:sldId id="278" r:id="rId23"/>
    <p:sldId id="285" r:id="rId24"/>
    <p:sldId id="289" r:id="rId25"/>
    <p:sldId id="291" r:id="rId26"/>
    <p:sldId id="292" r:id="rId27"/>
    <p:sldId id="286" r:id="rId28"/>
    <p:sldId id="287" r:id="rId2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74" autoAdjust="0"/>
  </p:normalViewPr>
  <p:slideViewPr>
    <p:cSldViewPr>
      <p:cViewPr varScale="1">
        <p:scale>
          <a:sx n="48" d="100"/>
          <a:sy n="48" d="100"/>
        </p:scale>
        <p:origin x="-5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48847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1308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543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153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05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927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378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3419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170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6131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553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DF56E-AE2B-49EA-882D-9F949E9F9DFF}" type="datetimeFigureOut">
              <a:rPr lang="es-MX" smtClean="0"/>
              <a:pPr/>
              <a:t>31/10/2014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49BF2-205A-4043-800C-7B09F15B075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119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75656" y="1700808"/>
            <a:ext cx="7481401" cy="1470025"/>
          </a:xfrm>
        </p:spPr>
        <p:txBody>
          <a:bodyPr>
            <a:noAutofit/>
          </a:bodyPr>
          <a:lstStyle/>
          <a:p>
            <a:r>
              <a:rPr lang="es-MX" b="1" dirty="0" smtClean="0">
                <a:solidFill>
                  <a:schemeClr val="tx2">
                    <a:lumMod val="50000"/>
                  </a:schemeClr>
                </a:solidFill>
              </a:rPr>
              <a:t>Políticas de </a:t>
            </a:r>
            <a:br>
              <a:rPr lang="es-MX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es-MX" b="1" dirty="0" smtClean="0">
                <a:solidFill>
                  <a:schemeClr val="tx2">
                    <a:lumMod val="50000"/>
                  </a:schemeClr>
                </a:solidFill>
              </a:rPr>
              <a:t>internacionalización</a:t>
            </a:r>
            <a:br>
              <a:rPr lang="es-MX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es-MX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051720" y="3832448"/>
            <a:ext cx="6400800" cy="2569840"/>
          </a:xfrm>
        </p:spPr>
        <p:txBody>
          <a:bodyPr>
            <a:normAutofit/>
          </a:bodyPr>
          <a:lstStyle/>
          <a:p>
            <a:pPr algn="r"/>
            <a:endParaRPr lang="es-MX" sz="28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es-MX" b="1" dirty="0" smtClean="0">
                <a:solidFill>
                  <a:schemeClr val="tx2">
                    <a:lumMod val="50000"/>
                  </a:schemeClr>
                </a:solidFill>
              </a:rPr>
              <a:t>Dr. Armando Alcántara Santuario</a:t>
            </a:r>
          </a:p>
          <a:p>
            <a:pPr algn="r"/>
            <a:endParaRPr lang="es-MX" sz="2800" dirty="0">
              <a:solidFill>
                <a:schemeClr val="tx2">
                  <a:lumMod val="50000"/>
                </a:schemeClr>
              </a:solidFill>
            </a:endParaRPr>
          </a:p>
          <a:p>
            <a:pPr algn="r"/>
            <a:r>
              <a:rPr lang="es-MX" sz="2000" dirty="0" smtClean="0">
                <a:solidFill>
                  <a:schemeClr val="tx2">
                    <a:lumMod val="50000"/>
                  </a:schemeClr>
                </a:solidFill>
              </a:rPr>
              <a:t>OCTUBRE 31. 2014</a:t>
            </a:r>
            <a:r>
              <a:rPr lang="es-MX" sz="28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r"/>
            <a:endParaRPr lang="es-MX" sz="2800" dirty="0"/>
          </a:p>
        </p:txBody>
      </p:sp>
      <p:pic>
        <p:nvPicPr>
          <p:cNvPr id="1026" name="Picture 2" descr="C:\Users\Claudia\Pictures\logo SES UNAM 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1181100" cy="599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695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None/>
            </a:pPr>
            <a:r>
              <a:rPr lang="es-MX" altLang="es-MX" b="1" dirty="0" smtClean="0"/>
              <a:t>En el terreno económico: </a:t>
            </a:r>
          </a:p>
          <a:p>
            <a:pPr algn="just">
              <a:lnSpc>
                <a:spcPct val="90000"/>
              </a:lnSpc>
              <a:buNone/>
            </a:pPr>
            <a:endParaRPr lang="es-MX" altLang="es-MX" b="1" dirty="0" smtClean="0"/>
          </a:p>
          <a:p>
            <a:pPr algn="just">
              <a:lnSpc>
                <a:spcPct val="90000"/>
              </a:lnSpc>
              <a:buBlip>
                <a:blip r:embed="rId2"/>
              </a:buBlip>
            </a:pPr>
            <a:r>
              <a:rPr lang="es-MX" altLang="es-MX" b="1" dirty="0" smtClean="0"/>
              <a:t>Formación de bloques económicos </a:t>
            </a:r>
            <a:r>
              <a:rPr lang="es-MX" altLang="es-MX" dirty="0" smtClean="0"/>
              <a:t>que propician relaciones de cooperación. Ejemplos: Organización Mundial de Comercio (OMC), Tratado de Libre Comercio de América del Norte (TLC), Unión Europea (UE), Mercado Común del Sur (MERCOSUR), etc. 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 smtClean="0"/>
              <a:t>Globalización, internacionalización y transnacionalización 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None/>
            </a:pPr>
            <a:r>
              <a:rPr lang="es-MX" altLang="es-MX" b="1" dirty="0" smtClean="0"/>
              <a:t>Globalización: </a:t>
            </a:r>
            <a:r>
              <a:rPr lang="es-MX" altLang="es-MX" dirty="0" smtClean="0"/>
              <a:t>Es el flujo de tecnologías, de economía, conocimientos, gente, valores e ideas a través de las fronteras. La globalización afecta cada país en formas diversas debido a la historia individual de las naciones, las tradiciones, la cultura y las prioridades.</a:t>
            </a:r>
            <a:r>
              <a:rPr lang="es-ES" altLang="es-MX" dirty="0" smtClean="0"/>
              <a:t> </a:t>
            </a:r>
          </a:p>
          <a:p>
            <a:pPr algn="just">
              <a:lnSpc>
                <a:spcPct val="80000"/>
              </a:lnSpc>
              <a:buNone/>
            </a:pPr>
            <a:endParaRPr lang="es-ES" altLang="es-MX" dirty="0" smtClean="0"/>
          </a:p>
          <a:p>
            <a:pPr algn="just">
              <a:lnSpc>
                <a:spcPct val="80000"/>
              </a:lnSpc>
              <a:buNone/>
            </a:pPr>
            <a:r>
              <a:rPr lang="es-MX" altLang="es-MX" b="1" dirty="0" smtClean="0"/>
              <a:t>Internacionalización: </a:t>
            </a:r>
            <a:r>
              <a:rPr lang="es-MX" altLang="es-MX" dirty="0" smtClean="0"/>
              <a:t>Es una de las formas en que un país o institución responde a los impactos de la globalización respetando la individualidad de la nación.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altLang="es-MX" b="1" dirty="0" err="1" smtClean="0"/>
              <a:t>Trasnacionalización</a:t>
            </a:r>
            <a:r>
              <a:rPr lang="es-MX" altLang="es-MX" b="1" dirty="0" smtClean="0"/>
              <a:t>:</a:t>
            </a:r>
            <a:r>
              <a:rPr lang="es-MX" altLang="es-MX" dirty="0" smtClean="0"/>
              <a:t> Conlleva la transformación de la educación superior  en un servicio sujeto a las reglas del mercado, con predominio de los intereses de las empresas educativas transnacionales.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 smtClean="0"/>
              <a:t>Internacionalización de la educación superior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algn="just">
              <a:buBlip>
                <a:blip r:embed="rId2"/>
              </a:buBlip>
            </a:pPr>
            <a:r>
              <a:rPr lang="es-MX" dirty="0" smtClean="0"/>
              <a:t>La internacionalización de la educación superior es el proceso de integración de las dimensiones internacional, intercultural o global en el propósito y funciones de la provisión de educación postsecundaria (Jane </a:t>
            </a:r>
            <a:r>
              <a:rPr lang="es-MX" dirty="0" err="1" smtClean="0"/>
              <a:t>Knight</a:t>
            </a:r>
            <a:r>
              <a:rPr lang="es-MX" dirty="0" smtClean="0"/>
              <a:t>, 2005).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 smtClean="0"/>
              <a:t>Diferencias entre internacionalización y transnacionalización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Blip>
                <a:blip r:embed="rId2"/>
              </a:buBlip>
              <a:defRPr/>
            </a:pPr>
            <a:r>
              <a:rPr lang="es-MX" sz="2000" dirty="0" smtClean="0"/>
              <a:t>En la </a:t>
            </a:r>
            <a:r>
              <a:rPr lang="es-MX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internacionalización</a:t>
            </a:r>
            <a:r>
              <a:rPr lang="es-MX" sz="2000" b="1" dirty="0" smtClean="0"/>
              <a:t>,</a:t>
            </a:r>
            <a:r>
              <a:rPr lang="es-MX" sz="2000" dirty="0" smtClean="0"/>
              <a:t> los instrumentos son las redes académicas, los hermanamientos solidarios entre universidades, la cooperación horizontal, la creación de espacios académicos ampliados, etc. </a:t>
            </a:r>
          </a:p>
          <a:p>
            <a:pPr algn="just">
              <a:lnSpc>
                <a:spcPct val="170000"/>
              </a:lnSpc>
              <a:buBlip>
                <a:blip r:embed="rId2"/>
              </a:buBlip>
              <a:defRPr/>
            </a:pPr>
            <a:r>
              <a:rPr lang="es-MX" sz="2000" dirty="0" smtClean="0"/>
              <a:t>En la </a:t>
            </a:r>
            <a:r>
              <a:rPr lang="es-MX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transnacionalización</a:t>
            </a:r>
            <a:r>
              <a:rPr lang="es-MX" sz="2000" dirty="0" smtClean="0"/>
              <a:t>, los mecanismos son más bien la apertura, de filiales o sucursales de universidades extranjeras, que suelen funcionar con muchos privilegios y representan verdaderos “enclaves académicos”, la venta de franquicias o de cursos enlatados; las llamadas </a:t>
            </a:r>
            <a:r>
              <a:rPr lang="es-MX" sz="2000" b="1" dirty="0" smtClean="0"/>
              <a:t>“universidades corporativas”</a:t>
            </a:r>
            <a:r>
              <a:rPr lang="es-MX" sz="2000" dirty="0" smtClean="0"/>
              <a:t> y las </a:t>
            </a:r>
            <a:r>
              <a:rPr lang="es-MX" sz="2000" b="1" dirty="0" smtClean="0"/>
              <a:t>“universidades virtuales internacionales</a:t>
            </a:r>
            <a:r>
              <a:rPr lang="es-MX" sz="2000" dirty="0" smtClean="0"/>
              <a:t>”.</a:t>
            </a:r>
            <a:endParaRPr lang="es-ES" sz="2000" dirty="0" smtClean="0"/>
          </a:p>
          <a:p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/>
              <a:t>La internacionalización de la ES en AL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Blip>
                <a:blip r:embed="rId2"/>
              </a:buBlip>
            </a:pPr>
            <a:r>
              <a:rPr lang="es-MX" altLang="es-MX" dirty="0" smtClean="0"/>
              <a:t>En América Latina el diseño e incremento de las actividades públicas en materia de internacionalización datan apenas de unos 20 años, como respuesta a coyunturas de integración comercial y económica</a:t>
            </a:r>
            <a:r>
              <a:rPr lang="es-ES" altLang="es-MX" dirty="0" smtClean="0"/>
              <a:t>.</a:t>
            </a:r>
          </a:p>
          <a:p>
            <a:pPr algn="just">
              <a:buBlip>
                <a:blip r:embed="rId2"/>
              </a:buBlip>
            </a:pPr>
            <a:endParaRPr lang="es-ES" altLang="es-MX" dirty="0" smtClean="0"/>
          </a:p>
          <a:p>
            <a:pPr algn="just">
              <a:buBlip>
                <a:blip r:embed="rId2"/>
              </a:buBlip>
            </a:pPr>
            <a:r>
              <a:rPr lang="es-MX" altLang="es-MX" dirty="0" smtClean="0"/>
              <a:t>Los estudiantes procedentes de familias pobres o empobrecidas, no siempre cuentan con el capital cultural y económico suficiente para aprovechar la movilidad académica. </a:t>
            </a:r>
          </a:p>
          <a:p>
            <a:endParaRPr lang="es-ES" alt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MX" altLang="es-MX" sz="3200" dirty="0" smtClean="0"/>
              <a:t>A partir de los 90 se ha observado:</a:t>
            </a:r>
            <a:endParaRPr lang="es-MX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Blip>
                <a:blip r:embed="rId2"/>
              </a:buBlip>
            </a:pPr>
            <a:r>
              <a:rPr lang="es-MX" altLang="es-MX" dirty="0" smtClean="0"/>
              <a:t>Incremento del número de convenios tanto intergubernamentales como interinstitucionales de cooperación internacional</a:t>
            </a:r>
            <a:r>
              <a:rPr lang="es-ES" altLang="es-MX" dirty="0" smtClean="0"/>
              <a:t>.</a:t>
            </a:r>
          </a:p>
          <a:p>
            <a:pPr algn="just">
              <a:lnSpc>
                <a:spcPct val="80000"/>
              </a:lnSpc>
              <a:buBlip>
                <a:blip r:embed="rId2"/>
              </a:buBlip>
            </a:pPr>
            <a:endParaRPr lang="es-ES" altLang="es-MX" dirty="0" smtClean="0"/>
          </a:p>
          <a:p>
            <a:pPr>
              <a:lnSpc>
                <a:spcPct val="80000"/>
              </a:lnSpc>
              <a:buBlip>
                <a:blip r:embed="rId2"/>
              </a:buBlip>
            </a:pPr>
            <a:r>
              <a:rPr lang="es-MX" altLang="es-MX" dirty="0" smtClean="0"/>
              <a:t>Tendencia a privilegiar actividades innovadoras de internacionalización.</a:t>
            </a:r>
          </a:p>
          <a:p>
            <a:pPr>
              <a:lnSpc>
                <a:spcPct val="80000"/>
              </a:lnSpc>
              <a:buNone/>
            </a:pPr>
            <a:endParaRPr lang="es-MX" altLang="es-MX" dirty="0" smtClean="0"/>
          </a:p>
          <a:p>
            <a:pPr>
              <a:lnSpc>
                <a:spcPct val="80000"/>
              </a:lnSpc>
              <a:buBlip>
                <a:blip r:embed="rId2"/>
              </a:buBlip>
            </a:pPr>
            <a:r>
              <a:rPr lang="es-MX" altLang="es-MX" dirty="0" smtClean="0"/>
              <a:t>Interés creciente de los investigadores en adquirir una formación doctoral en el extranjero</a:t>
            </a:r>
            <a:r>
              <a:rPr lang="es-ES" altLang="es-MX" dirty="0" smtClean="0"/>
              <a:t>. </a:t>
            </a:r>
          </a:p>
          <a:p>
            <a:pPr>
              <a:lnSpc>
                <a:spcPct val="80000"/>
              </a:lnSpc>
            </a:pPr>
            <a:endParaRPr lang="es-MX" alt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s-MX" altLang="es-MX" sz="4100" dirty="0" smtClean="0"/>
              <a:t>Dificultades para internacionalizar el </a:t>
            </a:r>
            <a:r>
              <a:rPr lang="es-MX" altLang="es-MX" sz="4100" i="1" dirty="0" smtClean="0"/>
              <a:t>currículo</a:t>
            </a:r>
            <a:r>
              <a:rPr lang="es-MX" altLang="es-MX" sz="4100" dirty="0" smtClean="0"/>
              <a:t>, por resistencia de los actores, inercias institucionales y carácter altamente conflictivo de las discusiones sobre identidad cultural y autonomía universitaria.</a:t>
            </a:r>
            <a:r>
              <a:rPr lang="es-ES" altLang="es-MX" sz="4100" dirty="0" smtClean="0"/>
              <a:t> </a:t>
            </a:r>
          </a:p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s-MX" altLang="es-MX" sz="4100" dirty="0" smtClean="0"/>
              <a:t>La consolidación de instancias encargadas de la conducción  el manejo de las relaciones internacionales en las IES, en las asociaciones nacionales de universidades y en los ministerios de educación (oficinas y unidades administrativas especializadas). </a:t>
            </a:r>
            <a:endParaRPr lang="es-ES" altLang="es-MX" sz="4100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  <a:buBlip>
                <a:blip r:embed="rId2"/>
              </a:buBlip>
            </a:pPr>
            <a:r>
              <a:rPr lang="es-MX" altLang="es-MX" sz="4400" dirty="0" smtClean="0"/>
              <a:t>Desde finales de los 90 y principios del siglo XXI, ha ocurrido la emergencia de nuevas estructuras y mecanismos de cooperación macro e interregionales (Grupo Montevideo, Red de </a:t>
            </a:r>
            <a:r>
              <a:rPr lang="es-MX" altLang="es-MX" sz="4400" dirty="0" err="1" smtClean="0"/>
              <a:t>Macrouniversidades</a:t>
            </a:r>
            <a:r>
              <a:rPr lang="es-MX" altLang="es-MX" sz="4400" dirty="0" smtClean="0"/>
              <a:t> de AL, ECOESAL).</a:t>
            </a:r>
          </a:p>
          <a:p>
            <a:pPr algn="just">
              <a:lnSpc>
                <a:spcPct val="170000"/>
              </a:lnSpc>
              <a:buBlip>
                <a:blip r:embed="rId2"/>
              </a:buBlip>
            </a:pPr>
            <a:endParaRPr lang="es-MX" altLang="es-MX" sz="4400" dirty="0" smtClean="0"/>
          </a:p>
          <a:p>
            <a:pPr algn="just">
              <a:lnSpc>
                <a:spcPct val="170000"/>
              </a:lnSpc>
              <a:buBlip>
                <a:blip r:embed="rId2"/>
              </a:buBlip>
            </a:pPr>
            <a:r>
              <a:rPr lang="es-MX" altLang="es-MX" sz="4400" dirty="0" smtClean="0"/>
              <a:t>Existen tensiones entre la cooperación solidaria observada hasta los 90 y el nuevo escenario de los proveedores transnacionales, iniciado en el siglo XXI.</a:t>
            </a:r>
          </a:p>
          <a:p>
            <a:pPr algn="just">
              <a:lnSpc>
                <a:spcPct val="90000"/>
              </a:lnSpc>
              <a:buNone/>
            </a:pPr>
            <a:r>
              <a:rPr lang="es-MX" altLang="es-MX" sz="3500" dirty="0" smtClean="0"/>
              <a:t>	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/>
              <a:t>Migraciones y estudiantes internacionales</a:t>
            </a:r>
            <a:endParaRPr lang="es-MX" sz="36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Blip>
                <a:blip r:embed="rId2"/>
              </a:buBlip>
            </a:pPr>
            <a:r>
              <a:rPr lang="es-ES" dirty="0" smtClean="0"/>
              <a:t>La condición de migrante (</a:t>
            </a:r>
            <a:r>
              <a:rPr lang="es-ES" i="1" dirty="0" smtClean="0"/>
              <a:t>homo </a:t>
            </a:r>
            <a:r>
              <a:rPr lang="es-ES" i="1" dirty="0" err="1" smtClean="0"/>
              <a:t>migrans</a:t>
            </a:r>
            <a:r>
              <a:rPr lang="es-ES" dirty="0" smtClean="0"/>
              <a:t>) sigue siendo lo característico del ser humano.</a:t>
            </a:r>
            <a:endParaRPr lang="es-MX" dirty="0" smtClean="0"/>
          </a:p>
          <a:p>
            <a:pPr marL="0" indent="0">
              <a:buBlip>
                <a:blip r:embed="rId2"/>
              </a:buBlip>
            </a:pPr>
            <a:r>
              <a:rPr lang="es-ES" dirty="0" smtClean="0"/>
              <a:t> El flujo migratorio mundial se calcula en más   </a:t>
            </a:r>
          </a:p>
          <a:p>
            <a:pPr>
              <a:buNone/>
            </a:pPr>
            <a:r>
              <a:rPr lang="es-MX" dirty="0" smtClean="0"/>
              <a:t>	de 214 millones de personas (OIM/ONU, 2013).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La mayor parte de la migración se dirige hacia los países del Norte aunque hay un volumen casi equivalente de migración a los países del Sur.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130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Temas a tratar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4785395"/>
          </a:xfrm>
        </p:spPr>
        <p:txBody>
          <a:bodyPr>
            <a:normAutofit fontScale="77500" lnSpcReduction="20000"/>
          </a:bodyPr>
          <a:lstStyle/>
          <a:p>
            <a:pPr>
              <a:buBlip>
                <a:blip r:embed="rId2"/>
              </a:buBlip>
            </a:pPr>
            <a:r>
              <a:rPr lang="es-MX" altLang="es-MX" b="1" dirty="0" smtClean="0"/>
              <a:t>Antecedentes históricos.</a:t>
            </a:r>
          </a:p>
          <a:p>
            <a:pPr>
              <a:buBlip>
                <a:blip r:embed="rId2"/>
              </a:buBlip>
            </a:pPr>
            <a:r>
              <a:rPr lang="es-MX" altLang="es-MX" b="1" dirty="0" smtClean="0"/>
              <a:t>El contexto global.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Globalización, internacionalización y transnacionalización.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Internacionalización de la educación superior.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Diferencias entre internacionalización y transnacionalización. 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La internacionalización de la ES en AL.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Migraciones y estudiantes internacionales.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Los estudiantes internacionales.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Organizaciones promotoras de intercambio y movilidad .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Espacio Común de Educación Superior en América Latina.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Elementos críticos de la Internacionalización de la ES.</a:t>
            </a:r>
          </a:p>
          <a:p>
            <a:endParaRPr lang="es-MX" b="1" dirty="0" smtClean="0"/>
          </a:p>
          <a:p>
            <a:endParaRPr lang="es-MX" b="1" dirty="0" smtClean="0"/>
          </a:p>
          <a:p>
            <a:endParaRPr lang="es-MX" b="1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Blip>
                <a:blip r:embed="rId2"/>
              </a:buBlip>
            </a:pPr>
            <a:r>
              <a:rPr lang="es-MX" dirty="0" smtClean="0"/>
              <a:t>Cuatro </a:t>
            </a:r>
            <a:r>
              <a:rPr lang="es-MX" b="1" dirty="0" smtClean="0"/>
              <a:t>direcciones de la migración mundial</a:t>
            </a:r>
            <a:r>
              <a:rPr lang="es-MX" dirty="0" smtClean="0"/>
              <a:t>:</a:t>
            </a:r>
          </a:p>
          <a:p>
            <a:pPr algn="just">
              <a:buBlip>
                <a:blip r:embed="rId2"/>
              </a:buBlip>
            </a:pPr>
            <a:r>
              <a:rPr lang="es-MX" b="1" dirty="0" smtClean="0"/>
              <a:t>Norte-Norte</a:t>
            </a:r>
            <a:r>
              <a:rPr lang="es-MX" dirty="0" smtClean="0"/>
              <a:t> (Europa a EUA, Australia, Canadá, Corea del Sur, etc.).</a:t>
            </a:r>
          </a:p>
          <a:p>
            <a:pPr algn="just">
              <a:buBlip>
                <a:blip r:embed="rId2"/>
              </a:buBlip>
            </a:pPr>
            <a:r>
              <a:rPr lang="es-MX" b="1" dirty="0" smtClean="0"/>
              <a:t>Sur-Sur</a:t>
            </a:r>
            <a:r>
              <a:rPr lang="es-MX" dirty="0" smtClean="0"/>
              <a:t> (de Ucrania a la Federación Rusa, y entre algunos países de Asia y Medio Oriente).</a:t>
            </a:r>
          </a:p>
          <a:p>
            <a:pPr algn="just">
              <a:buBlip>
                <a:blip r:embed="rId2"/>
              </a:buBlip>
            </a:pPr>
            <a:r>
              <a:rPr lang="es-MX" b="1" dirty="0" smtClean="0"/>
              <a:t>Sur-Norte</a:t>
            </a:r>
            <a:r>
              <a:rPr lang="es-MX" dirty="0" smtClean="0"/>
              <a:t> (México a EUA, Turquía a Alemania; China, Filipinas y la India a EUA).</a:t>
            </a:r>
          </a:p>
          <a:p>
            <a:pPr algn="just">
              <a:buBlip>
                <a:blip r:embed="rId2"/>
              </a:buBlip>
            </a:pPr>
            <a:r>
              <a:rPr lang="es-MX" b="1" dirty="0" smtClean="0"/>
              <a:t>Norte-Sur</a:t>
            </a:r>
            <a:r>
              <a:rPr lang="es-MX" dirty="0" smtClean="0"/>
              <a:t> (EUA a México y </a:t>
            </a:r>
            <a:r>
              <a:rPr lang="es-MX" dirty="0" err="1" smtClean="0"/>
              <a:t>Sudáfrica,Alemania</a:t>
            </a:r>
            <a:r>
              <a:rPr lang="es-MX" dirty="0" smtClean="0"/>
              <a:t> a Turquía; Portugal a Brasil; Italia a Argentina).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000" b="1" dirty="0" smtClean="0"/>
              <a:t>Los estudiantes internacionales</a:t>
            </a:r>
            <a:endParaRPr lang="es-MX" sz="40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es-MX" dirty="0" smtClean="0"/>
              <a:t>En 2011, la OCDE reportó que 4.5 millones de estudiantes se inscribieron fuera de su país de origen, más del doble de los 2.1 millones que había en 2000.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La mayoría de los estudiantes internacionales proviene de países del Sur y cursa estudios en IES del Norte (EUA, GB y Australia, principalmente).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Blip>
                <a:blip r:embed="rId2"/>
              </a:buBlip>
            </a:pPr>
            <a:r>
              <a:rPr lang="es-MX" dirty="0" smtClean="0"/>
              <a:t>Es probable que  </a:t>
            </a:r>
            <a:r>
              <a:rPr lang="es-MX" b="1" dirty="0" smtClean="0"/>
              <a:t>los principales destinos educativos se modifiquen </a:t>
            </a:r>
            <a:r>
              <a:rPr lang="es-MX" dirty="0" smtClean="0"/>
              <a:t>como resultado de la emergencia de nuevas políticas educativas y económicas en algunos países. Canadá, China, Taiwán, Singapur, Corea del Sur, Brasil, México, Sudáfrica y Filipinas planean atraer a más estudiantes internacionales en el futuro.</a:t>
            </a:r>
          </a:p>
          <a:p>
            <a:pPr>
              <a:buNone/>
            </a:pPr>
            <a:endParaRPr lang="es-MX" dirty="0" smtClean="0"/>
          </a:p>
          <a:p>
            <a:pPr>
              <a:buBlip>
                <a:blip r:embed="rId2"/>
              </a:buBlip>
            </a:pPr>
            <a:r>
              <a:rPr lang="es-MX" b="1" dirty="0" smtClean="0"/>
              <a:t>China </a:t>
            </a:r>
            <a:r>
              <a:rPr lang="es-MX" dirty="0" smtClean="0"/>
              <a:t>se propone registrar 350 mil estudiantes internacionales, provenientes de África y de otros países asiáticos para cursar programas de corto y mediano plazos.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/>
              <a:t>Beneficios de la Internacionalización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Blip>
                <a:blip r:embed="rId2"/>
              </a:buBlip>
            </a:pPr>
            <a:r>
              <a:rPr lang="es-MX" dirty="0" smtClean="0"/>
              <a:t>Fortalecimiento de la Investigación y producción de conocimientos.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Mejora de la internacionalización del currículo.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Mejora del prestigio y del perfil de la institución.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Incremento de la orientación internacional del académico.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Mayor conciencia de la internacionalización en los estudiantes.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Aumento de la cooperación y solidaridad internacional.</a:t>
            </a:r>
          </a:p>
          <a:p>
            <a:pPr>
              <a:buNone/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 smtClean="0"/>
              <a:t>Organizaciones promotoras de intercambio y movilidad 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Blip>
                <a:blip r:embed="rId2"/>
              </a:buBlip>
            </a:pPr>
            <a:r>
              <a:rPr lang="es-MX" dirty="0" smtClean="0"/>
              <a:t>Programa </a:t>
            </a:r>
            <a:r>
              <a:rPr lang="es-MX" dirty="0" err="1" smtClean="0"/>
              <a:t>Fulbright</a:t>
            </a:r>
            <a:r>
              <a:rPr lang="es-MX" dirty="0" smtClean="0"/>
              <a:t> (EUA).</a:t>
            </a:r>
          </a:p>
          <a:p>
            <a:pPr marL="514350" indent="-514350">
              <a:buBlip>
                <a:blip r:embed="rId2"/>
              </a:buBlip>
            </a:pPr>
            <a:r>
              <a:rPr lang="es-MX" dirty="0" smtClean="0"/>
              <a:t>Programa Erasmus (UE).</a:t>
            </a:r>
          </a:p>
          <a:p>
            <a:pPr marL="514350" indent="-514350">
              <a:buBlip>
                <a:blip r:embed="rId2"/>
              </a:buBlip>
            </a:pPr>
            <a:r>
              <a:rPr lang="es-MX" dirty="0" smtClean="0"/>
              <a:t>DAAD (Servicio Alemán de Intercambio Académico).</a:t>
            </a:r>
          </a:p>
          <a:p>
            <a:pPr marL="514350" indent="-514350">
              <a:buBlip>
                <a:blip r:embed="rId2"/>
              </a:buBlip>
            </a:pPr>
            <a:r>
              <a:rPr lang="es-MX" dirty="0" smtClean="0"/>
              <a:t> Consejo británico (GB).</a:t>
            </a:r>
          </a:p>
          <a:p>
            <a:pPr marL="514350" indent="-514350">
              <a:buBlip>
                <a:blip r:embed="rId2"/>
              </a:buBlip>
            </a:pPr>
            <a:r>
              <a:rPr lang="es-MX" dirty="0" smtClean="0"/>
              <a:t>JICA (Agencia Japonesa de Cooperación Internacional).</a:t>
            </a:r>
          </a:p>
          <a:p>
            <a:pPr marL="514350" indent="-514350">
              <a:buBlip>
                <a:blip r:embed="rId2"/>
              </a:buBlip>
            </a:pPr>
            <a:r>
              <a:rPr lang="es-MX" dirty="0" smtClean="0"/>
              <a:t>UNIVERSIA – Santander.</a:t>
            </a:r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 smtClean="0"/>
              <a:t>Espacio Común de Educación Superior en América Latina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algn="just" fontAlgn="auto">
              <a:spcAft>
                <a:spcPts val="0"/>
              </a:spcAft>
              <a:buNone/>
              <a:defRPr/>
            </a:pPr>
            <a:r>
              <a:rPr lang="es-MX" b="1" dirty="0" smtClean="0"/>
              <a:t>Antecedente en el ECOES, Producto del acuerdo de Bolonia de la UE </a:t>
            </a:r>
          </a:p>
          <a:p>
            <a:pPr algn="just" fontAlgn="auto">
              <a:spcAft>
                <a:spcPts val="0"/>
              </a:spcAft>
              <a:buNone/>
              <a:defRPr/>
            </a:pPr>
            <a:r>
              <a:rPr lang="es-MX" b="1" dirty="0" smtClean="0"/>
              <a:t>1999</a:t>
            </a:r>
          </a:p>
          <a:p>
            <a:pPr algn="just" fontAlgn="auto">
              <a:spcAft>
                <a:spcPts val="0"/>
              </a:spcAft>
              <a:buNone/>
              <a:defRPr/>
            </a:pPr>
            <a:endParaRPr lang="es-MX" b="1" dirty="0" smtClean="0"/>
          </a:p>
          <a:p>
            <a:pPr algn="just" fontAlgn="auto">
              <a:spcAft>
                <a:spcPts val="0"/>
              </a:spcAft>
              <a:buBlip>
                <a:blip r:embed="rId2"/>
              </a:buBlip>
              <a:defRPr/>
            </a:pPr>
            <a:r>
              <a:rPr lang="es-MX" dirty="0" smtClean="0"/>
              <a:t>El  primer antecedente de la construcción del Espacio Común de Educación Superior Latinoamericano  fue en la Declaración de Guadalajara (1991) donde se expresó que las aspiraciones de desarrollo económico, social, tecnológico y cultural  necesitaban de un gran impulso de la educación.</a:t>
            </a:r>
          </a:p>
          <a:p>
            <a:pPr algn="just" fontAlgn="auto">
              <a:spcAft>
                <a:spcPts val="0"/>
              </a:spcAft>
              <a:buBlip>
                <a:blip r:embed="rId2"/>
              </a:buBlip>
              <a:defRPr/>
            </a:pPr>
            <a:endParaRPr lang="es-MX" dirty="0" smtClean="0"/>
          </a:p>
          <a:p>
            <a:pPr algn="just" fontAlgn="auto">
              <a:spcAft>
                <a:spcPts val="0"/>
              </a:spcAft>
              <a:buBlip>
                <a:blip r:embed="rId2"/>
              </a:buBlip>
              <a:defRPr/>
            </a:pPr>
            <a:r>
              <a:rPr lang="es-MX" dirty="0" smtClean="0"/>
              <a:t>Se habló  por primera vez de la necesidad de promover un mercado común de conocimiento como un espacio para los saberes bajo una filosofía de  intercambio de materiales e innovación.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smtClean="0"/>
          </a:p>
        </p:txBody>
      </p:sp>
      <p:sp>
        <p:nvSpPr>
          <p:cNvPr id="6147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charset="0"/>
              <a:buNone/>
            </a:pPr>
            <a:r>
              <a:rPr lang="es-MX" smtClean="0"/>
              <a:t>	Por otro lado, en la Declaración de Salamanca de 2005, se avanzó en la creación de un Espacio Iberoamericano centrándose en tres aspectos fundamentales: </a:t>
            </a:r>
          </a:p>
          <a:p>
            <a:pPr>
              <a:buFont typeface="Arial" charset="0"/>
              <a:buNone/>
            </a:pPr>
            <a:endParaRPr lang="es-MX" smtClean="0"/>
          </a:p>
          <a:p>
            <a:pPr>
              <a:buFont typeface="Arial" charset="0"/>
              <a:buNone/>
            </a:pPr>
            <a:r>
              <a:rPr lang="es-MX" smtClean="0"/>
              <a:t>		</a:t>
            </a:r>
            <a:r>
              <a:rPr lang="es-MX" sz="2800" smtClean="0"/>
              <a:t>1. Investigación </a:t>
            </a:r>
          </a:p>
          <a:p>
            <a:pPr>
              <a:buFont typeface="Arial" charset="0"/>
              <a:buNone/>
            </a:pPr>
            <a:r>
              <a:rPr lang="es-MX" sz="2800" smtClean="0"/>
              <a:t>		2. Desarrollo </a:t>
            </a:r>
          </a:p>
          <a:p>
            <a:pPr>
              <a:buFont typeface="Arial" charset="0"/>
              <a:buNone/>
            </a:pPr>
            <a:r>
              <a:rPr lang="es-MX" sz="2800" smtClean="0"/>
              <a:t>		3. Innovación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643563" y="4071938"/>
            <a:ext cx="2714625" cy="2246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Con  fin de  incrementar la productividad económica que lleve a la mejora de la calidad, sobre todo a nivel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2000" b="1" dirty="0">
                <a:solidFill>
                  <a:schemeClr val="tx2">
                    <a:lumMod val="75000"/>
                  </a:schemeClr>
                </a:solidFill>
                <a:latin typeface="+mn-lt"/>
                <a:cs typeface="+mn-cs"/>
              </a:rPr>
              <a:t>social y desarrollo comunitario. 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4357686" y="4643446"/>
            <a:ext cx="1000132" cy="857256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MX" sz="3600" b="1" dirty="0" smtClean="0"/>
              <a:t>Elementos críticos de la Internacionalización de la ES </a:t>
            </a:r>
            <a:endParaRPr lang="es-MX" sz="36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Blip>
                <a:blip r:embed="rId2"/>
              </a:buBlip>
            </a:pPr>
            <a:r>
              <a:rPr lang="es-MX" dirty="0" smtClean="0"/>
              <a:t>Rankings internacionales y regionales.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Programas académicos conjuntos y doble obtención de grados.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Fuga de cerebros.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Acreditación y fábrica de diplomas.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Educación superior como bien público o bien privado (¿bien público global?).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Equidad vs elitismo</a:t>
            </a:r>
          </a:p>
          <a:p>
            <a:pPr>
              <a:buBlip>
                <a:blip r:embed="rId2"/>
              </a:buBlip>
            </a:pPr>
            <a:r>
              <a:rPr lang="es-MX" dirty="0" smtClean="0"/>
              <a:t>Diversidad cultural vs homogeneización cultural.</a:t>
            </a:r>
          </a:p>
          <a:p>
            <a:pPr>
              <a:buBlip>
                <a:blip r:embed="rId2"/>
              </a:buBlip>
            </a:pPr>
            <a:r>
              <a:rPr lang="es-MX" b="1" dirty="0" smtClean="0"/>
              <a:t>¿Hacia una ciudadanía global?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1547664" y="1600200"/>
            <a:ext cx="6681936" cy="4525963"/>
          </a:xfrm>
        </p:spPr>
        <p:txBody>
          <a:bodyPr/>
          <a:lstStyle/>
          <a:p>
            <a:pPr>
              <a:buNone/>
            </a:pPr>
            <a:endParaRPr lang="es-MX" dirty="0" smtClean="0"/>
          </a:p>
          <a:p>
            <a:pPr algn="ctr">
              <a:buNone/>
            </a:pPr>
            <a:r>
              <a:rPr lang="es-MX" sz="4400" dirty="0" smtClean="0"/>
              <a:t>!Muchas gracias!</a:t>
            </a:r>
          </a:p>
          <a:p>
            <a:pPr algn="ctr"/>
            <a:endParaRPr lang="es-MX" sz="4000" dirty="0" smtClean="0"/>
          </a:p>
          <a:p>
            <a:pPr algn="ctr">
              <a:buNone/>
            </a:pPr>
            <a:endParaRPr lang="es-MX" sz="4000" dirty="0" smtClean="0"/>
          </a:p>
          <a:p>
            <a:pPr algn="ctr">
              <a:buNone/>
            </a:pPr>
            <a:r>
              <a:rPr lang="es-MX" sz="4000" dirty="0" smtClean="0"/>
              <a:t>aralsantuario@gmail.com</a:t>
            </a:r>
            <a:endParaRPr lang="es-MX" sz="4000" dirty="0"/>
          </a:p>
        </p:txBody>
      </p:sp>
      <p:pic>
        <p:nvPicPr>
          <p:cNvPr id="4" name="Picture 2" descr="C:\Users\Claudia\Pictures\logo SES UNAM 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1181100" cy="5997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s-MX" b="1" dirty="0" smtClean="0"/>
              <a:t>Antecedentes históricos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80000"/>
              </a:lnSpc>
              <a:buNone/>
            </a:pPr>
            <a:endParaRPr lang="es-MX" altLang="es-MX" b="1" dirty="0" smtClean="0"/>
          </a:p>
          <a:p>
            <a:pPr algn="just">
              <a:lnSpc>
                <a:spcPct val="80000"/>
              </a:lnSpc>
              <a:buNone/>
            </a:pPr>
            <a:r>
              <a:rPr lang="es-MX" altLang="es-MX" b="1" dirty="0" smtClean="0"/>
              <a:t>La Edad Media y el Renacimiento</a:t>
            </a:r>
            <a:r>
              <a:rPr lang="es-MX" altLang="es-MX" dirty="0" smtClean="0"/>
              <a:t>:</a:t>
            </a:r>
          </a:p>
          <a:p>
            <a:pPr algn="just">
              <a:lnSpc>
                <a:spcPct val="80000"/>
              </a:lnSpc>
              <a:buNone/>
            </a:pPr>
            <a:endParaRPr lang="es-MX" altLang="es-MX" dirty="0" smtClean="0"/>
          </a:p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s-MX" altLang="es-MX" dirty="0" smtClean="0"/>
              <a:t>El uso del latín como </a:t>
            </a:r>
            <a:r>
              <a:rPr lang="es-MX" altLang="es-MX" b="1" i="1" dirty="0" err="1" smtClean="0"/>
              <a:t>lingua</a:t>
            </a:r>
            <a:r>
              <a:rPr lang="es-MX" altLang="es-MX" b="1" i="1" dirty="0" smtClean="0"/>
              <a:t> franca</a:t>
            </a:r>
            <a:r>
              <a:rPr lang="es-MX" altLang="es-MX" i="1" dirty="0" smtClean="0"/>
              <a:t>, </a:t>
            </a:r>
            <a:r>
              <a:rPr lang="es-MX" altLang="es-MX" dirty="0" smtClean="0"/>
              <a:t>programas de estudios y sistemas de exámenes uniformes aseguraban el reconocimiento de sus estudios en todos los países de la Cristiandad.  </a:t>
            </a:r>
          </a:p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s-MX" altLang="es-MX" dirty="0" smtClean="0"/>
              <a:t>Los graduados regresaban a sus países de origen con experiencias novedosas, ideas, opiniones y principios políticos. </a:t>
            </a:r>
          </a:p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s-MX" altLang="es-MX" dirty="0" smtClean="0"/>
              <a:t>Llevaban de regreso también numerosos manuscrito y más tarde, libros impresos.</a:t>
            </a:r>
          </a:p>
          <a:p>
            <a:pPr>
              <a:buBlip>
                <a:blip r:embed="rId2"/>
              </a:buBlip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112568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  <a:buBlip>
                <a:blip r:embed="rId2"/>
              </a:buBlip>
            </a:pPr>
            <a:endParaRPr lang="es-MX" altLang="es-MX" sz="4200" dirty="0" smtClean="0"/>
          </a:p>
          <a:p>
            <a:pPr algn="just">
              <a:lnSpc>
                <a:spcPct val="170000"/>
              </a:lnSpc>
              <a:buBlip>
                <a:blip r:embed="rId2"/>
              </a:buBlip>
            </a:pPr>
            <a:r>
              <a:rPr lang="es-MX" altLang="es-MX" sz="4200" dirty="0" smtClean="0"/>
              <a:t>Como miembros de la </a:t>
            </a:r>
            <a:r>
              <a:rPr lang="es-MX" altLang="es-MX" sz="4200" i="1" dirty="0" smtClean="0"/>
              <a:t>élite, </a:t>
            </a:r>
            <a:r>
              <a:rPr lang="es-MX" altLang="es-MX" sz="4200" dirty="0" smtClean="0"/>
              <a:t>llegaban a ocupar cargos importantes y podían aplicar y propagar los conocimientos adquiridos. </a:t>
            </a:r>
          </a:p>
          <a:p>
            <a:pPr algn="just">
              <a:lnSpc>
                <a:spcPct val="170000"/>
              </a:lnSpc>
              <a:buNone/>
            </a:pPr>
            <a:r>
              <a:rPr lang="es-MX" altLang="es-MX" sz="4200" b="1" dirty="0" smtClean="0"/>
              <a:t>El periodo nacionalista: 1800-1945</a:t>
            </a:r>
          </a:p>
          <a:p>
            <a:pPr algn="just">
              <a:lnSpc>
                <a:spcPct val="170000"/>
              </a:lnSpc>
              <a:buBlip>
                <a:blip r:embed="rId2"/>
              </a:buBlip>
            </a:pPr>
            <a:r>
              <a:rPr lang="es-MX" altLang="es-MX" sz="4200" dirty="0" smtClean="0"/>
              <a:t>Movilidad de individuos de la élite, económica y académica, hacia centros de educación de excelencia (universidades europeas y estadounidenses); exportación de sistemas académicos de países colonialistas europeos al mundo entero; y la cooperación e intercambio académico en áreas puntuales de investigación. </a:t>
            </a:r>
            <a:endParaRPr lang="es-ES" altLang="es-MX" sz="4200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MX" altLang="es-MX" sz="3600" b="1" dirty="0" smtClean="0"/>
              <a:t/>
            </a:r>
            <a:br>
              <a:rPr lang="es-MX" altLang="es-MX" sz="3600" b="1" dirty="0" smtClean="0"/>
            </a:br>
            <a:r>
              <a:rPr lang="es-MX" altLang="es-MX" sz="3600" b="1" dirty="0" smtClean="0"/>
              <a:t/>
            </a:r>
            <a:br>
              <a:rPr lang="es-MX" altLang="es-MX" sz="3600" b="1" dirty="0" smtClean="0"/>
            </a:br>
            <a:r>
              <a:rPr lang="es-MX" altLang="es-MX" sz="3600" b="1" dirty="0" smtClean="0"/>
              <a:t>De la posguerra a la actualidad</a:t>
            </a:r>
            <a:r>
              <a:rPr lang="es-MX" altLang="es-MX" dirty="0" smtClean="0"/>
              <a:t/>
            </a:r>
            <a:br>
              <a:rPr lang="es-MX" altLang="es-MX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s-MX" altLang="es-MX" sz="2400" dirty="0" smtClean="0"/>
              <a:t>En 1919 se había creado el Instituto de Educación Internacional (IIE) (EUA), y en 1934 el Consejo Británico (GB),  para la promoción y el intercambio académicos.</a:t>
            </a:r>
          </a:p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s-MX" altLang="es-MX" sz="2400" dirty="0" smtClean="0"/>
              <a:t>Las prioridades de los países occidentales en la cooperación y el intercambio eran las naciones de su esfera de influencia y del llamado </a:t>
            </a:r>
            <a:r>
              <a:rPr lang="es-MX" altLang="es-MX" sz="2400" b="1" dirty="0" smtClean="0"/>
              <a:t>“Tercer Mundo” en general</a:t>
            </a:r>
            <a:r>
              <a:rPr lang="es-MX" altLang="es-MX" sz="2400" dirty="0" smtClean="0"/>
              <a:t>. Eran los años de la </a:t>
            </a:r>
            <a:r>
              <a:rPr lang="es-MX" altLang="es-MX" sz="2400" b="1" dirty="0" smtClean="0"/>
              <a:t>“Guerra Fría”.</a:t>
            </a:r>
          </a:p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s-MX" altLang="es-MX" sz="2400" dirty="0" smtClean="0"/>
              <a:t>Sólo existían acuerdos de cooperación con países amigos, más bien por cuestiones diplomáticas y en número reducido. Los acuerdos preveían el intercambio de profesores y alumnos, cursos de idiomas y cursos de grado.</a:t>
            </a:r>
            <a:endParaRPr lang="es-ES" altLang="es-MX" sz="2400" dirty="0" smtClean="0"/>
          </a:p>
          <a:p>
            <a:pPr>
              <a:buBlip>
                <a:blip r:embed="rId2"/>
              </a:buBlip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Blip>
                <a:blip r:embed="rId2"/>
              </a:buBlip>
            </a:pPr>
            <a:endParaRPr lang="es-MX" altLang="es-MX" sz="2800" dirty="0" smtClean="0"/>
          </a:p>
          <a:p>
            <a:pPr algn="just">
              <a:buBlip>
                <a:blip r:embed="rId2"/>
              </a:buBlip>
            </a:pPr>
            <a:r>
              <a:rPr lang="es-MX" altLang="es-MX" sz="2800" dirty="0" smtClean="0"/>
              <a:t>En los años 60 y 70, la situación cambió a causa de la </a:t>
            </a:r>
            <a:r>
              <a:rPr lang="es-MX" altLang="es-MX" sz="2800" b="1" dirty="0" smtClean="0"/>
              <a:t>descolonización</a:t>
            </a:r>
            <a:r>
              <a:rPr lang="es-MX" altLang="es-MX" sz="2800" dirty="0" smtClean="0"/>
              <a:t> de los países africanos y asiáticos, así como por la </a:t>
            </a:r>
            <a:r>
              <a:rPr lang="es-MX" altLang="es-MX" sz="2800" b="1" dirty="0" smtClean="0"/>
              <a:t>masificación de la educación</a:t>
            </a:r>
            <a:r>
              <a:rPr lang="es-MX" altLang="es-MX" sz="2800" dirty="0" smtClean="0"/>
              <a:t>. En estas décadas, la internacionalización se realizó de manera desorganizada, sobre todo en relación a los estudiantes, la cual se hacía en sentido “sur-norte”. Las malas condiciones de trabajo en los países periféricos propiciaron una gran fuga de cerebros. 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Blip>
                <a:blip r:embed="rId2"/>
              </a:buBlip>
            </a:pPr>
            <a:endParaRPr lang="es-MX" altLang="es-MX" sz="2800" dirty="0" smtClean="0"/>
          </a:p>
          <a:p>
            <a:pPr algn="just">
              <a:buBlip>
                <a:blip r:embed="rId2"/>
              </a:buBlip>
            </a:pPr>
            <a:r>
              <a:rPr lang="es-MX" altLang="es-MX" sz="2800" dirty="0" smtClean="0"/>
              <a:t>A partir de los años 80, </a:t>
            </a:r>
            <a:r>
              <a:rPr lang="es-MX" altLang="es-MX" sz="2800" b="1" dirty="0" smtClean="0"/>
              <a:t>el contexto global se modificó</a:t>
            </a:r>
            <a:r>
              <a:rPr lang="es-MX" altLang="es-MX" sz="2800" dirty="0" smtClean="0"/>
              <a:t>. El progreso económico de los países de la Unión Europea y Japón les permitió realizar fuertes inversiones en investigación y desarrollo que compitieron fuertemente con los Estados Unidos. A fines de esa década se produjo el colapso de la Unión Soviética, lo cual modificó  el panorama mundial: </a:t>
            </a:r>
            <a:r>
              <a:rPr lang="es-MX" altLang="es-MX" sz="2800" b="1" dirty="0" smtClean="0"/>
              <a:t>se pasó de una hegemonía bipolar a una </a:t>
            </a:r>
            <a:r>
              <a:rPr lang="es-MX" altLang="es-MX" sz="2800" b="1" dirty="0" err="1" smtClean="0"/>
              <a:t>multipolar</a:t>
            </a:r>
            <a:r>
              <a:rPr lang="es-MX" altLang="es-MX" sz="2800" b="1" dirty="0" smtClean="0"/>
              <a:t>.</a:t>
            </a:r>
            <a:endParaRPr lang="es-ES" altLang="es-MX" sz="2800" b="1" dirty="0" smtClean="0"/>
          </a:p>
          <a:p>
            <a:pPr algn="just">
              <a:buBlip>
                <a:blip r:embed="rId2"/>
              </a:buBlip>
            </a:pP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s-MX" b="1" dirty="0" smtClean="0"/>
              <a:t>El contexto global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s-MX" altLang="es-MX" b="1" dirty="0" smtClean="0"/>
              <a:t>Definición general de globalización:</a:t>
            </a:r>
          </a:p>
          <a:p>
            <a:pPr algn="just">
              <a:buNone/>
            </a:pPr>
            <a:endParaRPr lang="es-MX" altLang="es-MX" b="1" dirty="0" smtClean="0"/>
          </a:p>
          <a:p>
            <a:pPr algn="just">
              <a:buBlip>
                <a:blip r:embed="rId2"/>
              </a:buBlip>
            </a:pPr>
            <a:r>
              <a:rPr lang="es-MX" altLang="es-MX" dirty="0" smtClean="0"/>
              <a:t>Un estadio bien identificable en la historia de la humanidad, </a:t>
            </a:r>
            <a:r>
              <a:rPr lang="es-MX" altLang="es-MX" b="1" dirty="0" smtClean="0"/>
              <a:t>un modo o modelo distintivo de la acumulación de capital</a:t>
            </a:r>
            <a:r>
              <a:rPr lang="es-MX" altLang="es-MX" dirty="0" smtClean="0"/>
              <a:t>, caracterizado por la naturaleza casi instantánea de los intercambios financieros y de información, y por la velocidad inaudita con que se efectúan intercambios de bienes y servicios, así como de mercancías (</a:t>
            </a:r>
            <a:r>
              <a:rPr lang="es-MX" altLang="es-MX" dirty="0" err="1" smtClean="0"/>
              <a:t>Castells</a:t>
            </a:r>
            <a:r>
              <a:rPr lang="es-MX" altLang="es-MX" dirty="0" smtClean="0"/>
              <a:t>, 1997).</a:t>
            </a:r>
            <a:r>
              <a:rPr lang="es-ES" altLang="es-MX" dirty="0" smtClean="0"/>
              <a:t> 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MX" altLang="es-MX" b="1" dirty="0" smtClean="0"/>
              <a:t>Globalización y división trabajo: </a:t>
            </a:r>
            <a:r>
              <a:rPr lang="es-MX" altLang="es-MX" dirty="0" smtClean="0"/>
              <a:t>	</a:t>
            </a:r>
          </a:p>
          <a:p>
            <a:pPr algn="just"/>
            <a:endParaRPr lang="es-MX" altLang="es-MX" dirty="0" smtClean="0"/>
          </a:p>
          <a:p>
            <a:pPr algn="just">
              <a:buBlip>
                <a:blip r:embed="rId2"/>
              </a:buBlip>
            </a:pPr>
            <a:r>
              <a:rPr lang="es-MX" altLang="es-MX" dirty="0" smtClean="0"/>
              <a:t>La globalización y la nueva división internacional del trabajo, están fundadas en el uso de tecnologías digitales y de información, que dan lugar a una nueva economía centrada en la provisión de servicios, asentada en la producción e intercambio de conocimientos</a:t>
            </a:r>
            <a:r>
              <a:rPr lang="es-ES" altLang="es-MX" dirty="0" smtClean="0"/>
              <a:t> </a:t>
            </a:r>
            <a:r>
              <a:rPr lang="es-MX" altLang="es-MX" dirty="0" smtClean="0"/>
              <a:t>(</a:t>
            </a:r>
            <a:r>
              <a:rPr lang="es-MX" altLang="es-MX" dirty="0" err="1" smtClean="0"/>
              <a:t>Carnoy</a:t>
            </a:r>
            <a:r>
              <a:rPr lang="es-MX" altLang="es-MX" dirty="0" smtClean="0"/>
              <a:t>, 1999). </a:t>
            </a:r>
            <a:endParaRPr lang="es-ES" alt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1618</Words>
  <Application>Microsoft Office PowerPoint</Application>
  <PresentationFormat>Presentación en pantalla (4:3)</PresentationFormat>
  <Paragraphs>132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Tema de Office</vt:lpstr>
      <vt:lpstr>Políticas de  internacionalización </vt:lpstr>
      <vt:lpstr>Temas a tratar </vt:lpstr>
      <vt:lpstr>Antecedentes históricos</vt:lpstr>
      <vt:lpstr>Presentación de PowerPoint</vt:lpstr>
      <vt:lpstr>  De la posguerra a la actualidad </vt:lpstr>
      <vt:lpstr>Presentación de PowerPoint</vt:lpstr>
      <vt:lpstr>Presentación de PowerPoint</vt:lpstr>
      <vt:lpstr>El contexto global</vt:lpstr>
      <vt:lpstr>Presentación de PowerPoint</vt:lpstr>
      <vt:lpstr>Presentación de PowerPoint</vt:lpstr>
      <vt:lpstr>Globalización, internacionalización y transnacionalización </vt:lpstr>
      <vt:lpstr>Presentación de PowerPoint</vt:lpstr>
      <vt:lpstr>Internacionalización de la educación superior</vt:lpstr>
      <vt:lpstr>Diferencias entre internacionalización y transnacionalización</vt:lpstr>
      <vt:lpstr>La internacionalización de la ES en AL</vt:lpstr>
      <vt:lpstr>A partir de los 90 se ha observado:</vt:lpstr>
      <vt:lpstr>Presentación de PowerPoint</vt:lpstr>
      <vt:lpstr>Presentación de PowerPoint</vt:lpstr>
      <vt:lpstr>Migraciones y estudiantes internacionales</vt:lpstr>
      <vt:lpstr>Presentación de PowerPoint</vt:lpstr>
      <vt:lpstr>Los estudiantes internacionales</vt:lpstr>
      <vt:lpstr>Presentación de PowerPoint</vt:lpstr>
      <vt:lpstr>Beneficios de la Internacionalización</vt:lpstr>
      <vt:lpstr>Organizaciones promotoras de intercambio y movilidad </vt:lpstr>
      <vt:lpstr>Espacio Común de Educación Superior en América Latina </vt:lpstr>
      <vt:lpstr>Presentación de PowerPoint</vt:lpstr>
      <vt:lpstr>Elementos críticos de la Internacionalización de la ES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Claudia</dc:creator>
  <cp:lastModifiedBy>Audiovisuales-9</cp:lastModifiedBy>
  <cp:revision>57</cp:revision>
  <dcterms:created xsi:type="dcterms:W3CDTF">2014-10-27T18:52:27Z</dcterms:created>
  <dcterms:modified xsi:type="dcterms:W3CDTF">2014-10-31T23:14:00Z</dcterms:modified>
</cp:coreProperties>
</file>