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4"/>
  </p:notesMasterIdLst>
  <p:handoutMasterIdLst>
    <p:handoutMasterId r:id="rId45"/>
  </p:handoutMasterIdLst>
  <p:sldIdLst>
    <p:sldId id="372" r:id="rId2"/>
    <p:sldId id="418" r:id="rId3"/>
    <p:sldId id="387" r:id="rId4"/>
    <p:sldId id="388" r:id="rId5"/>
    <p:sldId id="389" r:id="rId6"/>
    <p:sldId id="390" r:id="rId7"/>
    <p:sldId id="391" r:id="rId8"/>
    <p:sldId id="392" r:id="rId9"/>
    <p:sldId id="398" r:id="rId10"/>
    <p:sldId id="422" r:id="rId11"/>
    <p:sldId id="378" r:id="rId12"/>
    <p:sldId id="407" r:id="rId13"/>
    <p:sldId id="397" r:id="rId14"/>
    <p:sldId id="386" r:id="rId15"/>
    <p:sldId id="269" r:id="rId16"/>
    <p:sldId id="423" r:id="rId17"/>
    <p:sldId id="419" r:id="rId18"/>
    <p:sldId id="303" r:id="rId19"/>
    <p:sldId id="420" r:id="rId20"/>
    <p:sldId id="421" r:id="rId21"/>
    <p:sldId id="395" r:id="rId22"/>
    <p:sldId id="433" r:id="rId23"/>
    <p:sldId id="351" r:id="rId24"/>
    <p:sldId id="352" r:id="rId25"/>
    <p:sldId id="424" r:id="rId26"/>
    <p:sldId id="353" r:id="rId27"/>
    <p:sldId id="354" r:id="rId28"/>
    <p:sldId id="341" r:id="rId29"/>
    <p:sldId id="294" r:id="rId30"/>
    <p:sldId id="355" r:id="rId31"/>
    <p:sldId id="295" r:id="rId32"/>
    <p:sldId id="358" r:id="rId33"/>
    <p:sldId id="429" r:id="rId34"/>
    <p:sldId id="287" r:id="rId35"/>
    <p:sldId id="319" r:id="rId36"/>
    <p:sldId id="312" r:id="rId37"/>
    <p:sldId id="430" r:id="rId38"/>
    <p:sldId id="431" r:id="rId39"/>
    <p:sldId id="425" r:id="rId40"/>
    <p:sldId id="428" r:id="rId41"/>
    <p:sldId id="426" r:id="rId42"/>
    <p:sldId id="434" r:id="rId43"/>
  </p:sldIdLst>
  <p:sldSz cx="9144000" cy="6858000" type="screen4x3"/>
  <p:notesSz cx="7010400" cy="92360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5" autoAdjust="0"/>
    <p:restoredTop sz="94676" autoAdjust="0"/>
  </p:normalViewPr>
  <p:slideViewPr>
    <p:cSldViewPr snapToGrid="0" snapToObjects="1">
      <p:cViewPr>
        <p:scale>
          <a:sx n="50" d="100"/>
          <a:sy n="50" d="100"/>
        </p:scale>
        <p:origin x="-2136" y="-522"/>
      </p:cViewPr>
      <p:guideLst>
        <p:guide orient="horz" pos="67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104FF5F-0542-45E9-95BB-13B19F494D43}" type="datetimeFigureOut">
              <a:rPr lang="es-MX" smtClean="0"/>
              <a:pPr/>
              <a:t>29/08/2014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EF59C5F-2F51-4457-8744-84779A64E7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475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C308C4C-D9FA-4E71-B869-A33CCA003BF1}" type="datetimeFigureOut">
              <a:rPr lang="es-MX" smtClean="0"/>
              <a:pPr/>
              <a:t>29/08/2014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C17A2DF-9097-4CF2-935D-B84708E89E0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4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0D71EF1-87AF-4276-A107-4C3383AAAF22}" type="slidenum">
              <a:rPr lang="es-ES_tradnl" altLang="es-MX" sz="1200" smtClean="0"/>
              <a:pPr/>
              <a:t>38</a:t>
            </a:fld>
            <a:endParaRPr lang="es-ES_tradnl" altLang="es-MX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0D71EF1-87AF-4276-A107-4C3383AAAF22}" type="slidenum">
              <a:rPr lang="es-ES_tradnl" altLang="es-MX" sz="1200" smtClean="0"/>
              <a:pPr/>
              <a:t>39</a:t>
            </a:fld>
            <a:endParaRPr lang="es-ES_tradnl" altLang="es-MX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0D71EF1-87AF-4276-A107-4C3383AAAF22}" type="slidenum">
              <a:rPr lang="es-ES_tradnl" altLang="es-MX" sz="1200" smtClean="0"/>
              <a:pPr/>
              <a:t>40</a:t>
            </a:fld>
            <a:endParaRPr lang="es-ES_tradnl" altLang="es-MX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66F9E8A-2C0D-4CFF-A3AD-74C981D9CBAA}" type="slidenum">
              <a:rPr lang="es-ES_tradnl" altLang="es-MX" sz="1200" smtClean="0"/>
              <a:pPr/>
              <a:t>41</a:t>
            </a:fld>
            <a:endParaRPr lang="es-ES_tradnl" altLang="es-MX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29/08/2014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30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29/08/2014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34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29/08/2014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78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29/08/2014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56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D5A6-9EBB-4F2C-A4C3-4A5078A16D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2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29/08/2014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50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29/08/2014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17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29/08/2014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51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29/08/2014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95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29/08/2014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73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29/08/2014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7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29/08/2014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07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29/08/2014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95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5CA4-6A76-DA46-B439-B99D97E9F2FA}" type="datetimeFigureOut">
              <a:rPr lang="es-ES" smtClean="0"/>
              <a:pPr/>
              <a:t>29/08/2014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95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37506"/>
            <a:ext cx="7772400" cy="4334494"/>
          </a:xfrm>
        </p:spPr>
        <p:txBody>
          <a:bodyPr>
            <a:noAutofit/>
          </a:bodyPr>
          <a:lstStyle/>
          <a:p>
            <a: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VIII Curso </a:t>
            </a:r>
            <a: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interinstitucional</a:t>
            </a:r>
            <a:b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Seminario de Educación Superior</a:t>
            </a:r>
            <a: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Economía y política de la educación superior</a:t>
            </a:r>
            <a:b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Sesión 4</a:t>
            </a:r>
            <a: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Financiamiento público a la educación superior</a:t>
            </a:r>
            <a:endParaRPr lang="es-MX" sz="3200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794772"/>
            <a:ext cx="7772400" cy="914400"/>
          </a:xfrm>
        </p:spPr>
        <p:txBody>
          <a:bodyPr>
            <a:normAutofit fontScale="25000" lnSpcReduction="20000"/>
          </a:bodyPr>
          <a:lstStyle/>
          <a:p>
            <a:r>
              <a:rPr lang="es-MX" sz="6400" b="1" dirty="0" smtClean="0"/>
              <a:t>29 de Agosto de 2014</a:t>
            </a:r>
          </a:p>
          <a:p>
            <a:r>
              <a:rPr lang="es-MX" sz="6400" b="1" dirty="0" smtClean="0"/>
              <a:t>Mtro. Javier Mendoza Rojas</a:t>
            </a:r>
          </a:p>
          <a:p>
            <a:r>
              <a:rPr lang="es-MX" sz="6400" b="1" dirty="0" smtClean="0"/>
              <a:t>IISUE/SES/UNAM</a:t>
            </a:r>
            <a:endParaRPr lang="es-MX" sz="6400" dirty="0"/>
          </a:p>
        </p:txBody>
      </p:sp>
    </p:spTree>
    <p:extLst>
      <p:ext uri="{BB962C8B-B14F-4D97-AF65-F5344CB8AC3E}">
        <p14:creationId xmlns:p14="http://schemas.microsoft.com/office/powerpoint/2010/main" val="24960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3 Título"/>
          <p:cNvSpPr>
            <a:spLocks/>
          </p:cNvSpPr>
          <p:nvPr/>
        </p:nvSpPr>
        <p:spPr bwMode="auto">
          <a:xfrm>
            <a:off x="468313" y="285750"/>
            <a:ext cx="78295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s-ES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1" y="467024"/>
            <a:ext cx="8770389" cy="570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06463" y="344269"/>
            <a:ext cx="6953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cap="small" dirty="0"/>
              <a:t>Tasas de crecimiento anual del gasto federal y de la matrícula de educación superior, </a:t>
            </a:r>
            <a:r>
              <a:rPr lang="es-ES" b="1" cap="small" dirty="0" smtClean="0"/>
              <a:t>1990-2000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67378" y="6213151"/>
            <a:ext cx="805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Fuente: </a:t>
            </a:r>
            <a:r>
              <a:rPr lang="es-MX" sz="1200" dirty="0" smtClean="0"/>
              <a:t>Tomado de Mendoza, Javier, “Tres décadas de financiamiento de la educación superior” en </a:t>
            </a:r>
            <a:r>
              <a:rPr lang="es-MX" sz="1200" dirty="0" err="1" smtClean="0"/>
              <a:t>Arnaut</a:t>
            </a:r>
            <a:r>
              <a:rPr lang="es-MX" sz="1200" dirty="0" smtClean="0"/>
              <a:t> y </a:t>
            </a:r>
            <a:r>
              <a:rPr lang="es-MX" sz="1200" dirty="0" err="1" smtClean="0"/>
              <a:t>Giorguli</a:t>
            </a:r>
            <a:r>
              <a:rPr lang="es-MX" sz="1200" dirty="0" smtClean="0"/>
              <a:t> (</a:t>
            </a:r>
            <a:r>
              <a:rPr lang="es-MX" sz="1200" dirty="0" err="1" smtClean="0"/>
              <a:t>Coords</a:t>
            </a:r>
            <a:r>
              <a:rPr lang="es-MX" sz="1200" dirty="0" smtClean="0"/>
              <a:t>.) Educación, El Colegio de México, 2010, Los grandes problemas de México, volumen VII.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0041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83880" cy="10515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defTabSz="457200">
              <a:lnSpc>
                <a:spcPct val="80000"/>
              </a:lnSpc>
            </a:pPr>
            <a:r>
              <a:rPr lang="es-ES_tradnl" sz="28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Negociaciones en </a:t>
            </a:r>
            <a:r>
              <a:rPr lang="es-ES_tradnl" sz="28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el Congreso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183880" cy="4187952"/>
          </a:xfrm>
          <a:ln w="76200" cmpd="tri"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s-ES_tradnl" sz="2800" dirty="0"/>
              <a:t>	</a:t>
            </a:r>
            <a:endParaRPr lang="es-ES_tradnl" sz="2800" dirty="0" smtClean="0"/>
          </a:p>
          <a:p>
            <a:pPr>
              <a:lnSpc>
                <a:spcPct val="90000"/>
              </a:lnSpc>
              <a:buNone/>
            </a:pPr>
            <a:r>
              <a:rPr lang="es-ES_tradnl" sz="2800" dirty="0"/>
              <a:t>	</a:t>
            </a:r>
            <a:r>
              <a:rPr lang="es-ES_tradnl" sz="2800" dirty="0" smtClean="0"/>
              <a:t>A </a:t>
            </a:r>
            <a:r>
              <a:rPr lang="es-ES_tradnl" sz="2800" dirty="0"/>
              <a:t>partir de 1997, en el nuevo entorno </a:t>
            </a:r>
            <a:r>
              <a:rPr lang="es-ES_tradnl" sz="2800" dirty="0" smtClean="0"/>
              <a:t>político del Congreso y con la  alternancia </a:t>
            </a:r>
            <a:r>
              <a:rPr lang="es-ES_tradnl" sz="2800" dirty="0"/>
              <a:t>en la presidencia, la Cámara de Diputados ha tenido una mayor incidencia  en la modificación de los proyectos de presupuesto para las instituciones de educación superior enviados por el Ejecutivo. </a:t>
            </a:r>
          </a:p>
        </p:txBody>
      </p:sp>
    </p:spTree>
    <p:extLst>
      <p:ext uri="{BB962C8B-B14F-4D97-AF65-F5344CB8AC3E}">
        <p14:creationId xmlns:p14="http://schemas.microsoft.com/office/powerpoint/2010/main" val="20013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03" name="Rectangle 2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Composición LX Legislatura Cámara de Diputados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8" y="288925"/>
            <a:ext cx="86709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88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560388" y="792163"/>
            <a:ext cx="7929562" cy="5875337"/>
          </a:xfrm>
          <a:ln w="76200" cmpd="tri">
            <a:solidFill>
              <a:srgbClr val="800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Continuidad de políticas y nuevas estrategias </a:t>
            </a:r>
            <a:r>
              <a:rPr lang="es-ES" dirty="0"/>
              <a:t>que fortalecieron la capacidad del gobierno federal para incidir en la orientación de las universidades públicas. </a:t>
            </a:r>
            <a:endParaRPr lang="es-ES" dirty="0" smtClean="0"/>
          </a:p>
          <a:p>
            <a:pPr lvl="1"/>
            <a:r>
              <a:rPr lang="es-ES" dirty="0" smtClean="0">
                <a:solidFill>
                  <a:srgbClr val="990000"/>
                </a:solidFill>
              </a:rPr>
              <a:t>PIFI</a:t>
            </a:r>
            <a:r>
              <a:rPr lang="es-ES" dirty="0" smtClean="0"/>
              <a:t>. Objetivo: </a:t>
            </a:r>
            <a:r>
              <a:rPr lang="es-ES" dirty="0"/>
              <a:t>mejora continua de la calidad de los programas educativos y su </a:t>
            </a:r>
            <a:r>
              <a:rPr lang="es-ES" dirty="0" smtClean="0"/>
              <a:t>acreditación</a:t>
            </a:r>
            <a:r>
              <a:rPr lang="es-ES" dirty="0"/>
              <a:t> </a:t>
            </a:r>
            <a:r>
              <a:rPr lang="es-ES" dirty="0" smtClean="0"/>
              <a:t>y </a:t>
            </a:r>
            <a:r>
              <a:rPr lang="es-ES" dirty="0"/>
              <a:t>reconocimiento en el </a:t>
            </a:r>
            <a:r>
              <a:rPr lang="es-ES" dirty="0" smtClean="0"/>
              <a:t>PNPC; certificación </a:t>
            </a:r>
            <a:r>
              <a:rPr lang="es-ES" dirty="0"/>
              <a:t>de los procesos </a:t>
            </a:r>
            <a:r>
              <a:rPr lang="es-ES" dirty="0" smtClean="0"/>
              <a:t>administrativos </a:t>
            </a:r>
            <a:r>
              <a:rPr lang="es-ES" dirty="0"/>
              <a:t>por normas </a:t>
            </a:r>
            <a:r>
              <a:rPr lang="es-ES" dirty="0" smtClean="0"/>
              <a:t>internacionales; rendición </a:t>
            </a:r>
            <a:r>
              <a:rPr lang="es-ES" dirty="0"/>
              <a:t>de </a:t>
            </a:r>
            <a:r>
              <a:rPr lang="es-ES" dirty="0" smtClean="0"/>
              <a:t>cuentas; fortalecimiento de cuerpos </a:t>
            </a:r>
            <a:r>
              <a:rPr lang="es-ES" dirty="0"/>
              <a:t>académicos </a:t>
            </a:r>
            <a:r>
              <a:rPr lang="es-ES" dirty="0" smtClean="0"/>
              <a:t>y DES;  </a:t>
            </a:r>
            <a:r>
              <a:rPr lang="es-ES" dirty="0"/>
              <a:t>realización de reformas </a:t>
            </a:r>
            <a:r>
              <a:rPr lang="es-ES" dirty="0" smtClean="0"/>
              <a:t>estructurales.</a:t>
            </a:r>
          </a:p>
          <a:p>
            <a:pPr lvl="1"/>
            <a:r>
              <a:rPr lang="es-ES" dirty="0" smtClean="0"/>
              <a:t>Estrategia </a:t>
            </a:r>
            <a:r>
              <a:rPr lang="es-ES" dirty="0"/>
              <a:t>del </a:t>
            </a:r>
            <a:r>
              <a:rPr lang="es-ES" cap="small" dirty="0" err="1"/>
              <a:t>pifi</a:t>
            </a:r>
            <a:r>
              <a:rPr lang="es-ES" cap="small" dirty="0"/>
              <a:t> </a:t>
            </a:r>
            <a:r>
              <a:rPr lang="es-ES" dirty="0"/>
              <a:t>se haría extensiva a </a:t>
            </a:r>
            <a:r>
              <a:rPr lang="es-ES" dirty="0" smtClean="0"/>
              <a:t>otros subsistemas.</a:t>
            </a:r>
            <a:endParaRPr lang="es-MX" dirty="0"/>
          </a:p>
          <a:p>
            <a:pPr lvl="1"/>
            <a:endParaRPr lang="es-ES" dirty="0" smtClean="0"/>
          </a:p>
          <a:p>
            <a:r>
              <a:rPr lang="es-ES" dirty="0" smtClean="0">
                <a:solidFill>
                  <a:srgbClr val="990000"/>
                </a:solidFill>
              </a:rPr>
              <a:t>Nuevos fondos </a:t>
            </a:r>
            <a:r>
              <a:rPr lang="es-ES" dirty="0" smtClean="0"/>
              <a:t>de financiamiento negociados en Cámara de Diputados.</a:t>
            </a:r>
          </a:p>
          <a:p>
            <a:r>
              <a:rPr lang="es-ES" dirty="0" smtClean="0"/>
              <a:t>Programa de becas (financiamiento a la demanda).</a:t>
            </a:r>
          </a:p>
          <a:p>
            <a:pPr lvl="1"/>
            <a:endParaRPr lang="es-ES" dirty="0"/>
          </a:p>
        </p:txBody>
      </p:sp>
      <p:sp>
        <p:nvSpPr>
          <p:cNvPr id="109572" name="3 Título"/>
          <p:cNvSpPr>
            <a:spLocks/>
          </p:cNvSpPr>
          <p:nvPr/>
        </p:nvSpPr>
        <p:spPr bwMode="auto">
          <a:xfrm>
            <a:off x="468313" y="285750"/>
            <a:ext cx="78295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s-ES" sz="2800" b="1" dirty="0" smtClean="0">
                <a:solidFill>
                  <a:srgbClr val="990000"/>
                </a:solidFill>
              </a:rPr>
              <a:t>Negociaciones en el Congreso</a:t>
            </a:r>
            <a:endParaRPr lang="es-ES" sz="28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83880" cy="10515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l" defTabSz="457200">
              <a:lnSpc>
                <a:spcPct val="80000"/>
              </a:lnSpc>
            </a:pPr>
            <a:r>
              <a:rPr lang="es-ES_tradnl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183880" cy="4680520"/>
          </a:xfrm>
          <a:ln w="76200" cmpd="tri"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s-ES" sz="2800" dirty="0" smtClean="0"/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es-ES" sz="2800" dirty="0"/>
              <a:t>	</a:t>
            </a:r>
            <a:r>
              <a:rPr lang="es-ES" sz="2800" dirty="0" smtClean="0"/>
              <a:t>Las </a:t>
            </a:r>
            <a:r>
              <a:rPr lang="es-ES" sz="2800" dirty="0"/>
              <a:t>acciones de cabildeo y sus resultados variaron con las distintas legislaturas en función de:</a:t>
            </a:r>
          </a:p>
          <a:p>
            <a:pPr lvl="1"/>
            <a:r>
              <a:rPr lang="es-ES" dirty="0"/>
              <a:t>Las coyunturas políticas,</a:t>
            </a:r>
          </a:p>
          <a:p>
            <a:pPr lvl="1"/>
            <a:r>
              <a:rPr lang="es-ES" dirty="0"/>
              <a:t>Las variables económicas, </a:t>
            </a:r>
          </a:p>
          <a:p>
            <a:pPr lvl="1"/>
            <a:r>
              <a:rPr lang="es-ES" dirty="0"/>
              <a:t>La composición de los distintos órganos de la Cámara de Diputados, </a:t>
            </a:r>
          </a:p>
          <a:p>
            <a:pPr lvl="1"/>
            <a:r>
              <a:rPr lang="es-ES" dirty="0"/>
              <a:t>La prioridad que en la agenda legislativa se ha dado a la educación superior y la posición de los actores involucrados. </a:t>
            </a:r>
          </a:p>
          <a:p>
            <a:pPr lvl="1"/>
            <a:endParaRPr lang="es-ES" dirty="0"/>
          </a:p>
          <a:p>
            <a:pPr>
              <a:lnSpc>
                <a:spcPct val="90000"/>
              </a:lnSpc>
              <a:buNone/>
            </a:pPr>
            <a:r>
              <a:rPr lang="es-ES" sz="2800" dirty="0" smtClean="0"/>
              <a:t>	En </a:t>
            </a:r>
            <a:r>
              <a:rPr lang="es-ES" sz="2800" dirty="0"/>
              <a:t>todos los años, salvo 2013, se obtuvieron </a:t>
            </a:r>
            <a:r>
              <a:rPr lang="es-ES" sz="2800" dirty="0" smtClean="0"/>
              <a:t>ampliaciones presupuestales. </a:t>
            </a:r>
          </a:p>
          <a:p>
            <a:pPr>
              <a:lnSpc>
                <a:spcPct val="90000"/>
              </a:lnSpc>
              <a:buNone/>
            </a:pPr>
            <a:endParaRPr lang="es-ES" sz="2800" dirty="0"/>
          </a:p>
        </p:txBody>
      </p:sp>
      <p:sp>
        <p:nvSpPr>
          <p:cNvPr id="4" name="3 Título"/>
          <p:cNvSpPr>
            <a:spLocks/>
          </p:cNvSpPr>
          <p:nvPr/>
        </p:nvSpPr>
        <p:spPr bwMode="auto">
          <a:xfrm>
            <a:off x="468313" y="285750"/>
            <a:ext cx="78295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s-ES" sz="2800" b="1" dirty="0" smtClean="0">
                <a:solidFill>
                  <a:srgbClr val="990000"/>
                </a:solidFill>
              </a:rPr>
              <a:t>Negociaciones en el Congreso</a:t>
            </a:r>
            <a:endParaRPr lang="es-ES" sz="28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6225"/>
            <a:ext cx="8224837" cy="597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38150" y="1333500"/>
            <a:ext cx="381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990000"/>
                </a:solidFill>
              </a:rPr>
              <a:t>Ampliaciones en el período: 66 </a:t>
            </a:r>
            <a:r>
              <a:rPr lang="es-MX" dirty="0" err="1" smtClean="0">
                <a:solidFill>
                  <a:srgbClr val="990000"/>
                </a:solidFill>
              </a:rPr>
              <a:t>mmdp</a:t>
            </a:r>
            <a:r>
              <a:rPr lang="es-MX" dirty="0" smtClean="0">
                <a:solidFill>
                  <a:srgbClr val="990000"/>
                </a:solidFill>
              </a:rPr>
              <a:t>.</a:t>
            </a:r>
            <a:endParaRPr lang="es-MX" dirty="0">
              <a:solidFill>
                <a:srgbClr val="99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33363" y="6330434"/>
            <a:ext cx="8317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Fuente:  </a:t>
            </a:r>
            <a:r>
              <a:rPr lang="es-MX" sz="1200" dirty="0" smtClean="0"/>
              <a:t>Elaboración propia con datos del Dictamen aprobado de la Comisión de Presupuesto y Cuenta Pública de la Cámara de </a:t>
            </a:r>
          </a:p>
          <a:p>
            <a:r>
              <a:rPr lang="es-MX" sz="1200" dirty="0" smtClean="0"/>
              <a:t>Diputados con proyecto de Decreto de Presupuesto de Egresos de la Federación, años 2001 a 2014.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3611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3698" y="5857673"/>
            <a:ext cx="6641013" cy="952097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MX" sz="1200" b="1" dirty="0" smtClean="0">
                <a:latin typeface="Arial Narrow" pitchFamily="34" charset="0"/>
                <a:ea typeface="ＭＳ Ｐゴシック" pitchFamily="34" charset="-128"/>
                <a:cs typeface="+mn-cs"/>
              </a:rPr>
              <a:t>Fuente: </a:t>
            </a:r>
            <a:r>
              <a:rPr lang="es-MX" sz="1200" dirty="0" smtClean="0">
                <a:latin typeface="Arial Narrow" pitchFamily="34" charset="0"/>
                <a:ea typeface="ＭＳ Ｐゴシック" pitchFamily="34" charset="-128"/>
                <a:cs typeface="+mn-cs"/>
              </a:rPr>
              <a:t>Elaboración propia con datos del Proyecto de Presupuesto de Egresos de la Federación y del Presupuesto de Egresos de la Federación, años 2006 a 2014. </a:t>
            </a:r>
            <a:endParaRPr lang="es-MX" sz="1200" kern="1200" dirty="0"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529851" y="6333722"/>
            <a:ext cx="614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[8]</a:t>
            </a:r>
            <a:endParaRPr lang="es-MX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98" y="1057972"/>
            <a:ext cx="6954434" cy="505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98695" y="118753"/>
            <a:ext cx="7543183" cy="978561"/>
          </a:xfrm>
          <a:prstGeom prst="rect">
            <a:avLst/>
          </a:prstGeom>
          <a:noFill/>
          <a:ln>
            <a:noFill/>
          </a:ln>
        </p:spPr>
        <p:txBody>
          <a:bodyPr anchor="t"/>
          <a:lstStyle/>
          <a:p>
            <a:pPr algn="ctr"/>
            <a:r>
              <a:rPr lang="es-MX" sz="2000" b="1" dirty="0">
                <a:latin typeface="Arial Narrow" pitchFamily="34" charset="0"/>
              </a:rPr>
              <a:t>Variación del proyecto de presupuesto </a:t>
            </a:r>
            <a:r>
              <a:rPr lang="es-MX" sz="2000" b="1" dirty="0" smtClean="0">
                <a:latin typeface="Arial Narrow" pitchFamily="34" charset="0"/>
              </a:rPr>
              <a:t>federal y </a:t>
            </a:r>
            <a:r>
              <a:rPr lang="es-MX" sz="2000" b="1" dirty="0">
                <a:latin typeface="Arial Narrow" pitchFamily="34" charset="0"/>
              </a:rPr>
              <a:t>el presupuesto </a:t>
            </a:r>
            <a:r>
              <a:rPr lang="es-MX" sz="2000" b="1" dirty="0" smtClean="0">
                <a:latin typeface="Arial Narrow" pitchFamily="34" charset="0"/>
              </a:rPr>
              <a:t>federal aprobado para las </a:t>
            </a:r>
            <a:r>
              <a:rPr lang="es-MX" sz="2000" b="1" dirty="0" err="1">
                <a:latin typeface="Arial Narrow" pitchFamily="34" charset="0"/>
              </a:rPr>
              <a:t>subfunciones</a:t>
            </a:r>
            <a:r>
              <a:rPr lang="es-MX" sz="2000" b="1" dirty="0">
                <a:latin typeface="Arial Narrow" pitchFamily="34" charset="0"/>
              </a:rPr>
              <a:t> de Educación Superior </a:t>
            </a:r>
            <a:r>
              <a:rPr lang="es-MX" sz="2000" b="1" dirty="0" smtClean="0">
                <a:latin typeface="Arial Narrow" pitchFamily="34" charset="0"/>
              </a:rPr>
              <a:t>y de Posgrado</a:t>
            </a:r>
            <a:endParaRPr lang="es-MX" sz="2000" b="1" baseline="30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3 Título"/>
          <p:cNvSpPr>
            <a:spLocks/>
          </p:cNvSpPr>
          <p:nvPr/>
        </p:nvSpPr>
        <p:spPr bwMode="auto">
          <a:xfrm>
            <a:off x="443705" y="266700"/>
            <a:ext cx="8313737" cy="85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s-ES" sz="2600" b="1" dirty="0" smtClean="0">
                <a:solidFill>
                  <a:srgbClr val="990000"/>
                </a:solidFill>
              </a:rPr>
              <a:t>Evolución de los Programas y Fondos de Financiamiento Extraordinario dirigidos a UPES, 1996-2014</a:t>
            </a:r>
          </a:p>
          <a:p>
            <a:pPr>
              <a:lnSpc>
                <a:spcPct val="80000"/>
              </a:lnSpc>
            </a:pPr>
            <a:r>
              <a:rPr lang="es-ES" sz="1400" b="1" dirty="0" smtClean="0">
                <a:solidFill>
                  <a:srgbClr val="990000"/>
                </a:solidFill>
              </a:rPr>
              <a:t>(Millones de pesos corrientes) </a:t>
            </a:r>
            <a:endParaRPr lang="es-ES" sz="1400" b="1" dirty="0">
              <a:solidFill>
                <a:srgbClr val="99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4" y="1118396"/>
            <a:ext cx="8482808" cy="540186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443705" y="6520256"/>
            <a:ext cx="653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Fuente: </a:t>
            </a:r>
            <a:r>
              <a:rPr lang="es-MX" sz="1200" dirty="0" smtClean="0"/>
              <a:t>Elaboración propia con datos del Presupuesto de Egresos de la Federación, años 1996 a 2014.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30603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922131" y="6209926"/>
            <a:ext cx="6840760" cy="6050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_tradnl"/>
            </a:defPPr>
            <a:lvl1pPr eaLnBrk="1" hangingPunct="1"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s-MX" sz="1200" b="0" dirty="0" smtClean="0">
                <a:solidFill>
                  <a:schemeClr val="tx1"/>
                </a:solidFill>
              </a:rPr>
              <a:t>* Comprende programas presupuestarios del Ramo 11 (SEP).</a:t>
            </a:r>
          </a:p>
          <a:p>
            <a:r>
              <a:rPr lang="es-MX" sz="1200" dirty="0" smtClean="0">
                <a:solidFill>
                  <a:schemeClr val="tx1"/>
                </a:solidFill>
              </a:rPr>
              <a:t>Fuente: </a:t>
            </a:r>
            <a:r>
              <a:rPr lang="es-MX" sz="1200" b="0" dirty="0" smtClean="0">
                <a:solidFill>
                  <a:schemeClr val="tx1"/>
                </a:solidFill>
              </a:rPr>
              <a:t>Elaboración propia con datos del Presupuesto de Egresos de la Federación, años 2006 a 2014.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31" y="974633"/>
            <a:ext cx="7212219" cy="523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60021" y="290348"/>
            <a:ext cx="7953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accent2">
                    <a:lumMod val="50000"/>
                  </a:schemeClr>
                </a:solidFill>
              </a:rPr>
              <a:t>Participación porcentual de los Fondos Extraordinarios en el </a:t>
            </a:r>
          </a:p>
          <a:p>
            <a:r>
              <a:rPr lang="es-MX" sz="2000" b="1" dirty="0" smtClean="0">
                <a:solidFill>
                  <a:schemeClr val="accent2">
                    <a:lumMod val="50000"/>
                  </a:schemeClr>
                </a:solidFill>
              </a:rPr>
              <a:t>Financiamiento Federal Ordinario a las Universidades Públicas Estatales *</a:t>
            </a:r>
            <a:endParaRPr lang="es-MX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57768"/>
            <a:ext cx="8148637" cy="592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12581" y="6216490"/>
            <a:ext cx="6840760" cy="6050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_tradnl"/>
            </a:defPPr>
            <a:lvl1pPr eaLnBrk="1" hangingPunct="1"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s-MX" sz="1200" dirty="0" smtClean="0">
                <a:solidFill>
                  <a:schemeClr val="tx1"/>
                </a:solidFill>
              </a:rPr>
              <a:t>Fuente: </a:t>
            </a:r>
            <a:r>
              <a:rPr lang="es-MX" sz="1200" b="0" dirty="0" smtClean="0">
                <a:solidFill>
                  <a:schemeClr val="tx1"/>
                </a:solidFill>
              </a:rPr>
              <a:t>Elaboración propia con datos del Presupuesto de Egresos de la Federación, años 20061a 2014.</a:t>
            </a:r>
          </a:p>
        </p:txBody>
      </p:sp>
    </p:spTree>
    <p:extLst>
      <p:ext uri="{BB962C8B-B14F-4D97-AF65-F5344CB8AC3E}">
        <p14:creationId xmlns:p14="http://schemas.microsoft.com/office/powerpoint/2010/main" val="41217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560388" y="792163"/>
            <a:ext cx="7929562" cy="5875337"/>
          </a:xfrm>
          <a:ln w="76200" cmpd="tri"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s-ES" b="1" dirty="0" smtClean="0"/>
          </a:p>
          <a:p>
            <a:pPr marL="457200" indent="-457200">
              <a:lnSpc>
                <a:spcPct val="80000"/>
              </a:lnSpc>
              <a:buFont typeface="+mj-lt"/>
              <a:buAutoNum type="romanUcPeriod"/>
            </a:pPr>
            <a:endParaRPr lang="es-ES" b="1" dirty="0" smtClean="0"/>
          </a:p>
          <a:p>
            <a:pPr marL="857250" indent="-857250">
              <a:lnSpc>
                <a:spcPct val="80000"/>
              </a:lnSpc>
              <a:buFont typeface="+mj-lt"/>
              <a:buAutoNum type="romanUcPeriod"/>
            </a:pPr>
            <a:r>
              <a:rPr lang="es-ES" sz="44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Etapas en el financiamiento de la Educación Superior en México</a:t>
            </a:r>
          </a:p>
          <a:p>
            <a:pPr marL="857250" indent="-857250">
              <a:lnSpc>
                <a:spcPct val="80000"/>
              </a:lnSpc>
              <a:buFont typeface="+mj-lt"/>
              <a:buAutoNum type="romanUcPeriod"/>
            </a:pPr>
            <a:endParaRPr lang="es-ES" sz="4400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857250" indent="-857250">
              <a:lnSpc>
                <a:spcPct val="80000"/>
              </a:lnSpc>
              <a:buFont typeface="+mj-lt"/>
              <a:buAutoNum type="romanUcPeriod"/>
            </a:pPr>
            <a:r>
              <a:rPr lang="es-ES" sz="44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Situación actual, problemas y propuestas </a:t>
            </a:r>
          </a:p>
          <a:p>
            <a:pPr marL="457200" indent="-457200">
              <a:lnSpc>
                <a:spcPct val="80000"/>
              </a:lnSpc>
              <a:buFont typeface="+mj-lt"/>
              <a:buAutoNum type="romanUcPeriod"/>
            </a:pPr>
            <a:endParaRPr lang="es-ES" b="1" dirty="0" smtClean="0"/>
          </a:p>
          <a:p>
            <a:pPr marL="457200" indent="-457200">
              <a:lnSpc>
                <a:spcPct val="80000"/>
              </a:lnSpc>
              <a:buFont typeface="+mj-lt"/>
              <a:buAutoNum type="romanUcPeriod"/>
            </a:pPr>
            <a:endParaRPr lang="es-ES" dirty="0" smtClean="0"/>
          </a:p>
        </p:txBody>
      </p:sp>
      <p:sp>
        <p:nvSpPr>
          <p:cNvPr id="109572" name="3 Título"/>
          <p:cNvSpPr>
            <a:spLocks/>
          </p:cNvSpPr>
          <p:nvPr/>
        </p:nvSpPr>
        <p:spPr bwMode="auto">
          <a:xfrm>
            <a:off x="468313" y="0"/>
            <a:ext cx="78295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s-MX" sz="4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</a:t>
            </a:r>
            <a:endParaRPr lang="es-MX" sz="48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88548"/>
            <a:ext cx="5424487" cy="587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76950" y="2335768"/>
            <a:ext cx="3135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37% de cobertura</a:t>
            </a:r>
            <a:endParaRPr lang="es-MX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8613" y="6488668"/>
            <a:ext cx="3843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Fuente: </a:t>
            </a:r>
            <a:r>
              <a:rPr lang="es-MX" sz="1200" dirty="0" smtClean="0"/>
              <a:t>Tomado de SEP, Primer Informe de  Labores, 2013.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10229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3 Título"/>
          <p:cNvSpPr>
            <a:spLocks/>
          </p:cNvSpPr>
          <p:nvPr/>
        </p:nvSpPr>
        <p:spPr bwMode="auto">
          <a:xfrm>
            <a:off x="560388" y="152400"/>
            <a:ext cx="7829550" cy="79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2400" cap="small" dirty="0"/>
              <a:t>Tasas de crecimiento anual del gasto federal y de la matrícula de educación superior, </a:t>
            </a:r>
            <a:r>
              <a:rPr lang="es-ES" sz="2400" cap="small" dirty="0" smtClean="0"/>
              <a:t>2000-2010</a:t>
            </a:r>
            <a:endParaRPr lang="es-MX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681"/>
            <a:ext cx="8770382" cy="575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67378" y="6171393"/>
            <a:ext cx="805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Fuente: </a:t>
            </a:r>
            <a:r>
              <a:rPr lang="es-MX" sz="1200" dirty="0" smtClean="0"/>
              <a:t>Tomado de Mendoza, Javier, “Tres décadas de financiamiento de la educación superior” en </a:t>
            </a:r>
            <a:r>
              <a:rPr lang="es-MX" sz="1200" dirty="0" err="1" smtClean="0"/>
              <a:t>Arnaut</a:t>
            </a:r>
            <a:r>
              <a:rPr lang="es-MX" sz="1200" dirty="0" smtClean="0"/>
              <a:t> y </a:t>
            </a:r>
            <a:r>
              <a:rPr lang="es-MX" sz="1200" dirty="0" err="1" smtClean="0"/>
              <a:t>Giorguli</a:t>
            </a:r>
            <a:r>
              <a:rPr lang="es-MX" sz="1200" dirty="0" smtClean="0"/>
              <a:t> (</a:t>
            </a:r>
            <a:r>
              <a:rPr lang="es-MX" sz="1200" dirty="0" err="1" smtClean="0"/>
              <a:t>Coords</a:t>
            </a:r>
            <a:r>
              <a:rPr lang="es-MX" sz="1200" dirty="0" smtClean="0"/>
              <a:t>.) Educación, El Colegio de México, 2010, Los grandes problemas de México, volumen VII.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2352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457200"/>
            <a:ext cx="8229600" cy="26719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rmAutofit fontScale="90000"/>
          </a:bodyPr>
          <a:lstStyle/>
          <a:p>
            <a:pPr algn="l" defTabSz="457200">
              <a:lnSpc>
                <a:spcPct val="80000"/>
              </a:lnSpc>
            </a:pPr>
            <a:r>
              <a:rPr lang="es-MX" sz="28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8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</a:br>
            <a:r>
              <a:rPr lang="es-ES" sz="28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Retorno del PRI y reformas estructurales (2012</a:t>
            </a:r>
            <a:r>
              <a:rPr lang="es-ES" sz="28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…)</a:t>
            </a:r>
            <a:endParaRPr lang="es-ES" sz="2800" b="1" dirty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246909"/>
            <a:ext cx="8033533" cy="5213268"/>
          </a:xfrm>
          <a:ln w="76200" cmpd="tri"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MX" sz="2600" dirty="0" smtClean="0"/>
              <a:t>Nuevos arreglos interpartidistas</a:t>
            </a:r>
          </a:p>
          <a:p>
            <a:pPr>
              <a:lnSpc>
                <a:spcPct val="90000"/>
              </a:lnSpc>
            </a:pPr>
            <a:endParaRPr lang="es-MX" sz="2600" dirty="0" smtClean="0"/>
          </a:p>
          <a:p>
            <a:pPr>
              <a:lnSpc>
                <a:spcPct val="90000"/>
              </a:lnSpc>
            </a:pPr>
            <a:r>
              <a:rPr lang="es-MX" sz="2600" dirty="0" smtClean="0"/>
              <a:t>Pacto por México</a:t>
            </a:r>
          </a:p>
          <a:p>
            <a:pPr>
              <a:lnSpc>
                <a:spcPct val="90000"/>
              </a:lnSpc>
            </a:pPr>
            <a:endParaRPr lang="es-MX" sz="2600" dirty="0" smtClean="0"/>
          </a:p>
          <a:p>
            <a:pPr>
              <a:lnSpc>
                <a:spcPct val="90000"/>
              </a:lnSpc>
            </a:pPr>
            <a:r>
              <a:rPr lang="es-MX" sz="2600" dirty="0" smtClean="0"/>
              <a:t>Reformas estructurales</a:t>
            </a:r>
          </a:p>
          <a:p>
            <a:pPr>
              <a:lnSpc>
                <a:spcPct val="90000"/>
              </a:lnSpc>
            </a:pPr>
            <a:endParaRPr lang="es-MX" sz="2600" dirty="0" smtClean="0"/>
          </a:p>
          <a:p>
            <a:pPr>
              <a:lnSpc>
                <a:spcPct val="90000"/>
              </a:lnSpc>
            </a:pPr>
            <a:r>
              <a:rPr lang="es-MX" sz="2600" dirty="0" smtClean="0"/>
              <a:t>Ampliaciones a educación superior en la Cámara de Diputados</a:t>
            </a:r>
          </a:p>
          <a:p>
            <a:pPr lvl="1"/>
            <a:r>
              <a:rPr lang="es-MX" sz="2600" dirty="0" smtClean="0"/>
              <a:t>2013: 0</a:t>
            </a:r>
          </a:p>
          <a:p>
            <a:pPr lvl="1"/>
            <a:r>
              <a:rPr lang="es-MX" sz="2600" dirty="0" smtClean="0"/>
              <a:t>2014: 2,522 </a:t>
            </a:r>
            <a:r>
              <a:rPr lang="es-MX" sz="2600" dirty="0" err="1" smtClean="0"/>
              <a:t>mdp</a:t>
            </a:r>
            <a:endParaRPr lang="es-MX" sz="2600" dirty="0" smtClean="0"/>
          </a:p>
          <a:p>
            <a:pPr lvl="1"/>
            <a:endParaRPr lang="es-MX" sz="2600" dirty="0" smtClean="0"/>
          </a:p>
          <a:p>
            <a:r>
              <a:rPr lang="es-MX" sz="2600" dirty="0" smtClean="0"/>
              <a:t>Programa Sectorial de Educación 2013:2018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40674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68719" y="2721671"/>
            <a:ext cx="880656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II. SITUACIÓN ACTUAL, PROBLEMAS Y PROPUESTAS</a:t>
            </a:r>
          </a:p>
          <a:p>
            <a:pPr algn="ctr"/>
            <a:endParaRPr lang="es-MX" sz="3600" b="1" dirty="0" smtClean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5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90006"/>
            <a:ext cx="8229600" cy="900114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Disposiciones sobre el financiamiento público </a:t>
            </a:r>
            <a:b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Ley </a:t>
            </a:r>
            <a:r>
              <a:rPr lang="es-MX" sz="2800" b="1" dirty="0">
                <a:solidFill>
                  <a:schemeClr val="accent2">
                    <a:lumMod val="50000"/>
                  </a:schemeClr>
                </a:solidFill>
              </a:rPr>
              <a:t>General de Educación</a:t>
            </a:r>
            <a:br>
              <a:rPr lang="es-MX" sz="28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s-E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246909"/>
            <a:ext cx="8033533" cy="5213268"/>
          </a:xfrm>
          <a:ln w="76200" cmpd="tri">
            <a:solidFill>
              <a:srgbClr val="800000"/>
            </a:solidFill>
          </a:ln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MX" sz="2400" b="1" dirty="0"/>
              <a:t>	</a:t>
            </a:r>
            <a:endParaRPr lang="es-MX" sz="2400" b="1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MX" sz="2400" b="1" dirty="0" smtClean="0"/>
              <a:t>	</a:t>
            </a:r>
            <a:r>
              <a:rPr lang="es-MX" sz="2600" b="1" dirty="0" smtClean="0"/>
              <a:t>Artículo </a:t>
            </a:r>
            <a:r>
              <a:rPr lang="es-MX" sz="2600" b="1" dirty="0"/>
              <a:t>25.- </a:t>
            </a:r>
            <a:r>
              <a:rPr lang="es-MX" sz="2600" dirty="0"/>
              <a:t>El Ejecutivo Federal y el gobierno de cada entidad federativa, </a:t>
            </a:r>
            <a:r>
              <a:rPr lang="es-MX" sz="2600" dirty="0">
                <a:solidFill>
                  <a:srgbClr val="800000"/>
                </a:solidFill>
              </a:rPr>
              <a:t>con sujeción a las disposiciones de ingresos y gasto público correspondientes que resulten aplicables</a:t>
            </a:r>
            <a:r>
              <a:rPr lang="es-MX" sz="2600" dirty="0"/>
              <a:t>, </a:t>
            </a:r>
            <a:r>
              <a:rPr lang="es-MX" sz="2600" b="1" dirty="0">
                <a:solidFill>
                  <a:srgbClr val="000066"/>
                </a:solidFill>
              </a:rPr>
              <a:t>concurrirán </a:t>
            </a:r>
            <a:r>
              <a:rPr lang="es-MX" sz="2600" dirty="0"/>
              <a:t>al financiamiento de la educación pública y de los servicios educativos. </a:t>
            </a:r>
            <a:endParaRPr lang="es-MX" sz="26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MX" sz="26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MX" sz="2600" dirty="0"/>
              <a:t>	El monto anual que el Estado -Federación, entidades federativas y municipios-, destine al gasto en educación pública y en los servicios educativos, </a:t>
            </a:r>
            <a:r>
              <a:rPr lang="es-MX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podrá ser menor a ocho por ciento del producto interno bruto del país</a:t>
            </a:r>
            <a:r>
              <a:rPr lang="es-MX" sz="2600" dirty="0"/>
              <a:t>, destinado de este monto, </a:t>
            </a:r>
            <a:r>
              <a:rPr lang="es-MX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menos el 1% </a:t>
            </a:r>
            <a:r>
              <a:rPr lang="es-MX" sz="2600" dirty="0"/>
              <a:t>del producto interno bruto </a:t>
            </a:r>
            <a:r>
              <a:rPr lang="es-MX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investigación científica y al desarrollo tecnológico en las Instituciones de Educación Superior Públicas</a:t>
            </a:r>
            <a:r>
              <a:rPr lang="es-MX" sz="2600" dirty="0"/>
              <a:t>. En la asignación del presupuesto a cada uno de los niveles de educación, se deberá dar la continuidad y la concatenación entre los mismos, con el fin de que la población alcance el máximo nivel de estudios posible.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7446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90006"/>
            <a:ext cx="8229600" cy="900114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Disposiciones sobre el financiamiento público </a:t>
            </a:r>
            <a:b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Ley para la Coordinación de la Educación Superior</a:t>
            </a:r>
            <a:r>
              <a:rPr lang="es-MX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MX" sz="28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s-E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246909"/>
            <a:ext cx="8033533" cy="5213268"/>
          </a:xfrm>
          <a:ln w="76200" cmpd="tri">
            <a:solidFill>
              <a:srgbClr val="800000"/>
            </a:solidFill>
          </a:ln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MX" sz="2400" b="1" dirty="0"/>
              <a:t>	</a:t>
            </a:r>
            <a:endParaRPr lang="es-MX" sz="2400" b="1" dirty="0" smtClean="0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s-MX" sz="2400" b="1" dirty="0" smtClean="0"/>
              <a:t>	</a:t>
            </a:r>
            <a:r>
              <a:rPr lang="es-MX" sz="2600" b="1" dirty="0" smtClean="0"/>
              <a:t>Artículo </a:t>
            </a:r>
            <a:r>
              <a:rPr lang="es-MX" sz="2600" b="1" dirty="0"/>
              <a:t>21.- </a:t>
            </a:r>
            <a:r>
              <a:rPr lang="es-MX" sz="2600" dirty="0"/>
              <a:t>La Federación, dentro de </a:t>
            </a:r>
            <a:r>
              <a:rPr lang="es-MX" sz="2600" dirty="0" smtClean="0"/>
              <a:t>sus posibilidades </a:t>
            </a:r>
            <a:r>
              <a:rPr lang="es-MX" sz="2600" dirty="0"/>
              <a:t>presupuestales y en vista de las </a:t>
            </a:r>
            <a:r>
              <a:rPr lang="es-MX" sz="2600" dirty="0" smtClean="0"/>
              <a:t> necesidades </a:t>
            </a:r>
            <a:r>
              <a:rPr lang="es-MX" sz="2600" dirty="0"/>
              <a:t>de docencia, investigación y difusión de la cultura de las instituciones públicas de </a:t>
            </a:r>
            <a:r>
              <a:rPr lang="es-MX" sz="2600" dirty="0" smtClean="0"/>
              <a:t>educación superior</a:t>
            </a:r>
            <a:r>
              <a:rPr lang="es-MX" sz="2600" dirty="0"/>
              <a:t>, les asignará recursos conforme a esta Ley para el cumplimiento de sus fines</a:t>
            </a:r>
            <a:r>
              <a:rPr lang="es-MX" sz="2600" dirty="0" smtClean="0"/>
              <a:t>.	Además</a:t>
            </a:r>
            <a:r>
              <a:rPr lang="es-MX" sz="2600" dirty="0"/>
              <a:t>, las instituciones podrán llevar a cabo programas para incrementar sus recursos propios y </a:t>
            </a:r>
            <a:r>
              <a:rPr lang="es-MX" sz="2600" dirty="0" smtClean="0"/>
              <a:t> ampliar </a:t>
            </a:r>
            <a:r>
              <a:rPr lang="es-MX" sz="2600" dirty="0"/>
              <a:t>sus fuentes de financiamiento. </a:t>
            </a:r>
            <a:endParaRPr lang="es-MX" sz="2600" dirty="0" smtClean="0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s-MX" sz="2600" dirty="0" smtClean="0"/>
              <a:t>	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s-MX" sz="2600" dirty="0"/>
              <a:t>	</a:t>
            </a:r>
            <a:r>
              <a:rPr lang="es-MX" sz="2600" b="1" dirty="0" smtClean="0"/>
              <a:t>Artículo </a:t>
            </a:r>
            <a:r>
              <a:rPr lang="es-MX" sz="2600" b="1" dirty="0"/>
              <a:t>23.-</a:t>
            </a:r>
            <a:r>
              <a:rPr lang="es-MX" sz="2600" dirty="0"/>
              <a:t> Los recursos que conforme al Presupuesto de Egresos de la Federación se asignen a </a:t>
            </a:r>
            <a:r>
              <a:rPr lang="es-MX" sz="2600" dirty="0" smtClean="0"/>
              <a:t>las </a:t>
            </a:r>
            <a:r>
              <a:rPr lang="es-MX" sz="2600" dirty="0"/>
              <a:t>instituciones de educación superior se determinarán atendiendo a las prioridades nacionales y a la </a:t>
            </a:r>
            <a:r>
              <a:rPr lang="es-MX" sz="2600" dirty="0" smtClean="0"/>
              <a:t>participación </a:t>
            </a:r>
            <a:r>
              <a:rPr lang="es-MX" sz="2600" dirty="0"/>
              <a:t>de las instituciones en el desarrollo del sistema de educación superior y considerando la </a:t>
            </a:r>
            <a:r>
              <a:rPr lang="es-MX" sz="2600" dirty="0" smtClean="0"/>
              <a:t>planeación </a:t>
            </a:r>
            <a:r>
              <a:rPr lang="es-MX" sz="2600" dirty="0"/>
              <a:t>institucional y los programas de superación académica y de mejoramiento administrativo, así </a:t>
            </a:r>
            <a:r>
              <a:rPr lang="es-MX" sz="2600" dirty="0" smtClean="0"/>
              <a:t>como </a:t>
            </a:r>
            <a:r>
              <a:rPr lang="es-MX" sz="2600" dirty="0"/>
              <a:t>el conjunto de gastos de operación previstos.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3754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814434" y="177033"/>
            <a:ext cx="7608139" cy="9890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s-MX" sz="3200" b="1" dirty="0" smtClean="0">
                <a:latin typeface="Arial Narrow" pitchFamily="34" charset="0"/>
              </a:rPr>
              <a:t>Gasto Nacional en Educación</a:t>
            </a:r>
            <a:endParaRPr lang="es-MX" sz="3200" b="1" dirty="0">
              <a:latin typeface="Arial Narrow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05263"/>
              </p:ext>
            </p:extLst>
          </p:nvPr>
        </p:nvGraphicFramePr>
        <p:xfrm>
          <a:off x="2286000" y="1009648"/>
          <a:ext cx="4191000" cy="4984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718"/>
                <a:gridCol w="1468641"/>
                <a:gridCol w="1468641"/>
              </a:tblGrid>
              <a:tr h="96409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u="none" strike="noStrike" dirty="0">
                          <a:effectLst/>
                        </a:rPr>
                        <a:t>Fuente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Monto         </a:t>
                      </a:r>
                      <a:r>
                        <a:rPr lang="es-MX" sz="1600" b="1" u="none" strike="noStrike" dirty="0" smtClean="0">
                          <a:effectLst/>
                        </a:rPr>
                        <a:t>           </a:t>
                      </a:r>
                      <a:r>
                        <a:rPr lang="es-MX" sz="1600" b="1" u="none" strike="noStrike" dirty="0">
                          <a:effectLst/>
                        </a:rPr>
                        <a:t>(Millones de pesos)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% PIB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2159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u="none" strike="noStrike" dirty="0">
                          <a:effectLst/>
                        </a:rPr>
                        <a:t>FEDERAL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 dirty="0">
                          <a:effectLst/>
                        </a:rPr>
                        <a:t>686,862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4.00%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2159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u="none" strike="noStrike" dirty="0">
                          <a:effectLst/>
                        </a:rPr>
                        <a:t>ESTATAL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 dirty="0">
                          <a:effectLst/>
                        </a:rPr>
                        <a:t>183,254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1.07%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2159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u="none" strike="noStrike" dirty="0">
                          <a:effectLst/>
                        </a:rPr>
                        <a:t>MUNICIPAL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 dirty="0">
                          <a:effectLst/>
                        </a:rPr>
                        <a:t>1,224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0.01%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2159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u="none" strike="noStrike" dirty="0">
                          <a:effectLst/>
                        </a:rPr>
                        <a:t>PUBLICO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 dirty="0">
                          <a:effectLst/>
                        </a:rPr>
                        <a:t>871,340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5.07%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5951">
                <a:tc>
                  <a:txBody>
                    <a:bodyPr/>
                    <a:lstStyle/>
                    <a:p>
                      <a:pPr algn="l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074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u="none" strike="noStrike" dirty="0">
                          <a:effectLst/>
                        </a:rPr>
                        <a:t>PRIVADO e/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>
                          <a:effectLst/>
                        </a:rPr>
                        <a:t>231,000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1.34%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5951">
                <a:tc>
                  <a:txBody>
                    <a:bodyPr/>
                    <a:lstStyle/>
                    <a:p>
                      <a:pPr algn="l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20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u="none" strike="noStrike" dirty="0">
                          <a:effectLst/>
                        </a:rPr>
                        <a:t>NACIONAL e/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>
                          <a:effectLst/>
                        </a:rPr>
                        <a:t>1,102,340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6.41%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85850" y="5959537"/>
            <a:ext cx="619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e/ estimado.</a:t>
            </a:r>
          </a:p>
          <a:p>
            <a:r>
              <a:rPr lang="es-MX" sz="1200" b="1" dirty="0" smtClean="0"/>
              <a:t>Fuente: </a:t>
            </a:r>
            <a:r>
              <a:rPr lang="es-MX" sz="1200" dirty="0" smtClean="0"/>
              <a:t>elaboración propia con datos del Presupuesto de Egresos de la Federación 2014, SEP, Cuestionario sobre Financiamiento  Educativo Estatal y Primer Informe de Gobierno, 2013.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1070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6059" y="178172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b="1" dirty="0">
                <a:latin typeface="Calibri" pitchFamily="34" charset="0"/>
              </a:rPr>
              <a:t>Gasto en educación superior, </a:t>
            </a:r>
            <a:r>
              <a:rPr lang="es-MX" sz="2400" b="1" dirty="0" smtClean="0">
                <a:latin typeface="Calibri" pitchFamily="34" charset="0"/>
              </a:rPr>
              <a:t>2014</a:t>
            </a:r>
            <a:r>
              <a:rPr lang="es-MX" sz="2400" b="1" dirty="0">
                <a:latin typeface="Calibri" pitchFamily="34" charset="0"/>
              </a:rPr>
              <a:t/>
            </a:r>
            <a:br>
              <a:rPr lang="es-MX" sz="2400" b="1" dirty="0">
                <a:latin typeface="Calibri" pitchFamily="34" charset="0"/>
              </a:rPr>
            </a:br>
            <a:r>
              <a:rPr lang="es-MX" sz="1800" b="1" dirty="0">
                <a:latin typeface="Calibri" pitchFamily="34" charset="0"/>
              </a:rPr>
              <a:t>(Millones de pesos y % del PIB) </a:t>
            </a:r>
            <a:r>
              <a:rPr lang="es-MX" sz="2400" b="1" dirty="0">
                <a:latin typeface="Calibri" pitchFamily="34" charset="0"/>
              </a:rPr>
              <a:t/>
            </a:r>
            <a:br>
              <a:rPr lang="es-MX" sz="2400" b="1" dirty="0">
                <a:latin typeface="Calibri" pitchFamily="34" charset="0"/>
              </a:rPr>
            </a:br>
            <a:endParaRPr lang="es-MX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9" y="838737"/>
            <a:ext cx="7550192" cy="549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46059" y="6360982"/>
            <a:ext cx="725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Fuente: </a:t>
            </a:r>
            <a:r>
              <a:rPr lang="es-MX" sz="1200" dirty="0" smtClean="0"/>
              <a:t>elaboración propia con datos del Presupuesto de Egresos de la Federación 2014, y SEP, Cuestionario sobre </a:t>
            </a:r>
          </a:p>
          <a:p>
            <a:r>
              <a:rPr lang="es-MX" sz="1200" dirty="0" smtClean="0"/>
              <a:t>Financiamiento  Educativo Estatal. 2013.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6593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98926" y="5752358"/>
            <a:ext cx="593110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b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n-US" sz="1000" b="1" i="0" strike="noStrike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Fuente</a:t>
            </a:r>
            <a:r>
              <a:rPr lang="en-US" sz="1000" b="0" i="1" strike="noStrike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000" b="0" i="0" strike="noStrike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OECD. Argentina: UNESCO Institute for Statistics (World Education Indicators </a:t>
            </a:r>
            <a:r>
              <a:rPr lang="en-US" sz="1000" b="0" i="0" strike="noStrike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1000" b="0" i="0" strike="noStrike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7" y="480270"/>
            <a:ext cx="8752908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1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31076" y="-44615"/>
            <a:ext cx="6976380" cy="12061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"/>
            </a:defPPr>
            <a:lvl1pPr algn="ctr">
              <a:defRPr sz="3200" b="1">
                <a:latin typeface="Arial Narrow" pitchFamily="34" charset="0"/>
              </a:defRPr>
            </a:lvl1pPr>
          </a:lstStyle>
          <a:p>
            <a:r>
              <a:rPr lang="es-MX" sz="2000" dirty="0"/>
              <a:t>Presupuesto Federal aprobado en Educación Superior *,  2001-2014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0" y="809064"/>
            <a:ext cx="7869240" cy="53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41360" y="6114365"/>
            <a:ext cx="671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* Comprende </a:t>
            </a:r>
            <a:r>
              <a:rPr lang="es-MX" sz="1200" dirty="0" err="1" smtClean="0"/>
              <a:t>subfunciones</a:t>
            </a:r>
            <a:r>
              <a:rPr lang="es-MX" sz="1200" dirty="0" smtClean="0"/>
              <a:t> de Educación Superior y de Posgrado.</a:t>
            </a:r>
          </a:p>
          <a:p>
            <a:r>
              <a:rPr lang="es-MX" sz="1200" b="1" dirty="0" smtClean="0"/>
              <a:t>Fuente: </a:t>
            </a:r>
            <a:r>
              <a:rPr lang="es-MX" sz="1200" dirty="0" smtClean="0"/>
              <a:t>Elaboración propia con datos del Presupuesto de Egresos de la Federación, años 2001 a 2014.</a:t>
            </a:r>
            <a:endParaRPr lang="es-MX" sz="1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297418" y="1585435"/>
            <a:ext cx="1282723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MX" sz="1200" dirty="0" smtClean="0"/>
              <a:t>Variación real </a:t>
            </a:r>
          </a:p>
          <a:p>
            <a:r>
              <a:rPr lang="es-MX" sz="1200" dirty="0" smtClean="0"/>
              <a:t>2001-2014: 110%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1974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560388" y="792163"/>
            <a:ext cx="7929562" cy="5875337"/>
          </a:xfrm>
          <a:ln w="76200" cmpd="tri">
            <a:solidFill>
              <a:srgbClr val="800000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s-ES" b="1" dirty="0" smtClean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s-ES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Financiamiento inercial y negociado (1970-1982)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s-ES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s-ES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Crisis (1982-1988)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s-ES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s-ES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Nuevas políticas de financiamiento (1988-2000)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s-ES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s-ES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Negociaciones en el Congreso (2000-2012)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s-ES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s-ES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Retorno del PRI y reformas estructurales (2012…)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s-ES" b="1" dirty="0" smtClean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s-ES" dirty="0" smtClean="0"/>
          </a:p>
        </p:txBody>
      </p:sp>
      <p:sp>
        <p:nvSpPr>
          <p:cNvPr id="109572" name="3 Título"/>
          <p:cNvSpPr>
            <a:spLocks/>
          </p:cNvSpPr>
          <p:nvPr/>
        </p:nvSpPr>
        <p:spPr bwMode="auto">
          <a:xfrm>
            <a:off x="468313" y="0"/>
            <a:ext cx="78295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s-MX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ETAPAS EN EL FINANCIAMIENTO DE LA EDUCACIÓN SUPERIOR</a:t>
            </a:r>
            <a:endParaRPr lang="es-MX" sz="24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7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4" y="357161"/>
            <a:ext cx="8555402" cy="622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09" y="4230503"/>
            <a:ext cx="5590176" cy="81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3347509" y="739822"/>
            <a:ext cx="129182" cy="35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80454" y="5308270"/>
            <a:ext cx="7045955" cy="18959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"/>
            </a:defPPr>
            <a:lvl1pPr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lvl="0" algn="just"/>
            <a:r>
              <a:rPr lang="es-MX" sz="1600" dirty="0" smtClean="0">
                <a:solidFill>
                  <a:schemeClr val="tx1"/>
                </a:solidFill>
              </a:rPr>
              <a:t>Las variaciones interanuales de la matrícula y del presupuesto federal de educación superior ha sido errático e inconsistente a lo largo del período, observándose tres fases: 1) de recuperación presupuestal de 2007 a 2009; 2) de crecimiento mayor de la matrícula de  2010 a 2012 y 3) de recuperación del presupuesto en 2013 y 2014.</a:t>
            </a:r>
          </a:p>
          <a:p>
            <a:pPr lvl="0" algn="just"/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529851" y="6333722"/>
            <a:ext cx="614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[5]</a:t>
            </a:r>
            <a:endParaRPr lang="es-MX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4" y="286956"/>
            <a:ext cx="6905253" cy="50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4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3347509" y="739822"/>
            <a:ext cx="129182" cy="35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878254" y="5197223"/>
            <a:ext cx="7045955" cy="18959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"/>
            </a:defPPr>
            <a:lvl1pPr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lvl="0" algn="just"/>
            <a:r>
              <a:rPr lang="es-MX" sz="1600" dirty="0" smtClean="0">
                <a:solidFill>
                  <a:schemeClr val="tx1"/>
                </a:solidFill>
              </a:rPr>
              <a:t>El resultado neto en el período es de un mayor presupuesto federal por alumno atendido en las IES públicas en educación superior:</a:t>
            </a:r>
          </a:p>
          <a:p>
            <a:pPr lvl="0" algn="just"/>
            <a:endParaRPr lang="es-MX" sz="1600" dirty="0" smtClean="0">
              <a:solidFill>
                <a:schemeClr val="tx1"/>
              </a:solidFill>
            </a:endParaRPr>
          </a:p>
          <a:p>
            <a:pPr lvl="0" algn="just"/>
            <a:r>
              <a:rPr lang="es-MX" sz="1600" dirty="0">
                <a:solidFill>
                  <a:schemeClr val="tx1"/>
                </a:solidFill>
              </a:rPr>
              <a:t>	</a:t>
            </a:r>
            <a:r>
              <a:rPr lang="es-MX" sz="1600" dirty="0" smtClean="0">
                <a:solidFill>
                  <a:schemeClr val="tx1"/>
                </a:solidFill>
              </a:rPr>
              <a:t>		2006: $44,611.00</a:t>
            </a:r>
          </a:p>
          <a:p>
            <a:pPr lvl="0" algn="just"/>
            <a:r>
              <a:rPr lang="es-MX" sz="1600" dirty="0" smtClean="0">
                <a:solidFill>
                  <a:schemeClr val="tx1"/>
                </a:solidFill>
              </a:rPr>
              <a:t>			2014: $50,786.00</a:t>
            </a:r>
          </a:p>
          <a:p>
            <a:pPr lvl="0" algn="just"/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529851" y="6333722"/>
            <a:ext cx="614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[5]</a:t>
            </a:r>
            <a:endParaRPr lang="es-MX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55" y="300563"/>
            <a:ext cx="6733829" cy="489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3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9318" y="86138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</a:rPr>
              <a:t>PROBLEMAS DE FINANCIAMIENTO </a:t>
            </a:r>
            <a:br>
              <a:rPr lang="es-MX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</a:rPr>
              <a:t>DE LA EDUCACIÓN SUPERIOR</a:t>
            </a:r>
            <a:endParaRPr lang="es-MX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2198" y="1110385"/>
            <a:ext cx="8229600" cy="5611049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s-MX" sz="2800" b="1" dirty="0" smtClean="0"/>
              <a:t>Se </a:t>
            </a:r>
            <a:r>
              <a:rPr lang="es-MX" sz="2800" b="1" dirty="0"/>
              <a:t>carece de una política con visión de largo plazo para el financiamiento de la educación superior</a:t>
            </a:r>
            <a:r>
              <a:rPr lang="es-MX" sz="2800" b="1" dirty="0" smtClean="0"/>
              <a:t>.</a:t>
            </a:r>
          </a:p>
          <a:p>
            <a:pPr lvl="0"/>
            <a:r>
              <a:rPr lang="es-ES" sz="2800" b="1" dirty="0" smtClean="0"/>
              <a:t>El </a:t>
            </a:r>
            <a:r>
              <a:rPr lang="es-ES" sz="2800" b="1" dirty="0"/>
              <a:t>marco jurídico </a:t>
            </a:r>
            <a:r>
              <a:rPr lang="es-ES" sz="2800" b="1" dirty="0" smtClean="0"/>
              <a:t>vigente es obsoleto y no </a:t>
            </a:r>
            <a:r>
              <a:rPr lang="es-ES" sz="2800" b="1" dirty="0"/>
              <a:t>brinda certidumbre </a:t>
            </a:r>
            <a:r>
              <a:rPr lang="es-ES" sz="2800" b="1" dirty="0" smtClean="0"/>
              <a:t>al </a:t>
            </a:r>
            <a:r>
              <a:rPr lang="es-ES" sz="2800" b="1" dirty="0"/>
              <a:t>financiamiento </a:t>
            </a:r>
            <a:r>
              <a:rPr lang="es-ES" sz="2800" b="1" dirty="0" smtClean="0"/>
              <a:t>público. </a:t>
            </a:r>
          </a:p>
          <a:p>
            <a:r>
              <a:rPr lang="es-ES" sz="2800" b="1" dirty="0" smtClean="0"/>
              <a:t>No se cumplen las metas que establece la </a:t>
            </a:r>
            <a:r>
              <a:rPr lang="es-ES" sz="2800" b="1" dirty="0"/>
              <a:t>Ley General de Educación para el gasto público en educación </a:t>
            </a:r>
            <a:r>
              <a:rPr lang="es-ES" sz="2800" b="1" dirty="0" smtClean="0"/>
              <a:t>(8% del PIB) y </a:t>
            </a:r>
            <a:r>
              <a:rPr lang="es-ES" sz="2800" b="1" dirty="0"/>
              <a:t>para investigación científica y desarrollo tecnológico en Instituciones Públicas de Educación </a:t>
            </a:r>
            <a:r>
              <a:rPr lang="es-ES" sz="2800" b="1" dirty="0" smtClean="0"/>
              <a:t>Superior -IPES- (1% del PIB).</a:t>
            </a:r>
          </a:p>
          <a:p>
            <a:r>
              <a:rPr lang="es-ES" sz="2800" b="1" dirty="0" smtClean="0"/>
              <a:t>Es imprecisa la corresponsabilidad federación-estados-municipios. </a:t>
            </a:r>
          </a:p>
          <a:p>
            <a:endParaRPr lang="es-MX" sz="1800" dirty="0"/>
          </a:p>
          <a:p>
            <a:pPr lvl="0"/>
            <a:endParaRPr lang="es-ES" sz="1800" dirty="0" smtClean="0"/>
          </a:p>
          <a:p>
            <a:pPr lvl="0"/>
            <a:endParaRPr lang="es-ES" sz="1800" dirty="0" smtClean="0"/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41793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36427" y="475012"/>
            <a:ext cx="6840760" cy="11504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_tradnl"/>
            </a:defPPr>
            <a:lvl1pPr eaLnBrk="1" hangingPunct="1"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s-MX" sz="1600" dirty="0" smtClean="0"/>
              <a:t>Existen amplias variaciones en la participación del gobierno federal y de los gobiernos estatales en el apoyo a las universidades.</a:t>
            </a:r>
          </a:p>
          <a:p>
            <a:r>
              <a:rPr lang="es-MX" sz="1600" dirty="0" smtClean="0"/>
              <a:t>	* El </a:t>
            </a:r>
            <a:r>
              <a:rPr lang="es-MX" sz="1600" dirty="0"/>
              <a:t>promedio es 35% estatal y 65% federal</a:t>
            </a:r>
          </a:p>
          <a:p>
            <a:r>
              <a:rPr lang="es-MX" sz="1600" dirty="0" smtClean="0"/>
              <a:t>Sin considerar a El Colegio de Sonora, el rango va del 54% al 10%:</a:t>
            </a:r>
          </a:p>
          <a:p>
            <a:r>
              <a:rPr lang="es-MX" sz="1600" dirty="0"/>
              <a:t>	</a:t>
            </a:r>
            <a:r>
              <a:rPr lang="es-MX" sz="1600" dirty="0" smtClean="0"/>
              <a:t>* 14 UPES reciben más del 45% de subsidio estatal</a:t>
            </a:r>
          </a:p>
          <a:p>
            <a:r>
              <a:rPr lang="es-MX" sz="1600" dirty="0" smtClean="0"/>
              <a:t>	* 14 UPES reciben menos del 25% de subsidio estatal</a:t>
            </a:r>
          </a:p>
          <a:p>
            <a:endParaRPr lang="es-MX" sz="1800" dirty="0" smtClean="0"/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8407730" y="6272411"/>
            <a:ext cx="591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[11]</a:t>
            </a:r>
            <a:endParaRPr lang="es-MX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0" y="1638975"/>
            <a:ext cx="6899563" cy="500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3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2218" y="861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PROBLEMAS DE FINANCIAMIENTO </a:t>
            </a:r>
            <a:b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DE LA EDUCACIÓN SUPERIOR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2198" y="1110385"/>
            <a:ext cx="8229600" cy="5611049"/>
          </a:xfrm>
          <a:solidFill>
            <a:schemeClr val="bg2"/>
          </a:solidFill>
        </p:spPr>
        <p:txBody>
          <a:bodyPr>
            <a:noAutofit/>
          </a:bodyPr>
          <a:lstStyle/>
          <a:p>
            <a:pPr lvl="0"/>
            <a:endParaRPr lang="es-ES" sz="2800" b="1" dirty="0" smtClean="0"/>
          </a:p>
          <a:p>
            <a:pPr lvl="0"/>
            <a:r>
              <a:rPr lang="es-ES" sz="2800" b="1" dirty="0" smtClean="0"/>
              <a:t>El </a:t>
            </a:r>
            <a:r>
              <a:rPr lang="es-ES" sz="2800" b="1" dirty="0"/>
              <a:t>financiamiento está sujeto a las coyunturas políticas y </a:t>
            </a:r>
            <a:r>
              <a:rPr lang="es-ES" sz="2800" b="1" dirty="0" smtClean="0"/>
              <a:t>económicas.</a:t>
            </a:r>
          </a:p>
          <a:p>
            <a:pPr lvl="0"/>
            <a:r>
              <a:rPr lang="es-ES" sz="2800" b="1" dirty="0" smtClean="0"/>
              <a:t>Las </a:t>
            </a:r>
            <a:r>
              <a:rPr lang="es-ES" sz="2800" b="1" dirty="0"/>
              <a:t>gestiones presupuestales </a:t>
            </a:r>
            <a:r>
              <a:rPr lang="es-ES" sz="2800" b="1" dirty="0" smtClean="0"/>
              <a:t>anuales son </a:t>
            </a:r>
            <a:r>
              <a:rPr lang="es-ES" sz="2800" b="1" dirty="0"/>
              <a:t>inciertas y desgastantes.</a:t>
            </a:r>
          </a:p>
          <a:p>
            <a:pPr lvl="0"/>
            <a:r>
              <a:rPr lang="es-ES" sz="2800" b="1" dirty="0"/>
              <a:t>El presupuesto ordinario es insuficiente para la operación adecuada de las IES.</a:t>
            </a:r>
          </a:p>
          <a:p>
            <a:pPr lvl="0"/>
            <a:r>
              <a:rPr lang="es-ES" sz="2800" b="1" dirty="0"/>
              <a:t>La asignación </a:t>
            </a:r>
            <a:r>
              <a:rPr lang="es-ES" sz="2800" b="1" dirty="0" smtClean="0"/>
              <a:t>del presupuesto es </a:t>
            </a:r>
            <a:r>
              <a:rPr lang="es-ES" sz="2800" b="1" dirty="0"/>
              <a:t>opaca e inequitativa.</a:t>
            </a:r>
          </a:p>
          <a:p>
            <a:endParaRPr lang="es-MX" sz="1800" dirty="0"/>
          </a:p>
          <a:p>
            <a:pPr lvl="0"/>
            <a:endParaRPr lang="es-ES" sz="1800" dirty="0" smtClean="0"/>
          </a:p>
          <a:p>
            <a:pPr lvl="0"/>
            <a:endParaRPr lang="es-ES" sz="1800" dirty="0" smtClean="0"/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940822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65292"/>
            <a:ext cx="8756717" cy="636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8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5018" y="4886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PROBLEMAS DE FINANCIAMIENTO </a:t>
            </a:r>
            <a:b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DE LA EDUCACIÓN SUPERIOR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2198" y="1181927"/>
            <a:ext cx="8229600" cy="562886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s-ES" sz="2400" b="1" dirty="0"/>
              <a:t>No hay certeza sobre los fondos de financiamiento e</a:t>
            </a:r>
            <a:r>
              <a:rPr lang="es-MX" sz="2400" b="1" dirty="0" err="1" smtClean="0"/>
              <a:t>xtraordinario</a:t>
            </a:r>
            <a:r>
              <a:rPr lang="es-MX" sz="2400" b="1" dirty="0" smtClean="0"/>
              <a:t> y existe una excesiva carga burocrática.</a:t>
            </a:r>
            <a:endParaRPr lang="es-ES" sz="2400" b="1" dirty="0"/>
          </a:p>
          <a:p>
            <a:pPr lvl="1"/>
            <a:r>
              <a:rPr lang="es-MX" sz="2100" b="1" dirty="0" smtClean="0"/>
              <a:t>“</a:t>
            </a:r>
            <a:r>
              <a:rPr lang="es-MX" sz="2100" b="1" dirty="0"/>
              <a:t>La gestión de los recursos ha devenido más en una administración de fondos, con normas y procedimientos de operación complicados, que en una gestión académica centrada en lo sustantivo de las actividades </a:t>
            </a:r>
            <a:r>
              <a:rPr lang="es-MX" sz="2100" b="1" dirty="0" smtClean="0"/>
              <a:t>académicas”. (ANUIES,2012). </a:t>
            </a:r>
            <a:endParaRPr lang="es-ES" sz="2100" b="1" dirty="0"/>
          </a:p>
          <a:p>
            <a:r>
              <a:rPr lang="es-ES" sz="2500" b="1" dirty="0" smtClean="0"/>
              <a:t>Existen rezagos </a:t>
            </a:r>
            <a:r>
              <a:rPr lang="es-ES" sz="2500" b="1" dirty="0"/>
              <a:t>en la estructura de salarios del personal académico.</a:t>
            </a:r>
          </a:p>
          <a:p>
            <a:r>
              <a:rPr lang="es-ES" sz="2500" b="1" dirty="0" smtClean="0"/>
              <a:t>Es insostenible el déficit financiero </a:t>
            </a:r>
            <a:r>
              <a:rPr lang="es-ES" sz="2500" b="1" dirty="0"/>
              <a:t>en </a:t>
            </a:r>
            <a:r>
              <a:rPr lang="es-ES" sz="2500" b="1" dirty="0" smtClean="0"/>
              <a:t>los regímenes </a:t>
            </a:r>
            <a:r>
              <a:rPr lang="es-ES" sz="2500" b="1" dirty="0"/>
              <a:t>de </a:t>
            </a:r>
            <a:r>
              <a:rPr lang="es-ES" sz="2500" b="1" dirty="0" smtClean="0"/>
              <a:t>pensiones de las UPES.</a:t>
            </a:r>
            <a:endParaRPr lang="es-ES" sz="2500" b="1" dirty="0"/>
          </a:p>
          <a:p>
            <a:pPr lvl="0"/>
            <a:r>
              <a:rPr lang="es-ES" sz="2500" b="1" dirty="0"/>
              <a:t>Se carece de una política que de sustentabilidad a largo plazo al retiro digno, la ampliación y renovación de la planta académica.</a:t>
            </a:r>
            <a:endParaRPr lang="es-MX" sz="2500" b="1" dirty="0"/>
          </a:p>
          <a:p>
            <a:endParaRPr lang="es-MX" sz="1800" dirty="0"/>
          </a:p>
          <a:p>
            <a:pPr lvl="0"/>
            <a:endParaRPr lang="es-ES" sz="1800" dirty="0" smtClean="0"/>
          </a:p>
          <a:p>
            <a:pPr lvl="0"/>
            <a:endParaRPr lang="es-ES" sz="1800" dirty="0" smtClean="0"/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8281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288" y="1026714"/>
            <a:ext cx="8348662" cy="55861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87400" lvl="2" indent="-254000"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Char char="§"/>
              <a:tabLst>
                <a:tab pos="895350" algn="l"/>
              </a:tabLst>
              <a:defRPr/>
            </a:pPr>
            <a:r>
              <a:rPr lang="es-MX" sz="2800" b="1" dirty="0" smtClean="0"/>
              <a:t>Diseñar un </a:t>
            </a: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 esquema </a:t>
            </a:r>
            <a:r>
              <a:rPr lang="es-MX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financiamiento </a:t>
            </a:r>
            <a:r>
              <a:rPr lang="es-MX" sz="2800" b="1" dirty="0"/>
              <a:t>que </a:t>
            </a:r>
            <a:r>
              <a:rPr lang="es-MX" sz="2800" b="1" dirty="0" smtClean="0"/>
              <a:t>permita:</a:t>
            </a:r>
          </a:p>
          <a:p>
            <a:pPr marL="1244600" lvl="3" indent="-254000">
              <a:spcBef>
                <a:spcPts val="600"/>
              </a:spcBef>
              <a:buSzPct val="90000"/>
              <a:buFont typeface="Wingdings" pitchFamily="2" charset="2"/>
              <a:buChar char="§"/>
              <a:tabLst>
                <a:tab pos="895350" algn="l"/>
              </a:tabLst>
              <a:defRPr/>
            </a:pPr>
            <a:r>
              <a:rPr lang="es-MX" sz="2800" b="1" dirty="0" smtClean="0"/>
              <a:t>Destinar</a:t>
            </a:r>
            <a:r>
              <a:rPr lang="es-MX" sz="2800" b="1" dirty="0"/>
              <a:t>, en condiciones de </a:t>
            </a:r>
            <a:r>
              <a:rPr lang="es-MX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certeza jurídica y estabilidad</a:t>
            </a:r>
            <a:r>
              <a:rPr lang="es-MX" sz="2800" b="1" dirty="0"/>
              <a:t>, los recursos necesarios </a:t>
            </a:r>
            <a:endParaRPr lang="es-MX" sz="2800" b="1" dirty="0" smtClean="0"/>
          </a:p>
          <a:p>
            <a:pPr marL="1244600" lvl="3" indent="-254000">
              <a:spcBef>
                <a:spcPts val="600"/>
              </a:spcBef>
              <a:buSzPct val="90000"/>
              <a:buFont typeface="Wingdings" pitchFamily="2" charset="2"/>
              <a:buChar char="§"/>
              <a:tabLst>
                <a:tab pos="895350" algn="l"/>
              </a:tabLst>
              <a:defRPr/>
            </a:pPr>
            <a:r>
              <a:rPr lang="es-MX" sz="2800" b="1" dirty="0" smtClean="0"/>
              <a:t>Dar </a:t>
            </a:r>
            <a:r>
              <a:rPr lang="es-MX" sz="2800" b="1" dirty="0"/>
              <a:t>certidumbre a la planeación de las </a:t>
            </a:r>
            <a:r>
              <a:rPr lang="es-MX" sz="2800" b="1" dirty="0" smtClean="0"/>
              <a:t>instituciones</a:t>
            </a:r>
          </a:p>
          <a:p>
            <a:pPr marL="1244600" lvl="3" indent="-254000">
              <a:spcBef>
                <a:spcPts val="600"/>
              </a:spcBef>
              <a:buSzPct val="90000"/>
              <a:buFont typeface="Wingdings" pitchFamily="2" charset="2"/>
              <a:buChar char="§"/>
              <a:tabLst>
                <a:tab pos="895350" algn="l"/>
              </a:tabLst>
              <a:defRPr/>
            </a:pPr>
            <a:r>
              <a:rPr lang="es-MX" sz="2800" b="1" dirty="0" smtClean="0"/>
              <a:t>Estimular </a:t>
            </a:r>
            <a:r>
              <a:rPr lang="es-MX" sz="2800" b="1" dirty="0"/>
              <a:t>y </a:t>
            </a:r>
            <a:r>
              <a:rPr lang="es-MX" sz="2800" b="1" dirty="0" smtClean="0"/>
              <a:t>fortalecer </a:t>
            </a:r>
            <a:r>
              <a:rPr lang="es-MX" sz="2800" b="1" dirty="0"/>
              <a:t>la </a:t>
            </a:r>
            <a:r>
              <a:rPr lang="es-MX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corresponsabilidad</a:t>
            </a:r>
            <a:r>
              <a:rPr lang="es-MX" sz="2800" b="1" dirty="0"/>
              <a:t> de todos los actores </a:t>
            </a:r>
            <a:r>
              <a:rPr lang="es-MX" sz="2800" b="1" dirty="0" smtClean="0"/>
              <a:t>involucrados</a:t>
            </a:r>
          </a:p>
          <a:p>
            <a:pPr marL="1244600" lvl="3" indent="-254000">
              <a:spcBef>
                <a:spcPts val="600"/>
              </a:spcBef>
              <a:buSzPct val="90000"/>
              <a:buFont typeface="Wingdings" pitchFamily="2" charset="2"/>
              <a:buChar char="§"/>
              <a:tabLst>
                <a:tab pos="895350" algn="l"/>
              </a:tabLst>
              <a:defRPr/>
            </a:pPr>
            <a:r>
              <a:rPr lang="es-MX" sz="2800" b="1" dirty="0" smtClean="0"/>
              <a:t>Mejorar </a:t>
            </a:r>
            <a:r>
              <a:rPr lang="es-MX" sz="2800" b="1" dirty="0"/>
              <a:t>la eficiencia, eficacia, </a:t>
            </a:r>
            <a:r>
              <a:rPr lang="es-MX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 y rendición de cuentas</a:t>
            </a:r>
            <a:r>
              <a:rPr lang="es-MX" sz="2800" b="1" dirty="0"/>
              <a:t> en la aplicación de los recursos públicos. </a:t>
            </a:r>
            <a:endParaRPr lang="es-ES_tradnl" sz="2800" b="1" kern="0" spc="-100" dirty="0">
              <a:ea typeface="ＭＳ Ｐゴシック" pitchFamily="-44" charset="-128"/>
              <a:cs typeface="Arial" pitchFamily="34" charset="0"/>
            </a:endParaRPr>
          </a:p>
          <a:p>
            <a:pPr marL="787400" lvl="2" indent="-254000"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Char char="§"/>
              <a:tabLst>
                <a:tab pos="895350" algn="l"/>
              </a:tabLst>
              <a:defRPr/>
            </a:pPr>
            <a:endParaRPr lang="es-ES_tradnl" sz="2400" kern="0" spc="-100" dirty="0">
              <a:ea typeface="ＭＳ Ｐゴシック" pitchFamily="-44" charset="-128"/>
              <a:cs typeface="Arial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665018" y="488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</a:rPr>
              <a:t>PROPUESTAS DE LA ANUIES EN</a:t>
            </a:r>
          </a:p>
          <a:p>
            <a:r>
              <a:rPr lang="es-MX" sz="2400" b="1" i="1" dirty="0" smtClean="0">
                <a:solidFill>
                  <a:schemeClr val="accent2">
                    <a:lumMod val="75000"/>
                  </a:schemeClr>
                </a:solidFill>
              </a:rPr>
              <a:t>INCLUSIÓN CON RESPONSABILIDAD SOCIAL</a:t>
            </a:r>
            <a:endParaRPr lang="es-MX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288" y="1191865"/>
            <a:ext cx="8348662" cy="5201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87400" lvl="2" indent="-254000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>
                <a:tab pos="895350" algn="l"/>
              </a:tabLst>
              <a:defRPr/>
            </a:pPr>
            <a:r>
              <a:rPr lang="es-ES_tradnl" sz="2400" kern="0" spc="-100" dirty="0" smtClean="0">
                <a:ea typeface="ＭＳ Ｐゴシック" pitchFamily="-44" charset="-128"/>
                <a:cs typeface="Arial" pitchFamily="34" charset="0"/>
              </a:rPr>
              <a:t>Realizar </a:t>
            </a:r>
            <a:r>
              <a:rPr lang="es-ES_tradnl" sz="2400" kern="0" spc="-100" dirty="0">
                <a:ea typeface="ＭＳ Ｐゴシック" pitchFamily="-44" charset="-128"/>
                <a:cs typeface="Arial" pitchFamily="34" charset="0"/>
              </a:rPr>
              <a:t>reformas jurídicas y establecer nuevas premisas y criterios para el financiamiento de la e</a:t>
            </a:r>
            <a:r>
              <a:rPr lang="es-ES_tradnl" sz="2400" kern="0" spc="-100" dirty="0" smtClean="0">
                <a:ea typeface="ＭＳ Ｐゴシック" pitchFamily="-44" charset="-128"/>
                <a:cs typeface="Arial" pitchFamily="34" charset="0"/>
              </a:rPr>
              <a:t>ducación superior </a:t>
            </a:r>
            <a:r>
              <a:rPr lang="es-ES_tradnl" sz="2400" kern="0" spc="-100" dirty="0">
                <a:ea typeface="ＭＳ Ｐゴシック" pitchFamily="-44" charset="-128"/>
                <a:cs typeface="Arial" pitchFamily="34" charset="0"/>
              </a:rPr>
              <a:t>con visión de Estado que otorgue suficiencia y certeza presupuestal, con el establecimiento </a:t>
            </a:r>
            <a:r>
              <a:rPr lang="es-ES_tradnl" sz="2400" kern="0" spc="-100" dirty="0">
                <a:solidFill>
                  <a:schemeClr val="accent2">
                    <a:lumMod val="50000"/>
                  </a:schemeClr>
                </a:solidFill>
                <a:ea typeface="ＭＳ Ｐゴシック" pitchFamily="-44" charset="-128"/>
                <a:cs typeface="Arial" pitchFamily="34" charset="0"/>
              </a:rPr>
              <a:t>de </a:t>
            </a:r>
            <a:r>
              <a:rPr lang="es-ES_tradnl" sz="2400" b="1" kern="0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presupuestos plurianuales </a:t>
            </a:r>
            <a:r>
              <a:rPr lang="es-ES_tradnl" sz="2400" kern="0" spc="-100" dirty="0">
                <a:ea typeface="ＭＳ Ｐゴシック" pitchFamily="-44" charset="-128"/>
                <a:cs typeface="Arial" pitchFamily="34" charset="0"/>
              </a:rPr>
              <a:t>y la corresponsabilidad entre el gobierno federal y los gobiernos </a:t>
            </a:r>
            <a:r>
              <a:rPr lang="es-ES_tradnl" sz="2400" kern="0" spc="-100" dirty="0" smtClean="0">
                <a:ea typeface="ＭＳ Ｐゴシック" pitchFamily="-44" charset="-128"/>
                <a:cs typeface="Arial" pitchFamily="34" charset="0"/>
              </a:rPr>
              <a:t>estatales.</a:t>
            </a:r>
          </a:p>
          <a:p>
            <a:pPr marL="787400" lvl="2" indent="-254000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>
                <a:tab pos="895350" algn="l"/>
              </a:tabLst>
              <a:defRPr/>
            </a:pPr>
            <a:r>
              <a:rPr lang="es-MX" sz="2400" kern="0" spc="-100" dirty="0" smtClean="0">
                <a:ea typeface="ＭＳ Ｐゴシック" pitchFamily="-44" charset="-128"/>
                <a:cs typeface="Arial" pitchFamily="34" charset="0"/>
              </a:rPr>
              <a:t>Destinar </a:t>
            </a:r>
            <a:r>
              <a:rPr lang="es-MX" sz="2400" kern="0" spc="-100" dirty="0">
                <a:ea typeface="ＭＳ Ｐゴシック" pitchFamily="-44" charset="-128"/>
                <a:cs typeface="Arial" pitchFamily="34" charset="0"/>
              </a:rPr>
              <a:t>un monto mínimo de financiamiento a las </a:t>
            </a:r>
            <a:r>
              <a:rPr lang="es-MX" sz="2400" kern="0" spc="-100" dirty="0" smtClean="0">
                <a:ea typeface="ＭＳ Ｐゴシック" pitchFamily="-44" charset="-128"/>
                <a:cs typeface="Arial" pitchFamily="34" charset="0"/>
              </a:rPr>
              <a:t>Instituciones Públicas de Educación Superior (IPES), </a:t>
            </a:r>
            <a:r>
              <a:rPr lang="es-MX" sz="2400" kern="0" spc="-100" dirty="0">
                <a:ea typeface="ＭＳ Ｐゴシック" pitchFamily="-44" charset="-128"/>
                <a:cs typeface="Arial" pitchFamily="34" charset="0"/>
              </a:rPr>
              <a:t>equivalente al </a:t>
            </a:r>
            <a:r>
              <a:rPr lang="es-MX" sz="2400" b="1" kern="0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1.5% del </a:t>
            </a:r>
            <a:r>
              <a:rPr lang="es-MX" sz="2400" b="1" kern="0" spc="-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PIB, </a:t>
            </a:r>
            <a:r>
              <a:rPr lang="es-MX" sz="2400" kern="0" spc="-100" dirty="0">
                <a:ea typeface="ＭＳ Ｐゴシック" pitchFamily="-44" charset="-128"/>
                <a:cs typeface="Arial" pitchFamily="34" charset="0"/>
              </a:rPr>
              <a:t>en un horizonte de planeación a mediano plazo.</a:t>
            </a:r>
          </a:p>
          <a:p>
            <a:pPr marL="787400" lvl="2" indent="-254000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>
                <a:tab pos="895350" algn="l"/>
              </a:tabLst>
              <a:defRPr/>
            </a:pPr>
            <a:r>
              <a:rPr lang="es-ES_tradnl" sz="2400" kern="0" spc="-100" dirty="0" smtClean="0">
                <a:ea typeface="ＭＳ Ｐゴシック" pitchFamily="-44" charset="-128"/>
                <a:cs typeface="Arial" pitchFamily="34" charset="0"/>
              </a:rPr>
              <a:t>Establecer </a:t>
            </a:r>
            <a:r>
              <a:rPr lang="es-ES_tradnl" sz="2400" kern="0" spc="-100" dirty="0">
                <a:ea typeface="ＭＳ Ｐゴシック" pitchFamily="-44" charset="-128"/>
                <a:cs typeface="Arial" pitchFamily="34" charset="0"/>
              </a:rPr>
              <a:t>una estrategia nacional para resolver </a:t>
            </a:r>
            <a:r>
              <a:rPr lang="es-ES_tradnl" sz="2400" kern="0" spc="-1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44" charset="-128"/>
                <a:cs typeface="Arial" pitchFamily="34" charset="0"/>
              </a:rPr>
              <a:t>el </a:t>
            </a:r>
            <a:r>
              <a:rPr lang="es-ES_tradnl" sz="2400" b="1" kern="0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déficit financiero y los problemas estructurales</a:t>
            </a:r>
            <a:r>
              <a:rPr lang="es-ES_tradnl" sz="2400" b="1" kern="0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 </a:t>
            </a:r>
            <a:r>
              <a:rPr lang="es-ES_tradnl" sz="2400" kern="0" spc="-100" dirty="0">
                <a:ea typeface="ＭＳ Ｐゴシック" pitchFamily="-44" charset="-128"/>
                <a:cs typeface="Arial" pitchFamily="34" charset="0"/>
              </a:rPr>
              <a:t>asociados al manejo de sistemas de pensiones y jubilaciones en las universidades públicas estatales.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65018" y="488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</a:rPr>
              <a:t>PROPUESTAS DE LA ANUIES EN</a:t>
            </a:r>
          </a:p>
          <a:p>
            <a:r>
              <a:rPr lang="es-MX" sz="2400" b="1" i="1" dirty="0" smtClean="0">
                <a:solidFill>
                  <a:schemeClr val="accent2">
                    <a:lumMod val="75000"/>
                  </a:schemeClr>
                </a:solidFill>
              </a:rPr>
              <a:t>INCLUSIÓN CON RESPONSABILIDAD SOCIAL</a:t>
            </a:r>
            <a:endParaRPr lang="es-MX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560388" y="792163"/>
            <a:ext cx="7929562" cy="5875337"/>
          </a:xfrm>
          <a:ln w="76200" cmpd="tri">
            <a:solidFill>
              <a:srgbClr val="800000"/>
            </a:solidFill>
          </a:ln>
        </p:spPr>
        <p:txBody>
          <a:bodyPr>
            <a:normAutofit fontScale="3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s-ES" sz="4500" b="1" dirty="0" smtClean="0"/>
          </a:p>
          <a:p>
            <a:pPr>
              <a:spcAft>
                <a:spcPts val="600"/>
              </a:spcAft>
            </a:pPr>
            <a:r>
              <a:rPr lang="es-ES" sz="5800" dirty="0" smtClean="0"/>
              <a:t>1971: 250 </a:t>
            </a:r>
            <a:r>
              <a:rPr lang="es-ES" sz="5800" dirty="0"/>
              <a:t>mil </a:t>
            </a:r>
            <a:r>
              <a:rPr lang="es-ES" sz="5800" dirty="0" smtClean="0"/>
              <a:t>estudiantes de ES: </a:t>
            </a:r>
            <a:r>
              <a:rPr lang="es-ES" sz="5800" dirty="0"/>
              <a:t>86% </a:t>
            </a:r>
            <a:r>
              <a:rPr lang="es-ES" sz="5800" dirty="0" smtClean="0"/>
              <a:t>matrícula pública.</a:t>
            </a:r>
          </a:p>
          <a:p>
            <a:pPr>
              <a:spcAft>
                <a:spcPts val="600"/>
              </a:spcAft>
            </a:pPr>
            <a:r>
              <a:rPr lang="es-ES" sz="5800" dirty="0" smtClean="0"/>
              <a:t>Fase de expansión sin regulación: desconcentración geográfica.</a:t>
            </a:r>
          </a:p>
          <a:p>
            <a:pPr>
              <a:spcAft>
                <a:spcPts val="600"/>
              </a:spcAft>
            </a:pPr>
            <a:r>
              <a:rPr lang="es-ES" sz="5800" dirty="0" smtClean="0"/>
              <a:t>Predominio de </a:t>
            </a:r>
            <a:r>
              <a:rPr lang="es-ES" sz="5800" i="1" dirty="0" err="1" smtClean="0"/>
              <a:t>Politics</a:t>
            </a:r>
            <a:r>
              <a:rPr lang="es-ES" sz="5800" i="1" dirty="0" smtClean="0"/>
              <a:t> </a:t>
            </a:r>
            <a:r>
              <a:rPr lang="es-ES" sz="5800" dirty="0" smtClean="0"/>
              <a:t>sobre  </a:t>
            </a:r>
            <a:r>
              <a:rPr lang="es-ES" sz="5800" i="1" dirty="0" err="1" smtClean="0"/>
              <a:t>Policies</a:t>
            </a:r>
            <a:r>
              <a:rPr lang="es-ES" sz="5800" i="1" dirty="0" smtClean="0"/>
              <a:t>: política de “Patrocinio Benigno.” </a:t>
            </a:r>
            <a:r>
              <a:rPr lang="es-ES" sz="5800" dirty="0"/>
              <a:t>D</a:t>
            </a:r>
            <a:r>
              <a:rPr lang="es-ES" sz="5800" dirty="0" smtClean="0"/>
              <a:t>esarrollo </a:t>
            </a:r>
            <a:r>
              <a:rPr lang="es-ES" sz="5800" dirty="0"/>
              <a:t>del </a:t>
            </a:r>
            <a:r>
              <a:rPr lang="es-ES" sz="5800" dirty="0" smtClean="0"/>
              <a:t>SES sujeto a </a:t>
            </a:r>
            <a:r>
              <a:rPr lang="es-ES" sz="5800" dirty="0"/>
              <a:t>las </a:t>
            </a:r>
            <a:r>
              <a:rPr lang="es-ES" sz="5800" dirty="0" smtClean="0"/>
              <a:t>“presiones </a:t>
            </a:r>
            <a:r>
              <a:rPr lang="es-ES" sz="5800" dirty="0"/>
              <a:t>locales de la demanda social y a la iniciativa de las fuerzas actuantes en las instituciones”  </a:t>
            </a:r>
            <a:r>
              <a:rPr lang="es-ES" sz="5800" dirty="0" smtClean="0"/>
              <a:t>(</a:t>
            </a:r>
            <a:r>
              <a:rPr lang="es-ES" sz="5800" dirty="0" err="1" smtClean="0"/>
              <a:t>Olac</a:t>
            </a:r>
            <a:r>
              <a:rPr lang="es-ES" sz="5800" dirty="0" smtClean="0"/>
              <a:t> Fuentes).</a:t>
            </a:r>
            <a:endParaRPr lang="es-ES" sz="5800" i="1" dirty="0" smtClean="0"/>
          </a:p>
          <a:p>
            <a:pPr>
              <a:spcAft>
                <a:spcPts val="600"/>
              </a:spcAft>
            </a:pPr>
            <a:r>
              <a:rPr lang="es-ES" sz="5800" dirty="0" smtClean="0"/>
              <a:t>Federalización del financiamiento público.</a:t>
            </a:r>
          </a:p>
          <a:p>
            <a:pPr>
              <a:spcAft>
                <a:spcPts val="600"/>
              </a:spcAft>
            </a:pPr>
            <a:r>
              <a:rPr lang="es-ES" sz="5800" dirty="0" smtClean="0"/>
              <a:t>Corporativismo, sindicatos, burocratización, politización, grupos de poder internos.</a:t>
            </a:r>
          </a:p>
          <a:p>
            <a:pPr>
              <a:spcAft>
                <a:spcPts val="600"/>
              </a:spcAft>
            </a:pPr>
            <a:r>
              <a:rPr lang="es-ES" sz="5800" dirty="0">
                <a:solidFill>
                  <a:srgbClr val="990000"/>
                </a:solidFill>
              </a:rPr>
              <a:t>Criterio </a:t>
            </a:r>
            <a:r>
              <a:rPr lang="es-ES" sz="5800" dirty="0" smtClean="0">
                <a:solidFill>
                  <a:srgbClr val="990000"/>
                </a:solidFill>
              </a:rPr>
              <a:t>formal para presupuesto federal: </a:t>
            </a:r>
            <a:r>
              <a:rPr lang="es-ES" sz="5800" dirty="0">
                <a:solidFill>
                  <a:srgbClr val="990000"/>
                </a:solidFill>
              </a:rPr>
              <a:t>número de alumnos </a:t>
            </a:r>
            <a:r>
              <a:rPr lang="es-ES" sz="5800" dirty="0" smtClean="0">
                <a:solidFill>
                  <a:srgbClr val="990000"/>
                </a:solidFill>
              </a:rPr>
              <a:t>atendidos.</a:t>
            </a:r>
            <a:endParaRPr lang="es-ES" sz="5800" dirty="0">
              <a:solidFill>
                <a:srgbClr val="990000"/>
              </a:solidFill>
            </a:endParaRPr>
          </a:p>
          <a:p>
            <a:pPr>
              <a:spcAft>
                <a:spcPts val="600"/>
              </a:spcAft>
            </a:pPr>
            <a:r>
              <a:rPr lang="es-ES" sz="5800" dirty="0" smtClean="0"/>
              <a:t>Determinación </a:t>
            </a:r>
            <a:r>
              <a:rPr lang="es-ES" sz="5800" dirty="0"/>
              <a:t>de los montos </a:t>
            </a:r>
            <a:r>
              <a:rPr lang="es-ES" sz="5800" dirty="0" smtClean="0"/>
              <a:t>basada </a:t>
            </a:r>
            <a:r>
              <a:rPr lang="es-ES" sz="5800" dirty="0"/>
              <a:t>en el incremento anual de los presupuestos inerciales en el marco de negociaciones de tipo político que se realizaban entre los funcionarios gubernamentales y cada una de las </a:t>
            </a:r>
            <a:r>
              <a:rPr lang="es-ES" sz="5800" dirty="0" smtClean="0"/>
              <a:t>universidades.</a:t>
            </a:r>
          </a:p>
          <a:p>
            <a:pPr>
              <a:spcAft>
                <a:spcPts val="600"/>
              </a:spcAft>
            </a:pPr>
            <a:r>
              <a:rPr lang="es-ES" sz="5800" dirty="0" smtClean="0"/>
              <a:t>“La </a:t>
            </a:r>
            <a:r>
              <a:rPr lang="es-ES" sz="5800" dirty="0"/>
              <a:t>negociación por vía del proceso político tiende a imprimir a la relación entre el Estado y las instituciones un carácter de relación de fuerza, negociación y presión corporativas, limitando la independencia de las instituciones públicas y la necesaria transparencia que debieran tener los procesos de apropiación de recursos públicos” </a:t>
            </a:r>
            <a:r>
              <a:rPr lang="es-ES" sz="5800" dirty="0" smtClean="0"/>
              <a:t>(Brunner).</a:t>
            </a:r>
          </a:p>
          <a:p>
            <a:r>
              <a:rPr lang="es-ES" sz="5800" dirty="0" smtClean="0"/>
              <a:t>1980</a:t>
            </a:r>
            <a:r>
              <a:rPr lang="es-ES" sz="5800" dirty="0"/>
              <a:t>: 850 mil estudiantes: 80% matrícula pública.</a:t>
            </a:r>
          </a:p>
          <a:p>
            <a:pPr>
              <a:lnSpc>
                <a:spcPct val="80000"/>
              </a:lnSpc>
            </a:pPr>
            <a:endParaRPr lang="es-ES" sz="3600" i="1" dirty="0" smtClean="0"/>
          </a:p>
        </p:txBody>
      </p:sp>
      <p:sp>
        <p:nvSpPr>
          <p:cNvPr id="109572" name="3 Título"/>
          <p:cNvSpPr>
            <a:spLocks/>
          </p:cNvSpPr>
          <p:nvPr/>
        </p:nvSpPr>
        <p:spPr bwMode="auto">
          <a:xfrm>
            <a:off x="468313" y="285750"/>
            <a:ext cx="78295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990000"/>
                </a:solidFill>
              </a:rPr>
              <a:t>Financiamiento inercial y negociado</a:t>
            </a:r>
          </a:p>
        </p:txBody>
      </p:sp>
    </p:spTree>
    <p:extLst>
      <p:ext uri="{BB962C8B-B14F-4D97-AF65-F5344CB8AC3E}">
        <p14:creationId xmlns:p14="http://schemas.microsoft.com/office/powerpoint/2010/main" val="10187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9382" y="1377603"/>
            <a:ext cx="8494568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87400" lvl="2" indent="-254000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>
                <a:tab pos="895350" algn="l"/>
              </a:tabLst>
            </a:pPr>
            <a:r>
              <a:rPr lang="es-MX" sz="2600" kern="0" spc="-100" dirty="0" smtClean="0">
                <a:ea typeface="ＭＳ Ｐゴシック" pitchFamily="-44" charset="-128"/>
                <a:cs typeface="Arial" pitchFamily="34" charset="0"/>
              </a:rPr>
              <a:t>Precisar </a:t>
            </a:r>
            <a:r>
              <a:rPr lang="es-MX" sz="2600" b="1" kern="0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la corresponsabilidad y la concurrencia </a:t>
            </a:r>
            <a:r>
              <a:rPr lang="es-MX" sz="2600" kern="0" spc="-100" dirty="0">
                <a:ea typeface="ＭＳ Ｐゴシック" pitchFamily="-44" charset="-128"/>
                <a:cs typeface="Arial" pitchFamily="34" charset="0"/>
              </a:rPr>
              <a:t>que compete a la Federación y a las entidades federativas en </a:t>
            </a:r>
            <a:r>
              <a:rPr lang="es-MX" sz="2600" kern="0" spc="-100" dirty="0" smtClean="0">
                <a:ea typeface="ＭＳ Ｐゴシック" pitchFamily="-44" charset="-128"/>
                <a:cs typeface="Arial" pitchFamily="34" charset="0"/>
              </a:rPr>
              <a:t> el financiamiento a </a:t>
            </a:r>
            <a:r>
              <a:rPr lang="es-MX" sz="2600" kern="0" spc="-100" dirty="0">
                <a:ea typeface="ＭＳ Ｐゴシック" pitchFamily="-44" charset="-128"/>
                <a:cs typeface="Arial" pitchFamily="34" charset="0"/>
              </a:rPr>
              <a:t>las </a:t>
            </a:r>
            <a:r>
              <a:rPr lang="es-MX" sz="2600" kern="0" spc="-100" dirty="0" smtClean="0">
                <a:ea typeface="ＭＳ Ｐゴシック" pitchFamily="-44" charset="-128"/>
                <a:cs typeface="Arial" pitchFamily="34" charset="0"/>
              </a:rPr>
              <a:t>IPES</a:t>
            </a:r>
            <a:r>
              <a:rPr lang="es-MX" sz="2600" kern="0" spc="-100" dirty="0">
                <a:ea typeface="ＭＳ Ｐゴシック" pitchFamily="-44" charset="-128"/>
                <a:cs typeface="Arial" pitchFamily="34" charset="0"/>
              </a:rPr>
              <a:t>, definiendo la proporción que ambos deberán cubrir por mandato de ley, e incrementar su participación.</a:t>
            </a:r>
          </a:p>
          <a:p>
            <a:pPr marL="787400" lvl="2" indent="-254000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>
                <a:tab pos="895350" algn="l"/>
              </a:tabLst>
            </a:pPr>
            <a:r>
              <a:rPr lang="es-MX" sz="2600" kern="0" spc="-100" dirty="0" smtClean="0">
                <a:ea typeface="ＭＳ Ｐゴシック" pitchFamily="-44" charset="-128"/>
                <a:cs typeface="Arial" pitchFamily="34" charset="0"/>
              </a:rPr>
              <a:t>Establecer </a:t>
            </a:r>
            <a:r>
              <a:rPr lang="es-MX" sz="2600" b="1" kern="0" spc="-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un nuevo </a:t>
            </a:r>
            <a:r>
              <a:rPr lang="es-MX" sz="2600" b="1" kern="0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modelo de asignación presupuestal </a:t>
            </a:r>
            <a:r>
              <a:rPr lang="es-MX" sz="2600" kern="0" spc="-100" dirty="0" smtClean="0">
                <a:ea typeface="ＭＳ Ｐゴシック" pitchFamily="-44" charset="-128"/>
                <a:cs typeface="Arial" pitchFamily="34" charset="0"/>
              </a:rPr>
              <a:t>bajo </a:t>
            </a:r>
            <a:r>
              <a:rPr lang="es-MX" sz="2600" kern="0" spc="-100" dirty="0">
                <a:ea typeface="ＭＳ Ｐゴシック" pitchFamily="-44" charset="-128"/>
                <a:cs typeface="Arial" pitchFamily="34" charset="0"/>
              </a:rPr>
              <a:t>los principios de  institucionalización, suficiencia, equidad, transparencia, corresponsabilidad y reconocimiento al desempeño institucional.</a:t>
            </a:r>
          </a:p>
          <a:p>
            <a:pPr marL="787400" lvl="2" indent="-254000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>
                <a:tab pos="895350" algn="l"/>
              </a:tabLst>
            </a:pPr>
            <a:r>
              <a:rPr lang="es-MX" sz="2600" kern="0" spc="-100" dirty="0" smtClean="0">
                <a:ea typeface="ＭＳ Ｐゴシック" pitchFamily="-44" charset="-128"/>
                <a:cs typeface="Arial" pitchFamily="34" charset="0"/>
              </a:rPr>
              <a:t>Articular </a:t>
            </a:r>
            <a:r>
              <a:rPr lang="es-MX" sz="2600" kern="0" spc="-100" dirty="0">
                <a:ea typeface="ＭＳ Ｐゴシック" pitchFamily="-44" charset="-128"/>
                <a:cs typeface="Arial" pitchFamily="34" charset="0"/>
              </a:rPr>
              <a:t>las políticas de </a:t>
            </a:r>
            <a:r>
              <a:rPr lang="es-MX" sz="2600" b="1" kern="0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ampliación de matrícula </a:t>
            </a:r>
            <a:r>
              <a:rPr lang="es-MX" sz="2600" kern="0" spc="-100" dirty="0">
                <a:ea typeface="ＭＳ Ｐゴシック" pitchFamily="-44" charset="-128"/>
                <a:cs typeface="Arial" pitchFamily="34" charset="0"/>
              </a:rPr>
              <a:t>y asignación de recursos con visión de mediano y largo plazos</a:t>
            </a:r>
            <a:r>
              <a:rPr lang="es-MX" sz="2600" kern="0" spc="-100" dirty="0" smtClean="0">
                <a:ea typeface="ＭＳ Ｐゴシック" pitchFamily="-44" charset="-128"/>
                <a:cs typeface="Arial" pitchFamily="34" charset="0"/>
              </a:rPr>
              <a:t>.</a:t>
            </a:r>
            <a:endParaRPr lang="es-MX" sz="2400" kern="0" spc="-100" dirty="0">
              <a:ea typeface="ＭＳ Ｐゴシック" pitchFamily="-44" charset="-128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65018" y="488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</a:rPr>
              <a:t>PROPUESTAS DE LA ANUIES EN</a:t>
            </a:r>
          </a:p>
          <a:p>
            <a:r>
              <a:rPr lang="es-MX" sz="2400" b="1" i="1" dirty="0" smtClean="0">
                <a:solidFill>
                  <a:schemeClr val="accent2">
                    <a:lumMod val="75000"/>
                  </a:schemeClr>
                </a:solidFill>
              </a:rPr>
              <a:t>INCLUSIÓN CON RESPONSABILIDAD SOCIAL</a:t>
            </a:r>
            <a:endParaRPr lang="es-MX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650" y="1436340"/>
            <a:ext cx="8534400" cy="38472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87400" lvl="2" indent="-254000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>
                <a:tab pos="895350" algn="l"/>
              </a:tabLst>
            </a:pPr>
            <a:r>
              <a:rPr lang="es-ES_tradnl" sz="2800" kern="0" spc="-100" dirty="0">
                <a:ea typeface="ＭＳ Ｐゴシック" pitchFamily="-44" charset="-128"/>
                <a:cs typeface="Arial" pitchFamily="34" charset="0"/>
              </a:rPr>
              <a:t>Redefinir los </a:t>
            </a:r>
            <a:r>
              <a:rPr lang="es-ES_tradnl" sz="2800" b="1" kern="0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programas y fondos  de financiamiento extraordinario</a:t>
            </a:r>
            <a:r>
              <a:rPr lang="es-ES_tradnl" sz="2800" kern="0" spc="-100" dirty="0" smtClean="0">
                <a:ea typeface="ＭＳ Ｐゴシック" pitchFamily="-44" charset="-128"/>
                <a:cs typeface="Arial" pitchFamily="34" charset="0"/>
              </a:rPr>
              <a:t>, </a:t>
            </a:r>
            <a:r>
              <a:rPr lang="es-ES_tradnl" sz="2800" kern="0" spc="-100" dirty="0">
                <a:ea typeface="ＭＳ Ｐゴシック" pitchFamily="-44" charset="-128"/>
                <a:cs typeface="Arial" pitchFamily="34" charset="0"/>
              </a:rPr>
              <a:t>bajo criterios de programación y presupuestación plurianual, simplificación </a:t>
            </a:r>
            <a:r>
              <a:rPr lang="es-ES_tradnl" sz="2800" kern="0" spc="-100" dirty="0" smtClean="0">
                <a:ea typeface="ＭＳ Ｐゴシック" pitchFamily="-44" charset="-128"/>
                <a:cs typeface="Arial" pitchFamily="34" charset="0"/>
              </a:rPr>
              <a:t>flexibilidad</a:t>
            </a:r>
            <a:r>
              <a:rPr lang="es-ES_tradnl" sz="2800" kern="0" spc="-100" dirty="0">
                <a:ea typeface="ＭＳ Ｐゴシック" pitchFamily="-44" charset="-128"/>
                <a:cs typeface="Arial" pitchFamily="34" charset="0"/>
              </a:rPr>
              <a:t> </a:t>
            </a:r>
            <a:r>
              <a:rPr lang="es-ES_tradnl" sz="2800" kern="0" spc="-100" dirty="0" smtClean="0">
                <a:ea typeface="ＭＳ Ｐゴシック" pitchFamily="-44" charset="-128"/>
                <a:cs typeface="Arial" pitchFamily="34" charset="0"/>
              </a:rPr>
              <a:t>y articulación a la planeación institucional. </a:t>
            </a:r>
            <a:endParaRPr lang="es-ES_tradnl" sz="2800" kern="0" spc="-100" dirty="0">
              <a:ea typeface="ＭＳ Ｐゴシック" pitchFamily="-44" charset="-128"/>
              <a:cs typeface="Arial" pitchFamily="34" charset="0"/>
            </a:endParaRPr>
          </a:p>
          <a:p>
            <a:pPr marL="787400" lvl="2" indent="-254000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>
                <a:tab pos="895350" algn="l"/>
              </a:tabLst>
            </a:pPr>
            <a:r>
              <a:rPr lang="es-ES_tradnl" sz="2800" kern="0" spc="-100" dirty="0" smtClean="0">
                <a:ea typeface="ＭＳ Ｐゴシック" pitchFamily="-44" charset="-128"/>
                <a:cs typeface="Arial" pitchFamily="34" charset="0"/>
              </a:rPr>
              <a:t>Articular y simplificar </a:t>
            </a:r>
            <a:r>
              <a:rPr lang="es-ES_tradnl" sz="2800" kern="0" spc="-100" dirty="0">
                <a:ea typeface="ＭＳ Ｐゴシック" pitchFamily="-44" charset="-128"/>
                <a:cs typeface="Arial" pitchFamily="34" charset="0"/>
              </a:rPr>
              <a:t>los procesos de </a:t>
            </a:r>
            <a:r>
              <a:rPr lang="es-ES_tradnl" sz="2800" b="1" kern="0" spc="-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evaluación, </a:t>
            </a:r>
            <a:r>
              <a:rPr lang="es-ES_tradnl" sz="2800" b="1" kern="0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fiscalización </a:t>
            </a:r>
            <a:r>
              <a:rPr lang="es-ES_tradnl" sz="2800" b="1" kern="0" spc="-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y auditoría </a:t>
            </a:r>
            <a:r>
              <a:rPr lang="es-ES_tradnl" sz="2800" kern="0" spc="-100" dirty="0" smtClean="0">
                <a:ea typeface="ＭＳ Ｐゴシック" pitchFamily="-44" charset="-128"/>
                <a:cs typeface="Arial" pitchFamily="34" charset="0"/>
              </a:rPr>
              <a:t>a a las IPES.</a:t>
            </a:r>
            <a:endParaRPr lang="es-ES_tradnl" sz="2800" kern="0" spc="-100" dirty="0">
              <a:ea typeface="ＭＳ Ｐゴシック" pitchFamily="-44" charset="-128"/>
              <a:cs typeface="Arial" pitchFamily="34" charset="0"/>
            </a:endParaRPr>
          </a:p>
          <a:p>
            <a:pPr marL="787400" lvl="2" indent="-254000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>
                <a:tab pos="895350" algn="l"/>
              </a:tabLst>
            </a:pPr>
            <a:r>
              <a:rPr lang="es-ES_tradnl" sz="2800" kern="0" spc="-100" dirty="0" smtClean="0">
                <a:ea typeface="ＭＳ Ｐゴシック" pitchFamily="-44" charset="-128"/>
                <a:cs typeface="Arial" pitchFamily="34" charset="0"/>
              </a:rPr>
              <a:t>Fortalecer la </a:t>
            </a:r>
            <a:r>
              <a:rPr lang="es-ES_tradnl" sz="2800" b="1" kern="0" spc="-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transparencia </a:t>
            </a:r>
            <a:r>
              <a:rPr lang="es-ES_tradnl" sz="2800" b="1" kern="0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y rendición de </a:t>
            </a:r>
            <a:r>
              <a:rPr lang="es-ES_tradnl" sz="2800" b="1" kern="0" spc="-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44" charset="-128"/>
                <a:cs typeface="Arial" pitchFamily="34" charset="0"/>
              </a:rPr>
              <a:t>cuentas </a:t>
            </a:r>
            <a:r>
              <a:rPr lang="es-ES_tradnl" sz="2800" kern="0" spc="-100" dirty="0">
                <a:ea typeface="ＭＳ Ｐゴシック" pitchFamily="-44" charset="-128"/>
                <a:cs typeface="Arial" pitchFamily="34" charset="0"/>
              </a:rPr>
              <a:t>de las IPES. 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665018" y="488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</a:rPr>
              <a:t>PROPUESTAS DE LA ANUIES EN</a:t>
            </a:r>
          </a:p>
          <a:p>
            <a:r>
              <a:rPr lang="es-MX" sz="2400" b="1" i="1" dirty="0" smtClean="0">
                <a:solidFill>
                  <a:schemeClr val="accent2">
                    <a:lumMod val="75000"/>
                  </a:schemeClr>
                </a:solidFill>
              </a:rPr>
              <a:t>INCLUSIÓN CON RESPONSABILIDAD SOCIAL</a:t>
            </a:r>
            <a:endParaRPr lang="es-MX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37506"/>
            <a:ext cx="7772400" cy="4334494"/>
          </a:xfrm>
        </p:spPr>
        <p:txBody>
          <a:bodyPr>
            <a:noAutofit/>
          </a:bodyPr>
          <a:lstStyle/>
          <a:p>
            <a: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VIII Curso </a:t>
            </a:r>
            <a: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interinstitucional</a:t>
            </a:r>
            <a:b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Seminario de Educación Superior</a:t>
            </a:r>
            <a: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Economía y política de la educación superior</a:t>
            </a:r>
            <a:b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Sesión 4</a:t>
            </a:r>
            <a: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MX" sz="32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MX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Financiamiento público a la educación superior</a:t>
            </a:r>
            <a:endParaRPr lang="es-MX" sz="3200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794772"/>
            <a:ext cx="7772400" cy="914400"/>
          </a:xfrm>
        </p:spPr>
        <p:txBody>
          <a:bodyPr>
            <a:normAutofit fontScale="25000" lnSpcReduction="20000"/>
          </a:bodyPr>
          <a:lstStyle/>
          <a:p>
            <a:r>
              <a:rPr lang="es-MX" sz="6400" b="1" dirty="0" smtClean="0"/>
              <a:t>29 de Agosto de 2014</a:t>
            </a:r>
          </a:p>
          <a:p>
            <a:r>
              <a:rPr lang="es-MX" sz="6400" b="1" dirty="0" smtClean="0"/>
              <a:t>Mtro. Javier Mendoza Rojas</a:t>
            </a:r>
          </a:p>
          <a:p>
            <a:r>
              <a:rPr lang="es-MX" sz="6400" b="1" dirty="0" smtClean="0"/>
              <a:t>IISUE/SES/UNAM</a:t>
            </a:r>
            <a:endParaRPr lang="es-MX" sz="6400" dirty="0"/>
          </a:p>
        </p:txBody>
      </p:sp>
    </p:spTree>
    <p:extLst>
      <p:ext uri="{BB962C8B-B14F-4D97-AF65-F5344CB8AC3E}">
        <p14:creationId xmlns:p14="http://schemas.microsoft.com/office/powerpoint/2010/main" val="31050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560388" y="792163"/>
            <a:ext cx="7929562" cy="5875337"/>
          </a:xfrm>
          <a:ln w="76200" cmpd="tri">
            <a:solidFill>
              <a:srgbClr val="8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100" dirty="0"/>
              <a:t>Disminución de apoyos fiscales a las universidades públicas.</a:t>
            </a:r>
          </a:p>
          <a:p>
            <a:r>
              <a:rPr lang="es-ES" sz="2100" dirty="0"/>
              <a:t>Expansión del sector privado.</a:t>
            </a:r>
          </a:p>
          <a:p>
            <a:r>
              <a:rPr lang="es-ES" sz="2100" dirty="0"/>
              <a:t>Caída en el gasto </a:t>
            </a:r>
            <a:r>
              <a:rPr lang="es-ES" sz="2100" dirty="0" smtClean="0"/>
              <a:t>federal ES/PIB: 1982 - 0.72 %;  1990 - 0.43%</a:t>
            </a:r>
            <a:endParaRPr lang="es-ES" sz="2100" dirty="0"/>
          </a:p>
          <a:p>
            <a:r>
              <a:rPr lang="es-ES" sz="2100" dirty="0" smtClean="0"/>
              <a:t>Pérdida de la  </a:t>
            </a:r>
            <a:r>
              <a:rPr lang="es-ES" sz="2100" dirty="0"/>
              <a:t>quinta parte </a:t>
            </a:r>
            <a:r>
              <a:rPr lang="es-ES" sz="2100" dirty="0" smtClean="0"/>
              <a:t>del valor del gasto federal a ES; aumento de </a:t>
            </a:r>
            <a:r>
              <a:rPr lang="es-ES" sz="2100" dirty="0"/>
              <a:t>40</a:t>
            </a:r>
            <a:r>
              <a:rPr lang="es-ES" sz="2100" dirty="0" smtClean="0"/>
              <a:t>% de matrícula.</a:t>
            </a:r>
            <a:endParaRPr lang="es-ES" sz="2100" dirty="0"/>
          </a:p>
          <a:p>
            <a:r>
              <a:rPr lang="es-ES" sz="2100" dirty="0" smtClean="0"/>
              <a:t>Giro en discurso político: “En </a:t>
            </a:r>
            <a:r>
              <a:rPr lang="es-ES" sz="2100" dirty="0"/>
              <a:t>la educación del nivel superior importará conciliar la cantidad con la calidad…En la asignación de recursos financieros se establecerán criterios que estimulen los esfuerzos a favor de la calidad y la eficacia, y se evaluará la correspondencia entre los fondos otorgados y los resultados obtenidos” (Programa de Educación, Cultura, Recreación y Deporte 1983-1988 ).</a:t>
            </a:r>
          </a:p>
          <a:p>
            <a:r>
              <a:rPr lang="es-ES" sz="2100" dirty="0"/>
              <a:t>Primeros intentos </a:t>
            </a:r>
            <a:r>
              <a:rPr lang="es-ES" sz="2100" dirty="0" smtClean="0"/>
              <a:t>de </a:t>
            </a:r>
            <a:r>
              <a:rPr lang="es-ES" sz="2100" dirty="0"/>
              <a:t>financiamiento direccionado: PRONAES, PROIDES.</a:t>
            </a:r>
          </a:p>
          <a:p>
            <a:r>
              <a:rPr lang="es-ES" sz="2100" dirty="0" smtClean="0"/>
              <a:t>Limitaciones de los programas: razones económicas </a:t>
            </a:r>
            <a:r>
              <a:rPr lang="es-ES" sz="2100" dirty="0"/>
              <a:t>y políticas (resistencias).</a:t>
            </a:r>
          </a:p>
          <a:p>
            <a:pPr>
              <a:lnSpc>
                <a:spcPct val="80000"/>
              </a:lnSpc>
            </a:pPr>
            <a:endParaRPr lang="es-ES" dirty="0"/>
          </a:p>
          <a:p>
            <a:pPr>
              <a:lnSpc>
                <a:spcPct val="80000"/>
              </a:lnSpc>
            </a:pPr>
            <a:endParaRPr lang="es-ES" dirty="0"/>
          </a:p>
        </p:txBody>
      </p:sp>
      <p:sp>
        <p:nvSpPr>
          <p:cNvPr id="109572" name="3 Título"/>
          <p:cNvSpPr>
            <a:spLocks/>
          </p:cNvSpPr>
          <p:nvPr/>
        </p:nvSpPr>
        <p:spPr bwMode="auto">
          <a:xfrm>
            <a:off x="468313" y="285750"/>
            <a:ext cx="78295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s-ES" sz="2800" b="1" dirty="0" smtClean="0">
                <a:solidFill>
                  <a:srgbClr val="990000"/>
                </a:solidFill>
              </a:rPr>
              <a:t>Crisis</a:t>
            </a:r>
            <a:endParaRPr lang="es-ES" sz="28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8721245" y="6333722"/>
            <a:ext cx="422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[2]</a:t>
            </a:r>
            <a:endParaRPr lang="es-MX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335647"/>
            <a:ext cx="9205913" cy="583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28701" y="335647"/>
            <a:ext cx="7692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cap="small" dirty="0"/>
              <a:t>Tasas de crecimiento anual del gasto federal y de la matrícula </a:t>
            </a:r>
            <a:endParaRPr lang="es-MX" b="1" dirty="0"/>
          </a:p>
          <a:p>
            <a:pPr algn="ctr"/>
            <a:r>
              <a:rPr lang="es-ES" b="1" cap="small" dirty="0"/>
              <a:t>de educación superior , 1981-1990 </a:t>
            </a:r>
            <a:endParaRPr lang="es-MX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67378" y="6171393"/>
            <a:ext cx="805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Fuente: </a:t>
            </a:r>
            <a:r>
              <a:rPr lang="es-MX" sz="1200" dirty="0" smtClean="0"/>
              <a:t>Tomado de Mendoza, Javier, “Tres décadas de financiamiento de la educación superior” en </a:t>
            </a:r>
            <a:r>
              <a:rPr lang="es-MX" sz="1200" dirty="0" err="1" smtClean="0"/>
              <a:t>Arnaut</a:t>
            </a:r>
            <a:r>
              <a:rPr lang="es-MX" sz="1200" dirty="0" smtClean="0"/>
              <a:t> y </a:t>
            </a:r>
            <a:r>
              <a:rPr lang="es-MX" sz="1200" dirty="0" err="1" smtClean="0"/>
              <a:t>Giorguli</a:t>
            </a:r>
            <a:r>
              <a:rPr lang="es-MX" sz="1200" dirty="0" smtClean="0"/>
              <a:t> (</a:t>
            </a:r>
            <a:r>
              <a:rPr lang="es-MX" sz="1200" dirty="0" err="1" smtClean="0"/>
              <a:t>Coords</a:t>
            </a:r>
            <a:r>
              <a:rPr lang="es-MX" sz="1200" dirty="0" smtClean="0"/>
              <a:t>.) Educación, El Colegio de México, 2010, Los grandes problemas de México, volumen VII.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1218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560388" y="792163"/>
            <a:ext cx="7929562" cy="5875337"/>
          </a:xfrm>
          <a:ln w="76200" cmpd="tri"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sz="2800" dirty="0" smtClean="0"/>
          </a:p>
          <a:p>
            <a:pPr>
              <a:lnSpc>
                <a:spcPct val="80000"/>
              </a:lnSpc>
            </a:pPr>
            <a:r>
              <a:rPr lang="es-ES" sz="2800" dirty="0" smtClean="0"/>
              <a:t>Tratados comerciales (</a:t>
            </a:r>
            <a:r>
              <a:rPr lang="es-ES" sz="2800" cap="small" dirty="0" err="1"/>
              <a:t>tlcan</a:t>
            </a:r>
            <a:r>
              <a:rPr lang="es-ES" sz="2800" dirty="0" smtClean="0"/>
              <a:t>).</a:t>
            </a:r>
          </a:p>
          <a:p>
            <a:pPr>
              <a:lnSpc>
                <a:spcPct val="80000"/>
              </a:lnSpc>
            </a:pPr>
            <a:r>
              <a:rPr lang="es-ES" sz="2800" dirty="0" smtClean="0"/>
              <a:t>Reformas económicas: modelo </a:t>
            </a:r>
            <a:r>
              <a:rPr lang="es-ES" sz="2800" dirty="0"/>
              <a:t>económico regulado por el </a:t>
            </a:r>
            <a:r>
              <a:rPr lang="es-ES" sz="2800" dirty="0" smtClean="0"/>
              <a:t>mercado y privatizaciones.</a:t>
            </a:r>
          </a:p>
          <a:p>
            <a:pPr>
              <a:lnSpc>
                <a:spcPct val="80000"/>
              </a:lnSpc>
            </a:pPr>
            <a:r>
              <a:rPr lang="es-ES" sz="2800" dirty="0" smtClean="0"/>
              <a:t>Políticas </a:t>
            </a:r>
            <a:r>
              <a:rPr lang="es-ES" sz="2800" dirty="0"/>
              <a:t>impulsadas por </a:t>
            </a:r>
            <a:r>
              <a:rPr lang="es-ES" sz="2800" dirty="0" smtClean="0"/>
              <a:t>organismos internacionales para </a:t>
            </a:r>
            <a:r>
              <a:rPr lang="es-ES" sz="2800" dirty="0"/>
              <a:t>realizar reformas en los sistemas </a:t>
            </a:r>
            <a:r>
              <a:rPr lang="es-ES" sz="2800" dirty="0" smtClean="0"/>
              <a:t>educativos.</a:t>
            </a:r>
          </a:p>
          <a:p>
            <a:pPr>
              <a:lnSpc>
                <a:spcPct val="80000"/>
              </a:lnSpc>
            </a:pPr>
            <a:r>
              <a:rPr lang="es-ES" sz="2800" dirty="0" smtClean="0"/>
              <a:t>Dificultades </a:t>
            </a:r>
            <a:r>
              <a:rPr lang="es-ES" sz="2800" dirty="0"/>
              <a:t>de las finanzas </a:t>
            </a:r>
            <a:r>
              <a:rPr lang="es-ES" sz="2800" dirty="0" smtClean="0"/>
              <a:t>públicas.</a:t>
            </a:r>
          </a:p>
          <a:p>
            <a:pPr>
              <a:lnSpc>
                <a:spcPct val="80000"/>
              </a:lnSpc>
            </a:pPr>
            <a:r>
              <a:rPr lang="es-ES" sz="2800" dirty="0" smtClean="0"/>
              <a:t>Expansión </a:t>
            </a:r>
            <a:r>
              <a:rPr lang="es-ES" sz="2800" dirty="0"/>
              <a:t>y desregulación de la educación superior </a:t>
            </a:r>
            <a:r>
              <a:rPr lang="es-ES" sz="2800" dirty="0" smtClean="0"/>
              <a:t>privada.</a:t>
            </a:r>
          </a:p>
          <a:p>
            <a:pPr>
              <a:lnSpc>
                <a:spcPct val="80000"/>
              </a:lnSpc>
            </a:pPr>
            <a:r>
              <a:rPr lang="es-MX" sz="2800" dirty="0" smtClean="0"/>
              <a:t>Cambios en el mercado </a:t>
            </a:r>
            <a:r>
              <a:rPr lang="es-MX" sz="2800" dirty="0"/>
              <a:t>educativo con una mayor competencia entre las </a:t>
            </a:r>
            <a:r>
              <a:rPr lang="es-MX" sz="2800" dirty="0" smtClean="0"/>
              <a:t>instituciones.</a:t>
            </a:r>
          </a:p>
          <a:p>
            <a:pPr>
              <a:lnSpc>
                <a:spcPct val="80000"/>
              </a:lnSpc>
            </a:pPr>
            <a:r>
              <a:rPr lang="es-MX" sz="2800" dirty="0" smtClean="0"/>
              <a:t>Desprestigio de la Universidad Pública y problemas no resueltos.</a:t>
            </a:r>
            <a:endParaRPr lang="es-MX" sz="2800" dirty="0"/>
          </a:p>
          <a:p>
            <a:pPr>
              <a:lnSpc>
                <a:spcPct val="80000"/>
              </a:lnSpc>
            </a:pPr>
            <a:endParaRPr lang="es-ES" dirty="0"/>
          </a:p>
        </p:txBody>
      </p:sp>
      <p:sp>
        <p:nvSpPr>
          <p:cNvPr id="109572" name="3 Título"/>
          <p:cNvSpPr>
            <a:spLocks/>
          </p:cNvSpPr>
          <p:nvPr/>
        </p:nvSpPr>
        <p:spPr bwMode="auto">
          <a:xfrm>
            <a:off x="468313" y="285750"/>
            <a:ext cx="78295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s-ES" sz="2800" b="1" dirty="0" smtClean="0">
                <a:solidFill>
                  <a:srgbClr val="990000"/>
                </a:solidFill>
              </a:rPr>
              <a:t>Nuevas políticas de financiamiento</a:t>
            </a:r>
            <a:endParaRPr lang="es-ES" sz="28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560388" y="792163"/>
            <a:ext cx="7929562" cy="5875337"/>
          </a:xfrm>
          <a:ln w="76200" cmpd="tri">
            <a:solidFill>
              <a:srgbClr val="800000"/>
            </a:solidFill>
          </a:ln>
        </p:spPr>
        <p:txBody>
          <a:bodyPr>
            <a:noAutofit/>
          </a:bodyPr>
          <a:lstStyle/>
          <a:p>
            <a:r>
              <a:rPr lang="es-ES" sz="2000" dirty="0"/>
              <a:t>Ejes de la modernización en ES: evaluación y </a:t>
            </a:r>
            <a:r>
              <a:rPr lang="es-ES" sz="2000" dirty="0" smtClean="0"/>
              <a:t>financiamiento.</a:t>
            </a:r>
            <a:endParaRPr lang="es-ES" sz="2000" dirty="0"/>
          </a:p>
          <a:p>
            <a:r>
              <a:rPr lang="es-ES" sz="2000" dirty="0"/>
              <a:t>Estado Evaluador y vigilante del uso de los recursos </a:t>
            </a:r>
            <a:r>
              <a:rPr lang="es-ES" sz="2000" dirty="0" smtClean="0"/>
              <a:t>públicos.</a:t>
            </a:r>
            <a:endParaRPr lang="es-ES" sz="2000" dirty="0"/>
          </a:p>
          <a:p>
            <a:r>
              <a:rPr lang="es-ES" sz="2000" dirty="0"/>
              <a:t>De la planeación indicativa a la direccionalidad </a:t>
            </a:r>
            <a:r>
              <a:rPr lang="es-ES" sz="2000" dirty="0" smtClean="0"/>
              <a:t>estatal.</a:t>
            </a:r>
            <a:endParaRPr lang="es-ES" sz="2000" dirty="0"/>
          </a:p>
          <a:p>
            <a:r>
              <a:rPr lang="es-ES" sz="2000" dirty="0"/>
              <a:t>Del modelo de financiamiento inercial y negociado a modelo sustentado en la competencia y el </a:t>
            </a:r>
            <a:r>
              <a:rPr lang="es-ES" sz="2000" dirty="0" smtClean="0"/>
              <a:t>desempeño institucional.</a:t>
            </a:r>
            <a:endParaRPr lang="es-ES" sz="2000" dirty="0"/>
          </a:p>
          <a:p>
            <a:r>
              <a:rPr lang="es-ES" sz="2000" dirty="0"/>
              <a:t>nueva relación entre las universidades y el gobierno federal: otorgamiento de estímulos a instituciones e individuos en función de </a:t>
            </a:r>
            <a:r>
              <a:rPr lang="es-ES" sz="2000" dirty="0" smtClean="0"/>
              <a:t>indicadores: </a:t>
            </a:r>
            <a:r>
              <a:rPr lang="es-ES" sz="2000" dirty="0" err="1" smtClean="0"/>
              <a:t>deshomologación</a:t>
            </a:r>
            <a:r>
              <a:rPr lang="es-ES" sz="2000" dirty="0" smtClean="0"/>
              <a:t>.</a:t>
            </a:r>
            <a:endParaRPr lang="es-ES" sz="2000" dirty="0"/>
          </a:p>
          <a:p>
            <a:r>
              <a:rPr lang="es-ES" sz="2000" b="1" dirty="0" smtClean="0">
                <a:solidFill>
                  <a:srgbClr val="990000"/>
                </a:solidFill>
              </a:rPr>
              <a:t>Criterio </a:t>
            </a:r>
            <a:r>
              <a:rPr lang="es-ES" sz="2000" b="1" dirty="0">
                <a:solidFill>
                  <a:srgbClr val="990000"/>
                </a:solidFill>
              </a:rPr>
              <a:t>formal: plantilla de personal registrada. “Modelo de educación superior”.</a:t>
            </a: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Nueva política de subsidios: ordinario (pago de nómina y gastos básicos de operación) y extraordinario (desarrollo de proyectos específicos para mejoramiento y reordenación.</a:t>
            </a:r>
          </a:p>
          <a:p>
            <a:r>
              <a:rPr lang="es-ES" sz="2000" dirty="0" smtClean="0"/>
              <a:t>Saldo </a:t>
            </a:r>
            <a:r>
              <a:rPr lang="es-ES" sz="2000" dirty="0"/>
              <a:t>de la década: recuperación financiera. El </a:t>
            </a:r>
            <a:r>
              <a:rPr lang="es-ES" sz="2000" dirty="0" smtClean="0"/>
              <a:t>crecimiento del gasto </a:t>
            </a:r>
            <a:r>
              <a:rPr lang="es-ES" sz="2000" dirty="0"/>
              <a:t>federal triplicó el de la matrícula (90 y 31 </a:t>
            </a:r>
            <a:r>
              <a:rPr lang="es-ES" sz="2000" dirty="0" smtClean="0"/>
              <a:t>%).</a:t>
            </a:r>
            <a:endParaRPr lang="es-ES" sz="2000" dirty="0"/>
          </a:p>
          <a:p>
            <a:r>
              <a:rPr lang="es-ES" sz="2000" dirty="0"/>
              <a:t>2000: Matrícula </a:t>
            </a:r>
            <a:r>
              <a:rPr lang="es-ES" sz="2000" dirty="0" smtClean="0"/>
              <a:t>de educación superior: alrededor de dos </a:t>
            </a:r>
            <a:r>
              <a:rPr lang="es-ES" sz="2000" dirty="0"/>
              <a:t>millones de estudiantes</a:t>
            </a:r>
            <a:r>
              <a:rPr lang="es-ES" sz="2000" dirty="0" smtClean="0"/>
              <a:t>.</a:t>
            </a:r>
          </a:p>
          <a:p>
            <a:endParaRPr lang="es-MX" sz="2000" dirty="0"/>
          </a:p>
          <a:p>
            <a:endParaRPr lang="es-ES" sz="2000" dirty="0"/>
          </a:p>
        </p:txBody>
      </p:sp>
      <p:sp>
        <p:nvSpPr>
          <p:cNvPr id="4" name="3 Título"/>
          <p:cNvSpPr>
            <a:spLocks/>
          </p:cNvSpPr>
          <p:nvPr/>
        </p:nvSpPr>
        <p:spPr bwMode="auto">
          <a:xfrm>
            <a:off x="468313" y="285750"/>
            <a:ext cx="78295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s-ES" sz="2800" b="1" dirty="0" smtClean="0">
                <a:solidFill>
                  <a:srgbClr val="990000"/>
                </a:solidFill>
              </a:rPr>
              <a:t>Nuevas políticas de financiamiento</a:t>
            </a:r>
            <a:endParaRPr lang="es-ES" sz="28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560388" y="792163"/>
            <a:ext cx="7929562" cy="5875337"/>
          </a:xfrm>
          <a:ln w="76200" cmpd="tri">
            <a:solidFill>
              <a:srgbClr val="800000"/>
            </a:solidFill>
          </a:ln>
        </p:spPr>
        <p:txBody>
          <a:bodyPr>
            <a:normAutofit fontScale="92500"/>
          </a:bodyPr>
          <a:lstStyle/>
          <a:p>
            <a:pPr lvl="1"/>
            <a:r>
              <a:rPr lang="es-ES" dirty="0"/>
              <a:t>Unos actores consideran que el tránsito del juego de los arreglos políticos a los arreglos del juego por políticas públicas, habría modificado la noción y el papel de la autonomía universitaria. </a:t>
            </a:r>
          </a:p>
          <a:p>
            <a:pPr marL="1162050" lvl="1" indent="0">
              <a:buNone/>
            </a:pPr>
            <a:r>
              <a:rPr lang="es-ES" sz="2500" dirty="0" smtClean="0"/>
              <a:t>“</a:t>
            </a:r>
            <a:r>
              <a:rPr lang="es-ES" sz="2500" dirty="0" smtClean="0"/>
              <a:t>El </a:t>
            </a:r>
            <a:r>
              <a:rPr lang="es-ES" sz="2500" dirty="0"/>
              <a:t>mayor de estos cambios tiene que ver con el </a:t>
            </a:r>
            <a:r>
              <a:rPr lang="es-ES" sz="2500" i="1" dirty="0"/>
              <a:t>ámbito de las decisiones técnicas, académicas y financieras de cada universidad, donde la diversificación de bolsas de financiamiento federal explica el robustecimiento de una burocracia profesional dedicada a la gestión de dichos recursos” </a:t>
            </a:r>
            <a:r>
              <a:rPr lang="es-ES" sz="2500" dirty="0"/>
              <a:t>(</a:t>
            </a:r>
            <a:r>
              <a:rPr lang="es-ES" sz="2500" dirty="0" smtClean="0"/>
              <a:t>Acosta. </a:t>
            </a:r>
            <a:r>
              <a:rPr lang="es-ES" sz="2500" i="1" dirty="0" smtClean="0"/>
              <a:t>Príncipes, burócratas y gerentes</a:t>
            </a:r>
            <a:r>
              <a:rPr lang="es-ES" sz="2500" dirty="0" smtClean="0"/>
              <a:t>)</a:t>
            </a:r>
          </a:p>
          <a:p>
            <a:pPr lvl="1"/>
            <a:r>
              <a:rPr lang="es-ES" dirty="0" smtClean="0"/>
              <a:t>Otros </a:t>
            </a:r>
            <a:r>
              <a:rPr lang="es-ES" dirty="0"/>
              <a:t>actores, académicos y políticos, </a:t>
            </a:r>
            <a:r>
              <a:rPr lang="es-ES" dirty="0" smtClean="0"/>
              <a:t>juzgan </a:t>
            </a:r>
            <a:r>
              <a:rPr lang="es-ES" dirty="0"/>
              <a:t>la nueva generación de políticas como instrumentos indispensables para la consolidación académica de las </a:t>
            </a:r>
            <a:r>
              <a:rPr lang="es-ES" dirty="0" smtClean="0"/>
              <a:t>universidades</a:t>
            </a:r>
            <a:r>
              <a:rPr lang="es-ES" dirty="0" smtClean="0"/>
              <a:t>.</a:t>
            </a:r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3 Título"/>
          <p:cNvSpPr>
            <a:spLocks/>
          </p:cNvSpPr>
          <p:nvPr/>
        </p:nvSpPr>
        <p:spPr bwMode="auto">
          <a:xfrm>
            <a:off x="468313" y="285750"/>
            <a:ext cx="78295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s-ES" sz="2800" b="1" dirty="0" smtClean="0">
                <a:solidFill>
                  <a:srgbClr val="990000"/>
                </a:solidFill>
              </a:rPr>
              <a:t>Nuevas políticas de financiamiento</a:t>
            </a:r>
            <a:endParaRPr lang="es-ES" sz="28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4448</TotalTime>
  <Words>2186</Words>
  <Application>Microsoft Office PowerPoint</Application>
  <PresentationFormat>Presentación en pantalla (4:3)</PresentationFormat>
  <Paragraphs>231</Paragraphs>
  <Slides>42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VIII Curso interinstitucional  Seminario de Educación Superior Economía y política de la educación superior   Sesión 4 Financiamiento público a la educación superior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Negociaciones en el Congreso</vt:lpstr>
      <vt:lpstr>Composición LX Legislatura Cámara de Diputados</vt:lpstr>
      <vt:lpstr>Presentación de PowerPoint</vt:lpstr>
      <vt:lpstr>Resultados</vt:lpstr>
      <vt:lpstr>Presentación de PowerPoint</vt:lpstr>
      <vt:lpstr>Fuente: Elaboración propia con datos del Proyecto de Presupuesto de Egresos de la Federación y del Presupuesto de Egresos de la Federación, años 2006 a 2014.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Retorno del PRI y reformas estructurales (2012…)</vt:lpstr>
      <vt:lpstr>Presentación de PowerPoint</vt:lpstr>
      <vt:lpstr> Disposiciones sobre el financiamiento público  Ley General de Educación </vt:lpstr>
      <vt:lpstr> Disposiciones sobre el financiamiento público  Ley para la Coordinación de la Educación Superior </vt:lpstr>
      <vt:lpstr>Presentación de PowerPoint</vt:lpstr>
      <vt:lpstr>Gasto en educación superior, 2014 (Millones de pesos y % del PIB)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PROBLEMAS DE FINANCIAMIENTO  DE LA EDUCACIÓN SUPERIOR</vt:lpstr>
      <vt:lpstr>Presentación de PowerPoint</vt:lpstr>
      <vt:lpstr>PROBLEMAS DE FINANCIAMIENTO  DE LA EDUCACIÓN SUPERIOR</vt:lpstr>
      <vt:lpstr>Presentación de PowerPoint</vt:lpstr>
      <vt:lpstr>PROBLEMAS DE FINANCIAMIENTO  DE LA EDUCACIÓN SUPERIOR</vt:lpstr>
      <vt:lpstr>Presentación de PowerPoint</vt:lpstr>
      <vt:lpstr>Presentación de PowerPoint</vt:lpstr>
      <vt:lpstr>Presentación de PowerPoint</vt:lpstr>
      <vt:lpstr>Presentación de PowerPoint</vt:lpstr>
      <vt:lpstr>VIII Curso interinstitucional  Seminario de Educación Superior Economía y política de la educación superior   Sesión 4 Financiamiento público a la educación superior</vt:lpstr>
    </vt:vector>
  </TitlesOfParts>
  <Company>ANUIES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Reveca Enriqueta Rivera Galicia</dc:creator>
  <cp:lastModifiedBy>Javier Mendoza</cp:lastModifiedBy>
  <cp:revision>317</cp:revision>
  <cp:lastPrinted>2014-08-20T17:18:10Z</cp:lastPrinted>
  <dcterms:created xsi:type="dcterms:W3CDTF">2013-10-29T23:47:02Z</dcterms:created>
  <dcterms:modified xsi:type="dcterms:W3CDTF">2014-08-29T21:06:16Z</dcterms:modified>
</cp:coreProperties>
</file>