
<file path=[Content_Types].xml><?xml version="1.0" encoding="utf-8"?>
<Types xmlns="http://schemas.openxmlformats.org/package/2006/content-types">
  <Default Extension="xml" ContentType="application/xml"/>
  <Default Extension="xlsm" ContentType="application/vnd.ms-excel.sheet.macroEnabled.12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40" r:id="rId2"/>
    <p:sldMasterId id="2147483752" r:id="rId3"/>
    <p:sldMasterId id="2147483765" r:id="rId4"/>
    <p:sldMasterId id="2147483777" r:id="rId5"/>
  </p:sldMasterIdLst>
  <p:notesMasterIdLst>
    <p:notesMasterId r:id="rId36"/>
  </p:notesMasterIdLst>
  <p:handoutMasterIdLst>
    <p:handoutMasterId r:id="rId37"/>
  </p:handoutMasterIdLst>
  <p:sldIdLst>
    <p:sldId id="262" r:id="rId6"/>
    <p:sldId id="272" r:id="rId7"/>
    <p:sldId id="311" r:id="rId8"/>
    <p:sldId id="312" r:id="rId9"/>
    <p:sldId id="313" r:id="rId10"/>
    <p:sldId id="316" r:id="rId11"/>
    <p:sldId id="321" r:id="rId12"/>
    <p:sldId id="322" r:id="rId13"/>
    <p:sldId id="289" r:id="rId14"/>
    <p:sldId id="288" r:id="rId15"/>
    <p:sldId id="290" r:id="rId16"/>
    <p:sldId id="291" r:id="rId17"/>
    <p:sldId id="292" r:id="rId18"/>
    <p:sldId id="320" r:id="rId19"/>
    <p:sldId id="297" r:id="rId20"/>
    <p:sldId id="298" r:id="rId21"/>
    <p:sldId id="301" r:id="rId22"/>
    <p:sldId id="302" r:id="rId23"/>
    <p:sldId id="303" r:id="rId24"/>
    <p:sldId id="304" r:id="rId25"/>
    <p:sldId id="317" r:id="rId26"/>
    <p:sldId id="305" r:id="rId27"/>
    <p:sldId id="276" r:id="rId28"/>
    <p:sldId id="306" r:id="rId29"/>
    <p:sldId id="284" r:id="rId30"/>
    <p:sldId id="285" r:id="rId31"/>
    <p:sldId id="308" r:id="rId32"/>
    <p:sldId id="318" r:id="rId33"/>
    <p:sldId id="319" r:id="rId34"/>
    <p:sldId id="287" r:id="rId35"/>
  </p:sldIdLst>
  <p:sldSz cx="9144000" cy="6858000" type="letter"/>
  <p:notesSz cx="9144000" cy="6858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000"/>
    <a:srgbClr val="FF9933"/>
    <a:srgbClr val="A47D00"/>
    <a:srgbClr val="F6A20A"/>
    <a:srgbClr val="8A6900"/>
    <a:srgbClr val="C49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6" autoAdjust="0"/>
    <p:restoredTop sz="94196" autoAdjust="0"/>
  </p:normalViewPr>
  <p:slideViewPr>
    <p:cSldViewPr>
      <p:cViewPr varScale="1">
        <p:scale>
          <a:sx n="156" d="100"/>
          <a:sy n="156" d="100"/>
        </p:scale>
        <p:origin x="-3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0" d="100"/>
          <a:sy n="170" d="100"/>
        </p:scale>
        <p:origin x="-4536" y="-10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rardo\Desktop\Presentaci&#243;n_Participaci&#243;nFemenina\Gerard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rardo\Desktop\Presentaci&#243;n_Participaci&#243;nFemenina\Gerard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rardo\Desktop\Presentaci&#243;n_Participaci&#243;nFemenina\Gerard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Participación!$I$6</c:f>
              <c:strCache>
                <c:ptCount val="1"/>
                <c:pt idx="0">
                  <c:v>1990</c:v>
                </c:pt>
              </c:strCache>
            </c:strRef>
          </c:tx>
          <c:spPr>
            <a:pattFill prst="pct80">
              <a:fgClr>
                <a:schemeClr val="accent6">
                  <a:lumMod val="75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Participación!$H$7:$H$12</c:f>
              <c:strCache>
                <c:ptCount val="6"/>
                <c:pt idx="0">
                  <c:v>Ciencias Agropecuarias</c:v>
                </c:pt>
                <c:pt idx="1">
                  <c:v>Ciencias de La Salud</c:v>
                </c:pt>
                <c:pt idx="2">
                  <c:v>Ciencias Naturales y Exactas</c:v>
                </c:pt>
                <c:pt idx="3">
                  <c:v>Ciencias Sociales y Administrativas</c:v>
                </c:pt>
                <c:pt idx="4">
                  <c:v>Educación y Humanidades</c:v>
                </c:pt>
                <c:pt idx="5">
                  <c:v>Ingeniería y Tecnología</c:v>
                </c:pt>
              </c:strCache>
            </c:strRef>
          </c:cat>
          <c:val>
            <c:numRef>
              <c:f>Participación!$I$7:$I$12</c:f>
              <c:numCache>
                <c:formatCode>0%</c:formatCode>
                <c:ptCount val="6"/>
                <c:pt idx="0">
                  <c:v>0.15</c:v>
                </c:pt>
                <c:pt idx="1">
                  <c:v>0.56</c:v>
                </c:pt>
                <c:pt idx="2">
                  <c:v>0.39</c:v>
                </c:pt>
                <c:pt idx="3">
                  <c:v>0.51</c:v>
                </c:pt>
                <c:pt idx="4">
                  <c:v>0.62</c:v>
                </c:pt>
                <c:pt idx="5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Participación!$J$6</c:f>
              <c:strCache>
                <c:ptCount val="1"/>
                <c:pt idx="0">
                  <c:v>2011</c:v>
                </c:pt>
              </c:strCache>
            </c:strRef>
          </c:tx>
          <c:spPr>
            <a:pattFill prst="pct75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Participación!$H$7:$H$12</c:f>
              <c:strCache>
                <c:ptCount val="6"/>
                <c:pt idx="0">
                  <c:v>Ciencias Agropecuarias</c:v>
                </c:pt>
                <c:pt idx="1">
                  <c:v>Ciencias de La Salud</c:v>
                </c:pt>
                <c:pt idx="2">
                  <c:v>Ciencias Naturales y Exactas</c:v>
                </c:pt>
                <c:pt idx="3">
                  <c:v>Ciencias Sociales y Administrativas</c:v>
                </c:pt>
                <c:pt idx="4">
                  <c:v>Educación y Humanidades</c:v>
                </c:pt>
                <c:pt idx="5">
                  <c:v>Ingeniería y Tecnología</c:v>
                </c:pt>
              </c:strCache>
            </c:strRef>
          </c:cat>
          <c:val>
            <c:numRef>
              <c:f>Participación!$J$7:$J$12</c:f>
              <c:numCache>
                <c:formatCode>0%</c:formatCode>
                <c:ptCount val="6"/>
                <c:pt idx="0">
                  <c:v>0.356035084524568</c:v>
                </c:pt>
                <c:pt idx="1">
                  <c:v>0.647416859164742</c:v>
                </c:pt>
                <c:pt idx="2">
                  <c:v>0.496543735045007</c:v>
                </c:pt>
                <c:pt idx="3">
                  <c:v>0.577589118651519</c:v>
                </c:pt>
                <c:pt idx="4">
                  <c:v>0.684182626306561</c:v>
                </c:pt>
                <c:pt idx="5">
                  <c:v>0.310994927673917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7939544"/>
        <c:axId val="-2107936472"/>
      </c:barChart>
      <c:catAx>
        <c:axId val="-2107939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7936472"/>
        <c:crosses val="autoZero"/>
        <c:auto val="1"/>
        <c:lblAlgn val="ctr"/>
        <c:lblOffset val="100"/>
        <c:noMultiLvlLbl val="0"/>
      </c:catAx>
      <c:valAx>
        <c:axId val="-210793647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2107939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165987159223"/>
          <c:y val="0.308697537880406"/>
          <c:w val="0.0822637354019487"/>
          <c:h val="0.11126755146864"/>
        </c:manualLayout>
      </c:layout>
      <c:overlay val="1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Participación!$I$24</c:f>
              <c:strCache>
                <c:ptCount val="1"/>
                <c:pt idx="0">
                  <c:v>1990</c:v>
                </c:pt>
              </c:strCache>
            </c:strRef>
          </c:tx>
          <c:spPr>
            <a:pattFill prst="pct80">
              <a:fgClr>
                <a:schemeClr val="accent6">
                  <a:lumMod val="75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Participación!$H$25:$H$30</c:f>
              <c:strCache>
                <c:ptCount val="6"/>
                <c:pt idx="0">
                  <c:v>Ciencias Agropecuarias</c:v>
                </c:pt>
                <c:pt idx="1">
                  <c:v>Ciencias de La Salud</c:v>
                </c:pt>
                <c:pt idx="2">
                  <c:v>Ciencias Naturales y Exactas</c:v>
                </c:pt>
                <c:pt idx="3">
                  <c:v>Ciencias Sociales y Administrativas</c:v>
                </c:pt>
                <c:pt idx="4">
                  <c:v>Educación y Humanidades</c:v>
                </c:pt>
                <c:pt idx="5">
                  <c:v>Ingeniería y Tecnología</c:v>
                </c:pt>
              </c:strCache>
            </c:strRef>
          </c:cat>
          <c:val>
            <c:numRef>
              <c:f>Participación!$I$25:$I$30</c:f>
              <c:numCache>
                <c:formatCode>0%</c:formatCode>
                <c:ptCount val="6"/>
                <c:pt idx="0">
                  <c:v>0.2</c:v>
                </c:pt>
                <c:pt idx="1">
                  <c:v>0.33</c:v>
                </c:pt>
                <c:pt idx="2">
                  <c:v>0.325</c:v>
                </c:pt>
                <c:pt idx="3">
                  <c:v>0.325</c:v>
                </c:pt>
                <c:pt idx="4">
                  <c:v>0.49</c:v>
                </c:pt>
                <c:pt idx="5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Participación!$J$24</c:f>
              <c:strCache>
                <c:ptCount val="1"/>
                <c:pt idx="0">
                  <c:v>2011</c:v>
                </c:pt>
              </c:strCache>
            </c:strRef>
          </c:tx>
          <c:spPr>
            <a:pattFill prst="pct75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Participación!$H$25:$H$30</c:f>
              <c:strCache>
                <c:ptCount val="6"/>
                <c:pt idx="0">
                  <c:v>Ciencias Agropecuarias</c:v>
                </c:pt>
                <c:pt idx="1">
                  <c:v>Ciencias de La Salud</c:v>
                </c:pt>
                <c:pt idx="2">
                  <c:v>Ciencias Naturales y Exactas</c:v>
                </c:pt>
                <c:pt idx="3">
                  <c:v>Ciencias Sociales y Administrativas</c:v>
                </c:pt>
                <c:pt idx="4">
                  <c:v>Educación y Humanidades</c:v>
                </c:pt>
                <c:pt idx="5">
                  <c:v>Ingeniería y Tecnología</c:v>
                </c:pt>
              </c:strCache>
            </c:strRef>
          </c:cat>
          <c:val>
            <c:numRef>
              <c:f>Participación!$J$25:$J$30</c:f>
              <c:numCache>
                <c:formatCode>0%</c:formatCode>
                <c:ptCount val="6"/>
                <c:pt idx="0">
                  <c:v>0.453450520833333</c:v>
                </c:pt>
                <c:pt idx="1">
                  <c:v>0.536814214463841</c:v>
                </c:pt>
                <c:pt idx="2">
                  <c:v>0.464797019023338</c:v>
                </c:pt>
                <c:pt idx="3">
                  <c:v>0.507613431325089</c:v>
                </c:pt>
                <c:pt idx="4">
                  <c:v>0.653081735206645</c:v>
                </c:pt>
                <c:pt idx="5">
                  <c:v>0.32327363526778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7872360"/>
        <c:axId val="-2107869352"/>
      </c:barChart>
      <c:catAx>
        <c:axId val="-2107872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7869352"/>
        <c:crosses val="autoZero"/>
        <c:auto val="1"/>
        <c:lblAlgn val="ctr"/>
        <c:lblOffset val="100"/>
        <c:noMultiLvlLbl val="0"/>
      </c:catAx>
      <c:valAx>
        <c:axId val="-21078693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2107872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702380952381"/>
          <c:y val="0.356395085470085"/>
          <c:w val="0.0737588702147526"/>
          <c:h val="0.124389316239316"/>
        </c:manualLayout>
      </c:layout>
      <c:overlay val="1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Comportamiento!$C$4</c:f>
              <c:strCache>
                <c:ptCount val="1"/>
                <c:pt idx="0">
                  <c:v>Mujeres</c:v>
                </c:pt>
              </c:strCache>
            </c:strRef>
          </c:tx>
          <c:spPr>
            <a:pattFill prst="pct80">
              <a:fgClr>
                <a:schemeClr val="accent6">
                  <a:lumMod val="75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Comportamiento!$B$5:$B$16</c:f>
              <c:numCache>
                <c:formatCode>General</c:formatCode>
                <c:ptCount val="12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</c:numCache>
            </c:numRef>
          </c:cat>
          <c:val>
            <c:numRef>
              <c:f>Comportamiento!$C$5:$C$16</c:f>
              <c:numCache>
                <c:formatCode>0.00%</c:formatCode>
                <c:ptCount val="12"/>
                <c:pt idx="0">
                  <c:v>0.2873</c:v>
                </c:pt>
                <c:pt idx="1">
                  <c:v>0.2983</c:v>
                </c:pt>
                <c:pt idx="2">
                  <c:v>0.2999</c:v>
                </c:pt>
                <c:pt idx="3">
                  <c:v>0.3063</c:v>
                </c:pt>
                <c:pt idx="4">
                  <c:v>0.3101</c:v>
                </c:pt>
                <c:pt idx="5">
                  <c:v>0.3186</c:v>
                </c:pt>
                <c:pt idx="6">
                  <c:v>0.3233</c:v>
                </c:pt>
                <c:pt idx="7">
                  <c:v>0.3279</c:v>
                </c:pt>
                <c:pt idx="8">
                  <c:v>0.3323</c:v>
                </c:pt>
                <c:pt idx="9">
                  <c:v>0.3353</c:v>
                </c:pt>
                <c:pt idx="10">
                  <c:v>0.3359</c:v>
                </c:pt>
                <c:pt idx="11">
                  <c:v>0.3415</c:v>
                </c:pt>
              </c:numCache>
            </c:numRef>
          </c:val>
        </c:ser>
        <c:ser>
          <c:idx val="1"/>
          <c:order val="1"/>
          <c:tx>
            <c:strRef>
              <c:f>Comportamiento!$D$4</c:f>
              <c:strCache>
                <c:ptCount val="1"/>
                <c:pt idx="0">
                  <c:v>Hombres</c:v>
                </c:pt>
              </c:strCache>
            </c:strRef>
          </c:tx>
          <c:spPr>
            <a:pattFill prst="pct75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Comportamiento!$B$5:$B$16</c:f>
              <c:numCache>
                <c:formatCode>General</c:formatCode>
                <c:ptCount val="12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</c:numCache>
            </c:numRef>
          </c:cat>
          <c:val>
            <c:numRef>
              <c:f>Comportamiento!$D$5:$D$16</c:f>
              <c:numCache>
                <c:formatCode>0.00%</c:formatCode>
                <c:ptCount val="12"/>
                <c:pt idx="0">
                  <c:v>0.7127</c:v>
                </c:pt>
                <c:pt idx="1">
                  <c:v>0.7017</c:v>
                </c:pt>
                <c:pt idx="2">
                  <c:v>0.7001</c:v>
                </c:pt>
                <c:pt idx="3">
                  <c:v>0.6937</c:v>
                </c:pt>
                <c:pt idx="4">
                  <c:v>0.6899</c:v>
                </c:pt>
                <c:pt idx="5">
                  <c:v>0.6814</c:v>
                </c:pt>
                <c:pt idx="6">
                  <c:v>0.6767</c:v>
                </c:pt>
                <c:pt idx="7">
                  <c:v>0.6721</c:v>
                </c:pt>
                <c:pt idx="8">
                  <c:v>0.6677</c:v>
                </c:pt>
                <c:pt idx="9">
                  <c:v>0.6647</c:v>
                </c:pt>
                <c:pt idx="10">
                  <c:v>0.6641</c:v>
                </c:pt>
                <c:pt idx="11">
                  <c:v>0.6585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7706040"/>
        <c:axId val="-2107703064"/>
      </c:barChart>
      <c:catAx>
        <c:axId val="-2107706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2107703064"/>
        <c:crosses val="autoZero"/>
        <c:auto val="1"/>
        <c:lblAlgn val="ctr"/>
        <c:lblOffset val="100"/>
        <c:noMultiLvlLbl val="0"/>
      </c:catAx>
      <c:valAx>
        <c:axId val="-210770306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210770604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56006161352442"/>
          <c:y val="0.254344144007855"/>
          <c:w val="0.110189724289894"/>
          <c:h val="0.116946314448395"/>
        </c:manualLayout>
      </c:layout>
      <c:overlay val="1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18544194107452"/>
          <c:y val="0.0594594594594595"/>
          <c:w val="0.888197551874728"/>
          <c:h val="0.82972972972973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Hombres 1990</c:v>
                </c:pt>
              </c:strCache>
            </c:strRef>
          </c:tx>
          <c:spPr>
            <a:ln w="47595">
              <a:solidFill>
                <a:srgbClr val="000000"/>
              </a:solidFill>
              <a:prstDash val="lgDashDot"/>
            </a:ln>
          </c:spPr>
          <c:marker>
            <c:symbol val="triangle"/>
            <c:size val="11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Candidato</c:v>
                </c:pt>
                <c:pt idx="1">
                  <c:v>Nivel 1</c:v>
                </c:pt>
                <c:pt idx="2">
                  <c:v>Nivel 2</c:v>
                </c:pt>
                <c:pt idx="3">
                  <c:v>Nivel 3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0.798</c:v>
                </c:pt>
                <c:pt idx="1">
                  <c:v>0.758</c:v>
                </c:pt>
                <c:pt idx="2">
                  <c:v>0.84</c:v>
                </c:pt>
                <c:pt idx="3">
                  <c:v>0.88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Hombres 2012</c:v>
                </c:pt>
              </c:strCache>
            </c:strRef>
          </c:tx>
          <c:spPr>
            <a:ln w="47595">
              <a:solidFill>
                <a:srgbClr val="000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Candidato</c:v>
                </c:pt>
                <c:pt idx="1">
                  <c:v>Nivel 1</c:v>
                </c:pt>
                <c:pt idx="2">
                  <c:v>Nivel 2</c:v>
                </c:pt>
                <c:pt idx="3">
                  <c:v>Nivel 3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0.626562934</c:v>
                </c:pt>
                <c:pt idx="1">
                  <c:v>0.640936255</c:v>
                </c:pt>
                <c:pt idx="2">
                  <c:v>0.712287105</c:v>
                </c:pt>
                <c:pt idx="3">
                  <c:v>0.799225307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Sheet1!$A$4</c:f>
              <c:strCache>
                <c:ptCount val="1"/>
                <c:pt idx="0">
                  <c:v>Mujeres 1990</c:v>
                </c:pt>
              </c:strCache>
            </c:strRef>
          </c:tx>
          <c:spPr>
            <a:ln w="47595">
              <a:solidFill>
                <a:srgbClr val="FF6600"/>
              </a:solidFill>
              <a:prstDash val="lgDashDot"/>
            </a:ln>
          </c:spPr>
          <c:marker>
            <c:symbol val="triangle"/>
            <c:size val="8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Candidato</c:v>
                </c:pt>
                <c:pt idx="1">
                  <c:v>Nivel 1</c:v>
                </c:pt>
                <c:pt idx="2">
                  <c:v>Nivel 2</c:v>
                </c:pt>
                <c:pt idx="3">
                  <c:v>Nivel 3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0.202</c:v>
                </c:pt>
                <c:pt idx="1">
                  <c:v>0.242</c:v>
                </c:pt>
                <c:pt idx="2">
                  <c:v>0.16</c:v>
                </c:pt>
                <c:pt idx="3">
                  <c:v>0.12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Mujeres 2012</c:v>
                </c:pt>
              </c:strCache>
            </c:strRef>
          </c:tx>
          <c:spPr>
            <a:ln w="47595">
              <a:solidFill>
                <a:srgbClr val="FF66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Candidato</c:v>
                </c:pt>
                <c:pt idx="1">
                  <c:v>Nivel 1</c:v>
                </c:pt>
                <c:pt idx="2">
                  <c:v>Nivel 2</c:v>
                </c:pt>
                <c:pt idx="3">
                  <c:v>Nivel 3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0.373437066</c:v>
                </c:pt>
                <c:pt idx="1">
                  <c:v>0.359063745</c:v>
                </c:pt>
                <c:pt idx="2">
                  <c:v>0.287712895</c:v>
                </c:pt>
                <c:pt idx="3">
                  <c:v>0.200774693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8656472"/>
        <c:axId val="-2108661432"/>
      </c:lineChart>
      <c:catAx>
        <c:axId val="-210865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08661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08661432"/>
        <c:scaling>
          <c:orientation val="minMax"/>
        </c:scaling>
        <c:delete val="0"/>
        <c:axPos val="l"/>
        <c:majorGridlines>
          <c:spPr>
            <a:ln w="15865">
              <a:solidFill>
                <a:srgbClr val="C0C0C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9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08656472"/>
        <c:crosses val="autoZero"/>
        <c:crossBetween val="between"/>
      </c:valAx>
      <c:spPr>
        <a:noFill/>
        <a:ln w="1586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34762302979"/>
          <c:y val="0.359617627140378"/>
          <c:w val="0.232235701906412"/>
          <c:h val="0.218918918918919"/>
        </c:manualLayout>
      </c:layout>
      <c:overlay val="0"/>
      <c:spPr>
        <a:solidFill>
          <a:schemeClr val="bg1"/>
        </a:solidFill>
        <a:ln w="3966">
          <a:solidFill>
            <a:srgbClr val="000000">
              <a:alpha val="0"/>
            </a:srgbClr>
          </a:solidFill>
          <a:prstDash val="solid"/>
        </a:ln>
      </c:spPr>
      <c:txPr>
        <a:bodyPr/>
        <a:lstStyle/>
        <a:p>
          <a:pPr>
            <a:defRPr sz="1636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8617157490397"/>
          <c:y val="0.0344827586206896"/>
          <c:w val="0.928297055057618"/>
          <c:h val="0.784482758620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Hombres</c:v>
                </c:pt>
              </c:strCache>
            </c:strRef>
          </c:tx>
          <c:spPr>
            <a:ln w="41481">
              <a:solidFill>
                <a:srgbClr val="00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Sheet1!$A$2:$A$8</c:f>
              <c:strCache>
                <c:ptCount val="7"/>
                <c:pt idx="0">
                  <c:v>Humanidades y Ciencias de la Conducta</c:v>
                </c:pt>
                <c:pt idx="1">
                  <c:v>Medicina y Ciencias de la Salud</c:v>
                </c:pt>
                <c:pt idx="2">
                  <c:v>Biología y Química</c:v>
                </c:pt>
                <c:pt idx="3">
                  <c:v>Ciencias Sociales</c:v>
                </c:pt>
                <c:pt idx="4">
                  <c:v>Biotecnología y Ciencias Agropecuarias</c:v>
                </c:pt>
                <c:pt idx="5">
                  <c:v>Ingeniería</c:v>
                </c:pt>
                <c:pt idx="6">
                  <c:v>Físico-Matemáticas y de la Tierra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0.515602322</c:v>
                </c:pt>
                <c:pt idx="1">
                  <c:v>0.553515215</c:v>
                </c:pt>
                <c:pt idx="2">
                  <c:v>0.590418782</c:v>
                </c:pt>
                <c:pt idx="3">
                  <c:v>0.645338208</c:v>
                </c:pt>
                <c:pt idx="4">
                  <c:v>0.700184502</c:v>
                </c:pt>
                <c:pt idx="5">
                  <c:v>0.802380094</c:v>
                </c:pt>
                <c:pt idx="6">
                  <c:v>0.812123242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Mujeres</c:v>
                </c:pt>
              </c:strCache>
            </c:strRef>
          </c:tx>
          <c:spPr>
            <a:ln w="41481">
              <a:solidFill>
                <a:srgbClr val="FF66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Sheet1!$A$2:$A$8</c:f>
              <c:strCache>
                <c:ptCount val="7"/>
                <c:pt idx="0">
                  <c:v>Humanidades y Ciencias de la Conducta</c:v>
                </c:pt>
                <c:pt idx="1">
                  <c:v>Medicina y Ciencias de la Salud</c:v>
                </c:pt>
                <c:pt idx="2">
                  <c:v>Biología y Química</c:v>
                </c:pt>
                <c:pt idx="3">
                  <c:v>Ciencias Sociales</c:v>
                </c:pt>
                <c:pt idx="4">
                  <c:v>Biotecnología y Ciencias Agropecuarias</c:v>
                </c:pt>
                <c:pt idx="5">
                  <c:v>Ingeniería</c:v>
                </c:pt>
                <c:pt idx="6">
                  <c:v>Físico-Matemáticas y de la Tierra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0.484397678</c:v>
                </c:pt>
                <c:pt idx="1">
                  <c:v>0.446484785</c:v>
                </c:pt>
                <c:pt idx="2">
                  <c:v>0.409581218</c:v>
                </c:pt>
                <c:pt idx="3">
                  <c:v>0.354661792</c:v>
                </c:pt>
                <c:pt idx="4">
                  <c:v>0.299815498</c:v>
                </c:pt>
                <c:pt idx="5">
                  <c:v>0.197619906</c:v>
                </c:pt>
                <c:pt idx="6">
                  <c:v>0.187876758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195448"/>
        <c:axId val="-2112932792"/>
      </c:lineChart>
      <c:catAx>
        <c:axId val="-211319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51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12932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2932792"/>
        <c:scaling>
          <c:orientation val="minMax"/>
        </c:scaling>
        <c:delete val="0"/>
        <c:axPos val="l"/>
        <c:majorGridlines>
          <c:spPr>
            <a:ln w="20740">
              <a:solidFill>
                <a:srgbClr val="C0C0C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51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13195448"/>
        <c:crosses val="autoZero"/>
        <c:crossBetween val="between"/>
        <c:majorUnit val="0.2"/>
      </c:valAx>
      <c:spPr>
        <a:solidFill>
          <a:srgbClr val="FFFFFF"/>
        </a:solidFill>
        <a:ln w="2074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6901408450704"/>
          <c:y val="0.35632183908046"/>
          <c:w val="0.1101152368758"/>
          <c:h val="0.112068965517241"/>
        </c:manualLayout>
      </c:layout>
      <c:overlay val="0"/>
      <c:spPr>
        <a:noFill/>
        <a:ln w="518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6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86B33C-651B-42D1-B8C1-946754DE48F3}" type="datetimeFigureOut">
              <a:rPr lang="es-MX"/>
              <a:pPr>
                <a:defRPr/>
              </a:pPr>
              <a:t>15/10/13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2B71BF-2F5A-47AE-8044-9DB2FB050869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06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B31866-40E8-4C43-97C3-5A6E967056CC}" type="datetimeFigureOut">
              <a:rPr lang="es-MX"/>
              <a:pPr>
                <a:defRPr/>
              </a:pPr>
              <a:t>15/10/13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2FD2DE-F075-4327-93F9-577731408628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229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Amartya</a:t>
            </a:r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</a:t>
            </a:r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(1985): la sociedad de la información permite nuevas formas de “ser y de hacer”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D2DE-F075-4327-93F9-577731408628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http://www-old.anuies.mx/servicios/e_educacion/docs/estadisticas_2007.html</a:t>
            </a:r>
          </a:p>
          <a:p>
            <a:r>
              <a:rPr lang="es-MX" dirty="0" smtClean="0"/>
              <a:t>Ver (Anuario Estadístico 2010-2011)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D2DE-F075-4327-93F9-577731408628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http://www-old.anuies.mx/servicios/e_educacion/docs/estadisticas_2007.html</a:t>
            </a:r>
          </a:p>
          <a:p>
            <a:r>
              <a:rPr lang="es-MX" dirty="0" smtClean="0"/>
              <a:t>Ver (Anuario Estadístico 2010-2011)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D2DE-F075-4327-93F9-577731408628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03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Ver (5/13)</a:t>
            </a:r>
          </a:p>
          <a:p>
            <a:r>
              <a:rPr lang="es-MX" dirty="0" smtClean="0"/>
              <a:t>http://www.foroconsultivo.org.mx/documentos/acertadistico/conacyt/sistema_nacional_de_investigadores.pdf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D2DE-F075-4327-93F9-577731408628}" type="slidenum">
              <a:rPr lang="es-MX" smtClean="0"/>
              <a:pPr>
                <a:defRPr/>
              </a:pPr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5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El</a:t>
            </a:r>
            <a:r>
              <a:rPr lang="es-MX" baseline="0" dirty="0" smtClean="0"/>
              <a:t> informe general más reciente en </a:t>
            </a:r>
            <a:r>
              <a:rPr lang="es-MX" i="1" baseline="0" dirty="0" smtClean="0">
                <a:solidFill>
                  <a:srgbClr val="00B0F0"/>
                </a:solidFill>
              </a:rPr>
              <a:t>http://www.siicyt.gob.mx/siicyt/cms/paginas/InfoGralEstCyT0207.jsp  </a:t>
            </a:r>
            <a:r>
              <a:rPr lang="es-MX" baseline="0" dirty="0" smtClean="0"/>
              <a:t>es del 2011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D2DE-F075-4327-93F9-577731408628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97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s-ES_tradnl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17F9E-3926-F347-A059-D42C970D524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37511-DC11-409A-ACD5-F7DD68D45272}" type="datetimeFigureOut">
              <a:rPr lang="es-MX"/>
              <a:pPr>
                <a:defRPr/>
              </a:pPr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C6D0-03F5-4FDA-9809-0E65C41A8A74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37511-DC11-409A-ACD5-F7DD68D45272}" type="datetimeFigureOut">
              <a:rPr lang="es-MX"/>
              <a:pPr>
                <a:defRPr/>
              </a:pPr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C6D0-03F5-4FDA-9809-0E65C41A8A74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15 de October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37511-DC11-409A-ACD5-F7DD68D45272}" type="datetimeFigureOut">
              <a:rPr lang="es-MX"/>
              <a:pPr>
                <a:defRPr/>
              </a:pPr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C6D0-03F5-4FDA-9809-0E65C41A8A74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31759448"/>
              </p:ext>
            </p:extLst>
          </p:nvPr>
        </p:nvGraphicFramePr>
        <p:xfrm>
          <a:off x="0" y="44624"/>
          <a:ext cx="25273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Document" r:id="rId4" imgW="2527300" imgH="1079500" progId="Word.Document.12">
                  <p:embed/>
                </p:oleObj>
              </mc:Choice>
              <mc:Fallback>
                <p:oleObj name="Document" r:id="rId4" imgW="2527300" imgH="1079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44624"/>
                        <a:ext cx="25273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2.gi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3.png"/><Relationship Id="rId15" Type="http://schemas.openxmlformats.org/officeDocument/2006/relationships/image" Target="../media/image2.gif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13" Type="http://schemas.openxmlformats.org/officeDocument/2006/relationships/image" Target="../media/image2.gif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14" Type="http://schemas.openxmlformats.org/officeDocument/2006/relationships/image" Target="../media/image3.png"/><Relationship Id="rId15" Type="http://schemas.openxmlformats.org/officeDocument/2006/relationships/image" Target="../media/image2.gif"/><Relationship Id="rId1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otGrid">
          <a:fgClr>
            <a:schemeClr val="bg1">
              <a:lumMod val="75000"/>
            </a:schemeClr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8" name="7 Imagen" descr="Logo_UNAM_ByN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324652" y="1"/>
            <a:ext cx="855860" cy="908719"/>
          </a:xfrm>
          <a:prstGeom prst="rect">
            <a:avLst/>
          </a:prstGeom>
        </p:spPr>
      </p:pic>
      <p:pic>
        <p:nvPicPr>
          <p:cNvPr id="7" name="3 Imagen" descr="Logo AECID.bmp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4210050" cy="866775"/>
          </a:xfrm>
          <a:prstGeom prst="rect">
            <a:avLst/>
          </a:prstGeom>
        </p:spPr>
      </p:pic>
      <p:pic>
        <p:nvPicPr>
          <p:cNvPr id="9" name="4 Imagen" descr="Logo_UNAM_ByN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172400" y="116632"/>
            <a:ext cx="853273" cy="90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pic>
        <p:nvPicPr>
          <p:cNvPr id="9" name="3 Imagen" descr="Logo AECID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4210050" cy="866775"/>
          </a:xfrm>
          <a:prstGeom prst="rect">
            <a:avLst/>
          </a:prstGeom>
        </p:spPr>
      </p:pic>
      <p:pic>
        <p:nvPicPr>
          <p:cNvPr id="11" name="4 Imagen" descr="Logo_UNAM_ByN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172400" y="116632"/>
            <a:ext cx="853273" cy="90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1F05-A6C6-40C8-8C34-07D8C1979D5B}" type="datetimeFigureOut">
              <a:rPr lang="es-MX" smtClean="0"/>
              <a:pPr/>
              <a:t>15/10/13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C4003-DFE7-48D5-907C-31A6AF4CD3F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8" name="7 Imagen" descr="Logo_UNAM_ByN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24652" y="1"/>
            <a:ext cx="855860" cy="908719"/>
          </a:xfrm>
          <a:prstGeom prst="rect">
            <a:avLst/>
          </a:prstGeom>
        </p:spPr>
      </p:pic>
      <p:pic>
        <p:nvPicPr>
          <p:cNvPr id="7" name="3 Imagen" descr="Logo AECID.bmp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4210050" cy="866775"/>
          </a:xfrm>
          <a:prstGeom prst="rect">
            <a:avLst/>
          </a:prstGeom>
        </p:spPr>
      </p:pic>
      <p:pic>
        <p:nvPicPr>
          <p:cNvPr id="9" name="4 Imagen" descr="Logo_UNAM_ByN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72400" y="116632"/>
            <a:ext cx="853273" cy="90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15 de October de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000DCF-59FE-4959-AAF5-0C560E9F1387}" type="slidenum">
              <a:rPr lang="es-MX" smtClean="0"/>
              <a:pPr>
                <a:defRPr/>
              </a:pPr>
              <a:t>‹#›</a:t>
            </a:fld>
            <a:endParaRPr lang="es-MX"/>
          </a:p>
        </p:txBody>
      </p:sp>
      <p:pic>
        <p:nvPicPr>
          <p:cNvPr id="9" name="3 Imagen" descr="Logo AECID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4210050" cy="866775"/>
          </a:xfrm>
          <a:prstGeom prst="rect">
            <a:avLst/>
          </a:prstGeom>
        </p:spPr>
      </p:pic>
      <p:pic>
        <p:nvPicPr>
          <p:cNvPr id="11" name="4 Imagen" descr="Logo_UNAM_ByN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172400" y="116632"/>
            <a:ext cx="853273" cy="90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38" y="2795444"/>
            <a:ext cx="8001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solidFill>
                  <a:srgbClr val="17375E"/>
                </a:solidFill>
              </a:rPr>
              <a:t>Sesión </a:t>
            </a:r>
            <a:r>
              <a:rPr lang="es-ES" sz="3200" dirty="0" smtClean="0">
                <a:solidFill>
                  <a:srgbClr val="17375E"/>
                </a:solidFill>
              </a:rPr>
              <a:t>I.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>
                <a:solidFill>
                  <a:srgbClr val="17375E"/>
                </a:solidFill>
              </a:rPr>
              <a:t>Panorama </a:t>
            </a:r>
            <a:r>
              <a:rPr lang="es-ES" sz="3200" dirty="0">
                <a:solidFill>
                  <a:srgbClr val="17375E"/>
                </a:solidFill>
              </a:rPr>
              <a:t>general de la participación de las mujeres en la educación superior</a:t>
            </a:r>
            <a:r>
              <a:rPr lang="es-ES_tradnl" sz="3200" dirty="0">
                <a:solidFill>
                  <a:srgbClr val="17375E"/>
                </a:solidFill>
              </a:rPr>
              <a:t> </a:t>
            </a:r>
            <a:endParaRPr lang="es-MX" sz="3200" b="1" dirty="0">
              <a:solidFill>
                <a:srgbClr val="17375E"/>
              </a:solidFill>
              <a:latin typeface="Tempus Sans ITC" pitchFamily="82" charset="0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28813" y="4922004"/>
            <a:ext cx="52863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i="1" dirty="0" smtClean="0">
                <a:solidFill>
                  <a:srgbClr val="800000"/>
                </a:solidFill>
                <a:latin typeface="Aparajita" pitchFamily="34" charset="0"/>
                <a:ea typeface="Ebrima" pitchFamily="2" charset="0"/>
                <a:cs typeface="Aparajita" pitchFamily="34" charset="0"/>
              </a:rPr>
              <a:t>Judith </a:t>
            </a:r>
            <a:r>
              <a:rPr lang="es-MX" sz="2000" b="1" i="1" dirty="0">
                <a:solidFill>
                  <a:srgbClr val="800000"/>
                </a:solidFill>
                <a:latin typeface="Aparajita" pitchFamily="34" charset="0"/>
                <a:ea typeface="Ebrima" pitchFamily="2" charset="0"/>
                <a:cs typeface="Aparajita" pitchFamily="34" charset="0"/>
              </a:rPr>
              <a:t>Zubieta, IISUNAM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1621"/>
              </p:ext>
            </p:extLst>
          </p:nvPr>
        </p:nvGraphicFramePr>
        <p:xfrm>
          <a:off x="8771" y="5940760"/>
          <a:ext cx="2042949" cy="8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Document" r:id="rId4" imgW="2527300" imgH="1079500" progId="Word.Document.12">
                  <p:embed/>
                </p:oleObj>
              </mc:Choice>
              <mc:Fallback>
                <p:oleObj name="Document" r:id="rId4" imgW="2527300" imgH="1079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71" y="5940760"/>
                        <a:ext cx="2042949" cy="872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9147"/>
            <a:ext cx="9144000" cy="182567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7504" y="2051556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chemeClr val="tx2">
                    <a:lumMod val="75000"/>
                  </a:schemeClr>
                </a:solidFill>
              </a:rPr>
              <a:t>Módulo 4.  Universidad y equidad de género</a:t>
            </a:r>
            <a:endParaRPr lang="es-ES_tradn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623731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4 de octubre, 2013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92696"/>
            <a:ext cx="7772400" cy="252028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-110" charset="2"/>
              <a:buNone/>
            </a:pPr>
            <a:r>
              <a:rPr lang="es-ES" sz="3700" dirty="0" smtClean="0">
                <a:solidFill>
                  <a:srgbClr val="C00000"/>
                </a:solidFill>
                <a:latin typeface="Times New Roman" pitchFamily="-110" charset="0"/>
              </a:rPr>
              <a:t>	</a:t>
            </a:r>
            <a:r>
              <a:rPr lang="es-ES" sz="3700" b="1" dirty="0" smtClean="0">
                <a:solidFill>
                  <a:srgbClr val="C00000"/>
                </a:solidFill>
                <a:latin typeface="Tempus Sans ITC" pitchFamily="82" charset="0"/>
              </a:rPr>
              <a:t>Segregación:</a:t>
            </a:r>
          </a:p>
          <a:p>
            <a:pPr marL="0" indent="0" algn="just" eaLnBrk="1" hangingPunct="1">
              <a:buFont typeface="Wingdings" pitchFamily="-110" charset="2"/>
              <a:buNone/>
            </a:pPr>
            <a:endParaRPr lang="es-ES" dirty="0" smtClean="0">
              <a:solidFill>
                <a:srgbClr val="57562B"/>
              </a:solidFill>
              <a:latin typeface="Times New Roman" pitchFamily="-110" charset="0"/>
            </a:endParaRPr>
          </a:p>
          <a:p>
            <a:pPr lvl="2" algn="just">
              <a:spcAft>
                <a:spcPts val="1200"/>
              </a:spcAft>
              <a:buClr>
                <a:srgbClr val="C00000"/>
              </a:buClr>
            </a:pPr>
            <a:r>
              <a:rPr lang="es-ES" dirty="0" smtClean="0">
                <a:solidFill>
                  <a:srgbClr val="002060"/>
                </a:solidFill>
                <a:latin typeface="Times New Roman" pitchFamily="-110" charset="0"/>
              </a:rPr>
              <a:t>Vertical.- estructuras piramidales</a:t>
            </a:r>
          </a:p>
          <a:p>
            <a:pPr lvl="2" algn="just">
              <a:spcAft>
                <a:spcPts val="1200"/>
              </a:spcAft>
              <a:buClr>
                <a:srgbClr val="C00000"/>
              </a:buClr>
            </a:pPr>
            <a:r>
              <a:rPr lang="es-ES" dirty="0" smtClean="0">
                <a:solidFill>
                  <a:srgbClr val="002060"/>
                </a:solidFill>
                <a:latin typeface="Times New Roman" pitchFamily="-110" charset="0"/>
              </a:rPr>
              <a:t>Horizontal.- diferenciales por disciplinas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5656" y="3645024"/>
            <a:ext cx="626469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buFont typeface="Wingdings" pitchFamily="-110" charset="2"/>
              <a:buNone/>
            </a:pPr>
            <a:r>
              <a:rPr lang="es-ES" sz="3700" b="1" dirty="0">
                <a:solidFill>
                  <a:srgbClr val="C00000"/>
                </a:solidFill>
                <a:latin typeface="Tempus Sans ITC" pitchFamily="82" charset="0"/>
              </a:rPr>
              <a:t>Diversas explicaciones</a:t>
            </a:r>
            <a:r>
              <a:rPr lang="es-ES" sz="3700" b="1" dirty="0" smtClean="0">
                <a:solidFill>
                  <a:srgbClr val="C00000"/>
                </a:solidFill>
                <a:latin typeface="Tempus Sans ITC" pitchFamily="82" charset="0"/>
              </a:rPr>
              <a:t>:</a:t>
            </a:r>
            <a:endParaRPr lang="es-ES" sz="3600" dirty="0">
              <a:solidFill>
                <a:srgbClr val="57562B"/>
              </a:solidFill>
              <a:latin typeface="Times New Roman" pitchFamily="-110" charset="0"/>
            </a:endParaRPr>
          </a:p>
          <a:p>
            <a:pPr marL="1200150" lvl="2" indent="-285750" algn="just" eaLnBrk="1" hangingPunct="1">
              <a:spcAft>
                <a:spcPts val="1200"/>
              </a:spcAft>
              <a:buClr>
                <a:srgbClr val="C00000"/>
              </a:buClr>
              <a:buFont typeface="Arial"/>
              <a:buChar char="•"/>
            </a:pPr>
            <a:endParaRPr lang="es-ES" sz="2400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360363" lvl="2" indent="-285750" algn="just" eaLnBrk="1" hangingPunct="1">
              <a:spcAft>
                <a:spcPts val="1200"/>
              </a:spcAft>
              <a:buClr>
                <a:srgbClr val="C00000"/>
              </a:buClr>
              <a:buFont typeface="Arial"/>
              <a:buChar char="•"/>
            </a:pPr>
            <a:r>
              <a:rPr lang="es-ES" sz="2400" dirty="0" smtClean="0">
                <a:solidFill>
                  <a:srgbClr val="002060"/>
                </a:solidFill>
                <a:latin typeface="Times New Roman" pitchFamily="-110" charset="0"/>
              </a:rPr>
              <a:t>Techo </a:t>
            </a:r>
            <a:r>
              <a:rPr lang="es-ES" sz="2400" dirty="0">
                <a:solidFill>
                  <a:srgbClr val="002060"/>
                </a:solidFill>
                <a:latin typeface="Times New Roman" pitchFamily="-110" charset="0"/>
              </a:rPr>
              <a:t>de cristal o Piso pegajoso</a:t>
            </a:r>
          </a:p>
          <a:p>
            <a:pPr marL="360363" lvl="2" indent="-285750" algn="just" eaLnBrk="1" hangingPunct="1">
              <a:spcAft>
                <a:spcPts val="1200"/>
              </a:spcAft>
              <a:buClr>
                <a:srgbClr val="C00000"/>
              </a:buClr>
              <a:buFont typeface="Arial"/>
              <a:buChar char="•"/>
            </a:pPr>
            <a:r>
              <a:rPr lang="es-ES" sz="2400" b="1" dirty="0">
                <a:solidFill>
                  <a:srgbClr val="002060"/>
                </a:solidFill>
                <a:latin typeface="Times New Roman" pitchFamily="-110" charset="0"/>
              </a:rPr>
              <a:t>Inequidad en el acceso a oportunidades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59" grpI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772400" cy="396039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-110" charset="2"/>
              <a:buNone/>
            </a:pPr>
            <a:r>
              <a:rPr lang="es-ES" dirty="0" smtClean="0">
                <a:solidFill>
                  <a:srgbClr val="C00000"/>
                </a:solidFill>
                <a:latin typeface="Times New Roman" pitchFamily="-110" charset="0"/>
                <a:cs typeface="Times New Roman" pitchFamily="-110" charset="0"/>
              </a:rPr>
              <a:t>Las políticas públicas en materia de Educación, Ciencia, Tecnología </a:t>
            </a:r>
          </a:p>
          <a:p>
            <a:pPr algn="ctr" eaLnBrk="1" hangingPunct="1">
              <a:lnSpc>
                <a:spcPct val="150000"/>
              </a:lnSpc>
              <a:buFont typeface="Wingdings" pitchFamily="-110" charset="2"/>
              <a:buNone/>
            </a:pPr>
            <a:r>
              <a:rPr lang="es-ES" dirty="0" smtClean="0">
                <a:solidFill>
                  <a:srgbClr val="C00000"/>
                </a:solidFill>
                <a:latin typeface="Times New Roman" pitchFamily="-110" charset="0"/>
                <a:cs typeface="Times New Roman" pitchFamily="-110" charset="0"/>
              </a:rPr>
              <a:t>e Innovación hasta ahora </a:t>
            </a:r>
            <a:r>
              <a:rPr lang="es-ES" b="1" dirty="0" smtClean="0">
                <a:solidFill>
                  <a:srgbClr val="FF6600"/>
                </a:solidFill>
                <a:latin typeface="Times New Roman" pitchFamily="-110" charset="0"/>
                <a:cs typeface="Times New Roman" pitchFamily="-110" charset="0"/>
              </a:rPr>
              <a:t>no han considerado </a:t>
            </a:r>
            <a:r>
              <a:rPr lang="es-ES" dirty="0" smtClean="0">
                <a:solidFill>
                  <a:srgbClr val="C00000"/>
                </a:solidFill>
                <a:latin typeface="Times New Roman" pitchFamily="-110" charset="0"/>
                <a:cs typeface="Times New Roman" pitchFamily="-110" charset="0"/>
              </a:rPr>
              <a:t>las necesidades específicas de las mujeres.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638944"/>
          </a:xfrm>
        </p:spPr>
        <p:txBody>
          <a:bodyPr/>
          <a:lstStyle/>
          <a:p>
            <a:pPr algn="ctr" eaLnBrk="1" hangingPunct="1"/>
            <a:r>
              <a:rPr lang="es-ES" sz="3600" b="1" dirty="0" smtClean="0">
                <a:solidFill>
                  <a:srgbClr val="C00000"/>
                </a:solidFill>
                <a:latin typeface="Tempus Sans ITC" pitchFamily="82" charset="0"/>
              </a:rPr>
              <a:t>Cantidad vs. Calidad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683"/>
            <a:ext cx="8229600" cy="4032597"/>
          </a:xfrm>
        </p:spPr>
        <p:txBody>
          <a:bodyPr/>
          <a:lstStyle/>
          <a:p>
            <a:pPr marL="647700" lvl="1" indent="-457200" algn="just" eaLnBrk="1" hangingPunct="1">
              <a:spcBef>
                <a:spcPct val="0"/>
              </a:spcBef>
              <a:buClr>
                <a:srgbClr val="FF6600"/>
              </a:buClr>
              <a:buSzPct val="81000"/>
              <a:buFont typeface="Wingdings" charset="2"/>
              <a:buChar char="u"/>
            </a:pPr>
            <a:r>
              <a:rPr lang="es-ES_tradnl" sz="2800" dirty="0" smtClean="0">
                <a:solidFill>
                  <a:srgbClr val="002060"/>
                </a:solidFill>
                <a:latin typeface="Times New Roman" pitchFamily="-110" charset="0"/>
              </a:rPr>
              <a:t>Hay una gran discordancia entre la </a:t>
            </a:r>
            <a:r>
              <a:rPr lang="es-ES_tradnl" sz="2800" u="sng" dirty="0" smtClean="0">
                <a:solidFill>
                  <a:srgbClr val="002060"/>
                </a:solidFill>
                <a:latin typeface="Times New Roman" pitchFamily="-110" charset="0"/>
              </a:rPr>
              <a:t>cantidad</a:t>
            </a:r>
            <a:r>
              <a:rPr lang="es-ES_tradnl" sz="2800" dirty="0" smtClean="0">
                <a:solidFill>
                  <a:srgbClr val="002060"/>
                </a:solidFill>
                <a:latin typeface="Times New Roman" pitchFamily="-110" charset="0"/>
              </a:rPr>
              <a:t> de mujeres capacitadas y la </a:t>
            </a:r>
            <a:r>
              <a:rPr lang="es-ES_tradnl" sz="2800" u="sng" dirty="0" smtClean="0">
                <a:solidFill>
                  <a:srgbClr val="002060"/>
                </a:solidFill>
                <a:latin typeface="Times New Roman" pitchFamily="-110" charset="0"/>
              </a:rPr>
              <a:t>calidad</a:t>
            </a:r>
            <a:r>
              <a:rPr lang="es-ES_tradnl" sz="2800" dirty="0" smtClean="0">
                <a:solidFill>
                  <a:srgbClr val="002060"/>
                </a:solidFill>
                <a:latin typeface="Times New Roman" pitchFamily="-110" charset="0"/>
              </a:rPr>
              <a:t> de los empleos que ocupan y las funciones que realizan.</a:t>
            </a:r>
          </a:p>
          <a:p>
            <a:pPr marL="647700" lvl="1" indent="-457200" algn="just" eaLnBrk="1" hangingPunct="1">
              <a:spcBef>
                <a:spcPct val="0"/>
              </a:spcBef>
              <a:buClr>
                <a:srgbClr val="FF6600"/>
              </a:buClr>
              <a:buSzPct val="81000"/>
              <a:buFont typeface="Wingdings" charset="2"/>
              <a:buChar char="u"/>
            </a:pPr>
            <a:endParaRPr lang="es-ES_tradnl" sz="2800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647700" lvl="1" indent="-457200" algn="just" eaLnBrk="1" hangingPunct="1">
              <a:spcBef>
                <a:spcPct val="0"/>
              </a:spcBef>
              <a:buClr>
                <a:srgbClr val="FF6600"/>
              </a:buClr>
              <a:buSzPct val="81000"/>
              <a:buFont typeface="Wingdings" charset="2"/>
              <a:buChar char="u"/>
            </a:pPr>
            <a:r>
              <a:rPr lang="es-ES_tradnl" sz="2800" dirty="0" smtClean="0">
                <a:solidFill>
                  <a:srgbClr val="002060"/>
                </a:solidFill>
                <a:latin typeface="Times New Roman" pitchFamily="-110" charset="0"/>
              </a:rPr>
              <a:t>Una explicación aceptada es el diferencial en el “tiempo de maduración” de los recursos humanos altamente capacitados, pero también hay un factor tradicionalmente soslayado: la cultura imperante no ha cambiado significativamente.</a:t>
            </a:r>
            <a:endParaRPr lang="es-ES" dirty="0" smtClean="0">
              <a:solidFill>
                <a:srgbClr val="002060"/>
              </a:solidFill>
              <a:latin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/>
          <a:lstStyle/>
          <a:p>
            <a:pPr algn="ctr" eaLnBrk="1" hangingPunct="1"/>
            <a:r>
              <a:rPr lang="es-MX" sz="3600" b="1" dirty="0" smtClean="0">
                <a:solidFill>
                  <a:srgbClr val="C00000"/>
                </a:solidFill>
                <a:latin typeface="Tempus Sans ITC" pitchFamily="82" charset="0"/>
              </a:rPr>
              <a:t>En breve (diagnóstico)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920037" cy="3816424"/>
          </a:xfrm>
        </p:spPr>
        <p:txBody>
          <a:bodyPr>
            <a:noAutofit/>
          </a:bodyPr>
          <a:lstStyle/>
          <a:p>
            <a:pPr marL="0" indent="0" algn="just" eaLnBrk="1" hangingPunct="1">
              <a:spcBef>
                <a:spcPts val="0"/>
              </a:spcBef>
              <a:spcAft>
                <a:spcPts val="1200"/>
              </a:spcAft>
              <a:buFont typeface="Wingdings" pitchFamily="-110" charset="2"/>
              <a:buNone/>
            </a:pPr>
            <a:r>
              <a:rPr lang="es-ES" sz="2400" dirty="0" smtClean="0">
                <a:solidFill>
                  <a:srgbClr val="002060"/>
                </a:solidFill>
                <a:latin typeface="Times New Roman" pitchFamily="-110" charset="0"/>
              </a:rPr>
              <a:t>En términos generales, las mujeres están sub-representadas, subempleadas y sub-evaluadas en la mayoría de los terrenos, el de la Educación, la Ciencia, la Tecnología y la Innovación no son la excepción.  En ellos enfrentan marcadas desigualdades (desde su proceso de ingreso, permanencia y egreso).</a:t>
            </a:r>
            <a:endParaRPr lang="es-ES" sz="2400" dirty="0">
              <a:solidFill>
                <a:srgbClr val="002060"/>
              </a:solidFill>
              <a:latin typeface="Times New Roman" pitchFamily="-110" charset="0"/>
            </a:endParaRPr>
          </a:p>
          <a:p>
            <a:pPr marL="0" indent="0" algn="just" eaLnBrk="1" hangingPunct="1">
              <a:spcAft>
                <a:spcPts val="1200"/>
              </a:spcAft>
              <a:buFont typeface="Wingdings" pitchFamily="-110" charset="2"/>
              <a:buNone/>
            </a:pPr>
            <a:r>
              <a:rPr lang="es-ES" sz="2400" dirty="0" smtClean="0">
                <a:solidFill>
                  <a:srgbClr val="002060"/>
                </a:solidFill>
                <a:latin typeface="Times New Roman" pitchFamily="-110" charset="0"/>
              </a:rPr>
              <a:t>Desde luego, no menos importantes son las diferencias que también se advierten en la percepción del grado de satisfacción laboral, en los niveles salariales y en el reconocimiento proveniente de colegas y de la sociedad en general.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576064"/>
          </a:xfrm>
        </p:spPr>
        <p:txBody>
          <a:bodyPr/>
          <a:lstStyle/>
          <a:p>
            <a:pPr algn="ctr" eaLnBrk="1" hangingPunct="1"/>
            <a:r>
              <a:rPr lang="es-ES" sz="3200" b="1" dirty="0" smtClean="0">
                <a:solidFill>
                  <a:srgbClr val="C00000"/>
                </a:solidFill>
                <a:latin typeface="Tempus Sans ITC" pitchFamily="82" charset="0"/>
              </a:rPr>
              <a:t>Comportamiento de poblaciones académicas</a:t>
            </a:r>
            <a:endParaRPr lang="en-US" sz="3200" b="1" dirty="0" smtClean="0">
              <a:solidFill>
                <a:srgbClr val="C00000"/>
              </a:solidFill>
              <a:latin typeface="Tempus Sans ITC" pitchFamily="82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115616" y="764704"/>
            <a:ext cx="6840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s-MX" b="1" dirty="0">
                <a:latin typeface="Arial" charset="0"/>
                <a:cs typeface="Arial" charset="0"/>
              </a:rPr>
              <a:t>SNI: Distribución </a:t>
            </a:r>
            <a:r>
              <a:rPr lang="es-MX" b="1" dirty="0" smtClean="0">
                <a:latin typeface="Arial" charset="0"/>
                <a:cs typeface="Arial" charset="0"/>
              </a:rPr>
              <a:t>de </a:t>
            </a:r>
            <a:r>
              <a:rPr lang="es-MX" b="1" dirty="0">
                <a:latin typeface="Arial" charset="0"/>
                <a:cs typeface="Arial" charset="0"/>
              </a:rPr>
              <a:t>la membresía </a:t>
            </a:r>
            <a:r>
              <a:rPr lang="es-MX" b="1" dirty="0" smtClean="0">
                <a:latin typeface="Arial" charset="0"/>
                <a:cs typeface="Arial" charset="0"/>
              </a:rPr>
              <a:t>por </a:t>
            </a:r>
            <a:r>
              <a:rPr lang="es-MX" b="1" dirty="0">
                <a:latin typeface="Arial" charset="0"/>
                <a:cs typeface="Arial" charset="0"/>
              </a:rPr>
              <a:t>sexo, </a:t>
            </a:r>
            <a:r>
              <a:rPr lang="es-MX" b="1" dirty="0" smtClean="0">
                <a:latin typeface="Arial" charset="0"/>
                <a:cs typeface="Arial" charset="0"/>
              </a:rPr>
              <a:t>2013</a:t>
            </a:r>
            <a:endParaRPr lang="es-MX" b="1" dirty="0">
              <a:latin typeface="Arial" charset="0"/>
              <a:cs typeface="Arial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582"/>
              </p:ext>
            </p:extLst>
          </p:nvPr>
        </p:nvGraphicFramePr>
        <p:xfrm>
          <a:off x="179512" y="1131416"/>
          <a:ext cx="8856984" cy="539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354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332656"/>
            <a:ext cx="8928992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Comportamiento de poblaciones académicas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07942"/>
              </p:ext>
            </p:extLst>
          </p:nvPr>
        </p:nvGraphicFramePr>
        <p:xfrm>
          <a:off x="734368" y="1717675"/>
          <a:ext cx="8179320" cy="499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971550" y="1052736"/>
            <a:ext cx="7345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s-MX" b="1" dirty="0">
                <a:latin typeface="Arial" charset="0"/>
                <a:cs typeface="Arial" charset="0"/>
              </a:rPr>
              <a:t>SNI: </a:t>
            </a:r>
            <a:r>
              <a:rPr lang="es-MX" b="1" dirty="0" smtClean="0">
                <a:latin typeface="Arial" charset="0"/>
                <a:cs typeface="Arial" charset="0"/>
              </a:rPr>
              <a:t>Distribución </a:t>
            </a:r>
            <a:r>
              <a:rPr lang="es-MX" b="1" dirty="0">
                <a:latin typeface="Arial" charset="0"/>
                <a:cs typeface="Arial" charset="0"/>
              </a:rPr>
              <a:t>de la membresía por sexo y nivel, 1990 y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107504" y="6525344"/>
            <a:ext cx="5147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 dirty="0">
                <a:latin typeface="Arial Unicode MS" pitchFamily="-110" charset="0"/>
              </a:rPr>
              <a:t>            Fuente</a:t>
            </a:r>
            <a:r>
              <a:rPr lang="es-ES" sz="1000" dirty="0">
                <a:latin typeface="Arial Unicode MS" pitchFamily="-110" charset="0"/>
              </a:rPr>
              <a:t>:	</a:t>
            </a:r>
            <a:r>
              <a:rPr lang="es-ES" sz="1000" dirty="0" err="1">
                <a:latin typeface="Arial Unicode MS" pitchFamily="-110" charset="0"/>
              </a:rPr>
              <a:t>Conacyt</a:t>
            </a:r>
            <a:r>
              <a:rPr lang="es-ES" sz="1000" dirty="0">
                <a:latin typeface="Arial Unicode MS" pitchFamily="-110" charset="0"/>
              </a:rPr>
              <a:t>, Informe general del estado de la ciencia y la </a:t>
            </a:r>
            <a:r>
              <a:rPr lang="es-ES" sz="1000" dirty="0" smtClean="0">
                <a:latin typeface="Arial Unicode MS" pitchFamily="-110" charset="0"/>
              </a:rPr>
              <a:t>tecnología, 2012.</a:t>
            </a:r>
            <a:endParaRPr lang="en-US" sz="1000" dirty="0">
              <a:latin typeface="Arial Unicode MS" pitchFamily="-110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6" y="260648"/>
            <a:ext cx="8928992" cy="576064"/>
          </a:xfrm>
        </p:spPr>
        <p:txBody>
          <a:bodyPr/>
          <a:lstStyle/>
          <a:p>
            <a:pPr algn="ctr" eaLnBrk="1" hangingPunct="1"/>
            <a:r>
              <a:rPr lang="es-ES" sz="3200" b="1" dirty="0" smtClean="0">
                <a:solidFill>
                  <a:srgbClr val="C00000"/>
                </a:solidFill>
                <a:latin typeface="Tempus Sans ITC" pitchFamily="82" charset="0"/>
              </a:rPr>
              <a:t>Comportamiento de poblaciones académicas</a:t>
            </a:r>
            <a:endParaRPr lang="en-US" sz="3200" b="1" dirty="0" smtClean="0">
              <a:solidFill>
                <a:srgbClr val="C00000"/>
              </a:solidFill>
              <a:latin typeface="Tempus Sans ITC" pitchFamily="82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77962"/>
              </p:ext>
            </p:extLst>
          </p:nvPr>
        </p:nvGraphicFramePr>
        <p:xfrm>
          <a:off x="179512" y="1556792"/>
          <a:ext cx="886415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1187450" y="980728"/>
            <a:ext cx="6840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s-MX" b="1" dirty="0">
                <a:latin typeface="Arial" charset="0"/>
                <a:cs typeface="Arial" charset="0"/>
              </a:rPr>
              <a:t>SNI: Distribución </a:t>
            </a:r>
            <a:r>
              <a:rPr lang="es-MX" b="1" dirty="0" smtClean="0">
                <a:latin typeface="Arial" charset="0"/>
                <a:cs typeface="Arial" charset="0"/>
              </a:rPr>
              <a:t>de </a:t>
            </a:r>
            <a:r>
              <a:rPr lang="es-MX" b="1" dirty="0">
                <a:latin typeface="Arial" charset="0"/>
                <a:cs typeface="Arial" charset="0"/>
              </a:rPr>
              <a:t>la membresía por área y sexo,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15275" cy="4751388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kumimoji="1" lang="es-ES" dirty="0" smtClean="0">
                <a:solidFill>
                  <a:srgbClr val="002060"/>
                </a:solidFill>
                <a:latin typeface="Times New Roman" pitchFamily="-110" charset="0"/>
              </a:rPr>
              <a:t>Los “datos duros” permiten una mayor claridad para considerar seriamente el problema de la inequidad</a:t>
            </a:r>
            <a:r>
              <a:rPr kumimoji="1" lang="es-ES_tradnl" dirty="0" smtClean="0">
                <a:solidFill>
                  <a:srgbClr val="002060"/>
                </a:solidFill>
                <a:latin typeface="Times New Roman" pitchFamily="-110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_tradnl" dirty="0" smtClean="0">
                <a:solidFill>
                  <a:srgbClr val="002060"/>
                </a:solidFill>
                <a:latin typeface="Times New Roman" pitchFamily="-110" charset="0"/>
              </a:rPr>
              <a:t>El carácter </a:t>
            </a:r>
            <a:r>
              <a:rPr lang="es-ES" dirty="0" smtClean="0">
                <a:solidFill>
                  <a:srgbClr val="002060"/>
                </a:solidFill>
                <a:latin typeface="Times New Roman" pitchFamily="-110" charset="0"/>
              </a:rPr>
              <a:t>conservador de las instituciones, su sistema jerárquico y el de evaluación tienden a perpetuar algunos rasgos</a:t>
            </a:r>
            <a:r>
              <a:rPr lang="es-ES_tradnl" dirty="0" smtClean="0">
                <a:solidFill>
                  <a:srgbClr val="002060"/>
                </a:solidFill>
                <a:latin typeface="Times New Roman" pitchFamily="-110" charset="0"/>
              </a:rPr>
              <a:t>,</a:t>
            </a:r>
            <a:r>
              <a:rPr lang="es-ES" dirty="0" smtClean="0">
                <a:solidFill>
                  <a:srgbClr val="002060"/>
                </a:solidFill>
                <a:latin typeface="Times New Roman" pitchFamily="-110" charset="0"/>
              </a:rPr>
              <a:t> entre ellos los sesgos de género entre los académicos</a:t>
            </a:r>
            <a:r>
              <a:rPr lang="es-ES_tradnl" dirty="0" smtClean="0">
                <a:solidFill>
                  <a:srgbClr val="002060"/>
                </a:solidFill>
                <a:latin typeface="Times New Roman" pitchFamily="-110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kumimoji="1" lang="es-ES" dirty="0" smtClean="0">
                <a:solidFill>
                  <a:srgbClr val="002060"/>
                </a:solidFill>
                <a:latin typeface="Times New Roman" pitchFamily="-110" charset="0"/>
              </a:rPr>
              <a:t>Las mujeres que logran llegar a lugares destacados aprenden a aceptar un tipo de “invisibilidad” y una supuesta “neutralidad”, afectando su autopercepción y también su grado de satisfacción</a:t>
            </a:r>
            <a:r>
              <a:rPr kumimoji="1" lang="es-ES_tradnl" dirty="0" smtClean="0">
                <a:solidFill>
                  <a:srgbClr val="002060"/>
                </a:solidFill>
                <a:latin typeface="Times New Roman" pitchFamily="-110" charset="0"/>
              </a:rPr>
              <a:t>.</a:t>
            </a:r>
            <a:endParaRPr lang="es-ES" dirty="0" smtClean="0">
              <a:solidFill>
                <a:srgbClr val="002060"/>
              </a:solidFill>
              <a:latin typeface="Times New Roman" pitchFamily="-110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50913" y="280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6646"/>
            <a:ext cx="8229600" cy="634082"/>
          </a:xfrm>
          <a:noFill/>
        </p:spPr>
        <p:txBody>
          <a:bodyPr/>
          <a:lstStyle/>
          <a:p>
            <a:pPr algn="ctr" eaLnBrk="1" hangingPunct="1"/>
            <a:r>
              <a:rPr lang="es-ES" sz="3400" b="1" dirty="0" smtClean="0">
                <a:solidFill>
                  <a:srgbClr val="C00000"/>
                </a:solidFill>
                <a:latin typeface="Tempus Sans ITC" pitchFamily="82" charset="0"/>
              </a:rPr>
              <a:t>Conclusiones obvias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2232248"/>
          </a:xfrm>
        </p:spPr>
        <p:txBody>
          <a:bodyPr anchor="ctr">
            <a:no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s-MX" sz="4400" b="1" dirty="0" smtClean="0">
                <a:solidFill>
                  <a:srgbClr val="C90000"/>
                </a:solidFill>
                <a:cs typeface="Chalkduster"/>
              </a:rPr>
              <a:t>Posibles explicaciones . . .</a:t>
            </a:r>
            <a:endParaRPr lang="en-US" sz="4400" b="1" dirty="0" smtClean="0">
              <a:solidFill>
                <a:srgbClr val="C90000"/>
              </a:solidFill>
              <a:cs typeface="Chalkdus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11560" y="2464395"/>
            <a:ext cx="8137525" cy="3844925"/>
          </a:xfrm>
          <a:noFill/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Dimensión temporal retrospectiva  =&gt;  Milenios</a:t>
            </a:r>
          </a:p>
          <a:p>
            <a:pPr marL="447675" lvl="1" indent="0" eaLnBrk="1" hangingPunct="1">
              <a:buNone/>
            </a:pPr>
            <a:endParaRPr lang="es-UY" dirty="0">
              <a:solidFill>
                <a:srgbClr val="002060"/>
              </a:solidFill>
              <a:latin typeface="Times New Roman" pitchFamily="-110" charset="0"/>
            </a:endParaRPr>
          </a:p>
          <a:p>
            <a:pPr marL="447675" lvl="1" indent="0" eaLnBrk="1" hangingPunct="1"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    Mensajes  =&gt;  Cultura</a:t>
            </a:r>
          </a:p>
          <a:p>
            <a:pPr marL="447675" lvl="1" indent="0" eaLnBrk="1" hangingPunct="1">
              <a:buFont typeface="Wingdings" pitchFamily="-110" charset="2"/>
              <a:buNone/>
            </a:pPr>
            <a:endParaRPr lang="es-UY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                       percepciones</a:t>
            </a: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endParaRPr lang="es-UY" sz="1200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	             	                                actitudes</a:t>
            </a: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endParaRPr lang="es-UY" sz="1200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            		                                     conductas</a:t>
            </a: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endParaRPr lang="es-UY" sz="1200" dirty="0" smtClean="0">
              <a:solidFill>
                <a:srgbClr val="002060"/>
              </a:solidFill>
              <a:latin typeface="Times New Roman" pitchFamily="-110" charset="0"/>
            </a:endParaRPr>
          </a:p>
          <a:p>
            <a:pPr marL="896938" lvl="3" indent="0" eaLnBrk="1" hangingPunct="1">
              <a:spcBef>
                <a:spcPct val="0"/>
              </a:spcBef>
              <a:buFont typeface="Wingdings" pitchFamily="-110" charset="2"/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                  		                                          </a:t>
            </a:r>
            <a:r>
              <a:rPr lang="es-UY" b="1" dirty="0" smtClean="0">
                <a:solidFill>
                  <a:srgbClr val="FF6600"/>
                </a:solidFill>
                <a:latin typeface="Times New Roman" pitchFamily="-110" charset="0"/>
              </a:rPr>
              <a:t>costumbres</a:t>
            </a:r>
            <a:endParaRPr lang="es-UY" sz="2800" b="1" dirty="0" smtClean="0">
              <a:solidFill>
                <a:srgbClr val="FF6600"/>
              </a:solidFill>
              <a:latin typeface="Times New Roman" pitchFamily="-110" charset="0"/>
            </a:endParaRP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noFill/>
        </p:spPr>
        <p:txBody>
          <a:bodyPr/>
          <a:lstStyle/>
          <a:p>
            <a:pPr algn="ctr" eaLnBrk="1" hangingPunct="1"/>
            <a:r>
              <a:rPr lang="es-ES" sz="3800" dirty="0" smtClean="0">
                <a:solidFill>
                  <a:srgbClr val="C00000"/>
                </a:solidFill>
                <a:latin typeface="Comic Sans MS" pitchFamily="-110" charset="0"/>
              </a:rPr>
              <a:t>El larguísimo camino que debimos empezar … anteayer!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542924" y="548680"/>
            <a:ext cx="8029604" cy="58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Sociedad</a:t>
            </a:r>
            <a:r>
              <a:rPr kumimoji="0" lang="es-MX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 del Conocimiento</a:t>
            </a: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916832"/>
            <a:ext cx="74295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rgbClr val="002060"/>
                </a:solidFill>
              </a:rPr>
              <a:t>Mujeres y hombres tienen la misma oportunidad de participar y de beneficiarse de:</a:t>
            </a:r>
          </a:p>
          <a:p>
            <a:pPr algn="just"/>
            <a:endParaRPr lang="es-MX" sz="2400" dirty="0" smtClean="0">
              <a:solidFill>
                <a:srgbClr val="002060"/>
              </a:solidFill>
            </a:endParaRPr>
          </a:p>
          <a:p>
            <a:pPr marL="361950" indent="-36195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la información y el conocimiento generados en la sociedad del conocimiento;</a:t>
            </a:r>
          </a:p>
          <a:p>
            <a:pPr marL="361950" indent="-36195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los recursos y las oportunidades que emergen de la sociedad del conocimiento;</a:t>
            </a:r>
          </a:p>
          <a:p>
            <a:pPr marL="361950" indent="-36195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el desarrollo y las aplicaciones de las tecnologías, particularmente de las TIC.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638944"/>
          </a:xfrm>
        </p:spPr>
        <p:txBody>
          <a:bodyPr/>
          <a:lstStyle/>
          <a:p>
            <a:pPr eaLnBrk="1" hangingPunct="1"/>
            <a:r>
              <a:rPr lang="es-ES" sz="3400" b="1" dirty="0" smtClean="0">
                <a:solidFill>
                  <a:srgbClr val="C00000"/>
                </a:solidFill>
                <a:latin typeface="Tempus Sans ITC" pitchFamily="82" charset="0"/>
              </a:rPr>
              <a:t>La realidad cambia todos los días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9"/>
            <a:ext cx="7772400" cy="647649"/>
          </a:xfrm>
        </p:spPr>
        <p:txBody>
          <a:bodyPr/>
          <a:lstStyle/>
          <a:p>
            <a:pPr eaLnBrk="1" hangingPunct="1">
              <a:buFont typeface="Wingdings" pitchFamily="-110" charset="2"/>
              <a:buNone/>
            </a:pPr>
            <a:r>
              <a:rPr lang="es-UY" dirty="0" smtClean="0">
                <a:solidFill>
                  <a:srgbClr val="002060"/>
                </a:solidFill>
                <a:latin typeface="Times New Roman" pitchFamily="-110" charset="0"/>
              </a:rPr>
              <a:t>Más mujeres: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2636912"/>
            <a:ext cx="784887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800" b="1" dirty="0" smtClean="0">
                <a:latin typeface="Times New Roman" pitchFamily="-110" charset="0"/>
              </a:rPr>
              <a:t> </a:t>
            </a:r>
            <a:r>
              <a:rPr lang="es-UY" sz="2800" b="1" dirty="0" smtClean="0">
                <a:solidFill>
                  <a:srgbClr val="FF9933"/>
                </a:solidFill>
                <a:latin typeface="Times New Roman" pitchFamily="-110" charset="0"/>
              </a:rPr>
              <a:t>con educación similar a los hombres</a:t>
            </a:r>
          </a:p>
          <a:p>
            <a:pPr lvl="3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400" b="1" dirty="0" smtClean="0">
                <a:solidFill>
                  <a:srgbClr val="FF9933"/>
                </a:solidFill>
                <a:latin typeface="Times New Roman" pitchFamily="-110" charset="0"/>
              </a:rPr>
              <a:t>   trabajando fuera del hogar</a:t>
            </a:r>
          </a:p>
          <a:p>
            <a:pPr lvl="4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400" b="1" dirty="0" smtClean="0">
                <a:solidFill>
                  <a:srgbClr val="FF9933"/>
                </a:solidFill>
                <a:latin typeface="Times New Roman" pitchFamily="-110" charset="0"/>
              </a:rPr>
              <a:t>   que se casan más tarde</a:t>
            </a:r>
          </a:p>
          <a:p>
            <a:pPr lvl="4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400" b="1" dirty="0" smtClean="0">
                <a:solidFill>
                  <a:srgbClr val="FF9933"/>
                </a:solidFill>
                <a:latin typeface="Times New Roman" pitchFamily="-110" charset="0"/>
              </a:rPr>
              <a:t>        que tienen menos hijos o no tienen hijos</a:t>
            </a:r>
          </a:p>
          <a:p>
            <a:pPr lvl="4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400" b="1" dirty="0" smtClean="0">
                <a:solidFill>
                  <a:srgbClr val="FF9933"/>
                </a:solidFill>
                <a:latin typeface="Times New Roman" pitchFamily="-110" charset="0"/>
              </a:rPr>
              <a:t>             que viven solas</a:t>
            </a:r>
          </a:p>
          <a:p>
            <a:pPr lvl="4" eaLnBrk="1" hangingPunct="1">
              <a:spcAft>
                <a:spcPts val="600"/>
              </a:spcAft>
              <a:buClr>
                <a:srgbClr val="929048"/>
              </a:buClr>
              <a:buFont typeface="Wingdings" pitchFamily="-110" charset="2"/>
              <a:buNone/>
            </a:pPr>
            <a:r>
              <a:rPr lang="es-UY" sz="2400" b="1" dirty="0" smtClean="0">
                <a:solidFill>
                  <a:srgbClr val="FF9933"/>
                </a:solidFill>
                <a:latin typeface="Times New Roman" pitchFamily="-110" charset="0"/>
              </a:rPr>
              <a:t>                   que se informan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0072" y="5662409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2200" b="1" dirty="0">
                <a:solidFill>
                  <a:srgbClr val="C90000"/>
                </a:solidFill>
                <a:latin typeface="Times New Roman" pitchFamily="-110" charset="0"/>
              </a:rPr>
              <a:t>que aspiran a más</a:t>
            </a:r>
            <a:r>
              <a:rPr lang="es-UY" sz="2200" b="1" dirty="0" smtClean="0">
                <a:solidFill>
                  <a:srgbClr val="C90000"/>
                </a:solidFill>
                <a:latin typeface="Times New Roman" pitchFamily="-110" charset="0"/>
              </a:rPr>
              <a:t>!</a:t>
            </a:r>
            <a:endParaRPr lang="es-MX" sz="2200" b="1" dirty="0">
              <a:solidFill>
                <a:srgbClr val="C9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400" b="1" dirty="0">
                <a:solidFill>
                  <a:srgbClr val="C00000"/>
                </a:solidFill>
                <a:latin typeface="Tempus Sans ITC" pitchFamily="82" charset="0"/>
              </a:rPr>
              <a:t>Impactos de la construcción social </a:t>
            </a:r>
            <a:br>
              <a:rPr lang="es-MX" sz="3400" b="1" dirty="0">
                <a:solidFill>
                  <a:srgbClr val="C00000"/>
                </a:solidFill>
                <a:latin typeface="Tempus Sans ITC" pitchFamily="82" charset="0"/>
              </a:rPr>
            </a:br>
            <a:r>
              <a:rPr lang="es-MX" sz="3400" b="1" dirty="0">
                <a:solidFill>
                  <a:srgbClr val="C00000"/>
                </a:solidFill>
                <a:latin typeface="Tempus Sans ITC" pitchFamily="82" charset="0"/>
              </a:rPr>
              <a:t>de “lo femenino” en la academia</a:t>
            </a:r>
            <a:endParaRPr lang="en-US" sz="3400" b="1" dirty="0">
              <a:solidFill>
                <a:srgbClr val="C00000"/>
              </a:solidFill>
              <a:latin typeface="Tempus Sans ITC" pitchFamily="8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6004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División y organización del trabajo</a:t>
            </a:r>
            <a:endParaRPr lang="es-ES_tradnl" dirty="0">
              <a:solidFill>
                <a:schemeClr val="tx2">
                  <a:lumMod val="75000"/>
                </a:schemeClr>
              </a:solidFill>
              <a:latin typeface="Times New Roman" charset="0"/>
              <a:cs typeface="Tahoma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Elección de campo disciplinario y temas de investigación</a:t>
            </a:r>
            <a:endParaRPr lang="es-ES_tradnl" dirty="0">
              <a:solidFill>
                <a:schemeClr val="tx2">
                  <a:lumMod val="75000"/>
                </a:schemeClr>
              </a:solidFill>
              <a:latin typeface="Times New Roman" charset="0"/>
              <a:cs typeface="Tahoma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Acceso al financiamiento</a:t>
            </a:r>
            <a:endParaRPr lang="es-ES_tradnl" dirty="0">
              <a:solidFill>
                <a:schemeClr val="tx2">
                  <a:lumMod val="75000"/>
                </a:schemeClr>
              </a:solidFill>
              <a:latin typeface="Times New Roman" charset="0"/>
              <a:cs typeface="Tahoma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Valoración del trabajo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Obtención de méritos académicos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46000"/>
              <a:buFont typeface="Wingdings" charset="2"/>
              <a:buChar char="u"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  <a:cs typeface="Tahoma" charset="0"/>
              </a:rPr>
              <a:t>Visibilidad</a:t>
            </a:r>
          </a:p>
        </p:txBody>
      </p:sp>
    </p:spTree>
    <p:extLst>
      <p:ext uri="{BB962C8B-B14F-4D97-AF65-F5344CB8AC3E}">
        <p14:creationId xmlns:p14="http://schemas.microsoft.com/office/powerpoint/2010/main" val="5092122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37004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rgbClr val="57562B"/>
              </a:buClr>
              <a:buNone/>
            </a:pPr>
            <a:endParaRPr lang="es-ES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FF6600"/>
              </a:buClr>
              <a:buSzPct val="45000"/>
              <a:buFont typeface="Wingdings" charset="2"/>
              <a:buChar char="u"/>
            </a:pPr>
            <a:r>
              <a:rPr lang="es-ES" dirty="0" smtClean="0">
                <a:solidFill>
                  <a:srgbClr val="002060"/>
                </a:solidFill>
              </a:rPr>
              <a:t>No se trata sólo de establecer cuotas mínimas o paritarias por decreto;</a:t>
            </a:r>
          </a:p>
          <a:p>
            <a:pPr marL="0" indent="0" eaLnBrk="1" hangingPunct="1">
              <a:buClr>
                <a:srgbClr val="FF6600"/>
              </a:buClr>
              <a:buSzPct val="45000"/>
              <a:buNone/>
            </a:pPr>
            <a:endParaRPr lang="es-ES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FF6600"/>
              </a:buClr>
              <a:buSzPct val="45000"/>
              <a:buFont typeface="Wingdings" charset="2"/>
              <a:buChar char="u"/>
            </a:pPr>
            <a:r>
              <a:rPr lang="es-ES" dirty="0" smtClean="0">
                <a:solidFill>
                  <a:srgbClr val="002060"/>
                </a:solidFill>
              </a:rPr>
              <a:t>Se trata de crear condiciones para igualar oportunidades considerando las diferencias específicas entre los sexos.</a:t>
            </a:r>
            <a:endParaRPr lang="es-ES" sz="3200" dirty="0" smtClean="0">
              <a:solidFill>
                <a:srgbClr val="002060"/>
              </a:solidFill>
              <a:cs typeface="Tahoma" pitchFamily="-110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29600" cy="648072"/>
          </a:xfrm>
        </p:spPr>
        <p:txBody>
          <a:bodyPr/>
          <a:lstStyle/>
          <a:p>
            <a:pPr eaLnBrk="1" hangingPunct="1"/>
            <a:r>
              <a:rPr lang="es-ES" sz="4000" b="1" dirty="0" smtClean="0">
                <a:solidFill>
                  <a:srgbClr val="C00000"/>
                </a:solidFill>
                <a:latin typeface="Tempus Sans ITC" pitchFamily="82" charset="0"/>
              </a:rPr>
              <a:t>Bases para políticas públicas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542924" y="980728"/>
            <a:ext cx="8029604" cy="58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 smtClean="0">
                <a:solidFill>
                  <a:srgbClr val="C00000"/>
                </a:solidFill>
                <a:latin typeface="Tempus Sans ITC" pitchFamily="82" charset="0"/>
                <a:ea typeface="+mj-ea"/>
                <a:cs typeface="+mj-cs"/>
              </a:rPr>
              <a:t>En breve,</a:t>
            </a: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57224" y="2492896"/>
            <a:ext cx="785818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2060"/>
                </a:solidFill>
              </a:rPr>
              <a:t>La falta de interés y compromiso de los gobiernos de la región con la educación, y la CTI ha generado:</a:t>
            </a:r>
          </a:p>
          <a:p>
            <a:endParaRPr lang="es-MX" sz="2400" dirty="0" smtClean="0">
              <a:solidFill>
                <a:srgbClr val="002060"/>
              </a:solidFill>
            </a:endParaRPr>
          </a:p>
          <a:p>
            <a:pPr marL="450850" indent="-450850">
              <a:spcAft>
                <a:spcPts val="1800"/>
              </a:spcAft>
              <a:buAutoNum type="alphaLcPeriod"/>
            </a:pPr>
            <a:r>
              <a:rPr lang="es-MX" sz="2400" dirty="0" smtClean="0">
                <a:solidFill>
                  <a:srgbClr val="002060"/>
                </a:solidFill>
              </a:rPr>
              <a:t>Brechas entre los países en desarrollo –como los latinoamericanos- y las naciones industrializadas;</a:t>
            </a:r>
          </a:p>
          <a:p>
            <a:pPr marL="450850" indent="-450850">
              <a:spcAft>
                <a:spcPts val="1800"/>
              </a:spcAft>
              <a:buAutoNum type="alphaLcPeriod"/>
            </a:pPr>
            <a:r>
              <a:rPr lang="es-MX" sz="2400" dirty="0" smtClean="0">
                <a:solidFill>
                  <a:srgbClr val="002060"/>
                </a:solidFill>
              </a:rPr>
              <a:t>Brechas al interior de los propios países en desarrollo.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720080"/>
          </a:xfrm>
        </p:spPr>
        <p:txBody>
          <a:bodyPr/>
          <a:lstStyle/>
          <a:p>
            <a:pPr algn="ctr" eaLnBrk="1" hangingPunct="1"/>
            <a:r>
              <a:rPr lang="es-ES" sz="3600" b="1" dirty="0" smtClean="0">
                <a:solidFill>
                  <a:srgbClr val="C00000"/>
                </a:solidFill>
                <a:latin typeface="Comic Sans MS" pitchFamily="-110" charset="0"/>
              </a:rPr>
              <a:t>Elementos clave para las políticas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700808"/>
            <a:ext cx="8229600" cy="4525963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>
                <a:solidFill>
                  <a:srgbClr val="002060"/>
                </a:solidFill>
                <a:latin typeface="Times New Roman" pitchFamily="-110" charset="0"/>
              </a:rPr>
              <a:t>Educación y capacitación;</a:t>
            </a:r>
          </a:p>
          <a:p>
            <a:pPr marL="533400" indent="-533400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>
                <a:solidFill>
                  <a:srgbClr val="002060"/>
                </a:solidFill>
                <a:latin typeface="Times New Roman" pitchFamily="-110" charset="0"/>
              </a:rPr>
              <a:t>Creación, adquisición, utilización y diseminación del conocimiento;</a:t>
            </a:r>
          </a:p>
          <a:p>
            <a:pPr marL="533400" indent="-533400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>
                <a:solidFill>
                  <a:srgbClr val="002060"/>
                </a:solidFill>
                <a:latin typeface="Times New Roman" pitchFamily="-110" charset="0"/>
              </a:rPr>
              <a:t>Acciones afirmativas hacia la equidad de género en la fuerza laboral de ciencia y tecnología;</a:t>
            </a:r>
          </a:p>
          <a:p>
            <a:pPr marL="533400" indent="-533400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>
                <a:solidFill>
                  <a:srgbClr val="002060"/>
                </a:solidFill>
                <a:latin typeface="Times New Roman" pitchFamily="-110" charset="0"/>
              </a:rPr>
              <a:t>La ciencia y la tecnología para el desarrollo económico y social, reconociendo a todos sus actores;</a:t>
            </a:r>
            <a:endParaRPr lang="en-GB" sz="2400" dirty="0">
              <a:solidFill>
                <a:srgbClr val="002060"/>
              </a:solidFill>
              <a:latin typeface="Times New Roman" pitchFamily="-110" charset="0"/>
            </a:endParaRPr>
          </a:p>
          <a:p>
            <a:pPr marL="533400" indent="-533400" eaLnBrk="1" hangingPunct="1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 smtClean="0">
                <a:solidFill>
                  <a:srgbClr val="002060"/>
                </a:solidFill>
                <a:latin typeface="Times New Roman" pitchFamily="-110" charset="0"/>
              </a:rPr>
              <a:t>Fortalecimiento institucional: Estrategias clave para un nuevo compromiso con la sociedad;</a:t>
            </a:r>
          </a:p>
          <a:p>
            <a:pPr marL="533400" indent="-533400" algn="just" eaLnBrk="1" hangingPunct="1">
              <a:buClr>
                <a:srgbClr val="C00000"/>
              </a:buClr>
              <a:buFont typeface="Wingdings" pitchFamily="-110" charset="2"/>
              <a:buAutoNum type="arabicParenR"/>
            </a:pPr>
            <a:r>
              <a:rPr lang="es-ES" sz="2400" dirty="0" smtClean="0">
                <a:solidFill>
                  <a:srgbClr val="002060"/>
                </a:solidFill>
                <a:latin typeface="Times New Roman" pitchFamily="-110" charset="0"/>
              </a:rPr>
              <a:t>Construcción de la sociedad del conocimiento a través de la equidad e igualdad  de género.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542924" y="1700808"/>
            <a:ext cx="8029604" cy="58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ONU:</a:t>
            </a:r>
            <a:r>
              <a:rPr kumimoji="0" lang="es-MX" sz="3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 Metas del Tercer Milenio (2000)</a:t>
            </a:r>
            <a:endParaRPr kumimoji="0" lang="es-MX" sz="3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00100" y="3076045"/>
            <a:ext cx="72152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5475" indent="-625475" algn="just"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</a:rPr>
              <a:t>Impulsar la igualdad de género</a:t>
            </a:r>
          </a:p>
          <a:p>
            <a:pPr marL="625475" indent="-625475" algn="just"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</a:rPr>
              <a:t>Promover el empoderamiento de las mujeres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5" name="4 Flecha a la derecha con muesca"/>
          <p:cNvSpPr/>
          <p:nvPr/>
        </p:nvSpPr>
        <p:spPr>
          <a:xfrm>
            <a:off x="1357290" y="5143512"/>
            <a:ext cx="714380" cy="500066"/>
          </a:xfrm>
          <a:prstGeom prst="notched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5984" y="5072074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El progreso de las mujeres es</a:t>
            </a:r>
          </a:p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el progreso de todos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1988840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C00000"/>
              </a:buClr>
              <a:buSzPct val="115000"/>
            </a:pPr>
            <a:r>
              <a:rPr lang="es-MX" sz="2400" dirty="0" smtClean="0">
                <a:solidFill>
                  <a:srgbClr val="002060"/>
                </a:solidFill>
              </a:rPr>
              <a:t>Para 2015, incrementos en:</a:t>
            </a:r>
          </a:p>
          <a:p>
            <a:pPr marL="269875" indent="-269875">
              <a:buClr>
                <a:srgbClr val="C00000"/>
              </a:buClr>
              <a:buSzPct val="115000"/>
            </a:pPr>
            <a:endParaRPr lang="es-MX" sz="2400" dirty="0" smtClean="0">
              <a:solidFill>
                <a:srgbClr val="002060"/>
              </a:solidFill>
            </a:endParaRPr>
          </a:p>
          <a:p>
            <a:pPr marL="269875" indent="-269875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Proporción de niñas </a:t>
            </a:r>
            <a:r>
              <a:rPr lang="es-MX" sz="2400" i="1" dirty="0" smtClean="0">
                <a:solidFill>
                  <a:srgbClr val="002060"/>
                </a:solidFill>
              </a:rPr>
              <a:t>vs </a:t>
            </a:r>
            <a:r>
              <a:rPr lang="es-MX" sz="2400" dirty="0" smtClean="0">
                <a:solidFill>
                  <a:srgbClr val="002060"/>
                </a:solidFill>
              </a:rPr>
              <a:t>niños en educación primaria, secundaria y terciaria</a:t>
            </a:r>
          </a:p>
          <a:p>
            <a:pPr marL="269875" indent="-269875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endParaRPr lang="es-MX" sz="2400" dirty="0" smtClean="0">
              <a:solidFill>
                <a:srgbClr val="002060"/>
              </a:solidFill>
            </a:endParaRPr>
          </a:p>
          <a:p>
            <a:pPr marL="269875" indent="-269875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Proporción de mujeres en empleos remunerados en sectores no agrícolas</a:t>
            </a:r>
          </a:p>
          <a:p>
            <a:pPr marL="269875" indent="-269875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endParaRPr lang="es-MX" sz="2400" dirty="0" smtClean="0">
              <a:solidFill>
                <a:srgbClr val="002060"/>
              </a:solidFill>
            </a:endParaRPr>
          </a:p>
          <a:p>
            <a:pPr marL="269875" indent="-269875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s-MX" sz="2400" dirty="0" smtClean="0">
                <a:solidFill>
                  <a:srgbClr val="002060"/>
                </a:solidFill>
              </a:rPr>
              <a:t>Proporción de mujeres en la representación política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539552" y="620688"/>
            <a:ext cx="8352928" cy="58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ONU:</a:t>
            </a:r>
            <a:r>
              <a:rPr kumimoji="0" lang="es-MX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empus Sans ITC" pitchFamily="82" charset="0"/>
                <a:ea typeface="+mj-ea"/>
                <a:cs typeface="+mj-cs"/>
              </a:rPr>
              <a:t> Metas de Desarrollo del Milenio</a:t>
            </a: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>
            <a:spLocks noChangeArrowheads="1"/>
          </p:cNvSpPr>
          <p:nvPr/>
        </p:nvSpPr>
        <p:spPr bwMode="auto">
          <a:xfrm>
            <a:off x="611560" y="2420888"/>
            <a:ext cx="78581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La educación de las mujeres es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un camino muy efectivo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para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lograr que una sociedad administre adecuadamente sus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recursos, incluido su capital humano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Más aún, invertir en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la educación de mujeres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jóvenes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genera rompimientos en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los ciclos inter-generacionales de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pobreza.</a:t>
            </a:r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899592" y="908720"/>
            <a:ext cx="72007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400" b="1" dirty="0" smtClean="0">
                <a:solidFill>
                  <a:srgbClr val="C00000"/>
                </a:solidFill>
                <a:latin typeface="Tempus Sans ITC" pitchFamily="82" charset="0"/>
              </a:rPr>
              <a:t>Mujeres, Educación y Desarrollo</a:t>
            </a:r>
            <a:endParaRPr lang="es-MX" sz="3400" b="1" dirty="0">
              <a:solidFill>
                <a:srgbClr val="C0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872"/>
            <a:ext cx="7772400" cy="23336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-110" charset="2"/>
              <a:buNone/>
            </a:pPr>
            <a:r>
              <a:rPr lang="es-ES" sz="3600" b="1" dirty="0" smtClean="0">
                <a:solidFill>
                  <a:srgbClr val="C90000"/>
                </a:solidFill>
                <a:latin typeface="Times New Roman" pitchFamily="-110" charset="0"/>
                <a:cs typeface="Tahoma" pitchFamily="-110" charset="0"/>
              </a:rPr>
              <a:t>Debemos emprender ya una campaña de concientización que promueva la perspectiva de género en la educación, la ciencia, la tecnología y el desarrollo.</a:t>
            </a:r>
            <a:endParaRPr lang="es-ES" sz="3600" b="1" dirty="0" smtClean="0">
              <a:solidFill>
                <a:srgbClr val="C90000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0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3600400"/>
          </a:xfrm>
        </p:spPr>
        <p:txBody>
          <a:bodyPr>
            <a:noAutofit/>
          </a:bodyPr>
          <a:lstStyle/>
          <a:p>
            <a:pPr marL="0" indent="0" algn="ctr" eaLnBrk="1" hangingPunct="1">
              <a:buFont typeface="Wingdings" pitchFamily="-110" charset="2"/>
              <a:buNone/>
            </a:pPr>
            <a:r>
              <a:rPr lang="es-ES" sz="4400" b="1" dirty="0" smtClean="0">
                <a:solidFill>
                  <a:schemeClr val="tx2">
                    <a:lumMod val="75000"/>
                  </a:schemeClr>
                </a:solidFill>
                <a:latin typeface="Chalkboard SE Light"/>
                <a:cs typeface="Tahoma" pitchFamily="-110" charset="0"/>
              </a:rPr>
              <a:t>La doctora Buquet, en la próxima sesión, les hablará de la institucionalización de políticas para la equidad de género</a:t>
            </a:r>
            <a:endParaRPr lang="es-ES" sz="4400" b="1" dirty="0" smtClean="0">
              <a:solidFill>
                <a:schemeClr val="tx2">
                  <a:lumMod val="75000"/>
                </a:schemeClr>
              </a:solidFill>
              <a:latin typeface="Chalkboard SE Light"/>
            </a:endParaRPr>
          </a:p>
        </p:txBody>
      </p:sp>
    </p:spTree>
    <p:extLst>
      <p:ext uri="{BB962C8B-B14F-4D97-AF65-F5344CB8AC3E}">
        <p14:creationId xmlns:p14="http://schemas.microsoft.com/office/powerpoint/2010/main" val="23669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702"/>
            <a:ext cx="8229600" cy="778098"/>
          </a:xfrm>
        </p:spPr>
        <p:txBody>
          <a:bodyPr/>
          <a:lstStyle/>
          <a:p>
            <a:pPr algn="ctr" eaLnBrk="1" hangingPunct="1"/>
            <a:r>
              <a:rPr lang="es-MX" sz="3600" b="1" dirty="0">
                <a:solidFill>
                  <a:srgbClr val="C90000"/>
                </a:solidFill>
              </a:rPr>
              <a:t>La escolaridad como factor clave</a:t>
            </a:r>
            <a:endParaRPr lang="en-US" sz="3600" b="1" dirty="0">
              <a:solidFill>
                <a:srgbClr val="C9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60848"/>
            <a:ext cx="7772400" cy="3629025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Font typeface="Wingdings" charset="0"/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La educación es una de las variables más importantes en el logro de una participación plena de hombres y mujeres en el desarrollo de cualquier país.</a:t>
            </a:r>
          </a:p>
          <a:p>
            <a:pPr marL="0" indent="0" algn="just" eaLnBrk="1" hangingPunct="1">
              <a:buFont typeface="Wingdings" charset="0"/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  <a:latin typeface="Times New Roman" charset="0"/>
            </a:endParaRPr>
          </a:p>
          <a:p>
            <a:pPr marL="0" indent="0" algn="just" eaLnBrk="1" hangingPunct="1">
              <a:buFont typeface="Wingdings" charset="0"/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Desde la infancia, la socialización y la educación operan como mecanismos de orientación vocacional.</a:t>
            </a:r>
          </a:p>
        </p:txBody>
      </p:sp>
    </p:spTree>
    <p:extLst>
      <p:ext uri="{BB962C8B-B14F-4D97-AF65-F5344CB8AC3E}">
        <p14:creationId xmlns:p14="http://schemas.microsoft.com/office/powerpoint/2010/main" val="32848117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28860" y="2857496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rgbClr val="C90000"/>
                </a:solidFill>
                <a:latin typeface="+mn-lt"/>
              </a:rPr>
              <a:t>Gracias</a:t>
            </a:r>
            <a:endParaRPr lang="es-MX" sz="6000" b="1" dirty="0">
              <a:solidFill>
                <a:srgbClr val="C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85800"/>
            <a:ext cx="8459787" cy="1143000"/>
          </a:xfrm>
        </p:spPr>
        <p:txBody>
          <a:bodyPr/>
          <a:lstStyle/>
          <a:p>
            <a:r>
              <a:rPr lang="es-MX" sz="3600" b="1" dirty="0">
                <a:solidFill>
                  <a:srgbClr val="C90000"/>
                </a:solidFill>
              </a:rPr>
              <a:t>Población femenina en la Universidad de México, 1910</a:t>
            </a:r>
          </a:p>
        </p:txBody>
      </p:sp>
      <p:graphicFrame>
        <p:nvGraphicFramePr>
          <p:cNvPr id="132146" name="Group 50"/>
          <p:cNvGraphicFramePr>
            <a:graphicFrameLocks noGrp="1"/>
          </p:cNvGraphicFramePr>
          <p:nvPr>
            <p:ph idx="1"/>
          </p:nvPr>
        </p:nvGraphicFramePr>
        <p:xfrm>
          <a:off x="2843213" y="1916113"/>
          <a:ext cx="3689350" cy="3746183"/>
        </p:xfrm>
        <a:graphic>
          <a:graphicData uri="http://schemas.openxmlformats.org/drawingml/2006/table">
            <a:tbl>
              <a:tblPr/>
              <a:tblGrid>
                <a:gridCol w="2227262"/>
                <a:gridCol w="14620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Carreras</a:t>
                      </a:r>
                      <a:endParaRPr kumimoji="0" lang="es-E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Enfermería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45%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Magisterio *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13%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Música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9%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Medicina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9%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Odontología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9%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Veterinaria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4%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Pintura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4%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Leyes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charset="0"/>
                          <a:ea typeface="ＭＳ Ｐゴシック" charset="0"/>
                          <a:cs typeface="Times New Roman" charset="0"/>
                        </a:rPr>
                        <a:t>4%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7" name="Text Box 48"/>
          <p:cNvSpPr txBox="1">
            <a:spLocks noChangeArrowheads="1"/>
          </p:cNvSpPr>
          <p:nvPr/>
        </p:nvSpPr>
        <p:spPr bwMode="auto">
          <a:xfrm>
            <a:off x="2771775" y="5734050"/>
            <a:ext cx="38687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200"/>
              <a:t>* En la fuente se cita como “Escuela Normal Superior”</a:t>
            </a:r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281318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6632"/>
            <a:ext cx="8459787" cy="1368152"/>
          </a:xfrm>
        </p:spPr>
        <p:txBody>
          <a:bodyPr/>
          <a:lstStyle/>
          <a:p>
            <a:r>
              <a:rPr lang="es-MX" sz="3600" b="1" dirty="0">
                <a:solidFill>
                  <a:srgbClr val="C90000"/>
                </a:solidFill>
              </a:rPr>
              <a:t>Población femenina en la Universidad </a:t>
            </a:r>
            <a:r>
              <a:rPr lang="es-MX" sz="3600" b="1" dirty="0" smtClean="0">
                <a:solidFill>
                  <a:srgbClr val="C90000"/>
                </a:solidFill>
              </a:rPr>
              <a:t>Nacional, 1939</a:t>
            </a:r>
            <a:endParaRPr lang="es-MX" sz="3600" b="1" dirty="0">
              <a:solidFill>
                <a:srgbClr val="C90000"/>
              </a:solidFill>
            </a:endParaRPr>
          </a:p>
        </p:txBody>
      </p:sp>
      <p:graphicFrame>
        <p:nvGraphicFramePr>
          <p:cNvPr id="140406" name="Group 1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350303"/>
              </p:ext>
            </p:extLst>
          </p:nvPr>
        </p:nvGraphicFramePr>
        <p:xfrm>
          <a:off x="3203575" y="1773238"/>
          <a:ext cx="3429000" cy="4068018"/>
        </p:xfrm>
        <a:graphic>
          <a:graphicData uri="http://schemas.openxmlformats.org/drawingml/2006/table">
            <a:tbl>
              <a:tblPr/>
              <a:tblGrid>
                <a:gridCol w="1966913"/>
                <a:gridCol w="1462087"/>
              </a:tblGrid>
              <a:tr h="35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Carreras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Magisterio *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Enfermería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Música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Odontología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Aux. Farmacia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Arqueología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Químico Farmacéutico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Pintura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Medicina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Historia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Contador Privado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ＭＳ Ｐゴシック" charset="0"/>
                        </a:rPr>
                        <a:t>Filosofía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3" name="Text Box 45"/>
          <p:cNvSpPr txBox="1">
            <a:spLocks noChangeArrowheads="1"/>
          </p:cNvSpPr>
          <p:nvPr/>
        </p:nvSpPr>
        <p:spPr bwMode="auto">
          <a:xfrm>
            <a:off x="3132138" y="6165850"/>
            <a:ext cx="38687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200"/>
              <a:t>* En la fuente se cita como “Escuela Normal Superior”</a:t>
            </a:r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781513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496300" cy="1224136"/>
          </a:xfrm>
        </p:spPr>
        <p:txBody>
          <a:bodyPr/>
          <a:lstStyle/>
          <a:p>
            <a:pPr algn="ctr" eaLnBrk="1" hangingPunct="1"/>
            <a:r>
              <a:rPr lang="es-ES" sz="3400" b="1" dirty="0" smtClean="0">
                <a:solidFill>
                  <a:srgbClr val="C00000"/>
                </a:solidFill>
                <a:latin typeface="Tempus Sans ITC" pitchFamily="82" charset="0"/>
              </a:rPr>
              <a:t>¿Roles tradicionales = profesiones ineludibles?</a:t>
            </a:r>
          </a:p>
        </p:txBody>
      </p:sp>
      <p:pic>
        <p:nvPicPr>
          <p:cNvPr id="5" name="Picture 3" descr="mujer-maestr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27263" y="1917402"/>
            <a:ext cx="4865687" cy="4679950"/>
          </a:xfrm>
          <a:noFill/>
        </p:spPr>
      </p:pic>
    </p:spTree>
    <p:extLst>
      <p:ext uri="{BB962C8B-B14F-4D97-AF65-F5344CB8AC3E}">
        <p14:creationId xmlns:p14="http://schemas.microsoft.com/office/powerpoint/2010/main" val="269509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b="1" dirty="0">
                <a:solidFill>
                  <a:srgbClr val="C90000"/>
                </a:solidFill>
              </a:rPr>
              <a:t>Participación femenina en Licenciatura, por área del conocimiento.</a:t>
            </a:r>
            <a:endParaRPr lang="en-US" sz="3600" b="1" dirty="0">
              <a:solidFill>
                <a:srgbClr val="C90000"/>
              </a:solidFill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070080"/>
              </p:ext>
            </p:extLst>
          </p:nvPr>
        </p:nvGraphicFramePr>
        <p:xfrm>
          <a:off x="287524" y="1628800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6453336"/>
            <a:ext cx="48820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000" b="1" dirty="0">
                <a:latin typeface="Arial Unicode MS" charset="0"/>
              </a:rPr>
              <a:t>Fuente: </a:t>
            </a:r>
            <a:r>
              <a:rPr lang="es-ES" sz="1000" dirty="0">
                <a:latin typeface="Arial Unicode MS" charset="0"/>
              </a:rPr>
              <a:t>Anuario Estadístico de Universidades e Institutos Tecnológicos, </a:t>
            </a:r>
            <a:r>
              <a:rPr lang="es-ES" sz="1000" dirty="0" smtClean="0">
                <a:latin typeface="Arial Unicode MS" charset="0"/>
              </a:rPr>
              <a:t>ANUIES.</a:t>
            </a:r>
            <a:endParaRPr lang="en-US" sz="1000" dirty="0">
              <a:latin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8993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>
                <a:solidFill>
                  <a:srgbClr val="C90000"/>
                </a:solidFill>
              </a:rPr>
              <a:t>Participación femenina en Posgrado por área del conocimiento</a:t>
            </a:r>
            <a:r>
              <a:rPr lang="en-US" sz="3600" b="1" dirty="0">
                <a:solidFill>
                  <a:srgbClr val="C90000"/>
                </a:solidFill>
              </a:rPr>
              <a:t>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251520" y="6453336"/>
            <a:ext cx="48820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000" b="1" dirty="0">
                <a:latin typeface="Arial Unicode MS" charset="0"/>
              </a:rPr>
              <a:t>Fuente: </a:t>
            </a:r>
            <a:r>
              <a:rPr lang="es-ES" sz="1000" dirty="0">
                <a:latin typeface="Arial Unicode MS" charset="0"/>
              </a:rPr>
              <a:t>Anuario Estadístico de Universidades e Institutos Tecnológicos, </a:t>
            </a:r>
            <a:r>
              <a:rPr lang="es-ES" sz="1000" dirty="0" err="1" smtClean="0">
                <a:latin typeface="Arial Unicode MS" charset="0"/>
              </a:rPr>
              <a:t>ANUIES.c</a:t>
            </a:r>
            <a:endParaRPr lang="en-US" sz="1000" dirty="0">
              <a:latin typeface="Arial Unicode MS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068392"/>
              </p:ext>
            </p:extLst>
          </p:nvPr>
        </p:nvGraphicFramePr>
        <p:xfrm>
          <a:off x="251520" y="1614902"/>
          <a:ext cx="856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2371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20101" cy="1800200"/>
          </a:xfrm>
        </p:spPr>
        <p:txBody>
          <a:bodyPr>
            <a:normAutofit/>
          </a:bodyPr>
          <a:lstStyle/>
          <a:p>
            <a:pPr marL="631825" lvl="2" indent="-273050" algn="just" eaLnBrk="1" hangingPunct="1">
              <a:lnSpc>
                <a:spcPct val="90000"/>
              </a:lnSpc>
            </a:pPr>
            <a:r>
              <a:rPr lang="es-MX" sz="2400" b="1" dirty="0" smtClean="0">
                <a:solidFill>
                  <a:srgbClr val="FF6600"/>
                </a:solidFill>
                <a:latin typeface="Times New Roman" pitchFamily="-110" charset="0"/>
              </a:rPr>
              <a:t>barreras sociales</a:t>
            </a:r>
            <a:r>
              <a:rPr lang="es-MX" sz="2400" dirty="0" smtClean="0">
                <a:solidFill>
                  <a:srgbClr val="002060"/>
                </a:solidFill>
                <a:latin typeface="Times New Roman" pitchFamily="-110" charset="0"/>
              </a:rPr>
              <a:t>: relacionadas con las oportunidades educativas; con los estereotipos conscientes o inconscientes sobre el trabajo femenino; con los distintos prejuicios y las percepciones diferenciadas por sexo;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683568" y="548680"/>
            <a:ext cx="8029604" cy="58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3400" b="1" dirty="0" smtClean="0">
                <a:solidFill>
                  <a:srgbClr val="C00000"/>
                </a:solidFill>
                <a:latin typeface="Tempus Sans ITC" pitchFamily="82" charset="0"/>
                <a:ea typeface="+mj-ea"/>
                <a:cs typeface="+mj-cs"/>
              </a:rPr>
              <a:t>En suma,</a:t>
            </a:r>
            <a:endParaRPr kumimoji="0" lang="es-MX" sz="3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5" y="3212976"/>
            <a:ext cx="842493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lvl="2" indent="-2730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s-MX" sz="2400" b="1" dirty="0" smtClean="0">
                <a:solidFill>
                  <a:srgbClr val="FF6600"/>
                </a:solidFill>
                <a:latin typeface="Times New Roman" pitchFamily="-110" charset="0"/>
              </a:rPr>
              <a:t>barreras estructurales</a:t>
            </a:r>
            <a:r>
              <a:rPr lang="es-MX" sz="2400" dirty="0" smtClean="0">
                <a:solidFill>
                  <a:srgbClr val="002060"/>
                </a:solidFill>
                <a:latin typeface="Times New Roman" pitchFamily="-110" charset="0"/>
              </a:rPr>
              <a:t>: específicas de cada institución y relacionadas con las “prácticas corporativas” que afectan las oportunidades para el avance de la mujer; 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5535" y="4509120"/>
            <a:ext cx="8439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lvl="2" indent="-27305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s-MX" sz="2400" b="1" dirty="0" smtClean="0">
                <a:solidFill>
                  <a:srgbClr val="FF6600"/>
                </a:solidFill>
                <a:latin typeface="Times New Roman" pitchFamily="-110" charset="0"/>
              </a:rPr>
              <a:t>barreras gubernamentales</a:t>
            </a:r>
            <a:r>
              <a:rPr lang="es-MX" sz="2400" dirty="0" smtClean="0">
                <a:solidFill>
                  <a:srgbClr val="002060"/>
                </a:solidFill>
                <a:latin typeface="Times New Roman" pitchFamily="-110" charset="0"/>
              </a:rPr>
              <a:t>: generadas por la falta de rigor en la vigilancia y aplicación de las leyes; lagunas en la información estadística sobre las condiciones de trabajo; incapacidad para difundir información específica, falta de políticas adecuadas, etc.</a:t>
            </a:r>
            <a:endParaRPr lang="es-ES" sz="2400" dirty="0" smtClean="0">
              <a:solidFill>
                <a:srgbClr val="002060"/>
              </a:solidFill>
              <a:latin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4" grpId="0"/>
      <p:bldP spid="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1289</Words>
  <Application>Microsoft Macintosh PowerPoint</Application>
  <PresentationFormat>Letter Paper (8.5x11 in)</PresentationFormat>
  <Paragraphs>179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Diseño personalizado</vt:lpstr>
      <vt:lpstr>Default Theme</vt:lpstr>
      <vt:lpstr>Clarity</vt:lpstr>
      <vt:lpstr>1_Default Theme</vt:lpstr>
      <vt:lpstr>1_Clarity</vt:lpstr>
      <vt:lpstr>Document</vt:lpstr>
      <vt:lpstr>PowerPoint Presentation</vt:lpstr>
      <vt:lpstr>PowerPoint Presentation</vt:lpstr>
      <vt:lpstr>La escolaridad como factor clave</vt:lpstr>
      <vt:lpstr>Población femenina en la Universidad de México, 1910</vt:lpstr>
      <vt:lpstr>Población femenina en la Universidad Nacional, 1939</vt:lpstr>
      <vt:lpstr>¿Roles tradicionales = profesiones ineludibles?</vt:lpstr>
      <vt:lpstr>Participación femenina en Licenciatura, por área del conocimiento.</vt:lpstr>
      <vt:lpstr>Participación femenina en Posgrado por área del conocimiento </vt:lpstr>
      <vt:lpstr>PowerPoint Presentation</vt:lpstr>
      <vt:lpstr>PowerPoint Presentation</vt:lpstr>
      <vt:lpstr>PowerPoint Presentation</vt:lpstr>
      <vt:lpstr>Cantidad vs. Calidad</vt:lpstr>
      <vt:lpstr>En breve (diagnóstico)</vt:lpstr>
      <vt:lpstr>Comportamiento de poblaciones académicas</vt:lpstr>
      <vt:lpstr>PowerPoint Presentation</vt:lpstr>
      <vt:lpstr>Comportamiento de poblaciones académicas</vt:lpstr>
      <vt:lpstr>Conclusiones obvias</vt:lpstr>
      <vt:lpstr>PowerPoint Presentation</vt:lpstr>
      <vt:lpstr>El larguísimo camino que debimos empezar … anteayer!</vt:lpstr>
      <vt:lpstr>La realidad cambia todos los días</vt:lpstr>
      <vt:lpstr>Impactos de la construcción social  de “lo femenino” en la academia</vt:lpstr>
      <vt:lpstr>Bases para políticas públicas</vt:lpstr>
      <vt:lpstr>PowerPoint Presentation</vt:lpstr>
      <vt:lpstr>Elementos clave para las políticas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Curso Insterinstitucional</dc:title>
  <dc:subject/>
  <dc:creator>Dra. Judith Zubieta G.</dc:creator>
  <cp:keywords/>
  <dc:description/>
  <cp:lastModifiedBy>Dra. Zubieta .</cp:lastModifiedBy>
  <cp:revision>431</cp:revision>
  <dcterms:created xsi:type="dcterms:W3CDTF">2010-04-11T14:17:13Z</dcterms:created>
  <dcterms:modified xsi:type="dcterms:W3CDTF">2013-10-15T18:45:41Z</dcterms:modified>
  <cp:category/>
</cp:coreProperties>
</file>