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48" r:id="rId1"/>
  </p:sldMasterIdLst>
  <p:notesMasterIdLst>
    <p:notesMasterId r:id="rId11"/>
  </p:notesMasterIdLst>
  <p:sldIdLst>
    <p:sldId id="257" r:id="rId2"/>
    <p:sldId id="268" r:id="rId3"/>
    <p:sldId id="262" r:id="rId4"/>
    <p:sldId id="269" r:id="rId5"/>
    <p:sldId id="267" r:id="rId6"/>
    <p:sldId id="271" r:id="rId7"/>
    <p:sldId id="264" r:id="rId8"/>
    <p:sldId id="260" r:id="rId9"/>
    <p:sldId id="272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4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3A83E5-2390-45EC-9419-ED267489AF4C}" type="doc">
      <dgm:prSet loTypeId="urn:microsoft.com/office/officeart/2005/8/layout/cycle7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MX"/>
        </a:p>
      </dgm:t>
    </dgm:pt>
    <dgm:pt modelId="{E0503E7F-4793-48C5-8ED0-A8DB9602C8BE}">
      <dgm:prSet phldrT="[Tex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MX" dirty="0" smtClean="0"/>
            <a:t>DEMOCRACIA</a:t>
          </a:r>
          <a:endParaRPr lang="es-MX" dirty="0"/>
        </a:p>
      </dgm:t>
    </dgm:pt>
    <dgm:pt modelId="{50F00599-F009-4676-8344-278D4C4BD7EB}" type="parTrans" cxnId="{6DD4937B-3E53-4D6F-B3D7-E32C8AA424C7}">
      <dgm:prSet/>
      <dgm:spPr/>
      <dgm:t>
        <a:bodyPr/>
        <a:lstStyle/>
        <a:p>
          <a:endParaRPr lang="es-MX"/>
        </a:p>
      </dgm:t>
    </dgm:pt>
    <dgm:pt modelId="{E7180CC5-BCB3-47A5-97EB-BE47E6B4724C}" type="sibTrans" cxnId="{6DD4937B-3E53-4D6F-B3D7-E32C8AA424C7}">
      <dgm:prSet/>
      <dgm:spPr/>
      <dgm:t>
        <a:bodyPr/>
        <a:lstStyle/>
        <a:p>
          <a:endParaRPr lang="es-MX"/>
        </a:p>
      </dgm:t>
    </dgm:pt>
    <dgm:pt modelId="{B1A8CDFA-715F-4EED-9237-79F442F0ACEB}">
      <dgm:prSet phldrT="[Texto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MX" dirty="0" smtClean="0"/>
            <a:t>DERECHOS HUMANOS</a:t>
          </a:r>
          <a:endParaRPr lang="es-MX" dirty="0"/>
        </a:p>
      </dgm:t>
    </dgm:pt>
    <dgm:pt modelId="{2D5AAD0E-A8D5-4F73-8CF1-43E6138096B0}" type="parTrans" cxnId="{48B714DE-7613-4442-BF46-9B9D6840FD5F}">
      <dgm:prSet/>
      <dgm:spPr/>
      <dgm:t>
        <a:bodyPr/>
        <a:lstStyle/>
        <a:p>
          <a:endParaRPr lang="es-MX"/>
        </a:p>
      </dgm:t>
    </dgm:pt>
    <dgm:pt modelId="{1890EAC8-1D3B-4E49-BF72-57B1A7CB7774}" type="sibTrans" cxnId="{48B714DE-7613-4442-BF46-9B9D6840FD5F}">
      <dgm:prSet/>
      <dgm:spPr/>
      <dgm:t>
        <a:bodyPr/>
        <a:lstStyle/>
        <a:p>
          <a:endParaRPr lang="es-MX"/>
        </a:p>
      </dgm:t>
    </dgm:pt>
    <dgm:pt modelId="{507E5B23-E19E-47E8-8383-B6456DB1B836}">
      <dgm:prSet phldrT="[Texto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MX" dirty="0" smtClean="0"/>
            <a:t>CIUDADANIA</a:t>
          </a:r>
          <a:endParaRPr lang="es-MX" dirty="0"/>
        </a:p>
      </dgm:t>
    </dgm:pt>
    <dgm:pt modelId="{1919A832-D0AB-4A06-838D-E5AA49619FC7}" type="parTrans" cxnId="{1AFBEFE0-D3A5-49CA-B039-699003E9B517}">
      <dgm:prSet/>
      <dgm:spPr/>
      <dgm:t>
        <a:bodyPr/>
        <a:lstStyle/>
        <a:p>
          <a:endParaRPr lang="es-MX"/>
        </a:p>
      </dgm:t>
    </dgm:pt>
    <dgm:pt modelId="{0BC02F54-2AEA-4EF7-AB37-AE1EE04F41D4}" type="sibTrans" cxnId="{1AFBEFE0-D3A5-49CA-B039-699003E9B517}">
      <dgm:prSet/>
      <dgm:spPr/>
      <dgm:t>
        <a:bodyPr/>
        <a:lstStyle/>
        <a:p>
          <a:endParaRPr lang="es-MX"/>
        </a:p>
      </dgm:t>
    </dgm:pt>
    <dgm:pt modelId="{D88DD6C6-A934-40E5-A470-D4E272A6F540}" type="pres">
      <dgm:prSet presAssocID="{E03A83E5-2390-45EC-9419-ED267489AF4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0C0E0F5-FB21-4AE7-98CD-D4800DFEA749}" type="pres">
      <dgm:prSet presAssocID="{E0503E7F-4793-48C5-8ED0-A8DB9602C8BE}" presName="node" presStyleLbl="node1" presStyleIdx="0" presStyleCnt="3" custRadScaleRad="10318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EB29CF-7759-4F30-ADD8-A6140781C289}" type="pres">
      <dgm:prSet presAssocID="{E7180CC5-BCB3-47A5-97EB-BE47E6B4724C}" presName="sibTrans" presStyleLbl="sibTrans2D1" presStyleIdx="0" presStyleCnt="3"/>
      <dgm:spPr/>
      <dgm:t>
        <a:bodyPr/>
        <a:lstStyle/>
        <a:p>
          <a:endParaRPr lang="es-MX"/>
        </a:p>
      </dgm:t>
    </dgm:pt>
    <dgm:pt modelId="{AF758AC3-23B5-4300-8DB3-6F1B0C75B909}" type="pres">
      <dgm:prSet presAssocID="{E7180CC5-BCB3-47A5-97EB-BE47E6B4724C}" presName="connectorText" presStyleLbl="sibTrans2D1" presStyleIdx="0" presStyleCnt="3"/>
      <dgm:spPr/>
      <dgm:t>
        <a:bodyPr/>
        <a:lstStyle/>
        <a:p>
          <a:endParaRPr lang="es-MX"/>
        </a:p>
      </dgm:t>
    </dgm:pt>
    <dgm:pt modelId="{FBC4A29D-59C6-4FCA-A4A9-07D441323AFE}" type="pres">
      <dgm:prSet presAssocID="{B1A8CDFA-715F-4EED-9237-79F442F0ACE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71E0B73-9E93-469B-B87A-75FAC74A5C81}" type="pres">
      <dgm:prSet presAssocID="{1890EAC8-1D3B-4E49-BF72-57B1A7CB7774}" presName="sibTrans" presStyleLbl="sibTrans2D1" presStyleIdx="1" presStyleCnt="3"/>
      <dgm:spPr/>
      <dgm:t>
        <a:bodyPr/>
        <a:lstStyle/>
        <a:p>
          <a:endParaRPr lang="es-MX"/>
        </a:p>
      </dgm:t>
    </dgm:pt>
    <dgm:pt modelId="{1DE68567-9C04-40AA-9011-42C7AD6B5426}" type="pres">
      <dgm:prSet presAssocID="{1890EAC8-1D3B-4E49-BF72-57B1A7CB7774}" presName="connectorText" presStyleLbl="sibTrans2D1" presStyleIdx="1" presStyleCnt="3"/>
      <dgm:spPr/>
      <dgm:t>
        <a:bodyPr/>
        <a:lstStyle/>
        <a:p>
          <a:endParaRPr lang="es-MX"/>
        </a:p>
      </dgm:t>
    </dgm:pt>
    <dgm:pt modelId="{52D3A62F-FFDF-4AC2-A887-08B53410106D}" type="pres">
      <dgm:prSet presAssocID="{507E5B23-E19E-47E8-8383-B6456DB1B83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C472D06-EA05-488C-A191-982030E11A34}" type="pres">
      <dgm:prSet presAssocID="{0BC02F54-2AEA-4EF7-AB37-AE1EE04F41D4}" presName="sibTrans" presStyleLbl="sibTrans2D1" presStyleIdx="2" presStyleCnt="3"/>
      <dgm:spPr/>
      <dgm:t>
        <a:bodyPr/>
        <a:lstStyle/>
        <a:p>
          <a:endParaRPr lang="es-MX"/>
        </a:p>
      </dgm:t>
    </dgm:pt>
    <dgm:pt modelId="{BB459EAE-E595-4DF1-B769-D79F5E928333}" type="pres">
      <dgm:prSet presAssocID="{0BC02F54-2AEA-4EF7-AB37-AE1EE04F41D4}" presName="connectorText" presStyleLbl="sibTrans2D1" presStyleIdx="2" presStyleCnt="3"/>
      <dgm:spPr/>
      <dgm:t>
        <a:bodyPr/>
        <a:lstStyle/>
        <a:p>
          <a:endParaRPr lang="es-MX"/>
        </a:p>
      </dgm:t>
    </dgm:pt>
  </dgm:ptLst>
  <dgm:cxnLst>
    <dgm:cxn modelId="{7B587AD7-AA3C-40F2-B656-47B6DB1FC296}" type="presOf" srcId="{E03A83E5-2390-45EC-9419-ED267489AF4C}" destId="{D88DD6C6-A934-40E5-A470-D4E272A6F540}" srcOrd="0" destOrd="0" presId="urn:microsoft.com/office/officeart/2005/8/layout/cycle7"/>
    <dgm:cxn modelId="{DE3043EE-0B7E-4644-933F-F60351405319}" type="presOf" srcId="{E7180CC5-BCB3-47A5-97EB-BE47E6B4724C}" destId="{DDEB29CF-7759-4F30-ADD8-A6140781C289}" srcOrd="0" destOrd="0" presId="urn:microsoft.com/office/officeart/2005/8/layout/cycle7"/>
    <dgm:cxn modelId="{C8379152-57EC-4046-A0AF-EF4A3B2B4C37}" type="presOf" srcId="{E0503E7F-4793-48C5-8ED0-A8DB9602C8BE}" destId="{00C0E0F5-FB21-4AE7-98CD-D4800DFEA749}" srcOrd="0" destOrd="0" presId="urn:microsoft.com/office/officeart/2005/8/layout/cycle7"/>
    <dgm:cxn modelId="{AB6314A4-2CEE-415E-8A09-C046AA738EAF}" type="presOf" srcId="{1890EAC8-1D3B-4E49-BF72-57B1A7CB7774}" destId="{1DE68567-9C04-40AA-9011-42C7AD6B5426}" srcOrd="1" destOrd="0" presId="urn:microsoft.com/office/officeart/2005/8/layout/cycle7"/>
    <dgm:cxn modelId="{E07A3A8D-A68E-4F53-B744-1A83C7C29A52}" type="presOf" srcId="{0BC02F54-2AEA-4EF7-AB37-AE1EE04F41D4}" destId="{0C472D06-EA05-488C-A191-982030E11A34}" srcOrd="0" destOrd="0" presId="urn:microsoft.com/office/officeart/2005/8/layout/cycle7"/>
    <dgm:cxn modelId="{F9FC1505-D75C-4572-9BB7-302EABDCE65E}" type="presOf" srcId="{E7180CC5-BCB3-47A5-97EB-BE47E6B4724C}" destId="{AF758AC3-23B5-4300-8DB3-6F1B0C75B909}" srcOrd="1" destOrd="0" presId="urn:microsoft.com/office/officeart/2005/8/layout/cycle7"/>
    <dgm:cxn modelId="{518974FA-11E8-447F-9AA9-B0C9C3F94AE9}" type="presOf" srcId="{1890EAC8-1D3B-4E49-BF72-57B1A7CB7774}" destId="{871E0B73-9E93-469B-B87A-75FAC74A5C81}" srcOrd="0" destOrd="0" presId="urn:microsoft.com/office/officeart/2005/8/layout/cycle7"/>
    <dgm:cxn modelId="{5E38740E-EB74-4326-8DE4-2632BAA2C976}" type="presOf" srcId="{0BC02F54-2AEA-4EF7-AB37-AE1EE04F41D4}" destId="{BB459EAE-E595-4DF1-B769-D79F5E928333}" srcOrd="1" destOrd="0" presId="urn:microsoft.com/office/officeart/2005/8/layout/cycle7"/>
    <dgm:cxn modelId="{2EC52838-C6B7-493D-AC1D-D225F03B4631}" type="presOf" srcId="{507E5B23-E19E-47E8-8383-B6456DB1B836}" destId="{52D3A62F-FFDF-4AC2-A887-08B53410106D}" srcOrd="0" destOrd="0" presId="urn:microsoft.com/office/officeart/2005/8/layout/cycle7"/>
    <dgm:cxn modelId="{48B714DE-7613-4442-BF46-9B9D6840FD5F}" srcId="{E03A83E5-2390-45EC-9419-ED267489AF4C}" destId="{B1A8CDFA-715F-4EED-9237-79F442F0ACEB}" srcOrd="1" destOrd="0" parTransId="{2D5AAD0E-A8D5-4F73-8CF1-43E6138096B0}" sibTransId="{1890EAC8-1D3B-4E49-BF72-57B1A7CB7774}"/>
    <dgm:cxn modelId="{5A1301BD-B499-4BCA-B181-05C54066B7AF}" type="presOf" srcId="{B1A8CDFA-715F-4EED-9237-79F442F0ACEB}" destId="{FBC4A29D-59C6-4FCA-A4A9-07D441323AFE}" srcOrd="0" destOrd="0" presId="urn:microsoft.com/office/officeart/2005/8/layout/cycle7"/>
    <dgm:cxn modelId="{1AFBEFE0-D3A5-49CA-B039-699003E9B517}" srcId="{E03A83E5-2390-45EC-9419-ED267489AF4C}" destId="{507E5B23-E19E-47E8-8383-B6456DB1B836}" srcOrd="2" destOrd="0" parTransId="{1919A832-D0AB-4A06-838D-E5AA49619FC7}" sibTransId="{0BC02F54-2AEA-4EF7-AB37-AE1EE04F41D4}"/>
    <dgm:cxn modelId="{6DD4937B-3E53-4D6F-B3D7-E32C8AA424C7}" srcId="{E03A83E5-2390-45EC-9419-ED267489AF4C}" destId="{E0503E7F-4793-48C5-8ED0-A8DB9602C8BE}" srcOrd="0" destOrd="0" parTransId="{50F00599-F009-4676-8344-278D4C4BD7EB}" sibTransId="{E7180CC5-BCB3-47A5-97EB-BE47E6B4724C}"/>
    <dgm:cxn modelId="{8B55DC89-12BA-4399-B2EB-1088BB366281}" type="presParOf" srcId="{D88DD6C6-A934-40E5-A470-D4E272A6F540}" destId="{00C0E0F5-FB21-4AE7-98CD-D4800DFEA749}" srcOrd="0" destOrd="0" presId="urn:microsoft.com/office/officeart/2005/8/layout/cycle7"/>
    <dgm:cxn modelId="{5692509E-BB7D-4A5A-846B-B045837F68C6}" type="presParOf" srcId="{D88DD6C6-A934-40E5-A470-D4E272A6F540}" destId="{DDEB29CF-7759-4F30-ADD8-A6140781C289}" srcOrd="1" destOrd="0" presId="urn:microsoft.com/office/officeart/2005/8/layout/cycle7"/>
    <dgm:cxn modelId="{75BAD1BF-5B32-466D-B774-E0B1896DE93D}" type="presParOf" srcId="{DDEB29CF-7759-4F30-ADD8-A6140781C289}" destId="{AF758AC3-23B5-4300-8DB3-6F1B0C75B909}" srcOrd="0" destOrd="0" presId="urn:microsoft.com/office/officeart/2005/8/layout/cycle7"/>
    <dgm:cxn modelId="{5CFD4466-7ADA-4CE8-9ABD-D133BC3470EC}" type="presParOf" srcId="{D88DD6C6-A934-40E5-A470-D4E272A6F540}" destId="{FBC4A29D-59C6-4FCA-A4A9-07D441323AFE}" srcOrd="2" destOrd="0" presId="urn:microsoft.com/office/officeart/2005/8/layout/cycle7"/>
    <dgm:cxn modelId="{EF313C73-7E92-465E-A60C-EF3338DBD31E}" type="presParOf" srcId="{D88DD6C6-A934-40E5-A470-D4E272A6F540}" destId="{871E0B73-9E93-469B-B87A-75FAC74A5C81}" srcOrd="3" destOrd="0" presId="urn:microsoft.com/office/officeart/2005/8/layout/cycle7"/>
    <dgm:cxn modelId="{816CB39B-F5C3-43A4-8B93-79A6C0DE4985}" type="presParOf" srcId="{871E0B73-9E93-469B-B87A-75FAC74A5C81}" destId="{1DE68567-9C04-40AA-9011-42C7AD6B5426}" srcOrd="0" destOrd="0" presId="urn:microsoft.com/office/officeart/2005/8/layout/cycle7"/>
    <dgm:cxn modelId="{7A1F5FD2-A8F5-4F70-B6BE-6F0B3D4E4B14}" type="presParOf" srcId="{D88DD6C6-A934-40E5-A470-D4E272A6F540}" destId="{52D3A62F-FFDF-4AC2-A887-08B53410106D}" srcOrd="4" destOrd="0" presId="urn:microsoft.com/office/officeart/2005/8/layout/cycle7"/>
    <dgm:cxn modelId="{C08AD7CD-A167-4644-ACE5-0723C2336D85}" type="presParOf" srcId="{D88DD6C6-A934-40E5-A470-D4E272A6F540}" destId="{0C472D06-EA05-488C-A191-982030E11A34}" srcOrd="5" destOrd="0" presId="urn:microsoft.com/office/officeart/2005/8/layout/cycle7"/>
    <dgm:cxn modelId="{13C4C1AA-1747-474D-952B-25CD5FCCE18E}" type="presParOf" srcId="{0C472D06-EA05-488C-A191-982030E11A34}" destId="{BB459EAE-E595-4DF1-B769-D79F5E92833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C0E0F5-FB21-4AE7-98CD-D4800DFEA749}">
      <dsp:nvSpPr>
        <dsp:cNvPr id="0" name=""/>
        <dsp:cNvSpPr/>
      </dsp:nvSpPr>
      <dsp:spPr>
        <a:xfrm>
          <a:off x="1544708" y="0"/>
          <a:ext cx="1614766" cy="80738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DEMOCRACIA</a:t>
          </a:r>
          <a:endParaRPr lang="es-MX" sz="1900" kern="1200" dirty="0"/>
        </a:p>
      </dsp:txBody>
      <dsp:txXfrm>
        <a:off x="1568355" y="23647"/>
        <a:ext cx="1567472" cy="760089"/>
      </dsp:txXfrm>
    </dsp:sp>
    <dsp:sp modelId="{DDEB29CF-7759-4F30-ADD8-A6140781C289}">
      <dsp:nvSpPr>
        <dsp:cNvPr id="0" name=""/>
        <dsp:cNvSpPr/>
      </dsp:nvSpPr>
      <dsp:spPr>
        <a:xfrm rot="3600730">
          <a:off x="2597768" y="1418331"/>
          <a:ext cx="842748" cy="282584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/>
        </a:p>
      </dsp:txBody>
      <dsp:txXfrm>
        <a:off x="2682543" y="1474848"/>
        <a:ext cx="673198" cy="169550"/>
      </dsp:txXfrm>
    </dsp:sp>
    <dsp:sp modelId="{FBC4A29D-59C6-4FCA-A4A9-07D441323AFE}">
      <dsp:nvSpPr>
        <dsp:cNvPr id="0" name=""/>
        <dsp:cNvSpPr/>
      </dsp:nvSpPr>
      <dsp:spPr>
        <a:xfrm>
          <a:off x="2878809" y="2311863"/>
          <a:ext cx="1614766" cy="80738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DERECHOS HUMANOS</a:t>
          </a:r>
          <a:endParaRPr lang="es-MX" sz="1900" kern="1200" dirty="0"/>
        </a:p>
      </dsp:txBody>
      <dsp:txXfrm>
        <a:off x="2902456" y="2335510"/>
        <a:ext cx="1567472" cy="760089"/>
      </dsp:txXfrm>
    </dsp:sp>
    <dsp:sp modelId="{871E0B73-9E93-469B-B87A-75FAC74A5C81}">
      <dsp:nvSpPr>
        <dsp:cNvPr id="0" name=""/>
        <dsp:cNvSpPr/>
      </dsp:nvSpPr>
      <dsp:spPr>
        <a:xfrm rot="10800000">
          <a:off x="1930717" y="2574263"/>
          <a:ext cx="842748" cy="282584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/>
        </a:p>
      </dsp:txBody>
      <dsp:txXfrm rot="10800000">
        <a:off x="2015492" y="2630780"/>
        <a:ext cx="673198" cy="169550"/>
      </dsp:txXfrm>
    </dsp:sp>
    <dsp:sp modelId="{52D3A62F-FFDF-4AC2-A887-08B53410106D}">
      <dsp:nvSpPr>
        <dsp:cNvPr id="0" name=""/>
        <dsp:cNvSpPr/>
      </dsp:nvSpPr>
      <dsp:spPr>
        <a:xfrm>
          <a:off x="210608" y="2311863"/>
          <a:ext cx="1614766" cy="80738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CIUDADANIA</a:t>
          </a:r>
          <a:endParaRPr lang="es-MX" sz="1900" kern="1200" dirty="0"/>
        </a:p>
      </dsp:txBody>
      <dsp:txXfrm>
        <a:off x="234255" y="2335510"/>
        <a:ext cx="1567472" cy="760089"/>
      </dsp:txXfrm>
    </dsp:sp>
    <dsp:sp modelId="{0C472D06-EA05-488C-A191-982030E11A34}">
      <dsp:nvSpPr>
        <dsp:cNvPr id="0" name=""/>
        <dsp:cNvSpPr/>
      </dsp:nvSpPr>
      <dsp:spPr>
        <a:xfrm rot="17999270">
          <a:off x="1263667" y="1418331"/>
          <a:ext cx="842748" cy="282584"/>
        </a:xfrm>
        <a:prstGeom prst="left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/>
        </a:p>
      </dsp:txBody>
      <dsp:txXfrm>
        <a:off x="1348442" y="1474848"/>
        <a:ext cx="673198" cy="169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E6143-27D9-49D5-AE6B-429E69EB222D}" type="datetimeFigureOut">
              <a:rPr lang="es-MX" smtClean="0"/>
              <a:t>20/09/2013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19097-6923-4193-A734-6909E726AA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3772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9F25-CBAE-4D3F-954F-E361B84DC63A}" type="datetime1">
              <a:rPr lang="es-MX" smtClean="0"/>
              <a:t>20/09/2013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30FE9-4908-44A4-9419-CBF950D662D1}" type="datetime1">
              <a:rPr lang="es-MX" smtClean="0"/>
              <a:t>20/09/2013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2FF2A-D808-4393-A427-0E7EFDA6FB93}" type="datetime1">
              <a:rPr lang="es-MX" smtClean="0"/>
              <a:t>20/09/2013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60A5-EED8-4233-91BD-314E4DCA063C}" type="datetime1">
              <a:rPr lang="es-MX" smtClean="0"/>
              <a:t>20/09/2013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1206-8E06-4372-89D9-49ED2792C8E2}" type="datetime1">
              <a:rPr lang="es-MX" smtClean="0"/>
              <a:t>20/09/2013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3B16E-D70A-4B94-A4D3-97283BCC0807}" type="datetime1">
              <a:rPr lang="es-MX" smtClean="0"/>
              <a:t>20/09/2013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B9DA3-EC6E-4A69-9764-EB14EB5B7902}" type="datetime1">
              <a:rPr lang="es-MX" smtClean="0"/>
              <a:t>20/09/2013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67732-DE38-4C25-A72C-77A0B4E42181}" type="datetime1">
              <a:rPr lang="es-MX" smtClean="0"/>
              <a:t>20/09/2013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44916-5A20-495E-B80E-1A57C8DC6DEF}" type="datetime1">
              <a:rPr lang="es-MX" smtClean="0"/>
              <a:t>20/09/2013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ECF1-FF47-4F74-AF35-77CECB2BC858}" type="datetime1">
              <a:rPr lang="es-MX" smtClean="0"/>
              <a:t>20/09/2013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8F123-13A8-4080-A030-FD2A8E8F0FDA}" type="datetime1">
              <a:rPr lang="es-MX" smtClean="0"/>
              <a:t>20/09/2013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51639-6952-42E6-A1B1-E0EB9212B144}" type="datetime1">
              <a:rPr lang="es-MX" smtClean="0"/>
              <a:t>20/09/2013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D8CD3-2E3C-425E-AB42-B680BFB6EDB7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7 Retraso"/>
          <p:cNvSpPr/>
          <p:nvPr/>
        </p:nvSpPr>
        <p:spPr>
          <a:xfrm rot="10800000" flipH="1">
            <a:off x="0" y="1524000"/>
            <a:ext cx="6705600" cy="4953000"/>
          </a:xfrm>
          <a:prstGeom prst="flowChartDelay">
            <a:avLst/>
          </a:prstGeom>
          <a:solidFill>
            <a:schemeClr val="bg1">
              <a:alpha val="70000"/>
            </a:schemeClr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algn="ctr"/>
            <a:endParaRPr lang="es-MX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" name="7 Retraso"/>
          <p:cNvSpPr/>
          <p:nvPr/>
        </p:nvSpPr>
        <p:spPr>
          <a:xfrm>
            <a:off x="0" y="1828800"/>
            <a:ext cx="6781800" cy="3581400"/>
          </a:xfrm>
          <a:prstGeom prst="flowChartDelay">
            <a:avLst/>
          </a:prstGeom>
          <a:gradFill flip="none" rotWithShape="1">
            <a:gsLst>
              <a:gs pos="0">
                <a:srgbClr val="BF138E">
                  <a:shade val="30000"/>
                  <a:satMod val="115000"/>
                </a:srgbClr>
              </a:gs>
              <a:gs pos="50000">
                <a:srgbClr val="BF138E">
                  <a:shade val="67500"/>
                  <a:satMod val="115000"/>
                </a:srgbClr>
              </a:gs>
              <a:gs pos="100000">
                <a:srgbClr val="BF138E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miter lim="800000"/>
            <a:headEnd/>
            <a:tailEnd/>
          </a:ln>
          <a:scene3d>
            <a:camera prst="orthographicFront"/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rgbClr val="663300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s-MX" sz="24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23132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09600"/>
            <a:ext cx="20225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7 Retraso"/>
          <p:cNvSpPr/>
          <p:nvPr/>
        </p:nvSpPr>
        <p:spPr>
          <a:xfrm rot="10800000">
            <a:off x="2667000" y="990600"/>
            <a:ext cx="6477000" cy="5181600"/>
          </a:xfrm>
          <a:prstGeom prst="flowChartDelay">
            <a:avLst/>
          </a:prstGeom>
          <a:solidFill>
            <a:schemeClr val="bg1">
              <a:alpha val="40000"/>
            </a:schemeClr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algn="ctr"/>
            <a:endParaRPr lang="es-MX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" name="7 Retraso"/>
          <p:cNvSpPr/>
          <p:nvPr/>
        </p:nvSpPr>
        <p:spPr>
          <a:xfrm rot="10800000">
            <a:off x="3200400" y="1828800"/>
            <a:ext cx="5943600" cy="3581400"/>
          </a:xfrm>
          <a:prstGeom prst="flowChartDelay">
            <a:avLst/>
          </a:prstGeom>
          <a:gradFill flip="none" rotWithShape="1">
            <a:gsLst>
              <a:gs pos="0">
                <a:srgbClr val="BF138E">
                  <a:shade val="30000"/>
                  <a:satMod val="115000"/>
                </a:srgbClr>
              </a:gs>
              <a:gs pos="50000">
                <a:srgbClr val="BF138E">
                  <a:shade val="67500"/>
                  <a:satMod val="115000"/>
                </a:srgbClr>
              </a:gs>
              <a:gs pos="100000">
                <a:srgbClr val="BF138E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miter lim="800000"/>
            <a:headEnd/>
            <a:tailEnd/>
          </a:ln>
          <a:scene3d>
            <a:camera prst="orthographicFront"/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rgbClr val="663300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s-MX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63888" y="2780928"/>
            <a:ext cx="540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3200" b="1" dirty="0">
                <a:solidFill>
                  <a:schemeClr val="bg2"/>
                </a:solidFill>
              </a:rPr>
              <a:t>El papel de las instituciones </a:t>
            </a:r>
            <a:r>
              <a:rPr lang="es-MX" sz="3200" b="1" dirty="0" smtClean="0">
                <a:solidFill>
                  <a:schemeClr val="bg2"/>
                </a:solidFill>
              </a:rPr>
              <a:t>en </a:t>
            </a:r>
            <a:r>
              <a:rPr lang="es-MX" sz="3200" b="1" dirty="0">
                <a:solidFill>
                  <a:schemeClr val="bg2"/>
                </a:solidFill>
              </a:rPr>
              <a:t>el estudio, formación, promoción y defensa de los derechos </a:t>
            </a:r>
            <a:r>
              <a:rPr lang="es-MX" sz="3200" b="1" dirty="0" smtClean="0">
                <a:solidFill>
                  <a:schemeClr val="bg2"/>
                </a:solidFill>
              </a:rPr>
              <a:t>humanos</a:t>
            </a:r>
          </a:p>
          <a:p>
            <a:pPr algn="r"/>
            <a:endParaRPr lang="es-MX" sz="1600" b="1" dirty="0" smtClean="0">
              <a:solidFill>
                <a:schemeClr val="bg2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518992" y="6165304"/>
            <a:ext cx="5625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600" dirty="0" smtClean="0"/>
              <a:t>Dirección Ejecutiva de Capacitación Electoral y Educación Cívica</a:t>
            </a:r>
          </a:p>
          <a:p>
            <a:pPr algn="r"/>
            <a:r>
              <a:rPr lang="es-MX" sz="1600" dirty="0" smtClean="0"/>
              <a:t>INSTITUTO FEDERAL ELECTORAL</a:t>
            </a:r>
            <a:endParaRPr lang="es-MX" sz="1600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79512" y="6237312"/>
            <a:ext cx="2133600" cy="476250"/>
          </a:xfrm>
        </p:spPr>
        <p:txBody>
          <a:bodyPr/>
          <a:lstStyle/>
          <a:p>
            <a:pPr algn="l">
              <a:defRPr/>
            </a:pPr>
            <a:fld id="{8852DFC4-5EA7-4899-B678-C1E2EBE7C26E}" type="slidenum">
              <a:rPr lang="es-ES" smtClean="0"/>
              <a:pPr algn="l">
                <a:defRPr/>
              </a:pPr>
              <a:t>1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23132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09600"/>
            <a:ext cx="20225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Rectángulo"/>
          <p:cNvSpPr/>
          <p:nvPr/>
        </p:nvSpPr>
        <p:spPr>
          <a:xfrm>
            <a:off x="683568" y="2276872"/>
            <a:ext cx="7632848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MX" sz="1500" b="0" i="0" u="none" strike="noStrike" cap="none" normalizeH="0" baseline="0" dirty="0" smtClean="0">
                <a:ln>
                  <a:noFill/>
                </a:ln>
                <a:solidFill>
                  <a:srgbClr val="5840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Desde la firma de la Declaración Universal de los Derechos Humanos (DUDH) en 1948 y a lo largo de la segunda mitad del siglo XX, los derechos humanos (DDHH) se han ido ampliando y reconociendo alrededor del mundo; de hecho, nunca antes en la historia de la humanidad se han desarrollado </a:t>
            </a:r>
            <a:r>
              <a:rPr kumimoji="0" lang="es-ES" sz="1500" b="0" i="0" u="none" strike="noStrike" cap="none" normalizeH="0" baseline="0" dirty="0" smtClean="0">
                <a:ln>
                  <a:noFill/>
                </a:ln>
                <a:solidFill>
                  <a:srgbClr val="5840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tantos instrumentos internacionales, regionales, nacionales y locales de DDHH para tutelar la dignidad humana, lo que constituye un profundo cambio de paradigma.</a:t>
            </a:r>
            <a:endParaRPr kumimoji="0" lang="es-ES" sz="1500" b="0" i="0" u="none" strike="noStrike" cap="none" normalizeH="0" baseline="0" dirty="0" smtClean="0">
              <a:ln>
                <a:noFill/>
              </a:ln>
              <a:solidFill>
                <a:srgbClr val="58402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4644008" y="764704"/>
            <a:ext cx="4248472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rgbClr val="58402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 respeto y vigencia de los derechos humanos es indicador de la calidad de vida de las personas, del avance de la democracia y garantía de gobernabilidad en un país. </a:t>
            </a:r>
            <a:endParaRPr lang="es-MX" sz="1600" dirty="0"/>
          </a:p>
        </p:txBody>
      </p:sp>
      <p:sp>
        <p:nvSpPr>
          <p:cNvPr id="11" name="10 Rectángulo"/>
          <p:cNvSpPr/>
          <p:nvPr/>
        </p:nvSpPr>
        <p:spPr>
          <a:xfrm>
            <a:off x="5148064" y="233214"/>
            <a:ext cx="3672408" cy="315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2800" b="1" dirty="0" smtClean="0">
                <a:solidFill>
                  <a:srgbClr val="584026"/>
                </a:solidFill>
              </a:rPr>
              <a:t>DERECHOS HUMANOS</a:t>
            </a:r>
            <a:endParaRPr lang="es-MX" sz="2800" b="1" dirty="0">
              <a:solidFill>
                <a:srgbClr val="584026"/>
              </a:solidFill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539552" y="4653136"/>
            <a:ext cx="1296144" cy="1008112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584026"/>
                </a:solidFill>
              </a:rPr>
              <a:t>Últimos 35 años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16" name="15 Elipse"/>
          <p:cNvSpPr/>
          <p:nvPr/>
        </p:nvSpPr>
        <p:spPr>
          <a:xfrm>
            <a:off x="1907704" y="4653136"/>
            <a:ext cx="1296144" cy="1008112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584026"/>
                </a:solidFill>
              </a:rPr>
              <a:t>300 leyes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19" name="18 Elipse"/>
          <p:cNvSpPr/>
          <p:nvPr/>
        </p:nvSpPr>
        <p:spPr>
          <a:xfrm>
            <a:off x="3275856" y="4653136"/>
            <a:ext cx="1296144" cy="1008112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584026"/>
                </a:solidFill>
              </a:rPr>
              <a:t>500 </a:t>
            </a:r>
            <a:r>
              <a:rPr lang="es-MX" sz="1100" dirty="0" smtClean="0">
                <a:solidFill>
                  <a:srgbClr val="584026"/>
                </a:solidFill>
              </a:rPr>
              <a:t>instituciones federales y locales</a:t>
            </a:r>
            <a:endParaRPr lang="es-MX" sz="1100" dirty="0">
              <a:solidFill>
                <a:srgbClr val="584026"/>
              </a:solidFill>
            </a:endParaRPr>
          </a:p>
        </p:txBody>
      </p:sp>
      <p:sp>
        <p:nvSpPr>
          <p:cNvPr id="21" name="20 Cheurón"/>
          <p:cNvSpPr/>
          <p:nvPr/>
        </p:nvSpPr>
        <p:spPr>
          <a:xfrm>
            <a:off x="4427984" y="4509120"/>
            <a:ext cx="864096" cy="1152128"/>
          </a:xfrm>
          <a:prstGeom prst="chevron">
            <a:avLst>
              <a:gd name="adj" fmla="val 66534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5508104" y="4365104"/>
            <a:ext cx="2880320" cy="504056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rgbClr val="584026"/>
                </a:solidFill>
              </a:rPr>
              <a:t>Velar por el bienestar de diversos grupos de población</a:t>
            </a:r>
            <a:endParaRPr lang="es-MX" sz="1400" dirty="0">
              <a:solidFill>
                <a:srgbClr val="584026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5508104" y="5013176"/>
            <a:ext cx="2880320" cy="1008112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rgbClr val="584026"/>
                </a:solidFill>
              </a:rPr>
              <a:t>Comprometen al Estado a respetar los derechos civiles, políticos, sociales, culturales y ambientales de todas las personas</a:t>
            </a:r>
            <a:endParaRPr lang="es-MX" sz="1400" dirty="0">
              <a:solidFill>
                <a:srgbClr val="584026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23132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09600"/>
            <a:ext cx="20225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" name="43 Rectángulo"/>
          <p:cNvSpPr/>
          <p:nvPr/>
        </p:nvSpPr>
        <p:spPr>
          <a:xfrm>
            <a:off x="3131840" y="377230"/>
            <a:ext cx="5688632" cy="315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2000" b="1" dirty="0" smtClean="0">
                <a:solidFill>
                  <a:srgbClr val="584026"/>
                </a:solidFill>
              </a:rPr>
              <a:t>DEMOCRACIA y DERECHOS HUMANOS</a:t>
            </a:r>
            <a:endParaRPr lang="es-MX" sz="2000" b="1" dirty="0">
              <a:solidFill>
                <a:srgbClr val="584026"/>
              </a:solidFill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381746181"/>
              </p:ext>
            </p:extLst>
          </p:nvPr>
        </p:nvGraphicFramePr>
        <p:xfrm>
          <a:off x="4067944" y="2108820"/>
          <a:ext cx="4704184" cy="3120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344297" y="2121818"/>
            <a:ext cx="32195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 smtClean="0"/>
              <a:t>La democracia y los derechos humanos conforman un binomio indisoluble, pues la calidad de una democracia se determina por el ejercicio de estos derechos. </a:t>
            </a:r>
          </a:p>
          <a:p>
            <a:pPr algn="just"/>
            <a:endParaRPr lang="es-MX" sz="1600" dirty="0" smtClean="0"/>
          </a:p>
          <a:p>
            <a:pPr algn="just"/>
            <a:r>
              <a:rPr lang="es-MX" sz="1600" dirty="0" smtClean="0"/>
              <a:t>Para que los derechos se ejerzan y respeten es necesario tener ciudadanas/os informados.</a:t>
            </a:r>
          </a:p>
          <a:p>
            <a:pPr algn="just"/>
            <a:endParaRPr lang="es-MX" sz="1600" dirty="0" smtClean="0"/>
          </a:p>
          <a:p>
            <a:pPr algn="just"/>
            <a:r>
              <a:rPr lang="es-MX" sz="1600" b="1" dirty="0" smtClean="0"/>
              <a:t>El déficit de conocimiento de los derechos humanos contribuye a que los derechos no se puedan ejercer y exigir. </a:t>
            </a:r>
            <a:endParaRPr lang="es-MX" sz="1600" b="1" dirty="0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3</a:t>
            </a:fld>
            <a:endParaRPr lang="es-MX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23132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09600"/>
            <a:ext cx="20225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Rectángulo"/>
          <p:cNvSpPr/>
          <p:nvPr/>
        </p:nvSpPr>
        <p:spPr>
          <a:xfrm>
            <a:off x="3203848" y="548680"/>
            <a:ext cx="5506144" cy="315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2000" b="1" dirty="0" smtClean="0">
                <a:solidFill>
                  <a:srgbClr val="584026"/>
                </a:solidFill>
              </a:rPr>
              <a:t>CARACTERÍSTICAS DE LA CIUDADANÍA EN LA DEMOCRACIA</a:t>
            </a:r>
            <a:endParaRPr lang="es-MX" sz="2000" b="1" dirty="0">
              <a:solidFill>
                <a:srgbClr val="584026"/>
              </a:solidFill>
            </a:endParaRPr>
          </a:p>
        </p:txBody>
      </p:sp>
      <p:sp>
        <p:nvSpPr>
          <p:cNvPr id="6" name="5 Abrir llave"/>
          <p:cNvSpPr/>
          <p:nvPr/>
        </p:nvSpPr>
        <p:spPr>
          <a:xfrm>
            <a:off x="4211960" y="1268760"/>
            <a:ext cx="792088" cy="3528392"/>
          </a:xfrm>
          <a:prstGeom prst="leftBrace">
            <a:avLst>
              <a:gd name="adj1" fmla="val 8333"/>
              <a:gd name="adj2" fmla="val 50000"/>
            </a:avLst>
          </a:prstGeom>
          <a:ln w="19050">
            <a:solidFill>
              <a:srgbClr val="5840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584026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860032" y="1340768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584026"/>
                </a:solidFill>
              </a:rPr>
              <a:t>Reconocimiento de cada persona como portadora de derechos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860032" y="2204864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584026"/>
                </a:solidFill>
              </a:rPr>
              <a:t>Personas responsables de cómo ejercitan tales derechos y sus obligaciones correlativas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888622" y="3284984"/>
            <a:ext cx="3643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584026"/>
                </a:solidFill>
              </a:rPr>
              <a:t>Autónoma, Razonable y Responsable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873077" y="278092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584026"/>
                </a:solidFill>
              </a:rPr>
              <a:t>Ciudadanía democrática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4860032" y="3789040"/>
            <a:ext cx="37734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584026"/>
                </a:solidFill>
              </a:rPr>
              <a:t>Ejercen sus derechos civiles, políticos, </a:t>
            </a:r>
          </a:p>
          <a:p>
            <a:r>
              <a:rPr lang="es-MX" dirty="0" smtClean="0">
                <a:solidFill>
                  <a:srgbClr val="584026"/>
                </a:solidFill>
              </a:rPr>
              <a:t>económicos, sociales, culturales y </a:t>
            </a:r>
          </a:p>
          <a:p>
            <a:r>
              <a:rPr lang="es-MX" dirty="0" smtClean="0">
                <a:solidFill>
                  <a:srgbClr val="584026"/>
                </a:solidFill>
              </a:rPr>
              <a:t>ambientales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899592" y="5517232"/>
            <a:ext cx="2232248" cy="504056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584026"/>
                </a:solidFill>
              </a:rPr>
              <a:t>Educación en Derechos Humanos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15" name="14 Igual que"/>
          <p:cNvSpPr/>
          <p:nvPr/>
        </p:nvSpPr>
        <p:spPr>
          <a:xfrm>
            <a:off x="3203848" y="5517232"/>
            <a:ext cx="576064" cy="432048"/>
          </a:xfrm>
          <a:prstGeom prst="mathEqual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3851920" y="5517232"/>
            <a:ext cx="1368152" cy="504056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584026"/>
                </a:solidFill>
              </a:rPr>
              <a:t>Educación Cívica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5940152" y="5517232"/>
            <a:ext cx="2088232" cy="504056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584026"/>
                </a:solidFill>
              </a:rPr>
              <a:t>CIUDADANÍA DEMOCRÁTICA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18" name="17 Igual que"/>
          <p:cNvSpPr/>
          <p:nvPr/>
        </p:nvSpPr>
        <p:spPr>
          <a:xfrm>
            <a:off x="5292080" y="5517232"/>
            <a:ext cx="576064" cy="432048"/>
          </a:xfrm>
          <a:prstGeom prst="mathEqual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9" name="1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8008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23132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09600"/>
            <a:ext cx="20225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Rectángulo"/>
          <p:cNvSpPr/>
          <p:nvPr/>
        </p:nvSpPr>
        <p:spPr>
          <a:xfrm>
            <a:off x="3635896" y="116632"/>
            <a:ext cx="518457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s-MX" sz="2000" b="1" dirty="0" smtClean="0">
                <a:solidFill>
                  <a:srgbClr val="584026"/>
                </a:solidFill>
              </a:rPr>
              <a:t>EDUCACIÓN Y DERECHOS HUMANOS</a:t>
            </a:r>
            <a:endParaRPr lang="es-MX" sz="2000" b="1" dirty="0">
              <a:solidFill>
                <a:srgbClr val="584026"/>
              </a:solidFill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395536" y="1988840"/>
            <a:ext cx="3168352" cy="50405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rgbClr val="584026"/>
                </a:solidFill>
              </a:rPr>
              <a:t>¿Qué es la educación en derechos humanos?</a:t>
            </a:r>
            <a:endParaRPr lang="es-MX" b="1" dirty="0">
              <a:solidFill>
                <a:srgbClr val="584026"/>
              </a:solidFill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395536" y="2852936"/>
            <a:ext cx="5544616" cy="165618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sz="1600" dirty="0" smtClean="0">
                <a:solidFill>
                  <a:srgbClr val="584026"/>
                </a:solidFill>
              </a:rPr>
              <a:t>Para </a:t>
            </a:r>
            <a:r>
              <a:rPr lang="es-ES" sz="1600" b="1" dirty="0" smtClean="0">
                <a:solidFill>
                  <a:srgbClr val="584026"/>
                </a:solidFill>
              </a:rPr>
              <a:t>Amnistía Internacional,</a:t>
            </a:r>
            <a:r>
              <a:rPr lang="es-ES" sz="1600" dirty="0" smtClean="0">
                <a:solidFill>
                  <a:srgbClr val="584026"/>
                </a:solidFill>
              </a:rPr>
              <a:t> la </a:t>
            </a:r>
            <a:r>
              <a:rPr lang="es-ES" sz="1600" b="1" dirty="0" smtClean="0">
                <a:solidFill>
                  <a:srgbClr val="584026"/>
                </a:solidFill>
              </a:rPr>
              <a:t>educación en derechos humanos</a:t>
            </a:r>
            <a:r>
              <a:rPr lang="es-ES" sz="1600" dirty="0" smtClean="0">
                <a:solidFill>
                  <a:srgbClr val="584026"/>
                </a:solidFill>
              </a:rPr>
              <a:t> es un proceso mediante el cual se dota a las personas de habilidades y herramientas para que trabajen a favor de los derechos humanos, contribuyendo a crear una cultura global de derechos humanos que suponga una prevención y erradicación de las violaciones de derechos humanos en todo el mundo.</a:t>
            </a:r>
            <a:endParaRPr lang="es-MX" sz="1600" dirty="0">
              <a:solidFill>
                <a:srgbClr val="584026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6372200" y="2132856"/>
            <a:ext cx="2448272" cy="273630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584026"/>
                </a:solidFill>
                <a:effectLst/>
                <a:ea typeface="Times New Roman" pitchFamily="18" charset="0"/>
                <a:cs typeface="Arial" pitchFamily="34" charset="0"/>
              </a:rPr>
              <a:t>Una educación de calidad basada en un enfoque de derechos humanos significa que éstos se aplican a lo largo y ancho del sistema educativo y en todos los contextos de aprendizaje.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5004048" y="620688"/>
            <a:ext cx="3888432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rgbClr val="584026"/>
                </a:solidFill>
                <a:effectLst/>
                <a:ea typeface="Times New Roman" pitchFamily="18" charset="0"/>
                <a:cs typeface="Arial" pitchFamily="34" charset="0"/>
              </a:rPr>
              <a:t>La educación debería abarcar valores tales como la paz, la no discriminación, la igualdad, la justicia, la no violencia, la tolerancia y el respeto de la dignidad humana. 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rgbClr val="584026"/>
              </a:solidFill>
              <a:effectLst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1583668" y="5301208"/>
            <a:ext cx="5544616" cy="129614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584026"/>
                </a:solidFill>
                <a:effectLst/>
                <a:ea typeface="Times New Roman" pitchFamily="18" charset="0"/>
                <a:cs typeface="Arial" pitchFamily="34" charset="0"/>
              </a:rPr>
              <a:t>Si</a:t>
            </a:r>
            <a:r>
              <a:rPr kumimoji="0" lang="es-ES" b="0" i="0" u="none" strike="noStrike" cap="none" normalizeH="0" dirty="0" smtClean="0">
                <a:ln>
                  <a:noFill/>
                </a:ln>
                <a:solidFill>
                  <a:srgbClr val="584026"/>
                </a:solidFill>
                <a:effectLst/>
                <a:ea typeface="Times New Roman" pitchFamily="18" charset="0"/>
                <a:cs typeface="Arial" pitchFamily="34" charset="0"/>
              </a:rPr>
              <a:t> la educación se basa en un enfoque de derechos humanos y los difunde, contribuye a </a:t>
            </a:r>
            <a:r>
              <a:rPr lang="es-ES" dirty="0" smtClean="0">
                <a:solidFill>
                  <a:srgbClr val="584026"/>
                </a:solidFill>
                <a:ea typeface="Times New Roman" pitchFamily="18" charset="0"/>
                <a:cs typeface="Arial" pitchFamily="34" charset="0"/>
              </a:rPr>
              <a:t>la </a:t>
            </a:r>
            <a:r>
              <a:rPr lang="es-ES" b="1" dirty="0" smtClean="0">
                <a:solidFill>
                  <a:srgbClr val="584026"/>
                </a:solidFill>
                <a:ea typeface="Times New Roman" pitchFamily="18" charset="0"/>
                <a:cs typeface="Arial" pitchFamily="34" charset="0"/>
              </a:rPr>
              <a:t>formación de ciudadanas/os democráticos</a:t>
            </a:r>
            <a:r>
              <a:rPr lang="es-ES" dirty="0" smtClean="0">
                <a:solidFill>
                  <a:srgbClr val="584026"/>
                </a:solidFill>
                <a:ea typeface="Times New Roman" pitchFamily="18" charset="0"/>
                <a:cs typeface="Arial" pitchFamily="34" charset="0"/>
              </a:rPr>
              <a:t> y, por ende, al </a:t>
            </a:r>
            <a:r>
              <a:rPr lang="es-ES" b="1" dirty="0" smtClean="0">
                <a:solidFill>
                  <a:srgbClr val="584026"/>
                </a:solidFill>
                <a:ea typeface="Times New Roman" pitchFamily="18" charset="0"/>
                <a:cs typeface="Arial" pitchFamily="34" charset="0"/>
              </a:rPr>
              <a:t>fortalecimiento de la democracia</a:t>
            </a:r>
            <a:r>
              <a:rPr lang="es-ES" dirty="0" smtClean="0">
                <a:solidFill>
                  <a:srgbClr val="584026"/>
                </a:solidFill>
                <a:ea typeface="Times New Roman" pitchFamily="18" charset="0"/>
                <a:cs typeface="Arial" pitchFamily="34" charset="0"/>
              </a:rPr>
              <a:t>.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5</a:t>
            </a:fld>
            <a:endParaRPr lang="es-MX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23132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09600"/>
            <a:ext cx="20225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17 Rectángulo"/>
          <p:cNvSpPr/>
          <p:nvPr/>
        </p:nvSpPr>
        <p:spPr>
          <a:xfrm>
            <a:off x="395536" y="2132856"/>
            <a:ext cx="3672408" cy="648072"/>
          </a:xfrm>
          <a:prstGeom prst="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 smtClean="0">
                <a:solidFill>
                  <a:srgbClr val="584026"/>
                </a:solidFill>
              </a:rPr>
              <a:t>Constitución Política de los Estados Unidos Mexicanos</a:t>
            </a:r>
            <a:endParaRPr lang="es-MX" sz="1600" b="1" dirty="0">
              <a:solidFill>
                <a:srgbClr val="584026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5976156" y="4653136"/>
            <a:ext cx="2808312" cy="648072"/>
          </a:xfrm>
          <a:prstGeom prst="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584026"/>
                </a:solidFill>
              </a:rPr>
              <a:t>Asume su responsabilidad de promover y difundir la </a:t>
            </a:r>
            <a:r>
              <a:rPr lang="es-MX" sz="1400" b="1" dirty="0" smtClean="0">
                <a:solidFill>
                  <a:srgbClr val="FF0000"/>
                </a:solidFill>
              </a:rPr>
              <a:t>educación cívica</a:t>
            </a:r>
            <a:r>
              <a:rPr lang="es-MX" sz="1400" b="1" dirty="0" smtClean="0">
                <a:solidFill>
                  <a:srgbClr val="584026"/>
                </a:solidFill>
              </a:rPr>
              <a:t> en el país</a:t>
            </a:r>
            <a:endParaRPr lang="es-MX" sz="1400" b="1" dirty="0">
              <a:solidFill>
                <a:srgbClr val="584026"/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1259632" y="3916870"/>
            <a:ext cx="1368152" cy="504056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rgbClr val="584026"/>
                </a:solidFill>
              </a:rPr>
              <a:t>Estado</a:t>
            </a:r>
            <a:endParaRPr lang="es-MX" sz="2800" b="1" dirty="0">
              <a:solidFill>
                <a:srgbClr val="584026"/>
              </a:solidFill>
            </a:endParaRPr>
          </a:p>
        </p:txBody>
      </p:sp>
      <p:sp>
        <p:nvSpPr>
          <p:cNvPr id="34" name="33 Elipse"/>
          <p:cNvSpPr/>
          <p:nvPr/>
        </p:nvSpPr>
        <p:spPr>
          <a:xfrm>
            <a:off x="1331640" y="3140968"/>
            <a:ext cx="1224136" cy="360040"/>
          </a:xfrm>
          <a:prstGeom prst="ellipse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 smtClean="0">
                <a:solidFill>
                  <a:srgbClr val="584026"/>
                </a:solidFill>
              </a:rPr>
              <a:t>Art. 3</a:t>
            </a:r>
            <a:endParaRPr lang="es-MX" sz="2000" b="1" dirty="0">
              <a:solidFill>
                <a:srgbClr val="584026"/>
              </a:solidFill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3550877" y="5229175"/>
            <a:ext cx="1726579" cy="730584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rgbClr val="584026"/>
                </a:solidFill>
              </a:rPr>
              <a:t>IFE</a:t>
            </a:r>
          </a:p>
          <a:p>
            <a:pPr algn="ctr"/>
            <a:r>
              <a:rPr lang="es-MX" sz="1400" b="1" dirty="0" smtClean="0">
                <a:solidFill>
                  <a:srgbClr val="584026"/>
                </a:solidFill>
              </a:rPr>
              <a:t>Órgano público autónomo</a:t>
            </a:r>
            <a:endParaRPr lang="es-MX" sz="1400" b="1" dirty="0">
              <a:solidFill>
                <a:srgbClr val="584026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3352403" y="1196752"/>
            <a:ext cx="5256584" cy="60349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rgbClr val="584026"/>
                </a:solidFill>
              </a:rPr>
              <a:t>¿Quiénes son responsables de la educación en derechos humanos en el país?</a:t>
            </a:r>
            <a:endParaRPr lang="es-MX" b="1" dirty="0">
              <a:solidFill>
                <a:srgbClr val="584026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3516969" y="3916870"/>
            <a:ext cx="1760487" cy="880282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584026"/>
                </a:solidFill>
              </a:rPr>
              <a:t>Instituciones educativas públicas y privadas</a:t>
            </a:r>
          </a:p>
          <a:p>
            <a:pPr algn="ctr"/>
            <a:r>
              <a:rPr lang="es-MX" sz="1600" b="1" dirty="0" smtClean="0">
                <a:solidFill>
                  <a:srgbClr val="584026"/>
                </a:solidFill>
              </a:rPr>
              <a:t>UNIVERSIDADES</a:t>
            </a:r>
            <a:endParaRPr lang="es-MX" sz="1600" b="1" dirty="0">
              <a:solidFill>
                <a:srgbClr val="584026"/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1296394" y="4841887"/>
            <a:ext cx="1368152" cy="5040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rgbClr val="584026"/>
                </a:solidFill>
              </a:rPr>
              <a:t>A través de:</a:t>
            </a:r>
            <a:endParaRPr lang="es-MX" b="1" dirty="0">
              <a:solidFill>
                <a:srgbClr val="584026"/>
              </a:solidFill>
            </a:endParaRPr>
          </a:p>
        </p:txBody>
      </p:sp>
      <p:sp>
        <p:nvSpPr>
          <p:cNvPr id="9" name="8 Abrir corchete"/>
          <p:cNvSpPr/>
          <p:nvPr/>
        </p:nvSpPr>
        <p:spPr>
          <a:xfrm>
            <a:off x="3059832" y="3916870"/>
            <a:ext cx="288032" cy="2104418"/>
          </a:xfrm>
          <a:prstGeom prst="leftBracket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Abrir corchete"/>
          <p:cNvSpPr/>
          <p:nvPr/>
        </p:nvSpPr>
        <p:spPr>
          <a:xfrm>
            <a:off x="5580112" y="4492934"/>
            <a:ext cx="288032" cy="2104418"/>
          </a:xfrm>
          <a:prstGeom prst="leftBracket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6012160" y="5805264"/>
            <a:ext cx="2808312" cy="648072"/>
          </a:xfrm>
          <a:prstGeom prst="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584026"/>
                </a:solidFill>
              </a:rPr>
              <a:t>Asume la educación cívica como una </a:t>
            </a:r>
            <a:r>
              <a:rPr lang="es-MX" sz="1400" b="1" dirty="0" smtClean="0">
                <a:solidFill>
                  <a:srgbClr val="FF0000"/>
                </a:solidFill>
              </a:rPr>
              <a:t>educación en derechos humanos</a:t>
            </a:r>
            <a:endParaRPr lang="es-MX" sz="1400" b="1" dirty="0">
              <a:solidFill>
                <a:srgbClr val="FF0000"/>
              </a:solidFill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1835696" y="2924944"/>
            <a:ext cx="216024" cy="144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Flecha abajo"/>
          <p:cNvSpPr/>
          <p:nvPr/>
        </p:nvSpPr>
        <p:spPr>
          <a:xfrm>
            <a:off x="1835696" y="3645024"/>
            <a:ext cx="216024" cy="144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Flecha abajo"/>
          <p:cNvSpPr/>
          <p:nvPr/>
        </p:nvSpPr>
        <p:spPr>
          <a:xfrm>
            <a:off x="1835696" y="4653136"/>
            <a:ext cx="216024" cy="144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6</a:t>
            </a:fld>
            <a:endParaRPr lang="es-MX"/>
          </a:p>
        </p:txBody>
      </p:sp>
      <p:sp>
        <p:nvSpPr>
          <p:cNvPr id="37" name="36 Rectángulo"/>
          <p:cNvSpPr/>
          <p:nvPr/>
        </p:nvSpPr>
        <p:spPr>
          <a:xfrm>
            <a:off x="2411760" y="260648"/>
            <a:ext cx="640871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s-MX" sz="2000" b="1" dirty="0" smtClean="0">
                <a:solidFill>
                  <a:srgbClr val="584026"/>
                </a:solidFill>
              </a:rPr>
              <a:t>EDUCACIÓN Y DERECHOS HUMANOS EN MÉXICO</a:t>
            </a:r>
            <a:endParaRPr lang="es-MX" sz="2000" b="1" dirty="0">
              <a:solidFill>
                <a:srgbClr val="584026"/>
              </a:solidFill>
            </a:endParaRPr>
          </a:p>
        </p:txBody>
      </p:sp>
      <p:sp>
        <p:nvSpPr>
          <p:cNvPr id="38" name="37 Elipse"/>
          <p:cNvSpPr/>
          <p:nvPr/>
        </p:nvSpPr>
        <p:spPr>
          <a:xfrm>
            <a:off x="3168602" y="6203304"/>
            <a:ext cx="2411510" cy="3600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584026"/>
                </a:solidFill>
              </a:rPr>
              <a:t>Art. 41, párrafo tercero, base V</a:t>
            </a:r>
            <a:endParaRPr lang="es-MX" sz="1400" b="1" dirty="0">
              <a:solidFill>
                <a:srgbClr val="5840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23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23132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09600"/>
            <a:ext cx="20225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23 Rectángulo"/>
          <p:cNvSpPr/>
          <p:nvPr/>
        </p:nvSpPr>
        <p:spPr>
          <a:xfrm>
            <a:off x="2915816" y="476672"/>
            <a:ext cx="6048672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1600" dirty="0" smtClean="0">
                <a:solidFill>
                  <a:srgbClr val="584026"/>
                </a:solidFill>
              </a:rPr>
              <a:t>El IFE asume la educación cívica como “el proceso formativo que contribuye a la convivencia y participación democráticas de las y los ciudadanos, mediante el desarrollo de un </a:t>
            </a:r>
            <a:r>
              <a:rPr lang="es-MX" sz="1600" b="1" dirty="0" smtClean="0">
                <a:solidFill>
                  <a:srgbClr val="584026"/>
                </a:solidFill>
              </a:rPr>
              <a:t>conjunto de competencias que los hacen conscientes de la importancia del ejercicio de sus derechos fundamentales</a:t>
            </a:r>
            <a:r>
              <a:rPr lang="es-MX" sz="1600" dirty="0" smtClean="0">
                <a:solidFill>
                  <a:srgbClr val="584026"/>
                </a:solidFill>
              </a:rPr>
              <a:t>, el cumplimiento de sus obligaciones ciudadanas y de la participación en los asuntos públicos.</a:t>
            </a:r>
            <a:endParaRPr lang="es-MX" sz="1600" b="1" dirty="0">
              <a:solidFill>
                <a:srgbClr val="584026"/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2771800" y="2564904"/>
            <a:ext cx="1368152" cy="504056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solidFill>
                  <a:srgbClr val="584026"/>
                </a:solidFill>
              </a:rPr>
              <a:t>IFE</a:t>
            </a:r>
            <a:endParaRPr lang="es-MX" sz="2800" b="1" dirty="0">
              <a:solidFill>
                <a:srgbClr val="584026"/>
              </a:solidFill>
            </a:endParaRPr>
          </a:p>
        </p:txBody>
      </p:sp>
      <p:sp>
        <p:nvSpPr>
          <p:cNvPr id="30" name="29 Pentágono"/>
          <p:cNvSpPr/>
          <p:nvPr/>
        </p:nvSpPr>
        <p:spPr>
          <a:xfrm>
            <a:off x="4355976" y="2564904"/>
            <a:ext cx="1728192" cy="504056"/>
          </a:xfrm>
          <a:prstGeom prst="homePlat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err="1" smtClean="0">
                <a:solidFill>
                  <a:srgbClr val="584026"/>
                </a:solidFill>
              </a:rPr>
              <a:t>DECEyEC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6228184" y="2564904"/>
            <a:ext cx="1872208" cy="50405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584026"/>
                </a:solidFill>
              </a:rPr>
              <a:t>Educación Cívica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755576" y="2492896"/>
            <a:ext cx="1656184" cy="64807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b="1" dirty="0" smtClean="0">
                <a:solidFill>
                  <a:srgbClr val="584026"/>
                </a:solidFill>
              </a:rPr>
              <a:t>Mandato Constitucional</a:t>
            </a:r>
            <a:endParaRPr lang="es-MX" sz="1600" b="1" dirty="0">
              <a:solidFill>
                <a:srgbClr val="584026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3347864" y="3717032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srgbClr val="584026"/>
                </a:solidFill>
              </a:rPr>
              <a:t>Éste mandato invita a concertar esfuerzos</a:t>
            </a:r>
            <a:endParaRPr lang="es-MX" dirty="0">
              <a:solidFill>
                <a:srgbClr val="584026"/>
              </a:solidFill>
            </a:endParaRPr>
          </a:p>
        </p:txBody>
      </p:sp>
      <p:sp>
        <p:nvSpPr>
          <p:cNvPr id="38" name="37 Elipse"/>
          <p:cNvSpPr/>
          <p:nvPr/>
        </p:nvSpPr>
        <p:spPr>
          <a:xfrm>
            <a:off x="5796136" y="3356992"/>
            <a:ext cx="1152128" cy="576064"/>
          </a:xfrm>
          <a:prstGeom prst="ellipse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584026"/>
                </a:solidFill>
              </a:rPr>
              <a:t>Sector Educativo</a:t>
            </a:r>
            <a:endParaRPr lang="es-MX" sz="1100" b="1" dirty="0">
              <a:solidFill>
                <a:srgbClr val="584026"/>
              </a:solidFill>
            </a:endParaRPr>
          </a:p>
        </p:txBody>
      </p:sp>
      <p:sp>
        <p:nvSpPr>
          <p:cNvPr id="39" name="38 Elipse"/>
          <p:cNvSpPr/>
          <p:nvPr/>
        </p:nvSpPr>
        <p:spPr>
          <a:xfrm>
            <a:off x="5652120" y="4221088"/>
            <a:ext cx="1152128" cy="504056"/>
          </a:xfrm>
          <a:prstGeom prst="ellipse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584026"/>
                </a:solidFill>
              </a:rPr>
              <a:t>Gobiernos</a:t>
            </a:r>
            <a:endParaRPr lang="es-MX" sz="1100" b="1" dirty="0">
              <a:solidFill>
                <a:srgbClr val="584026"/>
              </a:solidFill>
            </a:endParaRPr>
          </a:p>
        </p:txBody>
      </p:sp>
      <p:sp>
        <p:nvSpPr>
          <p:cNvPr id="42" name="41 Elipse"/>
          <p:cNvSpPr/>
          <p:nvPr/>
        </p:nvSpPr>
        <p:spPr>
          <a:xfrm>
            <a:off x="3851920" y="4653136"/>
            <a:ext cx="1296144" cy="576064"/>
          </a:xfrm>
          <a:prstGeom prst="ellipse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584026"/>
                </a:solidFill>
              </a:rPr>
              <a:t>Organismos públicos</a:t>
            </a:r>
            <a:endParaRPr lang="es-MX" sz="1100" b="1" dirty="0">
              <a:solidFill>
                <a:srgbClr val="584026"/>
              </a:solidFill>
            </a:endParaRPr>
          </a:p>
        </p:txBody>
      </p:sp>
      <p:sp>
        <p:nvSpPr>
          <p:cNvPr id="43" name="42 Elipse"/>
          <p:cNvSpPr/>
          <p:nvPr/>
        </p:nvSpPr>
        <p:spPr>
          <a:xfrm>
            <a:off x="2123728" y="4365104"/>
            <a:ext cx="1296144" cy="576064"/>
          </a:xfrm>
          <a:prstGeom prst="ellipse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584026"/>
                </a:solidFill>
              </a:rPr>
              <a:t>Organismos privados</a:t>
            </a:r>
            <a:endParaRPr lang="es-MX" sz="1100" b="1" dirty="0">
              <a:solidFill>
                <a:srgbClr val="584026"/>
              </a:solidFill>
            </a:endParaRPr>
          </a:p>
        </p:txBody>
      </p:sp>
      <p:sp>
        <p:nvSpPr>
          <p:cNvPr id="44" name="43 Elipse"/>
          <p:cNvSpPr/>
          <p:nvPr/>
        </p:nvSpPr>
        <p:spPr>
          <a:xfrm>
            <a:off x="1619672" y="3501008"/>
            <a:ext cx="1296144" cy="576064"/>
          </a:xfrm>
          <a:prstGeom prst="ellipse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584026"/>
                </a:solidFill>
              </a:rPr>
              <a:t>Organismos partidistas</a:t>
            </a:r>
            <a:endParaRPr lang="es-MX" sz="1100" b="1" dirty="0">
              <a:solidFill>
                <a:srgbClr val="584026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179512" y="5589240"/>
            <a:ext cx="878497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1600" dirty="0" smtClean="0">
                <a:solidFill>
                  <a:srgbClr val="584026"/>
                </a:solidFill>
              </a:rPr>
              <a:t>Es tarea de toda la educación básica, de la familia y de la sociedad,  y no de una asignatura específica. Sin embargo, es necesario que el carácter global de la formación cívica tenga un referente organizado y orientaciones claras, ello para evitar el riesgo de que dicha formación se diluya y se realice sólo en forma ocasional.</a:t>
            </a:r>
            <a:endParaRPr lang="es-MX" sz="1600" b="1" dirty="0">
              <a:solidFill>
                <a:srgbClr val="584026"/>
              </a:solidFill>
            </a:endParaRPr>
          </a:p>
        </p:txBody>
      </p:sp>
      <p:cxnSp>
        <p:nvCxnSpPr>
          <p:cNvPr id="46" name="45 Conector recto de flecha"/>
          <p:cNvCxnSpPr/>
          <p:nvPr/>
        </p:nvCxnSpPr>
        <p:spPr>
          <a:xfrm flipH="1">
            <a:off x="3059832" y="4149080"/>
            <a:ext cx="288032" cy="216024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 de flecha"/>
          <p:cNvCxnSpPr>
            <a:endCxn id="44" idx="6"/>
          </p:cNvCxnSpPr>
          <p:nvPr/>
        </p:nvCxnSpPr>
        <p:spPr>
          <a:xfrm flipH="1" flipV="1">
            <a:off x="2915816" y="3789040"/>
            <a:ext cx="432048" cy="72008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>
            <a:stCxn id="37" idx="2"/>
            <a:endCxn id="42" idx="0"/>
          </p:cNvCxnSpPr>
          <p:nvPr/>
        </p:nvCxnSpPr>
        <p:spPr>
          <a:xfrm>
            <a:off x="4463988" y="4363363"/>
            <a:ext cx="36004" cy="289773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 de flecha"/>
          <p:cNvCxnSpPr>
            <a:endCxn id="39" idx="1"/>
          </p:cNvCxnSpPr>
          <p:nvPr/>
        </p:nvCxnSpPr>
        <p:spPr>
          <a:xfrm>
            <a:off x="5508104" y="4149080"/>
            <a:ext cx="312741" cy="145825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 de flecha"/>
          <p:cNvCxnSpPr>
            <a:endCxn id="38" idx="2"/>
          </p:cNvCxnSpPr>
          <p:nvPr/>
        </p:nvCxnSpPr>
        <p:spPr>
          <a:xfrm flipV="1">
            <a:off x="5436096" y="3645024"/>
            <a:ext cx="360040" cy="144016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 de flecha"/>
          <p:cNvCxnSpPr>
            <a:stCxn id="38" idx="6"/>
          </p:cNvCxnSpPr>
          <p:nvPr/>
        </p:nvCxnSpPr>
        <p:spPr>
          <a:xfrm>
            <a:off x="6948264" y="3645024"/>
            <a:ext cx="360040" cy="0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69 Elipse"/>
          <p:cNvSpPr/>
          <p:nvPr/>
        </p:nvSpPr>
        <p:spPr>
          <a:xfrm>
            <a:off x="7308304" y="3429000"/>
            <a:ext cx="1728192" cy="432048"/>
          </a:xfrm>
          <a:prstGeom prst="ellipse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 smtClean="0">
                <a:solidFill>
                  <a:srgbClr val="584026"/>
                </a:solidFill>
              </a:rPr>
              <a:t>UNIVERSIDADES</a:t>
            </a:r>
            <a:endParaRPr lang="es-MX" sz="1200" b="1" dirty="0">
              <a:solidFill>
                <a:srgbClr val="584026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4355976" y="116632"/>
            <a:ext cx="446449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es-MX" sz="2000" b="1" dirty="0" smtClean="0">
                <a:solidFill>
                  <a:srgbClr val="584026"/>
                </a:solidFill>
              </a:rPr>
              <a:t>EL PAPEL DEL IFE</a:t>
            </a:r>
            <a:endParaRPr lang="es-MX" sz="2000" b="1" dirty="0">
              <a:solidFill>
                <a:srgbClr val="584026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7</a:t>
            </a:fld>
            <a:endParaRPr lang="es-MX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23132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09600"/>
            <a:ext cx="20225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22 CuadroTexto"/>
          <p:cNvSpPr txBox="1"/>
          <p:nvPr/>
        </p:nvSpPr>
        <p:spPr>
          <a:xfrm>
            <a:off x="5002628" y="3789040"/>
            <a:ext cx="36018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>
                <a:solidFill>
                  <a:srgbClr val="584026"/>
                </a:solidFill>
              </a:rPr>
              <a:t>Convivencia y participación democráticas</a:t>
            </a:r>
            <a:endParaRPr lang="es-MX" sz="1600" dirty="0">
              <a:solidFill>
                <a:srgbClr val="584026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004048" y="4284385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>
                <a:solidFill>
                  <a:srgbClr val="584026"/>
                </a:solidFill>
              </a:rPr>
              <a:t>Desarrollo de competencias para el ejercicio de derechos</a:t>
            </a:r>
            <a:endParaRPr lang="es-MX" sz="1600" dirty="0">
              <a:solidFill>
                <a:srgbClr val="584026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5004048" y="5034662"/>
            <a:ext cx="36763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>
                <a:solidFill>
                  <a:srgbClr val="584026"/>
                </a:solidFill>
              </a:rPr>
              <a:t>Cumplimiento de obligaciones ciudadanas</a:t>
            </a:r>
            <a:endParaRPr lang="es-MX" sz="1600" dirty="0">
              <a:solidFill>
                <a:srgbClr val="584026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5017691" y="5517232"/>
            <a:ext cx="32267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>
                <a:solidFill>
                  <a:srgbClr val="584026"/>
                </a:solidFill>
              </a:rPr>
              <a:t>Participación en los asuntos públicos</a:t>
            </a:r>
            <a:endParaRPr lang="es-MX" sz="1600" dirty="0">
              <a:solidFill>
                <a:srgbClr val="584026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2915816" y="116632"/>
            <a:ext cx="590465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s-MX" sz="2000" b="1" dirty="0" smtClean="0">
                <a:solidFill>
                  <a:srgbClr val="584026"/>
                </a:solidFill>
              </a:rPr>
              <a:t>DESARROLLO DE LA EDUCACIÓN CÍVICA EN EL IFE </a:t>
            </a:r>
            <a:endParaRPr lang="es-MX" sz="2000" b="1" dirty="0">
              <a:solidFill>
                <a:srgbClr val="584026"/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4283968" y="1052736"/>
            <a:ext cx="1368152" cy="504056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rgbClr val="584026"/>
                </a:solidFill>
              </a:rPr>
              <a:t>Difusión de la historia cívica</a:t>
            </a:r>
            <a:endParaRPr lang="es-MX" sz="1400" dirty="0">
              <a:solidFill>
                <a:srgbClr val="584026"/>
              </a:solidFill>
            </a:endParaRPr>
          </a:p>
        </p:txBody>
      </p:sp>
      <p:sp>
        <p:nvSpPr>
          <p:cNvPr id="30" name="29 Rectángulo redondeado"/>
          <p:cNvSpPr/>
          <p:nvPr/>
        </p:nvSpPr>
        <p:spPr>
          <a:xfrm>
            <a:off x="6660232" y="1052736"/>
            <a:ext cx="2016224" cy="504056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rgbClr val="584026"/>
                </a:solidFill>
              </a:rPr>
              <a:t>Conocimiento sobre las instituciones políticas</a:t>
            </a:r>
            <a:endParaRPr lang="es-MX" sz="1400" dirty="0">
              <a:solidFill>
                <a:srgbClr val="584026"/>
              </a:solidFill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6732240" y="2348880"/>
            <a:ext cx="1872208" cy="432048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rgbClr val="584026"/>
                </a:solidFill>
              </a:rPr>
              <a:t>Difusión de los valores democráticos</a:t>
            </a:r>
            <a:endParaRPr lang="es-MX" sz="1400" dirty="0">
              <a:solidFill>
                <a:srgbClr val="584026"/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3995936" y="2204864"/>
            <a:ext cx="1944216" cy="720080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rgbClr val="584026"/>
                </a:solidFill>
              </a:rPr>
              <a:t>Acciones de sensibilización e información</a:t>
            </a:r>
            <a:endParaRPr lang="es-MX" sz="1400" dirty="0">
              <a:solidFill>
                <a:srgbClr val="584026"/>
              </a:solidFill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251520" y="2060848"/>
            <a:ext cx="2952328" cy="1008112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rgbClr val="584026"/>
                </a:solidFill>
              </a:rPr>
              <a:t>Instrumentación de procesos educativos con base en modelos orientados en el desarrollo de competencias para la participación</a:t>
            </a:r>
            <a:endParaRPr lang="es-MX" sz="1400" dirty="0">
              <a:solidFill>
                <a:srgbClr val="584026"/>
              </a:solidFill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1007604" y="4365104"/>
            <a:ext cx="1440160" cy="93610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600" b="1" dirty="0" smtClean="0">
                <a:solidFill>
                  <a:srgbClr val="584026"/>
                </a:solidFill>
              </a:rPr>
              <a:t>ENEC</a:t>
            </a:r>
            <a:endParaRPr lang="es-MX" sz="3600" b="1" dirty="0">
              <a:solidFill>
                <a:srgbClr val="584026"/>
              </a:solidFill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2987824" y="4581128"/>
            <a:ext cx="1512168" cy="504056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rgbClr val="584026"/>
                </a:solidFill>
              </a:rPr>
              <a:t>Proceso Formativo</a:t>
            </a:r>
            <a:endParaRPr lang="es-MX" sz="1400" dirty="0">
              <a:solidFill>
                <a:srgbClr val="584026"/>
              </a:solidFill>
            </a:endParaRPr>
          </a:p>
        </p:txBody>
      </p:sp>
      <p:sp>
        <p:nvSpPr>
          <p:cNvPr id="37" name="36 Abrir llave"/>
          <p:cNvSpPr/>
          <p:nvPr/>
        </p:nvSpPr>
        <p:spPr>
          <a:xfrm>
            <a:off x="4644008" y="3717032"/>
            <a:ext cx="432048" cy="2304256"/>
          </a:xfrm>
          <a:prstGeom prst="leftBrace">
            <a:avLst>
              <a:gd name="adj1" fmla="val 9535"/>
              <a:gd name="adj2" fmla="val 50000"/>
            </a:avLst>
          </a:prstGeom>
          <a:ln w="19050">
            <a:solidFill>
              <a:srgbClr val="5840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584026"/>
              </a:solidFill>
            </a:endParaRPr>
          </a:p>
        </p:txBody>
      </p:sp>
      <p:cxnSp>
        <p:nvCxnSpPr>
          <p:cNvPr id="39" name="38 Conector recto de flecha"/>
          <p:cNvCxnSpPr>
            <a:stCxn id="29" idx="3"/>
            <a:endCxn id="30" idx="1"/>
          </p:cNvCxnSpPr>
          <p:nvPr/>
        </p:nvCxnSpPr>
        <p:spPr>
          <a:xfrm>
            <a:off x="5652120" y="1304764"/>
            <a:ext cx="1008112" cy="0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>
            <a:stCxn id="30" idx="2"/>
            <a:endCxn id="31" idx="0"/>
          </p:cNvCxnSpPr>
          <p:nvPr/>
        </p:nvCxnSpPr>
        <p:spPr>
          <a:xfrm>
            <a:off x="7668344" y="1556792"/>
            <a:ext cx="0" cy="792088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>
            <a:stCxn id="31" idx="1"/>
            <a:endCxn id="32" idx="3"/>
          </p:cNvCxnSpPr>
          <p:nvPr/>
        </p:nvCxnSpPr>
        <p:spPr>
          <a:xfrm flipH="1">
            <a:off x="5940152" y="2564904"/>
            <a:ext cx="792088" cy="0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 de flecha"/>
          <p:cNvCxnSpPr>
            <a:stCxn id="32" idx="1"/>
            <a:endCxn id="33" idx="3"/>
          </p:cNvCxnSpPr>
          <p:nvPr/>
        </p:nvCxnSpPr>
        <p:spPr>
          <a:xfrm flipH="1">
            <a:off x="3203848" y="2564904"/>
            <a:ext cx="792088" cy="0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 de flecha"/>
          <p:cNvCxnSpPr>
            <a:stCxn id="33" idx="2"/>
            <a:endCxn id="35" idx="0"/>
          </p:cNvCxnSpPr>
          <p:nvPr/>
        </p:nvCxnSpPr>
        <p:spPr>
          <a:xfrm>
            <a:off x="1727684" y="3068960"/>
            <a:ext cx="0" cy="1296144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>
            <a:stCxn id="35" idx="3"/>
            <a:endCxn id="36" idx="1"/>
          </p:cNvCxnSpPr>
          <p:nvPr/>
        </p:nvCxnSpPr>
        <p:spPr>
          <a:xfrm>
            <a:off x="2447764" y="4833156"/>
            <a:ext cx="540060" cy="0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60 Rectángulo redondeado"/>
          <p:cNvSpPr/>
          <p:nvPr/>
        </p:nvSpPr>
        <p:spPr>
          <a:xfrm>
            <a:off x="2987824" y="5517232"/>
            <a:ext cx="1512168" cy="504056"/>
          </a:xfrm>
          <a:prstGeom prst="roundRect">
            <a:avLst/>
          </a:prstGeom>
          <a:noFill/>
          <a:ln>
            <a:solidFill>
              <a:srgbClr val="5840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>
                <a:solidFill>
                  <a:srgbClr val="584026"/>
                </a:solidFill>
              </a:rPr>
              <a:t>Incidencia en políticas públicas</a:t>
            </a:r>
            <a:endParaRPr lang="es-MX" sz="1400" dirty="0">
              <a:solidFill>
                <a:srgbClr val="584026"/>
              </a:solidFill>
            </a:endParaRPr>
          </a:p>
        </p:txBody>
      </p:sp>
      <p:cxnSp>
        <p:nvCxnSpPr>
          <p:cNvPr id="62" name="61 Conector recto de flecha"/>
          <p:cNvCxnSpPr>
            <a:stCxn id="36" idx="2"/>
            <a:endCxn id="61" idx="0"/>
          </p:cNvCxnSpPr>
          <p:nvPr/>
        </p:nvCxnSpPr>
        <p:spPr>
          <a:xfrm>
            <a:off x="3743908" y="5085184"/>
            <a:ext cx="0" cy="432048"/>
          </a:xfrm>
          <a:prstGeom prst="straightConnector1">
            <a:avLst/>
          </a:prstGeom>
          <a:ln w="25400">
            <a:solidFill>
              <a:srgbClr val="5840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8</a:t>
            </a:fld>
            <a:endParaRPr lang="es-MX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D8CD3-2E3C-425E-AB42-B680BFB6EDB7}" type="slidenum">
              <a:rPr lang="es-MX" smtClean="0"/>
              <a:t>9</a:t>
            </a:fld>
            <a:endParaRPr lang="es-MX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6200"/>
            <a:ext cx="23132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609600"/>
            <a:ext cx="20225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2313237" y="2852936"/>
            <a:ext cx="4779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accent2">
                    <a:lumMod val="50000"/>
                  </a:schemeClr>
                </a:solidFill>
              </a:rPr>
              <a:t>POR SU ATENCIÓN</a:t>
            </a:r>
          </a:p>
          <a:p>
            <a:pPr algn="ctr"/>
            <a:r>
              <a:rPr lang="es-MX" sz="2400" b="1" dirty="0" smtClean="0">
                <a:solidFill>
                  <a:schemeClr val="accent2">
                    <a:lumMod val="50000"/>
                  </a:schemeClr>
                </a:solidFill>
              </a:rPr>
              <a:t>¡MUCHAS GRACIAS!</a:t>
            </a:r>
            <a:endParaRPr lang="es-MX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6235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798</Words>
  <Application>Microsoft Office PowerPoint</Application>
  <PresentationFormat>Presentación en pantalla 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Irma</dc:creator>
  <cp:lastModifiedBy>IFE</cp:lastModifiedBy>
  <cp:revision>48</cp:revision>
  <cp:lastPrinted>2013-09-20T18:47:16Z</cp:lastPrinted>
  <dcterms:created xsi:type="dcterms:W3CDTF">2013-09-19T18:09:04Z</dcterms:created>
  <dcterms:modified xsi:type="dcterms:W3CDTF">2013-09-20T19:19:10Z</dcterms:modified>
</cp:coreProperties>
</file>