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22" r:id="rId2"/>
    <p:sldId id="265" r:id="rId3"/>
    <p:sldId id="300" r:id="rId4"/>
    <p:sldId id="304" r:id="rId5"/>
    <p:sldId id="311" r:id="rId6"/>
    <p:sldId id="306" r:id="rId7"/>
    <p:sldId id="313" r:id="rId8"/>
    <p:sldId id="315" r:id="rId9"/>
    <p:sldId id="317" r:id="rId10"/>
    <p:sldId id="287" r:id="rId11"/>
    <p:sldId id="288" r:id="rId12"/>
    <p:sldId id="289" r:id="rId13"/>
    <p:sldId id="276" r:id="rId14"/>
    <p:sldId id="291" r:id="rId15"/>
    <p:sldId id="278" r:id="rId16"/>
    <p:sldId id="279" r:id="rId17"/>
    <p:sldId id="280" r:id="rId18"/>
    <p:sldId id="281" r:id="rId19"/>
    <p:sldId id="283" r:id="rId20"/>
    <p:sldId id="285" r:id="rId21"/>
    <p:sldId id="290" r:id="rId22"/>
    <p:sldId id="297" r:id="rId23"/>
    <p:sldId id="319" r:id="rId24"/>
    <p:sldId id="321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95BC"/>
    <a:srgbClr val="2CA8D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78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17FD6A-248C-43A2-B4BB-90DC3F7CF14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14B682F-C14A-4797-9869-C9D5D619F98C}">
      <dgm:prSet phldrT="[Texto]"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s-MX" dirty="0" smtClean="0"/>
            <a:t>Universalidad</a:t>
          </a:r>
          <a:endParaRPr lang="es-MX" dirty="0"/>
        </a:p>
      </dgm:t>
    </dgm:pt>
    <dgm:pt modelId="{E77E9B5F-69A5-4AE4-A076-3588833E1A26}" type="parTrans" cxnId="{1F1CE3DB-C45E-4E7C-A0B4-9A820B2C2CF7}">
      <dgm:prSet/>
      <dgm:spPr/>
      <dgm:t>
        <a:bodyPr/>
        <a:lstStyle/>
        <a:p>
          <a:endParaRPr lang="es-MX"/>
        </a:p>
      </dgm:t>
    </dgm:pt>
    <dgm:pt modelId="{AEC9FB17-EC03-4C44-AC2E-E0EF6F38C1AE}" type="sibTrans" cxnId="{1F1CE3DB-C45E-4E7C-A0B4-9A820B2C2CF7}">
      <dgm:prSet/>
      <dgm:spPr/>
      <dgm:t>
        <a:bodyPr/>
        <a:lstStyle/>
        <a:p>
          <a:endParaRPr lang="es-MX"/>
        </a:p>
      </dgm:t>
    </dgm:pt>
    <dgm:pt modelId="{A5D25829-6B88-47A7-8183-371EB8C1B92D}">
      <dgm:prSet phldrT="[Texto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pPr algn="l"/>
          <a:r>
            <a:rPr lang="es-MX" sz="2400" dirty="0" smtClean="0"/>
            <a:t>Toda persona es igual en dignidad y  en razón de ella existen derechos que le corresponden a todo ser humano.</a:t>
          </a:r>
          <a:endParaRPr lang="es-MX" sz="2400" dirty="0"/>
        </a:p>
      </dgm:t>
    </dgm:pt>
    <dgm:pt modelId="{1F6B0227-30CE-402E-9D15-A64ACD76EC71}" type="parTrans" cxnId="{B610D321-56F8-449F-BA20-47EE959D0898}">
      <dgm:prSet/>
      <dgm:spPr/>
      <dgm:t>
        <a:bodyPr/>
        <a:lstStyle/>
        <a:p>
          <a:endParaRPr lang="es-MX"/>
        </a:p>
      </dgm:t>
    </dgm:pt>
    <dgm:pt modelId="{7AF61225-2588-44AA-8238-C781F9FDC5D5}" type="sibTrans" cxnId="{B610D321-56F8-449F-BA20-47EE959D0898}">
      <dgm:prSet/>
      <dgm:spPr/>
      <dgm:t>
        <a:bodyPr/>
        <a:lstStyle/>
        <a:p>
          <a:endParaRPr lang="es-MX"/>
        </a:p>
      </dgm:t>
    </dgm:pt>
    <dgm:pt modelId="{07BC67FF-D8E5-4FAE-BA8E-31B345BA9761}">
      <dgm:prSet phldrT="[Texto]"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s-MX" dirty="0" smtClean="0"/>
            <a:t>Interdependencia</a:t>
          </a:r>
          <a:endParaRPr lang="es-MX" dirty="0"/>
        </a:p>
      </dgm:t>
    </dgm:pt>
    <dgm:pt modelId="{5D427133-2C14-4B37-8034-31AA6E330ACB}" type="parTrans" cxnId="{4CBDA19C-F670-4180-89A7-38468DF88E83}">
      <dgm:prSet/>
      <dgm:spPr/>
      <dgm:t>
        <a:bodyPr/>
        <a:lstStyle/>
        <a:p>
          <a:endParaRPr lang="es-MX"/>
        </a:p>
      </dgm:t>
    </dgm:pt>
    <dgm:pt modelId="{95A9AFB8-DE48-402F-ABD5-0E67CB55ABCE}" type="sibTrans" cxnId="{4CBDA19C-F670-4180-89A7-38468DF88E83}">
      <dgm:prSet/>
      <dgm:spPr/>
      <dgm:t>
        <a:bodyPr/>
        <a:lstStyle/>
        <a:p>
          <a:endParaRPr lang="es-MX"/>
        </a:p>
      </dgm:t>
    </dgm:pt>
    <dgm:pt modelId="{EE74BBF0-2C9D-4077-ACA7-E265D125B1FA}">
      <dgm:prSet phldrT="[Texto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s-MX" sz="2400" dirty="0" smtClean="0"/>
            <a:t>Los derechos humanos se encuentran vinculados unos con otros, por lo que no es posible proteger algunos y negar otros. </a:t>
          </a:r>
          <a:endParaRPr lang="es-MX" sz="2400" dirty="0"/>
        </a:p>
      </dgm:t>
    </dgm:pt>
    <dgm:pt modelId="{9B48393C-6EC6-4D88-9249-1EB4CB0ACEE9}" type="parTrans" cxnId="{C48BEB08-A62B-41AF-93BE-E0C455DEBD31}">
      <dgm:prSet/>
      <dgm:spPr/>
      <dgm:t>
        <a:bodyPr/>
        <a:lstStyle/>
        <a:p>
          <a:endParaRPr lang="es-MX"/>
        </a:p>
      </dgm:t>
    </dgm:pt>
    <dgm:pt modelId="{128CEB77-9122-4102-9790-4AF76031CB47}" type="sibTrans" cxnId="{C48BEB08-A62B-41AF-93BE-E0C455DEBD31}">
      <dgm:prSet/>
      <dgm:spPr/>
      <dgm:t>
        <a:bodyPr/>
        <a:lstStyle/>
        <a:p>
          <a:endParaRPr lang="es-MX"/>
        </a:p>
      </dgm:t>
    </dgm:pt>
    <dgm:pt modelId="{6272A5D2-62BE-41C7-8B93-2088EEB62543}" type="pres">
      <dgm:prSet presAssocID="{0817FD6A-248C-43A2-B4BB-90DC3F7CF1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BE81714-C33D-4AC2-91F0-AA5FCA535996}" type="pres">
      <dgm:prSet presAssocID="{114B682F-C14A-4797-9869-C9D5D619F98C}" presName="composite" presStyleCnt="0"/>
      <dgm:spPr/>
    </dgm:pt>
    <dgm:pt modelId="{FF4B164C-17B9-445A-AEBE-2CE41F952410}" type="pres">
      <dgm:prSet presAssocID="{114B682F-C14A-4797-9869-C9D5D619F98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5BC2F7-A128-4655-9738-A453DA448828}" type="pres">
      <dgm:prSet presAssocID="{114B682F-C14A-4797-9869-C9D5D619F98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035683-7D9E-4F84-AE76-486645400EBD}" type="pres">
      <dgm:prSet presAssocID="{AEC9FB17-EC03-4C44-AC2E-E0EF6F38C1AE}" presName="space" presStyleCnt="0"/>
      <dgm:spPr/>
    </dgm:pt>
    <dgm:pt modelId="{31ACB6AE-3ED9-4564-A7EF-FDB5A08B4922}" type="pres">
      <dgm:prSet presAssocID="{07BC67FF-D8E5-4FAE-BA8E-31B345BA9761}" presName="composite" presStyleCnt="0"/>
      <dgm:spPr/>
    </dgm:pt>
    <dgm:pt modelId="{5E0C967C-078E-4376-B19E-2F6F48B51DEF}" type="pres">
      <dgm:prSet presAssocID="{07BC67FF-D8E5-4FAE-BA8E-31B345BA976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833366-866E-4E71-95DE-E5DA3AC48981}" type="pres">
      <dgm:prSet presAssocID="{07BC67FF-D8E5-4FAE-BA8E-31B345BA976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DC8D252-D5FD-904E-BC14-70A49C9D82A0}" type="presOf" srcId="{07BC67FF-D8E5-4FAE-BA8E-31B345BA9761}" destId="{5E0C967C-078E-4376-B19E-2F6F48B51DEF}" srcOrd="0" destOrd="0" presId="urn:microsoft.com/office/officeart/2005/8/layout/hList1"/>
    <dgm:cxn modelId="{CD5CB7B0-0089-A54A-AD50-C2F5625FD206}" type="presOf" srcId="{EE74BBF0-2C9D-4077-ACA7-E265D125B1FA}" destId="{78833366-866E-4E71-95DE-E5DA3AC48981}" srcOrd="0" destOrd="0" presId="urn:microsoft.com/office/officeart/2005/8/layout/hList1"/>
    <dgm:cxn modelId="{A63A2C31-6DFF-664A-AB88-07387C232F1A}" type="presOf" srcId="{A5D25829-6B88-47A7-8183-371EB8C1B92D}" destId="{A25BC2F7-A128-4655-9738-A453DA448828}" srcOrd="0" destOrd="0" presId="urn:microsoft.com/office/officeart/2005/8/layout/hList1"/>
    <dgm:cxn modelId="{C48BEB08-A62B-41AF-93BE-E0C455DEBD31}" srcId="{07BC67FF-D8E5-4FAE-BA8E-31B345BA9761}" destId="{EE74BBF0-2C9D-4077-ACA7-E265D125B1FA}" srcOrd="0" destOrd="0" parTransId="{9B48393C-6EC6-4D88-9249-1EB4CB0ACEE9}" sibTransId="{128CEB77-9122-4102-9790-4AF76031CB47}"/>
    <dgm:cxn modelId="{1F1CE3DB-C45E-4E7C-A0B4-9A820B2C2CF7}" srcId="{0817FD6A-248C-43A2-B4BB-90DC3F7CF14E}" destId="{114B682F-C14A-4797-9869-C9D5D619F98C}" srcOrd="0" destOrd="0" parTransId="{E77E9B5F-69A5-4AE4-A076-3588833E1A26}" sibTransId="{AEC9FB17-EC03-4C44-AC2E-E0EF6F38C1AE}"/>
    <dgm:cxn modelId="{11877C3C-EEC0-ED47-ADD7-378AACD6FD38}" type="presOf" srcId="{0817FD6A-248C-43A2-B4BB-90DC3F7CF14E}" destId="{6272A5D2-62BE-41C7-8B93-2088EEB62543}" srcOrd="0" destOrd="0" presId="urn:microsoft.com/office/officeart/2005/8/layout/hList1"/>
    <dgm:cxn modelId="{7E93C8D1-BEB7-0946-AD37-EA8EE129EBE7}" type="presOf" srcId="{114B682F-C14A-4797-9869-C9D5D619F98C}" destId="{FF4B164C-17B9-445A-AEBE-2CE41F952410}" srcOrd="0" destOrd="0" presId="urn:microsoft.com/office/officeart/2005/8/layout/hList1"/>
    <dgm:cxn modelId="{B610D321-56F8-449F-BA20-47EE959D0898}" srcId="{114B682F-C14A-4797-9869-C9D5D619F98C}" destId="{A5D25829-6B88-47A7-8183-371EB8C1B92D}" srcOrd="0" destOrd="0" parTransId="{1F6B0227-30CE-402E-9D15-A64ACD76EC71}" sibTransId="{7AF61225-2588-44AA-8238-C781F9FDC5D5}"/>
    <dgm:cxn modelId="{4CBDA19C-F670-4180-89A7-38468DF88E83}" srcId="{0817FD6A-248C-43A2-B4BB-90DC3F7CF14E}" destId="{07BC67FF-D8E5-4FAE-BA8E-31B345BA9761}" srcOrd="1" destOrd="0" parTransId="{5D427133-2C14-4B37-8034-31AA6E330ACB}" sibTransId="{95A9AFB8-DE48-402F-ABD5-0E67CB55ABCE}"/>
    <dgm:cxn modelId="{5BD46038-1B53-8D4E-889B-A4628D62CC8F}" type="presParOf" srcId="{6272A5D2-62BE-41C7-8B93-2088EEB62543}" destId="{9BE81714-C33D-4AC2-91F0-AA5FCA535996}" srcOrd="0" destOrd="0" presId="urn:microsoft.com/office/officeart/2005/8/layout/hList1"/>
    <dgm:cxn modelId="{04F837E3-CA19-EE4E-87D2-2F2BE1AE39C5}" type="presParOf" srcId="{9BE81714-C33D-4AC2-91F0-AA5FCA535996}" destId="{FF4B164C-17B9-445A-AEBE-2CE41F952410}" srcOrd="0" destOrd="0" presId="urn:microsoft.com/office/officeart/2005/8/layout/hList1"/>
    <dgm:cxn modelId="{EC3BDD13-858F-A445-8312-8DF85AF3EEE0}" type="presParOf" srcId="{9BE81714-C33D-4AC2-91F0-AA5FCA535996}" destId="{A25BC2F7-A128-4655-9738-A453DA448828}" srcOrd="1" destOrd="0" presId="urn:microsoft.com/office/officeart/2005/8/layout/hList1"/>
    <dgm:cxn modelId="{F01BBC0F-B994-B649-B747-91CA3CC73FA2}" type="presParOf" srcId="{6272A5D2-62BE-41C7-8B93-2088EEB62543}" destId="{28035683-7D9E-4F84-AE76-486645400EBD}" srcOrd="1" destOrd="0" presId="urn:microsoft.com/office/officeart/2005/8/layout/hList1"/>
    <dgm:cxn modelId="{138DEA00-2EA1-FE46-AB08-4886075E8641}" type="presParOf" srcId="{6272A5D2-62BE-41C7-8B93-2088EEB62543}" destId="{31ACB6AE-3ED9-4564-A7EF-FDB5A08B4922}" srcOrd="2" destOrd="0" presId="urn:microsoft.com/office/officeart/2005/8/layout/hList1"/>
    <dgm:cxn modelId="{3CE8C4F0-2F89-E84E-8B7D-53F48BA43A7F}" type="presParOf" srcId="{31ACB6AE-3ED9-4564-A7EF-FDB5A08B4922}" destId="{5E0C967C-078E-4376-B19E-2F6F48B51DEF}" srcOrd="0" destOrd="0" presId="urn:microsoft.com/office/officeart/2005/8/layout/hList1"/>
    <dgm:cxn modelId="{7C7DF5DD-D57C-8241-A24E-E8EE33B915BA}" type="presParOf" srcId="{31ACB6AE-3ED9-4564-A7EF-FDB5A08B4922}" destId="{78833366-866E-4E71-95DE-E5DA3AC4898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282B3C-B44E-42AA-A1D1-BE1CA6A5CB6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6309483-2ECC-410F-8A12-48AF432F315C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dirty="0" smtClean="0"/>
            <a:t>Persona</a:t>
          </a:r>
          <a:endParaRPr lang="es-ES" dirty="0"/>
        </a:p>
      </dgm:t>
    </dgm:pt>
    <dgm:pt modelId="{76182844-DD0D-4757-A857-F0C121426971}" type="parTrans" cxnId="{A15F127B-AD0B-4D51-AFC6-D6B96E812A0D}">
      <dgm:prSet/>
      <dgm:spPr/>
      <dgm:t>
        <a:bodyPr/>
        <a:lstStyle/>
        <a:p>
          <a:endParaRPr lang="es-ES"/>
        </a:p>
      </dgm:t>
    </dgm:pt>
    <dgm:pt modelId="{A70B54BB-5A46-49B9-BD4D-584A7A977CD1}" type="sibTrans" cxnId="{A15F127B-AD0B-4D51-AFC6-D6B96E812A0D}">
      <dgm:prSet/>
      <dgm:spPr/>
      <dgm:t>
        <a:bodyPr/>
        <a:lstStyle/>
        <a:p>
          <a:endParaRPr lang="es-ES"/>
        </a:p>
      </dgm:t>
    </dgm:pt>
    <dgm:pt modelId="{39102B4D-896A-4D96-AAC0-2A0F1EE7F7A7}">
      <dgm:prSet phldrT="[Texto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s-MX" sz="1400" dirty="0" smtClean="0"/>
            <a:t>Se cambió el término individuo por “persona”, considerando que es más incluyente por motivos de género.</a:t>
          </a:r>
          <a:endParaRPr lang="es-ES" sz="1400" dirty="0"/>
        </a:p>
      </dgm:t>
    </dgm:pt>
    <dgm:pt modelId="{E6073066-52E9-404C-ADD2-53E0076E5B56}" type="parTrans" cxnId="{8D8B3978-DAAF-46EB-8732-7081BAE7C194}">
      <dgm:prSet/>
      <dgm:spPr/>
      <dgm:t>
        <a:bodyPr/>
        <a:lstStyle/>
        <a:p>
          <a:endParaRPr lang="es-ES"/>
        </a:p>
      </dgm:t>
    </dgm:pt>
    <dgm:pt modelId="{78B0E3A1-8611-4DBC-AF62-416CAA6D120E}" type="sibTrans" cxnId="{8D8B3978-DAAF-46EB-8732-7081BAE7C194}">
      <dgm:prSet/>
      <dgm:spPr/>
      <dgm:t>
        <a:bodyPr/>
        <a:lstStyle/>
        <a:p>
          <a:endParaRPr lang="es-ES"/>
        </a:p>
      </dgm:t>
    </dgm:pt>
    <dgm:pt modelId="{75CB9B74-2422-4389-B1A0-97C0FE686E6A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dirty="0" smtClean="0"/>
            <a:t>Tratados Internacionales</a:t>
          </a:r>
          <a:endParaRPr lang="es-ES" dirty="0"/>
        </a:p>
      </dgm:t>
    </dgm:pt>
    <dgm:pt modelId="{C32C3C80-F3F2-4BF8-A3E5-0DFC94E737B9}" type="parTrans" cxnId="{4AB21119-F8DF-4F8B-B61C-53CDE2224874}">
      <dgm:prSet/>
      <dgm:spPr/>
      <dgm:t>
        <a:bodyPr/>
        <a:lstStyle/>
        <a:p>
          <a:endParaRPr lang="es-ES"/>
        </a:p>
      </dgm:t>
    </dgm:pt>
    <dgm:pt modelId="{E66B4D41-B104-4860-98C3-8DD6B7A1724E}" type="sibTrans" cxnId="{4AB21119-F8DF-4F8B-B61C-53CDE2224874}">
      <dgm:prSet/>
      <dgm:spPr/>
      <dgm:t>
        <a:bodyPr/>
        <a:lstStyle/>
        <a:p>
          <a:endParaRPr lang="es-ES"/>
        </a:p>
      </dgm:t>
    </dgm:pt>
    <dgm:pt modelId="{0158A15B-7CD0-4FC6-9F31-5166973DA8D0}">
      <dgm:prSet phldrT="[Texto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s-MX" sz="1400" dirty="0" smtClean="0"/>
            <a:t>Todas las personas gozarán de los derechos humanos reconocidos en la Constitución y en los tratados internacionales de los que México sea parte, así como de las garantías para su protección.</a:t>
          </a:r>
          <a:endParaRPr lang="es-ES" sz="1400" dirty="0"/>
        </a:p>
      </dgm:t>
    </dgm:pt>
    <dgm:pt modelId="{86C90ADD-E4A1-4D33-A6BE-156EAEA4479C}" type="parTrans" cxnId="{F70E4BFE-382B-46E0-88D0-530221EB5A69}">
      <dgm:prSet/>
      <dgm:spPr/>
      <dgm:t>
        <a:bodyPr/>
        <a:lstStyle/>
        <a:p>
          <a:endParaRPr lang="es-ES"/>
        </a:p>
      </dgm:t>
    </dgm:pt>
    <dgm:pt modelId="{E01170B2-D0F0-4EB9-A598-ED24956C9A5A}" type="sibTrans" cxnId="{F70E4BFE-382B-46E0-88D0-530221EB5A69}">
      <dgm:prSet/>
      <dgm:spPr/>
      <dgm:t>
        <a:bodyPr/>
        <a:lstStyle/>
        <a:p>
          <a:endParaRPr lang="es-ES"/>
        </a:p>
      </dgm:t>
    </dgm:pt>
    <dgm:pt modelId="{3306D4C5-3D60-4F82-8019-0A094F81F7F3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dirty="0" smtClean="0"/>
            <a:t>Principio pro persona</a:t>
          </a:r>
          <a:endParaRPr lang="es-ES" dirty="0"/>
        </a:p>
      </dgm:t>
    </dgm:pt>
    <dgm:pt modelId="{B8FA0229-8799-46C6-97DA-43314616691A}" type="parTrans" cxnId="{328E9B9C-8C9D-4483-91EE-10A99C1ACC82}">
      <dgm:prSet/>
      <dgm:spPr/>
      <dgm:t>
        <a:bodyPr/>
        <a:lstStyle/>
        <a:p>
          <a:endParaRPr lang="es-ES"/>
        </a:p>
      </dgm:t>
    </dgm:pt>
    <dgm:pt modelId="{1451D3DA-B89A-4E28-8AB3-DDAAEF781FD8}" type="sibTrans" cxnId="{328E9B9C-8C9D-4483-91EE-10A99C1ACC82}">
      <dgm:prSet/>
      <dgm:spPr/>
      <dgm:t>
        <a:bodyPr/>
        <a:lstStyle/>
        <a:p>
          <a:endParaRPr lang="es-ES"/>
        </a:p>
      </dgm:t>
    </dgm:pt>
    <dgm:pt modelId="{160C1C36-4CF3-4CEC-A7C9-8764F4ADF87F}">
      <dgm:prSet phldrT="[Texto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s-MX" dirty="0" smtClean="0"/>
            <a:t>Se integra  el principio pro persona el cual puede ser definido como:</a:t>
          </a:r>
          <a:endParaRPr lang="es-ES" dirty="0"/>
        </a:p>
      </dgm:t>
    </dgm:pt>
    <dgm:pt modelId="{F3E2945D-052E-4A42-822D-84C845C9E540}" type="parTrans" cxnId="{50DFC0ED-0D5C-4AE6-B7BE-48CEBE25C1B7}">
      <dgm:prSet/>
      <dgm:spPr/>
      <dgm:t>
        <a:bodyPr/>
        <a:lstStyle/>
        <a:p>
          <a:endParaRPr lang="es-ES"/>
        </a:p>
      </dgm:t>
    </dgm:pt>
    <dgm:pt modelId="{0F5EFB05-A007-4E3D-81FD-858D07F8F142}" type="sibTrans" cxnId="{50DFC0ED-0D5C-4AE6-B7BE-48CEBE25C1B7}">
      <dgm:prSet/>
      <dgm:spPr/>
      <dgm:t>
        <a:bodyPr/>
        <a:lstStyle/>
        <a:p>
          <a:endParaRPr lang="es-ES"/>
        </a:p>
      </dgm:t>
    </dgm:pt>
    <dgm:pt modelId="{0F4BD938-5603-47CA-A3F5-42294DF68B33}">
      <dgm:prSet/>
      <dgm:spPr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s-MX" dirty="0" smtClean="0"/>
            <a:t>“Criterio hermenéutico que informa todo el derecho de los derechos humanos en virtud del cual se debe acudir a la norma más amplia, o a la interpretación más extensiva, cuando se trata de reconocer derechos protegidos e inversamente, a la norma o interpretación más restringida cuando se trata de establecer restricciones permanentes al ejercicio de los derechos o a su suspensión extraordinaria.”(11)</a:t>
          </a:r>
          <a:endParaRPr lang="es-MX" baseline="30000" dirty="0"/>
        </a:p>
      </dgm:t>
    </dgm:pt>
    <dgm:pt modelId="{9F0C222E-6DB1-4A7A-AC65-D23D7E1BA443}" type="parTrans" cxnId="{9A30A91A-61C5-4654-AB6A-ACBA9826ABDB}">
      <dgm:prSet/>
      <dgm:spPr/>
      <dgm:t>
        <a:bodyPr/>
        <a:lstStyle/>
        <a:p>
          <a:endParaRPr lang="es-ES"/>
        </a:p>
      </dgm:t>
    </dgm:pt>
    <dgm:pt modelId="{A027E2CC-B7BF-4584-A3D1-AF36B68BE6BE}" type="sibTrans" cxnId="{9A30A91A-61C5-4654-AB6A-ACBA9826ABDB}">
      <dgm:prSet/>
      <dgm:spPr/>
      <dgm:t>
        <a:bodyPr/>
        <a:lstStyle/>
        <a:p>
          <a:endParaRPr lang="es-ES"/>
        </a:p>
      </dgm:t>
    </dgm:pt>
    <dgm:pt modelId="{27A15BDD-ACE3-4E8C-90A9-7CA98DBF7038}" type="pres">
      <dgm:prSet presAssocID="{71282B3C-B44E-42AA-A1D1-BE1CA6A5CB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0C52F3-6B77-41A8-A4EA-5B30DE6822AE}" type="pres">
      <dgm:prSet presAssocID="{06309483-2ECC-410F-8A12-48AF432F315C}" presName="linNode" presStyleCnt="0"/>
      <dgm:spPr/>
    </dgm:pt>
    <dgm:pt modelId="{C9B0D1C4-4FB4-405B-81BF-1EEAE3641EC5}" type="pres">
      <dgm:prSet presAssocID="{06309483-2ECC-410F-8A12-48AF432F315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E4D3398-EC06-4ABB-A73F-9AFF44667364}" type="pres">
      <dgm:prSet presAssocID="{06309483-2ECC-410F-8A12-48AF432F315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B24FC8-B7CF-4744-859F-C1FB9174021F}" type="pres">
      <dgm:prSet presAssocID="{A70B54BB-5A46-49B9-BD4D-584A7A977CD1}" presName="sp" presStyleCnt="0"/>
      <dgm:spPr/>
    </dgm:pt>
    <dgm:pt modelId="{06855844-788C-4867-AB9F-0632535B14CC}" type="pres">
      <dgm:prSet presAssocID="{75CB9B74-2422-4389-B1A0-97C0FE686E6A}" presName="linNode" presStyleCnt="0"/>
      <dgm:spPr/>
    </dgm:pt>
    <dgm:pt modelId="{26CA05F1-D2E9-41F6-9631-9F2EC91CD152}" type="pres">
      <dgm:prSet presAssocID="{75CB9B74-2422-4389-B1A0-97C0FE686E6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B6582C-EBE7-40B7-BD71-F06FF4E8FCBE}" type="pres">
      <dgm:prSet presAssocID="{75CB9B74-2422-4389-B1A0-97C0FE686E6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031ED4-7A28-45E2-B9D0-7984AEE5CE18}" type="pres">
      <dgm:prSet presAssocID="{E66B4D41-B104-4860-98C3-8DD6B7A1724E}" presName="sp" presStyleCnt="0"/>
      <dgm:spPr/>
    </dgm:pt>
    <dgm:pt modelId="{B7C0C68D-F66F-4958-B5EF-76857D9A58B5}" type="pres">
      <dgm:prSet presAssocID="{3306D4C5-3D60-4F82-8019-0A094F81F7F3}" presName="linNode" presStyleCnt="0"/>
      <dgm:spPr/>
    </dgm:pt>
    <dgm:pt modelId="{86182309-D7D8-4DA1-A974-1C3B69EF77E7}" type="pres">
      <dgm:prSet presAssocID="{3306D4C5-3D60-4F82-8019-0A094F81F7F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E26249-6A33-40AE-904E-294EE44FE69E}" type="pres">
      <dgm:prSet presAssocID="{3306D4C5-3D60-4F82-8019-0A094F81F7F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6447A4C-B64F-344B-B3E5-D38E61F6F6F3}" type="presOf" srcId="{06309483-2ECC-410F-8A12-48AF432F315C}" destId="{C9B0D1C4-4FB4-405B-81BF-1EEAE3641EC5}" srcOrd="0" destOrd="0" presId="urn:microsoft.com/office/officeart/2005/8/layout/vList5"/>
    <dgm:cxn modelId="{DCCCEDE7-F91F-FD4F-999A-E3AB3C1AD5DB}" type="presOf" srcId="{160C1C36-4CF3-4CEC-A7C9-8764F4ADF87F}" destId="{4BE26249-6A33-40AE-904E-294EE44FE69E}" srcOrd="0" destOrd="0" presId="urn:microsoft.com/office/officeart/2005/8/layout/vList5"/>
    <dgm:cxn modelId="{DD4C7093-4878-6748-BE0F-54CA0DF9B5F0}" type="presOf" srcId="{71282B3C-B44E-42AA-A1D1-BE1CA6A5CB6A}" destId="{27A15BDD-ACE3-4E8C-90A9-7CA98DBF7038}" srcOrd="0" destOrd="0" presId="urn:microsoft.com/office/officeart/2005/8/layout/vList5"/>
    <dgm:cxn modelId="{7570D7E5-B9F2-1541-92C2-F220A87DFE7A}" type="presOf" srcId="{39102B4D-896A-4D96-AAC0-2A0F1EE7F7A7}" destId="{FE4D3398-EC06-4ABB-A73F-9AFF44667364}" srcOrd="0" destOrd="0" presId="urn:microsoft.com/office/officeart/2005/8/layout/vList5"/>
    <dgm:cxn modelId="{328E9B9C-8C9D-4483-91EE-10A99C1ACC82}" srcId="{71282B3C-B44E-42AA-A1D1-BE1CA6A5CB6A}" destId="{3306D4C5-3D60-4F82-8019-0A094F81F7F3}" srcOrd="2" destOrd="0" parTransId="{B8FA0229-8799-46C6-97DA-43314616691A}" sibTransId="{1451D3DA-B89A-4E28-8AB3-DDAAEF781FD8}"/>
    <dgm:cxn modelId="{F70E4BFE-382B-46E0-88D0-530221EB5A69}" srcId="{75CB9B74-2422-4389-B1A0-97C0FE686E6A}" destId="{0158A15B-7CD0-4FC6-9F31-5166973DA8D0}" srcOrd="0" destOrd="0" parTransId="{86C90ADD-E4A1-4D33-A6BE-156EAEA4479C}" sibTransId="{E01170B2-D0F0-4EB9-A598-ED24956C9A5A}"/>
    <dgm:cxn modelId="{8A4E88A5-9EF6-EE41-BDBF-37319CBCF762}" type="presOf" srcId="{0F4BD938-5603-47CA-A3F5-42294DF68B33}" destId="{4BE26249-6A33-40AE-904E-294EE44FE69E}" srcOrd="0" destOrd="1" presId="urn:microsoft.com/office/officeart/2005/8/layout/vList5"/>
    <dgm:cxn modelId="{68957318-0076-D043-83F3-5A41A1043699}" type="presOf" srcId="{3306D4C5-3D60-4F82-8019-0A094F81F7F3}" destId="{86182309-D7D8-4DA1-A974-1C3B69EF77E7}" srcOrd="0" destOrd="0" presId="urn:microsoft.com/office/officeart/2005/8/layout/vList5"/>
    <dgm:cxn modelId="{EEE4A8E4-9E1E-A64C-B10E-EC8AA3741B10}" type="presOf" srcId="{75CB9B74-2422-4389-B1A0-97C0FE686E6A}" destId="{26CA05F1-D2E9-41F6-9631-9F2EC91CD152}" srcOrd="0" destOrd="0" presId="urn:microsoft.com/office/officeart/2005/8/layout/vList5"/>
    <dgm:cxn modelId="{50DFC0ED-0D5C-4AE6-B7BE-48CEBE25C1B7}" srcId="{3306D4C5-3D60-4F82-8019-0A094F81F7F3}" destId="{160C1C36-4CF3-4CEC-A7C9-8764F4ADF87F}" srcOrd="0" destOrd="0" parTransId="{F3E2945D-052E-4A42-822D-84C845C9E540}" sibTransId="{0F5EFB05-A007-4E3D-81FD-858D07F8F142}"/>
    <dgm:cxn modelId="{4793B671-CF0B-AC4C-A7D3-6D80BC23A043}" type="presOf" srcId="{0158A15B-7CD0-4FC6-9F31-5166973DA8D0}" destId="{58B6582C-EBE7-40B7-BD71-F06FF4E8FCBE}" srcOrd="0" destOrd="0" presId="urn:microsoft.com/office/officeart/2005/8/layout/vList5"/>
    <dgm:cxn modelId="{8D8B3978-DAAF-46EB-8732-7081BAE7C194}" srcId="{06309483-2ECC-410F-8A12-48AF432F315C}" destId="{39102B4D-896A-4D96-AAC0-2A0F1EE7F7A7}" srcOrd="0" destOrd="0" parTransId="{E6073066-52E9-404C-ADD2-53E0076E5B56}" sibTransId="{78B0E3A1-8611-4DBC-AF62-416CAA6D120E}"/>
    <dgm:cxn modelId="{9A30A91A-61C5-4654-AB6A-ACBA9826ABDB}" srcId="{3306D4C5-3D60-4F82-8019-0A094F81F7F3}" destId="{0F4BD938-5603-47CA-A3F5-42294DF68B33}" srcOrd="1" destOrd="0" parTransId="{9F0C222E-6DB1-4A7A-AC65-D23D7E1BA443}" sibTransId="{A027E2CC-B7BF-4584-A3D1-AF36B68BE6BE}"/>
    <dgm:cxn modelId="{4AB21119-F8DF-4F8B-B61C-53CDE2224874}" srcId="{71282B3C-B44E-42AA-A1D1-BE1CA6A5CB6A}" destId="{75CB9B74-2422-4389-B1A0-97C0FE686E6A}" srcOrd="1" destOrd="0" parTransId="{C32C3C80-F3F2-4BF8-A3E5-0DFC94E737B9}" sibTransId="{E66B4D41-B104-4860-98C3-8DD6B7A1724E}"/>
    <dgm:cxn modelId="{A15F127B-AD0B-4D51-AFC6-D6B96E812A0D}" srcId="{71282B3C-B44E-42AA-A1D1-BE1CA6A5CB6A}" destId="{06309483-2ECC-410F-8A12-48AF432F315C}" srcOrd="0" destOrd="0" parTransId="{76182844-DD0D-4757-A857-F0C121426971}" sibTransId="{A70B54BB-5A46-49B9-BD4D-584A7A977CD1}"/>
    <dgm:cxn modelId="{D2DA2D0E-C0D7-7D41-878A-A0C7E6628366}" type="presParOf" srcId="{27A15BDD-ACE3-4E8C-90A9-7CA98DBF7038}" destId="{B40C52F3-6B77-41A8-A4EA-5B30DE6822AE}" srcOrd="0" destOrd="0" presId="urn:microsoft.com/office/officeart/2005/8/layout/vList5"/>
    <dgm:cxn modelId="{307DA56F-2157-F545-83C3-E9F6136B4A44}" type="presParOf" srcId="{B40C52F3-6B77-41A8-A4EA-5B30DE6822AE}" destId="{C9B0D1C4-4FB4-405B-81BF-1EEAE3641EC5}" srcOrd="0" destOrd="0" presId="urn:microsoft.com/office/officeart/2005/8/layout/vList5"/>
    <dgm:cxn modelId="{D56357F3-C5CC-2648-BA47-4650CA3B09CD}" type="presParOf" srcId="{B40C52F3-6B77-41A8-A4EA-5B30DE6822AE}" destId="{FE4D3398-EC06-4ABB-A73F-9AFF44667364}" srcOrd="1" destOrd="0" presId="urn:microsoft.com/office/officeart/2005/8/layout/vList5"/>
    <dgm:cxn modelId="{BF8FF3B1-C084-7C4C-9F9D-D1202B9CF8F8}" type="presParOf" srcId="{27A15BDD-ACE3-4E8C-90A9-7CA98DBF7038}" destId="{09B24FC8-B7CF-4744-859F-C1FB9174021F}" srcOrd="1" destOrd="0" presId="urn:microsoft.com/office/officeart/2005/8/layout/vList5"/>
    <dgm:cxn modelId="{96605978-8390-764D-AEAF-EC3D5BBC3364}" type="presParOf" srcId="{27A15BDD-ACE3-4E8C-90A9-7CA98DBF7038}" destId="{06855844-788C-4867-AB9F-0632535B14CC}" srcOrd="2" destOrd="0" presId="urn:microsoft.com/office/officeart/2005/8/layout/vList5"/>
    <dgm:cxn modelId="{03E549B9-C8C8-4A4C-80B7-335FF283EF96}" type="presParOf" srcId="{06855844-788C-4867-AB9F-0632535B14CC}" destId="{26CA05F1-D2E9-41F6-9631-9F2EC91CD152}" srcOrd="0" destOrd="0" presId="urn:microsoft.com/office/officeart/2005/8/layout/vList5"/>
    <dgm:cxn modelId="{99751973-0829-214C-861C-271EF74B0FCF}" type="presParOf" srcId="{06855844-788C-4867-AB9F-0632535B14CC}" destId="{58B6582C-EBE7-40B7-BD71-F06FF4E8FCBE}" srcOrd="1" destOrd="0" presId="urn:microsoft.com/office/officeart/2005/8/layout/vList5"/>
    <dgm:cxn modelId="{BAB3FE93-E120-AF45-A5DB-A84AD8D6075C}" type="presParOf" srcId="{27A15BDD-ACE3-4E8C-90A9-7CA98DBF7038}" destId="{5F031ED4-7A28-45E2-B9D0-7984AEE5CE18}" srcOrd="3" destOrd="0" presId="urn:microsoft.com/office/officeart/2005/8/layout/vList5"/>
    <dgm:cxn modelId="{90AD1C9A-3975-6D47-ADDF-3ACE2B6E5C73}" type="presParOf" srcId="{27A15BDD-ACE3-4E8C-90A9-7CA98DBF7038}" destId="{B7C0C68D-F66F-4958-B5EF-76857D9A58B5}" srcOrd="4" destOrd="0" presId="urn:microsoft.com/office/officeart/2005/8/layout/vList5"/>
    <dgm:cxn modelId="{D1076B16-4D39-E94E-9B00-CA236A61FA7B}" type="presParOf" srcId="{B7C0C68D-F66F-4958-B5EF-76857D9A58B5}" destId="{86182309-D7D8-4DA1-A974-1C3B69EF77E7}" srcOrd="0" destOrd="0" presId="urn:microsoft.com/office/officeart/2005/8/layout/vList5"/>
    <dgm:cxn modelId="{C504A41D-60B9-6D43-BB7D-2BE479F8B469}" type="presParOf" srcId="{B7C0C68D-F66F-4958-B5EF-76857D9A58B5}" destId="{4BE26249-6A33-40AE-904E-294EE44FE69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17FD6A-248C-43A2-B4BB-90DC3F7CF14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14B682F-C14A-4797-9869-C9D5D619F98C}">
      <dgm:prSet phldrT="[Texto]"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s-MX" dirty="0" smtClean="0"/>
            <a:t>Indivisibilidad</a:t>
          </a:r>
          <a:endParaRPr lang="es-MX" dirty="0"/>
        </a:p>
      </dgm:t>
    </dgm:pt>
    <dgm:pt modelId="{E77E9B5F-69A5-4AE4-A076-3588833E1A26}" type="parTrans" cxnId="{1F1CE3DB-C45E-4E7C-A0B4-9A820B2C2CF7}">
      <dgm:prSet/>
      <dgm:spPr/>
      <dgm:t>
        <a:bodyPr/>
        <a:lstStyle/>
        <a:p>
          <a:endParaRPr lang="es-MX"/>
        </a:p>
      </dgm:t>
    </dgm:pt>
    <dgm:pt modelId="{AEC9FB17-EC03-4C44-AC2E-E0EF6F38C1AE}" type="sibTrans" cxnId="{1F1CE3DB-C45E-4E7C-A0B4-9A820B2C2CF7}">
      <dgm:prSet/>
      <dgm:spPr/>
      <dgm:t>
        <a:bodyPr/>
        <a:lstStyle/>
        <a:p>
          <a:endParaRPr lang="es-MX"/>
        </a:p>
      </dgm:t>
    </dgm:pt>
    <dgm:pt modelId="{A5D25829-6B88-47A7-8183-371EB8C1B92D}">
      <dgm:prSet phldrT="[Texto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s-MX" dirty="0" smtClean="0"/>
            <a:t>Los derechos humanos constituyen una unidad </a:t>
          </a:r>
          <a:r>
            <a:rPr lang="es-MX" dirty="0" err="1" smtClean="0"/>
            <a:t>infragmentable</a:t>
          </a:r>
          <a:r>
            <a:rPr lang="es-MX" dirty="0" smtClean="0"/>
            <a:t>.</a:t>
          </a:r>
          <a:endParaRPr lang="es-MX" dirty="0"/>
        </a:p>
      </dgm:t>
    </dgm:pt>
    <dgm:pt modelId="{1F6B0227-30CE-402E-9D15-A64ACD76EC71}" type="parTrans" cxnId="{B610D321-56F8-449F-BA20-47EE959D0898}">
      <dgm:prSet/>
      <dgm:spPr/>
      <dgm:t>
        <a:bodyPr/>
        <a:lstStyle/>
        <a:p>
          <a:endParaRPr lang="es-MX"/>
        </a:p>
      </dgm:t>
    </dgm:pt>
    <dgm:pt modelId="{7AF61225-2588-44AA-8238-C781F9FDC5D5}" type="sibTrans" cxnId="{B610D321-56F8-449F-BA20-47EE959D0898}">
      <dgm:prSet/>
      <dgm:spPr/>
      <dgm:t>
        <a:bodyPr/>
        <a:lstStyle/>
        <a:p>
          <a:endParaRPr lang="es-MX"/>
        </a:p>
      </dgm:t>
    </dgm:pt>
    <dgm:pt modelId="{07BC67FF-D8E5-4FAE-BA8E-31B345BA9761}">
      <dgm:prSet phldrT="[Texto]"/>
      <dgm:spPr>
        <a:solidFill>
          <a:schemeClr val="accent2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s-MX" dirty="0" smtClean="0"/>
            <a:t>Progresividad</a:t>
          </a:r>
          <a:endParaRPr lang="es-MX" dirty="0"/>
        </a:p>
      </dgm:t>
    </dgm:pt>
    <dgm:pt modelId="{5D427133-2C14-4B37-8034-31AA6E330ACB}" type="parTrans" cxnId="{4CBDA19C-F670-4180-89A7-38468DF88E83}">
      <dgm:prSet/>
      <dgm:spPr/>
      <dgm:t>
        <a:bodyPr/>
        <a:lstStyle/>
        <a:p>
          <a:endParaRPr lang="es-MX"/>
        </a:p>
      </dgm:t>
    </dgm:pt>
    <dgm:pt modelId="{95A9AFB8-DE48-402F-ABD5-0E67CB55ABCE}" type="sibTrans" cxnId="{4CBDA19C-F670-4180-89A7-38468DF88E83}">
      <dgm:prSet/>
      <dgm:spPr/>
      <dgm:t>
        <a:bodyPr/>
        <a:lstStyle/>
        <a:p>
          <a:endParaRPr lang="es-MX"/>
        </a:p>
      </dgm:t>
    </dgm:pt>
    <dgm:pt modelId="{EE74BBF0-2C9D-4077-ACA7-E265D125B1FA}">
      <dgm:prSet phldrT="[Texto]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chemeClr val="accent2">
              <a:lumMod val="40000"/>
              <a:lumOff val="60000"/>
              <a:alpha val="90000"/>
            </a:schemeClr>
          </a:solidFill>
        </a:ln>
      </dgm:spPr>
      <dgm:t>
        <a:bodyPr/>
        <a:lstStyle/>
        <a:p>
          <a:r>
            <a:rPr lang="es-MX" dirty="0" smtClean="0"/>
            <a:t>Los derechos humanos son  una conquista que se ha alcanzado a lo largo de la historia por lo que cualquier retroceso  es contrario a su efectiva protección. </a:t>
          </a:r>
          <a:endParaRPr lang="es-MX" dirty="0"/>
        </a:p>
      </dgm:t>
    </dgm:pt>
    <dgm:pt modelId="{9B48393C-6EC6-4D88-9249-1EB4CB0ACEE9}" type="parTrans" cxnId="{C48BEB08-A62B-41AF-93BE-E0C455DEBD31}">
      <dgm:prSet/>
      <dgm:spPr/>
      <dgm:t>
        <a:bodyPr/>
        <a:lstStyle/>
        <a:p>
          <a:endParaRPr lang="es-MX"/>
        </a:p>
      </dgm:t>
    </dgm:pt>
    <dgm:pt modelId="{128CEB77-9122-4102-9790-4AF76031CB47}" type="sibTrans" cxnId="{C48BEB08-A62B-41AF-93BE-E0C455DEBD31}">
      <dgm:prSet/>
      <dgm:spPr/>
      <dgm:t>
        <a:bodyPr/>
        <a:lstStyle/>
        <a:p>
          <a:endParaRPr lang="es-MX"/>
        </a:p>
      </dgm:t>
    </dgm:pt>
    <dgm:pt modelId="{6272A5D2-62BE-41C7-8B93-2088EEB62543}" type="pres">
      <dgm:prSet presAssocID="{0817FD6A-248C-43A2-B4BB-90DC3F7CF1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BE81714-C33D-4AC2-91F0-AA5FCA535996}" type="pres">
      <dgm:prSet presAssocID="{114B682F-C14A-4797-9869-C9D5D619F98C}" presName="composite" presStyleCnt="0"/>
      <dgm:spPr/>
    </dgm:pt>
    <dgm:pt modelId="{FF4B164C-17B9-445A-AEBE-2CE41F952410}" type="pres">
      <dgm:prSet presAssocID="{114B682F-C14A-4797-9869-C9D5D619F98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5BC2F7-A128-4655-9738-A453DA448828}" type="pres">
      <dgm:prSet presAssocID="{114B682F-C14A-4797-9869-C9D5D619F98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035683-7D9E-4F84-AE76-486645400EBD}" type="pres">
      <dgm:prSet presAssocID="{AEC9FB17-EC03-4C44-AC2E-E0EF6F38C1AE}" presName="space" presStyleCnt="0"/>
      <dgm:spPr/>
    </dgm:pt>
    <dgm:pt modelId="{31ACB6AE-3ED9-4564-A7EF-FDB5A08B4922}" type="pres">
      <dgm:prSet presAssocID="{07BC67FF-D8E5-4FAE-BA8E-31B345BA9761}" presName="composite" presStyleCnt="0"/>
      <dgm:spPr/>
    </dgm:pt>
    <dgm:pt modelId="{5E0C967C-078E-4376-B19E-2F6F48B51DEF}" type="pres">
      <dgm:prSet presAssocID="{07BC67FF-D8E5-4FAE-BA8E-31B345BA976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833366-866E-4E71-95DE-E5DA3AC48981}" type="pres">
      <dgm:prSet presAssocID="{07BC67FF-D8E5-4FAE-BA8E-31B345BA976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F2540AC-0AAA-6242-A944-E874A0D205F8}" type="presOf" srcId="{07BC67FF-D8E5-4FAE-BA8E-31B345BA9761}" destId="{5E0C967C-078E-4376-B19E-2F6F48B51DEF}" srcOrd="0" destOrd="0" presId="urn:microsoft.com/office/officeart/2005/8/layout/hList1"/>
    <dgm:cxn modelId="{01CDCC4B-8FF4-1543-BAD4-6B9C5CB5982E}" type="presOf" srcId="{0817FD6A-248C-43A2-B4BB-90DC3F7CF14E}" destId="{6272A5D2-62BE-41C7-8B93-2088EEB62543}" srcOrd="0" destOrd="0" presId="urn:microsoft.com/office/officeart/2005/8/layout/hList1"/>
    <dgm:cxn modelId="{633A1034-1FA0-1D40-9A00-93D72738AFB1}" type="presOf" srcId="{114B682F-C14A-4797-9869-C9D5D619F98C}" destId="{FF4B164C-17B9-445A-AEBE-2CE41F952410}" srcOrd="0" destOrd="0" presId="urn:microsoft.com/office/officeart/2005/8/layout/hList1"/>
    <dgm:cxn modelId="{6987B301-227C-E645-8B14-AA211E70EA5D}" type="presOf" srcId="{EE74BBF0-2C9D-4077-ACA7-E265D125B1FA}" destId="{78833366-866E-4E71-95DE-E5DA3AC48981}" srcOrd="0" destOrd="0" presId="urn:microsoft.com/office/officeart/2005/8/layout/hList1"/>
    <dgm:cxn modelId="{1F1CE3DB-C45E-4E7C-A0B4-9A820B2C2CF7}" srcId="{0817FD6A-248C-43A2-B4BB-90DC3F7CF14E}" destId="{114B682F-C14A-4797-9869-C9D5D619F98C}" srcOrd="0" destOrd="0" parTransId="{E77E9B5F-69A5-4AE4-A076-3588833E1A26}" sibTransId="{AEC9FB17-EC03-4C44-AC2E-E0EF6F38C1AE}"/>
    <dgm:cxn modelId="{C48BEB08-A62B-41AF-93BE-E0C455DEBD31}" srcId="{07BC67FF-D8E5-4FAE-BA8E-31B345BA9761}" destId="{EE74BBF0-2C9D-4077-ACA7-E265D125B1FA}" srcOrd="0" destOrd="0" parTransId="{9B48393C-6EC6-4D88-9249-1EB4CB0ACEE9}" sibTransId="{128CEB77-9122-4102-9790-4AF76031CB47}"/>
    <dgm:cxn modelId="{41F466C2-E48D-D640-9A64-70AF0BB368BB}" type="presOf" srcId="{A5D25829-6B88-47A7-8183-371EB8C1B92D}" destId="{A25BC2F7-A128-4655-9738-A453DA448828}" srcOrd="0" destOrd="0" presId="urn:microsoft.com/office/officeart/2005/8/layout/hList1"/>
    <dgm:cxn modelId="{B610D321-56F8-449F-BA20-47EE959D0898}" srcId="{114B682F-C14A-4797-9869-C9D5D619F98C}" destId="{A5D25829-6B88-47A7-8183-371EB8C1B92D}" srcOrd="0" destOrd="0" parTransId="{1F6B0227-30CE-402E-9D15-A64ACD76EC71}" sibTransId="{7AF61225-2588-44AA-8238-C781F9FDC5D5}"/>
    <dgm:cxn modelId="{4CBDA19C-F670-4180-89A7-38468DF88E83}" srcId="{0817FD6A-248C-43A2-B4BB-90DC3F7CF14E}" destId="{07BC67FF-D8E5-4FAE-BA8E-31B345BA9761}" srcOrd="1" destOrd="0" parTransId="{5D427133-2C14-4B37-8034-31AA6E330ACB}" sibTransId="{95A9AFB8-DE48-402F-ABD5-0E67CB55ABCE}"/>
    <dgm:cxn modelId="{F7F988FB-DCF4-0B4F-B2EF-7797AF471F9C}" type="presParOf" srcId="{6272A5D2-62BE-41C7-8B93-2088EEB62543}" destId="{9BE81714-C33D-4AC2-91F0-AA5FCA535996}" srcOrd="0" destOrd="0" presId="urn:microsoft.com/office/officeart/2005/8/layout/hList1"/>
    <dgm:cxn modelId="{9CFCEFCD-C56F-4344-A62C-39A5BC9F1FCE}" type="presParOf" srcId="{9BE81714-C33D-4AC2-91F0-AA5FCA535996}" destId="{FF4B164C-17B9-445A-AEBE-2CE41F952410}" srcOrd="0" destOrd="0" presId="urn:microsoft.com/office/officeart/2005/8/layout/hList1"/>
    <dgm:cxn modelId="{BDC32ACF-626F-D248-A3DB-95ED338C94B3}" type="presParOf" srcId="{9BE81714-C33D-4AC2-91F0-AA5FCA535996}" destId="{A25BC2F7-A128-4655-9738-A453DA448828}" srcOrd="1" destOrd="0" presId="urn:microsoft.com/office/officeart/2005/8/layout/hList1"/>
    <dgm:cxn modelId="{634CE7E4-0324-F746-95E9-F68167C71480}" type="presParOf" srcId="{6272A5D2-62BE-41C7-8B93-2088EEB62543}" destId="{28035683-7D9E-4F84-AE76-486645400EBD}" srcOrd="1" destOrd="0" presId="urn:microsoft.com/office/officeart/2005/8/layout/hList1"/>
    <dgm:cxn modelId="{5B2FCE48-DBF8-F642-A95E-4D7F672F58CE}" type="presParOf" srcId="{6272A5D2-62BE-41C7-8B93-2088EEB62543}" destId="{31ACB6AE-3ED9-4564-A7EF-FDB5A08B4922}" srcOrd="2" destOrd="0" presId="urn:microsoft.com/office/officeart/2005/8/layout/hList1"/>
    <dgm:cxn modelId="{8ED2E4D7-7470-474C-92C4-2B14DD11E100}" type="presParOf" srcId="{31ACB6AE-3ED9-4564-A7EF-FDB5A08B4922}" destId="{5E0C967C-078E-4376-B19E-2F6F48B51DEF}" srcOrd="0" destOrd="0" presId="urn:microsoft.com/office/officeart/2005/8/layout/hList1"/>
    <dgm:cxn modelId="{C0D23FEA-925C-0644-BD11-1D97FA0C8B21}" type="presParOf" srcId="{31ACB6AE-3ED9-4564-A7EF-FDB5A08B4922}" destId="{78833366-866E-4E71-95DE-E5DA3AC4898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6B155A-5D78-48CB-8AFE-DAF3071B8998}" type="doc">
      <dgm:prSet loTypeId="urn:microsoft.com/office/officeart/2005/8/layout/vList4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066DE62-0A07-455A-9085-8E2FFC97B44B}">
      <dgm:prSet phldrT="[Texto]"/>
      <dgm:spPr>
        <a:solidFill>
          <a:srgbClr val="2695BC"/>
        </a:solidFill>
      </dgm:spPr>
      <dgm:t>
        <a:bodyPr/>
        <a:lstStyle/>
        <a:p>
          <a:pPr algn="just"/>
          <a:r>
            <a:rPr lang="es-ES" dirty="0" smtClean="0"/>
            <a:t>Establece que la educación que imparta el Estado fomentará el respeto a los derechos humanos.</a:t>
          </a:r>
        </a:p>
        <a:p>
          <a:pPr algn="just"/>
          <a:r>
            <a:rPr lang="es-MX" dirty="0" smtClean="0"/>
            <a:t>La finalidad de educar en derechos humanos es incidir en la transformación cultural de la sociedad para crear conciencia en el respeto y exigencia de dichos derechos.</a:t>
          </a:r>
          <a:endParaRPr lang="es-ES" dirty="0"/>
        </a:p>
      </dgm:t>
    </dgm:pt>
    <dgm:pt modelId="{579A3087-E511-4D39-AEB1-D55CACC40C03}" type="parTrans" cxnId="{584F52C4-5387-467C-BA6A-2BF87ABA826F}">
      <dgm:prSet/>
      <dgm:spPr/>
      <dgm:t>
        <a:bodyPr/>
        <a:lstStyle/>
        <a:p>
          <a:endParaRPr lang="es-ES"/>
        </a:p>
      </dgm:t>
    </dgm:pt>
    <dgm:pt modelId="{DB7AF593-0ECF-4C37-B111-DFD97705E74A}" type="sibTrans" cxnId="{584F52C4-5387-467C-BA6A-2BF87ABA826F}">
      <dgm:prSet/>
      <dgm:spPr/>
      <dgm:t>
        <a:bodyPr/>
        <a:lstStyle/>
        <a:p>
          <a:endParaRPr lang="es-ES"/>
        </a:p>
      </dgm:t>
    </dgm:pt>
    <dgm:pt modelId="{CE472503-FBE5-4FAB-9068-15095CBB3724}" type="pres">
      <dgm:prSet presAssocID="{3D6B155A-5D78-48CB-8AFE-DAF3071B899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39A62C0-D0BD-4875-AA8A-B761A23C5CE9}" type="pres">
      <dgm:prSet presAssocID="{D066DE62-0A07-455A-9085-8E2FFC97B44B}" presName="comp" presStyleCnt="0"/>
      <dgm:spPr/>
    </dgm:pt>
    <dgm:pt modelId="{3AE44616-D0C7-4A32-8D0D-BFED3CA53461}" type="pres">
      <dgm:prSet presAssocID="{D066DE62-0A07-455A-9085-8E2FFC97B44B}" presName="box" presStyleLbl="node1" presStyleIdx="0" presStyleCnt="1" custLinFactNeighborX="9040" custLinFactNeighborY="-1818"/>
      <dgm:spPr/>
      <dgm:t>
        <a:bodyPr/>
        <a:lstStyle/>
        <a:p>
          <a:endParaRPr lang="es-ES"/>
        </a:p>
      </dgm:t>
    </dgm:pt>
    <dgm:pt modelId="{DC0A1513-B746-4E8F-8DB7-49D859595A71}" type="pres">
      <dgm:prSet presAssocID="{D066DE62-0A07-455A-9085-8E2FFC97B44B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9BC1148-06EB-4BB0-9163-2A8209B35FB4}" type="pres">
      <dgm:prSet presAssocID="{D066DE62-0A07-455A-9085-8E2FFC97B44B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84F52C4-5387-467C-BA6A-2BF87ABA826F}" srcId="{3D6B155A-5D78-48CB-8AFE-DAF3071B8998}" destId="{D066DE62-0A07-455A-9085-8E2FFC97B44B}" srcOrd="0" destOrd="0" parTransId="{579A3087-E511-4D39-AEB1-D55CACC40C03}" sibTransId="{DB7AF593-0ECF-4C37-B111-DFD97705E74A}"/>
    <dgm:cxn modelId="{B84F40D7-5923-E54C-9F49-CABD37F6B477}" type="presOf" srcId="{3D6B155A-5D78-48CB-8AFE-DAF3071B8998}" destId="{CE472503-FBE5-4FAB-9068-15095CBB3724}" srcOrd="0" destOrd="0" presId="urn:microsoft.com/office/officeart/2005/8/layout/vList4#2"/>
    <dgm:cxn modelId="{AD0E6A96-7D5C-774F-A7BE-4EBC0626EDEA}" type="presOf" srcId="{D066DE62-0A07-455A-9085-8E2FFC97B44B}" destId="{79BC1148-06EB-4BB0-9163-2A8209B35FB4}" srcOrd="1" destOrd="0" presId="urn:microsoft.com/office/officeart/2005/8/layout/vList4#2"/>
    <dgm:cxn modelId="{74303B53-4AA0-C74F-9DA7-EDF6218DA1AF}" type="presOf" srcId="{D066DE62-0A07-455A-9085-8E2FFC97B44B}" destId="{3AE44616-D0C7-4A32-8D0D-BFED3CA53461}" srcOrd="0" destOrd="0" presId="urn:microsoft.com/office/officeart/2005/8/layout/vList4#2"/>
    <dgm:cxn modelId="{2EB92A45-93F3-494B-ABF5-64A217F14CBC}" type="presParOf" srcId="{CE472503-FBE5-4FAB-9068-15095CBB3724}" destId="{839A62C0-D0BD-4875-AA8A-B761A23C5CE9}" srcOrd="0" destOrd="0" presId="urn:microsoft.com/office/officeart/2005/8/layout/vList4#2"/>
    <dgm:cxn modelId="{A04C0F83-DDA9-8942-822E-F89A8B2C51FE}" type="presParOf" srcId="{839A62C0-D0BD-4875-AA8A-B761A23C5CE9}" destId="{3AE44616-D0C7-4A32-8D0D-BFED3CA53461}" srcOrd="0" destOrd="0" presId="urn:microsoft.com/office/officeart/2005/8/layout/vList4#2"/>
    <dgm:cxn modelId="{1FB10BB1-F67F-CC4A-BAE4-C81A7D27502E}" type="presParOf" srcId="{839A62C0-D0BD-4875-AA8A-B761A23C5CE9}" destId="{DC0A1513-B746-4E8F-8DB7-49D859595A71}" srcOrd="1" destOrd="0" presId="urn:microsoft.com/office/officeart/2005/8/layout/vList4#2"/>
    <dgm:cxn modelId="{1E99A8F3-1C5F-934F-95BA-FF7DF4BD14BA}" type="presParOf" srcId="{839A62C0-D0BD-4875-AA8A-B761A23C5CE9}" destId="{79BC1148-06EB-4BB0-9163-2A8209B35FB4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4B164C-17B9-445A-AEBE-2CE41F952410}">
      <dsp:nvSpPr>
        <dsp:cNvPr id="0" name=""/>
        <dsp:cNvSpPr/>
      </dsp:nvSpPr>
      <dsp:spPr>
        <a:xfrm>
          <a:off x="35" y="776678"/>
          <a:ext cx="3382677" cy="92160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Universalidad</a:t>
          </a:r>
          <a:endParaRPr lang="es-MX" sz="3200" kern="1200" dirty="0"/>
        </a:p>
      </dsp:txBody>
      <dsp:txXfrm>
        <a:off x="35" y="776678"/>
        <a:ext cx="3382677" cy="921600"/>
      </dsp:txXfrm>
    </dsp:sp>
    <dsp:sp modelId="{A25BC2F7-A128-4655-9738-A453DA448828}">
      <dsp:nvSpPr>
        <dsp:cNvPr id="0" name=""/>
        <dsp:cNvSpPr/>
      </dsp:nvSpPr>
      <dsp:spPr>
        <a:xfrm>
          <a:off x="35" y="1698279"/>
          <a:ext cx="3382677" cy="237168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Toda persona es igual en dignidad y  en razón de ella existen derechos que le corresponden a todo ser humano.</a:t>
          </a:r>
          <a:endParaRPr lang="es-MX" sz="2400" kern="1200" dirty="0"/>
        </a:p>
      </dsp:txBody>
      <dsp:txXfrm>
        <a:off x="35" y="1698279"/>
        <a:ext cx="3382677" cy="2371680"/>
      </dsp:txXfrm>
    </dsp:sp>
    <dsp:sp modelId="{5E0C967C-078E-4376-B19E-2F6F48B51DEF}">
      <dsp:nvSpPr>
        <dsp:cNvPr id="0" name=""/>
        <dsp:cNvSpPr/>
      </dsp:nvSpPr>
      <dsp:spPr>
        <a:xfrm>
          <a:off x="3856287" y="776678"/>
          <a:ext cx="3382677" cy="92160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Interdependencia</a:t>
          </a:r>
          <a:endParaRPr lang="es-MX" sz="3200" kern="1200" dirty="0"/>
        </a:p>
      </dsp:txBody>
      <dsp:txXfrm>
        <a:off x="3856287" y="776678"/>
        <a:ext cx="3382677" cy="921600"/>
      </dsp:txXfrm>
    </dsp:sp>
    <dsp:sp modelId="{78833366-866E-4E71-95DE-E5DA3AC48981}">
      <dsp:nvSpPr>
        <dsp:cNvPr id="0" name=""/>
        <dsp:cNvSpPr/>
      </dsp:nvSpPr>
      <dsp:spPr>
        <a:xfrm>
          <a:off x="3856287" y="1698279"/>
          <a:ext cx="3382677" cy="2371680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/>
            <a:t>Los derechos humanos se encuentran vinculados unos con otros, por lo que no es posible proteger algunos y negar otros. </a:t>
          </a:r>
          <a:endParaRPr lang="es-MX" sz="2400" kern="1200" dirty="0"/>
        </a:p>
      </dsp:txBody>
      <dsp:txXfrm>
        <a:off x="3856287" y="1698279"/>
        <a:ext cx="3382677" cy="23716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4D3398-EC06-4ABB-A73F-9AFF44667364}">
      <dsp:nvSpPr>
        <dsp:cNvPr id="0" name=""/>
        <dsp:cNvSpPr/>
      </dsp:nvSpPr>
      <dsp:spPr>
        <a:xfrm rot="5400000">
          <a:off x="4756623" y="-1860377"/>
          <a:ext cx="965357" cy="4931107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Se cambió el término individuo por “persona”, considerando que es más incluyente por motivos de género.</a:t>
          </a:r>
          <a:endParaRPr lang="es-ES" sz="1400" kern="1200" dirty="0"/>
        </a:p>
      </dsp:txBody>
      <dsp:txXfrm rot="5400000">
        <a:off x="4756623" y="-1860377"/>
        <a:ext cx="965357" cy="4931107"/>
      </dsp:txXfrm>
    </dsp:sp>
    <dsp:sp modelId="{C9B0D1C4-4FB4-405B-81BF-1EEAE3641EC5}">
      <dsp:nvSpPr>
        <dsp:cNvPr id="0" name=""/>
        <dsp:cNvSpPr/>
      </dsp:nvSpPr>
      <dsp:spPr>
        <a:xfrm>
          <a:off x="0" y="1828"/>
          <a:ext cx="2773748" cy="1206696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Persona</a:t>
          </a:r>
          <a:endParaRPr lang="es-ES" sz="2800" kern="1200" dirty="0"/>
        </a:p>
      </dsp:txBody>
      <dsp:txXfrm>
        <a:off x="0" y="1828"/>
        <a:ext cx="2773748" cy="1206696"/>
      </dsp:txXfrm>
    </dsp:sp>
    <dsp:sp modelId="{58B6582C-EBE7-40B7-BD71-F06FF4E8FCBE}">
      <dsp:nvSpPr>
        <dsp:cNvPr id="0" name=""/>
        <dsp:cNvSpPr/>
      </dsp:nvSpPr>
      <dsp:spPr>
        <a:xfrm rot="5400000">
          <a:off x="4756623" y="-593345"/>
          <a:ext cx="965357" cy="4931107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Todas las personas gozarán de los derechos humanos reconocidos en la Constitución y en los tratados internacionales de los que México sea parte, así como de las garantías para su protección.</a:t>
          </a:r>
          <a:endParaRPr lang="es-ES" sz="1400" kern="1200" dirty="0"/>
        </a:p>
      </dsp:txBody>
      <dsp:txXfrm rot="5400000">
        <a:off x="4756623" y="-593345"/>
        <a:ext cx="965357" cy="4931107"/>
      </dsp:txXfrm>
    </dsp:sp>
    <dsp:sp modelId="{26CA05F1-D2E9-41F6-9631-9F2EC91CD152}">
      <dsp:nvSpPr>
        <dsp:cNvPr id="0" name=""/>
        <dsp:cNvSpPr/>
      </dsp:nvSpPr>
      <dsp:spPr>
        <a:xfrm>
          <a:off x="0" y="1268859"/>
          <a:ext cx="2773748" cy="1206696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Tratados Internacionales</a:t>
          </a:r>
          <a:endParaRPr lang="es-ES" sz="2800" kern="1200" dirty="0"/>
        </a:p>
      </dsp:txBody>
      <dsp:txXfrm>
        <a:off x="0" y="1268859"/>
        <a:ext cx="2773748" cy="1206696"/>
      </dsp:txXfrm>
    </dsp:sp>
    <dsp:sp modelId="{4BE26249-6A33-40AE-904E-294EE44FE69E}">
      <dsp:nvSpPr>
        <dsp:cNvPr id="0" name=""/>
        <dsp:cNvSpPr/>
      </dsp:nvSpPr>
      <dsp:spPr>
        <a:xfrm rot="5400000">
          <a:off x="4756623" y="673685"/>
          <a:ext cx="965357" cy="4931107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900" kern="1200" dirty="0" smtClean="0"/>
            <a:t>Se integra  el principio pro persona el cual puede ser definido como:</a:t>
          </a:r>
          <a:endParaRPr lang="es-E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900" kern="1200" dirty="0" smtClean="0"/>
            <a:t>“Criterio hermenéutico que informa todo el derecho de los derechos humanos en virtud del cual se debe acudir a la norma más amplia, o a la interpretación más extensiva, cuando se trata de reconocer derechos protegidos e inversamente, a la norma o interpretación más restringida cuando se trata de establecer restricciones permanentes al ejercicio de los derechos o a su suspensión extraordinaria.”(11)</a:t>
          </a:r>
          <a:endParaRPr lang="es-MX" sz="900" kern="1200" baseline="30000" dirty="0"/>
        </a:p>
      </dsp:txBody>
      <dsp:txXfrm rot="5400000">
        <a:off x="4756623" y="673685"/>
        <a:ext cx="965357" cy="4931107"/>
      </dsp:txXfrm>
    </dsp:sp>
    <dsp:sp modelId="{86182309-D7D8-4DA1-A974-1C3B69EF77E7}">
      <dsp:nvSpPr>
        <dsp:cNvPr id="0" name=""/>
        <dsp:cNvSpPr/>
      </dsp:nvSpPr>
      <dsp:spPr>
        <a:xfrm>
          <a:off x="0" y="2535891"/>
          <a:ext cx="2773748" cy="1206696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Principio pro persona</a:t>
          </a:r>
          <a:endParaRPr lang="es-ES" sz="2800" kern="1200" dirty="0"/>
        </a:p>
      </dsp:txBody>
      <dsp:txXfrm>
        <a:off x="0" y="2535891"/>
        <a:ext cx="2773748" cy="120669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4B164C-17B9-445A-AEBE-2CE41F952410}">
      <dsp:nvSpPr>
        <dsp:cNvPr id="0" name=""/>
        <dsp:cNvSpPr/>
      </dsp:nvSpPr>
      <dsp:spPr>
        <a:xfrm>
          <a:off x="35" y="127215"/>
          <a:ext cx="3382677" cy="77760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Indivisibilidad</a:t>
          </a:r>
          <a:endParaRPr lang="es-MX" sz="2700" kern="1200" dirty="0"/>
        </a:p>
      </dsp:txBody>
      <dsp:txXfrm>
        <a:off x="35" y="127215"/>
        <a:ext cx="3382677" cy="777600"/>
      </dsp:txXfrm>
    </dsp:sp>
    <dsp:sp modelId="{A25BC2F7-A128-4655-9738-A453DA448828}">
      <dsp:nvSpPr>
        <dsp:cNvPr id="0" name=""/>
        <dsp:cNvSpPr/>
      </dsp:nvSpPr>
      <dsp:spPr>
        <a:xfrm>
          <a:off x="35" y="904815"/>
          <a:ext cx="3382677" cy="3814606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700" kern="1200" dirty="0" smtClean="0"/>
            <a:t>Los derechos humanos constituyen una unidad </a:t>
          </a:r>
          <a:r>
            <a:rPr lang="es-MX" sz="2700" kern="1200" dirty="0" err="1" smtClean="0"/>
            <a:t>infragmentable</a:t>
          </a:r>
          <a:r>
            <a:rPr lang="es-MX" sz="2700" kern="1200" dirty="0" smtClean="0"/>
            <a:t>.</a:t>
          </a:r>
          <a:endParaRPr lang="es-MX" sz="2700" kern="1200" dirty="0"/>
        </a:p>
      </dsp:txBody>
      <dsp:txXfrm>
        <a:off x="35" y="904815"/>
        <a:ext cx="3382677" cy="3814606"/>
      </dsp:txXfrm>
    </dsp:sp>
    <dsp:sp modelId="{5E0C967C-078E-4376-B19E-2F6F48B51DEF}">
      <dsp:nvSpPr>
        <dsp:cNvPr id="0" name=""/>
        <dsp:cNvSpPr/>
      </dsp:nvSpPr>
      <dsp:spPr>
        <a:xfrm>
          <a:off x="3856287" y="127215"/>
          <a:ext cx="3382677" cy="777600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/>
            <a:t>Progresividad</a:t>
          </a:r>
          <a:endParaRPr lang="es-MX" sz="2700" kern="1200" dirty="0"/>
        </a:p>
      </dsp:txBody>
      <dsp:txXfrm>
        <a:off x="3856287" y="127215"/>
        <a:ext cx="3382677" cy="777600"/>
      </dsp:txXfrm>
    </dsp:sp>
    <dsp:sp modelId="{78833366-866E-4E71-95DE-E5DA3AC48981}">
      <dsp:nvSpPr>
        <dsp:cNvPr id="0" name=""/>
        <dsp:cNvSpPr/>
      </dsp:nvSpPr>
      <dsp:spPr>
        <a:xfrm>
          <a:off x="3856287" y="904815"/>
          <a:ext cx="3382677" cy="3814606"/>
        </a:xfrm>
        <a:prstGeom prst="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2">
              <a:lumMod val="40000"/>
              <a:lumOff val="6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700" kern="1200" dirty="0" smtClean="0"/>
            <a:t>Los derechos humanos son  una conquista que se ha alcanzado a lo largo de la historia por lo que cualquier retroceso  es contrario a su efectiva protección. </a:t>
          </a:r>
          <a:endParaRPr lang="es-MX" sz="2700" kern="1200" dirty="0"/>
        </a:p>
      </dsp:txBody>
      <dsp:txXfrm>
        <a:off x="3856287" y="904815"/>
        <a:ext cx="3382677" cy="381460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E44616-D0C7-4A32-8D0D-BFED3CA53461}">
      <dsp:nvSpPr>
        <dsp:cNvPr id="0" name=""/>
        <dsp:cNvSpPr/>
      </dsp:nvSpPr>
      <dsp:spPr>
        <a:xfrm>
          <a:off x="0" y="0"/>
          <a:ext cx="7859216" cy="4133056"/>
        </a:xfrm>
        <a:prstGeom prst="roundRect">
          <a:avLst>
            <a:gd name="adj" fmla="val 10000"/>
          </a:avLst>
        </a:prstGeom>
        <a:solidFill>
          <a:srgbClr val="2695B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kern="1200" dirty="0" smtClean="0"/>
            <a:t>Establece que la educación que imparta el Estado fomentará el respeto a los derechos humanos.</a:t>
          </a:r>
        </a:p>
        <a:p>
          <a:pPr lvl="0" algn="just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La finalidad de educar en derechos humanos es incidir en la transformación cultural de la sociedad para crear conciencia en el respeto y exigencia de dichos derechos.</a:t>
          </a:r>
          <a:endParaRPr lang="es-ES" sz="2900" kern="1200" dirty="0"/>
        </a:p>
      </dsp:txBody>
      <dsp:txXfrm>
        <a:off x="1985148" y="0"/>
        <a:ext cx="5874067" cy="4133056"/>
      </dsp:txXfrm>
    </dsp:sp>
    <dsp:sp modelId="{DC0A1513-B746-4E8F-8DB7-49D859595A71}">
      <dsp:nvSpPr>
        <dsp:cNvPr id="0" name=""/>
        <dsp:cNvSpPr/>
      </dsp:nvSpPr>
      <dsp:spPr>
        <a:xfrm>
          <a:off x="413305" y="413305"/>
          <a:ext cx="1571843" cy="33064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6CAC-CF39-4130-B032-55936B1DB11F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F1B-990D-4978-AAEE-951B6FBC62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6CAC-CF39-4130-B032-55936B1DB11F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F1B-990D-4978-AAEE-951B6FBC62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6CAC-CF39-4130-B032-55936B1DB11F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F1B-990D-4978-AAEE-951B6FBC62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6CAC-CF39-4130-B032-55936B1DB11F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F1B-990D-4978-AAEE-951B6FBC62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6CAC-CF39-4130-B032-55936B1DB11F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F1B-990D-4978-AAEE-951B6FBC62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6CAC-CF39-4130-B032-55936B1DB11F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F1B-990D-4978-AAEE-951B6FBC62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6CAC-CF39-4130-B032-55936B1DB11F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F1B-990D-4978-AAEE-951B6FBC62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6CAC-CF39-4130-B032-55936B1DB11F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F1B-990D-4978-AAEE-951B6FBC62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6CAC-CF39-4130-B032-55936B1DB11F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F1B-990D-4978-AAEE-951B6FBC62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6CAC-CF39-4130-B032-55936B1DB11F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F1B-990D-4978-AAEE-951B6FBC62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6CAC-CF39-4130-B032-55936B1DB11F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A3F1B-990D-4978-AAEE-951B6FBC62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76CAC-CF39-4130-B032-55936B1DB11F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A3F1B-990D-4978-AAEE-951B6FBC62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5 Imagen" descr="unitwinSINFONDO._mx_unam_derechos_without_logo_s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4788"/>
            <a:ext cx="16557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6 Imagen" descr="unam0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900" y="1844675"/>
            <a:ext cx="83343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7 Imagen" descr="FCPyS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900" y="3644900"/>
            <a:ext cx="9366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9 Imagen" descr="CUDH01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13325"/>
            <a:ext cx="9906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3059113" y="5013325"/>
            <a:ext cx="4176712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b="1"/>
              <a:t>Dra. Gloria Ramírez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/>
              <a:t>Coordinadora de la Cátedra UNESCO de Derechos Humanos de la UNAM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3728" y="836712"/>
            <a:ext cx="59046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DOCENCIA</a:t>
            </a:r>
            <a:r>
              <a:rPr lang="en-US" sz="2400" b="1" smtClean="0"/>
              <a:t>, INVESTIGACION</a:t>
            </a:r>
            <a:r>
              <a:rPr lang="en-US" sz="2400" b="1" dirty="0" smtClean="0"/>
              <a:t>, DEFENSA Y PROMOCIÓN DE LOS </a:t>
            </a:r>
            <a:r>
              <a:rPr lang="en-US" sz="2400" b="1" smtClean="0"/>
              <a:t>DERECHOS HUMANOS, UN COMPROMISO SOCIAL, POLITICO E  </a:t>
            </a:r>
            <a:r>
              <a:rPr lang="en-US" sz="2400" b="1" dirty="0" smtClean="0"/>
              <a:t>INTEGRAL </a:t>
            </a:r>
            <a:r>
              <a:rPr lang="en-US" sz="2400" b="1" smtClean="0"/>
              <a:t>DE LA UNIVERSIDAD </a:t>
            </a:r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¿QUÉ ? ¿CÓMO ? Y </a:t>
            </a:r>
          </a:p>
          <a:p>
            <a:r>
              <a:rPr lang="en-US" sz="2400" b="1" dirty="0" smtClean="0"/>
              <a:t>¿PARA QUÉ DE LOS DERECHOS HUMANOS ENLA UNIVERSIDAD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82912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43608" y="2492896"/>
            <a:ext cx="727233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10000"/>
              </a:lnSpc>
              <a:spcBef>
                <a:spcPct val="50000"/>
              </a:spcBef>
            </a:pPr>
            <a:r>
              <a:rPr lang="es-ES" sz="2400" b="1" dirty="0"/>
              <a:t>RECOMENDACIONES EMITIDAS AL ESTADO MEXICANO POR INSTRUMENTOS INTERNACIONALES EN MATERIA EDUCATIVA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907704" y="1484784"/>
            <a:ext cx="5762625" cy="4968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08"/>
              </a:avLst>
            </a:prstTxWarp>
          </a:bodyPr>
          <a:lstStyle/>
          <a:p>
            <a:pPr algn="ctr"/>
            <a:r>
              <a:rPr lang="es-ES" sz="2800" kern="10" dirty="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3366CC"/>
                </a:solidFill>
                <a:latin typeface="Arial Black"/>
              </a:rPr>
              <a:t>LA TAREA PENDIENTE. </a:t>
            </a:r>
          </a:p>
        </p:txBody>
      </p:sp>
      <p:pic>
        <p:nvPicPr>
          <p:cNvPr id="4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187624" y="1412776"/>
            <a:ext cx="6950075" cy="333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80000"/>
              </a:lnSpc>
              <a:spcBef>
                <a:spcPct val="50000"/>
              </a:spcBef>
            </a:pPr>
            <a:r>
              <a:rPr lang="es-ES" sz="2400" b="1" dirty="0"/>
              <a:t>Se tomaron en cuenta 40 Informes emitidos por mecanismos convencionales y no convencionales de la Organización de Naciones Unidas y de la Comisión Interamericana de Derechos Humanos, durante el período de 2000 a 2012</a:t>
            </a:r>
          </a:p>
        </p:txBody>
      </p:sp>
      <p:pic>
        <p:nvPicPr>
          <p:cNvPr id="3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187624" y="548680"/>
            <a:ext cx="68786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ES" sz="2000" b="1" dirty="0"/>
              <a:t>Existen 378 recomendaciones en materia de educación desde un enfoque en derechos humanos, que se clasificaron en cuatro temáticas:  </a:t>
            </a:r>
          </a:p>
        </p:txBody>
      </p:sp>
      <p:graphicFrame>
        <p:nvGraphicFramePr>
          <p:cNvPr id="11298" name="Group 34"/>
          <p:cNvGraphicFramePr>
            <a:graphicFrameLocks noGrp="1"/>
          </p:cNvGraphicFramePr>
          <p:nvPr/>
        </p:nvGraphicFramePr>
        <p:xfrm>
          <a:off x="1403648" y="1916832"/>
          <a:ext cx="6553200" cy="3886836"/>
        </p:xfrm>
        <a:graphic>
          <a:graphicData uri="http://schemas.openxmlformats.org/drawingml/2006/table">
            <a:tbl>
              <a:tblPr/>
              <a:tblGrid>
                <a:gridCol w="2413000"/>
                <a:gridCol w="2627313"/>
                <a:gridCol w="1512887"/>
              </a:tblGrid>
              <a:tr h="665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TEMÁTICA   GENERAL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TEMAS QUE ABARCA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NÚMERO DE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RECOMENDACIONES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INFORMACIÓN Y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CAPACITACIÓN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PARA LA SOCIEDAD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36638" algn="l"/>
                        </a:tabLst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Educación de la población en cuestiones técnicas, campañas de difusión y sensibilización en derechos humanos, educación sexual, planes de estudio, derecho al acceso de la educación, derecho a la información.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36638" algn="l"/>
                        </a:tabLst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</a:rPr>
                        <a:t>147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FORMACIÓN DE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SERVIDORES PÚBLICOS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Formación de servidores públicos en derechos humanos. Formación profesional y técnica.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</a:rPr>
                        <a:t>141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INVESTIGACIÓN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Recopilación de datos, creación de estadísticas y base de datos. Realización de estudios e investigación.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</a:rPr>
                        <a:t>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PROGRAMAS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Creación y fomento de programas y proyectos para la promoción de derechos humanos.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TOTAL DE RECOMENDACIONES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pitchFamily="34" charset="0"/>
                        </a:rPr>
                        <a:t>378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0" name="Line 35"/>
          <p:cNvSpPr>
            <a:spLocks noChangeShapeType="1"/>
          </p:cNvSpPr>
          <p:nvPr/>
        </p:nvSpPr>
        <p:spPr bwMode="auto">
          <a:xfrm>
            <a:off x="1475656" y="1556792"/>
            <a:ext cx="6192838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dirty="0" smtClean="0"/>
              <a:t>conclusiones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52528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El Estado tiene la obligación de educar en derechos humanos, para lo cual debe establecer una política de carácter transversal.</a:t>
            </a:r>
          </a:p>
          <a:p>
            <a:pPr algn="just"/>
            <a:r>
              <a:rPr lang="es-ES" dirty="0" smtClean="0"/>
              <a:t>El Estado debe atender los compromisos contraídos a nivel internacional en materia de derechos humanos, lo cual incluye las recomendaciones emitidas respecto del derecho a la educación y la educación en derechos humanos.</a:t>
            </a:r>
          </a:p>
          <a:p>
            <a:pPr algn="just"/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ortada ProNalED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" y="0"/>
            <a:ext cx="9201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852704"/>
          </a:xfrm>
        </p:spPr>
        <p:txBody>
          <a:bodyPr/>
          <a:lstStyle/>
          <a:p>
            <a:pPr algn="ctr"/>
            <a:r>
              <a:rPr lang="es-ES" dirty="0" smtClean="0"/>
              <a:t>Objetivo del </a:t>
            </a:r>
            <a:r>
              <a:rPr lang="es-ES" dirty="0" err="1" smtClean="0"/>
              <a:t>ProNalEDH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MX" dirty="0" smtClean="0"/>
              <a:t> Contribuir a la creación de una política de Estado en materia de Educación en Derechos Humanos con base en el reconocimiento constitucional de la enseñanza de los derechos humanos en la educación y en los compromisos contraídos y ratificados por el Gobierno Mexicano, con objeto de promover una cultura de defensa, promoción y respeto por los derechos en todos los ámbitos, tipos, niveles y modalidades de la educación formal, no formal e informal, desde un enfoque integral que comprenda las dimensiones de indivisibilidad, interdependencia y universalidad de los derechos humanos y favorezca la gobernabilidad, la democracia y la paz.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2704"/>
          </a:xfrm>
        </p:spPr>
        <p:txBody>
          <a:bodyPr/>
          <a:lstStyle/>
          <a:p>
            <a:pPr algn="ctr"/>
            <a:r>
              <a:rPr lang="es-ES" dirty="0" smtClean="0"/>
              <a:t>Justificación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191744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es-ES" dirty="0" smtClean="0"/>
              <a:t>Plan Nacional de Desarrollo 2007-2012</a:t>
            </a:r>
          </a:p>
          <a:p>
            <a:pPr algn="just">
              <a:lnSpc>
                <a:spcPct val="90000"/>
              </a:lnSpc>
            </a:pPr>
            <a:r>
              <a:rPr lang="es-ES" dirty="0" smtClean="0"/>
              <a:t>Programa Nacional de Derechos Humanos 2008-2012</a:t>
            </a:r>
          </a:p>
          <a:p>
            <a:pPr algn="just">
              <a:lnSpc>
                <a:spcPct val="90000"/>
              </a:lnSpc>
            </a:pPr>
            <a:r>
              <a:rPr lang="es-ES" dirty="0" smtClean="0"/>
              <a:t>Programa Sectorial de Educación 2007-2012 (PROSEDU)</a:t>
            </a:r>
          </a:p>
          <a:p>
            <a:pPr algn="just">
              <a:lnSpc>
                <a:spcPct val="90000"/>
              </a:lnSpc>
            </a:pPr>
            <a:r>
              <a:rPr lang="es-ES" dirty="0" smtClean="0"/>
              <a:t>Decenio de la Educación en Derechos Humanos, compromisos internacionales y recomendaciones</a:t>
            </a:r>
          </a:p>
          <a:p>
            <a:pPr algn="just">
              <a:lnSpc>
                <a:spcPct val="90000"/>
              </a:lnSpc>
            </a:pPr>
            <a:r>
              <a:rPr lang="es-ES" dirty="0" smtClean="0"/>
              <a:t>Plan Mundial de Educación en Derechos Humanos 2007-2011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24712"/>
          </a:xfrm>
        </p:spPr>
        <p:txBody>
          <a:bodyPr/>
          <a:lstStyle/>
          <a:p>
            <a:pPr algn="ctr"/>
            <a:r>
              <a:rPr lang="es-ES" dirty="0" smtClean="0"/>
              <a:t>Ámbitos de Acción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" sz="3200" dirty="0" smtClean="0"/>
              <a:t>Sistema Educativo</a:t>
            </a:r>
          </a:p>
          <a:p>
            <a:pPr>
              <a:lnSpc>
                <a:spcPct val="80000"/>
              </a:lnSpc>
            </a:pPr>
            <a:r>
              <a:rPr lang="es-ES" sz="3200" dirty="0" smtClean="0"/>
              <a:t>Administración Pública Federal</a:t>
            </a:r>
          </a:p>
          <a:p>
            <a:pPr>
              <a:lnSpc>
                <a:spcPct val="80000"/>
              </a:lnSpc>
            </a:pPr>
            <a:r>
              <a:rPr lang="es-ES" sz="3200" dirty="0" smtClean="0"/>
              <a:t>Organismos Públicos de Derechos Humanos</a:t>
            </a:r>
          </a:p>
          <a:p>
            <a:pPr>
              <a:lnSpc>
                <a:spcPct val="80000"/>
              </a:lnSpc>
            </a:pPr>
            <a:r>
              <a:rPr lang="es-ES" sz="3200" dirty="0" smtClean="0"/>
              <a:t>Instituciones de Educación Superior</a:t>
            </a:r>
          </a:p>
          <a:p>
            <a:pPr>
              <a:lnSpc>
                <a:spcPct val="80000"/>
              </a:lnSpc>
            </a:pPr>
            <a:r>
              <a:rPr lang="es-ES" sz="3200" dirty="0" smtClean="0"/>
              <a:t>Especialistas y expertos</a:t>
            </a:r>
          </a:p>
          <a:p>
            <a:pPr>
              <a:lnSpc>
                <a:spcPct val="80000"/>
              </a:lnSpc>
            </a:pPr>
            <a:r>
              <a:rPr lang="es-ES" sz="3200" dirty="0" smtClean="0"/>
              <a:t>Organizaciones Civiles</a:t>
            </a:r>
          </a:p>
          <a:p>
            <a:pPr>
              <a:lnSpc>
                <a:spcPct val="80000"/>
              </a:lnSpc>
            </a:pPr>
            <a:r>
              <a:rPr lang="es-ES" sz="3200" dirty="0" smtClean="0"/>
              <a:t>Sindicatos</a:t>
            </a:r>
          </a:p>
          <a:p>
            <a:pPr>
              <a:lnSpc>
                <a:spcPct val="80000"/>
              </a:lnSpc>
            </a:pPr>
            <a:r>
              <a:rPr lang="es-ES" sz="3200" dirty="0" smtClean="0"/>
              <a:t>Medios de comunicación</a:t>
            </a:r>
          </a:p>
          <a:p>
            <a:pPr>
              <a:lnSpc>
                <a:spcPct val="80000"/>
              </a:lnSpc>
            </a:pPr>
            <a:r>
              <a:rPr lang="es-ES" sz="3200" dirty="0" smtClean="0"/>
              <a:t>Sociedad en general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2704"/>
          </a:xfrm>
        </p:spPr>
        <p:txBody>
          <a:bodyPr/>
          <a:lstStyle/>
          <a:p>
            <a:pPr algn="ctr"/>
            <a:r>
              <a:rPr lang="es-ES" dirty="0" smtClean="0"/>
              <a:t>Características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263752"/>
          </a:xfrm>
        </p:spPr>
        <p:txBody>
          <a:bodyPr>
            <a:normAutofit fontScale="85000" lnSpcReduction="10000"/>
          </a:bodyPr>
          <a:lstStyle/>
          <a:p>
            <a:r>
              <a:rPr lang="es-ES" sz="3200" b="1" dirty="0" smtClean="0"/>
              <a:t>Participativo: </a:t>
            </a:r>
            <a:r>
              <a:rPr lang="es-ES" sz="3200" dirty="0" smtClean="0"/>
              <a:t>a través de una amplia consulta.</a:t>
            </a:r>
          </a:p>
          <a:p>
            <a:r>
              <a:rPr lang="es-ES" sz="3200" b="1" dirty="0" smtClean="0"/>
              <a:t>Plural:</a:t>
            </a:r>
            <a:r>
              <a:rPr lang="es-ES" sz="3200" dirty="0" smtClean="0"/>
              <a:t> con el concurso de la sociedad civil, APF, OPDH, IES, etc. Resultado de consensos y trabajo en común.</a:t>
            </a:r>
          </a:p>
          <a:p>
            <a:r>
              <a:rPr lang="es-ES" sz="3200" b="1" dirty="0" smtClean="0"/>
              <a:t>Sustentado: </a:t>
            </a:r>
            <a:r>
              <a:rPr lang="es-ES" sz="3200" dirty="0" smtClean="0"/>
              <a:t>rigurosamente con base en diagnósticos.</a:t>
            </a:r>
          </a:p>
          <a:p>
            <a:r>
              <a:rPr lang="es-ES" sz="3200" b="1" dirty="0" smtClean="0"/>
              <a:t>Evaluable:</a:t>
            </a:r>
            <a:r>
              <a:rPr lang="es-ES" sz="3200" dirty="0" smtClean="0"/>
              <a:t> con mecanismos de seguimiento, de evaluación y de carácter transexenal. </a:t>
            </a:r>
          </a:p>
          <a:p>
            <a:r>
              <a:rPr lang="es-ES" sz="3200" b="1" dirty="0" smtClean="0"/>
              <a:t>Flexible y secuencial.</a:t>
            </a:r>
          </a:p>
          <a:p>
            <a:r>
              <a:rPr lang="es-ES" sz="3200" b="1" dirty="0" smtClean="0"/>
              <a:t>Interinstitucional: </a:t>
            </a:r>
            <a:r>
              <a:rPr lang="es-ES" sz="3200" dirty="0" smtClean="0"/>
              <a:t>corresponsabilidad.</a:t>
            </a:r>
          </a:p>
          <a:p>
            <a:r>
              <a:rPr lang="es-ES" sz="3200" b="1" dirty="0" smtClean="0"/>
              <a:t>Articulador de diversos programas nacionales afines.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04664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Elementos para su implementación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</a:pPr>
            <a:r>
              <a:rPr lang="es-MX" sz="3000" b="1" dirty="0" smtClean="0"/>
              <a:t>Coordinación y articulación</a:t>
            </a:r>
            <a:r>
              <a:rPr lang="es-MX" sz="3000" dirty="0" smtClean="0"/>
              <a:t>. Permanente concertación y coordinación de acciones y de programas, nacionales afines.</a:t>
            </a:r>
          </a:p>
          <a:p>
            <a:pPr algn="just">
              <a:lnSpc>
                <a:spcPct val="80000"/>
              </a:lnSpc>
            </a:pPr>
            <a:r>
              <a:rPr lang="es-MX" sz="3000" b="1" dirty="0" smtClean="0"/>
              <a:t>Federalismo.</a:t>
            </a:r>
            <a:r>
              <a:rPr lang="es-MX" sz="3000" dirty="0" smtClean="0"/>
              <a:t> Implementación en los tres niveles e gobierno: federal, estatal y municipal.</a:t>
            </a:r>
          </a:p>
          <a:p>
            <a:pPr algn="just">
              <a:lnSpc>
                <a:spcPct val="80000"/>
              </a:lnSpc>
            </a:pPr>
            <a:r>
              <a:rPr lang="es-MX" sz="3000" b="1" dirty="0" smtClean="0"/>
              <a:t>Sustentabilidad</a:t>
            </a:r>
            <a:r>
              <a:rPr lang="es-MX" sz="3000" dirty="0" smtClean="0"/>
              <a:t>. Consideración de métodos que garantizan su permanencia, enriquecimiento progresivo y sostenido.</a:t>
            </a:r>
          </a:p>
          <a:p>
            <a:pPr algn="just">
              <a:lnSpc>
                <a:spcPct val="80000"/>
              </a:lnSpc>
            </a:pPr>
            <a:r>
              <a:rPr lang="es-MX" sz="3000" b="1" dirty="0" smtClean="0"/>
              <a:t>Exigibilidad</a:t>
            </a:r>
            <a:r>
              <a:rPr lang="es-MX" sz="3000" dirty="0" smtClean="0"/>
              <a:t>. Considerar mecanismos de monitoreo de las recomendaciones nacionales e internacionales en materia educativa.</a:t>
            </a:r>
          </a:p>
          <a:p>
            <a:pPr algn="just">
              <a:lnSpc>
                <a:spcPct val="80000"/>
              </a:lnSpc>
            </a:pPr>
            <a:r>
              <a:rPr lang="es-MX" sz="3000" b="1" dirty="0" smtClean="0"/>
              <a:t>Diseño de indicadores</a:t>
            </a:r>
            <a:r>
              <a:rPr lang="es-MX" sz="3000" dirty="0" smtClean="0"/>
              <a:t> de cumplimiento que garanticen la transparencia y rendición de cuentas, conforme a los principios del derecho al acceso a la información pública gubernamental.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256584"/>
          </a:xfrm>
        </p:spPr>
        <p:txBody>
          <a:bodyPr>
            <a:normAutofit fontScale="92500"/>
          </a:bodyPr>
          <a:lstStyle/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La cultura de paz y la y la educación en derechos humanos </a:t>
            </a:r>
            <a:r>
              <a:rPr lang="es-ES" sz="2400" dirty="0"/>
              <a:t> </a:t>
            </a:r>
            <a:r>
              <a:rPr lang="es-ES" sz="2400" dirty="0" smtClean="0"/>
              <a:t>no son dos vías paralelas sino un mismo camino.</a:t>
            </a:r>
          </a:p>
          <a:p>
            <a:pPr algn="just"/>
            <a:endParaRPr lang="es-ES" sz="2400" dirty="0" smtClean="0"/>
          </a:p>
          <a:p>
            <a:pPr algn="just"/>
            <a:r>
              <a:rPr lang="fr-FR" sz="2400" dirty="0" err="1" smtClean="0"/>
              <a:t>É</a:t>
            </a:r>
            <a:r>
              <a:rPr lang="en-US" sz="2400" dirty="0" err="1" smtClean="0"/>
              <a:t>ste</a:t>
            </a:r>
            <a:r>
              <a:rPr lang="en-US" sz="2400" dirty="0" smtClean="0"/>
              <a:t> </a:t>
            </a:r>
            <a:r>
              <a:rPr lang="en-US" sz="2400" dirty="0" err="1" smtClean="0"/>
              <a:t>debe</a:t>
            </a:r>
            <a:r>
              <a:rPr lang="en-US" sz="2400" dirty="0" smtClean="0"/>
              <a:t> de </a:t>
            </a:r>
            <a:r>
              <a:rPr lang="en-US" sz="2400" dirty="0" err="1" smtClean="0"/>
              <a:t>comprender</a:t>
            </a:r>
            <a:r>
              <a:rPr lang="en-US" sz="2400" dirty="0" smtClean="0"/>
              <a:t> </a:t>
            </a:r>
            <a:r>
              <a:rPr lang="es-ES" sz="2400" dirty="0" smtClean="0"/>
              <a:t>los principios de indivisibilidad e interdependencia. </a:t>
            </a:r>
            <a:endParaRPr lang="es-ES" dirty="0" smtClean="0"/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  <a:p>
            <a:pPr>
              <a:buNone/>
            </a:pPr>
            <a:r>
              <a:rPr lang="es-ES" dirty="0" smtClean="0"/>
              <a:t>__________</a:t>
            </a:r>
          </a:p>
        </p:txBody>
      </p:sp>
      <p:pic>
        <p:nvPicPr>
          <p:cNvPr id="6" name="5 Marcador de contenido" descr="UNICEF~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48064" y="1268760"/>
            <a:ext cx="3168352" cy="40324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87400"/>
          </a:xfrm>
        </p:spPr>
        <p:txBody>
          <a:bodyPr/>
          <a:lstStyle/>
          <a:p>
            <a:pPr algn="ctr" eaLnBrk="1" hangingPunct="1"/>
            <a:r>
              <a:rPr lang="es-ES" sz="3200" b="1" dirty="0" smtClean="0">
                <a:solidFill>
                  <a:schemeClr val="tx1"/>
                </a:solidFill>
              </a:rPr>
              <a:t>Organización </a:t>
            </a:r>
          </a:p>
        </p:txBody>
      </p:sp>
      <p:pic>
        <p:nvPicPr>
          <p:cNvPr id="13315" name="Imagen 5" descr="Circuloconcentrico_sinfond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5194349" cy="514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Agrupar 42"/>
          <p:cNvGrpSpPr>
            <a:grpSpLocks/>
          </p:cNvGrpSpPr>
          <p:nvPr/>
        </p:nvGrpSpPr>
        <p:grpSpPr bwMode="auto">
          <a:xfrm>
            <a:off x="5580112" y="1916832"/>
            <a:ext cx="3253680" cy="3240359"/>
            <a:chOff x="5638800" y="2619345"/>
            <a:chExt cx="3733800" cy="1876455"/>
          </a:xfrm>
        </p:grpSpPr>
        <p:grpSp>
          <p:nvGrpSpPr>
            <p:cNvPr id="3" name="Agrupar 30"/>
            <p:cNvGrpSpPr>
              <a:grpSpLocks/>
            </p:cNvGrpSpPr>
            <p:nvPr/>
          </p:nvGrpSpPr>
          <p:grpSpPr bwMode="auto">
            <a:xfrm>
              <a:off x="5638800" y="2619345"/>
              <a:ext cx="1524000" cy="307782"/>
              <a:chOff x="5638800" y="2466945"/>
              <a:chExt cx="1524000" cy="307782"/>
            </a:xfrm>
          </p:grpSpPr>
          <p:sp>
            <p:nvSpPr>
              <p:cNvPr id="7" name="Rectángulo 6"/>
              <p:cNvSpPr>
                <a:spLocks noChangeArrowheads="1"/>
              </p:cNvSpPr>
              <p:nvPr/>
            </p:nvSpPr>
            <p:spPr bwMode="auto">
              <a:xfrm>
                <a:off x="5638800" y="2528859"/>
                <a:ext cx="609600" cy="92076"/>
              </a:xfrm>
              <a:prstGeom prst="rect">
                <a:avLst/>
              </a:prstGeom>
              <a:solidFill>
                <a:srgbClr val="59A95D"/>
              </a:solidFill>
              <a:ln w="9525">
                <a:noFill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s-E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3352" name="CuadroTexto 7"/>
              <p:cNvSpPr txBox="1">
                <a:spLocks noChangeArrowheads="1"/>
              </p:cNvSpPr>
              <p:nvPr/>
            </p:nvSpPr>
            <p:spPr bwMode="auto">
              <a:xfrm>
                <a:off x="6208311" y="2466945"/>
                <a:ext cx="954489" cy="3077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_tradnl" sz="700" b="1" dirty="0" smtClean="0"/>
                  <a:t>Grupo Académico</a:t>
                </a:r>
              </a:p>
              <a:p>
                <a:r>
                  <a:rPr lang="es-ES_tradnl" sz="700" b="1" dirty="0" err="1" smtClean="0">
                    <a:solidFill>
                      <a:schemeClr val="bg1"/>
                    </a:solidFill>
                  </a:rPr>
                  <a:t>rupo</a:t>
                </a:r>
                <a:r>
                  <a:rPr lang="es-ES_tradnl" sz="7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s-ES_tradnl" sz="700" b="1" dirty="0">
                    <a:solidFill>
                      <a:schemeClr val="bg1"/>
                    </a:solidFill>
                  </a:rPr>
                  <a:t>Académico</a:t>
                </a:r>
              </a:p>
            </p:txBody>
          </p:sp>
        </p:grpSp>
        <p:grpSp>
          <p:nvGrpSpPr>
            <p:cNvPr id="4" name="Agrupar 31"/>
            <p:cNvGrpSpPr>
              <a:grpSpLocks/>
            </p:cNvGrpSpPr>
            <p:nvPr/>
          </p:nvGrpSpPr>
          <p:grpSpPr bwMode="auto">
            <a:xfrm>
              <a:off x="5638800" y="2771745"/>
              <a:ext cx="2590800" cy="200055"/>
              <a:chOff x="5638800" y="2619345"/>
              <a:chExt cx="2590800" cy="200055"/>
            </a:xfrm>
          </p:grpSpPr>
          <p:sp>
            <p:nvSpPr>
              <p:cNvPr id="9" name="Rectángulo 8"/>
              <p:cNvSpPr>
                <a:spLocks noChangeArrowheads="1"/>
              </p:cNvSpPr>
              <p:nvPr/>
            </p:nvSpPr>
            <p:spPr bwMode="auto">
              <a:xfrm>
                <a:off x="5638800" y="2681261"/>
                <a:ext cx="609600" cy="92076"/>
              </a:xfrm>
              <a:prstGeom prst="rect">
                <a:avLst/>
              </a:prstGeom>
              <a:solidFill>
                <a:srgbClr val="E46C0A"/>
              </a:solidFill>
              <a:ln w="9525">
                <a:noFill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s-E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3350" name="CuadroTexto 9"/>
              <p:cNvSpPr txBox="1">
                <a:spLocks noChangeArrowheads="1"/>
              </p:cNvSpPr>
              <p:nvPr/>
            </p:nvSpPr>
            <p:spPr bwMode="auto">
              <a:xfrm>
                <a:off x="6208311" y="2619345"/>
                <a:ext cx="2021289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_tradnl" sz="700" b="1" dirty="0"/>
                  <a:t>Grupo de Asesorías Especializadas</a:t>
                </a:r>
              </a:p>
            </p:txBody>
          </p:sp>
        </p:grpSp>
        <p:grpSp>
          <p:nvGrpSpPr>
            <p:cNvPr id="5" name="Agrupar 32"/>
            <p:cNvGrpSpPr>
              <a:grpSpLocks/>
            </p:cNvGrpSpPr>
            <p:nvPr/>
          </p:nvGrpSpPr>
          <p:grpSpPr bwMode="auto">
            <a:xfrm>
              <a:off x="5638800" y="2924145"/>
              <a:ext cx="2590800" cy="200055"/>
              <a:chOff x="5638800" y="2771745"/>
              <a:chExt cx="2590800" cy="200055"/>
            </a:xfrm>
          </p:grpSpPr>
          <p:sp>
            <p:nvSpPr>
              <p:cNvPr id="11" name="Rectángulo 10"/>
              <p:cNvSpPr>
                <a:spLocks noChangeArrowheads="1"/>
              </p:cNvSpPr>
              <p:nvPr/>
            </p:nvSpPr>
            <p:spPr bwMode="auto">
              <a:xfrm>
                <a:off x="5638800" y="2833664"/>
                <a:ext cx="609600" cy="92076"/>
              </a:xfrm>
              <a:prstGeom prst="rect">
                <a:avLst/>
              </a:prstGeom>
              <a:solidFill>
                <a:srgbClr val="800000"/>
              </a:solidFill>
              <a:ln w="9525">
                <a:noFill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s-E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3348" name="CuadroTexto 11"/>
              <p:cNvSpPr txBox="1">
                <a:spLocks noChangeArrowheads="1"/>
              </p:cNvSpPr>
              <p:nvPr/>
            </p:nvSpPr>
            <p:spPr bwMode="auto">
              <a:xfrm>
                <a:off x="6208311" y="2771745"/>
                <a:ext cx="2021289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_tradnl" sz="700" b="1" dirty="0"/>
                  <a:t>Grupo de Institutos de Educación Superior</a:t>
                </a:r>
              </a:p>
            </p:txBody>
          </p:sp>
        </p:grpSp>
        <p:grpSp>
          <p:nvGrpSpPr>
            <p:cNvPr id="6" name="Agrupar 41"/>
            <p:cNvGrpSpPr>
              <a:grpSpLocks/>
            </p:cNvGrpSpPr>
            <p:nvPr/>
          </p:nvGrpSpPr>
          <p:grpSpPr bwMode="auto">
            <a:xfrm>
              <a:off x="5638800" y="3076545"/>
              <a:ext cx="3733800" cy="200055"/>
              <a:chOff x="5638800" y="2924145"/>
              <a:chExt cx="3733800" cy="200055"/>
            </a:xfrm>
          </p:grpSpPr>
          <p:sp>
            <p:nvSpPr>
              <p:cNvPr id="13" name="Rectángulo 12"/>
              <p:cNvSpPr>
                <a:spLocks noChangeArrowheads="1"/>
              </p:cNvSpPr>
              <p:nvPr/>
            </p:nvSpPr>
            <p:spPr bwMode="auto">
              <a:xfrm>
                <a:off x="5638800" y="2986066"/>
                <a:ext cx="609600" cy="92076"/>
              </a:xfrm>
              <a:prstGeom prst="rect">
                <a:avLst/>
              </a:prstGeom>
              <a:solidFill>
                <a:srgbClr val="632523"/>
              </a:solidFill>
              <a:ln w="9525">
                <a:noFill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s-E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3346" name="CuadroTexto 13"/>
              <p:cNvSpPr txBox="1">
                <a:spLocks noChangeArrowheads="1"/>
              </p:cNvSpPr>
              <p:nvPr/>
            </p:nvSpPr>
            <p:spPr bwMode="auto">
              <a:xfrm>
                <a:off x="6208311" y="2924145"/>
                <a:ext cx="3164289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_tradnl" sz="700" b="1" dirty="0"/>
                  <a:t>Grupo de Organismos Públicos de Derechos Humanos</a:t>
                </a:r>
              </a:p>
            </p:txBody>
          </p:sp>
        </p:grpSp>
        <p:grpSp>
          <p:nvGrpSpPr>
            <p:cNvPr id="8" name="Agrupar 37"/>
            <p:cNvGrpSpPr>
              <a:grpSpLocks/>
            </p:cNvGrpSpPr>
            <p:nvPr/>
          </p:nvGrpSpPr>
          <p:grpSpPr bwMode="auto">
            <a:xfrm>
              <a:off x="5638800" y="3228945"/>
              <a:ext cx="3352800" cy="200055"/>
              <a:chOff x="5638800" y="3076545"/>
              <a:chExt cx="3352800" cy="200055"/>
            </a:xfrm>
          </p:grpSpPr>
          <p:sp>
            <p:nvSpPr>
              <p:cNvPr id="15" name="Rectángulo 14"/>
              <p:cNvSpPr>
                <a:spLocks noChangeArrowheads="1"/>
              </p:cNvSpPr>
              <p:nvPr/>
            </p:nvSpPr>
            <p:spPr bwMode="auto">
              <a:xfrm>
                <a:off x="5638800" y="3138469"/>
                <a:ext cx="609600" cy="92076"/>
              </a:xfrm>
              <a:prstGeom prst="rect">
                <a:avLst/>
              </a:prstGeom>
              <a:solidFill>
                <a:srgbClr val="660066"/>
              </a:solidFill>
              <a:ln w="9525">
                <a:noFill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s-E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3344" name="CuadroTexto 15"/>
              <p:cNvSpPr txBox="1">
                <a:spLocks noChangeArrowheads="1"/>
              </p:cNvSpPr>
              <p:nvPr/>
            </p:nvSpPr>
            <p:spPr bwMode="auto">
              <a:xfrm>
                <a:off x="6208311" y="3076545"/>
                <a:ext cx="2783289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_tradnl" sz="700" b="1" dirty="0"/>
                  <a:t>Grupo Especial de Evaluación y Seguimiento</a:t>
                </a:r>
              </a:p>
            </p:txBody>
          </p:sp>
        </p:grpSp>
        <p:grpSp>
          <p:nvGrpSpPr>
            <p:cNvPr id="10" name="Agrupar 40"/>
            <p:cNvGrpSpPr>
              <a:grpSpLocks/>
            </p:cNvGrpSpPr>
            <p:nvPr/>
          </p:nvGrpSpPr>
          <p:grpSpPr bwMode="auto">
            <a:xfrm>
              <a:off x="5638800" y="3381345"/>
              <a:ext cx="2590800" cy="200055"/>
              <a:chOff x="5638800" y="3228945"/>
              <a:chExt cx="2590800" cy="200055"/>
            </a:xfrm>
          </p:grpSpPr>
          <p:sp>
            <p:nvSpPr>
              <p:cNvPr id="17" name="Rectángulo 16"/>
              <p:cNvSpPr>
                <a:spLocks noChangeArrowheads="1"/>
              </p:cNvSpPr>
              <p:nvPr/>
            </p:nvSpPr>
            <p:spPr bwMode="auto">
              <a:xfrm>
                <a:off x="5638800" y="3290871"/>
                <a:ext cx="609600" cy="92076"/>
              </a:xfrm>
              <a:prstGeom prst="rect">
                <a:avLst/>
              </a:prstGeom>
              <a:solidFill>
                <a:srgbClr val="6DA940"/>
              </a:solidFill>
              <a:ln w="9525">
                <a:noFill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s-E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3342" name="CuadroTexto 17"/>
              <p:cNvSpPr txBox="1">
                <a:spLocks noChangeArrowheads="1"/>
              </p:cNvSpPr>
              <p:nvPr/>
            </p:nvSpPr>
            <p:spPr bwMode="auto">
              <a:xfrm>
                <a:off x="6208311" y="3228945"/>
                <a:ext cx="2021289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_tradnl" sz="700" b="1" dirty="0"/>
                  <a:t>Grupo de Sociedad Civil</a:t>
                </a:r>
              </a:p>
            </p:txBody>
          </p:sp>
        </p:grpSp>
        <p:grpSp>
          <p:nvGrpSpPr>
            <p:cNvPr id="12" name="Agrupar 39"/>
            <p:cNvGrpSpPr>
              <a:grpSpLocks/>
            </p:cNvGrpSpPr>
            <p:nvPr/>
          </p:nvGrpSpPr>
          <p:grpSpPr bwMode="auto">
            <a:xfrm>
              <a:off x="5638800" y="3533745"/>
              <a:ext cx="2590800" cy="200055"/>
              <a:chOff x="5638800" y="3381345"/>
              <a:chExt cx="2590800" cy="200055"/>
            </a:xfrm>
          </p:grpSpPr>
          <p:sp>
            <p:nvSpPr>
              <p:cNvPr id="19" name="Rectángulo 18"/>
              <p:cNvSpPr>
                <a:spLocks noChangeArrowheads="1"/>
              </p:cNvSpPr>
              <p:nvPr/>
            </p:nvSpPr>
            <p:spPr bwMode="auto">
              <a:xfrm>
                <a:off x="5638800" y="3443274"/>
                <a:ext cx="609600" cy="92076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s-E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3340" name="CuadroTexto 19"/>
              <p:cNvSpPr txBox="1">
                <a:spLocks noChangeArrowheads="1"/>
              </p:cNvSpPr>
              <p:nvPr/>
            </p:nvSpPr>
            <p:spPr bwMode="auto">
              <a:xfrm>
                <a:off x="6208311" y="3381345"/>
                <a:ext cx="2021289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_tradnl" sz="700" b="1" dirty="0"/>
                  <a:t>Grupo de Instituciones Internacionales</a:t>
                </a:r>
              </a:p>
            </p:txBody>
          </p:sp>
        </p:grpSp>
        <p:grpSp>
          <p:nvGrpSpPr>
            <p:cNvPr id="14" name="Agrupar 38"/>
            <p:cNvGrpSpPr>
              <a:grpSpLocks/>
            </p:cNvGrpSpPr>
            <p:nvPr/>
          </p:nvGrpSpPr>
          <p:grpSpPr bwMode="auto">
            <a:xfrm>
              <a:off x="5638800" y="3686145"/>
              <a:ext cx="2590800" cy="200055"/>
              <a:chOff x="5638800" y="3533745"/>
              <a:chExt cx="2590800" cy="200055"/>
            </a:xfrm>
          </p:grpSpPr>
          <p:sp>
            <p:nvSpPr>
              <p:cNvPr id="21" name="Rectángulo 20"/>
              <p:cNvSpPr>
                <a:spLocks noChangeArrowheads="1"/>
              </p:cNvSpPr>
              <p:nvPr/>
            </p:nvSpPr>
            <p:spPr bwMode="auto">
              <a:xfrm>
                <a:off x="5638800" y="3595676"/>
                <a:ext cx="609600" cy="92076"/>
              </a:xfrm>
              <a:prstGeom prst="rect">
                <a:avLst/>
              </a:prstGeom>
              <a:solidFill>
                <a:srgbClr val="164B47"/>
              </a:solidFill>
              <a:ln w="9525">
                <a:noFill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s-E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3338" name="CuadroTexto 21"/>
              <p:cNvSpPr txBox="1">
                <a:spLocks noChangeArrowheads="1"/>
              </p:cNvSpPr>
              <p:nvPr/>
            </p:nvSpPr>
            <p:spPr bwMode="auto">
              <a:xfrm>
                <a:off x="6208311" y="3533745"/>
                <a:ext cx="2021289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_tradnl" sz="700" b="1" dirty="0"/>
                  <a:t>Grupo de Comunicación Social</a:t>
                </a:r>
              </a:p>
            </p:txBody>
          </p:sp>
        </p:grpSp>
        <p:grpSp>
          <p:nvGrpSpPr>
            <p:cNvPr id="16" name="Agrupar 36"/>
            <p:cNvGrpSpPr>
              <a:grpSpLocks/>
            </p:cNvGrpSpPr>
            <p:nvPr/>
          </p:nvGrpSpPr>
          <p:grpSpPr bwMode="auto">
            <a:xfrm>
              <a:off x="5638800" y="3838545"/>
              <a:ext cx="2590800" cy="200055"/>
              <a:chOff x="5638800" y="3686145"/>
              <a:chExt cx="2590800" cy="200055"/>
            </a:xfrm>
          </p:grpSpPr>
          <p:sp>
            <p:nvSpPr>
              <p:cNvPr id="23" name="Rectángulo 22"/>
              <p:cNvSpPr>
                <a:spLocks noChangeArrowheads="1"/>
              </p:cNvSpPr>
              <p:nvPr/>
            </p:nvSpPr>
            <p:spPr bwMode="auto">
              <a:xfrm>
                <a:off x="5638800" y="3748078"/>
                <a:ext cx="609600" cy="92076"/>
              </a:xfrm>
              <a:prstGeom prst="rect">
                <a:avLst/>
              </a:prstGeom>
              <a:solidFill>
                <a:srgbClr val="38A7A9"/>
              </a:solidFill>
              <a:ln w="9525">
                <a:noFill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s-E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3336" name="CuadroTexto 23"/>
              <p:cNvSpPr txBox="1">
                <a:spLocks noChangeArrowheads="1"/>
              </p:cNvSpPr>
              <p:nvPr/>
            </p:nvSpPr>
            <p:spPr bwMode="auto">
              <a:xfrm>
                <a:off x="6208311" y="3686145"/>
                <a:ext cx="2021289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_tradnl" sz="700" b="1" dirty="0"/>
                  <a:t>Grupo de Presupuesto</a:t>
                </a:r>
              </a:p>
            </p:txBody>
          </p:sp>
        </p:grpSp>
        <p:grpSp>
          <p:nvGrpSpPr>
            <p:cNvPr id="18" name="Agrupar 35"/>
            <p:cNvGrpSpPr>
              <a:grpSpLocks/>
            </p:cNvGrpSpPr>
            <p:nvPr/>
          </p:nvGrpSpPr>
          <p:grpSpPr bwMode="auto">
            <a:xfrm>
              <a:off x="5638800" y="3990945"/>
              <a:ext cx="2590800" cy="200055"/>
              <a:chOff x="5638800" y="3838545"/>
              <a:chExt cx="2590800" cy="200055"/>
            </a:xfrm>
          </p:grpSpPr>
          <p:sp>
            <p:nvSpPr>
              <p:cNvPr id="25" name="Rectángulo 24"/>
              <p:cNvSpPr>
                <a:spLocks noChangeArrowheads="1"/>
              </p:cNvSpPr>
              <p:nvPr/>
            </p:nvSpPr>
            <p:spPr bwMode="auto">
              <a:xfrm>
                <a:off x="5638800" y="3900481"/>
                <a:ext cx="609600" cy="92076"/>
              </a:xfrm>
              <a:prstGeom prst="rect">
                <a:avLst/>
              </a:prstGeom>
              <a:solidFill>
                <a:srgbClr val="E3C976"/>
              </a:solidFill>
              <a:ln w="9525">
                <a:noFill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s-E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3334" name="CuadroTexto 25"/>
              <p:cNvSpPr txBox="1">
                <a:spLocks noChangeArrowheads="1"/>
              </p:cNvSpPr>
              <p:nvPr/>
            </p:nvSpPr>
            <p:spPr bwMode="auto">
              <a:xfrm>
                <a:off x="6208311" y="3838545"/>
                <a:ext cx="2021289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_tradnl" sz="700" b="1" dirty="0"/>
                  <a:t>Grupo de Diagnósticos</a:t>
                </a:r>
              </a:p>
            </p:txBody>
          </p:sp>
        </p:grpSp>
        <p:grpSp>
          <p:nvGrpSpPr>
            <p:cNvPr id="20" name="Agrupar 34"/>
            <p:cNvGrpSpPr>
              <a:grpSpLocks/>
            </p:cNvGrpSpPr>
            <p:nvPr/>
          </p:nvGrpSpPr>
          <p:grpSpPr bwMode="auto">
            <a:xfrm>
              <a:off x="5638800" y="4143345"/>
              <a:ext cx="2590800" cy="200055"/>
              <a:chOff x="5638800" y="3990945"/>
              <a:chExt cx="2590800" cy="200055"/>
            </a:xfrm>
          </p:grpSpPr>
          <p:sp>
            <p:nvSpPr>
              <p:cNvPr id="27" name="Rectángulo 26"/>
              <p:cNvSpPr>
                <a:spLocks noChangeArrowheads="1"/>
              </p:cNvSpPr>
              <p:nvPr/>
            </p:nvSpPr>
            <p:spPr bwMode="auto">
              <a:xfrm>
                <a:off x="5638800" y="4052883"/>
                <a:ext cx="609600" cy="92076"/>
              </a:xfrm>
              <a:prstGeom prst="rect">
                <a:avLst/>
              </a:prstGeom>
              <a:solidFill>
                <a:srgbClr val="39812C"/>
              </a:solidFill>
              <a:ln w="9525">
                <a:noFill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s-E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3332" name="CuadroTexto 27"/>
              <p:cNvSpPr txBox="1">
                <a:spLocks noChangeArrowheads="1"/>
              </p:cNvSpPr>
              <p:nvPr/>
            </p:nvSpPr>
            <p:spPr bwMode="auto">
              <a:xfrm>
                <a:off x="6208311" y="3990945"/>
                <a:ext cx="2021289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_tradnl" sz="700" b="1" dirty="0"/>
                  <a:t>Grupo de Educación y Medios</a:t>
                </a:r>
              </a:p>
            </p:txBody>
          </p:sp>
        </p:grpSp>
        <p:grpSp>
          <p:nvGrpSpPr>
            <p:cNvPr id="22" name="Agrupar 33"/>
            <p:cNvGrpSpPr>
              <a:grpSpLocks/>
            </p:cNvGrpSpPr>
            <p:nvPr/>
          </p:nvGrpSpPr>
          <p:grpSpPr bwMode="auto">
            <a:xfrm>
              <a:off x="5638800" y="4295745"/>
              <a:ext cx="2590800" cy="200055"/>
              <a:chOff x="5638800" y="4143345"/>
              <a:chExt cx="2590800" cy="200055"/>
            </a:xfrm>
          </p:grpSpPr>
          <p:sp>
            <p:nvSpPr>
              <p:cNvPr id="29" name="Rectángulo 28"/>
              <p:cNvSpPr>
                <a:spLocks noChangeArrowheads="1"/>
              </p:cNvSpPr>
              <p:nvPr/>
            </p:nvSpPr>
            <p:spPr bwMode="auto">
              <a:xfrm>
                <a:off x="5638800" y="4205286"/>
                <a:ext cx="609600" cy="92076"/>
              </a:xfrm>
              <a:prstGeom prst="rect">
                <a:avLst/>
              </a:prstGeom>
              <a:solidFill>
                <a:srgbClr val="A5DC8E"/>
              </a:solidFill>
              <a:ln w="9525">
                <a:noFill/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s-E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sp>
            <p:nvSpPr>
              <p:cNvPr id="13330" name="CuadroTexto 29"/>
              <p:cNvSpPr txBox="1">
                <a:spLocks noChangeArrowheads="1"/>
              </p:cNvSpPr>
              <p:nvPr/>
            </p:nvSpPr>
            <p:spPr bwMode="auto">
              <a:xfrm>
                <a:off x="6208311" y="4143345"/>
                <a:ext cx="2021289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s-ES_tradnl" sz="700" b="1" dirty="0"/>
                  <a:t>Grupo Operativo, Cómputo y Diseño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187624" y="332656"/>
            <a:ext cx="66246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 dirty="0"/>
              <a:t>Programa Nacional de Educación en Derechos Humanos (</a:t>
            </a:r>
            <a:r>
              <a:rPr lang="es-ES" sz="2400" b="1" dirty="0" err="1"/>
              <a:t>ProNalEDH</a:t>
            </a:r>
            <a:r>
              <a:rPr lang="es-ES" sz="2400" b="1" dirty="0"/>
              <a:t>) 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3568" y="1412776"/>
            <a:ext cx="7776864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s-ES" sz="2000" b="1" dirty="0"/>
              <a:t> </a:t>
            </a:r>
            <a:r>
              <a:rPr lang="es-ES" sz="2200" b="1" dirty="0"/>
              <a:t>El 21 de junio de 2011 fue aprobado el </a:t>
            </a:r>
            <a:r>
              <a:rPr lang="es-ES" sz="2200" b="1" dirty="0" err="1"/>
              <a:t>ProNalEDH</a:t>
            </a:r>
            <a:r>
              <a:rPr lang="es-ES" sz="2200" b="1" dirty="0"/>
              <a:t> 2010-2012 </a:t>
            </a:r>
            <a:r>
              <a:rPr lang="es-ES" sz="2200" b="1" dirty="0" smtClean="0"/>
              <a:t>Subcomisión </a:t>
            </a:r>
            <a:r>
              <a:rPr lang="es-ES" sz="2200" b="1" dirty="0"/>
              <a:t>de Educación en Derechos Humanos de la CPGMDH de la SEGOB y su aprobación en el pleno de la CPGMDH de la SEGOB se realizó el 19 de julio de 2011.</a:t>
            </a:r>
            <a:endParaRPr lang="es-MX" sz="2200" b="1" dirty="0"/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sz="2200" b="1" dirty="0"/>
              <a:t>El </a:t>
            </a:r>
            <a:r>
              <a:rPr lang="es-ES" sz="2200" b="1" dirty="0" smtClean="0"/>
              <a:t>24 </a:t>
            </a:r>
            <a:r>
              <a:rPr lang="es-ES" sz="2200" b="1" dirty="0"/>
              <a:t>de octubre de 2012 se firmaron las Bases de Colaboración Interinstitucional entre la SEGOB, la SEP y la SFP que tienen por objeto contribuir a respetar, impulsar, proteger y concientizar sobre los derechos humanos con sujeción al reconocimiento constitucional de los mismos y en los compromisos internacionales contraídos y ratificados por el Gobierno Mexicano, a fin de propiciar el andamiaje que permita consolidar una política de Estado en materia de educación en derechos humanos.</a:t>
            </a:r>
            <a:endParaRPr lang="es-MX" sz="2200" b="1" dirty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475656" y="1196752"/>
            <a:ext cx="6192837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187624" y="332656"/>
            <a:ext cx="66246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 dirty="0" smtClean="0"/>
              <a:t>Propuesta del Programa Especial de Cultura de Paz y </a:t>
            </a:r>
            <a:r>
              <a:rPr lang="es-ES" sz="2400" b="1" dirty="0"/>
              <a:t>Educación en Derechos Humanos </a:t>
            </a:r>
            <a:r>
              <a:rPr lang="es-ES" sz="2400" b="1" dirty="0" smtClean="0"/>
              <a:t>2013-2018 </a:t>
            </a:r>
            <a:endParaRPr lang="es-ES" sz="2400" b="1" dirty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3568" y="1412776"/>
            <a:ext cx="777686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s-ES" sz="2000" b="1" dirty="0" smtClean="0"/>
              <a:t> </a:t>
            </a:r>
            <a:r>
              <a:rPr lang="es-ES" sz="2200" b="1" dirty="0" smtClean="0"/>
              <a:t>Con el objetivo de dar continuidad a las acciones desarrolladas en el marco de los trabajos de la Subcomisión de Educación en Derechos Humanos e implementar una política pública de educación en derechos humanos, se propone elaborar el Programa Especial de Cultura de Paz y Educación en Derechos Humanos 2013-2018.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s-ES" sz="2200" b="1" dirty="0" smtClean="0"/>
              <a:t> También se convocar</a:t>
            </a:r>
            <a:r>
              <a:rPr lang="es-MX" sz="2200" b="1" dirty="0" smtClean="0"/>
              <a:t>á a las entidades federativas a integrar los grupos de trabajo para la elaboración del proyecto del Programa Estatal de Cultura de Paz y Educación en Derechos Humanos que definirá las metas, estrategias y líneas de acción a cargo de las instancias locales en materia de educación en derechos humanos y cuyo punto de partida es el Programa Nacional de Educación en Derechos Humanos aprobado por la CPGMDH de la SEGOB.</a:t>
            </a:r>
            <a:endParaRPr lang="es-MX" sz="2200" b="1" dirty="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475656" y="1196752"/>
            <a:ext cx="6192837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C</a:t>
            </a:r>
            <a:r>
              <a:rPr lang="es-ES" sz="3600" dirty="0" err="1" smtClean="0"/>
              <a:t>onclusiones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5252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ES" b="1" dirty="0"/>
              <a:t>También se convocar</a:t>
            </a:r>
            <a:r>
              <a:rPr lang="es-MX" b="1" dirty="0"/>
              <a:t>á a las entidades federativas a integrar los grupos de trabajo para la elaboración </a:t>
            </a:r>
            <a:r>
              <a:rPr lang="es-MX" b="1" dirty="0" smtClean="0"/>
              <a:t>de proyectos estatales:</a:t>
            </a:r>
          </a:p>
          <a:p>
            <a:pPr algn="just"/>
            <a:endParaRPr lang="es-MX" b="1" dirty="0" smtClean="0"/>
          </a:p>
          <a:p>
            <a:pPr algn="just"/>
            <a:r>
              <a:rPr lang="es-MX" b="1" dirty="0" smtClean="0"/>
              <a:t> </a:t>
            </a:r>
            <a:r>
              <a:rPr lang="es-MX" b="1" dirty="0"/>
              <a:t>Programa Estatal de Cultura de Paz y Educación en Derechos </a:t>
            </a:r>
            <a:r>
              <a:rPr lang="es-MX" b="1" dirty="0" smtClean="0"/>
              <a:t>Humanos</a:t>
            </a:r>
          </a:p>
          <a:p>
            <a:pPr algn="just"/>
            <a:r>
              <a:rPr lang="es-MX" b="1" dirty="0" smtClean="0"/>
              <a:t>las </a:t>
            </a:r>
            <a:r>
              <a:rPr lang="es-MX" b="1" dirty="0"/>
              <a:t>metas</a:t>
            </a:r>
            <a:r>
              <a:rPr lang="es-MX" b="1" dirty="0" smtClean="0"/>
              <a:t>,</a:t>
            </a:r>
          </a:p>
          <a:p>
            <a:pPr algn="just"/>
            <a:r>
              <a:rPr lang="es-MX" b="1" dirty="0" smtClean="0"/>
              <a:t> </a:t>
            </a:r>
            <a:r>
              <a:rPr lang="es-MX" b="1" dirty="0"/>
              <a:t>estrategias </a:t>
            </a:r>
            <a:r>
              <a:rPr lang="es-MX" b="1" dirty="0" smtClean="0"/>
              <a:t>y,</a:t>
            </a:r>
          </a:p>
          <a:p>
            <a:pPr algn="just"/>
            <a:r>
              <a:rPr lang="es-MX" b="1" dirty="0" smtClean="0"/>
              <a:t> </a:t>
            </a:r>
            <a:r>
              <a:rPr lang="es-MX" b="1" dirty="0"/>
              <a:t>líneas de acción a cargo de las instancias locales en materia de educación en derechos </a:t>
            </a:r>
            <a:r>
              <a:rPr lang="es-MX" b="1" dirty="0" smtClean="0"/>
              <a:t>humanos</a:t>
            </a:r>
          </a:p>
          <a:p>
            <a:pPr algn="just"/>
            <a:r>
              <a:rPr lang="es-MX" b="1" dirty="0" smtClean="0"/>
              <a:t>punto </a:t>
            </a:r>
            <a:r>
              <a:rPr lang="es-MX" b="1" dirty="0"/>
              <a:t>de partida es el Programa Nacional de Educación en Derechos Humanos aprobado por la CPGMDH de la SEGOB.</a:t>
            </a:r>
          </a:p>
          <a:p>
            <a:pPr algn="just"/>
            <a:endParaRPr lang="es-ES" dirty="0"/>
          </a:p>
          <a:p>
            <a:pPr algn="ctr"/>
            <a:r>
              <a:rPr lang="es-ES" sz="4800" dirty="0" smtClean="0"/>
              <a:t>¿Cómo ?</a:t>
            </a:r>
          </a:p>
          <a:p>
            <a:pPr algn="ctr"/>
            <a:r>
              <a:rPr lang="es-ES" sz="4800" dirty="0" smtClean="0"/>
              <a:t>Retomado el esfuerzo de 12 años de trabajos en sinergia: sociedad civil, instituciones publicas, ONG. OPDH, etc.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2910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632"/>
            <a:ext cx="72008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smtClean="0"/>
              <a:t>C</a:t>
            </a:r>
            <a:r>
              <a:rPr lang="es-ES" sz="2400" dirty="0" err="1" smtClean="0"/>
              <a:t>ultura</a:t>
            </a:r>
            <a:r>
              <a:rPr lang="es-ES" sz="2400" dirty="0" smtClean="0"/>
              <a:t> de paz y educación en </a:t>
            </a:r>
            <a:br>
              <a:rPr lang="es-ES" sz="2400" dirty="0" smtClean="0"/>
            </a:br>
            <a:r>
              <a:rPr lang="es-ES" sz="2400" dirty="0" smtClean="0"/>
              <a:t>derechos humanos un mismo fin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5252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fr-FR" sz="2800" dirty="0">
                <a:latin typeface="Arial" charset="0"/>
                <a:cs typeface="Arial" charset="0"/>
              </a:rPr>
              <a:t>Una </a:t>
            </a:r>
            <a:r>
              <a:rPr lang="fr-FR" sz="2800" dirty="0" err="1" smtClean="0">
                <a:latin typeface="Arial" charset="0"/>
                <a:cs typeface="Arial" charset="0"/>
              </a:rPr>
              <a:t>genuina</a:t>
            </a:r>
            <a:r>
              <a:rPr lang="fr-FR" sz="2800" dirty="0" smtClean="0">
                <a:latin typeface="Arial" charset="0"/>
                <a:cs typeface="Arial" charset="0"/>
              </a:rPr>
              <a:t> </a:t>
            </a:r>
            <a:r>
              <a:rPr lang="fr-FR" sz="2800" dirty="0" err="1">
                <a:latin typeface="Arial" charset="0"/>
                <a:cs typeface="Arial" charset="0"/>
              </a:rPr>
              <a:t>sociedad</a:t>
            </a:r>
            <a:r>
              <a:rPr lang="fr-FR" sz="2800" dirty="0">
                <a:latin typeface="Arial" charset="0"/>
                <a:cs typeface="Arial" charset="0"/>
              </a:rPr>
              <a:t> </a:t>
            </a:r>
            <a:r>
              <a:rPr lang="fr-FR" sz="2800" dirty="0" err="1" smtClean="0">
                <a:latin typeface="Arial" charset="0"/>
                <a:cs typeface="Arial" charset="0"/>
              </a:rPr>
              <a:t>educadora</a:t>
            </a:r>
            <a:r>
              <a:rPr lang="en-US" sz="2800" smtClean="0">
                <a:latin typeface="Arial" charset="0"/>
                <a:cs typeface="Arial" charset="0"/>
              </a:rPr>
              <a:t>…</a:t>
            </a:r>
            <a:endParaRPr lang="fr-FR" sz="2800" dirty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fr-FR" altLang="ja-JP" sz="2800" dirty="0" smtClean="0">
              <a:latin typeface="Arial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r-FR" altLang="ja-JP" sz="2800" dirty="0" smtClean="0">
                <a:latin typeface="Arial" charset="0"/>
                <a:cs typeface="Arial" charset="0"/>
              </a:rPr>
              <a:t> </a:t>
            </a:r>
            <a:r>
              <a:rPr lang="fr-FR" altLang="ja-JP" sz="2800" dirty="0" err="1">
                <a:latin typeface="Arial" charset="0"/>
                <a:cs typeface="Arial" charset="0"/>
              </a:rPr>
              <a:t>significa</a:t>
            </a:r>
            <a:r>
              <a:rPr lang="fr-FR" altLang="ja-JP" sz="2800" dirty="0">
                <a:latin typeface="Arial" charset="0"/>
                <a:cs typeface="Arial" charset="0"/>
              </a:rPr>
              <a:t> </a:t>
            </a:r>
            <a:r>
              <a:rPr lang="fr-FR" altLang="ja-JP" sz="2800" dirty="0" err="1">
                <a:latin typeface="Arial" charset="0"/>
                <a:cs typeface="Arial" charset="0"/>
              </a:rPr>
              <a:t>mucho</a:t>
            </a:r>
            <a:r>
              <a:rPr lang="fr-FR" altLang="ja-JP" sz="2800" dirty="0">
                <a:latin typeface="Arial" charset="0"/>
                <a:cs typeface="Arial" charset="0"/>
              </a:rPr>
              <a:t> </a:t>
            </a:r>
            <a:r>
              <a:rPr lang="fr-FR" altLang="ja-JP" sz="2800" dirty="0" err="1">
                <a:latin typeface="Arial" charset="0"/>
                <a:cs typeface="Arial" charset="0"/>
              </a:rPr>
              <a:t>más</a:t>
            </a:r>
            <a:r>
              <a:rPr lang="fr-FR" altLang="ja-JP" sz="2800" dirty="0">
                <a:latin typeface="Arial" charset="0"/>
                <a:cs typeface="Arial" charset="0"/>
              </a:rPr>
              <a:t> que </a:t>
            </a:r>
            <a:r>
              <a:rPr lang="fr-FR" altLang="ja-JP" sz="2800" dirty="0" err="1">
                <a:latin typeface="Arial" charset="0"/>
                <a:cs typeface="Arial" charset="0"/>
              </a:rPr>
              <a:t>una</a:t>
            </a:r>
            <a:r>
              <a:rPr lang="fr-FR" altLang="ja-JP" sz="2800" dirty="0">
                <a:latin typeface="Arial" charset="0"/>
                <a:cs typeface="Arial" charset="0"/>
              </a:rPr>
              <a:t> </a:t>
            </a:r>
            <a:r>
              <a:rPr lang="fr-FR" sz="2800" dirty="0" err="1" smtClean="0">
                <a:latin typeface="Arial" charset="0"/>
                <a:cs typeface="Arial" charset="0"/>
              </a:rPr>
              <a:t>sociedad</a:t>
            </a:r>
            <a:r>
              <a:rPr lang="fr-FR" sz="2800" dirty="0" smtClean="0">
                <a:latin typeface="Arial" charset="0"/>
                <a:cs typeface="Arial" charset="0"/>
              </a:rPr>
              <a:t> </a:t>
            </a:r>
            <a:r>
              <a:rPr lang="fr-FR" sz="2800" dirty="0">
                <a:latin typeface="Arial" charset="0"/>
                <a:cs typeface="Arial" charset="0"/>
              </a:rPr>
              <a:t>de </a:t>
            </a:r>
            <a:r>
              <a:rPr lang="fr-FR" sz="2800" dirty="0" err="1">
                <a:latin typeface="Arial" charset="0"/>
                <a:cs typeface="Arial" charset="0"/>
              </a:rPr>
              <a:t>buenas</a:t>
            </a:r>
            <a:r>
              <a:rPr lang="fr-FR" sz="2800" dirty="0">
                <a:latin typeface="Arial" charset="0"/>
                <a:cs typeface="Arial" charset="0"/>
              </a:rPr>
              <a:t> </a:t>
            </a:r>
            <a:r>
              <a:rPr lang="fr-FR" sz="2800" dirty="0" err="1">
                <a:latin typeface="Arial" charset="0"/>
                <a:cs typeface="Arial" charset="0"/>
              </a:rPr>
              <a:t>escuelas</a:t>
            </a:r>
            <a:r>
              <a:rPr lang="fr-FR" sz="2800" dirty="0">
                <a:latin typeface="Arial" charset="0"/>
                <a:cs typeface="Arial" charset="0"/>
              </a:rPr>
              <a:t>. </a:t>
            </a:r>
            <a:r>
              <a:rPr lang="fr-FR" sz="2800" dirty="0" err="1">
                <a:latin typeface="Arial" charset="0"/>
                <a:cs typeface="Arial" charset="0"/>
              </a:rPr>
              <a:t>Nuestra</a:t>
            </a:r>
            <a:r>
              <a:rPr lang="fr-FR" sz="2800" dirty="0">
                <a:latin typeface="Arial" charset="0"/>
                <a:cs typeface="Arial" charset="0"/>
              </a:rPr>
              <a:t> </a:t>
            </a:r>
            <a:r>
              <a:rPr lang="fr-FR" sz="2800" dirty="0" err="1">
                <a:latin typeface="Arial" charset="0"/>
                <a:cs typeface="Arial" charset="0"/>
              </a:rPr>
              <a:t>realidad</a:t>
            </a:r>
            <a:r>
              <a:rPr lang="fr-FR" sz="2800" dirty="0">
                <a:latin typeface="Arial" charset="0"/>
                <a:cs typeface="Arial" charset="0"/>
              </a:rPr>
              <a:t>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sz="2800" dirty="0" err="1">
                <a:latin typeface="Arial" charset="0"/>
                <a:cs typeface="Arial" charset="0"/>
              </a:rPr>
              <a:t>cruda</a:t>
            </a:r>
            <a:r>
              <a:rPr lang="fr-FR" sz="2800" dirty="0">
                <a:latin typeface="Arial" charset="0"/>
                <a:cs typeface="Arial" charset="0"/>
              </a:rPr>
              <a:t>, a </a:t>
            </a:r>
            <a:r>
              <a:rPr lang="fr-FR" sz="2800" dirty="0" err="1">
                <a:latin typeface="Arial" charset="0"/>
                <a:cs typeface="Arial" charset="0"/>
              </a:rPr>
              <a:t>veces</a:t>
            </a:r>
            <a:r>
              <a:rPr lang="fr-FR" sz="2800" dirty="0">
                <a:latin typeface="Arial" charset="0"/>
                <a:cs typeface="Arial" charset="0"/>
              </a:rPr>
              <a:t> violenta, </a:t>
            </a:r>
            <a:r>
              <a:rPr lang="fr-FR" sz="2800" dirty="0" err="1">
                <a:latin typeface="Arial" charset="0"/>
                <a:cs typeface="Arial" charset="0"/>
              </a:rPr>
              <a:t>otra</a:t>
            </a:r>
            <a:r>
              <a:rPr lang="fr-FR" sz="2800" dirty="0">
                <a:latin typeface="Arial" charset="0"/>
                <a:cs typeface="Arial" charset="0"/>
              </a:rPr>
              <a:t> </a:t>
            </a:r>
            <a:r>
              <a:rPr lang="fr-FR" sz="2800" dirty="0" err="1">
                <a:latin typeface="Arial" charset="0"/>
                <a:cs typeface="Arial" charset="0"/>
              </a:rPr>
              <a:t>solidaria</a:t>
            </a:r>
            <a:r>
              <a:rPr lang="fr-FR" sz="2800" dirty="0">
                <a:latin typeface="Arial" charset="0"/>
                <a:cs typeface="Arial" charset="0"/>
              </a:rPr>
              <a:t> y </a:t>
            </a:r>
            <a:r>
              <a:rPr lang="fr-FR" sz="2800" dirty="0" err="1">
                <a:latin typeface="Arial" charset="0"/>
                <a:cs typeface="Arial" charset="0"/>
              </a:rPr>
              <a:t>esperanzadora</a:t>
            </a:r>
            <a:r>
              <a:rPr lang="fr-FR" sz="2800" dirty="0">
                <a:latin typeface="Arial" charset="0"/>
                <a:cs typeface="Arial" charset="0"/>
              </a:rPr>
              <a:t>, </a:t>
            </a:r>
            <a:r>
              <a:rPr lang="fr-FR" sz="2800" dirty="0" err="1" smtClean="0">
                <a:latin typeface="Arial" charset="0"/>
                <a:cs typeface="Arial" charset="0"/>
              </a:rPr>
              <a:t>nuestras</a:t>
            </a:r>
            <a:r>
              <a:rPr lang="fr-FR" sz="2800" dirty="0" smtClean="0">
                <a:latin typeface="Arial" charset="0"/>
                <a:cs typeface="Arial" charset="0"/>
              </a:rPr>
              <a:t> </a:t>
            </a:r>
            <a:r>
              <a:rPr lang="fr-FR" sz="2800" dirty="0" err="1">
                <a:latin typeface="Arial" charset="0"/>
                <a:cs typeface="Arial" charset="0"/>
              </a:rPr>
              <a:t>leyes</a:t>
            </a:r>
            <a:r>
              <a:rPr lang="fr-FR" sz="2800" dirty="0">
                <a:latin typeface="Arial" charset="0"/>
                <a:cs typeface="Arial" charset="0"/>
              </a:rPr>
              <a:t>, </a:t>
            </a:r>
            <a:r>
              <a:rPr lang="fr-FR" sz="2800" dirty="0" err="1">
                <a:latin typeface="Arial" charset="0"/>
                <a:cs typeface="Arial" charset="0"/>
              </a:rPr>
              <a:t>nuestras</a:t>
            </a:r>
            <a:r>
              <a:rPr lang="fr-FR" sz="2800" dirty="0">
                <a:latin typeface="Arial" charset="0"/>
                <a:cs typeface="Arial" charset="0"/>
              </a:rPr>
              <a:t> luchas, </a:t>
            </a:r>
            <a:r>
              <a:rPr lang="fr-FR" sz="2800" dirty="0" err="1">
                <a:latin typeface="Arial" charset="0"/>
                <a:cs typeface="Arial" charset="0"/>
              </a:rPr>
              <a:t>todo</a:t>
            </a:r>
            <a:r>
              <a:rPr lang="fr-FR" sz="2800" dirty="0">
                <a:latin typeface="Arial" charset="0"/>
                <a:cs typeface="Arial" charset="0"/>
              </a:rPr>
              <a:t> </a:t>
            </a:r>
            <a:r>
              <a:rPr lang="fr-FR" sz="2800" dirty="0" err="1">
                <a:latin typeface="Arial" charset="0"/>
                <a:cs typeface="Arial" charset="0"/>
              </a:rPr>
              <a:t>educa</a:t>
            </a:r>
            <a:r>
              <a:rPr lang="fr-FR" sz="2800" dirty="0">
                <a:latin typeface="Arial" charset="0"/>
                <a:cs typeface="Arial" charset="0"/>
              </a:rPr>
              <a:t> y </a:t>
            </a:r>
            <a:r>
              <a:rPr lang="fr-FR" sz="2800" dirty="0" err="1">
                <a:latin typeface="Arial" charset="0"/>
                <a:cs typeface="Arial" charset="0"/>
              </a:rPr>
              <a:t>crea</a:t>
            </a:r>
            <a:r>
              <a:rPr lang="fr-FR" sz="2800" dirty="0">
                <a:latin typeface="Arial" charset="0"/>
                <a:cs typeface="Arial" charset="0"/>
              </a:rPr>
              <a:t> el </a:t>
            </a:r>
            <a:r>
              <a:rPr lang="fr-FR" sz="2800" dirty="0" err="1" smtClean="0">
                <a:latin typeface="Arial" charset="0"/>
                <a:cs typeface="Arial" charset="0"/>
              </a:rPr>
              <a:t>contexto</a:t>
            </a:r>
            <a:r>
              <a:rPr lang="fr-FR" sz="2800" dirty="0" smtClean="0">
                <a:latin typeface="Arial" charset="0"/>
                <a:cs typeface="Arial" charset="0"/>
              </a:rPr>
              <a:t> </a:t>
            </a:r>
            <a:r>
              <a:rPr lang="fr-FR" sz="2800" dirty="0">
                <a:latin typeface="Arial" charset="0"/>
                <a:cs typeface="Arial" charset="0"/>
              </a:rPr>
              <a:t>en el </a:t>
            </a:r>
            <a:r>
              <a:rPr lang="fr-FR" sz="2800" dirty="0" err="1">
                <a:latin typeface="Arial" charset="0"/>
                <a:cs typeface="Arial" charset="0"/>
              </a:rPr>
              <a:t>cual</a:t>
            </a:r>
            <a:r>
              <a:rPr lang="fr-FR" sz="2800" dirty="0">
                <a:latin typeface="Arial" charset="0"/>
                <a:cs typeface="Arial" charset="0"/>
              </a:rPr>
              <a:t> </a:t>
            </a:r>
            <a:r>
              <a:rPr lang="fr-FR" sz="2800" dirty="0" err="1">
                <a:latin typeface="Arial" charset="0"/>
                <a:cs typeface="Arial" charset="0"/>
              </a:rPr>
              <a:t>nuestras</a:t>
            </a:r>
            <a:r>
              <a:rPr lang="fr-FR" sz="2800" dirty="0">
                <a:latin typeface="Arial" charset="0"/>
                <a:cs typeface="Arial" charset="0"/>
              </a:rPr>
              <a:t> </a:t>
            </a:r>
            <a:r>
              <a:rPr lang="fr-FR" sz="2800" dirty="0" err="1">
                <a:latin typeface="Arial" charset="0"/>
                <a:cs typeface="Arial" charset="0"/>
              </a:rPr>
              <a:t>escuelas</a:t>
            </a:r>
            <a:r>
              <a:rPr lang="fr-FR" sz="2800" dirty="0">
                <a:latin typeface="Arial" charset="0"/>
                <a:cs typeface="Arial" charset="0"/>
              </a:rPr>
              <a:t> e </a:t>
            </a:r>
            <a:r>
              <a:rPr lang="fr-FR" sz="2800" dirty="0" err="1">
                <a:latin typeface="Arial" charset="0"/>
                <a:cs typeface="Arial" charset="0"/>
              </a:rPr>
              <a:t>instituciones</a:t>
            </a:r>
            <a:r>
              <a:rPr lang="fr-FR" sz="2800" dirty="0">
                <a:latin typeface="Arial" charset="0"/>
                <a:cs typeface="Arial" charset="0"/>
              </a:rPr>
              <a:t> </a:t>
            </a:r>
            <a:r>
              <a:rPr lang="fr-FR" sz="2800" dirty="0" err="1">
                <a:latin typeface="Arial" charset="0"/>
                <a:cs typeface="Arial" charset="0"/>
              </a:rPr>
              <a:t>operan</a:t>
            </a:r>
            <a:r>
              <a:rPr lang="fr-FR" sz="2800" dirty="0" err="1" smtClean="0">
                <a:latin typeface="Arial" charset="0"/>
                <a:cs typeface="Arial" charset="0"/>
              </a:rPr>
              <a:t>,y</a:t>
            </a:r>
            <a:r>
              <a:rPr lang="fr-FR" sz="2800" dirty="0" smtClean="0">
                <a:latin typeface="Arial" charset="0"/>
                <a:cs typeface="Arial" charset="0"/>
              </a:rPr>
              <a:t> </a:t>
            </a:r>
            <a:r>
              <a:rPr lang="fr-FR" sz="2800" dirty="0" err="1">
                <a:latin typeface="Arial" charset="0"/>
                <a:cs typeface="Arial" charset="0"/>
              </a:rPr>
              <a:t>hacen</a:t>
            </a:r>
            <a:r>
              <a:rPr lang="fr-FR" sz="2800" dirty="0">
                <a:latin typeface="Arial" charset="0"/>
                <a:cs typeface="Arial" charset="0"/>
              </a:rPr>
              <a:t> o no </a:t>
            </a:r>
            <a:r>
              <a:rPr lang="fr-FR" sz="2800" dirty="0" err="1">
                <a:latin typeface="Arial" charset="0"/>
                <a:cs typeface="Arial" charset="0"/>
              </a:rPr>
              <a:t>posible</a:t>
            </a:r>
            <a:r>
              <a:rPr lang="fr-FR" sz="2800" dirty="0">
                <a:latin typeface="Arial" charset="0"/>
                <a:cs typeface="Arial" charset="0"/>
              </a:rPr>
              <a:t> </a:t>
            </a:r>
            <a:r>
              <a:rPr lang="fr-FR" sz="2800" dirty="0" err="1">
                <a:latin typeface="Arial" charset="0"/>
                <a:cs typeface="Arial" charset="0"/>
              </a:rPr>
              <a:t>entender</a:t>
            </a:r>
            <a:r>
              <a:rPr lang="fr-FR" sz="2800" dirty="0">
                <a:latin typeface="Arial" charset="0"/>
                <a:cs typeface="Arial" charset="0"/>
              </a:rPr>
              <a:t> el </a:t>
            </a:r>
            <a:r>
              <a:rPr lang="fr-FR" sz="2800" dirty="0" err="1">
                <a:latin typeface="Arial" charset="0"/>
                <a:cs typeface="Arial" charset="0"/>
              </a:rPr>
              <a:t>significado</a:t>
            </a:r>
            <a:r>
              <a:rPr lang="fr-FR" sz="2800" dirty="0">
                <a:latin typeface="Arial" charset="0"/>
                <a:cs typeface="Arial" charset="0"/>
              </a:rPr>
              <a:t> </a:t>
            </a:r>
            <a:r>
              <a:rPr lang="fr-FR" sz="2800" dirty="0" err="1">
                <a:latin typeface="Arial" charset="0"/>
                <a:cs typeface="Arial" charset="0"/>
              </a:rPr>
              <a:t>sustantivo</a:t>
            </a:r>
            <a:r>
              <a:rPr lang="fr-FR" sz="2800" dirty="0">
                <a:latin typeface="Arial" charset="0"/>
                <a:cs typeface="Arial" charset="0"/>
              </a:rPr>
              <a:t> de </a:t>
            </a:r>
            <a:r>
              <a:rPr lang="fr-FR" sz="2800" dirty="0" smtClean="0">
                <a:latin typeface="Arial" charset="0"/>
                <a:cs typeface="Arial" charset="0"/>
              </a:rPr>
              <a:t>la </a:t>
            </a:r>
            <a:r>
              <a:rPr lang="fr-FR" sz="2800" dirty="0" err="1" smtClean="0">
                <a:latin typeface="Arial" charset="0"/>
                <a:cs typeface="Arial" charset="0"/>
              </a:rPr>
              <a:t>democracia</a:t>
            </a:r>
            <a:r>
              <a:rPr lang="fr-FR" sz="2800" dirty="0">
                <a:latin typeface="Arial" charset="0"/>
                <a:cs typeface="Arial" charset="0"/>
              </a:rPr>
              <a:t>,</a:t>
            </a:r>
            <a:r>
              <a:rPr lang="es-MX" sz="2800" dirty="0">
                <a:latin typeface="Arial" charset="0"/>
                <a:cs typeface="Arial" charset="0"/>
              </a:rPr>
              <a:t> de la paz,</a:t>
            </a:r>
            <a:r>
              <a:rPr lang="fr-FR" sz="2800" dirty="0">
                <a:latin typeface="Arial" charset="0"/>
                <a:cs typeface="Arial" charset="0"/>
              </a:rPr>
              <a:t> o al contrario, </a:t>
            </a:r>
            <a:r>
              <a:rPr lang="fr-FR" sz="2800" dirty="0" err="1">
                <a:latin typeface="Arial" charset="0"/>
                <a:cs typeface="Arial" charset="0"/>
              </a:rPr>
              <a:t>lo</a:t>
            </a:r>
            <a:r>
              <a:rPr lang="fr-FR" sz="2800" dirty="0">
                <a:latin typeface="Arial" charset="0"/>
                <a:cs typeface="Arial" charset="0"/>
              </a:rPr>
              <a:t> </a:t>
            </a:r>
            <a:r>
              <a:rPr lang="fr-FR" sz="2800" dirty="0" err="1">
                <a:latin typeface="Arial" charset="0"/>
                <a:cs typeface="Arial" charset="0"/>
              </a:rPr>
              <a:t>fracturan</a:t>
            </a:r>
            <a:r>
              <a:rPr lang="fr-FR" dirty="0">
                <a:latin typeface="Arial" charset="0"/>
                <a:cs typeface="Arial" charset="0"/>
              </a:rPr>
              <a:t>.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8079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Definición de Educación en Derechos Humanos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MX" dirty="0" smtClean="0"/>
              <a:t>La </a:t>
            </a:r>
            <a:r>
              <a:rPr lang="es-ES_tradnl" dirty="0" smtClean="0"/>
              <a:t>educación en derechos humanos, se considera como</a:t>
            </a:r>
            <a:r>
              <a:rPr lang="es-ES_tradnl" i="1" dirty="0" smtClean="0"/>
              <a:t> la práctica educativa que se basa en el reconocimiento, la defensa, respeto y la promoción de los derechos humanos, que tiene por objeto desarrollar en los individuos y los pueblos sus máximas capacidades como sujetos de derechos y brindarles las herramientas y elementos para hacerlos efectivos. Se trata de una formación que reconoce las dimensiones histórica, política y social de la educación, que se funda en los valores, principios, mecanismos e instituciones relativos a los derechos humanos en su integralidad y en su relación de interdependencia e indivisibilidad con la democracia, el desarrollo y la paz.(5)</a:t>
            </a:r>
          </a:p>
          <a:p>
            <a:pPr algn="just">
              <a:buNone/>
            </a:pPr>
            <a:r>
              <a:rPr lang="es-ES_tradnl" sz="2300" i="1" dirty="0" smtClean="0"/>
              <a:t>(5)</a:t>
            </a:r>
            <a:r>
              <a:rPr lang="es-ES_tradnl" i="1" dirty="0" smtClean="0"/>
              <a:t> </a:t>
            </a:r>
            <a:r>
              <a:rPr lang="es-MX" sz="2300" dirty="0" smtClean="0"/>
              <a:t>Gloria Ramírez. La educación ciudadana ante los retos de la democracia. Ed. UNESCO, México 2006, p. 49</a:t>
            </a:r>
            <a:endParaRPr lang="es-E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548680"/>
            <a:ext cx="7239000" cy="576064"/>
          </a:xfrm>
        </p:spPr>
        <p:txBody>
          <a:bodyPr>
            <a:noAutofit/>
          </a:bodyPr>
          <a:lstStyle/>
          <a:p>
            <a:r>
              <a:rPr lang="es-ES" sz="2800" dirty="0" smtClean="0">
                <a:solidFill>
                  <a:srgbClr val="0000FF"/>
                </a:solidFill>
              </a:rPr>
              <a:t>Reforma Constitucional en Materia de Derechos Humanos</a:t>
            </a:r>
            <a:endParaRPr lang="es-MX" sz="3200" dirty="0">
              <a:solidFill>
                <a:srgbClr val="0000FF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39752" y="1340768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Artículo 1º párrafo tercero:</a:t>
            </a:r>
            <a:endParaRPr lang="es-ES" sz="2800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248472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….</a:t>
            </a:r>
            <a:r>
              <a:rPr lang="es-ES" sz="2800" dirty="0" smtClean="0"/>
              <a:t>Todas las autoridades, en el ámbito de sus competencias, tienen la obligación de promover, respetar, proteger y garantizar los derechos humanos de conformidad con los principios de universalidad, interdependencia, indivisibilidad y progresividad. En consecuencia, el Estado deberá prevenir, investigar, sancionar y reparar las violaciones a los derechos humanos, en los términos que establezca la ley.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326219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Principios en materia de derechos humanos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899592" y="1556792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971600" y="1484784"/>
            <a:ext cx="7200800" cy="5040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artículo 1º constitucional incluyó los siguientes principios: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76557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Reforma Constitucional en Materia de Derechos Humanos</a:t>
            </a:r>
            <a:br>
              <a:rPr lang="es-ES" sz="3600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11560" y="2204865"/>
          <a:ext cx="770485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339752" y="1484784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Artículo 1º</a:t>
            </a:r>
            <a:endParaRPr lang="es-ES" sz="3200" dirty="0"/>
          </a:p>
        </p:txBody>
      </p:sp>
      <p:sp>
        <p:nvSpPr>
          <p:cNvPr id="6" name="5 Rectángulo"/>
          <p:cNvSpPr/>
          <p:nvPr/>
        </p:nvSpPr>
        <p:spPr>
          <a:xfrm>
            <a:off x="1043608" y="6093296"/>
            <a:ext cx="7056784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baseline="30000" dirty="0" smtClean="0">
                <a:solidFill>
                  <a:schemeClr val="tx1"/>
                </a:solidFill>
              </a:rPr>
              <a:t>11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sz="1100" dirty="0" err="1" smtClean="0">
                <a:solidFill>
                  <a:schemeClr val="tx1"/>
                </a:solidFill>
              </a:rPr>
              <a:t>Abregú</a:t>
            </a:r>
            <a:r>
              <a:rPr lang="es-MX" sz="1100" dirty="0" smtClean="0">
                <a:solidFill>
                  <a:schemeClr val="tx1"/>
                </a:solidFill>
              </a:rPr>
              <a:t>, Martín y </a:t>
            </a:r>
            <a:r>
              <a:rPr lang="es-MX" sz="1100" dirty="0" err="1" smtClean="0">
                <a:solidFill>
                  <a:schemeClr val="tx1"/>
                </a:solidFill>
              </a:rPr>
              <a:t>Courtis</a:t>
            </a:r>
            <a:r>
              <a:rPr lang="es-MX" sz="1100" dirty="0" smtClean="0">
                <a:solidFill>
                  <a:schemeClr val="tx1"/>
                </a:solidFill>
              </a:rPr>
              <a:t>, Christian (</a:t>
            </a:r>
            <a:r>
              <a:rPr lang="es-MX" sz="1100" dirty="0" err="1" smtClean="0">
                <a:solidFill>
                  <a:schemeClr val="tx1"/>
                </a:solidFill>
              </a:rPr>
              <a:t>comps</a:t>
            </a:r>
            <a:r>
              <a:rPr lang="es-MX" sz="1100" dirty="0" smtClean="0">
                <a:solidFill>
                  <a:schemeClr val="tx1"/>
                </a:solidFill>
              </a:rPr>
              <a:t>.) La aplicación de los tratados sobre derechos humanos por los tribunales locales, Buenos Aires, Editores del Puerto, 1997, p. 163.</a:t>
            </a:r>
            <a:endParaRPr lang="es-MX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73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Principios en materia de derechos humanos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971600" y="1628800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7266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/>
              <a:t>Artículo 3º Constitucional</a:t>
            </a:r>
            <a:endParaRPr lang="es-ES" sz="3600" dirty="0"/>
          </a:p>
        </p:txBody>
      </p:sp>
      <p:graphicFrame>
        <p:nvGraphicFramePr>
          <p:cNvPr id="7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7859216" cy="4133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0368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8 Imagen" descr="Personificadores_ProNalEDH.jpg"/>
          <p:cNvPicPr>
            <a:picLocks noChangeAspect="1" noChangeArrowheads="1"/>
          </p:cNvPicPr>
          <p:nvPr/>
        </p:nvPicPr>
        <p:blipFill>
          <a:blip r:embed="rId2" cstate="print"/>
          <a:srcRect r="824" b="28947"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dirty="0" smtClean="0"/>
              <a:t>Consecuencias de la Reforma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dirty="0" smtClean="0"/>
              <a:t>El Estado tiene la obligación de educar en derechos humanos, para lo cual debe establecer una política de carácter transversal.</a:t>
            </a:r>
          </a:p>
          <a:p>
            <a:pPr algn="just"/>
            <a:r>
              <a:rPr lang="es-ES" dirty="0" smtClean="0"/>
              <a:t>El Estado debe atender los compromisos contraídos a nivel internacional en materia de derechos humanos, lo cual incluye las recomendaciones emitidas respecto del derecho a la educación y la educación en derechos humanos.</a:t>
            </a:r>
          </a:p>
          <a:p>
            <a:pPr algn="just"/>
            <a:r>
              <a:rPr lang="es-ES" dirty="0" smtClean="0"/>
              <a:t>Para poder educar en derechos humanos es necesario que los docentes  sean formados en derechos humanos.</a:t>
            </a:r>
          </a:p>
          <a:p>
            <a:pPr algn="just"/>
            <a:r>
              <a:rPr lang="es-ES" dirty="0" smtClean="0"/>
              <a:t>Es indispensable integrar los contenidos de derechos humanos en todos los tipos, niveles y modalidades de educación.</a:t>
            </a:r>
          </a:p>
          <a:p>
            <a:pPr algn="just"/>
            <a:r>
              <a:rPr lang="es-ES" dirty="0" smtClean="0"/>
              <a:t>Es importante impulsar el desarrollo de investigaciones en esta materia.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46280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</TotalTime>
  <Words>1865</Words>
  <Application>Microsoft Office PowerPoint</Application>
  <PresentationFormat>Presentación en pantalla (4:3)</PresentationFormat>
  <Paragraphs>146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Diapositiva 1</vt:lpstr>
      <vt:lpstr>Diapositiva 2</vt:lpstr>
      <vt:lpstr>Definición de Educación en Derechos Humanos</vt:lpstr>
      <vt:lpstr>Reforma Constitucional en Materia de Derechos Humanos</vt:lpstr>
      <vt:lpstr>Principios en materia de derechos humanos</vt:lpstr>
      <vt:lpstr>  Reforma Constitucional en Materia de Derechos Humanos  </vt:lpstr>
      <vt:lpstr>Principios en materia de derechos humanos</vt:lpstr>
      <vt:lpstr>Artículo 3º Constitucional</vt:lpstr>
      <vt:lpstr>Consecuencias de la Reforma</vt:lpstr>
      <vt:lpstr>Diapositiva 10</vt:lpstr>
      <vt:lpstr>Diapositiva 11</vt:lpstr>
      <vt:lpstr>Diapositiva 12</vt:lpstr>
      <vt:lpstr>conclusiones</vt:lpstr>
      <vt:lpstr>Diapositiva 14</vt:lpstr>
      <vt:lpstr>Objetivo del ProNalEDH</vt:lpstr>
      <vt:lpstr>Justificación</vt:lpstr>
      <vt:lpstr>Ámbitos de Acción</vt:lpstr>
      <vt:lpstr>Características</vt:lpstr>
      <vt:lpstr>Elementos para su implementación</vt:lpstr>
      <vt:lpstr>Organización </vt:lpstr>
      <vt:lpstr>Diapositiva 21</vt:lpstr>
      <vt:lpstr>Diapositiva 22</vt:lpstr>
      <vt:lpstr>Conclusiones</vt:lpstr>
      <vt:lpstr>Cultura de paz y educación en  derechos humanos un mismo fin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DERECHO A LA EDUCACIÓN EN EL MARCO DE LOS DERECHOS HUMANOS</dc:title>
  <dc:creator>LAPAMDH02</dc:creator>
  <cp:lastModifiedBy>Depto. Computo</cp:lastModifiedBy>
  <cp:revision>71</cp:revision>
  <dcterms:created xsi:type="dcterms:W3CDTF">2011-06-09T15:06:41Z</dcterms:created>
  <dcterms:modified xsi:type="dcterms:W3CDTF">2013-09-20T23:54:59Z</dcterms:modified>
</cp:coreProperties>
</file>