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doc" ContentType="application/msword"/>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18" r:id="rId3"/>
    <p:sldMasterId id="2147483834" r:id="rId4"/>
    <p:sldMasterId id="2147483847" r:id="rId5"/>
    <p:sldMasterId id="2147483860" r:id="rId6"/>
  </p:sldMasterIdLst>
  <p:notesMasterIdLst>
    <p:notesMasterId r:id="rId55"/>
  </p:notesMasterIdLst>
  <p:sldIdLst>
    <p:sldId id="256" r:id="rId7"/>
    <p:sldId id="259" r:id="rId8"/>
    <p:sldId id="266" r:id="rId9"/>
    <p:sldId id="278" r:id="rId10"/>
    <p:sldId id="267" r:id="rId11"/>
    <p:sldId id="285" r:id="rId12"/>
    <p:sldId id="310" r:id="rId13"/>
    <p:sldId id="273" r:id="rId14"/>
    <p:sldId id="313" r:id="rId15"/>
    <p:sldId id="282" r:id="rId16"/>
    <p:sldId id="279" r:id="rId17"/>
    <p:sldId id="277" r:id="rId18"/>
    <p:sldId id="276" r:id="rId19"/>
    <p:sldId id="283" r:id="rId20"/>
    <p:sldId id="261" r:id="rId21"/>
    <p:sldId id="316" r:id="rId22"/>
    <p:sldId id="286" r:id="rId23"/>
    <p:sldId id="287" r:id="rId24"/>
    <p:sldId id="317" r:id="rId25"/>
    <p:sldId id="290" r:id="rId26"/>
    <p:sldId id="291" r:id="rId27"/>
    <p:sldId id="292" r:id="rId28"/>
    <p:sldId id="268" r:id="rId29"/>
    <p:sldId id="293" r:id="rId30"/>
    <p:sldId id="297" r:id="rId31"/>
    <p:sldId id="262" r:id="rId32"/>
    <p:sldId id="298" r:id="rId33"/>
    <p:sldId id="303" r:id="rId34"/>
    <p:sldId id="296" r:id="rId35"/>
    <p:sldId id="299" r:id="rId36"/>
    <p:sldId id="263" r:id="rId37"/>
    <p:sldId id="305" r:id="rId38"/>
    <p:sldId id="306" r:id="rId39"/>
    <p:sldId id="260" r:id="rId40"/>
    <p:sldId id="318" r:id="rId41"/>
    <p:sldId id="300" r:id="rId42"/>
    <p:sldId id="323" r:id="rId43"/>
    <p:sldId id="301" r:id="rId44"/>
    <p:sldId id="320" r:id="rId45"/>
    <p:sldId id="302" r:id="rId46"/>
    <p:sldId id="294" r:id="rId47"/>
    <p:sldId id="319" r:id="rId48"/>
    <p:sldId id="269" r:id="rId49"/>
    <p:sldId id="270" r:id="rId50"/>
    <p:sldId id="271" r:id="rId51"/>
    <p:sldId id="307" r:id="rId52"/>
    <p:sldId id="264" r:id="rId53"/>
    <p:sldId id="304" r:id="rId5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195A4-F315-4746-BF95-51DF2C4A2B11}" type="doc">
      <dgm:prSet loTypeId="urn:microsoft.com/office/officeart/2005/8/layout/cycle5" loCatId="cycle" qsTypeId="urn:microsoft.com/office/officeart/2005/8/quickstyle/simple2" qsCatId="simple" csTypeId="urn:microsoft.com/office/officeart/2005/8/colors/colorful1" csCatId="colorful" phldr="1"/>
      <dgm:spPr/>
      <dgm:t>
        <a:bodyPr/>
        <a:lstStyle/>
        <a:p>
          <a:endParaRPr lang="en-US"/>
        </a:p>
      </dgm:t>
    </dgm:pt>
    <dgm:pt modelId="{BABA06CC-DC38-49FE-8C80-D7997835A1E0}">
      <dgm:prSet phldrT="[Texto]" custT="1"/>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t>Historia</a:t>
          </a:r>
        </a:p>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t>Cultura</a:t>
          </a:r>
        </a:p>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t>Naturaleza</a:t>
          </a:r>
          <a:endParaRPr lang="es-MX" sz="2000" b="1" dirty="0" smtClean="0"/>
        </a:p>
      </dgm:t>
    </dgm:pt>
    <dgm:pt modelId="{7E65E5D6-46C2-4CA8-994A-A1E48C7A6BFF}" type="parTrans" cxnId="{4789A784-7623-48B1-9B2C-4440BF0554CA}">
      <dgm:prSet/>
      <dgm:spPr/>
      <dgm:t>
        <a:bodyPr/>
        <a:lstStyle/>
        <a:p>
          <a:endParaRPr lang="en-US"/>
        </a:p>
      </dgm:t>
    </dgm:pt>
    <dgm:pt modelId="{A33AE19D-6E6F-498F-B80E-E6F08CC8470B}" type="sibTrans" cxnId="{4789A784-7623-48B1-9B2C-4440BF0554CA}">
      <dgm:prSet/>
      <dgm:spPr/>
      <dgm:t>
        <a:bodyPr/>
        <a:lstStyle/>
        <a:p>
          <a:endParaRPr lang="en-US"/>
        </a:p>
      </dgm:t>
    </dgm:pt>
    <dgm:pt modelId="{205DB1CA-97A3-49BE-8E46-98E8636633AE}">
      <dgm:prSet phldrT="[Texto]" custT="1"/>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solidFill>
                <a:schemeClr val="accent2">
                  <a:lumMod val="75000"/>
                </a:schemeClr>
              </a:solidFill>
            </a:rPr>
            <a:t>Incorporación</a:t>
          </a:r>
        </a:p>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solidFill>
                <a:schemeClr val="accent2">
                  <a:lumMod val="75000"/>
                </a:schemeClr>
              </a:solidFill>
            </a:rPr>
            <a:t>Educación</a:t>
          </a:r>
        </a:p>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solidFill>
                <a:schemeClr val="accent2">
                  <a:lumMod val="75000"/>
                </a:schemeClr>
              </a:solidFill>
            </a:rPr>
            <a:t>Formal</a:t>
          </a:r>
          <a:endParaRPr lang="es-MX" sz="2000" b="1" dirty="0" smtClean="0">
            <a:solidFill>
              <a:schemeClr val="accent2">
                <a:lumMod val="75000"/>
              </a:schemeClr>
            </a:solidFill>
          </a:endParaRPr>
        </a:p>
      </dgm:t>
    </dgm:pt>
    <dgm:pt modelId="{39641C0E-863A-43AD-89CF-51FC4BFB9482}" type="parTrans" cxnId="{C1CE7098-E255-4CC7-B39A-6BCE55955B10}">
      <dgm:prSet/>
      <dgm:spPr/>
      <dgm:t>
        <a:bodyPr/>
        <a:lstStyle/>
        <a:p>
          <a:endParaRPr lang="en-US"/>
        </a:p>
      </dgm:t>
    </dgm:pt>
    <dgm:pt modelId="{2434B919-F285-4E59-AA63-25BD601B743D}" type="sibTrans" cxnId="{C1CE7098-E255-4CC7-B39A-6BCE55955B10}">
      <dgm:prSet/>
      <dgm:spPr/>
      <dgm:t>
        <a:bodyPr/>
        <a:lstStyle/>
        <a:p>
          <a:endParaRPr lang="en-US"/>
        </a:p>
      </dgm:t>
    </dgm:pt>
    <dgm:pt modelId="{4C22620A-D146-4DA3-8727-1DDF40F20AB4}">
      <dgm:prSet phldrT="[Texto]" custT="1"/>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solidFill>
                <a:schemeClr val="accent2">
                  <a:lumMod val="75000"/>
                </a:schemeClr>
              </a:solidFill>
            </a:rPr>
            <a:t>Educación</a:t>
          </a:r>
        </a:p>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solidFill>
                <a:schemeClr val="accent2">
                  <a:lumMod val="75000"/>
                </a:schemeClr>
              </a:solidFill>
            </a:rPr>
            <a:t>No Formal</a:t>
          </a:r>
          <a:endParaRPr lang="es-MX" sz="2000" b="1" dirty="0" smtClean="0">
            <a:solidFill>
              <a:schemeClr val="accent2">
                <a:lumMod val="75000"/>
              </a:schemeClr>
            </a:solidFill>
          </a:endParaRPr>
        </a:p>
        <a:p>
          <a:pPr defTabSz="533400">
            <a:lnSpc>
              <a:spcPct val="90000"/>
            </a:lnSpc>
            <a:spcBef>
              <a:spcPct val="0"/>
            </a:spcBef>
            <a:spcAft>
              <a:spcPct val="35000"/>
            </a:spcAft>
          </a:pPr>
          <a:endParaRPr lang="en-US" dirty="0"/>
        </a:p>
      </dgm:t>
    </dgm:pt>
    <dgm:pt modelId="{E54ABEAC-E03A-4BDA-8B71-AB73B3643BE9}" type="parTrans" cxnId="{F6944392-D9FC-4C2F-B017-626D9A297B74}">
      <dgm:prSet/>
      <dgm:spPr/>
      <dgm:t>
        <a:bodyPr/>
        <a:lstStyle/>
        <a:p>
          <a:endParaRPr lang="en-US"/>
        </a:p>
      </dgm:t>
    </dgm:pt>
    <dgm:pt modelId="{A4B68392-66D7-4616-A7FC-DD869C8322AE}" type="sibTrans" cxnId="{F6944392-D9FC-4C2F-B017-626D9A297B74}">
      <dgm:prSet/>
      <dgm:spPr/>
      <dgm:t>
        <a:bodyPr/>
        <a:lstStyle/>
        <a:p>
          <a:endParaRPr lang="en-US"/>
        </a:p>
      </dgm:t>
    </dgm:pt>
    <dgm:pt modelId="{784932B5-4668-4728-94E9-76319D109743}">
      <dgm:prSet phldrT="[Texto]" custT="1"/>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CR" sz="2000" b="1" dirty="0" smtClean="0"/>
            <a:t>Nuevas</a:t>
          </a:r>
        </a:p>
        <a:p>
          <a:pPr marL="0" marR="0" lvl="3" indent="0" defTabSz="914400" eaLnBrk="1" fontAlgn="auto" latinLnBrk="0" hangingPunct="1">
            <a:lnSpc>
              <a:spcPct val="100000"/>
            </a:lnSpc>
            <a:spcBef>
              <a:spcPts val="0"/>
            </a:spcBef>
            <a:spcAft>
              <a:spcPts val="0"/>
            </a:spcAft>
            <a:buClrTx/>
            <a:buSzTx/>
            <a:buFontTx/>
            <a:buNone/>
            <a:tabLst/>
            <a:defRPr/>
          </a:pPr>
          <a:r>
            <a:rPr lang="es-CR" sz="2000" b="1" dirty="0" smtClean="0"/>
            <a:t>Sociedades</a:t>
          </a:r>
          <a:endParaRPr lang="es-CR" sz="2000" b="1" dirty="0" smtClean="0"/>
        </a:p>
        <a:p>
          <a:pPr defTabSz="533400">
            <a:lnSpc>
              <a:spcPct val="90000"/>
            </a:lnSpc>
            <a:spcBef>
              <a:spcPct val="0"/>
            </a:spcBef>
            <a:spcAft>
              <a:spcPct val="35000"/>
            </a:spcAft>
          </a:pPr>
          <a:endParaRPr lang="en-US" dirty="0"/>
        </a:p>
      </dgm:t>
    </dgm:pt>
    <dgm:pt modelId="{97985484-365A-4511-8469-56C70740D1DF}" type="parTrans" cxnId="{99D81F88-050E-46AC-929A-5A50D823E3C0}">
      <dgm:prSet/>
      <dgm:spPr/>
      <dgm:t>
        <a:bodyPr/>
        <a:lstStyle/>
        <a:p>
          <a:endParaRPr lang="en-US"/>
        </a:p>
      </dgm:t>
    </dgm:pt>
    <dgm:pt modelId="{9811C5FE-8F27-4AE5-9838-8D7AF53C61CD}" type="sibTrans" cxnId="{99D81F88-050E-46AC-929A-5A50D823E3C0}">
      <dgm:prSet/>
      <dgm:spPr/>
      <dgm:t>
        <a:bodyPr/>
        <a:lstStyle/>
        <a:p>
          <a:endParaRPr lang="en-US"/>
        </a:p>
      </dgm:t>
    </dgm:pt>
    <dgm:pt modelId="{AE5D44C3-E3E8-47B0-AE22-0E55AF03E754}">
      <dgm:prSet custT="1"/>
      <dgm:spPr>
        <a:solidFill>
          <a:srgbClr val="0070C0"/>
        </a:solidFill>
      </dgm:spPr>
      <dgm:t>
        <a:bodyPr/>
        <a:lstStyle/>
        <a:p>
          <a:pPr defTabSz="444500">
            <a:lnSpc>
              <a:spcPct val="90000"/>
            </a:lnSpc>
            <a:spcBef>
              <a:spcPct val="0"/>
            </a:spcBef>
            <a:spcAft>
              <a:spcPct val="35000"/>
            </a:spcAft>
          </a:pPr>
          <a:r>
            <a:rPr lang="en-US" sz="2000" dirty="0" err="1" smtClean="0"/>
            <a:t>Cultura</a:t>
          </a:r>
          <a:endParaRPr lang="en-US" sz="2000" dirty="0" smtClean="0"/>
        </a:p>
        <a:p>
          <a:pPr defTabSz="444500">
            <a:lnSpc>
              <a:spcPct val="90000"/>
            </a:lnSpc>
            <a:spcBef>
              <a:spcPct val="0"/>
            </a:spcBef>
            <a:spcAft>
              <a:spcPct val="35000"/>
            </a:spcAft>
          </a:pPr>
          <a:r>
            <a:rPr lang="en-US" sz="2000" dirty="0" err="1" smtClean="0"/>
            <a:t>Ambiental</a:t>
          </a:r>
          <a:endParaRPr lang="en-US" sz="2000" dirty="0" smtClean="0"/>
        </a:p>
      </dgm:t>
    </dgm:pt>
    <dgm:pt modelId="{FE8D16D8-0531-4AC9-A562-4469692CEF12}" type="parTrans" cxnId="{FF73A75A-A803-46C3-805F-15CD7C7BD9F2}">
      <dgm:prSet/>
      <dgm:spPr/>
      <dgm:t>
        <a:bodyPr/>
        <a:lstStyle/>
        <a:p>
          <a:endParaRPr lang="en-US"/>
        </a:p>
      </dgm:t>
    </dgm:pt>
    <dgm:pt modelId="{2092AFD7-C632-477F-A2AF-8A68CBFE3219}" type="sibTrans" cxnId="{FF73A75A-A803-46C3-805F-15CD7C7BD9F2}">
      <dgm:prSet/>
      <dgm:spPr/>
      <dgm:t>
        <a:bodyPr/>
        <a:lstStyle/>
        <a:p>
          <a:endParaRPr lang="en-US"/>
        </a:p>
      </dgm:t>
    </dgm:pt>
    <dgm:pt modelId="{B6B68AA4-1F06-4E06-846C-067D3E353298}">
      <dgm:prSet phldrT="[Texto]" custT="1"/>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CR" sz="2000" b="1" dirty="0" smtClean="0">
              <a:solidFill>
                <a:schemeClr val="accent2">
                  <a:lumMod val="75000"/>
                </a:schemeClr>
              </a:solidFill>
            </a:rPr>
            <a:t>Educación</a:t>
          </a:r>
        </a:p>
        <a:p>
          <a:pPr marL="0" marR="0" lvl="3" indent="0" defTabSz="914400" eaLnBrk="1" fontAlgn="auto" latinLnBrk="0" hangingPunct="1">
            <a:lnSpc>
              <a:spcPct val="100000"/>
            </a:lnSpc>
            <a:spcBef>
              <a:spcPts val="0"/>
            </a:spcBef>
            <a:spcAft>
              <a:spcPts val="0"/>
            </a:spcAft>
            <a:buClrTx/>
            <a:buSzTx/>
            <a:buFontTx/>
            <a:buNone/>
            <a:tabLst/>
            <a:defRPr/>
          </a:pPr>
          <a:r>
            <a:rPr lang="es-CR" sz="2000" b="1" dirty="0" smtClean="0">
              <a:solidFill>
                <a:schemeClr val="accent2">
                  <a:lumMod val="75000"/>
                </a:schemeClr>
              </a:solidFill>
            </a:rPr>
            <a:t>Informal</a:t>
          </a:r>
          <a:endParaRPr lang="es-CR" sz="2000" b="1" dirty="0" smtClean="0">
            <a:solidFill>
              <a:schemeClr val="accent2">
                <a:lumMod val="75000"/>
              </a:schemeClr>
            </a:solidFill>
          </a:endParaRPr>
        </a:p>
        <a:p>
          <a:pPr defTabSz="533400">
            <a:lnSpc>
              <a:spcPct val="90000"/>
            </a:lnSpc>
            <a:spcBef>
              <a:spcPct val="0"/>
            </a:spcBef>
            <a:spcAft>
              <a:spcPct val="35000"/>
            </a:spcAft>
          </a:pPr>
          <a:endParaRPr lang="en-US" dirty="0"/>
        </a:p>
      </dgm:t>
    </dgm:pt>
    <dgm:pt modelId="{798E1F0C-50FC-4656-B0C1-4A2620CB44B7}" type="sibTrans" cxnId="{EF04FE1E-C347-4CB8-AC7A-16CD29BFD36D}">
      <dgm:prSet/>
      <dgm:spPr/>
      <dgm:t>
        <a:bodyPr/>
        <a:lstStyle/>
        <a:p>
          <a:endParaRPr lang="en-US"/>
        </a:p>
      </dgm:t>
    </dgm:pt>
    <dgm:pt modelId="{586A6875-365C-41FD-9BBB-45BE571E4C16}" type="parTrans" cxnId="{EF04FE1E-C347-4CB8-AC7A-16CD29BFD36D}">
      <dgm:prSet/>
      <dgm:spPr/>
      <dgm:t>
        <a:bodyPr/>
        <a:lstStyle/>
        <a:p>
          <a:endParaRPr lang="en-US"/>
        </a:p>
      </dgm:t>
    </dgm:pt>
    <dgm:pt modelId="{308ACC1C-1F9E-4E74-81AA-778687B6C5FB}" type="pres">
      <dgm:prSet presAssocID="{CEE195A4-F315-4746-BF95-51DF2C4A2B11}" presName="cycle" presStyleCnt="0">
        <dgm:presLayoutVars>
          <dgm:dir/>
          <dgm:resizeHandles val="exact"/>
        </dgm:presLayoutVars>
      </dgm:prSet>
      <dgm:spPr/>
      <dgm:t>
        <a:bodyPr/>
        <a:lstStyle/>
        <a:p>
          <a:endParaRPr lang="en-US"/>
        </a:p>
      </dgm:t>
    </dgm:pt>
    <dgm:pt modelId="{DD33039A-31CC-4AC5-A5DE-D11F3279FBAD}" type="pres">
      <dgm:prSet presAssocID="{BABA06CC-DC38-49FE-8C80-D7997835A1E0}" presName="node" presStyleLbl="node1" presStyleIdx="0" presStyleCnt="6" custScaleX="128776" custRadScaleRad="96015">
        <dgm:presLayoutVars>
          <dgm:bulletEnabled val="1"/>
        </dgm:presLayoutVars>
      </dgm:prSet>
      <dgm:spPr/>
      <dgm:t>
        <a:bodyPr/>
        <a:lstStyle/>
        <a:p>
          <a:endParaRPr lang="en-US"/>
        </a:p>
      </dgm:t>
    </dgm:pt>
    <dgm:pt modelId="{54B40F12-F87B-408D-903A-51FECFB8D578}" type="pres">
      <dgm:prSet presAssocID="{BABA06CC-DC38-49FE-8C80-D7997835A1E0}" presName="spNode" presStyleCnt="0"/>
      <dgm:spPr/>
      <dgm:t>
        <a:bodyPr/>
        <a:lstStyle/>
        <a:p>
          <a:endParaRPr lang="en-US"/>
        </a:p>
      </dgm:t>
    </dgm:pt>
    <dgm:pt modelId="{481E0A89-F87E-4D03-885E-B48413562D6A}" type="pres">
      <dgm:prSet presAssocID="{A33AE19D-6E6F-498F-B80E-E6F08CC8470B}" presName="sibTrans" presStyleLbl="sibTrans1D1" presStyleIdx="0" presStyleCnt="6"/>
      <dgm:spPr/>
      <dgm:t>
        <a:bodyPr/>
        <a:lstStyle/>
        <a:p>
          <a:endParaRPr lang="en-US"/>
        </a:p>
      </dgm:t>
    </dgm:pt>
    <dgm:pt modelId="{EDC5812E-4ABE-450E-993E-19502354ECA1}" type="pres">
      <dgm:prSet presAssocID="{205DB1CA-97A3-49BE-8E46-98E8636633AE}" presName="node" presStyleLbl="node1" presStyleIdx="1" presStyleCnt="6" custScaleX="140907" custRadScaleRad="111722" custRadScaleInc="17071">
        <dgm:presLayoutVars>
          <dgm:bulletEnabled val="1"/>
        </dgm:presLayoutVars>
      </dgm:prSet>
      <dgm:spPr/>
      <dgm:t>
        <a:bodyPr/>
        <a:lstStyle/>
        <a:p>
          <a:endParaRPr lang="en-US"/>
        </a:p>
      </dgm:t>
    </dgm:pt>
    <dgm:pt modelId="{DCA01894-4A5D-4DCD-ABF6-294675A0902B}" type="pres">
      <dgm:prSet presAssocID="{205DB1CA-97A3-49BE-8E46-98E8636633AE}" presName="spNode" presStyleCnt="0"/>
      <dgm:spPr/>
      <dgm:t>
        <a:bodyPr/>
        <a:lstStyle/>
        <a:p>
          <a:endParaRPr lang="en-US"/>
        </a:p>
      </dgm:t>
    </dgm:pt>
    <dgm:pt modelId="{CC512915-D1D5-419A-991C-E5C30A568333}" type="pres">
      <dgm:prSet presAssocID="{2434B919-F285-4E59-AA63-25BD601B743D}" presName="sibTrans" presStyleLbl="sibTrans1D1" presStyleIdx="1" presStyleCnt="6"/>
      <dgm:spPr/>
      <dgm:t>
        <a:bodyPr/>
        <a:lstStyle/>
        <a:p>
          <a:endParaRPr lang="en-US"/>
        </a:p>
      </dgm:t>
    </dgm:pt>
    <dgm:pt modelId="{90E95830-3D52-476F-8E42-C808C6764351}" type="pres">
      <dgm:prSet presAssocID="{4C22620A-D146-4DA3-8727-1DDF40F20AB4}" presName="node" presStyleLbl="node1" presStyleIdx="2" presStyleCnt="6" custScaleX="130761" custRadScaleRad="111712" custRadScaleInc="-17057">
        <dgm:presLayoutVars>
          <dgm:bulletEnabled val="1"/>
        </dgm:presLayoutVars>
      </dgm:prSet>
      <dgm:spPr/>
      <dgm:t>
        <a:bodyPr/>
        <a:lstStyle/>
        <a:p>
          <a:endParaRPr lang="en-US"/>
        </a:p>
      </dgm:t>
    </dgm:pt>
    <dgm:pt modelId="{CEE1D860-8C49-4BD7-9A85-6370397DE4BA}" type="pres">
      <dgm:prSet presAssocID="{4C22620A-D146-4DA3-8727-1DDF40F20AB4}" presName="spNode" presStyleCnt="0"/>
      <dgm:spPr/>
      <dgm:t>
        <a:bodyPr/>
        <a:lstStyle/>
        <a:p>
          <a:endParaRPr lang="en-US"/>
        </a:p>
      </dgm:t>
    </dgm:pt>
    <dgm:pt modelId="{76905F19-047F-40F6-A89F-5AAD5853AFE5}" type="pres">
      <dgm:prSet presAssocID="{A4B68392-66D7-4616-A7FC-DD869C8322AE}" presName="sibTrans" presStyleLbl="sibTrans1D1" presStyleIdx="2" presStyleCnt="6"/>
      <dgm:spPr/>
      <dgm:t>
        <a:bodyPr/>
        <a:lstStyle/>
        <a:p>
          <a:endParaRPr lang="en-US"/>
        </a:p>
      </dgm:t>
    </dgm:pt>
    <dgm:pt modelId="{FECC0257-86DD-4E77-892A-F016EB708B5B}" type="pres">
      <dgm:prSet presAssocID="{B6B68AA4-1F06-4E06-846C-067D3E353298}" presName="node" presStyleLbl="node1" presStyleIdx="3" presStyleCnt="6" custRadScaleRad="92691">
        <dgm:presLayoutVars>
          <dgm:bulletEnabled val="1"/>
        </dgm:presLayoutVars>
      </dgm:prSet>
      <dgm:spPr/>
      <dgm:t>
        <a:bodyPr/>
        <a:lstStyle/>
        <a:p>
          <a:endParaRPr lang="en-US"/>
        </a:p>
      </dgm:t>
    </dgm:pt>
    <dgm:pt modelId="{0BD30E60-24DA-4C0E-87DD-99B1AA4B325B}" type="pres">
      <dgm:prSet presAssocID="{B6B68AA4-1F06-4E06-846C-067D3E353298}" presName="spNode" presStyleCnt="0"/>
      <dgm:spPr/>
      <dgm:t>
        <a:bodyPr/>
        <a:lstStyle/>
        <a:p>
          <a:endParaRPr lang="en-US"/>
        </a:p>
      </dgm:t>
    </dgm:pt>
    <dgm:pt modelId="{595341D2-A7D5-4828-9BBA-284CC309276F}" type="pres">
      <dgm:prSet presAssocID="{798E1F0C-50FC-4656-B0C1-4A2620CB44B7}" presName="sibTrans" presStyleLbl="sibTrans1D1" presStyleIdx="3" presStyleCnt="6"/>
      <dgm:spPr/>
      <dgm:t>
        <a:bodyPr/>
        <a:lstStyle/>
        <a:p>
          <a:endParaRPr lang="en-US"/>
        </a:p>
      </dgm:t>
    </dgm:pt>
    <dgm:pt modelId="{8D0BB5B1-5CC2-45EF-BA9F-D1B352C4E0AB}" type="pres">
      <dgm:prSet presAssocID="{784932B5-4668-4728-94E9-76319D109743}" presName="node" presStyleLbl="node1" presStyleIdx="4" presStyleCnt="6" custScaleX="112296" custRadScaleRad="111747" custRadScaleInc="17103">
        <dgm:presLayoutVars>
          <dgm:bulletEnabled val="1"/>
        </dgm:presLayoutVars>
      </dgm:prSet>
      <dgm:spPr/>
      <dgm:t>
        <a:bodyPr/>
        <a:lstStyle/>
        <a:p>
          <a:endParaRPr lang="en-US"/>
        </a:p>
      </dgm:t>
    </dgm:pt>
    <dgm:pt modelId="{D74B4B66-4DF0-45F7-B867-F70723023BA5}" type="pres">
      <dgm:prSet presAssocID="{784932B5-4668-4728-94E9-76319D109743}" presName="spNode" presStyleCnt="0"/>
      <dgm:spPr/>
      <dgm:t>
        <a:bodyPr/>
        <a:lstStyle/>
        <a:p>
          <a:endParaRPr lang="en-US"/>
        </a:p>
      </dgm:t>
    </dgm:pt>
    <dgm:pt modelId="{722AFAB8-5A53-4B81-8F2C-2E42BBADF43A}" type="pres">
      <dgm:prSet presAssocID="{9811C5FE-8F27-4AE5-9838-8D7AF53C61CD}" presName="sibTrans" presStyleLbl="sibTrans1D1" presStyleIdx="4" presStyleCnt="6"/>
      <dgm:spPr/>
      <dgm:t>
        <a:bodyPr/>
        <a:lstStyle/>
        <a:p>
          <a:endParaRPr lang="en-US"/>
        </a:p>
      </dgm:t>
    </dgm:pt>
    <dgm:pt modelId="{962C0DF3-4469-40B5-9D05-15B3D3F9E7EE}" type="pres">
      <dgm:prSet presAssocID="{AE5D44C3-E3E8-47B0-AE22-0E55AF03E754}" presName="node" presStyleLbl="node1" presStyleIdx="5" presStyleCnt="6" custScaleX="122562" custRadScaleRad="111722" custRadScaleInc="-17071">
        <dgm:presLayoutVars>
          <dgm:bulletEnabled val="1"/>
        </dgm:presLayoutVars>
      </dgm:prSet>
      <dgm:spPr/>
      <dgm:t>
        <a:bodyPr/>
        <a:lstStyle/>
        <a:p>
          <a:endParaRPr lang="en-US"/>
        </a:p>
      </dgm:t>
    </dgm:pt>
    <dgm:pt modelId="{8B4B5065-E143-4963-8CC7-F71610992872}" type="pres">
      <dgm:prSet presAssocID="{AE5D44C3-E3E8-47B0-AE22-0E55AF03E754}" presName="spNode" presStyleCnt="0"/>
      <dgm:spPr/>
      <dgm:t>
        <a:bodyPr/>
        <a:lstStyle/>
        <a:p>
          <a:endParaRPr lang="en-US"/>
        </a:p>
      </dgm:t>
    </dgm:pt>
    <dgm:pt modelId="{FFA81469-F9B4-465D-AE04-9337AC345489}" type="pres">
      <dgm:prSet presAssocID="{2092AFD7-C632-477F-A2AF-8A68CBFE3219}" presName="sibTrans" presStyleLbl="sibTrans1D1" presStyleIdx="5" presStyleCnt="6"/>
      <dgm:spPr/>
      <dgm:t>
        <a:bodyPr/>
        <a:lstStyle/>
        <a:p>
          <a:endParaRPr lang="en-US"/>
        </a:p>
      </dgm:t>
    </dgm:pt>
  </dgm:ptLst>
  <dgm:cxnLst>
    <dgm:cxn modelId="{C4F0E442-523E-49E8-A8A9-5298E2810DEC}" type="presOf" srcId="{798E1F0C-50FC-4656-B0C1-4A2620CB44B7}" destId="{595341D2-A7D5-4828-9BBA-284CC309276F}" srcOrd="0" destOrd="0" presId="urn:microsoft.com/office/officeart/2005/8/layout/cycle5"/>
    <dgm:cxn modelId="{0D29A7B1-ED5F-4FF5-98E3-0CA5DC31E25E}" type="presOf" srcId="{2092AFD7-C632-477F-A2AF-8A68CBFE3219}" destId="{FFA81469-F9B4-465D-AE04-9337AC345489}" srcOrd="0" destOrd="0" presId="urn:microsoft.com/office/officeart/2005/8/layout/cycle5"/>
    <dgm:cxn modelId="{0DFFFDDF-E965-4600-AC4D-59F5A8925BCD}" type="presOf" srcId="{9811C5FE-8F27-4AE5-9838-8D7AF53C61CD}" destId="{722AFAB8-5A53-4B81-8F2C-2E42BBADF43A}" srcOrd="0" destOrd="0" presId="urn:microsoft.com/office/officeart/2005/8/layout/cycle5"/>
    <dgm:cxn modelId="{26A7B5A0-B1D5-4B02-BE04-55FBD2FCEBC5}" type="presOf" srcId="{205DB1CA-97A3-49BE-8E46-98E8636633AE}" destId="{EDC5812E-4ABE-450E-993E-19502354ECA1}" srcOrd="0" destOrd="0" presId="urn:microsoft.com/office/officeart/2005/8/layout/cycle5"/>
    <dgm:cxn modelId="{77C2FDF5-1042-4603-823F-88D1811EB4D0}" type="presOf" srcId="{BABA06CC-DC38-49FE-8C80-D7997835A1E0}" destId="{DD33039A-31CC-4AC5-A5DE-D11F3279FBAD}" srcOrd="0" destOrd="0" presId="urn:microsoft.com/office/officeart/2005/8/layout/cycle5"/>
    <dgm:cxn modelId="{11EAAA91-E0F4-4494-A090-7934D38A38A4}" type="presOf" srcId="{CEE195A4-F315-4746-BF95-51DF2C4A2B11}" destId="{308ACC1C-1F9E-4E74-81AA-778687B6C5FB}" srcOrd="0" destOrd="0" presId="urn:microsoft.com/office/officeart/2005/8/layout/cycle5"/>
    <dgm:cxn modelId="{74AB1244-1781-4416-8151-908F13604990}" type="presOf" srcId="{B6B68AA4-1F06-4E06-846C-067D3E353298}" destId="{FECC0257-86DD-4E77-892A-F016EB708B5B}" srcOrd="0" destOrd="0" presId="urn:microsoft.com/office/officeart/2005/8/layout/cycle5"/>
    <dgm:cxn modelId="{99D81F88-050E-46AC-929A-5A50D823E3C0}" srcId="{CEE195A4-F315-4746-BF95-51DF2C4A2B11}" destId="{784932B5-4668-4728-94E9-76319D109743}" srcOrd="4" destOrd="0" parTransId="{97985484-365A-4511-8469-56C70740D1DF}" sibTransId="{9811C5FE-8F27-4AE5-9838-8D7AF53C61CD}"/>
    <dgm:cxn modelId="{AA92AE3F-AC00-4DB3-BA0B-8D64C07A7516}" type="presOf" srcId="{A33AE19D-6E6F-498F-B80E-E6F08CC8470B}" destId="{481E0A89-F87E-4D03-885E-B48413562D6A}" srcOrd="0" destOrd="0" presId="urn:microsoft.com/office/officeart/2005/8/layout/cycle5"/>
    <dgm:cxn modelId="{EF04FE1E-C347-4CB8-AC7A-16CD29BFD36D}" srcId="{CEE195A4-F315-4746-BF95-51DF2C4A2B11}" destId="{B6B68AA4-1F06-4E06-846C-067D3E353298}" srcOrd="3" destOrd="0" parTransId="{586A6875-365C-41FD-9BBB-45BE571E4C16}" sibTransId="{798E1F0C-50FC-4656-B0C1-4A2620CB44B7}"/>
    <dgm:cxn modelId="{DFF75FA9-6DBC-439F-BE3B-DCD94D670863}" type="presOf" srcId="{2434B919-F285-4E59-AA63-25BD601B743D}" destId="{CC512915-D1D5-419A-991C-E5C30A568333}" srcOrd="0" destOrd="0" presId="urn:microsoft.com/office/officeart/2005/8/layout/cycle5"/>
    <dgm:cxn modelId="{C1CE7098-E255-4CC7-B39A-6BCE55955B10}" srcId="{CEE195A4-F315-4746-BF95-51DF2C4A2B11}" destId="{205DB1CA-97A3-49BE-8E46-98E8636633AE}" srcOrd="1" destOrd="0" parTransId="{39641C0E-863A-43AD-89CF-51FC4BFB9482}" sibTransId="{2434B919-F285-4E59-AA63-25BD601B743D}"/>
    <dgm:cxn modelId="{4789A784-7623-48B1-9B2C-4440BF0554CA}" srcId="{CEE195A4-F315-4746-BF95-51DF2C4A2B11}" destId="{BABA06CC-DC38-49FE-8C80-D7997835A1E0}" srcOrd="0" destOrd="0" parTransId="{7E65E5D6-46C2-4CA8-994A-A1E48C7A6BFF}" sibTransId="{A33AE19D-6E6F-498F-B80E-E6F08CC8470B}"/>
    <dgm:cxn modelId="{6E58E539-0F8F-4BD3-A6EB-178FC5407C61}" type="presOf" srcId="{4C22620A-D146-4DA3-8727-1DDF40F20AB4}" destId="{90E95830-3D52-476F-8E42-C808C6764351}" srcOrd="0" destOrd="0" presId="urn:microsoft.com/office/officeart/2005/8/layout/cycle5"/>
    <dgm:cxn modelId="{F6944392-D9FC-4C2F-B017-626D9A297B74}" srcId="{CEE195A4-F315-4746-BF95-51DF2C4A2B11}" destId="{4C22620A-D146-4DA3-8727-1DDF40F20AB4}" srcOrd="2" destOrd="0" parTransId="{E54ABEAC-E03A-4BDA-8B71-AB73B3643BE9}" sibTransId="{A4B68392-66D7-4616-A7FC-DD869C8322AE}"/>
    <dgm:cxn modelId="{FF73A75A-A803-46C3-805F-15CD7C7BD9F2}" srcId="{CEE195A4-F315-4746-BF95-51DF2C4A2B11}" destId="{AE5D44C3-E3E8-47B0-AE22-0E55AF03E754}" srcOrd="5" destOrd="0" parTransId="{FE8D16D8-0531-4AC9-A562-4469692CEF12}" sibTransId="{2092AFD7-C632-477F-A2AF-8A68CBFE3219}"/>
    <dgm:cxn modelId="{8FABE76F-4A72-463A-B9A2-160702D1870F}" type="presOf" srcId="{784932B5-4668-4728-94E9-76319D109743}" destId="{8D0BB5B1-5CC2-45EF-BA9F-D1B352C4E0AB}" srcOrd="0" destOrd="0" presId="urn:microsoft.com/office/officeart/2005/8/layout/cycle5"/>
    <dgm:cxn modelId="{53BAA944-0F7D-49CD-B888-0034C0D3B273}" type="presOf" srcId="{AE5D44C3-E3E8-47B0-AE22-0E55AF03E754}" destId="{962C0DF3-4469-40B5-9D05-15B3D3F9E7EE}" srcOrd="0" destOrd="0" presId="urn:microsoft.com/office/officeart/2005/8/layout/cycle5"/>
    <dgm:cxn modelId="{D422F5BB-18A3-49D3-95E5-D3D549DCCF9B}" type="presOf" srcId="{A4B68392-66D7-4616-A7FC-DD869C8322AE}" destId="{76905F19-047F-40F6-A89F-5AAD5853AFE5}" srcOrd="0" destOrd="0" presId="urn:microsoft.com/office/officeart/2005/8/layout/cycle5"/>
    <dgm:cxn modelId="{EE23D102-9455-46CE-9267-858FE56F4C93}" type="presParOf" srcId="{308ACC1C-1F9E-4E74-81AA-778687B6C5FB}" destId="{DD33039A-31CC-4AC5-A5DE-D11F3279FBAD}" srcOrd="0" destOrd="0" presId="urn:microsoft.com/office/officeart/2005/8/layout/cycle5"/>
    <dgm:cxn modelId="{D68AFB3B-8CBE-45E1-9CD7-5F15EEC088E8}" type="presParOf" srcId="{308ACC1C-1F9E-4E74-81AA-778687B6C5FB}" destId="{54B40F12-F87B-408D-903A-51FECFB8D578}" srcOrd="1" destOrd="0" presId="urn:microsoft.com/office/officeart/2005/8/layout/cycle5"/>
    <dgm:cxn modelId="{C84E4848-AB4F-4938-8C04-598881808374}" type="presParOf" srcId="{308ACC1C-1F9E-4E74-81AA-778687B6C5FB}" destId="{481E0A89-F87E-4D03-885E-B48413562D6A}" srcOrd="2" destOrd="0" presId="urn:microsoft.com/office/officeart/2005/8/layout/cycle5"/>
    <dgm:cxn modelId="{C1B95D97-D541-4A01-941B-E9D8C50724A1}" type="presParOf" srcId="{308ACC1C-1F9E-4E74-81AA-778687B6C5FB}" destId="{EDC5812E-4ABE-450E-993E-19502354ECA1}" srcOrd="3" destOrd="0" presId="urn:microsoft.com/office/officeart/2005/8/layout/cycle5"/>
    <dgm:cxn modelId="{A642F4A7-D150-4828-AE6F-0286E9133B3A}" type="presParOf" srcId="{308ACC1C-1F9E-4E74-81AA-778687B6C5FB}" destId="{DCA01894-4A5D-4DCD-ABF6-294675A0902B}" srcOrd="4" destOrd="0" presId="urn:microsoft.com/office/officeart/2005/8/layout/cycle5"/>
    <dgm:cxn modelId="{2E98666F-41BF-4026-93FE-37CE44D6922B}" type="presParOf" srcId="{308ACC1C-1F9E-4E74-81AA-778687B6C5FB}" destId="{CC512915-D1D5-419A-991C-E5C30A568333}" srcOrd="5" destOrd="0" presId="urn:microsoft.com/office/officeart/2005/8/layout/cycle5"/>
    <dgm:cxn modelId="{815B3A96-7A1A-400B-BB5B-48B8562485A0}" type="presParOf" srcId="{308ACC1C-1F9E-4E74-81AA-778687B6C5FB}" destId="{90E95830-3D52-476F-8E42-C808C6764351}" srcOrd="6" destOrd="0" presId="urn:microsoft.com/office/officeart/2005/8/layout/cycle5"/>
    <dgm:cxn modelId="{A2023C62-7BB0-4152-8328-4F710081AF13}" type="presParOf" srcId="{308ACC1C-1F9E-4E74-81AA-778687B6C5FB}" destId="{CEE1D860-8C49-4BD7-9A85-6370397DE4BA}" srcOrd="7" destOrd="0" presId="urn:microsoft.com/office/officeart/2005/8/layout/cycle5"/>
    <dgm:cxn modelId="{FCCA5CB2-832C-48F2-8D29-F88F299E4789}" type="presParOf" srcId="{308ACC1C-1F9E-4E74-81AA-778687B6C5FB}" destId="{76905F19-047F-40F6-A89F-5AAD5853AFE5}" srcOrd="8" destOrd="0" presId="urn:microsoft.com/office/officeart/2005/8/layout/cycle5"/>
    <dgm:cxn modelId="{E5E667B0-A3AE-4B3C-80EB-14EA73ABDA69}" type="presParOf" srcId="{308ACC1C-1F9E-4E74-81AA-778687B6C5FB}" destId="{FECC0257-86DD-4E77-892A-F016EB708B5B}" srcOrd="9" destOrd="0" presId="urn:microsoft.com/office/officeart/2005/8/layout/cycle5"/>
    <dgm:cxn modelId="{ECFE4166-A56B-4512-B8CF-DBAFA9192424}" type="presParOf" srcId="{308ACC1C-1F9E-4E74-81AA-778687B6C5FB}" destId="{0BD30E60-24DA-4C0E-87DD-99B1AA4B325B}" srcOrd="10" destOrd="0" presId="urn:microsoft.com/office/officeart/2005/8/layout/cycle5"/>
    <dgm:cxn modelId="{39118235-BD6B-40AA-9703-1EA09E43E9C3}" type="presParOf" srcId="{308ACC1C-1F9E-4E74-81AA-778687B6C5FB}" destId="{595341D2-A7D5-4828-9BBA-284CC309276F}" srcOrd="11" destOrd="0" presId="urn:microsoft.com/office/officeart/2005/8/layout/cycle5"/>
    <dgm:cxn modelId="{46E6B9AC-E9D1-4D31-A8FC-3316874742BB}" type="presParOf" srcId="{308ACC1C-1F9E-4E74-81AA-778687B6C5FB}" destId="{8D0BB5B1-5CC2-45EF-BA9F-D1B352C4E0AB}" srcOrd="12" destOrd="0" presId="urn:microsoft.com/office/officeart/2005/8/layout/cycle5"/>
    <dgm:cxn modelId="{4696519F-9711-4445-9DE4-6195AA85622D}" type="presParOf" srcId="{308ACC1C-1F9E-4E74-81AA-778687B6C5FB}" destId="{D74B4B66-4DF0-45F7-B867-F70723023BA5}" srcOrd="13" destOrd="0" presId="urn:microsoft.com/office/officeart/2005/8/layout/cycle5"/>
    <dgm:cxn modelId="{E347F373-C26E-4FA9-AC6A-7AE38D517606}" type="presParOf" srcId="{308ACC1C-1F9E-4E74-81AA-778687B6C5FB}" destId="{722AFAB8-5A53-4B81-8F2C-2E42BBADF43A}" srcOrd="14" destOrd="0" presId="urn:microsoft.com/office/officeart/2005/8/layout/cycle5"/>
    <dgm:cxn modelId="{64897E1F-488A-4C42-B94D-21D089D96060}" type="presParOf" srcId="{308ACC1C-1F9E-4E74-81AA-778687B6C5FB}" destId="{962C0DF3-4469-40B5-9D05-15B3D3F9E7EE}" srcOrd="15" destOrd="0" presId="urn:microsoft.com/office/officeart/2005/8/layout/cycle5"/>
    <dgm:cxn modelId="{88FEF3D6-5CAA-42A7-836C-C3785BAE2A63}" type="presParOf" srcId="{308ACC1C-1F9E-4E74-81AA-778687B6C5FB}" destId="{8B4B5065-E143-4963-8CC7-F71610992872}" srcOrd="16" destOrd="0" presId="urn:microsoft.com/office/officeart/2005/8/layout/cycle5"/>
    <dgm:cxn modelId="{BE098BDC-67D0-4D15-91A9-E057C4BE02D5}" type="presParOf" srcId="{308ACC1C-1F9E-4E74-81AA-778687B6C5FB}" destId="{FFA81469-F9B4-465D-AE04-9337AC345489}" srcOrd="17"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195A4-F315-4746-BF95-51DF2C4A2B11}" type="doc">
      <dgm:prSet loTypeId="urn:microsoft.com/office/officeart/2005/8/layout/cycle5" loCatId="cycle" qsTypeId="urn:microsoft.com/office/officeart/2005/8/quickstyle/simple2" qsCatId="simple" csTypeId="urn:microsoft.com/office/officeart/2005/8/colors/colorful1" csCatId="colorful" phldr="1"/>
      <dgm:spPr/>
      <dgm:t>
        <a:bodyPr/>
        <a:lstStyle/>
        <a:p>
          <a:endParaRPr lang="en-US"/>
        </a:p>
      </dgm:t>
    </dgm:pt>
    <dgm:pt modelId="{BABA06CC-DC38-49FE-8C80-D7997835A1E0}">
      <dgm:prSet phldrT="[Texto]" custT="1"/>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t>Conciencia</a:t>
          </a:r>
        </a:p>
        <a:p>
          <a:pPr defTabSz="1200150">
            <a:lnSpc>
              <a:spcPct val="90000"/>
            </a:lnSpc>
            <a:spcBef>
              <a:spcPct val="0"/>
            </a:spcBef>
            <a:spcAft>
              <a:spcPct val="35000"/>
            </a:spcAft>
          </a:pPr>
          <a:endParaRPr lang="en-US" sz="2000" dirty="0"/>
        </a:p>
      </dgm:t>
    </dgm:pt>
    <dgm:pt modelId="{7E65E5D6-46C2-4CA8-994A-A1E48C7A6BFF}" type="parTrans" cxnId="{4789A784-7623-48B1-9B2C-4440BF0554CA}">
      <dgm:prSet/>
      <dgm:spPr/>
      <dgm:t>
        <a:bodyPr/>
        <a:lstStyle/>
        <a:p>
          <a:endParaRPr lang="en-US"/>
        </a:p>
      </dgm:t>
    </dgm:pt>
    <dgm:pt modelId="{A33AE19D-6E6F-498F-B80E-E6F08CC8470B}" type="sibTrans" cxnId="{4789A784-7623-48B1-9B2C-4440BF0554CA}">
      <dgm:prSet/>
      <dgm:spPr/>
      <dgm:t>
        <a:bodyPr/>
        <a:lstStyle/>
        <a:p>
          <a:endParaRPr lang="en-US"/>
        </a:p>
      </dgm:t>
    </dgm:pt>
    <dgm:pt modelId="{205DB1CA-97A3-49BE-8E46-98E8636633AE}">
      <dgm:prSet phldrT="[Texto]" custT="1"/>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solidFill>
                <a:schemeClr val="accent2">
                  <a:lumMod val="75000"/>
                </a:schemeClr>
              </a:solidFill>
            </a:rPr>
            <a:t>Conocimientos</a:t>
          </a:r>
        </a:p>
        <a:p>
          <a:pPr defTabSz="711200">
            <a:lnSpc>
              <a:spcPct val="90000"/>
            </a:lnSpc>
            <a:spcBef>
              <a:spcPct val="0"/>
            </a:spcBef>
            <a:spcAft>
              <a:spcPct val="35000"/>
            </a:spcAft>
          </a:pPr>
          <a:endParaRPr lang="en-US" sz="2000" dirty="0">
            <a:solidFill>
              <a:schemeClr val="accent2">
                <a:lumMod val="75000"/>
              </a:schemeClr>
            </a:solidFill>
          </a:endParaRPr>
        </a:p>
      </dgm:t>
    </dgm:pt>
    <dgm:pt modelId="{39641C0E-863A-43AD-89CF-51FC4BFB9482}" type="parTrans" cxnId="{C1CE7098-E255-4CC7-B39A-6BCE55955B10}">
      <dgm:prSet/>
      <dgm:spPr/>
      <dgm:t>
        <a:bodyPr/>
        <a:lstStyle/>
        <a:p>
          <a:endParaRPr lang="en-US"/>
        </a:p>
      </dgm:t>
    </dgm:pt>
    <dgm:pt modelId="{2434B919-F285-4E59-AA63-25BD601B743D}" type="sibTrans" cxnId="{C1CE7098-E255-4CC7-B39A-6BCE55955B10}">
      <dgm:prSet/>
      <dgm:spPr/>
      <dgm:t>
        <a:bodyPr/>
        <a:lstStyle/>
        <a:p>
          <a:endParaRPr lang="en-US"/>
        </a:p>
      </dgm:t>
    </dgm:pt>
    <dgm:pt modelId="{4C22620A-D146-4DA3-8727-1DDF40F20AB4}">
      <dgm:prSet phldrT="[Texto]" custT="1"/>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MX" sz="2000" b="1" dirty="0" smtClean="0">
              <a:solidFill>
                <a:schemeClr val="accent2">
                  <a:lumMod val="75000"/>
                </a:schemeClr>
              </a:solidFill>
            </a:rPr>
            <a:t>Actitudes</a:t>
          </a:r>
        </a:p>
        <a:p>
          <a:pPr defTabSz="533400">
            <a:lnSpc>
              <a:spcPct val="90000"/>
            </a:lnSpc>
            <a:spcBef>
              <a:spcPct val="0"/>
            </a:spcBef>
            <a:spcAft>
              <a:spcPct val="35000"/>
            </a:spcAft>
          </a:pPr>
          <a:endParaRPr lang="en-US" dirty="0"/>
        </a:p>
      </dgm:t>
    </dgm:pt>
    <dgm:pt modelId="{E54ABEAC-E03A-4BDA-8B71-AB73B3643BE9}" type="parTrans" cxnId="{F6944392-D9FC-4C2F-B017-626D9A297B74}">
      <dgm:prSet/>
      <dgm:spPr/>
      <dgm:t>
        <a:bodyPr/>
        <a:lstStyle/>
        <a:p>
          <a:endParaRPr lang="en-US"/>
        </a:p>
      </dgm:t>
    </dgm:pt>
    <dgm:pt modelId="{A4B68392-66D7-4616-A7FC-DD869C8322AE}" type="sibTrans" cxnId="{F6944392-D9FC-4C2F-B017-626D9A297B74}">
      <dgm:prSet/>
      <dgm:spPr/>
      <dgm:t>
        <a:bodyPr/>
        <a:lstStyle/>
        <a:p>
          <a:endParaRPr lang="en-US"/>
        </a:p>
      </dgm:t>
    </dgm:pt>
    <dgm:pt modelId="{784932B5-4668-4728-94E9-76319D109743}">
      <dgm:prSet phldrT="[Texto]" custT="1"/>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CR" sz="2000" b="1" dirty="0" smtClean="0"/>
            <a:t>Nuevas</a:t>
          </a:r>
        </a:p>
        <a:p>
          <a:pPr marL="0" marR="0" lvl="3" indent="0" defTabSz="914400" eaLnBrk="1" fontAlgn="auto" latinLnBrk="0" hangingPunct="1">
            <a:lnSpc>
              <a:spcPct val="100000"/>
            </a:lnSpc>
            <a:spcBef>
              <a:spcPts val="0"/>
            </a:spcBef>
            <a:spcAft>
              <a:spcPts val="0"/>
            </a:spcAft>
            <a:buClrTx/>
            <a:buSzTx/>
            <a:buFontTx/>
            <a:buNone/>
            <a:tabLst/>
            <a:defRPr/>
          </a:pPr>
          <a:r>
            <a:rPr lang="es-CR" sz="2000" b="1" dirty="0" smtClean="0"/>
            <a:t>prácticas</a:t>
          </a:r>
        </a:p>
        <a:p>
          <a:pPr defTabSz="533400">
            <a:lnSpc>
              <a:spcPct val="90000"/>
            </a:lnSpc>
            <a:spcBef>
              <a:spcPct val="0"/>
            </a:spcBef>
            <a:spcAft>
              <a:spcPct val="35000"/>
            </a:spcAft>
          </a:pPr>
          <a:endParaRPr lang="en-US" dirty="0"/>
        </a:p>
      </dgm:t>
    </dgm:pt>
    <dgm:pt modelId="{97985484-365A-4511-8469-56C70740D1DF}" type="parTrans" cxnId="{99D81F88-050E-46AC-929A-5A50D823E3C0}">
      <dgm:prSet/>
      <dgm:spPr/>
      <dgm:t>
        <a:bodyPr/>
        <a:lstStyle/>
        <a:p>
          <a:endParaRPr lang="en-US"/>
        </a:p>
      </dgm:t>
    </dgm:pt>
    <dgm:pt modelId="{9811C5FE-8F27-4AE5-9838-8D7AF53C61CD}" type="sibTrans" cxnId="{99D81F88-050E-46AC-929A-5A50D823E3C0}">
      <dgm:prSet/>
      <dgm:spPr/>
      <dgm:t>
        <a:bodyPr/>
        <a:lstStyle/>
        <a:p>
          <a:endParaRPr lang="en-US"/>
        </a:p>
      </dgm:t>
    </dgm:pt>
    <dgm:pt modelId="{AE5D44C3-E3E8-47B0-AE22-0E55AF03E754}">
      <dgm:prSet custT="1"/>
      <dgm:spPr>
        <a:solidFill>
          <a:srgbClr val="0070C0"/>
        </a:solidFill>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CR" sz="1800" b="1" dirty="0" smtClean="0"/>
            <a:t>Participación</a:t>
          </a:r>
          <a:endParaRPr lang="es-ES" sz="1800" b="1" dirty="0" smtClean="0"/>
        </a:p>
        <a:p>
          <a:pPr defTabSz="444500">
            <a:lnSpc>
              <a:spcPct val="90000"/>
            </a:lnSpc>
            <a:spcBef>
              <a:spcPct val="0"/>
            </a:spcBef>
            <a:spcAft>
              <a:spcPct val="35000"/>
            </a:spcAft>
          </a:pPr>
          <a:endParaRPr lang="en-US" dirty="0"/>
        </a:p>
      </dgm:t>
    </dgm:pt>
    <dgm:pt modelId="{FE8D16D8-0531-4AC9-A562-4469692CEF12}" type="parTrans" cxnId="{FF73A75A-A803-46C3-805F-15CD7C7BD9F2}">
      <dgm:prSet/>
      <dgm:spPr/>
      <dgm:t>
        <a:bodyPr/>
        <a:lstStyle/>
        <a:p>
          <a:endParaRPr lang="en-US"/>
        </a:p>
      </dgm:t>
    </dgm:pt>
    <dgm:pt modelId="{2092AFD7-C632-477F-A2AF-8A68CBFE3219}" type="sibTrans" cxnId="{FF73A75A-A803-46C3-805F-15CD7C7BD9F2}">
      <dgm:prSet/>
      <dgm:spPr/>
      <dgm:t>
        <a:bodyPr/>
        <a:lstStyle/>
        <a:p>
          <a:endParaRPr lang="en-US"/>
        </a:p>
      </dgm:t>
    </dgm:pt>
    <dgm:pt modelId="{B6B68AA4-1F06-4E06-846C-067D3E353298}">
      <dgm:prSet phldrT="[Texto]"/>
      <dgm:spPr/>
      <dgm:t>
        <a:bodyPr/>
        <a:lstStyle/>
        <a:p>
          <a:pPr marL="0" marR="0" lvl="3" indent="0" defTabSz="914400" eaLnBrk="1" fontAlgn="auto" latinLnBrk="0" hangingPunct="1">
            <a:lnSpc>
              <a:spcPct val="100000"/>
            </a:lnSpc>
            <a:spcBef>
              <a:spcPts val="0"/>
            </a:spcBef>
            <a:spcAft>
              <a:spcPts val="0"/>
            </a:spcAft>
            <a:buClrTx/>
            <a:buSzTx/>
            <a:buFontTx/>
            <a:buNone/>
            <a:tabLst/>
            <a:defRPr/>
          </a:pPr>
          <a:r>
            <a:rPr lang="es-CR" sz="900" b="1" dirty="0" smtClean="0">
              <a:solidFill>
                <a:schemeClr val="accent2">
                  <a:lumMod val="75000"/>
                </a:schemeClr>
              </a:solidFill>
            </a:rPr>
            <a:t>Aptitudes</a:t>
          </a:r>
        </a:p>
        <a:p>
          <a:pPr defTabSz="533400">
            <a:lnSpc>
              <a:spcPct val="90000"/>
            </a:lnSpc>
            <a:spcBef>
              <a:spcPct val="0"/>
            </a:spcBef>
            <a:spcAft>
              <a:spcPct val="35000"/>
            </a:spcAft>
          </a:pPr>
          <a:endParaRPr lang="en-US" dirty="0"/>
        </a:p>
      </dgm:t>
    </dgm:pt>
    <dgm:pt modelId="{798E1F0C-50FC-4656-B0C1-4A2620CB44B7}" type="sibTrans" cxnId="{EF04FE1E-C347-4CB8-AC7A-16CD29BFD36D}">
      <dgm:prSet/>
      <dgm:spPr/>
      <dgm:t>
        <a:bodyPr/>
        <a:lstStyle/>
        <a:p>
          <a:endParaRPr lang="en-US"/>
        </a:p>
      </dgm:t>
    </dgm:pt>
    <dgm:pt modelId="{586A6875-365C-41FD-9BBB-45BE571E4C16}" type="parTrans" cxnId="{EF04FE1E-C347-4CB8-AC7A-16CD29BFD36D}">
      <dgm:prSet/>
      <dgm:spPr/>
      <dgm:t>
        <a:bodyPr/>
        <a:lstStyle/>
        <a:p>
          <a:endParaRPr lang="en-US"/>
        </a:p>
      </dgm:t>
    </dgm:pt>
    <dgm:pt modelId="{308ACC1C-1F9E-4E74-81AA-778687B6C5FB}" type="pres">
      <dgm:prSet presAssocID="{CEE195A4-F315-4746-BF95-51DF2C4A2B11}" presName="cycle" presStyleCnt="0">
        <dgm:presLayoutVars>
          <dgm:dir/>
          <dgm:resizeHandles val="exact"/>
        </dgm:presLayoutVars>
      </dgm:prSet>
      <dgm:spPr/>
      <dgm:t>
        <a:bodyPr/>
        <a:lstStyle/>
        <a:p>
          <a:endParaRPr lang="en-US"/>
        </a:p>
      </dgm:t>
    </dgm:pt>
    <dgm:pt modelId="{DD33039A-31CC-4AC5-A5DE-D11F3279FBAD}" type="pres">
      <dgm:prSet presAssocID="{BABA06CC-DC38-49FE-8C80-D7997835A1E0}" presName="node" presStyleLbl="node1" presStyleIdx="0" presStyleCnt="6" custScaleX="128776" custRadScaleRad="96015">
        <dgm:presLayoutVars>
          <dgm:bulletEnabled val="1"/>
        </dgm:presLayoutVars>
      </dgm:prSet>
      <dgm:spPr/>
      <dgm:t>
        <a:bodyPr/>
        <a:lstStyle/>
        <a:p>
          <a:endParaRPr lang="en-US"/>
        </a:p>
      </dgm:t>
    </dgm:pt>
    <dgm:pt modelId="{54B40F12-F87B-408D-903A-51FECFB8D578}" type="pres">
      <dgm:prSet presAssocID="{BABA06CC-DC38-49FE-8C80-D7997835A1E0}" presName="spNode" presStyleCnt="0"/>
      <dgm:spPr/>
      <dgm:t>
        <a:bodyPr/>
        <a:lstStyle/>
        <a:p>
          <a:endParaRPr lang="en-US"/>
        </a:p>
      </dgm:t>
    </dgm:pt>
    <dgm:pt modelId="{481E0A89-F87E-4D03-885E-B48413562D6A}" type="pres">
      <dgm:prSet presAssocID="{A33AE19D-6E6F-498F-B80E-E6F08CC8470B}" presName="sibTrans" presStyleLbl="sibTrans1D1" presStyleIdx="0" presStyleCnt="6"/>
      <dgm:spPr/>
      <dgm:t>
        <a:bodyPr/>
        <a:lstStyle/>
        <a:p>
          <a:endParaRPr lang="en-US"/>
        </a:p>
      </dgm:t>
    </dgm:pt>
    <dgm:pt modelId="{EDC5812E-4ABE-450E-993E-19502354ECA1}" type="pres">
      <dgm:prSet presAssocID="{205DB1CA-97A3-49BE-8E46-98E8636633AE}" presName="node" presStyleLbl="node1" presStyleIdx="1" presStyleCnt="6" custScaleX="140907" custRadScaleRad="111722" custRadScaleInc="17071">
        <dgm:presLayoutVars>
          <dgm:bulletEnabled val="1"/>
        </dgm:presLayoutVars>
      </dgm:prSet>
      <dgm:spPr/>
      <dgm:t>
        <a:bodyPr/>
        <a:lstStyle/>
        <a:p>
          <a:endParaRPr lang="en-US"/>
        </a:p>
      </dgm:t>
    </dgm:pt>
    <dgm:pt modelId="{DCA01894-4A5D-4DCD-ABF6-294675A0902B}" type="pres">
      <dgm:prSet presAssocID="{205DB1CA-97A3-49BE-8E46-98E8636633AE}" presName="spNode" presStyleCnt="0"/>
      <dgm:spPr/>
      <dgm:t>
        <a:bodyPr/>
        <a:lstStyle/>
        <a:p>
          <a:endParaRPr lang="en-US"/>
        </a:p>
      </dgm:t>
    </dgm:pt>
    <dgm:pt modelId="{CC512915-D1D5-419A-991C-E5C30A568333}" type="pres">
      <dgm:prSet presAssocID="{2434B919-F285-4E59-AA63-25BD601B743D}" presName="sibTrans" presStyleLbl="sibTrans1D1" presStyleIdx="1" presStyleCnt="6"/>
      <dgm:spPr/>
      <dgm:t>
        <a:bodyPr/>
        <a:lstStyle/>
        <a:p>
          <a:endParaRPr lang="en-US"/>
        </a:p>
      </dgm:t>
    </dgm:pt>
    <dgm:pt modelId="{90E95830-3D52-476F-8E42-C808C6764351}" type="pres">
      <dgm:prSet presAssocID="{4C22620A-D146-4DA3-8727-1DDF40F20AB4}" presName="node" presStyleLbl="node1" presStyleIdx="2" presStyleCnt="6" custScaleX="130761" custRadScaleRad="111712" custRadScaleInc="-17057">
        <dgm:presLayoutVars>
          <dgm:bulletEnabled val="1"/>
        </dgm:presLayoutVars>
      </dgm:prSet>
      <dgm:spPr/>
      <dgm:t>
        <a:bodyPr/>
        <a:lstStyle/>
        <a:p>
          <a:endParaRPr lang="en-US"/>
        </a:p>
      </dgm:t>
    </dgm:pt>
    <dgm:pt modelId="{CEE1D860-8C49-4BD7-9A85-6370397DE4BA}" type="pres">
      <dgm:prSet presAssocID="{4C22620A-D146-4DA3-8727-1DDF40F20AB4}" presName="spNode" presStyleCnt="0"/>
      <dgm:spPr/>
      <dgm:t>
        <a:bodyPr/>
        <a:lstStyle/>
        <a:p>
          <a:endParaRPr lang="en-US"/>
        </a:p>
      </dgm:t>
    </dgm:pt>
    <dgm:pt modelId="{76905F19-047F-40F6-A89F-5AAD5853AFE5}" type="pres">
      <dgm:prSet presAssocID="{A4B68392-66D7-4616-A7FC-DD869C8322AE}" presName="sibTrans" presStyleLbl="sibTrans1D1" presStyleIdx="2" presStyleCnt="6"/>
      <dgm:spPr/>
      <dgm:t>
        <a:bodyPr/>
        <a:lstStyle/>
        <a:p>
          <a:endParaRPr lang="en-US"/>
        </a:p>
      </dgm:t>
    </dgm:pt>
    <dgm:pt modelId="{FECC0257-86DD-4E77-892A-F016EB708B5B}" type="pres">
      <dgm:prSet presAssocID="{B6B68AA4-1F06-4E06-846C-067D3E353298}" presName="node" presStyleLbl="node1" presStyleIdx="3" presStyleCnt="6" custRadScaleRad="92691">
        <dgm:presLayoutVars>
          <dgm:bulletEnabled val="1"/>
        </dgm:presLayoutVars>
      </dgm:prSet>
      <dgm:spPr/>
      <dgm:t>
        <a:bodyPr/>
        <a:lstStyle/>
        <a:p>
          <a:endParaRPr lang="en-US"/>
        </a:p>
      </dgm:t>
    </dgm:pt>
    <dgm:pt modelId="{0BD30E60-24DA-4C0E-87DD-99B1AA4B325B}" type="pres">
      <dgm:prSet presAssocID="{B6B68AA4-1F06-4E06-846C-067D3E353298}" presName="spNode" presStyleCnt="0"/>
      <dgm:spPr/>
      <dgm:t>
        <a:bodyPr/>
        <a:lstStyle/>
        <a:p>
          <a:endParaRPr lang="en-US"/>
        </a:p>
      </dgm:t>
    </dgm:pt>
    <dgm:pt modelId="{595341D2-A7D5-4828-9BBA-284CC309276F}" type="pres">
      <dgm:prSet presAssocID="{798E1F0C-50FC-4656-B0C1-4A2620CB44B7}" presName="sibTrans" presStyleLbl="sibTrans1D1" presStyleIdx="3" presStyleCnt="6"/>
      <dgm:spPr/>
      <dgm:t>
        <a:bodyPr/>
        <a:lstStyle/>
        <a:p>
          <a:endParaRPr lang="en-US"/>
        </a:p>
      </dgm:t>
    </dgm:pt>
    <dgm:pt modelId="{8D0BB5B1-5CC2-45EF-BA9F-D1B352C4E0AB}" type="pres">
      <dgm:prSet presAssocID="{784932B5-4668-4728-94E9-76319D109743}" presName="node" presStyleLbl="node1" presStyleIdx="4" presStyleCnt="6" custScaleX="112296" custRadScaleRad="111747" custRadScaleInc="17103">
        <dgm:presLayoutVars>
          <dgm:bulletEnabled val="1"/>
        </dgm:presLayoutVars>
      </dgm:prSet>
      <dgm:spPr/>
      <dgm:t>
        <a:bodyPr/>
        <a:lstStyle/>
        <a:p>
          <a:endParaRPr lang="en-US"/>
        </a:p>
      </dgm:t>
    </dgm:pt>
    <dgm:pt modelId="{D74B4B66-4DF0-45F7-B867-F70723023BA5}" type="pres">
      <dgm:prSet presAssocID="{784932B5-4668-4728-94E9-76319D109743}" presName="spNode" presStyleCnt="0"/>
      <dgm:spPr/>
      <dgm:t>
        <a:bodyPr/>
        <a:lstStyle/>
        <a:p>
          <a:endParaRPr lang="en-US"/>
        </a:p>
      </dgm:t>
    </dgm:pt>
    <dgm:pt modelId="{722AFAB8-5A53-4B81-8F2C-2E42BBADF43A}" type="pres">
      <dgm:prSet presAssocID="{9811C5FE-8F27-4AE5-9838-8D7AF53C61CD}" presName="sibTrans" presStyleLbl="sibTrans1D1" presStyleIdx="4" presStyleCnt="6"/>
      <dgm:spPr/>
      <dgm:t>
        <a:bodyPr/>
        <a:lstStyle/>
        <a:p>
          <a:endParaRPr lang="en-US"/>
        </a:p>
      </dgm:t>
    </dgm:pt>
    <dgm:pt modelId="{962C0DF3-4469-40B5-9D05-15B3D3F9E7EE}" type="pres">
      <dgm:prSet presAssocID="{AE5D44C3-E3E8-47B0-AE22-0E55AF03E754}" presName="node" presStyleLbl="node1" presStyleIdx="5" presStyleCnt="6" custScaleX="122562" custRadScaleRad="111722" custRadScaleInc="-17071">
        <dgm:presLayoutVars>
          <dgm:bulletEnabled val="1"/>
        </dgm:presLayoutVars>
      </dgm:prSet>
      <dgm:spPr/>
      <dgm:t>
        <a:bodyPr/>
        <a:lstStyle/>
        <a:p>
          <a:endParaRPr lang="en-US"/>
        </a:p>
      </dgm:t>
    </dgm:pt>
    <dgm:pt modelId="{8B4B5065-E143-4963-8CC7-F71610992872}" type="pres">
      <dgm:prSet presAssocID="{AE5D44C3-E3E8-47B0-AE22-0E55AF03E754}" presName="spNode" presStyleCnt="0"/>
      <dgm:spPr/>
      <dgm:t>
        <a:bodyPr/>
        <a:lstStyle/>
        <a:p>
          <a:endParaRPr lang="en-US"/>
        </a:p>
      </dgm:t>
    </dgm:pt>
    <dgm:pt modelId="{FFA81469-F9B4-465D-AE04-9337AC345489}" type="pres">
      <dgm:prSet presAssocID="{2092AFD7-C632-477F-A2AF-8A68CBFE3219}" presName="sibTrans" presStyleLbl="sibTrans1D1" presStyleIdx="5" presStyleCnt="6"/>
      <dgm:spPr/>
      <dgm:t>
        <a:bodyPr/>
        <a:lstStyle/>
        <a:p>
          <a:endParaRPr lang="en-US"/>
        </a:p>
      </dgm:t>
    </dgm:pt>
  </dgm:ptLst>
  <dgm:cxnLst>
    <dgm:cxn modelId="{8E68C695-9A0D-4670-B598-352A6C9E8B80}" type="presOf" srcId="{BABA06CC-DC38-49FE-8C80-D7997835A1E0}" destId="{DD33039A-31CC-4AC5-A5DE-D11F3279FBAD}" srcOrd="0" destOrd="0" presId="urn:microsoft.com/office/officeart/2005/8/layout/cycle5"/>
    <dgm:cxn modelId="{A527CD41-DFCC-4CC7-9219-033B5C4498D2}" type="presOf" srcId="{9811C5FE-8F27-4AE5-9838-8D7AF53C61CD}" destId="{722AFAB8-5A53-4B81-8F2C-2E42BBADF43A}" srcOrd="0" destOrd="0" presId="urn:microsoft.com/office/officeart/2005/8/layout/cycle5"/>
    <dgm:cxn modelId="{2552C781-A33D-4C18-9631-8E1A4F4FAD18}" type="presOf" srcId="{A4B68392-66D7-4616-A7FC-DD869C8322AE}" destId="{76905F19-047F-40F6-A89F-5AAD5853AFE5}" srcOrd="0" destOrd="0" presId="urn:microsoft.com/office/officeart/2005/8/layout/cycle5"/>
    <dgm:cxn modelId="{8F08A89F-871B-4608-A9C9-E91ED51D7067}" type="presOf" srcId="{798E1F0C-50FC-4656-B0C1-4A2620CB44B7}" destId="{595341D2-A7D5-4828-9BBA-284CC309276F}" srcOrd="0" destOrd="0" presId="urn:microsoft.com/office/officeart/2005/8/layout/cycle5"/>
    <dgm:cxn modelId="{46FC4166-EC11-47DB-868F-9AC1B2EF8BAF}" type="presOf" srcId="{B6B68AA4-1F06-4E06-846C-067D3E353298}" destId="{FECC0257-86DD-4E77-892A-F016EB708B5B}" srcOrd="0" destOrd="0" presId="urn:microsoft.com/office/officeart/2005/8/layout/cycle5"/>
    <dgm:cxn modelId="{99D81F88-050E-46AC-929A-5A50D823E3C0}" srcId="{CEE195A4-F315-4746-BF95-51DF2C4A2B11}" destId="{784932B5-4668-4728-94E9-76319D109743}" srcOrd="4" destOrd="0" parTransId="{97985484-365A-4511-8469-56C70740D1DF}" sibTransId="{9811C5FE-8F27-4AE5-9838-8D7AF53C61CD}"/>
    <dgm:cxn modelId="{5FC95511-A3B6-443A-AF26-E2C9CD47A166}" type="presOf" srcId="{CEE195A4-F315-4746-BF95-51DF2C4A2B11}" destId="{308ACC1C-1F9E-4E74-81AA-778687B6C5FB}" srcOrd="0" destOrd="0" presId="urn:microsoft.com/office/officeart/2005/8/layout/cycle5"/>
    <dgm:cxn modelId="{A3C2D000-3C78-4011-93A5-473EA9FAE16A}" type="presOf" srcId="{2434B919-F285-4E59-AA63-25BD601B743D}" destId="{CC512915-D1D5-419A-991C-E5C30A568333}" srcOrd="0" destOrd="0" presId="urn:microsoft.com/office/officeart/2005/8/layout/cycle5"/>
    <dgm:cxn modelId="{833640D0-9256-4C2D-8684-E71396DABEF8}" type="presOf" srcId="{2092AFD7-C632-477F-A2AF-8A68CBFE3219}" destId="{FFA81469-F9B4-465D-AE04-9337AC345489}" srcOrd="0" destOrd="0" presId="urn:microsoft.com/office/officeart/2005/8/layout/cycle5"/>
    <dgm:cxn modelId="{B5681E4F-4F80-4F5F-BF38-41CBF70260D4}" type="presOf" srcId="{AE5D44C3-E3E8-47B0-AE22-0E55AF03E754}" destId="{962C0DF3-4469-40B5-9D05-15B3D3F9E7EE}" srcOrd="0" destOrd="0" presId="urn:microsoft.com/office/officeart/2005/8/layout/cycle5"/>
    <dgm:cxn modelId="{81A6A904-711E-4B19-AF44-4982813BE1A7}" type="presOf" srcId="{205DB1CA-97A3-49BE-8E46-98E8636633AE}" destId="{EDC5812E-4ABE-450E-993E-19502354ECA1}" srcOrd="0" destOrd="0" presId="urn:microsoft.com/office/officeart/2005/8/layout/cycle5"/>
    <dgm:cxn modelId="{EF04FE1E-C347-4CB8-AC7A-16CD29BFD36D}" srcId="{CEE195A4-F315-4746-BF95-51DF2C4A2B11}" destId="{B6B68AA4-1F06-4E06-846C-067D3E353298}" srcOrd="3" destOrd="0" parTransId="{586A6875-365C-41FD-9BBB-45BE571E4C16}" sibTransId="{798E1F0C-50FC-4656-B0C1-4A2620CB44B7}"/>
    <dgm:cxn modelId="{C1CE7098-E255-4CC7-B39A-6BCE55955B10}" srcId="{CEE195A4-F315-4746-BF95-51DF2C4A2B11}" destId="{205DB1CA-97A3-49BE-8E46-98E8636633AE}" srcOrd="1" destOrd="0" parTransId="{39641C0E-863A-43AD-89CF-51FC4BFB9482}" sibTransId="{2434B919-F285-4E59-AA63-25BD601B743D}"/>
    <dgm:cxn modelId="{4789A784-7623-48B1-9B2C-4440BF0554CA}" srcId="{CEE195A4-F315-4746-BF95-51DF2C4A2B11}" destId="{BABA06CC-DC38-49FE-8C80-D7997835A1E0}" srcOrd="0" destOrd="0" parTransId="{7E65E5D6-46C2-4CA8-994A-A1E48C7A6BFF}" sibTransId="{A33AE19D-6E6F-498F-B80E-E6F08CC8470B}"/>
    <dgm:cxn modelId="{A3B2749A-8E3C-4E71-B231-E49D3678C679}" type="presOf" srcId="{784932B5-4668-4728-94E9-76319D109743}" destId="{8D0BB5B1-5CC2-45EF-BA9F-D1B352C4E0AB}" srcOrd="0" destOrd="0" presId="urn:microsoft.com/office/officeart/2005/8/layout/cycle5"/>
    <dgm:cxn modelId="{4C8C51CB-63DF-472C-AD60-D08F68255B0E}" type="presOf" srcId="{4C22620A-D146-4DA3-8727-1DDF40F20AB4}" destId="{90E95830-3D52-476F-8E42-C808C6764351}" srcOrd="0" destOrd="0" presId="urn:microsoft.com/office/officeart/2005/8/layout/cycle5"/>
    <dgm:cxn modelId="{F6944392-D9FC-4C2F-B017-626D9A297B74}" srcId="{CEE195A4-F315-4746-BF95-51DF2C4A2B11}" destId="{4C22620A-D146-4DA3-8727-1DDF40F20AB4}" srcOrd="2" destOrd="0" parTransId="{E54ABEAC-E03A-4BDA-8B71-AB73B3643BE9}" sibTransId="{A4B68392-66D7-4616-A7FC-DD869C8322AE}"/>
    <dgm:cxn modelId="{FF73A75A-A803-46C3-805F-15CD7C7BD9F2}" srcId="{CEE195A4-F315-4746-BF95-51DF2C4A2B11}" destId="{AE5D44C3-E3E8-47B0-AE22-0E55AF03E754}" srcOrd="5" destOrd="0" parTransId="{FE8D16D8-0531-4AC9-A562-4469692CEF12}" sibTransId="{2092AFD7-C632-477F-A2AF-8A68CBFE3219}"/>
    <dgm:cxn modelId="{BCEA1199-E3F4-4D1E-A002-76275ADDB109}" type="presOf" srcId="{A33AE19D-6E6F-498F-B80E-E6F08CC8470B}" destId="{481E0A89-F87E-4D03-885E-B48413562D6A}" srcOrd="0" destOrd="0" presId="urn:microsoft.com/office/officeart/2005/8/layout/cycle5"/>
    <dgm:cxn modelId="{A973DA02-4946-43D8-BEF9-8E4DE533D5CC}" type="presParOf" srcId="{308ACC1C-1F9E-4E74-81AA-778687B6C5FB}" destId="{DD33039A-31CC-4AC5-A5DE-D11F3279FBAD}" srcOrd="0" destOrd="0" presId="urn:microsoft.com/office/officeart/2005/8/layout/cycle5"/>
    <dgm:cxn modelId="{9DB46188-2249-4AB5-A277-8CAF36AA529D}" type="presParOf" srcId="{308ACC1C-1F9E-4E74-81AA-778687B6C5FB}" destId="{54B40F12-F87B-408D-903A-51FECFB8D578}" srcOrd="1" destOrd="0" presId="urn:microsoft.com/office/officeart/2005/8/layout/cycle5"/>
    <dgm:cxn modelId="{5EAB2187-FC18-4623-B70C-E751D6319838}" type="presParOf" srcId="{308ACC1C-1F9E-4E74-81AA-778687B6C5FB}" destId="{481E0A89-F87E-4D03-885E-B48413562D6A}" srcOrd="2" destOrd="0" presId="urn:microsoft.com/office/officeart/2005/8/layout/cycle5"/>
    <dgm:cxn modelId="{A41EF76D-40B6-4636-982E-F7C1FD094F8F}" type="presParOf" srcId="{308ACC1C-1F9E-4E74-81AA-778687B6C5FB}" destId="{EDC5812E-4ABE-450E-993E-19502354ECA1}" srcOrd="3" destOrd="0" presId="urn:microsoft.com/office/officeart/2005/8/layout/cycle5"/>
    <dgm:cxn modelId="{2E45CEE6-CA4D-49BB-8C6F-184A27DA60E9}" type="presParOf" srcId="{308ACC1C-1F9E-4E74-81AA-778687B6C5FB}" destId="{DCA01894-4A5D-4DCD-ABF6-294675A0902B}" srcOrd="4" destOrd="0" presId="urn:microsoft.com/office/officeart/2005/8/layout/cycle5"/>
    <dgm:cxn modelId="{026E85FE-40E8-41E4-99B5-6F1DECA6DB2E}" type="presParOf" srcId="{308ACC1C-1F9E-4E74-81AA-778687B6C5FB}" destId="{CC512915-D1D5-419A-991C-E5C30A568333}" srcOrd="5" destOrd="0" presId="urn:microsoft.com/office/officeart/2005/8/layout/cycle5"/>
    <dgm:cxn modelId="{F0EC1E79-390B-4BA5-AC67-344BCACAC977}" type="presParOf" srcId="{308ACC1C-1F9E-4E74-81AA-778687B6C5FB}" destId="{90E95830-3D52-476F-8E42-C808C6764351}" srcOrd="6" destOrd="0" presId="urn:microsoft.com/office/officeart/2005/8/layout/cycle5"/>
    <dgm:cxn modelId="{503D578D-CC1E-45C9-B523-E587196A8ACB}" type="presParOf" srcId="{308ACC1C-1F9E-4E74-81AA-778687B6C5FB}" destId="{CEE1D860-8C49-4BD7-9A85-6370397DE4BA}" srcOrd="7" destOrd="0" presId="urn:microsoft.com/office/officeart/2005/8/layout/cycle5"/>
    <dgm:cxn modelId="{4178EA5E-6F5A-4E9C-AA2E-8AD0F71BCDC0}" type="presParOf" srcId="{308ACC1C-1F9E-4E74-81AA-778687B6C5FB}" destId="{76905F19-047F-40F6-A89F-5AAD5853AFE5}" srcOrd="8" destOrd="0" presId="urn:microsoft.com/office/officeart/2005/8/layout/cycle5"/>
    <dgm:cxn modelId="{9A7F5634-BFBF-479E-BBF6-97519A9D8023}" type="presParOf" srcId="{308ACC1C-1F9E-4E74-81AA-778687B6C5FB}" destId="{FECC0257-86DD-4E77-892A-F016EB708B5B}" srcOrd="9" destOrd="0" presId="urn:microsoft.com/office/officeart/2005/8/layout/cycle5"/>
    <dgm:cxn modelId="{5FC18CF5-B825-4B0D-9B49-9CC6D338B5C7}" type="presParOf" srcId="{308ACC1C-1F9E-4E74-81AA-778687B6C5FB}" destId="{0BD30E60-24DA-4C0E-87DD-99B1AA4B325B}" srcOrd="10" destOrd="0" presId="urn:microsoft.com/office/officeart/2005/8/layout/cycle5"/>
    <dgm:cxn modelId="{4914CC94-6535-4F48-8453-4EF57F72E259}" type="presParOf" srcId="{308ACC1C-1F9E-4E74-81AA-778687B6C5FB}" destId="{595341D2-A7D5-4828-9BBA-284CC309276F}" srcOrd="11" destOrd="0" presId="urn:microsoft.com/office/officeart/2005/8/layout/cycle5"/>
    <dgm:cxn modelId="{BC339DB0-265E-4990-AB38-A390132CE766}" type="presParOf" srcId="{308ACC1C-1F9E-4E74-81AA-778687B6C5FB}" destId="{8D0BB5B1-5CC2-45EF-BA9F-D1B352C4E0AB}" srcOrd="12" destOrd="0" presId="urn:microsoft.com/office/officeart/2005/8/layout/cycle5"/>
    <dgm:cxn modelId="{24BDC5E8-E742-4FDE-ACCD-F4CF55A5DA65}" type="presParOf" srcId="{308ACC1C-1F9E-4E74-81AA-778687B6C5FB}" destId="{D74B4B66-4DF0-45F7-B867-F70723023BA5}" srcOrd="13" destOrd="0" presId="urn:microsoft.com/office/officeart/2005/8/layout/cycle5"/>
    <dgm:cxn modelId="{ECA62264-11BE-467F-AE23-F94A7246C5FC}" type="presParOf" srcId="{308ACC1C-1F9E-4E74-81AA-778687B6C5FB}" destId="{722AFAB8-5A53-4B81-8F2C-2E42BBADF43A}" srcOrd="14" destOrd="0" presId="urn:microsoft.com/office/officeart/2005/8/layout/cycle5"/>
    <dgm:cxn modelId="{F89F1B71-44C0-4CB2-B969-F2367C257CC2}" type="presParOf" srcId="{308ACC1C-1F9E-4E74-81AA-778687B6C5FB}" destId="{962C0DF3-4469-40B5-9D05-15B3D3F9E7EE}" srcOrd="15" destOrd="0" presId="urn:microsoft.com/office/officeart/2005/8/layout/cycle5"/>
    <dgm:cxn modelId="{EFD8B83C-DF88-48D4-BB81-B4FFD459178E}" type="presParOf" srcId="{308ACC1C-1F9E-4E74-81AA-778687B6C5FB}" destId="{8B4B5065-E143-4963-8CC7-F71610992872}" srcOrd="16" destOrd="0" presId="urn:microsoft.com/office/officeart/2005/8/layout/cycle5"/>
    <dgm:cxn modelId="{776052A5-C24A-4E73-89E1-FE016B0F1B0A}" type="presParOf" srcId="{308ACC1C-1F9E-4E74-81AA-778687B6C5FB}" destId="{FFA81469-F9B4-465D-AE04-9337AC345489}" srcOrd="17"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33039A-31CC-4AC5-A5DE-D11F3279FBAD}">
      <dsp:nvSpPr>
        <dsp:cNvPr id="0" name=""/>
        <dsp:cNvSpPr/>
      </dsp:nvSpPr>
      <dsp:spPr>
        <a:xfrm>
          <a:off x="3201519" y="102168"/>
          <a:ext cx="2122251" cy="107121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t>Historia</a:t>
          </a:r>
        </a:p>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t>Cultura</a:t>
          </a:r>
        </a:p>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t>Naturaleza</a:t>
          </a:r>
          <a:endParaRPr lang="es-MX" sz="2000" b="1" kern="1200" dirty="0" smtClean="0"/>
        </a:p>
      </dsp:txBody>
      <dsp:txXfrm>
        <a:off x="3201519" y="102168"/>
        <a:ext cx="2122251" cy="1071211"/>
      </dsp:txXfrm>
    </dsp:sp>
    <dsp:sp modelId="{481E0A89-F87E-4D03-885E-B48413562D6A}">
      <dsp:nvSpPr>
        <dsp:cNvPr id="0" name=""/>
        <dsp:cNvSpPr/>
      </dsp:nvSpPr>
      <dsp:spPr>
        <a:xfrm>
          <a:off x="2560311" y="871060"/>
          <a:ext cx="5046223" cy="5046223"/>
        </a:xfrm>
        <a:custGeom>
          <a:avLst/>
          <a:gdLst/>
          <a:ahLst/>
          <a:cxnLst/>
          <a:rect l="0" t="0" r="0" b="0"/>
          <a:pathLst>
            <a:path>
              <a:moveTo>
                <a:pt x="2995813" y="44675"/>
              </a:moveTo>
              <a:arcTo wR="2523111" hR="2523111" stAng="16847886" swAng="97453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DC5812E-4ABE-450E-993E-19502354ECA1}">
      <dsp:nvSpPr>
        <dsp:cNvPr id="0" name=""/>
        <dsp:cNvSpPr/>
      </dsp:nvSpPr>
      <dsp:spPr>
        <a:xfrm>
          <a:off x="5622377" y="1263183"/>
          <a:ext cx="2322173" cy="107121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solidFill>
                <a:schemeClr val="accent2">
                  <a:lumMod val="75000"/>
                </a:schemeClr>
              </a:solidFill>
            </a:rPr>
            <a:t>Incorporación</a:t>
          </a:r>
        </a:p>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solidFill>
                <a:schemeClr val="accent2">
                  <a:lumMod val="75000"/>
                </a:schemeClr>
              </a:solidFill>
            </a:rPr>
            <a:t>Educación</a:t>
          </a:r>
        </a:p>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solidFill>
                <a:schemeClr val="accent2">
                  <a:lumMod val="75000"/>
                </a:schemeClr>
              </a:solidFill>
            </a:rPr>
            <a:t>Formal</a:t>
          </a:r>
          <a:endParaRPr lang="es-MX" sz="2000" b="1" kern="1200" dirty="0" smtClean="0">
            <a:solidFill>
              <a:schemeClr val="accent2">
                <a:lumMod val="75000"/>
              </a:schemeClr>
            </a:solidFill>
          </a:endParaRPr>
        </a:p>
      </dsp:txBody>
      <dsp:txXfrm>
        <a:off x="5622377" y="1263183"/>
        <a:ext cx="2322173" cy="1071211"/>
      </dsp:txXfrm>
    </dsp:sp>
    <dsp:sp modelId="{CC512915-D1D5-419A-991C-E5C30A568333}">
      <dsp:nvSpPr>
        <dsp:cNvPr id="0" name=""/>
        <dsp:cNvSpPr/>
      </dsp:nvSpPr>
      <dsp:spPr>
        <a:xfrm>
          <a:off x="2046772" y="536794"/>
          <a:ext cx="5046223" cy="5046223"/>
        </a:xfrm>
        <a:custGeom>
          <a:avLst/>
          <a:gdLst/>
          <a:ahLst/>
          <a:cxnLst/>
          <a:rect l="0" t="0" r="0" b="0"/>
          <a:pathLst>
            <a:path>
              <a:moveTo>
                <a:pt x="5006991" y="2079903"/>
              </a:moveTo>
              <a:arcTo wR="2523111" hR="2523111" stAng="20992978" swAng="1215294"/>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E95830-3D52-476F-8E42-C808C6764351}">
      <dsp:nvSpPr>
        <dsp:cNvPr id="0" name=""/>
        <dsp:cNvSpPr/>
      </dsp:nvSpPr>
      <dsp:spPr>
        <a:xfrm>
          <a:off x="5705694" y="3786294"/>
          <a:ext cx="2154965" cy="1071211"/>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solidFill>
                <a:schemeClr val="accent2">
                  <a:lumMod val="75000"/>
                </a:schemeClr>
              </a:solidFill>
            </a:rPr>
            <a:t>Educación</a:t>
          </a:r>
        </a:p>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solidFill>
                <a:schemeClr val="accent2">
                  <a:lumMod val="75000"/>
                </a:schemeClr>
              </a:solidFill>
            </a:rPr>
            <a:t>No Formal</a:t>
          </a:r>
          <a:endParaRPr lang="es-MX" sz="2000" b="1" kern="1200" dirty="0" smtClean="0">
            <a:solidFill>
              <a:schemeClr val="accent2">
                <a:lumMod val="75000"/>
              </a:schemeClr>
            </a:solidFill>
          </a:endParaRPr>
        </a:p>
        <a:p>
          <a:pPr algn="ctr" defTabSz="533400">
            <a:lnSpc>
              <a:spcPct val="90000"/>
            </a:lnSpc>
            <a:spcBef>
              <a:spcPct val="0"/>
            </a:spcBef>
            <a:spcAft>
              <a:spcPct val="35000"/>
            </a:spcAft>
          </a:pPr>
          <a:endParaRPr lang="en-US" kern="1200" dirty="0"/>
        </a:p>
      </dsp:txBody>
      <dsp:txXfrm>
        <a:off x="5705694" y="3786294"/>
        <a:ext cx="2154965" cy="1071211"/>
      </dsp:txXfrm>
    </dsp:sp>
    <dsp:sp modelId="{76905F19-047F-40F6-A89F-5AAD5853AFE5}">
      <dsp:nvSpPr>
        <dsp:cNvPr id="0" name=""/>
        <dsp:cNvSpPr/>
      </dsp:nvSpPr>
      <dsp:spPr>
        <a:xfrm>
          <a:off x="2560864" y="202842"/>
          <a:ext cx="5046223" cy="5046223"/>
        </a:xfrm>
        <a:custGeom>
          <a:avLst/>
          <a:gdLst/>
          <a:ahLst/>
          <a:cxnLst/>
          <a:rect l="0" t="0" r="0" b="0"/>
          <a:pathLst>
            <a:path>
              <a:moveTo>
                <a:pt x="3628218" y="4791334"/>
              </a:moveTo>
              <a:arcTo wR="2523111" hR="2523111" stAng="3841445" swAng="1172563"/>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CC0257-86DD-4E77-892A-F016EB708B5B}">
      <dsp:nvSpPr>
        <dsp:cNvPr id="0" name=""/>
        <dsp:cNvSpPr/>
      </dsp:nvSpPr>
      <dsp:spPr>
        <a:xfrm>
          <a:off x="3438636" y="4863431"/>
          <a:ext cx="1648018" cy="1071211"/>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CR" sz="2000" b="1" kern="1200" dirty="0" smtClean="0">
              <a:solidFill>
                <a:schemeClr val="accent2">
                  <a:lumMod val="75000"/>
                </a:schemeClr>
              </a:solidFill>
            </a:rPr>
            <a:t>Educación</a:t>
          </a:r>
        </a:p>
        <a:p>
          <a:pPr marL="0" marR="0" lvl="3" indent="0" algn="ctr" defTabSz="914400" eaLnBrk="1" fontAlgn="auto" latinLnBrk="0" hangingPunct="1">
            <a:lnSpc>
              <a:spcPct val="100000"/>
            </a:lnSpc>
            <a:spcBef>
              <a:spcPct val="0"/>
            </a:spcBef>
            <a:spcAft>
              <a:spcPts val="0"/>
            </a:spcAft>
            <a:buClrTx/>
            <a:buSzTx/>
            <a:buFontTx/>
            <a:buNone/>
            <a:tabLst/>
            <a:defRPr/>
          </a:pPr>
          <a:r>
            <a:rPr lang="es-CR" sz="2000" b="1" kern="1200" dirty="0" smtClean="0">
              <a:solidFill>
                <a:schemeClr val="accent2">
                  <a:lumMod val="75000"/>
                </a:schemeClr>
              </a:solidFill>
            </a:rPr>
            <a:t>Informal</a:t>
          </a:r>
          <a:endParaRPr lang="es-CR" sz="2000" b="1" kern="1200" dirty="0" smtClean="0">
            <a:solidFill>
              <a:schemeClr val="accent2">
                <a:lumMod val="75000"/>
              </a:schemeClr>
            </a:solidFill>
          </a:endParaRPr>
        </a:p>
        <a:p>
          <a:pPr algn="ctr" defTabSz="533400">
            <a:lnSpc>
              <a:spcPct val="90000"/>
            </a:lnSpc>
            <a:spcBef>
              <a:spcPct val="0"/>
            </a:spcBef>
            <a:spcAft>
              <a:spcPct val="35000"/>
            </a:spcAft>
          </a:pPr>
          <a:endParaRPr lang="en-US" kern="1200" dirty="0"/>
        </a:p>
      </dsp:txBody>
      <dsp:txXfrm>
        <a:off x="3438636" y="4863431"/>
        <a:ext cx="1648018" cy="1071211"/>
      </dsp:txXfrm>
    </dsp:sp>
    <dsp:sp modelId="{595341D2-A7D5-4828-9BBA-284CC309276F}">
      <dsp:nvSpPr>
        <dsp:cNvPr id="0" name=""/>
        <dsp:cNvSpPr/>
      </dsp:nvSpPr>
      <dsp:spPr>
        <a:xfrm>
          <a:off x="917062" y="202841"/>
          <a:ext cx="5046223" cy="5046223"/>
        </a:xfrm>
        <a:custGeom>
          <a:avLst/>
          <a:gdLst/>
          <a:ahLst/>
          <a:cxnLst/>
          <a:rect l="0" t="0" r="0" b="0"/>
          <a:pathLst>
            <a:path>
              <a:moveTo>
                <a:pt x="2241322" y="5030438"/>
              </a:moveTo>
              <a:arcTo wR="2523111" hR="2523111" stAng="5784741" swAng="117353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D0BB5B1-5CC2-45EF-BA9F-D1B352C4E0AB}">
      <dsp:nvSpPr>
        <dsp:cNvPr id="0" name=""/>
        <dsp:cNvSpPr/>
      </dsp:nvSpPr>
      <dsp:spPr>
        <a:xfrm>
          <a:off x="815793" y="3786285"/>
          <a:ext cx="1850658" cy="1071211"/>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6">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CR" sz="2000" b="1" kern="1200" dirty="0" smtClean="0"/>
            <a:t>Nuevas</a:t>
          </a:r>
        </a:p>
        <a:p>
          <a:pPr marL="0" marR="0" lvl="3" indent="0" algn="ctr" defTabSz="914400" eaLnBrk="1" fontAlgn="auto" latinLnBrk="0" hangingPunct="1">
            <a:lnSpc>
              <a:spcPct val="100000"/>
            </a:lnSpc>
            <a:spcBef>
              <a:spcPct val="0"/>
            </a:spcBef>
            <a:spcAft>
              <a:spcPts val="0"/>
            </a:spcAft>
            <a:buClrTx/>
            <a:buSzTx/>
            <a:buFontTx/>
            <a:buNone/>
            <a:tabLst/>
            <a:defRPr/>
          </a:pPr>
          <a:r>
            <a:rPr lang="es-CR" sz="2000" b="1" kern="1200" dirty="0" smtClean="0"/>
            <a:t>Sociedades</a:t>
          </a:r>
          <a:endParaRPr lang="es-CR" sz="2000" b="1" kern="1200" dirty="0" smtClean="0"/>
        </a:p>
        <a:p>
          <a:pPr algn="ctr" defTabSz="533400">
            <a:lnSpc>
              <a:spcPct val="90000"/>
            </a:lnSpc>
            <a:spcBef>
              <a:spcPct val="0"/>
            </a:spcBef>
            <a:spcAft>
              <a:spcPct val="35000"/>
            </a:spcAft>
          </a:pPr>
          <a:endParaRPr lang="en-US" kern="1200" dirty="0"/>
        </a:p>
      </dsp:txBody>
      <dsp:txXfrm>
        <a:off x="815793" y="3786285"/>
        <a:ext cx="1850658" cy="1071211"/>
      </dsp:txXfrm>
    </dsp:sp>
    <dsp:sp modelId="{722AFAB8-5A53-4B81-8F2C-2E42BBADF43A}">
      <dsp:nvSpPr>
        <dsp:cNvPr id="0" name=""/>
        <dsp:cNvSpPr/>
      </dsp:nvSpPr>
      <dsp:spPr>
        <a:xfrm>
          <a:off x="1431838" y="538314"/>
          <a:ext cx="5046223" cy="5046223"/>
        </a:xfrm>
        <a:custGeom>
          <a:avLst/>
          <a:gdLst/>
          <a:ahLst/>
          <a:cxnLst/>
          <a:rect l="0" t="0" r="0" b="0"/>
          <a:pathLst>
            <a:path>
              <a:moveTo>
                <a:pt x="39112" y="2965652"/>
              </a:moveTo>
              <a:arcTo wR="2523111" hR="2523111" stAng="10193903" swAng="1215285"/>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2C0DF3-4469-40B5-9D05-15B3D3F9E7EE}">
      <dsp:nvSpPr>
        <dsp:cNvPr id="0" name=""/>
        <dsp:cNvSpPr/>
      </dsp:nvSpPr>
      <dsp:spPr>
        <a:xfrm>
          <a:off x="731905" y="1263183"/>
          <a:ext cx="2019844" cy="1071211"/>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444500">
            <a:lnSpc>
              <a:spcPct val="90000"/>
            </a:lnSpc>
            <a:spcBef>
              <a:spcPct val="0"/>
            </a:spcBef>
            <a:spcAft>
              <a:spcPct val="35000"/>
            </a:spcAft>
          </a:pPr>
          <a:r>
            <a:rPr lang="en-US" sz="2000" kern="1200" dirty="0" err="1" smtClean="0"/>
            <a:t>Cultura</a:t>
          </a:r>
          <a:endParaRPr lang="en-US" sz="2000" kern="1200" dirty="0" smtClean="0"/>
        </a:p>
        <a:p>
          <a:pPr lvl="0" algn="ctr" defTabSz="444500">
            <a:lnSpc>
              <a:spcPct val="90000"/>
            </a:lnSpc>
            <a:spcBef>
              <a:spcPct val="0"/>
            </a:spcBef>
            <a:spcAft>
              <a:spcPct val="35000"/>
            </a:spcAft>
          </a:pPr>
          <a:r>
            <a:rPr lang="en-US" sz="2000" kern="1200" dirty="0" err="1" smtClean="0"/>
            <a:t>Ambiental</a:t>
          </a:r>
          <a:endParaRPr lang="en-US" sz="2000" kern="1200" dirty="0" smtClean="0"/>
        </a:p>
      </dsp:txBody>
      <dsp:txXfrm>
        <a:off x="731905" y="1263183"/>
        <a:ext cx="2019844" cy="1071211"/>
      </dsp:txXfrm>
    </dsp:sp>
    <dsp:sp modelId="{FFA81469-F9B4-465D-AE04-9337AC345489}">
      <dsp:nvSpPr>
        <dsp:cNvPr id="0" name=""/>
        <dsp:cNvSpPr/>
      </dsp:nvSpPr>
      <dsp:spPr>
        <a:xfrm>
          <a:off x="918755" y="871060"/>
          <a:ext cx="5046223" cy="5046223"/>
        </a:xfrm>
        <a:custGeom>
          <a:avLst/>
          <a:gdLst/>
          <a:ahLst/>
          <a:cxnLst/>
          <a:rect l="0" t="0" r="0" b="0"/>
          <a:pathLst>
            <a:path>
              <a:moveTo>
                <a:pt x="1376060" y="275809"/>
              </a:moveTo>
              <a:arcTo wR="2523111" hR="2523111" stAng="14577580" swAng="97453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33039A-31CC-4AC5-A5DE-D11F3279FBAD}">
      <dsp:nvSpPr>
        <dsp:cNvPr id="0" name=""/>
        <dsp:cNvSpPr/>
      </dsp:nvSpPr>
      <dsp:spPr>
        <a:xfrm>
          <a:off x="3201519" y="102168"/>
          <a:ext cx="2122251" cy="107121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t>Conciencia</a:t>
          </a:r>
        </a:p>
        <a:p>
          <a:pPr algn="ctr" defTabSz="1200150">
            <a:lnSpc>
              <a:spcPct val="90000"/>
            </a:lnSpc>
            <a:spcBef>
              <a:spcPct val="0"/>
            </a:spcBef>
            <a:spcAft>
              <a:spcPct val="35000"/>
            </a:spcAft>
          </a:pPr>
          <a:endParaRPr lang="en-US" sz="2000" kern="1200" dirty="0"/>
        </a:p>
      </dsp:txBody>
      <dsp:txXfrm>
        <a:off x="3201519" y="102168"/>
        <a:ext cx="2122251" cy="1071211"/>
      </dsp:txXfrm>
    </dsp:sp>
    <dsp:sp modelId="{481E0A89-F87E-4D03-885E-B48413562D6A}">
      <dsp:nvSpPr>
        <dsp:cNvPr id="0" name=""/>
        <dsp:cNvSpPr/>
      </dsp:nvSpPr>
      <dsp:spPr>
        <a:xfrm>
          <a:off x="2560311" y="871060"/>
          <a:ext cx="5046223" cy="5046223"/>
        </a:xfrm>
        <a:custGeom>
          <a:avLst/>
          <a:gdLst/>
          <a:ahLst/>
          <a:cxnLst/>
          <a:rect l="0" t="0" r="0" b="0"/>
          <a:pathLst>
            <a:path>
              <a:moveTo>
                <a:pt x="2995813" y="44675"/>
              </a:moveTo>
              <a:arcTo wR="2523111" hR="2523111" stAng="16847886" swAng="97453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DC5812E-4ABE-450E-993E-19502354ECA1}">
      <dsp:nvSpPr>
        <dsp:cNvPr id="0" name=""/>
        <dsp:cNvSpPr/>
      </dsp:nvSpPr>
      <dsp:spPr>
        <a:xfrm>
          <a:off x="5622377" y="1263183"/>
          <a:ext cx="2322173" cy="107121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solidFill>
                <a:schemeClr val="accent2">
                  <a:lumMod val="75000"/>
                </a:schemeClr>
              </a:solidFill>
            </a:rPr>
            <a:t>Conocimientos</a:t>
          </a:r>
        </a:p>
        <a:p>
          <a:pPr algn="ctr" defTabSz="711200">
            <a:lnSpc>
              <a:spcPct val="90000"/>
            </a:lnSpc>
            <a:spcBef>
              <a:spcPct val="0"/>
            </a:spcBef>
            <a:spcAft>
              <a:spcPct val="35000"/>
            </a:spcAft>
          </a:pPr>
          <a:endParaRPr lang="en-US" sz="2000" kern="1200" dirty="0">
            <a:solidFill>
              <a:schemeClr val="accent2">
                <a:lumMod val="75000"/>
              </a:schemeClr>
            </a:solidFill>
          </a:endParaRPr>
        </a:p>
      </dsp:txBody>
      <dsp:txXfrm>
        <a:off x="5622377" y="1263183"/>
        <a:ext cx="2322173" cy="1071211"/>
      </dsp:txXfrm>
    </dsp:sp>
    <dsp:sp modelId="{CC512915-D1D5-419A-991C-E5C30A568333}">
      <dsp:nvSpPr>
        <dsp:cNvPr id="0" name=""/>
        <dsp:cNvSpPr/>
      </dsp:nvSpPr>
      <dsp:spPr>
        <a:xfrm>
          <a:off x="2046772" y="536794"/>
          <a:ext cx="5046223" cy="5046223"/>
        </a:xfrm>
        <a:custGeom>
          <a:avLst/>
          <a:gdLst/>
          <a:ahLst/>
          <a:cxnLst/>
          <a:rect l="0" t="0" r="0" b="0"/>
          <a:pathLst>
            <a:path>
              <a:moveTo>
                <a:pt x="5006991" y="2079903"/>
              </a:moveTo>
              <a:arcTo wR="2523111" hR="2523111" stAng="20992978" swAng="1215294"/>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E95830-3D52-476F-8E42-C808C6764351}">
      <dsp:nvSpPr>
        <dsp:cNvPr id="0" name=""/>
        <dsp:cNvSpPr/>
      </dsp:nvSpPr>
      <dsp:spPr>
        <a:xfrm>
          <a:off x="5705694" y="3786294"/>
          <a:ext cx="2154965" cy="1071211"/>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MX" sz="2000" b="1" kern="1200" dirty="0" smtClean="0">
              <a:solidFill>
                <a:schemeClr val="accent2">
                  <a:lumMod val="75000"/>
                </a:schemeClr>
              </a:solidFill>
            </a:rPr>
            <a:t>Actitudes</a:t>
          </a:r>
        </a:p>
        <a:p>
          <a:pPr algn="ctr" defTabSz="533400">
            <a:lnSpc>
              <a:spcPct val="90000"/>
            </a:lnSpc>
            <a:spcBef>
              <a:spcPct val="0"/>
            </a:spcBef>
            <a:spcAft>
              <a:spcPct val="35000"/>
            </a:spcAft>
          </a:pPr>
          <a:endParaRPr lang="en-US" kern="1200" dirty="0"/>
        </a:p>
      </dsp:txBody>
      <dsp:txXfrm>
        <a:off x="5705694" y="3786294"/>
        <a:ext cx="2154965" cy="1071211"/>
      </dsp:txXfrm>
    </dsp:sp>
    <dsp:sp modelId="{76905F19-047F-40F6-A89F-5AAD5853AFE5}">
      <dsp:nvSpPr>
        <dsp:cNvPr id="0" name=""/>
        <dsp:cNvSpPr/>
      </dsp:nvSpPr>
      <dsp:spPr>
        <a:xfrm>
          <a:off x="2560864" y="202842"/>
          <a:ext cx="5046223" cy="5046223"/>
        </a:xfrm>
        <a:custGeom>
          <a:avLst/>
          <a:gdLst/>
          <a:ahLst/>
          <a:cxnLst/>
          <a:rect l="0" t="0" r="0" b="0"/>
          <a:pathLst>
            <a:path>
              <a:moveTo>
                <a:pt x="3628218" y="4791334"/>
              </a:moveTo>
              <a:arcTo wR="2523111" hR="2523111" stAng="3841445" swAng="1172563"/>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CC0257-86DD-4E77-892A-F016EB708B5B}">
      <dsp:nvSpPr>
        <dsp:cNvPr id="0" name=""/>
        <dsp:cNvSpPr/>
      </dsp:nvSpPr>
      <dsp:spPr>
        <a:xfrm>
          <a:off x="3438636" y="4863431"/>
          <a:ext cx="1648018" cy="1071211"/>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CR" sz="2300" b="1" kern="1200" dirty="0" smtClean="0">
              <a:solidFill>
                <a:schemeClr val="accent2">
                  <a:lumMod val="75000"/>
                </a:schemeClr>
              </a:solidFill>
            </a:rPr>
            <a:t>Aptitudes</a:t>
          </a:r>
        </a:p>
        <a:p>
          <a:pPr algn="ctr" defTabSz="533400">
            <a:lnSpc>
              <a:spcPct val="90000"/>
            </a:lnSpc>
            <a:spcBef>
              <a:spcPct val="0"/>
            </a:spcBef>
            <a:spcAft>
              <a:spcPct val="35000"/>
            </a:spcAft>
          </a:pPr>
          <a:endParaRPr lang="en-US" sz="2300" kern="1200" dirty="0"/>
        </a:p>
      </dsp:txBody>
      <dsp:txXfrm>
        <a:off x="3438636" y="4863431"/>
        <a:ext cx="1648018" cy="1071211"/>
      </dsp:txXfrm>
    </dsp:sp>
    <dsp:sp modelId="{595341D2-A7D5-4828-9BBA-284CC309276F}">
      <dsp:nvSpPr>
        <dsp:cNvPr id="0" name=""/>
        <dsp:cNvSpPr/>
      </dsp:nvSpPr>
      <dsp:spPr>
        <a:xfrm>
          <a:off x="917062" y="202841"/>
          <a:ext cx="5046223" cy="5046223"/>
        </a:xfrm>
        <a:custGeom>
          <a:avLst/>
          <a:gdLst/>
          <a:ahLst/>
          <a:cxnLst/>
          <a:rect l="0" t="0" r="0" b="0"/>
          <a:pathLst>
            <a:path>
              <a:moveTo>
                <a:pt x="2241322" y="5030438"/>
              </a:moveTo>
              <a:arcTo wR="2523111" hR="2523111" stAng="5784741" swAng="117353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D0BB5B1-5CC2-45EF-BA9F-D1B352C4E0AB}">
      <dsp:nvSpPr>
        <dsp:cNvPr id="0" name=""/>
        <dsp:cNvSpPr/>
      </dsp:nvSpPr>
      <dsp:spPr>
        <a:xfrm>
          <a:off x="815793" y="3786285"/>
          <a:ext cx="1850658" cy="1071211"/>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6">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CR" sz="2000" b="1" kern="1200" dirty="0" smtClean="0"/>
            <a:t>Nuevas</a:t>
          </a:r>
        </a:p>
        <a:p>
          <a:pPr marL="0" marR="0" lvl="3" indent="0" algn="ctr" defTabSz="914400" eaLnBrk="1" fontAlgn="auto" latinLnBrk="0" hangingPunct="1">
            <a:lnSpc>
              <a:spcPct val="100000"/>
            </a:lnSpc>
            <a:spcBef>
              <a:spcPct val="0"/>
            </a:spcBef>
            <a:spcAft>
              <a:spcPts val="0"/>
            </a:spcAft>
            <a:buClrTx/>
            <a:buSzTx/>
            <a:buFontTx/>
            <a:buNone/>
            <a:tabLst/>
            <a:defRPr/>
          </a:pPr>
          <a:r>
            <a:rPr lang="es-CR" sz="2000" b="1" kern="1200" dirty="0" smtClean="0"/>
            <a:t>prácticas</a:t>
          </a:r>
        </a:p>
        <a:p>
          <a:pPr algn="ctr" defTabSz="533400">
            <a:lnSpc>
              <a:spcPct val="90000"/>
            </a:lnSpc>
            <a:spcBef>
              <a:spcPct val="0"/>
            </a:spcBef>
            <a:spcAft>
              <a:spcPct val="35000"/>
            </a:spcAft>
          </a:pPr>
          <a:endParaRPr lang="en-US" kern="1200" dirty="0"/>
        </a:p>
      </dsp:txBody>
      <dsp:txXfrm>
        <a:off x="815793" y="3786285"/>
        <a:ext cx="1850658" cy="1071211"/>
      </dsp:txXfrm>
    </dsp:sp>
    <dsp:sp modelId="{722AFAB8-5A53-4B81-8F2C-2E42BBADF43A}">
      <dsp:nvSpPr>
        <dsp:cNvPr id="0" name=""/>
        <dsp:cNvSpPr/>
      </dsp:nvSpPr>
      <dsp:spPr>
        <a:xfrm>
          <a:off x="1431838" y="538314"/>
          <a:ext cx="5046223" cy="5046223"/>
        </a:xfrm>
        <a:custGeom>
          <a:avLst/>
          <a:gdLst/>
          <a:ahLst/>
          <a:cxnLst/>
          <a:rect l="0" t="0" r="0" b="0"/>
          <a:pathLst>
            <a:path>
              <a:moveTo>
                <a:pt x="39112" y="2965652"/>
              </a:moveTo>
              <a:arcTo wR="2523111" hR="2523111" stAng="10193903" swAng="1215285"/>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2C0DF3-4469-40B5-9D05-15B3D3F9E7EE}">
      <dsp:nvSpPr>
        <dsp:cNvPr id="0" name=""/>
        <dsp:cNvSpPr/>
      </dsp:nvSpPr>
      <dsp:spPr>
        <a:xfrm>
          <a:off x="731905" y="1263183"/>
          <a:ext cx="2019844" cy="1071211"/>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marR="0" lvl="3" indent="0" algn="ctr" defTabSz="914400" eaLnBrk="1" fontAlgn="auto" latinLnBrk="0" hangingPunct="1">
            <a:lnSpc>
              <a:spcPct val="100000"/>
            </a:lnSpc>
            <a:spcBef>
              <a:spcPct val="0"/>
            </a:spcBef>
            <a:spcAft>
              <a:spcPts val="0"/>
            </a:spcAft>
            <a:buClrTx/>
            <a:buSzTx/>
            <a:buFontTx/>
            <a:buNone/>
            <a:tabLst/>
            <a:defRPr/>
          </a:pPr>
          <a:r>
            <a:rPr lang="es-CR" sz="1800" b="1" kern="1200" dirty="0" smtClean="0"/>
            <a:t>Participación</a:t>
          </a:r>
          <a:endParaRPr lang="es-ES" sz="1800" b="1" kern="1200" dirty="0" smtClean="0"/>
        </a:p>
        <a:p>
          <a:pPr algn="ctr" defTabSz="444500">
            <a:lnSpc>
              <a:spcPct val="90000"/>
            </a:lnSpc>
            <a:spcBef>
              <a:spcPct val="0"/>
            </a:spcBef>
            <a:spcAft>
              <a:spcPct val="35000"/>
            </a:spcAft>
          </a:pPr>
          <a:endParaRPr lang="en-US" kern="1200" dirty="0"/>
        </a:p>
      </dsp:txBody>
      <dsp:txXfrm>
        <a:off x="731905" y="1263183"/>
        <a:ext cx="2019844" cy="1071211"/>
      </dsp:txXfrm>
    </dsp:sp>
    <dsp:sp modelId="{FFA81469-F9B4-465D-AE04-9337AC345489}">
      <dsp:nvSpPr>
        <dsp:cNvPr id="0" name=""/>
        <dsp:cNvSpPr/>
      </dsp:nvSpPr>
      <dsp:spPr>
        <a:xfrm>
          <a:off x="918755" y="871060"/>
          <a:ext cx="5046223" cy="5046223"/>
        </a:xfrm>
        <a:custGeom>
          <a:avLst/>
          <a:gdLst/>
          <a:ahLst/>
          <a:cxnLst/>
          <a:rect l="0" t="0" r="0" b="0"/>
          <a:pathLst>
            <a:path>
              <a:moveTo>
                <a:pt x="1376060" y="275809"/>
              </a:moveTo>
              <a:arcTo wR="2523111" hR="2523111" stAng="14577580" swAng="97453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22AE3-F958-467D-96BE-5418A501093A}" type="datetimeFigureOut">
              <a:rPr lang="es-MX" smtClean="0"/>
              <a:pPr/>
              <a:t>13/09/2013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F8F27-F29A-4C9E-853A-90716097BC2C}"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E09FF2-63DB-461A-BB99-90605E811A5E}" type="slidenum">
              <a:rPr lang="es-ES" smtClean="0"/>
              <a:pPr/>
              <a:t>6</a:t>
            </a:fld>
            <a:endParaRPr lang="es-E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E09FF2-63DB-461A-BB99-90605E811A5E}" type="slidenum">
              <a:rPr lang="es-ES" smtClean="0"/>
              <a:pPr/>
              <a:t>7</a:t>
            </a:fld>
            <a:endParaRPr lang="es-E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4E20F-F05C-409C-B0BB-0728775247AC}" type="slidenum">
              <a:rPr lang="es-ES_tradnl"/>
              <a:pPr/>
              <a:t>17</a:t>
            </a:fld>
            <a:endParaRPr lang="es-ES_tradnl"/>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7AF72-361E-4D3B-AE25-FB5B154F48CC}" type="slidenum">
              <a:rPr lang="es-ES"/>
              <a:pPr/>
              <a:t>26</a:t>
            </a:fld>
            <a:endParaRPr lang="es-E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4EF3E-B05A-4D9F-A0A5-CFAC9A8901FB}" type="slidenum">
              <a:rPr lang="es-ES"/>
              <a:pPr/>
              <a:t>42</a:t>
            </a:fld>
            <a:endParaRPr lang="es-E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D230EEA-9876-47B6-BC13-15616712F9B0}" type="slidenum">
              <a:rPr lang="es-MX" smtClean="0"/>
              <a:pPr/>
              <a:t>46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BA494-9488-4D3B-9A6A-9B3462CBB9B5}" type="slidenum">
              <a:rPr lang="es-ES"/>
              <a:pPr/>
              <a:t>47</a:t>
            </a:fld>
            <a:endParaRPr lang="es-E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34003522-3860-4EDD-96C0-0AB8868E31C1}"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003522-3860-4EDD-96C0-0AB8868E31C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003522-3860-4EDD-96C0-0AB8868E31C1}"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imágenes prediseñadas"/>
          <p:cNvSpPr>
            <a:spLocks noGrp="1"/>
          </p:cNvSpPr>
          <p:nvPr>
            <p:ph type="clipArt" sz="half" idx="2"/>
          </p:nvPr>
        </p:nvSpPr>
        <p:spPr>
          <a:xfrm>
            <a:off x="4648200" y="1981200"/>
            <a:ext cx="3810000" cy="4114800"/>
          </a:xfrm>
        </p:spPr>
        <p:txBody>
          <a:bodyPr/>
          <a:lstStyle/>
          <a:p>
            <a:pPr lvl="0"/>
            <a:endParaRPr lang="es-MX"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8DE9834-16A9-48EB-AC21-C27FE2CF46F6}"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28C54A2C-77B7-4B7F-B18F-8B1641AB3685}"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imágenes prediseñadas"/>
          <p:cNvSpPr>
            <a:spLocks noGrp="1"/>
          </p:cNvSpPr>
          <p:nvPr>
            <p:ph type="clipArt" sz="half" idx="1"/>
          </p:nvPr>
        </p:nvSpPr>
        <p:spPr>
          <a:xfrm>
            <a:off x="457200" y="1600200"/>
            <a:ext cx="4038600" cy="4525963"/>
          </a:xfrm>
        </p:spPr>
        <p:txBody>
          <a:bodyPr>
            <a:normAutofit/>
          </a:bodyPr>
          <a:lstStyle/>
          <a:p>
            <a:pPr lvl="0"/>
            <a:endParaRPr lang="es-MX" noProof="0"/>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9872D4CB-71F1-48DE-8284-D5B578EAE48D}"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6651E96-947C-4DCE-9FD9-C5D74104A85F}"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A591E7B-25BD-43CB-A40D-2F740500B92A}"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6AB3BF7-6141-4652-ABB5-25C9E9ECA36B}"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B5C193A-45C7-48B8-A1BB-6F1215588D1C}"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E15D355-0C41-4168-93C6-8F26F3E0F776}"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003522-3860-4EDD-96C0-0AB8868E31C1}" type="slidenum">
              <a:rPr lang="es-MX" smtClean="0"/>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5E84E96B-C6A5-45A8-AE7E-9094F14A0CCB}"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A25DDD43-3E2D-4017-9D9D-6A9EF3FAE12A}"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4104569-F8D3-4C74-BAFC-095F1F2AC8EC}"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F45512B-40FC-4E80-9CB9-E389EAEC66B4}"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99900CC-2464-40BC-AADB-2ED459D4E372}"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8F3568F-BC9B-4ADB-B4A4-4BD43A49A7A8}"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endParaRPr lang="es-ES">
              <a:solidFill>
                <a:srgbClr val="DBF5F9">
                  <a:shade val="90000"/>
                </a:srgbClr>
              </a:solidFill>
            </a:endParaRPr>
          </a:p>
        </p:txBody>
      </p:sp>
      <p:sp>
        <p:nvSpPr>
          <p:cNvPr id="5" name="18 Marcador de pie de página"/>
          <p:cNvSpPr>
            <a:spLocks noGrp="1"/>
          </p:cNvSpPr>
          <p:nvPr>
            <p:ph type="ftr" sz="quarter" idx="11"/>
          </p:nvPr>
        </p:nvSpPr>
        <p:spPr/>
        <p:txBody>
          <a:bodyPr/>
          <a:lstStyle>
            <a:lvl1pPr>
              <a:defRPr/>
            </a:lvl1pPr>
          </a:lstStyle>
          <a:p>
            <a:pPr>
              <a:defRPr/>
            </a:pPr>
            <a:endParaRPr lang="es-ES">
              <a:solidFill>
                <a:srgbClr val="DBF5F9">
                  <a:shade val="90000"/>
                </a:srgbClr>
              </a:solidFill>
            </a:endParaRPr>
          </a:p>
        </p:txBody>
      </p:sp>
      <p:sp>
        <p:nvSpPr>
          <p:cNvPr id="6" name="26 Marcador de número de diapositiva"/>
          <p:cNvSpPr>
            <a:spLocks noGrp="1"/>
          </p:cNvSpPr>
          <p:nvPr>
            <p:ph type="sldNum" sz="quarter" idx="12"/>
          </p:nvPr>
        </p:nvSpPr>
        <p:spPr/>
        <p:txBody>
          <a:bodyPr/>
          <a:lstStyle>
            <a:lvl1pPr>
              <a:defRPr/>
            </a:lvl1pPr>
          </a:lstStyle>
          <a:p>
            <a:pPr>
              <a:defRPr/>
            </a:pPr>
            <a:fld id="{B885DBCD-F316-4828-9B2A-2414CD11DCBC}" type="slidenum">
              <a:rPr lang="es-ES">
                <a:solidFill>
                  <a:srgbClr val="DBF5F9">
                    <a:shade val="90000"/>
                  </a:srgbClr>
                </a:solidFill>
              </a:rPr>
              <a:pPr>
                <a:defRPr/>
              </a:pPr>
              <a:t>‹Nº›</a:t>
            </a:fld>
            <a:endParaRPr lang="es-E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solidFill>
                <a:srgbClr val="04617B">
                  <a:shade val="90000"/>
                </a:srgbClr>
              </a:solidFill>
            </a:endParaRPr>
          </a:p>
        </p:txBody>
      </p:sp>
      <p:sp>
        <p:nvSpPr>
          <p:cNvPr id="5" name="21 Marcador de pie de página"/>
          <p:cNvSpPr>
            <a:spLocks noGrp="1"/>
          </p:cNvSpPr>
          <p:nvPr>
            <p:ph type="ftr" sz="quarter" idx="11"/>
          </p:nvPr>
        </p:nvSpPr>
        <p:spPr/>
        <p:txBody>
          <a:bodyPr/>
          <a:lstStyle>
            <a:lvl1pPr>
              <a:defRPr/>
            </a:lvl1pPr>
          </a:lstStyle>
          <a:p>
            <a:pPr>
              <a:defRPr/>
            </a:pPr>
            <a:endParaRPr lang="es-ES">
              <a:solidFill>
                <a:srgbClr val="04617B">
                  <a:shade val="90000"/>
                </a:srgbClr>
              </a:solidFill>
            </a:endParaRPr>
          </a:p>
        </p:txBody>
      </p:sp>
      <p:sp>
        <p:nvSpPr>
          <p:cNvPr id="6" name="17 Marcador de número de diapositiva"/>
          <p:cNvSpPr>
            <a:spLocks noGrp="1"/>
          </p:cNvSpPr>
          <p:nvPr>
            <p:ph type="sldNum" sz="quarter" idx="12"/>
          </p:nvPr>
        </p:nvSpPr>
        <p:spPr/>
        <p:txBody>
          <a:bodyPr/>
          <a:lstStyle>
            <a:lvl1pPr>
              <a:defRPr/>
            </a:lvl1pPr>
          </a:lstStyle>
          <a:p>
            <a:pPr>
              <a:defRPr/>
            </a:pPr>
            <a:fld id="{08321DC2-5994-4CD0-AEB8-37A480E2BE99}"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F422725-5405-45A0-84F6-9B4B28CEB67C}" type="slidenum">
              <a:rPr lang="es-ES">
                <a:solidFill>
                  <a:srgbClr val="DBF5F9">
                    <a:shade val="90000"/>
                  </a:srgbClr>
                </a:solidFill>
              </a:rPr>
              <a:pPr>
                <a:defRPr/>
              </a:pPr>
              <a:t>‹Nº›</a:t>
            </a:fld>
            <a:endParaRPr lang="es-E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endParaRPr lang="es-ES">
              <a:solidFill>
                <a:srgbClr val="04617B">
                  <a:shade val="90000"/>
                </a:srgbClr>
              </a:solidFill>
            </a:endParaRPr>
          </a:p>
        </p:txBody>
      </p:sp>
      <p:sp>
        <p:nvSpPr>
          <p:cNvPr id="6" name="21 Marcador de pie de página"/>
          <p:cNvSpPr>
            <a:spLocks noGrp="1"/>
          </p:cNvSpPr>
          <p:nvPr>
            <p:ph type="ftr" sz="quarter" idx="11"/>
          </p:nvPr>
        </p:nvSpPr>
        <p:spPr/>
        <p:txBody>
          <a:bodyPr/>
          <a:lstStyle>
            <a:lvl1pPr>
              <a:defRPr/>
            </a:lvl1pPr>
          </a:lstStyle>
          <a:p>
            <a:pPr>
              <a:defRPr/>
            </a:pPr>
            <a:endParaRPr lang="es-ES">
              <a:solidFill>
                <a:srgbClr val="04617B">
                  <a:shade val="90000"/>
                </a:srgbClr>
              </a:solidFill>
            </a:endParaRPr>
          </a:p>
        </p:txBody>
      </p:sp>
      <p:sp>
        <p:nvSpPr>
          <p:cNvPr id="7" name="17 Marcador de número de diapositiva"/>
          <p:cNvSpPr>
            <a:spLocks noGrp="1"/>
          </p:cNvSpPr>
          <p:nvPr>
            <p:ph type="sldNum" sz="quarter" idx="12"/>
          </p:nvPr>
        </p:nvSpPr>
        <p:spPr/>
        <p:txBody>
          <a:bodyPr/>
          <a:lstStyle>
            <a:lvl1pPr>
              <a:defRPr/>
            </a:lvl1pPr>
          </a:lstStyle>
          <a:p>
            <a:pPr>
              <a:defRPr/>
            </a:pPr>
            <a:fld id="{733C7E00-AD7C-497A-8F69-5C5684695CC4}"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003522-3860-4EDD-96C0-0AB8868E31C1}"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endParaRPr lang="es-ES">
              <a:solidFill>
                <a:srgbClr val="04617B">
                  <a:shade val="90000"/>
                </a:srgbClr>
              </a:solidFill>
            </a:endParaRPr>
          </a:p>
        </p:txBody>
      </p:sp>
      <p:sp>
        <p:nvSpPr>
          <p:cNvPr id="8" name="21 Marcador de pie de página"/>
          <p:cNvSpPr>
            <a:spLocks noGrp="1"/>
          </p:cNvSpPr>
          <p:nvPr>
            <p:ph type="ftr" sz="quarter" idx="11"/>
          </p:nvPr>
        </p:nvSpPr>
        <p:spPr/>
        <p:txBody>
          <a:bodyPr/>
          <a:lstStyle>
            <a:lvl1pPr>
              <a:defRPr/>
            </a:lvl1pPr>
          </a:lstStyle>
          <a:p>
            <a:pPr>
              <a:defRPr/>
            </a:pPr>
            <a:endParaRPr lang="es-ES">
              <a:solidFill>
                <a:srgbClr val="04617B">
                  <a:shade val="90000"/>
                </a:srgbClr>
              </a:solidFill>
            </a:endParaRPr>
          </a:p>
        </p:txBody>
      </p:sp>
      <p:sp>
        <p:nvSpPr>
          <p:cNvPr id="9" name="17 Marcador de número de diapositiva"/>
          <p:cNvSpPr>
            <a:spLocks noGrp="1"/>
          </p:cNvSpPr>
          <p:nvPr>
            <p:ph type="sldNum" sz="quarter" idx="12"/>
          </p:nvPr>
        </p:nvSpPr>
        <p:spPr/>
        <p:txBody>
          <a:bodyPr/>
          <a:lstStyle>
            <a:lvl1pPr>
              <a:defRPr/>
            </a:lvl1pPr>
          </a:lstStyle>
          <a:p>
            <a:pPr>
              <a:defRPr/>
            </a:pPr>
            <a:fld id="{D2FFC0DE-7E44-455E-BE6E-AC88D659DD37}"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endParaRPr lang="es-ES">
              <a:solidFill>
                <a:srgbClr val="04617B">
                  <a:shade val="90000"/>
                </a:srgbClr>
              </a:solidFill>
            </a:endParaRPr>
          </a:p>
        </p:txBody>
      </p:sp>
      <p:sp>
        <p:nvSpPr>
          <p:cNvPr id="4" name="21 Marcador de pie de página"/>
          <p:cNvSpPr>
            <a:spLocks noGrp="1"/>
          </p:cNvSpPr>
          <p:nvPr>
            <p:ph type="ftr" sz="quarter" idx="11"/>
          </p:nvPr>
        </p:nvSpPr>
        <p:spPr/>
        <p:txBody>
          <a:bodyPr/>
          <a:lstStyle>
            <a:lvl1pPr>
              <a:defRPr/>
            </a:lvl1pPr>
          </a:lstStyle>
          <a:p>
            <a:pPr>
              <a:defRPr/>
            </a:pPr>
            <a:endParaRPr lang="es-ES">
              <a:solidFill>
                <a:srgbClr val="04617B">
                  <a:shade val="90000"/>
                </a:srgbClr>
              </a:solidFill>
            </a:endParaRPr>
          </a:p>
        </p:txBody>
      </p:sp>
      <p:sp>
        <p:nvSpPr>
          <p:cNvPr id="5" name="17 Marcador de número de diapositiva"/>
          <p:cNvSpPr>
            <a:spLocks noGrp="1"/>
          </p:cNvSpPr>
          <p:nvPr>
            <p:ph type="sldNum" sz="quarter" idx="12"/>
          </p:nvPr>
        </p:nvSpPr>
        <p:spPr/>
        <p:txBody>
          <a:bodyPr/>
          <a:lstStyle>
            <a:lvl1pPr>
              <a:defRPr/>
            </a:lvl1pPr>
          </a:lstStyle>
          <a:p>
            <a:pPr>
              <a:defRPr/>
            </a:pPr>
            <a:fld id="{A0E95616-48AE-4DCC-AA43-6AEC7BA89D32}"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ES">
              <a:solidFill>
                <a:srgbClr val="04617B">
                  <a:shade val="90000"/>
                </a:srgbClr>
              </a:solidFill>
            </a:endParaRPr>
          </a:p>
        </p:txBody>
      </p:sp>
      <p:sp>
        <p:nvSpPr>
          <p:cNvPr id="3" name="21 Marcador de pie de página"/>
          <p:cNvSpPr>
            <a:spLocks noGrp="1"/>
          </p:cNvSpPr>
          <p:nvPr>
            <p:ph type="ftr" sz="quarter" idx="11"/>
          </p:nvPr>
        </p:nvSpPr>
        <p:spPr/>
        <p:txBody>
          <a:bodyPr/>
          <a:lstStyle>
            <a:lvl1pPr>
              <a:defRPr/>
            </a:lvl1pPr>
          </a:lstStyle>
          <a:p>
            <a:pPr>
              <a:defRPr/>
            </a:pPr>
            <a:endParaRPr lang="es-ES">
              <a:solidFill>
                <a:srgbClr val="04617B">
                  <a:shade val="90000"/>
                </a:srgbClr>
              </a:solidFill>
            </a:endParaRPr>
          </a:p>
        </p:txBody>
      </p:sp>
      <p:sp>
        <p:nvSpPr>
          <p:cNvPr id="4" name="17 Marcador de número de diapositiva"/>
          <p:cNvSpPr>
            <a:spLocks noGrp="1"/>
          </p:cNvSpPr>
          <p:nvPr>
            <p:ph type="sldNum" sz="quarter" idx="12"/>
          </p:nvPr>
        </p:nvSpPr>
        <p:spPr/>
        <p:txBody>
          <a:bodyPr/>
          <a:lstStyle>
            <a:lvl1pPr>
              <a:defRPr/>
            </a:lvl1pPr>
          </a:lstStyle>
          <a:p>
            <a:pPr>
              <a:defRPr/>
            </a:pPr>
            <a:fld id="{EC3A7683-03A5-4CA5-B354-2BAAC3A7B90C}"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endParaRPr lang="es-ES">
              <a:solidFill>
                <a:srgbClr val="04617B">
                  <a:shade val="90000"/>
                </a:srgbClr>
              </a:solidFill>
            </a:endParaRPr>
          </a:p>
        </p:txBody>
      </p:sp>
      <p:sp>
        <p:nvSpPr>
          <p:cNvPr id="6" name="21 Marcador de pie de página"/>
          <p:cNvSpPr>
            <a:spLocks noGrp="1"/>
          </p:cNvSpPr>
          <p:nvPr>
            <p:ph type="ftr" sz="quarter" idx="11"/>
          </p:nvPr>
        </p:nvSpPr>
        <p:spPr/>
        <p:txBody>
          <a:bodyPr/>
          <a:lstStyle>
            <a:lvl1pPr>
              <a:defRPr/>
            </a:lvl1pPr>
          </a:lstStyle>
          <a:p>
            <a:pPr>
              <a:defRPr/>
            </a:pPr>
            <a:endParaRPr lang="es-ES">
              <a:solidFill>
                <a:srgbClr val="04617B">
                  <a:shade val="90000"/>
                </a:srgbClr>
              </a:solidFill>
            </a:endParaRPr>
          </a:p>
        </p:txBody>
      </p:sp>
      <p:sp>
        <p:nvSpPr>
          <p:cNvPr id="7" name="17 Marcador de número de diapositiva"/>
          <p:cNvSpPr>
            <a:spLocks noGrp="1"/>
          </p:cNvSpPr>
          <p:nvPr>
            <p:ph type="sldNum" sz="quarter" idx="12"/>
          </p:nvPr>
        </p:nvSpPr>
        <p:spPr/>
        <p:txBody>
          <a:bodyPr/>
          <a:lstStyle>
            <a:lvl1pPr>
              <a:defRPr/>
            </a:lvl1pPr>
          </a:lstStyle>
          <a:p>
            <a:pPr>
              <a:defRPr/>
            </a:pPr>
            <a:fld id="{4958D4B8-9930-4E41-A733-AF4F5BC35734}"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endParaRPr lang="es-ES">
              <a:solidFill>
                <a:srgbClr val="04617B">
                  <a:shade val="90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ES">
              <a:solidFill>
                <a:srgbClr val="04617B">
                  <a:shade val="90000"/>
                </a:srgbClr>
              </a:solidFill>
            </a:endParaRPr>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2C83F29A-DF9E-4BCF-872A-9E505C5C3176}"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solidFill>
                <a:srgbClr val="04617B">
                  <a:shade val="90000"/>
                </a:srgbClr>
              </a:solidFill>
            </a:endParaRPr>
          </a:p>
        </p:txBody>
      </p:sp>
      <p:sp>
        <p:nvSpPr>
          <p:cNvPr id="5" name="21 Marcador de pie de página"/>
          <p:cNvSpPr>
            <a:spLocks noGrp="1"/>
          </p:cNvSpPr>
          <p:nvPr>
            <p:ph type="ftr" sz="quarter" idx="11"/>
          </p:nvPr>
        </p:nvSpPr>
        <p:spPr/>
        <p:txBody>
          <a:bodyPr/>
          <a:lstStyle>
            <a:lvl1pPr>
              <a:defRPr/>
            </a:lvl1pPr>
          </a:lstStyle>
          <a:p>
            <a:pPr>
              <a:defRPr/>
            </a:pPr>
            <a:endParaRPr lang="es-ES">
              <a:solidFill>
                <a:srgbClr val="04617B">
                  <a:shade val="90000"/>
                </a:srgbClr>
              </a:solidFill>
            </a:endParaRPr>
          </a:p>
        </p:txBody>
      </p:sp>
      <p:sp>
        <p:nvSpPr>
          <p:cNvPr id="6" name="17 Marcador de número de diapositiva"/>
          <p:cNvSpPr>
            <a:spLocks noGrp="1"/>
          </p:cNvSpPr>
          <p:nvPr>
            <p:ph type="sldNum" sz="quarter" idx="12"/>
          </p:nvPr>
        </p:nvSpPr>
        <p:spPr/>
        <p:txBody>
          <a:bodyPr/>
          <a:lstStyle>
            <a:lvl1pPr>
              <a:defRPr/>
            </a:lvl1pPr>
          </a:lstStyle>
          <a:p>
            <a:pPr>
              <a:defRPr/>
            </a:pPr>
            <a:fld id="{65B51792-70DE-4363-BDB9-1154208E4C9E}"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solidFill>
                <a:srgbClr val="04617B">
                  <a:shade val="90000"/>
                </a:srgbClr>
              </a:solidFill>
            </a:endParaRPr>
          </a:p>
        </p:txBody>
      </p:sp>
      <p:sp>
        <p:nvSpPr>
          <p:cNvPr id="5" name="21 Marcador de pie de página"/>
          <p:cNvSpPr>
            <a:spLocks noGrp="1"/>
          </p:cNvSpPr>
          <p:nvPr>
            <p:ph type="ftr" sz="quarter" idx="11"/>
          </p:nvPr>
        </p:nvSpPr>
        <p:spPr/>
        <p:txBody>
          <a:bodyPr/>
          <a:lstStyle>
            <a:lvl1pPr>
              <a:defRPr/>
            </a:lvl1pPr>
          </a:lstStyle>
          <a:p>
            <a:pPr>
              <a:defRPr/>
            </a:pPr>
            <a:endParaRPr lang="es-ES">
              <a:solidFill>
                <a:srgbClr val="04617B">
                  <a:shade val="90000"/>
                </a:srgbClr>
              </a:solidFill>
            </a:endParaRPr>
          </a:p>
        </p:txBody>
      </p:sp>
      <p:sp>
        <p:nvSpPr>
          <p:cNvPr id="6" name="17 Marcador de número de diapositiva"/>
          <p:cNvSpPr>
            <a:spLocks noGrp="1"/>
          </p:cNvSpPr>
          <p:nvPr>
            <p:ph type="sldNum" sz="quarter" idx="12"/>
          </p:nvPr>
        </p:nvSpPr>
        <p:spPr/>
        <p:txBody>
          <a:bodyPr/>
          <a:lstStyle>
            <a:lvl1pPr>
              <a:defRPr/>
            </a:lvl1pPr>
          </a:lstStyle>
          <a:p>
            <a:pPr>
              <a:defRPr/>
            </a:pPr>
            <a:fld id="{5612235A-6578-48CE-A198-2EDDDDC240E7}"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457200" y="6245225"/>
            <a:ext cx="2133600" cy="476250"/>
          </a:xfrm>
        </p:spPr>
        <p:txBody>
          <a:bodyPr/>
          <a:lstStyle>
            <a:lvl1pPr>
              <a:defRPr/>
            </a:lvl1pPr>
          </a:lstStyle>
          <a:p>
            <a:pPr>
              <a:defRPr/>
            </a:pPr>
            <a:endParaRPr lang="es-ES">
              <a:solidFill>
                <a:srgbClr val="04617B">
                  <a:shade val="90000"/>
                </a:srgbClr>
              </a:solidFill>
            </a:endParaRPr>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solidFill>
                <a:srgbClr val="04617B">
                  <a:shade val="90000"/>
                </a:srgbClr>
              </a:solidFill>
            </a:endParaRPr>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28C54A2C-77B7-4B7F-B18F-8B1641AB3685}"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245225"/>
            <a:ext cx="2133600" cy="476250"/>
          </a:xfrm>
        </p:spPr>
        <p:txBody>
          <a:bodyPr/>
          <a:lstStyle>
            <a:lvl1pPr>
              <a:defRPr/>
            </a:lvl1pPr>
          </a:lstStyle>
          <a:p>
            <a:pPr>
              <a:defRPr/>
            </a:pPr>
            <a:endParaRPr lang="es-ES">
              <a:solidFill>
                <a:srgbClr val="04617B">
                  <a:shade val="90000"/>
                </a:srgbClr>
              </a:solidFill>
            </a:endParaRPr>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solidFill>
                <a:srgbClr val="04617B">
                  <a:shade val="90000"/>
                </a:srgbClr>
              </a:solidFill>
            </a:endParaRPr>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61F66D8E-200D-4924-ACB0-F81663F11244}"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endParaRPr lang="es-ES">
              <a:solidFill>
                <a:srgbClr val="04617B">
                  <a:shade val="90000"/>
                </a:srgbClr>
              </a:solidFill>
            </a:endParaRPr>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solidFill>
                <a:srgbClr val="04617B">
                  <a:shade val="90000"/>
                </a:srgbClr>
              </a:solidFill>
            </a:endParaRPr>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CC0669AD-C4E5-4892-94FD-89CF394E720E}"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003522-3860-4EDD-96C0-0AB8868E31C1}" type="slidenum">
              <a:rPr lang="es-MX" smtClean="0"/>
              <a:pPr/>
              <a:t>‹Nº›</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imágenes prediseñadas"/>
          <p:cNvSpPr>
            <a:spLocks noGrp="1"/>
          </p:cNvSpPr>
          <p:nvPr>
            <p:ph type="clipArt" sz="half" idx="1"/>
          </p:nvPr>
        </p:nvSpPr>
        <p:spPr>
          <a:xfrm>
            <a:off x="457200" y="1600200"/>
            <a:ext cx="4038600" cy="4525963"/>
          </a:xfrm>
        </p:spPr>
        <p:txBody>
          <a:bodyPr>
            <a:normAutofit/>
          </a:bodyPr>
          <a:lstStyle/>
          <a:p>
            <a:pPr lvl="0"/>
            <a:endParaRPr lang="es-MX" noProof="0"/>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endParaRPr lang="es-ES">
              <a:solidFill>
                <a:srgbClr val="04617B">
                  <a:shade val="90000"/>
                </a:srgbClr>
              </a:solidFill>
            </a:endParaRPr>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solidFill>
                <a:srgbClr val="04617B">
                  <a:shade val="90000"/>
                </a:srgbClr>
              </a:solidFill>
            </a:endParaRPr>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9872D4CB-71F1-48DE-8284-D5B578EAE48D}" type="slidenum">
              <a:rPr lang="es-ES">
                <a:solidFill>
                  <a:srgbClr val="04617B">
                    <a:shade val="90000"/>
                  </a:srgbClr>
                </a:solidFill>
              </a:rPr>
              <a:pPr>
                <a:defRPr/>
              </a:pPr>
              <a:t>‹Nº›</a:t>
            </a:fld>
            <a:endParaRPr lang="es-ES">
              <a:solidFill>
                <a:srgbClr val="04617B">
                  <a:shade val="9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B22E56B-ED0D-429B-A089-3C6270F0FED7}"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6357A8C-12CF-4A5D-9C9C-FF37919062A3}"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94461C6-FFBF-47AB-A568-2C2440ED1DF9}"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95299CC-95CE-40D5-9E4F-1EA26DCCA598}"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D974E73D-50BE-4E15-9F5E-0FF64B02DDDD}"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9308EB35-4565-4572-AD9D-5CF059A09D0A}"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53ED11DF-D980-4803-9CED-2D29DC852FF7}"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7F0592A-E9BD-4264-8AAF-EB6C4F51A2B1}"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4A0A7A5-0944-4B7A-A3C4-60FA4006BBD6}"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4003522-3860-4EDD-96C0-0AB8868E31C1}" type="slidenum">
              <a:rPr lang="es-MX" smtClean="0"/>
              <a:pPr/>
              <a:t>‹Nº›</a:t>
            </a:fld>
            <a:endParaRPr lang="es-MX"/>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F524E70-803C-40ED-BA2E-54F8708CD7EB}"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6C5AAB7-30FA-4442-A385-48CFA9FFFFAF}" type="slidenum">
              <a:rPr lang="es-ES">
                <a:solidFill>
                  <a:srgbClr val="000000"/>
                </a:solidFill>
              </a:rPr>
              <a:pPr/>
              <a:t>‹Nº›</a:t>
            </a:fld>
            <a:endParaRPr lang="es-ES">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4003522-3860-4EDD-96C0-0AB8868E31C1}" type="slidenum">
              <a:rPr lang="es-MX" smtClean="0"/>
              <a:pPr/>
              <a:t>‹Nº›</a:t>
            </a:fld>
            <a:endParaRPr lang="es-MX"/>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457200" y="6245225"/>
            <a:ext cx="2133600" cy="476250"/>
          </a:xfrm>
        </p:spPr>
        <p:txBody>
          <a:bodyPr/>
          <a:lstStyle>
            <a:lvl1pPr>
              <a:defRPr/>
            </a:lvl1pPr>
          </a:lstStyle>
          <a:p>
            <a:pPr>
              <a:defRPr/>
            </a:pPr>
            <a:endParaRPr lang="es-ES">
              <a:solidFill>
                <a:prstClr val="black">
                  <a:tint val="75000"/>
                </a:prstClr>
              </a:solidFill>
            </a:endParaRPr>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solidFill>
                <a:prstClr val="black">
                  <a:tint val="75000"/>
                </a:prstClr>
              </a:solidFill>
            </a:endParaRPr>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28C54A2C-77B7-4B7F-B18F-8B1641AB3685}" type="slidenum">
              <a:rPr lang="es-ES">
                <a:solidFill>
                  <a:prstClr val="black">
                    <a:tint val="75000"/>
                  </a:prstClr>
                </a:solidFill>
              </a:rPr>
              <a:pPr>
                <a:defRPr/>
              </a:pPr>
              <a:t>‹Nº›</a:t>
            </a:fld>
            <a:endParaRPr lang="es-E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45410"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pPr algn="r" fontAlgn="base">
              <a:spcBef>
                <a:spcPct val="0"/>
              </a:spcBef>
              <a:spcAft>
                <a:spcPct val="0"/>
              </a:spcAft>
            </a:pPr>
            <a:endParaRPr lang="es-MX" sz="2800">
              <a:solidFill>
                <a:srgbClr val="CCECFF"/>
              </a:solidFill>
              <a:latin typeface="Footlight MT Light" pitchFamily="18" charset="0"/>
            </a:endParaRPr>
          </a:p>
        </p:txBody>
      </p:sp>
      <p:sp>
        <p:nvSpPr>
          <p:cNvPr id="145411" name="Rectangle 3"/>
          <p:cNvSpPr>
            <a:spLocks noGrp="1" noChangeArrowheads="1"/>
          </p:cNvSpPr>
          <p:nvPr>
            <p:ph type="ctrTitle"/>
          </p:nvPr>
        </p:nvSpPr>
        <p:spPr bwMode="auto">
          <a:xfrm>
            <a:off x="685800" y="21336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a:t>Haga clic para modificar el estilo de título del patrón</a:t>
            </a:r>
          </a:p>
        </p:txBody>
      </p:sp>
      <p:sp>
        <p:nvSpPr>
          <p:cNvPr id="145412" name="Rectangle 4"/>
          <p:cNvSpPr>
            <a:spLocks noGrp="1" noChangeArrowheads="1"/>
          </p:cNvSpPr>
          <p:nvPr>
            <p:ph type="subTitle" idx="1"/>
          </p:nvPr>
        </p:nvSpPr>
        <p:spPr bwMode="auto">
          <a:xfrm>
            <a:off x="14478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Monotype Sorts" pitchFamily="2" charset="2"/>
              <a:buNone/>
              <a:defRPr/>
            </a:lvl1pPr>
          </a:lstStyle>
          <a:p>
            <a:r>
              <a:rPr lang="en-US"/>
              <a:t>Haga clic para modificar el estilo de subtítulo del patrón</a:t>
            </a:r>
          </a:p>
        </p:txBody>
      </p:sp>
      <p:sp>
        <p:nvSpPr>
          <p:cNvPr id="145413" name="Rectangle 5"/>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solidFill>
                  <a:srgbClr val="CCECFF"/>
                </a:solidFill>
              </a:defRPr>
            </a:lvl1pPr>
          </a:lstStyle>
          <a:p>
            <a:pPr fontAlgn="base">
              <a:spcAft>
                <a:spcPct val="0"/>
              </a:spcAft>
            </a:pPr>
            <a:endParaRPr lang="en-US">
              <a:latin typeface="Footlight MT Light" pitchFamily="18" charset="0"/>
            </a:endParaRPr>
          </a:p>
        </p:txBody>
      </p:sp>
      <p:sp>
        <p:nvSpPr>
          <p:cNvPr id="145414" name="Rectangle 6"/>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CCECFF"/>
                </a:solidFill>
              </a:defRPr>
            </a:lvl1pPr>
          </a:lstStyle>
          <a:p>
            <a:pPr fontAlgn="base">
              <a:spcAft>
                <a:spcPct val="0"/>
              </a:spcAft>
            </a:pPr>
            <a:endParaRPr lang="en-US">
              <a:latin typeface="Footlight MT Light" pitchFamily="18" charset="0"/>
            </a:endParaRPr>
          </a:p>
        </p:txBody>
      </p:sp>
      <p:sp>
        <p:nvSpPr>
          <p:cNvPr id="145415" name="Rectangle 7"/>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CCECFF"/>
                </a:solidFill>
              </a:defRPr>
            </a:lvl1pPr>
          </a:lstStyle>
          <a:p>
            <a:pPr algn="r" fontAlgn="base">
              <a:spcAft>
                <a:spcPct val="0"/>
              </a:spcAft>
            </a:pPr>
            <a:fld id="{C0B1AE5E-802D-4A47-AE13-4416E4FAC7E4}" type="slidenum">
              <a:rPr lang="en-US">
                <a:latin typeface="Footlight MT Light" pitchFamily="18" charset="0"/>
              </a:rPr>
              <a:pPr algn="r" fontAlgn="base">
                <a:spcAft>
                  <a:spcPct val="0"/>
                </a:spcAft>
              </a:pPr>
              <a:t>‹Nº›</a:t>
            </a:fld>
            <a:endParaRPr lang="en-US">
              <a:latin typeface="Footlight MT Light" pitchFamily="18" charset="0"/>
            </a:endParaRPr>
          </a:p>
        </p:txBody>
      </p:sp>
      <p:sp>
        <p:nvSpPr>
          <p:cNvPr id="145416"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pPr algn="r" fontAlgn="base">
              <a:spcBef>
                <a:spcPct val="0"/>
              </a:spcBef>
              <a:spcAft>
                <a:spcPct val="0"/>
              </a:spcAft>
            </a:pPr>
            <a:endParaRPr lang="es-MX" sz="2800">
              <a:solidFill>
                <a:srgbClr val="CCECFF"/>
              </a:solidFill>
              <a:latin typeface="Footlight MT L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145410"/>
                                        </p:tgtEl>
                                        <p:attrNameLst>
                                          <p:attrName>style.visibility</p:attrName>
                                        </p:attrNameLst>
                                      </p:cBhvr>
                                      <p:to>
                                        <p:strVal val="visible"/>
                                      </p:to>
                                    </p:set>
                                    <p:animEffect transition="in" filter="wipe(up)">
                                      <p:cBhvr>
                                        <p:cTn id="7" dur="500"/>
                                        <p:tgtEl>
                                          <p:spTgt spid="145410"/>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145416"/>
                                        </p:tgtEl>
                                        <p:attrNameLst>
                                          <p:attrName>style.visibility</p:attrName>
                                        </p:attrNameLst>
                                      </p:cBhvr>
                                      <p:to>
                                        <p:strVal val="visible"/>
                                      </p:to>
                                    </p:set>
                                    <p:animEffect transition="in" filter="wipe(right)">
                                      <p:cBhvr>
                                        <p:cTn id="11" dur="500"/>
                                        <p:tgtEl>
                                          <p:spTgt spid="14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nimBg="1"/>
      <p:bldP spid="145416"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4003522-3860-4EDD-96C0-0AB8868E31C1}" type="slidenum">
              <a:rPr lang="es-MX" smtClean="0"/>
              <a:pPr/>
              <a:t>‹Nº›</a:t>
            </a:fld>
            <a:endParaRPr lang="es-MX"/>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003522-3860-4EDD-96C0-0AB8868E31C1}"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3150A71-9EC5-45BD-BCCF-71EB2451F9B7}" type="datetimeFigureOut">
              <a:rPr lang="es-MX" smtClean="0"/>
              <a:pPr/>
              <a:t>13/09/2013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34003522-3860-4EDD-96C0-0AB8868E31C1}" type="slidenum">
              <a:rPr lang="es-MX" smtClean="0"/>
              <a:pPr/>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150A71-9EC5-45BD-BCCF-71EB2451F9B7}" type="datetimeFigureOut">
              <a:rPr lang="es-MX" smtClean="0"/>
              <a:pPr/>
              <a:t>13/09/2013</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4003522-3860-4EDD-96C0-0AB8868E31C1}" type="slidenum">
              <a:rPr lang="es-MX" smtClean="0"/>
              <a:pPr/>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16" r:id="rId12"/>
    <p:sldLayoutId id="2147483817" r:id="rId13"/>
    <p:sldLayoutId id="2147483846"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9DA953D-FC56-4CD1-B7AB-DB99CF97C8B8}" type="slidenum">
              <a:rPr lang="es-ES">
                <a:solidFill>
                  <a:srgbClr val="000000"/>
                </a:solidFill>
              </a:rPr>
              <a:pPr fontAlgn="base">
                <a:spcBef>
                  <a:spcPct val="0"/>
                </a:spcBef>
                <a:spcAft>
                  <a:spcPct val="0"/>
                </a:spcAft>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2052"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2053"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s-ES">
              <a:solidFill>
                <a:srgbClr val="04617B">
                  <a:shade val="90000"/>
                </a:srgbClr>
              </a:solidFill>
              <a:latin typeface="Arial" charset="0"/>
              <a:cs typeface="Arial" charset="0"/>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s-ES">
              <a:solidFill>
                <a:srgbClr val="04617B">
                  <a:shade val="90000"/>
                </a:srgbClr>
              </a:solidFill>
              <a:latin typeface="Arial" charset="0"/>
              <a:cs typeface="Arial" charset="0"/>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91D9665-B029-4215-8230-E6C559CE6301}" type="slidenum">
              <a:rPr lang="es-ES">
                <a:solidFill>
                  <a:srgbClr val="04617B">
                    <a:shade val="90000"/>
                  </a:srgbClr>
                </a:solidFill>
                <a:latin typeface="Arial" charset="0"/>
                <a:cs typeface="Arial" charset="0"/>
              </a:rPr>
              <a:pPr fontAlgn="base">
                <a:spcBef>
                  <a:spcPct val="0"/>
                </a:spcBef>
                <a:spcAft>
                  <a:spcPct val="0"/>
                </a:spcAft>
                <a:defRPr/>
              </a:pPr>
              <a:t>‹Nº›</a:t>
            </a:fld>
            <a:endParaRPr lang="es-ES">
              <a:solidFill>
                <a:srgbClr val="04617B">
                  <a:shade val="90000"/>
                </a:srgbClr>
              </a:solidFill>
              <a:latin typeface="Arial" charset="0"/>
              <a:cs typeface="Arial" charset="0"/>
            </a:endParaRPr>
          </a:p>
        </p:txBody>
      </p:sp>
      <p:grpSp>
        <p:nvGrpSpPr>
          <p:cNvPr id="2"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C718476-D42A-4FDE-9E0D-578A2236291F}" type="slidenum">
              <a:rPr lang="es-ES" smtClean="0">
                <a:solidFill>
                  <a:srgbClr val="000000"/>
                </a:solidFill>
              </a:rPr>
              <a:pPr fontAlgn="base">
                <a:spcBef>
                  <a:spcPct val="0"/>
                </a:spcBef>
                <a:spcAft>
                  <a:spcPct val="0"/>
                </a:spcAft>
              </a:pPr>
              <a:t>‹Nº›</a:t>
            </a:fld>
            <a:endParaRPr lang="es-E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AD87C-7207-4737-A0E9-C2E148D6EEAE}" type="datetimeFigureOut">
              <a:rPr lang="es-MX" smtClean="0">
                <a:solidFill>
                  <a:prstClr val="black">
                    <a:tint val="75000"/>
                  </a:prstClr>
                </a:solidFill>
              </a:rPr>
              <a:pPr/>
              <a:t>13/09/2013</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06DCB-361B-41A1-A9E4-62322A528DB9}" type="slidenum">
              <a:rPr lang="es-MX" smtClean="0">
                <a:solidFill>
                  <a:prstClr val="black">
                    <a:tint val="75000"/>
                  </a:prstClr>
                </a:solidFill>
              </a:rPr>
              <a:pPr/>
              <a:t>‹Nº›</a:t>
            </a:fld>
            <a:endParaRPr lang="es-MX">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4391" name="Rectangle 1031"/>
          <p:cNvSpPr>
            <a:spLocks noChangeArrowheads="1"/>
          </p:cNvSpPr>
          <p:nvPr/>
        </p:nvSpPr>
        <p:spPr bwMode="gray">
          <a:xfrm>
            <a:off x="5334000" y="1143000"/>
            <a:ext cx="3810000" cy="152400"/>
          </a:xfrm>
          <a:prstGeom prst="rect">
            <a:avLst/>
          </a:prstGeom>
          <a:solidFill>
            <a:srgbClr val="FF00FF">
              <a:alpha val="50000"/>
            </a:srgbClr>
          </a:solidFill>
          <a:ln w="9525">
            <a:noFill/>
            <a:miter lim="800000"/>
            <a:headEnd/>
            <a:tailEnd/>
          </a:ln>
        </p:spPr>
        <p:txBody>
          <a:bodyPr wrap="none" anchor="ctr"/>
          <a:lstStyle/>
          <a:p>
            <a:pPr algn="r" fontAlgn="base">
              <a:spcBef>
                <a:spcPct val="0"/>
              </a:spcBef>
              <a:spcAft>
                <a:spcPct val="0"/>
              </a:spcAft>
            </a:pPr>
            <a:endParaRPr lang="es-MX" sz="2800">
              <a:solidFill>
                <a:srgbClr val="CCECFF"/>
              </a:solidFill>
              <a:latin typeface="Footlight MT Light" pitchFamily="18" charset="0"/>
            </a:endParaRPr>
          </a:p>
        </p:txBody>
      </p:sp>
    </p:spTree>
  </p:cSld>
  <p:clrMap bg1="dk2" tx1="lt1" bg2="dk1"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file:///C:\Documents%20and%20Settings\Ma.%20Teresa%20Bravo\Mis%20documentos\1ArchiMayorUsoBest\CURSOS\CursoDSMAIberoStaFe\Lectos2\ev.php-URL_ID=36025&amp;URL_DO=DO_TOPIC&amp;URL_SECTION=201.html"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file:///C:\Documents%20and%20Settings\Ma.%20Teresa%20Bravo\Mis%20documentos\1ArchiMayorUsoBest\CURSOS\CursoDSMAIberoStaFe\Lectos2\ev.php-URL_ID=30111&amp;URL_DO=DO_TOPIC&amp;URL_SECTION=201.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L&#237;nea%20del%20Tiempo%20de%20la%20EA.p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L&#237;nea%20del%20Tiempo%20de%20la%20EA.ppt"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anuies.mx/principal/servicios/publicaciones/libros/lib68/indice.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anuies.mx/principal/servicios/publicaciones/libros/lib70/indice.html"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2.ine.gob.mx/publicaciones/consultaPublicacion.html?id_pub=68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complexus.org.mx/" TargetMode="Externa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anea.org.mx/"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hyperlink" Target="http://www.semarnat.gob.mx/educacionambiental/Paginas/publicaciones.aspx" TargetMode="Externa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hyperlink" Target="http://anea.org.mx/"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70.xml"/><Relationship Id="rId1" Type="http://schemas.openxmlformats.org/officeDocument/2006/relationships/vmlDrawing" Target="../drawings/vmlDrawing1.vml"/><Relationship Id="rId4" Type="http://schemas.openxmlformats.org/officeDocument/2006/relationships/oleObject" Target="../embeddings/Documento_de_Microsoft_Office_Word_97-20032.doc"/></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www.unam.mx/cesu/" TargetMode="External"/><Relationship Id="rId13" Type="http://schemas.openxmlformats.org/officeDocument/2006/relationships/hyperlink" Target="http://www.iucn.org/places/orma/" TargetMode="External"/><Relationship Id="rId3" Type="http://schemas.openxmlformats.org/officeDocument/2006/relationships/hyperlink" Target="http://ambiental.uaslp.mx/" TargetMode="External"/><Relationship Id="rId7" Type="http://schemas.openxmlformats.org/officeDocument/2006/relationships/hyperlink" Target="http://www.ugto.mx/pimaug/" TargetMode="External"/><Relationship Id="rId12" Type="http://schemas.openxmlformats.org/officeDocument/2006/relationships/hyperlink" Target="http://www.ambiental.ws/anea" TargetMode="Externa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hyperlink" Target="http://www.anuies.mx/" TargetMode="External"/><Relationship Id="rId11" Type="http://schemas.openxmlformats.org/officeDocument/2006/relationships/hyperlink" Target="http://www.segam.gob.mx/" TargetMode="External"/><Relationship Id="rId5" Type="http://schemas.openxmlformats.org/officeDocument/2006/relationships/hyperlink" Target="http://www.sesic.sep.gob.mx/" TargetMode="External"/><Relationship Id="rId15" Type="http://schemas.openxmlformats.org/officeDocument/2006/relationships/image" Target="../media/image38.jpeg"/><Relationship Id="rId10" Type="http://schemas.openxmlformats.org/officeDocument/2006/relationships/hyperlink" Target="http://www.semarnat.gob.mx/" TargetMode="External"/><Relationship Id="rId4" Type="http://schemas.openxmlformats.org/officeDocument/2006/relationships/hyperlink" Target="http://www.ambiental.ws/complexus" TargetMode="External"/><Relationship Id="rId9" Type="http://schemas.openxmlformats.org/officeDocument/2006/relationships/hyperlink" Target="http://www.ciidet.edu.mx/" TargetMode="External"/><Relationship Id="rId14" Type="http://schemas.openxmlformats.org/officeDocument/2006/relationships/hyperlink" Target="http://ambiental.uaslp.mx/foroslp/cd/index.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hyperlink" Target="http://www.cinu.org.mx/eventos/conferencias/johannesburgo/documentos/Agenda21/Programacap08.htm" TargetMode="External"/><Relationship Id="rId13" Type="http://schemas.openxmlformats.org/officeDocument/2006/relationships/hyperlink" Target="http://www.cinu.org.mx/eventos/conferencias/johannesburgo/documentos/Agenda21/Programacap13.htm" TargetMode="External"/><Relationship Id="rId18" Type="http://schemas.openxmlformats.org/officeDocument/2006/relationships/hyperlink" Target="http://www.cinu.org.mx/eventos/conferencias/johannesburgo/documentos/Agenda21/Programacap18.htm" TargetMode="External"/><Relationship Id="rId26" Type="http://schemas.openxmlformats.org/officeDocument/2006/relationships/hyperlink" Target="http://www.cinu.org.mx/eventos/conferencias/johannesburgo/documentos/Agenda21/Programacap26.htm" TargetMode="External"/><Relationship Id="rId39" Type="http://schemas.openxmlformats.org/officeDocument/2006/relationships/hyperlink" Target="http://www.cinu.org.mx/eventos/conferencias/johannesburgo/documentos/Agenda21/Programacap39.htm" TargetMode="External"/><Relationship Id="rId3" Type="http://schemas.openxmlformats.org/officeDocument/2006/relationships/hyperlink" Target="http://www.cinu.org.mx/eventos/conferencias/johannesburgo/documentos/Agenda21/Programacap03.htm" TargetMode="External"/><Relationship Id="rId21" Type="http://schemas.openxmlformats.org/officeDocument/2006/relationships/hyperlink" Target="http://www.cinu.org.mx/eventos/conferencias/johannesburgo/documentos/Agenda21/Programacap21.htm" TargetMode="External"/><Relationship Id="rId34" Type="http://schemas.openxmlformats.org/officeDocument/2006/relationships/hyperlink" Target="http://www.cinu.org.mx/eventos/conferencias/johannesburgo/documentos/Agenda21/Programacap34.htm" TargetMode="External"/><Relationship Id="rId7" Type="http://schemas.openxmlformats.org/officeDocument/2006/relationships/hyperlink" Target="http://www.cinu.org.mx/eventos/conferencias/johannesburgo/documentos/Agenda21/Programacap07.htm" TargetMode="External"/><Relationship Id="rId12" Type="http://schemas.openxmlformats.org/officeDocument/2006/relationships/hyperlink" Target="http://www.cinu.org.mx/eventos/conferencias/johannesburgo/documentos/Agenda21/Programacap12.htm" TargetMode="External"/><Relationship Id="rId17" Type="http://schemas.openxmlformats.org/officeDocument/2006/relationships/hyperlink" Target="http://www.cinu.org.mx/eventos/conferencias/johannesburgo/documentos/Agenda21/Programacap17.htm" TargetMode="External"/><Relationship Id="rId25" Type="http://schemas.openxmlformats.org/officeDocument/2006/relationships/hyperlink" Target="http://www.cinu.org.mx/eventos/conferencias/johannesburgo/documentos/Agenda21/Programacap25.htm" TargetMode="External"/><Relationship Id="rId33" Type="http://schemas.openxmlformats.org/officeDocument/2006/relationships/hyperlink" Target="http://www.cinu.org.mx/eventos/conferencias/johannesburgo/documentos/Agenda21/Programacap33.htm" TargetMode="External"/><Relationship Id="rId38" Type="http://schemas.openxmlformats.org/officeDocument/2006/relationships/hyperlink" Target="http://www.cinu.org.mx/eventos/conferencias/johannesburgo/documentos/Agenda21/Programacap38.htm" TargetMode="External"/><Relationship Id="rId2" Type="http://schemas.openxmlformats.org/officeDocument/2006/relationships/hyperlink" Target="http://www.cinu.org.mx/eventos/conferencias/johannesburgo/documentos/Agenda21/Programacap02.htm" TargetMode="External"/><Relationship Id="rId16" Type="http://schemas.openxmlformats.org/officeDocument/2006/relationships/hyperlink" Target="http://www.cinu.org.mx/eventos/conferencias/johannesburgo/documentos/Agenda21/Programacap16.htm" TargetMode="External"/><Relationship Id="rId20" Type="http://schemas.openxmlformats.org/officeDocument/2006/relationships/hyperlink" Target="http://www.cinu.org.mx/eventos/conferencias/johannesburgo/documentos/Agenda21/Programacap20.htm" TargetMode="External"/><Relationship Id="rId29" Type="http://schemas.openxmlformats.org/officeDocument/2006/relationships/hyperlink" Target="http://www.cinu.org.mx/eventos/conferencias/johannesburgo/documentos/Agenda21/programacap29.htm" TargetMode="External"/><Relationship Id="rId41" Type="http://schemas.openxmlformats.org/officeDocument/2006/relationships/hyperlink" Target="http://www.cinu.org.mx/eventos/conferencias/johannesburgo/documentos/Agenda21/Programa21.htm" TargetMode="External"/><Relationship Id="rId1" Type="http://schemas.openxmlformats.org/officeDocument/2006/relationships/slideLayout" Target="../slideLayouts/slideLayout63.xml"/><Relationship Id="rId6" Type="http://schemas.openxmlformats.org/officeDocument/2006/relationships/hyperlink" Target="http://www.cinu.org.mx/eventos/conferencias/johannesburgo/documentos/Agenda21/Programacap06.htm" TargetMode="External"/><Relationship Id="rId11" Type="http://schemas.openxmlformats.org/officeDocument/2006/relationships/hyperlink" Target="http://www.cinu.org.mx/eventos/conferencias/johannesburgo/documentos/Agenda21/Programacap11.htm" TargetMode="External"/><Relationship Id="rId24" Type="http://schemas.openxmlformats.org/officeDocument/2006/relationships/hyperlink" Target="http://www.cinu.org.mx/eventos/conferencias/johannesburgo/documentos/Agenda21/Programacap24.htm" TargetMode="External"/><Relationship Id="rId32" Type="http://schemas.openxmlformats.org/officeDocument/2006/relationships/hyperlink" Target="http://www.cinu.org.mx/eventos/conferencias/johannesburgo/documentos/Agenda21/Programacap32.htm" TargetMode="External"/><Relationship Id="rId37" Type="http://schemas.openxmlformats.org/officeDocument/2006/relationships/hyperlink" Target="http://www.cinu.org.mx/eventos/conferencias/johannesburgo/documentos/Agenda21/Programacap37.htm" TargetMode="External"/><Relationship Id="rId40" Type="http://schemas.openxmlformats.org/officeDocument/2006/relationships/hyperlink" Target="http://www.cinu.org.mx/eventos/conferencias/johannesburgo/documentos/Agenda21/Programacap40.htm" TargetMode="External"/><Relationship Id="rId5" Type="http://schemas.openxmlformats.org/officeDocument/2006/relationships/hyperlink" Target="http://www.cinu.org.mx/eventos/conferencias/johannesburgo/documentos/Agenda21/Programacap05.htm" TargetMode="External"/><Relationship Id="rId15" Type="http://schemas.openxmlformats.org/officeDocument/2006/relationships/hyperlink" Target="http://www.cinu.org.mx/eventos/conferencias/johannesburgo/documentos/Agenda21/Programacap15.htm" TargetMode="External"/><Relationship Id="rId23" Type="http://schemas.openxmlformats.org/officeDocument/2006/relationships/hyperlink" Target="http://www.cinu.org.mx/eventos/conferencias/johannesburgo/documentos/Agenda21/Programacap23.htm" TargetMode="External"/><Relationship Id="rId28" Type="http://schemas.openxmlformats.org/officeDocument/2006/relationships/hyperlink" Target="http://www.cinu.org.mx/eventos/conferencias/johannesburgo/documentos/Agenda21/Programacap28.htm" TargetMode="External"/><Relationship Id="rId36" Type="http://schemas.openxmlformats.org/officeDocument/2006/relationships/hyperlink" Target="http://www.cinu.org.mx/eventos/conferencias/johannesburgo/documentos/Agenda21/Programacap36.htm" TargetMode="External"/><Relationship Id="rId10" Type="http://schemas.openxmlformats.org/officeDocument/2006/relationships/hyperlink" Target="http://www.cinu.org.mx/eventos/conferencias/johannesburgo/documentos/Agenda21/Programacap10.htm" TargetMode="External"/><Relationship Id="rId19" Type="http://schemas.openxmlformats.org/officeDocument/2006/relationships/hyperlink" Target="http://www.cinu.org.mx/eventos/conferencias/johannesburgo/documentos/Agenda21/Programacap19.htm" TargetMode="External"/><Relationship Id="rId31" Type="http://schemas.openxmlformats.org/officeDocument/2006/relationships/hyperlink" Target="http://www.cinu.org.mx/eventos/conferencias/johannesburgo/documentos/Agenda21/Programacap31.htm" TargetMode="External"/><Relationship Id="rId4" Type="http://schemas.openxmlformats.org/officeDocument/2006/relationships/hyperlink" Target="http://www.cinu.org.mx/eventos/conferencias/johannesburgo/documentos/Agenda21/Programacap04.htm" TargetMode="External"/><Relationship Id="rId9" Type="http://schemas.openxmlformats.org/officeDocument/2006/relationships/hyperlink" Target="http://www.cinu.org.mx/eventos/conferencias/johannesburgo/documentos/Agenda21/Programacap09.htm" TargetMode="External"/><Relationship Id="rId14" Type="http://schemas.openxmlformats.org/officeDocument/2006/relationships/hyperlink" Target="http://www.cinu.org.mx/eventos/conferencias/johannesburgo/documentos/Agenda21/Programacap14.htm" TargetMode="External"/><Relationship Id="rId22" Type="http://schemas.openxmlformats.org/officeDocument/2006/relationships/hyperlink" Target="http://www.cinu.org.mx/eventos/conferencias/johannesburgo/documentos/Agenda21/Programacap22.htm" TargetMode="External"/><Relationship Id="rId27" Type="http://schemas.openxmlformats.org/officeDocument/2006/relationships/hyperlink" Target="http://www.cinu.org.mx/eventos/conferencias/johannesburgo/documentos/Agenda21/Programacap27.htm" TargetMode="External"/><Relationship Id="rId30" Type="http://schemas.openxmlformats.org/officeDocument/2006/relationships/hyperlink" Target="http://www.cinu.org.mx/eventos/conferencias/johannesburgo/documentos/Agenda21/Programacap30.htm" TargetMode="External"/><Relationship Id="rId35" Type="http://schemas.openxmlformats.org/officeDocument/2006/relationships/hyperlink" Target="http://www.cinu.org.mx/eventos/conferencias/johannesburgo/documentos/Agenda21/Programacap35.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836712"/>
            <a:ext cx="7772400" cy="3054201"/>
          </a:xfrm>
        </p:spPr>
        <p:txBody>
          <a:bodyPr>
            <a:normAutofit/>
          </a:bodyPr>
          <a:lstStyle/>
          <a:p>
            <a:pPr algn="l"/>
            <a:r>
              <a:rPr lang="es-MX" sz="3600" dirty="0" smtClean="0">
                <a:solidFill>
                  <a:schemeClr val="tx1"/>
                </a:solidFill>
              </a:rPr>
              <a:t>Educación Superior en México: avances sobre  la inclusión de la perspectiva de sustentabilidad</a:t>
            </a:r>
            <a:endParaRPr lang="es-MX" sz="3600" dirty="0"/>
          </a:p>
        </p:txBody>
      </p:sp>
      <p:sp>
        <p:nvSpPr>
          <p:cNvPr id="3" name="2 Subtítulo"/>
          <p:cNvSpPr>
            <a:spLocks noGrp="1"/>
          </p:cNvSpPr>
          <p:nvPr>
            <p:ph type="subTitle" idx="1"/>
          </p:nvPr>
        </p:nvSpPr>
        <p:spPr>
          <a:xfrm>
            <a:off x="2339752" y="4941168"/>
            <a:ext cx="6400800" cy="766936"/>
          </a:xfrm>
        </p:spPr>
        <p:txBody>
          <a:bodyPr>
            <a:normAutofit fontScale="92500" lnSpcReduction="20000"/>
          </a:bodyPr>
          <a:lstStyle/>
          <a:p>
            <a:r>
              <a:rPr lang="es-MX" b="1" dirty="0" smtClean="0">
                <a:solidFill>
                  <a:schemeClr val="tx1"/>
                </a:solidFill>
              </a:rPr>
              <a:t>Ma. Teresa Bravo Mercado</a:t>
            </a:r>
          </a:p>
          <a:p>
            <a:r>
              <a:rPr lang="es-MX" b="1" dirty="0" err="1" smtClean="0">
                <a:solidFill>
                  <a:schemeClr val="tx1"/>
                </a:solidFill>
              </a:rPr>
              <a:t>IISUE</a:t>
            </a:r>
            <a:r>
              <a:rPr lang="es-MX" b="1" dirty="0" smtClean="0">
                <a:solidFill>
                  <a:schemeClr val="tx1"/>
                </a:solidFill>
              </a:rPr>
              <a:t>- UNAM</a:t>
            </a:r>
            <a:endParaRPr lang="es-MX" b="1" dirty="0">
              <a:solidFill>
                <a:schemeClr val="tx1"/>
              </a:solidFill>
            </a:endParaRPr>
          </a:p>
        </p:txBody>
      </p:sp>
      <p:pic>
        <p:nvPicPr>
          <p:cNvPr id="4" name="Picture 7" descr="mundo"/>
          <p:cNvPicPr>
            <a:picLocks noChangeAspect="1" noChangeArrowheads="1"/>
          </p:cNvPicPr>
          <p:nvPr/>
        </p:nvPicPr>
        <p:blipFill>
          <a:blip r:embed="rId2" cstate="print"/>
          <a:srcRect/>
          <a:stretch>
            <a:fillRect/>
          </a:stretch>
        </p:blipFill>
        <p:spPr bwMode="auto">
          <a:xfrm>
            <a:off x="827584" y="4509120"/>
            <a:ext cx="1828800" cy="13604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Perspectivas de sustentabilidad</a:t>
            </a:r>
            <a:endParaRPr lang="es-MX" dirty="0"/>
          </a:p>
        </p:txBody>
      </p:sp>
      <p:sp>
        <p:nvSpPr>
          <p:cNvPr id="3" name="2 Marcador de contenido"/>
          <p:cNvSpPr>
            <a:spLocks noGrp="1"/>
          </p:cNvSpPr>
          <p:nvPr>
            <p:ph sz="half" idx="1"/>
          </p:nvPr>
        </p:nvSpPr>
        <p:spPr>
          <a:xfrm>
            <a:off x="467544" y="1556792"/>
            <a:ext cx="4038600" cy="4525963"/>
          </a:xfrm>
        </p:spPr>
        <p:txBody>
          <a:bodyPr>
            <a:normAutofit lnSpcReduction="10000"/>
          </a:bodyPr>
          <a:lstStyle/>
          <a:p>
            <a:r>
              <a:rPr lang="es-MX" sz="2000" dirty="0" smtClean="0">
                <a:latin typeface="Verdana" pitchFamily="34" charset="0"/>
                <a:ea typeface="Verdana" pitchFamily="34" charset="0"/>
                <a:cs typeface="Verdana" pitchFamily="34" charset="0"/>
              </a:rPr>
              <a:t>Perspectiva Conservacionista, ambientalismo fuerte o </a:t>
            </a:r>
            <a:r>
              <a:rPr lang="es-MX" sz="2000" dirty="0" err="1" smtClean="0">
                <a:latin typeface="Verdana" pitchFamily="34" charset="0"/>
                <a:ea typeface="Verdana" pitchFamily="34" charset="0"/>
                <a:cs typeface="Verdana" pitchFamily="34" charset="0"/>
              </a:rPr>
              <a:t>ecocentrismo</a:t>
            </a:r>
            <a:endParaRPr lang="es-MX" sz="2000" dirty="0" smtClean="0">
              <a:latin typeface="Verdana" pitchFamily="34" charset="0"/>
              <a:ea typeface="Verdana" pitchFamily="34" charset="0"/>
              <a:cs typeface="Verdana" pitchFamily="34" charset="0"/>
            </a:endParaRPr>
          </a:p>
          <a:p>
            <a:pPr>
              <a:buNone/>
            </a:pPr>
            <a:endParaRPr lang="es-MX" sz="2000" dirty="0" smtClean="0">
              <a:latin typeface="Verdana" pitchFamily="34" charset="0"/>
              <a:ea typeface="Verdana" pitchFamily="34" charset="0"/>
              <a:cs typeface="Verdana" pitchFamily="34" charset="0"/>
            </a:endParaRPr>
          </a:p>
          <a:p>
            <a:pPr lvl="1"/>
            <a:r>
              <a:rPr lang="es-MX" sz="1800" dirty="0" smtClean="0">
                <a:latin typeface="Verdana" pitchFamily="34" charset="0"/>
                <a:ea typeface="Verdana" pitchFamily="34" charset="0"/>
                <a:cs typeface="Verdana" pitchFamily="34" charset="0"/>
              </a:rPr>
              <a:t>Conservacionistas</a:t>
            </a:r>
          </a:p>
          <a:p>
            <a:pPr lvl="1"/>
            <a:r>
              <a:rPr lang="es-MX" sz="1800" dirty="0" err="1" smtClean="0">
                <a:latin typeface="Verdana" pitchFamily="34" charset="0"/>
                <a:ea typeface="Verdana" pitchFamily="34" charset="0"/>
                <a:cs typeface="Verdana" pitchFamily="34" charset="0"/>
              </a:rPr>
              <a:t>Ecocentrismo</a:t>
            </a:r>
            <a:endParaRPr lang="es-MX" sz="1800" dirty="0" smtClean="0">
              <a:latin typeface="Verdana" pitchFamily="34" charset="0"/>
              <a:ea typeface="Verdana" pitchFamily="34" charset="0"/>
              <a:cs typeface="Verdana" pitchFamily="34" charset="0"/>
            </a:endParaRPr>
          </a:p>
          <a:p>
            <a:pPr lvl="1">
              <a:buNone/>
            </a:pPr>
            <a:endParaRPr lang="es-MX" sz="1800" dirty="0" smtClean="0">
              <a:latin typeface="Verdana" pitchFamily="34" charset="0"/>
              <a:ea typeface="Verdana" pitchFamily="34" charset="0"/>
              <a:cs typeface="Verdana" pitchFamily="34" charset="0"/>
            </a:endParaRPr>
          </a:p>
          <a:p>
            <a:pPr>
              <a:buNone/>
            </a:pPr>
            <a:r>
              <a:rPr lang="es-MX" sz="1800" dirty="0" smtClean="0">
                <a:latin typeface="Verdana" pitchFamily="34" charset="0"/>
                <a:ea typeface="Verdana" pitchFamily="34" charset="0"/>
                <a:cs typeface="Verdana" pitchFamily="34" charset="0"/>
              </a:rPr>
              <a:t>La naturaleza, se aprecia como una esfera separada de la sociedad humana: la parte natural debe  imponer un criterio de comportamiento a la parte social, el criterio deriva de la naturaleza y sus leyes. </a:t>
            </a:r>
            <a:endParaRPr lang="es-MX" sz="1800" dirty="0">
              <a:latin typeface="Verdana" pitchFamily="34" charset="0"/>
              <a:ea typeface="Verdana" pitchFamily="34" charset="0"/>
              <a:cs typeface="Verdana" pitchFamily="34" charset="0"/>
            </a:endParaRPr>
          </a:p>
        </p:txBody>
      </p:sp>
      <p:sp>
        <p:nvSpPr>
          <p:cNvPr id="4" name="3 Marcador de contenido"/>
          <p:cNvSpPr>
            <a:spLocks noGrp="1"/>
          </p:cNvSpPr>
          <p:nvPr>
            <p:ph sz="quarter" idx="2"/>
          </p:nvPr>
        </p:nvSpPr>
        <p:spPr>
          <a:xfrm>
            <a:off x="4499992" y="1484784"/>
            <a:ext cx="4244280" cy="2088232"/>
          </a:xfrm>
        </p:spPr>
        <p:txBody>
          <a:bodyPr>
            <a:noAutofit/>
          </a:bodyPr>
          <a:lstStyle/>
          <a:p>
            <a:r>
              <a:rPr lang="es-MX" sz="1800" dirty="0" smtClean="0">
                <a:latin typeface="Verdana" pitchFamily="34" charset="0"/>
                <a:ea typeface="Verdana" pitchFamily="34" charset="0"/>
                <a:cs typeface="Verdana" pitchFamily="34" charset="0"/>
              </a:rPr>
              <a:t>Perspectiva Crítica-Humanista</a:t>
            </a:r>
          </a:p>
          <a:p>
            <a:pPr>
              <a:buNone/>
            </a:pPr>
            <a:r>
              <a:rPr lang="es-MX" sz="1800" dirty="0" smtClean="0">
                <a:latin typeface="Verdana" pitchFamily="34" charset="0"/>
                <a:ea typeface="Verdana" pitchFamily="34" charset="0"/>
                <a:cs typeface="Verdana" pitchFamily="34" charset="0"/>
              </a:rPr>
              <a:t>   Marxismo</a:t>
            </a:r>
          </a:p>
          <a:p>
            <a:pPr>
              <a:buNone/>
            </a:pPr>
            <a:r>
              <a:rPr lang="es-MX" sz="1800" dirty="0" smtClean="0">
                <a:latin typeface="Verdana" pitchFamily="34" charset="0"/>
                <a:ea typeface="Verdana" pitchFamily="34" charset="0"/>
                <a:cs typeface="Verdana" pitchFamily="34" charset="0"/>
              </a:rPr>
              <a:t>   </a:t>
            </a:r>
            <a:r>
              <a:rPr lang="es-MX" sz="1800" dirty="0" err="1" smtClean="0">
                <a:latin typeface="Verdana" pitchFamily="34" charset="0"/>
                <a:ea typeface="Verdana" pitchFamily="34" charset="0"/>
                <a:cs typeface="Verdana" pitchFamily="34" charset="0"/>
              </a:rPr>
              <a:t>Ecodesarrollo</a:t>
            </a:r>
            <a:endParaRPr lang="es-MX" sz="1800" dirty="0" smtClean="0">
              <a:latin typeface="Verdana" pitchFamily="34" charset="0"/>
              <a:ea typeface="Verdana" pitchFamily="34" charset="0"/>
              <a:cs typeface="Verdana" pitchFamily="34" charset="0"/>
            </a:endParaRPr>
          </a:p>
          <a:p>
            <a:pPr>
              <a:buNone/>
            </a:pPr>
            <a:r>
              <a:rPr lang="es-MX" sz="1800" dirty="0" smtClean="0">
                <a:latin typeface="Verdana" pitchFamily="34" charset="0"/>
                <a:ea typeface="Verdana" pitchFamily="34" charset="0"/>
                <a:cs typeface="Verdana" pitchFamily="34" charset="0"/>
              </a:rPr>
              <a:t>   Modelo Mundial Latinoamericano</a:t>
            </a:r>
          </a:p>
          <a:p>
            <a:pPr>
              <a:buNone/>
            </a:pPr>
            <a:r>
              <a:rPr lang="es-MX" sz="1800" dirty="0" smtClean="0">
                <a:latin typeface="Verdana" pitchFamily="34" charset="0"/>
                <a:ea typeface="Verdana" pitchFamily="34" charset="0"/>
                <a:cs typeface="Verdana" pitchFamily="34" charset="0"/>
              </a:rPr>
              <a:t>   Ecología Social</a:t>
            </a:r>
          </a:p>
          <a:p>
            <a:pPr>
              <a:buNone/>
            </a:pPr>
            <a:r>
              <a:rPr lang="es-MX" sz="1800" dirty="0" smtClean="0">
                <a:latin typeface="Verdana" pitchFamily="34" charset="0"/>
                <a:ea typeface="Verdana" pitchFamily="34" charset="0"/>
                <a:cs typeface="Verdana" pitchFamily="34" charset="0"/>
              </a:rPr>
              <a:t>   Economía Ecológica</a:t>
            </a:r>
          </a:p>
          <a:p>
            <a:pPr>
              <a:buNone/>
            </a:pPr>
            <a:endParaRPr lang="es-MX" sz="1800" dirty="0" smtClean="0">
              <a:latin typeface="Verdana" pitchFamily="34" charset="0"/>
              <a:ea typeface="Verdana" pitchFamily="34" charset="0"/>
              <a:cs typeface="Verdana" pitchFamily="34" charset="0"/>
            </a:endParaRPr>
          </a:p>
          <a:p>
            <a:pPr>
              <a:buNone/>
            </a:pPr>
            <a:endParaRPr lang="es-MX" sz="1800" dirty="0">
              <a:latin typeface="Verdana" pitchFamily="34" charset="0"/>
              <a:ea typeface="Verdana" pitchFamily="34" charset="0"/>
              <a:cs typeface="Verdana" pitchFamily="34" charset="0"/>
            </a:endParaRPr>
          </a:p>
        </p:txBody>
      </p:sp>
      <p:sp>
        <p:nvSpPr>
          <p:cNvPr id="5" name="4 Marcador de contenido"/>
          <p:cNvSpPr>
            <a:spLocks noGrp="1"/>
          </p:cNvSpPr>
          <p:nvPr>
            <p:ph sz="quarter" idx="3"/>
          </p:nvPr>
        </p:nvSpPr>
        <p:spPr>
          <a:xfrm>
            <a:off x="4644008" y="3573016"/>
            <a:ext cx="4038600" cy="2187575"/>
          </a:xfrm>
        </p:spPr>
        <p:txBody>
          <a:bodyPr>
            <a:normAutofit fontScale="92500" lnSpcReduction="20000"/>
          </a:bodyPr>
          <a:lstStyle/>
          <a:p>
            <a:r>
              <a:rPr lang="es-MX" sz="2000" dirty="0" smtClean="0">
                <a:latin typeface="Verdana" pitchFamily="34" charset="0"/>
                <a:ea typeface="Verdana" pitchFamily="34" charset="0"/>
                <a:cs typeface="Verdana" pitchFamily="34" charset="0"/>
              </a:rPr>
              <a:t>Perspectiva del Ambientalismo moderado, sustentabilidad débil o </a:t>
            </a:r>
            <a:r>
              <a:rPr lang="es-MX" sz="2000" dirty="0" err="1" smtClean="0">
                <a:latin typeface="Verdana" pitchFamily="34" charset="0"/>
                <a:ea typeface="Verdana" pitchFamily="34" charset="0"/>
                <a:cs typeface="Verdana" pitchFamily="34" charset="0"/>
              </a:rPr>
              <a:t>antropocentrista</a:t>
            </a:r>
            <a:endParaRPr lang="es-MX" sz="2000" dirty="0" smtClean="0">
              <a:latin typeface="Verdana" pitchFamily="34" charset="0"/>
              <a:ea typeface="Verdana" pitchFamily="34" charset="0"/>
              <a:cs typeface="Verdana" pitchFamily="34" charset="0"/>
            </a:endParaRPr>
          </a:p>
          <a:p>
            <a:endParaRPr lang="es-MX" sz="2000" dirty="0" smtClean="0">
              <a:latin typeface="Verdana" pitchFamily="34" charset="0"/>
              <a:ea typeface="Verdana" pitchFamily="34" charset="0"/>
              <a:cs typeface="Verdana" pitchFamily="34" charset="0"/>
            </a:endParaRPr>
          </a:p>
          <a:p>
            <a:pPr>
              <a:buNone/>
            </a:pPr>
            <a:r>
              <a:rPr lang="es-MX" sz="1900" dirty="0" smtClean="0">
                <a:latin typeface="Verdana" pitchFamily="34" charset="0"/>
                <a:ea typeface="Verdana" pitchFamily="34" charset="0"/>
                <a:cs typeface="Verdana" pitchFamily="34" charset="0"/>
              </a:rPr>
              <a:t>      Desarrollo Sostenible</a:t>
            </a:r>
          </a:p>
          <a:p>
            <a:pPr>
              <a:buNone/>
            </a:pPr>
            <a:r>
              <a:rPr lang="es-MX" sz="1900" dirty="0" smtClean="0">
                <a:latin typeface="Verdana" pitchFamily="34" charset="0"/>
                <a:ea typeface="Verdana" pitchFamily="34" charset="0"/>
                <a:cs typeface="Verdana" pitchFamily="34" charset="0"/>
              </a:rPr>
              <a:t>      Economía ambiental</a:t>
            </a:r>
          </a:p>
          <a:p>
            <a:pPr>
              <a:buNone/>
            </a:pPr>
            <a:r>
              <a:rPr lang="es-MX" sz="1900" dirty="0" smtClean="0">
                <a:latin typeface="Verdana" pitchFamily="34" charset="0"/>
                <a:ea typeface="Verdana" pitchFamily="34" charset="0"/>
                <a:cs typeface="Verdana" pitchFamily="34" charset="0"/>
              </a:rPr>
              <a:t>      </a:t>
            </a:r>
            <a:r>
              <a:rPr lang="es-MX" sz="1900" dirty="0" err="1" smtClean="0">
                <a:latin typeface="Verdana" pitchFamily="34" charset="0"/>
                <a:ea typeface="Verdana" pitchFamily="34" charset="0"/>
                <a:cs typeface="Verdana" pitchFamily="34" charset="0"/>
              </a:rPr>
              <a:t>Tecnocentristas</a:t>
            </a:r>
            <a:endParaRPr lang="es-MX" sz="1900" dirty="0">
              <a:latin typeface="Verdana" pitchFamily="34" charset="0"/>
              <a:ea typeface="Verdana" pitchFamily="34" charset="0"/>
              <a:cs typeface="Verdana" pitchFamily="34" charset="0"/>
            </a:endParaRPr>
          </a:p>
        </p:txBody>
      </p:sp>
      <p:sp>
        <p:nvSpPr>
          <p:cNvPr id="14" name="13 CuadroTexto"/>
          <p:cNvSpPr txBox="1"/>
          <p:nvPr/>
        </p:nvSpPr>
        <p:spPr>
          <a:xfrm>
            <a:off x="4932040" y="5805264"/>
            <a:ext cx="3600400" cy="738664"/>
          </a:xfrm>
          <a:prstGeom prst="rect">
            <a:avLst/>
          </a:prstGeom>
          <a:noFill/>
        </p:spPr>
        <p:txBody>
          <a:bodyPr wrap="square" rtlCol="0">
            <a:spAutoFit/>
          </a:bodyPr>
          <a:lstStyle/>
          <a:p>
            <a:r>
              <a:rPr lang="es-MX" sz="1400" dirty="0" smtClean="0">
                <a:solidFill>
                  <a:srgbClr val="FF0000"/>
                </a:solidFill>
              </a:rPr>
              <a:t>¿Sustentabilidad? Desacuerdos con el </a:t>
            </a:r>
          </a:p>
          <a:p>
            <a:r>
              <a:rPr lang="es-MX" sz="1400" dirty="0" smtClean="0">
                <a:solidFill>
                  <a:srgbClr val="FF0000"/>
                </a:solidFill>
              </a:rPr>
              <a:t>Desarrollo Sustentable. (</a:t>
            </a:r>
            <a:r>
              <a:rPr lang="es-MX" sz="1400" dirty="0" err="1" smtClean="0">
                <a:solidFill>
                  <a:srgbClr val="FF0000"/>
                </a:solidFill>
              </a:rPr>
              <a:t>Foladori</a:t>
            </a:r>
            <a:r>
              <a:rPr lang="es-MX" sz="1400" dirty="0" smtClean="0">
                <a:solidFill>
                  <a:srgbClr val="FF0000"/>
                </a:solidFill>
              </a:rPr>
              <a:t>, Pierri 2001) </a:t>
            </a:r>
            <a:endParaRPr lang="es-MX"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96752"/>
            <a:ext cx="8229600" cy="1872208"/>
          </a:xfrm>
        </p:spPr>
        <p:txBody>
          <a:bodyPr>
            <a:noAutofit/>
          </a:bodyPr>
          <a:lstStyle/>
          <a:p>
            <a:r>
              <a:rPr lang="es-MX" sz="2400" b="1" dirty="0" smtClean="0">
                <a:solidFill>
                  <a:schemeClr val="bg2">
                    <a:lumMod val="50000"/>
                  </a:schemeClr>
                </a:solidFill>
                <a:latin typeface="Verdana" pitchFamily="34" charset="0"/>
                <a:ea typeface="Verdana" pitchFamily="34" charset="0"/>
                <a:cs typeface="Verdana" pitchFamily="34" charset="0"/>
              </a:rPr>
              <a:t/>
            </a:r>
            <a:br>
              <a:rPr lang="es-MX" sz="2400" b="1" dirty="0" smtClean="0">
                <a:solidFill>
                  <a:schemeClr val="bg2">
                    <a:lumMod val="50000"/>
                  </a:schemeClr>
                </a:solidFill>
                <a:latin typeface="Verdana" pitchFamily="34" charset="0"/>
                <a:ea typeface="Verdana" pitchFamily="34" charset="0"/>
                <a:cs typeface="Verdana" pitchFamily="34" charset="0"/>
              </a:rPr>
            </a:br>
            <a:r>
              <a:rPr lang="es-MX" sz="2400" b="1" dirty="0" smtClean="0">
                <a:solidFill>
                  <a:schemeClr val="bg2">
                    <a:lumMod val="50000"/>
                  </a:schemeClr>
                </a:solidFill>
                <a:latin typeface="Verdana" pitchFamily="34" charset="0"/>
                <a:ea typeface="Verdana" pitchFamily="34" charset="0"/>
                <a:cs typeface="Verdana" pitchFamily="34" charset="0"/>
              </a:rPr>
              <a:t/>
            </a:r>
            <a:br>
              <a:rPr lang="es-MX" sz="2400" b="1" dirty="0" smtClean="0">
                <a:solidFill>
                  <a:schemeClr val="bg2">
                    <a:lumMod val="50000"/>
                  </a:schemeClr>
                </a:solidFill>
                <a:latin typeface="Verdana" pitchFamily="34" charset="0"/>
                <a:ea typeface="Verdana" pitchFamily="34" charset="0"/>
                <a:cs typeface="Verdana" pitchFamily="34" charset="0"/>
              </a:rPr>
            </a:br>
            <a:r>
              <a:rPr lang="es-MX" sz="2400" b="1" dirty="0" smtClean="0">
                <a:solidFill>
                  <a:schemeClr val="bg2">
                    <a:lumMod val="50000"/>
                  </a:schemeClr>
                </a:solidFill>
                <a:latin typeface="Verdana" pitchFamily="34" charset="0"/>
                <a:ea typeface="Verdana" pitchFamily="34" charset="0"/>
                <a:cs typeface="Verdana" pitchFamily="34" charset="0"/>
              </a:rPr>
              <a:t/>
            </a:r>
            <a:br>
              <a:rPr lang="es-MX" sz="2400" b="1" dirty="0" smtClean="0">
                <a:solidFill>
                  <a:schemeClr val="bg2">
                    <a:lumMod val="50000"/>
                  </a:schemeClr>
                </a:solidFill>
                <a:latin typeface="Verdana" pitchFamily="34" charset="0"/>
                <a:ea typeface="Verdana" pitchFamily="34" charset="0"/>
                <a:cs typeface="Verdana" pitchFamily="34" charset="0"/>
              </a:rPr>
            </a:br>
            <a:r>
              <a:rPr lang="es-MX" sz="2400" b="1" dirty="0" smtClean="0">
                <a:solidFill>
                  <a:schemeClr val="bg2">
                    <a:lumMod val="50000"/>
                  </a:schemeClr>
                </a:solidFill>
                <a:latin typeface="Verdana" pitchFamily="34" charset="0"/>
                <a:ea typeface="Verdana" pitchFamily="34" charset="0"/>
                <a:cs typeface="Verdana" pitchFamily="34" charset="0"/>
              </a:rPr>
              <a:t/>
            </a:r>
            <a:br>
              <a:rPr lang="es-MX" sz="2400" b="1" dirty="0" smtClean="0">
                <a:solidFill>
                  <a:schemeClr val="bg2">
                    <a:lumMod val="50000"/>
                  </a:schemeClr>
                </a:solidFill>
                <a:latin typeface="Verdana" pitchFamily="34" charset="0"/>
                <a:ea typeface="Verdana" pitchFamily="34" charset="0"/>
                <a:cs typeface="Verdana" pitchFamily="34" charset="0"/>
              </a:rPr>
            </a:br>
            <a:r>
              <a:rPr lang="es-MX" sz="2400" b="1" dirty="0" smtClean="0">
                <a:solidFill>
                  <a:schemeClr val="bg2">
                    <a:lumMod val="50000"/>
                  </a:schemeClr>
                </a:solidFill>
                <a:latin typeface="Verdana" pitchFamily="34" charset="0"/>
                <a:ea typeface="Verdana" pitchFamily="34" charset="0"/>
                <a:cs typeface="Verdana" pitchFamily="34" charset="0"/>
              </a:rPr>
              <a:t/>
            </a:r>
            <a:br>
              <a:rPr lang="es-MX" sz="2400" b="1" dirty="0" smtClean="0">
                <a:solidFill>
                  <a:schemeClr val="bg2">
                    <a:lumMod val="50000"/>
                  </a:schemeClr>
                </a:solidFill>
                <a:latin typeface="Verdana" pitchFamily="34" charset="0"/>
                <a:ea typeface="Verdana" pitchFamily="34" charset="0"/>
                <a:cs typeface="Verdana" pitchFamily="34" charset="0"/>
              </a:rPr>
            </a:br>
            <a:r>
              <a:rPr lang="es-MX" sz="2400" b="1" dirty="0" smtClean="0">
                <a:solidFill>
                  <a:schemeClr val="bg2">
                    <a:lumMod val="50000"/>
                  </a:schemeClr>
                </a:solidFill>
                <a:latin typeface="Verdana" pitchFamily="34" charset="0"/>
                <a:ea typeface="Verdana" pitchFamily="34" charset="0"/>
                <a:cs typeface="Verdana" pitchFamily="34" charset="0"/>
              </a:rPr>
              <a:t/>
            </a:r>
            <a:br>
              <a:rPr lang="es-MX" sz="2400" b="1" dirty="0" smtClean="0">
                <a:solidFill>
                  <a:schemeClr val="bg2">
                    <a:lumMod val="50000"/>
                  </a:schemeClr>
                </a:solidFill>
                <a:latin typeface="Verdana" pitchFamily="34" charset="0"/>
                <a:ea typeface="Verdana" pitchFamily="34" charset="0"/>
                <a:cs typeface="Verdana" pitchFamily="34" charset="0"/>
              </a:rPr>
            </a:br>
            <a:r>
              <a:rPr lang="en-GB" sz="2400" b="1" dirty="0" smtClean="0">
                <a:solidFill>
                  <a:schemeClr val="bg2">
                    <a:lumMod val="50000"/>
                  </a:schemeClr>
                </a:solidFill>
                <a:latin typeface="Verdana" pitchFamily="34" charset="0"/>
                <a:ea typeface="Verdana" pitchFamily="34" charset="0"/>
                <a:cs typeface="Verdana" pitchFamily="34" charset="0"/>
              </a:rPr>
              <a:t/>
            </a:r>
            <a:br>
              <a:rPr lang="en-GB" sz="2400" b="1" dirty="0" smtClean="0">
                <a:solidFill>
                  <a:schemeClr val="bg2">
                    <a:lumMod val="50000"/>
                  </a:schemeClr>
                </a:solidFill>
                <a:latin typeface="Verdana" pitchFamily="34" charset="0"/>
                <a:ea typeface="Verdana" pitchFamily="34" charset="0"/>
                <a:cs typeface="Verdana" pitchFamily="34" charset="0"/>
              </a:rPr>
            </a:br>
            <a:r>
              <a:rPr lang="en-GB" sz="2400" b="1" dirty="0" smtClean="0">
                <a:solidFill>
                  <a:schemeClr val="bg2">
                    <a:lumMod val="50000"/>
                  </a:schemeClr>
                </a:solidFill>
                <a:latin typeface="Verdana" pitchFamily="34" charset="0"/>
                <a:ea typeface="Verdana" pitchFamily="34" charset="0"/>
                <a:cs typeface="Verdana" pitchFamily="34" charset="0"/>
              </a:rPr>
              <a:t/>
            </a:r>
            <a:br>
              <a:rPr lang="en-GB" sz="2400" b="1" dirty="0" smtClean="0">
                <a:solidFill>
                  <a:schemeClr val="bg2">
                    <a:lumMod val="50000"/>
                  </a:schemeClr>
                </a:solidFill>
                <a:latin typeface="Verdana" pitchFamily="34" charset="0"/>
                <a:ea typeface="Verdana" pitchFamily="34" charset="0"/>
                <a:cs typeface="Verdana" pitchFamily="34" charset="0"/>
              </a:rPr>
            </a:br>
            <a:r>
              <a:rPr lang="en-GB" sz="2400" b="1" dirty="0" smtClean="0">
                <a:solidFill>
                  <a:schemeClr val="bg2">
                    <a:lumMod val="50000"/>
                  </a:schemeClr>
                </a:solidFill>
                <a:latin typeface="Verdana" pitchFamily="34" charset="0"/>
                <a:ea typeface="Verdana" pitchFamily="34" charset="0"/>
                <a:cs typeface="Verdana" pitchFamily="34" charset="0"/>
              </a:rPr>
              <a:t/>
            </a:r>
            <a:br>
              <a:rPr lang="en-GB" sz="2400" b="1" dirty="0" smtClean="0">
                <a:solidFill>
                  <a:schemeClr val="bg2">
                    <a:lumMod val="50000"/>
                  </a:schemeClr>
                </a:solidFill>
                <a:latin typeface="Verdana" pitchFamily="34" charset="0"/>
                <a:ea typeface="Verdana" pitchFamily="34" charset="0"/>
                <a:cs typeface="Verdana" pitchFamily="34" charset="0"/>
              </a:rPr>
            </a:br>
            <a:r>
              <a:rPr lang="es-MX" sz="2400" b="1" dirty="0" smtClean="0">
                <a:solidFill>
                  <a:schemeClr val="bg2">
                    <a:lumMod val="50000"/>
                  </a:schemeClr>
                </a:solidFill>
                <a:latin typeface="Verdana" pitchFamily="34" charset="0"/>
                <a:ea typeface="Verdana" pitchFamily="34" charset="0"/>
                <a:cs typeface="Verdana" pitchFamily="34" charset="0"/>
              </a:rPr>
              <a:t>“</a:t>
            </a:r>
            <a:r>
              <a:rPr lang="es-ES" sz="2400" b="1" dirty="0" smtClean="0">
                <a:solidFill>
                  <a:schemeClr val="bg2">
                    <a:lumMod val="50000"/>
                  </a:schemeClr>
                </a:solidFill>
                <a:latin typeface="Verdana" pitchFamily="34" charset="0"/>
                <a:ea typeface="Verdana" pitchFamily="34" charset="0"/>
                <a:cs typeface="Verdana" pitchFamily="34" charset="0"/>
              </a:rPr>
              <a:t>Década de las Naciones Unidas de la Educación para el Desarrollo Sostenible</a:t>
            </a:r>
            <a:r>
              <a:rPr lang="es-MX" sz="2400" b="1" dirty="0" smtClean="0">
                <a:solidFill>
                  <a:schemeClr val="bg2">
                    <a:lumMod val="50000"/>
                  </a:schemeClr>
                </a:solidFill>
                <a:latin typeface="Verdana" pitchFamily="34" charset="0"/>
                <a:ea typeface="Verdana" pitchFamily="34" charset="0"/>
                <a:cs typeface="Verdana" pitchFamily="34" charset="0"/>
              </a:rPr>
              <a:t>”,</a:t>
            </a:r>
            <a:r>
              <a:rPr lang="es-ES" sz="2400" b="1" dirty="0" smtClean="0">
                <a:solidFill>
                  <a:schemeClr val="bg2">
                    <a:lumMod val="50000"/>
                  </a:schemeClr>
                </a:solidFill>
                <a:latin typeface="Verdana" pitchFamily="34" charset="0"/>
                <a:ea typeface="Verdana" pitchFamily="34" charset="0"/>
                <a:cs typeface="Verdana" pitchFamily="34" charset="0"/>
              </a:rPr>
              <a:t> </a:t>
            </a:r>
            <a:r>
              <a:rPr lang="es-MX" sz="2400" b="1" dirty="0" smtClean="0">
                <a:solidFill>
                  <a:schemeClr val="bg2">
                    <a:lumMod val="50000"/>
                  </a:schemeClr>
                </a:solidFill>
                <a:latin typeface="Verdana" pitchFamily="34" charset="0"/>
                <a:ea typeface="Verdana" pitchFamily="34" charset="0"/>
                <a:cs typeface="Verdana" pitchFamily="34" charset="0"/>
              </a:rPr>
              <a:t/>
            </a:r>
            <a:br>
              <a:rPr lang="es-MX" sz="2400" b="1" dirty="0" smtClean="0">
                <a:solidFill>
                  <a:schemeClr val="bg2">
                    <a:lumMod val="50000"/>
                  </a:schemeClr>
                </a:solidFill>
                <a:latin typeface="Verdana" pitchFamily="34" charset="0"/>
                <a:ea typeface="Verdana" pitchFamily="34" charset="0"/>
                <a:cs typeface="Verdana" pitchFamily="34" charset="0"/>
              </a:rPr>
            </a:br>
            <a:r>
              <a:rPr lang="es-ES" sz="2400" b="1" dirty="0" smtClean="0">
                <a:solidFill>
                  <a:schemeClr val="bg2">
                    <a:lumMod val="50000"/>
                  </a:schemeClr>
                </a:solidFill>
                <a:latin typeface="Verdana" pitchFamily="34" charset="0"/>
                <a:ea typeface="Verdana" pitchFamily="34" charset="0"/>
                <a:cs typeface="Verdana" pitchFamily="34" charset="0"/>
              </a:rPr>
              <a:t>Periodo: </a:t>
            </a:r>
            <a:r>
              <a:rPr lang="en-GB" sz="2400" b="1" dirty="0" smtClean="0">
                <a:solidFill>
                  <a:schemeClr val="bg2">
                    <a:lumMod val="50000"/>
                  </a:schemeClr>
                </a:solidFill>
                <a:latin typeface="Verdana" pitchFamily="34" charset="0"/>
                <a:ea typeface="Verdana" pitchFamily="34" charset="0"/>
                <a:cs typeface="Verdana" pitchFamily="34" charset="0"/>
              </a:rPr>
              <a:t>2005-2014</a:t>
            </a:r>
            <a:br>
              <a:rPr lang="en-GB" sz="2400" b="1" dirty="0" smtClean="0">
                <a:solidFill>
                  <a:schemeClr val="bg2">
                    <a:lumMod val="50000"/>
                  </a:schemeClr>
                </a:solidFill>
                <a:latin typeface="Verdana" pitchFamily="34" charset="0"/>
                <a:ea typeface="Verdana" pitchFamily="34" charset="0"/>
                <a:cs typeface="Verdana" pitchFamily="34" charset="0"/>
              </a:rPr>
            </a:br>
            <a:r>
              <a:rPr lang="es-MX" sz="2400" b="1" dirty="0" smtClean="0">
                <a:solidFill>
                  <a:schemeClr val="bg2">
                    <a:lumMod val="50000"/>
                  </a:schemeClr>
                </a:solidFill>
                <a:latin typeface="Verdana" pitchFamily="34" charset="0"/>
                <a:ea typeface="Verdana" pitchFamily="34" charset="0"/>
                <a:cs typeface="Verdana" pitchFamily="34" charset="0"/>
              </a:rPr>
              <a:t/>
            </a:r>
            <a:br>
              <a:rPr lang="es-MX" sz="2400" b="1" dirty="0" smtClean="0">
                <a:solidFill>
                  <a:schemeClr val="bg2">
                    <a:lumMod val="50000"/>
                  </a:schemeClr>
                </a:solidFill>
                <a:latin typeface="Verdana" pitchFamily="34" charset="0"/>
                <a:ea typeface="Verdana" pitchFamily="34" charset="0"/>
                <a:cs typeface="Verdana" pitchFamily="34" charset="0"/>
              </a:rPr>
            </a:br>
            <a:r>
              <a:rPr lang="es-MX" sz="2400" b="1" dirty="0" smtClean="0">
                <a:solidFill>
                  <a:schemeClr val="bg2">
                    <a:lumMod val="50000"/>
                  </a:schemeClr>
                </a:solidFill>
                <a:latin typeface="Verdana" pitchFamily="34" charset="0"/>
                <a:ea typeface="Verdana" pitchFamily="34" charset="0"/>
                <a:cs typeface="Verdana" pitchFamily="34" charset="0"/>
              </a:rPr>
              <a:t>Iniciando el </a:t>
            </a:r>
            <a:r>
              <a:rPr lang="es-ES" sz="2400" b="1" dirty="0" smtClean="0">
                <a:solidFill>
                  <a:schemeClr val="bg2">
                    <a:lumMod val="50000"/>
                  </a:schemeClr>
                </a:solidFill>
                <a:latin typeface="Verdana" pitchFamily="34" charset="0"/>
                <a:ea typeface="Verdana" pitchFamily="34" charset="0"/>
                <a:cs typeface="Verdana" pitchFamily="34" charset="0"/>
              </a:rPr>
              <a:t>1º de enero de</a:t>
            </a:r>
            <a:r>
              <a:rPr lang="es-MX" sz="2400" b="1" dirty="0" smtClean="0">
                <a:solidFill>
                  <a:schemeClr val="bg2">
                    <a:lumMod val="50000"/>
                  </a:schemeClr>
                </a:solidFill>
                <a:latin typeface="Verdana" pitchFamily="34" charset="0"/>
                <a:ea typeface="Verdana" pitchFamily="34" charset="0"/>
                <a:cs typeface="Verdana" pitchFamily="34" charset="0"/>
              </a:rPr>
              <a:t> </a:t>
            </a:r>
            <a:r>
              <a:rPr lang="es-ES" sz="2400" b="1" dirty="0" smtClean="0">
                <a:solidFill>
                  <a:schemeClr val="bg2">
                    <a:lumMod val="50000"/>
                  </a:schemeClr>
                </a:solidFill>
                <a:latin typeface="Verdana" pitchFamily="34" charset="0"/>
                <a:ea typeface="Verdana" pitchFamily="34" charset="0"/>
                <a:cs typeface="Verdana" pitchFamily="34" charset="0"/>
              </a:rPr>
              <a:t>2005</a:t>
            </a:r>
            <a:br>
              <a:rPr lang="es-ES" sz="2400" b="1" dirty="0" smtClean="0">
                <a:solidFill>
                  <a:schemeClr val="bg2">
                    <a:lumMod val="50000"/>
                  </a:schemeClr>
                </a:solidFill>
                <a:latin typeface="Verdana" pitchFamily="34" charset="0"/>
                <a:ea typeface="Verdana" pitchFamily="34" charset="0"/>
                <a:cs typeface="Verdana" pitchFamily="34" charset="0"/>
              </a:rPr>
            </a:br>
            <a:endParaRPr lang="es-MX" sz="2400" dirty="0">
              <a:solidFill>
                <a:schemeClr val="bg2">
                  <a:lumMod val="50000"/>
                </a:schemeClr>
              </a:solidFill>
              <a:latin typeface="Verdana" pitchFamily="34" charset="0"/>
              <a:ea typeface="Verdana" pitchFamily="34" charset="0"/>
              <a:cs typeface="Verdana" pitchFamily="34" charset="0"/>
            </a:endParaRPr>
          </a:p>
        </p:txBody>
      </p:sp>
      <p:pic>
        <p:nvPicPr>
          <p:cNvPr id="4" name="Picture 1028" descr="DD_draft.jpg">
            <a:hlinkClick r:id="rId2" action="ppaction://hlinkfile"/>
          </p:cNvPr>
          <p:cNvPicPr>
            <a:picLocks noGrp="1" noChangeAspect="1" noChangeArrowheads="1"/>
          </p:cNvPicPr>
          <p:nvPr>
            <p:ph idx="1"/>
          </p:nvPr>
        </p:nvPicPr>
        <p:blipFill>
          <a:blip r:embed="rId3" cstate="print"/>
          <a:srcRect/>
          <a:stretch>
            <a:fillRect/>
          </a:stretch>
        </p:blipFill>
        <p:spPr bwMode="auto">
          <a:xfrm>
            <a:off x="5580112" y="2996952"/>
            <a:ext cx="2485612" cy="3509099"/>
          </a:xfrm>
          <a:prstGeom prst="rect">
            <a:avLst/>
          </a:prstGeom>
          <a:noFill/>
          <a:ln w="9525">
            <a:noFill/>
            <a:miter lim="800000"/>
            <a:headEnd/>
            <a:tailEnd/>
          </a:ln>
        </p:spPr>
      </p:pic>
      <p:pic>
        <p:nvPicPr>
          <p:cNvPr id="5" name="Picture 1028" descr="dde.jpg">
            <a:hlinkClick r:id="rId4" action="ppaction://hlinkfile"/>
          </p:cNvPr>
          <p:cNvPicPr>
            <a:picLocks noChangeAspect="1" noChangeArrowheads="1"/>
          </p:cNvPicPr>
          <p:nvPr/>
        </p:nvPicPr>
        <p:blipFill>
          <a:blip r:embed="rId5" cstate="print"/>
          <a:srcRect/>
          <a:stretch>
            <a:fillRect/>
          </a:stretch>
        </p:blipFill>
        <p:spPr bwMode="auto">
          <a:xfrm>
            <a:off x="971600" y="4005064"/>
            <a:ext cx="2344688" cy="215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EDS</a:t>
            </a:r>
            <a:r>
              <a:rPr lang="es-ES" dirty="0" smtClean="0"/>
              <a:t/>
            </a:r>
            <a:br>
              <a:rPr lang="es-ES" dirty="0" smtClean="0"/>
            </a:br>
            <a:endParaRPr lang="es-MX" dirty="0"/>
          </a:p>
        </p:txBody>
      </p:sp>
      <p:sp>
        <p:nvSpPr>
          <p:cNvPr id="3" name="2 CuadroTexto"/>
          <p:cNvSpPr txBox="1"/>
          <p:nvPr/>
        </p:nvSpPr>
        <p:spPr>
          <a:xfrm>
            <a:off x="611560" y="2996952"/>
            <a:ext cx="4142481" cy="110799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none" rtlCol="0">
            <a:spAutoFit/>
          </a:bodyPr>
          <a:lstStyle/>
          <a:p>
            <a:r>
              <a:rPr lang="es-ES" sz="1100" dirty="0" smtClean="0">
                <a:latin typeface="Arial" pitchFamily="34" charset="0"/>
                <a:cs typeface="Arial" pitchFamily="34" charset="0"/>
              </a:rPr>
              <a:t>Los propósitos principales que se establecen para la EDS son: </a:t>
            </a:r>
            <a:endParaRPr lang="es-MX" sz="1100" dirty="0" smtClean="0">
              <a:latin typeface="Arial" pitchFamily="34" charset="0"/>
              <a:cs typeface="Arial" pitchFamily="34" charset="0"/>
            </a:endParaRPr>
          </a:p>
          <a:p>
            <a:r>
              <a:rPr lang="es-ES" sz="1100" dirty="0" smtClean="0">
                <a:latin typeface="Arial" pitchFamily="34" charset="0"/>
                <a:cs typeface="Arial" pitchFamily="34" charset="0"/>
              </a:rPr>
              <a:t> </a:t>
            </a:r>
            <a:endParaRPr lang="es-MX" sz="1100" dirty="0" smtClean="0">
              <a:latin typeface="Arial" pitchFamily="34" charset="0"/>
              <a:cs typeface="Arial" pitchFamily="34" charset="0"/>
            </a:endParaRPr>
          </a:p>
          <a:p>
            <a:r>
              <a:rPr lang="es-ES" sz="1100" dirty="0" smtClean="0">
                <a:latin typeface="Arial" pitchFamily="34" charset="0"/>
                <a:cs typeface="Arial" pitchFamily="34" charset="0"/>
              </a:rPr>
              <a:t>• Mejorar el acceso a una educación básica de calidad</a:t>
            </a:r>
            <a:endParaRPr lang="es-MX" sz="1100" dirty="0" smtClean="0">
              <a:latin typeface="Arial" pitchFamily="34" charset="0"/>
              <a:cs typeface="Arial" pitchFamily="34" charset="0"/>
            </a:endParaRPr>
          </a:p>
          <a:p>
            <a:r>
              <a:rPr lang="es-ES" sz="1100" dirty="0" smtClean="0">
                <a:latin typeface="Arial" pitchFamily="34" charset="0"/>
                <a:cs typeface="Arial" pitchFamily="34" charset="0"/>
              </a:rPr>
              <a:t>• Reorientar los programas educativos existentes</a:t>
            </a:r>
            <a:endParaRPr lang="es-MX" sz="1100" dirty="0" smtClean="0">
              <a:latin typeface="Arial" pitchFamily="34" charset="0"/>
              <a:cs typeface="Arial" pitchFamily="34" charset="0"/>
            </a:endParaRPr>
          </a:p>
          <a:p>
            <a:r>
              <a:rPr lang="es-ES" sz="1100" dirty="0" smtClean="0">
                <a:latin typeface="Arial" pitchFamily="34" charset="0"/>
                <a:cs typeface="Arial" pitchFamily="34" charset="0"/>
              </a:rPr>
              <a:t>• Aumentar el conocimiento y la conciencia del público</a:t>
            </a:r>
            <a:endParaRPr lang="es-MX" sz="1100" dirty="0" smtClean="0">
              <a:latin typeface="Arial" pitchFamily="34" charset="0"/>
              <a:cs typeface="Arial" pitchFamily="34" charset="0"/>
            </a:endParaRPr>
          </a:p>
          <a:p>
            <a:r>
              <a:rPr lang="es-ES" sz="1100" dirty="0" smtClean="0">
                <a:latin typeface="Arial" pitchFamily="34" charset="0"/>
                <a:cs typeface="Arial" pitchFamily="34" charset="0"/>
              </a:rPr>
              <a:t>• Impartir formación</a:t>
            </a:r>
            <a:endParaRPr lang="es-MX" sz="1100" dirty="0">
              <a:latin typeface="Arial" pitchFamily="34" charset="0"/>
              <a:cs typeface="Arial" pitchFamily="34" charset="0"/>
            </a:endParaRPr>
          </a:p>
        </p:txBody>
      </p:sp>
      <p:sp>
        <p:nvSpPr>
          <p:cNvPr id="4" name="3 CuadroTexto"/>
          <p:cNvSpPr txBox="1"/>
          <p:nvPr/>
        </p:nvSpPr>
        <p:spPr>
          <a:xfrm>
            <a:off x="6156176" y="1556792"/>
            <a:ext cx="184731" cy="369332"/>
          </a:xfrm>
          <a:prstGeom prst="rect">
            <a:avLst/>
          </a:prstGeom>
          <a:noFill/>
        </p:spPr>
        <p:txBody>
          <a:bodyPr wrap="none" rtlCol="0">
            <a:spAutoFit/>
          </a:bodyPr>
          <a:lstStyle/>
          <a:p>
            <a:endParaRPr lang="es-MX" dirty="0"/>
          </a:p>
        </p:txBody>
      </p:sp>
      <p:sp>
        <p:nvSpPr>
          <p:cNvPr id="37889" name="Rectangle 1"/>
          <p:cNvSpPr>
            <a:spLocks noChangeArrowheads="1"/>
          </p:cNvSpPr>
          <p:nvPr/>
        </p:nvSpPr>
        <p:spPr bwMode="auto">
          <a:xfrm>
            <a:off x="899592" y="1412776"/>
            <a:ext cx="3384376" cy="938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EAS: Cambio cultural que implica una propuesta </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comportamientos, conocimientos, herramientas, </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valores, actitudes y estilos de vida consistentes,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 guíen y refuercen el progreso hacia el desarrollo sostenible</a:t>
            </a:r>
            <a:r>
              <a:rPr kumimoji="0" lang="es-ES" sz="900"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a:t>
            </a:r>
            <a:r>
              <a:rPr kumimoji="0" lang="es-MX" sz="600" b="0" i="0" u="none" strike="noStrike" cap="none" normalizeH="0" baseline="0" dirty="0" smtClean="0">
                <a:ln>
                  <a:noFill/>
                </a:ln>
                <a:solidFill>
                  <a:schemeClr val="tx1"/>
                </a:solidFill>
                <a:effectLst/>
                <a:latin typeface="Arial" pitchFamily="34"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0" name="Rectangle 2"/>
          <p:cNvSpPr>
            <a:spLocks noChangeArrowheads="1"/>
          </p:cNvSpPr>
          <p:nvPr/>
        </p:nvSpPr>
        <p:spPr bwMode="auto">
          <a:xfrm>
            <a:off x="5076056" y="1772816"/>
            <a:ext cx="3275856" cy="110799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Desarrollo sostenible se vislumbra como el conjunto de aspectos de la estructura social e institucional que ofrece un medio de articular el proyecto social y la finalidad del desarrollo con otros conceptos generales como la paz, </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derechos humanos y la viabilidad económica.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3275856" y="4365104"/>
          <a:ext cx="5648325" cy="1349502"/>
        </p:xfrm>
        <a:graphic>
          <a:graphicData uri="http://schemas.openxmlformats.org/drawingml/2006/table">
            <a:tbl>
              <a:tblPr/>
              <a:tblGrid>
                <a:gridCol w="3247930"/>
                <a:gridCol w="2400395"/>
              </a:tblGrid>
              <a:tr h="0">
                <a:tc>
                  <a:txBody>
                    <a:bodyPr/>
                    <a:lstStyle/>
                    <a:p>
                      <a:pPr algn="ctr">
                        <a:lnSpc>
                          <a:spcPct val="115000"/>
                        </a:lnSpc>
                        <a:spcAft>
                          <a:spcPts val="0"/>
                        </a:spcAft>
                      </a:pPr>
                      <a:r>
                        <a:rPr lang="es-ES_tradnl" sz="1100" b="1" dirty="0">
                          <a:latin typeface="Arial" pitchFamily="34" charset="0"/>
                          <a:ea typeface="Times New Roman"/>
                          <a:cs typeface="Arial" pitchFamily="34" charset="0"/>
                        </a:rPr>
                        <a:t>El Desarrollo Sostenible exige:</a:t>
                      </a:r>
                      <a:endParaRPr lang="es-MX" sz="1100" b="1"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lnSpc>
                          <a:spcPct val="115000"/>
                        </a:lnSpc>
                        <a:spcAft>
                          <a:spcPts val="0"/>
                        </a:spcAft>
                      </a:pPr>
                      <a:r>
                        <a:rPr lang="es-ES" sz="1100" b="1">
                          <a:latin typeface="Arial" pitchFamily="34" charset="0"/>
                          <a:ea typeface="Times New Roman"/>
                          <a:cs typeface="Arial" pitchFamily="34" charset="0"/>
                        </a:rPr>
                        <a:t>En la educación implica:</a:t>
                      </a:r>
                      <a:endParaRPr lang="es-MX" sz="110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0">
                <a:tc>
                  <a:txBody>
                    <a:bodyPr/>
                    <a:lstStyle/>
                    <a:p>
                      <a:pPr algn="ctr">
                        <a:lnSpc>
                          <a:spcPct val="115000"/>
                        </a:lnSpc>
                        <a:spcAft>
                          <a:spcPts val="0"/>
                        </a:spcAft>
                      </a:pPr>
                      <a:r>
                        <a:rPr lang="es-ES_tradnl" sz="1100" b="0">
                          <a:latin typeface="Arial" pitchFamily="34" charset="0"/>
                          <a:ea typeface="Times New Roman"/>
                          <a:cs typeface="Arial" pitchFamily="34" charset="0"/>
                        </a:rPr>
                        <a:t>Estar consciente del desafío</a:t>
                      </a:r>
                      <a:endParaRPr lang="es-MX" sz="1100" b="1">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342900" lvl="0" indent="-342900" algn="just">
                        <a:lnSpc>
                          <a:spcPct val="115000"/>
                        </a:lnSpc>
                        <a:spcAft>
                          <a:spcPts val="0"/>
                        </a:spcAft>
                        <a:buFont typeface="Wingdings"/>
                        <a:buChar char=""/>
                        <a:tabLst>
                          <a:tab pos="228600" algn="l"/>
                        </a:tabLst>
                      </a:pPr>
                      <a:r>
                        <a:rPr lang="es-ES" sz="1100">
                          <a:latin typeface="Arial" pitchFamily="34" charset="0"/>
                          <a:ea typeface="Times New Roman"/>
                          <a:cs typeface="Arial" pitchFamily="34" charset="0"/>
                        </a:rPr>
                        <a:t>Aprender a conocer</a:t>
                      </a:r>
                      <a:endParaRPr lang="es-MX" sz="110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0">
                <a:tc>
                  <a:txBody>
                    <a:bodyPr/>
                    <a:lstStyle/>
                    <a:p>
                      <a:pPr marL="342900" lvl="0" indent="-342900" algn="ctr">
                        <a:lnSpc>
                          <a:spcPct val="115000"/>
                        </a:lnSpc>
                        <a:spcAft>
                          <a:spcPts val="0"/>
                        </a:spcAft>
                        <a:buFont typeface="Wingdings"/>
                        <a:buChar char=""/>
                        <a:tabLst>
                          <a:tab pos="228600" algn="l"/>
                        </a:tabLst>
                      </a:pPr>
                      <a:r>
                        <a:rPr lang="es-ES" sz="1100" dirty="0">
                          <a:latin typeface="Arial" pitchFamily="34" charset="0"/>
                          <a:ea typeface="Times New Roman"/>
                          <a:cs typeface="Arial" pitchFamily="34" charset="0"/>
                        </a:rPr>
                        <a:t>Tener una responsabilidad colectiva </a:t>
                      </a:r>
                      <a:endParaRPr lang="es-MX" sz="1100" dirty="0">
                        <a:latin typeface="Arial" pitchFamily="34" charset="0"/>
                        <a:ea typeface="Times New Roman"/>
                        <a:cs typeface="Arial" pitchFamily="34" charset="0"/>
                      </a:endParaRPr>
                    </a:p>
                    <a:p>
                      <a:pPr marL="342900" lvl="0" indent="-342900">
                        <a:lnSpc>
                          <a:spcPct val="115000"/>
                        </a:lnSpc>
                        <a:spcAft>
                          <a:spcPts val="0"/>
                        </a:spcAft>
                        <a:buFont typeface="Wingdings"/>
                        <a:buNone/>
                        <a:tabLst>
                          <a:tab pos="228600" algn="l"/>
                        </a:tabLst>
                      </a:pPr>
                      <a:r>
                        <a:rPr lang="es-ES" sz="1100" dirty="0" smtClean="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y una actitud constructiva</a:t>
                      </a:r>
                      <a:endParaRPr lang="es-MX" sz="11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342900" lvl="0" indent="-342900" algn="just">
                        <a:lnSpc>
                          <a:spcPct val="115000"/>
                        </a:lnSpc>
                        <a:spcAft>
                          <a:spcPts val="0"/>
                        </a:spcAft>
                        <a:buFont typeface="Wingdings"/>
                        <a:buChar char=""/>
                        <a:tabLst>
                          <a:tab pos="228600" algn="l"/>
                        </a:tabLst>
                      </a:pPr>
                      <a:r>
                        <a:rPr lang="es-ES" sz="1100">
                          <a:latin typeface="Arial" pitchFamily="34" charset="0"/>
                          <a:ea typeface="Times New Roman"/>
                          <a:cs typeface="Arial" pitchFamily="34" charset="0"/>
                        </a:rPr>
                        <a:t>Aprender a vivir juntos</a:t>
                      </a:r>
                      <a:endParaRPr lang="es-MX" sz="110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0">
                <a:tc>
                  <a:txBody>
                    <a:bodyPr/>
                    <a:lstStyle/>
                    <a:p>
                      <a:pPr marL="342900" lvl="0" indent="-342900" algn="ctr">
                        <a:lnSpc>
                          <a:spcPct val="115000"/>
                        </a:lnSpc>
                        <a:spcAft>
                          <a:spcPts val="0"/>
                        </a:spcAft>
                        <a:buFont typeface="Wingdings"/>
                        <a:buChar char=""/>
                        <a:tabLst>
                          <a:tab pos="228600" algn="l"/>
                        </a:tabLst>
                      </a:pPr>
                      <a:r>
                        <a:rPr lang="es-ES" sz="1100">
                          <a:latin typeface="Arial" pitchFamily="34" charset="0"/>
                          <a:ea typeface="Times New Roman"/>
                          <a:cs typeface="Arial" pitchFamily="34" charset="0"/>
                        </a:rPr>
                        <a:t>Ejercer una acción voluntaria</a:t>
                      </a:r>
                      <a:endParaRPr lang="es-MX" sz="110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342900" lvl="0" indent="-342900" algn="just">
                        <a:lnSpc>
                          <a:spcPct val="115000"/>
                        </a:lnSpc>
                        <a:spcAft>
                          <a:spcPts val="0"/>
                        </a:spcAft>
                        <a:buFont typeface="Wingdings"/>
                        <a:buChar char=""/>
                        <a:tabLst>
                          <a:tab pos="228600" algn="l"/>
                        </a:tabLst>
                      </a:pPr>
                      <a:r>
                        <a:rPr lang="es-ES" sz="1100">
                          <a:latin typeface="Arial" pitchFamily="34" charset="0"/>
                          <a:ea typeface="Times New Roman"/>
                          <a:cs typeface="Arial" pitchFamily="34" charset="0"/>
                        </a:rPr>
                        <a:t>Aprender a hacer</a:t>
                      </a:r>
                      <a:endParaRPr lang="es-MX" sz="110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0">
                <a:tc>
                  <a:txBody>
                    <a:bodyPr/>
                    <a:lstStyle/>
                    <a:p>
                      <a:pPr marL="342900" lvl="0" indent="-342900" algn="ctr">
                        <a:lnSpc>
                          <a:spcPct val="115000"/>
                        </a:lnSpc>
                        <a:spcAft>
                          <a:spcPts val="0"/>
                        </a:spcAft>
                        <a:buFont typeface="Wingdings"/>
                        <a:buChar char=""/>
                        <a:tabLst>
                          <a:tab pos="228600" algn="l"/>
                        </a:tabLst>
                      </a:pPr>
                      <a:r>
                        <a:rPr lang="es-ES" sz="1100">
                          <a:latin typeface="Arial" pitchFamily="34" charset="0"/>
                          <a:ea typeface="Times New Roman"/>
                          <a:cs typeface="Arial" pitchFamily="34" charset="0"/>
                        </a:rPr>
                        <a:t>Creer en la dignidad de todos los seres humanos, sin excepción</a:t>
                      </a:r>
                      <a:endParaRPr lang="es-MX" sz="110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342900" lvl="0" indent="-342900" algn="just">
                        <a:lnSpc>
                          <a:spcPct val="115000"/>
                        </a:lnSpc>
                        <a:spcAft>
                          <a:spcPts val="0"/>
                        </a:spcAft>
                        <a:buFont typeface="Wingdings"/>
                        <a:buChar char=""/>
                        <a:tabLst>
                          <a:tab pos="228600" algn="l"/>
                        </a:tabLst>
                      </a:pPr>
                      <a:r>
                        <a:rPr lang="es-ES" sz="1100" dirty="0">
                          <a:latin typeface="Arial" pitchFamily="34" charset="0"/>
                          <a:ea typeface="Times New Roman"/>
                          <a:cs typeface="Arial" pitchFamily="34" charset="0"/>
                        </a:rPr>
                        <a:t>Aprender a ser</a:t>
                      </a:r>
                      <a:endParaRPr lang="es-MX" sz="11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bl>
          </a:graphicData>
        </a:graphic>
      </p:graphicFrame>
      <p:pic>
        <p:nvPicPr>
          <p:cNvPr id="8" name="7 Imagen" descr="delors.jpg"/>
          <p:cNvPicPr>
            <a:picLocks noChangeAspect="1"/>
          </p:cNvPicPr>
          <p:nvPr/>
        </p:nvPicPr>
        <p:blipFill>
          <a:blip r:embed="rId2" cstate="print"/>
          <a:stretch>
            <a:fillRect/>
          </a:stretch>
        </p:blipFill>
        <p:spPr>
          <a:xfrm>
            <a:off x="1259632" y="4365104"/>
            <a:ext cx="1082040" cy="170078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403350" y="981075"/>
            <a:ext cx="6048375" cy="457200"/>
          </a:xfrm>
          <a:prstGeom prst="rect">
            <a:avLst/>
          </a:prstGeom>
          <a:solidFill>
            <a:schemeClr val="bg1"/>
          </a:solidFill>
          <a:ln w="9525">
            <a:noFill/>
            <a:miter lim="800000"/>
            <a:headEnd/>
            <a:tailEnd/>
          </a:ln>
        </p:spPr>
        <p:txBody>
          <a:bodyPr lIns="92075" tIns="46038" rIns="92075" bIns="46038">
            <a:spAutoFit/>
          </a:bodyPr>
          <a:lstStyle/>
          <a:p>
            <a:pPr algn="ctr" defTabSz="762000" eaLnBrk="0" hangingPunct="0"/>
            <a:r>
              <a:rPr lang="es-MX" b="1">
                <a:solidFill>
                  <a:srgbClr val="000099"/>
                </a:solidFill>
                <a:latin typeface="Bookman Old Style" pitchFamily="18" charset="0"/>
              </a:rPr>
              <a:t>Áreas de prioridad para la DEDS</a:t>
            </a:r>
            <a:endParaRPr lang="es-MX" b="1" i="1">
              <a:latin typeface="Bookman Old Style" pitchFamily="18" charset="0"/>
            </a:endParaRPr>
          </a:p>
        </p:txBody>
      </p:sp>
      <p:sp>
        <p:nvSpPr>
          <p:cNvPr id="143363" name="Rectangle 3"/>
          <p:cNvSpPr>
            <a:spLocks noChangeArrowheads="1"/>
          </p:cNvSpPr>
          <p:nvPr/>
        </p:nvSpPr>
        <p:spPr bwMode="auto">
          <a:xfrm>
            <a:off x="611188" y="404813"/>
            <a:ext cx="8532812" cy="519112"/>
          </a:xfrm>
          <a:prstGeom prst="rect">
            <a:avLst/>
          </a:prstGeom>
          <a:solidFill>
            <a:srgbClr val="6699FF"/>
          </a:solidFill>
          <a:ln w="9525">
            <a:noFill/>
            <a:miter lim="800000"/>
            <a:headEnd/>
            <a:tailEnd/>
          </a:ln>
          <a:effectLst/>
        </p:spPr>
        <p:txBody>
          <a:bodyPr lIns="92075" tIns="46038" rIns="92075" bIns="46038">
            <a:spAutoFit/>
          </a:bodyPr>
          <a:lstStyle/>
          <a:p>
            <a:pPr algn="ctr" defTabSz="762000" eaLnBrk="0" hangingPunct="0">
              <a:defRPr/>
            </a:pPr>
            <a:r>
              <a:rPr lang="es-MX" sz="2800" b="1" dirty="0" smtClean="0">
                <a:solidFill>
                  <a:schemeClr val="bg1"/>
                </a:solidFill>
                <a:effectLst>
                  <a:outerShdw blurRad="38100" dist="38100" dir="2700000" algn="tl">
                    <a:srgbClr val="000000"/>
                  </a:outerShdw>
                </a:effectLst>
                <a:latin typeface="Bookman Old Style" pitchFamily="18" charset="0"/>
              </a:rPr>
              <a:t>El </a:t>
            </a:r>
            <a:r>
              <a:rPr lang="es-MX" sz="2800" b="1" dirty="0">
                <a:solidFill>
                  <a:schemeClr val="bg1"/>
                </a:solidFill>
                <a:effectLst>
                  <a:outerShdw blurRad="38100" dist="38100" dir="2700000" algn="tl">
                    <a:srgbClr val="000000"/>
                  </a:outerShdw>
                </a:effectLst>
                <a:latin typeface="Bookman Old Style" pitchFamily="18" charset="0"/>
              </a:rPr>
              <a:t>Marco de Referencia de la  UNESCO</a:t>
            </a:r>
          </a:p>
        </p:txBody>
      </p:sp>
      <p:sp>
        <p:nvSpPr>
          <p:cNvPr id="17412" name="Oval 4"/>
          <p:cNvSpPr>
            <a:spLocks noChangeArrowheads="1"/>
          </p:cNvSpPr>
          <p:nvPr/>
        </p:nvSpPr>
        <p:spPr bwMode="auto">
          <a:xfrm>
            <a:off x="4427538" y="3357563"/>
            <a:ext cx="1081087" cy="1038225"/>
          </a:xfrm>
          <a:prstGeom prst="ellipse">
            <a:avLst/>
          </a:prstGeom>
          <a:solidFill>
            <a:srgbClr val="FFFF00"/>
          </a:solidFill>
          <a:ln w="12700">
            <a:noFill/>
            <a:round/>
            <a:headEnd/>
            <a:tailEnd/>
          </a:ln>
        </p:spPr>
        <p:txBody>
          <a:bodyPr wrap="none" anchor="ctr"/>
          <a:lstStyle/>
          <a:p>
            <a:endParaRPr lang="es-MX"/>
          </a:p>
        </p:txBody>
      </p:sp>
      <p:sp>
        <p:nvSpPr>
          <p:cNvPr id="17413" name="Rectangle 5"/>
          <p:cNvSpPr>
            <a:spLocks noChangeArrowheads="1"/>
          </p:cNvSpPr>
          <p:nvPr/>
        </p:nvSpPr>
        <p:spPr bwMode="auto">
          <a:xfrm>
            <a:off x="4603750" y="3581400"/>
            <a:ext cx="774700" cy="454025"/>
          </a:xfrm>
          <a:prstGeom prst="rect">
            <a:avLst/>
          </a:prstGeom>
          <a:noFill/>
          <a:ln w="12700">
            <a:noFill/>
            <a:miter lim="800000"/>
            <a:headEnd/>
            <a:tailEnd/>
          </a:ln>
        </p:spPr>
        <p:txBody>
          <a:bodyPr wrap="none" lIns="90488" tIns="44450" rIns="90488" bIns="44450">
            <a:spAutoFit/>
          </a:bodyPr>
          <a:lstStyle/>
          <a:p>
            <a:pPr algn="ctr" eaLnBrk="0" hangingPunct="0"/>
            <a:r>
              <a:rPr lang="en-US" b="1">
                <a:solidFill>
                  <a:srgbClr val="2234DC"/>
                </a:solidFill>
              </a:rPr>
              <a:t>EDS</a:t>
            </a:r>
          </a:p>
        </p:txBody>
      </p:sp>
      <p:sp>
        <p:nvSpPr>
          <p:cNvPr id="17414" name="Oval 6"/>
          <p:cNvSpPr>
            <a:spLocks noChangeArrowheads="1"/>
          </p:cNvSpPr>
          <p:nvPr/>
        </p:nvSpPr>
        <p:spPr bwMode="auto">
          <a:xfrm rot="-2033013">
            <a:off x="3048000" y="2133600"/>
            <a:ext cx="1246188" cy="481013"/>
          </a:xfrm>
          <a:prstGeom prst="ellipse">
            <a:avLst/>
          </a:prstGeom>
          <a:solidFill>
            <a:srgbClr val="6699FF"/>
          </a:solidFill>
          <a:ln w="12700">
            <a:noFill/>
            <a:round/>
            <a:headEnd/>
            <a:tailEnd/>
          </a:ln>
        </p:spPr>
        <p:txBody>
          <a:bodyPr wrap="none" anchor="ctr"/>
          <a:lstStyle/>
          <a:p>
            <a:endParaRPr lang="es-MX"/>
          </a:p>
        </p:txBody>
      </p:sp>
      <p:sp>
        <p:nvSpPr>
          <p:cNvPr id="17415" name="Oval 7"/>
          <p:cNvSpPr>
            <a:spLocks noChangeArrowheads="1"/>
          </p:cNvSpPr>
          <p:nvPr/>
        </p:nvSpPr>
        <p:spPr bwMode="auto">
          <a:xfrm rot="-3840000">
            <a:off x="2224882" y="3263106"/>
            <a:ext cx="1219200" cy="484187"/>
          </a:xfrm>
          <a:prstGeom prst="ellipse">
            <a:avLst/>
          </a:prstGeom>
          <a:solidFill>
            <a:srgbClr val="6699FF"/>
          </a:solidFill>
          <a:ln w="12700">
            <a:noFill/>
            <a:round/>
            <a:headEnd/>
            <a:tailEnd/>
          </a:ln>
        </p:spPr>
        <p:txBody>
          <a:bodyPr wrap="none" anchor="ctr"/>
          <a:lstStyle/>
          <a:p>
            <a:endParaRPr lang="es-MX"/>
          </a:p>
        </p:txBody>
      </p:sp>
      <p:sp>
        <p:nvSpPr>
          <p:cNvPr id="17416" name="Oval 8"/>
          <p:cNvSpPr>
            <a:spLocks noChangeArrowheads="1"/>
          </p:cNvSpPr>
          <p:nvPr/>
        </p:nvSpPr>
        <p:spPr bwMode="auto">
          <a:xfrm rot="-7320000">
            <a:off x="2314575" y="4619626"/>
            <a:ext cx="1246187" cy="481012"/>
          </a:xfrm>
          <a:prstGeom prst="ellipse">
            <a:avLst/>
          </a:prstGeom>
          <a:solidFill>
            <a:srgbClr val="6699FF"/>
          </a:solidFill>
          <a:ln w="12700">
            <a:noFill/>
            <a:round/>
            <a:headEnd/>
            <a:tailEnd/>
          </a:ln>
        </p:spPr>
        <p:txBody>
          <a:bodyPr wrap="none" anchor="ctr"/>
          <a:lstStyle/>
          <a:p>
            <a:endParaRPr lang="es-MX"/>
          </a:p>
        </p:txBody>
      </p:sp>
      <p:sp>
        <p:nvSpPr>
          <p:cNvPr id="17417" name="Oval 9"/>
          <p:cNvSpPr>
            <a:spLocks noChangeArrowheads="1"/>
          </p:cNvSpPr>
          <p:nvPr/>
        </p:nvSpPr>
        <p:spPr bwMode="auto">
          <a:xfrm rot="-9240000">
            <a:off x="3505200" y="5638800"/>
            <a:ext cx="1230313" cy="484188"/>
          </a:xfrm>
          <a:prstGeom prst="ellipse">
            <a:avLst/>
          </a:prstGeom>
          <a:solidFill>
            <a:srgbClr val="6699FF"/>
          </a:solidFill>
          <a:ln w="12700">
            <a:noFill/>
            <a:round/>
            <a:headEnd/>
            <a:tailEnd/>
          </a:ln>
        </p:spPr>
        <p:txBody>
          <a:bodyPr wrap="none" anchor="ctr"/>
          <a:lstStyle/>
          <a:p>
            <a:endParaRPr lang="es-MX"/>
          </a:p>
        </p:txBody>
      </p:sp>
      <p:sp>
        <p:nvSpPr>
          <p:cNvPr id="17418" name="Oval 10"/>
          <p:cNvSpPr>
            <a:spLocks noChangeArrowheads="1"/>
          </p:cNvSpPr>
          <p:nvPr/>
        </p:nvSpPr>
        <p:spPr bwMode="auto">
          <a:xfrm rot="5137387">
            <a:off x="6551613" y="3506787"/>
            <a:ext cx="1246188" cy="481013"/>
          </a:xfrm>
          <a:prstGeom prst="ellipse">
            <a:avLst/>
          </a:prstGeom>
          <a:solidFill>
            <a:srgbClr val="6699FF"/>
          </a:solidFill>
          <a:ln w="12700">
            <a:noFill/>
            <a:round/>
            <a:headEnd/>
            <a:tailEnd/>
          </a:ln>
        </p:spPr>
        <p:txBody>
          <a:bodyPr wrap="none" anchor="ctr"/>
          <a:lstStyle/>
          <a:p>
            <a:endParaRPr lang="es-MX"/>
          </a:p>
        </p:txBody>
      </p:sp>
      <p:sp>
        <p:nvSpPr>
          <p:cNvPr id="17419" name="Oval 11"/>
          <p:cNvSpPr>
            <a:spLocks noChangeArrowheads="1"/>
          </p:cNvSpPr>
          <p:nvPr/>
        </p:nvSpPr>
        <p:spPr bwMode="auto">
          <a:xfrm rot="2323844">
            <a:off x="5867400" y="2209800"/>
            <a:ext cx="1230313" cy="484188"/>
          </a:xfrm>
          <a:prstGeom prst="ellipse">
            <a:avLst/>
          </a:prstGeom>
          <a:solidFill>
            <a:srgbClr val="6699FF"/>
          </a:solidFill>
          <a:ln w="12700">
            <a:noFill/>
            <a:round/>
            <a:headEnd/>
            <a:tailEnd/>
          </a:ln>
        </p:spPr>
        <p:txBody>
          <a:bodyPr wrap="none" anchor="ctr"/>
          <a:lstStyle/>
          <a:p>
            <a:endParaRPr lang="es-MX"/>
          </a:p>
        </p:txBody>
      </p:sp>
      <p:sp>
        <p:nvSpPr>
          <p:cNvPr id="17420" name="Oval 12"/>
          <p:cNvSpPr>
            <a:spLocks noChangeArrowheads="1"/>
          </p:cNvSpPr>
          <p:nvPr/>
        </p:nvSpPr>
        <p:spPr bwMode="auto">
          <a:xfrm rot="9511592">
            <a:off x="5029200" y="5791200"/>
            <a:ext cx="1246188" cy="481013"/>
          </a:xfrm>
          <a:prstGeom prst="ellipse">
            <a:avLst/>
          </a:prstGeom>
          <a:solidFill>
            <a:srgbClr val="6699FF"/>
          </a:solidFill>
          <a:ln w="12700">
            <a:noFill/>
            <a:round/>
            <a:headEnd/>
            <a:tailEnd/>
          </a:ln>
        </p:spPr>
        <p:txBody>
          <a:bodyPr wrap="none" anchor="ctr"/>
          <a:lstStyle/>
          <a:p>
            <a:endParaRPr lang="es-MX"/>
          </a:p>
        </p:txBody>
      </p:sp>
      <p:sp>
        <p:nvSpPr>
          <p:cNvPr id="17421" name="Oval 13"/>
          <p:cNvSpPr>
            <a:spLocks noChangeArrowheads="1"/>
          </p:cNvSpPr>
          <p:nvPr/>
        </p:nvSpPr>
        <p:spPr bwMode="auto">
          <a:xfrm rot="7887711">
            <a:off x="6256337" y="4868863"/>
            <a:ext cx="1230313" cy="484188"/>
          </a:xfrm>
          <a:prstGeom prst="ellipse">
            <a:avLst/>
          </a:prstGeom>
          <a:solidFill>
            <a:srgbClr val="6699FF"/>
          </a:solidFill>
          <a:ln w="12700">
            <a:noFill/>
            <a:round/>
            <a:headEnd/>
            <a:tailEnd/>
          </a:ln>
        </p:spPr>
        <p:txBody>
          <a:bodyPr wrap="none" anchor="ctr"/>
          <a:lstStyle/>
          <a:p>
            <a:endParaRPr lang="es-MX"/>
          </a:p>
        </p:txBody>
      </p:sp>
      <p:sp>
        <p:nvSpPr>
          <p:cNvPr id="17422" name="Rectangle 14"/>
          <p:cNvSpPr>
            <a:spLocks noChangeArrowheads="1"/>
          </p:cNvSpPr>
          <p:nvPr/>
        </p:nvSpPr>
        <p:spPr bwMode="auto">
          <a:xfrm>
            <a:off x="4357688" y="1495425"/>
            <a:ext cx="2617787" cy="333375"/>
          </a:xfrm>
          <a:prstGeom prst="rect">
            <a:avLst/>
          </a:prstGeom>
          <a:solidFill>
            <a:srgbClr val="6699FF"/>
          </a:solidFill>
          <a:ln w="12700">
            <a:noFill/>
            <a:miter lim="800000"/>
            <a:headEnd/>
            <a:tailEnd/>
          </a:ln>
        </p:spPr>
        <p:txBody>
          <a:bodyPr wrap="none" lIns="90488" tIns="44450" rIns="90488" bIns="44450">
            <a:spAutoFit/>
          </a:bodyPr>
          <a:lstStyle/>
          <a:p>
            <a:pPr algn="ctr" eaLnBrk="0" hangingPunct="0"/>
            <a:r>
              <a:rPr lang="es-MX" sz="1600" b="1">
                <a:solidFill>
                  <a:schemeClr val="bg1"/>
                </a:solidFill>
                <a:latin typeface="Arial" charset="0"/>
              </a:rPr>
              <a:t>Paz y derechos humanos</a:t>
            </a:r>
          </a:p>
        </p:txBody>
      </p:sp>
      <p:sp>
        <p:nvSpPr>
          <p:cNvPr id="17423" name="Rectangle 15"/>
          <p:cNvSpPr>
            <a:spLocks noChangeArrowheads="1"/>
          </p:cNvSpPr>
          <p:nvPr/>
        </p:nvSpPr>
        <p:spPr bwMode="auto">
          <a:xfrm>
            <a:off x="1752600" y="6051550"/>
            <a:ext cx="2119313" cy="577850"/>
          </a:xfrm>
          <a:prstGeom prst="rect">
            <a:avLst/>
          </a:prstGeom>
          <a:solidFill>
            <a:srgbClr val="6699FF"/>
          </a:solidFill>
          <a:ln w="12700">
            <a:noFill/>
            <a:miter lim="800000"/>
            <a:headEnd/>
            <a:tailEnd/>
          </a:ln>
        </p:spPr>
        <p:txBody>
          <a:bodyPr lIns="90488" tIns="44450" rIns="90488" bIns="44450">
            <a:spAutoFit/>
          </a:bodyPr>
          <a:lstStyle/>
          <a:p>
            <a:pPr algn="ctr" eaLnBrk="0" hangingPunct="0"/>
            <a:r>
              <a:rPr lang="es-MX" sz="1600" b="1">
                <a:solidFill>
                  <a:schemeClr val="bg1"/>
                </a:solidFill>
                <a:latin typeface="Arial" charset="0"/>
              </a:rPr>
              <a:t>Diversidad cultural </a:t>
            </a:r>
          </a:p>
          <a:p>
            <a:pPr algn="ctr" eaLnBrk="0" hangingPunct="0"/>
            <a:r>
              <a:rPr lang="es-MX" sz="1600" b="1">
                <a:solidFill>
                  <a:schemeClr val="bg1"/>
                </a:solidFill>
                <a:latin typeface="Arial" charset="0"/>
              </a:rPr>
              <a:t>y lingüística</a:t>
            </a:r>
            <a:r>
              <a:rPr lang="es-MX" sz="1600" b="1">
                <a:solidFill>
                  <a:schemeClr val="bg1"/>
                </a:solidFill>
              </a:rPr>
              <a:t> </a:t>
            </a:r>
          </a:p>
        </p:txBody>
      </p:sp>
      <p:sp>
        <p:nvSpPr>
          <p:cNvPr id="17424" name="Rectangle 16"/>
          <p:cNvSpPr>
            <a:spLocks noChangeArrowheads="1"/>
          </p:cNvSpPr>
          <p:nvPr/>
        </p:nvSpPr>
        <p:spPr bwMode="auto">
          <a:xfrm>
            <a:off x="896938" y="1752600"/>
            <a:ext cx="2482850" cy="577850"/>
          </a:xfrm>
          <a:prstGeom prst="rect">
            <a:avLst/>
          </a:prstGeom>
          <a:solidFill>
            <a:srgbClr val="6699FF"/>
          </a:solidFill>
          <a:ln w="12700">
            <a:noFill/>
            <a:miter lim="800000"/>
            <a:headEnd/>
            <a:tailEnd/>
          </a:ln>
        </p:spPr>
        <p:txBody>
          <a:bodyPr wrap="none" lIns="90488" tIns="44450" rIns="90488" bIns="44450">
            <a:spAutoFit/>
          </a:bodyPr>
          <a:lstStyle/>
          <a:p>
            <a:pPr algn="ctr" eaLnBrk="0" hangingPunct="0"/>
            <a:r>
              <a:rPr lang="es-MX" sz="1600" b="1">
                <a:solidFill>
                  <a:schemeClr val="bg1"/>
                </a:solidFill>
                <a:latin typeface="Arial" charset="0"/>
              </a:rPr>
              <a:t>Producción y consumo </a:t>
            </a:r>
          </a:p>
          <a:p>
            <a:pPr algn="ctr" eaLnBrk="0" hangingPunct="0"/>
            <a:r>
              <a:rPr lang="es-MX" sz="1600" b="1">
                <a:solidFill>
                  <a:schemeClr val="bg1"/>
                </a:solidFill>
                <a:latin typeface="Arial" charset="0"/>
              </a:rPr>
              <a:t>sustentable</a:t>
            </a:r>
            <a:r>
              <a:rPr lang="en-US" sz="1600" b="1">
                <a:latin typeface="Arial" charset="0"/>
              </a:rPr>
              <a:t> </a:t>
            </a:r>
          </a:p>
        </p:txBody>
      </p:sp>
      <p:sp>
        <p:nvSpPr>
          <p:cNvPr id="17425" name="Rectangle 17"/>
          <p:cNvSpPr>
            <a:spLocks noChangeArrowheads="1"/>
          </p:cNvSpPr>
          <p:nvPr/>
        </p:nvSpPr>
        <p:spPr bwMode="auto">
          <a:xfrm>
            <a:off x="50800" y="2971800"/>
            <a:ext cx="2844800" cy="577850"/>
          </a:xfrm>
          <a:prstGeom prst="rect">
            <a:avLst/>
          </a:prstGeom>
          <a:solidFill>
            <a:srgbClr val="6699FF"/>
          </a:solidFill>
          <a:ln w="12700">
            <a:noFill/>
            <a:miter lim="800000"/>
            <a:headEnd/>
            <a:tailEnd/>
          </a:ln>
        </p:spPr>
        <p:txBody>
          <a:bodyPr wrap="none" lIns="90488" tIns="44450" rIns="90488" bIns="44450">
            <a:spAutoFit/>
          </a:bodyPr>
          <a:lstStyle/>
          <a:p>
            <a:pPr algn="ctr" eaLnBrk="0" hangingPunct="0"/>
            <a:r>
              <a:rPr lang="es-MX" sz="1600" b="1">
                <a:solidFill>
                  <a:schemeClr val="bg1"/>
                </a:solidFill>
                <a:latin typeface="Arial" charset="0"/>
              </a:rPr>
              <a:t>Conservación y protección </a:t>
            </a:r>
          </a:p>
          <a:p>
            <a:pPr algn="ctr" eaLnBrk="0" hangingPunct="0"/>
            <a:r>
              <a:rPr lang="es-MX" sz="1600" b="1">
                <a:solidFill>
                  <a:schemeClr val="bg1"/>
                </a:solidFill>
                <a:latin typeface="Arial" charset="0"/>
              </a:rPr>
              <a:t>de recursos naturales</a:t>
            </a:r>
            <a:r>
              <a:rPr lang="en-US" sz="1600">
                <a:solidFill>
                  <a:schemeClr val="bg1"/>
                </a:solidFill>
                <a:latin typeface="Arial" charset="0"/>
              </a:rPr>
              <a:t> </a:t>
            </a:r>
          </a:p>
        </p:txBody>
      </p:sp>
      <p:sp>
        <p:nvSpPr>
          <p:cNvPr id="17426" name="Rectangle 18"/>
          <p:cNvSpPr>
            <a:spLocks noChangeArrowheads="1"/>
          </p:cNvSpPr>
          <p:nvPr/>
        </p:nvSpPr>
        <p:spPr bwMode="auto">
          <a:xfrm>
            <a:off x="304800" y="4652963"/>
            <a:ext cx="2097088" cy="577850"/>
          </a:xfrm>
          <a:prstGeom prst="rect">
            <a:avLst/>
          </a:prstGeom>
          <a:solidFill>
            <a:srgbClr val="6699FF"/>
          </a:solidFill>
          <a:ln w="12700">
            <a:noFill/>
            <a:miter lim="800000"/>
            <a:headEnd/>
            <a:tailEnd/>
          </a:ln>
        </p:spPr>
        <p:txBody>
          <a:bodyPr lIns="90488" tIns="44450" rIns="90488" bIns="44450">
            <a:spAutoFit/>
          </a:bodyPr>
          <a:lstStyle/>
          <a:p>
            <a:pPr algn="ctr" eaLnBrk="0" hangingPunct="0"/>
            <a:r>
              <a:rPr lang="es-MX" sz="1600" b="1">
                <a:solidFill>
                  <a:schemeClr val="bg1"/>
                </a:solidFill>
                <a:latin typeface="Arial" charset="0"/>
              </a:rPr>
              <a:t>Transformación rural</a:t>
            </a:r>
          </a:p>
        </p:txBody>
      </p:sp>
      <p:sp>
        <p:nvSpPr>
          <p:cNvPr id="17427" name="Rectangle 19"/>
          <p:cNvSpPr>
            <a:spLocks noChangeArrowheads="1"/>
          </p:cNvSpPr>
          <p:nvPr/>
        </p:nvSpPr>
        <p:spPr bwMode="auto">
          <a:xfrm>
            <a:off x="8215313" y="2798763"/>
            <a:ext cx="180975" cy="333375"/>
          </a:xfrm>
          <a:prstGeom prst="rect">
            <a:avLst/>
          </a:prstGeom>
          <a:noFill/>
          <a:ln w="12700">
            <a:noFill/>
            <a:miter lim="800000"/>
            <a:headEnd/>
            <a:tailEnd/>
          </a:ln>
        </p:spPr>
        <p:txBody>
          <a:bodyPr wrap="none" lIns="90488" tIns="44450" rIns="90488" bIns="44450">
            <a:spAutoFit/>
          </a:bodyPr>
          <a:lstStyle/>
          <a:p>
            <a:pPr algn="ctr" eaLnBrk="0" hangingPunct="0"/>
            <a:endParaRPr lang="en-US" sz="1600"/>
          </a:p>
        </p:txBody>
      </p:sp>
      <p:sp>
        <p:nvSpPr>
          <p:cNvPr id="17428" name="Line 20"/>
          <p:cNvSpPr>
            <a:spLocks noChangeShapeType="1"/>
          </p:cNvSpPr>
          <p:nvPr/>
        </p:nvSpPr>
        <p:spPr bwMode="auto">
          <a:xfrm>
            <a:off x="3810000" y="2514600"/>
            <a:ext cx="838200" cy="914400"/>
          </a:xfrm>
          <a:prstGeom prst="line">
            <a:avLst/>
          </a:prstGeom>
          <a:noFill/>
          <a:ln w="12700">
            <a:solidFill>
              <a:schemeClr val="bg1"/>
            </a:solidFill>
            <a:round/>
            <a:headEnd/>
            <a:tailEnd/>
          </a:ln>
        </p:spPr>
        <p:txBody>
          <a:bodyPr wrap="none" anchor="ctr"/>
          <a:lstStyle/>
          <a:p>
            <a:endParaRPr lang="es-MX"/>
          </a:p>
        </p:txBody>
      </p:sp>
      <p:sp>
        <p:nvSpPr>
          <p:cNvPr id="17429" name="Line 21"/>
          <p:cNvSpPr>
            <a:spLocks noChangeShapeType="1"/>
          </p:cNvSpPr>
          <p:nvPr/>
        </p:nvSpPr>
        <p:spPr bwMode="auto">
          <a:xfrm flipH="1">
            <a:off x="5410200" y="2667000"/>
            <a:ext cx="914400" cy="838200"/>
          </a:xfrm>
          <a:prstGeom prst="line">
            <a:avLst/>
          </a:prstGeom>
          <a:noFill/>
          <a:ln w="12700">
            <a:solidFill>
              <a:schemeClr val="bg1"/>
            </a:solidFill>
            <a:round/>
            <a:headEnd/>
            <a:tailEnd/>
          </a:ln>
        </p:spPr>
        <p:txBody>
          <a:bodyPr wrap="none" anchor="ctr"/>
          <a:lstStyle/>
          <a:p>
            <a:endParaRPr lang="es-MX"/>
          </a:p>
        </p:txBody>
      </p:sp>
      <p:sp>
        <p:nvSpPr>
          <p:cNvPr id="17430" name="Line 22"/>
          <p:cNvSpPr>
            <a:spLocks noChangeShapeType="1"/>
          </p:cNvSpPr>
          <p:nvPr/>
        </p:nvSpPr>
        <p:spPr bwMode="auto">
          <a:xfrm flipV="1">
            <a:off x="5562600" y="3810000"/>
            <a:ext cx="1371600" cy="12700"/>
          </a:xfrm>
          <a:prstGeom prst="line">
            <a:avLst/>
          </a:prstGeom>
          <a:noFill/>
          <a:ln w="12700">
            <a:solidFill>
              <a:schemeClr val="bg1"/>
            </a:solidFill>
            <a:round/>
            <a:headEnd/>
            <a:tailEnd/>
          </a:ln>
        </p:spPr>
        <p:txBody>
          <a:bodyPr wrap="none" anchor="ctr"/>
          <a:lstStyle/>
          <a:p>
            <a:endParaRPr lang="es-MX"/>
          </a:p>
        </p:txBody>
      </p:sp>
      <p:sp>
        <p:nvSpPr>
          <p:cNvPr id="17431" name="Line 23"/>
          <p:cNvSpPr>
            <a:spLocks noChangeShapeType="1"/>
          </p:cNvSpPr>
          <p:nvPr/>
        </p:nvSpPr>
        <p:spPr bwMode="auto">
          <a:xfrm flipH="1">
            <a:off x="3117850" y="4121150"/>
            <a:ext cx="1384300" cy="520700"/>
          </a:xfrm>
          <a:prstGeom prst="line">
            <a:avLst/>
          </a:prstGeom>
          <a:noFill/>
          <a:ln w="12700">
            <a:solidFill>
              <a:schemeClr val="bg1"/>
            </a:solidFill>
            <a:round/>
            <a:headEnd/>
            <a:tailEnd/>
          </a:ln>
        </p:spPr>
        <p:txBody>
          <a:bodyPr wrap="none" anchor="ctr"/>
          <a:lstStyle/>
          <a:p>
            <a:endParaRPr lang="es-MX"/>
          </a:p>
        </p:txBody>
      </p:sp>
      <p:sp>
        <p:nvSpPr>
          <p:cNvPr id="17432" name="Line 24"/>
          <p:cNvSpPr>
            <a:spLocks noChangeShapeType="1"/>
          </p:cNvSpPr>
          <p:nvPr/>
        </p:nvSpPr>
        <p:spPr bwMode="auto">
          <a:xfrm flipH="1">
            <a:off x="4108450" y="4425950"/>
            <a:ext cx="698500" cy="1282700"/>
          </a:xfrm>
          <a:prstGeom prst="line">
            <a:avLst/>
          </a:prstGeom>
          <a:noFill/>
          <a:ln w="12700">
            <a:solidFill>
              <a:schemeClr val="bg1"/>
            </a:solidFill>
            <a:round/>
            <a:headEnd/>
            <a:tailEnd/>
          </a:ln>
        </p:spPr>
        <p:txBody>
          <a:bodyPr wrap="none" anchor="ctr"/>
          <a:lstStyle/>
          <a:p>
            <a:endParaRPr lang="es-MX"/>
          </a:p>
        </p:txBody>
      </p:sp>
      <p:sp>
        <p:nvSpPr>
          <p:cNvPr id="17433" name="Line 25"/>
          <p:cNvSpPr>
            <a:spLocks noChangeShapeType="1"/>
          </p:cNvSpPr>
          <p:nvPr/>
        </p:nvSpPr>
        <p:spPr bwMode="auto">
          <a:xfrm>
            <a:off x="5105400" y="4419600"/>
            <a:ext cx="381000" cy="1371600"/>
          </a:xfrm>
          <a:prstGeom prst="line">
            <a:avLst/>
          </a:prstGeom>
          <a:noFill/>
          <a:ln w="12700">
            <a:solidFill>
              <a:schemeClr val="bg1"/>
            </a:solidFill>
            <a:round/>
            <a:headEnd/>
            <a:tailEnd/>
          </a:ln>
        </p:spPr>
        <p:txBody>
          <a:bodyPr wrap="none" anchor="ctr"/>
          <a:lstStyle/>
          <a:p>
            <a:endParaRPr lang="es-MX"/>
          </a:p>
        </p:txBody>
      </p:sp>
      <p:sp>
        <p:nvSpPr>
          <p:cNvPr id="17434" name="Line 26"/>
          <p:cNvSpPr>
            <a:spLocks noChangeShapeType="1"/>
          </p:cNvSpPr>
          <p:nvPr/>
        </p:nvSpPr>
        <p:spPr bwMode="auto">
          <a:xfrm>
            <a:off x="5410200" y="4191000"/>
            <a:ext cx="1219200" cy="762000"/>
          </a:xfrm>
          <a:prstGeom prst="line">
            <a:avLst/>
          </a:prstGeom>
          <a:noFill/>
          <a:ln w="12700">
            <a:solidFill>
              <a:schemeClr val="bg1"/>
            </a:solidFill>
            <a:round/>
            <a:headEnd/>
            <a:tailEnd/>
          </a:ln>
        </p:spPr>
        <p:txBody>
          <a:bodyPr wrap="none" anchor="ctr"/>
          <a:lstStyle/>
          <a:p>
            <a:endParaRPr lang="es-MX"/>
          </a:p>
        </p:txBody>
      </p:sp>
      <p:sp>
        <p:nvSpPr>
          <p:cNvPr id="17435" name="Rectangle 27"/>
          <p:cNvSpPr>
            <a:spLocks noChangeArrowheads="1"/>
          </p:cNvSpPr>
          <p:nvPr/>
        </p:nvSpPr>
        <p:spPr bwMode="auto">
          <a:xfrm>
            <a:off x="6096000" y="6127750"/>
            <a:ext cx="2520950" cy="577850"/>
          </a:xfrm>
          <a:prstGeom prst="rect">
            <a:avLst/>
          </a:prstGeom>
          <a:solidFill>
            <a:srgbClr val="6699FF"/>
          </a:solidFill>
          <a:ln w="12700">
            <a:noFill/>
            <a:miter lim="800000"/>
            <a:headEnd/>
            <a:tailEnd/>
          </a:ln>
        </p:spPr>
        <p:txBody>
          <a:bodyPr lIns="90488" tIns="44450" rIns="90488" bIns="44450">
            <a:spAutoFit/>
          </a:bodyPr>
          <a:lstStyle/>
          <a:p>
            <a:pPr algn="ctr" eaLnBrk="0" hangingPunct="0"/>
            <a:r>
              <a:rPr lang="es-MX" sz="1600" b="1">
                <a:solidFill>
                  <a:schemeClr val="bg1"/>
                </a:solidFill>
                <a:latin typeface="Arial" charset="0"/>
              </a:rPr>
              <a:t>Entendimiento </a:t>
            </a:r>
          </a:p>
          <a:p>
            <a:pPr algn="ctr" eaLnBrk="0" hangingPunct="0"/>
            <a:r>
              <a:rPr lang="es-MX" sz="1600" b="1">
                <a:solidFill>
                  <a:schemeClr val="bg1"/>
                </a:solidFill>
                <a:latin typeface="Arial" charset="0"/>
              </a:rPr>
              <a:t>intercultural</a:t>
            </a:r>
          </a:p>
        </p:txBody>
      </p:sp>
      <p:sp>
        <p:nvSpPr>
          <p:cNvPr id="17436" name="Rectangle 28"/>
          <p:cNvSpPr>
            <a:spLocks noChangeArrowheads="1"/>
          </p:cNvSpPr>
          <p:nvPr/>
        </p:nvSpPr>
        <p:spPr bwMode="auto">
          <a:xfrm>
            <a:off x="6872288" y="5181600"/>
            <a:ext cx="2349500" cy="333375"/>
          </a:xfrm>
          <a:prstGeom prst="rect">
            <a:avLst/>
          </a:prstGeom>
          <a:solidFill>
            <a:srgbClr val="6699FF"/>
          </a:solidFill>
          <a:ln w="12700">
            <a:noFill/>
            <a:miter lim="800000"/>
            <a:headEnd/>
            <a:tailEnd/>
          </a:ln>
        </p:spPr>
        <p:txBody>
          <a:bodyPr wrap="none" lIns="90488" tIns="44450" rIns="90488" bIns="44450">
            <a:spAutoFit/>
          </a:bodyPr>
          <a:lstStyle/>
          <a:p>
            <a:pPr algn="ctr" eaLnBrk="0" hangingPunct="0"/>
            <a:r>
              <a:rPr lang="es-MX" sz="1600" b="1">
                <a:solidFill>
                  <a:schemeClr val="bg1"/>
                </a:solidFill>
                <a:latin typeface="Arial" charset="0"/>
              </a:rPr>
              <a:t>Promoción de la salud</a:t>
            </a:r>
          </a:p>
        </p:txBody>
      </p:sp>
      <p:sp>
        <p:nvSpPr>
          <p:cNvPr id="17437" name="Line 29"/>
          <p:cNvSpPr>
            <a:spLocks noChangeShapeType="1"/>
          </p:cNvSpPr>
          <p:nvPr/>
        </p:nvSpPr>
        <p:spPr bwMode="auto">
          <a:xfrm>
            <a:off x="3048000" y="3581400"/>
            <a:ext cx="1371600" cy="228600"/>
          </a:xfrm>
          <a:prstGeom prst="line">
            <a:avLst/>
          </a:prstGeom>
          <a:noFill/>
          <a:ln w="12700">
            <a:solidFill>
              <a:schemeClr val="bg1"/>
            </a:solidFill>
            <a:round/>
            <a:headEnd/>
            <a:tailEnd/>
          </a:ln>
        </p:spPr>
        <p:txBody>
          <a:bodyPr wrap="none" anchor="ctr"/>
          <a:lstStyle/>
          <a:p>
            <a:endParaRPr lang="es-MX"/>
          </a:p>
        </p:txBody>
      </p:sp>
      <p:sp>
        <p:nvSpPr>
          <p:cNvPr id="17438" name="Rectangle 30"/>
          <p:cNvSpPr>
            <a:spLocks noChangeArrowheads="1"/>
          </p:cNvSpPr>
          <p:nvPr/>
        </p:nvSpPr>
        <p:spPr bwMode="auto">
          <a:xfrm>
            <a:off x="539750" y="836613"/>
            <a:ext cx="8229600" cy="1143000"/>
          </a:xfrm>
          <a:prstGeom prst="rect">
            <a:avLst/>
          </a:prstGeom>
          <a:noFill/>
          <a:ln w="9525">
            <a:noFill/>
            <a:miter lim="800000"/>
            <a:headEnd/>
            <a:tailEnd/>
          </a:ln>
        </p:spPr>
        <p:txBody>
          <a:bodyPr anchor="ctr"/>
          <a:lstStyle/>
          <a:p>
            <a:pPr algn="ctr"/>
            <a:r>
              <a:rPr lang="en-GB" sz="1200">
                <a:solidFill>
                  <a:schemeClr val="tx2"/>
                </a:solidFill>
              </a:rPr>
              <a:t/>
            </a:r>
            <a:br>
              <a:rPr lang="en-GB" sz="1200">
                <a:solidFill>
                  <a:schemeClr val="tx2"/>
                </a:solidFill>
              </a:rPr>
            </a:br>
            <a:endParaRPr lang="en-GB" sz="2800" i="1">
              <a:solidFill>
                <a:schemeClr val="tx2"/>
              </a:solidFill>
            </a:endParaRPr>
          </a:p>
        </p:txBody>
      </p:sp>
      <p:sp>
        <p:nvSpPr>
          <p:cNvPr id="17439" name="Text Box 31"/>
          <p:cNvSpPr txBox="1">
            <a:spLocks noChangeArrowheads="1"/>
          </p:cNvSpPr>
          <p:nvPr/>
        </p:nvSpPr>
        <p:spPr bwMode="auto">
          <a:xfrm>
            <a:off x="7486650" y="3429000"/>
            <a:ext cx="1657350" cy="581025"/>
          </a:xfrm>
          <a:prstGeom prst="rect">
            <a:avLst/>
          </a:prstGeom>
          <a:solidFill>
            <a:srgbClr val="6699FF"/>
          </a:solidFill>
          <a:ln w="9525">
            <a:noFill/>
            <a:miter lim="800000"/>
            <a:headEnd/>
            <a:tailEnd/>
          </a:ln>
        </p:spPr>
        <p:txBody>
          <a:bodyPr>
            <a:spAutoFit/>
          </a:bodyPr>
          <a:lstStyle/>
          <a:p>
            <a:pPr>
              <a:spcBef>
                <a:spcPct val="50000"/>
              </a:spcBef>
            </a:pPr>
            <a:r>
              <a:rPr lang="es-MX" sz="1600" b="1">
                <a:solidFill>
                  <a:schemeClr val="bg1"/>
                </a:solidFill>
                <a:latin typeface="Arial" charset="0"/>
              </a:rPr>
              <a:t>Alivio a la pobreza</a:t>
            </a:r>
          </a:p>
        </p:txBody>
      </p:sp>
      <p:sp>
        <p:nvSpPr>
          <p:cNvPr id="17440" name="Oval 32"/>
          <p:cNvSpPr>
            <a:spLocks noChangeArrowheads="1"/>
          </p:cNvSpPr>
          <p:nvPr/>
        </p:nvSpPr>
        <p:spPr bwMode="auto">
          <a:xfrm rot="188423">
            <a:off x="4572000" y="1752600"/>
            <a:ext cx="1246188" cy="481013"/>
          </a:xfrm>
          <a:prstGeom prst="ellipse">
            <a:avLst/>
          </a:prstGeom>
          <a:solidFill>
            <a:srgbClr val="6699FF"/>
          </a:solidFill>
          <a:ln w="12700">
            <a:noFill/>
            <a:round/>
            <a:headEnd/>
            <a:tailEnd/>
          </a:ln>
        </p:spPr>
        <p:txBody>
          <a:bodyPr wrap="none" anchor="ctr"/>
          <a:lstStyle/>
          <a:p>
            <a:endParaRPr lang="es-MX"/>
          </a:p>
        </p:txBody>
      </p:sp>
      <p:sp>
        <p:nvSpPr>
          <p:cNvPr id="17441" name="Line 33"/>
          <p:cNvSpPr>
            <a:spLocks noChangeShapeType="1"/>
          </p:cNvSpPr>
          <p:nvPr/>
        </p:nvSpPr>
        <p:spPr bwMode="auto">
          <a:xfrm flipH="1">
            <a:off x="5029200" y="2209800"/>
            <a:ext cx="76200" cy="1143000"/>
          </a:xfrm>
          <a:prstGeom prst="line">
            <a:avLst/>
          </a:prstGeom>
          <a:noFill/>
          <a:ln w="12700">
            <a:solidFill>
              <a:schemeClr val="bg1"/>
            </a:solidFill>
            <a:round/>
            <a:headEnd/>
            <a:tailEnd/>
          </a:ln>
        </p:spPr>
        <p:txBody>
          <a:bodyPr wrap="none" anchor="ctr"/>
          <a:lstStyle/>
          <a:p>
            <a:endParaRPr lang="es-MX"/>
          </a:p>
        </p:txBody>
      </p:sp>
      <p:sp>
        <p:nvSpPr>
          <p:cNvPr id="17442" name="Text Box 34"/>
          <p:cNvSpPr txBox="1">
            <a:spLocks noChangeArrowheads="1"/>
          </p:cNvSpPr>
          <p:nvPr/>
        </p:nvSpPr>
        <p:spPr bwMode="auto">
          <a:xfrm>
            <a:off x="6588125" y="2209800"/>
            <a:ext cx="2305050" cy="336550"/>
          </a:xfrm>
          <a:prstGeom prst="rect">
            <a:avLst/>
          </a:prstGeom>
          <a:solidFill>
            <a:srgbClr val="6699FF"/>
          </a:solidFill>
          <a:ln w="9525">
            <a:noFill/>
            <a:miter lim="800000"/>
            <a:headEnd/>
            <a:tailEnd/>
          </a:ln>
        </p:spPr>
        <p:txBody>
          <a:bodyPr>
            <a:spAutoFit/>
          </a:bodyPr>
          <a:lstStyle/>
          <a:p>
            <a:pPr>
              <a:spcBef>
                <a:spcPct val="50000"/>
              </a:spcBef>
            </a:pPr>
            <a:r>
              <a:rPr lang="es-MX" sz="1600" b="1" dirty="0">
                <a:solidFill>
                  <a:schemeClr val="bg1"/>
                </a:solidFill>
                <a:latin typeface="Arial" charset="0"/>
              </a:rPr>
              <a:t>Equidad de género</a:t>
            </a:r>
          </a:p>
        </p:txBody>
      </p:sp>
      <p:sp>
        <p:nvSpPr>
          <p:cNvPr id="143395" name="Rectangle 35"/>
          <p:cNvSpPr>
            <a:spLocks noChangeArrowheads="1"/>
          </p:cNvSpPr>
          <p:nvPr/>
        </p:nvSpPr>
        <p:spPr bwMode="auto">
          <a:xfrm>
            <a:off x="468313" y="0"/>
            <a:ext cx="8229600" cy="1143000"/>
          </a:xfrm>
          <a:prstGeom prst="rect">
            <a:avLst/>
          </a:prstGeom>
          <a:noFill/>
          <a:ln w="9525">
            <a:noFill/>
            <a:miter lim="800000"/>
            <a:headEnd/>
            <a:tailEnd/>
          </a:ln>
          <a:effectLst/>
        </p:spPr>
        <p:txBody>
          <a:bodyPr anchor="ctr"/>
          <a:lstStyle/>
          <a:p>
            <a:pPr>
              <a:defRPr/>
            </a:pPr>
            <a:r>
              <a:rPr lang="en-GB" sz="3600" b="1">
                <a:solidFill>
                  <a:srgbClr val="000099"/>
                </a:solidFill>
                <a:effectLst>
                  <a:outerShdw blurRad="38100" dist="38100" dir="2700000" algn="tl">
                    <a:srgbClr val="C0C0C0"/>
                  </a:outerShdw>
                </a:effectLst>
              </a:rPr>
              <a:t>  </a:t>
            </a:r>
            <a:endParaRPr lang="en-GB" sz="4400" b="1">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6"/>
          <p:cNvSpPr txBox="1">
            <a:spLocks noChangeArrowheads="1"/>
          </p:cNvSpPr>
          <p:nvPr/>
        </p:nvSpPr>
        <p:spPr bwMode="auto">
          <a:xfrm>
            <a:off x="762000" y="174625"/>
            <a:ext cx="7772400" cy="6958013"/>
          </a:xfrm>
          <a:prstGeom prst="rect">
            <a:avLst/>
          </a:prstGeom>
          <a:noFill/>
          <a:ln w="9525">
            <a:noFill/>
            <a:miter lim="800000"/>
            <a:headEnd/>
            <a:tailEnd/>
          </a:ln>
        </p:spPr>
        <p:txBody>
          <a:bodyPr>
            <a:spAutoFit/>
          </a:bodyPr>
          <a:lstStyle/>
          <a:p>
            <a:r>
              <a:rPr lang="es-MX" sz="1800" b="1" dirty="0">
                <a:latin typeface="Verdana" pitchFamily="34" charset="0"/>
                <a:cs typeface="Times New Roman" pitchFamily="18" charset="0"/>
              </a:rPr>
              <a:t>Reuniones universitarias:</a:t>
            </a:r>
          </a:p>
          <a:p>
            <a:endParaRPr lang="es-MX" sz="1800" b="1" dirty="0">
              <a:latin typeface="Verdana" pitchFamily="34" charset="0"/>
              <a:cs typeface="Times New Roman" pitchFamily="18" charset="0"/>
            </a:endParaRPr>
          </a:p>
          <a:p>
            <a:r>
              <a:rPr lang="es-ES" sz="1800" b="1" dirty="0">
                <a:latin typeface="Verdana" pitchFamily="34" charset="0"/>
                <a:cs typeface="Times New Roman" pitchFamily="18" charset="0"/>
              </a:rPr>
              <a:t>Declaración de </a:t>
            </a:r>
            <a:r>
              <a:rPr lang="es-ES" sz="1800" b="1" dirty="0" err="1">
                <a:latin typeface="Verdana" pitchFamily="34" charset="0"/>
                <a:cs typeface="Times New Roman" pitchFamily="18" charset="0"/>
              </a:rPr>
              <a:t>Talloires</a:t>
            </a:r>
            <a:r>
              <a:rPr lang="es-MX" sz="1800" b="1" dirty="0">
                <a:latin typeface="Verdana" pitchFamily="34" charset="0"/>
                <a:cs typeface="Times New Roman" pitchFamily="18" charset="0"/>
              </a:rPr>
              <a:t>.  </a:t>
            </a:r>
            <a:r>
              <a:rPr lang="es-ES" sz="1800" b="1" dirty="0">
                <a:latin typeface="Verdana" pitchFamily="34" charset="0"/>
                <a:cs typeface="Times New Roman" pitchFamily="18" charset="0"/>
              </a:rPr>
              <a:t>Declaración para un Futuro Sostenible y la creación de la Asociación de Universidades Lideres para un Futuro Sostenible </a:t>
            </a:r>
            <a:r>
              <a:rPr lang="es-ES_tradnl" sz="1800" b="1" dirty="0">
                <a:latin typeface="Verdana" pitchFamily="34" charset="0"/>
                <a:cs typeface="Times New Roman" pitchFamily="18" charset="0"/>
              </a:rPr>
              <a:t>(</a:t>
            </a:r>
            <a:r>
              <a:rPr lang="es-ES_tradnl" sz="1800" b="1" dirty="0" err="1">
                <a:latin typeface="Verdana" pitchFamily="34" charset="0"/>
                <a:cs typeface="Times New Roman" pitchFamily="18" charset="0"/>
              </a:rPr>
              <a:t>ULSF</a:t>
            </a:r>
            <a:r>
              <a:rPr lang="es-ES_tradnl" sz="1800" b="1" dirty="0">
                <a:latin typeface="Verdana" pitchFamily="34" charset="0"/>
                <a:cs typeface="Times New Roman" pitchFamily="18" charset="0"/>
              </a:rPr>
              <a:t>). 1990</a:t>
            </a:r>
          </a:p>
          <a:p>
            <a:endParaRPr lang="es-ES_tradnl" sz="1800" b="1" dirty="0">
              <a:latin typeface="Verdana" pitchFamily="34" charset="0"/>
              <a:cs typeface="Times New Roman" pitchFamily="18" charset="0"/>
            </a:endParaRPr>
          </a:p>
          <a:p>
            <a:pPr algn="just"/>
            <a:r>
              <a:rPr lang="es-ES" sz="1800" b="1" dirty="0">
                <a:latin typeface="Verdana" pitchFamily="34" charset="0"/>
                <a:cs typeface="Times New Roman" pitchFamily="18" charset="0"/>
              </a:rPr>
              <a:t>La Declaración de Rectores de Universidades para el </a:t>
            </a:r>
          </a:p>
          <a:p>
            <a:pPr algn="just"/>
            <a:r>
              <a:rPr lang="es-ES" sz="1800" b="1" dirty="0">
                <a:latin typeface="Verdana" pitchFamily="34" charset="0"/>
                <a:cs typeface="Times New Roman" pitchFamily="18" charset="0"/>
              </a:rPr>
              <a:t>Desarrollo Sostenible y el Medio Ambiente, en 1995 en </a:t>
            </a:r>
          </a:p>
          <a:p>
            <a:r>
              <a:rPr lang="es-ES" sz="1800" b="1" dirty="0">
                <a:latin typeface="Verdana" pitchFamily="34" charset="0"/>
                <a:cs typeface="Times New Roman" pitchFamily="18" charset="0"/>
              </a:rPr>
              <a:t>San José de Costa Rica</a:t>
            </a:r>
            <a:r>
              <a:rPr lang="es-MX" sz="1800" b="1" dirty="0">
                <a:latin typeface="Verdana" pitchFamily="34" charset="0"/>
                <a:cs typeface="Times New Roman" pitchFamily="18" charset="0"/>
              </a:rPr>
              <a:t>. Se crea la </a:t>
            </a:r>
            <a:r>
              <a:rPr lang="es-ES" sz="1800" b="1" dirty="0">
                <a:latin typeface="Verdana" pitchFamily="34" charset="0"/>
                <a:cs typeface="Times New Roman" pitchFamily="18" charset="0"/>
              </a:rPr>
              <a:t>Organización Internacional de Universidades por el Desarrollo Sostenible y el Medio Ambiente</a:t>
            </a:r>
            <a:r>
              <a:rPr lang="es-ES" sz="1800" b="1" i="1" dirty="0">
                <a:latin typeface="Verdana" pitchFamily="34" charset="0"/>
                <a:cs typeface="Times New Roman" pitchFamily="18" charset="0"/>
              </a:rPr>
              <a:t> </a:t>
            </a:r>
            <a:r>
              <a:rPr lang="es-ES" sz="1800" b="1" dirty="0">
                <a:latin typeface="Verdana" pitchFamily="34" charset="0"/>
                <a:cs typeface="Times New Roman" pitchFamily="18" charset="0"/>
              </a:rPr>
              <a:t>(</a:t>
            </a:r>
            <a:r>
              <a:rPr lang="es-ES" sz="1800" b="1" dirty="0" err="1">
                <a:latin typeface="Verdana" pitchFamily="34" charset="0"/>
                <a:cs typeface="Times New Roman" pitchFamily="18" charset="0"/>
              </a:rPr>
              <a:t>OIUDSMA</a:t>
            </a:r>
            <a:r>
              <a:rPr lang="es-ES" sz="1800" b="1" dirty="0">
                <a:latin typeface="Verdana" pitchFamily="34" charset="0"/>
                <a:cs typeface="Times New Roman" pitchFamily="18" charset="0"/>
              </a:rPr>
              <a:t>) </a:t>
            </a:r>
          </a:p>
          <a:p>
            <a:pPr algn="just"/>
            <a:endParaRPr lang="es-ES_tradnl" sz="1800" b="1" dirty="0">
              <a:latin typeface="Verdana" pitchFamily="34" charset="0"/>
              <a:cs typeface="Times New Roman" pitchFamily="18" charset="0"/>
            </a:endParaRPr>
          </a:p>
          <a:p>
            <a:pPr algn="just"/>
            <a:r>
              <a:rPr lang="es-ES" sz="1800" b="1" dirty="0">
                <a:latin typeface="Verdana" pitchFamily="34" charset="0"/>
                <a:cs typeface="Times New Roman" pitchFamily="18" charset="0"/>
              </a:rPr>
              <a:t>Creación de la Red </a:t>
            </a:r>
            <a:r>
              <a:rPr lang="es-ES" sz="1800" b="1" dirty="0" err="1">
                <a:latin typeface="Verdana" pitchFamily="34" charset="0"/>
                <a:cs typeface="Times New Roman" pitchFamily="18" charset="0"/>
              </a:rPr>
              <a:t>EMSU</a:t>
            </a:r>
            <a:r>
              <a:rPr lang="es-ES" sz="1800" b="1" dirty="0">
                <a:latin typeface="Verdana" pitchFamily="34" charset="0"/>
                <a:cs typeface="Times New Roman" pitchFamily="18" charset="0"/>
              </a:rPr>
              <a:t>, </a:t>
            </a:r>
            <a:r>
              <a:rPr lang="es-ES" sz="1800" b="1" dirty="0" err="1">
                <a:latin typeface="Verdana" pitchFamily="34" charset="0"/>
                <a:cs typeface="Times New Roman" pitchFamily="18" charset="0"/>
              </a:rPr>
              <a:t>Environmental</a:t>
            </a:r>
            <a:r>
              <a:rPr lang="es-ES" sz="1800" b="1" dirty="0">
                <a:latin typeface="Verdana" pitchFamily="34" charset="0"/>
                <a:cs typeface="Times New Roman" pitchFamily="18" charset="0"/>
              </a:rPr>
              <a:t> Management </a:t>
            </a:r>
            <a:r>
              <a:rPr lang="es-ES" sz="1800" b="1" dirty="0" err="1">
                <a:latin typeface="Verdana" pitchFamily="34" charset="0"/>
                <a:cs typeface="Times New Roman" pitchFamily="18" charset="0"/>
              </a:rPr>
              <a:t>for</a:t>
            </a:r>
            <a:r>
              <a:rPr lang="es-ES" sz="1800" b="1" dirty="0">
                <a:latin typeface="Verdana" pitchFamily="34" charset="0"/>
                <a:cs typeface="Times New Roman" pitchFamily="18" charset="0"/>
              </a:rPr>
              <a:t> </a:t>
            </a:r>
          </a:p>
          <a:p>
            <a:pPr algn="just"/>
            <a:r>
              <a:rPr lang="es-ES" sz="1800" b="1" dirty="0" err="1">
                <a:latin typeface="Verdana" pitchFamily="34" charset="0"/>
                <a:cs typeface="Times New Roman" pitchFamily="18" charset="0"/>
              </a:rPr>
              <a:t>Sustainable</a:t>
            </a:r>
            <a:r>
              <a:rPr lang="es-ES" sz="1800" b="1" dirty="0">
                <a:latin typeface="Verdana" pitchFamily="34" charset="0"/>
                <a:cs typeface="Times New Roman" pitchFamily="18" charset="0"/>
              </a:rPr>
              <a:t> </a:t>
            </a:r>
            <a:r>
              <a:rPr lang="es-ES" sz="1800" b="1" dirty="0" err="1">
                <a:latin typeface="Verdana" pitchFamily="34" charset="0"/>
                <a:cs typeface="Times New Roman" pitchFamily="18" charset="0"/>
              </a:rPr>
              <a:t>Universities</a:t>
            </a:r>
            <a:r>
              <a:rPr lang="es-ES" sz="1800" b="1" dirty="0">
                <a:latin typeface="Verdana" pitchFamily="34" charset="0"/>
                <a:cs typeface="Arial" charset="0"/>
              </a:rPr>
              <a:t> 1999 </a:t>
            </a:r>
            <a:endParaRPr lang="es-ES" sz="1800" b="1" dirty="0">
              <a:latin typeface="Verdana" pitchFamily="34" charset="0"/>
              <a:cs typeface="Times New Roman" pitchFamily="18" charset="0"/>
            </a:endParaRPr>
          </a:p>
          <a:p>
            <a:pPr algn="just"/>
            <a:endParaRPr lang="es-ES_tradnl" sz="1800" b="1" dirty="0">
              <a:latin typeface="Verdana" pitchFamily="34" charset="0"/>
              <a:cs typeface="Times New Roman" pitchFamily="18" charset="0"/>
            </a:endParaRPr>
          </a:p>
          <a:p>
            <a:r>
              <a:rPr lang="es-ES" sz="1800" b="1" dirty="0">
                <a:latin typeface="Verdana" pitchFamily="34" charset="0"/>
                <a:cs typeface="Times New Roman" pitchFamily="18" charset="0"/>
              </a:rPr>
              <a:t>Conferencia Mundial de Educación Superior (Paris, 1998) </a:t>
            </a:r>
            <a:endParaRPr lang="es-MX" sz="1800" b="1" dirty="0">
              <a:latin typeface="Verdana" pitchFamily="34" charset="0"/>
              <a:cs typeface="Times New Roman" pitchFamily="18" charset="0"/>
            </a:endParaRPr>
          </a:p>
          <a:p>
            <a:endParaRPr lang="es-MX" sz="1800" b="1" dirty="0">
              <a:latin typeface="Verdana" pitchFamily="34" charset="0"/>
              <a:cs typeface="Times New Roman" pitchFamily="18" charset="0"/>
            </a:endParaRPr>
          </a:p>
          <a:p>
            <a:pPr algn="just"/>
            <a:r>
              <a:rPr lang="es-ES" sz="1800" b="1" dirty="0">
                <a:latin typeface="Verdana" pitchFamily="34" charset="0"/>
                <a:cs typeface="Arial" charset="0"/>
              </a:rPr>
              <a:t>Conferencia Regional de Educación Superior de América </a:t>
            </a:r>
            <a:endParaRPr lang="es-ES" sz="1800" b="1" dirty="0">
              <a:latin typeface="Verdana" pitchFamily="34" charset="0"/>
              <a:cs typeface="Times New Roman" pitchFamily="18" charset="0"/>
            </a:endParaRPr>
          </a:p>
          <a:p>
            <a:r>
              <a:rPr lang="es-ES" sz="1800" b="1" dirty="0">
                <a:latin typeface="Verdana" pitchFamily="34" charset="0"/>
                <a:cs typeface="Times New Roman" pitchFamily="18" charset="0"/>
              </a:rPr>
              <a:t>Latina y el Caribe (</a:t>
            </a:r>
            <a:r>
              <a:rPr lang="es-ES" sz="1800" b="1" dirty="0" err="1">
                <a:latin typeface="Verdana" pitchFamily="34" charset="0"/>
                <a:cs typeface="Times New Roman" pitchFamily="18" charset="0"/>
              </a:rPr>
              <a:t>CRES</a:t>
            </a:r>
            <a:r>
              <a:rPr lang="es-ES" sz="1800" b="1" dirty="0">
                <a:latin typeface="Verdana" pitchFamily="34" charset="0"/>
                <a:cs typeface="Times New Roman" pitchFamily="18" charset="0"/>
              </a:rPr>
              <a:t>) 2008</a:t>
            </a:r>
            <a:r>
              <a:rPr lang="es-ES" sz="1800" b="1" dirty="0">
                <a:latin typeface="Book Antiqua" pitchFamily="18" charset="0"/>
                <a:cs typeface="Times New Roman" pitchFamily="18" charset="0"/>
              </a:rPr>
              <a:t> </a:t>
            </a:r>
            <a:endParaRPr lang="es-MX" sz="1800" b="1" dirty="0">
              <a:latin typeface="Book Antiqua" pitchFamily="18" charset="0"/>
              <a:cs typeface="Times New Roman" pitchFamily="18" charset="0"/>
            </a:endParaRPr>
          </a:p>
          <a:p>
            <a:pPr algn="just"/>
            <a:endParaRPr lang="es-MX" sz="1800" b="1" dirty="0">
              <a:latin typeface="Book Antiqua" pitchFamily="18" charset="0"/>
              <a:cs typeface="Times New Roman" pitchFamily="18" charset="0"/>
            </a:endParaRPr>
          </a:p>
          <a:p>
            <a:pPr algn="just"/>
            <a:r>
              <a:rPr lang="es-ES" sz="1800" b="1" dirty="0">
                <a:latin typeface="Verdana" pitchFamily="34" charset="0"/>
                <a:cs typeface="Times New Roman" pitchFamily="18" charset="0"/>
              </a:rPr>
              <a:t>Conferencia Mundial de Educación Superior, “las Nuevas Dinámicas de la Educación Superior y de la Investigación para el Cambio Social y el Desarrollo</a:t>
            </a:r>
            <a:r>
              <a:rPr lang="es-ES" sz="1800" b="1" i="1" dirty="0">
                <a:latin typeface="Verdana" pitchFamily="34" charset="0"/>
                <a:cs typeface="Times New Roman" pitchFamily="18" charset="0"/>
              </a:rPr>
              <a:t>,</a:t>
            </a:r>
            <a:r>
              <a:rPr lang="es-ES" sz="1800" b="1" dirty="0">
                <a:latin typeface="Verdana" pitchFamily="34" charset="0"/>
                <a:cs typeface="Times New Roman" pitchFamily="18" charset="0"/>
              </a:rPr>
              <a:t> 2009 </a:t>
            </a:r>
          </a:p>
          <a:p>
            <a:endParaRPr lang="es-MX" sz="1800" b="1" dirty="0">
              <a:latin typeface="Verdana" pitchFamily="34" charset="0"/>
            </a:endParaRPr>
          </a:p>
          <a:p>
            <a:pPr lvl="1"/>
            <a:endParaRPr lang="es-ES" sz="1800" b="1" dirty="0">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51520" y="1623283"/>
            <a:ext cx="8340297" cy="39703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“Que las actividades críticas de una institución de educación superior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sean ecológicamente sanas, socialmente justas y económicamente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viables y que siga siendo así para las generaciones futuras. </a:t>
            </a:r>
          </a:p>
          <a:p>
            <a:pPr marL="0" marR="0" lvl="0" indent="0" algn="just" defTabSz="914400" rtl="0" eaLnBrk="1" fontAlgn="base" latinLnBrk="0" hangingPunct="1">
              <a:lnSpc>
                <a:spcPct val="100000"/>
              </a:lnSpc>
              <a:spcBef>
                <a:spcPct val="0"/>
              </a:spcBef>
              <a:spcAft>
                <a:spcPct val="0"/>
              </a:spcAft>
              <a:buClrTx/>
              <a:buSzTx/>
              <a:buFontTx/>
              <a:buNone/>
              <a:tabLst/>
            </a:pPr>
            <a:endParaRPr lang="es-ES" dirty="0" smtClean="0">
              <a:latin typeface="Verdana"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Una</a:t>
            </a:r>
            <a:r>
              <a:rPr kumimoji="0" lang="es-ES" b="0" i="0" u="none" strike="noStrike" cap="none" normalizeH="0" dirty="0" smtClean="0">
                <a:ln>
                  <a:noFill/>
                </a:ln>
                <a:solidFill>
                  <a:schemeClr val="tx1"/>
                </a:solidFill>
                <a:effectLst/>
                <a:latin typeface="Verdana" pitchFamily="34" charset="0"/>
                <a:ea typeface="Times New Roman" pitchFamily="18" charset="0"/>
                <a:cs typeface="Times New Roman" pitchFamily="18" charset="0"/>
              </a:rPr>
              <a:t> </a:t>
            </a: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universidad verdaderamente sostenible hace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hincapié en estos conceptos en su plan de estudios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y en la investigación, en la preparación de estudiantes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para contribuir como ciudadanos que trabajan para lograr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una sociedad ambientalmente sana y equitativa. (Visión educativa)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Las universidades podrían funcionar como una comunidad sostenible,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que implica el consumo responsable de energía, agua y alimentos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y apoyar el desarrollo sostenible en sus comunidades locales y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de la región” (</a:t>
            </a:r>
            <a:r>
              <a:rPr kumimoji="0" lang="es-ES"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USLF</a:t>
            </a:r>
            <a:r>
              <a:rPr kumimoji="0" lang="es-ES"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1990). (Gestión</a:t>
            </a:r>
            <a:r>
              <a:rPr kumimoji="0" lang="es-ES" b="0" i="0" u="none" strike="noStrike" cap="none" normalizeH="0" dirty="0" smtClean="0">
                <a:ln>
                  <a:noFill/>
                </a:ln>
                <a:solidFill>
                  <a:schemeClr val="tx1"/>
                </a:solidFill>
                <a:effectLst/>
                <a:latin typeface="Verdana" pitchFamily="34" charset="0"/>
                <a:ea typeface="Times New Roman" pitchFamily="18" charset="0"/>
                <a:cs typeface="Times New Roman" pitchFamily="18" charset="0"/>
              </a:rPr>
              <a:t> Ambiental)</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395536" y="836712"/>
            <a:ext cx="3291286" cy="369332"/>
          </a:xfrm>
          <a:prstGeom prst="rect">
            <a:avLst/>
          </a:prstGeom>
        </p:spPr>
        <p:txBody>
          <a:bodyPr wrap="none">
            <a:spAutoFit/>
          </a:bodyPr>
          <a:lstStyle/>
          <a:p>
            <a:r>
              <a:rPr lang="es-ES" b="1" dirty="0" smtClean="0">
                <a:latin typeface="Verdana" pitchFamily="34" charset="0"/>
                <a:cs typeface="Times New Roman" pitchFamily="18" charset="0"/>
              </a:rPr>
              <a:t>Declaración de </a:t>
            </a:r>
            <a:r>
              <a:rPr lang="es-ES" b="1" dirty="0" err="1" smtClean="0">
                <a:latin typeface="Verdana" pitchFamily="34" charset="0"/>
                <a:cs typeface="Times New Roman" pitchFamily="18" charset="0"/>
              </a:rPr>
              <a:t>Talloires</a:t>
            </a:r>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La </a:t>
            </a:r>
            <a:r>
              <a:rPr lang="es-MX" dirty="0" smtClean="0"/>
              <a:t>Responsabilidad </a:t>
            </a:r>
            <a:r>
              <a:rPr lang="es-MX" dirty="0" smtClean="0"/>
              <a:t>Social</a:t>
            </a:r>
            <a:endParaRPr lang="es-MX" dirty="0"/>
          </a:p>
        </p:txBody>
      </p:sp>
      <p:sp>
        <p:nvSpPr>
          <p:cNvPr id="3" name="2 Marcador de contenido"/>
          <p:cNvSpPr>
            <a:spLocks noGrp="1"/>
          </p:cNvSpPr>
          <p:nvPr>
            <p:ph idx="1"/>
          </p:nvPr>
        </p:nvSpPr>
        <p:spPr/>
        <p:txBody>
          <a:bodyPr>
            <a:normAutofit/>
          </a:bodyPr>
          <a:lstStyle/>
          <a:p>
            <a:r>
              <a:rPr lang="es-MX" sz="2000" dirty="0" smtClean="0"/>
              <a:t>Debemos asumir por los resultados de nuestras acciones, </a:t>
            </a:r>
            <a:r>
              <a:rPr lang="es-MX" sz="2000" dirty="0" smtClean="0"/>
              <a:t>o </a:t>
            </a:r>
            <a:r>
              <a:rPr lang="es-MX" sz="2000" dirty="0" smtClean="0"/>
              <a:t>sea el impacto que generan nuestras actividades y decisiones </a:t>
            </a:r>
            <a:r>
              <a:rPr lang="es-MX" sz="2000" dirty="0" smtClean="0"/>
              <a:t> (</a:t>
            </a:r>
            <a:r>
              <a:rPr lang="es-MX" sz="2000" dirty="0" smtClean="0"/>
              <a:t>personales y profesionales) en el contexto social. </a:t>
            </a:r>
          </a:p>
          <a:p>
            <a:pPr>
              <a:buNone/>
            </a:pPr>
            <a:r>
              <a:rPr lang="es-MX" sz="2000" dirty="0" smtClean="0"/>
              <a:t>Entre otras dimensiones que se abordan, que pueden ser </a:t>
            </a:r>
            <a:r>
              <a:rPr lang="es-MX" sz="2000" dirty="0" smtClean="0"/>
              <a:t>la responsabilidad </a:t>
            </a:r>
            <a:r>
              <a:rPr lang="es-MX" sz="2000" dirty="0" smtClean="0"/>
              <a:t>ante la ley, los derechos humanos, </a:t>
            </a:r>
            <a:r>
              <a:rPr lang="es-MX" sz="2000" dirty="0" smtClean="0"/>
              <a:t>el </a:t>
            </a:r>
            <a:r>
              <a:rPr lang="es-MX" sz="2000" dirty="0" smtClean="0"/>
              <a:t>medio ambiente, las generaciones futuras, la organización </a:t>
            </a:r>
            <a:r>
              <a:rPr lang="es-MX" sz="2000" dirty="0" smtClean="0"/>
              <a:t>en </a:t>
            </a:r>
            <a:r>
              <a:rPr lang="es-MX" sz="2000" dirty="0" smtClean="0"/>
              <a:t>la que se trabaja y la profesión, entre otras.  (</a:t>
            </a:r>
            <a:r>
              <a:rPr lang="es-MX" sz="2000" dirty="0" err="1" smtClean="0"/>
              <a:t>ANUIES</a:t>
            </a:r>
            <a:r>
              <a:rPr lang="es-MX" sz="2000" dirty="0" smtClean="0"/>
              <a:t>, 2012</a:t>
            </a:r>
            <a:r>
              <a:rPr lang="es-MX" sz="2000" dirty="0" smtClean="0"/>
              <a:t>).</a:t>
            </a:r>
          </a:p>
          <a:p>
            <a:pPr>
              <a:buNone/>
            </a:pPr>
            <a:endParaRPr lang="es-MX" sz="2000" dirty="0" smtClean="0"/>
          </a:p>
          <a:p>
            <a:r>
              <a:rPr lang="es-ES" sz="2000" dirty="0" smtClean="0"/>
              <a:t>Las universidades disminuyan los impactos que su accionar </a:t>
            </a:r>
            <a:r>
              <a:rPr lang="es-ES" sz="2000" dirty="0" smtClean="0"/>
              <a:t>cotidiano produce</a:t>
            </a:r>
            <a:endParaRPr lang="es-MX" sz="2000" dirty="0" smtClean="0"/>
          </a:p>
          <a:p>
            <a:r>
              <a:rPr lang="es-ES" sz="2000" dirty="0" smtClean="0"/>
              <a:t>Las </a:t>
            </a:r>
            <a:r>
              <a:rPr lang="es-ES" sz="2000" dirty="0" smtClean="0"/>
              <a:t>universidades deben ser sustentables </a:t>
            </a:r>
            <a:r>
              <a:rPr lang="es-ES" sz="2000" dirty="0" smtClean="0"/>
              <a:t> como un ejemplo de institución socialmente responsable </a:t>
            </a:r>
          </a:p>
          <a:p>
            <a:r>
              <a:rPr lang="es-ES" sz="2000" dirty="0" smtClean="0"/>
              <a:t>Promoviendo la Gestión Ambiental de las universidades</a:t>
            </a:r>
            <a:endParaRPr lang="es-MX"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1371600"/>
            <a:ext cx="8001000" cy="5262979"/>
          </a:xfrm>
          <a:prstGeom prst="rect">
            <a:avLst/>
          </a:prstGeom>
          <a:noFill/>
          <a:ln w="12700">
            <a:noFill/>
            <a:miter lim="800000"/>
            <a:headEnd type="none" w="sm" len="sm"/>
            <a:tailEnd type="none" w="sm" len="sm"/>
          </a:ln>
          <a:effectLst/>
        </p:spPr>
        <p:txBody>
          <a:bodyPr>
            <a:spAutoFit/>
          </a:bodyPr>
          <a:lstStyle/>
          <a:p>
            <a:pPr algn="ctr"/>
            <a:r>
              <a:rPr lang="es-ES" sz="4800" b="1" dirty="0">
                <a:solidFill>
                  <a:schemeClr val="tx2"/>
                </a:solidFill>
                <a:latin typeface="Arial" charset="0"/>
                <a:cs typeface="Times New Roman" pitchFamily="18" charset="0"/>
              </a:rPr>
              <a:t>Avances de las Instituciones de Educación Superior  en </a:t>
            </a:r>
            <a:r>
              <a:rPr lang="es-MX" sz="4800" b="1" dirty="0">
                <a:solidFill>
                  <a:schemeClr val="tx2"/>
                </a:solidFill>
                <a:latin typeface="Arial" charset="0"/>
                <a:cs typeface="Times New Roman" pitchFamily="18" charset="0"/>
              </a:rPr>
              <a:t>  </a:t>
            </a:r>
          </a:p>
          <a:p>
            <a:pPr algn="ctr"/>
            <a:r>
              <a:rPr lang="es-MX" sz="4800" b="1" dirty="0">
                <a:solidFill>
                  <a:schemeClr val="tx2"/>
                </a:solidFill>
                <a:latin typeface="Arial" charset="0"/>
                <a:cs typeface="Times New Roman" pitchFamily="18" charset="0"/>
              </a:rPr>
              <a:t>                 el tema</a:t>
            </a:r>
          </a:p>
          <a:p>
            <a:pPr algn="r"/>
            <a:r>
              <a:rPr lang="es-MX" sz="4800" b="1" dirty="0">
                <a:solidFill>
                  <a:schemeClr val="tx2"/>
                </a:solidFill>
                <a:latin typeface="Arial" charset="0"/>
                <a:cs typeface="Times New Roman" pitchFamily="18" charset="0"/>
              </a:rPr>
              <a:t>                       </a:t>
            </a:r>
            <a:r>
              <a:rPr lang="es-ES" sz="4800" b="1" dirty="0" smtClean="0">
                <a:solidFill>
                  <a:schemeClr val="tx2"/>
                </a:solidFill>
                <a:latin typeface="Arial" charset="0"/>
                <a:cs typeface="Times New Roman" pitchFamily="18" charset="0"/>
              </a:rPr>
              <a:t>Ambiental- </a:t>
            </a:r>
            <a:r>
              <a:rPr lang="es-ES" sz="4800" b="1" dirty="0" smtClean="0">
                <a:solidFill>
                  <a:schemeClr val="tx2"/>
                </a:solidFill>
                <a:latin typeface="Arial" charset="0"/>
                <a:cs typeface="Times New Roman" pitchFamily="18" charset="0"/>
              </a:rPr>
              <a:t>Sustentabilidad</a:t>
            </a:r>
            <a:endParaRPr lang="es-ES" sz="4800" b="1" dirty="0">
              <a:solidFill>
                <a:schemeClr val="tx2"/>
              </a:solidFill>
              <a:latin typeface="Arial" charset="0"/>
              <a:cs typeface="Times New Roman" pitchFamily="18" charset="0"/>
            </a:endParaRPr>
          </a:p>
          <a:p>
            <a:pPr algn="ctr"/>
            <a:r>
              <a:rPr lang="es-ES" sz="4800" i="1" dirty="0">
                <a:latin typeface="Arial" charset="0"/>
              </a:rPr>
              <a:t>	</a:t>
            </a:r>
          </a:p>
        </p:txBody>
      </p:sp>
      <p:pic>
        <p:nvPicPr>
          <p:cNvPr id="62479" name="Picture 15" descr="\\Cvelasco\publico\Time.gif"/>
          <p:cNvPicPr>
            <a:picLocks noChangeAspect="1" noChangeArrowheads="1"/>
          </p:cNvPicPr>
          <p:nvPr/>
        </p:nvPicPr>
        <p:blipFill>
          <a:blip r:embed="rId3" cstate="print"/>
          <a:srcRect/>
          <a:stretch>
            <a:fillRect/>
          </a:stretch>
        </p:blipFill>
        <p:spPr bwMode="auto">
          <a:xfrm>
            <a:off x="304800" y="4038600"/>
            <a:ext cx="3547120" cy="2514600"/>
          </a:xfrm>
          <a:prstGeom prst="rect">
            <a:avLst/>
          </a:prstGeom>
          <a:noFill/>
          <a:ln w="9525">
            <a:solidFill>
              <a:schemeClr val="tx1"/>
            </a:solidFill>
            <a:miter lim="800000"/>
            <a:headEnd/>
            <a:tailEnd/>
          </a:ln>
        </p:spPr>
      </p:pic>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s-ES" dirty="0" smtClean="0"/>
              <a:t>Características:</a:t>
            </a:r>
          </a:p>
        </p:txBody>
      </p:sp>
      <p:sp>
        <p:nvSpPr>
          <p:cNvPr id="21507" name="Rectangle 3"/>
          <p:cNvSpPr>
            <a:spLocks noGrp="1" noChangeArrowheads="1"/>
          </p:cNvSpPr>
          <p:nvPr>
            <p:ph type="body" idx="1"/>
          </p:nvPr>
        </p:nvSpPr>
        <p:spPr/>
        <p:txBody>
          <a:bodyPr/>
          <a:lstStyle/>
          <a:p>
            <a:pPr>
              <a:defRPr/>
            </a:pPr>
            <a:r>
              <a:rPr lang="es-ES" dirty="0" smtClean="0"/>
              <a:t>Responsabilidad oficial sobre la educación ambiental recayó, en su momento, en el sector ambiental y no en el sector educativo.</a:t>
            </a:r>
          </a:p>
          <a:p>
            <a:pPr>
              <a:defRPr/>
            </a:pPr>
            <a:r>
              <a:rPr lang="es-ES" dirty="0" smtClean="0"/>
              <a:t>S</a:t>
            </a:r>
            <a:r>
              <a:rPr lang="es-MX" dirty="0" err="1" smtClean="0"/>
              <a:t>ector</a:t>
            </a:r>
            <a:r>
              <a:rPr lang="es-MX" dirty="0" smtClean="0"/>
              <a:t> ambiental se han elaborado diversas propuestas sector educativo: una dimensión fundamental, que impregne su estructura, contenidos, enfoques, prácticas, legislación, normatividad y financiamiento.</a:t>
            </a:r>
          </a:p>
          <a:p>
            <a:pPr>
              <a:defRPr/>
            </a:pPr>
            <a:r>
              <a:rPr lang="es-ES" dirty="0" smtClean="0"/>
              <a:t>Institucionalización transformadora</a:t>
            </a:r>
          </a:p>
          <a:p>
            <a:pPr>
              <a:defRPr/>
            </a:pPr>
            <a:r>
              <a:rPr lang="es-ES" dirty="0" smtClean="0"/>
              <a:t>No como una externalidad </a:t>
            </a:r>
          </a:p>
          <a:p>
            <a:pPr>
              <a:defRPr/>
            </a:pPr>
            <a:endParaRPr lang="es-E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a:t>
            </a:r>
            <a:endParaRPr lang="es-MX" dirty="0"/>
          </a:p>
        </p:txBody>
      </p:sp>
      <p:sp>
        <p:nvSpPr>
          <p:cNvPr id="3" name="2 Marcador de contenido"/>
          <p:cNvSpPr>
            <a:spLocks noGrp="1"/>
          </p:cNvSpPr>
          <p:nvPr>
            <p:ph idx="1"/>
          </p:nvPr>
        </p:nvSpPr>
        <p:spPr/>
        <p:txBody>
          <a:bodyPr/>
          <a:lstStyle/>
          <a:p>
            <a:r>
              <a:rPr lang="es-MX" dirty="0" smtClean="0"/>
              <a:t>Aceptación de la </a:t>
            </a:r>
            <a:r>
              <a:rPr lang="es-MX" dirty="0" err="1" smtClean="0"/>
              <a:t>EA</a:t>
            </a:r>
            <a:r>
              <a:rPr lang="es-MX" dirty="0" smtClean="0"/>
              <a:t> </a:t>
            </a:r>
            <a:r>
              <a:rPr lang="es-MX" dirty="0" err="1" smtClean="0"/>
              <a:t>Tbilisi</a:t>
            </a:r>
            <a:r>
              <a:rPr lang="es-MX" dirty="0" smtClean="0"/>
              <a:t>, aceptación crítica de la </a:t>
            </a:r>
            <a:r>
              <a:rPr lang="es-MX" dirty="0" err="1" smtClean="0"/>
              <a:t>EAS</a:t>
            </a:r>
            <a:endParaRPr lang="es-MX" dirty="0" smtClean="0"/>
          </a:p>
          <a:p>
            <a:r>
              <a:rPr lang="es-MX" dirty="0" smtClean="0"/>
              <a:t>La </a:t>
            </a:r>
            <a:r>
              <a:rPr lang="es-MX" dirty="0" err="1" smtClean="0"/>
              <a:t>EAS</a:t>
            </a:r>
            <a:r>
              <a:rPr lang="es-MX" dirty="0" smtClean="0"/>
              <a:t> es un campo donde </a:t>
            </a:r>
            <a:r>
              <a:rPr lang="es-MX" dirty="0" err="1" smtClean="0"/>
              <a:t>convengen</a:t>
            </a:r>
            <a:r>
              <a:rPr lang="es-MX" dirty="0" smtClean="0"/>
              <a:t> profesionales de distintas disciplinas, ciudadanos interesados, profesores y académicos, políticos , miembros de las </a:t>
            </a:r>
            <a:r>
              <a:rPr lang="es-MX" dirty="0" err="1" smtClean="0"/>
              <a:t>OSC</a:t>
            </a:r>
            <a:r>
              <a:rPr lang="es-MX" dirty="0" smtClean="0"/>
              <a:t>,  etc. Que abordan los diferentes problemas ambientales.-  En sentido amplio.</a:t>
            </a:r>
          </a:p>
          <a:p>
            <a:r>
              <a:rPr lang="es-MX" dirty="0" smtClean="0"/>
              <a:t>La </a:t>
            </a:r>
            <a:r>
              <a:rPr lang="es-MX" dirty="0" err="1" smtClean="0"/>
              <a:t>EAS</a:t>
            </a:r>
            <a:r>
              <a:rPr lang="es-MX" dirty="0" smtClean="0"/>
              <a:t> como campo de educadores ambientales, pedagogos, psicólogos, etc. Dedicados a la educación ambiental.- Sentido restringido</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l"/>
            <a:r>
              <a:rPr lang="es-MX" sz="3200" dirty="0" smtClean="0">
                <a:solidFill>
                  <a:schemeClr val="tx1"/>
                </a:solidFill>
              </a:rPr>
              <a:t>Objetivos</a:t>
            </a:r>
            <a:br>
              <a:rPr lang="es-MX" sz="3200" dirty="0" smtClean="0">
                <a:solidFill>
                  <a:schemeClr val="tx1"/>
                </a:solidFill>
              </a:rPr>
            </a:br>
            <a:r>
              <a:rPr lang="es-MX" sz="3200" dirty="0" smtClean="0"/>
              <a:t/>
            </a:r>
            <a:br>
              <a:rPr lang="es-MX" sz="3200" dirty="0" smtClean="0"/>
            </a:br>
            <a:r>
              <a:rPr lang="es-MX" sz="3200" dirty="0" smtClean="0"/>
              <a:t/>
            </a:r>
            <a:br>
              <a:rPr lang="es-MX" sz="3200" dirty="0" smtClean="0"/>
            </a:br>
            <a:endParaRPr lang="es-MX" sz="3200" dirty="0"/>
          </a:p>
        </p:txBody>
      </p:sp>
      <p:sp>
        <p:nvSpPr>
          <p:cNvPr id="3" name="2 Subtítulo"/>
          <p:cNvSpPr>
            <a:spLocks noGrp="1"/>
          </p:cNvSpPr>
          <p:nvPr>
            <p:ph type="subTitle" idx="1"/>
          </p:nvPr>
        </p:nvSpPr>
        <p:spPr>
          <a:xfrm>
            <a:off x="467544" y="2420888"/>
            <a:ext cx="7854696" cy="1752600"/>
          </a:xfrm>
        </p:spPr>
        <p:txBody>
          <a:bodyPr>
            <a:normAutofit fontScale="85000" lnSpcReduction="10000"/>
          </a:bodyPr>
          <a:lstStyle/>
          <a:p>
            <a:pPr algn="l"/>
            <a:r>
              <a:rPr lang="es-MX" dirty="0" smtClean="0"/>
              <a:t>Identificación de avances en la educación superior en México sobre la inclusión de la perspectiva de sustentabilidad</a:t>
            </a:r>
          </a:p>
          <a:p>
            <a:pPr algn="l"/>
            <a:endParaRPr lang="es-MX" dirty="0" smtClean="0"/>
          </a:p>
          <a:p>
            <a:pPr algn="l"/>
            <a:r>
              <a:rPr lang="es-MX" dirty="0" smtClean="0"/>
              <a:t>Aproximaciones  a una agenda de investigación en el campo de la </a:t>
            </a:r>
            <a:r>
              <a:rPr lang="es-MX" dirty="0" err="1" smtClean="0"/>
              <a:t>EAS</a:t>
            </a:r>
            <a:r>
              <a:rPr lang="es-MX" dirty="0" smtClean="0"/>
              <a:t> en México</a:t>
            </a:r>
          </a:p>
          <a:p>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Antecedentes</a:t>
            </a:r>
            <a:endParaRPr lang="es-MX" dirty="0"/>
          </a:p>
        </p:txBody>
      </p:sp>
      <p:sp>
        <p:nvSpPr>
          <p:cNvPr id="3" name="2 Marcador de contenido"/>
          <p:cNvSpPr>
            <a:spLocks noGrp="1"/>
          </p:cNvSpPr>
          <p:nvPr>
            <p:ph idx="1"/>
          </p:nvPr>
        </p:nvSpPr>
        <p:spPr/>
        <p:txBody>
          <a:bodyPr>
            <a:normAutofit lnSpcReduction="10000"/>
          </a:bodyPr>
          <a:lstStyle/>
          <a:p>
            <a:r>
              <a:rPr lang="es-MX" sz="1800" dirty="0" smtClean="0">
                <a:latin typeface="Verdana" pitchFamily="34" charset="0"/>
                <a:ea typeface="Verdana" pitchFamily="34" charset="0"/>
                <a:cs typeface="Verdana" pitchFamily="34" charset="0"/>
              </a:rPr>
              <a:t>Años cuarenta Enrique Beltrán Castillo (1903-1994) Promovía propuestas educativas para el conocimiento de la biología y la importancia de la conservación de animales y plantas. </a:t>
            </a:r>
          </a:p>
          <a:p>
            <a:pPr>
              <a:buNone/>
            </a:pPr>
            <a:r>
              <a:rPr lang="es-MX" sz="1800" dirty="0" smtClean="0">
                <a:latin typeface="Verdana" pitchFamily="34" charset="0"/>
                <a:ea typeface="Verdana" pitchFamily="34" charset="0"/>
                <a:cs typeface="Verdana" pitchFamily="34" charset="0"/>
              </a:rPr>
              <a:t>Primer biólogo del país y fundador de la Unión Mundial para la Conservación (</a:t>
            </a:r>
            <a:r>
              <a:rPr lang="es-MX" sz="1800" dirty="0" err="1" smtClean="0">
                <a:latin typeface="Verdana" pitchFamily="34" charset="0"/>
                <a:ea typeface="Verdana" pitchFamily="34" charset="0"/>
                <a:cs typeface="Verdana" pitchFamily="34" charset="0"/>
              </a:rPr>
              <a:t>UICN</a:t>
            </a:r>
            <a:r>
              <a:rPr lang="es-MX" sz="1800" dirty="0" smtClean="0">
                <a:latin typeface="Verdana" pitchFamily="34" charset="0"/>
                <a:ea typeface="Verdana" pitchFamily="34" charset="0"/>
                <a:cs typeface="Verdana" pitchFamily="34" charset="0"/>
              </a:rPr>
              <a:t>), impulsó programas de educación dirigidos a la conservación de los recursos naturales.</a:t>
            </a:r>
          </a:p>
          <a:p>
            <a:pPr>
              <a:buNone/>
            </a:pPr>
            <a:endParaRPr lang="es-MX" sz="1800" dirty="0" smtClean="0">
              <a:latin typeface="Verdana" pitchFamily="34" charset="0"/>
              <a:ea typeface="Verdana" pitchFamily="34" charset="0"/>
              <a:cs typeface="Verdana" pitchFamily="34" charset="0"/>
            </a:endParaRPr>
          </a:p>
          <a:p>
            <a:r>
              <a:rPr lang="es-MX" sz="1800" dirty="0" smtClean="0">
                <a:latin typeface="Verdana" pitchFamily="34" charset="0"/>
                <a:ea typeface="Verdana" pitchFamily="34" charset="0"/>
                <a:cs typeface="Verdana" pitchFamily="34" charset="0"/>
              </a:rPr>
              <a:t>1971 Ley Federal para Prevenir y Controlar la Contaminación Ambiental, señalado en su artículo 8, que se desarrollará un programa educativo e informativo a nivel nacional centrado en las implicaciones de la Contaminación Ambiental que impactó a muchas universidades.</a:t>
            </a:r>
          </a:p>
          <a:p>
            <a:pPr>
              <a:buNone/>
            </a:pPr>
            <a:endParaRPr lang="es-MX" sz="1800" dirty="0" smtClean="0">
              <a:latin typeface="Verdana" pitchFamily="34" charset="0"/>
              <a:ea typeface="Verdana" pitchFamily="34" charset="0"/>
              <a:cs typeface="Verdana" pitchFamily="34" charset="0"/>
            </a:endParaRPr>
          </a:p>
          <a:p>
            <a:r>
              <a:rPr lang="es-MX" sz="1800" dirty="0" smtClean="0">
                <a:latin typeface="Verdana" pitchFamily="34" charset="0"/>
                <a:ea typeface="Verdana" pitchFamily="34" charset="0"/>
                <a:cs typeface="Verdana" pitchFamily="34" charset="0"/>
              </a:rPr>
              <a:t>Vicente Sánchez (1982), quien plantea un mapa de ideas centrales, suscribiendo ampliamente la visión de la </a:t>
            </a:r>
            <a:r>
              <a:rPr lang="es-MX" sz="1800" dirty="0" err="1" smtClean="0">
                <a:latin typeface="Verdana" pitchFamily="34" charset="0"/>
                <a:ea typeface="Verdana" pitchFamily="34" charset="0"/>
                <a:cs typeface="Verdana" pitchFamily="34" charset="0"/>
              </a:rPr>
              <a:t>EA</a:t>
            </a:r>
            <a:r>
              <a:rPr lang="es-MX" sz="1800" dirty="0" smtClean="0">
                <a:latin typeface="Verdana" pitchFamily="34" charset="0"/>
                <a:ea typeface="Verdana" pitchFamily="34" charset="0"/>
                <a:cs typeface="Verdana" pitchFamily="34" charset="0"/>
              </a:rPr>
              <a:t> de </a:t>
            </a:r>
            <a:r>
              <a:rPr lang="es-MX" sz="1800" dirty="0" err="1" smtClean="0">
                <a:latin typeface="Verdana" pitchFamily="34" charset="0"/>
                <a:ea typeface="Verdana" pitchFamily="34" charset="0"/>
                <a:cs typeface="Verdana" pitchFamily="34" charset="0"/>
              </a:rPr>
              <a:t>Tbilisi</a:t>
            </a:r>
            <a:r>
              <a:rPr lang="es-MX" sz="1800" dirty="0" smtClean="0">
                <a:latin typeface="Verdana" pitchFamily="34" charset="0"/>
                <a:ea typeface="Verdana" pitchFamily="34" charset="0"/>
                <a:cs typeface="Verdana" pitchFamily="34" charset="0"/>
              </a:rPr>
              <a:t>. </a:t>
            </a:r>
            <a:r>
              <a:rPr lang="es-MX" sz="1400" dirty="0" smtClean="0">
                <a:solidFill>
                  <a:srgbClr val="FF0000"/>
                </a:solidFill>
                <a:latin typeface="Verdana" pitchFamily="34" charset="0"/>
                <a:ea typeface="Verdana" pitchFamily="34" charset="0"/>
                <a:cs typeface="Verdana" pitchFamily="34" charset="0"/>
              </a:rPr>
              <a:t>Portillo, J. L. (1982) “Ambiente y Desarrollo” </a:t>
            </a:r>
          </a:p>
          <a:p>
            <a:endParaRPr lang="es-MX" sz="1800" dirty="0" smtClean="0">
              <a:latin typeface="Verdana" pitchFamily="34" charset="0"/>
              <a:ea typeface="Verdana" pitchFamily="34" charset="0"/>
              <a:cs typeface="Verdana" pitchFamily="34" charset="0"/>
            </a:endParaRPr>
          </a:p>
          <a:p>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s-ES" smtClean="0"/>
              <a:t>1983</a:t>
            </a:r>
          </a:p>
        </p:txBody>
      </p:sp>
      <p:sp>
        <p:nvSpPr>
          <p:cNvPr id="22531" name="Rectangle 3"/>
          <p:cNvSpPr>
            <a:spLocks noGrp="1" noChangeArrowheads="1"/>
          </p:cNvSpPr>
          <p:nvPr>
            <p:ph type="body" idx="1"/>
          </p:nvPr>
        </p:nvSpPr>
        <p:spPr/>
        <p:txBody>
          <a:bodyPr/>
          <a:lstStyle/>
          <a:p>
            <a:pPr eaLnBrk="1" hangingPunct="1">
              <a:lnSpc>
                <a:spcPct val="80000"/>
              </a:lnSpc>
              <a:defRPr/>
            </a:pPr>
            <a:r>
              <a:rPr lang="es-MX" sz="2800" dirty="0" smtClean="0"/>
              <a:t>Primera oficina de  EA comenzó a operar en la Secretaría de Desarrollo Urbano y Ecología (SEDUE) en 1983. </a:t>
            </a:r>
          </a:p>
          <a:p>
            <a:pPr eaLnBrk="1" hangingPunct="1">
              <a:lnSpc>
                <a:spcPct val="80000"/>
              </a:lnSpc>
              <a:defRPr/>
            </a:pPr>
            <a:r>
              <a:rPr lang="es-MX" sz="2800" dirty="0" smtClean="0"/>
              <a:t>Sin embargo, antes de esta fecha varias  organizaciones no gubernamentales, gobiernos locales y, sobre  todo, organizaciones campesinas y agrarias habían desarrollado proyectos de concientización en defensa de sus recursos naturales que bien pueden ser considerados antecedentes de lo que hoy se conoce como EA.</a:t>
            </a:r>
          </a:p>
        </p:txBody>
      </p:sp>
      <p:sp>
        <p:nvSpPr>
          <p:cNvPr id="5124" name="AutoShape 4">
            <a:hlinkClick r:id="rId2"/>
          </p:cNvPr>
          <p:cNvSpPr>
            <a:spLocks noChangeArrowheads="1"/>
          </p:cNvSpPr>
          <p:nvPr/>
        </p:nvSpPr>
        <p:spPr bwMode="auto">
          <a:xfrm>
            <a:off x="7315200" y="152400"/>
            <a:ext cx="1752600" cy="1219200"/>
          </a:xfrm>
          <a:prstGeom prst="roundRect">
            <a:avLst>
              <a:gd name="adj" fmla="val 16667"/>
            </a:avLst>
          </a:prstGeom>
          <a:gradFill rotWithShape="1">
            <a:gsLst>
              <a:gs pos="0">
                <a:srgbClr val="393900"/>
              </a:gs>
              <a:gs pos="50000">
                <a:srgbClr val="FFFF00"/>
              </a:gs>
              <a:gs pos="100000">
                <a:srgbClr val="393900"/>
              </a:gs>
            </a:gsLst>
            <a:lin ang="5400000" scaled="1"/>
          </a:gradFill>
          <a:ln w="9525">
            <a:solidFill>
              <a:schemeClr val="tx1"/>
            </a:solidFill>
            <a:round/>
            <a:headEnd/>
            <a:tailEnd/>
          </a:ln>
        </p:spPr>
        <p:txBody>
          <a:bodyPr wrap="none" anchor="ctr"/>
          <a:lstStyle/>
          <a:p>
            <a:pPr algn="ctr"/>
            <a:endParaRPr lang="es-ES" sz="1400" b="1"/>
          </a:p>
          <a:p>
            <a:pPr algn="ctr"/>
            <a:r>
              <a:rPr lang="es-ES" b="1">
                <a:solidFill>
                  <a:schemeClr val="bg2"/>
                </a:solidFill>
              </a:rPr>
              <a:t>1983</a:t>
            </a:r>
          </a:p>
          <a:p>
            <a:pPr algn="ctr"/>
            <a:r>
              <a:rPr lang="es-ES" sz="1400" b="1"/>
              <a:t> </a:t>
            </a:r>
          </a:p>
        </p:txBody>
      </p:sp>
      <p:pic>
        <p:nvPicPr>
          <p:cNvPr id="5125" name="Imagen 4" descr="http://www.ocampo.gob.mx/secsocial/images/sedue.jpg"/>
          <p:cNvPicPr>
            <a:picLocks noChangeAspect="1" noChangeArrowheads="1"/>
          </p:cNvPicPr>
          <p:nvPr/>
        </p:nvPicPr>
        <p:blipFill>
          <a:blip r:embed="rId3" cstate="print"/>
          <a:srcRect/>
          <a:stretch>
            <a:fillRect/>
          </a:stretch>
        </p:blipFill>
        <p:spPr bwMode="auto">
          <a:xfrm>
            <a:off x="2627784" y="260648"/>
            <a:ext cx="2057400" cy="1115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s-ES" smtClean="0"/>
              <a:t>1985</a:t>
            </a:r>
          </a:p>
        </p:txBody>
      </p:sp>
      <p:sp>
        <p:nvSpPr>
          <p:cNvPr id="23555" name="Rectangle 3"/>
          <p:cNvSpPr>
            <a:spLocks noGrp="1" noChangeArrowheads="1"/>
          </p:cNvSpPr>
          <p:nvPr>
            <p:ph type="body" idx="1"/>
          </p:nvPr>
        </p:nvSpPr>
        <p:spPr/>
        <p:txBody>
          <a:bodyPr>
            <a:normAutofit/>
          </a:bodyPr>
          <a:lstStyle/>
          <a:p>
            <a:pPr eaLnBrk="1" hangingPunct="1">
              <a:lnSpc>
                <a:spcPct val="80000"/>
              </a:lnSpc>
              <a:defRPr/>
            </a:pPr>
            <a:r>
              <a:rPr lang="es-MX" sz="2000" dirty="0" smtClean="0"/>
              <a:t> Inició la actividad de promoción ambiental en instituciones universitarias.</a:t>
            </a:r>
          </a:p>
          <a:p>
            <a:pPr eaLnBrk="1" hangingPunct="1">
              <a:lnSpc>
                <a:spcPct val="80000"/>
              </a:lnSpc>
              <a:defRPr/>
            </a:pPr>
            <a:endParaRPr lang="es-MX" sz="2000" dirty="0" smtClean="0"/>
          </a:p>
          <a:p>
            <a:pPr eaLnBrk="1" hangingPunct="1">
              <a:lnSpc>
                <a:spcPct val="80000"/>
              </a:lnSpc>
              <a:defRPr/>
            </a:pPr>
            <a:r>
              <a:rPr lang="es-MX" sz="2000" dirty="0" smtClean="0"/>
              <a:t>Se crea el </a:t>
            </a:r>
            <a:r>
              <a:rPr lang="es-MX" sz="2000" dirty="0" err="1" smtClean="0"/>
              <a:t>PRONEA</a:t>
            </a:r>
            <a:r>
              <a:rPr lang="es-MX" sz="2000" dirty="0" smtClean="0"/>
              <a:t> en 1986  (Acuerdo interinstitucional: Salud, </a:t>
            </a:r>
            <a:r>
              <a:rPr lang="es-MX" sz="2000" dirty="0" err="1" smtClean="0"/>
              <a:t>Sedue</a:t>
            </a:r>
            <a:r>
              <a:rPr lang="es-MX" sz="2000" dirty="0" smtClean="0"/>
              <a:t>, </a:t>
            </a:r>
            <a:r>
              <a:rPr lang="es-MX" sz="2000" dirty="0" err="1" smtClean="0"/>
              <a:t>Sep</a:t>
            </a:r>
            <a:r>
              <a:rPr lang="es-MX" sz="2000" dirty="0" smtClean="0"/>
              <a:t>)</a:t>
            </a:r>
            <a:endParaRPr lang="es-MX" sz="2000" dirty="0" smtClean="0"/>
          </a:p>
          <a:p>
            <a:pPr eaLnBrk="1" hangingPunct="1">
              <a:lnSpc>
                <a:spcPct val="80000"/>
              </a:lnSpc>
              <a:defRPr/>
            </a:pPr>
            <a:endParaRPr lang="es-MX" sz="2000" dirty="0" smtClean="0"/>
          </a:p>
          <a:p>
            <a:pPr eaLnBrk="1" hangingPunct="1">
              <a:lnSpc>
                <a:spcPct val="80000"/>
              </a:lnSpc>
              <a:defRPr/>
            </a:pPr>
            <a:r>
              <a:rPr lang="es-MX" sz="2000" dirty="0" smtClean="0"/>
              <a:t>En 1986 se iniciaron los trabajos para incorporar a  las instituciones de educación superior (IES) e investigación científica del país en las tareas de la gestión ambiental. </a:t>
            </a:r>
          </a:p>
          <a:p>
            <a:pPr eaLnBrk="1" hangingPunct="1">
              <a:lnSpc>
                <a:spcPct val="80000"/>
              </a:lnSpc>
              <a:defRPr/>
            </a:pPr>
            <a:r>
              <a:rPr lang="es-MX" sz="2000" dirty="0" smtClean="0"/>
              <a:t>Estrategias seguidas por el sector gubernamental consistieron en la organización de grupos de trabajo conjunto, en la realización de diversas reuniones académicas, en la promoción de la formación ambiental en las universidades,  y en actividades de difusión mediante publicaciones diversas. </a:t>
            </a:r>
          </a:p>
          <a:p>
            <a:pPr eaLnBrk="1" hangingPunct="1">
              <a:lnSpc>
                <a:spcPct val="80000"/>
              </a:lnSpc>
              <a:defRPr/>
            </a:pPr>
            <a:r>
              <a:rPr lang="es-MX" sz="2000" dirty="0" smtClean="0"/>
              <a:t>Algunas </a:t>
            </a:r>
            <a:r>
              <a:rPr lang="es-MX" sz="2000" dirty="0" err="1" smtClean="0"/>
              <a:t>IES</a:t>
            </a:r>
            <a:r>
              <a:rPr lang="es-MX" sz="2000" dirty="0" smtClean="0"/>
              <a:t>  ya desarrollaban numerosas acciones </a:t>
            </a:r>
            <a:r>
              <a:rPr lang="es-MX" sz="2000" dirty="0" smtClean="0"/>
              <a:t>ambientales, </a:t>
            </a:r>
            <a:r>
              <a:rPr lang="es-MX" sz="2000" dirty="0" err="1" smtClean="0"/>
              <a:t>UdG</a:t>
            </a:r>
            <a:r>
              <a:rPr lang="es-MX" sz="2000" dirty="0" smtClean="0"/>
              <a:t>, UNAM, </a:t>
            </a:r>
            <a:r>
              <a:rPr lang="es-MX" sz="2000" dirty="0" err="1" smtClean="0"/>
              <a:t>UASLP</a:t>
            </a:r>
            <a:r>
              <a:rPr lang="es-MX" sz="2000" dirty="0" smtClean="0"/>
              <a:t>, etc. </a:t>
            </a:r>
            <a:endParaRPr lang="es-ES" sz="2000" dirty="0" smtClean="0"/>
          </a:p>
        </p:txBody>
      </p:sp>
      <p:sp>
        <p:nvSpPr>
          <p:cNvPr id="6148" name="AutoShape 4">
            <a:hlinkClick r:id="rId2"/>
          </p:cNvPr>
          <p:cNvSpPr>
            <a:spLocks noChangeArrowheads="1"/>
          </p:cNvSpPr>
          <p:nvPr/>
        </p:nvSpPr>
        <p:spPr bwMode="auto">
          <a:xfrm>
            <a:off x="7239000" y="152400"/>
            <a:ext cx="1752600" cy="1219200"/>
          </a:xfrm>
          <a:prstGeom prst="roundRect">
            <a:avLst>
              <a:gd name="adj" fmla="val 16667"/>
            </a:avLst>
          </a:prstGeom>
          <a:gradFill rotWithShape="1">
            <a:gsLst>
              <a:gs pos="0">
                <a:srgbClr val="393900"/>
              </a:gs>
              <a:gs pos="50000">
                <a:srgbClr val="FFFF00"/>
              </a:gs>
              <a:gs pos="100000">
                <a:srgbClr val="393900"/>
              </a:gs>
            </a:gsLst>
            <a:lin ang="5400000" scaled="1"/>
          </a:gradFill>
          <a:ln w="9525">
            <a:solidFill>
              <a:schemeClr val="tx1"/>
            </a:solidFill>
            <a:round/>
            <a:headEnd/>
            <a:tailEnd/>
          </a:ln>
        </p:spPr>
        <p:txBody>
          <a:bodyPr wrap="none" anchor="ctr"/>
          <a:lstStyle/>
          <a:p>
            <a:pPr algn="ctr"/>
            <a:endParaRPr lang="es-ES" sz="1400" b="1"/>
          </a:p>
          <a:p>
            <a:pPr algn="ctr"/>
            <a:r>
              <a:rPr lang="es-ES" b="1">
                <a:solidFill>
                  <a:schemeClr val="bg2"/>
                </a:solidFill>
              </a:rPr>
              <a:t>1985</a:t>
            </a:r>
          </a:p>
          <a:p>
            <a:pPr algn="ctr"/>
            <a:r>
              <a:rPr lang="es-ES" sz="1400" b="1"/>
              <a:t> </a:t>
            </a:r>
          </a:p>
        </p:txBody>
      </p:sp>
      <p:pic>
        <p:nvPicPr>
          <p:cNvPr id="6149" name="Imagen 7" descr="http://jesusberninches.files.wordpress.com/2009/11/ies.jpg"/>
          <p:cNvPicPr>
            <a:picLocks noChangeAspect="1" noChangeArrowheads="1"/>
          </p:cNvPicPr>
          <p:nvPr/>
        </p:nvPicPr>
        <p:blipFill>
          <a:blip r:embed="rId3" cstate="print"/>
          <a:srcRect/>
          <a:stretch>
            <a:fillRect/>
          </a:stretch>
        </p:blipFill>
        <p:spPr bwMode="auto">
          <a:xfrm>
            <a:off x="1979712" y="188640"/>
            <a:ext cx="1008063" cy="1412875"/>
          </a:xfrm>
          <a:prstGeom prst="rect">
            <a:avLst/>
          </a:prstGeom>
          <a:noFill/>
          <a:ln w="9525">
            <a:noFill/>
            <a:miter lim="800000"/>
            <a:headEnd/>
            <a:tailEnd/>
          </a:ln>
        </p:spPr>
      </p:pic>
      <p:pic>
        <p:nvPicPr>
          <p:cNvPr id="6150" name="Picture 8" descr="ANd9GcSyZ69PaaiYhhTjcKErNi0wGRb4m10Ld5WBxv9kN6EPsksuIszs3g"/>
          <p:cNvPicPr>
            <a:picLocks noChangeAspect="1" noChangeArrowheads="1"/>
          </p:cNvPicPr>
          <p:nvPr/>
        </p:nvPicPr>
        <p:blipFill>
          <a:blip r:embed="rId4" cstate="print"/>
          <a:srcRect/>
          <a:stretch>
            <a:fillRect/>
          </a:stretch>
        </p:blipFill>
        <p:spPr bwMode="auto">
          <a:xfrm>
            <a:off x="3779912" y="188640"/>
            <a:ext cx="1981200" cy="148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22325" y="590550"/>
            <a:ext cx="3913188" cy="1570038"/>
          </a:xfrm>
          <a:prstGeom prst="rect">
            <a:avLst/>
          </a:prstGeom>
          <a:noFill/>
          <a:ln w="9525">
            <a:noFill/>
            <a:miter lim="800000"/>
            <a:headEnd/>
            <a:tailEnd/>
          </a:ln>
        </p:spPr>
        <p:txBody>
          <a:bodyPr wrap="none">
            <a:spAutoFit/>
          </a:bodyPr>
          <a:lstStyle/>
          <a:p>
            <a:r>
              <a:rPr lang="es-MX" sz="1600">
                <a:solidFill>
                  <a:srgbClr val="0000FF"/>
                </a:solidFill>
                <a:latin typeface="Verdana" pitchFamily="34" charset="0"/>
              </a:rPr>
              <a:t>80</a:t>
            </a:r>
          </a:p>
          <a:p>
            <a:r>
              <a:rPr lang="es-MX" sz="1000" b="1">
                <a:solidFill>
                  <a:srgbClr val="0000FF"/>
                </a:solidFill>
                <a:latin typeface="Verdana" pitchFamily="34" charset="0"/>
              </a:rPr>
              <a:t>1985 Pronea </a:t>
            </a:r>
          </a:p>
          <a:p>
            <a:r>
              <a:rPr lang="es-ES" sz="1000" b="1">
                <a:solidFill>
                  <a:srgbClr val="0000FF"/>
                </a:solidFill>
                <a:latin typeface="Verdana" pitchFamily="34" charset="0"/>
                <a:cs typeface="Arial" charset="0"/>
              </a:rPr>
              <a:t>1985. Amealco, Querétaro. </a:t>
            </a:r>
            <a:r>
              <a:rPr lang="es-MX" sz="1000" b="1">
                <a:solidFill>
                  <a:srgbClr val="0000FF"/>
                </a:solidFill>
                <a:latin typeface="Verdana" pitchFamily="34" charset="0"/>
                <a:cs typeface="Arial" charset="0"/>
              </a:rPr>
              <a:t>UAQ. </a:t>
            </a:r>
          </a:p>
          <a:p>
            <a:r>
              <a:rPr lang="es-MX" sz="1000" b="1">
                <a:solidFill>
                  <a:srgbClr val="0000FF"/>
                </a:solidFill>
                <a:latin typeface="Verdana" pitchFamily="34" charset="0"/>
                <a:cs typeface="Arial" charset="0"/>
              </a:rPr>
              <a:t>1987. </a:t>
            </a:r>
            <a:r>
              <a:rPr lang="es-ES" sz="1000" b="1">
                <a:solidFill>
                  <a:srgbClr val="0000FF"/>
                </a:solidFill>
                <a:latin typeface="Verdana" pitchFamily="34" charset="0"/>
                <a:cs typeface="Arial" charset="0"/>
              </a:rPr>
              <a:t>I Coloquio de Ecología y Educación Ambiental</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1988</a:t>
            </a:r>
            <a:r>
              <a:rPr lang="es-MX" sz="1000" b="1">
                <a:solidFill>
                  <a:srgbClr val="0000FF"/>
                </a:solidFill>
                <a:latin typeface="Verdana" pitchFamily="34" charset="0"/>
                <a:cs typeface="Arial" charset="0"/>
              </a:rPr>
              <a:t>.</a:t>
            </a:r>
            <a:r>
              <a:rPr lang="es-ES" sz="1000" b="1">
                <a:solidFill>
                  <a:srgbClr val="0000FF"/>
                </a:solidFill>
                <a:latin typeface="Verdana" pitchFamily="34" charset="0"/>
                <a:cs typeface="Arial" charset="0"/>
              </a:rPr>
              <a:t> </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I° Encuentro Nacional: La Formación de</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Profesionistas ante la Problemática Ambiental</a:t>
            </a:r>
            <a:endParaRPr lang="es-ES" sz="1000" b="1">
              <a:solidFill>
                <a:srgbClr val="0000FF"/>
              </a:solidFill>
              <a:latin typeface="Verdana" pitchFamily="34" charset="0"/>
              <a:cs typeface="Times New Roman" pitchFamily="18" charset="0"/>
            </a:endParaRPr>
          </a:p>
          <a:p>
            <a:r>
              <a:rPr lang="es-ES" sz="1000" b="1">
                <a:solidFill>
                  <a:srgbClr val="0000FF"/>
                </a:solidFill>
                <a:latin typeface="Verdana" pitchFamily="34" charset="0"/>
                <a:cs typeface="Arial" charset="0"/>
              </a:rPr>
              <a:t>1989</a:t>
            </a:r>
            <a:r>
              <a:rPr lang="es-MX" sz="1000" b="1">
                <a:solidFill>
                  <a:srgbClr val="0000FF"/>
                </a:solidFill>
                <a:latin typeface="Verdana" pitchFamily="34" charset="0"/>
                <a:cs typeface="Arial" charset="0"/>
              </a:rPr>
              <a:t>.</a:t>
            </a:r>
            <a:r>
              <a:rPr lang="es-ES" sz="1000" b="1">
                <a:solidFill>
                  <a:srgbClr val="0000FF"/>
                </a:solidFill>
                <a:latin typeface="Verdana" pitchFamily="34" charset="0"/>
                <a:cs typeface="Arial" charset="0"/>
              </a:rPr>
              <a:t> Encuentro Nacional: La Formación de</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Profesionistas ante la Problemática Ambiental</a:t>
            </a:r>
            <a:endParaRPr lang="es-MX" sz="1000" b="1">
              <a:solidFill>
                <a:srgbClr val="0000FF"/>
              </a:solidFill>
              <a:latin typeface="Verdana" pitchFamily="34" charset="0"/>
              <a:cs typeface="Arial" charset="0"/>
            </a:endParaRPr>
          </a:p>
          <a:p>
            <a:endParaRPr lang="es-ES" sz="1000">
              <a:latin typeface="Verdana" pitchFamily="34" charset="0"/>
            </a:endParaRPr>
          </a:p>
        </p:txBody>
      </p:sp>
      <p:sp>
        <p:nvSpPr>
          <p:cNvPr id="13315" name="Text Box 3"/>
          <p:cNvSpPr txBox="1">
            <a:spLocks noChangeArrowheads="1"/>
          </p:cNvSpPr>
          <p:nvPr/>
        </p:nvSpPr>
        <p:spPr bwMode="auto">
          <a:xfrm>
            <a:off x="457200" y="1812925"/>
            <a:ext cx="4340225" cy="5045075"/>
          </a:xfrm>
          <a:prstGeom prst="rect">
            <a:avLst/>
          </a:prstGeom>
          <a:noFill/>
          <a:ln w="9525">
            <a:noFill/>
            <a:miter lim="800000"/>
            <a:headEnd/>
            <a:tailEnd/>
          </a:ln>
        </p:spPr>
        <p:txBody>
          <a:bodyPr wrap="none">
            <a:spAutoFit/>
          </a:bodyPr>
          <a:lstStyle/>
          <a:p>
            <a:r>
              <a:rPr lang="es-MX" sz="1600">
                <a:solidFill>
                  <a:srgbClr val="0000FF"/>
                </a:solidFill>
                <a:latin typeface="Verdana" pitchFamily="34" charset="0"/>
              </a:rPr>
              <a:t>90</a:t>
            </a:r>
          </a:p>
          <a:p>
            <a:r>
              <a:rPr lang="es-ES" sz="1000" b="1">
                <a:solidFill>
                  <a:srgbClr val="0000FF"/>
                </a:solidFill>
                <a:latin typeface="Verdana" pitchFamily="34" charset="0"/>
                <a:cs typeface="Arial" charset="0"/>
              </a:rPr>
              <a:t>1990</a:t>
            </a:r>
            <a:r>
              <a:rPr lang="es-MX" sz="1000" b="1">
                <a:solidFill>
                  <a:srgbClr val="0000FF"/>
                </a:solidFill>
                <a:latin typeface="Verdana" pitchFamily="34" charset="0"/>
                <a:cs typeface="Arial" charset="0"/>
              </a:rPr>
              <a:t>.</a:t>
            </a:r>
            <a:r>
              <a:rPr lang="es-ES" sz="1000" b="1">
                <a:solidFill>
                  <a:srgbClr val="0000FF"/>
                </a:solidFill>
                <a:latin typeface="Verdana" pitchFamily="34" charset="0"/>
                <a:cs typeface="Arial" charset="0"/>
              </a:rPr>
              <a:t> La Formación de Profesionistas ante la</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Problemática Ambiental</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“Declaración de Chapala”</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1991</a:t>
            </a:r>
            <a:r>
              <a:rPr lang="es-MX" sz="1000" b="1">
                <a:solidFill>
                  <a:srgbClr val="0000FF"/>
                </a:solidFill>
                <a:latin typeface="Verdana" pitchFamily="34" charset="0"/>
                <a:cs typeface="Arial" charset="0"/>
              </a:rPr>
              <a:t>.</a:t>
            </a:r>
            <a:r>
              <a:rPr lang="es-ES" sz="1000" b="1">
                <a:solidFill>
                  <a:srgbClr val="0000FF"/>
                </a:solidFill>
                <a:latin typeface="Verdana" pitchFamily="34" charset="0"/>
                <a:cs typeface="Arial" charset="0"/>
              </a:rPr>
              <a:t> Encuentro sobre: La problemática ambiental de</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la frontera norte. UANL</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1991</a:t>
            </a:r>
            <a:r>
              <a:rPr lang="es-MX" sz="1000" b="1">
                <a:solidFill>
                  <a:srgbClr val="0000FF"/>
                </a:solidFill>
                <a:latin typeface="Verdana" pitchFamily="34" charset="0"/>
                <a:cs typeface="Arial" charset="0"/>
              </a:rPr>
              <a:t>.</a:t>
            </a:r>
            <a:r>
              <a:rPr lang="es-ES" sz="1000" b="1">
                <a:solidFill>
                  <a:srgbClr val="0000FF"/>
                </a:solidFill>
                <a:latin typeface="Verdana" pitchFamily="34" charset="0"/>
                <a:cs typeface="Arial" charset="0"/>
              </a:rPr>
              <a:t> La dimensión ambiental y la educación agrícola</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en la educación superior. UACH </a:t>
            </a:r>
            <a:endParaRPr lang="es-MX" sz="1000" b="1">
              <a:solidFill>
                <a:srgbClr val="0000FF"/>
              </a:solidFill>
              <a:latin typeface="Verdana" pitchFamily="34" charset="0"/>
              <a:cs typeface="Times New Roman" pitchFamily="18" charset="0"/>
            </a:endParaRPr>
          </a:p>
          <a:p>
            <a:r>
              <a:rPr lang="es-ES" sz="1000" b="1">
                <a:solidFill>
                  <a:srgbClr val="0000FF"/>
                </a:solidFill>
                <a:latin typeface="Verdana" pitchFamily="34" charset="0"/>
                <a:cs typeface="Arial" charset="0"/>
              </a:rPr>
              <a:t>1992 y 1997 1er y 2°</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Congreso Iberoamericano de</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Educación</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Ambiental</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1997</a:t>
            </a:r>
            <a:r>
              <a:rPr lang="es-MX" sz="1000" b="1">
                <a:solidFill>
                  <a:srgbClr val="0000FF"/>
                </a:solidFill>
                <a:latin typeface="Verdana" pitchFamily="34" charset="0"/>
                <a:cs typeface="Arial" charset="0"/>
              </a:rPr>
              <a:t>.</a:t>
            </a:r>
            <a:r>
              <a:rPr lang="es-ES" sz="1000" b="1">
                <a:solidFill>
                  <a:srgbClr val="0000FF"/>
                </a:solidFill>
                <a:latin typeface="Verdana" pitchFamily="34" charset="0"/>
                <a:cs typeface="Arial" charset="0"/>
              </a:rPr>
              <a:t> Reuniones </a:t>
            </a:r>
            <a:r>
              <a:rPr lang="es-MX" sz="1000" b="1">
                <a:solidFill>
                  <a:srgbClr val="0000FF"/>
                </a:solidFill>
                <a:latin typeface="Verdana" pitchFamily="34" charset="0"/>
                <a:cs typeface="Arial" charset="0"/>
              </a:rPr>
              <a:t>R</a:t>
            </a:r>
            <a:r>
              <a:rPr lang="es-ES" sz="1000" b="1">
                <a:solidFill>
                  <a:srgbClr val="0000FF"/>
                </a:solidFill>
                <a:latin typeface="Verdana" pitchFamily="34" charset="0"/>
                <a:cs typeface="Arial" charset="0"/>
              </a:rPr>
              <a:t>egionales sobre: “Educación</a:t>
            </a:r>
            <a:r>
              <a:rPr lang="es-MX" sz="1000" b="1">
                <a:solidFill>
                  <a:srgbClr val="0000FF"/>
                </a:solidFill>
                <a:latin typeface="Verdana" pitchFamily="34" charset="0"/>
                <a:cs typeface="Arial" charset="0"/>
              </a:rPr>
              <a:t> Superior</a:t>
            </a:r>
          </a:p>
          <a:p>
            <a:r>
              <a:rPr lang="es-ES" sz="1000" b="1">
                <a:solidFill>
                  <a:srgbClr val="0000FF"/>
                </a:solidFill>
                <a:latin typeface="Verdana" pitchFamily="34" charset="0"/>
                <a:cs typeface="Arial" charset="0"/>
              </a:rPr>
              <a:t>y Desarrollo</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Sustentable” </a:t>
            </a:r>
            <a:endParaRPr lang="es-ES" sz="1000" b="1">
              <a:solidFill>
                <a:srgbClr val="0000FF"/>
              </a:solidFill>
              <a:latin typeface="Verdana" pitchFamily="34" charset="0"/>
              <a:cs typeface="Times New Roman" pitchFamily="18" charset="0"/>
            </a:endParaRPr>
          </a:p>
          <a:p>
            <a:r>
              <a:rPr lang="es-ES" sz="1000" b="1">
                <a:solidFill>
                  <a:srgbClr val="0000FF"/>
                </a:solidFill>
                <a:latin typeface="Verdana" pitchFamily="34" charset="0"/>
                <a:cs typeface="Arial" charset="0"/>
              </a:rPr>
              <a:t>1998</a:t>
            </a:r>
            <a:r>
              <a:rPr lang="es-MX" sz="1000" b="1">
                <a:solidFill>
                  <a:srgbClr val="0000FF"/>
                </a:solidFill>
                <a:latin typeface="Verdana" pitchFamily="34" charset="0"/>
                <a:cs typeface="Arial" charset="0"/>
              </a:rPr>
              <a:t>.</a:t>
            </a:r>
            <a:r>
              <a:rPr lang="es-ES" sz="1000" b="1">
                <a:solidFill>
                  <a:srgbClr val="0000FF"/>
                </a:solidFill>
                <a:latin typeface="Verdana" pitchFamily="34" charset="0"/>
                <a:cs typeface="Arial" charset="0"/>
              </a:rPr>
              <a:t> Diplomado a distancia</a:t>
            </a:r>
            <a:r>
              <a:rPr lang="es-MX" sz="1000" b="1">
                <a:solidFill>
                  <a:srgbClr val="0000FF"/>
                </a:solidFill>
                <a:latin typeface="Verdana" pitchFamily="34" charset="0"/>
                <a:cs typeface="Arial" charset="0"/>
              </a:rPr>
              <a:t>:</a:t>
            </a:r>
            <a:r>
              <a:rPr lang="es-ES" sz="1000" b="1">
                <a:solidFill>
                  <a:srgbClr val="0000FF"/>
                </a:solidFill>
                <a:latin typeface="Verdana" pitchFamily="34" charset="0"/>
                <a:cs typeface="Arial" charset="0"/>
              </a:rPr>
              <a:t> </a:t>
            </a:r>
            <a:r>
              <a:rPr lang="es-MX" sz="1000" b="1">
                <a:solidFill>
                  <a:srgbClr val="0000FF"/>
                </a:solidFill>
                <a:latin typeface="Verdana" pitchFamily="34" charset="0"/>
                <a:cs typeface="Arial" charset="0"/>
              </a:rPr>
              <a:t>“</a:t>
            </a:r>
            <a:r>
              <a:rPr lang="es-ES" sz="1000" b="1">
                <a:solidFill>
                  <a:srgbClr val="0000FF"/>
                </a:solidFill>
                <a:latin typeface="Verdana" pitchFamily="34" charset="0"/>
                <a:cs typeface="Arial" charset="0"/>
              </a:rPr>
              <a:t>Prospectiva de la</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Educación Superior frente a los retos del Desarrollo</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Sustentable”</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1999</a:t>
            </a:r>
            <a:r>
              <a:rPr lang="es-MX" sz="1000" b="1">
                <a:solidFill>
                  <a:srgbClr val="0000FF"/>
                </a:solidFill>
                <a:latin typeface="Verdana" pitchFamily="34" charset="0"/>
                <a:cs typeface="Arial" charset="0"/>
              </a:rPr>
              <a:t>. Congreso Nacional de Investigación en Educación </a:t>
            </a:r>
          </a:p>
          <a:p>
            <a:r>
              <a:rPr lang="es-MX" sz="1000" b="1">
                <a:solidFill>
                  <a:srgbClr val="0000FF"/>
                </a:solidFill>
                <a:latin typeface="Verdana" pitchFamily="34" charset="0"/>
                <a:cs typeface="Arial" charset="0"/>
              </a:rPr>
              <a:t>Ambiental.</a:t>
            </a:r>
          </a:p>
          <a:p>
            <a:r>
              <a:rPr lang="es-MX" sz="1000" b="1">
                <a:solidFill>
                  <a:srgbClr val="0000FF"/>
                </a:solidFill>
                <a:latin typeface="Verdana" pitchFamily="34" charset="0"/>
                <a:cs typeface="Arial" charset="0"/>
              </a:rPr>
              <a:t>1999. </a:t>
            </a:r>
            <a:r>
              <a:rPr lang="es-ES" sz="1000" b="1">
                <a:solidFill>
                  <a:srgbClr val="0000FF"/>
                </a:solidFill>
                <a:latin typeface="Verdana" pitchFamily="34" charset="0"/>
                <a:cs typeface="Arial" charset="0"/>
              </a:rPr>
              <a:t>Reuniones Temáticas Nacionales: “Manejo</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Recursos</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Pesqueros”, y</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 “La educación e</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investigación para el</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desarrollo forestal</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sustentable”</a:t>
            </a:r>
            <a:endParaRPr lang="es-MX" sz="1000" b="1">
              <a:solidFill>
                <a:srgbClr val="0000FF"/>
              </a:solidFill>
              <a:latin typeface="Verdana" pitchFamily="34" charset="0"/>
              <a:cs typeface="Arial" charset="0"/>
            </a:endParaRPr>
          </a:p>
          <a:p>
            <a:r>
              <a:rPr lang="es-MX" sz="1000" b="1">
                <a:solidFill>
                  <a:srgbClr val="0000FF"/>
                </a:solidFill>
                <a:latin typeface="Verdana" pitchFamily="34" charset="0"/>
                <a:cs typeface="Arial" charset="0"/>
              </a:rPr>
              <a:t>1999. Constitución de la Academia Nacional de Educación</a:t>
            </a:r>
          </a:p>
          <a:p>
            <a:r>
              <a:rPr lang="es-MX" sz="1000" b="1">
                <a:solidFill>
                  <a:srgbClr val="0000FF"/>
                </a:solidFill>
                <a:latin typeface="Verdana" pitchFamily="34" charset="0"/>
                <a:cs typeface="Arial" charset="0"/>
              </a:rPr>
              <a:t>Ambiental, ANEA.</a:t>
            </a:r>
          </a:p>
          <a:p>
            <a:r>
              <a:rPr lang="es-ES" sz="1000" b="1">
                <a:solidFill>
                  <a:srgbClr val="0000FF"/>
                </a:solidFill>
                <a:latin typeface="Verdana" pitchFamily="34" charset="0"/>
                <a:cs typeface="Arial" charset="0"/>
              </a:rPr>
              <a:t>2000</a:t>
            </a:r>
            <a:r>
              <a:rPr lang="es-MX" sz="1000" b="1">
                <a:solidFill>
                  <a:srgbClr val="0000FF"/>
                </a:solidFill>
                <a:latin typeface="Verdana" pitchFamily="34" charset="0"/>
                <a:cs typeface="Arial" charset="0"/>
              </a:rPr>
              <a:t>.</a:t>
            </a:r>
            <a:r>
              <a:rPr lang="es-ES" sz="1000" b="1">
                <a:solidFill>
                  <a:srgbClr val="0000FF"/>
                </a:solidFill>
                <a:latin typeface="Verdana" pitchFamily="34" charset="0"/>
                <a:cs typeface="Arial" charset="0"/>
              </a:rPr>
              <a:t> Consorcio Mexicano de Programa</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Ambientales</a:t>
            </a:r>
            <a:endParaRPr lang="es-MX" sz="1000" b="1">
              <a:solidFill>
                <a:srgbClr val="0000FF"/>
              </a:solidFill>
              <a:latin typeface="Verdana" pitchFamily="34" charset="0"/>
              <a:cs typeface="Arial" charset="0"/>
            </a:endParaRPr>
          </a:p>
          <a:p>
            <a:r>
              <a:rPr lang="es-ES" sz="1000" b="1">
                <a:solidFill>
                  <a:srgbClr val="0000FF"/>
                </a:solidFill>
                <a:latin typeface="Verdana" pitchFamily="34" charset="0"/>
                <a:cs typeface="Arial" charset="0"/>
              </a:rPr>
              <a:t>Institucionales</a:t>
            </a:r>
            <a:r>
              <a:rPr lang="es-MX" sz="1000" b="1">
                <a:solidFill>
                  <a:srgbClr val="0000FF"/>
                </a:solidFill>
                <a:latin typeface="Verdana" pitchFamily="34" charset="0"/>
                <a:cs typeface="Arial" charset="0"/>
              </a:rPr>
              <a:t>. </a:t>
            </a:r>
          </a:p>
          <a:p>
            <a:r>
              <a:rPr lang="es-ES" sz="1000" b="1">
                <a:solidFill>
                  <a:srgbClr val="0000FF"/>
                </a:solidFill>
                <a:latin typeface="Verdana" pitchFamily="34" charset="0"/>
                <a:cs typeface="Arial" charset="0"/>
              </a:rPr>
              <a:t> 1999</a:t>
            </a:r>
            <a:r>
              <a:rPr lang="es-MX" sz="1000" b="1">
                <a:solidFill>
                  <a:srgbClr val="0000FF"/>
                </a:solidFill>
                <a:latin typeface="Verdana" pitchFamily="34" charset="0"/>
                <a:cs typeface="Arial" charset="0"/>
              </a:rPr>
              <a:t>–2000. </a:t>
            </a:r>
            <a:r>
              <a:rPr lang="es-ES" sz="1000" b="1">
                <a:solidFill>
                  <a:srgbClr val="0000FF"/>
                </a:solidFill>
                <a:latin typeface="Verdana" pitchFamily="34" charset="0"/>
                <a:cs typeface="Arial" charset="0"/>
              </a:rPr>
              <a:t>III </a:t>
            </a:r>
            <a:r>
              <a:rPr lang="es-MX" sz="1000" b="1">
                <a:solidFill>
                  <a:srgbClr val="0000FF"/>
                </a:solidFill>
                <a:latin typeface="Verdana" pitchFamily="34" charset="0"/>
                <a:cs typeface="Arial" charset="0"/>
              </a:rPr>
              <a:t>y IV </a:t>
            </a:r>
            <a:r>
              <a:rPr lang="es-ES" sz="1000" b="1">
                <a:solidFill>
                  <a:srgbClr val="0000FF"/>
                </a:solidFill>
                <a:latin typeface="Verdana" pitchFamily="34" charset="0"/>
                <a:cs typeface="Arial" charset="0"/>
              </a:rPr>
              <a:t>Foro </a:t>
            </a:r>
            <a:r>
              <a:rPr lang="es-MX" sz="1000" b="1">
                <a:solidFill>
                  <a:srgbClr val="0000FF"/>
                </a:solidFill>
                <a:latin typeface="Verdana" pitchFamily="34" charset="0"/>
                <a:cs typeface="Arial" charset="0"/>
              </a:rPr>
              <a:t>A</a:t>
            </a:r>
            <a:r>
              <a:rPr lang="es-ES" sz="1000" b="1">
                <a:solidFill>
                  <a:srgbClr val="0000FF"/>
                </a:solidFill>
                <a:latin typeface="Verdana" pitchFamily="34" charset="0"/>
                <a:cs typeface="Arial" charset="0"/>
              </a:rPr>
              <a:t>mbiental Juvenil de</a:t>
            </a:r>
            <a:r>
              <a:rPr lang="es-MX" sz="1000" b="1">
                <a:solidFill>
                  <a:srgbClr val="0000FF"/>
                </a:solidFill>
                <a:latin typeface="Verdana" pitchFamily="34" charset="0"/>
                <a:cs typeface="Arial" charset="0"/>
              </a:rPr>
              <a:t> </a:t>
            </a:r>
            <a:r>
              <a:rPr lang="es-ES" sz="1000" b="1">
                <a:solidFill>
                  <a:srgbClr val="0000FF"/>
                </a:solidFill>
                <a:latin typeface="Verdana" pitchFamily="34" charset="0"/>
                <a:cs typeface="Arial" charset="0"/>
              </a:rPr>
              <a:t>México.</a:t>
            </a:r>
            <a:endParaRPr lang="es-MX" sz="1000" b="1">
              <a:solidFill>
                <a:srgbClr val="0000FF"/>
              </a:solidFill>
              <a:latin typeface="Verdana" pitchFamily="34" charset="0"/>
              <a:cs typeface="Arial" charset="0"/>
            </a:endParaRPr>
          </a:p>
          <a:p>
            <a:endParaRPr lang="es-MX" sz="1000" b="1">
              <a:solidFill>
                <a:srgbClr val="0000FF"/>
              </a:solidFill>
              <a:latin typeface="Verdana" pitchFamily="34" charset="0"/>
              <a:cs typeface="Arial" charset="0"/>
            </a:endParaRPr>
          </a:p>
          <a:p>
            <a:endParaRPr lang="es-MX" sz="1000" b="1">
              <a:solidFill>
                <a:srgbClr val="0000FF"/>
              </a:solidFill>
              <a:latin typeface="Verdana" pitchFamily="34" charset="0"/>
              <a:cs typeface="Arial" charset="0"/>
            </a:endParaRPr>
          </a:p>
          <a:p>
            <a:r>
              <a:rPr lang="es-MX" sz="2000" b="1">
                <a:solidFill>
                  <a:srgbClr val="0000FF"/>
                </a:solidFill>
                <a:latin typeface="Verdana" pitchFamily="34" charset="0"/>
              </a:rPr>
              <a:t>Educación Ambiental en</a:t>
            </a:r>
            <a:r>
              <a:rPr lang="es-MX" sz="2000" b="1">
                <a:solidFill>
                  <a:schemeClr val="tx2"/>
                </a:solidFill>
                <a:latin typeface="Verdana" pitchFamily="34" charset="0"/>
              </a:rPr>
              <a:t> </a:t>
            </a:r>
          </a:p>
          <a:p>
            <a:r>
              <a:rPr lang="es-MX" sz="2000" b="1">
                <a:solidFill>
                  <a:srgbClr val="0000FF"/>
                </a:solidFill>
                <a:latin typeface="Verdana" pitchFamily="34" charset="0"/>
              </a:rPr>
              <a:t>México</a:t>
            </a:r>
          </a:p>
          <a:p>
            <a:endParaRPr lang="es-ES" sz="900"/>
          </a:p>
          <a:p>
            <a:endParaRPr lang="es-ES" sz="1000" b="1">
              <a:solidFill>
                <a:schemeClr val="tx2"/>
              </a:solidFill>
              <a:latin typeface="Verdana" pitchFamily="34" charset="0"/>
              <a:cs typeface="Arial" charset="0"/>
            </a:endParaRPr>
          </a:p>
        </p:txBody>
      </p:sp>
      <p:sp>
        <p:nvSpPr>
          <p:cNvPr id="13316" name="Text Box 4"/>
          <p:cNvSpPr txBox="1">
            <a:spLocks noChangeArrowheads="1"/>
          </p:cNvSpPr>
          <p:nvPr/>
        </p:nvSpPr>
        <p:spPr bwMode="auto">
          <a:xfrm>
            <a:off x="4795838" y="854075"/>
            <a:ext cx="4459287" cy="5554663"/>
          </a:xfrm>
          <a:prstGeom prst="rect">
            <a:avLst/>
          </a:prstGeom>
          <a:noFill/>
          <a:ln w="9525">
            <a:noFill/>
            <a:miter lim="800000"/>
            <a:headEnd/>
            <a:tailEnd/>
          </a:ln>
        </p:spPr>
        <p:txBody>
          <a:bodyPr wrap="none">
            <a:spAutoFit/>
          </a:bodyPr>
          <a:lstStyle/>
          <a:p>
            <a:r>
              <a:rPr lang="es-MX" sz="1600" dirty="0">
                <a:solidFill>
                  <a:srgbClr val="0000FF"/>
                </a:solidFill>
                <a:latin typeface="Verdana" pitchFamily="34" charset="0"/>
              </a:rPr>
              <a:t>2000</a:t>
            </a:r>
          </a:p>
          <a:p>
            <a:r>
              <a:rPr lang="es-ES_tradnl" sz="1000" b="1" dirty="0">
                <a:solidFill>
                  <a:srgbClr val="0000FF"/>
                </a:solidFill>
                <a:latin typeface="Verdana" pitchFamily="34" charset="0"/>
                <a:cs typeface="Arial" charset="0"/>
              </a:rPr>
              <a:t>2001 Taller Nacional: “Construcción de indicadores para</a:t>
            </a:r>
          </a:p>
          <a:p>
            <a:r>
              <a:rPr lang="es-ES_tradnl" sz="1000" b="1" dirty="0">
                <a:solidFill>
                  <a:srgbClr val="0000FF"/>
                </a:solidFill>
                <a:latin typeface="Verdana" pitchFamily="34" charset="0"/>
                <a:cs typeface="Arial" charset="0"/>
              </a:rPr>
              <a:t>evaluar la sustentabilidad de las universidades. La</a:t>
            </a:r>
          </a:p>
          <a:p>
            <a:r>
              <a:rPr lang="es-ES_tradnl" sz="1000" b="1" dirty="0">
                <a:solidFill>
                  <a:srgbClr val="0000FF"/>
                </a:solidFill>
                <a:latin typeface="Verdana" pitchFamily="34" charset="0"/>
                <a:cs typeface="Arial" charset="0"/>
              </a:rPr>
              <a:t>universidad ante Río + 10”. </a:t>
            </a:r>
          </a:p>
          <a:p>
            <a:r>
              <a:rPr lang="es-ES_tradnl" sz="1000" b="1" dirty="0">
                <a:solidFill>
                  <a:srgbClr val="0000FF"/>
                </a:solidFill>
                <a:latin typeface="Verdana" pitchFamily="34" charset="0"/>
                <a:cs typeface="Arial" charset="0"/>
              </a:rPr>
              <a:t>Taller de especialistas: “Perspectivas de la educación</a:t>
            </a:r>
          </a:p>
          <a:p>
            <a:r>
              <a:rPr lang="es-ES_tradnl" sz="1000" b="1" dirty="0">
                <a:solidFill>
                  <a:srgbClr val="0000FF"/>
                </a:solidFill>
                <a:latin typeface="Verdana" pitchFamily="34" charset="0"/>
                <a:cs typeface="Arial" charset="0"/>
              </a:rPr>
              <a:t>ambiental en México. Hacia la Cumbre de</a:t>
            </a:r>
          </a:p>
          <a:p>
            <a:r>
              <a:rPr lang="es-ES_tradnl" sz="1000" b="1" dirty="0">
                <a:solidFill>
                  <a:srgbClr val="0000FF"/>
                </a:solidFill>
                <a:latin typeface="Verdana" pitchFamily="34" charset="0"/>
                <a:cs typeface="Arial" charset="0"/>
              </a:rPr>
              <a:t>Desarrollo Sostenible”. </a:t>
            </a:r>
            <a:endParaRPr lang="es-MX" sz="1000" b="1" dirty="0">
              <a:solidFill>
                <a:srgbClr val="0000FF"/>
              </a:solidFill>
              <a:latin typeface="Verdana" pitchFamily="34" charset="0"/>
              <a:cs typeface="Arial" charset="0"/>
            </a:endParaRPr>
          </a:p>
          <a:p>
            <a:r>
              <a:rPr lang="es-MX" sz="1000" b="1" dirty="0">
                <a:solidFill>
                  <a:srgbClr val="0000FF"/>
                </a:solidFill>
                <a:latin typeface="Verdana" pitchFamily="34" charset="0"/>
                <a:cs typeface="Arial" charset="0"/>
              </a:rPr>
              <a:t>2002 “Encuentro las universidades frente a la problemática</a:t>
            </a:r>
          </a:p>
          <a:p>
            <a:r>
              <a:rPr lang="es-MX" sz="1000" b="1" dirty="0">
                <a:solidFill>
                  <a:srgbClr val="0000FF"/>
                </a:solidFill>
                <a:latin typeface="Verdana" pitchFamily="34" charset="0"/>
                <a:cs typeface="Arial" charset="0"/>
              </a:rPr>
              <a:t>ambiental del Agua”. </a:t>
            </a:r>
          </a:p>
          <a:p>
            <a:r>
              <a:rPr lang="es-MX" sz="1000" b="1" dirty="0">
                <a:solidFill>
                  <a:srgbClr val="0000FF"/>
                </a:solidFill>
                <a:latin typeface="Verdana" pitchFamily="34" charset="0"/>
                <a:cs typeface="Arial" charset="0"/>
              </a:rPr>
              <a:t>“Foro Nacional de Educación Ambiental para un Desarrollo</a:t>
            </a:r>
          </a:p>
          <a:p>
            <a:r>
              <a:rPr lang="es-MX" sz="1000" b="1" dirty="0">
                <a:solidFill>
                  <a:srgbClr val="0000FF"/>
                </a:solidFill>
                <a:latin typeface="Verdana" pitchFamily="34" charset="0"/>
                <a:cs typeface="Arial" charset="0"/>
              </a:rPr>
              <a:t>Sustentable”. </a:t>
            </a:r>
          </a:p>
          <a:p>
            <a:r>
              <a:rPr lang="es-MX" sz="1000" b="1" dirty="0">
                <a:solidFill>
                  <a:srgbClr val="0000FF"/>
                </a:solidFill>
                <a:latin typeface="Verdana" pitchFamily="34" charset="0"/>
                <a:cs typeface="Arial" charset="0"/>
              </a:rPr>
              <a:t>“</a:t>
            </a:r>
            <a:r>
              <a:rPr lang="es-ES" sz="1000" b="1" dirty="0">
                <a:solidFill>
                  <a:srgbClr val="0000FF"/>
                </a:solidFill>
                <a:latin typeface="Verdana" pitchFamily="34" charset="0"/>
                <a:cs typeface="Arial" charset="0"/>
              </a:rPr>
              <a:t>Formación Ambiental para la elaboración de Planes</a:t>
            </a:r>
            <a:endParaRPr lang="es-MX" sz="1000" b="1" dirty="0">
              <a:solidFill>
                <a:srgbClr val="0000FF"/>
              </a:solidFill>
              <a:latin typeface="Verdana" pitchFamily="34" charset="0"/>
              <a:cs typeface="Arial" charset="0"/>
            </a:endParaRPr>
          </a:p>
          <a:p>
            <a:r>
              <a:rPr lang="es-ES" sz="1000" b="1" dirty="0">
                <a:solidFill>
                  <a:srgbClr val="0000FF"/>
                </a:solidFill>
                <a:latin typeface="Verdana" pitchFamily="34" charset="0"/>
                <a:cs typeface="Arial" charset="0"/>
              </a:rPr>
              <a:t>Ambientales Institucionales</a:t>
            </a:r>
            <a:r>
              <a:rPr lang="es-MX" sz="1000" b="1" dirty="0">
                <a:solidFill>
                  <a:srgbClr val="0000FF"/>
                </a:solidFill>
                <a:latin typeface="Verdana" pitchFamily="34" charset="0"/>
                <a:cs typeface="Arial" charset="0"/>
              </a:rPr>
              <a:t>”</a:t>
            </a:r>
            <a:r>
              <a:rPr lang="es-ES" sz="1000" b="1" dirty="0">
                <a:solidFill>
                  <a:srgbClr val="0000FF"/>
                </a:solidFill>
                <a:latin typeface="Verdana" pitchFamily="34" charset="0"/>
                <a:cs typeface="Arial" charset="0"/>
              </a:rPr>
              <a:t>. </a:t>
            </a:r>
            <a:endParaRPr lang="es-MX" sz="1000" b="1" dirty="0">
              <a:solidFill>
                <a:srgbClr val="0000FF"/>
              </a:solidFill>
              <a:latin typeface="Verdana" pitchFamily="34" charset="0"/>
              <a:cs typeface="Arial" charset="0"/>
            </a:endParaRPr>
          </a:p>
          <a:p>
            <a:r>
              <a:rPr lang="es-MX" sz="1000" b="1" dirty="0">
                <a:solidFill>
                  <a:srgbClr val="0000FF"/>
                </a:solidFill>
                <a:latin typeface="Verdana" pitchFamily="34" charset="0"/>
                <a:cs typeface="Arial" charset="0"/>
              </a:rPr>
              <a:t>“Foro de Incorporación de la perspectiva  ambiental al</a:t>
            </a:r>
          </a:p>
          <a:p>
            <a:r>
              <a:rPr lang="es-MX" sz="1000" b="1" dirty="0" err="1">
                <a:solidFill>
                  <a:srgbClr val="0000FF"/>
                </a:solidFill>
                <a:latin typeface="Verdana" pitchFamily="34" charset="0"/>
                <a:cs typeface="Arial" charset="0"/>
              </a:rPr>
              <a:t>curriculum</a:t>
            </a:r>
            <a:r>
              <a:rPr lang="es-MX" sz="1000" b="1" dirty="0">
                <a:solidFill>
                  <a:srgbClr val="0000FF"/>
                </a:solidFill>
                <a:latin typeface="Verdana" pitchFamily="34" charset="0"/>
                <a:cs typeface="Arial" charset="0"/>
              </a:rPr>
              <a:t> de la educación técnica y </a:t>
            </a:r>
          </a:p>
          <a:p>
            <a:r>
              <a:rPr lang="es-MX" sz="1000" b="1" dirty="0">
                <a:solidFill>
                  <a:srgbClr val="0000FF"/>
                </a:solidFill>
                <a:latin typeface="Verdana" pitchFamily="34" charset="0"/>
                <a:cs typeface="Arial" charset="0"/>
              </a:rPr>
              <a:t>profesional”. </a:t>
            </a:r>
            <a:r>
              <a:rPr lang="es-MX" sz="1000" b="1" dirty="0" err="1">
                <a:solidFill>
                  <a:srgbClr val="0000FF"/>
                </a:solidFill>
                <a:latin typeface="Verdana" pitchFamily="34" charset="0"/>
                <a:cs typeface="Arial" charset="0"/>
              </a:rPr>
              <a:t>UASLP</a:t>
            </a:r>
            <a:r>
              <a:rPr lang="es-MX" sz="1000" b="1" dirty="0">
                <a:solidFill>
                  <a:srgbClr val="0000FF"/>
                </a:solidFill>
                <a:latin typeface="Verdana" pitchFamily="34" charset="0"/>
                <a:cs typeface="Arial" charset="0"/>
              </a:rPr>
              <a:t> y otros.</a:t>
            </a:r>
          </a:p>
          <a:p>
            <a:r>
              <a:rPr lang="es-MX" sz="900" b="1" dirty="0">
                <a:solidFill>
                  <a:srgbClr val="0000FF"/>
                </a:solidFill>
                <a:latin typeface="Verdana" pitchFamily="34" charset="0"/>
                <a:cs typeface="Arial" charset="0"/>
              </a:rPr>
              <a:t>2004 “</a:t>
            </a:r>
            <a:r>
              <a:rPr lang="es-ES" sz="900" b="1" dirty="0">
                <a:solidFill>
                  <a:srgbClr val="0000FF"/>
                </a:solidFill>
                <a:latin typeface="Verdana" pitchFamily="34" charset="0"/>
                <a:cs typeface="Arial" charset="0"/>
              </a:rPr>
              <a:t>Formación Ambiental para la elaboración de Planes</a:t>
            </a:r>
            <a:endParaRPr lang="es-MX" sz="900" b="1" dirty="0">
              <a:solidFill>
                <a:srgbClr val="0000FF"/>
              </a:solidFill>
              <a:latin typeface="Verdana" pitchFamily="34" charset="0"/>
              <a:cs typeface="Arial" charset="0"/>
            </a:endParaRPr>
          </a:p>
          <a:p>
            <a:r>
              <a:rPr lang="es-ES" sz="900" b="1" dirty="0">
                <a:solidFill>
                  <a:srgbClr val="0000FF"/>
                </a:solidFill>
                <a:latin typeface="Verdana" pitchFamily="34" charset="0"/>
                <a:cs typeface="Arial" charset="0"/>
              </a:rPr>
              <a:t>Ambientales Institucionales</a:t>
            </a:r>
            <a:r>
              <a:rPr lang="es-MX" sz="900" b="1" dirty="0">
                <a:solidFill>
                  <a:srgbClr val="0000FF"/>
                </a:solidFill>
                <a:latin typeface="Verdana" pitchFamily="34" charset="0"/>
                <a:cs typeface="Arial" charset="0"/>
              </a:rPr>
              <a:t>”</a:t>
            </a:r>
            <a:r>
              <a:rPr lang="es-ES" sz="900" b="1" dirty="0">
                <a:solidFill>
                  <a:srgbClr val="0000FF"/>
                </a:solidFill>
                <a:latin typeface="Verdana" pitchFamily="34" charset="0"/>
                <a:cs typeface="Arial" charset="0"/>
              </a:rPr>
              <a:t>. Región </a:t>
            </a:r>
            <a:r>
              <a:rPr lang="es-MX" sz="900" b="1" dirty="0">
                <a:solidFill>
                  <a:srgbClr val="0000FF"/>
                </a:solidFill>
                <a:latin typeface="Verdana" pitchFamily="34" charset="0"/>
                <a:cs typeface="Arial" charset="0"/>
              </a:rPr>
              <a:t>Centro Occidente,</a:t>
            </a:r>
          </a:p>
          <a:p>
            <a:r>
              <a:rPr lang="es-MX" sz="900" b="1" dirty="0">
                <a:solidFill>
                  <a:srgbClr val="0000FF"/>
                </a:solidFill>
                <a:latin typeface="Verdana" pitchFamily="34" charset="0"/>
                <a:cs typeface="Arial" charset="0"/>
              </a:rPr>
              <a:t>Noreste y Centro Sur de la  </a:t>
            </a:r>
            <a:r>
              <a:rPr lang="es-MX" sz="900" b="1" dirty="0" err="1">
                <a:solidFill>
                  <a:srgbClr val="0000FF"/>
                </a:solidFill>
                <a:latin typeface="Verdana" pitchFamily="34" charset="0"/>
                <a:cs typeface="Arial" charset="0"/>
              </a:rPr>
              <a:t>ANUIES</a:t>
            </a:r>
            <a:r>
              <a:rPr lang="es-MX" sz="900" b="1" dirty="0">
                <a:solidFill>
                  <a:srgbClr val="0000FF"/>
                </a:solidFill>
                <a:latin typeface="Verdana" pitchFamily="34" charset="0"/>
                <a:cs typeface="Arial" charset="0"/>
              </a:rPr>
              <a:t>. </a:t>
            </a:r>
          </a:p>
          <a:p>
            <a:r>
              <a:rPr lang="es-MX" sz="900" b="1" dirty="0">
                <a:solidFill>
                  <a:srgbClr val="0000FF"/>
                </a:solidFill>
                <a:latin typeface="Verdana" pitchFamily="34" charset="0"/>
                <a:cs typeface="Arial" charset="0"/>
              </a:rPr>
              <a:t>2004. “</a:t>
            </a:r>
            <a:r>
              <a:rPr lang="es-ES" sz="900" b="1" dirty="0">
                <a:solidFill>
                  <a:srgbClr val="0000FF"/>
                </a:solidFill>
                <a:latin typeface="Verdana" pitchFamily="34" charset="0"/>
                <a:cs typeface="Arial" charset="0"/>
              </a:rPr>
              <a:t>Foro de Discusión en Educación Superior y</a:t>
            </a:r>
            <a:r>
              <a:rPr lang="es-MX" sz="900" b="1" dirty="0">
                <a:solidFill>
                  <a:srgbClr val="0000FF"/>
                </a:solidFill>
                <a:latin typeface="Verdana" pitchFamily="34" charset="0"/>
                <a:cs typeface="Arial" charset="0"/>
              </a:rPr>
              <a:t> </a:t>
            </a:r>
          </a:p>
          <a:p>
            <a:r>
              <a:rPr lang="es-ES" sz="900" b="1" dirty="0">
                <a:solidFill>
                  <a:srgbClr val="0000FF"/>
                </a:solidFill>
                <a:latin typeface="Verdana" pitchFamily="34" charset="0"/>
                <a:cs typeface="Arial" charset="0"/>
              </a:rPr>
              <a:t>Desarrollo Sustentable</a:t>
            </a:r>
            <a:r>
              <a:rPr lang="es-MX" sz="900" b="1" dirty="0">
                <a:solidFill>
                  <a:srgbClr val="0000FF"/>
                </a:solidFill>
                <a:latin typeface="Verdana" pitchFamily="34" charset="0"/>
                <a:cs typeface="Arial" charset="0"/>
              </a:rPr>
              <a:t>” </a:t>
            </a:r>
          </a:p>
          <a:p>
            <a:r>
              <a:rPr lang="es-MX" sz="900" b="1" dirty="0">
                <a:solidFill>
                  <a:srgbClr val="0000FF"/>
                </a:solidFill>
                <a:latin typeface="Verdana" pitchFamily="34" charset="0"/>
                <a:cs typeface="Arial" charset="0"/>
              </a:rPr>
              <a:t>2005. “</a:t>
            </a:r>
            <a:r>
              <a:rPr lang="es-ES_tradnl" sz="900" b="1" dirty="0">
                <a:solidFill>
                  <a:srgbClr val="0000FF"/>
                </a:solidFill>
                <a:latin typeface="Verdana" pitchFamily="34" charset="0"/>
                <a:ea typeface="MS Mincho" pitchFamily="49" charset="-128"/>
              </a:rPr>
              <a:t>Encuentro Nacional de Educación Ambiental para el</a:t>
            </a:r>
          </a:p>
          <a:p>
            <a:r>
              <a:rPr lang="es-ES_tradnl" sz="900" b="1" dirty="0">
                <a:solidFill>
                  <a:srgbClr val="0000FF"/>
                </a:solidFill>
                <a:latin typeface="Verdana" pitchFamily="34" charset="0"/>
                <a:ea typeface="MS Mincho" pitchFamily="49" charset="-128"/>
              </a:rPr>
              <a:t>Desarrollo Sustentable “Diez Años para Cambiar al</a:t>
            </a:r>
          </a:p>
          <a:p>
            <a:r>
              <a:rPr lang="es-ES_tradnl" sz="900" b="1" dirty="0">
                <a:solidFill>
                  <a:srgbClr val="0000FF"/>
                </a:solidFill>
                <a:latin typeface="Verdana" pitchFamily="34" charset="0"/>
                <a:ea typeface="MS Mincho" pitchFamily="49" charset="-128"/>
              </a:rPr>
              <a:t>mundo” </a:t>
            </a:r>
          </a:p>
          <a:p>
            <a:r>
              <a:rPr lang="es-MX" sz="900" b="1" dirty="0">
                <a:solidFill>
                  <a:srgbClr val="0000FF"/>
                </a:solidFill>
                <a:latin typeface="Verdana" pitchFamily="34" charset="0"/>
                <a:cs typeface="Arial" charset="0"/>
              </a:rPr>
              <a:t>2005 “</a:t>
            </a:r>
            <a:r>
              <a:rPr lang="es-ES" sz="900" b="1" dirty="0">
                <a:solidFill>
                  <a:srgbClr val="0000FF"/>
                </a:solidFill>
                <a:latin typeface="Verdana" pitchFamily="34" charset="0"/>
                <a:cs typeface="Arial" charset="0"/>
              </a:rPr>
              <a:t>Formación Ambiental para la elaboración de Planes</a:t>
            </a:r>
            <a:endParaRPr lang="es-MX" sz="900" b="1" dirty="0">
              <a:solidFill>
                <a:srgbClr val="0000FF"/>
              </a:solidFill>
              <a:latin typeface="Verdana" pitchFamily="34" charset="0"/>
              <a:cs typeface="Arial" charset="0"/>
            </a:endParaRPr>
          </a:p>
          <a:p>
            <a:r>
              <a:rPr lang="es-ES" sz="900" b="1" dirty="0">
                <a:solidFill>
                  <a:srgbClr val="0000FF"/>
                </a:solidFill>
                <a:latin typeface="Verdana" pitchFamily="34" charset="0"/>
                <a:cs typeface="Arial" charset="0"/>
              </a:rPr>
              <a:t>Ambientales Institucionales</a:t>
            </a:r>
            <a:r>
              <a:rPr lang="es-MX" sz="900" b="1" dirty="0">
                <a:solidFill>
                  <a:srgbClr val="0000FF"/>
                </a:solidFill>
                <a:latin typeface="Verdana" pitchFamily="34" charset="0"/>
                <a:cs typeface="Arial" charset="0"/>
              </a:rPr>
              <a:t>” Región Metropolitana de la </a:t>
            </a:r>
          </a:p>
          <a:p>
            <a:r>
              <a:rPr lang="es-MX" sz="900" b="1" dirty="0" err="1">
                <a:solidFill>
                  <a:srgbClr val="0000FF"/>
                </a:solidFill>
                <a:latin typeface="Verdana" pitchFamily="34" charset="0"/>
                <a:cs typeface="Arial" charset="0"/>
              </a:rPr>
              <a:t>ANUIES</a:t>
            </a:r>
            <a:r>
              <a:rPr lang="es-ES" sz="900" b="1" dirty="0">
                <a:solidFill>
                  <a:srgbClr val="0000FF"/>
                </a:solidFill>
                <a:latin typeface="Verdana" pitchFamily="34" charset="0"/>
                <a:cs typeface="Arial" charset="0"/>
              </a:rPr>
              <a:t>. </a:t>
            </a:r>
            <a:endParaRPr lang="es-MX" sz="900" b="1" dirty="0">
              <a:solidFill>
                <a:srgbClr val="0000FF"/>
              </a:solidFill>
              <a:latin typeface="Verdana" pitchFamily="34" charset="0"/>
              <a:cs typeface="Arial" charset="0"/>
            </a:endParaRPr>
          </a:p>
          <a:p>
            <a:r>
              <a:rPr lang="es-MX" sz="900" b="1" dirty="0">
                <a:solidFill>
                  <a:srgbClr val="0000FF"/>
                </a:solidFill>
                <a:latin typeface="Verdana" pitchFamily="34" charset="0"/>
                <a:cs typeface="Arial" charset="0"/>
              </a:rPr>
              <a:t>2005 </a:t>
            </a:r>
            <a:r>
              <a:rPr lang="es-ES" sz="900" b="1" dirty="0">
                <a:solidFill>
                  <a:srgbClr val="0000FF"/>
                </a:solidFill>
                <a:latin typeface="Verdana" pitchFamily="34" charset="0"/>
                <a:cs typeface="Times New Roman" pitchFamily="18" charset="0"/>
              </a:rPr>
              <a:t>Compromiso Nacional con el Decenio de la Educación</a:t>
            </a:r>
            <a:endParaRPr lang="es-MX" sz="900" b="1" dirty="0">
              <a:solidFill>
                <a:srgbClr val="0000FF"/>
              </a:solidFill>
              <a:latin typeface="Verdana" pitchFamily="34" charset="0"/>
              <a:cs typeface="Times New Roman" pitchFamily="18" charset="0"/>
            </a:endParaRPr>
          </a:p>
          <a:p>
            <a:r>
              <a:rPr lang="es-ES" sz="900" b="1" dirty="0">
                <a:solidFill>
                  <a:srgbClr val="0000FF"/>
                </a:solidFill>
                <a:latin typeface="Verdana" pitchFamily="34" charset="0"/>
                <a:cs typeface="Times New Roman" pitchFamily="18" charset="0"/>
              </a:rPr>
              <a:t>para el Desarrollo Sostenible</a:t>
            </a:r>
            <a:r>
              <a:rPr lang="es-ES" sz="900" b="1" i="1" dirty="0">
                <a:solidFill>
                  <a:srgbClr val="0000FF"/>
                </a:solidFill>
                <a:latin typeface="Verdana" pitchFamily="34" charset="0"/>
                <a:cs typeface="Times New Roman" pitchFamily="18" charset="0"/>
              </a:rPr>
              <a:t>. </a:t>
            </a:r>
            <a:endParaRPr lang="es-MX" sz="900" b="1" i="1" dirty="0">
              <a:solidFill>
                <a:srgbClr val="0000FF"/>
              </a:solidFill>
              <a:latin typeface="Verdana" pitchFamily="34" charset="0"/>
              <a:cs typeface="Times New Roman" pitchFamily="18" charset="0"/>
            </a:endParaRPr>
          </a:p>
          <a:p>
            <a:r>
              <a:rPr lang="es-MX" sz="900" b="1" dirty="0">
                <a:solidFill>
                  <a:srgbClr val="0000FF"/>
                </a:solidFill>
                <a:latin typeface="Verdana" pitchFamily="34" charset="0"/>
                <a:cs typeface="Times New Roman" pitchFamily="18" charset="0"/>
              </a:rPr>
              <a:t>2008 </a:t>
            </a:r>
            <a:r>
              <a:rPr lang="es-ES" sz="900" b="1" dirty="0">
                <a:solidFill>
                  <a:srgbClr val="0000FF"/>
                </a:solidFill>
                <a:latin typeface="Verdana" pitchFamily="34" charset="0"/>
                <a:cs typeface="Times New Roman" pitchFamily="18" charset="0"/>
              </a:rPr>
              <a:t>Foro </a:t>
            </a:r>
            <a:r>
              <a:rPr lang="es-ES" sz="900" b="1" dirty="0" err="1">
                <a:solidFill>
                  <a:srgbClr val="0000FF"/>
                </a:solidFill>
                <a:latin typeface="Verdana" pitchFamily="34" charset="0"/>
                <a:cs typeface="Times New Roman" pitchFamily="18" charset="0"/>
              </a:rPr>
              <a:t>Tbilisi</a:t>
            </a:r>
            <a:r>
              <a:rPr lang="es-ES" sz="900" b="1" dirty="0">
                <a:solidFill>
                  <a:srgbClr val="0000FF"/>
                </a:solidFill>
                <a:latin typeface="Verdana" pitchFamily="34" charset="0"/>
                <a:cs typeface="Times New Roman" pitchFamily="18" charset="0"/>
              </a:rPr>
              <a:t> mas 31</a:t>
            </a:r>
            <a:endParaRPr lang="es-MX" sz="900" b="1" dirty="0">
              <a:solidFill>
                <a:srgbClr val="0000FF"/>
              </a:solidFill>
              <a:latin typeface="Verdana" pitchFamily="34" charset="0"/>
              <a:cs typeface="Times New Roman" pitchFamily="18" charset="0"/>
            </a:endParaRPr>
          </a:p>
          <a:p>
            <a:r>
              <a:rPr lang="es-MX" sz="900" b="1" dirty="0">
                <a:solidFill>
                  <a:srgbClr val="0000FF"/>
                </a:solidFill>
                <a:latin typeface="Verdana" pitchFamily="34" charset="0"/>
                <a:cs typeface="Times New Roman" pitchFamily="18" charset="0"/>
              </a:rPr>
              <a:t>2010. </a:t>
            </a:r>
            <a:r>
              <a:rPr lang="es-ES" sz="900" b="1" dirty="0">
                <a:solidFill>
                  <a:srgbClr val="0000FF"/>
                </a:solidFill>
                <a:latin typeface="Verdana" pitchFamily="34" charset="0"/>
                <a:cs typeface="Times New Roman" pitchFamily="18" charset="0"/>
              </a:rPr>
              <a:t>Reunión Nacional: La </a:t>
            </a:r>
            <a:r>
              <a:rPr lang="es-ES" sz="900" b="1" dirty="0" err="1">
                <a:solidFill>
                  <a:srgbClr val="0000FF"/>
                </a:solidFill>
                <a:latin typeface="Verdana" pitchFamily="34" charset="0"/>
                <a:cs typeface="Times New Roman" pitchFamily="18" charset="0"/>
              </a:rPr>
              <a:t>ambientalización</a:t>
            </a:r>
            <a:r>
              <a:rPr lang="es-ES" sz="900" b="1" dirty="0">
                <a:solidFill>
                  <a:srgbClr val="0000FF"/>
                </a:solidFill>
                <a:latin typeface="Verdana" pitchFamily="34" charset="0"/>
                <a:cs typeface="Times New Roman" pitchFamily="18" charset="0"/>
              </a:rPr>
              <a:t> curricular en</a:t>
            </a:r>
            <a:endParaRPr lang="es-MX" sz="900" b="1" dirty="0">
              <a:solidFill>
                <a:srgbClr val="0000FF"/>
              </a:solidFill>
              <a:latin typeface="Verdana" pitchFamily="34" charset="0"/>
              <a:cs typeface="Times New Roman" pitchFamily="18" charset="0"/>
            </a:endParaRPr>
          </a:p>
          <a:p>
            <a:r>
              <a:rPr lang="es-ES" sz="900" b="1" dirty="0">
                <a:solidFill>
                  <a:srgbClr val="0000FF"/>
                </a:solidFill>
                <a:latin typeface="Verdana" pitchFamily="34" charset="0"/>
                <a:cs typeface="Times New Roman" pitchFamily="18" charset="0"/>
              </a:rPr>
              <a:t>La</a:t>
            </a:r>
            <a:r>
              <a:rPr lang="es-MX" sz="900" b="1" dirty="0">
                <a:solidFill>
                  <a:srgbClr val="0000FF"/>
                </a:solidFill>
                <a:latin typeface="Verdana" pitchFamily="34" charset="0"/>
                <a:cs typeface="Times New Roman" pitchFamily="18" charset="0"/>
              </a:rPr>
              <a:t> </a:t>
            </a:r>
            <a:r>
              <a:rPr lang="es-ES" sz="900" b="1" dirty="0">
                <a:solidFill>
                  <a:srgbClr val="0000FF"/>
                </a:solidFill>
                <a:latin typeface="Verdana" pitchFamily="34" charset="0"/>
                <a:cs typeface="Times New Roman" pitchFamily="18" charset="0"/>
              </a:rPr>
              <a:t>Educación Superior: Avances y Retos. </a:t>
            </a:r>
            <a:endParaRPr lang="es-MX" sz="900" b="1" dirty="0">
              <a:solidFill>
                <a:srgbClr val="0000FF"/>
              </a:solidFill>
              <a:latin typeface="Verdana" pitchFamily="34" charset="0"/>
              <a:cs typeface="Times New Roman" pitchFamily="18" charset="0"/>
            </a:endParaRPr>
          </a:p>
          <a:p>
            <a:r>
              <a:rPr lang="es-MX" sz="900" b="1" dirty="0">
                <a:solidFill>
                  <a:srgbClr val="0000FF"/>
                </a:solidFill>
                <a:latin typeface="Verdana" pitchFamily="34" charset="0"/>
                <a:cs typeface="Times New Roman" pitchFamily="18" charset="0"/>
              </a:rPr>
              <a:t>2011 2o Congreso nacional de Investigación para la</a:t>
            </a:r>
          </a:p>
          <a:p>
            <a:r>
              <a:rPr lang="es-MX" sz="900" b="1" dirty="0">
                <a:solidFill>
                  <a:srgbClr val="0000FF"/>
                </a:solidFill>
                <a:latin typeface="Verdana" pitchFamily="34" charset="0"/>
                <a:cs typeface="Times New Roman" pitchFamily="18" charset="0"/>
              </a:rPr>
              <a:t>Sustentabilidad</a:t>
            </a:r>
          </a:p>
          <a:p>
            <a:r>
              <a:rPr lang="es-MX" sz="900" b="1" dirty="0">
                <a:solidFill>
                  <a:srgbClr val="0000FF"/>
                </a:solidFill>
                <a:latin typeface="Verdana" pitchFamily="34" charset="0"/>
                <a:cs typeface="Times New Roman" pitchFamily="18" charset="0"/>
              </a:rPr>
              <a:t>2011 Foro: </a:t>
            </a:r>
            <a:r>
              <a:rPr lang="es-MX" sz="900" b="1" dirty="0" err="1">
                <a:solidFill>
                  <a:srgbClr val="0000FF"/>
                </a:solidFill>
                <a:latin typeface="Verdana" pitchFamily="34" charset="0"/>
                <a:cs typeface="Times New Roman" pitchFamily="18" charset="0"/>
              </a:rPr>
              <a:t>Curriculum</a:t>
            </a:r>
            <a:r>
              <a:rPr lang="es-MX" sz="900" b="1" dirty="0">
                <a:solidFill>
                  <a:srgbClr val="0000FF"/>
                </a:solidFill>
                <a:latin typeface="Verdana" pitchFamily="34" charset="0"/>
                <a:cs typeface="Times New Roman" pitchFamily="18" charset="0"/>
              </a:rPr>
              <a:t> Universitario, Medio Ambiente y </a:t>
            </a:r>
          </a:p>
          <a:p>
            <a:r>
              <a:rPr lang="es-MX" sz="900" b="1" dirty="0">
                <a:solidFill>
                  <a:srgbClr val="0000FF"/>
                </a:solidFill>
                <a:latin typeface="Verdana" pitchFamily="34" charset="0"/>
                <a:cs typeface="Times New Roman" pitchFamily="18" charset="0"/>
              </a:rPr>
              <a:t>Sustentabilidad</a:t>
            </a:r>
          </a:p>
          <a:p>
            <a:r>
              <a:rPr lang="es-MX" sz="900" b="1" dirty="0">
                <a:solidFill>
                  <a:srgbClr val="0000FF"/>
                </a:solidFill>
                <a:latin typeface="Verdana" pitchFamily="34" charset="0"/>
                <a:cs typeface="Times New Roman" pitchFamily="18" charset="0"/>
              </a:rPr>
              <a:t>2012  III  Foro Nacional de Educación Ambiental </a:t>
            </a:r>
            <a:endParaRPr lang="es-MX" sz="900"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1143000" y="1295401"/>
            <a:ext cx="7086600" cy="4955203"/>
          </a:xfrm>
          <a:prstGeom prst="rect">
            <a:avLst/>
          </a:prstGeom>
          <a:noFill/>
          <a:ln w="9525">
            <a:noFill/>
            <a:miter lim="800000"/>
            <a:headEnd/>
            <a:tailEnd/>
          </a:ln>
          <a:effectLst/>
        </p:spPr>
        <p:txBody>
          <a:bodyPr wrap="square">
            <a:spAutoFit/>
          </a:bodyPr>
          <a:lstStyle/>
          <a:p>
            <a:pPr algn="l">
              <a:buFontTx/>
              <a:buChar char="•"/>
            </a:pPr>
            <a:r>
              <a:rPr lang="es-ES" sz="2400" b="1" dirty="0" smtClean="0">
                <a:solidFill>
                  <a:schemeClr val="tx2"/>
                </a:solidFill>
                <a:latin typeface="Tahoma" pitchFamily="34" charset="0"/>
                <a:cs typeface="Arial" charset="0"/>
              </a:rPr>
              <a:t> Institucionalización  de la perspectiva de sustentabilidad en las </a:t>
            </a:r>
            <a:r>
              <a:rPr lang="es-ES" sz="2400" b="1" dirty="0" err="1" smtClean="0">
                <a:solidFill>
                  <a:schemeClr val="tx2"/>
                </a:solidFill>
                <a:latin typeface="Tahoma" pitchFamily="34" charset="0"/>
                <a:cs typeface="Arial" charset="0"/>
              </a:rPr>
              <a:t>IES</a:t>
            </a:r>
            <a:endParaRPr lang="es-ES" sz="2400" b="1" dirty="0" smtClean="0">
              <a:solidFill>
                <a:schemeClr val="tx2"/>
              </a:solidFill>
              <a:latin typeface="Tahoma" pitchFamily="34" charset="0"/>
              <a:cs typeface="Arial" charset="0"/>
            </a:endParaRPr>
          </a:p>
          <a:p>
            <a:endParaRPr lang="es-ES" sz="1600" dirty="0" smtClean="0">
              <a:latin typeface="Verdana" pitchFamily="34" charset="0"/>
              <a:ea typeface="Verdana" pitchFamily="34" charset="0"/>
              <a:cs typeface="Verdana" pitchFamily="34" charset="0"/>
            </a:endParaRPr>
          </a:p>
          <a:p>
            <a:r>
              <a:rPr lang="es-ES" sz="1400" dirty="0" smtClean="0">
                <a:latin typeface="Verdana" pitchFamily="34" charset="0"/>
                <a:ea typeface="Verdana" pitchFamily="34" charset="0"/>
                <a:cs typeface="Verdana" pitchFamily="34" charset="0"/>
              </a:rPr>
              <a:t>Educación ambiental eje transversal en los procesos educativos: la formación ambiental y de sustentabilidad de los educandos, en tanto, futuros ciudadanos.</a:t>
            </a:r>
          </a:p>
          <a:p>
            <a:endParaRPr lang="es-ES" sz="1400" dirty="0" smtClean="0">
              <a:latin typeface="Verdana" pitchFamily="34" charset="0"/>
              <a:ea typeface="Verdana" pitchFamily="34" charset="0"/>
              <a:cs typeface="Verdana" pitchFamily="34" charset="0"/>
            </a:endParaRPr>
          </a:p>
          <a:p>
            <a:r>
              <a:rPr lang="es-ES" sz="1400" dirty="0" smtClean="0">
                <a:latin typeface="Verdana" pitchFamily="34" charset="0"/>
                <a:ea typeface="Verdana" pitchFamily="34" charset="0"/>
                <a:cs typeface="Verdana" pitchFamily="34" charset="0"/>
              </a:rPr>
              <a:t>Direccionalidad educativa: hacia donde se dirige y el para qué la educación universitaria- Construcción de un estilo de desarrollo que no degrade las bases de sustentación.</a:t>
            </a:r>
          </a:p>
          <a:p>
            <a:endParaRPr lang="es-ES" sz="1400" dirty="0" smtClean="0">
              <a:latin typeface="Verdana" pitchFamily="34" charset="0"/>
              <a:ea typeface="Verdana" pitchFamily="34" charset="0"/>
              <a:cs typeface="Verdana" pitchFamily="34" charset="0"/>
            </a:endParaRPr>
          </a:p>
          <a:p>
            <a:r>
              <a:rPr lang="es-MX" sz="1400" dirty="0" smtClean="0">
                <a:latin typeface="Verdana" pitchFamily="34" charset="0"/>
                <a:ea typeface="Verdana" pitchFamily="34" charset="0"/>
                <a:cs typeface="Verdana" pitchFamily="34" charset="0"/>
              </a:rPr>
              <a:t>Estructuración formal : planes y programas educativos, la organización escolar, la formación del profesorado y de los investigadores, la formación del estudiante, de los directivos y de los trabajadores. </a:t>
            </a:r>
          </a:p>
          <a:p>
            <a:endParaRPr lang="es-MX" sz="1400" dirty="0" smtClean="0">
              <a:latin typeface="Verdana" pitchFamily="34" charset="0"/>
              <a:ea typeface="Verdana" pitchFamily="34" charset="0"/>
              <a:cs typeface="Verdana" pitchFamily="34" charset="0"/>
            </a:endParaRPr>
          </a:p>
          <a:p>
            <a:r>
              <a:rPr lang="es-MX" sz="1400" dirty="0" smtClean="0">
                <a:latin typeface="Verdana" pitchFamily="34" charset="0"/>
                <a:ea typeface="Verdana" pitchFamily="34" charset="0"/>
                <a:cs typeface="Verdana" pitchFamily="34" charset="0"/>
              </a:rPr>
              <a:t>Procesos Concretos: prácticas educativas</a:t>
            </a:r>
          </a:p>
          <a:p>
            <a:endParaRPr lang="es-MX" sz="1400" dirty="0" smtClean="0">
              <a:latin typeface="Verdana" pitchFamily="34" charset="0"/>
              <a:ea typeface="Verdana" pitchFamily="34" charset="0"/>
              <a:cs typeface="Verdana" pitchFamily="34" charset="0"/>
            </a:endParaRPr>
          </a:p>
          <a:p>
            <a:r>
              <a:rPr lang="es-MX" sz="1400" dirty="0" smtClean="0">
                <a:latin typeface="Verdana" pitchFamily="34" charset="0"/>
                <a:ea typeface="Verdana" pitchFamily="34" charset="0"/>
                <a:cs typeface="Verdana" pitchFamily="34" charset="0"/>
              </a:rPr>
              <a:t>Aporte a la sociedad: </a:t>
            </a:r>
            <a:r>
              <a:rPr lang="es-ES" sz="1400" dirty="0" smtClean="0">
                <a:latin typeface="Verdana" pitchFamily="34" charset="0"/>
                <a:ea typeface="Verdana" pitchFamily="34" charset="0"/>
                <a:cs typeface="Verdana" pitchFamily="34" charset="0"/>
              </a:rPr>
              <a:t>Profesionales que disminuyan los impactos negativos de sus prácticas profesionales , </a:t>
            </a:r>
            <a:r>
              <a:rPr lang="es-ES" sz="1400" dirty="0" smtClean="0">
                <a:latin typeface="Verdana" pitchFamily="34" charset="0"/>
                <a:ea typeface="Verdana" pitchFamily="34" charset="0"/>
                <a:cs typeface="Verdana" pitchFamily="34" charset="0"/>
              </a:rPr>
              <a:t>se desarrollen </a:t>
            </a:r>
            <a:r>
              <a:rPr lang="es-ES" sz="1400" dirty="0" smtClean="0">
                <a:latin typeface="Verdana" pitchFamily="34" charset="0"/>
                <a:ea typeface="Verdana" pitchFamily="34" charset="0"/>
                <a:cs typeface="Verdana" pitchFamily="34" charset="0"/>
              </a:rPr>
              <a:t>investigaciones y tecnologías para temas crítico ambientales, conducta responsable, en los individual y </a:t>
            </a:r>
            <a:r>
              <a:rPr lang="es-ES" sz="1400" dirty="0" smtClean="0">
                <a:latin typeface="Verdana" pitchFamily="34" charset="0"/>
                <a:ea typeface="Verdana" pitchFamily="34" charset="0"/>
                <a:cs typeface="Verdana" pitchFamily="34" charset="0"/>
              </a:rPr>
              <a:t>familiar</a:t>
            </a:r>
            <a:r>
              <a:rPr lang="es-ES" sz="1400" dirty="0" smtClean="0">
                <a:latin typeface="Verdana" pitchFamily="34" charset="0"/>
                <a:ea typeface="Verdana" pitchFamily="34" charset="0"/>
                <a:cs typeface="Verdana" pitchFamily="34" charset="0"/>
              </a:rPr>
              <a:t>, se contribuya a la difusión de una cultura de la sustentabilidad.</a:t>
            </a:r>
            <a:endParaRPr lang="es-MX" sz="1400" dirty="0" smtClean="0">
              <a:latin typeface="Verdana" pitchFamily="34" charset="0"/>
              <a:ea typeface="Verdana" pitchFamily="34" charset="0"/>
              <a:cs typeface="Verdana" pitchFamily="34" charset="0"/>
            </a:endParaRPr>
          </a:p>
        </p:txBody>
      </p:sp>
      <p:sp>
        <p:nvSpPr>
          <p:cNvPr id="204803" name="Text Box 3"/>
          <p:cNvSpPr txBox="1">
            <a:spLocks noChangeArrowheads="1"/>
          </p:cNvSpPr>
          <p:nvPr/>
        </p:nvSpPr>
        <p:spPr bwMode="auto">
          <a:xfrm>
            <a:off x="1691680" y="304800"/>
            <a:ext cx="7452320" cy="584775"/>
          </a:xfrm>
          <a:prstGeom prst="rect">
            <a:avLst/>
          </a:prstGeom>
          <a:noFill/>
          <a:ln w="9525">
            <a:noFill/>
            <a:miter lim="800000"/>
            <a:headEnd/>
            <a:tailEnd/>
          </a:ln>
          <a:effectLst/>
        </p:spPr>
        <p:txBody>
          <a:bodyPr wrap="square">
            <a:spAutoFit/>
          </a:bodyPr>
          <a:lstStyle/>
          <a:p>
            <a:r>
              <a:rPr lang="es-MX" sz="3200" b="1" i="1" dirty="0">
                <a:solidFill>
                  <a:srgbClr val="00CC00"/>
                </a:solidFill>
                <a:latin typeface="Britannic Bold" pitchFamily="34" charset="0"/>
              </a:rPr>
              <a:t>Educación </a:t>
            </a:r>
            <a:r>
              <a:rPr lang="es-MX" sz="3200" b="1" i="1" dirty="0" smtClean="0">
                <a:solidFill>
                  <a:srgbClr val="00CC00"/>
                </a:solidFill>
                <a:latin typeface="Britannic Bold" pitchFamily="34" charset="0"/>
              </a:rPr>
              <a:t>Superior: Avances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812800" y="1371600"/>
            <a:ext cx="7721600" cy="4524315"/>
          </a:xfrm>
          <a:prstGeom prst="rect">
            <a:avLst/>
          </a:prstGeom>
          <a:noFill/>
          <a:ln w="9525">
            <a:noFill/>
            <a:miter lim="800000"/>
            <a:headEnd/>
            <a:tailEnd/>
          </a:ln>
          <a:effectLst/>
        </p:spPr>
        <p:txBody>
          <a:bodyPr>
            <a:spAutoFit/>
          </a:bodyPr>
          <a:lstStyle/>
          <a:p>
            <a:pPr algn="just">
              <a:buClr>
                <a:srgbClr val="00CC00"/>
              </a:buClr>
              <a:buFont typeface="Marlett" pitchFamily="2" charset="2"/>
              <a:buNone/>
            </a:pPr>
            <a:r>
              <a:rPr lang="es-ES_tradnl" sz="2400" b="1" i="1" dirty="0">
                <a:solidFill>
                  <a:schemeClr val="accent1">
                    <a:lumMod val="75000"/>
                  </a:schemeClr>
                </a:solidFill>
                <a:latin typeface="Arial" pitchFamily="34" charset="0"/>
                <a:cs typeface="Arial" pitchFamily="34" charset="0"/>
              </a:rPr>
              <a:t>Institucionalización.</a:t>
            </a:r>
          </a:p>
          <a:p>
            <a:pPr algn="just">
              <a:buClr>
                <a:srgbClr val="00CC00"/>
              </a:buClr>
              <a:buFont typeface="Marlett" pitchFamily="2" charset="2"/>
              <a:buNone/>
            </a:pPr>
            <a:endParaRPr lang="es-ES_tradnl" sz="2400" b="1" i="1" dirty="0">
              <a:solidFill>
                <a:schemeClr val="accent1">
                  <a:lumMod val="75000"/>
                </a:schemeClr>
              </a:solidFill>
              <a:latin typeface="Arial" pitchFamily="34" charset="0"/>
              <a:cs typeface="Arial" pitchFamily="34" charset="0"/>
            </a:endParaRPr>
          </a:p>
          <a:p>
            <a:pPr algn="ctr">
              <a:buClr>
                <a:srgbClr val="00CC00"/>
              </a:buClr>
              <a:buFont typeface="Marlett" pitchFamily="2" charset="2"/>
              <a:buNone/>
            </a:pPr>
            <a:r>
              <a:rPr lang="es-ES_tradnl" sz="2400" i="1" dirty="0">
                <a:solidFill>
                  <a:schemeClr val="accent1">
                    <a:lumMod val="75000"/>
                  </a:schemeClr>
                </a:solidFill>
                <a:latin typeface="Arial" pitchFamily="34" charset="0"/>
                <a:cs typeface="Arial" pitchFamily="34" charset="0"/>
              </a:rPr>
              <a:t>“Plan de Acción Ambiental para el Desarrollo Sustentable en las Instituciones de Educación Superior”</a:t>
            </a:r>
            <a:r>
              <a:rPr lang="es-ES_tradnl" sz="2400" dirty="0">
                <a:solidFill>
                  <a:schemeClr val="accent1">
                    <a:lumMod val="75000"/>
                  </a:schemeClr>
                </a:solidFill>
                <a:latin typeface="Arial" pitchFamily="34" charset="0"/>
                <a:cs typeface="Arial" pitchFamily="34" charset="0"/>
              </a:rPr>
              <a:t> </a:t>
            </a:r>
            <a:r>
              <a:rPr lang="es-ES_tradnl" sz="2400" dirty="0" smtClean="0">
                <a:solidFill>
                  <a:schemeClr val="accent1">
                    <a:lumMod val="75000"/>
                  </a:schemeClr>
                </a:solidFill>
                <a:latin typeface="Arial" pitchFamily="34" charset="0"/>
                <a:cs typeface="Arial" pitchFamily="34" charset="0"/>
              </a:rPr>
              <a:t> 2000</a:t>
            </a:r>
            <a:endParaRPr lang="es-ES_tradnl" sz="2400" dirty="0">
              <a:solidFill>
                <a:schemeClr val="accent1">
                  <a:lumMod val="75000"/>
                </a:schemeClr>
              </a:solidFill>
              <a:latin typeface="Arial" pitchFamily="34" charset="0"/>
              <a:cs typeface="Arial" pitchFamily="34" charset="0"/>
            </a:endParaRPr>
          </a:p>
          <a:p>
            <a:pPr algn="ctr">
              <a:buClr>
                <a:srgbClr val="00CC00"/>
              </a:buClr>
              <a:buFont typeface="Marlett" pitchFamily="2" charset="2"/>
              <a:buNone/>
            </a:pPr>
            <a:endParaRPr lang="es-ES_tradnl" sz="2400" dirty="0">
              <a:solidFill>
                <a:schemeClr val="accent1">
                  <a:lumMod val="75000"/>
                </a:schemeClr>
              </a:solidFill>
              <a:latin typeface="Arial" pitchFamily="34" charset="0"/>
              <a:cs typeface="Arial" pitchFamily="34" charset="0"/>
            </a:endParaRPr>
          </a:p>
          <a:p>
            <a:pPr algn="ctr">
              <a:buClr>
                <a:srgbClr val="00CC00"/>
              </a:buClr>
              <a:buFont typeface="Marlett" pitchFamily="2" charset="2"/>
              <a:buNone/>
            </a:pPr>
            <a:r>
              <a:rPr lang="es-ES_tradnl" sz="2400" dirty="0">
                <a:solidFill>
                  <a:schemeClr val="accent1">
                    <a:lumMod val="75000"/>
                  </a:schemeClr>
                </a:solidFill>
                <a:latin typeface="Arial" pitchFamily="34" charset="0"/>
                <a:cs typeface="Arial" pitchFamily="34" charset="0"/>
              </a:rPr>
              <a:t>El Plan significa una propuesta sobre educación, política ambiental y desarrollo sustentable, que orienta los rumbos fundamentales para fortalecer el trabajo ambiental en las </a:t>
            </a:r>
            <a:r>
              <a:rPr lang="es-ES_tradnl" sz="2400" dirty="0" err="1">
                <a:solidFill>
                  <a:schemeClr val="accent1">
                    <a:lumMod val="75000"/>
                  </a:schemeClr>
                </a:solidFill>
                <a:latin typeface="Arial" pitchFamily="34" charset="0"/>
                <a:cs typeface="Arial" pitchFamily="34" charset="0"/>
              </a:rPr>
              <a:t>IES</a:t>
            </a:r>
            <a:r>
              <a:rPr lang="es-ES_tradnl" sz="2400" dirty="0">
                <a:solidFill>
                  <a:schemeClr val="accent1">
                    <a:lumMod val="75000"/>
                  </a:schemeClr>
                </a:solidFill>
                <a:latin typeface="Arial" pitchFamily="34" charset="0"/>
                <a:cs typeface="Arial" pitchFamily="34" charset="0"/>
              </a:rPr>
              <a:t> y potencia la vinculación de las mismas con los organismos públicos responsables de la política ambiental</a:t>
            </a:r>
            <a:r>
              <a:rPr lang="es-ES_tradnl" sz="2400" dirty="0" smtClean="0">
                <a:solidFill>
                  <a:schemeClr val="accent1">
                    <a:lumMod val="75000"/>
                  </a:schemeClr>
                </a:solidFill>
                <a:latin typeface="Arial" pitchFamily="34" charset="0"/>
                <a:cs typeface="Arial" pitchFamily="34" charset="0"/>
              </a:rPr>
              <a:t>.</a:t>
            </a:r>
            <a:endParaRPr lang="es-ES_tradnl" sz="2400" b="1" dirty="0">
              <a:solidFill>
                <a:schemeClr val="accent1">
                  <a:lumMod val="75000"/>
                </a:schemeClr>
              </a:solidFill>
              <a:latin typeface="Arial" pitchFamily="34" charset="0"/>
              <a:cs typeface="Times New Roman" pitchFamily="18" charset="0"/>
            </a:endParaRPr>
          </a:p>
        </p:txBody>
      </p:sp>
      <p:sp>
        <p:nvSpPr>
          <p:cNvPr id="203779" name="Text Box 3"/>
          <p:cNvSpPr txBox="1">
            <a:spLocks noChangeArrowheads="1"/>
          </p:cNvSpPr>
          <p:nvPr/>
        </p:nvSpPr>
        <p:spPr bwMode="auto">
          <a:xfrm>
            <a:off x="3962400" y="549275"/>
            <a:ext cx="4343400" cy="579438"/>
          </a:xfrm>
          <a:prstGeom prst="rect">
            <a:avLst/>
          </a:prstGeom>
          <a:noFill/>
          <a:ln w="9525">
            <a:noFill/>
            <a:miter lim="800000"/>
            <a:headEnd/>
            <a:tailEnd/>
          </a:ln>
          <a:effectLst/>
        </p:spPr>
        <p:txBody>
          <a:bodyPr>
            <a:spAutoFit/>
          </a:bodyPr>
          <a:lstStyle/>
          <a:p>
            <a:r>
              <a:rPr lang="es-MX" sz="3200" b="1" i="1">
                <a:solidFill>
                  <a:srgbClr val="00CC00"/>
                </a:solidFill>
                <a:latin typeface="Britannic Bold" pitchFamily="34" charset="0"/>
              </a:rPr>
              <a:t>Educación Superior</a:t>
            </a:r>
            <a:endParaRPr lang="es-ES" sz="3200" b="1" i="1">
              <a:solidFill>
                <a:srgbClr val="00CC00"/>
              </a:solidFill>
              <a:latin typeface="Britannic Bold"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AutoShape 1027"/>
          <p:cNvSpPr>
            <a:spLocks noChangeArrowheads="1"/>
          </p:cNvSpPr>
          <p:nvPr/>
        </p:nvSpPr>
        <p:spPr bwMode="auto">
          <a:xfrm>
            <a:off x="4800600" y="381000"/>
            <a:ext cx="2160588" cy="720725"/>
          </a:xfrm>
          <a:prstGeom prst="flowChartPunchedTape">
            <a:avLst/>
          </a:prstGeom>
          <a:solidFill>
            <a:srgbClr val="33CCFF"/>
          </a:solidFill>
          <a:ln w="9525">
            <a:solidFill>
              <a:srgbClr val="000099"/>
            </a:solidFill>
            <a:miter lim="800000"/>
            <a:headEnd/>
            <a:tailEnd/>
          </a:ln>
          <a:effectLst/>
        </p:spPr>
        <p:txBody>
          <a:bodyPr wrap="none" anchor="ctr"/>
          <a:lstStyle/>
          <a:p>
            <a:endParaRPr lang="es-MX"/>
          </a:p>
        </p:txBody>
      </p:sp>
      <p:sp>
        <p:nvSpPr>
          <p:cNvPr id="109572" name="Text Box 1028"/>
          <p:cNvSpPr txBox="1">
            <a:spLocks noChangeArrowheads="1"/>
          </p:cNvSpPr>
          <p:nvPr/>
        </p:nvSpPr>
        <p:spPr bwMode="auto">
          <a:xfrm>
            <a:off x="4876800" y="533400"/>
            <a:ext cx="2057400" cy="396875"/>
          </a:xfrm>
          <a:prstGeom prst="rect">
            <a:avLst/>
          </a:prstGeom>
          <a:solidFill>
            <a:srgbClr val="33CCFF"/>
          </a:solidFill>
          <a:ln w="9525">
            <a:noFill/>
            <a:miter lim="800000"/>
            <a:headEnd/>
            <a:tailEnd/>
          </a:ln>
          <a:effectLst/>
        </p:spPr>
        <p:txBody>
          <a:bodyPr>
            <a:spAutoFit/>
          </a:bodyPr>
          <a:lstStyle/>
          <a:p>
            <a:pPr algn="ctr">
              <a:spcBef>
                <a:spcPct val="50000"/>
              </a:spcBef>
            </a:pPr>
            <a:r>
              <a:rPr lang="es-MX" dirty="0">
                <a:solidFill>
                  <a:srgbClr val="000099"/>
                </a:solidFill>
              </a:rPr>
              <a:t>  </a:t>
            </a:r>
            <a:r>
              <a:rPr lang="es-MX" sz="2000" b="1" i="1" dirty="0" smtClean="0">
                <a:solidFill>
                  <a:srgbClr val="000099"/>
                </a:solidFill>
                <a:latin typeface="Comic Sans MS" pitchFamily="66" charset="0"/>
              </a:rPr>
              <a:t>2000</a:t>
            </a:r>
            <a:endParaRPr lang="es-ES" sz="2000" b="1" i="1" dirty="0">
              <a:solidFill>
                <a:srgbClr val="000099"/>
              </a:solidFill>
              <a:latin typeface="Comic Sans MS" pitchFamily="66" charset="0"/>
            </a:endParaRPr>
          </a:p>
        </p:txBody>
      </p:sp>
      <p:sp>
        <p:nvSpPr>
          <p:cNvPr id="109576" name="Text Box 1032"/>
          <p:cNvSpPr txBox="1">
            <a:spLocks noChangeArrowheads="1"/>
          </p:cNvSpPr>
          <p:nvPr/>
        </p:nvSpPr>
        <p:spPr bwMode="auto">
          <a:xfrm>
            <a:off x="395536" y="5589240"/>
            <a:ext cx="4870244" cy="261610"/>
          </a:xfrm>
          <a:prstGeom prst="rect">
            <a:avLst/>
          </a:prstGeom>
          <a:noFill/>
          <a:ln w="9525">
            <a:noFill/>
            <a:miter lim="800000"/>
            <a:headEnd/>
            <a:tailEnd/>
          </a:ln>
          <a:effectLst/>
        </p:spPr>
        <p:txBody>
          <a:bodyPr wrap="none">
            <a:spAutoFit/>
          </a:bodyPr>
          <a:lstStyle/>
          <a:p>
            <a:r>
              <a:rPr lang="es-ES" sz="1100" u="sng" dirty="0" smtClean="0">
                <a:solidFill>
                  <a:srgbClr val="FF0000"/>
                </a:solidFill>
                <a:hlinkClick r:id="rId3"/>
              </a:rPr>
              <a:t>http://www.anuies.mx/servicios/p_anuies/publicaciones/libros/lib68/0.html</a:t>
            </a:r>
            <a:endParaRPr lang="es-MX" sz="1100" dirty="0">
              <a:solidFill>
                <a:srgbClr val="FF0000"/>
              </a:solidFill>
            </a:endParaRPr>
          </a:p>
        </p:txBody>
      </p:sp>
      <p:pic>
        <p:nvPicPr>
          <p:cNvPr id="109577" name="Picture 1033" descr="C:\Mis documentos\ProgramaTrabajo\2003\Anuies\16Octubre\anuies02.jpg"/>
          <p:cNvPicPr>
            <a:picLocks noChangeAspect="1" noChangeArrowheads="1"/>
          </p:cNvPicPr>
          <p:nvPr/>
        </p:nvPicPr>
        <p:blipFill>
          <a:blip r:embed="rId4" cstate="print"/>
          <a:srcRect/>
          <a:stretch>
            <a:fillRect/>
          </a:stretch>
        </p:blipFill>
        <p:spPr bwMode="auto">
          <a:xfrm>
            <a:off x="838200" y="1295400"/>
            <a:ext cx="3152775" cy="4114800"/>
          </a:xfrm>
          <a:prstGeom prst="rect">
            <a:avLst/>
          </a:prstGeom>
          <a:noFill/>
        </p:spPr>
      </p:pic>
      <p:pic>
        <p:nvPicPr>
          <p:cNvPr id="109578" name="Picture 1034" descr="C:\Mis documentos\ProgramaTrabajo\2003\Anuies\16Octubre\anuies01.jpg"/>
          <p:cNvPicPr>
            <a:picLocks noChangeAspect="1" noChangeArrowheads="1"/>
          </p:cNvPicPr>
          <p:nvPr/>
        </p:nvPicPr>
        <p:blipFill>
          <a:blip r:embed="rId5" cstate="print"/>
          <a:srcRect/>
          <a:stretch>
            <a:fillRect/>
          </a:stretch>
        </p:blipFill>
        <p:spPr bwMode="auto">
          <a:xfrm rot="9707565" flipH="1" flipV="1">
            <a:off x="5531003" y="1484881"/>
            <a:ext cx="2826683" cy="3254341"/>
          </a:xfrm>
          <a:prstGeom prst="rect">
            <a:avLst/>
          </a:prstGeom>
          <a:noFill/>
        </p:spPr>
      </p:pic>
      <p:sp>
        <p:nvSpPr>
          <p:cNvPr id="7" name="6 CuadroTexto"/>
          <p:cNvSpPr txBox="1"/>
          <p:nvPr/>
        </p:nvSpPr>
        <p:spPr>
          <a:xfrm>
            <a:off x="454555" y="5934670"/>
            <a:ext cx="5053549" cy="707886"/>
          </a:xfrm>
          <a:prstGeom prst="rect">
            <a:avLst/>
          </a:prstGeom>
          <a:noFill/>
        </p:spPr>
        <p:txBody>
          <a:bodyPr wrap="square" rtlCol="0">
            <a:spAutoFit/>
          </a:bodyPr>
          <a:lstStyle/>
          <a:p>
            <a:r>
              <a:rPr lang="es-ES" sz="1100" u="sng" dirty="0" smtClean="0">
                <a:solidFill>
                  <a:srgbClr val="FF0000"/>
                </a:solidFill>
                <a:hlinkClick r:id="rId6"/>
              </a:rPr>
              <a:t>http://www.anuies.mx/servicios/p_anuies/publicaciones/libros/lib70/0.htm</a:t>
            </a:r>
            <a:endParaRPr lang="es-MX" sz="1100" dirty="0" smtClean="0">
              <a:solidFill>
                <a:srgbClr val="FF0000"/>
              </a:solidFill>
            </a:endParaRPr>
          </a:p>
          <a:p>
            <a:r>
              <a:rPr lang="es-ES" sz="1100" dirty="0" smtClean="0">
                <a:solidFill>
                  <a:srgbClr val="FF0000"/>
                </a:solidFill>
              </a:rPr>
              <a:t> </a:t>
            </a:r>
            <a:endParaRPr lang="es-MX" sz="1100" dirty="0" smtClean="0">
              <a:solidFill>
                <a:srgbClr val="FF0000"/>
              </a:solidFill>
            </a:endParaRPr>
          </a:p>
          <a:p>
            <a:endParaRPr lang="es-MX"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812800" y="1371600"/>
            <a:ext cx="7721600" cy="5262979"/>
          </a:xfrm>
          <a:prstGeom prst="rect">
            <a:avLst/>
          </a:prstGeom>
          <a:noFill/>
          <a:ln w="9525">
            <a:noFill/>
            <a:miter lim="800000"/>
            <a:headEnd/>
            <a:tailEnd/>
          </a:ln>
          <a:effectLst/>
        </p:spPr>
        <p:txBody>
          <a:bodyPr>
            <a:spAutoFit/>
          </a:bodyPr>
          <a:lstStyle/>
          <a:p>
            <a:pPr algn="just">
              <a:buClr>
                <a:srgbClr val="00CC00"/>
              </a:buClr>
              <a:buFont typeface="Marlett" pitchFamily="2" charset="2"/>
              <a:buNone/>
            </a:pPr>
            <a:r>
              <a:rPr lang="es-ES_tradnl" sz="2400" b="1" i="1" dirty="0">
                <a:solidFill>
                  <a:schemeClr val="accent1">
                    <a:lumMod val="75000"/>
                  </a:schemeClr>
                </a:solidFill>
                <a:latin typeface="Arial" pitchFamily="34" charset="0"/>
                <a:cs typeface="Arial" pitchFamily="34" charset="0"/>
              </a:rPr>
              <a:t>Institucionalización.</a:t>
            </a:r>
          </a:p>
          <a:p>
            <a:pPr algn="just">
              <a:buClr>
                <a:srgbClr val="00CC00"/>
              </a:buClr>
              <a:buFont typeface="Marlett" pitchFamily="2" charset="2"/>
              <a:buNone/>
            </a:pPr>
            <a:endParaRPr lang="es-ES_tradnl" sz="2400" b="1" i="1" dirty="0">
              <a:solidFill>
                <a:schemeClr val="accent1">
                  <a:lumMod val="75000"/>
                </a:schemeClr>
              </a:solidFill>
              <a:latin typeface="Arial" pitchFamily="34" charset="0"/>
              <a:cs typeface="Arial" pitchFamily="34" charset="0"/>
            </a:endParaRPr>
          </a:p>
          <a:p>
            <a:pPr algn="l">
              <a:buClr>
                <a:srgbClr val="00CC00"/>
              </a:buClr>
              <a:buFont typeface="Marlett" pitchFamily="2" charset="2"/>
              <a:buChar char="h"/>
            </a:pPr>
            <a:r>
              <a:rPr lang="es-ES" sz="2400" b="1" dirty="0">
                <a:solidFill>
                  <a:schemeClr val="accent1">
                    <a:lumMod val="75000"/>
                  </a:schemeClr>
                </a:solidFill>
                <a:latin typeface="Arial" pitchFamily="34" charset="0"/>
                <a:cs typeface="Times New Roman" pitchFamily="18" charset="0"/>
              </a:rPr>
              <a:t>Planes </a:t>
            </a:r>
            <a:r>
              <a:rPr lang="es-ES" sz="2400" b="1" dirty="0" smtClean="0">
                <a:solidFill>
                  <a:schemeClr val="accent1">
                    <a:lumMod val="75000"/>
                  </a:schemeClr>
                </a:solidFill>
                <a:latin typeface="Arial" pitchFamily="34" charset="0"/>
                <a:cs typeface="Times New Roman" pitchFamily="18" charset="0"/>
              </a:rPr>
              <a:t>Ambientales Institucionales</a:t>
            </a:r>
            <a:endParaRPr lang="es-MX" sz="2400" b="1" dirty="0">
              <a:solidFill>
                <a:schemeClr val="accent1">
                  <a:lumMod val="75000"/>
                </a:schemeClr>
              </a:solidFill>
              <a:latin typeface="Arial" pitchFamily="34" charset="0"/>
              <a:cs typeface="Times New Roman" pitchFamily="18" charset="0"/>
            </a:endParaRPr>
          </a:p>
          <a:p>
            <a:pPr algn="l">
              <a:buClr>
                <a:srgbClr val="00CC00"/>
              </a:buClr>
              <a:buFont typeface="Marlett" pitchFamily="2" charset="2"/>
              <a:buChar char="h"/>
            </a:pPr>
            <a:r>
              <a:rPr lang="es-ES" sz="2400" b="1" dirty="0" smtClean="0">
                <a:solidFill>
                  <a:schemeClr val="accent1">
                    <a:lumMod val="75000"/>
                  </a:schemeClr>
                </a:solidFill>
                <a:latin typeface="Arial" pitchFamily="34" charset="0"/>
                <a:cs typeface="Times New Roman" pitchFamily="18" charset="0"/>
              </a:rPr>
              <a:t>70 </a:t>
            </a:r>
            <a:r>
              <a:rPr lang="es-ES" sz="2400" b="1" dirty="0">
                <a:solidFill>
                  <a:schemeClr val="accent1">
                    <a:lumMod val="75000"/>
                  </a:schemeClr>
                </a:solidFill>
                <a:latin typeface="Arial" pitchFamily="34" charset="0"/>
                <a:cs typeface="Times New Roman" pitchFamily="18" charset="0"/>
              </a:rPr>
              <a:t>programas institucionales y </a:t>
            </a:r>
            <a:r>
              <a:rPr lang="es-ES" sz="2400" b="1" dirty="0" smtClean="0">
                <a:solidFill>
                  <a:schemeClr val="accent1">
                    <a:lumMod val="75000"/>
                  </a:schemeClr>
                </a:solidFill>
                <a:latin typeface="Arial" pitchFamily="34" charset="0"/>
                <a:cs typeface="Times New Roman" pitchFamily="18" charset="0"/>
              </a:rPr>
              <a:t>2 </a:t>
            </a:r>
            <a:r>
              <a:rPr lang="es-ES" sz="2400" b="1" dirty="0">
                <a:solidFill>
                  <a:schemeClr val="accent1">
                    <a:lumMod val="75000"/>
                  </a:schemeClr>
                </a:solidFill>
                <a:latin typeface="Arial" pitchFamily="34" charset="0"/>
                <a:cs typeface="Times New Roman" pitchFamily="18" charset="0"/>
              </a:rPr>
              <a:t>organizaciones interinstitucionales, que impulsan el desarrollo de acciones educativo ambientales </a:t>
            </a:r>
            <a:r>
              <a:rPr lang="es-ES" sz="2400" b="1" dirty="0" smtClean="0">
                <a:solidFill>
                  <a:schemeClr val="accent1">
                    <a:lumMod val="75000"/>
                  </a:schemeClr>
                </a:solidFill>
                <a:latin typeface="Arial" pitchFamily="34" charset="0"/>
                <a:cs typeface="Times New Roman" pitchFamily="18" charset="0"/>
              </a:rPr>
              <a:t>y de sustentabilidad al </a:t>
            </a:r>
            <a:r>
              <a:rPr lang="es-ES" sz="2400" b="1" dirty="0">
                <a:solidFill>
                  <a:schemeClr val="accent1">
                    <a:lumMod val="75000"/>
                  </a:schemeClr>
                </a:solidFill>
                <a:latin typeface="Arial" pitchFamily="34" charset="0"/>
                <a:cs typeface="Times New Roman" pitchFamily="18" charset="0"/>
              </a:rPr>
              <a:t>interior y exterior de las propias universidades. </a:t>
            </a:r>
            <a:endParaRPr lang="es-ES" sz="2400" b="1" dirty="0" smtClean="0">
              <a:solidFill>
                <a:schemeClr val="accent1">
                  <a:lumMod val="75000"/>
                </a:schemeClr>
              </a:solidFill>
              <a:latin typeface="Arial" pitchFamily="34" charset="0"/>
              <a:cs typeface="Times New Roman" pitchFamily="18" charset="0"/>
            </a:endParaRPr>
          </a:p>
          <a:p>
            <a:pPr algn="l">
              <a:buClr>
                <a:srgbClr val="00CC00"/>
              </a:buClr>
              <a:buFont typeface="Marlett" pitchFamily="2" charset="2"/>
              <a:buChar char="h"/>
            </a:pPr>
            <a:r>
              <a:rPr lang="es-ES" sz="2400" b="1" dirty="0" smtClean="0">
                <a:solidFill>
                  <a:schemeClr val="accent1">
                    <a:lumMod val="75000"/>
                  </a:schemeClr>
                </a:solidFill>
                <a:latin typeface="Arial" pitchFamily="34" charset="0"/>
                <a:cs typeface="Times New Roman" pitchFamily="18" charset="0"/>
              </a:rPr>
              <a:t>Estos </a:t>
            </a:r>
            <a:r>
              <a:rPr lang="es-ES" sz="2400" b="1" dirty="0">
                <a:solidFill>
                  <a:schemeClr val="accent1">
                    <a:lumMod val="75000"/>
                  </a:schemeClr>
                </a:solidFill>
                <a:latin typeface="Arial" pitchFamily="34" charset="0"/>
                <a:cs typeface="Times New Roman" pitchFamily="18" charset="0"/>
              </a:rPr>
              <a:t>programas tienen como misión promover la atención </a:t>
            </a:r>
            <a:r>
              <a:rPr lang="es-ES" sz="2400" b="1" dirty="0" smtClean="0">
                <a:solidFill>
                  <a:schemeClr val="accent1">
                    <a:lumMod val="75000"/>
                  </a:schemeClr>
                </a:solidFill>
                <a:latin typeface="Arial" pitchFamily="34" charset="0"/>
                <a:cs typeface="Times New Roman" pitchFamily="18" charset="0"/>
              </a:rPr>
              <a:t>a estos temas desde </a:t>
            </a:r>
            <a:r>
              <a:rPr lang="es-ES" sz="2400" b="1" dirty="0">
                <a:solidFill>
                  <a:schemeClr val="accent1">
                    <a:lumMod val="75000"/>
                  </a:schemeClr>
                </a:solidFill>
                <a:latin typeface="Arial" pitchFamily="34" charset="0"/>
                <a:cs typeface="Times New Roman" pitchFamily="18" charset="0"/>
              </a:rPr>
              <a:t>la docencia, </a:t>
            </a:r>
            <a:r>
              <a:rPr lang="es-ES" sz="2400" b="1" dirty="0" smtClean="0">
                <a:solidFill>
                  <a:schemeClr val="accent1">
                    <a:lumMod val="75000"/>
                  </a:schemeClr>
                </a:solidFill>
                <a:latin typeface="Arial" pitchFamily="34" charset="0"/>
                <a:cs typeface="Times New Roman" pitchFamily="18" charset="0"/>
              </a:rPr>
              <a:t>investigación, </a:t>
            </a:r>
            <a:r>
              <a:rPr lang="es-ES" sz="2400" b="1" dirty="0">
                <a:solidFill>
                  <a:schemeClr val="accent1">
                    <a:lumMod val="75000"/>
                  </a:schemeClr>
                </a:solidFill>
                <a:latin typeface="Arial" pitchFamily="34" charset="0"/>
                <a:cs typeface="Times New Roman" pitchFamily="18" charset="0"/>
              </a:rPr>
              <a:t>desarrollo curricular, vinculación, y sistemas de manejo </a:t>
            </a:r>
            <a:r>
              <a:rPr lang="es-ES" sz="2400" b="1" dirty="0" smtClean="0">
                <a:solidFill>
                  <a:schemeClr val="accent1">
                    <a:lumMod val="75000"/>
                  </a:schemeClr>
                </a:solidFill>
                <a:latin typeface="Arial" pitchFamily="34" charset="0"/>
                <a:cs typeface="Times New Roman" pitchFamily="18" charset="0"/>
              </a:rPr>
              <a:t>ambiental</a:t>
            </a:r>
            <a:r>
              <a:rPr lang="es-ES" sz="2400" dirty="0" smtClean="0">
                <a:solidFill>
                  <a:schemeClr val="accent1">
                    <a:lumMod val="75000"/>
                  </a:schemeClr>
                </a:solidFill>
                <a:latin typeface="Arial" pitchFamily="34" charset="0"/>
                <a:cs typeface="Times New Roman" pitchFamily="18" charset="0"/>
              </a:rPr>
              <a:t>.</a:t>
            </a:r>
          </a:p>
          <a:p>
            <a:pPr algn="l">
              <a:buClr>
                <a:srgbClr val="00CC00"/>
              </a:buClr>
              <a:buFont typeface="Marlett" pitchFamily="2" charset="2"/>
              <a:buChar char="h"/>
            </a:pPr>
            <a:r>
              <a:rPr lang="es-ES" sz="2400" b="1" dirty="0" smtClean="0">
                <a:solidFill>
                  <a:schemeClr val="accent1">
                    <a:lumMod val="75000"/>
                  </a:schemeClr>
                </a:solidFill>
                <a:latin typeface="Arial" pitchFamily="34" charset="0"/>
                <a:cs typeface="Times New Roman" pitchFamily="18" charset="0"/>
              </a:rPr>
              <a:t>Promover estrategias de sustentabilidad para sus localidades</a:t>
            </a:r>
            <a:endParaRPr lang="es-MX" sz="2400" b="1" dirty="0">
              <a:solidFill>
                <a:schemeClr val="accent1">
                  <a:lumMod val="75000"/>
                </a:schemeClr>
              </a:solidFill>
              <a:latin typeface="Arial" pitchFamily="34" charset="0"/>
              <a:cs typeface="Times New Roman" pitchFamily="18" charset="0"/>
            </a:endParaRPr>
          </a:p>
        </p:txBody>
      </p:sp>
      <p:sp>
        <p:nvSpPr>
          <p:cNvPr id="219139" name="Text Box 3"/>
          <p:cNvSpPr txBox="1">
            <a:spLocks noChangeArrowheads="1"/>
          </p:cNvSpPr>
          <p:nvPr/>
        </p:nvSpPr>
        <p:spPr bwMode="auto">
          <a:xfrm>
            <a:off x="3962400" y="549275"/>
            <a:ext cx="4343400" cy="579438"/>
          </a:xfrm>
          <a:prstGeom prst="rect">
            <a:avLst/>
          </a:prstGeom>
          <a:noFill/>
          <a:ln w="9525">
            <a:noFill/>
            <a:miter lim="800000"/>
            <a:headEnd/>
            <a:tailEnd/>
          </a:ln>
          <a:effectLst/>
        </p:spPr>
        <p:txBody>
          <a:bodyPr>
            <a:spAutoFit/>
          </a:bodyPr>
          <a:lstStyle/>
          <a:p>
            <a:r>
              <a:rPr lang="es-MX" sz="3200" b="1" i="1">
                <a:solidFill>
                  <a:srgbClr val="00CC00"/>
                </a:solidFill>
                <a:latin typeface="Britannic Bold" pitchFamily="34" charset="0"/>
              </a:rPr>
              <a:t>Educación Superior</a:t>
            </a:r>
            <a:endParaRPr lang="es-ES" sz="3200" b="1" i="1">
              <a:solidFill>
                <a:srgbClr val="00CC00"/>
              </a:solidFill>
              <a:latin typeface="Britannic Bold"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Archivos de programa\Impulso Ambiental\AGUA.JPG"/>
          <p:cNvPicPr>
            <a:picLocks noChangeAspect="1" noChangeArrowheads="1"/>
          </p:cNvPicPr>
          <p:nvPr/>
        </p:nvPicPr>
        <p:blipFill>
          <a:blip r:embed="rId2" cstate="print"/>
          <a:srcRect/>
          <a:stretch>
            <a:fillRect/>
          </a:stretch>
        </p:blipFill>
        <p:spPr bwMode="auto">
          <a:xfrm>
            <a:off x="0" y="3048000"/>
            <a:ext cx="9144000" cy="3810000"/>
          </a:xfrm>
          <a:prstGeom prst="rect">
            <a:avLst/>
          </a:prstGeom>
          <a:noFill/>
        </p:spPr>
      </p:pic>
      <p:sp>
        <p:nvSpPr>
          <p:cNvPr id="57348" name="Line 4"/>
          <p:cNvSpPr>
            <a:spLocks noChangeShapeType="1"/>
          </p:cNvSpPr>
          <p:nvPr/>
        </p:nvSpPr>
        <p:spPr bwMode="auto">
          <a:xfrm>
            <a:off x="457200" y="1219200"/>
            <a:ext cx="0" cy="4724400"/>
          </a:xfrm>
          <a:prstGeom prst="line">
            <a:avLst/>
          </a:prstGeom>
          <a:noFill/>
          <a:ln w="12700">
            <a:solidFill>
              <a:schemeClr val="tx1"/>
            </a:solidFill>
            <a:round/>
            <a:headEnd/>
            <a:tailEnd/>
          </a:ln>
          <a:effectLst/>
        </p:spPr>
        <p:txBody>
          <a:bodyPr wrap="none" anchor="ctr"/>
          <a:lstStyle/>
          <a:p>
            <a:endParaRPr lang="es-MX"/>
          </a:p>
        </p:txBody>
      </p:sp>
      <p:sp>
        <p:nvSpPr>
          <p:cNvPr id="57349" name="Line 5"/>
          <p:cNvSpPr>
            <a:spLocks noChangeShapeType="1"/>
          </p:cNvSpPr>
          <p:nvPr/>
        </p:nvSpPr>
        <p:spPr bwMode="auto">
          <a:xfrm>
            <a:off x="8763000" y="1219200"/>
            <a:ext cx="0" cy="4648200"/>
          </a:xfrm>
          <a:prstGeom prst="line">
            <a:avLst/>
          </a:prstGeom>
          <a:noFill/>
          <a:ln w="12700">
            <a:solidFill>
              <a:schemeClr val="tx1"/>
            </a:solidFill>
            <a:round/>
            <a:headEnd/>
            <a:tailEnd/>
          </a:ln>
          <a:effectLst/>
        </p:spPr>
        <p:txBody>
          <a:bodyPr wrap="none" anchor="ctr"/>
          <a:lstStyle/>
          <a:p>
            <a:endParaRPr lang="es-MX"/>
          </a:p>
        </p:txBody>
      </p:sp>
      <p:sp>
        <p:nvSpPr>
          <p:cNvPr id="57350" name="Text Box 6"/>
          <p:cNvSpPr txBox="1">
            <a:spLocks noChangeArrowheads="1"/>
          </p:cNvSpPr>
          <p:nvPr/>
        </p:nvSpPr>
        <p:spPr bwMode="auto">
          <a:xfrm>
            <a:off x="457200" y="228600"/>
            <a:ext cx="2971800" cy="1006475"/>
          </a:xfrm>
          <a:prstGeom prst="rect">
            <a:avLst/>
          </a:prstGeom>
          <a:noFill/>
          <a:ln w="9525">
            <a:noFill/>
            <a:miter lim="800000"/>
            <a:headEnd/>
            <a:tailEnd/>
          </a:ln>
          <a:effectLst/>
        </p:spPr>
        <p:txBody>
          <a:bodyPr>
            <a:spAutoFit/>
          </a:bodyPr>
          <a:lstStyle/>
          <a:p>
            <a:pPr>
              <a:spcBef>
                <a:spcPct val="50000"/>
              </a:spcBef>
            </a:pPr>
            <a:r>
              <a:rPr lang="es-MX" sz="2000" b="1" dirty="0" smtClean="0">
                <a:latin typeface="Verdana" pitchFamily="34" charset="0"/>
              </a:rPr>
              <a:t>Planes </a:t>
            </a:r>
            <a:r>
              <a:rPr lang="es-MX" sz="2000" b="1" dirty="0">
                <a:latin typeface="Verdana" pitchFamily="34" charset="0"/>
              </a:rPr>
              <a:t>Ambientales Institucionales</a:t>
            </a:r>
            <a:endParaRPr lang="es-ES" sz="2000" b="1" dirty="0">
              <a:latin typeface="Verdana" pitchFamily="34" charset="0"/>
            </a:endParaRPr>
          </a:p>
        </p:txBody>
      </p:sp>
      <p:grpSp>
        <p:nvGrpSpPr>
          <p:cNvPr id="2" name="Group 34"/>
          <p:cNvGrpSpPr>
            <a:grpSpLocks/>
          </p:cNvGrpSpPr>
          <p:nvPr/>
        </p:nvGrpSpPr>
        <p:grpSpPr bwMode="auto">
          <a:xfrm>
            <a:off x="3581400" y="304800"/>
            <a:ext cx="2362200" cy="1504950"/>
            <a:chOff x="2256" y="192"/>
            <a:chExt cx="1488" cy="948"/>
          </a:xfrm>
        </p:grpSpPr>
        <p:sp>
          <p:nvSpPr>
            <p:cNvPr id="57351" name="Oval 7"/>
            <p:cNvSpPr>
              <a:spLocks noChangeArrowheads="1"/>
            </p:cNvSpPr>
            <p:nvPr/>
          </p:nvSpPr>
          <p:spPr bwMode="auto">
            <a:xfrm>
              <a:off x="2256" y="192"/>
              <a:ext cx="1488" cy="948"/>
            </a:xfrm>
            <a:prstGeom prst="ellipse">
              <a:avLst/>
            </a:prstGeom>
            <a:solidFill>
              <a:srgbClr val="00CCFF"/>
            </a:solidFill>
            <a:ln w="9525">
              <a:noFill/>
              <a:round/>
              <a:headEnd/>
              <a:tailEnd/>
            </a:ln>
            <a:effectLst/>
          </p:spPr>
          <p:txBody>
            <a:bodyPr wrap="none" anchor="ctr"/>
            <a:lstStyle/>
            <a:p>
              <a:endParaRPr lang="es-MX"/>
            </a:p>
          </p:txBody>
        </p:sp>
        <p:sp>
          <p:nvSpPr>
            <p:cNvPr id="57352" name="Text Box 8"/>
            <p:cNvSpPr txBox="1">
              <a:spLocks noChangeArrowheads="1"/>
            </p:cNvSpPr>
            <p:nvPr/>
          </p:nvSpPr>
          <p:spPr bwMode="auto">
            <a:xfrm>
              <a:off x="2409" y="354"/>
              <a:ext cx="1191" cy="577"/>
            </a:xfrm>
            <a:prstGeom prst="rect">
              <a:avLst/>
            </a:prstGeom>
            <a:noFill/>
            <a:ln w="9525">
              <a:noFill/>
              <a:miter lim="800000"/>
              <a:headEnd/>
              <a:tailEnd/>
            </a:ln>
            <a:effectLst/>
          </p:spPr>
          <p:txBody>
            <a:bodyPr>
              <a:spAutoFit/>
            </a:bodyPr>
            <a:lstStyle/>
            <a:p>
              <a:pPr algn="ctr" eaLnBrk="0" hangingPunct="0"/>
              <a:r>
                <a:rPr lang="es-ES_tradnl" altLang="es-ES_tradnl" sz="1800" b="1" dirty="0">
                  <a:latin typeface="Verdana" pitchFamily="34" charset="0"/>
                </a:rPr>
                <a:t>Creación</a:t>
              </a:r>
            </a:p>
            <a:p>
              <a:pPr algn="ctr" eaLnBrk="0" hangingPunct="0"/>
              <a:r>
                <a:rPr lang="es-ES_tradnl" altLang="es-ES_tradnl" sz="1800" b="1" dirty="0">
                  <a:latin typeface="Verdana" pitchFamily="34" charset="0"/>
                </a:rPr>
                <a:t>Red  universitaria</a:t>
              </a:r>
            </a:p>
          </p:txBody>
        </p:sp>
      </p:grpSp>
      <p:cxnSp>
        <p:nvCxnSpPr>
          <p:cNvPr id="57353" name="AutoShape 9"/>
          <p:cNvCxnSpPr>
            <a:cxnSpLocks noChangeShapeType="1"/>
          </p:cNvCxnSpPr>
          <p:nvPr/>
        </p:nvCxnSpPr>
        <p:spPr bwMode="auto">
          <a:xfrm>
            <a:off x="4724400" y="1828800"/>
            <a:ext cx="0" cy="419100"/>
          </a:xfrm>
          <a:prstGeom prst="straightConnector1">
            <a:avLst/>
          </a:prstGeom>
          <a:noFill/>
          <a:ln w="28575">
            <a:solidFill>
              <a:srgbClr val="FF0000"/>
            </a:solidFill>
            <a:round/>
            <a:headEnd/>
            <a:tailEnd type="triangle" w="med" len="med"/>
          </a:ln>
          <a:effectLst/>
        </p:spPr>
      </p:cxnSp>
      <p:grpSp>
        <p:nvGrpSpPr>
          <p:cNvPr id="3" name="Group 35"/>
          <p:cNvGrpSpPr>
            <a:grpSpLocks/>
          </p:cNvGrpSpPr>
          <p:nvPr/>
        </p:nvGrpSpPr>
        <p:grpSpPr bwMode="auto">
          <a:xfrm>
            <a:off x="3429000" y="2286000"/>
            <a:ext cx="2667000" cy="1752600"/>
            <a:chOff x="2160" y="1440"/>
            <a:chExt cx="1680" cy="1104"/>
          </a:xfrm>
        </p:grpSpPr>
        <p:sp>
          <p:nvSpPr>
            <p:cNvPr id="57354" name="Oval 10"/>
            <p:cNvSpPr>
              <a:spLocks noChangeArrowheads="1"/>
            </p:cNvSpPr>
            <p:nvPr/>
          </p:nvSpPr>
          <p:spPr bwMode="auto">
            <a:xfrm>
              <a:off x="2160" y="1440"/>
              <a:ext cx="1680" cy="1104"/>
            </a:xfrm>
            <a:prstGeom prst="ellipse">
              <a:avLst/>
            </a:prstGeom>
            <a:solidFill>
              <a:srgbClr val="00CCFF"/>
            </a:solidFill>
            <a:ln w="9525">
              <a:noFill/>
              <a:round/>
              <a:headEnd/>
              <a:tailEnd/>
            </a:ln>
            <a:effectLst/>
          </p:spPr>
          <p:txBody>
            <a:bodyPr wrap="none" anchor="ctr"/>
            <a:lstStyle/>
            <a:p>
              <a:endParaRPr lang="es-MX"/>
            </a:p>
          </p:txBody>
        </p:sp>
        <p:sp>
          <p:nvSpPr>
            <p:cNvPr id="57355" name="Text Box 11"/>
            <p:cNvSpPr txBox="1">
              <a:spLocks noChangeArrowheads="1"/>
            </p:cNvSpPr>
            <p:nvPr/>
          </p:nvSpPr>
          <p:spPr bwMode="auto">
            <a:xfrm>
              <a:off x="2256" y="1670"/>
              <a:ext cx="1536" cy="834"/>
            </a:xfrm>
            <a:prstGeom prst="rect">
              <a:avLst/>
            </a:prstGeom>
            <a:noFill/>
            <a:ln w="9525">
              <a:noFill/>
              <a:miter lim="800000"/>
              <a:headEnd/>
              <a:tailEnd/>
            </a:ln>
            <a:effectLst/>
          </p:spPr>
          <p:txBody>
            <a:bodyPr>
              <a:spAutoFit/>
            </a:bodyPr>
            <a:lstStyle/>
            <a:p>
              <a:pPr algn="ctr" eaLnBrk="0" hangingPunct="0"/>
              <a:r>
                <a:rPr lang="es-ES_tradnl" altLang="es-ES_tradnl" sz="2000" b="1" dirty="0">
                  <a:latin typeface="Verdana" pitchFamily="34" charset="0"/>
                </a:rPr>
                <a:t>Planes</a:t>
              </a:r>
            </a:p>
            <a:p>
              <a:pPr algn="ctr" eaLnBrk="0" hangingPunct="0"/>
              <a:r>
                <a:rPr lang="es-ES_tradnl" altLang="es-ES_tradnl" sz="2000" b="1" dirty="0">
                  <a:latin typeface="Verdana" pitchFamily="34" charset="0"/>
                </a:rPr>
                <a:t>Ambientales</a:t>
              </a:r>
            </a:p>
            <a:p>
              <a:pPr algn="ctr" eaLnBrk="0" hangingPunct="0"/>
              <a:r>
                <a:rPr lang="es-ES_tradnl" altLang="es-ES_tradnl" sz="2000" b="1" dirty="0" smtClean="0">
                  <a:latin typeface="Verdana" pitchFamily="34" charset="0"/>
                </a:rPr>
                <a:t>Institucionales</a:t>
              </a:r>
            </a:p>
            <a:p>
              <a:pPr algn="ctr" eaLnBrk="0" hangingPunct="0"/>
              <a:r>
                <a:rPr lang="es-ES_tradnl" altLang="es-ES_tradnl" sz="2000" b="1" dirty="0" smtClean="0">
                  <a:latin typeface="Verdana" pitchFamily="34" charset="0"/>
                </a:rPr>
                <a:t>2002-2006</a:t>
              </a:r>
              <a:endParaRPr lang="es-ES_tradnl" altLang="es-ES_tradnl" sz="2000" b="1" dirty="0">
                <a:latin typeface="Verdana" pitchFamily="34" charset="0"/>
              </a:endParaRPr>
            </a:p>
          </p:txBody>
        </p:sp>
      </p:grpSp>
      <p:cxnSp>
        <p:nvCxnSpPr>
          <p:cNvPr id="57356" name="AutoShape 12"/>
          <p:cNvCxnSpPr>
            <a:cxnSpLocks noChangeShapeType="1"/>
          </p:cNvCxnSpPr>
          <p:nvPr/>
        </p:nvCxnSpPr>
        <p:spPr bwMode="auto">
          <a:xfrm flipV="1">
            <a:off x="4724400" y="4114800"/>
            <a:ext cx="0" cy="523875"/>
          </a:xfrm>
          <a:prstGeom prst="straightConnector1">
            <a:avLst/>
          </a:prstGeom>
          <a:noFill/>
          <a:ln w="28575">
            <a:solidFill>
              <a:srgbClr val="FF0000"/>
            </a:solidFill>
            <a:round/>
            <a:headEnd/>
            <a:tailEnd type="triangle" w="med" len="med"/>
          </a:ln>
          <a:effectLst/>
        </p:spPr>
      </p:cxnSp>
      <p:grpSp>
        <p:nvGrpSpPr>
          <p:cNvPr id="4" name="Group 31"/>
          <p:cNvGrpSpPr>
            <a:grpSpLocks/>
          </p:cNvGrpSpPr>
          <p:nvPr/>
        </p:nvGrpSpPr>
        <p:grpSpPr bwMode="auto">
          <a:xfrm>
            <a:off x="3352800" y="4953000"/>
            <a:ext cx="2743200" cy="1524000"/>
            <a:chOff x="2112" y="2928"/>
            <a:chExt cx="1728" cy="960"/>
          </a:xfrm>
        </p:grpSpPr>
        <p:sp>
          <p:nvSpPr>
            <p:cNvPr id="57357" name="Oval 13"/>
            <p:cNvSpPr>
              <a:spLocks noChangeArrowheads="1"/>
            </p:cNvSpPr>
            <p:nvPr/>
          </p:nvSpPr>
          <p:spPr bwMode="auto">
            <a:xfrm>
              <a:off x="2112" y="2928"/>
              <a:ext cx="1698" cy="960"/>
            </a:xfrm>
            <a:prstGeom prst="ellipse">
              <a:avLst/>
            </a:prstGeom>
            <a:solidFill>
              <a:srgbClr val="00CCFF"/>
            </a:solidFill>
            <a:ln w="9525">
              <a:noFill/>
              <a:round/>
              <a:headEnd/>
              <a:tailEnd/>
            </a:ln>
            <a:effectLst/>
          </p:spPr>
          <p:txBody>
            <a:bodyPr wrap="none" anchor="ctr"/>
            <a:lstStyle/>
            <a:p>
              <a:endParaRPr lang="es-MX"/>
            </a:p>
          </p:txBody>
        </p:sp>
        <p:sp>
          <p:nvSpPr>
            <p:cNvPr id="57358" name="Text Box 14"/>
            <p:cNvSpPr txBox="1">
              <a:spLocks noChangeArrowheads="1"/>
            </p:cNvSpPr>
            <p:nvPr/>
          </p:nvSpPr>
          <p:spPr bwMode="auto">
            <a:xfrm>
              <a:off x="2112" y="3042"/>
              <a:ext cx="1728" cy="750"/>
            </a:xfrm>
            <a:prstGeom prst="rect">
              <a:avLst/>
            </a:prstGeom>
            <a:noFill/>
            <a:ln w="9525">
              <a:noFill/>
              <a:miter lim="800000"/>
              <a:headEnd/>
              <a:tailEnd/>
            </a:ln>
            <a:effectLst/>
          </p:spPr>
          <p:txBody>
            <a:bodyPr>
              <a:spAutoFit/>
            </a:bodyPr>
            <a:lstStyle/>
            <a:p>
              <a:pPr algn="ctr" eaLnBrk="0" hangingPunct="0"/>
              <a:r>
                <a:rPr lang="es-ES_tradnl" altLang="es-ES_tradnl" sz="1800" b="1" dirty="0">
                  <a:latin typeface="Verdana" pitchFamily="34" charset="0"/>
                </a:rPr>
                <a:t>Instrumento para</a:t>
              </a:r>
            </a:p>
            <a:p>
              <a:pPr algn="ctr" eaLnBrk="0" hangingPunct="0"/>
              <a:r>
                <a:rPr lang="es-ES_tradnl" altLang="es-ES_tradnl" sz="1800" b="1" dirty="0">
                  <a:latin typeface="Verdana" pitchFamily="34" charset="0"/>
                </a:rPr>
                <a:t>la promoción y</a:t>
              </a:r>
            </a:p>
            <a:p>
              <a:pPr algn="ctr" eaLnBrk="0" hangingPunct="0"/>
              <a:r>
                <a:rPr lang="es-ES_tradnl" altLang="es-ES_tradnl" sz="1800" b="1" dirty="0">
                  <a:latin typeface="Verdana" pitchFamily="34" charset="0"/>
                </a:rPr>
                <a:t>gestión ambiental</a:t>
              </a:r>
            </a:p>
            <a:p>
              <a:pPr algn="ctr" eaLnBrk="0" hangingPunct="0"/>
              <a:r>
                <a:rPr lang="es-ES_tradnl" altLang="es-ES_tradnl" sz="1800" b="1" dirty="0">
                  <a:latin typeface="Verdana" pitchFamily="34" charset="0"/>
                </a:rPr>
                <a:t>educativa</a:t>
              </a:r>
            </a:p>
          </p:txBody>
        </p:sp>
      </p:grpSp>
      <p:grpSp>
        <p:nvGrpSpPr>
          <p:cNvPr id="5" name="Group 29"/>
          <p:cNvGrpSpPr>
            <a:grpSpLocks/>
          </p:cNvGrpSpPr>
          <p:nvPr/>
        </p:nvGrpSpPr>
        <p:grpSpPr bwMode="auto">
          <a:xfrm>
            <a:off x="533400" y="1828800"/>
            <a:ext cx="2362200" cy="1524000"/>
            <a:chOff x="336" y="1152"/>
            <a:chExt cx="1488" cy="960"/>
          </a:xfrm>
        </p:grpSpPr>
        <p:sp>
          <p:nvSpPr>
            <p:cNvPr id="57359" name="Oval 15"/>
            <p:cNvSpPr>
              <a:spLocks noChangeArrowheads="1"/>
            </p:cNvSpPr>
            <p:nvPr/>
          </p:nvSpPr>
          <p:spPr bwMode="auto">
            <a:xfrm>
              <a:off x="336" y="1152"/>
              <a:ext cx="1488" cy="960"/>
            </a:xfrm>
            <a:prstGeom prst="ellipse">
              <a:avLst/>
            </a:prstGeom>
            <a:solidFill>
              <a:srgbClr val="00CCFF"/>
            </a:solidFill>
            <a:ln w="9525">
              <a:noFill/>
              <a:round/>
              <a:headEnd/>
              <a:tailEnd/>
            </a:ln>
            <a:effectLst/>
          </p:spPr>
          <p:txBody>
            <a:bodyPr wrap="none" anchor="ctr"/>
            <a:lstStyle/>
            <a:p>
              <a:endParaRPr lang="es-MX"/>
            </a:p>
          </p:txBody>
        </p:sp>
        <p:sp>
          <p:nvSpPr>
            <p:cNvPr id="57360" name="Text Box 16"/>
            <p:cNvSpPr txBox="1">
              <a:spLocks noChangeArrowheads="1"/>
            </p:cNvSpPr>
            <p:nvPr/>
          </p:nvSpPr>
          <p:spPr bwMode="auto">
            <a:xfrm>
              <a:off x="480" y="1296"/>
              <a:ext cx="1191" cy="750"/>
            </a:xfrm>
            <a:prstGeom prst="rect">
              <a:avLst/>
            </a:prstGeom>
            <a:noFill/>
            <a:ln w="9525">
              <a:noFill/>
              <a:miter lim="800000"/>
              <a:headEnd/>
              <a:tailEnd/>
            </a:ln>
            <a:effectLst/>
          </p:spPr>
          <p:txBody>
            <a:bodyPr>
              <a:spAutoFit/>
            </a:bodyPr>
            <a:lstStyle/>
            <a:p>
              <a:pPr algn="ctr" eaLnBrk="0" hangingPunct="0"/>
              <a:r>
                <a:rPr lang="es-ES_tradnl" altLang="es-ES_tradnl" sz="1800" b="1" dirty="0">
                  <a:latin typeface="Verdana" pitchFamily="34" charset="0"/>
                </a:rPr>
                <a:t>Promover un cambio ambiental</a:t>
              </a:r>
            </a:p>
            <a:p>
              <a:pPr algn="ctr" eaLnBrk="0" hangingPunct="0"/>
              <a:r>
                <a:rPr lang="es-ES_tradnl" altLang="es-ES_tradnl" sz="1800" b="1" dirty="0">
                  <a:latin typeface="Verdana" pitchFamily="34" charset="0"/>
                </a:rPr>
                <a:t>interno</a:t>
              </a:r>
              <a:endParaRPr lang="es-ES_tradnl" altLang="es-ES_tradnl" sz="1800" dirty="0">
                <a:latin typeface="Verdana" pitchFamily="34" charset="0"/>
              </a:endParaRPr>
            </a:p>
          </p:txBody>
        </p:sp>
      </p:grpSp>
      <p:sp>
        <p:nvSpPr>
          <p:cNvPr id="57361" name="Line 17"/>
          <p:cNvSpPr>
            <a:spLocks noChangeShapeType="1"/>
          </p:cNvSpPr>
          <p:nvPr/>
        </p:nvSpPr>
        <p:spPr bwMode="auto">
          <a:xfrm>
            <a:off x="2895600" y="2895600"/>
            <a:ext cx="457200" cy="228600"/>
          </a:xfrm>
          <a:prstGeom prst="line">
            <a:avLst/>
          </a:prstGeom>
          <a:noFill/>
          <a:ln w="28575">
            <a:solidFill>
              <a:srgbClr val="FF0000"/>
            </a:solidFill>
            <a:round/>
            <a:headEnd/>
            <a:tailEnd type="triangle" w="med" len="med"/>
          </a:ln>
          <a:effectLst/>
        </p:spPr>
        <p:txBody>
          <a:bodyPr wrap="none" anchor="ctr"/>
          <a:lstStyle/>
          <a:p>
            <a:endParaRPr lang="es-MX"/>
          </a:p>
        </p:txBody>
      </p:sp>
      <p:grpSp>
        <p:nvGrpSpPr>
          <p:cNvPr id="6" name="Group 30"/>
          <p:cNvGrpSpPr>
            <a:grpSpLocks/>
          </p:cNvGrpSpPr>
          <p:nvPr/>
        </p:nvGrpSpPr>
        <p:grpSpPr bwMode="auto">
          <a:xfrm>
            <a:off x="457200" y="3886200"/>
            <a:ext cx="2362200" cy="1524000"/>
            <a:chOff x="288" y="2448"/>
            <a:chExt cx="1488" cy="960"/>
          </a:xfrm>
        </p:grpSpPr>
        <p:sp>
          <p:nvSpPr>
            <p:cNvPr id="57362" name="Oval 18"/>
            <p:cNvSpPr>
              <a:spLocks noChangeArrowheads="1"/>
            </p:cNvSpPr>
            <p:nvPr/>
          </p:nvSpPr>
          <p:spPr bwMode="auto">
            <a:xfrm>
              <a:off x="288" y="2448"/>
              <a:ext cx="1488" cy="960"/>
            </a:xfrm>
            <a:prstGeom prst="ellipse">
              <a:avLst/>
            </a:prstGeom>
            <a:solidFill>
              <a:srgbClr val="00CCFF"/>
            </a:solidFill>
            <a:ln w="9525">
              <a:noFill/>
              <a:round/>
              <a:headEnd/>
              <a:tailEnd/>
            </a:ln>
            <a:effectLst/>
          </p:spPr>
          <p:txBody>
            <a:bodyPr wrap="none" anchor="ctr"/>
            <a:lstStyle/>
            <a:p>
              <a:endParaRPr lang="es-MX"/>
            </a:p>
          </p:txBody>
        </p:sp>
        <p:sp>
          <p:nvSpPr>
            <p:cNvPr id="57363" name="Text Box 19"/>
            <p:cNvSpPr txBox="1">
              <a:spLocks noChangeArrowheads="1"/>
            </p:cNvSpPr>
            <p:nvPr/>
          </p:nvSpPr>
          <p:spPr bwMode="auto">
            <a:xfrm>
              <a:off x="384" y="2591"/>
              <a:ext cx="1344" cy="577"/>
            </a:xfrm>
            <a:prstGeom prst="rect">
              <a:avLst/>
            </a:prstGeom>
            <a:noFill/>
            <a:ln w="9525">
              <a:noFill/>
              <a:miter lim="800000"/>
              <a:headEnd/>
              <a:tailEnd/>
            </a:ln>
            <a:effectLst/>
          </p:spPr>
          <p:txBody>
            <a:bodyPr>
              <a:spAutoFit/>
            </a:bodyPr>
            <a:lstStyle/>
            <a:p>
              <a:pPr algn="ctr" eaLnBrk="0" hangingPunct="0"/>
              <a:r>
                <a:rPr lang="es-ES_tradnl" altLang="es-ES_tradnl" sz="1800" b="1" dirty="0">
                  <a:latin typeface="Verdana" pitchFamily="34" charset="0"/>
                </a:rPr>
                <a:t>Vinculación con el entorno </a:t>
              </a:r>
              <a:r>
                <a:rPr lang="es-ES_tradnl" altLang="es-ES_tradnl" sz="1800" b="1" dirty="0" err="1">
                  <a:latin typeface="Verdana" pitchFamily="34" charset="0"/>
                </a:rPr>
                <a:t>socioambiental</a:t>
              </a:r>
              <a:endParaRPr lang="es-ES_tradnl" altLang="es-ES_tradnl" sz="1800" dirty="0">
                <a:latin typeface="Verdana" pitchFamily="34" charset="0"/>
              </a:endParaRPr>
            </a:p>
          </p:txBody>
        </p:sp>
      </p:grpSp>
      <p:sp>
        <p:nvSpPr>
          <p:cNvPr id="57364" name="Line 20"/>
          <p:cNvSpPr>
            <a:spLocks noChangeShapeType="1"/>
          </p:cNvSpPr>
          <p:nvPr/>
        </p:nvSpPr>
        <p:spPr bwMode="auto">
          <a:xfrm flipV="1">
            <a:off x="2895600" y="3962400"/>
            <a:ext cx="609600" cy="381000"/>
          </a:xfrm>
          <a:prstGeom prst="line">
            <a:avLst/>
          </a:prstGeom>
          <a:noFill/>
          <a:ln w="28575">
            <a:solidFill>
              <a:srgbClr val="FF0000"/>
            </a:solidFill>
            <a:round/>
            <a:headEnd/>
            <a:tailEnd type="triangle" w="med" len="med"/>
          </a:ln>
          <a:effectLst/>
        </p:spPr>
        <p:txBody>
          <a:bodyPr/>
          <a:lstStyle/>
          <a:p>
            <a:endParaRPr lang="es-MX"/>
          </a:p>
        </p:txBody>
      </p:sp>
      <p:sp>
        <p:nvSpPr>
          <p:cNvPr id="57367" name="Line 23"/>
          <p:cNvSpPr>
            <a:spLocks noChangeShapeType="1"/>
          </p:cNvSpPr>
          <p:nvPr/>
        </p:nvSpPr>
        <p:spPr bwMode="auto">
          <a:xfrm flipH="1">
            <a:off x="6019800" y="2590800"/>
            <a:ext cx="381000" cy="228600"/>
          </a:xfrm>
          <a:prstGeom prst="line">
            <a:avLst/>
          </a:prstGeom>
          <a:noFill/>
          <a:ln w="28575">
            <a:solidFill>
              <a:srgbClr val="FF0000"/>
            </a:solidFill>
            <a:round/>
            <a:headEnd/>
            <a:tailEnd type="triangle" w="med" len="med"/>
          </a:ln>
          <a:effectLst/>
        </p:spPr>
        <p:txBody>
          <a:bodyPr wrap="none" anchor="ctr"/>
          <a:lstStyle/>
          <a:p>
            <a:endParaRPr lang="es-MX"/>
          </a:p>
        </p:txBody>
      </p:sp>
      <p:grpSp>
        <p:nvGrpSpPr>
          <p:cNvPr id="7" name="Group 33"/>
          <p:cNvGrpSpPr>
            <a:grpSpLocks/>
          </p:cNvGrpSpPr>
          <p:nvPr/>
        </p:nvGrpSpPr>
        <p:grpSpPr bwMode="auto">
          <a:xfrm>
            <a:off x="6477000" y="1828800"/>
            <a:ext cx="2362200" cy="1524000"/>
            <a:chOff x="4080" y="720"/>
            <a:chExt cx="1488" cy="960"/>
          </a:xfrm>
        </p:grpSpPr>
        <p:sp>
          <p:nvSpPr>
            <p:cNvPr id="57366" name="Oval 22"/>
            <p:cNvSpPr>
              <a:spLocks noChangeArrowheads="1"/>
            </p:cNvSpPr>
            <p:nvPr/>
          </p:nvSpPr>
          <p:spPr bwMode="auto">
            <a:xfrm>
              <a:off x="4080" y="720"/>
              <a:ext cx="1488" cy="960"/>
            </a:xfrm>
            <a:prstGeom prst="ellipse">
              <a:avLst/>
            </a:prstGeom>
            <a:solidFill>
              <a:srgbClr val="00CCFF"/>
            </a:solidFill>
            <a:ln w="9525">
              <a:noFill/>
              <a:round/>
              <a:headEnd/>
              <a:tailEnd/>
            </a:ln>
            <a:effectLst/>
          </p:spPr>
          <p:txBody>
            <a:bodyPr wrap="none" anchor="ctr"/>
            <a:lstStyle/>
            <a:p>
              <a:endParaRPr lang="es-MX"/>
            </a:p>
          </p:txBody>
        </p:sp>
        <p:sp>
          <p:nvSpPr>
            <p:cNvPr id="57368" name="Text Box 24"/>
            <p:cNvSpPr txBox="1">
              <a:spLocks noChangeArrowheads="1"/>
            </p:cNvSpPr>
            <p:nvPr/>
          </p:nvSpPr>
          <p:spPr bwMode="auto">
            <a:xfrm>
              <a:off x="4224" y="816"/>
              <a:ext cx="1248" cy="750"/>
            </a:xfrm>
            <a:prstGeom prst="rect">
              <a:avLst/>
            </a:prstGeom>
            <a:noFill/>
            <a:ln w="9525">
              <a:noFill/>
              <a:miter lim="800000"/>
              <a:headEnd/>
              <a:tailEnd/>
            </a:ln>
            <a:effectLst/>
          </p:spPr>
          <p:txBody>
            <a:bodyPr>
              <a:spAutoFit/>
            </a:bodyPr>
            <a:lstStyle/>
            <a:p>
              <a:pPr algn="ctr" eaLnBrk="0" hangingPunct="0"/>
              <a:r>
                <a:rPr lang="es-ES_tradnl" altLang="es-ES_tradnl" sz="1800" b="1" dirty="0">
                  <a:latin typeface="Verdana" pitchFamily="34" charset="0"/>
                </a:rPr>
                <a:t>Promover capacidades ambientales en las </a:t>
              </a:r>
              <a:r>
                <a:rPr lang="es-ES_tradnl" altLang="es-ES_tradnl" sz="1800" b="1" dirty="0" err="1">
                  <a:latin typeface="Verdana" pitchFamily="34" charset="0"/>
                </a:rPr>
                <a:t>IES</a:t>
              </a:r>
              <a:endParaRPr lang="es-ES_tradnl" altLang="es-ES_tradnl" sz="1800" b="1" dirty="0">
                <a:latin typeface="Verdana" pitchFamily="34" charset="0"/>
              </a:endParaRPr>
            </a:p>
          </p:txBody>
        </p:sp>
      </p:grpSp>
      <p:grpSp>
        <p:nvGrpSpPr>
          <p:cNvPr id="8" name="Group 32"/>
          <p:cNvGrpSpPr>
            <a:grpSpLocks/>
          </p:cNvGrpSpPr>
          <p:nvPr/>
        </p:nvGrpSpPr>
        <p:grpSpPr bwMode="auto">
          <a:xfrm>
            <a:off x="6248400" y="3810000"/>
            <a:ext cx="2895600" cy="1752600"/>
            <a:chOff x="3792" y="2208"/>
            <a:chExt cx="1824" cy="1104"/>
          </a:xfrm>
        </p:grpSpPr>
        <p:sp>
          <p:nvSpPr>
            <p:cNvPr id="57370" name="Oval 26"/>
            <p:cNvSpPr>
              <a:spLocks noChangeArrowheads="1"/>
            </p:cNvSpPr>
            <p:nvPr/>
          </p:nvSpPr>
          <p:spPr bwMode="auto">
            <a:xfrm>
              <a:off x="3792" y="2208"/>
              <a:ext cx="1728" cy="1104"/>
            </a:xfrm>
            <a:prstGeom prst="ellipse">
              <a:avLst/>
            </a:prstGeom>
            <a:solidFill>
              <a:srgbClr val="00CCFF"/>
            </a:solidFill>
            <a:ln w="9525">
              <a:noFill/>
              <a:round/>
              <a:headEnd/>
              <a:tailEnd/>
            </a:ln>
            <a:effectLst/>
          </p:spPr>
          <p:txBody>
            <a:bodyPr wrap="none" anchor="ctr"/>
            <a:lstStyle/>
            <a:p>
              <a:endParaRPr lang="es-MX"/>
            </a:p>
          </p:txBody>
        </p:sp>
        <p:sp>
          <p:nvSpPr>
            <p:cNvPr id="57371" name="Text Box 27"/>
            <p:cNvSpPr txBox="1">
              <a:spLocks noChangeArrowheads="1"/>
            </p:cNvSpPr>
            <p:nvPr/>
          </p:nvSpPr>
          <p:spPr bwMode="auto">
            <a:xfrm>
              <a:off x="3792" y="2341"/>
              <a:ext cx="1824" cy="923"/>
            </a:xfrm>
            <a:prstGeom prst="rect">
              <a:avLst/>
            </a:prstGeom>
            <a:noFill/>
            <a:ln w="9525">
              <a:noFill/>
              <a:miter lim="800000"/>
              <a:headEnd/>
              <a:tailEnd/>
            </a:ln>
            <a:effectLst/>
          </p:spPr>
          <p:txBody>
            <a:bodyPr>
              <a:spAutoFit/>
            </a:bodyPr>
            <a:lstStyle/>
            <a:p>
              <a:pPr algn="ctr" eaLnBrk="0" hangingPunct="0"/>
              <a:r>
                <a:rPr lang="es-ES_tradnl" altLang="es-ES_tradnl" sz="1800" b="1" dirty="0">
                  <a:latin typeface="Verdana" pitchFamily="34" charset="0"/>
                </a:rPr>
                <a:t>Contar con una</a:t>
              </a:r>
            </a:p>
            <a:p>
              <a:pPr algn="ctr" eaLnBrk="0" hangingPunct="0"/>
              <a:r>
                <a:rPr lang="es-ES_tradnl" altLang="es-ES_tradnl" sz="1800" b="1" dirty="0">
                  <a:latin typeface="Verdana" pitchFamily="34" charset="0"/>
                </a:rPr>
                <a:t>estrategia institucional </a:t>
              </a:r>
            </a:p>
            <a:p>
              <a:pPr algn="ctr" eaLnBrk="0" hangingPunct="0"/>
              <a:r>
                <a:rPr lang="es-ES_tradnl" altLang="es-ES_tradnl" sz="1800" b="1" dirty="0">
                  <a:latin typeface="Verdana" pitchFamily="34" charset="0"/>
                </a:rPr>
                <a:t>para asuntos </a:t>
              </a:r>
            </a:p>
            <a:p>
              <a:pPr algn="ctr" eaLnBrk="0" hangingPunct="0"/>
              <a:r>
                <a:rPr lang="es-ES_tradnl" altLang="es-ES_tradnl" sz="1800" b="1" dirty="0">
                  <a:latin typeface="Verdana" pitchFamily="34" charset="0"/>
                </a:rPr>
                <a:t>ambientales </a:t>
              </a:r>
            </a:p>
          </p:txBody>
        </p:sp>
      </p:grpSp>
      <p:sp>
        <p:nvSpPr>
          <p:cNvPr id="57372" name="Line 28"/>
          <p:cNvSpPr>
            <a:spLocks noChangeShapeType="1"/>
          </p:cNvSpPr>
          <p:nvPr/>
        </p:nvSpPr>
        <p:spPr bwMode="auto">
          <a:xfrm rot="4050291" flipH="1">
            <a:off x="5715000" y="3810000"/>
            <a:ext cx="381000" cy="228600"/>
          </a:xfrm>
          <a:prstGeom prst="line">
            <a:avLst/>
          </a:prstGeom>
          <a:noFill/>
          <a:ln w="28575">
            <a:solidFill>
              <a:srgbClr val="FF0000"/>
            </a:solidFill>
            <a:round/>
            <a:headEnd/>
            <a:tailEnd type="triangle" w="med" len="med"/>
          </a:ln>
          <a:effectLst/>
        </p:spPr>
        <p:txBody>
          <a:bodyPr wrap="none" anchor="ctr"/>
          <a:lstStyle/>
          <a:p>
            <a:endParaRPr lang="es-MX"/>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87624" y="1052736"/>
            <a:ext cx="6696744" cy="1631216"/>
          </a:xfrm>
          <a:prstGeom prst="rect">
            <a:avLst/>
          </a:prstGeom>
        </p:spPr>
        <p:txBody>
          <a:bodyPr wrap="square">
            <a:spAutoFit/>
          </a:bodyPr>
          <a:lstStyle/>
          <a:p>
            <a:r>
              <a:rPr lang="es-MX" sz="2000" b="1" i="1" dirty="0" smtClean="0">
                <a:solidFill>
                  <a:srgbClr val="FF0000"/>
                </a:solidFill>
                <a:latin typeface="Verdana" pitchFamily="34" charset="0"/>
                <a:ea typeface="Verdana" pitchFamily="34" charset="0"/>
                <a:cs typeface="Verdana" pitchFamily="34" charset="0"/>
                <a:hlinkClick r:id="rId2"/>
              </a:rPr>
              <a:t>Los planes ambientales institucionales en la educación superior en México. Construyendo sentidos de sustentabilidad (2002-2007)</a:t>
            </a:r>
            <a:endParaRPr lang="es-MX" sz="2000" b="1" i="1" dirty="0" smtClean="0">
              <a:solidFill>
                <a:srgbClr val="FF0000"/>
              </a:solidFill>
              <a:latin typeface="Verdana" pitchFamily="34" charset="0"/>
              <a:ea typeface="Verdana" pitchFamily="34" charset="0"/>
              <a:cs typeface="Verdana" pitchFamily="34" charset="0"/>
            </a:endParaRPr>
          </a:p>
          <a:p>
            <a:pPr algn="ctr"/>
            <a:r>
              <a:rPr lang="es-MX" sz="2000" u="sng" dirty="0" smtClean="0">
                <a:solidFill>
                  <a:srgbClr val="FF0000"/>
                </a:solidFill>
                <a:hlinkClick r:id="rId2"/>
              </a:rPr>
              <a:t>http://www2.ine.gob.mx/publicaciones/consultaPublicacion.html?id_pub=689</a:t>
            </a:r>
            <a:endParaRPr lang="es-MX" sz="2000" dirty="0">
              <a:solidFill>
                <a:srgbClr val="FF0000"/>
              </a:solidFill>
              <a:latin typeface="Verdana" pitchFamily="34" charset="0"/>
              <a:ea typeface="Verdana" pitchFamily="34" charset="0"/>
              <a:cs typeface="Verdana" pitchFamily="34" charset="0"/>
            </a:endParaRPr>
          </a:p>
        </p:txBody>
      </p:sp>
      <p:sp>
        <p:nvSpPr>
          <p:cNvPr id="6" name="5 Rectángulo"/>
          <p:cNvSpPr/>
          <p:nvPr/>
        </p:nvSpPr>
        <p:spPr>
          <a:xfrm>
            <a:off x="971600" y="5013176"/>
            <a:ext cx="7056784" cy="1200329"/>
          </a:xfrm>
          <a:prstGeom prst="rect">
            <a:avLst/>
          </a:prstGeom>
        </p:spPr>
        <p:txBody>
          <a:bodyPr wrap="square">
            <a:spAutoFit/>
          </a:bodyPr>
          <a:lstStyle/>
          <a:p>
            <a:pPr algn="just"/>
            <a:r>
              <a:rPr lang="es-MX" dirty="0" smtClean="0"/>
              <a:t>Este documento contribuye con un importante punto de partida, seguramente inacabado y dinámico, que da cuenta de la importancia de la participación de las </a:t>
            </a:r>
            <a:r>
              <a:rPr lang="es-MX" dirty="0" err="1" smtClean="0"/>
              <a:t>IES</a:t>
            </a:r>
            <a:r>
              <a:rPr lang="es-MX" dirty="0" smtClean="0"/>
              <a:t> en la construcción de un futuro sustentable para México, frente a los retos del siglo XXI.</a:t>
            </a:r>
            <a:endParaRPr lang="es-MX" dirty="0"/>
          </a:p>
        </p:txBody>
      </p:sp>
      <p:pic>
        <p:nvPicPr>
          <p:cNvPr id="7" name="6 Imagen" descr="http://www2.ine.gob.mx/publicaciones/images/689.jpg">
            <a:hlinkClick r:id="rId2" tgtFrame="&quot;_blank&quot;"/>
          </p:cNvPr>
          <p:cNvPicPr/>
          <p:nvPr/>
        </p:nvPicPr>
        <p:blipFill>
          <a:blip r:embed="rId3" cstate="print"/>
          <a:srcRect/>
          <a:stretch>
            <a:fillRect/>
          </a:stretch>
        </p:blipFill>
        <p:spPr bwMode="auto">
          <a:xfrm>
            <a:off x="3563888" y="2636912"/>
            <a:ext cx="1656184" cy="2034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769100"/>
            <a:chOff x="0" y="0"/>
            <a:chExt cx="5760" cy="4264"/>
          </a:xfrm>
        </p:grpSpPr>
        <p:sp>
          <p:nvSpPr>
            <p:cNvPr id="103427" name="Rectangle 1027"/>
            <p:cNvSpPr>
              <a:spLocks noChangeArrowheads="1"/>
            </p:cNvSpPr>
            <p:nvPr/>
          </p:nvSpPr>
          <p:spPr bwMode="auto">
            <a:xfrm>
              <a:off x="0" y="0"/>
              <a:ext cx="5760" cy="480"/>
            </a:xfrm>
            <a:prstGeom prst="rect">
              <a:avLst/>
            </a:prstGeom>
            <a:gradFill rotWithShape="0">
              <a:gsLst>
                <a:gs pos="0">
                  <a:srgbClr val="0000FF"/>
                </a:gs>
                <a:gs pos="100000">
                  <a:srgbClr val="0000FF">
                    <a:gamma/>
                    <a:shade val="19216"/>
                    <a:invGamma/>
                  </a:srgbClr>
                </a:gs>
              </a:gsLst>
              <a:path path="rect">
                <a:fillToRect l="100000" t="100000"/>
              </a:path>
            </a:gradFill>
            <a:ln w="9525">
              <a:noFill/>
              <a:miter lim="800000"/>
              <a:headEnd/>
              <a:tailEnd/>
            </a:ln>
            <a:effectLst/>
          </p:spPr>
          <p:txBody>
            <a:bodyPr anchor="ctr"/>
            <a:lstStyle/>
            <a:p>
              <a:pPr algn="r" fontAlgn="base">
                <a:spcBef>
                  <a:spcPct val="0"/>
                </a:spcBef>
                <a:spcAft>
                  <a:spcPct val="0"/>
                </a:spcAft>
              </a:pPr>
              <a:r>
                <a:rPr lang="es-ES_tradnl" sz="3000" b="1" dirty="0">
                  <a:solidFill>
                    <a:srgbClr val="FFFFFF"/>
                  </a:solidFill>
                  <a:effectLst>
                    <a:outerShdw blurRad="38100" dist="38100" dir="2700000" algn="tl">
                      <a:srgbClr val="000000"/>
                    </a:outerShdw>
                  </a:effectLst>
                </a:rPr>
                <a:t>Red de los Problemas que hay en el </a:t>
              </a:r>
              <a:r>
                <a:rPr lang="es-ES_tradnl" sz="3000" b="1" dirty="0" smtClean="0">
                  <a:solidFill>
                    <a:srgbClr val="FFFFFF"/>
                  </a:solidFill>
                  <a:effectLst>
                    <a:outerShdw blurRad="38100" dist="38100" dir="2700000" algn="tl">
                      <a:srgbClr val="000000"/>
                    </a:outerShdw>
                  </a:effectLst>
                </a:rPr>
                <a:t>Mundo</a:t>
              </a:r>
            </a:p>
            <a:p>
              <a:pPr algn="r" fontAlgn="base">
                <a:spcBef>
                  <a:spcPct val="0"/>
                </a:spcBef>
                <a:spcAft>
                  <a:spcPct val="0"/>
                </a:spcAft>
              </a:pPr>
              <a:r>
                <a:rPr lang="es-MX" sz="2400" b="1" dirty="0" err="1" smtClean="0">
                  <a:solidFill>
                    <a:srgbClr val="FFFFFF"/>
                  </a:solidFill>
                  <a:effectLst>
                    <a:outerShdw blurRad="38100" dist="38100" dir="2700000" algn="tl">
                      <a:srgbClr val="000000"/>
                    </a:outerShdw>
                  </a:effectLst>
                </a:rPr>
                <a:t>Fritjof</a:t>
              </a:r>
              <a:r>
                <a:rPr lang="es-MX" sz="2400" b="1" dirty="0" smtClean="0">
                  <a:solidFill>
                    <a:srgbClr val="FFFFFF"/>
                  </a:solidFill>
                  <a:effectLst>
                    <a:outerShdw blurRad="38100" dist="38100" dir="2700000" algn="tl">
                      <a:srgbClr val="000000"/>
                    </a:outerShdw>
                  </a:effectLst>
                </a:rPr>
                <a:t> </a:t>
              </a:r>
              <a:r>
                <a:rPr lang="es-MX" sz="2400" b="1" dirty="0" err="1" smtClean="0">
                  <a:solidFill>
                    <a:srgbClr val="FFFFFF"/>
                  </a:solidFill>
                  <a:effectLst>
                    <a:outerShdw blurRad="38100" dist="38100" dir="2700000" algn="tl">
                      <a:srgbClr val="000000"/>
                    </a:outerShdw>
                  </a:effectLst>
                </a:rPr>
                <a:t>Capra</a:t>
              </a:r>
              <a:r>
                <a:rPr lang="es-MX" sz="2400" b="1" dirty="0" smtClean="0">
                  <a:solidFill>
                    <a:srgbClr val="FFFFFF"/>
                  </a:solidFill>
                  <a:effectLst>
                    <a:outerShdw blurRad="38100" dist="38100" dir="2700000" algn="tl">
                      <a:srgbClr val="000000"/>
                    </a:outerShdw>
                  </a:effectLst>
                </a:rPr>
                <a:t> (1998)</a:t>
              </a:r>
              <a:endParaRPr lang="es-ES" sz="2400" b="1" dirty="0">
                <a:solidFill>
                  <a:srgbClr val="FFFFFF"/>
                </a:solidFill>
                <a:effectLst>
                  <a:outerShdw blurRad="38100" dist="38100" dir="2700000" algn="tl">
                    <a:srgbClr val="000000"/>
                  </a:outerShdw>
                </a:effectLst>
              </a:endParaRPr>
            </a:p>
          </p:txBody>
        </p:sp>
        <p:sp>
          <p:nvSpPr>
            <p:cNvPr id="103428" name="Text Box 1028"/>
            <p:cNvSpPr txBox="1">
              <a:spLocks noChangeArrowheads="1"/>
            </p:cNvSpPr>
            <p:nvPr/>
          </p:nvSpPr>
          <p:spPr bwMode="auto">
            <a:xfrm>
              <a:off x="1406" y="482"/>
              <a:ext cx="2926" cy="300"/>
            </a:xfrm>
            <a:prstGeom prst="rect">
              <a:avLst/>
            </a:prstGeom>
            <a:noFill/>
            <a:ln w="9525">
              <a:solidFill>
                <a:srgbClr val="FFFF00"/>
              </a:solidFill>
              <a:miter lim="800000"/>
              <a:headEnd/>
              <a:tailEnd/>
            </a:ln>
            <a:effectLst/>
          </p:spPr>
          <p:txBody>
            <a:bodyPr>
              <a:spAutoFit/>
            </a:bodyPr>
            <a:lstStyle/>
            <a:p>
              <a:pPr algn="ctr" fontAlgn="base">
                <a:lnSpc>
                  <a:spcPct val="75000"/>
                </a:lnSpc>
                <a:spcBef>
                  <a:spcPct val="25000"/>
                </a:spcBef>
                <a:spcAft>
                  <a:spcPct val="0"/>
                </a:spcAft>
              </a:pPr>
              <a:r>
                <a:rPr lang="es-ES_tradnl" sz="1400">
                  <a:solidFill>
                    <a:srgbClr val="FFFFFF"/>
                  </a:solidFill>
                  <a:effectLst>
                    <a:outerShdw blurRad="38100" dist="38100" dir="2700000" algn="tl">
                      <a:srgbClr val="000000"/>
                    </a:outerShdw>
                  </a:effectLst>
                  <a:latin typeface="Franklin Gothic Medium" pitchFamily="34" charset="0"/>
                </a:rPr>
                <a:t>SISTEMA DE VALORES QUE SE JUSTIFICAN A  SÍ  MISMOS:</a:t>
              </a:r>
            </a:p>
            <a:p>
              <a:pPr algn="ctr" fontAlgn="base">
                <a:lnSpc>
                  <a:spcPct val="75000"/>
                </a:lnSpc>
                <a:spcBef>
                  <a:spcPct val="25000"/>
                </a:spcBef>
                <a:spcAft>
                  <a:spcPct val="0"/>
                </a:spcAft>
              </a:pPr>
              <a:r>
                <a:rPr lang="es-ES_tradnl" sz="1400">
                  <a:solidFill>
                    <a:srgbClr val="FFFFFF"/>
                  </a:solidFill>
                  <a:effectLst>
                    <a:outerShdw blurRad="38100" dist="38100" dir="2700000" algn="tl">
                      <a:srgbClr val="000000"/>
                    </a:outerShdw>
                  </a:effectLst>
                  <a:latin typeface="Franklin Gothic Medium" pitchFamily="34" charset="0"/>
                </a:rPr>
                <a:t>EXPANSIÓN, COMPETITIVIDAD, EXPLOTACIÓN</a:t>
              </a:r>
              <a:endParaRPr lang="es-ES" sz="1400">
                <a:solidFill>
                  <a:srgbClr val="FFFFFF"/>
                </a:solidFill>
                <a:effectLst>
                  <a:outerShdw blurRad="38100" dist="38100" dir="2700000" algn="tl">
                    <a:srgbClr val="000000"/>
                  </a:outerShdw>
                </a:effectLst>
                <a:latin typeface="Franklin Gothic Medium" pitchFamily="34" charset="0"/>
              </a:endParaRPr>
            </a:p>
          </p:txBody>
        </p:sp>
        <p:grpSp>
          <p:nvGrpSpPr>
            <p:cNvPr id="3" name="Group 1029"/>
            <p:cNvGrpSpPr>
              <a:grpSpLocks/>
            </p:cNvGrpSpPr>
            <p:nvPr/>
          </p:nvGrpSpPr>
          <p:grpSpPr bwMode="auto">
            <a:xfrm>
              <a:off x="676" y="618"/>
              <a:ext cx="707" cy="248"/>
              <a:chOff x="624" y="672"/>
              <a:chExt cx="480" cy="384"/>
            </a:xfrm>
          </p:grpSpPr>
          <p:sp>
            <p:nvSpPr>
              <p:cNvPr id="103430" name="Line 1030"/>
              <p:cNvSpPr>
                <a:spLocks noChangeShapeType="1"/>
              </p:cNvSpPr>
              <p:nvPr/>
            </p:nvSpPr>
            <p:spPr bwMode="auto">
              <a:xfrm>
                <a:off x="624" y="672"/>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31" name="Line 1031"/>
              <p:cNvSpPr>
                <a:spLocks noChangeShapeType="1"/>
              </p:cNvSpPr>
              <p:nvPr/>
            </p:nvSpPr>
            <p:spPr bwMode="auto">
              <a:xfrm>
                <a:off x="624" y="672"/>
                <a:ext cx="480"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grpSp>
        <p:sp>
          <p:nvSpPr>
            <p:cNvPr id="103432" name="Line 1032"/>
            <p:cNvSpPr>
              <a:spLocks noChangeShapeType="1"/>
            </p:cNvSpPr>
            <p:nvPr/>
          </p:nvSpPr>
          <p:spPr bwMode="auto">
            <a:xfrm>
              <a:off x="2880" y="789"/>
              <a:ext cx="0" cy="101"/>
            </a:xfrm>
            <a:prstGeom prst="line">
              <a:avLst/>
            </a:prstGeom>
            <a:noFill/>
            <a:ln w="9525">
              <a:solidFill>
                <a:srgbClr val="00FF00"/>
              </a:solidFill>
              <a:round/>
              <a:headEnd type="triangle" w="med" len="me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33" name="Text Box 1033"/>
            <p:cNvSpPr txBox="1">
              <a:spLocks noChangeArrowheads="1"/>
            </p:cNvSpPr>
            <p:nvPr/>
          </p:nvSpPr>
          <p:spPr bwMode="auto">
            <a:xfrm>
              <a:off x="90" y="2160"/>
              <a:ext cx="1066" cy="314"/>
            </a:xfrm>
            <a:prstGeom prst="rect">
              <a:avLst/>
            </a:prstGeom>
            <a:noFill/>
            <a:ln w="9525" algn="ctr">
              <a:solidFill>
                <a:srgbClr val="FFFF00"/>
              </a:solidFill>
              <a:miter lim="800000"/>
              <a:headEnd/>
              <a:tailEnd/>
            </a:ln>
            <a:effectLst/>
          </p:spPr>
          <p:txBody>
            <a:bodyPr>
              <a:spAutoFit/>
            </a:bodyPr>
            <a:lstStyle/>
            <a:p>
              <a:pPr algn="ctr" fontAlgn="base">
                <a:spcBef>
                  <a:spcPct val="50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CONTAMINACIÓN DE SUELOS Y AGUAS</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434" name="Text Box 1034"/>
            <p:cNvSpPr txBox="1">
              <a:spLocks noChangeArrowheads="1"/>
            </p:cNvSpPr>
            <p:nvPr/>
          </p:nvSpPr>
          <p:spPr bwMode="auto">
            <a:xfrm>
              <a:off x="22" y="2614"/>
              <a:ext cx="1017" cy="314"/>
            </a:xfrm>
            <a:prstGeom prst="rect">
              <a:avLst/>
            </a:prstGeom>
            <a:noFill/>
            <a:ln w="9525" algn="ctr">
              <a:solidFill>
                <a:srgbClr val="FFFF00"/>
              </a:solidFill>
              <a:miter lim="800000"/>
              <a:headEnd/>
              <a:tailEnd/>
            </a:ln>
            <a:effectLst/>
          </p:spPr>
          <p:txBody>
            <a:bodyPr>
              <a:spAutoFit/>
            </a:bodyPr>
            <a:lstStyle/>
            <a:p>
              <a:pPr algn="ctr" fontAlgn="base">
                <a:spcBef>
                  <a:spcPct val="50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PROLIFERACIÓN DE ENFERMEDADES</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435" name="Line 1035"/>
            <p:cNvSpPr>
              <a:spLocks noChangeShapeType="1"/>
            </p:cNvSpPr>
            <p:nvPr/>
          </p:nvSpPr>
          <p:spPr bwMode="auto">
            <a:xfrm rot="-5400000">
              <a:off x="2082" y="1902"/>
              <a:ext cx="0" cy="144"/>
            </a:xfrm>
            <a:prstGeom prst="line">
              <a:avLst/>
            </a:prstGeom>
            <a:noFill/>
            <a:ln w="9525">
              <a:noFill/>
              <a:round/>
              <a:headEnd/>
              <a:tailEnd type="triangle" w="med" len="med"/>
            </a:ln>
            <a:effectLst/>
          </p:spPr>
          <p:txBody>
            <a:bodyPr>
              <a:spAutoFit/>
            </a:bodyPr>
            <a:lstStyle/>
            <a:p>
              <a:pPr fontAlgn="base">
                <a:spcBef>
                  <a:spcPct val="0"/>
                </a:spcBef>
                <a:spcAft>
                  <a:spcPct val="0"/>
                </a:spcAft>
              </a:pPr>
              <a:endParaRPr lang="es-MX">
                <a:solidFill>
                  <a:srgbClr val="000000"/>
                </a:solidFill>
              </a:endParaRPr>
            </a:p>
          </p:txBody>
        </p:sp>
        <p:sp>
          <p:nvSpPr>
            <p:cNvPr id="103436" name="Line 1036"/>
            <p:cNvSpPr>
              <a:spLocks noChangeShapeType="1"/>
            </p:cNvSpPr>
            <p:nvPr/>
          </p:nvSpPr>
          <p:spPr bwMode="auto">
            <a:xfrm flipH="1" flipV="1">
              <a:off x="3379" y="935"/>
              <a:ext cx="1225"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37" name="Text Box 1037"/>
            <p:cNvSpPr txBox="1">
              <a:spLocks noChangeArrowheads="1"/>
            </p:cNvSpPr>
            <p:nvPr/>
          </p:nvSpPr>
          <p:spPr bwMode="auto">
            <a:xfrm>
              <a:off x="68" y="1774"/>
              <a:ext cx="499" cy="250"/>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Residuos Tóxicos</a:t>
              </a:r>
              <a:endParaRPr lang="es-ES" sz="1000">
                <a:solidFill>
                  <a:srgbClr val="FFFFFF"/>
                </a:solidFill>
                <a:latin typeface="Franklin Gothic Medium" pitchFamily="34" charset="0"/>
              </a:endParaRPr>
            </a:p>
          </p:txBody>
        </p:sp>
        <p:sp>
          <p:nvSpPr>
            <p:cNvPr id="103438" name="Text Box 1038"/>
            <p:cNvSpPr txBox="1">
              <a:spLocks noChangeArrowheads="1"/>
            </p:cNvSpPr>
            <p:nvPr/>
          </p:nvSpPr>
          <p:spPr bwMode="auto">
            <a:xfrm>
              <a:off x="567" y="1806"/>
              <a:ext cx="635" cy="154"/>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Plaguicidas</a:t>
              </a:r>
              <a:endParaRPr lang="es-ES" sz="1000">
                <a:solidFill>
                  <a:srgbClr val="FFFFFF"/>
                </a:solidFill>
                <a:latin typeface="Franklin Gothic Medium" pitchFamily="34" charset="0"/>
              </a:endParaRPr>
            </a:p>
          </p:txBody>
        </p:sp>
        <p:sp>
          <p:nvSpPr>
            <p:cNvPr id="103439" name="Text Box 1039"/>
            <p:cNvSpPr txBox="1">
              <a:spLocks noChangeArrowheads="1"/>
            </p:cNvSpPr>
            <p:nvPr/>
          </p:nvSpPr>
          <p:spPr bwMode="auto">
            <a:xfrm>
              <a:off x="22" y="2976"/>
              <a:ext cx="907"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Aumento de la Radiación Ultravioleta</a:t>
              </a:r>
              <a:endParaRPr lang="es-ES" sz="1000">
                <a:solidFill>
                  <a:srgbClr val="FFFFFF"/>
                </a:solidFill>
                <a:latin typeface="Franklin Gothic Medium" pitchFamily="34" charset="0"/>
              </a:endParaRPr>
            </a:p>
          </p:txBody>
        </p:sp>
        <p:grpSp>
          <p:nvGrpSpPr>
            <p:cNvPr id="4" name="Group 1040"/>
            <p:cNvGrpSpPr>
              <a:grpSpLocks/>
            </p:cNvGrpSpPr>
            <p:nvPr/>
          </p:nvGrpSpPr>
          <p:grpSpPr bwMode="auto">
            <a:xfrm flipH="1">
              <a:off x="3515" y="981"/>
              <a:ext cx="1089" cy="544"/>
              <a:chOff x="1066" y="935"/>
              <a:chExt cx="1134" cy="590"/>
            </a:xfrm>
          </p:grpSpPr>
          <p:sp>
            <p:nvSpPr>
              <p:cNvPr id="103441" name="Line 1041"/>
              <p:cNvSpPr>
                <a:spLocks noChangeShapeType="1"/>
              </p:cNvSpPr>
              <p:nvPr/>
            </p:nvSpPr>
            <p:spPr bwMode="auto">
              <a:xfrm>
                <a:off x="1701" y="935"/>
                <a:ext cx="499" cy="59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42" name="Line 1042"/>
              <p:cNvSpPr>
                <a:spLocks noChangeShapeType="1"/>
              </p:cNvSpPr>
              <p:nvPr/>
            </p:nvSpPr>
            <p:spPr bwMode="auto">
              <a:xfrm flipH="1">
                <a:off x="1066" y="935"/>
                <a:ext cx="635"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443" name="Text Box 1043"/>
            <p:cNvSpPr txBox="1">
              <a:spLocks noChangeArrowheads="1"/>
            </p:cNvSpPr>
            <p:nvPr/>
          </p:nvSpPr>
          <p:spPr bwMode="auto">
            <a:xfrm>
              <a:off x="3742" y="1456"/>
              <a:ext cx="862" cy="250"/>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Elevada Mortalidad de Madres</a:t>
              </a:r>
              <a:endParaRPr lang="es-ES" sz="1000">
                <a:solidFill>
                  <a:srgbClr val="FFFFFF"/>
                </a:solidFill>
                <a:latin typeface="Franklin Gothic Medium" pitchFamily="34" charset="0"/>
              </a:endParaRPr>
            </a:p>
          </p:txBody>
        </p:sp>
        <p:sp>
          <p:nvSpPr>
            <p:cNvPr id="103444" name="Text Box 1044"/>
            <p:cNvSpPr txBox="1">
              <a:spLocks noChangeArrowheads="1"/>
            </p:cNvSpPr>
            <p:nvPr/>
          </p:nvSpPr>
          <p:spPr bwMode="auto">
            <a:xfrm>
              <a:off x="3742" y="2364"/>
              <a:ext cx="726"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Tala de Árboles</a:t>
              </a:r>
              <a:endParaRPr lang="es-ES" sz="800">
                <a:solidFill>
                  <a:srgbClr val="FFFFFF"/>
                </a:solidFill>
                <a:latin typeface="Franklin Gothic Medium" pitchFamily="34" charset="0"/>
              </a:endParaRPr>
            </a:p>
          </p:txBody>
        </p:sp>
        <p:sp>
          <p:nvSpPr>
            <p:cNvPr id="103445" name="Line 1045"/>
            <p:cNvSpPr>
              <a:spLocks noChangeShapeType="1"/>
            </p:cNvSpPr>
            <p:nvPr/>
          </p:nvSpPr>
          <p:spPr bwMode="auto">
            <a:xfrm flipH="1" flipV="1">
              <a:off x="2789" y="3113"/>
              <a:ext cx="1497"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grpSp>
          <p:nvGrpSpPr>
            <p:cNvPr id="5" name="Group 1046"/>
            <p:cNvGrpSpPr>
              <a:grpSpLocks/>
            </p:cNvGrpSpPr>
            <p:nvPr/>
          </p:nvGrpSpPr>
          <p:grpSpPr bwMode="auto">
            <a:xfrm rot="10800000">
              <a:off x="249" y="3203"/>
              <a:ext cx="90" cy="318"/>
              <a:chOff x="4944" y="709"/>
              <a:chExt cx="384" cy="395"/>
            </a:xfrm>
          </p:grpSpPr>
          <p:sp>
            <p:nvSpPr>
              <p:cNvPr id="103447" name="Line 1047"/>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48" name="Line 1048"/>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grpSp>
          <p:nvGrpSpPr>
            <p:cNvPr id="6" name="Group 1049"/>
            <p:cNvGrpSpPr>
              <a:grpSpLocks/>
            </p:cNvGrpSpPr>
            <p:nvPr/>
          </p:nvGrpSpPr>
          <p:grpSpPr bwMode="auto">
            <a:xfrm>
              <a:off x="192" y="890"/>
              <a:ext cx="874" cy="2139"/>
              <a:chOff x="192" y="890"/>
              <a:chExt cx="874" cy="2139"/>
            </a:xfrm>
          </p:grpSpPr>
          <p:sp>
            <p:nvSpPr>
              <p:cNvPr id="103450" name="Text Box 1050"/>
              <p:cNvSpPr txBox="1">
                <a:spLocks noChangeArrowheads="1"/>
              </p:cNvSpPr>
              <p:nvPr/>
            </p:nvSpPr>
            <p:spPr bwMode="auto">
              <a:xfrm>
                <a:off x="192" y="890"/>
                <a:ext cx="874" cy="314"/>
              </a:xfrm>
              <a:prstGeom prst="rect">
                <a:avLst/>
              </a:prstGeom>
              <a:noFill/>
              <a:ln w="9525" algn="ctr">
                <a:solidFill>
                  <a:srgbClr val="FFFF00"/>
                </a:solidFill>
                <a:miter lim="800000"/>
                <a:headEnd/>
                <a:tailEnd/>
              </a:ln>
              <a:effectLst/>
            </p:spPr>
            <p:txBody>
              <a:bodyPr>
                <a:spAutoFit/>
              </a:bodyPr>
              <a:lstStyle/>
              <a:p>
                <a:pPr algn="ctr" fontAlgn="base">
                  <a:spcBef>
                    <a:spcPct val="50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CRECIMIENTO DESENFRENADO</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451" name="Text Box 1051"/>
              <p:cNvSpPr txBox="1">
                <a:spLocks noChangeArrowheads="1"/>
              </p:cNvSpPr>
              <p:nvPr/>
            </p:nvSpPr>
            <p:spPr bwMode="auto">
              <a:xfrm>
                <a:off x="237" y="1344"/>
                <a:ext cx="783" cy="314"/>
              </a:xfrm>
              <a:prstGeom prst="rect">
                <a:avLst/>
              </a:prstGeom>
              <a:noFill/>
              <a:ln w="9525" algn="ctr">
                <a:solidFill>
                  <a:srgbClr val="FFFF00"/>
                </a:solidFill>
                <a:miter lim="800000"/>
                <a:headEnd/>
                <a:tailEnd/>
              </a:ln>
              <a:effectLst/>
            </p:spPr>
            <p:txBody>
              <a:bodyPr>
                <a:spAutoFit/>
              </a:bodyPr>
              <a:lstStyle/>
              <a:p>
                <a:pPr algn="ctr" fontAlgn="base">
                  <a:spcBef>
                    <a:spcPct val="50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PRODUCCIÓN INDUSTRIAL</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452" name="Line 1052"/>
              <p:cNvSpPr>
                <a:spLocks noChangeShapeType="1"/>
              </p:cNvSpPr>
              <p:nvPr/>
            </p:nvSpPr>
            <p:spPr bwMode="auto">
              <a:xfrm>
                <a:off x="672" y="1207"/>
                <a:ext cx="0" cy="14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53" name="Line 1053"/>
              <p:cNvSpPr>
                <a:spLocks noChangeShapeType="1"/>
              </p:cNvSpPr>
              <p:nvPr/>
            </p:nvSpPr>
            <p:spPr bwMode="auto">
              <a:xfrm>
                <a:off x="340" y="2016"/>
                <a:ext cx="0" cy="14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54" name="Line 1054"/>
              <p:cNvSpPr>
                <a:spLocks noChangeShapeType="1"/>
              </p:cNvSpPr>
              <p:nvPr/>
            </p:nvSpPr>
            <p:spPr bwMode="auto">
              <a:xfrm>
                <a:off x="340" y="2478"/>
                <a:ext cx="0" cy="14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55" name="Line 1055"/>
              <p:cNvSpPr>
                <a:spLocks noChangeShapeType="1"/>
              </p:cNvSpPr>
              <p:nvPr/>
            </p:nvSpPr>
            <p:spPr bwMode="auto">
              <a:xfrm>
                <a:off x="884" y="1661"/>
                <a:ext cx="0" cy="14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56" name="Line 1056"/>
              <p:cNvSpPr>
                <a:spLocks noChangeShapeType="1"/>
              </p:cNvSpPr>
              <p:nvPr/>
            </p:nvSpPr>
            <p:spPr bwMode="auto">
              <a:xfrm>
                <a:off x="884" y="1979"/>
                <a:ext cx="0" cy="181"/>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57" name="Line 1057"/>
              <p:cNvSpPr>
                <a:spLocks noChangeShapeType="1"/>
              </p:cNvSpPr>
              <p:nvPr/>
            </p:nvSpPr>
            <p:spPr bwMode="auto">
              <a:xfrm>
                <a:off x="340" y="1661"/>
                <a:ext cx="0" cy="14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58" name="Line 1058"/>
              <p:cNvSpPr>
                <a:spLocks noChangeShapeType="1"/>
              </p:cNvSpPr>
              <p:nvPr/>
            </p:nvSpPr>
            <p:spPr bwMode="auto">
              <a:xfrm flipV="1">
                <a:off x="249" y="2931"/>
                <a:ext cx="0" cy="98"/>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grpSp>
        <p:grpSp>
          <p:nvGrpSpPr>
            <p:cNvPr id="7" name="Group 1059"/>
            <p:cNvGrpSpPr>
              <a:grpSpLocks/>
            </p:cNvGrpSpPr>
            <p:nvPr/>
          </p:nvGrpSpPr>
          <p:grpSpPr bwMode="auto">
            <a:xfrm>
              <a:off x="1020" y="935"/>
              <a:ext cx="1497" cy="2722"/>
              <a:chOff x="1020" y="935"/>
              <a:chExt cx="1497" cy="2722"/>
            </a:xfrm>
          </p:grpSpPr>
          <p:sp>
            <p:nvSpPr>
              <p:cNvPr id="103460" name="Text Box 1060"/>
              <p:cNvSpPr txBox="1">
                <a:spLocks noChangeArrowheads="1"/>
              </p:cNvSpPr>
              <p:nvPr/>
            </p:nvSpPr>
            <p:spPr bwMode="auto">
              <a:xfrm>
                <a:off x="1247" y="2614"/>
                <a:ext cx="901" cy="252"/>
              </a:xfrm>
              <a:prstGeom prst="rect">
                <a:avLst/>
              </a:prstGeom>
              <a:noFill/>
              <a:ln w="9525" algn="ctr">
                <a:solidFill>
                  <a:srgbClr val="FFFF00"/>
                </a:solidFill>
                <a:miter lim="800000"/>
                <a:headEnd/>
                <a:tailEnd/>
              </a:ln>
              <a:effectLst/>
            </p:spPr>
            <p:txBody>
              <a:bodyPr>
                <a:spAutoFit/>
              </a:bodyPr>
              <a:lstStyle/>
              <a:p>
                <a:pPr algn="ctr" fontAlgn="base">
                  <a:lnSpc>
                    <a:spcPct val="75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CONTAMINACIÓN DEL AIRE</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461" name="Line 1061"/>
              <p:cNvSpPr>
                <a:spLocks noChangeShapeType="1"/>
              </p:cNvSpPr>
              <p:nvPr/>
            </p:nvSpPr>
            <p:spPr bwMode="auto">
              <a:xfrm flipH="1">
                <a:off x="1066" y="2704"/>
                <a:ext cx="181"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62" name="Line 1062"/>
              <p:cNvSpPr>
                <a:spLocks noChangeShapeType="1"/>
              </p:cNvSpPr>
              <p:nvPr/>
            </p:nvSpPr>
            <p:spPr bwMode="auto">
              <a:xfrm>
                <a:off x="1292" y="2886"/>
                <a:ext cx="0" cy="136"/>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63" name="Text Box 1063"/>
              <p:cNvSpPr txBox="1">
                <a:spLocks noChangeArrowheads="1"/>
              </p:cNvSpPr>
              <p:nvPr/>
            </p:nvSpPr>
            <p:spPr bwMode="auto">
              <a:xfrm>
                <a:off x="1474" y="3360"/>
                <a:ext cx="850" cy="252"/>
              </a:xfrm>
              <a:prstGeom prst="rect">
                <a:avLst/>
              </a:prstGeom>
              <a:noFill/>
              <a:ln w="9525" algn="ctr">
                <a:solidFill>
                  <a:srgbClr val="FFFF00"/>
                </a:solidFill>
                <a:miter lim="800000"/>
                <a:headEnd/>
                <a:tailEnd/>
              </a:ln>
              <a:effectLst/>
            </p:spPr>
            <p:txBody>
              <a:bodyPr>
                <a:spAutoFit/>
              </a:bodyPr>
              <a:lstStyle/>
              <a:p>
                <a:pPr algn="ctr" fontAlgn="base">
                  <a:lnSpc>
                    <a:spcPct val="75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EFECTO INVERNADERO</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464" name="Line 1064"/>
              <p:cNvSpPr>
                <a:spLocks noChangeShapeType="1"/>
              </p:cNvSpPr>
              <p:nvPr/>
            </p:nvSpPr>
            <p:spPr bwMode="auto">
              <a:xfrm>
                <a:off x="2018" y="3113"/>
                <a:ext cx="363" cy="136"/>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65" name="Line 1065"/>
              <p:cNvSpPr>
                <a:spLocks noChangeShapeType="1"/>
              </p:cNvSpPr>
              <p:nvPr/>
            </p:nvSpPr>
            <p:spPr bwMode="auto">
              <a:xfrm>
                <a:off x="1292" y="3113"/>
                <a:ext cx="0" cy="272"/>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66" name="Text Box 1066"/>
              <p:cNvSpPr txBox="1">
                <a:spLocks noChangeArrowheads="1"/>
              </p:cNvSpPr>
              <p:nvPr/>
            </p:nvSpPr>
            <p:spPr bwMode="auto">
              <a:xfrm>
                <a:off x="1247" y="1480"/>
                <a:ext cx="861" cy="346"/>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Aprovechamiento ineficiente de la Energía</a:t>
                </a:r>
                <a:endParaRPr lang="es-ES" sz="1000">
                  <a:solidFill>
                    <a:srgbClr val="FFFFFF"/>
                  </a:solidFill>
                  <a:latin typeface="Franklin Gothic Medium" pitchFamily="34" charset="0"/>
                </a:endParaRPr>
              </a:p>
            </p:txBody>
          </p:sp>
          <p:grpSp>
            <p:nvGrpSpPr>
              <p:cNvPr id="8" name="Group 1067"/>
              <p:cNvGrpSpPr>
                <a:grpSpLocks/>
              </p:cNvGrpSpPr>
              <p:nvPr/>
            </p:nvGrpSpPr>
            <p:grpSpPr bwMode="auto">
              <a:xfrm>
                <a:off x="1020" y="1026"/>
                <a:ext cx="544" cy="408"/>
                <a:chOff x="1020" y="1026"/>
                <a:chExt cx="544" cy="408"/>
              </a:xfrm>
            </p:grpSpPr>
            <p:sp>
              <p:nvSpPr>
                <p:cNvPr id="103468" name="Text Box 1068"/>
                <p:cNvSpPr txBox="1">
                  <a:spLocks noChangeArrowheads="1"/>
                </p:cNvSpPr>
                <p:nvPr/>
              </p:nvSpPr>
              <p:spPr bwMode="auto">
                <a:xfrm>
                  <a:off x="1020" y="1184"/>
                  <a:ext cx="544" cy="250"/>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Aumento del Tráfico</a:t>
                  </a:r>
                  <a:endParaRPr lang="es-ES" sz="1000">
                    <a:solidFill>
                      <a:srgbClr val="FFFFFF"/>
                    </a:solidFill>
                    <a:latin typeface="Franklin Gothic Medium" pitchFamily="34" charset="0"/>
                  </a:endParaRPr>
                </a:p>
              </p:txBody>
            </p:sp>
            <p:grpSp>
              <p:nvGrpSpPr>
                <p:cNvPr id="9" name="Group 1069"/>
                <p:cNvGrpSpPr>
                  <a:grpSpLocks/>
                </p:cNvGrpSpPr>
                <p:nvPr/>
              </p:nvGrpSpPr>
              <p:grpSpPr bwMode="auto">
                <a:xfrm>
                  <a:off x="1066" y="1026"/>
                  <a:ext cx="226" cy="181"/>
                  <a:chOff x="4944" y="709"/>
                  <a:chExt cx="384" cy="395"/>
                </a:xfrm>
              </p:grpSpPr>
              <p:sp>
                <p:nvSpPr>
                  <p:cNvPr id="103470" name="Line 1070"/>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71" name="Line 1071"/>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grpSp>
          <p:grpSp>
            <p:nvGrpSpPr>
              <p:cNvPr id="10" name="Group 1072"/>
              <p:cNvGrpSpPr>
                <a:grpSpLocks/>
              </p:cNvGrpSpPr>
              <p:nvPr/>
            </p:nvGrpSpPr>
            <p:grpSpPr bwMode="auto">
              <a:xfrm>
                <a:off x="1066" y="935"/>
                <a:ext cx="1134" cy="590"/>
                <a:chOff x="1066" y="935"/>
                <a:chExt cx="1134" cy="590"/>
              </a:xfrm>
            </p:grpSpPr>
            <p:sp>
              <p:nvSpPr>
                <p:cNvPr id="103473" name="Line 1073"/>
                <p:cNvSpPr>
                  <a:spLocks noChangeShapeType="1"/>
                </p:cNvSpPr>
                <p:nvPr/>
              </p:nvSpPr>
              <p:spPr bwMode="auto">
                <a:xfrm>
                  <a:off x="1701" y="935"/>
                  <a:ext cx="499" cy="59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74" name="Line 1074"/>
                <p:cNvSpPr>
                  <a:spLocks noChangeShapeType="1"/>
                </p:cNvSpPr>
                <p:nvPr/>
              </p:nvSpPr>
              <p:spPr bwMode="auto">
                <a:xfrm flipH="1">
                  <a:off x="1066" y="935"/>
                  <a:ext cx="635"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475" name="Line 1075"/>
              <p:cNvSpPr>
                <a:spLocks noChangeShapeType="1"/>
              </p:cNvSpPr>
              <p:nvPr/>
            </p:nvSpPr>
            <p:spPr bwMode="auto">
              <a:xfrm>
                <a:off x="1292" y="1434"/>
                <a:ext cx="0" cy="118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76" name="Line 1076"/>
              <p:cNvSpPr>
                <a:spLocks noChangeShapeType="1"/>
              </p:cNvSpPr>
              <p:nvPr/>
            </p:nvSpPr>
            <p:spPr bwMode="auto">
              <a:xfrm flipH="1">
                <a:off x="1247" y="1525"/>
                <a:ext cx="0" cy="1089"/>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77" name="Line 1077"/>
              <p:cNvSpPr>
                <a:spLocks noChangeShapeType="1"/>
              </p:cNvSpPr>
              <p:nvPr/>
            </p:nvSpPr>
            <p:spPr bwMode="auto">
              <a:xfrm flipH="1">
                <a:off x="1020" y="1525"/>
                <a:ext cx="226"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sp>
            <p:nvSpPr>
              <p:cNvPr id="103478" name="Text Box 1078"/>
              <p:cNvSpPr txBox="1">
                <a:spLocks noChangeArrowheads="1"/>
              </p:cNvSpPr>
              <p:nvPr/>
            </p:nvSpPr>
            <p:spPr bwMode="auto">
              <a:xfrm>
                <a:off x="1338" y="1979"/>
                <a:ext cx="862"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Emisiones y Residuos Radiactivos</a:t>
                </a:r>
                <a:endParaRPr lang="es-ES" sz="1000">
                  <a:solidFill>
                    <a:srgbClr val="FFFFFF"/>
                  </a:solidFill>
                  <a:latin typeface="Franklin Gothic Medium" pitchFamily="34" charset="0"/>
                </a:endParaRPr>
              </a:p>
            </p:txBody>
          </p:sp>
          <p:grpSp>
            <p:nvGrpSpPr>
              <p:cNvPr id="11" name="Group 1079"/>
              <p:cNvGrpSpPr>
                <a:grpSpLocks/>
              </p:cNvGrpSpPr>
              <p:nvPr/>
            </p:nvGrpSpPr>
            <p:grpSpPr bwMode="auto">
              <a:xfrm flipH="1">
                <a:off x="1066" y="2069"/>
                <a:ext cx="317" cy="91"/>
                <a:chOff x="4944" y="709"/>
                <a:chExt cx="384" cy="395"/>
              </a:xfrm>
            </p:grpSpPr>
            <p:sp>
              <p:nvSpPr>
                <p:cNvPr id="103480" name="Line 1080"/>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81" name="Line 1081"/>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grpSp>
            <p:nvGrpSpPr>
              <p:cNvPr id="12" name="Group 1082"/>
              <p:cNvGrpSpPr>
                <a:grpSpLocks/>
              </p:cNvGrpSpPr>
              <p:nvPr/>
            </p:nvGrpSpPr>
            <p:grpSpPr bwMode="auto">
              <a:xfrm flipH="1">
                <a:off x="1791" y="1933"/>
                <a:ext cx="499" cy="90"/>
                <a:chOff x="4944" y="709"/>
                <a:chExt cx="384" cy="395"/>
              </a:xfrm>
            </p:grpSpPr>
            <p:sp>
              <p:nvSpPr>
                <p:cNvPr id="103483" name="Line 1083"/>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84" name="Line 1084"/>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485" name="Line 1085"/>
              <p:cNvSpPr>
                <a:spLocks noChangeShapeType="1"/>
              </p:cNvSpPr>
              <p:nvPr/>
            </p:nvSpPr>
            <p:spPr bwMode="auto">
              <a:xfrm flipH="1">
                <a:off x="2154" y="2641"/>
                <a:ext cx="318"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86" name="Line 1086"/>
              <p:cNvSpPr>
                <a:spLocks noChangeShapeType="1"/>
              </p:cNvSpPr>
              <p:nvPr/>
            </p:nvSpPr>
            <p:spPr bwMode="auto">
              <a:xfrm>
                <a:off x="1973" y="1661"/>
                <a:ext cx="181"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87" name="Text Box 1087"/>
              <p:cNvSpPr txBox="1">
                <a:spLocks noChangeArrowheads="1"/>
              </p:cNvSpPr>
              <p:nvPr/>
            </p:nvSpPr>
            <p:spPr bwMode="auto">
              <a:xfrm>
                <a:off x="1111" y="2976"/>
                <a:ext cx="363"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C F C s</a:t>
                </a:r>
                <a:endParaRPr lang="es-ES" sz="1000">
                  <a:solidFill>
                    <a:srgbClr val="FFFFFF"/>
                  </a:solidFill>
                  <a:latin typeface="Franklin Gothic Medium" pitchFamily="34" charset="0"/>
                </a:endParaRPr>
              </a:p>
            </p:txBody>
          </p:sp>
          <p:sp>
            <p:nvSpPr>
              <p:cNvPr id="103488" name="Text Box 1088"/>
              <p:cNvSpPr txBox="1">
                <a:spLocks noChangeArrowheads="1"/>
              </p:cNvSpPr>
              <p:nvPr/>
            </p:nvSpPr>
            <p:spPr bwMode="auto">
              <a:xfrm>
                <a:off x="1474" y="2953"/>
                <a:ext cx="635"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Gases Invernadero</a:t>
                </a:r>
                <a:endParaRPr lang="es-ES" sz="1000">
                  <a:solidFill>
                    <a:srgbClr val="FFFFFF"/>
                  </a:solidFill>
                  <a:latin typeface="Franklin Gothic Medium" pitchFamily="34" charset="0"/>
                </a:endParaRPr>
              </a:p>
            </p:txBody>
          </p:sp>
          <p:sp>
            <p:nvSpPr>
              <p:cNvPr id="103489" name="Line 1089"/>
              <p:cNvSpPr>
                <a:spLocks noChangeShapeType="1"/>
              </p:cNvSpPr>
              <p:nvPr/>
            </p:nvSpPr>
            <p:spPr bwMode="auto">
              <a:xfrm>
                <a:off x="1791" y="3158"/>
                <a:ext cx="0" cy="14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90" name="Line 1090"/>
              <p:cNvSpPr>
                <a:spLocks noChangeShapeType="1"/>
              </p:cNvSpPr>
              <p:nvPr/>
            </p:nvSpPr>
            <p:spPr bwMode="auto">
              <a:xfrm>
                <a:off x="1791" y="2886"/>
                <a:ext cx="0" cy="98"/>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grpSp>
            <p:nvGrpSpPr>
              <p:cNvPr id="13" name="Group 1091"/>
              <p:cNvGrpSpPr>
                <a:grpSpLocks/>
              </p:cNvGrpSpPr>
              <p:nvPr/>
            </p:nvGrpSpPr>
            <p:grpSpPr bwMode="auto">
              <a:xfrm flipH="1">
                <a:off x="2154" y="3113"/>
                <a:ext cx="182" cy="181"/>
                <a:chOff x="4944" y="709"/>
                <a:chExt cx="384" cy="395"/>
              </a:xfrm>
            </p:grpSpPr>
            <p:sp>
              <p:nvSpPr>
                <p:cNvPr id="103492" name="Line 1092"/>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93" name="Line 1093"/>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494" name="Line 1094"/>
              <p:cNvSpPr>
                <a:spLocks noChangeShapeType="1"/>
              </p:cNvSpPr>
              <p:nvPr/>
            </p:nvSpPr>
            <p:spPr bwMode="auto">
              <a:xfrm>
                <a:off x="2291" y="3612"/>
                <a:ext cx="226" cy="45"/>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grpSp>
            <p:nvGrpSpPr>
              <p:cNvPr id="14" name="Group 1095"/>
              <p:cNvGrpSpPr>
                <a:grpSpLocks/>
              </p:cNvGrpSpPr>
              <p:nvPr/>
            </p:nvGrpSpPr>
            <p:grpSpPr bwMode="auto">
              <a:xfrm flipH="1">
                <a:off x="1383" y="3476"/>
                <a:ext cx="91" cy="181"/>
                <a:chOff x="4944" y="709"/>
                <a:chExt cx="384" cy="395"/>
              </a:xfrm>
            </p:grpSpPr>
            <p:sp>
              <p:nvSpPr>
                <p:cNvPr id="103496" name="Line 1096"/>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497" name="Line 1097"/>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grpSp>
        <p:grpSp>
          <p:nvGrpSpPr>
            <p:cNvPr id="15" name="Group 1098"/>
            <p:cNvGrpSpPr>
              <a:grpSpLocks/>
            </p:cNvGrpSpPr>
            <p:nvPr/>
          </p:nvGrpSpPr>
          <p:grpSpPr bwMode="auto">
            <a:xfrm>
              <a:off x="2154" y="845"/>
              <a:ext cx="2041" cy="2926"/>
              <a:chOff x="2154" y="845"/>
              <a:chExt cx="2041" cy="2926"/>
            </a:xfrm>
          </p:grpSpPr>
          <p:sp>
            <p:nvSpPr>
              <p:cNvPr id="103499" name="Text Box 1099"/>
              <p:cNvSpPr txBox="1">
                <a:spLocks noChangeArrowheads="1"/>
              </p:cNvSpPr>
              <p:nvPr/>
            </p:nvSpPr>
            <p:spPr bwMode="auto">
              <a:xfrm>
                <a:off x="2290" y="845"/>
                <a:ext cx="1179" cy="154"/>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Sensación de Inseguridad</a:t>
                </a:r>
                <a:endParaRPr lang="es-ES" sz="1000">
                  <a:solidFill>
                    <a:srgbClr val="FFFFFF"/>
                  </a:solidFill>
                  <a:latin typeface="Franklin Gothic Medium" pitchFamily="34" charset="0"/>
                </a:endParaRPr>
              </a:p>
            </p:txBody>
          </p:sp>
          <p:sp>
            <p:nvSpPr>
              <p:cNvPr id="103500" name="Text Box 1100"/>
              <p:cNvSpPr txBox="1">
                <a:spLocks noChangeArrowheads="1"/>
              </p:cNvSpPr>
              <p:nvPr/>
            </p:nvSpPr>
            <p:spPr bwMode="auto">
              <a:xfrm>
                <a:off x="2381" y="1071"/>
                <a:ext cx="1030" cy="189"/>
              </a:xfrm>
              <a:prstGeom prst="rect">
                <a:avLst/>
              </a:prstGeom>
              <a:noFill/>
              <a:ln w="9525" algn="ctr">
                <a:solidFill>
                  <a:srgbClr val="FFFF00"/>
                </a:solidFill>
                <a:miter lim="800000"/>
                <a:headEnd/>
                <a:tailEnd/>
              </a:ln>
              <a:effectLst/>
            </p:spPr>
            <p:txBody>
              <a:bodyPr>
                <a:spAutoFit/>
              </a:bodyPr>
              <a:lstStyle/>
              <a:p>
                <a:pPr algn="ctr" fontAlgn="base">
                  <a:spcBef>
                    <a:spcPct val="50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ARMAMENTISMO</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01" name="Line 1101"/>
              <p:cNvSpPr>
                <a:spLocks noChangeShapeType="1"/>
              </p:cNvSpPr>
              <p:nvPr/>
            </p:nvSpPr>
            <p:spPr bwMode="auto">
              <a:xfrm>
                <a:off x="2880" y="981"/>
                <a:ext cx="0" cy="102"/>
              </a:xfrm>
              <a:prstGeom prst="line">
                <a:avLst/>
              </a:prstGeom>
              <a:noFill/>
              <a:ln w="9525">
                <a:solidFill>
                  <a:srgbClr val="00FF00"/>
                </a:solidFill>
                <a:round/>
                <a:headEnd type="triangle" w="med" len="me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02" name="Text Box 1102"/>
              <p:cNvSpPr txBox="1">
                <a:spLocks noChangeArrowheads="1"/>
              </p:cNvSpPr>
              <p:nvPr/>
            </p:nvSpPr>
            <p:spPr bwMode="auto">
              <a:xfrm>
                <a:off x="2245" y="1298"/>
                <a:ext cx="1225" cy="154"/>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Enormes Gastos Militares</a:t>
                </a:r>
                <a:endParaRPr lang="es-ES" sz="1000">
                  <a:solidFill>
                    <a:srgbClr val="FFFFFF"/>
                  </a:solidFill>
                  <a:latin typeface="Franklin Gothic Medium" pitchFamily="34" charset="0"/>
                </a:endParaRPr>
              </a:p>
            </p:txBody>
          </p:sp>
          <p:sp>
            <p:nvSpPr>
              <p:cNvPr id="103503" name="Line 1103"/>
              <p:cNvSpPr>
                <a:spLocks noChangeShapeType="1"/>
              </p:cNvSpPr>
              <p:nvPr/>
            </p:nvSpPr>
            <p:spPr bwMode="auto">
              <a:xfrm>
                <a:off x="2880" y="1253"/>
                <a:ext cx="0" cy="96"/>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04" name="Line 1104"/>
              <p:cNvSpPr>
                <a:spLocks noChangeShapeType="1"/>
              </p:cNvSpPr>
              <p:nvPr/>
            </p:nvSpPr>
            <p:spPr bwMode="auto">
              <a:xfrm>
                <a:off x="2880" y="1434"/>
                <a:ext cx="0" cy="96"/>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05" name="Text Box 1105"/>
              <p:cNvSpPr txBox="1">
                <a:spLocks noChangeArrowheads="1"/>
              </p:cNvSpPr>
              <p:nvPr/>
            </p:nvSpPr>
            <p:spPr bwMode="auto">
              <a:xfrm>
                <a:off x="2154" y="1525"/>
                <a:ext cx="1464" cy="283"/>
              </a:xfrm>
              <a:prstGeom prst="rect">
                <a:avLst/>
              </a:prstGeom>
              <a:noFill/>
              <a:ln w="9525" algn="ctr">
                <a:solidFill>
                  <a:srgbClr val="FFFF00"/>
                </a:solidFill>
                <a:miter lim="800000"/>
                <a:headEnd/>
                <a:tailEnd/>
              </a:ln>
              <a:effectLst/>
            </p:spPr>
            <p:txBody>
              <a:bodyPr>
                <a:spAutoFit/>
              </a:bodyPr>
              <a:lstStyle/>
              <a:p>
                <a:pPr algn="ctr" fontAlgn="base">
                  <a:lnSpc>
                    <a:spcPct val="75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CRECIMIENTO INSOSTENIBLE </a:t>
                </a:r>
              </a:p>
              <a:p>
                <a:pPr algn="ctr" fontAlgn="base">
                  <a:lnSpc>
                    <a:spcPct val="75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A LARGO PLAZO</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06" name="Text Box 1106"/>
              <p:cNvSpPr txBox="1">
                <a:spLocks noChangeArrowheads="1"/>
              </p:cNvSpPr>
              <p:nvPr/>
            </p:nvSpPr>
            <p:spPr bwMode="auto">
              <a:xfrm>
                <a:off x="2290" y="1933"/>
                <a:ext cx="1176" cy="252"/>
              </a:xfrm>
              <a:prstGeom prst="rect">
                <a:avLst/>
              </a:prstGeom>
              <a:noFill/>
              <a:ln w="9525" algn="ctr">
                <a:solidFill>
                  <a:srgbClr val="FFFF00"/>
                </a:solidFill>
                <a:miter lim="800000"/>
                <a:headEnd/>
                <a:tailEnd/>
              </a:ln>
              <a:effectLst/>
            </p:spPr>
            <p:txBody>
              <a:bodyPr>
                <a:spAutoFit/>
              </a:bodyPr>
              <a:lstStyle/>
              <a:p>
                <a:pPr algn="ctr" fontAlgn="base">
                  <a:lnSpc>
                    <a:spcPct val="75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CRECIENTE GASTO DE ENERGÍA</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07" name="Line 1107"/>
              <p:cNvSpPr>
                <a:spLocks noChangeShapeType="1"/>
              </p:cNvSpPr>
              <p:nvPr/>
            </p:nvSpPr>
            <p:spPr bwMode="auto">
              <a:xfrm>
                <a:off x="2880" y="1797"/>
                <a:ext cx="0" cy="136"/>
              </a:xfrm>
              <a:prstGeom prst="line">
                <a:avLst/>
              </a:prstGeom>
              <a:noFill/>
              <a:ln w="9525">
                <a:solidFill>
                  <a:srgbClr val="00FF00"/>
                </a:solidFill>
                <a:round/>
                <a:headEnd type="triangle" w="med" len="me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08" name="Text Box 1108"/>
              <p:cNvSpPr txBox="1">
                <a:spLocks noChangeArrowheads="1"/>
              </p:cNvSpPr>
              <p:nvPr/>
            </p:nvSpPr>
            <p:spPr bwMode="auto">
              <a:xfrm>
                <a:off x="3515" y="3314"/>
                <a:ext cx="680" cy="252"/>
              </a:xfrm>
              <a:prstGeom prst="rect">
                <a:avLst/>
              </a:prstGeom>
              <a:noFill/>
              <a:ln w="9525" algn="ctr">
                <a:solidFill>
                  <a:srgbClr val="FFFF00"/>
                </a:solidFill>
                <a:miter lim="800000"/>
                <a:headEnd/>
                <a:tailEnd/>
              </a:ln>
              <a:effectLst/>
            </p:spPr>
            <p:txBody>
              <a:bodyPr>
                <a:spAutoFit/>
              </a:bodyPr>
              <a:lstStyle/>
              <a:p>
                <a:pPr algn="ctr" fontAlgn="base">
                  <a:lnSpc>
                    <a:spcPct val="75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MUERTE DE ANIMALES</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09" name="Line 1109"/>
              <p:cNvSpPr>
                <a:spLocks noChangeShapeType="1"/>
              </p:cNvSpPr>
              <p:nvPr/>
            </p:nvSpPr>
            <p:spPr bwMode="auto">
              <a:xfrm>
                <a:off x="2336" y="3521"/>
                <a:ext cx="1179"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10" name="Text Box 1110"/>
              <p:cNvSpPr txBox="1">
                <a:spLocks noChangeArrowheads="1"/>
              </p:cNvSpPr>
              <p:nvPr/>
            </p:nvSpPr>
            <p:spPr bwMode="auto">
              <a:xfrm>
                <a:off x="2426" y="2233"/>
                <a:ext cx="953"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Energías NO Renovables</a:t>
                </a:r>
                <a:endParaRPr lang="es-ES" sz="1000">
                  <a:solidFill>
                    <a:srgbClr val="FFFFFF"/>
                  </a:solidFill>
                  <a:latin typeface="Franklin Gothic Medium" pitchFamily="34" charset="0"/>
                </a:endParaRPr>
              </a:p>
            </p:txBody>
          </p:sp>
          <p:sp>
            <p:nvSpPr>
              <p:cNvPr id="103511" name="Text Box 1111"/>
              <p:cNvSpPr txBox="1">
                <a:spLocks noChangeArrowheads="1"/>
              </p:cNvSpPr>
              <p:nvPr/>
            </p:nvSpPr>
            <p:spPr bwMode="auto">
              <a:xfrm>
                <a:off x="2426" y="2550"/>
                <a:ext cx="409"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Carbón</a:t>
                </a:r>
                <a:endParaRPr lang="es-ES" sz="1000">
                  <a:solidFill>
                    <a:srgbClr val="FFFFFF"/>
                  </a:solidFill>
                  <a:latin typeface="Franklin Gothic Medium" pitchFamily="34" charset="0"/>
                </a:endParaRPr>
              </a:p>
            </p:txBody>
          </p:sp>
          <p:sp>
            <p:nvSpPr>
              <p:cNvPr id="103512" name="Text Box 1112"/>
              <p:cNvSpPr txBox="1">
                <a:spLocks noChangeArrowheads="1"/>
              </p:cNvSpPr>
              <p:nvPr/>
            </p:nvSpPr>
            <p:spPr bwMode="auto">
              <a:xfrm>
                <a:off x="2472" y="2414"/>
                <a:ext cx="862"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Combustibles Fósiles</a:t>
                </a:r>
                <a:endParaRPr lang="es-ES" sz="1000">
                  <a:solidFill>
                    <a:srgbClr val="FFFFFF"/>
                  </a:solidFill>
                  <a:latin typeface="Franklin Gothic Medium" pitchFamily="34" charset="0"/>
                </a:endParaRPr>
              </a:p>
            </p:txBody>
          </p:sp>
          <p:sp>
            <p:nvSpPr>
              <p:cNvPr id="103513" name="Text Box 1113"/>
              <p:cNvSpPr txBox="1">
                <a:spLocks noChangeArrowheads="1"/>
              </p:cNvSpPr>
              <p:nvPr/>
            </p:nvSpPr>
            <p:spPr bwMode="auto">
              <a:xfrm>
                <a:off x="2925" y="2550"/>
                <a:ext cx="409"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Petróleo</a:t>
                </a:r>
                <a:endParaRPr lang="es-ES" sz="1000">
                  <a:solidFill>
                    <a:srgbClr val="FFFFFF"/>
                  </a:solidFill>
                  <a:latin typeface="Franklin Gothic Medium" pitchFamily="34" charset="0"/>
                </a:endParaRPr>
              </a:p>
            </p:txBody>
          </p:sp>
          <p:sp>
            <p:nvSpPr>
              <p:cNvPr id="103514" name="Line 1114"/>
              <p:cNvSpPr>
                <a:spLocks noChangeShapeType="1"/>
              </p:cNvSpPr>
              <p:nvPr/>
            </p:nvSpPr>
            <p:spPr bwMode="auto">
              <a:xfrm>
                <a:off x="2880" y="2160"/>
                <a:ext cx="0" cy="90"/>
              </a:xfrm>
              <a:prstGeom prst="line">
                <a:avLst/>
              </a:prstGeom>
              <a:noFill/>
              <a:ln w="19050">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nvGrpSpPr>
              <p:cNvPr id="16" name="Group 1115"/>
              <p:cNvGrpSpPr>
                <a:grpSpLocks/>
              </p:cNvGrpSpPr>
              <p:nvPr/>
            </p:nvGrpSpPr>
            <p:grpSpPr bwMode="auto">
              <a:xfrm>
                <a:off x="2653" y="2369"/>
                <a:ext cx="454" cy="90"/>
                <a:chOff x="2653" y="2568"/>
                <a:chExt cx="454" cy="45"/>
              </a:xfrm>
            </p:grpSpPr>
            <p:sp>
              <p:nvSpPr>
                <p:cNvPr id="103516" name="Line 1116"/>
                <p:cNvSpPr>
                  <a:spLocks noChangeShapeType="1"/>
                </p:cNvSpPr>
                <p:nvPr/>
              </p:nvSpPr>
              <p:spPr bwMode="auto">
                <a:xfrm>
                  <a:off x="2653" y="2568"/>
                  <a:ext cx="0" cy="45"/>
                </a:xfrm>
                <a:prstGeom prst="line">
                  <a:avLst/>
                </a:prstGeom>
                <a:noFill/>
                <a:ln w="19050">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sp>
              <p:nvSpPr>
                <p:cNvPr id="103517" name="Line 1117"/>
                <p:cNvSpPr>
                  <a:spLocks noChangeShapeType="1"/>
                </p:cNvSpPr>
                <p:nvPr/>
              </p:nvSpPr>
              <p:spPr bwMode="auto">
                <a:xfrm>
                  <a:off x="3107" y="2568"/>
                  <a:ext cx="0" cy="45"/>
                </a:xfrm>
                <a:prstGeom prst="line">
                  <a:avLst/>
                </a:prstGeom>
                <a:noFill/>
                <a:ln w="19050">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518" name="Line 1118"/>
              <p:cNvSpPr>
                <a:spLocks noChangeShapeType="1"/>
              </p:cNvSpPr>
              <p:nvPr/>
            </p:nvSpPr>
            <p:spPr bwMode="auto">
              <a:xfrm>
                <a:off x="3107" y="2550"/>
                <a:ext cx="0" cy="45"/>
              </a:xfrm>
              <a:prstGeom prst="line">
                <a:avLst/>
              </a:prstGeom>
              <a:noFill/>
              <a:ln w="19050">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sp>
            <p:nvSpPr>
              <p:cNvPr id="103519" name="Line 1119"/>
              <p:cNvSpPr>
                <a:spLocks noChangeShapeType="1"/>
              </p:cNvSpPr>
              <p:nvPr/>
            </p:nvSpPr>
            <p:spPr bwMode="auto">
              <a:xfrm>
                <a:off x="2653" y="2550"/>
                <a:ext cx="0" cy="45"/>
              </a:xfrm>
              <a:prstGeom prst="line">
                <a:avLst/>
              </a:prstGeom>
              <a:noFill/>
              <a:ln w="19050">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sp>
            <p:nvSpPr>
              <p:cNvPr id="103520" name="Text Box 1120"/>
              <p:cNvSpPr txBox="1">
                <a:spLocks noChangeArrowheads="1"/>
              </p:cNvSpPr>
              <p:nvPr/>
            </p:nvSpPr>
            <p:spPr bwMode="auto">
              <a:xfrm>
                <a:off x="2381" y="2704"/>
                <a:ext cx="499"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Emisiones de CO</a:t>
                </a:r>
                <a:r>
                  <a:rPr lang="es-ES_tradnl" sz="800">
                    <a:solidFill>
                      <a:srgbClr val="FFFFFF"/>
                    </a:solidFill>
                    <a:latin typeface="Franklin Gothic Medium" pitchFamily="34" charset="0"/>
                  </a:rPr>
                  <a:t>2</a:t>
                </a:r>
                <a:endParaRPr lang="es-ES" sz="800">
                  <a:solidFill>
                    <a:srgbClr val="FFFFFF"/>
                  </a:solidFill>
                  <a:latin typeface="Franklin Gothic Medium" pitchFamily="34" charset="0"/>
                </a:endParaRPr>
              </a:p>
            </p:txBody>
          </p:sp>
          <p:sp>
            <p:nvSpPr>
              <p:cNvPr id="103521" name="Text Box 1121"/>
              <p:cNvSpPr txBox="1">
                <a:spLocks noChangeArrowheads="1"/>
              </p:cNvSpPr>
              <p:nvPr/>
            </p:nvSpPr>
            <p:spPr bwMode="auto">
              <a:xfrm>
                <a:off x="2835" y="2704"/>
                <a:ext cx="545"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Conflictos Geopolíticos</a:t>
                </a:r>
                <a:endParaRPr lang="es-ES" sz="800">
                  <a:solidFill>
                    <a:srgbClr val="FFFFFF"/>
                  </a:solidFill>
                  <a:latin typeface="Franklin Gothic Medium" pitchFamily="34" charset="0"/>
                </a:endParaRPr>
              </a:p>
            </p:txBody>
          </p:sp>
          <p:sp>
            <p:nvSpPr>
              <p:cNvPr id="103522" name="Line 1122"/>
              <p:cNvSpPr>
                <a:spLocks noChangeShapeType="1"/>
              </p:cNvSpPr>
              <p:nvPr/>
            </p:nvSpPr>
            <p:spPr bwMode="auto">
              <a:xfrm>
                <a:off x="2653" y="2659"/>
                <a:ext cx="0" cy="91"/>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23" name="Line 1123"/>
              <p:cNvSpPr>
                <a:spLocks noChangeShapeType="1"/>
              </p:cNvSpPr>
              <p:nvPr/>
            </p:nvSpPr>
            <p:spPr bwMode="auto">
              <a:xfrm>
                <a:off x="3107" y="2705"/>
                <a:ext cx="0" cy="45"/>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24" name="Text Box 1124"/>
              <p:cNvSpPr txBox="1">
                <a:spLocks noChangeArrowheads="1"/>
              </p:cNvSpPr>
              <p:nvPr/>
            </p:nvSpPr>
            <p:spPr bwMode="auto">
              <a:xfrm>
                <a:off x="3424" y="2704"/>
                <a:ext cx="545"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Agricultura Química</a:t>
                </a:r>
                <a:endParaRPr lang="es-ES" sz="800">
                  <a:solidFill>
                    <a:srgbClr val="FFFFFF"/>
                  </a:solidFill>
                  <a:latin typeface="Franklin Gothic Medium" pitchFamily="34" charset="0"/>
                </a:endParaRPr>
              </a:p>
            </p:txBody>
          </p:sp>
          <p:grpSp>
            <p:nvGrpSpPr>
              <p:cNvPr id="17" name="Group 1125"/>
              <p:cNvGrpSpPr>
                <a:grpSpLocks/>
              </p:cNvGrpSpPr>
              <p:nvPr/>
            </p:nvGrpSpPr>
            <p:grpSpPr bwMode="auto">
              <a:xfrm>
                <a:off x="3288" y="2614"/>
                <a:ext cx="408" cy="136"/>
                <a:chOff x="4944" y="709"/>
                <a:chExt cx="384" cy="395"/>
              </a:xfrm>
            </p:grpSpPr>
            <p:sp>
              <p:nvSpPr>
                <p:cNvPr id="103526" name="Line 1126"/>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27" name="Line 1127"/>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528" name="Text Box 1128"/>
              <p:cNvSpPr txBox="1">
                <a:spLocks noChangeArrowheads="1"/>
              </p:cNvSpPr>
              <p:nvPr/>
            </p:nvSpPr>
            <p:spPr bwMode="auto">
              <a:xfrm>
                <a:off x="3515" y="1888"/>
                <a:ext cx="590" cy="346"/>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Ganadería, Explotaciones forestales</a:t>
                </a:r>
                <a:endParaRPr lang="es-ES" sz="1000">
                  <a:solidFill>
                    <a:srgbClr val="FFFFFF"/>
                  </a:solidFill>
                  <a:latin typeface="Franklin Gothic Medium" pitchFamily="34" charset="0"/>
                </a:endParaRPr>
              </a:p>
            </p:txBody>
          </p:sp>
          <p:grpSp>
            <p:nvGrpSpPr>
              <p:cNvPr id="18" name="Group 1129"/>
              <p:cNvGrpSpPr>
                <a:grpSpLocks/>
              </p:cNvGrpSpPr>
              <p:nvPr/>
            </p:nvGrpSpPr>
            <p:grpSpPr bwMode="auto">
              <a:xfrm>
                <a:off x="3606" y="1661"/>
                <a:ext cx="181" cy="272"/>
                <a:chOff x="4944" y="709"/>
                <a:chExt cx="384" cy="395"/>
              </a:xfrm>
            </p:grpSpPr>
            <p:sp>
              <p:nvSpPr>
                <p:cNvPr id="103530" name="Line 1130"/>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31" name="Line 1131"/>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532" name="Text Box 1132"/>
              <p:cNvSpPr txBox="1">
                <a:spLocks noChangeArrowheads="1"/>
              </p:cNvSpPr>
              <p:nvPr/>
            </p:nvSpPr>
            <p:spPr bwMode="auto">
              <a:xfrm>
                <a:off x="2290" y="2976"/>
                <a:ext cx="545"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Incremento del CO</a:t>
                </a:r>
                <a:r>
                  <a:rPr lang="es-ES_tradnl" sz="800">
                    <a:solidFill>
                      <a:srgbClr val="FFFFFF"/>
                    </a:solidFill>
                    <a:latin typeface="Franklin Gothic Medium" pitchFamily="34" charset="0"/>
                  </a:rPr>
                  <a:t>2</a:t>
                </a:r>
                <a:endParaRPr lang="es-ES" sz="800">
                  <a:solidFill>
                    <a:srgbClr val="FFFFFF"/>
                  </a:solidFill>
                  <a:latin typeface="Franklin Gothic Medium" pitchFamily="34" charset="0"/>
                </a:endParaRPr>
              </a:p>
            </p:txBody>
          </p:sp>
          <p:sp>
            <p:nvSpPr>
              <p:cNvPr id="103533" name="Line 1133"/>
              <p:cNvSpPr>
                <a:spLocks noChangeShapeType="1"/>
              </p:cNvSpPr>
              <p:nvPr/>
            </p:nvSpPr>
            <p:spPr bwMode="auto">
              <a:xfrm flipH="1" flipV="1">
                <a:off x="3606" y="1616"/>
                <a:ext cx="227"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34" name="Line 1134"/>
              <p:cNvSpPr>
                <a:spLocks noChangeShapeType="1"/>
              </p:cNvSpPr>
              <p:nvPr/>
            </p:nvSpPr>
            <p:spPr bwMode="auto">
              <a:xfrm>
                <a:off x="3833" y="1616"/>
                <a:ext cx="181" cy="181"/>
              </a:xfrm>
              <a:prstGeom prst="line">
                <a:avLst/>
              </a:prstGeom>
              <a:noFill/>
              <a:ln w="12700">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sp>
            <p:nvSpPr>
              <p:cNvPr id="103535" name="Line 1135"/>
              <p:cNvSpPr>
                <a:spLocks noChangeShapeType="1"/>
              </p:cNvSpPr>
              <p:nvPr/>
            </p:nvSpPr>
            <p:spPr bwMode="auto">
              <a:xfrm>
                <a:off x="2653" y="2931"/>
                <a:ext cx="0" cy="96"/>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36" name="Text Box 1136"/>
              <p:cNvSpPr txBox="1">
                <a:spLocks noChangeArrowheads="1"/>
              </p:cNvSpPr>
              <p:nvPr/>
            </p:nvSpPr>
            <p:spPr bwMode="auto">
              <a:xfrm>
                <a:off x="2336" y="3185"/>
                <a:ext cx="545"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Lluvia Ácida</a:t>
                </a:r>
                <a:endParaRPr lang="es-ES" sz="800">
                  <a:solidFill>
                    <a:srgbClr val="FFFFFF"/>
                  </a:solidFill>
                  <a:latin typeface="Franklin Gothic Medium" pitchFamily="34" charset="0"/>
                </a:endParaRPr>
              </a:p>
            </p:txBody>
          </p:sp>
          <p:sp>
            <p:nvSpPr>
              <p:cNvPr id="103537" name="Text Box 1137"/>
              <p:cNvSpPr txBox="1">
                <a:spLocks noChangeArrowheads="1"/>
              </p:cNvSpPr>
              <p:nvPr/>
            </p:nvSpPr>
            <p:spPr bwMode="auto">
              <a:xfrm>
                <a:off x="2834" y="3112"/>
                <a:ext cx="817"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Muerte de Bosques</a:t>
                </a:r>
                <a:endParaRPr lang="es-ES" sz="800">
                  <a:solidFill>
                    <a:srgbClr val="FFFFFF"/>
                  </a:solidFill>
                  <a:latin typeface="Franklin Gothic Medium" pitchFamily="34" charset="0"/>
                </a:endParaRPr>
              </a:p>
            </p:txBody>
          </p:sp>
          <p:sp>
            <p:nvSpPr>
              <p:cNvPr id="103538" name="Text Box 1138"/>
              <p:cNvSpPr txBox="1">
                <a:spLocks noChangeArrowheads="1"/>
              </p:cNvSpPr>
              <p:nvPr/>
            </p:nvSpPr>
            <p:spPr bwMode="auto">
              <a:xfrm>
                <a:off x="2879" y="3271"/>
                <a:ext cx="591"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Acidificación de Aguas</a:t>
                </a:r>
                <a:endParaRPr lang="es-ES" sz="800">
                  <a:solidFill>
                    <a:srgbClr val="FFFFFF"/>
                  </a:solidFill>
                  <a:latin typeface="Franklin Gothic Medium" pitchFamily="34" charset="0"/>
                </a:endParaRPr>
              </a:p>
            </p:txBody>
          </p:sp>
          <p:sp>
            <p:nvSpPr>
              <p:cNvPr id="103539" name="Line 1139"/>
              <p:cNvSpPr>
                <a:spLocks noChangeShapeType="1"/>
              </p:cNvSpPr>
              <p:nvPr/>
            </p:nvSpPr>
            <p:spPr bwMode="auto">
              <a:xfrm flipV="1">
                <a:off x="2835" y="3203"/>
                <a:ext cx="88" cy="46"/>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40" name="Line 1140"/>
              <p:cNvSpPr>
                <a:spLocks noChangeShapeType="1"/>
              </p:cNvSpPr>
              <p:nvPr/>
            </p:nvSpPr>
            <p:spPr bwMode="auto">
              <a:xfrm>
                <a:off x="2789" y="3294"/>
                <a:ext cx="136" cy="91"/>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41" name="Text Box 1141"/>
              <p:cNvSpPr txBox="1">
                <a:spLocks noChangeArrowheads="1"/>
              </p:cNvSpPr>
              <p:nvPr/>
            </p:nvSpPr>
            <p:spPr bwMode="auto">
              <a:xfrm>
                <a:off x="2472" y="3521"/>
                <a:ext cx="499"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Alteración del Clima</a:t>
                </a:r>
                <a:endParaRPr lang="es-ES" sz="800">
                  <a:solidFill>
                    <a:srgbClr val="FFFFFF"/>
                  </a:solidFill>
                  <a:latin typeface="Franklin Gothic Medium" pitchFamily="34" charset="0"/>
                </a:endParaRPr>
              </a:p>
            </p:txBody>
          </p:sp>
          <p:sp>
            <p:nvSpPr>
              <p:cNvPr id="103542" name="Line 1142"/>
              <p:cNvSpPr>
                <a:spLocks noChangeShapeType="1"/>
              </p:cNvSpPr>
              <p:nvPr/>
            </p:nvSpPr>
            <p:spPr bwMode="auto">
              <a:xfrm flipH="1">
                <a:off x="2381" y="3702"/>
                <a:ext cx="133" cy="46"/>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43" name="Line 1143"/>
              <p:cNvSpPr>
                <a:spLocks noChangeShapeType="1"/>
              </p:cNvSpPr>
              <p:nvPr/>
            </p:nvSpPr>
            <p:spPr bwMode="auto">
              <a:xfrm>
                <a:off x="2971" y="3657"/>
                <a:ext cx="227" cy="91"/>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grpSp>
        <p:grpSp>
          <p:nvGrpSpPr>
            <p:cNvPr id="19" name="Group 1144"/>
            <p:cNvGrpSpPr>
              <a:grpSpLocks/>
            </p:cNvGrpSpPr>
            <p:nvPr/>
          </p:nvGrpSpPr>
          <p:grpSpPr bwMode="auto">
            <a:xfrm>
              <a:off x="370" y="3385"/>
              <a:ext cx="5186" cy="879"/>
              <a:chOff x="370" y="3385"/>
              <a:chExt cx="5186" cy="879"/>
            </a:xfrm>
          </p:grpSpPr>
          <p:sp>
            <p:nvSpPr>
              <p:cNvPr id="103545" name="Text Box 1145"/>
              <p:cNvSpPr txBox="1">
                <a:spLocks noChangeArrowheads="1"/>
              </p:cNvSpPr>
              <p:nvPr/>
            </p:nvSpPr>
            <p:spPr bwMode="auto">
              <a:xfrm>
                <a:off x="370" y="3385"/>
                <a:ext cx="922" cy="252"/>
              </a:xfrm>
              <a:prstGeom prst="rect">
                <a:avLst/>
              </a:prstGeom>
              <a:noFill/>
              <a:ln w="9525" algn="ctr">
                <a:solidFill>
                  <a:srgbClr val="FFFF00"/>
                </a:solidFill>
                <a:miter lim="800000"/>
                <a:headEnd/>
                <a:tailEnd/>
              </a:ln>
              <a:effectLst/>
            </p:spPr>
            <p:txBody>
              <a:bodyPr>
                <a:spAutoFit/>
              </a:bodyPr>
              <a:lstStyle/>
              <a:p>
                <a:pPr algn="ctr" fontAlgn="base">
                  <a:lnSpc>
                    <a:spcPct val="75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DESTRUCCIÓN CAPA DE OZONO</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46" name="Text Box 1146"/>
              <p:cNvSpPr txBox="1">
                <a:spLocks noChangeArrowheads="1"/>
              </p:cNvSpPr>
              <p:nvPr/>
            </p:nvSpPr>
            <p:spPr bwMode="auto">
              <a:xfrm>
                <a:off x="2880" y="4033"/>
                <a:ext cx="1452" cy="214"/>
              </a:xfrm>
              <a:prstGeom prst="rect">
                <a:avLst/>
              </a:prstGeom>
              <a:noFill/>
              <a:ln w="9525" algn="ctr">
                <a:solidFill>
                  <a:srgbClr val="FFFF00"/>
                </a:solidFill>
                <a:miter lim="800000"/>
                <a:headEnd/>
                <a:tailEnd/>
              </a:ln>
              <a:effectLst/>
            </p:spPr>
            <p:txBody>
              <a:bodyPr>
                <a:spAutoFit/>
              </a:bodyPr>
              <a:lstStyle/>
              <a:p>
                <a:pPr algn="ctr" fontAlgn="base">
                  <a:lnSpc>
                    <a:spcPct val="60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DISMINUCIÓN EN LA PRODUCCIÓN DE ALIMENTOS</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47" name="Text Box 1147"/>
              <p:cNvSpPr txBox="1">
                <a:spLocks noChangeArrowheads="1"/>
              </p:cNvSpPr>
              <p:nvPr/>
            </p:nvSpPr>
            <p:spPr bwMode="auto">
              <a:xfrm>
                <a:off x="1066" y="3657"/>
                <a:ext cx="590"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Subida del Nivel del Mar</a:t>
                </a:r>
                <a:endParaRPr lang="es-ES" sz="800">
                  <a:solidFill>
                    <a:srgbClr val="FFFFFF"/>
                  </a:solidFill>
                  <a:latin typeface="Franklin Gothic Medium" pitchFamily="34" charset="0"/>
                </a:endParaRPr>
              </a:p>
            </p:txBody>
          </p:sp>
          <p:sp>
            <p:nvSpPr>
              <p:cNvPr id="103548" name="Text Box 1148"/>
              <p:cNvSpPr txBox="1">
                <a:spLocks noChangeArrowheads="1"/>
              </p:cNvSpPr>
              <p:nvPr/>
            </p:nvSpPr>
            <p:spPr bwMode="auto">
              <a:xfrm>
                <a:off x="930" y="3974"/>
                <a:ext cx="907" cy="182"/>
              </a:xfrm>
              <a:prstGeom prst="rect">
                <a:avLst/>
              </a:prstGeom>
              <a:noFill/>
              <a:ln w="9525">
                <a:noFill/>
                <a:miter lim="800000"/>
                <a:headEnd/>
                <a:tailEnd/>
              </a:ln>
              <a:effectLst/>
            </p:spPr>
            <p:txBody>
              <a:bodyPr>
                <a:spAutoFit/>
              </a:bodyPr>
              <a:lstStyle/>
              <a:p>
                <a:pPr algn="ctr" fontAlgn="base">
                  <a:lnSpc>
                    <a:spcPct val="65000"/>
                  </a:lnSpc>
                  <a:spcBef>
                    <a:spcPct val="10000"/>
                  </a:spcBef>
                  <a:spcAft>
                    <a:spcPct val="0"/>
                  </a:spcAft>
                </a:pPr>
                <a:r>
                  <a:rPr lang="es-ES_tradnl" sz="1000">
                    <a:solidFill>
                      <a:srgbClr val="FFFFFF"/>
                    </a:solidFill>
                    <a:latin typeface="Franklin Gothic Medium" pitchFamily="34" charset="0"/>
                  </a:rPr>
                  <a:t>Probable Inundación de Costas</a:t>
                </a:r>
                <a:endParaRPr lang="es-ES" sz="800">
                  <a:solidFill>
                    <a:srgbClr val="FFFFFF"/>
                  </a:solidFill>
                  <a:latin typeface="Franklin Gothic Medium" pitchFamily="34" charset="0"/>
                </a:endParaRPr>
              </a:p>
            </p:txBody>
          </p:sp>
          <p:sp>
            <p:nvSpPr>
              <p:cNvPr id="103549" name="Line 1149"/>
              <p:cNvSpPr>
                <a:spLocks noChangeShapeType="1"/>
              </p:cNvSpPr>
              <p:nvPr/>
            </p:nvSpPr>
            <p:spPr bwMode="auto">
              <a:xfrm>
                <a:off x="1383" y="3876"/>
                <a:ext cx="0" cy="98"/>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50" name="Text Box 1150"/>
              <p:cNvSpPr txBox="1">
                <a:spLocks noChangeArrowheads="1"/>
              </p:cNvSpPr>
              <p:nvPr/>
            </p:nvSpPr>
            <p:spPr bwMode="auto">
              <a:xfrm>
                <a:off x="1655" y="3702"/>
                <a:ext cx="817" cy="182"/>
              </a:xfrm>
              <a:prstGeom prst="rect">
                <a:avLst/>
              </a:prstGeom>
              <a:noFill/>
              <a:ln w="9525">
                <a:noFill/>
                <a:miter lim="800000"/>
                <a:headEnd/>
                <a:tailEnd/>
              </a:ln>
              <a:effectLst/>
            </p:spPr>
            <p:txBody>
              <a:bodyPr>
                <a:spAutoFit/>
              </a:bodyPr>
              <a:lstStyle/>
              <a:p>
                <a:pPr algn="ctr" fontAlgn="base">
                  <a:lnSpc>
                    <a:spcPct val="65000"/>
                  </a:lnSpc>
                  <a:spcBef>
                    <a:spcPct val="10000"/>
                  </a:spcBef>
                  <a:spcAft>
                    <a:spcPct val="0"/>
                  </a:spcAft>
                </a:pPr>
                <a:r>
                  <a:rPr lang="es-ES_tradnl" sz="1000">
                    <a:solidFill>
                      <a:srgbClr val="FFFFFF"/>
                    </a:solidFill>
                    <a:latin typeface="Franklin Gothic Medium" pitchFamily="34" charset="0"/>
                  </a:rPr>
                  <a:t>Disminución de Humedad del suelo</a:t>
                </a:r>
                <a:endParaRPr lang="es-ES" sz="800">
                  <a:solidFill>
                    <a:srgbClr val="FFFFFF"/>
                  </a:solidFill>
                  <a:latin typeface="Franklin Gothic Medium" pitchFamily="34" charset="0"/>
                </a:endParaRPr>
              </a:p>
            </p:txBody>
          </p:sp>
          <p:sp>
            <p:nvSpPr>
              <p:cNvPr id="103551" name="Text Box 1151"/>
              <p:cNvSpPr txBox="1">
                <a:spLocks noChangeArrowheads="1"/>
              </p:cNvSpPr>
              <p:nvPr/>
            </p:nvSpPr>
            <p:spPr bwMode="auto">
              <a:xfrm>
                <a:off x="2426" y="3838"/>
                <a:ext cx="771" cy="182"/>
              </a:xfrm>
              <a:prstGeom prst="rect">
                <a:avLst/>
              </a:prstGeom>
              <a:noFill/>
              <a:ln w="9525">
                <a:noFill/>
                <a:miter lim="800000"/>
                <a:headEnd/>
                <a:tailEnd/>
              </a:ln>
              <a:effectLst/>
            </p:spPr>
            <p:txBody>
              <a:bodyPr>
                <a:spAutoFit/>
              </a:bodyPr>
              <a:lstStyle/>
              <a:p>
                <a:pPr algn="ctr" fontAlgn="base">
                  <a:lnSpc>
                    <a:spcPct val="65000"/>
                  </a:lnSpc>
                  <a:spcBef>
                    <a:spcPct val="10000"/>
                  </a:spcBef>
                  <a:spcAft>
                    <a:spcPct val="0"/>
                  </a:spcAft>
                </a:pPr>
                <a:r>
                  <a:rPr lang="es-ES_tradnl" sz="1000">
                    <a:solidFill>
                      <a:srgbClr val="FFFFFF"/>
                    </a:solidFill>
                    <a:latin typeface="Franklin Gothic Medium" pitchFamily="34" charset="0"/>
                  </a:rPr>
                  <a:t>Pérdida de Tierras de Cultivo</a:t>
                </a:r>
                <a:endParaRPr lang="es-ES" sz="800">
                  <a:solidFill>
                    <a:srgbClr val="FFFFFF"/>
                  </a:solidFill>
                  <a:latin typeface="Franklin Gothic Medium" pitchFamily="34" charset="0"/>
                </a:endParaRPr>
              </a:p>
            </p:txBody>
          </p:sp>
          <p:grpSp>
            <p:nvGrpSpPr>
              <p:cNvPr id="20" name="Group 1152"/>
              <p:cNvGrpSpPr>
                <a:grpSpLocks/>
              </p:cNvGrpSpPr>
              <p:nvPr/>
            </p:nvGrpSpPr>
            <p:grpSpPr bwMode="auto">
              <a:xfrm rot="16200000" flipH="1">
                <a:off x="2268" y="3680"/>
                <a:ext cx="45" cy="453"/>
                <a:chOff x="4944" y="709"/>
                <a:chExt cx="384" cy="395"/>
              </a:xfrm>
            </p:grpSpPr>
            <p:sp>
              <p:nvSpPr>
                <p:cNvPr id="103553" name="Line 1153"/>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54" name="Line 1154"/>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555" name="Text Box 1155"/>
              <p:cNvSpPr txBox="1">
                <a:spLocks noChangeArrowheads="1"/>
              </p:cNvSpPr>
              <p:nvPr/>
            </p:nvSpPr>
            <p:spPr bwMode="auto">
              <a:xfrm>
                <a:off x="3198" y="3657"/>
                <a:ext cx="771"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Alteración de las Precipitaciones</a:t>
                </a:r>
                <a:endParaRPr lang="es-ES" sz="800">
                  <a:solidFill>
                    <a:srgbClr val="FFFFFF"/>
                  </a:solidFill>
                  <a:latin typeface="Franklin Gothic Medium" pitchFamily="34" charset="0"/>
                </a:endParaRPr>
              </a:p>
            </p:txBody>
          </p:sp>
          <p:grpSp>
            <p:nvGrpSpPr>
              <p:cNvPr id="21" name="Group 1156"/>
              <p:cNvGrpSpPr>
                <a:grpSpLocks/>
              </p:cNvGrpSpPr>
              <p:nvPr/>
            </p:nvGrpSpPr>
            <p:grpSpPr bwMode="auto">
              <a:xfrm rot="5400000">
                <a:off x="3357" y="3680"/>
                <a:ext cx="45" cy="453"/>
                <a:chOff x="4944" y="709"/>
                <a:chExt cx="384" cy="395"/>
              </a:xfrm>
            </p:grpSpPr>
            <p:sp>
              <p:nvSpPr>
                <p:cNvPr id="103557" name="Line 1157"/>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58" name="Line 1158"/>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grpSp>
            <p:nvGrpSpPr>
              <p:cNvPr id="22" name="Group 1159"/>
              <p:cNvGrpSpPr>
                <a:grpSpLocks/>
              </p:cNvGrpSpPr>
              <p:nvPr/>
            </p:nvGrpSpPr>
            <p:grpSpPr bwMode="auto">
              <a:xfrm rot="16200000" flipH="1">
                <a:off x="2733" y="4008"/>
                <a:ext cx="182" cy="113"/>
                <a:chOff x="4944" y="709"/>
                <a:chExt cx="384" cy="395"/>
              </a:xfrm>
            </p:grpSpPr>
            <p:sp>
              <p:nvSpPr>
                <p:cNvPr id="103560" name="Line 1160"/>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61" name="Line 1161"/>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grpSp>
            <p:nvGrpSpPr>
              <p:cNvPr id="23" name="Group 1162"/>
              <p:cNvGrpSpPr>
                <a:grpSpLocks/>
              </p:cNvGrpSpPr>
              <p:nvPr/>
            </p:nvGrpSpPr>
            <p:grpSpPr bwMode="auto">
              <a:xfrm rot="-5400000" flipH="1" flipV="1">
                <a:off x="4559" y="3158"/>
                <a:ext cx="725" cy="1179"/>
                <a:chOff x="4944" y="709"/>
                <a:chExt cx="384" cy="395"/>
              </a:xfrm>
            </p:grpSpPr>
            <p:sp>
              <p:nvSpPr>
                <p:cNvPr id="103563" name="Line 1163"/>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64" name="Line 1164"/>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grpSp>
            <p:nvGrpSpPr>
              <p:cNvPr id="24" name="Group 1165"/>
              <p:cNvGrpSpPr>
                <a:grpSpLocks/>
              </p:cNvGrpSpPr>
              <p:nvPr/>
            </p:nvGrpSpPr>
            <p:grpSpPr bwMode="auto">
              <a:xfrm rot="-5400000" flipH="1" flipV="1">
                <a:off x="4400" y="3816"/>
                <a:ext cx="181" cy="317"/>
                <a:chOff x="4944" y="709"/>
                <a:chExt cx="384" cy="395"/>
              </a:xfrm>
            </p:grpSpPr>
            <p:sp>
              <p:nvSpPr>
                <p:cNvPr id="103566" name="Line 1166"/>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67" name="Line 1167"/>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568" name="Text Box 1168"/>
              <p:cNvSpPr txBox="1">
                <a:spLocks noChangeArrowheads="1"/>
              </p:cNvSpPr>
              <p:nvPr/>
            </p:nvSpPr>
            <p:spPr bwMode="auto">
              <a:xfrm>
                <a:off x="4921" y="3911"/>
                <a:ext cx="635"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Inundaciones</a:t>
                </a:r>
                <a:endParaRPr lang="es-ES" sz="800">
                  <a:solidFill>
                    <a:srgbClr val="FFFFFF"/>
                  </a:solidFill>
                  <a:latin typeface="Franklin Gothic Medium" pitchFamily="34" charset="0"/>
                </a:endParaRPr>
              </a:p>
            </p:txBody>
          </p:sp>
          <p:sp>
            <p:nvSpPr>
              <p:cNvPr id="103569" name="Text Box 1169"/>
              <p:cNvSpPr txBox="1">
                <a:spLocks noChangeArrowheads="1"/>
              </p:cNvSpPr>
              <p:nvPr/>
            </p:nvSpPr>
            <p:spPr bwMode="auto">
              <a:xfrm>
                <a:off x="2018" y="4110"/>
                <a:ext cx="589" cy="154"/>
              </a:xfrm>
              <a:prstGeom prst="rect">
                <a:avLst/>
              </a:prstGeom>
              <a:noFill/>
              <a:ln w="9525">
                <a:noFill/>
                <a:miter lim="800000"/>
                <a:headEnd/>
                <a:tailEnd/>
              </a:ln>
              <a:effectLst/>
            </p:spPr>
            <p:txBody>
              <a:bodyPr>
                <a:spAutoFit/>
              </a:bodyPr>
              <a:lstStyle/>
              <a:p>
                <a:pPr algn="ctr" fontAlgn="base">
                  <a:spcBef>
                    <a:spcPct val="10000"/>
                  </a:spcBef>
                  <a:spcAft>
                    <a:spcPct val="0"/>
                  </a:spcAft>
                </a:pPr>
                <a:r>
                  <a:rPr lang="es-ES_tradnl" sz="1000">
                    <a:solidFill>
                      <a:srgbClr val="FFFFFF"/>
                    </a:solidFill>
                    <a:latin typeface="Franklin Gothic Medium" pitchFamily="34" charset="0"/>
                  </a:rPr>
                  <a:t>Desnutrición</a:t>
                </a:r>
                <a:endParaRPr lang="es-ES" sz="800">
                  <a:solidFill>
                    <a:srgbClr val="FFFFFF"/>
                  </a:solidFill>
                  <a:latin typeface="Franklin Gothic Medium" pitchFamily="34" charset="0"/>
                </a:endParaRPr>
              </a:p>
            </p:txBody>
          </p:sp>
          <p:sp>
            <p:nvSpPr>
              <p:cNvPr id="103570" name="Text Box 1170"/>
              <p:cNvSpPr txBox="1">
                <a:spLocks noChangeArrowheads="1"/>
              </p:cNvSpPr>
              <p:nvPr/>
            </p:nvSpPr>
            <p:spPr bwMode="auto">
              <a:xfrm>
                <a:off x="4649" y="4110"/>
                <a:ext cx="407"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Hambre</a:t>
                </a:r>
                <a:endParaRPr lang="es-ES" sz="800">
                  <a:solidFill>
                    <a:srgbClr val="FFFFFF"/>
                  </a:solidFill>
                  <a:latin typeface="Franklin Gothic Medium" pitchFamily="34" charset="0"/>
                </a:endParaRPr>
              </a:p>
            </p:txBody>
          </p:sp>
          <p:sp>
            <p:nvSpPr>
              <p:cNvPr id="103571" name="Line 1171"/>
              <p:cNvSpPr>
                <a:spLocks noChangeShapeType="1"/>
              </p:cNvSpPr>
              <p:nvPr/>
            </p:nvSpPr>
            <p:spPr bwMode="auto">
              <a:xfrm flipH="1" flipV="1">
                <a:off x="2562" y="4201"/>
                <a:ext cx="318"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72" name="Line 1172"/>
              <p:cNvSpPr>
                <a:spLocks noChangeShapeType="1"/>
              </p:cNvSpPr>
              <p:nvPr/>
            </p:nvSpPr>
            <p:spPr bwMode="auto">
              <a:xfrm flipV="1">
                <a:off x="4331" y="4201"/>
                <a:ext cx="318"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grpSp>
        <p:grpSp>
          <p:nvGrpSpPr>
            <p:cNvPr id="25" name="Group 1173"/>
            <p:cNvGrpSpPr>
              <a:grpSpLocks/>
            </p:cNvGrpSpPr>
            <p:nvPr/>
          </p:nvGrpSpPr>
          <p:grpSpPr bwMode="auto">
            <a:xfrm>
              <a:off x="4014" y="618"/>
              <a:ext cx="1701" cy="3246"/>
              <a:chOff x="4014" y="618"/>
              <a:chExt cx="1701" cy="3246"/>
            </a:xfrm>
          </p:grpSpPr>
          <p:sp>
            <p:nvSpPr>
              <p:cNvPr id="103574" name="Text Box 1174"/>
              <p:cNvSpPr txBox="1">
                <a:spLocks noChangeArrowheads="1"/>
              </p:cNvSpPr>
              <p:nvPr/>
            </p:nvSpPr>
            <p:spPr bwMode="auto">
              <a:xfrm>
                <a:off x="4604" y="799"/>
                <a:ext cx="879" cy="314"/>
              </a:xfrm>
              <a:prstGeom prst="rect">
                <a:avLst/>
              </a:prstGeom>
              <a:noFill/>
              <a:ln w="9525" algn="ctr">
                <a:solidFill>
                  <a:srgbClr val="FFFF00"/>
                </a:solidFill>
                <a:miter lim="800000"/>
                <a:headEnd/>
                <a:tailEnd/>
              </a:ln>
              <a:effectLst/>
            </p:spPr>
            <p:txBody>
              <a:bodyPr>
                <a:spAutoFit/>
              </a:bodyPr>
              <a:lstStyle/>
              <a:p>
                <a:pPr algn="ctr" fontAlgn="base">
                  <a:spcBef>
                    <a:spcPct val="50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POBREZA EN EL TERCER MUNDO</a:t>
                </a:r>
                <a:endParaRPr lang="es-ES" sz="1300">
                  <a:solidFill>
                    <a:srgbClr val="FFFFFF"/>
                  </a:solidFill>
                  <a:effectLst>
                    <a:outerShdw blurRad="38100" dist="38100" dir="2700000" algn="tl">
                      <a:srgbClr val="000000"/>
                    </a:outerShdw>
                  </a:effectLst>
                  <a:latin typeface="Franklin Gothic Medium" pitchFamily="34" charset="0"/>
                </a:endParaRPr>
              </a:p>
            </p:txBody>
          </p:sp>
          <p:grpSp>
            <p:nvGrpSpPr>
              <p:cNvPr id="26" name="Group 1175"/>
              <p:cNvGrpSpPr>
                <a:grpSpLocks/>
              </p:cNvGrpSpPr>
              <p:nvPr/>
            </p:nvGrpSpPr>
            <p:grpSpPr bwMode="auto">
              <a:xfrm>
                <a:off x="4332" y="618"/>
                <a:ext cx="680" cy="181"/>
                <a:chOff x="4944" y="709"/>
                <a:chExt cx="384" cy="395"/>
              </a:xfrm>
            </p:grpSpPr>
            <p:sp>
              <p:nvSpPr>
                <p:cNvPr id="103576" name="Line 1176"/>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77" name="Line 1177"/>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578" name="Line 1178"/>
              <p:cNvSpPr>
                <a:spLocks noChangeShapeType="1"/>
              </p:cNvSpPr>
              <p:nvPr/>
            </p:nvSpPr>
            <p:spPr bwMode="auto">
              <a:xfrm>
                <a:off x="5012" y="1616"/>
                <a:ext cx="0" cy="136"/>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79" name="Text Box 1179"/>
              <p:cNvSpPr txBox="1">
                <a:spLocks noChangeArrowheads="1"/>
              </p:cNvSpPr>
              <p:nvPr/>
            </p:nvSpPr>
            <p:spPr bwMode="auto">
              <a:xfrm>
                <a:off x="4241" y="1744"/>
                <a:ext cx="1406" cy="189"/>
              </a:xfrm>
              <a:prstGeom prst="rect">
                <a:avLst/>
              </a:prstGeom>
              <a:noFill/>
              <a:ln w="9525" algn="ctr">
                <a:solidFill>
                  <a:srgbClr val="FFFF00"/>
                </a:solidFill>
                <a:miter lim="800000"/>
                <a:headEnd/>
                <a:tailEnd/>
              </a:ln>
              <a:effectLst/>
            </p:spPr>
            <p:txBody>
              <a:bodyPr>
                <a:spAutoFit/>
              </a:bodyPr>
              <a:lstStyle/>
              <a:p>
                <a:pPr algn="ctr" fontAlgn="base">
                  <a:spcBef>
                    <a:spcPct val="50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EXPLOSÍÓN  DEMOGRÁFICA</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80" name="Text Box 1180"/>
              <p:cNvSpPr txBox="1">
                <a:spLocks noChangeArrowheads="1"/>
              </p:cNvSpPr>
              <p:nvPr/>
            </p:nvSpPr>
            <p:spPr bwMode="auto">
              <a:xfrm>
                <a:off x="4241" y="2016"/>
                <a:ext cx="1380" cy="314"/>
              </a:xfrm>
              <a:prstGeom prst="rect">
                <a:avLst/>
              </a:prstGeom>
              <a:noFill/>
              <a:ln w="9525" algn="ctr">
                <a:solidFill>
                  <a:srgbClr val="FFFF00"/>
                </a:solidFill>
                <a:miter lim="800000"/>
                <a:headEnd/>
                <a:tailEnd/>
              </a:ln>
              <a:effectLst/>
            </p:spPr>
            <p:txBody>
              <a:bodyPr>
                <a:spAutoFit/>
              </a:bodyPr>
              <a:lstStyle/>
              <a:p>
                <a:pPr algn="ctr" fontAlgn="base">
                  <a:spcBef>
                    <a:spcPct val="50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ENORME PRESIÓN SOBRE RECURSOS NATURALES</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81" name="Line 1181"/>
              <p:cNvSpPr>
                <a:spLocks noChangeShapeType="1"/>
              </p:cNvSpPr>
              <p:nvPr/>
            </p:nvSpPr>
            <p:spPr bwMode="auto">
              <a:xfrm flipH="1">
                <a:off x="5012" y="1933"/>
                <a:ext cx="1" cy="83"/>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82" name="Text Box 1182"/>
              <p:cNvSpPr txBox="1">
                <a:spLocks noChangeArrowheads="1"/>
              </p:cNvSpPr>
              <p:nvPr/>
            </p:nvSpPr>
            <p:spPr bwMode="auto">
              <a:xfrm>
                <a:off x="4272" y="2955"/>
                <a:ext cx="1012" cy="158"/>
              </a:xfrm>
              <a:prstGeom prst="rect">
                <a:avLst/>
              </a:prstGeom>
              <a:noFill/>
              <a:ln w="9525" algn="ctr">
                <a:solidFill>
                  <a:srgbClr val="FFFF00"/>
                </a:solidFill>
                <a:miter lim="800000"/>
                <a:headEnd/>
                <a:tailEnd/>
              </a:ln>
              <a:effectLst/>
            </p:spPr>
            <p:txBody>
              <a:bodyPr>
                <a:spAutoFit/>
              </a:bodyPr>
              <a:lstStyle/>
              <a:p>
                <a:pPr algn="ctr" fontAlgn="base">
                  <a:lnSpc>
                    <a:spcPct val="75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DEFORESTACIÓN</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83" name="Text Box 1183"/>
              <p:cNvSpPr txBox="1">
                <a:spLocks noChangeArrowheads="1"/>
              </p:cNvSpPr>
              <p:nvPr/>
            </p:nvSpPr>
            <p:spPr bwMode="auto">
              <a:xfrm>
                <a:off x="4740" y="3227"/>
                <a:ext cx="975" cy="158"/>
              </a:xfrm>
              <a:prstGeom prst="rect">
                <a:avLst/>
              </a:prstGeom>
              <a:noFill/>
              <a:ln w="9525" algn="ctr">
                <a:solidFill>
                  <a:srgbClr val="FFFF00"/>
                </a:solidFill>
                <a:miter lim="800000"/>
                <a:headEnd/>
                <a:tailEnd/>
              </a:ln>
              <a:effectLst/>
            </p:spPr>
            <p:txBody>
              <a:bodyPr>
                <a:spAutoFit/>
              </a:bodyPr>
              <a:lstStyle/>
              <a:p>
                <a:pPr algn="ctr" fontAlgn="base">
                  <a:lnSpc>
                    <a:spcPct val="75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DESERTIFICACIÓN</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84" name="Text Box 1184"/>
              <p:cNvSpPr txBox="1">
                <a:spLocks noChangeArrowheads="1"/>
              </p:cNvSpPr>
              <p:nvPr/>
            </p:nvSpPr>
            <p:spPr bwMode="auto">
              <a:xfrm>
                <a:off x="4286" y="3612"/>
                <a:ext cx="726" cy="252"/>
              </a:xfrm>
              <a:prstGeom prst="rect">
                <a:avLst/>
              </a:prstGeom>
              <a:noFill/>
              <a:ln w="9525" algn="ctr">
                <a:solidFill>
                  <a:srgbClr val="FFFF00"/>
                </a:solidFill>
                <a:miter lim="800000"/>
                <a:headEnd/>
                <a:tailEnd/>
              </a:ln>
              <a:effectLst/>
            </p:spPr>
            <p:txBody>
              <a:bodyPr>
                <a:spAutoFit/>
              </a:bodyPr>
              <a:lstStyle/>
              <a:p>
                <a:pPr algn="ctr" fontAlgn="base">
                  <a:lnSpc>
                    <a:spcPct val="75000"/>
                  </a:lnSpc>
                  <a:spcBef>
                    <a:spcPct val="25000"/>
                  </a:spcBef>
                  <a:spcAft>
                    <a:spcPct val="0"/>
                  </a:spcAft>
                </a:pPr>
                <a:r>
                  <a:rPr lang="es-ES_tradnl" sz="1300">
                    <a:solidFill>
                      <a:srgbClr val="FFFFFF"/>
                    </a:solidFill>
                    <a:effectLst>
                      <a:outerShdw blurRad="38100" dist="38100" dir="2700000" algn="tl">
                        <a:srgbClr val="000000"/>
                      </a:outerShdw>
                    </a:effectLst>
                    <a:latin typeface="Franklin Gothic Medium" pitchFamily="34" charset="0"/>
                  </a:rPr>
                  <a:t>EROSIÓN DE SUELOS</a:t>
                </a:r>
                <a:endParaRPr lang="es-ES" sz="1300">
                  <a:solidFill>
                    <a:srgbClr val="FFFFFF"/>
                  </a:solidFill>
                  <a:effectLst>
                    <a:outerShdw blurRad="38100" dist="38100" dir="2700000" algn="tl">
                      <a:srgbClr val="000000"/>
                    </a:outerShdw>
                  </a:effectLst>
                  <a:latin typeface="Franklin Gothic Medium" pitchFamily="34" charset="0"/>
                </a:endParaRPr>
              </a:p>
            </p:txBody>
          </p:sp>
          <p:sp>
            <p:nvSpPr>
              <p:cNvPr id="103585" name="Line 1185"/>
              <p:cNvSpPr>
                <a:spLocks noChangeShapeType="1"/>
              </p:cNvSpPr>
              <p:nvPr/>
            </p:nvSpPr>
            <p:spPr bwMode="auto">
              <a:xfrm>
                <a:off x="4332" y="2523"/>
                <a:ext cx="0" cy="408"/>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86" name="Line 1186"/>
              <p:cNvSpPr>
                <a:spLocks noChangeShapeType="1"/>
              </p:cNvSpPr>
              <p:nvPr/>
            </p:nvSpPr>
            <p:spPr bwMode="auto">
              <a:xfrm>
                <a:off x="5465" y="2352"/>
                <a:ext cx="0" cy="262"/>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87" name="Text Box 1187"/>
              <p:cNvSpPr txBox="1">
                <a:spLocks noChangeArrowheads="1"/>
              </p:cNvSpPr>
              <p:nvPr/>
            </p:nvSpPr>
            <p:spPr bwMode="auto">
              <a:xfrm>
                <a:off x="4286" y="1184"/>
                <a:ext cx="771" cy="250"/>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Falta de Atención Sanitaria</a:t>
                </a:r>
                <a:endParaRPr lang="es-ES" sz="1000">
                  <a:solidFill>
                    <a:srgbClr val="FFFFFF"/>
                  </a:solidFill>
                  <a:latin typeface="Franklin Gothic Medium" pitchFamily="34" charset="0"/>
                </a:endParaRPr>
              </a:p>
            </p:txBody>
          </p:sp>
          <p:sp>
            <p:nvSpPr>
              <p:cNvPr id="103588" name="Text Box 1188"/>
              <p:cNvSpPr txBox="1">
                <a:spLocks noChangeArrowheads="1"/>
              </p:cNvSpPr>
              <p:nvPr/>
            </p:nvSpPr>
            <p:spPr bwMode="auto">
              <a:xfrm>
                <a:off x="5012" y="1190"/>
                <a:ext cx="635" cy="154"/>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Analfabetismo</a:t>
                </a:r>
                <a:endParaRPr lang="es-ES" sz="1000">
                  <a:solidFill>
                    <a:srgbClr val="FFFFFF"/>
                  </a:solidFill>
                  <a:latin typeface="Franklin Gothic Medium" pitchFamily="34" charset="0"/>
                </a:endParaRPr>
              </a:p>
            </p:txBody>
          </p:sp>
          <p:sp>
            <p:nvSpPr>
              <p:cNvPr id="103589" name="Text Box 1189"/>
              <p:cNvSpPr txBox="1">
                <a:spLocks noChangeArrowheads="1"/>
              </p:cNvSpPr>
              <p:nvPr/>
            </p:nvSpPr>
            <p:spPr bwMode="auto">
              <a:xfrm>
                <a:off x="4605" y="1411"/>
                <a:ext cx="861" cy="250"/>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Insuficiente Planificación Familiar </a:t>
                </a:r>
                <a:endParaRPr lang="es-ES" sz="1000">
                  <a:solidFill>
                    <a:srgbClr val="FFFFFF"/>
                  </a:solidFill>
                  <a:latin typeface="Franklin Gothic Medium" pitchFamily="34" charset="0"/>
                </a:endParaRPr>
              </a:p>
            </p:txBody>
          </p:sp>
          <p:sp>
            <p:nvSpPr>
              <p:cNvPr id="103590" name="Line 1190"/>
              <p:cNvSpPr>
                <a:spLocks noChangeShapeType="1"/>
              </p:cNvSpPr>
              <p:nvPr/>
            </p:nvSpPr>
            <p:spPr bwMode="auto">
              <a:xfrm>
                <a:off x="5328" y="1117"/>
                <a:ext cx="1" cy="9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91" name="Line 1191"/>
              <p:cNvSpPr>
                <a:spLocks noChangeShapeType="1"/>
              </p:cNvSpPr>
              <p:nvPr/>
            </p:nvSpPr>
            <p:spPr bwMode="auto">
              <a:xfrm>
                <a:off x="4739" y="1117"/>
                <a:ext cx="1" cy="9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92" name="Line 1192"/>
              <p:cNvSpPr>
                <a:spLocks noChangeShapeType="1"/>
              </p:cNvSpPr>
              <p:nvPr/>
            </p:nvSpPr>
            <p:spPr bwMode="auto">
              <a:xfrm>
                <a:off x="5328" y="1343"/>
                <a:ext cx="1" cy="182"/>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93" name="Line 1193"/>
              <p:cNvSpPr>
                <a:spLocks noChangeShapeType="1"/>
              </p:cNvSpPr>
              <p:nvPr/>
            </p:nvSpPr>
            <p:spPr bwMode="auto">
              <a:xfrm>
                <a:off x="4740" y="1434"/>
                <a:ext cx="0" cy="91"/>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94" name="Line 1194"/>
              <p:cNvSpPr>
                <a:spLocks noChangeShapeType="1"/>
              </p:cNvSpPr>
              <p:nvPr/>
            </p:nvSpPr>
            <p:spPr bwMode="auto">
              <a:xfrm>
                <a:off x="5012" y="1117"/>
                <a:ext cx="0" cy="317"/>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95" name="Line 1195"/>
              <p:cNvSpPr>
                <a:spLocks noChangeShapeType="1"/>
              </p:cNvSpPr>
              <p:nvPr/>
            </p:nvSpPr>
            <p:spPr bwMode="auto">
              <a:xfrm flipH="1" flipV="1">
                <a:off x="4513" y="1525"/>
                <a:ext cx="181" cy="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96" name="Line 1196"/>
              <p:cNvSpPr>
                <a:spLocks noChangeShapeType="1"/>
              </p:cNvSpPr>
              <p:nvPr/>
            </p:nvSpPr>
            <p:spPr bwMode="auto">
              <a:xfrm flipV="1">
                <a:off x="4014" y="1797"/>
                <a:ext cx="227" cy="1"/>
              </a:xfrm>
              <a:prstGeom prst="line">
                <a:avLst/>
              </a:prstGeom>
              <a:noFill/>
              <a:ln w="12700">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nvGrpSpPr>
              <p:cNvPr id="27" name="Group 1197"/>
              <p:cNvGrpSpPr>
                <a:grpSpLocks/>
              </p:cNvGrpSpPr>
              <p:nvPr/>
            </p:nvGrpSpPr>
            <p:grpSpPr bwMode="auto">
              <a:xfrm flipH="1">
                <a:off x="4105" y="2161"/>
                <a:ext cx="136" cy="180"/>
                <a:chOff x="4944" y="709"/>
                <a:chExt cx="384" cy="395"/>
              </a:xfrm>
            </p:grpSpPr>
            <p:sp>
              <p:nvSpPr>
                <p:cNvPr id="103598" name="Line 1198"/>
                <p:cNvSpPr>
                  <a:spLocks noChangeShapeType="1"/>
                </p:cNvSpPr>
                <p:nvPr/>
              </p:nvSpPr>
              <p:spPr bwMode="auto">
                <a:xfrm>
                  <a:off x="5328" y="720"/>
                  <a:ext cx="0" cy="384"/>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599" name="Line 1199"/>
                <p:cNvSpPr>
                  <a:spLocks noChangeShapeType="1"/>
                </p:cNvSpPr>
                <p:nvPr/>
              </p:nvSpPr>
              <p:spPr bwMode="auto">
                <a:xfrm flipH="1">
                  <a:off x="4944" y="709"/>
                  <a:ext cx="384"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sp>
            <p:nvSpPr>
              <p:cNvPr id="103600" name="Text Box 1200"/>
              <p:cNvSpPr txBox="1">
                <a:spLocks noChangeArrowheads="1"/>
              </p:cNvSpPr>
              <p:nvPr/>
            </p:nvSpPr>
            <p:spPr bwMode="auto">
              <a:xfrm>
                <a:off x="4376" y="2387"/>
                <a:ext cx="681"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Expansión de Zonas de Cultivo</a:t>
                </a:r>
                <a:endParaRPr lang="es-ES" sz="800">
                  <a:solidFill>
                    <a:srgbClr val="FFFFFF"/>
                  </a:solidFill>
                  <a:latin typeface="Franklin Gothic Medium" pitchFamily="34" charset="0"/>
                </a:endParaRPr>
              </a:p>
            </p:txBody>
          </p:sp>
          <p:sp>
            <p:nvSpPr>
              <p:cNvPr id="103601" name="Line 1201"/>
              <p:cNvSpPr>
                <a:spLocks noChangeShapeType="1"/>
              </p:cNvSpPr>
              <p:nvPr/>
            </p:nvSpPr>
            <p:spPr bwMode="auto">
              <a:xfrm>
                <a:off x="4604" y="2342"/>
                <a:ext cx="1" cy="90"/>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602" name="Text Box 1202"/>
              <p:cNvSpPr txBox="1">
                <a:spLocks noChangeArrowheads="1"/>
              </p:cNvSpPr>
              <p:nvPr/>
            </p:nvSpPr>
            <p:spPr bwMode="auto">
              <a:xfrm>
                <a:off x="4648" y="2636"/>
                <a:ext cx="1044" cy="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_tradnl" sz="1000">
                    <a:solidFill>
                      <a:srgbClr val="FFFFFF"/>
                    </a:solidFill>
                    <a:latin typeface="Franklin Gothic Medium" pitchFamily="34" charset="0"/>
                  </a:rPr>
                  <a:t>Sobreexplotación de Pastos y Tierras de Cultivo</a:t>
                </a:r>
                <a:endParaRPr lang="es-ES" sz="800">
                  <a:solidFill>
                    <a:srgbClr val="FFFFFF"/>
                  </a:solidFill>
                  <a:latin typeface="Franklin Gothic Medium" pitchFamily="34" charset="0"/>
                </a:endParaRPr>
              </a:p>
            </p:txBody>
          </p:sp>
          <p:sp>
            <p:nvSpPr>
              <p:cNvPr id="103603" name="Line 1203"/>
              <p:cNvSpPr>
                <a:spLocks noChangeShapeType="1"/>
              </p:cNvSpPr>
              <p:nvPr/>
            </p:nvSpPr>
            <p:spPr bwMode="auto">
              <a:xfrm>
                <a:off x="5465" y="2851"/>
                <a:ext cx="0" cy="262"/>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604" name="Line 1204"/>
              <p:cNvSpPr>
                <a:spLocks noChangeShapeType="1"/>
              </p:cNvSpPr>
              <p:nvPr/>
            </p:nvSpPr>
            <p:spPr bwMode="auto">
              <a:xfrm>
                <a:off x="4604" y="2614"/>
                <a:ext cx="0" cy="317"/>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605" name="Line 1205"/>
              <p:cNvSpPr>
                <a:spLocks noChangeShapeType="1"/>
              </p:cNvSpPr>
              <p:nvPr/>
            </p:nvSpPr>
            <p:spPr bwMode="auto">
              <a:xfrm>
                <a:off x="4649" y="3113"/>
                <a:ext cx="0" cy="499"/>
              </a:xfrm>
              <a:prstGeom prst="line">
                <a:avLst/>
              </a:prstGeom>
              <a:noFill/>
              <a:ln w="9525">
                <a:solidFill>
                  <a:srgbClr val="00FF00"/>
                </a:solidFill>
                <a:round/>
                <a:headEnd/>
                <a:tailEnd type="triangle" w="med" len="med"/>
              </a:ln>
              <a:effectLst/>
            </p:spPr>
            <p:txBody>
              <a:bodyPr/>
              <a:lstStyle/>
              <a:p>
                <a:pPr fontAlgn="base">
                  <a:spcBef>
                    <a:spcPct val="0"/>
                  </a:spcBef>
                  <a:spcAft>
                    <a:spcPct val="0"/>
                  </a:spcAft>
                </a:pPr>
                <a:endParaRPr lang="es-MX">
                  <a:solidFill>
                    <a:srgbClr val="000000"/>
                  </a:solidFill>
                </a:endParaRPr>
              </a:p>
            </p:txBody>
          </p:sp>
          <p:sp>
            <p:nvSpPr>
              <p:cNvPr id="103606" name="Line 1206"/>
              <p:cNvSpPr>
                <a:spLocks noChangeShapeType="1"/>
              </p:cNvSpPr>
              <p:nvPr/>
            </p:nvSpPr>
            <p:spPr bwMode="auto">
              <a:xfrm rot="10800000" flipH="1" flipV="1">
                <a:off x="5692" y="981"/>
                <a:ext cx="0" cy="1179"/>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sp>
            <p:nvSpPr>
              <p:cNvPr id="103607" name="Line 1207"/>
              <p:cNvSpPr>
                <a:spLocks noChangeShapeType="1"/>
              </p:cNvSpPr>
              <p:nvPr/>
            </p:nvSpPr>
            <p:spPr bwMode="auto">
              <a:xfrm rot="-10800000" flipH="1" flipV="1">
                <a:off x="5512" y="981"/>
                <a:ext cx="180" cy="0"/>
              </a:xfrm>
              <a:prstGeom prst="line">
                <a:avLst/>
              </a:prstGeom>
              <a:noFill/>
              <a:ln w="9525">
                <a:solidFill>
                  <a:srgbClr val="00FF00"/>
                </a:solidFill>
                <a:round/>
                <a:headEnd type="triangle" w="med" len="med"/>
                <a:tailEnd/>
              </a:ln>
              <a:effectLst/>
            </p:spPr>
            <p:txBody>
              <a:bodyPr/>
              <a:lstStyle/>
              <a:p>
                <a:pPr fontAlgn="base">
                  <a:spcBef>
                    <a:spcPct val="0"/>
                  </a:spcBef>
                  <a:spcAft>
                    <a:spcPct val="0"/>
                  </a:spcAft>
                </a:pPr>
                <a:endParaRPr lang="es-MX">
                  <a:solidFill>
                    <a:srgbClr val="000000"/>
                  </a:solidFill>
                </a:endParaRPr>
              </a:p>
            </p:txBody>
          </p:sp>
          <p:sp>
            <p:nvSpPr>
              <p:cNvPr id="103608" name="Line 1208"/>
              <p:cNvSpPr>
                <a:spLocks noChangeShapeType="1"/>
              </p:cNvSpPr>
              <p:nvPr/>
            </p:nvSpPr>
            <p:spPr bwMode="auto">
              <a:xfrm flipV="1">
                <a:off x="5602" y="2160"/>
                <a:ext cx="90" cy="0"/>
              </a:xfrm>
              <a:prstGeom prst="line">
                <a:avLst/>
              </a:prstGeom>
              <a:noFill/>
              <a:ln w="9525">
                <a:solidFill>
                  <a:srgbClr val="00FF00"/>
                </a:solidFill>
                <a:round/>
                <a:headEnd/>
                <a:tailEnd/>
              </a:ln>
              <a:effectLst/>
            </p:spPr>
            <p:txBody>
              <a:bodyPr/>
              <a:lstStyle/>
              <a:p>
                <a:pPr fontAlgn="base">
                  <a:spcBef>
                    <a:spcPct val="0"/>
                  </a:spcBef>
                  <a:spcAft>
                    <a:spcPct val="0"/>
                  </a:spcAft>
                </a:pPr>
                <a:endParaRPr lang="es-MX">
                  <a:solidFill>
                    <a:srgbClr val="000000"/>
                  </a:solidFill>
                </a:endParaRPr>
              </a:p>
            </p:txBody>
          </p:sp>
        </p:grpSp>
      </p:grpSp>
      <p:sp>
        <p:nvSpPr>
          <p:cNvPr id="185" name="184 CuadroTexto"/>
          <p:cNvSpPr txBox="1"/>
          <p:nvPr/>
        </p:nvSpPr>
        <p:spPr>
          <a:xfrm>
            <a:off x="539552" y="6165304"/>
            <a:ext cx="978088" cy="523220"/>
          </a:xfrm>
          <a:prstGeom prst="rect">
            <a:avLst/>
          </a:prstGeom>
          <a:noFill/>
        </p:spPr>
        <p:txBody>
          <a:bodyPr wrap="none" rtlCol="0">
            <a:spAutoFit/>
          </a:bodyPr>
          <a:lstStyle/>
          <a:p>
            <a:r>
              <a:rPr lang="es-MX" sz="1400" dirty="0" smtClean="0">
                <a:solidFill>
                  <a:srgbClr val="FF0000"/>
                </a:solidFill>
              </a:rPr>
              <a:t>La Trama</a:t>
            </a:r>
          </a:p>
          <a:p>
            <a:r>
              <a:rPr lang="es-MX" sz="1400" dirty="0" smtClean="0">
                <a:solidFill>
                  <a:srgbClr val="FF0000"/>
                </a:solidFill>
              </a:rPr>
              <a:t>de la Vida</a:t>
            </a:r>
            <a:endParaRPr lang="es-MX" sz="14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812800" y="1371600"/>
            <a:ext cx="7721600" cy="4893647"/>
          </a:xfrm>
          <a:prstGeom prst="rect">
            <a:avLst/>
          </a:prstGeom>
          <a:noFill/>
          <a:ln w="9525">
            <a:noFill/>
            <a:miter lim="800000"/>
            <a:headEnd/>
            <a:tailEnd/>
          </a:ln>
          <a:effectLst/>
        </p:spPr>
        <p:txBody>
          <a:bodyPr>
            <a:spAutoFit/>
          </a:bodyPr>
          <a:lstStyle/>
          <a:p>
            <a:pPr algn="just">
              <a:buClr>
                <a:srgbClr val="00CC00"/>
              </a:buClr>
              <a:buFont typeface="Marlett" pitchFamily="2" charset="2"/>
              <a:buNone/>
            </a:pPr>
            <a:r>
              <a:rPr lang="es-ES_tradnl" sz="2400" b="1" i="1" dirty="0">
                <a:solidFill>
                  <a:schemeClr val="accent1">
                    <a:lumMod val="75000"/>
                  </a:schemeClr>
                </a:solidFill>
                <a:latin typeface="Arial" pitchFamily="34" charset="0"/>
                <a:cs typeface="Arial" pitchFamily="34" charset="0"/>
              </a:rPr>
              <a:t>Institucionalización.</a:t>
            </a:r>
          </a:p>
          <a:p>
            <a:pPr algn="just">
              <a:buClr>
                <a:srgbClr val="00CC00"/>
              </a:buClr>
              <a:buFont typeface="Marlett" pitchFamily="2" charset="2"/>
              <a:buNone/>
            </a:pPr>
            <a:endParaRPr lang="es-ES_tradnl" sz="2400" b="1" i="1" dirty="0">
              <a:solidFill>
                <a:schemeClr val="accent1">
                  <a:lumMod val="75000"/>
                </a:schemeClr>
              </a:solidFill>
              <a:latin typeface="Arial" pitchFamily="34" charset="0"/>
              <a:cs typeface="Arial" pitchFamily="34" charset="0"/>
            </a:endParaRPr>
          </a:p>
          <a:p>
            <a:pPr algn="just">
              <a:buClr>
                <a:srgbClr val="00CC00"/>
              </a:buClr>
              <a:buFont typeface="Marlett" pitchFamily="2" charset="2"/>
              <a:buChar char="h"/>
            </a:pPr>
            <a:r>
              <a:rPr lang="es-ES" sz="2400" b="1" i="1" dirty="0">
                <a:solidFill>
                  <a:schemeClr val="accent1">
                    <a:lumMod val="75000"/>
                  </a:schemeClr>
                </a:solidFill>
                <a:latin typeface="Arial" pitchFamily="34" charset="0"/>
                <a:cs typeface="Arial" pitchFamily="34" charset="0"/>
              </a:rPr>
              <a:t>“Consorcio Mexicano de Programas Ambientales Universitarios para el Desarrollo Sustentable (</a:t>
            </a:r>
            <a:r>
              <a:rPr lang="es-ES" sz="2400" b="1" i="1" dirty="0" err="1">
                <a:solidFill>
                  <a:schemeClr val="accent1">
                    <a:lumMod val="75000"/>
                  </a:schemeClr>
                </a:solidFill>
                <a:latin typeface="Arial" pitchFamily="34" charset="0"/>
                <a:cs typeface="Arial" pitchFamily="34" charset="0"/>
              </a:rPr>
              <a:t>COMPLEXUS</a:t>
            </a:r>
            <a:r>
              <a:rPr lang="es-ES" sz="2400" b="1" i="1" dirty="0">
                <a:solidFill>
                  <a:schemeClr val="accent1">
                    <a:lumMod val="75000"/>
                  </a:schemeClr>
                </a:solidFill>
                <a:latin typeface="Arial" pitchFamily="34" charset="0"/>
                <a:cs typeface="Arial" pitchFamily="34" charset="0"/>
              </a:rPr>
              <a:t>)</a:t>
            </a:r>
            <a:r>
              <a:rPr lang="es-ES" sz="2400" b="1" dirty="0">
                <a:solidFill>
                  <a:schemeClr val="accent1">
                    <a:lumMod val="75000"/>
                  </a:schemeClr>
                </a:solidFill>
                <a:latin typeface="Arial" pitchFamily="34" charset="0"/>
                <a:cs typeface="Arial" pitchFamily="34" charset="0"/>
              </a:rPr>
              <a:t>. </a:t>
            </a:r>
            <a:r>
              <a:rPr lang="es-MX" sz="2400" b="1" dirty="0" smtClean="0">
                <a:solidFill>
                  <a:schemeClr val="accent1">
                    <a:lumMod val="75000"/>
                  </a:schemeClr>
                </a:solidFill>
                <a:latin typeface="Arial" pitchFamily="34" charset="0"/>
                <a:cs typeface="Arial" pitchFamily="34" charset="0"/>
              </a:rPr>
              <a:t>(2000) 17 programas</a:t>
            </a:r>
            <a:endParaRPr lang="es-MX" sz="2400" b="1" dirty="0">
              <a:solidFill>
                <a:schemeClr val="accent1">
                  <a:lumMod val="75000"/>
                </a:schemeClr>
              </a:solidFill>
              <a:latin typeface="Arial" pitchFamily="34" charset="0"/>
              <a:cs typeface="Arial" pitchFamily="34" charset="0"/>
            </a:endParaRPr>
          </a:p>
          <a:p>
            <a:pPr algn="just">
              <a:buClr>
                <a:srgbClr val="00CC00"/>
              </a:buClr>
              <a:buFont typeface="Marlett" pitchFamily="2" charset="2"/>
              <a:buNone/>
            </a:pPr>
            <a:r>
              <a:rPr lang="es-MX" sz="2400" b="1" dirty="0">
                <a:solidFill>
                  <a:schemeClr val="accent1">
                    <a:lumMod val="75000"/>
                  </a:schemeClr>
                </a:solidFill>
                <a:latin typeface="Arial" pitchFamily="34" charset="0"/>
                <a:cs typeface="Arial" pitchFamily="34" charset="0"/>
              </a:rPr>
              <a:t> </a:t>
            </a:r>
          </a:p>
          <a:p>
            <a:pPr algn="l">
              <a:buClr>
                <a:srgbClr val="00CC00"/>
              </a:buClr>
              <a:buFont typeface="Marlett" pitchFamily="2" charset="2"/>
              <a:buNone/>
            </a:pPr>
            <a:r>
              <a:rPr lang="es-ES" sz="2400" b="1" dirty="0">
                <a:solidFill>
                  <a:schemeClr val="accent1">
                    <a:lumMod val="75000"/>
                  </a:schemeClr>
                </a:solidFill>
                <a:latin typeface="Arial" pitchFamily="34" charset="0"/>
                <a:cs typeface="Arial" pitchFamily="34" charset="0"/>
              </a:rPr>
              <a:t>El </a:t>
            </a:r>
            <a:r>
              <a:rPr lang="es-ES" sz="2400" b="1" dirty="0" err="1">
                <a:solidFill>
                  <a:schemeClr val="accent1">
                    <a:lumMod val="75000"/>
                  </a:schemeClr>
                </a:solidFill>
                <a:latin typeface="Arial" pitchFamily="34" charset="0"/>
                <a:cs typeface="Arial" pitchFamily="34" charset="0"/>
              </a:rPr>
              <a:t>Complexus</a:t>
            </a:r>
            <a:r>
              <a:rPr lang="es-ES" sz="2400" b="1" dirty="0">
                <a:solidFill>
                  <a:schemeClr val="accent1">
                    <a:lumMod val="75000"/>
                  </a:schemeClr>
                </a:solidFill>
                <a:latin typeface="Arial" pitchFamily="34" charset="0"/>
                <a:cs typeface="Arial" pitchFamily="34" charset="0"/>
              </a:rPr>
              <a:t> se constituye con el propósito de establecer un espacio de reflexión conjunta y colaboración entre coordinadores de programas ambientales universitarios, comprometidos con la incorporación de la dimensión ambiental en los quehaceres sustantivos de sus instituciones. </a:t>
            </a:r>
            <a:r>
              <a:rPr lang="es-ES" sz="2400" dirty="0">
                <a:solidFill>
                  <a:schemeClr val="accent1">
                    <a:lumMod val="75000"/>
                  </a:schemeClr>
                </a:solidFill>
                <a:latin typeface="Arial" pitchFamily="34" charset="0"/>
                <a:cs typeface="Times New Roman" pitchFamily="18" charset="0"/>
              </a:rPr>
              <a:t> </a:t>
            </a:r>
            <a:endParaRPr lang="es-MX" sz="2400" dirty="0">
              <a:solidFill>
                <a:schemeClr val="accent1">
                  <a:lumMod val="75000"/>
                </a:schemeClr>
              </a:solidFill>
              <a:latin typeface="Arial" pitchFamily="34" charset="0"/>
              <a:cs typeface="Times New Roman" pitchFamily="18" charset="0"/>
            </a:endParaRPr>
          </a:p>
          <a:p>
            <a:pPr algn="ctr">
              <a:buClr>
                <a:srgbClr val="00CC00"/>
              </a:buClr>
              <a:buFont typeface="Marlett" pitchFamily="2" charset="2"/>
              <a:buNone/>
            </a:pPr>
            <a:endParaRPr lang="es-ES" sz="2400" dirty="0">
              <a:solidFill>
                <a:schemeClr val="accent1">
                  <a:lumMod val="75000"/>
                </a:schemeClr>
              </a:solidFill>
              <a:latin typeface="Arial" pitchFamily="34" charset="0"/>
              <a:cs typeface="Arial" pitchFamily="34" charset="0"/>
            </a:endParaRPr>
          </a:p>
        </p:txBody>
      </p:sp>
      <p:sp>
        <p:nvSpPr>
          <p:cNvPr id="220163" name="Text Box 3"/>
          <p:cNvSpPr txBox="1">
            <a:spLocks noChangeArrowheads="1"/>
          </p:cNvSpPr>
          <p:nvPr/>
        </p:nvSpPr>
        <p:spPr bwMode="auto">
          <a:xfrm>
            <a:off x="3962400" y="549275"/>
            <a:ext cx="4343400" cy="579438"/>
          </a:xfrm>
          <a:prstGeom prst="rect">
            <a:avLst/>
          </a:prstGeom>
          <a:noFill/>
          <a:ln w="9525">
            <a:noFill/>
            <a:miter lim="800000"/>
            <a:headEnd/>
            <a:tailEnd/>
          </a:ln>
          <a:effectLst/>
        </p:spPr>
        <p:txBody>
          <a:bodyPr>
            <a:spAutoFit/>
          </a:bodyPr>
          <a:lstStyle/>
          <a:p>
            <a:r>
              <a:rPr lang="es-MX" sz="3200" b="1" i="1">
                <a:solidFill>
                  <a:srgbClr val="00CC00"/>
                </a:solidFill>
                <a:latin typeface="Britannic Bold" pitchFamily="34" charset="0"/>
              </a:rPr>
              <a:t>Educación Superior</a:t>
            </a:r>
            <a:endParaRPr lang="es-ES" sz="3200" b="1" i="1">
              <a:solidFill>
                <a:srgbClr val="00CC00"/>
              </a:solidFill>
              <a:latin typeface="Britannic Bold"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a:off x="1219200" y="5867400"/>
            <a:ext cx="7427913" cy="646331"/>
          </a:xfrm>
          <a:prstGeom prst="rect">
            <a:avLst/>
          </a:prstGeom>
          <a:noFill/>
          <a:ln w="9525">
            <a:noFill/>
            <a:miter lim="800000"/>
            <a:headEnd/>
            <a:tailEnd/>
          </a:ln>
          <a:effectLst/>
        </p:spPr>
        <p:txBody>
          <a:bodyPr>
            <a:spAutoFit/>
          </a:bodyPr>
          <a:lstStyle/>
          <a:p>
            <a:pPr algn="ctr"/>
            <a:r>
              <a:rPr lang="es-MX" b="1" dirty="0">
                <a:solidFill>
                  <a:schemeClr val="accent2"/>
                </a:solidFill>
                <a:latin typeface="Tahoma" pitchFamily="34" charset="0"/>
              </a:rPr>
              <a:t>Representantes Institucionales, Organizadores y </a:t>
            </a:r>
            <a:r>
              <a:rPr lang="es-MX" b="1" dirty="0" smtClean="0">
                <a:solidFill>
                  <a:schemeClr val="accent2"/>
                </a:solidFill>
                <a:latin typeface="Tahoma" pitchFamily="34" charset="0"/>
              </a:rPr>
              <a:t>Asesores</a:t>
            </a:r>
          </a:p>
          <a:p>
            <a:pPr algn="ctr"/>
            <a:r>
              <a:rPr lang="es-MX" dirty="0" smtClean="0">
                <a:hlinkClick r:id="rId2"/>
              </a:rPr>
              <a:t>http://www.complexus.org.mx/</a:t>
            </a:r>
            <a:endParaRPr lang="es-MX" b="1" dirty="0">
              <a:solidFill>
                <a:schemeClr val="accent2"/>
              </a:solidFill>
              <a:latin typeface="Tahoma" pitchFamily="34" charset="0"/>
            </a:endParaRPr>
          </a:p>
        </p:txBody>
      </p:sp>
      <p:pic>
        <p:nvPicPr>
          <p:cNvPr id="133124" name="Picture 4"/>
          <p:cNvPicPr>
            <a:picLocks noChangeAspect="1" noChangeArrowheads="1"/>
          </p:cNvPicPr>
          <p:nvPr/>
        </p:nvPicPr>
        <p:blipFill>
          <a:blip r:embed="rId3" cstate="print"/>
          <a:srcRect/>
          <a:stretch>
            <a:fillRect/>
          </a:stretch>
        </p:blipFill>
        <p:spPr bwMode="auto">
          <a:xfrm>
            <a:off x="812800" y="311150"/>
            <a:ext cx="7458075" cy="5362575"/>
          </a:xfrm>
          <a:prstGeom prst="rect">
            <a:avLst/>
          </a:prstGeom>
          <a:noFill/>
          <a:ln w="9525">
            <a:noFill/>
            <a:miter lim="800000"/>
            <a:headEnd/>
            <a:tailEnd/>
          </a:ln>
          <a:effectLst/>
        </p:spPr>
      </p:pic>
      <p:pic>
        <p:nvPicPr>
          <p:cNvPr id="133125" name="Picture 5"/>
          <p:cNvPicPr>
            <a:picLocks noChangeAspect="1" noChangeArrowheads="1"/>
          </p:cNvPicPr>
          <p:nvPr/>
        </p:nvPicPr>
        <p:blipFill>
          <a:blip r:embed="rId4" cstate="print"/>
          <a:srcRect/>
          <a:stretch>
            <a:fillRect/>
          </a:stretch>
        </p:blipFill>
        <p:spPr bwMode="auto">
          <a:xfrm>
            <a:off x="304800" y="5029200"/>
            <a:ext cx="7747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400" b="1" dirty="0" smtClean="0">
                <a:solidFill>
                  <a:schemeClr val="accent1">
                    <a:lumMod val="75000"/>
                  </a:schemeClr>
                </a:solidFill>
                <a:latin typeface="Verdana" pitchFamily="34" charset="0"/>
                <a:ea typeface="Verdana" pitchFamily="34" charset="0"/>
                <a:cs typeface="Verdana" pitchFamily="34" charset="0"/>
              </a:rPr>
              <a:t>RED NACIONAL DE COORDINACIONES DE PLANES AMBIENTALES INSTITUCIONALES</a:t>
            </a:r>
            <a:br>
              <a:rPr lang="es-ES" sz="2400" b="1" dirty="0" smtClean="0">
                <a:solidFill>
                  <a:schemeClr val="accent1">
                    <a:lumMod val="75000"/>
                  </a:schemeClr>
                </a:solidFill>
                <a:latin typeface="Verdana" pitchFamily="34" charset="0"/>
                <a:ea typeface="Verdana" pitchFamily="34" charset="0"/>
                <a:cs typeface="Verdana" pitchFamily="34" charset="0"/>
              </a:rPr>
            </a:br>
            <a:r>
              <a:rPr lang="es-ES" sz="2400" b="1" dirty="0" smtClean="0">
                <a:solidFill>
                  <a:schemeClr val="accent1">
                    <a:lumMod val="75000"/>
                  </a:schemeClr>
                </a:solidFill>
                <a:latin typeface="Verdana" pitchFamily="34" charset="0"/>
                <a:ea typeface="Verdana" pitchFamily="34" charset="0"/>
                <a:cs typeface="Verdana" pitchFamily="34" charset="0"/>
              </a:rPr>
              <a:t>2011</a:t>
            </a:r>
            <a:endParaRPr lang="es-MX" sz="2400" b="1" dirty="0">
              <a:solidFill>
                <a:schemeClr val="accent1">
                  <a:lumMod val="75000"/>
                </a:schemeClr>
              </a:solidFill>
              <a:latin typeface="Verdana" pitchFamily="34" charset="0"/>
              <a:ea typeface="Verdana" pitchFamily="34" charset="0"/>
              <a:cs typeface="Verdana" pitchFamily="34" charset="0"/>
            </a:endParaRPr>
          </a:p>
        </p:txBody>
      </p:sp>
      <p:pic>
        <p:nvPicPr>
          <p:cNvPr id="4" name="3 Marcador de contenido" descr="DSC02161.JPG"/>
          <p:cNvPicPr>
            <a:picLocks noGrp="1" noChangeAspect="1"/>
          </p:cNvPicPr>
          <p:nvPr>
            <p:ph idx="1"/>
          </p:nvPr>
        </p:nvPicPr>
        <p:blipFill>
          <a:blip r:embed="rId2" cstate="print"/>
          <a:stretch>
            <a:fillRect/>
          </a:stretch>
        </p:blipFill>
        <p:spPr>
          <a:xfrm>
            <a:off x="683568" y="1844824"/>
            <a:ext cx="2824268" cy="4248471"/>
          </a:xfrm>
        </p:spPr>
      </p:pic>
      <p:pic>
        <p:nvPicPr>
          <p:cNvPr id="5" name="4 Imagen" descr="DSC02167.JPG"/>
          <p:cNvPicPr>
            <a:picLocks noChangeAspect="1"/>
          </p:cNvPicPr>
          <p:nvPr/>
        </p:nvPicPr>
        <p:blipFill>
          <a:blip r:embed="rId3" cstate="print"/>
          <a:stretch>
            <a:fillRect/>
          </a:stretch>
        </p:blipFill>
        <p:spPr>
          <a:xfrm>
            <a:off x="3635896" y="1916832"/>
            <a:ext cx="5148064" cy="342229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242888" y="1125538"/>
            <a:ext cx="8650287" cy="4738687"/>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spAutoFit/>
          </a:bodyPr>
          <a:lstStyle/>
          <a:p>
            <a:pPr marL="457200" indent="-457200" eaLnBrk="0" hangingPunct="0">
              <a:spcBef>
                <a:spcPts val="600"/>
              </a:spcBef>
              <a:spcAft>
                <a:spcPts val="600"/>
              </a:spcAft>
              <a:buFont typeface="+mj-lt"/>
              <a:buAutoNum type="arabicPeriod"/>
              <a:defRPr/>
            </a:pPr>
            <a:r>
              <a:rPr kumimoji="1" lang="es-MX" b="1" dirty="0">
                <a:solidFill>
                  <a:srgbClr val="993366"/>
                </a:solidFill>
                <a:latin typeface="Arial" charset="0"/>
              </a:rPr>
              <a:t>Incorporar de manera transversal la perspectiva ambiental y de sustentabilidad en las funciones y acciones de las IES.</a:t>
            </a:r>
          </a:p>
          <a:p>
            <a:pPr marL="457200" indent="-457200" eaLnBrk="0" hangingPunct="0">
              <a:spcBef>
                <a:spcPts val="600"/>
              </a:spcBef>
              <a:spcAft>
                <a:spcPts val="600"/>
              </a:spcAft>
              <a:buFont typeface="+mj-lt"/>
              <a:buAutoNum type="arabicPeriod"/>
              <a:defRPr/>
            </a:pPr>
            <a:r>
              <a:rPr kumimoji="1" lang="es-MX" b="1" dirty="0">
                <a:solidFill>
                  <a:schemeClr val="tx1"/>
                </a:solidFill>
                <a:latin typeface="Arial" charset="0"/>
              </a:rPr>
              <a:t>Vincularse  con los diferentes sectores socioambientales para responder </a:t>
            </a:r>
            <a:r>
              <a:rPr kumimoji="1" lang="es-MX" b="1" dirty="0" smtClean="0">
                <a:solidFill>
                  <a:schemeClr val="tx1"/>
                </a:solidFill>
                <a:latin typeface="Arial" charset="0"/>
              </a:rPr>
              <a:t>necesidades locales</a:t>
            </a:r>
            <a:endParaRPr kumimoji="1" lang="es-MX" b="1" dirty="0">
              <a:solidFill>
                <a:schemeClr val="tx1"/>
              </a:solidFill>
              <a:latin typeface="Arial" charset="0"/>
            </a:endParaRPr>
          </a:p>
          <a:p>
            <a:pPr marL="457200" indent="-457200" eaLnBrk="0" hangingPunct="0">
              <a:spcBef>
                <a:spcPts val="600"/>
              </a:spcBef>
              <a:spcAft>
                <a:spcPts val="600"/>
              </a:spcAft>
              <a:buFont typeface="+mj-lt"/>
              <a:buAutoNum type="arabicPeriod"/>
              <a:defRPr/>
            </a:pPr>
            <a:r>
              <a:rPr kumimoji="1" lang="es-MX" b="1" dirty="0">
                <a:solidFill>
                  <a:srgbClr val="993366"/>
                </a:solidFill>
                <a:latin typeface="Arial" charset="0"/>
              </a:rPr>
              <a:t>Consolidarse como Programas, agendas o planes, interna y externamente a la Institución. </a:t>
            </a:r>
          </a:p>
          <a:p>
            <a:pPr marL="457200" indent="-457200" eaLnBrk="0" hangingPunct="0">
              <a:spcBef>
                <a:spcPts val="600"/>
              </a:spcBef>
              <a:spcAft>
                <a:spcPts val="600"/>
              </a:spcAft>
              <a:buFont typeface="+mj-lt"/>
              <a:buAutoNum type="arabicPeriod"/>
              <a:defRPr/>
            </a:pPr>
            <a:r>
              <a:rPr kumimoji="1" lang="es-MX" b="1" dirty="0">
                <a:solidFill>
                  <a:schemeClr val="tx1"/>
                </a:solidFill>
                <a:latin typeface="Arial" charset="0"/>
              </a:rPr>
              <a:t>Lograr niveles crecientes de formación y de capacidades, individuales y de grupo. </a:t>
            </a:r>
          </a:p>
          <a:p>
            <a:pPr marL="457200" indent="-457200" eaLnBrk="0" hangingPunct="0">
              <a:spcBef>
                <a:spcPts val="600"/>
              </a:spcBef>
              <a:spcAft>
                <a:spcPts val="600"/>
              </a:spcAft>
              <a:buFont typeface="+mj-lt"/>
              <a:buAutoNum type="arabicPeriod"/>
              <a:defRPr/>
            </a:pPr>
            <a:r>
              <a:rPr kumimoji="1" lang="es-MX" b="1" dirty="0">
                <a:solidFill>
                  <a:srgbClr val="993366"/>
                </a:solidFill>
                <a:latin typeface="Arial" charset="0"/>
              </a:rPr>
              <a:t>Alcanzar niveles de organización y representación en las esferas de la política ambiental, educativa y otras: Sep, Conacyt, Semarnat, Anuies, etc.   </a:t>
            </a:r>
          </a:p>
          <a:p>
            <a:pPr marL="457200" indent="-457200" eaLnBrk="0" hangingPunct="0">
              <a:spcBef>
                <a:spcPts val="600"/>
              </a:spcBef>
              <a:spcAft>
                <a:spcPts val="600"/>
              </a:spcAft>
              <a:buFont typeface="+mj-lt"/>
              <a:buAutoNum type="arabicPeriod"/>
              <a:defRPr/>
            </a:pPr>
            <a:r>
              <a:rPr kumimoji="1" lang="es-MX" b="1" dirty="0">
                <a:solidFill>
                  <a:schemeClr val="tx1"/>
                </a:solidFill>
                <a:latin typeface="Arial" charset="0"/>
              </a:rPr>
              <a:t>Participar activamente en organizaciones o grupos como: Redes ambientales en la ANUIES, la ANEA A.C</a:t>
            </a:r>
            <a:r>
              <a:rPr kumimoji="1" lang="es-MX" b="1" dirty="0" smtClean="0">
                <a:solidFill>
                  <a:schemeClr val="tx1"/>
                </a:solidFill>
                <a:latin typeface="Arial" charset="0"/>
              </a:rPr>
              <a:t>. </a:t>
            </a:r>
            <a:r>
              <a:rPr kumimoji="1" lang="es-MX" b="1" dirty="0" err="1" smtClean="0">
                <a:solidFill>
                  <a:schemeClr val="tx1"/>
                </a:solidFill>
                <a:latin typeface="Arial" charset="0"/>
              </a:rPr>
              <a:t>RENAPAI</a:t>
            </a:r>
            <a:r>
              <a:rPr kumimoji="1" lang="es-MX" b="1" dirty="0" smtClean="0">
                <a:solidFill>
                  <a:schemeClr val="tx1"/>
                </a:solidFill>
                <a:latin typeface="Arial" charset="0"/>
              </a:rPr>
              <a:t> y </a:t>
            </a:r>
            <a:r>
              <a:rPr kumimoji="1" lang="es-MX" b="1" dirty="0">
                <a:solidFill>
                  <a:schemeClr val="tx1"/>
                </a:solidFill>
                <a:latin typeface="Arial" charset="0"/>
              </a:rPr>
              <a:t>otras Redes de educadores ambientales, etc.  </a:t>
            </a:r>
            <a:endParaRPr kumimoji="1" lang="es-ES" b="1" dirty="0">
              <a:solidFill>
                <a:schemeClr val="tx1"/>
              </a:solidFill>
              <a:latin typeface="Arial" charset="0"/>
            </a:endParaRPr>
          </a:p>
        </p:txBody>
      </p:sp>
      <p:sp>
        <p:nvSpPr>
          <p:cNvPr id="5" name="Rectangle 2"/>
          <p:cNvSpPr txBox="1">
            <a:spLocks noChangeArrowheads="1"/>
          </p:cNvSpPr>
          <p:nvPr/>
        </p:nvSpPr>
        <p:spPr>
          <a:xfrm>
            <a:off x="2987675" y="107950"/>
            <a:ext cx="1582738" cy="584200"/>
          </a:xfrm>
          <a:prstGeom prst="rect">
            <a:avLst/>
          </a:prstGeom>
          <a:solidFill>
            <a:schemeClr val="bg1"/>
          </a:solidFill>
          <a:ln w="9525" cap="flat" cmpd="sng" algn="ctr">
            <a:noFill/>
            <a:prstDash val="solid"/>
          </a:ln>
        </p:spPr>
        <p:style>
          <a:lnRef idx="1">
            <a:schemeClr val="accent3"/>
          </a:lnRef>
          <a:fillRef idx="2">
            <a:schemeClr val="accent3"/>
          </a:fillRef>
          <a:effectRef idx="1">
            <a:schemeClr val="accent3"/>
          </a:effectRef>
          <a:fontRef idx="minor">
            <a:schemeClr val="dk1"/>
          </a:fontRef>
        </p:style>
        <p:txBody>
          <a:bodyPr>
            <a:spAutoFit/>
          </a:bodyPr>
          <a:lstStyle/>
          <a:p>
            <a:pPr algn="ctr" eaLnBrk="0" hangingPunct="0">
              <a:defRPr/>
            </a:pPr>
            <a:r>
              <a:rPr kumimoji="1" lang="es-ES" sz="3200" b="1" dirty="0">
                <a:solidFill>
                  <a:srgbClr val="993366"/>
                </a:solidFill>
                <a:latin typeface="Arial" charset="0"/>
              </a:rPr>
              <a:t>Retos </a:t>
            </a:r>
            <a:endParaRPr kumimoji="1" lang="es-ES_tradnl" sz="3200" b="1" dirty="0">
              <a:solidFill>
                <a:srgbClr val="993366"/>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Aneas y aneos"/>
          <p:cNvPicPr>
            <a:picLocks noChangeAspect="1" noChangeArrowheads="1"/>
          </p:cNvPicPr>
          <p:nvPr/>
        </p:nvPicPr>
        <p:blipFill>
          <a:blip r:embed="rId2" cstate="print"/>
          <a:srcRect/>
          <a:stretch>
            <a:fillRect/>
          </a:stretch>
        </p:blipFill>
        <p:spPr bwMode="auto">
          <a:xfrm>
            <a:off x="2123728" y="1916831"/>
            <a:ext cx="4608511" cy="3816425"/>
          </a:xfrm>
          <a:prstGeom prst="rect">
            <a:avLst/>
          </a:prstGeom>
          <a:noFill/>
        </p:spPr>
      </p:pic>
      <p:sp>
        <p:nvSpPr>
          <p:cNvPr id="7" name="6 Rectángulo"/>
          <p:cNvSpPr/>
          <p:nvPr/>
        </p:nvSpPr>
        <p:spPr>
          <a:xfrm>
            <a:off x="3131840" y="5949280"/>
            <a:ext cx="2163156" cy="369332"/>
          </a:xfrm>
          <a:prstGeom prst="rect">
            <a:avLst/>
          </a:prstGeom>
        </p:spPr>
        <p:txBody>
          <a:bodyPr wrap="none">
            <a:spAutoFit/>
          </a:bodyPr>
          <a:lstStyle/>
          <a:p>
            <a:r>
              <a:rPr lang="es-MX" dirty="0" smtClean="0">
                <a:hlinkClick r:id="rId3"/>
              </a:rPr>
              <a:t>http://anea.org.mx/</a:t>
            </a:r>
            <a:endParaRPr lang="es-MX" dirty="0"/>
          </a:p>
        </p:txBody>
      </p:sp>
      <p:sp>
        <p:nvSpPr>
          <p:cNvPr id="8" name="7 CuadroTexto"/>
          <p:cNvSpPr txBox="1"/>
          <p:nvPr/>
        </p:nvSpPr>
        <p:spPr>
          <a:xfrm>
            <a:off x="1554550" y="1124744"/>
            <a:ext cx="6052298" cy="707886"/>
          </a:xfrm>
          <a:prstGeom prst="rect">
            <a:avLst/>
          </a:prstGeom>
          <a:noFill/>
        </p:spPr>
        <p:txBody>
          <a:bodyPr wrap="none" rtlCol="0">
            <a:spAutoFit/>
          </a:bodyPr>
          <a:lstStyle/>
          <a:p>
            <a:pPr algn="ctr"/>
            <a:r>
              <a:rPr lang="es-MX" sz="2000" b="1" dirty="0" smtClean="0"/>
              <a:t>Academia Nacional de Educación Ambiental A.C.</a:t>
            </a:r>
          </a:p>
          <a:p>
            <a:pPr algn="ctr"/>
            <a:r>
              <a:rPr lang="es-MX" sz="2000" b="1" dirty="0" smtClean="0"/>
              <a:t>53 miembros 2000</a:t>
            </a:r>
            <a:endParaRPr lang="es-MX"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Ma. Teresa Bravo\Mis documentos\00AAAATrabproceso2010\1AAAACosas2010\CuerposGruposInves\PortadasPublicaciones\PortadasAmbiental 037.jpg"/>
          <p:cNvPicPr>
            <a:picLocks noChangeAspect="1" noChangeArrowheads="1"/>
          </p:cNvPicPr>
          <p:nvPr/>
        </p:nvPicPr>
        <p:blipFill>
          <a:blip r:embed="rId2" cstate="print"/>
          <a:srcRect/>
          <a:stretch>
            <a:fillRect/>
          </a:stretch>
        </p:blipFill>
        <p:spPr bwMode="auto">
          <a:xfrm>
            <a:off x="3059832" y="1484784"/>
            <a:ext cx="3048000" cy="1519238"/>
          </a:xfrm>
          <a:prstGeom prst="rect">
            <a:avLst/>
          </a:prstGeom>
          <a:noFill/>
        </p:spPr>
      </p:pic>
      <p:pic>
        <p:nvPicPr>
          <p:cNvPr id="3" name="Picture 7" descr="C:\Documents and Settings\Ma. Teresa Bravo\Mis documentos\00AAAATrabproceso2010\1AAAACosas2010\CuerposGruposInves\PortadasPublicaciones\PortadasAmbiental 033.jpg"/>
          <p:cNvPicPr>
            <a:picLocks noChangeAspect="1" noChangeArrowheads="1"/>
          </p:cNvPicPr>
          <p:nvPr/>
        </p:nvPicPr>
        <p:blipFill>
          <a:blip r:embed="rId3" cstate="print"/>
          <a:srcRect/>
          <a:stretch>
            <a:fillRect/>
          </a:stretch>
        </p:blipFill>
        <p:spPr bwMode="auto">
          <a:xfrm>
            <a:off x="3491880" y="3717032"/>
            <a:ext cx="2667000" cy="1492250"/>
          </a:xfrm>
          <a:prstGeom prst="rect">
            <a:avLst/>
          </a:prstGeom>
          <a:noFill/>
        </p:spPr>
      </p:pic>
      <p:pic>
        <p:nvPicPr>
          <p:cNvPr id="5" name="Picture 10" descr="C:\Documents and Settings\Ma. Teresa Bravo\Mis documentos\00AAAATrabproceso2010\1AAAACosas2010\CuerposGruposInves\PortadasPublicaciones\PortadasAmbiental 036.jpg"/>
          <p:cNvPicPr>
            <a:picLocks noChangeAspect="1" noChangeArrowheads="1"/>
          </p:cNvPicPr>
          <p:nvPr/>
        </p:nvPicPr>
        <p:blipFill>
          <a:blip r:embed="rId4" cstate="print"/>
          <a:srcRect/>
          <a:stretch>
            <a:fillRect/>
          </a:stretch>
        </p:blipFill>
        <p:spPr bwMode="auto">
          <a:xfrm>
            <a:off x="395536" y="3573016"/>
            <a:ext cx="2971800" cy="1976438"/>
          </a:xfrm>
          <a:prstGeom prst="rect">
            <a:avLst/>
          </a:prstGeom>
          <a:noFill/>
        </p:spPr>
      </p:pic>
      <p:pic>
        <p:nvPicPr>
          <p:cNvPr id="6" name="Picture 9" descr="C:\Documents and Settings\Ma. Teresa Bravo\Mis documentos\00AAAATrabproceso2010\1AAAACosas2010\CuerposGruposInves\PortadasPublicaciones\PortadasAmbiental 038.jpg"/>
          <p:cNvPicPr>
            <a:picLocks noChangeAspect="1" noChangeArrowheads="1"/>
          </p:cNvPicPr>
          <p:nvPr/>
        </p:nvPicPr>
        <p:blipFill>
          <a:blip r:embed="rId5" cstate="print"/>
          <a:srcRect/>
          <a:stretch>
            <a:fillRect/>
          </a:stretch>
        </p:blipFill>
        <p:spPr bwMode="auto">
          <a:xfrm>
            <a:off x="611560" y="1412776"/>
            <a:ext cx="2415253" cy="1728192"/>
          </a:xfrm>
          <a:prstGeom prst="rect">
            <a:avLst/>
          </a:prstGeom>
          <a:noFill/>
        </p:spPr>
      </p:pic>
      <p:sp>
        <p:nvSpPr>
          <p:cNvPr id="7" name="6 Rectángulo"/>
          <p:cNvSpPr/>
          <p:nvPr/>
        </p:nvSpPr>
        <p:spPr>
          <a:xfrm>
            <a:off x="539552" y="5805264"/>
            <a:ext cx="2163156" cy="369332"/>
          </a:xfrm>
          <a:prstGeom prst="rect">
            <a:avLst/>
          </a:prstGeom>
        </p:spPr>
        <p:txBody>
          <a:bodyPr wrap="none">
            <a:spAutoFit/>
          </a:bodyPr>
          <a:lstStyle/>
          <a:p>
            <a:r>
              <a:rPr lang="es-MX" dirty="0" smtClean="0">
                <a:hlinkClick r:id="rId6"/>
              </a:rPr>
              <a:t>http://anea.org.mx/</a:t>
            </a:r>
            <a:endParaRPr lang="es-MX" dirty="0"/>
          </a:p>
        </p:txBody>
      </p:sp>
      <p:sp>
        <p:nvSpPr>
          <p:cNvPr id="8" name="7 CuadroTexto"/>
          <p:cNvSpPr txBox="1"/>
          <p:nvPr/>
        </p:nvSpPr>
        <p:spPr>
          <a:xfrm>
            <a:off x="3059832" y="476672"/>
            <a:ext cx="4201407" cy="707886"/>
          </a:xfrm>
          <a:prstGeom prst="rect">
            <a:avLst/>
          </a:prstGeom>
          <a:noFill/>
        </p:spPr>
        <p:txBody>
          <a:bodyPr wrap="none" rtlCol="0">
            <a:spAutoFit/>
          </a:bodyPr>
          <a:lstStyle/>
          <a:p>
            <a:r>
              <a:rPr lang="es-MX" sz="2000" b="1" i="1" dirty="0" smtClean="0">
                <a:solidFill>
                  <a:srgbClr val="00CC00"/>
                </a:solidFill>
                <a:latin typeface="Britannic Bold" pitchFamily="34" charset="0"/>
              </a:rPr>
              <a:t>Educación Superior: avances </a:t>
            </a:r>
            <a:endParaRPr lang="es-MX" sz="2000" b="1" i="1" dirty="0" smtClean="0">
              <a:solidFill>
                <a:srgbClr val="00CC00"/>
              </a:solidFill>
              <a:latin typeface="Britannic Bold" pitchFamily="34" charset="0"/>
            </a:endParaRPr>
          </a:p>
          <a:p>
            <a:r>
              <a:rPr lang="es-MX" sz="2000" b="1" dirty="0" smtClean="0"/>
              <a:t>Producción editorial y materiales</a:t>
            </a:r>
            <a:endParaRPr lang="es-MX" sz="2000" b="1" dirty="0"/>
          </a:p>
        </p:txBody>
      </p:sp>
      <p:sp>
        <p:nvSpPr>
          <p:cNvPr id="9" name="8 CuadroTexto"/>
          <p:cNvSpPr txBox="1"/>
          <p:nvPr/>
        </p:nvSpPr>
        <p:spPr>
          <a:xfrm>
            <a:off x="467544" y="6237312"/>
            <a:ext cx="8054706" cy="369332"/>
          </a:xfrm>
          <a:prstGeom prst="rect">
            <a:avLst/>
          </a:prstGeom>
          <a:noFill/>
        </p:spPr>
        <p:txBody>
          <a:bodyPr wrap="none" rtlCol="0">
            <a:spAutoFit/>
          </a:bodyPr>
          <a:lstStyle/>
          <a:p>
            <a:r>
              <a:rPr lang="es-MX" dirty="0" smtClean="0">
                <a:hlinkClick r:id="rId7"/>
              </a:rPr>
              <a:t>http://www.semarnat.gob.mx/educacionambiental/Paginas/publicaciones.aspx</a:t>
            </a:r>
            <a:endParaRPr lang="es-MX" dirty="0"/>
          </a:p>
        </p:txBody>
      </p:sp>
      <p:pic>
        <p:nvPicPr>
          <p:cNvPr id="10" name="Picture 4" descr="Escanear0003"/>
          <p:cNvPicPr>
            <a:picLocks noChangeAspect="1" noChangeArrowheads="1"/>
          </p:cNvPicPr>
          <p:nvPr/>
        </p:nvPicPr>
        <p:blipFill>
          <a:blip r:embed="rId8" cstate="print"/>
          <a:srcRect/>
          <a:stretch>
            <a:fillRect/>
          </a:stretch>
        </p:blipFill>
        <p:spPr bwMode="auto">
          <a:xfrm>
            <a:off x="6300192" y="1628800"/>
            <a:ext cx="2377937" cy="309790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812800" y="1371600"/>
            <a:ext cx="7721600" cy="4154984"/>
          </a:xfrm>
          <a:prstGeom prst="rect">
            <a:avLst/>
          </a:prstGeom>
          <a:noFill/>
          <a:ln w="9525">
            <a:noFill/>
            <a:miter lim="800000"/>
            <a:headEnd/>
            <a:tailEnd/>
          </a:ln>
          <a:effectLst/>
        </p:spPr>
        <p:txBody>
          <a:bodyPr>
            <a:spAutoFit/>
          </a:bodyPr>
          <a:lstStyle/>
          <a:p>
            <a:pPr algn="just">
              <a:buClr>
                <a:srgbClr val="00CC00"/>
              </a:buClr>
              <a:buFont typeface="Marlett" pitchFamily="2" charset="2"/>
              <a:buNone/>
            </a:pPr>
            <a:r>
              <a:rPr lang="es-ES_tradnl" sz="2400" b="1" i="1" dirty="0">
                <a:solidFill>
                  <a:schemeClr val="accent1">
                    <a:lumMod val="75000"/>
                  </a:schemeClr>
                </a:solidFill>
                <a:latin typeface="Arial" pitchFamily="34" charset="0"/>
                <a:cs typeface="Arial" pitchFamily="34" charset="0"/>
              </a:rPr>
              <a:t>Formación </a:t>
            </a:r>
            <a:r>
              <a:rPr lang="es-ES_tradnl" sz="2400" b="1" i="1" dirty="0" smtClean="0">
                <a:solidFill>
                  <a:schemeClr val="accent1">
                    <a:lumMod val="75000"/>
                  </a:schemeClr>
                </a:solidFill>
                <a:latin typeface="Arial" pitchFamily="34" charset="0"/>
                <a:cs typeface="Arial" pitchFamily="34" charset="0"/>
              </a:rPr>
              <a:t>Ambiental y para la Sustentabilidad</a:t>
            </a:r>
            <a:endParaRPr lang="es-ES_tradnl" sz="2400" b="1" i="1"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ES" sz="2400" dirty="0">
                <a:solidFill>
                  <a:schemeClr val="accent1">
                    <a:lumMod val="75000"/>
                  </a:schemeClr>
                </a:solidFill>
                <a:latin typeface="Arial" pitchFamily="34" charset="0"/>
                <a:cs typeface="Times New Roman" pitchFamily="18" charset="0"/>
              </a:rPr>
              <a:t> </a:t>
            </a:r>
            <a:endParaRPr lang="es-MX" sz="2400"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endParaRPr lang="es-MX" sz="2400"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MX" sz="2400" b="1" dirty="0">
                <a:solidFill>
                  <a:schemeClr val="accent1">
                    <a:lumMod val="75000"/>
                  </a:schemeClr>
                </a:solidFill>
                <a:latin typeface="Arial" pitchFamily="34" charset="0"/>
                <a:cs typeface="Times New Roman" pitchFamily="18" charset="0"/>
              </a:rPr>
              <a:t>Desarrollo</a:t>
            </a:r>
            <a:r>
              <a:rPr lang="es-ES" sz="2400" b="1" dirty="0">
                <a:solidFill>
                  <a:schemeClr val="accent1">
                    <a:lumMod val="75000"/>
                  </a:schemeClr>
                </a:solidFill>
                <a:latin typeface="Arial" pitchFamily="34" charset="0"/>
                <a:cs typeface="Times New Roman" pitchFamily="18" charset="0"/>
              </a:rPr>
              <a:t> de los programas académicos en temas </a:t>
            </a:r>
            <a:r>
              <a:rPr lang="es-ES" sz="2400" b="1" dirty="0" smtClean="0">
                <a:solidFill>
                  <a:schemeClr val="accent1">
                    <a:lumMod val="75000"/>
                  </a:schemeClr>
                </a:solidFill>
                <a:latin typeface="Arial" pitchFamily="34" charset="0"/>
                <a:cs typeface="Times New Roman" pitchFamily="18" charset="0"/>
              </a:rPr>
              <a:t>ambientales: 1993 </a:t>
            </a:r>
            <a:r>
              <a:rPr lang="es-ES" sz="2400" b="1" dirty="0">
                <a:solidFill>
                  <a:schemeClr val="accent1">
                    <a:lumMod val="75000"/>
                  </a:schemeClr>
                </a:solidFill>
                <a:latin typeface="Arial" pitchFamily="34" charset="0"/>
                <a:cs typeface="Times New Roman" pitchFamily="18" charset="0"/>
              </a:rPr>
              <a:t>se reportaban 290 programas académicos y en el </a:t>
            </a:r>
            <a:r>
              <a:rPr lang="es-ES" sz="2400" b="1" dirty="0" smtClean="0">
                <a:solidFill>
                  <a:schemeClr val="accent1">
                    <a:lumMod val="75000"/>
                  </a:schemeClr>
                </a:solidFill>
                <a:latin typeface="Arial" pitchFamily="34" charset="0"/>
                <a:cs typeface="Times New Roman" pitchFamily="18" charset="0"/>
              </a:rPr>
              <a:t>2001 </a:t>
            </a:r>
            <a:r>
              <a:rPr lang="es-ES" sz="2400" b="1" dirty="0">
                <a:solidFill>
                  <a:schemeClr val="accent1">
                    <a:lumMod val="75000"/>
                  </a:schemeClr>
                </a:solidFill>
                <a:latin typeface="Arial" pitchFamily="34" charset="0"/>
                <a:cs typeface="Times New Roman" pitchFamily="18" charset="0"/>
              </a:rPr>
              <a:t>se cuenta con más de 1,200 de ellos a nivel nacional.  </a:t>
            </a:r>
            <a:endParaRPr lang="es-ES" sz="2400" b="1" dirty="0" smtClean="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ES" sz="2400" b="1" dirty="0" smtClean="0">
                <a:solidFill>
                  <a:schemeClr val="accent1">
                    <a:lumMod val="75000"/>
                  </a:schemeClr>
                </a:solidFill>
                <a:latin typeface="Arial" pitchFamily="34" charset="0"/>
                <a:cs typeface="Times New Roman" pitchFamily="18" charset="0"/>
              </a:rPr>
              <a:t>El </a:t>
            </a:r>
            <a:r>
              <a:rPr lang="es-ES" sz="2400" b="1" dirty="0">
                <a:solidFill>
                  <a:schemeClr val="accent1">
                    <a:lumMod val="75000"/>
                  </a:schemeClr>
                </a:solidFill>
                <a:latin typeface="Arial" pitchFamily="34" charset="0"/>
                <a:cs typeface="Times New Roman" pitchFamily="18" charset="0"/>
              </a:rPr>
              <a:t>crecimiento de los programas académicos en este periodo fue de 271%, lo que evidencia el creciente interés de las Instituciones de Educación Superior (</a:t>
            </a:r>
            <a:r>
              <a:rPr lang="es-ES" sz="2400" b="1" dirty="0" err="1">
                <a:solidFill>
                  <a:schemeClr val="accent1">
                    <a:lumMod val="75000"/>
                  </a:schemeClr>
                </a:solidFill>
                <a:latin typeface="Arial" pitchFamily="34" charset="0"/>
                <a:cs typeface="Times New Roman" pitchFamily="18" charset="0"/>
              </a:rPr>
              <a:t>IES</a:t>
            </a:r>
            <a:r>
              <a:rPr lang="es-ES" sz="2400" b="1" dirty="0">
                <a:solidFill>
                  <a:schemeClr val="accent1">
                    <a:lumMod val="75000"/>
                  </a:schemeClr>
                </a:solidFill>
                <a:latin typeface="Arial" pitchFamily="34" charset="0"/>
                <a:cs typeface="Times New Roman" pitchFamily="18" charset="0"/>
              </a:rPr>
              <a:t>)</a:t>
            </a:r>
            <a:endParaRPr lang="es-ES" sz="2400" b="1" dirty="0">
              <a:solidFill>
                <a:schemeClr val="accent1">
                  <a:lumMod val="75000"/>
                </a:schemeClr>
              </a:solidFill>
              <a:latin typeface="Arial" pitchFamily="34" charset="0"/>
              <a:cs typeface="Arial" pitchFamily="34" charset="0"/>
            </a:endParaRPr>
          </a:p>
        </p:txBody>
      </p:sp>
      <p:sp>
        <p:nvSpPr>
          <p:cNvPr id="221187" name="Text Box 3"/>
          <p:cNvSpPr txBox="1">
            <a:spLocks noChangeArrowheads="1"/>
          </p:cNvSpPr>
          <p:nvPr/>
        </p:nvSpPr>
        <p:spPr bwMode="auto">
          <a:xfrm>
            <a:off x="1979712" y="549275"/>
            <a:ext cx="6326088" cy="584775"/>
          </a:xfrm>
          <a:prstGeom prst="rect">
            <a:avLst/>
          </a:prstGeom>
          <a:noFill/>
          <a:ln w="9525">
            <a:noFill/>
            <a:miter lim="800000"/>
            <a:headEnd/>
            <a:tailEnd/>
          </a:ln>
          <a:effectLst/>
        </p:spPr>
        <p:txBody>
          <a:bodyPr wrap="square">
            <a:spAutoFit/>
          </a:bodyPr>
          <a:lstStyle/>
          <a:p>
            <a:r>
              <a:rPr lang="es-MX" sz="3200" b="1" i="1" dirty="0">
                <a:solidFill>
                  <a:srgbClr val="00CC00"/>
                </a:solidFill>
                <a:latin typeface="Britannic Bold" pitchFamily="34" charset="0"/>
              </a:rPr>
              <a:t>Educación </a:t>
            </a:r>
            <a:r>
              <a:rPr lang="es-MX" sz="3200" b="1" i="1" dirty="0" smtClean="0">
                <a:solidFill>
                  <a:srgbClr val="00CC00"/>
                </a:solidFill>
                <a:latin typeface="Britannic Bold" pitchFamily="34" charset="0"/>
              </a:rPr>
              <a:t>Superior: avances</a:t>
            </a:r>
            <a:endParaRPr lang="es-ES" sz="3200" b="1" i="1" dirty="0">
              <a:solidFill>
                <a:srgbClr val="00CC00"/>
              </a:solidFill>
              <a:latin typeface="Britannic Bold"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354" name="Object 2"/>
          <p:cNvGraphicFramePr>
            <a:graphicFrameLocks noChangeAspect="1"/>
          </p:cNvGraphicFramePr>
          <p:nvPr/>
        </p:nvGraphicFramePr>
        <p:xfrm>
          <a:off x="0" y="-228600"/>
          <a:ext cx="8686800" cy="4972050"/>
        </p:xfrm>
        <a:graphic>
          <a:graphicData uri="http://schemas.openxmlformats.org/presentationml/2006/ole">
            <p:oleObj spid="_x0000_s216066" name="Gráfico" r:id="rId3" imgW="9374400" imgH="5371200" progId="Excel.Sheet.8">
              <p:embed/>
            </p:oleObj>
          </a:graphicData>
        </a:graphic>
      </p:graphicFrame>
      <p:graphicFrame>
        <p:nvGraphicFramePr>
          <p:cNvPr id="228355" name="Object 3"/>
          <p:cNvGraphicFramePr>
            <a:graphicFrameLocks noChangeAspect="1"/>
          </p:cNvGraphicFramePr>
          <p:nvPr/>
        </p:nvGraphicFramePr>
        <p:xfrm>
          <a:off x="533400" y="4572000"/>
          <a:ext cx="8020050" cy="2286000"/>
        </p:xfrm>
        <a:graphic>
          <a:graphicData uri="http://schemas.openxmlformats.org/presentationml/2006/ole">
            <p:oleObj spid="_x0000_s216067" name="Documento" r:id="rId4" imgW="6861240" imgH="3962160" progId="Word.Documen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812800" y="762000"/>
            <a:ext cx="7721600" cy="5816977"/>
          </a:xfrm>
          <a:prstGeom prst="rect">
            <a:avLst/>
          </a:prstGeom>
          <a:noFill/>
          <a:ln w="9525">
            <a:noFill/>
            <a:miter lim="800000"/>
            <a:headEnd/>
            <a:tailEnd/>
          </a:ln>
          <a:effectLst/>
        </p:spPr>
        <p:txBody>
          <a:bodyPr>
            <a:spAutoFit/>
          </a:bodyPr>
          <a:lstStyle/>
          <a:p>
            <a:pPr algn="just">
              <a:buClr>
                <a:srgbClr val="00CC00"/>
              </a:buClr>
              <a:buFont typeface="Marlett" pitchFamily="2" charset="2"/>
              <a:buNone/>
            </a:pPr>
            <a:r>
              <a:rPr lang="es-ES_tradnl" sz="2400" b="1" i="1" dirty="0">
                <a:solidFill>
                  <a:schemeClr val="accent1">
                    <a:lumMod val="75000"/>
                  </a:schemeClr>
                </a:solidFill>
                <a:latin typeface="Arial" pitchFamily="34" charset="0"/>
                <a:cs typeface="Arial" pitchFamily="34" charset="0"/>
              </a:rPr>
              <a:t>Formación </a:t>
            </a:r>
            <a:r>
              <a:rPr lang="es-ES_tradnl" sz="2400" b="1" i="1" dirty="0" smtClean="0">
                <a:solidFill>
                  <a:schemeClr val="accent1">
                    <a:lumMod val="75000"/>
                  </a:schemeClr>
                </a:solidFill>
                <a:latin typeface="Arial" pitchFamily="34" charset="0"/>
                <a:cs typeface="Arial" pitchFamily="34" charset="0"/>
              </a:rPr>
              <a:t>Ambiental y para la Sustentabilidad</a:t>
            </a:r>
            <a:endParaRPr lang="es-ES_tradnl" sz="2400" b="1" i="1"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ES" sz="2400" dirty="0">
                <a:solidFill>
                  <a:schemeClr val="accent1">
                    <a:lumMod val="75000"/>
                  </a:schemeClr>
                </a:solidFill>
                <a:latin typeface="Arial" pitchFamily="34" charset="0"/>
                <a:cs typeface="Times New Roman" pitchFamily="18" charset="0"/>
              </a:rPr>
              <a:t> </a:t>
            </a:r>
            <a:endParaRPr lang="es-MX" sz="2400"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ES" b="1" dirty="0">
                <a:solidFill>
                  <a:schemeClr val="accent1">
                    <a:lumMod val="75000"/>
                  </a:schemeClr>
                </a:solidFill>
                <a:latin typeface="Arial" pitchFamily="34" charset="0"/>
                <a:cs typeface="Arial" pitchFamily="34" charset="0"/>
              </a:rPr>
              <a:t>Reforma curricular en materia ambiental que se ha realizado en programas académicos </a:t>
            </a:r>
            <a:r>
              <a:rPr lang="es-ES" b="1" dirty="0" smtClean="0">
                <a:solidFill>
                  <a:schemeClr val="accent1">
                    <a:lumMod val="75000"/>
                  </a:schemeClr>
                </a:solidFill>
                <a:latin typeface="Arial" pitchFamily="34" charset="0"/>
                <a:cs typeface="Arial" pitchFamily="34" charset="0"/>
              </a:rPr>
              <a:t>vigentes: </a:t>
            </a:r>
          </a:p>
          <a:p>
            <a:pPr algn="just">
              <a:buClr>
                <a:srgbClr val="00CC00"/>
              </a:buClr>
              <a:buFont typeface="Marlett" pitchFamily="2" charset="2"/>
              <a:buNone/>
            </a:pPr>
            <a:endParaRPr lang="es-ES" b="1" dirty="0" smtClean="0">
              <a:solidFill>
                <a:schemeClr val="accent1">
                  <a:lumMod val="75000"/>
                </a:schemeClr>
              </a:solidFill>
              <a:latin typeface="Arial" pitchFamily="34" charset="0"/>
              <a:cs typeface="Arial" pitchFamily="34" charset="0"/>
            </a:endParaRPr>
          </a:p>
          <a:p>
            <a:pPr algn="just">
              <a:buClr>
                <a:srgbClr val="00CC00"/>
              </a:buClr>
              <a:buFont typeface="Marlett" pitchFamily="2" charset="2"/>
              <a:buNone/>
            </a:pPr>
            <a:r>
              <a:rPr lang="es-ES" b="1" dirty="0" smtClean="0">
                <a:solidFill>
                  <a:schemeClr val="accent1">
                    <a:lumMod val="75000"/>
                  </a:schemeClr>
                </a:solidFill>
                <a:latin typeface="Arial" pitchFamily="34" charset="0"/>
                <a:cs typeface="Arial" pitchFamily="34" charset="0"/>
              </a:rPr>
              <a:t>Escasa y marginal</a:t>
            </a:r>
            <a:r>
              <a:rPr lang="es-ES" b="1" dirty="0" smtClean="0">
                <a:solidFill>
                  <a:schemeClr val="accent1">
                    <a:lumMod val="75000"/>
                  </a:schemeClr>
                </a:solidFill>
                <a:latin typeface="Arial" pitchFamily="34" charset="0"/>
                <a:cs typeface="Arial" pitchFamily="34" charset="0"/>
              </a:rPr>
              <a:t> </a:t>
            </a:r>
            <a:endParaRPr lang="es-ES" b="1"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ES" b="1" dirty="0">
                <a:solidFill>
                  <a:schemeClr val="accent1">
                    <a:lumMod val="75000"/>
                  </a:schemeClr>
                </a:solidFill>
                <a:latin typeface="Arial" pitchFamily="34" charset="0"/>
                <a:cs typeface="Arial" pitchFamily="34" charset="0"/>
              </a:rPr>
              <a:t> </a:t>
            </a:r>
            <a:endParaRPr lang="es-ES" b="1"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ES" b="1" dirty="0" smtClean="0">
                <a:solidFill>
                  <a:schemeClr val="accent1">
                    <a:lumMod val="75000"/>
                  </a:schemeClr>
                </a:solidFill>
                <a:latin typeface="Arial" pitchFamily="34" charset="0"/>
                <a:cs typeface="Arial" pitchFamily="34" charset="0"/>
              </a:rPr>
              <a:t>Priva la anexión </a:t>
            </a:r>
            <a:r>
              <a:rPr lang="es-ES" b="1" dirty="0">
                <a:solidFill>
                  <a:schemeClr val="accent1">
                    <a:lumMod val="75000"/>
                  </a:schemeClr>
                </a:solidFill>
                <a:latin typeface="Arial" pitchFamily="34" charset="0"/>
                <a:cs typeface="Arial" pitchFamily="34" charset="0"/>
              </a:rPr>
              <a:t>de una o dos materias en temas generalmente de contaminación, ecología o medio ambiente. </a:t>
            </a:r>
            <a:endParaRPr lang="es-ES" b="1"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ES" b="1" dirty="0">
                <a:solidFill>
                  <a:schemeClr val="accent1">
                    <a:lumMod val="75000"/>
                  </a:schemeClr>
                </a:solidFill>
                <a:latin typeface="Arial" pitchFamily="34" charset="0"/>
                <a:cs typeface="Arial" pitchFamily="34" charset="0"/>
              </a:rPr>
              <a:t> </a:t>
            </a:r>
            <a:endParaRPr lang="es-ES" b="1"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ES" b="1" dirty="0">
                <a:solidFill>
                  <a:schemeClr val="accent1">
                    <a:lumMod val="75000"/>
                  </a:schemeClr>
                </a:solidFill>
                <a:latin typeface="Arial" pitchFamily="34" charset="0"/>
                <a:cs typeface="Arial" pitchFamily="34" charset="0"/>
              </a:rPr>
              <a:t>Sin embargo, los procesos amplios que de manera transversal a lo largo de todo un </a:t>
            </a:r>
            <a:r>
              <a:rPr lang="es-ES" b="1" dirty="0" err="1">
                <a:solidFill>
                  <a:schemeClr val="accent1">
                    <a:lumMod val="75000"/>
                  </a:schemeClr>
                </a:solidFill>
                <a:latin typeface="Arial" pitchFamily="34" charset="0"/>
                <a:cs typeface="Arial" pitchFamily="34" charset="0"/>
              </a:rPr>
              <a:t>curriculum</a:t>
            </a:r>
            <a:r>
              <a:rPr lang="es-ES" b="1" dirty="0">
                <a:solidFill>
                  <a:schemeClr val="accent1">
                    <a:lumMod val="75000"/>
                  </a:schemeClr>
                </a:solidFill>
                <a:latin typeface="Arial" pitchFamily="34" charset="0"/>
                <a:cs typeface="Arial" pitchFamily="34" charset="0"/>
              </a:rPr>
              <a:t> de alguna carrera a nivel licenciatura o posgrado, son los más importantes pero los más escasos. </a:t>
            </a:r>
            <a:endParaRPr lang="es-ES" b="1"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ES" b="1" dirty="0">
                <a:solidFill>
                  <a:schemeClr val="accent1">
                    <a:lumMod val="75000"/>
                  </a:schemeClr>
                </a:solidFill>
                <a:latin typeface="Arial" pitchFamily="34" charset="0"/>
                <a:cs typeface="Arial" pitchFamily="34" charset="0"/>
              </a:rPr>
              <a:t> </a:t>
            </a:r>
            <a:endParaRPr lang="es-ES" b="1" dirty="0">
              <a:solidFill>
                <a:schemeClr val="accent1">
                  <a:lumMod val="75000"/>
                </a:schemeClr>
              </a:solidFill>
              <a:latin typeface="Arial" pitchFamily="34" charset="0"/>
              <a:cs typeface="Times New Roman" pitchFamily="18" charset="0"/>
            </a:endParaRPr>
          </a:p>
          <a:p>
            <a:pPr algn="just">
              <a:buClr>
                <a:srgbClr val="00CC00"/>
              </a:buClr>
              <a:buFont typeface="Marlett" pitchFamily="2" charset="2"/>
              <a:buNone/>
            </a:pPr>
            <a:r>
              <a:rPr lang="es-ES" b="1" dirty="0">
                <a:solidFill>
                  <a:schemeClr val="accent1">
                    <a:lumMod val="75000"/>
                  </a:schemeClr>
                </a:solidFill>
                <a:latin typeface="Arial" pitchFamily="34" charset="0"/>
                <a:cs typeface="Arial" pitchFamily="34" charset="0"/>
              </a:rPr>
              <a:t>Uno de los rasgos innovadores en este rubro, lo constituye la experiencia de que 5 universidades han generado estrategias para la formación ambiental de todos los alumnos, ofreciendo materias obligatorias para los estudiantes de todas la institución del nivel </a:t>
            </a:r>
            <a:r>
              <a:rPr lang="es-ES" b="1" dirty="0" smtClean="0">
                <a:solidFill>
                  <a:schemeClr val="accent1">
                    <a:lumMod val="75000"/>
                  </a:schemeClr>
                </a:solidFill>
                <a:latin typeface="Arial" pitchFamily="34" charset="0"/>
                <a:cs typeface="Arial" pitchFamily="34" charset="0"/>
              </a:rPr>
              <a:t>licenciatura, conocidas como materias sello, orientadas a una alfabetización ambiental</a:t>
            </a:r>
            <a:endParaRPr lang="es-ES" b="1" dirty="0">
              <a:solidFill>
                <a:schemeClr val="accent1">
                  <a:lumMod val="75000"/>
                </a:schemeClr>
              </a:solidFill>
              <a:latin typeface="Arial" pitchFamily="34" charset="0"/>
              <a:cs typeface="Arial" pitchFamily="34" charset="0"/>
            </a:endParaRPr>
          </a:p>
        </p:txBody>
      </p:sp>
      <p:sp>
        <p:nvSpPr>
          <p:cNvPr id="222211" name="Text Box 3"/>
          <p:cNvSpPr txBox="1">
            <a:spLocks noChangeArrowheads="1"/>
          </p:cNvSpPr>
          <p:nvPr/>
        </p:nvSpPr>
        <p:spPr bwMode="auto">
          <a:xfrm>
            <a:off x="3962400" y="0"/>
            <a:ext cx="4343400" cy="579438"/>
          </a:xfrm>
          <a:prstGeom prst="rect">
            <a:avLst/>
          </a:prstGeom>
          <a:noFill/>
          <a:ln w="9525">
            <a:noFill/>
            <a:miter lim="800000"/>
            <a:headEnd/>
            <a:tailEnd/>
          </a:ln>
          <a:effectLst/>
        </p:spPr>
        <p:txBody>
          <a:bodyPr>
            <a:spAutoFit/>
          </a:bodyPr>
          <a:lstStyle/>
          <a:p>
            <a:r>
              <a:rPr lang="es-MX" sz="3200" b="1" i="1">
                <a:solidFill>
                  <a:srgbClr val="00CC00"/>
                </a:solidFill>
                <a:latin typeface="Britannic Bold" pitchFamily="34" charset="0"/>
              </a:rPr>
              <a:t>Educación Superior</a:t>
            </a:r>
            <a:endParaRPr lang="es-ES" sz="3200" b="1" i="1">
              <a:solidFill>
                <a:srgbClr val="00CC00"/>
              </a:solidFill>
              <a:latin typeface="Britannic Bold"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jpeg"/>
          <p:cNvPicPr>
            <a:picLocks noChangeAspect="1"/>
          </p:cNvPicPr>
          <p:nvPr/>
        </p:nvPicPr>
        <p:blipFill>
          <a:blip r:embed="rId2" cstate="print"/>
          <a:stretch>
            <a:fillRect/>
          </a:stretch>
        </p:blipFill>
        <p:spPr>
          <a:xfrm>
            <a:off x="4572000" y="908720"/>
            <a:ext cx="3018615" cy="4481736"/>
          </a:xfrm>
          <a:prstGeom prst="rect">
            <a:avLst/>
          </a:prstGeom>
        </p:spPr>
      </p:pic>
      <p:sp>
        <p:nvSpPr>
          <p:cNvPr id="3" name="2 CuadroTexto"/>
          <p:cNvSpPr txBox="1"/>
          <p:nvPr/>
        </p:nvSpPr>
        <p:spPr>
          <a:xfrm>
            <a:off x="1619672" y="5733256"/>
            <a:ext cx="5184576" cy="369332"/>
          </a:xfrm>
          <a:prstGeom prst="rect">
            <a:avLst/>
          </a:prstGeom>
          <a:noFill/>
        </p:spPr>
        <p:txBody>
          <a:bodyPr wrap="square" rtlCol="0">
            <a:spAutoFit/>
          </a:bodyPr>
          <a:lstStyle/>
          <a:p>
            <a:r>
              <a:rPr lang="es-MX" dirty="0" smtClean="0"/>
              <a:t>2003                                                              2010-2011</a:t>
            </a:r>
            <a:endParaRPr lang="es-MX" dirty="0"/>
          </a:p>
        </p:txBody>
      </p:sp>
      <p:sp>
        <p:nvSpPr>
          <p:cNvPr id="229377" name="Rectangle 1"/>
          <p:cNvSpPr>
            <a:spLocks noChangeArrowheads="1"/>
          </p:cNvSpPr>
          <p:nvPr/>
        </p:nvSpPr>
        <p:spPr bwMode="auto">
          <a:xfrm>
            <a:off x="395536" y="1370966"/>
            <a:ext cx="3635896" cy="403187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000000"/>
                </a:solidFill>
                <a:effectLst/>
                <a:latin typeface="Georgia" pitchFamily="18" charset="0"/>
                <a:cs typeface="Arial" pitchFamily="34" charset="0"/>
              </a:rPr>
              <a:t>I </a:t>
            </a:r>
            <a:r>
              <a:rPr kumimoji="0" lang="es-MX" sz="1600" b="1" i="0" u="none" strike="noStrike" cap="none" normalizeH="0" baseline="0" dirty="0" smtClean="0">
                <a:ln>
                  <a:noFill/>
                </a:ln>
                <a:solidFill>
                  <a:srgbClr val="008000"/>
                </a:solidFill>
                <a:effectLst/>
                <a:latin typeface="Georgia" pitchFamily="18" charset="0"/>
                <a:cs typeface="Arial" pitchFamily="34" charset="0"/>
              </a:rPr>
              <a:t>Foro Nacional sobre la</a:t>
            </a:r>
            <a:r>
              <a:rPr kumimoji="0" lang="es-MX" sz="1600" b="1" i="0" u="none" strike="noStrike" cap="none" normalizeH="0" baseline="0" dirty="0" smtClean="0">
                <a:ln>
                  <a:noFill/>
                </a:ln>
                <a:solidFill>
                  <a:srgbClr val="000000"/>
                </a:solidFill>
                <a:effectLst/>
                <a:latin typeface="Georgia" pitchFamily="18" charset="0"/>
                <a:cs typeface="Arial" pitchFamily="34" charset="0"/>
              </a:rPr>
              <a:t> Incorporación</a:t>
            </a:r>
            <a:r>
              <a:rPr kumimoji="0" lang="es-MX" sz="1600" b="1" i="0" u="none" strike="noStrike" cap="none" normalizeH="0" baseline="0" dirty="0" smtClean="0">
                <a:ln>
                  <a:noFill/>
                </a:ln>
                <a:solidFill>
                  <a:srgbClr val="008000"/>
                </a:solidFill>
                <a:effectLst/>
                <a:latin typeface="Georgia" pitchFamily="18" charset="0"/>
                <a:cs typeface="Arial" pitchFamily="34" charset="0"/>
              </a:rPr>
              <a:t> de la</a:t>
            </a:r>
            <a:br>
              <a:rPr kumimoji="0" lang="es-MX" sz="1600" b="1" i="0" u="none" strike="noStrike" cap="none" normalizeH="0" baseline="0" dirty="0" smtClean="0">
                <a:ln>
                  <a:noFill/>
                </a:ln>
                <a:solidFill>
                  <a:srgbClr val="008000"/>
                </a:solidFill>
                <a:effectLst/>
                <a:latin typeface="Georgia" pitchFamily="18" charset="0"/>
                <a:cs typeface="Arial" pitchFamily="34" charset="0"/>
              </a:rPr>
            </a:br>
            <a:r>
              <a:rPr kumimoji="0" lang="es-MX" sz="1600" b="1" i="0" u="none" strike="noStrike" cap="none" normalizeH="0" baseline="0" dirty="0" smtClean="0">
                <a:ln>
                  <a:noFill/>
                </a:ln>
                <a:solidFill>
                  <a:srgbClr val="000000"/>
                </a:solidFill>
                <a:effectLst/>
                <a:latin typeface="Georgia" pitchFamily="18" charset="0"/>
                <a:cs typeface="Arial" pitchFamily="34" charset="0"/>
              </a:rPr>
              <a:t>Perspectiva Ambiental</a:t>
            </a:r>
            <a:r>
              <a:rPr kumimoji="0" lang="es-MX" sz="1600" b="1" i="0" u="none" strike="noStrike" cap="none" normalizeH="0" baseline="0" dirty="0" smtClean="0">
                <a:ln>
                  <a:noFill/>
                </a:ln>
                <a:solidFill>
                  <a:srgbClr val="008000"/>
                </a:solidFill>
                <a:effectLst/>
                <a:latin typeface="Georgia" pitchFamily="18" charset="0"/>
                <a:cs typeface="Arial" pitchFamily="34" charset="0"/>
              </a:rPr>
              <a:t> en la Formación</a:t>
            </a:r>
            <a:r>
              <a:rPr kumimoji="0" lang="es-MX" sz="1600" b="1" i="0" u="none" strike="noStrike" cap="none" normalizeH="0" baseline="0" dirty="0" smtClean="0">
                <a:ln>
                  <a:noFill/>
                </a:ln>
                <a:solidFill>
                  <a:srgbClr val="000000"/>
                </a:solidFill>
                <a:effectLst/>
                <a:latin typeface="Georgia" pitchFamily="18" charset="0"/>
                <a:cs typeface="Arial" pitchFamily="34" charset="0"/>
              </a:rPr>
              <a:t/>
            </a:r>
            <a:br>
              <a:rPr kumimoji="0" lang="es-MX" sz="1600" b="1" i="0" u="none" strike="noStrike" cap="none" normalizeH="0" baseline="0" dirty="0" smtClean="0">
                <a:ln>
                  <a:noFill/>
                </a:ln>
                <a:solidFill>
                  <a:srgbClr val="000000"/>
                </a:solidFill>
                <a:effectLst/>
                <a:latin typeface="Georgia" pitchFamily="18" charset="0"/>
                <a:cs typeface="Arial" pitchFamily="34" charset="0"/>
              </a:rPr>
            </a:br>
            <a:r>
              <a:rPr kumimoji="0" lang="es-MX" sz="1600" b="1" i="0" u="none" strike="noStrike" cap="none" normalizeH="0" baseline="0" dirty="0" smtClean="0">
                <a:ln>
                  <a:noFill/>
                </a:ln>
                <a:solidFill>
                  <a:srgbClr val="000000"/>
                </a:solidFill>
                <a:effectLst/>
                <a:latin typeface="Georgia" pitchFamily="18" charset="0"/>
                <a:cs typeface="Arial" pitchFamily="34" charset="0"/>
              </a:rPr>
              <a:t>Técnica y Profesional</a:t>
            </a:r>
            <a:br>
              <a:rPr kumimoji="0" lang="es-MX" sz="1600" b="1" i="0" u="none" strike="noStrike" cap="none" normalizeH="0" baseline="0" dirty="0" smtClean="0">
                <a:ln>
                  <a:noFill/>
                </a:ln>
                <a:solidFill>
                  <a:srgbClr val="000000"/>
                </a:solidFill>
                <a:effectLst/>
                <a:latin typeface="Georgia" pitchFamily="18" charset="0"/>
                <a:cs typeface="Arial" pitchFamily="34" charset="0"/>
              </a:rPr>
            </a:br>
            <a:r>
              <a:rPr kumimoji="0" lang="es-MX" sz="1600" b="0" i="1" u="none" strike="noStrike" cap="none" normalizeH="0" baseline="0" dirty="0" smtClean="0">
                <a:ln>
                  <a:noFill/>
                </a:ln>
                <a:solidFill>
                  <a:srgbClr val="000000"/>
                </a:solidFill>
                <a:effectLst/>
                <a:latin typeface="Georgia" pitchFamily="18" charset="0"/>
                <a:cs typeface="Arial" pitchFamily="34" charset="0"/>
              </a:rPr>
              <a:t>Universidad Autónoma de San Luis Potosí, S.L.P., México</a:t>
            </a:r>
            <a:br>
              <a:rPr kumimoji="0" lang="es-MX" sz="1600" b="0" i="1" u="none" strike="noStrike" cap="none" normalizeH="0" baseline="0" dirty="0" smtClean="0">
                <a:ln>
                  <a:noFill/>
                </a:ln>
                <a:solidFill>
                  <a:srgbClr val="000000"/>
                </a:solidFill>
                <a:effectLst/>
                <a:latin typeface="Georgia" pitchFamily="18" charset="0"/>
                <a:cs typeface="Arial" pitchFamily="34" charset="0"/>
              </a:rPr>
            </a:br>
            <a:r>
              <a:rPr kumimoji="0" lang="es-MX" sz="1600" b="0" i="1" u="none" strike="noStrike" cap="none" normalizeH="0" baseline="0" dirty="0" smtClean="0">
                <a:ln>
                  <a:noFill/>
                </a:ln>
                <a:solidFill>
                  <a:srgbClr val="000000"/>
                </a:solidFill>
                <a:effectLst/>
                <a:latin typeface="Georgia" pitchFamily="18" charset="0"/>
                <a:cs typeface="Arial" pitchFamily="34" charset="0"/>
              </a:rPr>
              <a:t>9 al 13 de junio de 2003</a:t>
            </a:r>
            <a:br>
              <a:rPr kumimoji="0" lang="es-MX" sz="1600" b="0" i="1" u="none" strike="noStrike" cap="none" normalizeH="0" baseline="0" dirty="0" smtClean="0">
                <a:ln>
                  <a:noFill/>
                </a:ln>
                <a:solidFill>
                  <a:srgbClr val="000000"/>
                </a:solidFill>
                <a:effectLst/>
                <a:latin typeface="Georgia" pitchFamily="18" charset="0"/>
                <a:cs typeface="Arial" pitchFamily="34" charset="0"/>
              </a:rPr>
            </a:br>
            <a:r>
              <a:rPr kumimoji="0" lang="es-MX" sz="1600" b="0" i="0" u="none" strike="noStrike" cap="none" normalizeH="0" baseline="0" dirty="0" err="1" smtClean="0">
                <a:ln>
                  <a:noFill/>
                </a:ln>
                <a:solidFill>
                  <a:srgbClr val="9136AD"/>
                </a:solidFill>
                <a:effectLst/>
                <a:latin typeface="Georgia" pitchFamily="18" charset="0"/>
                <a:cs typeface="Arial" pitchFamily="34" charset="0"/>
                <a:hlinkClick r:id="rId3"/>
              </a:rPr>
              <a:t>UASLP</a:t>
            </a:r>
            <a:r>
              <a:rPr kumimoji="0" lang="es-MX" sz="1600" b="0" i="0" u="none" strike="noStrike" cap="none" normalizeH="0" baseline="0" dirty="0" smtClean="0">
                <a:ln>
                  <a:noFill/>
                </a:ln>
                <a:solidFill>
                  <a:srgbClr val="000000"/>
                </a:solidFill>
                <a:effectLst/>
                <a:latin typeface="Georgia" pitchFamily="18" charset="0"/>
                <a:cs typeface="Arial" pitchFamily="34" charset="0"/>
              </a:rPr>
              <a:t>, </a:t>
            </a:r>
            <a:r>
              <a:rPr kumimoji="0" lang="es-MX" sz="1600" b="0" i="0" u="none" strike="noStrike" cap="none" normalizeH="0" baseline="0" dirty="0" err="1" smtClean="0">
                <a:ln>
                  <a:noFill/>
                </a:ln>
                <a:solidFill>
                  <a:srgbClr val="9136AD"/>
                </a:solidFill>
                <a:effectLst/>
                <a:latin typeface="Georgia" pitchFamily="18" charset="0"/>
                <a:cs typeface="Arial" pitchFamily="34" charset="0"/>
                <a:hlinkClick r:id="rId4"/>
              </a:rPr>
              <a:t>Complexus</a:t>
            </a:r>
            <a:r>
              <a:rPr kumimoji="0" lang="es-MX" sz="1600" b="0" i="0" u="none" strike="noStrike" cap="none" normalizeH="0" baseline="0" dirty="0" smtClean="0">
                <a:ln>
                  <a:noFill/>
                </a:ln>
                <a:solidFill>
                  <a:srgbClr val="000000"/>
                </a:solidFill>
                <a:effectLst/>
                <a:latin typeface="Georgia" pitchFamily="18" charset="0"/>
                <a:cs typeface="Arial" pitchFamily="34" charset="0"/>
              </a:rPr>
              <a:t>, </a:t>
            </a:r>
            <a:r>
              <a:rPr kumimoji="0" lang="es-MX" sz="1600" b="0" i="0" u="none" strike="noStrike" cap="none" normalizeH="0" baseline="0" dirty="0" smtClean="0">
                <a:ln>
                  <a:noFill/>
                </a:ln>
                <a:solidFill>
                  <a:srgbClr val="9136AD"/>
                </a:solidFill>
                <a:effectLst/>
                <a:latin typeface="Georgia" pitchFamily="18" charset="0"/>
                <a:cs typeface="Arial" pitchFamily="34" charset="0"/>
                <a:hlinkClick r:id="rId5"/>
              </a:rPr>
              <a:t>SEP-</a:t>
            </a:r>
            <a:r>
              <a:rPr kumimoji="0" lang="es-MX" sz="1600" b="0" i="0" u="none" strike="noStrike" cap="none" normalizeH="0" baseline="0" dirty="0" err="1" smtClean="0">
                <a:ln>
                  <a:noFill/>
                </a:ln>
                <a:solidFill>
                  <a:srgbClr val="9136AD"/>
                </a:solidFill>
                <a:effectLst/>
                <a:latin typeface="Georgia" pitchFamily="18" charset="0"/>
                <a:cs typeface="Arial" pitchFamily="34" charset="0"/>
                <a:hlinkClick r:id="rId5"/>
              </a:rPr>
              <a:t>SESIC</a:t>
            </a:r>
            <a:r>
              <a:rPr kumimoji="0" lang="es-MX" sz="1600" b="0" i="0" u="none" strike="noStrike" cap="none" normalizeH="0" baseline="0" dirty="0" smtClean="0">
                <a:ln>
                  <a:noFill/>
                </a:ln>
                <a:solidFill>
                  <a:srgbClr val="000000"/>
                </a:solidFill>
                <a:effectLst/>
                <a:latin typeface="Georgia" pitchFamily="18" charset="0"/>
                <a:cs typeface="Arial" pitchFamily="34" charset="0"/>
              </a:rPr>
              <a:t>-</a:t>
            </a:r>
            <a:r>
              <a:rPr kumimoji="0" lang="es-MX" sz="1600" b="0" i="0" u="none" strike="noStrike" cap="none" normalizeH="0" baseline="0" dirty="0" err="1" smtClean="0">
                <a:ln>
                  <a:noFill/>
                </a:ln>
                <a:solidFill>
                  <a:srgbClr val="000000"/>
                </a:solidFill>
                <a:effectLst/>
                <a:latin typeface="Georgia" pitchFamily="18" charset="0"/>
                <a:cs typeface="Arial" pitchFamily="34" charset="0"/>
              </a:rPr>
              <a:t>SEIT</a:t>
            </a:r>
            <a:r>
              <a:rPr kumimoji="0" lang="es-MX" sz="1600" b="0" i="0" u="none" strike="noStrike" cap="none" normalizeH="0" baseline="0" dirty="0" smtClean="0">
                <a:ln>
                  <a:noFill/>
                </a:ln>
                <a:solidFill>
                  <a:srgbClr val="000000"/>
                </a:solidFill>
                <a:effectLst/>
                <a:latin typeface="Georgia" pitchFamily="18" charset="0"/>
                <a:cs typeface="Arial" pitchFamily="34" charset="0"/>
              </a:rPr>
              <a:t>, </a:t>
            </a:r>
            <a:r>
              <a:rPr kumimoji="0" lang="es-MX" sz="1600" b="0" i="0" u="none" strike="noStrike" cap="none" normalizeH="0" baseline="0" dirty="0" err="1" smtClean="0">
                <a:ln>
                  <a:noFill/>
                </a:ln>
                <a:solidFill>
                  <a:srgbClr val="9136AD"/>
                </a:solidFill>
                <a:effectLst/>
                <a:latin typeface="Georgia" pitchFamily="18" charset="0"/>
                <a:cs typeface="Arial" pitchFamily="34" charset="0"/>
                <a:hlinkClick r:id="rId6"/>
              </a:rPr>
              <a:t>ANUIES</a:t>
            </a:r>
            <a:r>
              <a:rPr kumimoji="0" lang="es-MX" sz="1600" b="0" i="0" u="none" strike="noStrike" cap="none" normalizeH="0" baseline="0" dirty="0" smtClean="0">
                <a:ln>
                  <a:noFill/>
                </a:ln>
                <a:solidFill>
                  <a:srgbClr val="000000"/>
                </a:solidFill>
                <a:effectLst/>
                <a:latin typeface="Georgia" pitchFamily="18" charset="0"/>
                <a:cs typeface="Arial" pitchFamily="34" charset="0"/>
              </a:rPr>
              <a:t>, </a:t>
            </a:r>
            <a:r>
              <a:rPr kumimoji="0" lang="es-MX" sz="1600" b="0" i="0" u="none" strike="noStrike" cap="none" normalizeH="0" baseline="0" dirty="0" smtClean="0">
                <a:ln>
                  <a:noFill/>
                </a:ln>
                <a:solidFill>
                  <a:srgbClr val="9136AD"/>
                </a:solidFill>
                <a:effectLst/>
                <a:latin typeface="Georgia" pitchFamily="18" charset="0"/>
                <a:cs typeface="Arial" pitchFamily="34" charset="0"/>
                <a:hlinkClick r:id="rId7"/>
              </a:rPr>
              <a:t>Univ. de Guanajuato</a:t>
            </a:r>
            <a:r>
              <a:rPr kumimoji="0" lang="es-MX" sz="1600" b="0" i="0" u="none" strike="noStrike" cap="none" normalizeH="0" baseline="0" dirty="0" smtClean="0">
                <a:ln>
                  <a:noFill/>
                </a:ln>
                <a:solidFill>
                  <a:srgbClr val="000000"/>
                </a:solidFill>
                <a:effectLst/>
                <a:latin typeface="Georgia" pitchFamily="18" charset="0"/>
                <a:cs typeface="Arial" pitchFamily="34" charset="0"/>
              </a:rPr>
              <a:t>,</a:t>
            </a:r>
            <a:br>
              <a:rPr kumimoji="0" lang="es-MX" sz="1600" b="0" i="0" u="none" strike="noStrike" cap="none" normalizeH="0" baseline="0" dirty="0" smtClean="0">
                <a:ln>
                  <a:noFill/>
                </a:ln>
                <a:solidFill>
                  <a:srgbClr val="000000"/>
                </a:solidFill>
                <a:effectLst/>
                <a:latin typeface="Georgia" pitchFamily="18" charset="0"/>
                <a:cs typeface="Arial" pitchFamily="34" charset="0"/>
              </a:rPr>
            </a:br>
            <a:r>
              <a:rPr kumimoji="0" lang="es-MX" sz="1600" b="0" i="0" u="none" strike="noStrike" cap="none" normalizeH="0" baseline="0" dirty="0" err="1" smtClean="0">
                <a:ln>
                  <a:noFill/>
                </a:ln>
                <a:solidFill>
                  <a:srgbClr val="9136AD"/>
                </a:solidFill>
                <a:effectLst/>
                <a:latin typeface="Georgia" pitchFamily="18" charset="0"/>
                <a:cs typeface="Arial" pitchFamily="34" charset="0"/>
                <a:hlinkClick r:id="rId8"/>
              </a:rPr>
              <a:t>CESU</a:t>
            </a:r>
            <a:r>
              <a:rPr kumimoji="0" lang="es-MX" sz="1600" b="0" i="0" u="none" strike="noStrike" cap="none" normalizeH="0" baseline="0" dirty="0" smtClean="0">
                <a:ln>
                  <a:noFill/>
                </a:ln>
                <a:solidFill>
                  <a:srgbClr val="9136AD"/>
                </a:solidFill>
                <a:effectLst/>
                <a:latin typeface="Georgia" pitchFamily="18" charset="0"/>
                <a:cs typeface="Arial" pitchFamily="34" charset="0"/>
                <a:hlinkClick r:id="rId8"/>
              </a:rPr>
              <a:t>-UNAM</a:t>
            </a:r>
            <a:r>
              <a:rPr kumimoji="0" lang="es-MX" sz="1600" b="0" i="0" u="none" strike="noStrike" cap="none" normalizeH="0" baseline="0" dirty="0" smtClean="0">
                <a:ln>
                  <a:noFill/>
                </a:ln>
                <a:solidFill>
                  <a:srgbClr val="000000"/>
                </a:solidFill>
                <a:effectLst/>
                <a:latin typeface="Georgia" pitchFamily="18" charset="0"/>
                <a:cs typeface="Arial" pitchFamily="34" charset="0"/>
              </a:rPr>
              <a:t>, </a:t>
            </a:r>
            <a:r>
              <a:rPr kumimoji="0" lang="es-MX" sz="1600" b="0" i="0" u="none" strike="noStrike" cap="none" normalizeH="0" baseline="0" dirty="0" err="1" smtClean="0">
                <a:ln>
                  <a:noFill/>
                </a:ln>
                <a:solidFill>
                  <a:srgbClr val="9136AD"/>
                </a:solidFill>
                <a:effectLst/>
                <a:latin typeface="Georgia" pitchFamily="18" charset="0"/>
                <a:cs typeface="Arial" pitchFamily="34" charset="0"/>
                <a:hlinkClick r:id="rId9"/>
              </a:rPr>
              <a:t>CIIDET</a:t>
            </a:r>
            <a:r>
              <a:rPr kumimoji="0" lang="es-MX" sz="1600" b="0" i="0" u="none" strike="noStrike" cap="none" normalizeH="0" baseline="0" dirty="0" smtClean="0">
                <a:ln>
                  <a:noFill/>
                </a:ln>
                <a:solidFill>
                  <a:srgbClr val="000000"/>
                </a:solidFill>
                <a:effectLst/>
                <a:latin typeface="Georgia" pitchFamily="18" charset="0"/>
                <a:cs typeface="Arial" pitchFamily="34" charset="0"/>
              </a:rPr>
              <a:t>, </a:t>
            </a:r>
            <a:r>
              <a:rPr kumimoji="0" lang="es-MX" sz="1600" b="0" i="0" u="none" strike="noStrike" cap="none" normalizeH="0" baseline="0" dirty="0" err="1" smtClean="0">
                <a:ln>
                  <a:noFill/>
                </a:ln>
                <a:solidFill>
                  <a:srgbClr val="9136AD"/>
                </a:solidFill>
                <a:effectLst/>
                <a:latin typeface="Georgia" pitchFamily="18" charset="0"/>
                <a:cs typeface="Arial" pitchFamily="34" charset="0"/>
                <a:hlinkClick r:id="rId10"/>
              </a:rPr>
              <a:t>SEMARNAT</a:t>
            </a:r>
            <a:r>
              <a:rPr kumimoji="0" lang="es-MX" sz="1600" b="0" i="0" u="none" strike="noStrike" cap="none" normalizeH="0" baseline="0" dirty="0" smtClean="0">
                <a:ln>
                  <a:noFill/>
                </a:ln>
                <a:solidFill>
                  <a:srgbClr val="000000"/>
                </a:solidFill>
                <a:effectLst/>
                <a:latin typeface="Georgia" pitchFamily="18" charset="0"/>
                <a:cs typeface="Arial" pitchFamily="34" charset="0"/>
              </a:rPr>
              <a:t>, </a:t>
            </a:r>
            <a:r>
              <a:rPr kumimoji="0" lang="es-MX" sz="1600" b="0" i="0" u="none" strike="noStrike" cap="none" normalizeH="0" baseline="0" dirty="0" err="1" smtClean="0">
                <a:ln>
                  <a:noFill/>
                </a:ln>
                <a:solidFill>
                  <a:srgbClr val="9136AD"/>
                </a:solidFill>
                <a:effectLst/>
                <a:latin typeface="Georgia" pitchFamily="18" charset="0"/>
                <a:cs typeface="Arial" pitchFamily="34" charset="0"/>
                <a:hlinkClick r:id="rId11"/>
              </a:rPr>
              <a:t>SEGAM</a:t>
            </a:r>
            <a:r>
              <a:rPr kumimoji="0" lang="es-MX" sz="1600" b="0" i="0" u="none" strike="noStrike" cap="none" normalizeH="0" baseline="0" dirty="0" smtClean="0">
                <a:ln>
                  <a:noFill/>
                </a:ln>
                <a:solidFill>
                  <a:srgbClr val="000000"/>
                </a:solidFill>
                <a:effectLst/>
                <a:latin typeface="Georgia" pitchFamily="18" charset="0"/>
                <a:cs typeface="Arial" pitchFamily="34" charset="0"/>
              </a:rPr>
              <a:t>, </a:t>
            </a:r>
            <a:r>
              <a:rPr kumimoji="0" lang="es-MX" sz="1600" b="0" i="0" u="none" strike="noStrike" cap="none" normalizeH="0" baseline="0" dirty="0" smtClean="0">
                <a:ln>
                  <a:noFill/>
                </a:ln>
                <a:solidFill>
                  <a:srgbClr val="9136AD"/>
                </a:solidFill>
                <a:effectLst/>
                <a:latin typeface="Georgia" pitchFamily="18" charset="0"/>
                <a:cs typeface="Arial" pitchFamily="34" charset="0"/>
                <a:hlinkClick r:id="rId12"/>
              </a:rPr>
              <a:t>ANEA, A.C.</a:t>
            </a:r>
            <a:r>
              <a:rPr kumimoji="0" lang="es-MX" sz="1600" b="0" i="0" u="none" strike="noStrike" cap="none" normalizeH="0" baseline="0" dirty="0" smtClean="0">
                <a:ln>
                  <a:noFill/>
                </a:ln>
                <a:solidFill>
                  <a:srgbClr val="000000"/>
                </a:solidFill>
                <a:effectLst/>
                <a:latin typeface="Georgia" pitchFamily="18" charset="0"/>
                <a:cs typeface="Arial" pitchFamily="34" charset="0"/>
              </a:rPr>
              <a:t>, </a:t>
            </a:r>
            <a:r>
              <a:rPr kumimoji="0" lang="es-MX" sz="1600" b="0" i="0" u="none" strike="noStrike" cap="none" normalizeH="0" baseline="0" dirty="0" err="1" smtClean="0">
                <a:ln>
                  <a:noFill/>
                </a:ln>
                <a:solidFill>
                  <a:srgbClr val="000000"/>
                </a:solidFill>
                <a:effectLst/>
                <a:latin typeface="Georgia" pitchFamily="18" charset="0"/>
                <a:cs typeface="Arial" pitchFamily="34" charset="0"/>
              </a:rPr>
              <a:t>ANAAE,</a:t>
            </a:r>
            <a:r>
              <a:rPr kumimoji="0" lang="es-MX" sz="1600" b="0" i="0" u="none" strike="noStrike" cap="none" normalizeH="0" baseline="0" dirty="0" err="1" smtClean="0">
                <a:ln>
                  <a:noFill/>
                </a:ln>
                <a:solidFill>
                  <a:srgbClr val="9136AD"/>
                </a:solidFill>
                <a:effectLst/>
                <a:latin typeface="Georgia" pitchFamily="18" charset="0"/>
                <a:cs typeface="Arial" pitchFamily="34" charset="0"/>
                <a:hlinkClick r:id="rId13"/>
              </a:rPr>
              <a:t>CEC-UICN</a:t>
            </a:r>
            <a:r>
              <a:rPr kumimoji="0" lang="es-MX" sz="1600" b="0" i="0" u="none" strike="noStrike" cap="none" normalizeH="0" baseline="0" dirty="0" smtClean="0">
                <a:ln>
                  <a:noFill/>
                </a:ln>
                <a:solidFill>
                  <a:srgbClr val="000000"/>
                </a:solidFill>
                <a:effectLst/>
                <a:latin typeface="Georgia" pitchFamily="18" charset="0"/>
                <a:cs typeface="Arial" pitchFamily="34" charset="0"/>
              </a:rPr>
              <a:t>.</a:t>
            </a:r>
            <a:r>
              <a:rPr kumimoji="0" lang="es-MX" sz="16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spcAft>
                <a:spcPct val="0"/>
              </a:spcAft>
            </a:pPr>
            <a:r>
              <a:rPr lang="es-MX" sz="1600" dirty="0" smtClean="0">
                <a:solidFill>
                  <a:schemeClr val="accent1">
                    <a:lumMod val="75000"/>
                  </a:schemeClr>
                </a:solidFill>
                <a:hlinkClick r:id="rId14"/>
              </a:rPr>
              <a:t>http://ambiental.uaslp.mx/foroslp/cd/index.htm</a:t>
            </a:r>
            <a:endParaRPr kumimoji="0" lang="es-MX" sz="1400" b="1" i="0" u="none" strike="noStrike" cap="none" normalizeH="0" baseline="0" dirty="0" smtClean="0">
              <a:ln>
                <a:noFill/>
              </a:ln>
              <a:solidFill>
                <a:schemeClr val="accent1">
                  <a:lumMod val="75000"/>
                </a:schemeClr>
              </a:solidFill>
              <a:effectLst/>
              <a:latin typeface="Georgia" pitchFamily="18" charset="0"/>
              <a:cs typeface="Arial" pitchFamily="34" charset="0"/>
            </a:endParaRPr>
          </a:p>
        </p:txBody>
      </p:sp>
      <p:sp>
        <p:nvSpPr>
          <p:cNvPr id="229378" name="AutoShape 2" descr="http://mx.groups.yahoo.com/group/AgendaAmbiental/message/mens3.jpg"/>
          <p:cNvSpPr>
            <a:spLocks noChangeAspect="1" noChangeArrowheads="1"/>
          </p:cNvSpPr>
          <p:nvPr/>
        </p:nvSpPr>
        <p:spPr bwMode="auto">
          <a:xfrm>
            <a:off x="111125" y="449263"/>
            <a:ext cx="2409825" cy="381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 name="6 Imagen" descr="UASLP2003.jpg"/>
          <p:cNvPicPr>
            <a:picLocks noChangeAspect="1"/>
          </p:cNvPicPr>
          <p:nvPr/>
        </p:nvPicPr>
        <p:blipFill>
          <a:blip r:embed="rId15" cstate="print"/>
          <a:stretch>
            <a:fillRect/>
          </a:stretch>
        </p:blipFill>
        <p:spPr>
          <a:xfrm>
            <a:off x="1475656" y="620688"/>
            <a:ext cx="512064" cy="5974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sz="quarter"/>
          </p:nvPr>
        </p:nvSpPr>
        <p:spPr/>
        <p:txBody>
          <a:bodyPr/>
          <a:lstStyle/>
          <a:p>
            <a:pPr algn="ctr"/>
            <a:r>
              <a:rPr lang="es-ES" sz="2000" b="1" dirty="0" smtClean="0">
                <a:solidFill>
                  <a:schemeClr val="accent1"/>
                </a:solidFill>
                <a:latin typeface="Verdana" pitchFamily="34" charset="0"/>
                <a:ea typeface="Verdana" pitchFamily="34" charset="0"/>
                <a:cs typeface="Verdana" pitchFamily="34" charset="0"/>
              </a:rPr>
              <a:t>Crisis </a:t>
            </a:r>
            <a:r>
              <a:rPr lang="es-ES" sz="2000" b="1" dirty="0" err="1" smtClean="0">
                <a:solidFill>
                  <a:schemeClr val="accent1"/>
                </a:solidFill>
                <a:latin typeface="Verdana" pitchFamily="34" charset="0"/>
                <a:ea typeface="Verdana" pitchFamily="34" charset="0"/>
                <a:cs typeface="Verdana" pitchFamily="34" charset="0"/>
              </a:rPr>
              <a:t>socioambiental</a:t>
            </a:r>
            <a:endParaRPr lang="es-MX" sz="2000" dirty="0" smtClean="0"/>
          </a:p>
        </p:txBody>
      </p:sp>
      <p:sp>
        <p:nvSpPr>
          <p:cNvPr id="12291" name="2 Marcador de contenido"/>
          <p:cNvSpPr>
            <a:spLocks noGrp="1"/>
          </p:cNvSpPr>
          <p:nvPr>
            <p:ph sz="quarter" idx="1"/>
          </p:nvPr>
        </p:nvSpPr>
        <p:spPr>
          <a:xfrm>
            <a:off x="457200" y="1484784"/>
            <a:ext cx="4038600" cy="2301404"/>
          </a:xfrm>
        </p:spPr>
        <p:txBody>
          <a:bodyPr/>
          <a:lstStyle/>
          <a:p>
            <a:pPr>
              <a:buFont typeface="Wingdings 2" pitchFamily="18" charset="2"/>
              <a:buNone/>
            </a:pPr>
            <a:r>
              <a:rPr lang="es-ES" sz="2800" b="1" dirty="0" smtClean="0">
                <a:solidFill>
                  <a:schemeClr val="accent1"/>
                </a:solidFill>
                <a:latin typeface="Verdana" pitchFamily="34" charset="0"/>
                <a:ea typeface="Verdana" pitchFamily="34" charset="0"/>
                <a:cs typeface="Verdana" pitchFamily="34" charset="0"/>
              </a:rPr>
              <a:t> </a:t>
            </a:r>
            <a:r>
              <a:rPr lang="es-ES" sz="1800" b="1" dirty="0" smtClean="0">
                <a:solidFill>
                  <a:schemeClr val="accent1"/>
                </a:solidFill>
                <a:latin typeface="Verdana" pitchFamily="34" charset="0"/>
                <a:ea typeface="Verdana" pitchFamily="34" charset="0"/>
                <a:cs typeface="Verdana" pitchFamily="34" charset="0"/>
              </a:rPr>
              <a:t>Objeto de estudio</a:t>
            </a:r>
          </a:p>
          <a:p>
            <a:pPr>
              <a:buFont typeface="Wingdings 2" pitchFamily="18" charset="2"/>
              <a:buNone/>
            </a:pPr>
            <a:endParaRPr lang="es-ES" sz="1800" b="1" dirty="0" smtClean="0">
              <a:solidFill>
                <a:schemeClr val="accent1"/>
              </a:solidFill>
              <a:latin typeface="Verdana" pitchFamily="34" charset="0"/>
              <a:ea typeface="Verdana" pitchFamily="34" charset="0"/>
              <a:cs typeface="Verdana" pitchFamily="34" charset="0"/>
            </a:endParaRPr>
          </a:p>
          <a:p>
            <a:r>
              <a:rPr lang="es-ES" sz="1800" b="1" dirty="0" smtClean="0">
                <a:solidFill>
                  <a:schemeClr val="accent1"/>
                </a:solidFill>
                <a:latin typeface="Verdana" pitchFamily="34" charset="0"/>
                <a:ea typeface="Verdana" pitchFamily="34" charset="0"/>
                <a:cs typeface="Verdana" pitchFamily="34" charset="0"/>
              </a:rPr>
              <a:t>Campo de teorización y prácticas, múltiples y diversas</a:t>
            </a:r>
            <a:endParaRPr lang="es-ES" sz="2800" dirty="0" smtClean="0">
              <a:solidFill>
                <a:schemeClr val="accent1"/>
              </a:solidFill>
              <a:latin typeface="Verdana" pitchFamily="34" charset="0"/>
              <a:ea typeface="Verdana" pitchFamily="34" charset="0"/>
              <a:cs typeface="Verdana" pitchFamily="34" charset="0"/>
            </a:endParaRPr>
          </a:p>
          <a:p>
            <a:pPr>
              <a:buFont typeface="Wingdings 2" pitchFamily="18" charset="2"/>
              <a:buNone/>
            </a:pPr>
            <a:r>
              <a:rPr lang="es-ES" sz="2800" dirty="0" smtClean="0">
                <a:solidFill>
                  <a:schemeClr val="accent1"/>
                </a:solidFill>
                <a:latin typeface="Verdana" pitchFamily="34" charset="0"/>
                <a:ea typeface="Verdana" pitchFamily="34" charset="0"/>
                <a:cs typeface="Verdana" pitchFamily="34" charset="0"/>
              </a:rPr>
              <a:t>  </a:t>
            </a:r>
            <a:endParaRPr lang="es-MX" dirty="0" smtClean="0"/>
          </a:p>
        </p:txBody>
      </p:sp>
      <p:sp>
        <p:nvSpPr>
          <p:cNvPr id="12292" name="3 Marcador de contenido"/>
          <p:cNvSpPr>
            <a:spLocks noGrp="1"/>
          </p:cNvSpPr>
          <p:nvPr>
            <p:ph sz="quarter" idx="2"/>
          </p:nvPr>
        </p:nvSpPr>
        <p:spPr>
          <a:xfrm>
            <a:off x="4648200" y="1600200"/>
            <a:ext cx="4038600" cy="2764904"/>
          </a:xfrm>
        </p:spPr>
        <p:txBody>
          <a:bodyPr/>
          <a:lstStyle/>
          <a:p>
            <a:r>
              <a:rPr lang="es-MX" sz="2000" b="1" dirty="0" smtClean="0">
                <a:solidFill>
                  <a:schemeClr val="accent1"/>
                </a:solidFill>
                <a:latin typeface="Verdana" pitchFamily="34" charset="0"/>
                <a:ea typeface="Verdana" pitchFamily="34" charset="0"/>
                <a:cs typeface="Verdana" pitchFamily="34" charset="0"/>
              </a:rPr>
              <a:t>Movimiento epistémico:</a:t>
            </a:r>
          </a:p>
          <a:p>
            <a:r>
              <a:rPr lang="es-ES" sz="1800" dirty="0" smtClean="0">
                <a:solidFill>
                  <a:schemeClr val="accent1"/>
                </a:solidFill>
                <a:latin typeface="Verdana" pitchFamily="34" charset="0"/>
                <a:ea typeface="Verdana" pitchFamily="34" charset="0"/>
                <a:cs typeface="Verdana" pitchFamily="34" charset="0"/>
              </a:rPr>
              <a:t>Paradigmas: </a:t>
            </a:r>
            <a:r>
              <a:rPr lang="es-ES" sz="1800" dirty="0" err="1" smtClean="0">
                <a:solidFill>
                  <a:schemeClr val="accent1"/>
                </a:solidFill>
                <a:latin typeface="Verdana" pitchFamily="34" charset="0"/>
                <a:ea typeface="Verdana" pitchFamily="34" charset="0"/>
                <a:cs typeface="Verdana" pitchFamily="34" charset="0"/>
              </a:rPr>
              <a:t>Interdisciplina</a:t>
            </a:r>
            <a:r>
              <a:rPr lang="es-ES" sz="1800" dirty="0" smtClean="0">
                <a:solidFill>
                  <a:schemeClr val="accent1"/>
                </a:solidFill>
                <a:latin typeface="Verdana" pitchFamily="34" charset="0"/>
                <a:ea typeface="Verdana" pitchFamily="34" charset="0"/>
                <a:cs typeface="Verdana" pitchFamily="34" charset="0"/>
              </a:rPr>
              <a:t>, complejidad, que aborden la inédita situación.</a:t>
            </a:r>
          </a:p>
          <a:p>
            <a:r>
              <a:rPr lang="es-ES" sz="1800" b="1" dirty="0" smtClean="0">
                <a:solidFill>
                  <a:schemeClr val="accent1"/>
                </a:solidFill>
                <a:latin typeface="Verdana" pitchFamily="34" charset="0"/>
                <a:ea typeface="Verdana" pitchFamily="34" charset="0"/>
                <a:cs typeface="Verdana" pitchFamily="34" charset="0"/>
              </a:rPr>
              <a:t>Movimiento teórico</a:t>
            </a:r>
            <a:r>
              <a:rPr lang="es-ES" sz="1800" dirty="0" smtClean="0">
                <a:solidFill>
                  <a:schemeClr val="accent1"/>
                </a:solidFill>
                <a:latin typeface="Verdana" pitchFamily="34" charset="0"/>
                <a:ea typeface="Verdana" pitchFamily="34" charset="0"/>
                <a:cs typeface="Verdana" pitchFamily="34" charset="0"/>
              </a:rPr>
              <a:t>: Ciencias ambientales, Naturales, Sociales, Humanidades</a:t>
            </a:r>
          </a:p>
          <a:p>
            <a:pPr algn="r"/>
            <a:r>
              <a:rPr lang="es-ES" sz="2000" b="1" dirty="0" smtClean="0">
                <a:solidFill>
                  <a:schemeClr val="accent1"/>
                </a:solidFill>
                <a:latin typeface="Verdana" pitchFamily="34" charset="0"/>
                <a:ea typeface="Verdana" pitchFamily="34" charset="0"/>
                <a:cs typeface="Verdana" pitchFamily="34" charset="0"/>
              </a:rPr>
              <a:t>Giro Ecológico</a:t>
            </a:r>
            <a:endParaRPr lang="es-MX" sz="2000" b="1" dirty="0" smtClean="0">
              <a:solidFill>
                <a:schemeClr val="accent1"/>
              </a:solidFill>
              <a:latin typeface="Verdana" pitchFamily="34" charset="0"/>
              <a:ea typeface="Verdana" pitchFamily="34" charset="0"/>
              <a:cs typeface="Verdana" pitchFamily="34" charset="0"/>
            </a:endParaRPr>
          </a:p>
        </p:txBody>
      </p:sp>
      <p:sp>
        <p:nvSpPr>
          <p:cNvPr id="12293" name="4 Marcador de contenido"/>
          <p:cNvSpPr>
            <a:spLocks noGrp="1"/>
          </p:cNvSpPr>
          <p:nvPr>
            <p:ph sz="quarter" idx="3"/>
          </p:nvPr>
        </p:nvSpPr>
        <p:spPr>
          <a:xfrm>
            <a:off x="467544" y="3573016"/>
            <a:ext cx="3467100" cy="2376264"/>
          </a:xfrm>
        </p:spPr>
        <p:txBody>
          <a:bodyPr/>
          <a:lstStyle/>
          <a:p>
            <a:r>
              <a:rPr lang="es-MX" sz="1400" b="1" dirty="0" smtClean="0">
                <a:solidFill>
                  <a:schemeClr val="accent1"/>
                </a:solidFill>
                <a:latin typeface="Verdana" pitchFamily="34" charset="0"/>
                <a:ea typeface="Verdana" pitchFamily="34" charset="0"/>
                <a:cs typeface="Verdana" pitchFamily="34" charset="0"/>
              </a:rPr>
              <a:t>Secretarías de Estado </a:t>
            </a:r>
          </a:p>
          <a:p>
            <a:r>
              <a:rPr lang="es-MX" sz="1400" dirty="0" smtClean="0">
                <a:solidFill>
                  <a:schemeClr val="accent1"/>
                </a:solidFill>
                <a:latin typeface="Verdana" pitchFamily="34" charset="0"/>
                <a:ea typeface="Verdana" pitchFamily="34" charset="0"/>
                <a:cs typeface="Verdana" pitchFamily="34" charset="0"/>
              </a:rPr>
              <a:t>Reformas a la Administración Pública</a:t>
            </a:r>
          </a:p>
          <a:p>
            <a:r>
              <a:rPr lang="es-ES" sz="1400" dirty="0" smtClean="0">
                <a:solidFill>
                  <a:schemeClr val="accent1"/>
                </a:solidFill>
                <a:latin typeface="Verdana" pitchFamily="34" charset="0"/>
                <a:ea typeface="Verdana" pitchFamily="34" charset="0"/>
                <a:cs typeface="Verdana" pitchFamily="34" charset="0"/>
              </a:rPr>
              <a:t>Líneas de Política ambiental </a:t>
            </a:r>
          </a:p>
          <a:p>
            <a:endParaRPr lang="es-MX" sz="1400" dirty="0" smtClean="0">
              <a:solidFill>
                <a:schemeClr val="accent1"/>
              </a:solidFill>
              <a:latin typeface="Verdana" pitchFamily="34" charset="0"/>
              <a:ea typeface="Verdana" pitchFamily="34" charset="0"/>
              <a:cs typeface="Verdana" pitchFamily="34" charset="0"/>
            </a:endParaRPr>
          </a:p>
          <a:p>
            <a:r>
              <a:rPr lang="es-MX" sz="1400" dirty="0" err="1" smtClean="0">
                <a:solidFill>
                  <a:schemeClr val="accent1"/>
                </a:solidFill>
                <a:latin typeface="Verdana" pitchFamily="34" charset="0"/>
                <a:ea typeface="Verdana" pitchFamily="34" charset="0"/>
                <a:cs typeface="Verdana" pitchFamily="34" charset="0"/>
              </a:rPr>
              <a:t>Se</a:t>
            </a:r>
            <a:r>
              <a:rPr lang="es-MX" sz="1400" dirty="0" err="1" smtClean="0">
                <a:solidFill>
                  <a:schemeClr val="tx2"/>
                </a:solidFill>
                <a:latin typeface="Verdana" pitchFamily="34" charset="0"/>
                <a:ea typeface="Verdana" pitchFamily="34" charset="0"/>
                <a:cs typeface="Verdana" pitchFamily="34" charset="0"/>
              </a:rPr>
              <a:t>due</a:t>
            </a:r>
            <a:r>
              <a:rPr lang="es-MX" sz="1400" dirty="0" smtClean="0">
                <a:solidFill>
                  <a:srgbClr val="FF0000"/>
                </a:solidFill>
                <a:latin typeface="Verdana" pitchFamily="34" charset="0"/>
                <a:ea typeface="Verdana" pitchFamily="34" charset="0"/>
                <a:cs typeface="Verdana" pitchFamily="34" charset="0"/>
              </a:rPr>
              <a:t> </a:t>
            </a:r>
            <a:r>
              <a:rPr lang="es-MX" sz="1400" dirty="0" smtClean="0">
                <a:solidFill>
                  <a:schemeClr val="tx2"/>
                </a:solidFill>
                <a:latin typeface="Verdana" pitchFamily="34" charset="0"/>
                <a:ea typeface="Verdana" pitchFamily="34" charset="0"/>
                <a:cs typeface="Verdana" pitchFamily="34" charset="0"/>
              </a:rPr>
              <a:t>1982</a:t>
            </a:r>
          </a:p>
          <a:p>
            <a:r>
              <a:rPr lang="es-MX" sz="1400" dirty="0" smtClean="0">
                <a:solidFill>
                  <a:schemeClr val="accent1"/>
                </a:solidFill>
                <a:latin typeface="Verdana" pitchFamily="34" charset="0"/>
                <a:ea typeface="Verdana" pitchFamily="34" charset="0"/>
                <a:cs typeface="Verdana" pitchFamily="34" charset="0"/>
              </a:rPr>
              <a:t>Sedesol 1992</a:t>
            </a:r>
          </a:p>
          <a:p>
            <a:r>
              <a:rPr lang="es-MX" sz="1400" dirty="0" err="1" smtClean="0">
                <a:solidFill>
                  <a:schemeClr val="accent1"/>
                </a:solidFill>
                <a:latin typeface="Verdana" pitchFamily="34" charset="0"/>
                <a:ea typeface="Verdana" pitchFamily="34" charset="0"/>
                <a:cs typeface="Verdana" pitchFamily="34" charset="0"/>
              </a:rPr>
              <a:t>Semarnap</a:t>
            </a:r>
            <a:r>
              <a:rPr lang="es-MX" sz="1400" dirty="0" smtClean="0">
                <a:solidFill>
                  <a:schemeClr val="accent1"/>
                </a:solidFill>
                <a:latin typeface="Verdana" pitchFamily="34" charset="0"/>
                <a:ea typeface="Verdana" pitchFamily="34" charset="0"/>
                <a:cs typeface="Verdana" pitchFamily="34" charset="0"/>
              </a:rPr>
              <a:t> 1995</a:t>
            </a:r>
          </a:p>
          <a:p>
            <a:r>
              <a:rPr lang="es-MX" sz="1400" dirty="0" err="1" smtClean="0">
                <a:solidFill>
                  <a:schemeClr val="accent1"/>
                </a:solidFill>
                <a:latin typeface="Verdana" pitchFamily="34" charset="0"/>
                <a:ea typeface="Verdana" pitchFamily="34" charset="0"/>
                <a:cs typeface="Verdana" pitchFamily="34" charset="0"/>
              </a:rPr>
              <a:t>Semarnat</a:t>
            </a:r>
            <a:r>
              <a:rPr lang="es-MX" sz="1400" dirty="0" smtClean="0">
                <a:solidFill>
                  <a:schemeClr val="accent1"/>
                </a:solidFill>
                <a:latin typeface="Verdana" pitchFamily="34" charset="0"/>
                <a:ea typeface="Verdana" pitchFamily="34" charset="0"/>
                <a:cs typeface="Verdana" pitchFamily="34" charset="0"/>
              </a:rPr>
              <a:t> 2000</a:t>
            </a:r>
          </a:p>
        </p:txBody>
      </p:sp>
      <p:sp>
        <p:nvSpPr>
          <p:cNvPr id="12294" name="5 Marcador de contenido"/>
          <p:cNvSpPr>
            <a:spLocks noGrp="1"/>
          </p:cNvSpPr>
          <p:nvPr>
            <p:ph sz="quarter" idx="4"/>
          </p:nvPr>
        </p:nvSpPr>
        <p:spPr>
          <a:xfrm>
            <a:off x="4644008" y="4437112"/>
            <a:ext cx="4038600" cy="2187575"/>
          </a:xfrm>
        </p:spPr>
        <p:txBody>
          <a:bodyPr/>
          <a:lstStyle/>
          <a:p>
            <a:r>
              <a:rPr lang="es-ES" sz="1800" b="1" dirty="0" smtClean="0">
                <a:solidFill>
                  <a:schemeClr val="accent1"/>
                </a:solidFill>
                <a:latin typeface="Verdana" pitchFamily="34" charset="0"/>
                <a:ea typeface="Verdana" pitchFamily="34" charset="0"/>
                <a:cs typeface="Verdana" pitchFamily="34" charset="0"/>
              </a:rPr>
              <a:t>Movimiento social:</a:t>
            </a:r>
          </a:p>
          <a:p>
            <a:r>
              <a:rPr lang="es-ES" sz="1800" dirty="0" err="1" smtClean="0">
                <a:solidFill>
                  <a:schemeClr val="accent1"/>
                </a:solidFill>
                <a:latin typeface="Verdana" pitchFamily="34" charset="0"/>
                <a:ea typeface="Verdana" pitchFamily="34" charset="0"/>
                <a:cs typeface="Verdana" pitchFamily="34" charset="0"/>
              </a:rPr>
              <a:t>Ongs</a:t>
            </a:r>
            <a:r>
              <a:rPr lang="es-ES" sz="1800" dirty="0" smtClean="0">
                <a:solidFill>
                  <a:schemeClr val="accent1"/>
                </a:solidFill>
                <a:latin typeface="Verdana" pitchFamily="34" charset="0"/>
                <a:ea typeface="Verdana" pitchFamily="34" charset="0"/>
                <a:cs typeface="Verdana" pitchFamily="34" charset="0"/>
              </a:rPr>
              <a:t>, </a:t>
            </a:r>
          </a:p>
          <a:p>
            <a:r>
              <a:rPr lang="es-ES" sz="1800" dirty="0" smtClean="0">
                <a:solidFill>
                  <a:schemeClr val="accent1"/>
                </a:solidFill>
                <a:latin typeface="Verdana" pitchFamily="34" charset="0"/>
                <a:ea typeface="Verdana" pitchFamily="34" charset="0"/>
                <a:cs typeface="Verdana" pitchFamily="34" charset="0"/>
              </a:rPr>
              <a:t>OSC, </a:t>
            </a:r>
          </a:p>
          <a:p>
            <a:r>
              <a:rPr lang="es-ES" sz="1800" dirty="0" smtClean="0">
                <a:solidFill>
                  <a:schemeClr val="accent1"/>
                </a:solidFill>
                <a:latin typeface="Verdana" pitchFamily="34" charset="0"/>
                <a:ea typeface="Verdana" pitchFamily="34" charset="0"/>
                <a:cs typeface="Verdana" pitchFamily="34" charset="0"/>
              </a:rPr>
              <a:t>Asociaciones, academias, redes, consorcios, </a:t>
            </a:r>
            <a:r>
              <a:rPr lang="es-ES" sz="1800" dirty="0" err="1" smtClean="0">
                <a:solidFill>
                  <a:schemeClr val="accent1"/>
                </a:solidFill>
                <a:latin typeface="Verdana" pitchFamily="34" charset="0"/>
                <a:ea typeface="Verdana" pitchFamily="34" charset="0"/>
                <a:cs typeface="Verdana" pitchFamily="34" charset="0"/>
              </a:rPr>
              <a:t>etc</a:t>
            </a:r>
            <a:endParaRPr lang="es-MX" sz="1800" dirty="0" smtClean="0"/>
          </a:p>
          <a:p>
            <a:endParaRPr lang="es-MX" dirty="0" smtClean="0"/>
          </a:p>
        </p:txBody>
      </p:sp>
      <p:sp>
        <p:nvSpPr>
          <p:cNvPr id="7" name="6 Flecha derecha"/>
          <p:cNvSpPr/>
          <p:nvPr/>
        </p:nvSpPr>
        <p:spPr>
          <a:xfrm>
            <a:off x="1403648" y="1124744"/>
            <a:ext cx="97840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pic>
        <p:nvPicPr>
          <p:cNvPr id="8" name="7 Imagen" descr="55.jpg"/>
          <p:cNvPicPr>
            <a:picLocks noChangeAspect="1"/>
          </p:cNvPicPr>
          <p:nvPr/>
        </p:nvPicPr>
        <p:blipFill>
          <a:blip r:embed="rId2" cstate="print"/>
          <a:stretch>
            <a:fillRect/>
          </a:stretch>
        </p:blipFill>
        <p:spPr>
          <a:xfrm>
            <a:off x="3563888" y="4149080"/>
            <a:ext cx="1008112" cy="1179616"/>
          </a:xfrm>
          <a:prstGeom prst="rect">
            <a:avLst/>
          </a:prstGeom>
        </p:spPr>
      </p:pic>
      <p:sp>
        <p:nvSpPr>
          <p:cNvPr id="9" name="8 Cheurón"/>
          <p:cNvSpPr/>
          <p:nvPr/>
        </p:nvSpPr>
        <p:spPr>
          <a:xfrm rot="9856625">
            <a:off x="3073844" y="1486782"/>
            <a:ext cx="332016" cy="30298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black"/>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1043608" y="762000"/>
            <a:ext cx="6912768" cy="5940088"/>
          </a:xfrm>
          <a:prstGeom prst="rect">
            <a:avLst/>
          </a:prstGeom>
          <a:noFill/>
          <a:ln w="9525">
            <a:noFill/>
            <a:miter lim="800000"/>
            <a:headEnd/>
            <a:tailEnd/>
          </a:ln>
          <a:effectLst/>
        </p:spPr>
        <p:txBody>
          <a:bodyPr wrap="square">
            <a:spAutoFit/>
          </a:bodyPr>
          <a:lstStyle/>
          <a:p>
            <a:pPr algn="just">
              <a:buClr>
                <a:srgbClr val="00CC00"/>
              </a:buClr>
              <a:buFont typeface="Marlett" pitchFamily="2" charset="2"/>
              <a:buNone/>
            </a:pPr>
            <a:r>
              <a:rPr lang="es-ES_tradnl" sz="2400" b="1" i="1" dirty="0">
                <a:solidFill>
                  <a:schemeClr val="accent1">
                    <a:lumMod val="75000"/>
                  </a:schemeClr>
                </a:solidFill>
                <a:latin typeface="Tahoma" pitchFamily="34" charset="0"/>
                <a:cs typeface="Times New Roman" pitchFamily="18" charset="0"/>
              </a:rPr>
              <a:t>Investigación en temas ambientales</a:t>
            </a:r>
            <a:r>
              <a:rPr lang="es-ES" sz="2400" b="1" i="1" dirty="0">
                <a:solidFill>
                  <a:schemeClr val="accent1">
                    <a:lumMod val="75000"/>
                  </a:schemeClr>
                </a:solidFill>
                <a:latin typeface="Tahoma" pitchFamily="34" charset="0"/>
                <a:cs typeface="Arial" pitchFamily="34" charset="0"/>
              </a:rPr>
              <a:t> </a:t>
            </a:r>
            <a:endParaRPr lang="es-ES_tradnl" sz="2400" b="1" i="1" dirty="0">
              <a:solidFill>
                <a:schemeClr val="accent1">
                  <a:lumMod val="75000"/>
                </a:schemeClr>
              </a:solidFill>
              <a:latin typeface="Tahoma" pitchFamily="34" charset="0"/>
              <a:cs typeface="Times New Roman" pitchFamily="18" charset="0"/>
            </a:endParaRPr>
          </a:p>
          <a:p>
            <a:pPr algn="just">
              <a:buClr>
                <a:srgbClr val="00CC00"/>
              </a:buClr>
              <a:buFont typeface="Marlett" pitchFamily="2" charset="2"/>
              <a:buNone/>
            </a:pPr>
            <a:endParaRPr lang="es-MX" sz="2000" b="1" dirty="0">
              <a:solidFill>
                <a:schemeClr val="accent1">
                  <a:lumMod val="75000"/>
                </a:schemeClr>
              </a:solidFill>
              <a:latin typeface="Tahoma" pitchFamily="34" charset="0"/>
              <a:cs typeface="Arial" pitchFamily="34" charset="0"/>
            </a:endParaRPr>
          </a:p>
          <a:p>
            <a:pPr algn="ctr">
              <a:buClr>
                <a:srgbClr val="00CC00"/>
              </a:buClr>
              <a:buFont typeface="Marlett" pitchFamily="2" charset="2"/>
              <a:buNone/>
            </a:pPr>
            <a:r>
              <a:rPr lang="es-ES" sz="2400" b="1" i="1" dirty="0" smtClean="0">
                <a:solidFill>
                  <a:schemeClr val="accent1">
                    <a:lumMod val="75000"/>
                  </a:schemeClr>
                </a:solidFill>
                <a:latin typeface="Tahoma" pitchFamily="34" charset="0"/>
                <a:cs typeface="Arial" pitchFamily="34" charset="0"/>
              </a:rPr>
              <a:t>“Campo </a:t>
            </a:r>
            <a:r>
              <a:rPr lang="es-ES" sz="2400" b="1" i="1" dirty="0">
                <a:solidFill>
                  <a:schemeClr val="accent1">
                    <a:lumMod val="75000"/>
                  </a:schemeClr>
                </a:solidFill>
                <a:latin typeface="Tahoma" pitchFamily="34" charset="0"/>
                <a:cs typeface="Arial" pitchFamily="34" charset="0"/>
              </a:rPr>
              <a:t>de la investigación en educación ambiental”</a:t>
            </a:r>
            <a:r>
              <a:rPr lang="es-ES" sz="2400" b="1" dirty="0">
                <a:solidFill>
                  <a:schemeClr val="accent1">
                    <a:lumMod val="75000"/>
                  </a:schemeClr>
                </a:solidFill>
                <a:latin typeface="Tahoma" pitchFamily="34" charset="0"/>
                <a:cs typeface="Arial" pitchFamily="34" charset="0"/>
              </a:rPr>
              <a:t> </a:t>
            </a:r>
            <a:endParaRPr lang="es-MX" sz="2400" b="1" dirty="0">
              <a:solidFill>
                <a:schemeClr val="accent1">
                  <a:lumMod val="75000"/>
                </a:schemeClr>
              </a:solidFill>
              <a:latin typeface="Tahoma" pitchFamily="34" charset="0"/>
              <a:cs typeface="Arial" pitchFamily="34" charset="0"/>
            </a:endParaRPr>
          </a:p>
          <a:p>
            <a:pPr algn="just">
              <a:buClr>
                <a:srgbClr val="00CC00"/>
              </a:buClr>
              <a:buFont typeface="Marlett" pitchFamily="2" charset="2"/>
              <a:buNone/>
            </a:pPr>
            <a:endParaRPr lang="es-MX" sz="2000" b="1" dirty="0" smtClean="0">
              <a:solidFill>
                <a:schemeClr val="accent1">
                  <a:lumMod val="75000"/>
                </a:schemeClr>
              </a:solidFill>
              <a:latin typeface="Tahoma" pitchFamily="34" charset="0"/>
              <a:cs typeface="Arial" pitchFamily="34" charset="0"/>
            </a:endParaRPr>
          </a:p>
          <a:p>
            <a:pPr algn="just">
              <a:buClr>
                <a:srgbClr val="00CC00"/>
              </a:buClr>
              <a:buFont typeface="Marlett" pitchFamily="2" charset="2"/>
              <a:buNone/>
            </a:pPr>
            <a:r>
              <a:rPr lang="es-MX" b="1" dirty="0" smtClean="0">
                <a:solidFill>
                  <a:schemeClr val="accent1">
                    <a:lumMod val="75000"/>
                  </a:schemeClr>
                </a:solidFill>
                <a:latin typeface="Tahoma" pitchFamily="34" charset="0"/>
                <a:cs typeface="Arial" pitchFamily="34" charset="0"/>
              </a:rPr>
              <a:t>3 estados de conocimiento en el </a:t>
            </a:r>
            <a:r>
              <a:rPr lang="es-MX" b="1" dirty="0" err="1" smtClean="0">
                <a:solidFill>
                  <a:schemeClr val="accent1">
                    <a:lumMod val="75000"/>
                  </a:schemeClr>
                </a:solidFill>
                <a:latin typeface="Tahoma" pitchFamily="34" charset="0"/>
                <a:cs typeface="Arial" pitchFamily="34" charset="0"/>
              </a:rPr>
              <a:t>Comie</a:t>
            </a:r>
            <a:endParaRPr lang="es-MX" b="1" dirty="0" smtClean="0">
              <a:solidFill>
                <a:schemeClr val="accent1">
                  <a:lumMod val="75000"/>
                </a:schemeClr>
              </a:solidFill>
              <a:latin typeface="Tahoma" pitchFamily="34" charset="0"/>
              <a:cs typeface="Arial" pitchFamily="34" charset="0"/>
            </a:endParaRPr>
          </a:p>
          <a:p>
            <a:pPr algn="just">
              <a:buClr>
                <a:srgbClr val="00CC00"/>
              </a:buClr>
              <a:buFont typeface="Marlett" pitchFamily="2" charset="2"/>
              <a:buNone/>
            </a:pPr>
            <a:endParaRPr lang="es-MX" b="1" dirty="0" smtClean="0">
              <a:solidFill>
                <a:schemeClr val="accent1">
                  <a:lumMod val="75000"/>
                </a:schemeClr>
              </a:solidFill>
              <a:latin typeface="Tahoma" pitchFamily="34" charset="0"/>
              <a:cs typeface="Arial" pitchFamily="34" charset="0"/>
            </a:endParaRPr>
          </a:p>
          <a:p>
            <a:pPr algn="just">
              <a:buClr>
                <a:srgbClr val="00CC00"/>
              </a:buClr>
              <a:buFont typeface="Marlett" pitchFamily="2" charset="2"/>
              <a:buNone/>
            </a:pPr>
            <a:r>
              <a:rPr lang="es-MX" b="1" dirty="0" smtClean="0">
                <a:solidFill>
                  <a:schemeClr val="accent1">
                    <a:lumMod val="75000"/>
                  </a:schemeClr>
                </a:solidFill>
                <a:latin typeface="Tahoma" pitchFamily="34" charset="0"/>
                <a:cs typeface="Arial" pitchFamily="34" charset="0"/>
              </a:rPr>
              <a:t>Área de Educación Ambiental en el </a:t>
            </a:r>
            <a:r>
              <a:rPr lang="es-MX" b="1" dirty="0" err="1" smtClean="0">
                <a:solidFill>
                  <a:schemeClr val="accent1">
                    <a:lumMod val="75000"/>
                  </a:schemeClr>
                </a:solidFill>
                <a:latin typeface="Tahoma" pitchFamily="34" charset="0"/>
                <a:cs typeface="Arial" pitchFamily="34" charset="0"/>
              </a:rPr>
              <a:t>Comie</a:t>
            </a:r>
            <a:endParaRPr lang="es-MX" b="1" dirty="0" smtClean="0">
              <a:solidFill>
                <a:schemeClr val="accent1">
                  <a:lumMod val="75000"/>
                </a:schemeClr>
              </a:solidFill>
              <a:latin typeface="Tahoma" pitchFamily="34" charset="0"/>
              <a:cs typeface="Arial" pitchFamily="34" charset="0"/>
            </a:endParaRPr>
          </a:p>
          <a:p>
            <a:pPr algn="just">
              <a:buClr>
                <a:srgbClr val="00CC00"/>
              </a:buClr>
              <a:buFont typeface="Marlett" pitchFamily="2" charset="2"/>
              <a:buNone/>
            </a:pPr>
            <a:endParaRPr lang="es-MX" b="1" dirty="0" smtClean="0">
              <a:solidFill>
                <a:schemeClr val="accent1">
                  <a:lumMod val="75000"/>
                </a:schemeClr>
              </a:solidFill>
              <a:latin typeface="Tahoma" pitchFamily="34" charset="0"/>
              <a:cs typeface="Arial" pitchFamily="34" charset="0"/>
            </a:endParaRPr>
          </a:p>
          <a:p>
            <a:pPr algn="just">
              <a:buClr>
                <a:srgbClr val="00CC00"/>
              </a:buClr>
              <a:buFont typeface="Marlett" pitchFamily="2" charset="2"/>
              <a:buNone/>
            </a:pPr>
            <a:r>
              <a:rPr lang="es-MX" b="1" dirty="0" smtClean="0">
                <a:solidFill>
                  <a:schemeClr val="accent1">
                    <a:lumMod val="75000"/>
                  </a:schemeClr>
                </a:solidFill>
                <a:latin typeface="Tahoma" pitchFamily="34" charset="0"/>
                <a:cs typeface="Arial" pitchFamily="34" charset="0"/>
              </a:rPr>
              <a:t>2 Congresos Nacionales de Educación Ambiental, 1999 y 2011</a:t>
            </a:r>
          </a:p>
          <a:p>
            <a:pPr algn="just">
              <a:buClr>
                <a:srgbClr val="00CC00"/>
              </a:buClr>
              <a:buFont typeface="Marlett" pitchFamily="2" charset="2"/>
              <a:buNone/>
            </a:pPr>
            <a:endParaRPr lang="es-MX" sz="2000" b="1" dirty="0" smtClean="0">
              <a:solidFill>
                <a:schemeClr val="accent1">
                  <a:lumMod val="75000"/>
                </a:schemeClr>
              </a:solidFill>
              <a:latin typeface="Tahoma" pitchFamily="34" charset="0"/>
              <a:cs typeface="Arial" pitchFamily="34" charset="0"/>
            </a:endParaRPr>
          </a:p>
          <a:p>
            <a:pPr algn="just">
              <a:buClr>
                <a:srgbClr val="00CC00"/>
              </a:buClr>
              <a:buFont typeface="Marlett" pitchFamily="2" charset="2"/>
              <a:buNone/>
            </a:pPr>
            <a:r>
              <a:rPr lang="es-MX" sz="1600" b="1" dirty="0" smtClean="0">
                <a:solidFill>
                  <a:schemeClr val="accent1">
                    <a:lumMod val="75000"/>
                  </a:schemeClr>
                </a:solidFill>
                <a:latin typeface="Tahoma" pitchFamily="34" charset="0"/>
                <a:cs typeface="Arial" pitchFamily="34" charset="0"/>
              </a:rPr>
              <a:t>Áreas de investigación: </a:t>
            </a:r>
          </a:p>
          <a:p>
            <a:pPr lvl="0"/>
            <a:r>
              <a:rPr lang="es-ES" sz="1600" b="1" dirty="0" smtClean="0">
                <a:solidFill>
                  <a:schemeClr val="accent1">
                    <a:lumMod val="75000"/>
                  </a:schemeClr>
                </a:solidFill>
              </a:rPr>
              <a:t>Educación Formal,                                         No </a:t>
            </a:r>
            <a:r>
              <a:rPr lang="es-ES" sz="1600" b="1" dirty="0" smtClean="0">
                <a:solidFill>
                  <a:schemeClr val="accent1">
                    <a:lumMod val="75000"/>
                  </a:schemeClr>
                </a:solidFill>
              </a:rPr>
              <a:t>Formal, </a:t>
            </a:r>
            <a:endParaRPr lang="es-MX" sz="1600" dirty="0" smtClean="0">
              <a:solidFill>
                <a:schemeClr val="accent1">
                  <a:lumMod val="75000"/>
                </a:schemeClr>
              </a:solidFill>
            </a:endParaRPr>
          </a:p>
          <a:p>
            <a:pPr lvl="0"/>
            <a:r>
              <a:rPr lang="es-ES" sz="1600" b="1" dirty="0" smtClean="0">
                <a:solidFill>
                  <a:schemeClr val="accent1">
                    <a:lumMod val="75000"/>
                  </a:schemeClr>
                </a:solidFill>
              </a:rPr>
              <a:t>Medios de comunicación, </a:t>
            </a:r>
            <a:r>
              <a:rPr lang="es-ES" sz="1600" b="1" dirty="0" smtClean="0">
                <a:solidFill>
                  <a:schemeClr val="accent1">
                    <a:lumMod val="75000"/>
                  </a:schemeClr>
                </a:solidFill>
              </a:rPr>
              <a:t>                           Educación </a:t>
            </a:r>
            <a:r>
              <a:rPr lang="es-ES" sz="1600" b="1" dirty="0" smtClean="0">
                <a:solidFill>
                  <a:schemeClr val="accent1">
                    <a:lumMod val="75000"/>
                  </a:schemeClr>
                </a:solidFill>
              </a:rPr>
              <a:t>de adultos, </a:t>
            </a:r>
            <a:endParaRPr lang="es-MX" sz="1600" dirty="0" smtClean="0">
              <a:solidFill>
                <a:schemeClr val="accent1">
                  <a:lumMod val="75000"/>
                </a:schemeClr>
              </a:solidFill>
            </a:endParaRPr>
          </a:p>
          <a:p>
            <a:pPr lvl="0"/>
            <a:r>
              <a:rPr lang="es-ES" sz="1600" b="1" dirty="0" smtClean="0">
                <a:solidFill>
                  <a:schemeClr val="accent1">
                    <a:lumMod val="75000"/>
                  </a:schemeClr>
                </a:solidFill>
              </a:rPr>
              <a:t>Educación comunitaria, </a:t>
            </a:r>
            <a:r>
              <a:rPr lang="es-ES" sz="1600" b="1" dirty="0" smtClean="0">
                <a:solidFill>
                  <a:schemeClr val="accent1">
                    <a:lumMod val="75000"/>
                  </a:schemeClr>
                </a:solidFill>
              </a:rPr>
              <a:t>                             Educación </a:t>
            </a:r>
            <a:r>
              <a:rPr lang="es-ES" sz="1600" b="1" dirty="0" smtClean="0">
                <a:solidFill>
                  <a:schemeClr val="accent1">
                    <a:lumMod val="75000"/>
                  </a:schemeClr>
                </a:solidFill>
              </a:rPr>
              <a:t>familiar, </a:t>
            </a:r>
            <a:endParaRPr lang="es-MX" sz="1600" dirty="0" smtClean="0">
              <a:solidFill>
                <a:schemeClr val="accent1">
                  <a:lumMod val="75000"/>
                </a:schemeClr>
              </a:solidFill>
            </a:endParaRPr>
          </a:p>
          <a:p>
            <a:pPr lvl="0"/>
            <a:r>
              <a:rPr lang="es-ES" sz="1600" b="1" dirty="0" smtClean="0">
                <a:solidFill>
                  <a:schemeClr val="accent1">
                    <a:lumMod val="75000"/>
                  </a:schemeClr>
                </a:solidFill>
              </a:rPr>
              <a:t>Educación industrial, </a:t>
            </a:r>
            <a:r>
              <a:rPr lang="es-ES" sz="1600" b="1" dirty="0" smtClean="0">
                <a:solidFill>
                  <a:schemeClr val="accent1">
                    <a:lumMod val="75000"/>
                  </a:schemeClr>
                </a:solidFill>
              </a:rPr>
              <a:t>                                  Educación </a:t>
            </a:r>
            <a:r>
              <a:rPr lang="es-ES" sz="1600" b="1" dirty="0" smtClean="0">
                <a:solidFill>
                  <a:schemeClr val="accent1">
                    <a:lumMod val="75000"/>
                  </a:schemeClr>
                </a:solidFill>
              </a:rPr>
              <a:t>de museos, </a:t>
            </a:r>
            <a:endParaRPr lang="es-MX" sz="1600" dirty="0" smtClean="0">
              <a:solidFill>
                <a:schemeClr val="accent1">
                  <a:lumMod val="75000"/>
                </a:schemeClr>
              </a:solidFill>
            </a:endParaRPr>
          </a:p>
          <a:p>
            <a:pPr lvl="0"/>
            <a:r>
              <a:rPr lang="es-ES" sz="1600" b="1" dirty="0" smtClean="0">
                <a:solidFill>
                  <a:schemeClr val="accent1">
                    <a:lumMod val="75000"/>
                  </a:schemeClr>
                </a:solidFill>
              </a:rPr>
              <a:t>Educación zoológicos, </a:t>
            </a:r>
            <a:r>
              <a:rPr lang="es-ES" sz="1600" b="1" dirty="0" smtClean="0">
                <a:solidFill>
                  <a:schemeClr val="accent1">
                    <a:lumMod val="75000"/>
                  </a:schemeClr>
                </a:solidFill>
              </a:rPr>
              <a:t>                                Comunidades rurales</a:t>
            </a:r>
            <a:r>
              <a:rPr lang="es-ES" sz="2000" b="1" dirty="0">
                <a:solidFill>
                  <a:schemeClr val="accent1">
                    <a:lumMod val="75000"/>
                  </a:schemeClr>
                </a:solidFill>
                <a:latin typeface="Tahoma" pitchFamily="34" charset="0"/>
                <a:cs typeface="Times New Roman" pitchFamily="18" charset="0"/>
              </a:rPr>
              <a:t> </a:t>
            </a:r>
            <a:endParaRPr lang="es-ES" sz="2000" b="1" dirty="0" smtClean="0">
              <a:solidFill>
                <a:schemeClr val="accent1">
                  <a:lumMod val="75000"/>
                </a:schemeClr>
              </a:solidFill>
              <a:latin typeface="Tahoma" pitchFamily="34" charset="0"/>
              <a:cs typeface="Times New Roman" pitchFamily="18" charset="0"/>
            </a:endParaRPr>
          </a:p>
          <a:p>
            <a:pPr lvl="0"/>
            <a:endParaRPr lang="es-ES" sz="2000" b="1" dirty="0" smtClean="0">
              <a:solidFill>
                <a:schemeClr val="accent1">
                  <a:lumMod val="75000"/>
                </a:schemeClr>
              </a:solidFill>
              <a:latin typeface="Tahoma" pitchFamily="34" charset="0"/>
              <a:cs typeface="Times New Roman" pitchFamily="18" charset="0"/>
            </a:endParaRPr>
          </a:p>
          <a:p>
            <a:pPr lvl="0"/>
            <a:r>
              <a:rPr lang="es-ES" sz="2000" b="1" dirty="0" smtClean="0">
                <a:solidFill>
                  <a:schemeClr val="accent1">
                    <a:lumMod val="75000"/>
                  </a:schemeClr>
                </a:solidFill>
                <a:latin typeface="Tahoma" pitchFamily="34" charset="0"/>
                <a:cs typeface="Times New Roman" pitchFamily="18" charset="0"/>
              </a:rPr>
              <a:t>No espacios de formación para la Investigación </a:t>
            </a:r>
            <a:endParaRPr lang="es-ES" sz="2000" b="1" dirty="0">
              <a:solidFill>
                <a:schemeClr val="accent1">
                  <a:lumMod val="75000"/>
                </a:schemeClr>
              </a:solidFill>
              <a:latin typeface="Tahoma" pitchFamily="34" charset="0"/>
              <a:cs typeface="Times New Roman" pitchFamily="18" charset="0"/>
            </a:endParaRPr>
          </a:p>
        </p:txBody>
      </p:sp>
      <p:sp>
        <p:nvSpPr>
          <p:cNvPr id="224259" name="Text Box 3"/>
          <p:cNvSpPr txBox="1">
            <a:spLocks noChangeArrowheads="1"/>
          </p:cNvSpPr>
          <p:nvPr/>
        </p:nvSpPr>
        <p:spPr bwMode="auto">
          <a:xfrm>
            <a:off x="1979712" y="0"/>
            <a:ext cx="6326088" cy="584775"/>
          </a:xfrm>
          <a:prstGeom prst="rect">
            <a:avLst/>
          </a:prstGeom>
          <a:noFill/>
          <a:ln w="9525">
            <a:noFill/>
            <a:miter lim="800000"/>
            <a:headEnd/>
            <a:tailEnd/>
          </a:ln>
          <a:effectLst/>
        </p:spPr>
        <p:txBody>
          <a:bodyPr wrap="square">
            <a:spAutoFit/>
          </a:bodyPr>
          <a:lstStyle/>
          <a:p>
            <a:r>
              <a:rPr lang="es-MX" sz="3200" b="1" i="1" dirty="0">
                <a:solidFill>
                  <a:srgbClr val="00CC00"/>
                </a:solidFill>
                <a:latin typeface="Britannic Bold" pitchFamily="34" charset="0"/>
              </a:rPr>
              <a:t>Educación </a:t>
            </a:r>
            <a:r>
              <a:rPr lang="es-MX" sz="3200" b="1" i="1" dirty="0" smtClean="0">
                <a:solidFill>
                  <a:srgbClr val="00CC00"/>
                </a:solidFill>
                <a:latin typeface="Britannic Bold" pitchFamily="34" charset="0"/>
              </a:rPr>
              <a:t>Superior: Avances</a:t>
            </a:r>
            <a:endParaRPr lang="es-ES" sz="3200" b="1" i="1" dirty="0">
              <a:solidFill>
                <a:srgbClr val="00CC00"/>
              </a:solidFill>
              <a:latin typeface="Britannic Bold"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1143000" y="1295400"/>
            <a:ext cx="7086600" cy="5324535"/>
          </a:xfrm>
          <a:prstGeom prst="rect">
            <a:avLst/>
          </a:prstGeom>
          <a:noFill/>
          <a:ln w="9525">
            <a:noFill/>
            <a:miter lim="800000"/>
            <a:headEnd/>
            <a:tailEnd/>
          </a:ln>
          <a:effectLst/>
        </p:spPr>
        <p:txBody>
          <a:bodyPr>
            <a:spAutoFit/>
          </a:bodyPr>
          <a:lstStyle/>
          <a:p>
            <a:pPr algn="just">
              <a:buFontTx/>
              <a:buChar char="•"/>
            </a:pPr>
            <a:r>
              <a:rPr lang="es-ES" sz="2000" b="1" dirty="0">
                <a:solidFill>
                  <a:schemeClr val="tx2"/>
                </a:solidFill>
                <a:latin typeface="Tahoma" pitchFamily="34" charset="0"/>
                <a:cs typeface="Arial" charset="0"/>
              </a:rPr>
              <a:t>Difusión y eventos ambientales.</a:t>
            </a:r>
            <a:endParaRPr lang="es-ES" sz="2000" b="1" dirty="0">
              <a:solidFill>
                <a:schemeClr val="tx2"/>
              </a:solidFill>
              <a:latin typeface="Tahoma" pitchFamily="34" charset="0"/>
              <a:cs typeface="Times New Roman" pitchFamily="18" charset="0"/>
            </a:endParaRPr>
          </a:p>
          <a:p>
            <a:pPr algn="just"/>
            <a:endParaRPr lang="es-ES" sz="2000" b="1" dirty="0">
              <a:solidFill>
                <a:schemeClr val="tx2"/>
              </a:solidFill>
              <a:latin typeface="Tahoma" pitchFamily="34" charset="0"/>
              <a:cs typeface="Times New Roman" pitchFamily="18" charset="0"/>
            </a:endParaRPr>
          </a:p>
          <a:p>
            <a:pPr algn="just">
              <a:buFontTx/>
              <a:buChar char="•"/>
            </a:pPr>
            <a:r>
              <a:rPr lang="es-ES" sz="2000" b="1" dirty="0">
                <a:solidFill>
                  <a:schemeClr val="tx2"/>
                </a:solidFill>
                <a:latin typeface="Tahoma" pitchFamily="34" charset="0"/>
                <a:cs typeface="Arial" charset="0"/>
              </a:rPr>
              <a:t>Desempeño ambiental de las </a:t>
            </a:r>
            <a:r>
              <a:rPr lang="es-ES" sz="2000" b="1" dirty="0" err="1" smtClean="0">
                <a:solidFill>
                  <a:schemeClr val="tx2"/>
                </a:solidFill>
                <a:latin typeface="Tahoma" pitchFamily="34" charset="0"/>
                <a:cs typeface="Arial" charset="0"/>
              </a:rPr>
              <a:t>IES</a:t>
            </a:r>
            <a:r>
              <a:rPr lang="es-ES" sz="2000" b="1" dirty="0" smtClean="0">
                <a:solidFill>
                  <a:schemeClr val="tx2"/>
                </a:solidFill>
                <a:latin typeface="Tahoma" pitchFamily="34" charset="0"/>
                <a:cs typeface="Arial" charset="0"/>
              </a:rPr>
              <a:t>. Actualmente se denomina Gestión Ambiental</a:t>
            </a:r>
          </a:p>
          <a:p>
            <a:pPr algn="just">
              <a:buFontTx/>
              <a:buChar char="•"/>
            </a:pPr>
            <a:endParaRPr lang="es-ES" sz="2000" b="1" dirty="0" smtClean="0">
              <a:solidFill>
                <a:schemeClr val="tx2"/>
              </a:solidFill>
              <a:latin typeface="Tahoma" pitchFamily="34" charset="0"/>
              <a:cs typeface="Arial" charset="0"/>
            </a:endParaRPr>
          </a:p>
          <a:p>
            <a:pPr algn="just">
              <a:buFontTx/>
              <a:buChar char="•"/>
            </a:pPr>
            <a:r>
              <a:rPr lang="es-ES" sz="2000" b="1" dirty="0" smtClean="0">
                <a:solidFill>
                  <a:schemeClr val="tx2"/>
                </a:solidFill>
                <a:latin typeface="Tahoma" pitchFamily="34" charset="0"/>
                <a:cs typeface="Arial" charset="0"/>
              </a:rPr>
              <a:t>Busca disminuir los impactos ambientales negativos de las </a:t>
            </a:r>
            <a:r>
              <a:rPr lang="es-ES" sz="2000" b="1" dirty="0" err="1" smtClean="0">
                <a:solidFill>
                  <a:schemeClr val="tx2"/>
                </a:solidFill>
                <a:latin typeface="Tahoma" pitchFamily="34" charset="0"/>
                <a:cs typeface="Arial" charset="0"/>
              </a:rPr>
              <a:t>IES</a:t>
            </a:r>
            <a:r>
              <a:rPr lang="es-ES" sz="2000" b="1" dirty="0" smtClean="0">
                <a:solidFill>
                  <a:schemeClr val="tx2"/>
                </a:solidFill>
                <a:latin typeface="Tahoma" pitchFamily="34" charset="0"/>
                <a:cs typeface="Arial" charset="0"/>
              </a:rPr>
              <a:t>:</a:t>
            </a:r>
          </a:p>
          <a:p>
            <a:pPr algn="just">
              <a:buFontTx/>
              <a:buChar char="•"/>
            </a:pPr>
            <a:endParaRPr lang="es-ES" sz="2000" b="1" dirty="0" smtClean="0">
              <a:solidFill>
                <a:schemeClr val="tx2"/>
              </a:solidFill>
              <a:latin typeface="Tahoma" pitchFamily="34" charset="0"/>
              <a:cs typeface="Arial" charset="0"/>
            </a:endParaRPr>
          </a:p>
          <a:p>
            <a:pPr algn="just">
              <a:buFontTx/>
              <a:buChar char="•"/>
            </a:pPr>
            <a:r>
              <a:rPr lang="es-ES" sz="2000" b="1" dirty="0" smtClean="0">
                <a:solidFill>
                  <a:schemeClr val="tx2"/>
                </a:solidFill>
                <a:latin typeface="Tahoma" pitchFamily="34" charset="0"/>
                <a:cs typeface="Arial" charset="0"/>
              </a:rPr>
              <a:t>Uso racional del Agua y Energía </a:t>
            </a:r>
            <a:r>
              <a:rPr lang="es-ES" sz="2000" b="1" dirty="0" smtClean="0">
                <a:solidFill>
                  <a:schemeClr val="tx2"/>
                </a:solidFill>
                <a:latin typeface="Tahoma" pitchFamily="34" charset="0"/>
                <a:cs typeface="Arial" charset="0"/>
              </a:rPr>
              <a:t>E</a:t>
            </a:r>
            <a:r>
              <a:rPr lang="es-ES" sz="2000" b="1" dirty="0" smtClean="0">
                <a:solidFill>
                  <a:schemeClr val="tx2"/>
                </a:solidFill>
                <a:latin typeface="Tahoma" pitchFamily="34" charset="0"/>
                <a:cs typeface="Arial" charset="0"/>
              </a:rPr>
              <a:t>léctrica,</a:t>
            </a:r>
          </a:p>
          <a:p>
            <a:pPr algn="just">
              <a:buFontTx/>
              <a:buChar char="•"/>
            </a:pPr>
            <a:r>
              <a:rPr lang="es-ES" sz="2000" b="1" dirty="0" smtClean="0">
                <a:solidFill>
                  <a:schemeClr val="tx2"/>
                </a:solidFill>
                <a:latin typeface="Tahoma" pitchFamily="34" charset="0"/>
                <a:cs typeface="Arial" charset="0"/>
              </a:rPr>
              <a:t>Separación de residuos, </a:t>
            </a:r>
          </a:p>
          <a:p>
            <a:pPr algn="just">
              <a:buFontTx/>
              <a:buChar char="•"/>
            </a:pPr>
            <a:r>
              <a:rPr lang="es-ES" sz="2000" b="1" dirty="0" smtClean="0">
                <a:solidFill>
                  <a:schemeClr val="tx2"/>
                </a:solidFill>
                <a:latin typeface="Tahoma" pitchFamily="34" charset="0"/>
                <a:cs typeface="Arial" charset="0"/>
              </a:rPr>
              <a:t>Manejo de residuos peligrosos,</a:t>
            </a:r>
          </a:p>
          <a:p>
            <a:pPr algn="just">
              <a:buFontTx/>
              <a:buChar char="•"/>
            </a:pPr>
            <a:r>
              <a:rPr lang="es-ES" sz="2000" b="1" dirty="0" smtClean="0">
                <a:solidFill>
                  <a:schemeClr val="tx2"/>
                </a:solidFill>
                <a:latin typeface="Tahoma" pitchFamily="34" charset="0"/>
                <a:cs typeface="Arial" charset="0"/>
              </a:rPr>
              <a:t>Transporte no contaminante, </a:t>
            </a:r>
          </a:p>
          <a:p>
            <a:pPr algn="just">
              <a:buFontTx/>
              <a:buChar char="•"/>
            </a:pPr>
            <a:r>
              <a:rPr lang="es-ES" sz="2000" b="1" dirty="0" smtClean="0">
                <a:solidFill>
                  <a:schemeClr val="tx2"/>
                </a:solidFill>
                <a:latin typeface="Tahoma" pitchFamily="34" charset="0"/>
                <a:cs typeface="Arial" charset="0"/>
              </a:rPr>
              <a:t>Plantas de Tratamiento de agua,</a:t>
            </a:r>
          </a:p>
          <a:p>
            <a:pPr algn="just">
              <a:buFontTx/>
              <a:buChar char="•"/>
            </a:pPr>
            <a:r>
              <a:rPr lang="es-ES" sz="2000" b="1" dirty="0" smtClean="0">
                <a:solidFill>
                  <a:schemeClr val="tx2"/>
                </a:solidFill>
                <a:latin typeface="Tahoma" pitchFamily="34" charset="0"/>
                <a:cs typeface="Arial" charset="0"/>
              </a:rPr>
              <a:t>Estrategas de </a:t>
            </a:r>
            <a:r>
              <a:rPr lang="es-ES" sz="2000" b="1" dirty="0" err="1" smtClean="0">
                <a:solidFill>
                  <a:schemeClr val="tx2"/>
                </a:solidFill>
                <a:latin typeface="Tahoma" pitchFamily="34" charset="0"/>
                <a:cs typeface="Arial" charset="0"/>
              </a:rPr>
              <a:t>Reuso</a:t>
            </a:r>
            <a:r>
              <a:rPr lang="es-ES" sz="2000" b="1" dirty="0" smtClean="0">
                <a:solidFill>
                  <a:schemeClr val="tx2"/>
                </a:solidFill>
                <a:latin typeface="Tahoma" pitchFamily="34" charset="0"/>
                <a:cs typeface="Arial" charset="0"/>
              </a:rPr>
              <a:t> y reciclamiento, </a:t>
            </a:r>
          </a:p>
          <a:p>
            <a:pPr algn="just">
              <a:buFontTx/>
              <a:buChar char="•"/>
            </a:pPr>
            <a:r>
              <a:rPr lang="es-ES" sz="2000" b="1" dirty="0" smtClean="0">
                <a:solidFill>
                  <a:schemeClr val="tx2"/>
                </a:solidFill>
                <a:latin typeface="Tahoma" pitchFamily="34" charset="0"/>
                <a:cs typeface="Arial" charset="0"/>
              </a:rPr>
              <a:t>Compras verdes,</a:t>
            </a:r>
          </a:p>
          <a:p>
            <a:pPr algn="just">
              <a:buFontTx/>
              <a:buChar char="•"/>
            </a:pPr>
            <a:r>
              <a:rPr lang="es-ES" sz="2000" b="1" dirty="0" smtClean="0">
                <a:solidFill>
                  <a:schemeClr val="tx2"/>
                </a:solidFill>
                <a:latin typeface="Tahoma" pitchFamily="34" charset="0"/>
                <a:cs typeface="Arial" charset="0"/>
              </a:rPr>
              <a:t>Auditorias ambientales, </a:t>
            </a:r>
            <a:r>
              <a:rPr lang="es-ES" sz="2000" b="1" dirty="0" err="1" smtClean="0">
                <a:solidFill>
                  <a:schemeClr val="tx2"/>
                </a:solidFill>
                <a:latin typeface="Tahoma" pitchFamily="34" charset="0"/>
                <a:cs typeface="Arial" charset="0"/>
              </a:rPr>
              <a:t>etc</a:t>
            </a:r>
            <a:endParaRPr lang="es-ES" sz="2000" b="1" dirty="0" smtClean="0">
              <a:solidFill>
                <a:schemeClr val="tx2"/>
              </a:solidFill>
              <a:latin typeface="Tahoma" pitchFamily="34" charset="0"/>
              <a:cs typeface="Arial" charset="0"/>
            </a:endParaRPr>
          </a:p>
          <a:p>
            <a:pPr algn="just">
              <a:buFontTx/>
              <a:buChar char="•"/>
            </a:pPr>
            <a:endParaRPr lang="es-ES" sz="2000" b="1" dirty="0">
              <a:solidFill>
                <a:schemeClr val="tx2"/>
              </a:solidFill>
              <a:latin typeface="Tahoma" pitchFamily="34" charset="0"/>
              <a:cs typeface="Times New Roman" pitchFamily="18" charset="0"/>
            </a:endParaRPr>
          </a:p>
        </p:txBody>
      </p:sp>
      <p:sp>
        <p:nvSpPr>
          <p:cNvPr id="218115" name="Text Box 3"/>
          <p:cNvSpPr txBox="1">
            <a:spLocks noChangeArrowheads="1"/>
          </p:cNvSpPr>
          <p:nvPr/>
        </p:nvSpPr>
        <p:spPr bwMode="auto">
          <a:xfrm>
            <a:off x="3657600" y="304800"/>
            <a:ext cx="5486400" cy="579438"/>
          </a:xfrm>
          <a:prstGeom prst="rect">
            <a:avLst/>
          </a:prstGeom>
          <a:noFill/>
          <a:ln w="9525">
            <a:noFill/>
            <a:miter lim="800000"/>
            <a:headEnd/>
            <a:tailEnd/>
          </a:ln>
          <a:effectLst/>
        </p:spPr>
        <p:txBody>
          <a:bodyPr>
            <a:spAutoFit/>
          </a:bodyPr>
          <a:lstStyle/>
          <a:p>
            <a:r>
              <a:rPr lang="es-MX" sz="3200" b="1" i="1">
                <a:solidFill>
                  <a:srgbClr val="00CC00"/>
                </a:solidFill>
                <a:latin typeface="Britannic Bold" pitchFamily="34" charset="0"/>
              </a:rPr>
              <a:t>Educación Superior</a:t>
            </a:r>
            <a:endParaRPr lang="es-ES" sz="3200" b="1" i="1">
              <a:solidFill>
                <a:srgbClr val="00CC00"/>
              </a:solidFill>
              <a:latin typeface="Britannic Bold"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ES" sz="2400" b="1" dirty="0"/>
              <a:t>Avances en la constitución de una política ambiental  y de sustentabilidad en las </a:t>
            </a:r>
            <a:r>
              <a:rPr lang="es-ES" sz="2400" b="1" dirty="0" err="1" smtClean="0"/>
              <a:t>IES</a:t>
            </a:r>
            <a:endParaRPr lang="es-ES_tradnl" sz="2400" b="1" dirty="0"/>
          </a:p>
        </p:txBody>
      </p:sp>
      <p:sp>
        <p:nvSpPr>
          <p:cNvPr id="32771" name="Rectangle 3"/>
          <p:cNvSpPr>
            <a:spLocks noGrp="1" noChangeArrowheads="1"/>
          </p:cNvSpPr>
          <p:nvPr>
            <p:ph type="body" idx="1"/>
          </p:nvPr>
        </p:nvSpPr>
        <p:spPr/>
        <p:txBody>
          <a:bodyPr>
            <a:normAutofit fontScale="92500" lnSpcReduction="10000"/>
          </a:bodyPr>
          <a:lstStyle/>
          <a:p>
            <a:pPr>
              <a:lnSpc>
                <a:spcPct val="90000"/>
              </a:lnSpc>
            </a:pPr>
            <a:r>
              <a:rPr lang="es-MX" sz="2000" b="1" i="1" dirty="0" smtClean="0">
                <a:solidFill>
                  <a:schemeClr val="accent1">
                    <a:lumMod val="75000"/>
                  </a:schemeClr>
                </a:solidFill>
                <a:latin typeface="Verdana" pitchFamily="34" charset="0"/>
                <a:ea typeface="Verdana" pitchFamily="34" charset="0"/>
                <a:cs typeface="Verdana" pitchFamily="34" charset="0"/>
              </a:rPr>
              <a:t>Ley General del Equilibrio Ecológico y la Protección al Ambiente</a:t>
            </a:r>
            <a:r>
              <a:rPr lang="es-MX" sz="2000" b="1" i="1" dirty="0" smtClean="0">
                <a:solidFill>
                  <a:schemeClr val="accent1">
                    <a:lumMod val="75000"/>
                  </a:schemeClr>
                </a:solidFill>
                <a:latin typeface="Verdana" pitchFamily="34" charset="0"/>
                <a:ea typeface="Verdana" pitchFamily="34" charset="0"/>
                <a:cs typeface="Verdana" pitchFamily="34" charset="0"/>
              </a:rPr>
              <a:t>. ( 1988) </a:t>
            </a:r>
            <a:endParaRPr lang="es-ES" sz="2000" b="1" dirty="0" smtClean="0">
              <a:solidFill>
                <a:schemeClr val="accent1">
                  <a:lumMod val="75000"/>
                </a:schemeClr>
              </a:solidFill>
              <a:latin typeface="Verdana" pitchFamily="34" charset="0"/>
              <a:ea typeface="Verdana" pitchFamily="34" charset="0"/>
              <a:cs typeface="Verdana" pitchFamily="34" charset="0"/>
            </a:endParaRPr>
          </a:p>
          <a:p>
            <a:pPr>
              <a:lnSpc>
                <a:spcPct val="90000"/>
              </a:lnSpc>
            </a:pPr>
            <a:r>
              <a:rPr lang="es-ES" sz="2000" b="1" dirty="0" smtClean="0">
                <a:solidFill>
                  <a:schemeClr val="tx2"/>
                </a:solidFill>
                <a:latin typeface="Verdana" pitchFamily="34" charset="0"/>
                <a:ea typeface="Verdana" pitchFamily="34" charset="0"/>
                <a:cs typeface="Verdana" pitchFamily="34" charset="0"/>
              </a:rPr>
              <a:t>Plan </a:t>
            </a:r>
            <a:r>
              <a:rPr lang="es-ES" sz="2000" b="1" dirty="0">
                <a:solidFill>
                  <a:schemeClr val="tx2"/>
                </a:solidFill>
                <a:latin typeface="Verdana" pitchFamily="34" charset="0"/>
                <a:ea typeface="Verdana" pitchFamily="34" charset="0"/>
                <a:cs typeface="Verdana" pitchFamily="34" charset="0"/>
              </a:rPr>
              <a:t>de Acción para el Desarrollo Sustentable de las Instituciones de Educación Superior (2000) </a:t>
            </a:r>
          </a:p>
          <a:p>
            <a:pPr>
              <a:lnSpc>
                <a:spcPct val="90000"/>
              </a:lnSpc>
            </a:pPr>
            <a:r>
              <a:rPr lang="es-ES" sz="2000" b="1" dirty="0">
                <a:solidFill>
                  <a:schemeClr val="tx2"/>
                </a:solidFill>
                <a:latin typeface="Verdana" pitchFamily="34" charset="0"/>
                <a:ea typeface="Verdana" pitchFamily="34" charset="0"/>
                <a:cs typeface="Verdana" pitchFamily="34" charset="0"/>
              </a:rPr>
              <a:t>El Compromiso Nacional por la Década de la Educación para el Desarrollo Sustentable (2005) </a:t>
            </a:r>
          </a:p>
          <a:p>
            <a:pPr>
              <a:lnSpc>
                <a:spcPct val="90000"/>
              </a:lnSpc>
            </a:pPr>
            <a:r>
              <a:rPr lang="es-ES" sz="2000" b="1" dirty="0">
                <a:solidFill>
                  <a:schemeClr val="tx2"/>
                </a:solidFill>
                <a:latin typeface="Verdana" pitchFamily="34" charset="0"/>
                <a:ea typeface="Verdana" pitchFamily="34" charset="0"/>
                <a:cs typeface="Verdana" pitchFamily="34" charset="0"/>
              </a:rPr>
              <a:t>Planes Estatales de Educación, Capacitación y Comunicación Ambientales (2006)</a:t>
            </a:r>
          </a:p>
          <a:p>
            <a:pPr>
              <a:lnSpc>
                <a:spcPct val="90000"/>
              </a:lnSpc>
            </a:pPr>
            <a:r>
              <a:rPr lang="es-ES" sz="2000" b="1" dirty="0">
                <a:solidFill>
                  <a:schemeClr val="tx2"/>
                </a:solidFill>
                <a:latin typeface="Verdana" pitchFamily="34" charset="0"/>
                <a:ea typeface="Verdana" pitchFamily="34" charset="0"/>
                <a:cs typeface="Verdana" pitchFamily="34" charset="0"/>
              </a:rPr>
              <a:t>Planes Ambientales Institucionales (2006)</a:t>
            </a:r>
          </a:p>
          <a:p>
            <a:pPr>
              <a:lnSpc>
                <a:spcPct val="90000"/>
              </a:lnSpc>
            </a:pPr>
            <a:r>
              <a:rPr lang="es-ES" sz="2000" b="1" dirty="0">
                <a:solidFill>
                  <a:schemeClr val="tx2"/>
                </a:solidFill>
                <a:latin typeface="Verdana" pitchFamily="34" charset="0"/>
                <a:ea typeface="Verdana" pitchFamily="34" charset="0"/>
                <a:cs typeface="Verdana" pitchFamily="34" charset="0"/>
              </a:rPr>
              <a:t>Estrategia de Educación Ambiental para la Sustentabilidad (2006)</a:t>
            </a:r>
          </a:p>
          <a:p>
            <a:pPr>
              <a:lnSpc>
                <a:spcPct val="90000"/>
              </a:lnSpc>
            </a:pPr>
            <a:r>
              <a:rPr lang="es-ES" sz="2000" b="1" dirty="0">
                <a:solidFill>
                  <a:schemeClr val="tx2"/>
                </a:solidFill>
                <a:latin typeface="Verdana" pitchFamily="34" charset="0"/>
                <a:ea typeface="Verdana" pitchFamily="34" charset="0"/>
                <a:cs typeface="Verdana" pitchFamily="34" charset="0"/>
              </a:rPr>
              <a:t>Bases de Coordinación entre la </a:t>
            </a:r>
            <a:r>
              <a:rPr lang="es-ES" sz="2000" b="1" dirty="0" err="1">
                <a:solidFill>
                  <a:schemeClr val="tx2"/>
                </a:solidFill>
                <a:latin typeface="Verdana" pitchFamily="34" charset="0"/>
                <a:ea typeface="Verdana" pitchFamily="34" charset="0"/>
                <a:cs typeface="Verdana" pitchFamily="34" charset="0"/>
              </a:rPr>
              <a:t>Semarnat</a:t>
            </a:r>
            <a:r>
              <a:rPr lang="es-ES" sz="2000" b="1" dirty="0">
                <a:solidFill>
                  <a:schemeClr val="tx2"/>
                </a:solidFill>
                <a:latin typeface="Verdana" pitchFamily="34" charset="0"/>
                <a:ea typeface="Verdana" pitchFamily="34" charset="0"/>
                <a:cs typeface="Verdana" pitchFamily="34" charset="0"/>
              </a:rPr>
              <a:t> y la </a:t>
            </a:r>
            <a:r>
              <a:rPr lang="es-ES" sz="2000" b="1" dirty="0" err="1">
                <a:solidFill>
                  <a:schemeClr val="tx2"/>
                </a:solidFill>
                <a:latin typeface="Verdana" pitchFamily="34" charset="0"/>
                <a:ea typeface="Verdana" pitchFamily="34" charset="0"/>
                <a:cs typeface="Verdana" pitchFamily="34" charset="0"/>
              </a:rPr>
              <a:t>Sep</a:t>
            </a:r>
            <a:r>
              <a:rPr lang="es-ES" sz="2000" b="1" dirty="0">
                <a:solidFill>
                  <a:schemeClr val="tx2"/>
                </a:solidFill>
                <a:latin typeface="Verdana" pitchFamily="34" charset="0"/>
                <a:ea typeface="Verdana" pitchFamily="34" charset="0"/>
                <a:cs typeface="Verdana" pitchFamily="34" charset="0"/>
              </a:rPr>
              <a:t> (2007)</a:t>
            </a:r>
          </a:p>
          <a:p>
            <a:pPr>
              <a:lnSpc>
                <a:spcPct val="90000"/>
              </a:lnSpc>
            </a:pPr>
            <a:r>
              <a:rPr lang="es-ES" sz="2000" b="1" dirty="0">
                <a:solidFill>
                  <a:schemeClr val="tx2"/>
                </a:solidFill>
                <a:latin typeface="Verdana" pitchFamily="34" charset="0"/>
                <a:ea typeface="Verdana" pitchFamily="34" charset="0"/>
                <a:cs typeface="Verdana" pitchFamily="34" charset="0"/>
              </a:rPr>
              <a:t>Consejo Nacional de Educación Ambiental para la Sustentabilidad (2007) </a:t>
            </a:r>
          </a:p>
          <a:p>
            <a:pPr>
              <a:lnSpc>
                <a:spcPct val="90000"/>
              </a:lnSpc>
            </a:pPr>
            <a:r>
              <a:rPr lang="es-ES" sz="2000" b="1" dirty="0">
                <a:solidFill>
                  <a:schemeClr val="tx2"/>
                </a:solidFill>
                <a:latin typeface="Verdana" pitchFamily="34" charset="0"/>
                <a:ea typeface="Verdana" pitchFamily="34" charset="0"/>
                <a:cs typeface="Verdana" pitchFamily="34" charset="0"/>
              </a:rPr>
              <a:t>Plan Nacional de Desarrollo 2007-2012</a:t>
            </a:r>
            <a:r>
              <a:rPr lang="es-ES" b="1" dirty="0">
                <a:solidFill>
                  <a:schemeClr val="tx2"/>
                </a:solidFill>
                <a:latin typeface="Verdana" pitchFamily="34" charset="0"/>
                <a:ea typeface="Verdana" pitchFamily="34" charset="0"/>
                <a:cs typeface="Verdana" pitchFamily="34" charset="0"/>
              </a:rPr>
              <a:t> </a:t>
            </a:r>
            <a:endParaRPr lang="es-ES_tradnl" b="1" dirty="0">
              <a:solidFill>
                <a:schemeClr val="tx2"/>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pt-BR" sz="2800" b="1" dirty="0" err="1" smtClean="0">
                <a:solidFill>
                  <a:schemeClr val="tx1"/>
                </a:solidFill>
                <a:latin typeface="Verdana" pitchFamily="34" charset="0"/>
              </a:rPr>
              <a:t>Necesidad</a:t>
            </a:r>
            <a:r>
              <a:rPr lang="pt-BR" sz="2800" b="1" dirty="0" smtClean="0">
                <a:solidFill>
                  <a:schemeClr val="tx1"/>
                </a:solidFill>
                <a:latin typeface="Verdana" pitchFamily="34" charset="0"/>
              </a:rPr>
              <a:t> de </a:t>
            </a:r>
            <a:r>
              <a:rPr lang="pt-BR" sz="2800" b="1" dirty="0" err="1" smtClean="0">
                <a:solidFill>
                  <a:schemeClr val="tx1"/>
                </a:solidFill>
                <a:latin typeface="Verdana" pitchFamily="34" charset="0"/>
              </a:rPr>
              <a:t>Teorización</a:t>
            </a:r>
            <a:r>
              <a:rPr lang="pt-BR" sz="2800" b="1" dirty="0" smtClean="0">
                <a:solidFill>
                  <a:schemeClr val="tx1"/>
                </a:solidFill>
                <a:latin typeface="Verdana" pitchFamily="34" charset="0"/>
              </a:rPr>
              <a:t> </a:t>
            </a:r>
            <a:r>
              <a:rPr lang="pt-BR" sz="2800" b="1" dirty="0" smtClean="0">
                <a:solidFill>
                  <a:schemeClr val="tx1"/>
                </a:solidFill>
                <a:latin typeface="Verdana" pitchFamily="34" charset="0"/>
              </a:rPr>
              <a:t>Educativa</a:t>
            </a:r>
            <a:br>
              <a:rPr lang="pt-BR" sz="2800" b="1" dirty="0" smtClean="0">
                <a:solidFill>
                  <a:schemeClr val="tx1"/>
                </a:solidFill>
                <a:latin typeface="Verdana" pitchFamily="34" charset="0"/>
              </a:rPr>
            </a:br>
            <a:endParaRPr lang="pt-BR" dirty="0" smtClean="0">
              <a:solidFill>
                <a:schemeClr val="tx1"/>
              </a:solidFill>
            </a:endParaRPr>
          </a:p>
        </p:txBody>
      </p:sp>
      <p:sp>
        <p:nvSpPr>
          <p:cNvPr id="19459" name="Rectangle 3"/>
          <p:cNvSpPr>
            <a:spLocks noChangeArrowheads="1"/>
          </p:cNvSpPr>
          <p:nvPr/>
        </p:nvSpPr>
        <p:spPr bwMode="auto">
          <a:xfrm>
            <a:off x="838200" y="1700213"/>
            <a:ext cx="7772400" cy="4740275"/>
          </a:xfrm>
          <a:prstGeom prst="rect">
            <a:avLst/>
          </a:prstGeom>
          <a:noFill/>
          <a:ln w="12700" cap="sq">
            <a:noFill/>
            <a:miter lim="800000"/>
            <a:headEnd type="none" w="sm" len="sm"/>
            <a:tailEnd type="none" w="sm" len="sm"/>
          </a:ln>
        </p:spPr>
        <p:txBody>
          <a:bodyPr>
            <a:spAutoFit/>
          </a:bodyPr>
          <a:lstStyle/>
          <a:p>
            <a:pPr>
              <a:lnSpc>
                <a:spcPct val="90000"/>
              </a:lnSpc>
              <a:spcBef>
                <a:spcPct val="50000"/>
              </a:spcBef>
              <a:buSzPct val="75000"/>
              <a:buFont typeface="Wingdings" pitchFamily="2" charset="2"/>
              <a:buChar char="v"/>
            </a:pPr>
            <a:r>
              <a:rPr lang="es-MX" sz="2000" b="1" dirty="0">
                <a:latin typeface="Verdana" pitchFamily="34" charset="0"/>
                <a:cs typeface="Times New Roman" pitchFamily="18" charset="0"/>
              </a:rPr>
              <a:t>Se t</a:t>
            </a:r>
            <a:r>
              <a:rPr lang="es-ES" sz="2000" b="1" dirty="0" err="1">
                <a:latin typeface="Verdana" pitchFamily="34" charset="0"/>
                <a:cs typeface="Times New Roman" pitchFamily="18" charset="0"/>
              </a:rPr>
              <a:t>eorice</a:t>
            </a:r>
            <a:r>
              <a:rPr lang="es-ES" sz="2000" b="1" dirty="0">
                <a:latin typeface="Verdana" pitchFamily="34" charset="0"/>
                <a:cs typeface="Times New Roman" pitchFamily="18" charset="0"/>
              </a:rPr>
              <a:t> sobre la educación ambiental, en el sentido de brindar una compresión de l</a:t>
            </a:r>
            <a:r>
              <a:rPr lang="es-MX" sz="2000" b="1" dirty="0">
                <a:latin typeface="Verdana" pitchFamily="34" charset="0"/>
                <a:cs typeface="Times New Roman" pitchFamily="18" charset="0"/>
              </a:rPr>
              <a:t>as </a:t>
            </a:r>
            <a:r>
              <a:rPr lang="es-ES" sz="2000" b="1" dirty="0">
                <a:latin typeface="Verdana" pitchFamily="34" charset="0"/>
                <a:cs typeface="Times New Roman" pitchFamily="18" charset="0"/>
              </a:rPr>
              <a:t>implica</a:t>
            </a:r>
            <a:r>
              <a:rPr lang="es-MX" sz="2000" b="1" dirty="0" err="1">
                <a:latin typeface="Verdana" pitchFamily="34" charset="0"/>
                <a:cs typeface="Times New Roman" pitchFamily="18" charset="0"/>
              </a:rPr>
              <a:t>ciones</a:t>
            </a:r>
            <a:r>
              <a:rPr lang="es-MX" sz="2000" b="1" dirty="0">
                <a:latin typeface="Verdana" pitchFamily="34" charset="0"/>
                <a:cs typeface="Times New Roman" pitchFamily="18" charset="0"/>
              </a:rPr>
              <a:t> profundas de</a:t>
            </a:r>
            <a:r>
              <a:rPr lang="es-ES" sz="2000" b="1" dirty="0">
                <a:latin typeface="Verdana" pitchFamily="34" charset="0"/>
                <a:cs typeface="Times New Roman" pitchFamily="18" charset="0"/>
              </a:rPr>
              <a:t> educar </a:t>
            </a:r>
            <a:r>
              <a:rPr lang="es-MX" sz="2000" b="1" dirty="0">
                <a:latin typeface="Verdana" pitchFamily="34" charset="0"/>
                <a:cs typeface="Times New Roman" pitchFamily="18" charset="0"/>
              </a:rPr>
              <a:t>en torno a la problemática ambiental. </a:t>
            </a:r>
          </a:p>
          <a:p>
            <a:pPr>
              <a:lnSpc>
                <a:spcPct val="90000"/>
              </a:lnSpc>
              <a:spcBef>
                <a:spcPct val="50000"/>
              </a:spcBef>
              <a:buSzPct val="75000"/>
              <a:buFont typeface="Wingdings" pitchFamily="2" charset="2"/>
              <a:buChar char="v"/>
            </a:pPr>
            <a:r>
              <a:rPr lang="es-MX" sz="2000" b="1" dirty="0">
                <a:latin typeface="Verdana" pitchFamily="34" charset="0"/>
                <a:cs typeface="Times New Roman" pitchFamily="18" charset="0"/>
              </a:rPr>
              <a:t>D</a:t>
            </a:r>
            <a:r>
              <a:rPr lang="es-ES" sz="2000" b="1" dirty="0" err="1">
                <a:latin typeface="Verdana" pitchFamily="34" charset="0"/>
                <a:cs typeface="Times New Roman" pitchFamily="18" charset="0"/>
              </a:rPr>
              <a:t>esarrollen</a:t>
            </a:r>
            <a:r>
              <a:rPr lang="es-ES" sz="2000" b="1" dirty="0">
                <a:latin typeface="Verdana" pitchFamily="34" charset="0"/>
                <a:cs typeface="Times New Roman" pitchFamily="18" charset="0"/>
              </a:rPr>
              <a:t> propuestas</a:t>
            </a:r>
            <a:r>
              <a:rPr lang="es-MX" sz="2000" b="1" dirty="0">
                <a:latin typeface="Verdana" pitchFamily="34" charset="0"/>
                <a:cs typeface="Times New Roman" pitchFamily="18" charset="0"/>
              </a:rPr>
              <a:t> pedagógicas con base en</a:t>
            </a:r>
            <a:r>
              <a:rPr lang="es-ES" sz="2000" b="1" dirty="0">
                <a:latin typeface="Verdana" pitchFamily="34" charset="0"/>
                <a:cs typeface="Times New Roman" pitchFamily="18" charset="0"/>
              </a:rPr>
              <a:t> </a:t>
            </a:r>
            <a:r>
              <a:rPr lang="es-MX" sz="2000" b="1" dirty="0">
                <a:latin typeface="Verdana" pitchFamily="34" charset="0"/>
                <a:cs typeface="Times New Roman" pitchFamily="18" charset="0"/>
              </a:rPr>
              <a:t>una</a:t>
            </a:r>
            <a:r>
              <a:rPr lang="es-ES" sz="2000" b="1" dirty="0">
                <a:latin typeface="Verdana" pitchFamily="34" charset="0"/>
                <a:cs typeface="Times New Roman" pitchFamily="18" charset="0"/>
              </a:rPr>
              <a:t> visión educa</a:t>
            </a:r>
            <a:r>
              <a:rPr lang="es-MX" sz="2000" b="1" dirty="0" err="1">
                <a:latin typeface="Verdana" pitchFamily="34" charset="0"/>
                <a:cs typeface="Times New Roman" pitchFamily="18" charset="0"/>
              </a:rPr>
              <a:t>tiva</a:t>
            </a:r>
            <a:r>
              <a:rPr lang="es-ES" sz="2000" b="1" dirty="0">
                <a:latin typeface="Verdana" pitchFamily="34" charset="0"/>
                <a:cs typeface="Times New Roman" pitchFamily="18" charset="0"/>
              </a:rPr>
              <a:t>: crítica, transformadora, </a:t>
            </a:r>
            <a:r>
              <a:rPr lang="es-MX" sz="2000" b="1" dirty="0">
                <a:latin typeface="Verdana" pitchFamily="34" charset="0"/>
                <a:cs typeface="Times New Roman" pitchFamily="18" charset="0"/>
              </a:rPr>
              <a:t>promueva</a:t>
            </a:r>
            <a:r>
              <a:rPr lang="es-ES" sz="2000" b="1" dirty="0">
                <a:latin typeface="Verdana" pitchFamily="34" charset="0"/>
                <a:cs typeface="Times New Roman" pitchFamily="18" charset="0"/>
              </a:rPr>
              <a:t> cambio</a:t>
            </a:r>
            <a:r>
              <a:rPr lang="es-MX" sz="2000" b="1" dirty="0">
                <a:latin typeface="Verdana" pitchFamily="34" charset="0"/>
                <a:cs typeface="Times New Roman" pitchFamily="18" charset="0"/>
              </a:rPr>
              <a:t>s</a:t>
            </a:r>
            <a:r>
              <a:rPr lang="es-ES" sz="2000" b="1" dirty="0">
                <a:latin typeface="Verdana" pitchFamily="34" charset="0"/>
                <a:cs typeface="Times New Roman" pitchFamily="18" charset="0"/>
              </a:rPr>
              <a:t> de paradigma</a:t>
            </a:r>
            <a:r>
              <a:rPr lang="es-MX" sz="2000" b="1" dirty="0">
                <a:latin typeface="Verdana" pitchFamily="34" charset="0"/>
                <a:cs typeface="Times New Roman" pitchFamily="18" charset="0"/>
              </a:rPr>
              <a:t>s</a:t>
            </a:r>
            <a:r>
              <a:rPr lang="es-ES" sz="2000" b="1" dirty="0">
                <a:latin typeface="Verdana" pitchFamily="34" charset="0"/>
                <a:cs typeface="Times New Roman" pitchFamily="18" charset="0"/>
              </a:rPr>
              <a:t>, de valores, de prácticas</a:t>
            </a:r>
            <a:r>
              <a:rPr lang="es-MX" sz="2000" b="1" dirty="0">
                <a:latin typeface="Verdana" pitchFamily="34" charset="0"/>
                <a:cs typeface="Times New Roman" pitchFamily="18" charset="0"/>
              </a:rPr>
              <a:t>.</a:t>
            </a:r>
          </a:p>
          <a:p>
            <a:pPr>
              <a:lnSpc>
                <a:spcPct val="90000"/>
              </a:lnSpc>
              <a:spcBef>
                <a:spcPct val="50000"/>
              </a:spcBef>
              <a:buSzPct val="75000"/>
              <a:buFont typeface="Wingdings" pitchFamily="2" charset="2"/>
              <a:buChar char="v"/>
            </a:pPr>
            <a:r>
              <a:rPr lang="es-MX" sz="2000" b="1" dirty="0">
                <a:latin typeface="Verdana" pitchFamily="34" charset="0"/>
                <a:cs typeface="Times New Roman" pitchFamily="18" charset="0"/>
              </a:rPr>
              <a:t>A</a:t>
            </a:r>
            <a:r>
              <a:rPr lang="es-ES" sz="2000" b="1" dirty="0">
                <a:latin typeface="Verdana" pitchFamily="34" charset="0"/>
                <a:cs typeface="Times New Roman" pitchFamily="18" charset="0"/>
              </a:rPr>
              <a:t> nivel individual, grupal e institucional</a:t>
            </a:r>
            <a:r>
              <a:rPr lang="es-MX" sz="2000" b="1" dirty="0">
                <a:latin typeface="Verdana" pitchFamily="34" charset="0"/>
                <a:cs typeface="Times New Roman" pitchFamily="18" charset="0"/>
              </a:rPr>
              <a:t>.</a:t>
            </a:r>
            <a:r>
              <a:rPr lang="es-ES" sz="2000" b="1" dirty="0">
                <a:latin typeface="Verdana" pitchFamily="34" charset="0"/>
                <a:cs typeface="Times New Roman" pitchFamily="18" charset="0"/>
              </a:rPr>
              <a:t> </a:t>
            </a:r>
            <a:endParaRPr lang="es-MX" sz="2000" b="1" dirty="0">
              <a:latin typeface="Verdana" pitchFamily="34" charset="0"/>
              <a:cs typeface="Times New Roman" pitchFamily="18" charset="0"/>
            </a:endParaRPr>
          </a:p>
          <a:p>
            <a:pPr>
              <a:lnSpc>
                <a:spcPct val="90000"/>
              </a:lnSpc>
              <a:spcBef>
                <a:spcPct val="50000"/>
              </a:spcBef>
              <a:buSzPct val="75000"/>
              <a:buFont typeface="Wingdings" pitchFamily="2" charset="2"/>
              <a:buChar char="v"/>
            </a:pPr>
            <a:r>
              <a:rPr lang="es-MX" sz="2000" b="1" dirty="0">
                <a:latin typeface="Verdana" pitchFamily="34" charset="0"/>
                <a:cs typeface="Times New Roman" pitchFamily="18" charset="0"/>
              </a:rPr>
              <a:t>S</a:t>
            </a:r>
            <a:r>
              <a:rPr lang="es-ES" sz="2000" b="1" dirty="0">
                <a:latin typeface="Verdana" pitchFamily="34" charset="0"/>
                <a:cs typeface="Times New Roman" pitchFamily="18" charset="0"/>
              </a:rPr>
              <a:t>obre los diferentes problemas ambientales</a:t>
            </a:r>
            <a:r>
              <a:rPr lang="es-MX" sz="2000" b="1" dirty="0">
                <a:latin typeface="Verdana" pitchFamily="34" charset="0"/>
                <a:cs typeface="Times New Roman" pitchFamily="18" charset="0"/>
              </a:rPr>
              <a:t>.</a:t>
            </a:r>
            <a:r>
              <a:rPr lang="es-ES" sz="2000" b="1" dirty="0">
                <a:latin typeface="Verdana" pitchFamily="34" charset="0"/>
                <a:cs typeface="Times New Roman" pitchFamily="18" charset="0"/>
              </a:rPr>
              <a:t> </a:t>
            </a:r>
            <a:endParaRPr lang="es-MX" sz="2000" b="1" dirty="0">
              <a:latin typeface="Verdana" pitchFamily="34" charset="0"/>
              <a:cs typeface="Times New Roman" pitchFamily="18" charset="0"/>
            </a:endParaRPr>
          </a:p>
          <a:p>
            <a:pPr>
              <a:lnSpc>
                <a:spcPct val="90000"/>
              </a:lnSpc>
              <a:spcBef>
                <a:spcPct val="50000"/>
              </a:spcBef>
              <a:buSzPct val="75000"/>
              <a:buFont typeface="Wingdings" pitchFamily="2" charset="2"/>
              <a:buChar char="v"/>
            </a:pPr>
            <a:r>
              <a:rPr lang="es-MX" sz="2000" b="1" dirty="0">
                <a:latin typeface="Verdana" pitchFamily="34" charset="0"/>
                <a:cs typeface="Times New Roman" pitchFamily="18" charset="0"/>
              </a:rPr>
              <a:t>P</a:t>
            </a:r>
            <a:r>
              <a:rPr lang="es-ES" sz="2000" b="1" dirty="0">
                <a:latin typeface="Verdana" pitchFamily="34" charset="0"/>
                <a:cs typeface="Times New Roman" pitchFamily="18" charset="0"/>
              </a:rPr>
              <a:t>ara diferentes grupos de la población.</a:t>
            </a:r>
            <a:endParaRPr lang="es-ES_tradnl" sz="2000" b="1" dirty="0">
              <a:latin typeface="Verdana" pitchFamily="34" charset="0"/>
              <a:cs typeface="Arial" charset="0"/>
            </a:endParaRPr>
          </a:p>
          <a:p>
            <a:pPr>
              <a:lnSpc>
                <a:spcPct val="90000"/>
              </a:lnSpc>
              <a:spcBef>
                <a:spcPct val="50000"/>
              </a:spcBef>
              <a:buSzPct val="75000"/>
              <a:buFont typeface="Wingdings" pitchFamily="2" charset="2"/>
              <a:buChar char="v"/>
            </a:pPr>
            <a:r>
              <a:rPr lang="es-ES_tradnl" sz="2000" b="1" dirty="0">
                <a:latin typeface="Verdana" pitchFamily="34" charset="0"/>
                <a:cs typeface="Arial" charset="0"/>
              </a:rPr>
              <a:t>Conformación de una cultura más crítica y transformadora, frente al modelo de desarrollo predominante</a:t>
            </a:r>
            <a:endParaRPr lang="pt-BR" sz="2000" b="1" dirty="0">
              <a:latin typeface="Verdana" pitchFamily="34"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14400" y="1371600"/>
            <a:ext cx="8229600" cy="5632450"/>
          </a:xfrm>
          <a:prstGeom prst="rect">
            <a:avLst/>
          </a:prstGeom>
          <a:solidFill>
            <a:srgbClr val="CC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CFFFF"/>
            </a:extrusionClr>
          </a:sp3d>
        </p:spPr>
        <p:txBody>
          <a:bodyPr>
            <a:spAutoFit/>
            <a:flatTx/>
          </a:bodyPr>
          <a:lstStyle/>
          <a:p>
            <a:r>
              <a:rPr lang="es-ES" b="1" i="1" dirty="0">
                <a:solidFill>
                  <a:srgbClr val="000000"/>
                </a:solidFill>
                <a:latin typeface="Arial" charset="0"/>
                <a:cs typeface="Arial" charset="0"/>
              </a:rPr>
              <a:t>Una pedagogía de la </a:t>
            </a:r>
            <a:r>
              <a:rPr lang="es-ES" b="1" i="1" dirty="0" err="1">
                <a:solidFill>
                  <a:srgbClr val="000000"/>
                </a:solidFill>
                <a:latin typeface="Arial" charset="0"/>
                <a:cs typeface="Arial" charset="0"/>
              </a:rPr>
              <a:t>interdisciplina</a:t>
            </a:r>
            <a:r>
              <a:rPr lang="es-ES" b="1" i="1" dirty="0">
                <a:solidFill>
                  <a:srgbClr val="000000"/>
                </a:solidFill>
                <a:latin typeface="Arial" charset="0"/>
                <a:cs typeface="Arial" charset="0"/>
              </a:rPr>
              <a:t>, </a:t>
            </a:r>
            <a:r>
              <a:rPr lang="es-ES" i="1" dirty="0">
                <a:solidFill>
                  <a:srgbClr val="000000"/>
                </a:solidFill>
                <a:latin typeface="Arial" charset="0"/>
                <a:cs typeface="Arial" charset="0"/>
              </a:rPr>
              <a:t>en conjunción articulada de diferentes disciplinas</a:t>
            </a:r>
            <a:endParaRPr lang="es-MX" i="1" dirty="0">
              <a:solidFill>
                <a:srgbClr val="000000"/>
              </a:solidFill>
              <a:latin typeface="Arial" charset="0"/>
              <a:cs typeface="Arial" charset="0"/>
            </a:endParaRPr>
          </a:p>
          <a:p>
            <a:endParaRPr lang="es-ES" dirty="0">
              <a:cs typeface="Times New Roman" pitchFamily="18" charset="0"/>
            </a:endParaRPr>
          </a:p>
          <a:p>
            <a:r>
              <a:rPr lang="es-ES" b="1" i="1" dirty="0">
                <a:solidFill>
                  <a:srgbClr val="000000"/>
                </a:solidFill>
                <a:latin typeface="Arial" charset="0"/>
                <a:cs typeface="Arial" charset="0"/>
              </a:rPr>
              <a:t>Una pedagogía pertinente</a:t>
            </a:r>
            <a:r>
              <a:rPr lang="es-ES" i="1" dirty="0">
                <a:solidFill>
                  <a:srgbClr val="000000"/>
                </a:solidFill>
                <a:latin typeface="Arial" charset="0"/>
                <a:cs typeface="Arial" charset="0"/>
              </a:rPr>
              <a:t>,</a:t>
            </a:r>
            <a:r>
              <a:rPr lang="es-ES" dirty="0">
                <a:solidFill>
                  <a:srgbClr val="000000"/>
                </a:solidFill>
                <a:latin typeface="Arial" charset="0"/>
                <a:cs typeface="Arial" charset="0"/>
              </a:rPr>
              <a:t> será posible cuando lo local aparezca como un valor relevante</a:t>
            </a:r>
            <a:endParaRPr lang="es-MX" dirty="0">
              <a:solidFill>
                <a:srgbClr val="000000"/>
              </a:solidFill>
              <a:latin typeface="Arial" charset="0"/>
              <a:cs typeface="Arial" charset="0"/>
            </a:endParaRPr>
          </a:p>
          <a:p>
            <a:endParaRPr lang="es-ES" dirty="0">
              <a:cs typeface="Times New Roman" pitchFamily="18" charset="0"/>
            </a:endParaRPr>
          </a:p>
          <a:p>
            <a:r>
              <a:rPr lang="es-ES" b="1" i="1" dirty="0">
                <a:solidFill>
                  <a:srgbClr val="000000"/>
                </a:solidFill>
                <a:latin typeface="Arial" charset="0"/>
                <a:cs typeface="Arial" charset="0"/>
              </a:rPr>
              <a:t>Una pedagogía para la acción</a:t>
            </a:r>
            <a:r>
              <a:rPr lang="es-ES" i="1" dirty="0">
                <a:solidFill>
                  <a:srgbClr val="000000"/>
                </a:solidFill>
                <a:latin typeface="Arial" charset="0"/>
                <a:cs typeface="Arial" charset="0"/>
              </a:rPr>
              <a:t>. </a:t>
            </a:r>
            <a:r>
              <a:rPr lang="es-ES" dirty="0">
                <a:solidFill>
                  <a:srgbClr val="000000"/>
                </a:solidFill>
                <a:latin typeface="Arial" charset="0"/>
                <a:cs typeface="Arial" charset="0"/>
              </a:rPr>
              <a:t>Incorporar en el proceso educativo acciones concretas destinadas al cambio conducta y al cambio social, integrar a los educandos en acciones colectivas innovadoras, introducirse al mundo de las tensiones, de los conflictos, de los dilemas.</a:t>
            </a:r>
            <a:endParaRPr lang="es-MX" dirty="0">
              <a:solidFill>
                <a:srgbClr val="000000"/>
              </a:solidFill>
              <a:latin typeface="Arial" charset="0"/>
              <a:cs typeface="Arial" charset="0"/>
            </a:endParaRPr>
          </a:p>
          <a:p>
            <a:endParaRPr lang="es-ES" dirty="0">
              <a:cs typeface="Times New Roman" pitchFamily="18" charset="0"/>
            </a:endParaRPr>
          </a:p>
          <a:p>
            <a:r>
              <a:rPr lang="es-ES" b="1" i="1" dirty="0">
                <a:solidFill>
                  <a:srgbClr val="000000"/>
                </a:solidFill>
                <a:latin typeface="Arial" charset="0"/>
                <a:cs typeface="Arial" charset="0"/>
              </a:rPr>
              <a:t>Una pedagogía de resoluciones de conflictos,</a:t>
            </a:r>
            <a:r>
              <a:rPr lang="es-ES" dirty="0">
                <a:solidFill>
                  <a:srgbClr val="000000"/>
                </a:solidFill>
                <a:latin typeface="Arial" charset="0"/>
                <a:cs typeface="Arial" charset="0"/>
              </a:rPr>
              <a:t> el conflicto es una dimensión importante de la realidad, por lo que es necesario enfrentarlo pedagógicamente</a:t>
            </a:r>
            <a:endParaRPr lang="es-ES" dirty="0">
              <a:cs typeface="Times New Roman" pitchFamily="18" charset="0"/>
            </a:endParaRPr>
          </a:p>
        </p:txBody>
      </p:sp>
      <p:sp>
        <p:nvSpPr>
          <p:cNvPr id="20483" name="Text Box 3"/>
          <p:cNvSpPr txBox="1">
            <a:spLocks noChangeArrowheads="1"/>
          </p:cNvSpPr>
          <p:nvPr/>
        </p:nvSpPr>
        <p:spPr bwMode="auto">
          <a:xfrm>
            <a:off x="762000" y="228600"/>
            <a:ext cx="7924800" cy="946150"/>
          </a:xfrm>
          <a:prstGeom prst="rect">
            <a:avLst/>
          </a:prstGeom>
          <a:solidFill>
            <a:srgbClr val="FFFF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99"/>
            </a:extrusionClr>
          </a:sp3d>
        </p:spPr>
        <p:txBody>
          <a:bodyPr>
            <a:spAutoFit/>
            <a:flatTx/>
          </a:bodyPr>
          <a:lstStyle/>
          <a:p>
            <a:r>
              <a:rPr lang="es-ES" sz="2800" b="1">
                <a:solidFill>
                  <a:srgbClr val="000000"/>
                </a:solidFill>
                <a:latin typeface="Arial" charset="0"/>
                <a:cs typeface="Arial" charset="0"/>
              </a:rPr>
              <a:t>Es necesario construir una nueva pedagogía</a:t>
            </a:r>
            <a:r>
              <a:rPr lang="es-MX" sz="2800" b="1">
                <a:solidFill>
                  <a:srgbClr val="000000"/>
                </a:solidFill>
                <a:latin typeface="Arial" charset="0"/>
                <a:cs typeface="Arial" charset="0"/>
              </a:rPr>
              <a:t> caracterizada por</a:t>
            </a:r>
            <a:endParaRPr lang="es-ES" sz="2800" b="1">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62000" y="381000"/>
            <a:ext cx="8153400" cy="4308872"/>
          </a:xfrm>
          <a:prstGeom prst="rect">
            <a:avLst/>
          </a:prstGeom>
          <a:solidFill>
            <a:srgbClr val="CC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CFFFF"/>
            </a:extrusionClr>
          </a:sp3d>
        </p:spPr>
        <p:txBody>
          <a:bodyPr>
            <a:spAutoFit/>
            <a:flatTx/>
          </a:bodyPr>
          <a:lstStyle/>
          <a:p>
            <a:r>
              <a:rPr lang="es-ES" sz="2800" b="1" i="1" dirty="0">
                <a:solidFill>
                  <a:srgbClr val="000000"/>
                </a:solidFill>
                <a:latin typeface="Arial" charset="0"/>
                <a:cs typeface="Arial" charset="0"/>
              </a:rPr>
              <a:t>Una pedagogía del cuerpo</a:t>
            </a:r>
            <a:r>
              <a:rPr lang="es-ES" i="1" dirty="0">
                <a:solidFill>
                  <a:srgbClr val="000000"/>
                </a:solidFill>
                <a:latin typeface="Arial" charset="0"/>
                <a:cs typeface="Arial" charset="0"/>
              </a:rPr>
              <a:t>, e</a:t>
            </a:r>
            <a:r>
              <a:rPr lang="es-ES" dirty="0">
                <a:solidFill>
                  <a:srgbClr val="000000"/>
                </a:solidFill>
                <a:latin typeface="Arial" charset="0"/>
                <a:cs typeface="Arial" charset="0"/>
              </a:rPr>
              <a:t>l respeto de mi propio cuerpo es un aprendizaje que me lleva al respeto del cuerpo de los demás, y de éste al respecto de la naturaleza y a la sociedad como cuerpo colectivo.</a:t>
            </a:r>
            <a:endParaRPr lang="es-MX" dirty="0">
              <a:solidFill>
                <a:srgbClr val="000000"/>
              </a:solidFill>
              <a:latin typeface="Arial" charset="0"/>
              <a:cs typeface="Arial" charset="0"/>
            </a:endParaRPr>
          </a:p>
          <a:p>
            <a:r>
              <a:rPr lang="es-ES" sz="2000" b="1" i="1" dirty="0">
                <a:solidFill>
                  <a:srgbClr val="000000"/>
                </a:solidFill>
                <a:latin typeface="Arial" charset="0"/>
                <a:cs typeface="Arial" charset="0"/>
              </a:rPr>
              <a:t>Una</a:t>
            </a:r>
            <a:r>
              <a:rPr lang="es-ES" b="1" i="1" dirty="0">
                <a:solidFill>
                  <a:srgbClr val="000000"/>
                </a:solidFill>
                <a:latin typeface="Arial" charset="0"/>
                <a:cs typeface="Arial" charset="0"/>
              </a:rPr>
              <a:t> </a:t>
            </a:r>
            <a:r>
              <a:rPr lang="es-ES" sz="2800" b="1" i="1" dirty="0">
                <a:solidFill>
                  <a:srgbClr val="000000"/>
                </a:solidFill>
                <a:latin typeface="Arial" charset="0"/>
                <a:cs typeface="Arial" charset="0"/>
              </a:rPr>
              <a:t>pedagogía de la responsabilidad</a:t>
            </a:r>
            <a:r>
              <a:rPr lang="es-ES" b="1" i="1" dirty="0">
                <a:solidFill>
                  <a:srgbClr val="000000"/>
                </a:solidFill>
                <a:latin typeface="Arial" charset="0"/>
                <a:cs typeface="Arial" charset="0"/>
              </a:rPr>
              <a:t>,</a:t>
            </a:r>
            <a:r>
              <a:rPr lang="es-ES" i="1" dirty="0">
                <a:solidFill>
                  <a:srgbClr val="000000"/>
                </a:solidFill>
                <a:latin typeface="Arial" charset="0"/>
                <a:cs typeface="Arial" charset="0"/>
              </a:rPr>
              <a:t> del </a:t>
            </a:r>
            <a:r>
              <a:rPr lang="es-ES" dirty="0">
                <a:solidFill>
                  <a:srgbClr val="000000"/>
                </a:solidFill>
                <a:latin typeface="Arial" charset="0"/>
                <a:cs typeface="Arial" charset="0"/>
              </a:rPr>
              <a:t>antropocentrismo al </a:t>
            </a:r>
            <a:r>
              <a:rPr lang="es-ES" dirty="0" err="1">
                <a:solidFill>
                  <a:srgbClr val="000000"/>
                </a:solidFill>
                <a:latin typeface="Arial" charset="0"/>
                <a:cs typeface="Arial" charset="0"/>
              </a:rPr>
              <a:t>biocentrismo</a:t>
            </a:r>
            <a:r>
              <a:rPr lang="es-ES" dirty="0">
                <a:solidFill>
                  <a:srgbClr val="000000"/>
                </a:solidFill>
                <a:latin typeface="Arial" charset="0"/>
                <a:cs typeface="Arial" charset="0"/>
              </a:rPr>
              <a:t>, lo que conduce al respeto por toda forma de vida y al rechazo del uso de la naturaleza y de los demás seres humanos con meros fines de lucro.</a:t>
            </a:r>
            <a:endParaRPr lang="es-MX" dirty="0">
              <a:solidFill>
                <a:srgbClr val="000000"/>
              </a:solidFill>
              <a:latin typeface="Arial" charset="0"/>
              <a:cs typeface="Arial" charset="0"/>
            </a:endParaRPr>
          </a:p>
          <a:p>
            <a:r>
              <a:rPr lang="es-ES" sz="2800" b="1" i="1" dirty="0">
                <a:solidFill>
                  <a:srgbClr val="000000"/>
                </a:solidFill>
                <a:latin typeface="Arial" charset="0"/>
                <a:cs typeface="Arial" charset="0"/>
              </a:rPr>
              <a:t>Una pedagogía de la integración</a:t>
            </a:r>
            <a:r>
              <a:rPr lang="es-ES" i="1" dirty="0">
                <a:solidFill>
                  <a:srgbClr val="000000"/>
                </a:solidFill>
                <a:latin typeface="Arial" charset="0"/>
                <a:cs typeface="Arial" charset="0"/>
              </a:rPr>
              <a:t>, </a:t>
            </a:r>
            <a:r>
              <a:rPr lang="es-ES" dirty="0">
                <a:solidFill>
                  <a:srgbClr val="000000"/>
                </a:solidFill>
                <a:latin typeface="Arial" charset="0"/>
                <a:cs typeface="Arial" charset="0"/>
              </a:rPr>
              <a:t>revertir tendencias individualistas hacia conductas de cooperación y solidaridad, integrar teoría con práctica, lo concreto con lo abstracto, el pensar con el hacer y con el sentir</a:t>
            </a:r>
            <a:endParaRPr lang="es-MX" dirty="0">
              <a:solidFill>
                <a:srgbClr val="000000"/>
              </a:solidFill>
              <a:latin typeface="Arial" charset="0"/>
              <a:cs typeface="Arial" charset="0"/>
            </a:endParaRPr>
          </a:p>
          <a:p>
            <a:r>
              <a:rPr lang="es-ES" sz="2800" b="1" i="1" dirty="0">
                <a:solidFill>
                  <a:srgbClr val="000000"/>
                </a:solidFill>
                <a:latin typeface="Arial" charset="0"/>
                <a:cs typeface="Arial" charset="0"/>
              </a:rPr>
              <a:t>Pedagogía del consenso</a:t>
            </a:r>
            <a:r>
              <a:rPr lang="es-ES" dirty="0">
                <a:solidFill>
                  <a:srgbClr val="000000"/>
                </a:solidFill>
                <a:latin typeface="Arial" charset="0"/>
                <a:cs typeface="Arial" charset="0"/>
              </a:rPr>
              <a:t>, un consenso que no se construye para anular diferencias, sino para asimilarlas crítica y democráticamente.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490066"/>
          </a:xfrm>
        </p:spPr>
        <p:txBody>
          <a:bodyPr>
            <a:normAutofit fontScale="90000"/>
          </a:bodyPr>
          <a:lstStyle/>
          <a:p>
            <a:pPr eaLnBrk="1" hangingPunct="1"/>
            <a:r>
              <a:rPr lang="es-ES" sz="1600" b="1" dirty="0" smtClean="0">
                <a:latin typeface="Verdana" pitchFamily="34" charset="0"/>
              </a:rPr>
              <a:t>Agenda de </a:t>
            </a:r>
            <a:r>
              <a:rPr lang="es-ES" sz="1600" b="1" dirty="0" smtClean="0">
                <a:latin typeface="Verdana" pitchFamily="34" charset="0"/>
              </a:rPr>
              <a:t>investigación y acción en el </a:t>
            </a:r>
            <a:r>
              <a:rPr lang="es-ES" sz="1600" b="1" dirty="0" err="1" smtClean="0">
                <a:latin typeface="Verdana" pitchFamily="34" charset="0"/>
              </a:rPr>
              <a:t>curriculum</a:t>
            </a:r>
            <a:r>
              <a:rPr lang="es-ES" sz="1600" b="1" dirty="0" smtClean="0">
                <a:latin typeface="Verdana" pitchFamily="34" charset="0"/>
              </a:rPr>
              <a:t> de la educación universitaria</a:t>
            </a:r>
            <a:r>
              <a:rPr lang="es-ES" dirty="0" smtClean="0"/>
              <a:t> </a:t>
            </a:r>
            <a:endParaRPr lang="es-ES" dirty="0" smtClean="0"/>
          </a:p>
        </p:txBody>
      </p:sp>
      <p:pic>
        <p:nvPicPr>
          <p:cNvPr id="30723" name="Picture 7" descr="j0195384"/>
          <p:cNvPicPr>
            <a:picLocks noGrp="1" noChangeAspect="1" noChangeArrowheads="1"/>
          </p:cNvPicPr>
          <p:nvPr>
            <p:ph type="clipArt" sz="half" idx="1"/>
          </p:nvPr>
        </p:nvPicPr>
        <p:blipFill>
          <a:blip r:embed="rId3" cstate="print"/>
          <a:srcRect/>
          <a:stretch>
            <a:fillRect/>
          </a:stretch>
        </p:blipFill>
        <p:spPr>
          <a:xfrm>
            <a:off x="1577975" y="2946400"/>
            <a:ext cx="1797050" cy="1833563"/>
          </a:xfrm>
        </p:spPr>
      </p:pic>
      <p:sp>
        <p:nvSpPr>
          <p:cNvPr id="30724" name="Rectangle 4"/>
          <p:cNvSpPr>
            <a:spLocks noGrp="1" noChangeArrowheads="1"/>
          </p:cNvSpPr>
          <p:nvPr>
            <p:ph type="body" sz="half" idx="2"/>
          </p:nvPr>
        </p:nvSpPr>
        <p:spPr>
          <a:xfrm>
            <a:off x="4644008" y="1196752"/>
            <a:ext cx="4038600" cy="5328592"/>
          </a:xfrm>
          <a:solidFill>
            <a:schemeClr val="tx2">
              <a:lumMod val="40000"/>
              <a:lumOff val="60000"/>
            </a:schemeClr>
          </a:solidFill>
        </p:spPr>
        <p:txBody>
          <a:bodyPr/>
          <a:lstStyle/>
          <a:p>
            <a:pPr eaLnBrk="1" hangingPunct="1"/>
            <a:endParaRPr lang="es-MX" sz="1400" b="1" dirty="0" smtClean="0">
              <a:latin typeface="Verdana" pitchFamily="34" charset="0"/>
            </a:endParaRPr>
          </a:p>
          <a:p>
            <a:pPr eaLnBrk="1" hangingPunct="1"/>
            <a:r>
              <a:rPr lang="es-MX" sz="1400" b="1" dirty="0" smtClean="0">
                <a:latin typeface="Verdana" pitchFamily="34" charset="0"/>
              </a:rPr>
              <a:t>La perspectiva teórica adecuada de sustentabilidad </a:t>
            </a:r>
          </a:p>
          <a:p>
            <a:pPr eaLnBrk="1" hangingPunct="1"/>
            <a:endParaRPr lang="es-MX" sz="1400" b="1" dirty="0" smtClean="0">
              <a:latin typeface="Verdana" pitchFamily="34" charset="0"/>
            </a:endParaRPr>
          </a:p>
          <a:p>
            <a:pPr eaLnBrk="1" hangingPunct="1"/>
            <a:r>
              <a:rPr lang="es-MX" sz="1400" b="1" dirty="0" smtClean="0">
                <a:latin typeface="Verdana" pitchFamily="34" charset="0"/>
              </a:rPr>
              <a:t>Articulación entre áreas de conocimiento, carreras y la perspectiva ambiental</a:t>
            </a:r>
            <a:r>
              <a:rPr lang="es-ES" sz="1400" dirty="0" smtClean="0">
                <a:latin typeface="Verdana" pitchFamily="34" charset="0"/>
              </a:rPr>
              <a:t> </a:t>
            </a:r>
            <a:r>
              <a:rPr lang="es-ES" sz="1400" b="1" dirty="0" smtClean="0">
                <a:latin typeface="Verdana" pitchFamily="34" charset="0"/>
              </a:rPr>
              <a:t>y de sustentabilidad</a:t>
            </a:r>
          </a:p>
          <a:p>
            <a:pPr eaLnBrk="1" hangingPunct="1"/>
            <a:endParaRPr lang="es-ES" sz="1400" dirty="0" smtClean="0">
              <a:latin typeface="Verdana" pitchFamily="34" charset="0"/>
            </a:endParaRPr>
          </a:p>
          <a:p>
            <a:pPr eaLnBrk="1" hangingPunct="1"/>
            <a:r>
              <a:rPr lang="es-ES" sz="1400" b="1" dirty="0" smtClean="0">
                <a:latin typeface="Verdana" pitchFamily="34" charset="0"/>
              </a:rPr>
              <a:t>Las metodologías curriculares en el plano ambiental y de la sustentabilidad</a:t>
            </a:r>
          </a:p>
          <a:p>
            <a:pPr eaLnBrk="1" hangingPunct="1"/>
            <a:endParaRPr lang="es-ES" sz="1400" b="1" dirty="0" smtClean="0">
              <a:latin typeface="Verdana" pitchFamily="34" charset="0"/>
            </a:endParaRPr>
          </a:p>
          <a:p>
            <a:pPr eaLnBrk="1" hangingPunct="1"/>
            <a:r>
              <a:rPr lang="es-ES" sz="1400" b="1" dirty="0" smtClean="0">
                <a:latin typeface="Verdana" pitchFamily="34" charset="0"/>
              </a:rPr>
              <a:t>La necesaria didáctica ambiental</a:t>
            </a:r>
          </a:p>
          <a:p>
            <a:pPr eaLnBrk="1" hangingPunct="1"/>
            <a:endParaRPr lang="es-ES" sz="1400" b="1" dirty="0" smtClean="0">
              <a:latin typeface="Verdana" pitchFamily="34" charset="0"/>
            </a:endParaRPr>
          </a:p>
          <a:p>
            <a:pPr eaLnBrk="1" hangingPunct="1"/>
            <a:r>
              <a:rPr lang="es-ES" sz="1400" b="1" dirty="0" smtClean="0">
                <a:latin typeface="Verdana" pitchFamily="34" charset="0"/>
              </a:rPr>
              <a:t>Materiales bibliográficos y de estudio </a:t>
            </a:r>
          </a:p>
          <a:p>
            <a:pPr eaLnBrk="1" hangingPunct="1"/>
            <a:endParaRPr lang="es-ES" sz="1400" b="1" dirty="0" smtClean="0">
              <a:latin typeface="Verdana" pitchFamily="34" charset="0"/>
            </a:endParaRPr>
          </a:p>
          <a:p>
            <a:pPr eaLnBrk="1" hangingPunct="1"/>
            <a:r>
              <a:rPr lang="es-ES" sz="1400" b="1" dirty="0" smtClean="0">
                <a:latin typeface="Verdana" pitchFamily="34" charset="0"/>
              </a:rPr>
              <a:t>La ineludible formación docente</a:t>
            </a:r>
          </a:p>
          <a:p>
            <a:pPr eaLnBrk="1" hangingPunct="1">
              <a:buFontTx/>
              <a:buNone/>
            </a:pPr>
            <a:endParaRPr lang="es-ES" sz="1400" b="1" dirty="0" smtClean="0">
              <a:latin typeface="Verdana" pitchFamily="34" charset="0"/>
            </a:endParaRPr>
          </a:p>
          <a:p>
            <a:pPr eaLnBrk="1" hangingPunct="1"/>
            <a:r>
              <a:rPr lang="es-ES" sz="1400" b="1" dirty="0" smtClean="0">
                <a:latin typeface="Verdana" pitchFamily="34" charset="0"/>
              </a:rPr>
              <a:t>Adecuaciones institucionales </a:t>
            </a:r>
          </a:p>
          <a:p>
            <a:pPr eaLnBrk="1" hangingPunct="1"/>
            <a:endParaRPr lang="es-ES" sz="1400" b="1" dirty="0" smtClean="0">
              <a:latin typeface="Verdana" pitchFamily="34" charset="0"/>
            </a:endParaRPr>
          </a:p>
          <a:p>
            <a:pPr eaLnBrk="1" hangingPunct="1"/>
            <a:endParaRPr lang="es-ES" sz="1400" b="1" dirty="0" smtClean="0">
              <a:latin typeface="Verdana" pitchFamily="34" charset="0"/>
            </a:endParaRPr>
          </a:p>
          <a:p>
            <a:pPr eaLnBrk="1" hangingPunct="1"/>
            <a:endParaRPr lang="es-ES" sz="1400" b="1" dirty="0" smtClean="0">
              <a:latin typeface="Verdan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09600" y="685800"/>
            <a:ext cx="7772400" cy="1470025"/>
          </a:xfrm>
          <a:solidFill>
            <a:srgbClr val="33CCFF"/>
          </a:solidFill>
          <a:ln>
            <a:solidFill>
              <a:srgbClr val="FFCC00"/>
            </a:solidFill>
          </a:ln>
        </p:spPr>
        <p:txBody>
          <a:bodyPr/>
          <a:lstStyle/>
          <a:p>
            <a:r>
              <a:rPr lang="es-MX" sz="4000" b="1">
                <a:solidFill>
                  <a:srgbClr val="000099"/>
                </a:solidFill>
              </a:rPr>
              <a:t>Continuará....</a:t>
            </a:r>
            <a:endParaRPr lang="es-ES" sz="4000" b="1">
              <a:solidFill>
                <a:srgbClr val="000099"/>
              </a:solidFill>
            </a:endParaRPr>
          </a:p>
        </p:txBody>
      </p:sp>
      <p:pic>
        <p:nvPicPr>
          <p:cNvPr id="9219" name="Picture 3" descr="C:\Documents and Settings\Ma. Teresa Bravo\Mis documentos\0ArchiTrabajoInterno\Mis imágenes\oso_polar.jpg"/>
          <p:cNvPicPr>
            <a:picLocks noChangeAspect="1" noChangeArrowheads="1"/>
          </p:cNvPicPr>
          <p:nvPr/>
        </p:nvPicPr>
        <p:blipFill>
          <a:blip r:embed="rId3" cstate="print"/>
          <a:srcRect/>
          <a:stretch>
            <a:fillRect/>
          </a:stretch>
        </p:blipFill>
        <p:spPr bwMode="auto">
          <a:xfrm>
            <a:off x="4724400" y="2438400"/>
            <a:ext cx="3505200" cy="2409825"/>
          </a:xfrm>
          <a:prstGeom prst="rect">
            <a:avLst/>
          </a:prstGeom>
          <a:noFill/>
        </p:spPr>
      </p:pic>
      <p:pic>
        <p:nvPicPr>
          <p:cNvPr id="9220" name="Picture 4" descr="C:\Documents and Settings\Ma. Teresa Bravo\Mis documentos\0ArchiTrabajoInterno\Mis imágenes\earth2.jpg"/>
          <p:cNvPicPr>
            <a:picLocks noChangeAspect="1" noChangeArrowheads="1"/>
          </p:cNvPicPr>
          <p:nvPr/>
        </p:nvPicPr>
        <p:blipFill>
          <a:blip r:embed="rId4" cstate="print"/>
          <a:srcRect/>
          <a:stretch>
            <a:fillRect/>
          </a:stretch>
        </p:blipFill>
        <p:spPr bwMode="auto">
          <a:xfrm>
            <a:off x="323528" y="980728"/>
            <a:ext cx="2390319" cy="2016224"/>
          </a:xfrm>
          <a:prstGeom prst="rect">
            <a:avLst/>
          </a:prstGeom>
          <a:noFill/>
        </p:spPr>
      </p:pic>
      <p:pic>
        <p:nvPicPr>
          <p:cNvPr id="5" name="Picture 6" descr="C:\Documents and Settings\Ma. Teresa Bravo\Mis documentos\0ArchiTrabajoInterno\Mis imágenes\CambioClimático.gif"/>
          <p:cNvPicPr>
            <a:picLocks noChangeAspect="1" noChangeArrowheads="1"/>
          </p:cNvPicPr>
          <p:nvPr/>
        </p:nvPicPr>
        <p:blipFill>
          <a:blip r:embed="rId5" cstate="print"/>
          <a:srcRect/>
          <a:stretch>
            <a:fillRect/>
          </a:stretch>
        </p:blipFill>
        <p:spPr bwMode="auto">
          <a:xfrm>
            <a:off x="1979712" y="3068960"/>
            <a:ext cx="1714500" cy="1714500"/>
          </a:xfrm>
          <a:prstGeom prst="rect">
            <a:avLst/>
          </a:prstGeom>
          <a:noFill/>
        </p:spPr>
      </p:pic>
      <p:pic>
        <p:nvPicPr>
          <p:cNvPr id="6" name="Picture 18" descr="C:\Documents and Settings\Ma. Teresa Bravo\Mis documentos\0ArchiTrabajoInterno\Mis imágenes\globtrans1.gif"/>
          <p:cNvPicPr>
            <a:picLocks noChangeAspect="1" noChangeArrowheads="1"/>
          </p:cNvPicPr>
          <p:nvPr/>
        </p:nvPicPr>
        <p:blipFill>
          <a:blip r:embed="rId6" cstate="print"/>
          <a:srcRect/>
          <a:stretch>
            <a:fillRect/>
          </a:stretch>
        </p:blipFill>
        <p:spPr bwMode="auto">
          <a:xfrm>
            <a:off x="2771800" y="4797152"/>
            <a:ext cx="1944216" cy="175647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5475" name="Rectangle 3"/>
          <p:cNvSpPr>
            <a:spLocks noChangeArrowheads="1"/>
          </p:cNvSpPr>
          <p:nvPr/>
        </p:nvSpPr>
        <p:spPr bwMode="auto">
          <a:xfrm>
            <a:off x="4333875" y="3109913"/>
            <a:ext cx="9144000" cy="0"/>
          </a:xfrm>
          <a:prstGeom prst="rect">
            <a:avLst/>
          </a:prstGeom>
          <a:noFill/>
          <a:ln w="9525">
            <a:noFill/>
            <a:miter lim="800000"/>
            <a:headEnd/>
            <a:tailEnd/>
          </a:ln>
          <a:effectLst/>
        </p:spPr>
        <p:txBody>
          <a:bodyPr>
            <a:spAutoFit/>
          </a:bodyPr>
          <a:lstStyle/>
          <a:p>
            <a:pPr fontAlgn="base">
              <a:spcBef>
                <a:spcPct val="0"/>
              </a:spcBef>
              <a:spcAft>
                <a:spcPct val="0"/>
              </a:spcAft>
            </a:pPr>
            <a:endParaRPr lang="es-MX" sz="2400" smtClean="0">
              <a:solidFill>
                <a:srgbClr val="000000"/>
              </a:solidFill>
            </a:endParaRPr>
          </a:p>
        </p:txBody>
      </p:sp>
      <p:sp>
        <p:nvSpPr>
          <p:cNvPr id="105477" name="Rectangle 5"/>
          <p:cNvSpPr>
            <a:spLocks noChangeArrowheads="1"/>
          </p:cNvSpPr>
          <p:nvPr/>
        </p:nvSpPr>
        <p:spPr bwMode="auto">
          <a:xfrm>
            <a:off x="4110038" y="3128963"/>
            <a:ext cx="9144000" cy="0"/>
          </a:xfrm>
          <a:prstGeom prst="rect">
            <a:avLst/>
          </a:prstGeom>
          <a:noFill/>
          <a:ln w="9525">
            <a:noFill/>
            <a:miter lim="800000"/>
            <a:headEnd/>
            <a:tailEnd/>
          </a:ln>
          <a:effectLst/>
        </p:spPr>
        <p:txBody>
          <a:bodyPr>
            <a:spAutoFit/>
          </a:bodyPr>
          <a:lstStyle/>
          <a:p>
            <a:pPr fontAlgn="base">
              <a:spcBef>
                <a:spcPct val="0"/>
              </a:spcBef>
              <a:spcAft>
                <a:spcPct val="0"/>
              </a:spcAft>
            </a:pPr>
            <a:endParaRPr lang="es-MX" sz="2400" smtClean="0">
              <a:solidFill>
                <a:srgbClr val="000000"/>
              </a:solidFill>
            </a:endParaRPr>
          </a:p>
        </p:txBody>
      </p:sp>
      <p:sp>
        <p:nvSpPr>
          <p:cNvPr id="105479" name="Rectangle 7"/>
          <p:cNvSpPr>
            <a:spLocks noChangeArrowheads="1"/>
          </p:cNvSpPr>
          <p:nvPr/>
        </p:nvSpPr>
        <p:spPr bwMode="auto">
          <a:xfrm>
            <a:off x="3810000" y="3076575"/>
            <a:ext cx="9144000" cy="0"/>
          </a:xfrm>
          <a:prstGeom prst="rect">
            <a:avLst/>
          </a:prstGeom>
          <a:noFill/>
          <a:ln w="9525">
            <a:noFill/>
            <a:miter lim="800000"/>
            <a:headEnd/>
            <a:tailEnd/>
          </a:ln>
          <a:effectLst/>
        </p:spPr>
        <p:txBody>
          <a:bodyPr>
            <a:spAutoFit/>
          </a:bodyPr>
          <a:lstStyle/>
          <a:p>
            <a:pPr fontAlgn="base">
              <a:spcBef>
                <a:spcPct val="0"/>
              </a:spcBef>
              <a:spcAft>
                <a:spcPct val="0"/>
              </a:spcAft>
            </a:pPr>
            <a:endParaRPr lang="es-MX" sz="2400" smtClean="0">
              <a:solidFill>
                <a:srgbClr val="000000"/>
              </a:solidFill>
            </a:endParaRPr>
          </a:p>
        </p:txBody>
      </p:sp>
      <p:sp>
        <p:nvSpPr>
          <p:cNvPr id="105481" name="Rectangle 9"/>
          <p:cNvSpPr>
            <a:spLocks noChangeArrowheads="1"/>
          </p:cNvSpPr>
          <p:nvPr/>
        </p:nvSpPr>
        <p:spPr bwMode="auto">
          <a:xfrm>
            <a:off x="3852863" y="3109913"/>
            <a:ext cx="9144000" cy="0"/>
          </a:xfrm>
          <a:prstGeom prst="rect">
            <a:avLst/>
          </a:prstGeom>
          <a:noFill/>
          <a:ln w="9525">
            <a:noFill/>
            <a:miter lim="800000"/>
            <a:headEnd/>
            <a:tailEnd/>
          </a:ln>
          <a:effectLst/>
        </p:spPr>
        <p:txBody>
          <a:bodyPr>
            <a:spAutoFit/>
          </a:bodyPr>
          <a:lstStyle/>
          <a:p>
            <a:pPr fontAlgn="base">
              <a:spcBef>
                <a:spcPct val="0"/>
              </a:spcBef>
              <a:spcAft>
                <a:spcPct val="0"/>
              </a:spcAft>
            </a:pPr>
            <a:endParaRPr lang="es-MX" sz="2400" smtClean="0">
              <a:solidFill>
                <a:srgbClr val="000000"/>
              </a:solidFill>
            </a:endParaRPr>
          </a:p>
        </p:txBody>
      </p:sp>
      <p:sp>
        <p:nvSpPr>
          <p:cNvPr id="11" name="10 CuadroTexto"/>
          <p:cNvSpPr txBox="1"/>
          <p:nvPr/>
        </p:nvSpPr>
        <p:spPr>
          <a:xfrm>
            <a:off x="1619672" y="764704"/>
            <a:ext cx="1146468" cy="923330"/>
          </a:xfrm>
          <a:prstGeom prst="rect">
            <a:avLst/>
          </a:prstGeom>
          <a:noFill/>
        </p:spPr>
        <p:txBody>
          <a:bodyPr wrap="none" rtlCol="0">
            <a:spAutoFit/>
          </a:bodyPr>
          <a:lstStyle/>
          <a:p>
            <a:r>
              <a:rPr lang="es-MX" b="1" dirty="0" smtClean="0">
                <a:solidFill>
                  <a:schemeClr val="bg1"/>
                </a:solidFill>
                <a:latin typeface="Verdana" pitchFamily="34" charset="0"/>
                <a:ea typeface="Verdana" pitchFamily="34" charset="0"/>
                <a:cs typeface="Verdana" pitchFamily="34" charset="0"/>
              </a:rPr>
              <a:t>Fin</a:t>
            </a:r>
          </a:p>
          <a:p>
            <a:endParaRPr lang="es-MX" b="1" dirty="0" smtClean="0">
              <a:solidFill>
                <a:schemeClr val="bg1"/>
              </a:solidFill>
              <a:latin typeface="Verdana" pitchFamily="34" charset="0"/>
              <a:ea typeface="Verdana" pitchFamily="34" charset="0"/>
              <a:cs typeface="Verdana" pitchFamily="34" charset="0"/>
            </a:endParaRPr>
          </a:p>
          <a:p>
            <a:r>
              <a:rPr lang="es-MX" b="1" dirty="0" smtClean="0">
                <a:solidFill>
                  <a:schemeClr val="bg1"/>
                </a:solidFill>
                <a:latin typeface="Verdana" pitchFamily="34" charset="0"/>
                <a:ea typeface="Verdana" pitchFamily="34" charset="0"/>
                <a:cs typeface="Verdana" pitchFamily="34" charset="0"/>
              </a:rPr>
              <a:t>Gracias</a:t>
            </a:r>
            <a:endParaRPr lang="es-MX" b="1" dirty="0">
              <a:solidFill>
                <a:schemeClr val="bg1"/>
              </a:solidFill>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s-ES" sz="3200" dirty="0" smtClean="0">
                <a:solidFill>
                  <a:srgbClr val="FF9900"/>
                </a:solidFill>
                <a:effectLst>
                  <a:outerShdw blurRad="38100" dist="38100" dir="2700000" algn="tl">
                    <a:srgbClr val="C0C0C0"/>
                  </a:outerShdw>
                </a:effectLst>
                <a:latin typeface="Arial Narrow" pitchFamily="34" charset="0"/>
              </a:rPr>
              <a:t/>
            </a:r>
            <a:br>
              <a:rPr lang="es-ES" sz="3200" dirty="0" smtClean="0">
                <a:solidFill>
                  <a:srgbClr val="FF9900"/>
                </a:solidFill>
                <a:effectLst>
                  <a:outerShdw blurRad="38100" dist="38100" dir="2700000" algn="tl">
                    <a:srgbClr val="C0C0C0"/>
                  </a:outerShdw>
                </a:effectLst>
                <a:latin typeface="Arial Narrow" pitchFamily="34" charset="0"/>
              </a:rPr>
            </a:br>
            <a:endParaRPr lang="es-ES" sz="3200" dirty="0" smtClean="0">
              <a:solidFill>
                <a:srgbClr val="FF9900"/>
              </a:solidFill>
              <a:effectLst>
                <a:outerShdw blurRad="38100" dist="38100" dir="2700000" algn="tl">
                  <a:srgbClr val="C0C0C0"/>
                </a:outerShdw>
              </a:effectLst>
              <a:latin typeface="Arial Narrow" pitchFamily="34" charset="0"/>
            </a:endParaRPr>
          </a:p>
        </p:txBody>
      </p:sp>
      <p:sp>
        <p:nvSpPr>
          <p:cNvPr id="7171" name="Rectangle 3"/>
          <p:cNvSpPr>
            <a:spLocks noGrp="1" noChangeArrowheads="1"/>
          </p:cNvSpPr>
          <p:nvPr>
            <p:ph type="body" sz="half" idx="1"/>
          </p:nvPr>
        </p:nvSpPr>
        <p:spPr/>
        <p:txBody>
          <a:bodyPr>
            <a:normAutofit lnSpcReduction="10000"/>
          </a:bodyPr>
          <a:lstStyle/>
          <a:p>
            <a:pPr eaLnBrk="1" hangingPunct="1">
              <a:buFontTx/>
              <a:buNone/>
            </a:pPr>
            <a:r>
              <a:rPr lang="es-ES" sz="1400" b="1" dirty="0" smtClean="0">
                <a:latin typeface="Verdana" pitchFamily="34" charset="0"/>
                <a:ea typeface="Verdana" pitchFamily="34" charset="0"/>
                <a:cs typeface="Verdana" pitchFamily="34" charset="0"/>
              </a:rPr>
              <a:t>La </a:t>
            </a:r>
            <a:r>
              <a:rPr lang="es-ES" sz="1400" b="1" dirty="0" err="1" smtClean="0">
                <a:latin typeface="Verdana" pitchFamily="34" charset="0"/>
                <a:ea typeface="Verdana" pitchFamily="34" charset="0"/>
                <a:cs typeface="Verdana" pitchFamily="34" charset="0"/>
              </a:rPr>
              <a:t>EA</a:t>
            </a:r>
            <a:r>
              <a:rPr lang="es-ES" sz="1400" b="1" dirty="0" smtClean="0">
                <a:latin typeface="Verdana" pitchFamily="34" charset="0"/>
                <a:ea typeface="Verdana" pitchFamily="34" charset="0"/>
                <a:cs typeface="Verdana" pitchFamily="34" charset="0"/>
              </a:rPr>
              <a:t> una nueva concepción educativa.</a:t>
            </a:r>
          </a:p>
          <a:p>
            <a:pPr eaLnBrk="1" hangingPunct="1">
              <a:buFontTx/>
              <a:buNone/>
            </a:pPr>
            <a:endParaRPr lang="es-ES" sz="1400" b="1" dirty="0" smtClean="0">
              <a:latin typeface="Verdana" pitchFamily="34" charset="0"/>
              <a:ea typeface="Verdana" pitchFamily="34" charset="0"/>
              <a:cs typeface="Verdana" pitchFamily="34" charset="0"/>
            </a:endParaRPr>
          </a:p>
          <a:p>
            <a:pPr eaLnBrk="1" hangingPunct="1">
              <a:buFontTx/>
              <a:buNone/>
            </a:pPr>
            <a:r>
              <a:rPr lang="es-ES_tradnl" sz="1400" b="1" dirty="0" smtClean="0">
                <a:latin typeface="Verdana" pitchFamily="34" charset="0"/>
                <a:ea typeface="Verdana" pitchFamily="34" charset="0"/>
                <a:cs typeface="Verdana" pitchFamily="34" charset="0"/>
              </a:rPr>
              <a:t>Aparece y se consolida en la década de los 70s, surge en el marco de la</a:t>
            </a:r>
            <a:r>
              <a:rPr lang="es-ES" sz="1400" b="1" dirty="0" smtClean="0">
                <a:latin typeface="Verdana" pitchFamily="34" charset="0"/>
                <a:ea typeface="Verdana" pitchFamily="34" charset="0"/>
                <a:cs typeface="Verdana" pitchFamily="34" charset="0"/>
              </a:rPr>
              <a:t> Conferencia de las Naciones Unidas sobre el Medio Humano</a:t>
            </a:r>
            <a:r>
              <a:rPr lang="es-ES_tradnl" sz="1400" b="1" dirty="0" smtClean="0">
                <a:latin typeface="Verdana" pitchFamily="34" charset="0"/>
                <a:ea typeface="Verdana" pitchFamily="34" charset="0"/>
                <a:cs typeface="Verdana" pitchFamily="34" charset="0"/>
              </a:rPr>
              <a:t> realizada en Estocolmo en 1972, posteriormente, avanza en </a:t>
            </a:r>
            <a:r>
              <a:rPr lang="es-ES" sz="1400" b="1" dirty="0" smtClean="0">
                <a:latin typeface="Verdana" pitchFamily="34" charset="0"/>
                <a:ea typeface="Verdana" pitchFamily="34" charset="0"/>
                <a:cs typeface="Verdana" pitchFamily="34" charset="0"/>
              </a:rPr>
              <a:t>el Seminario Internacional de Educación Ambiental (Belgrado, 1975) hasta llegar a la citada Conferencia Intergubernamental de Educación Ambiental (</a:t>
            </a:r>
            <a:r>
              <a:rPr lang="es-ES" sz="1400" b="1" dirty="0" err="1" smtClean="0">
                <a:latin typeface="Verdana" pitchFamily="34" charset="0"/>
                <a:ea typeface="Verdana" pitchFamily="34" charset="0"/>
                <a:cs typeface="Verdana" pitchFamily="34" charset="0"/>
              </a:rPr>
              <a:t>Tbilisi</a:t>
            </a:r>
            <a:r>
              <a:rPr lang="es-ES" sz="1400" b="1" dirty="0" smtClean="0">
                <a:latin typeface="Verdana" pitchFamily="34" charset="0"/>
                <a:ea typeface="Verdana" pitchFamily="34" charset="0"/>
                <a:cs typeface="Verdana" pitchFamily="34" charset="0"/>
              </a:rPr>
              <a:t>, 1977) que se convierte en la reunión constitutiva del campo de la </a:t>
            </a:r>
            <a:r>
              <a:rPr lang="es-ES" sz="1400" b="1" dirty="0" err="1" smtClean="0">
                <a:latin typeface="Verdana" pitchFamily="34" charset="0"/>
                <a:ea typeface="Verdana" pitchFamily="34" charset="0"/>
                <a:cs typeface="Verdana" pitchFamily="34" charset="0"/>
              </a:rPr>
              <a:t>EA</a:t>
            </a:r>
            <a:r>
              <a:rPr lang="es-ES" sz="1400" b="1" dirty="0" smtClean="0">
                <a:latin typeface="Verdana" pitchFamily="34" charset="0"/>
                <a:ea typeface="Verdana" pitchFamily="34" charset="0"/>
                <a:cs typeface="Verdana" pitchFamily="34" charset="0"/>
              </a:rPr>
              <a:t>. </a:t>
            </a:r>
          </a:p>
          <a:p>
            <a:pPr eaLnBrk="1" hangingPunct="1">
              <a:buFontTx/>
              <a:buNone/>
            </a:pPr>
            <a:endParaRPr lang="es-ES" sz="1400" b="1" dirty="0" smtClean="0">
              <a:latin typeface="Verdana" pitchFamily="34" charset="0"/>
              <a:ea typeface="Verdana" pitchFamily="34" charset="0"/>
              <a:cs typeface="Verdana" pitchFamily="34" charset="0"/>
            </a:endParaRPr>
          </a:p>
          <a:p>
            <a:pPr eaLnBrk="1" hangingPunct="1">
              <a:buFontTx/>
              <a:buNone/>
            </a:pPr>
            <a:r>
              <a:rPr lang="es-ES" sz="1400" b="1" dirty="0" smtClean="0">
                <a:latin typeface="Verdana" pitchFamily="34" charset="0"/>
                <a:ea typeface="Verdana" pitchFamily="34" charset="0"/>
                <a:cs typeface="Verdana" pitchFamily="34" charset="0"/>
              </a:rPr>
              <a:t>Vigencia que va de 1972 hasta finales de 1980 </a:t>
            </a:r>
            <a:endParaRPr lang="es-MX" sz="1400" b="1" dirty="0" smtClean="0">
              <a:latin typeface="Verdana" pitchFamily="34" charset="0"/>
              <a:ea typeface="Verdana" pitchFamily="34" charset="0"/>
              <a:cs typeface="Verdana" pitchFamily="34" charset="0"/>
            </a:endParaRPr>
          </a:p>
          <a:p>
            <a:pPr eaLnBrk="1" hangingPunct="1">
              <a:buFontTx/>
              <a:buNone/>
            </a:pPr>
            <a:endParaRPr lang="es-ES" sz="2000" b="1" dirty="0" smtClean="0">
              <a:solidFill>
                <a:schemeClr val="accent2"/>
              </a:solidFill>
            </a:endParaRPr>
          </a:p>
        </p:txBody>
      </p:sp>
      <p:pic>
        <p:nvPicPr>
          <p:cNvPr id="7172" name="Picture 6" descr="C:\Documents and Settings\Ma. Teresa Bravo\Mis documentos\0ArchiTrabajoInterno\Mis imágenes\eco-portada.jpg"/>
          <p:cNvPicPr>
            <a:picLocks noGrp="1" noChangeAspect="1" noChangeArrowheads="1"/>
          </p:cNvPicPr>
          <p:nvPr>
            <p:ph type="clipArt" sz="half" idx="2"/>
          </p:nvPr>
        </p:nvPicPr>
        <p:blipFill>
          <a:blip r:embed="rId2" cstate="print"/>
          <a:srcRect/>
          <a:stretch>
            <a:fillRect/>
          </a:stretch>
        </p:blipFill>
        <p:spPr>
          <a:xfrm>
            <a:off x="4648200" y="2036763"/>
            <a:ext cx="3810000" cy="4003675"/>
          </a:xfrm>
          <a:noFill/>
        </p:spPr>
      </p:pic>
      <p:pic>
        <p:nvPicPr>
          <p:cNvPr id="7173" name="4 Imagen" descr="2D1BF7E16E68AB67C416CAB173FAB_h498_w598_m2_q90_cRLraBdBr.jpg"/>
          <p:cNvPicPr>
            <a:picLocks noChangeAspect="1"/>
          </p:cNvPicPr>
          <p:nvPr/>
        </p:nvPicPr>
        <p:blipFill>
          <a:blip r:embed="rId3" cstate="print"/>
          <a:srcRect/>
          <a:stretch>
            <a:fillRect/>
          </a:stretch>
        </p:blipFill>
        <p:spPr bwMode="auto">
          <a:xfrm>
            <a:off x="2627313" y="476250"/>
            <a:ext cx="2179637"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288032" y="476672"/>
          <a:ext cx="8676456"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Rectangle 2"/>
          <p:cNvSpPr>
            <a:spLocks noGrp="1" noChangeArrowheads="1"/>
          </p:cNvSpPr>
          <p:nvPr>
            <p:ph type="title"/>
          </p:nvPr>
        </p:nvSpPr>
        <p:spPr>
          <a:xfrm>
            <a:off x="3059832" y="3212976"/>
            <a:ext cx="3168352" cy="408657"/>
          </a:xfrm>
        </p:spPr>
        <p:txBody>
          <a:bodyPr rtlCol="0">
            <a:no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s-CR" sz="3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a:t>
            </a: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Dimensión</a:t>
            </a:r>
            <a:b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Ambiental </a:t>
            </a:r>
            <a:endParaRPr lang="es-E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288032" y="476672"/>
          <a:ext cx="8676456"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Rectangle 2"/>
          <p:cNvSpPr>
            <a:spLocks noGrp="1" noChangeArrowheads="1"/>
          </p:cNvSpPr>
          <p:nvPr>
            <p:ph type="title"/>
          </p:nvPr>
        </p:nvSpPr>
        <p:spPr>
          <a:xfrm>
            <a:off x="3059832" y="3212976"/>
            <a:ext cx="3168352" cy="408657"/>
          </a:xfrm>
        </p:spPr>
        <p:txBody>
          <a:bodyPr rtlCol="0">
            <a:noAutofit/>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es-C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 como </a:t>
            </a:r>
            <a:r>
              <a:rPr lang="es-CR"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PROCESO</a:t>
            </a:r>
            <a:endParaRPr lang="es-ES"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57200" y="274638"/>
            <a:ext cx="8229600" cy="490537"/>
          </a:xfrm>
        </p:spPr>
        <p:txBody>
          <a:bodyPr>
            <a:normAutofit fontScale="90000"/>
          </a:bodyPr>
          <a:lstStyle/>
          <a:p>
            <a:r>
              <a:rPr lang="es-ES" sz="5400" dirty="0" smtClean="0">
                <a:latin typeface="Verdana" pitchFamily="34" charset="0"/>
                <a:ea typeface="Verdana" pitchFamily="34" charset="0"/>
                <a:cs typeface="Verdana" pitchFamily="34" charset="0"/>
              </a:rPr>
              <a:t/>
            </a:r>
            <a:br>
              <a:rPr lang="es-ES" sz="5400" dirty="0" smtClean="0">
                <a:latin typeface="Verdana" pitchFamily="34" charset="0"/>
                <a:ea typeface="Verdana" pitchFamily="34" charset="0"/>
                <a:cs typeface="Verdana" pitchFamily="34" charset="0"/>
              </a:rPr>
            </a:br>
            <a:endParaRPr lang="es-MX" sz="2400" dirty="0" smtClean="0">
              <a:solidFill>
                <a:srgbClr val="0070C0"/>
              </a:solidFill>
            </a:endParaRPr>
          </a:p>
        </p:txBody>
      </p:sp>
      <p:sp>
        <p:nvSpPr>
          <p:cNvPr id="15363" name="2 Marcador de contenido"/>
          <p:cNvSpPr>
            <a:spLocks noGrp="1"/>
          </p:cNvSpPr>
          <p:nvPr>
            <p:ph sz="half" idx="1"/>
          </p:nvPr>
        </p:nvSpPr>
        <p:spPr>
          <a:xfrm>
            <a:off x="457200" y="836712"/>
            <a:ext cx="4038600" cy="5688632"/>
          </a:xfrm>
        </p:spPr>
        <p:txBody>
          <a:bodyPr>
            <a:normAutofit/>
          </a:bodyPr>
          <a:lstStyle/>
          <a:p>
            <a:pPr>
              <a:buNone/>
            </a:pPr>
            <a:r>
              <a:rPr lang="es-ES" sz="1400" b="1" dirty="0" smtClean="0">
                <a:solidFill>
                  <a:schemeClr val="accent1"/>
                </a:solidFill>
                <a:latin typeface="Verdana" pitchFamily="34" charset="0"/>
                <a:ea typeface="Verdana" pitchFamily="34" charset="0"/>
                <a:cs typeface="Verdana" pitchFamily="34" charset="0"/>
              </a:rPr>
              <a:t>Perspectiva de Sustentabilidad</a:t>
            </a:r>
            <a:r>
              <a:rPr lang="es-ES" sz="1400" b="1" dirty="0">
                <a:solidFill>
                  <a:schemeClr val="accent1"/>
                </a:solidFill>
                <a:latin typeface="Verdana" pitchFamily="34" charset="0"/>
                <a:ea typeface="Verdana" pitchFamily="34" charset="0"/>
                <a:cs typeface="Verdana" pitchFamily="34" charset="0"/>
              </a:rPr>
              <a:t>,</a:t>
            </a:r>
            <a:r>
              <a:rPr lang="es-ES" sz="1400" b="1" dirty="0" smtClean="0">
                <a:solidFill>
                  <a:schemeClr val="accent1"/>
                </a:solidFill>
                <a:latin typeface="Verdana" pitchFamily="34" charset="0"/>
                <a:ea typeface="Verdana" pitchFamily="34" charset="0"/>
                <a:cs typeface="Verdana" pitchFamily="34" charset="0"/>
              </a:rPr>
              <a:t> 1990 </a:t>
            </a:r>
            <a:endParaRPr lang="es-MX" sz="1200" dirty="0" smtClean="0">
              <a:latin typeface="Verdana" pitchFamily="34" charset="0"/>
              <a:ea typeface="Verdana" pitchFamily="34" charset="0"/>
              <a:cs typeface="Verdana" pitchFamily="34" charset="0"/>
            </a:endParaRPr>
          </a:p>
          <a:p>
            <a:r>
              <a:rPr lang="es-MX" sz="1200" dirty="0" smtClean="0">
                <a:latin typeface="Verdana" pitchFamily="34" charset="0"/>
                <a:ea typeface="Verdana" pitchFamily="34" charset="0"/>
                <a:cs typeface="Verdana" pitchFamily="34" charset="0"/>
              </a:rPr>
              <a:t>Propone la construcción de un modelo de desarrollo integral.</a:t>
            </a:r>
          </a:p>
          <a:p>
            <a:endParaRPr lang="es-MX" sz="1200" dirty="0" smtClean="0">
              <a:latin typeface="Verdana" pitchFamily="34" charset="0"/>
              <a:ea typeface="Verdana" pitchFamily="34" charset="0"/>
              <a:cs typeface="Verdana" pitchFamily="34" charset="0"/>
            </a:endParaRPr>
          </a:p>
          <a:p>
            <a:r>
              <a:rPr lang="es-MX" sz="1200" dirty="0" smtClean="0">
                <a:latin typeface="Verdana" pitchFamily="34" charset="0"/>
                <a:ea typeface="Verdana" pitchFamily="34" charset="0"/>
                <a:cs typeface="Verdana" pitchFamily="34" charset="0"/>
              </a:rPr>
              <a:t>Involucra la idea de un desarrollo a largo plazo. </a:t>
            </a:r>
          </a:p>
          <a:p>
            <a:pPr>
              <a:buNone/>
            </a:pPr>
            <a:r>
              <a:rPr lang="es-MX" sz="1200" dirty="0" smtClean="0">
                <a:latin typeface="Verdana" pitchFamily="34" charset="0"/>
                <a:ea typeface="Verdana" pitchFamily="34" charset="0"/>
                <a:cs typeface="Verdana" pitchFamily="34" charset="0"/>
              </a:rPr>
              <a:t> </a:t>
            </a:r>
          </a:p>
          <a:p>
            <a:pPr>
              <a:buNone/>
            </a:pPr>
            <a:r>
              <a:rPr lang="es-MX" sz="1400" b="1" dirty="0" smtClean="0">
                <a:solidFill>
                  <a:schemeClr val="accent1">
                    <a:lumMod val="75000"/>
                  </a:schemeClr>
                </a:solidFill>
                <a:latin typeface="Verdana" pitchFamily="34" charset="0"/>
                <a:ea typeface="Verdana" pitchFamily="34" charset="0"/>
                <a:cs typeface="Verdana" pitchFamily="34" charset="0"/>
              </a:rPr>
              <a:t>Desarrollo </a:t>
            </a:r>
            <a:r>
              <a:rPr lang="es-MX" sz="1400" b="1" dirty="0" smtClean="0">
                <a:solidFill>
                  <a:schemeClr val="accent1">
                    <a:lumMod val="75000"/>
                  </a:schemeClr>
                </a:solidFill>
                <a:latin typeface="Verdana" pitchFamily="34" charset="0"/>
                <a:ea typeface="Verdana" pitchFamily="34" charset="0"/>
                <a:cs typeface="Verdana" pitchFamily="34" charset="0"/>
              </a:rPr>
              <a:t>Sustentable</a:t>
            </a:r>
            <a:endParaRPr lang="es-MX" sz="1400" b="1" dirty="0" smtClean="0">
              <a:solidFill>
                <a:schemeClr val="accent1">
                  <a:lumMod val="75000"/>
                </a:schemeClr>
              </a:solidFill>
              <a:latin typeface="Verdana" pitchFamily="34" charset="0"/>
              <a:ea typeface="Verdana" pitchFamily="34" charset="0"/>
              <a:cs typeface="Verdana" pitchFamily="34" charset="0"/>
            </a:endParaRPr>
          </a:p>
          <a:p>
            <a:pPr>
              <a:buNone/>
            </a:pPr>
            <a:endParaRPr lang="es-MX" sz="1400" b="1" dirty="0" smtClean="0">
              <a:solidFill>
                <a:schemeClr val="accent1">
                  <a:lumMod val="75000"/>
                </a:schemeClr>
              </a:solidFill>
              <a:latin typeface="Verdana" pitchFamily="34" charset="0"/>
              <a:ea typeface="Verdana" pitchFamily="34" charset="0"/>
              <a:cs typeface="Verdana" pitchFamily="34" charset="0"/>
            </a:endParaRPr>
          </a:p>
          <a:p>
            <a:r>
              <a:rPr lang="es-ES" sz="1400" b="1" dirty="0" smtClean="0">
                <a:solidFill>
                  <a:schemeClr val="accent1">
                    <a:lumMod val="75000"/>
                  </a:schemeClr>
                </a:solidFill>
                <a:latin typeface="Verdana" pitchFamily="34" charset="0"/>
                <a:ea typeface="Verdana" pitchFamily="34" charset="0"/>
                <a:cs typeface="Verdana" pitchFamily="34" charset="0"/>
              </a:rPr>
              <a:t>1983 Informe </a:t>
            </a:r>
            <a:r>
              <a:rPr lang="es-ES" sz="1400" b="1" dirty="0" err="1" smtClean="0">
                <a:solidFill>
                  <a:schemeClr val="accent1">
                    <a:lumMod val="75000"/>
                  </a:schemeClr>
                </a:solidFill>
                <a:latin typeface="Verdana" pitchFamily="34" charset="0"/>
                <a:ea typeface="Verdana" pitchFamily="34" charset="0"/>
                <a:cs typeface="Verdana" pitchFamily="34" charset="0"/>
              </a:rPr>
              <a:t>Brundtland</a:t>
            </a:r>
            <a:endParaRPr lang="es-ES" sz="1400" b="1" dirty="0" smtClean="0">
              <a:solidFill>
                <a:schemeClr val="accent1">
                  <a:lumMod val="75000"/>
                </a:schemeClr>
              </a:solidFill>
              <a:latin typeface="Verdana" pitchFamily="34" charset="0"/>
              <a:ea typeface="Verdana" pitchFamily="34" charset="0"/>
              <a:cs typeface="Verdana" pitchFamily="34" charset="0"/>
            </a:endParaRPr>
          </a:p>
          <a:p>
            <a:pPr>
              <a:buNone/>
            </a:pPr>
            <a:endParaRPr lang="es-ES" sz="1400" b="1" dirty="0" smtClean="0">
              <a:solidFill>
                <a:schemeClr val="accent1">
                  <a:lumMod val="75000"/>
                </a:schemeClr>
              </a:solidFill>
              <a:latin typeface="Verdana" pitchFamily="34" charset="0"/>
              <a:ea typeface="Verdana" pitchFamily="34" charset="0"/>
              <a:cs typeface="Verdana" pitchFamily="34" charset="0"/>
            </a:endParaRPr>
          </a:p>
          <a:p>
            <a:endParaRPr lang="es-ES" sz="1400" b="1" dirty="0" smtClean="0">
              <a:solidFill>
                <a:schemeClr val="accent1">
                  <a:lumMod val="75000"/>
                </a:schemeClr>
              </a:solidFill>
              <a:latin typeface="Verdana" pitchFamily="34" charset="0"/>
              <a:ea typeface="Verdana" pitchFamily="34" charset="0"/>
              <a:cs typeface="Verdana" pitchFamily="34" charset="0"/>
            </a:endParaRPr>
          </a:p>
          <a:p>
            <a:r>
              <a:rPr lang="es-ES" sz="1400" b="1" dirty="0" smtClean="0">
                <a:solidFill>
                  <a:schemeClr val="accent1">
                    <a:lumMod val="75000"/>
                  </a:schemeClr>
                </a:solidFill>
                <a:latin typeface="Verdana" pitchFamily="34" charset="0"/>
                <a:ea typeface="Verdana" pitchFamily="34" charset="0"/>
                <a:cs typeface="Verdana" pitchFamily="34" charset="0"/>
              </a:rPr>
              <a:t>1987 Publicación de Nuestro Futuro Común </a:t>
            </a:r>
          </a:p>
          <a:p>
            <a:endParaRPr lang="es-ES" sz="1400" b="1" dirty="0" smtClean="0">
              <a:solidFill>
                <a:schemeClr val="accent1">
                  <a:lumMod val="75000"/>
                </a:schemeClr>
              </a:solidFill>
              <a:latin typeface="Verdana" pitchFamily="34" charset="0"/>
              <a:ea typeface="Verdana" pitchFamily="34" charset="0"/>
              <a:cs typeface="Verdana" pitchFamily="34" charset="0"/>
            </a:endParaRPr>
          </a:p>
          <a:p>
            <a:endParaRPr lang="es-ES" sz="1400" b="1" dirty="0" smtClean="0">
              <a:solidFill>
                <a:schemeClr val="accent1">
                  <a:lumMod val="75000"/>
                </a:schemeClr>
              </a:solidFill>
              <a:latin typeface="Verdana" pitchFamily="34" charset="0"/>
              <a:ea typeface="Verdana" pitchFamily="34" charset="0"/>
              <a:cs typeface="Verdana" pitchFamily="34" charset="0"/>
            </a:endParaRPr>
          </a:p>
          <a:p>
            <a:r>
              <a:rPr lang="es-ES" sz="1400" b="1" dirty="0" smtClean="0">
                <a:solidFill>
                  <a:schemeClr val="accent1">
                    <a:lumMod val="75000"/>
                  </a:schemeClr>
                </a:solidFill>
                <a:latin typeface="Verdana" pitchFamily="34" charset="0"/>
                <a:ea typeface="Verdana" pitchFamily="34" charset="0"/>
                <a:cs typeface="Verdana" pitchFamily="34" charset="0"/>
              </a:rPr>
              <a:t>1992 Cumbre de la Tierra </a:t>
            </a:r>
          </a:p>
          <a:p>
            <a:endParaRPr lang="es-ES" sz="1400" b="1" dirty="0" smtClean="0">
              <a:solidFill>
                <a:schemeClr val="accent1">
                  <a:lumMod val="75000"/>
                </a:schemeClr>
              </a:solidFill>
              <a:latin typeface="Verdana" pitchFamily="34" charset="0"/>
              <a:ea typeface="Verdana" pitchFamily="34" charset="0"/>
              <a:cs typeface="Verdana" pitchFamily="34" charset="0"/>
            </a:endParaRPr>
          </a:p>
          <a:p>
            <a:endParaRPr lang="es-ES" sz="1400" b="1" dirty="0" smtClean="0">
              <a:solidFill>
                <a:schemeClr val="accent1">
                  <a:lumMod val="75000"/>
                </a:schemeClr>
              </a:solidFill>
              <a:latin typeface="Verdana" pitchFamily="34" charset="0"/>
              <a:ea typeface="Verdana" pitchFamily="34" charset="0"/>
              <a:cs typeface="Verdana" pitchFamily="34" charset="0"/>
            </a:endParaRPr>
          </a:p>
          <a:p>
            <a:r>
              <a:rPr lang="es-ES" sz="1400" b="1" dirty="0" smtClean="0">
                <a:solidFill>
                  <a:schemeClr val="accent1">
                    <a:lumMod val="75000"/>
                  </a:schemeClr>
                </a:solidFill>
                <a:latin typeface="Verdana" pitchFamily="34" charset="0"/>
                <a:ea typeface="Verdana" pitchFamily="34" charset="0"/>
                <a:cs typeface="Verdana" pitchFamily="34" charset="0"/>
              </a:rPr>
              <a:t>Agenda 21</a:t>
            </a:r>
          </a:p>
          <a:p>
            <a:endParaRPr lang="es-ES" sz="1400" b="1" dirty="0" smtClean="0">
              <a:solidFill>
                <a:schemeClr val="accent1">
                  <a:lumMod val="75000"/>
                </a:schemeClr>
              </a:solidFill>
              <a:latin typeface="Verdana" pitchFamily="34" charset="0"/>
              <a:ea typeface="Verdana" pitchFamily="34" charset="0"/>
              <a:cs typeface="Verdana" pitchFamily="34" charset="0"/>
            </a:endParaRPr>
          </a:p>
          <a:p>
            <a:pPr>
              <a:buNone/>
            </a:pPr>
            <a:endParaRPr lang="es-MX" sz="1400" dirty="0" smtClean="0">
              <a:latin typeface="Verdana" pitchFamily="34" charset="0"/>
              <a:ea typeface="Verdana" pitchFamily="34" charset="0"/>
              <a:cs typeface="Verdana" pitchFamily="34" charset="0"/>
            </a:endParaRPr>
          </a:p>
        </p:txBody>
      </p:sp>
      <p:sp>
        <p:nvSpPr>
          <p:cNvPr id="15364" name="3 Marcador de contenido"/>
          <p:cNvSpPr>
            <a:spLocks noGrp="1"/>
          </p:cNvSpPr>
          <p:nvPr>
            <p:ph sz="quarter" idx="2"/>
          </p:nvPr>
        </p:nvSpPr>
        <p:spPr>
          <a:xfrm>
            <a:off x="4716016" y="764704"/>
            <a:ext cx="4038600" cy="2736304"/>
          </a:xfrm>
        </p:spPr>
        <p:txBody>
          <a:bodyPr>
            <a:normAutofit/>
          </a:bodyPr>
          <a:lstStyle/>
          <a:p>
            <a:endParaRPr lang="es-ES" sz="1000" b="1" dirty="0">
              <a:solidFill>
                <a:schemeClr val="accent1">
                  <a:lumMod val="75000"/>
                </a:schemeClr>
              </a:solidFill>
              <a:latin typeface="Verdana" pitchFamily="34" charset="0"/>
              <a:ea typeface="Verdana" pitchFamily="34" charset="0"/>
              <a:cs typeface="Verdana" pitchFamily="34" charset="0"/>
            </a:endParaRPr>
          </a:p>
          <a:p>
            <a:r>
              <a:rPr lang="es-ES" sz="1100" b="1" dirty="0" smtClean="0">
                <a:solidFill>
                  <a:schemeClr val="accent1">
                    <a:lumMod val="75000"/>
                  </a:schemeClr>
                </a:solidFill>
                <a:latin typeface="Verdana" pitchFamily="34" charset="0"/>
                <a:ea typeface="Verdana" pitchFamily="34" charset="0"/>
                <a:cs typeface="Verdana" pitchFamily="34" charset="0"/>
              </a:rPr>
              <a:t>1997 Rio más 5 </a:t>
            </a:r>
          </a:p>
          <a:p>
            <a:endParaRPr lang="es-ES" sz="1000" b="1" dirty="0" smtClean="0">
              <a:solidFill>
                <a:schemeClr val="accent1">
                  <a:lumMod val="75000"/>
                </a:schemeClr>
              </a:solidFill>
              <a:latin typeface="Verdana" pitchFamily="34" charset="0"/>
              <a:ea typeface="Verdana" pitchFamily="34" charset="0"/>
              <a:cs typeface="Verdana" pitchFamily="34" charset="0"/>
            </a:endParaRPr>
          </a:p>
          <a:p>
            <a:endParaRPr lang="es-ES" sz="1000" b="1" dirty="0" smtClean="0">
              <a:solidFill>
                <a:schemeClr val="accent1">
                  <a:lumMod val="75000"/>
                </a:schemeClr>
              </a:solidFill>
              <a:latin typeface="Verdana" pitchFamily="34" charset="0"/>
              <a:ea typeface="Verdana" pitchFamily="34" charset="0"/>
              <a:cs typeface="Verdana" pitchFamily="34" charset="0"/>
            </a:endParaRPr>
          </a:p>
          <a:p>
            <a:endParaRPr lang="es-ES" sz="1000" b="1" dirty="0" smtClean="0">
              <a:solidFill>
                <a:schemeClr val="accent1">
                  <a:lumMod val="75000"/>
                </a:schemeClr>
              </a:solidFill>
              <a:latin typeface="Verdana" pitchFamily="34" charset="0"/>
              <a:ea typeface="Verdana" pitchFamily="34" charset="0"/>
              <a:cs typeface="Verdana" pitchFamily="34" charset="0"/>
            </a:endParaRPr>
          </a:p>
          <a:p>
            <a:endParaRPr lang="es-ES" sz="1000" b="1" dirty="0" smtClean="0">
              <a:solidFill>
                <a:schemeClr val="accent1">
                  <a:lumMod val="75000"/>
                </a:schemeClr>
              </a:solidFill>
              <a:latin typeface="Verdana" pitchFamily="34" charset="0"/>
              <a:ea typeface="Verdana" pitchFamily="34" charset="0"/>
              <a:cs typeface="Verdana" pitchFamily="34" charset="0"/>
            </a:endParaRPr>
          </a:p>
          <a:p>
            <a:r>
              <a:rPr lang="es-ES" sz="1100" b="1" dirty="0" smtClean="0">
                <a:solidFill>
                  <a:schemeClr val="accent1">
                    <a:lumMod val="75000"/>
                  </a:schemeClr>
                </a:solidFill>
                <a:latin typeface="Verdana" pitchFamily="34" charset="0"/>
                <a:ea typeface="Verdana" pitchFamily="34" charset="0"/>
                <a:cs typeface="Verdana" pitchFamily="34" charset="0"/>
              </a:rPr>
              <a:t>2002 Río más 10 </a:t>
            </a:r>
          </a:p>
          <a:p>
            <a:endParaRPr lang="es-ES" sz="1000" b="1" dirty="0" smtClean="0">
              <a:solidFill>
                <a:schemeClr val="accent1">
                  <a:lumMod val="75000"/>
                </a:schemeClr>
              </a:solidFill>
              <a:latin typeface="Verdana" pitchFamily="34" charset="0"/>
              <a:ea typeface="Verdana" pitchFamily="34" charset="0"/>
              <a:cs typeface="Verdana" pitchFamily="34" charset="0"/>
            </a:endParaRPr>
          </a:p>
          <a:p>
            <a:endParaRPr lang="es-ES" sz="1000" b="1" dirty="0" smtClean="0">
              <a:solidFill>
                <a:schemeClr val="accent1">
                  <a:lumMod val="75000"/>
                </a:schemeClr>
              </a:solidFill>
              <a:latin typeface="Verdana" pitchFamily="34" charset="0"/>
              <a:ea typeface="Verdana" pitchFamily="34" charset="0"/>
              <a:cs typeface="Verdana" pitchFamily="34" charset="0"/>
            </a:endParaRPr>
          </a:p>
          <a:p>
            <a:endParaRPr lang="es-ES" sz="1000" b="1" dirty="0" smtClean="0">
              <a:solidFill>
                <a:schemeClr val="accent1">
                  <a:lumMod val="75000"/>
                </a:schemeClr>
              </a:solidFill>
              <a:latin typeface="Verdana" pitchFamily="34" charset="0"/>
              <a:ea typeface="Verdana" pitchFamily="34" charset="0"/>
              <a:cs typeface="Verdana" pitchFamily="34" charset="0"/>
            </a:endParaRPr>
          </a:p>
          <a:p>
            <a:endParaRPr lang="es-ES" sz="1000" b="1" dirty="0" smtClean="0">
              <a:solidFill>
                <a:schemeClr val="accent1">
                  <a:lumMod val="75000"/>
                </a:schemeClr>
              </a:solidFill>
              <a:latin typeface="Verdana" pitchFamily="34" charset="0"/>
              <a:ea typeface="Verdana" pitchFamily="34" charset="0"/>
              <a:cs typeface="Verdana" pitchFamily="34" charset="0"/>
            </a:endParaRPr>
          </a:p>
          <a:p>
            <a:r>
              <a:rPr lang="es-ES" sz="1100" b="1" dirty="0" smtClean="0">
                <a:solidFill>
                  <a:schemeClr val="accent1">
                    <a:lumMod val="75000"/>
                  </a:schemeClr>
                </a:solidFill>
                <a:latin typeface="Verdana" pitchFamily="34" charset="0"/>
                <a:ea typeface="Verdana" pitchFamily="34" charset="0"/>
                <a:cs typeface="Verdana" pitchFamily="34" charset="0"/>
              </a:rPr>
              <a:t>2012 Río más 20 </a:t>
            </a:r>
          </a:p>
          <a:p>
            <a:endParaRPr lang="es-MX" sz="1000" b="1" dirty="0" smtClean="0">
              <a:latin typeface="Verdana" pitchFamily="34" charset="0"/>
              <a:ea typeface="Verdana" pitchFamily="34" charset="0"/>
              <a:cs typeface="Verdana" pitchFamily="34" charset="0"/>
            </a:endParaRPr>
          </a:p>
        </p:txBody>
      </p:sp>
      <p:pic>
        <p:nvPicPr>
          <p:cNvPr id="7" name="6 Marcador de contenido" descr="informeBrunt.jpg"/>
          <p:cNvPicPr>
            <a:picLocks noGrp="1" noChangeAspect="1"/>
          </p:cNvPicPr>
          <p:nvPr>
            <p:ph sz="quarter" idx="3"/>
          </p:nvPr>
        </p:nvPicPr>
        <p:blipFill>
          <a:blip r:embed="rId2" cstate="print"/>
          <a:stretch>
            <a:fillRect/>
          </a:stretch>
        </p:blipFill>
        <p:spPr>
          <a:xfrm>
            <a:off x="3419872" y="2348880"/>
            <a:ext cx="955662" cy="720080"/>
          </a:xfrm>
        </p:spPr>
      </p:pic>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23928" y="3501008"/>
            <a:ext cx="648072" cy="900850"/>
          </a:xfrm>
          <a:prstGeom prst="rect">
            <a:avLst/>
          </a:prstGeom>
        </p:spPr>
      </p:pic>
      <p:pic>
        <p:nvPicPr>
          <p:cNvPr id="8" name="7 Imagen" descr="descarga.jpg"/>
          <p:cNvPicPr>
            <a:picLocks noChangeAspect="1"/>
          </p:cNvPicPr>
          <p:nvPr/>
        </p:nvPicPr>
        <p:blipFill>
          <a:blip r:embed="rId4" cstate="print"/>
          <a:stretch>
            <a:fillRect/>
          </a:stretch>
        </p:blipFill>
        <p:spPr>
          <a:xfrm>
            <a:off x="5004048" y="5445224"/>
            <a:ext cx="806489" cy="1008112"/>
          </a:xfrm>
          <a:prstGeom prst="rect">
            <a:avLst/>
          </a:prstGeom>
        </p:spPr>
      </p:pic>
      <p:pic>
        <p:nvPicPr>
          <p:cNvPr id="9" name="8 Imagen" descr="imagesJohanes.jpg"/>
          <p:cNvPicPr>
            <a:picLocks noChangeAspect="1"/>
          </p:cNvPicPr>
          <p:nvPr/>
        </p:nvPicPr>
        <p:blipFill>
          <a:blip r:embed="rId5" cstate="print"/>
          <a:stretch>
            <a:fillRect/>
          </a:stretch>
        </p:blipFill>
        <p:spPr>
          <a:xfrm>
            <a:off x="6444208" y="1772816"/>
            <a:ext cx="2224901" cy="445890"/>
          </a:xfrm>
          <a:prstGeom prst="rect">
            <a:avLst/>
          </a:prstGeom>
        </p:spPr>
      </p:pic>
      <p:sp>
        <p:nvSpPr>
          <p:cNvPr id="12" name="11 Rectángulo"/>
          <p:cNvSpPr/>
          <p:nvPr/>
        </p:nvSpPr>
        <p:spPr>
          <a:xfrm>
            <a:off x="6084168" y="5445224"/>
            <a:ext cx="2286000" cy="830997"/>
          </a:xfrm>
          <a:prstGeom prst="rect">
            <a:avLst/>
          </a:prstGeom>
          <a:ln>
            <a:solidFill>
              <a:schemeClr val="accent1"/>
            </a:solidFill>
          </a:ln>
        </p:spPr>
        <p:txBody>
          <a:bodyPr>
            <a:spAutoFit/>
          </a:bodyPr>
          <a:lstStyle/>
          <a:p>
            <a:pPr lvl="0" fontAlgn="base">
              <a:spcBef>
                <a:spcPct val="0"/>
              </a:spcBef>
              <a:spcAft>
                <a:spcPct val="0"/>
              </a:spcAft>
            </a:pPr>
            <a:r>
              <a:rPr lang="es-MX" sz="800" dirty="0" smtClean="0">
                <a:solidFill>
                  <a:schemeClr val="tx2"/>
                </a:solidFill>
                <a:latin typeface="Calibri" pitchFamily="34" charset="0"/>
                <a:ea typeface="Times New Roman" pitchFamily="18" charset="0"/>
                <a:cs typeface="Arial" pitchFamily="34" charset="0"/>
              </a:rPr>
              <a:t>Sección </a:t>
            </a:r>
            <a:r>
              <a:rPr lang="es-MX" sz="800" dirty="0" err="1" smtClean="0">
                <a:solidFill>
                  <a:schemeClr val="tx2"/>
                </a:solidFill>
                <a:latin typeface="Calibri" pitchFamily="34" charset="0"/>
                <a:ea typeface="Times New Roman" pitchFamily="18" charset="0"/>
                <a:cs typeface="Arial" pitchFamily="34" charset="0"/>
              </a:rPr>
              <a:t>I.DIMENSIONES</a:t>
            </a:r>
            <a:r>
              <a:rPr lang="es-MX" sz="800" dirty="0" smtClean="0">
                <a:solidFill>
                  <a:schemeClr val="tx2"/>
                </a:solidFill>
                <a:latin typeface="Calibri" pitchFamily="34" charset="0"/>
                <a:ea typeface="Times New Roman" pitchFamily="18" charset="0"/>
                <a:cs typeface="Arial" pitchFamily="34" charset="0"/>
              </a:rPr>
              <a:t> SOCIALES Y ECONÓMICAS</a:t>
            </a:r>
          </a:p>
          <a:p>
            <a:pPr lvl="0" fontAlgn="base">
              <a:spcBef>
                <a:spcPct val="0"/>
              </a:spcBef>
              <a:spcAft>
                <a:spcPct val="0"/>
              </a:spcAft>
            </a:pPr>
            <a:r>
              <a:rPr lang="es-MX" sz="800" dirty="0" smtClean="0">
                <a:solidFill>
                  <a:schemeClr val="tx2"/>
                </a:solidFill>
                <a:latin typeface="Calibri" pitchFamily="34" charset="0"/>
                <a:ea typeface="Times New Roman" pitchFamily="18" charset="0"/>
                <a:cs typeface="Arial" pitchFamily="34" charset="0"/>
              </a:rPr>
              <a:t>Sección II. CONSERVACIÓN Y GESTIÓN DE LOS RECURSOS PARA EL DESARROLLO</a:t>
            </a:r>
          </a:p>
          <a:p>
            <a:pPr lvl="0" fontAlgn="base">
              <a:spcBef>
                <a:spcPct val="0"/>
              </a:spcBef>
              <a:spcAft>
                <a:spcPct val="0"/>
              </a:spcAft>
            </a:pPr>
            <a:r>
              <a:rPr lang="es-MX" sz="800" dirty="0" smtClean="0">
                <a:solidFill>
                  <a:schemeClr val="tx2"/>
                </a:solidFill>
                <a:latin typeface="Calibri" pitchFamily="34" charset="0"/>
                <a:ea typeface="Times New Roman" pitchFamily="18" charset="0"/>
                <a:cs typeface="Arial" pitchFamily="34" charset="0"/>
              </a:rPr>
              <a:t>Sección III. FORTALECIMIENTO DE LOS GRUPOS PRINCIPALES</a:t>
            </a:r>
          </a:p>
          <a:p>
            <a:pPr lvl="0" fontAlgn="base">
              <a:spcBef>
                <a:spcPct val="0"/>
              </a:spcBef>
              <a:spcAft>
                <a:spcPct val="0"/>
              </a:spcAft>
            </a:pPr>
            <a:r>
              <a:rPr lang="es-MX" sz="800" dirty="0" smtClean="0">
                <a:solidFill>
                  <a:schemeClr val="tx2"/>
                </a:solidFill>
                <a:latin typeface="Calibri" pitchFamily="34" charset="0"/>
                <a:ea typeface="Times New Roman" pitchFamily="18" charset="0"/>
                <a:cs typeface="Arial" pitchFamily="34" charset="0"/>
              </a:rPr>
              <a:t>Sección IV. MEDIOS DE EJECUCIÓN</a:t>
            </a:r>
            <a:endParaRPr lang="es-MX" dirty="0">
              <a:solidFill>
                <a:schemeClr val="tx2"/>
              </a:solidFill>
            </a:endParaRPr>
          </a:p>
        </p:txBody>
      </p:sp>
      <p:pic>
        <p:nvPicPr>
          <p:cNvPr id="13" name="12 Imagen" descr="imagesCumbredelatierra.jpg"/>
          <p:cNvPicPr>
            <a:picLocks noChangeAspect="1"/>
          </p:cNvPicPr>
          <p:nvPr/>
        </p:nvPicPr>
        <p:blipFill>
          <a:blip r:embed="rId6" cstate="print"/>
          <a:stretch>
            <a:fillRect/>
          </a:stretch>
        </p:blipFill>
        <p:spPr>
          <a:xfrm>
            <a:off x="3779912" y="4653136"/>
            <a:ext cx="792282" cy="335285"/>
          </a:xfrm>
          <a:prstGeom prst="rect">
            <a:avLst/>
          </a:prstGeom>
        </p:spPr>
      </p:pic>
      <p:pic>
        <p:nvPicPr>
          <p:cNvPr id="14" name="13 Imagen" descr="CapturaRio mas 5.JPG"/>
          <p:cNvPicPr>
            <a:picLocks noChangeAspect="1"/>
          </p:cNvPicPr>
          <p:nvPr/>
        </p:nvPicPr>
        <p:blipFill>
          <a:blip r:embed="rId7" cstate="print"/>
          <a:stretch>
            <a:fillRect/>
          </a:stretch>
        </p:blipFill>
        <p:spPr>
          <a:xfrm>
            <a:off x="6372200" y="764704"/>
            <a:ext cx="2014226" cy="648072"/>
          </a:xfrm>
          <a:prstGeom prst="rect">
            <a:avLst/>
          </a:prstGeom>
        </p:spPr>
      </p:pic>
      <p:pic>
        <p:nvPicPr>
          <p:cNvPr id="16" name="15 Imagen" descr="CapturaRiomas20.JPG"/>
          <p:cNvPicPr>
            <a:picLocks noChangeAspect="1"/>
          </p:cNvPicPr>
          <p:nvPr/>
        </p:nvPicPr>
        <p:blipFill>
          <a:blip r:embed="rId8" cstate="print"/>
          <a:stretch>
            <a:fillRect/>
          </a:stretch>
        </p:blipFill>
        <p:spPr>
          <a:xfrm>
            <a:off x="6588225" y="2708921"/>
            <a:ext cx="1296144" cy="919358"/>
          </a:xfrm>
          <a:prstGeom prst="rect">
            <a:avLst/>
          </a:prstGeom>
        </p:spPr>
      </p:pic>
      <p:sp>
        <p:nvSpPr>
          <p:cNvPr id="15" name="14 Rectángulo"/>
          <p:cNvSpPr/>
          <p:nvPr/>
        </p:nvSpPr>
        <p:spPr>
          <a:xfrm>
            <a:off x="4860032" y="4005064"/>
            <a:ext cx="4104456" cy="830997"/>
          </a:xfrm>
          <a:prstGeom prst="rect">
            <a:avLst/>
          </a:prstGeom>
        </p:spPr>
        <p:txBody>
          <a:bodyPr wrap="square">
            <a:spAutoFit/>
          </a:bodyPr>
          <a:lstStyle/>
          <a:p>
            <a:r>
              <a:rPr lang="es-MX" sz="1600" dirty="0" smtClean="0">
                <a:ln>
                  <a:solidFill>
                    <a:schemeClr val="accent1">
                      <a:lumMod val="75000"/>
                    </a:schemeClr>
                  </a:solidFill>
                </a:ln>
                <a:latin typeface="Verdana" pitchFamily="34" charset="0"/>
                <a:ea typeface="Verdana" pitchFamily="34" charset="0"/>
                <a:cs typeface="Verdana" pitchFamily="34" charset="0"/>
              </a:rPr>
              <a:t>Por sustentabilidad, la </a:t>
            </a:r>
            <a:r>
              <a:rPr lang="es-MX" sz="1600" dirty="0" err="1" smtClean="0">
                <a:ln>
                  <a:solidFill>
                    <a:schemeClr val="accent1">
                      <a:lumMod val="75000"/>
                    </a:schemeClr>
                  </a:solidFill>
                </a:ln>
                <a:latin typeface="Verdana" pitchFamily="34" charset="0"/>
                <a:ea typeface="Verdana" pitchFamily="34" charset="0"/>
                <a:cs typeface="Verdana" pitchFamily="34" charset="0"/>
              </a:rPr>
              <a:t>UICN</a:t>
            </a:r>
            <a:r>
              <a:rPr lang="es-MX" sz="1600" dirty="0" smtClean="0">
                <a:ln>
                  <a:solidFill>
                    <a:schemeClr val="accent1">
                      <a:lumMod val="75000"/>
                    </a:schemeClr>
                  </a:solidFill>
                </a:ln>
                <a:latin typeface="Verdana" pitchFamily="34" charset="0"/>
                <a:ea typeface="Verdana" pitchFamily="34" charset="0"/>
                <a:cs typeface="Verdana" pitchFamily="34" charset="0"/>
              </a:rPr>
              <a:t> (1991), </a:t>
            </a:r>
            <a:r>
              <a:rPr lang="es-MX" sz="1600" dirty="0" smtClean="0">
                <a:ln>
                  <a:solidFill>
                    <a:schemeClr val="accent1">
                      <a:lumMod val="75000"/>
                    </a:schemeClr>
                  </a:solidFill>
                </a:ln>
                <a:latin typeface="Verdana" pitchFamily="34" charset="0"/>
                <a:ea typeface="Verdana" pitchFamily="34" charset="0"/>
                <a:cs typeface="Verdana" pitchFamily="34" charset="0"/>
              </a:rPr>
              <a:t>un </a:t>
            </a:r>
            <a:r>
              <a:rPr lang="es-MX" sz="1600" dirty="0" smtClean="0">
                <a:ln>
                  <a:solidFill>
                    <a:schemeClr val="accent1">
                      <a:lumMod val="75000"/>
                    </a:schemeClr>
                  </a:solidFill>
                </a:ln>
                <a:latin typeface="Verdana" pitchFamily="34" charset="0"/>
                <a:ea typeface="Verdana" pitchFamily="34" charset="0"/>
                <a:cs typeface="Verdana" pitchFamily="34" charset="0"/>
              </a:rPr>
              <a:t>proceso o un estado que puede mantenerse indefinidamente</a:t>
            </a:r>
            <a:endParaRPr lang="es-MX" sz="1600" dirty="0">
              <a:ln>
                <a:solidFill>
                  <a:schemeClr val="accent1">
                    <a:lumMod val="75000"/>
                  </a:schemeClr>
                </a:solidFill>
              </a:ln>
              <a:latin typeface="Verdana" pitchFamily="34" charset="0"/>
              <a:ea typeface="Verdana" pitchFamily="34" charset="0"/>
              <a:cs typeface="Verdana" pitchFamily="34" charset="0"/>
            </a:endParaRPr>
          </a:p>
        </p:txBody>
      </p:sp>
      <p:sp>
        <p:nvSpPr>
          <p:cNvPr id="17" name="16 Estrella de 5 puntas"/>
          <p:cNvSpPr/>
          <p:nvPr/>
        </p:nvSpPr>
        <p:spPr>
          <a:xfrm>
            <a:off x="2987824" y="2276872"/>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CuadroTexto"/>
          <p:cNvSpPr txBox="1"/>
          <p:nvPr/>
        </p:nvSpPr>
        <p:spPr>
          <a:xfrm>
            <a:off x="467544" y="5733256"/>
            <a:ext cx="3627083" cy="923330"/>
          </a:xfrm>
          <a:prstGeom prst="rect">
            <a:avLst/>
          </a:prstGeom>
          <a:noFill/>
        </p:spPr>
        <p:txBody>
          <a:bodyPr wrap="none" rtlCol="0">
            <a:spAutoFit/>
          </a:bodyPr>
          <a:lstStyle/>
          <a:p>
            <a:r>
              <a:rPr lang="es-MX" i="1" dirty="0" smtClean="0">
                <a:solidFill>
                  <a:srgbClr val="FF0000"/>
                </a:solidFill>
              </a:rPr>
              <a:t>Cuidar la tierra. </a:t>
            </a:r>
            <a:endParaRPr lang="es-MX" dirty="0" smtClean="0">
              <a:solidFill>
                <a:srgbClr val="FF0000"/>
              </a:solidFill>
            </a:endParaRPr>
          </a:p>
          <a:p>
            <a:r>
              <a:rPr lang="es-MX" i="1" dirty="0" smtClean="0">
                <a:solidFill>
                  <a:srgbClr val="FF0000"/>
                </a:solidFill>
              </a:rPr>
              <a:t>Estrategia para el futuro de la </a:t>
            </a:r>
            <a:r>
              <a:rPr lang="es-MX" i="1" dirty="0" smtClean="0">
                <a:solidFill>
                  <a:srgbClr val="FF0000"/>
                </a:solidFill>
              </a:rPr>
              <a:t>vida</a:t>
            </a:r>
          </a:p>
          <a:p>
            <a:r>
              <a:rPr lang="es-MX" i="1" dirty="0" smtClean="0">
                <a:solidFill>
                  <a:srgbClr val="FF0000"/>
                </a:solidFill>
              </a:rPr>
              <a:t>(</a:t>
            </a:r>
            <a:r>
              <a:rPr lang="es-MX" i="1" dirty="0" err="1" smtClean="0">
                <a:solidFill>
                  <a:srgbClr val="FF0000"/>
                </a:solidFill>
              </a:rPr>
              <a:t>UICN</a:t>
            </a:r>
            <a:r>
              <a:rPr lang="es-MX" i="1" dirty="0" smtClean="0">
                <a:solidFill>
                  <a:srgbClr val="FF0000"/>
                </a:solidFill>
              </a:rPr>
              <a:t>, 1991)</a:t>
            </a:r>
            <a:endParaRPr lang="es-MX"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Agenda 21</a:t>
            </a:r>
            <a:endParaRPr lang="es-MX" dirty="0"/>
          </a:p>
        </p:txBody>
      </p:sp>
      <p:sp>
        <p:nvSpPr>
          <p:cNvPr id="3" name="2 Marcador de contenido"/>
          <p:cNvSpPr>
            <a:spLocks noGrp="1"/>
          </p:cNvSpPr>
          <p:nvPr>
            <p:ph sz="half" idx="1"/>
          </p:nvPr>
        </p:nvSpPr>
        <p:spPr/>
        <p:txBody>
          <a:bodyPr>
            <a:normAutofit fontScale="92500"/>
          </a:bodyPr>
          <a:lstStyle/>
          <a:p>
            <a:pPr>
              <a:buNone/>
            </a:pPr>
            <a:r>
              <a:rPr lang="es-MX" sz="900" b="1" dirty="0" smtClean="0"/>
              <a:t>Sección I. DIMENSIONES SOCIALES Y ECONÓMICAS</a:t>
            </a:r>
          </a:p>
          <a:p>
            <a:r>
              <a:rPr lang="es-MX" sz="900" dirty="0" smtClean="0"/>
              <a:t>2. </a:t>
            </a:r>
            <a:r>
              <a:rPr lang="es-MX" sz="900" dirty="0" smtClean="0">
                <a:hlinkClick r:id="rId2"/>
              </a:rPr>
              <a:t>Cooperación internacional para acelerar el desarrollo sostenible de los países en desarrollo y políticas internas conexas</a:t>
            </a:r>
            <a:r>
              <a:rPr lang="es-MX" sz="900" dirty="0" smtClean="0"/>
              <a:t/>
            </a:r>
            <a:br>
              <a:rPr lang="es-MX" sz="900" dirty="0" smtClean="0"/>
            </a:br>
            <a:r>
              <a:rPr lang="es-MX" sz="900" dirty="0" smtClean="0"/>
              <a:t>3. </a:t>
            </a:r>
            <a:r>
              <a:rPr lang="es-MX" sz="900" dirty="0" smtClean="0">
                <a:hlinkClick r:id="rId3"/>
              </a:rPr>
              <a:t>Lucha contra la pobreza</a:t>
            </a:r>
            <a:r>
              <a:rPr lang="es-MX" sz="900" dirty="0" smtClean="0"/>
              <a:t/>
            </a:r>
            <a:br>
              <a:rPr lang="es-MX" sz="900" dirty="0" smtClean="0"/>
            </a:br>
            <a:r>
              <a:rPr lang="es-MX" sz="900" dirty="0" smtClean="0"/>
              <a:t>4. </a:t>
            </a:r>
            <a:r>
              <a:rPr lang="es-MX" sz="900" dirty="0" smtClean="0">
                <a:hlinkClick r:id="rId4"/>
              </a:rPr>
              <a:t>Evolución de las modalidades de consumo</a:t>
            </a:r>
            <a:r>
              <a:rPr lang="es-MX" sz="900" dirty="0" smtClean="0"/>
              <a:t/>
            </a:r>
            <a:br>
              <a:rPr lang="es-MX" sz="900" dirty="0" smtClean="0"/>
            </a:br>
            <a:r>
              <a:rPr lang="es-MX" sz="900" dirty="0" smtClean="0"/>
              <a:t>5. </a:t>
            </a:r>
            <a:r>
              <a:rPr lang="es-MX" sz="900" dirty="0" smtClean="0">
                <a:hlinkClick r:id="rId5"/>
              </a:rPr>
              <a:t>Dinámica demográfica y sostenibilidad</a:t>
            </a:r>
            <a:r>
              <a:rPr lang="es-MX" sz="900" dirty="0" smtClean="0"/>
              <a:t/>
            </a:r>
            <a:br>
              <a:rPr lang="es-MX" sz="900" dirty="0" smtClean="0"/>
            </a:br>
            <a:r>
              <a:rPr lang="es-MX" sz="900" dirty="0" smtClean="0"/>
              <a:t>6. </a:t>
            </a:r>
            <a:r>
              <a:rPr lang="es-MX" sz="900" dirty="0" smtClean="0">
                <a:hlinkClick r:id="rId6"/>
              </a:rPr>
              <a:t>Protección y fomento de la salud humana</a:t>
            </a:r>
            <a:r>
              <a:rPr lang="es-MX" sz="900" dirty="0" smtClean="0"/>
              <a:t/>
            </a:r>
            <a:br>
              <a:rPr lang="es-MX" sz="900" dirty="0" smtClean="0"/>
            </a:br>
            <a:r>
              <a:rPr lang="es-MX" sz="900" dirty="0" smtClean="0"/>
              <a:t>7. </a:t>
            </a:r>
            <a:r>
              <a:rPr lang="es-MX" sz="900" dirty="0" smtClean="0">
                <a:hlinkClick r:id="rId7"/>
              </a:rPr>
              <a:t>Fomento del desarrollo sostenible de los recursos humanos</a:t>
            </a:r>
            <a:r>
              <a:rPr lang="es-MX" sz="900" dirty="0" smtClean="0"/>
              <a:t/>
            </a:r>
            <a:br>
              <a:rPr lang="es-MX" sz="900" dirty="0" smtClean="0"/>
            </a:br>
            <a:r>
              <a:rPr lang="es-MX" sz="900" dirty="0" smtClean="0"/>
              <a:t>8. </a:t>
            </a:r>
            <a:r>
              <a:rPr lang="es-MX" sz="900" dirty="0" smtClean="0">
                <a:hlinkClick r:id="rId8"/>
              </a:rPr>
              <a:t>Integración del medio ambiente y el desarrollo en la adopción de </a:t>
            </a:r>
            <a:r>
              <a:rPr lang="es-MX" sz="900" dirty="0" err="1" smtClean="0">
                <a:hlinkClick r:id="rId8"/>
              </a:rPr>
              <a:t>decisiones</a:t>
            </a:r>
            <a:r>
              <a:rPr lang="es-MX" sz="900" b="1" dirty="0" err="1" smtClean="0"/>
              <a:t>S</a:t>
            </a:r>
            <a:endParaRPr lang="es-MX" sz="900" b="1" dirty="0" smtClean="0"/>
          </a:p>
          <a:p>
            <a:pPr>
              <a:buNone/>
            </a:pPr>
            <a:endParaRPr lang="es-MX" sz="900" b="1" dirty="0" smtClean="0"/>
          </a:p>
          <a:p>
            <a:pPr>
              <a:buNone/>
            </a:pPr>
            <a:r>
              <a:rPr lang="es-MX" sz="900" b="1" dirty="0" smtClean="0"/>
              <a:t>Sección II. CONSERVACIÓN Y GESTIÓN DE LOS RECURSOS PARA EL DESARROLLO</a:t>
            </a:r>
          </a:p>
          <a:p>
            <a:r>
              <a:rPr lang="es-MX" sz="900" dirty="0" smtClean="0"/>
              <a:t>9. </a:t>
            </a:r>
            <a:r>
              <a:rPr lang="es-MX" sz="900" dirty="0" smtClean="0">
                <a:hlinkClick r:id="rId9"/>
              </a:rPr>
              <a:t>Protección de la atmósfera</a:t>
            </a:r>
            <a:r>
              <a:rPr lang="es-MX" sz="900" dirty="0" smtClean="0"/>
              <a:t/>
            </a:r>
            <a:br>
              <a:rPr lang="es-MX" sz="900" dirty="0" smtClean="0"/>
            </a:br>
            <a:r>
              <a:rPr lang="es-MX" sz="900" dirty="0" smtClean="0"/>
              <a:t>10. </a:t>
            </a:r>
            <a:r>
              <a:rPr lang="es-MX" sz="900" dirty="0" smtClean="0">
                <a:hlinkClick r:id="rId10"/>
              </a:rPr>
              <a:t>Enfoque integrado de la planificación y la ordenación de los recursos de tierras</a:t>
            </a:r>
            <a:r>
              <a:rPr lang="es-MX" sz="900" dirty="0" smtClean="0"/>
              <a:t/>
            </a:r>
            <a:br>
              <a:rPr lang="es-MX" sz="900" dirty="0" smtClean="0"/>
            </a:br>
            <a:r>
              <a:rPr lang="es-MX" sz="900" dirty="0" smtClean="0"/>
              <a:t>11. </a:t>
            </a:r>
            <a:r>
              <a:rPr lang="es-MX" sz="900" dirty="0" smtClean="0">
                <a:hlinkClick r:id="rId11"/>
              </a:rPr>
              <a:t>Lucha contra la deforestación</a:t>
            </a:r>
            <a:r>
              <a:rPr lang="es-MX" sz="900" dirty="0" smtClean="0"/>
              <a:t/>
            </a:r>
            <a:br>
              <a:rPr lang="es-MX" sz="900" dirty="0" smtClean="0"/>
            </a:br>
            <a:r>
              <a:rPr lang="es-MX" sz="900" dirty="0" smtClean="0"/>
              <a:t>12. </a:t>
            </a:r>
            <a:r>
              <a:rPr lang="es-MX" sz="900" dirty="0" smtClean="0">
                <a:hlinkClick r:id="rId12"/>
              </a:rPr>
              <a:t>Ordenación de los ecosistemas frágiles: lucha contra la desertificación y la sequía</a:t>
            </a:r>
            <a:r>
              <a:rPr lang="es-MX" sz="900" dirty="0" smtClean="0"/>
              <a:t/>
            </a:r>
            <a:br>
              <a:rPr lang="es-MX" sz="900" dirty="0" smtClean="0"/>
            </a:br>
            <a:r>
              <a:rPr lang="es-MX" sz="900" dirty="0" smtClean="0"/>
              <a:t>13. </a:t>
            </a:r>
            <a:r>
              <a:rPr lang="es-MX" sz="900" dirty="0" smtClean="0">
                <a:hlinkClick r:id="rId13"/>
              </a:rPr>
              <a:t>Ordenación de los ecosistemas frágiles: desarrollo sostenible de las zonas de montaña</a:t>
            </a:r>
            <a:r>
              <a:rPr lang="es-MX" sz="900" dirty="0" smtClean="0"/>
              <a:t/>
            </a:r>
            <a:br>
              <a:rPr lang="es-MX" sz="900" dirty="0" smtClean="0"/>
            </a:br>
            <a:r>
              <a:rPr lang="es-MX" sz="900" dirty="0" smtClean="0"/>
              <a:t>14. </a:t>
            </a:r>
            <a:r>
              <a:rPr lang="es-MX" sz="900" dirty="0" smtClean="0">
                <a:hlinkClick r:id="rId14"/>
              </a:rPr>
              <a:t>Fomento de la agricultura y del desarrollo rural sostenible</a:t>
            </a:r>
            <a:r>
              <a:rPr lang="es-MX" sz="900" dirty="0" smtClean="0"/>
              <a:t/>
            </a:r>
            <a:br>
              <a:rPr lang="es-MX" sz="900" dirty="0" smtClean="0"/>
            </a:br>
            <a:r>
              <a:rPr lang="es-MX" sz="900" dirty="0" smtClean="0"/>
              <a:t>15. </a:t>
            </a:r>
            <a:r>
              <a:rPr lang="es-MX" sz="900" dirty="0" smtClean="0">
                <a:hlinkClick r:id="rId15"/>
              </a:rPr>
              <a:t>Conservación de la diversidad biológica</a:t>
            </a:r>
            <a:r>
              <a:rPr lang="es-MX" sz="900" dirty="0" smtClean="0"/>
              <a:t/>
            </a:r>
            <a:br>
              <a:rPr lang="es-MX" sz="900" dirty="0" smtClean="0"/>
            </a:br>
            <a:r>
              <a:rPr lang="es-MX" sz="900" dirty="0" smtClean="0"/>
              <a:t>16. </a:t>
            </a:r>
            <a:r>
              <a:rPr lang="es-MX" sz="900" dirty="0" smtClean="0">
                <a:hlinkClick r:id="rId16"/>
              </a:rPr>
              <a:t>Gestión ecológicamente racional de la biotecnología</a:t>
            </a:r>
            <a:r>
              <a:rPr lang="es-MX" sz="900" dirty="0" smtClean="0"/>
              <a:t/>
            </a:r>
            <a:br>
              <a:rPr lang="es-MX" sz="900" dirty="0" smtClean="0"/>
            </a:br>
            <a:r>
              <a:rPr lang="es-MX" sz="900" dirty="0" smtClean="0"/>
              <a:t>17.</a:t>
            </a:r>
            <a:r>
              <a:rPr lang="es-MX" sz="900" dirty="0" smtClean="0">
                <a:hlinkClick r:id="rId17"/>
              </a:rPr>
              <a:t> Protección de los océanos y de los mares de todo tipo, </a:t>
            </a:r>
            <a:r>
              <a:rPr lang="es-MX" sz="900" dirty="0" err="1" smtClean="0">
                <a:hlinkClick r:id="rId17"/>
              </a:rPr>
              <a:t>incluídos</a:t>
            </a:r>
            <a:r>
              <a:rPr lang="es-MX" sz="900" dirty="0" smtClean="0">
                <a:hlinkClick r:id="rId17"/>
              </a:rPr>
              <a:t> los mares cerrados y </a:t>
            </a:r>
            <a:r>
              <a:rPr lang="es-MX" sz="900" dirty="0" err="1" smtClean="0">
                <a:hlinkClick r:id="rId17"/>
              </a:rPr>
              <a:t>semicerrados</a:t>
            </a:r>
            <a:r>
              <a:rPr lang="es-MX" sz="900" dirty="0" smtClean="0">
                <a:hlinkClick r:id="rId17"/>
              </a:rPr>
              <a:t>, y de las zonas costeras, y protección, utilización racional y desarrollo de sus recursos vivos</a:t>
            </a:r>
            <a:r>
              <a:rPr lang="es-MX" sz="900" dirty="0" smtClean="0"/>
              <a:t/>
            </a:r>
            <a:br>
              <a:rPr lang="es-MX" sz="900" dirty="0" smtClean="0"/>
            </a:br>
            <a:r>
              <a:rPr lang="es-MX" sz="900" dirty="0" smtClean="0"/>
              <a:t>18. </a:t>
            </a:r>
            <a:r>
              <a:rPr lang="es-MX" sz="900" dirty="0" smtClean="0">
                <a:hlinkClick r:id="rId18"/>
              </a:rPr>
              <a:t>Protección de la calidad y el suministro de los recursos de agua dulce: aplicación de criterios integrados para el aprovechamiento, ordenación y uso de los recursos de agua dulce</a:t>
            </a:r>
            <a:r>
              <a:rPr lang="es-MX" sz="900" dirty="0" smtClean="0"/>
              <a:t/>
            </a:r>
            <a:br>
              <a:rPr lang="es-MX" sz="900" dirty="0" smtClean="0"/>
            </a:br>
            <a:r>
              <a:rPr lang="es-MX" sz="900" dirty="0" smtClean="0"/>
              <a:t>19. </a:t>
            </a:r>
            <a:r>
              <a:rPr lang="es-MX" sz="900" dirty="0" smtClean="0">
                <a:hlinkClick r:id="rId19"/>
              </a:rPr>
              <a:t>Gestión ecológicamente racional de los productos químicos tóxicos, </a:t>
            </a:r>
            <a:r>
              <a:rPr lang="es-MX" sz="900" dirty="0" err="1" smtClean="0">
                <a:hlinkClick r:id="rId19"/>
              </a:rPr>
              <a:t>incluída</a:t>
            </a:r>
            <a:r>
              <a:rPr lang="es-MX" sz="900" dirty="0" smtClean="0">
                <a:hlinkClick r:id="rId19"/>
              </a:rPr>
              <a:t> la prevención del tráfico internacional ilícito de productos tóxicos y peligrosos</a:t>
            </a:r>
            <a:r>
              <a:rPr lang="es-MX" sz="900" dirty="0" smtClean="0"/>
              <a:t/>
            </a:r>
            <a:br>
              <a:rPr lang="es-MX" sz="900" dirty="0" smtClean="0"/>
            </a:br>
            <a:r>
              <a:rPr lang="es-MX" sz="900" dirty="0" smtClean="0"/>
              <a:t>20. </a:t>
            </a:r>
            <a:r>
              <a:rPr lang="es-MX" sz="900" dirty="0" smtClean="0">
                <a:hlinkClick r:id="rId20"/>
              </a:rPr>
              <a:t>Gestión ecológicamente racional de los desechos peligrosos, incluida la prevención del tráfico internacional ilícito de desechos peligrosos</a:t>
            </a:r>
            <a:r>
              <a:rPr lang="es-MX" sz="900" dirty="0" smtClean="0"/>
              <a:t/>
            </a:r>
            <a:br>
              <a:rPr lang="es-MX" sz="900" dirty="0" smtClean="0"/>
            </a:br>
            <a:r>
              <a:rPr lang="es-MX" sz="900" dirty="0" smtClean="0"/>
              <a:t>21. </a:t>
            </a:r>
            <a:r>
              <a:rPr lang="es-MX" sz="900" dirty="0" smtClean="0">
                <a:hlinkClick r:id="rId21"/>
              </a:rPr>
              <a:t>Gestión ecológicamente racional de los desechos sólidos y cuestiones relacionadas con las aguas </a:t>
            </a:r>
            <a:r>
              <a:rPr lang="es-MX" sz="900" dirty="0" err="1" smtClean="0">
                <a:hlinkClick r:id="rId21"/>
              </a:rPr>
              <a:t>cloacoles</a:t>
            </a:r>
            <a:r>
              <a:rPr lang="es-MX" sz="900" dirty="0" smtClean="0"/>
              <a:t/>
            </a:r>
            <a:br>
              <a:rPr lang="es-MX" sz="900" dirty="0" smtClean="0"/>
            </a:br>
            <a:r>
              <a:rPr lang="es-MX" sz="900" dirty="0" smtClean="0"/>
              <a:t>22. </a:t>
            </a:r>
            <a:r>
              <a:rPr lang="es-MX" sz="900" dirty="0" smtClean="0">
                <a:hlinkClick r:id="rId22"/>
              </a:rPr>
              <a:t>Gestión inocua y ecológicamente racional de los desechos radiactivos</a:t>
            </a:r>
            <a:endParaRPr lang="es-MX" sz="900" dirty="0" smtClean="0"/>
          </a:p>
        </p:txBody>
      </p:sp>
      <p:sp>
        <p:nvSpPr>
          <p:cNvPr id="4" name="3 Marcador de contenido"/>
          <p:cNvSpPr>
            <a:spLocks noGrp="1"/>
          </p:cNvSpPr>
          <p:nvPr>
            <p:ph sz="quarter" idx="2"/>
          </p:nvPr>
        </p:nvSpPr>
        <p:spPr/>
        <p:txBody>
          <a:bodyPr>
            <a:normAutofit fontScale="32500" lnSpcReduction="20000"/>
          </a:bodyPr>
          <a:lstStyle/>
          <a:p>
            <a:pPr>
              <a:buNone/>
            </a:pPr>
            <a:r>
              <a:rPr lang="es-MX" sz="2800" b="1" dirty="0" smtClean="0"/>
              <a:t>Sección III</a:t>
            </a:r>
            <a:r>
              <a:rPr lang="es-MX" sz="2800" dirty="0" smtClean="0"/>
              <a:t>. </a:t>
            </a:r>
            <a:r>
              <a:rPr lang="es-MX" sz="2800" b="1" dirty="0" smtClean="0"/>
              <a:t>FORTALECIMIENTO DE LOS GRUPOS PRINCIPALES</a:t>
            </a:r>
          </a:p>
          <a:p>
            <a:r>
              <a:rPr lang="es-MX" sz="2800" dirty="0" smtClean="0"/>
              <a:t>23. </a:t>
            </a:r>
            <a:r>
              <a:rPr lang="es-MX" sz="2800" dirty="0" smtClean="0">
                <a:hlinkClick r:id="rId23"/>
              </a:rPr>
              <a:t>Preámbulo</a:t>
            </a:r>
            <a:r>
              <a:rPr lang="es-MX" sz="2800" dirty="0" smtClean="0"/>
              <a:t/>
            </a:r>
            <a:br>
              <a:rPr lang="es-MX" sz="2800" dirty="0" smtClean="0"/>
            </a:br>
            <a:r>
              <a:rPr lang="es-MX" sz="2800" dirty="0" smtClean="0"/>
              <a:t>24. </a:t>
            </a:r>
            <a:r>
              <a:rPr lang="es-MX" sz="2800" dirty="0" smtClean="0">
                <a:hlinkClick r:id="rId24"/>
              </a:rPr>
              <a:t>Medidas mundiales en favor de la mujer para lograr un desarrollo sostenible y equitativo </a:t>
            </a:r>
            <a:r>
              <a:rPr lang="es-MX" sz="2800" dirty="0" smtClean="0"/>
              <a:t/>
            </a:r>
            <a:br>
              <a:rPr lang="es-MX" sz="2800" dirty="0" smtClean="0"/>
            </a:br>
            <a:r>
              <a:rPr lang="es-MX" sz="2800" dirty="0" smtClean="0"/>
              <a:t>25. </a:t>
            </a:r>
            <a:r>
              <a:rPr lang="es-MX" sz="2800" dirty="0" smtClean="0">
                <a:hlinkClick r:id="rId25"/>
              </a:rPr>
              <a:t>La infancia y la juventud en el desarrollo sostenible</a:t>
            </a:r>
            <a:r>
              <a:rPr lang="es-MX" sz="2800" dirty="0" smtClean="0"/>
              <a:t> </a:t>
            </a:r>
            <a:br>
              <a:rPr lang="es-MX" sz="2800" dirty="0" smtClean="0"/>
            </a:br>
            <a:r>
              <a:rPr lang="es-MX" sz="2800" dirty="0" smtClean="0"/>
              <a:t>26. </a:t>
            </a:r>
            <a:r>
              <a:rPr lang="es-MX" sz="2800" dirty="0" smtClean="0">
                <a:hlinkClick r:id="rId26"/>
              </a:rPr>
              <a:t>Reconocimiento y fortalecimiento del papel de las poblaciones indígenas y sus comunidades</a:t>
            </a:r>
            <a:r>
              <a:rPr lang="es-MX" sz="2800" dirty="0" smtClean="0"/>
              <a:t> </a:t>
            </a:r>
            <a:br>
              <a:rPr lang="es-MX" sz="2800" dirty="0" smtClean="0"/>
            </a:br>
            <a:r>
              <a:rPr lang="es-MX" sz="2800" dirty="0" smtClean="0"/>
              <a:t>27. </a:t>
            </a:r>
            <a:r>
              <a:rPr lang="es-MX" sz="2800" dirty="0" smtClean="0">
                <a:hlinkClick r:id="rId27"/>
              </a:rPr>
              <a:t>Fortalecimiento del papel de las organizaciones no gubernamentales: asociadas en la búsqueda de un desarrollo sostenible</a:t>
            </a:r>
            <a:r>
              <a:rPr lang="es-MX" sz="2800" dirty="0" smtClean="0"/>
              <a:t/>
            </a:r>
            <a:br>
              <a:rPr lang="es-MX" sz="2800" dirty="0" smtClean="0"/>
            </a:br>
            <a:r>
              <a:rPr lang="es-MX" sz="2800" dirty="0" smtClean="0"/>
              <a:t>28. </a:t>
            </a:r>
            <a:r>
              <a:rPr lang="es-MX" sz="2800" dirty="0" smtClean="0">
                <a:hlinkClick r:id="rId28"/>
              </a:rPr>
              <a:t>Iniciativas de las autoridades locales en apoyo del Programa 21</a:t>
            </a:r>
            <a:r>
              <a:rPr lang="es-MX" sz="2800" dirty="0" smtClean="0"/>
              <a:t/>
            </a:r>
            <a:br>
              <a:rPr lang="es-MX" sz="2800" dirty="0" smtClean="0"/>
            </a:br>
            <a:r>
              <a:rPr lang="es-MX" sz="2800" dirty="0" smtClean="0"/>
              <a:t>29. </a:t>
            </a:r>
            <a:r>
              <a:rPr lang="es-MX" sz="2800" dirty="0" smtClean="0">
                <a:hlinkClick r:id="rId29"/>
              </a:rPr>
              <a:t>Fortalecimiento del papel de los trabajadores y sus sindicatos</a:t>
            </a:r>
            <a:r>
              <a:rPr lang="es-MX" sz="2800" dirty="0" smtClean="0"/>
              <a:t/>
            </a:r>
            <a:br>
              <a:rPr lang="es-MX" sz="2800" dirty="0" smtClean="0"/>
            </a:br>
            <a:r>
              <a:rPr lang="es-MX" sz="2800" dirty="0" smtClean="0"/>
              <a:t>30. </a:t>
            </a:r>
            <a:r>
              <a:rPr lang="es-MX" sz="2800" dirty="0" smtClean="0">
                <a:hlinkClick r:id="rId30"/>
              </a:rPr>
              <a:t>Fortalecimiento del papel del comercio y la industria</a:t>
            </a:r>
            <a:r>
              <a:rPr lang="es-MX" sz="2800" dirty="0" smtClean="0"/>
              <a:t/>
            </a:r>
            <a:br>
              <a:rPr lang="es-MX" sz="2800" dirty="0" smtClean="0"/>
            </a:br>
            <a:r>
              <a:rPr lang="es-MX" sz="2800" dirty="0" smtClean="0"/>
              <a:t>31. </a:t>
            </a:r>
            <a:r>
              <a:rPr lang="es-MX" sz="2800" dirty="0" smtClean="0">
                <a:hlinkClick r:id="rId31"/>
              </a:rPr>
              <a:t>La comunidad científica y tecnológica</a:t>
            </a:r>
            <a:r>
              <a:rPr lang="es-MX" sz="2800" dirty="0" smtClean="0"/>
              <a:t/>
            </a:r>
            <a:br>
              <a:rPr lang="es-MX" sz="2800" dirty="0" smtClean="0"/>
            </a:br>
            <a:r>
              <a:rPr lang="es-MX" sz="2800" dirty="0" smtClean="0"/>
              <a:t>32. </a:t>
            </a:r>
            <a:r>
              <a:rPr lang="es-MX" sz="2800" dirty="0" smtClean="0">
                <a:hlinkClick r:id="rId32"/>
              </a:rPr>
              <a:t>Fortalecimiento del papel de los agricultores</a:t>
            </a:r>
            <a:endParaRPr lang="es-MX" sz="2800" dirty="0" smtClean="0"/>
          </a:p>
          <a:p>
            <a:endParaRPr lang="es-MX" dirty="0"/>
          </a:p>
        </p:txBody>
      </p:sp>
      <p:sp>
        <p:nvSpPr>
          <p:cNvPr id="5" name="4 Marcador de contenido"/>
          <p:cNvSpPr>
            <a:spLocks noGrp="1"/>
          </p:cNvSpPr>
          <p:nvPr>
            <p:ph sz="quarter" idx="3"/>
          </p:nvPr>
        </p:nvSpPr>
        <p:spPr>
          <a:xfrm>
            <a:off x="4644008" y="3717032"/>
            <a:ext cx="4038600" cy="2187575"/>
          </a:xfrm>
        </p:spPr>
        <p:txBody>
          <a:bodyPr>
            <a:normAutofit fontScale="92500"/>
          </a:bodyPr>
          <a:lstStyle/>
          <a:p>
            <a:pPr>
              <a:buNone/>
            </a:pPr>
            <a:r>
              <a:rPr lang="es-MX" sz="1000" b="1" dirty="0" smtClean="0"/>
              <a:t>Sección IV</a:t>
            </a:r>
            <a:r>
              <a:rPr lang="es-MX" sz="1000" dirty="0" smtClean="0"/>
              <a:t>. </a:t>
            </a:r>
            <a:r>
              <a:rPr lang="es-MX" sz="1000" b="1" dirty="0" smtClean="0"/>
              <a:t>MEDIOS DE EJECUCIÓN</a:t>
            </a:r>
          </a:p>
          <a:p>
            <a:r>
              <a:rPr lang="es-MX" sz="1000" dirty="0" smtClean="0"/>
              <a:t>33. </a:t>
            </a:r>
            <a:r>
              <a:rPr lang="es-MX" sz="1000" dirty="0" smtClean="0">
                <a:hlinkClick r:id="rId33"/>
              </a:rPr>
              <a:t>Recursos y mecanismos de financiación</a:t>
            </a:r>
            <a:r>
              <a:rPr lang="es-MX" sz="1000" dirty="0" smtClean="0"/>
              <a:t/>
            </a:r>
            <a:br>
              <a:rPr lang="es-MX" sz="1000" dirty="0" smtClean="0"/>
            </a:br>
            <a:r>
              <a:rPr lang="es-MX" sz="1000" dirty="0" smtClean="0"/>
              <a:t>34. </a:t>
            </a:r>
            <a:r>
              <a:rPr lang="es-MX" sz="1000" dirty="0" smtClean="0">
                <a:hlinkClick r:id="rId34"/>
              </a:rPr>
              <a:t>Transferencia de tecnología ecológicamente racional, cooperación y aumento de la capacidad</a:t>
            </a:r>
            <a:r>
              <a:rPr lang="es-MX" sz="1000" dirty="0" smtClean="0"/>
              <a:t/>
            </a:r>
            <a:br>
              <a:rPr lang="es-MX" sz="1000" dirty="0" smtClean="0"/>
            </a:br>
            <a:r>
              <a:rPr lang="es-MX" sz="1000" dirty="0" smtClean="0"/>
              <a:t>35. </a:t>
            </a:r>
            <a:r>
              <a:rPr lang="es-MX" sz="1000" dirty="0" smtClean="0">
                <a:hlinkClick r:id="rId35"/>
              </a:rPr>
              <a:t>La ciencia </a:t>
            </a:r>
            <a:r>
              <a:rPr lang="es-MX" sz="1000" dirty="0" err="1" smtClean="0">
                <a:hlinkClick r:id="rId35"/>
              </a:rPr>
              <a:t>pora</a:t>
            </a:r>
            <a:r>
              <a:rPr lang="es-MX" sz="1000" dirty="0" smtClean="0">
                <a:hlinkClick r:id="rId35"/>
              </a:rPr>
              <a:t> el desarrollo sostenible</a:t>
            </a:r>
            <a:r>
              <a:rPr lang="es-MX" sz="1000" dirty="0" smtClean="0"/>
              <a:t/>
            </a:r>
            <a:br>
              <a:rPr lang="es-MX" sz="1000" dirty="0" smtClean="0"/>
            </a:br>
            <a:r>
              <a:rPr lang="es-MX" sz="1000" dirty="0" smtClean="0">
                <a:solidFill>
                  <a:srgbClr val="FF0000"/>
                </a:solidFill>
              </a:rPr>
              <a:t>36</a:t>
            </a:r>
            <a:r>
              <a:rPr lang="es-MX" sz="1000" dirty="0" smtClean="0"/>
              <a:t>. </a:t>
            </a:r>
            <a:r>
              <a:rPr lang="es-MX" sz="1000" dirty="0" smtClean="0">
                <a:hlinkClick r:id="rId36"/>
              </a:rPr>
              <a:t>Fomento de la educación, la capacitación y la toma de conciencia</a:t>
            </a:r>
            <a:r>
              <a:rPr lang="es-MX" sz="1000" dirty="0" smtClean="0"/>
              <a:t/>
            </a:r>
            <a:br>
              <a:rPr lang="es-MX" sz="1000" dirty="0" smtClean="0"/>
            </a:br>
            <a:r>
              <a:rPr lang="es-MX" sz="1000" dirty="0" smtClean="0"/>
              <a:t>37. </a:t>
            </a:r>
            <a:r>
              <a:rPr lang="es-MX" sz="1000" dirty="0" smtClean="0">
                <a:hlinkClick r:id="rId37"/>
              </a:rPr>
              <a:t>Mecanismos nacionales y cooperación internacional para aumentar la capacidad nacional en los países en desarrollo</a:t>
            </a:r>
            <a:r>
              <a:rPr lang="es-MX" sz="1000" dirty="0" smtClean="0"/>
              <a:t/>
            </a:r>
            <a:br>
              <a:rPr lang="es-MX" sz="1000" dirty="0" smtClean="0"/>
            </a:br>
            <a:r>
              <a:rPr lang="es-MX" sz="1000" dirty="0" smtClean="0"/>
              <a:t>38. </a:t>
            </a:r>
            <a:r>
              <a:rPr lang="es-MX" sz="1000" dirty="0" smtClean="0">
                <a:hlinkClick r:id="rId38"/>
              </a:rPr>
              <a:t>Arreglos institucionales internacionales</a:t>
            </a:r>
            <a:r>
              <a:rPr lang="es-MX" sz="1000" dirty="0" smtClean="0"/>
              <a:t/>
            </a:r>
            <a:br>
              <a:rPr lang="es-MX" sz="1000" dirty="0" smtClean="0"/>
            </a:br>
            <a:r>
              <a:rPr lang="es-MX" sz="1000" dirty="0" smtClean="0"/>
              <a:t>39. </a:t>
            </a:r>
            <a:r>
              <a:rPr lang="es-MX" sz="1000" dirty="0" smtClean="0">
                <a:hlinkClick r:id="rId39"/>
              </a:rPr>
              <a:t>Instrumentos y mecanismos jurídicos internacionales</a:t>
            </a:r>
            <a:r>
              <a:rPr lang="es-MX" sz="1000" dirty="0" smtClean="0"/>
              <a:t/>
            </a:r>
            <a:br>
              <a:rPr lang="es-MX" sz="1000" dirty="0" smtClean="0"/>
            </a:br>
            <a:r>
              <a:rPr lang="es-MX" sz="1000" dirty="0" smtClean="0"/>
              <a:t>40.</a:t>
            </a:r>
            <a:r>
              <a:rPr lang="es-MX" sz="1000" dirty="0" smtClean="0">
                <a:hlinkClick r:id="rId40"/>
              </a:rPr>
              <a:t> Información para la adopción de decisiones</a:t>
            </a:r>
            <a:endParaRPr lang="es-MX" sz="1000" dirty="0" smtClean="0"/>
          </a:p>
          <a:p>
            <a:endParaRPr lang="es-ES" sz="1000" dirty="0" smtClean="0"/>
          </a:p>
          <a:p>
            <a:pPr>
              <a:buNone/>
            </a:pPr>
            <a:r>
              <a:rPr lang="es-MX" sz="1000" u="sng" dirty="0" smtClean="0">
                <a:hlinkClick r:id="rId41"/>
              </a:rPr>
              <a:t>http://www.cinu.org.mx/eventos/conferencias/johannesburgo/documentos/Agenda21/Programa21.htm</a:t>
            </a:r>
            <a:endParaRPr lang="es-MX" sz="1000" dirty="0" smtClean="0"/>
          </a:p>
          <a:p>
            <a:endParaRPr lang="es-MX" sz="10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molino">
  <a:themeElements>
    <a:clrScheme name="Remolino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Remoli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Footlight MT Ligh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Footlight MT Light" pitchFamily="18" charset="0"/>
          </a:defRPr>
        </a:defPPr>
      </a:lstStyle>
    </a:lnDef>
  </a:objectDefaults>
  <a:extraClrSchemeLst>
    <a:extraClrScheme>
      <a:clrScheme name="Remolino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Remolino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Remolin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474</TotalTime>
  <Words>3568</Words>
  <Application>Microsoft Office PowerPoint</Application>
  <PresentationFormat>Presentación en pantalla (4:3)</PresentationFormat>
  <Paragraphs>568</Paragraphs>
  <Slides>48</Slides>
  <Notes>7</Notes>
  <HiddenSlides>0</HiddenSlides>
  <MMClips>0</MMClips>
  <ScaleCrop>false</ScaleCrop>
  <HeadingPairs>
    <vt:vector size="6" baseType="variant">
      <vt:variant>
        <vt:lpstr>Tema</vt:lpstr>
      </vt:variant>
      <vt:variant>
        <vt:i4>6</vt:i4>
      </vt:variant>
      <vt:variant>
        <vt:lpstr>Servidores OLE incrustados</vt:lpstr>
      </vt:variant>
      <vt:variant>
        <vt:i4>2</vt:i4>
      </vt:variant>
      <vt:variant>
        <vt:lpstr>Títulos de diapositiva</vt:lpstr>
      </vt:variant>
      <vt:variant>
        <vt:i4>48</vt:i4>
      </vt:variant>
    </vt:vector>
  </HeadingPairs>
  <TitlesOfParts>
    <vt:vector size="56" baseType="lpstr">
      <vt:lpstr>Flujo</vt:lpstr>
      <vt:lpstr>Diseño predeterminado</vt:lpstr>
      <vt:lpstr>1_Flujo</vt:lpstr>
      <vt:lpstr>1_Diseño predeterminado</vt:lpstr>
      <vt:lpstr>Tema de Office</vt:lpstr>
      <vt:lpstr>Remolino</vt:lpstr>
      <vt:lpstr>Gráfico</vt:lpstr>
      <vt:lpstr>Documento</vt:lpstr>
      <vt:lpstr>Educación Superior en México: avances sobre  la inclusión de la perspectiva de sustentabilidad</vt:lpstr>
      <vt:lpstr>Objetivos   </vt:lpstr>
      <vt:lpstr>Diapositiva 3</vt:lpstr>
      <vt:lpstr>Crisis socioambiental</vt:lpstr>
      <vt:lpstr> </vt:lpstr>
      <vt:lpstr>                                 EA        Dimensión      Ambiental </vt:lpstr>
      <vt:lpstr>EA como PROCESO</vt:lpstr>
      <vt:lpstr> </vt:lpstr>
      <vt:lpstr>Agenda 21</vt:lpstr>
      <vt:lpstr>Perspectivas de sustentabilidad</vt:lpstr>
      <vt:lpstr>         “Década de las Naciones Unidas de la Educación para el Desarrollo Sostenible”,  Periodo: 2005-2014  Iniciando el 1º de enero de 2005 </vt:lpstr>
      <vt:lpstr>EDS </vt:lpstr>
      <vt:lpstr>Diapositiva 13</vt:lpstr>
      <vt:lpstr>Diapositiva 14</vt:lpstr>
      <vt:lpstr>Diapositiva 15</vt:lpstr>
      <vt:lpstr>La Responsabilidad Social</vt:lpstr>
      <vt:lpstr>Diapositiva 17</vt:lpstr>
      <vt:lpstr>Características:</vt:lpstr>
      <vt:lpstr>Características:</vt:lpstr>
      <vt:lpstr>Antecedentes</vt:lpstr>
      <vt:lpstr>1983</vt:lpstr>
      <vt:lpstr>1985</vt:lpstr>
      <vt:lpstr>Diapositiva 23</vt:lpstr>
      <vt:lpstr>Diapositiva 24</vt:lpstr>
      <vt:lpstr>Diapositiva 25</vt:lpstr>
      <vt:lpstr>Diapositiva 26</vt:lpstr>
      <vt:lpstr>Diapositiva 27</vt:lpstr>
      <vt:lpstr>Diapositiva 28</vt:lpstr>
      <vt:lpstr>Diapositiva 29</vt:lpstr>
      <vt:lpstr>Diapositiva 30</vt:lpstr>
      <vt:lpstr>Diapositiva 31</vt:lpstr>
      <vt:lpstr>RED NACIONAL DE COORDINACIONES DE PLANES AMBIENTALES INSTITUCIONALES 2011</vt:lpstr>
      <vt:lpstr>Diapositiva 33</vt:lpstr>
      <vt:lpstr>Diapositiva 34</vt:lpstr>
      <vt:lpstr>Diapositiva 35</vt:lpstr>
      <vt:lpstr>Diapositiva 36</vt:lpstr>
      <vt:lpstr>Diapositiva 37</vt:lpstr>
      <vt:lpstr>Diapositiva 38</vt:lpstr>
      <vt:lpstr>Diapositiva 39</vt:lpstr>
      <vt:lpstr>Diapositiva 40</vt:lpstr>
      <vt:lpstr>Diapositiva 41</vt:lpstr>
      <vt:lpstr>Avances en la constitución de una política ambiental  y de sustentabilidad en las IES</vt:lpstr>
      <vt:lpstr>Necesidad de Teorización Educativa </vt:lpstr>
      <vt:lpstr>Diapositiva 44</vt:lpstr>
      <vt:lpstr>Diapositiva 45</vt:lpstr>
      <vt:lpstr>Agenda de investigación y acción en el curriculum de la educación universitaria </vt:lpstr>
      <vt:lpstr>Continuará....</vt:lpstr>
      <vt:lpstr>Diapositiva 48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Educación Superior en Méxicoy la inclusión de la sustentabilidad, avances y perspectivas </dc:title>
  <dc:creator>Octavio</dc:creator>
  <cp:lastModifiedBy>Octavio</cp:lastModifiedBy>
  <cp:revision>165</cp:revision>
  <dcterms:created xsi:type="dcterms:W3CDTF">2013-09-12T18:03:24Z</dcterms:created>
  <dcterms:modified xsi:type="dcterms:W3CDTF">2013-09-13T18:47:42Z</dcterms:modified>
</cp:coreProperties>
</file>