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2" r:id="rId18"/>
    <p:sldId id="276" r:id="rId19"/>
    <p:sldId id="273" r:id="rId20"/>
    <p:sldId id="278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000"/>
    <a:srgbClr val="C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plotArea>
      <c:layout>
        <c:manualLayout>
          <c:layoutTarget val="inner"/>
          <c:xMode val="edge"/>
          <c:yMode val="edge"/>
          <c:x val="0.16346522309711325"/>
          <c:y val="2.2461772923545842E-2"/>
          <c:w val="0.57212040682414755"/>
          <c:h val="0.8830008021057576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Porcentaje de acuerdo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Spain</c:v>
                </c:pt>
                <c:pt idx="1">
                  <c:v>Japan</c:v>
                </c:pt>
                <c:pt idx="2">
                  <c:v>Mexico</c:v>
                </c:pt>
                <c:pt idx="3">
                  <c:v>Brazil</c:v>
                </c:pt>
                <c:pt idx="4">
                  <c:v>UK</c:v>
                </c:pt>
                <c:pt idx="5">
                  <c:v>USA</c:v>
                </c:pt>
                <c:pt idx="6">
                  <c:v>Sweden</c:v>
                </c:pt>
                <c:pt idx="7">
                  <c:v>Russia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</c:v>
                </c:pt>
                <c:pt idx="1">
                  <c:v>24</c:v>
                </c:pt>
                <c:pt idx="2">
                  <c:v>27</c:v>
                </c:pt>
                <c:pt idx="3">
                  <c:v>28</c:v>
                </c:pt>
                <c:pt idx="4">
                  <c:v>36</c:v>
                </c:pt>
                <c:pt idx="5">
                  <c:v>40</c:v>
                </c:pt>
                <c:pt idx="6">
                  <c:v>45</c:v>
                </c:pt>
                <c:pt idx="7">
                  <c:v>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Spain</c:v>
                </c:pt>
                <c:pt idx="1">
                  <c:v>Japan</c:v>
                </c:pt>
                <c:pt idx="2">
                  <c:v>Mexico</c:v>
                </c:pt>
                <c:pt idx="3">
                  <c:v>Brazil</c:v>
                </c:pt>
                <c:pt idx="4">
                  <c:v>UK</c:v>
                </c:pt>
                <c:pt idx="5">
                  <c:v>USA</c:v>
                </c:pt>
                <c:pt idx="6">
                  <c:v>Sweden</c:v>
                </c:pt>
                <c:pt idx="7">
                  <c:v>Russia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Spain</c:v>
                </c:pt>
                <c:pt idx="1">
                  <c:v>Japan</c:v>
                </c:pt>
                <c:pt idx="2">
                  <c:v>Mexico</c:v>
                </c:pt>
                <c:pt idx="3">
                  <c:v>Brazil</c:v>
                </c:pt>
                <c:pt idx="4">
                  <c:v>UK</c:v>
                </c:pt>
                <c:pt idx="5">
                  <c:v>USA</c:v>
                </c:pt>
                <c:pt idx="6">
                  <c:v>Sweden</c:v>
                </c:pt>
                <c:pt idx="7">
                  <c:v>Russia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</c:ser>
        <c:overlap val="100"/>
        <c:axId val="83190144"/>
        <c:axId val="83191680"/>
      </c:barChart>
      <c:catAx>
        <c:axId val="83190144"/>
        <c:scaling>
          <c:orientation val="minMax"/>
        </c:scaling>
        <c:axPos val="l"/>
        <c:tickLblPos val="nextTo"/>
        <c:crossAx val="83191680"/>
        <c:crosses val="autoZero"/>
        <c:auto val="1"/>
        <c:lblAlgn val="ctr"/>
        <c:lblOffset val="100"/>
      </c:catAx>
      <c:valAx>
        <c:axId val="83191680"/>
        <c:scaling>
          <c:orientation val="minMax"/>
        </c:scaling>
        <c:axPos val="b"/>
        <c:majorGridlines/>
        <c:numFmt formatCode="General" sourceLinked="1"/>
        <c:tickLblPos val="nextTo"/>
        <c:crossAx val="83190144"/>
        <c:crosses val="autoZero"/>
        <c:crossBetween val="between"/>
      </c:valAx>
      <c:spPr>
        <a:ln>
          <a:solidFill>
            <a:schemeClr val="tx2"/>
          </a:solidFill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</c:legend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Porcentaje de acuerdo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Brazil</c:v>
                </c:pt>
                <c:pt idx="1">
                  <c:v>Spain</c:v>
                </c:pt>
                <c:pt idx="2">
                  <c:v>China</c:v>
                </c:pt>
                <c:pt idx="3">
                  <c:v>Sweden</c:v>
                </c:pt>
                <c:pt idx="4">
                  <c:v>Mexico</c:v>
                </c:pt>
                <c:pt idx="5">
                  <c:v>UK</c:v>
                </c:pt>
                <c:pt idx="6">
                  <c:v>USA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61</c:v>
                </c:pt>
                <c:pt idx="1">
                  <c:v>64</c:v>
                </c:pt>
                <c:pt idx="2">
                  <c:v>65</c:v>
                </c:pt>
                <c:pt idx="3">
                  <c:v>69</c:v>
                </c:pt>
                <c:pt idx="4">
                  <c:v>70</c:v>
                </c:pt>
                <c:pt idx="5">
                  <c:v>76</c:v>
                </c:pt>
                <c:pt idx="6">
                  <c:v>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Brazil</c:v>
                </c:pt>
                <c:pt idx="1">
                  <c:v>Spain</c:v>
                </c:pt>
                <c:pt idx="2">
                  <c:v>China</c:v>
                </c:pt>
                <c:pt idx="3">
                  <c:v>Sweden</c:v>
                </c:pt>
                <c:pt idx="4">
                  <c:v>Mexico</c:v>
                </c:pt>
                <c:pt idx="5">
                  <c:v>UK</c:v>
                </c:pt>
                <c:pt idx="6">
                  <c:v>USA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Brazil</c:v>
                </c:pt>
                <c:pt idx="1">
                  <c:v>Spain</c:v>
                </c:pt>
                <c:pt idx="2">
                  <c:v>China</c:v>
                </c:pt>
                <c:pt idx="3">
                  <c:v>Sweden</c:v>
                </c:pt>
                <c:pt idx="4">
                  <c:v>Mexico</c:v>
                </c:pt>
                <c:pt idx="5">
                  <c:v>UK</c:v>
                </c:pt>
                <c:pt idx="6">
                  <c:v>USA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overlap val="100"/>
        <c:axId val="83963904"/>
        <c:axId val="83965440"/>
      </c:barChart>
      <c:catAx>
        <c:axId val="83963904"/>
        <c:scaling>
          <c:orientation val="minMax"/>
        </c:scaling>
        <c:axPos val="l"/>
        <c:tickLblPos val="nextTo"/>
        <c:crossAx val="83965440"/>
        <c:crosses val="autoZero"/>
        <c:auto val="1"/>
        <c:lblAlgn val="ctr"/>
        <c:lblOffset val="100"/>
      </c:catAx>
      <c:valAx>
        <c:axId val="83965440"/>
        <c:scaling>
          <c:orientation val="minMax"/>
        </c:scaling>
        <c:axPos val="b"/>
        <c:majorGridlines/>
        <c:numFmt formatCode="General" sourceLinked="1"/>
        <c:tickLblPos val="nextTo"/>
        <c:crossAx val="83963904"/>
        <c:crosses val="autoZero"/>
        <c:crossBetween val="between"/>
      </c:valAx>
      <c:spPr>
        <a:ln>
          <a:solidFill>
            <a:schemeClr val="tx2"/>
          </a:solidFill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</c:legend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autoTitleDeleted val="1"/>
    <c:plotArea>
      <c:layout>
        <c:manualLayout>
          <c:layoutTarget val="inner"/>
          <c:xMode val="edge"/>
          <c:yMode val="edge"/>
          <c:x val="0.19988139763779514"/>
          <c:y val="5.624999999999996E-2"/>
          <c:w val="0.50552894158602257"/>
          <c:h val="0.83479183070866181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porcentaje de acuerdo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cat>
            <c:strRef>
              <c:f>Sheet1!$A$2:$A$9</c:f>
              <c:strCache>
                <c:ptCount val="8"/>
                <c:pt idx="0">
                  <c:v>China</c:v>
                </c:pt>
                <c:pt idx="1">
                  <c:v>Japan</c:v>
                </c:pt>
                <c:pt idx="2">
                  <c:v>Sweden</c:v>
                </c:pt>
                <c:pt idx="3">
                  <c:v>Brazil</c:v>
                </c:pt>
                <c:pt idx="4">
                  <c:v>UK</c:v>
                </c:pt>
                <c:pt idx="5">
                  <c:v>Spain</c:v>
                </c:pt>
                <c:pt idx="6">
                  <c:v>Argentina</c:v>
                </c:pt>
                <c:pt idx="7">
                  <c:v>USA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35</c:v>
                </c:pt>
                <c:pt idx="1">
                  <c:v>56</c:v>
                </c:pt>
                <c:pt idx="2">
                  <c:v>70</c:v>
                </c:pt>
                <c:pt idx="3">
                  <c:v>71</c:v>
                </c:pt>
                <c:pt idx="4">
                  <c:v>75</c:v>
                </c:pt>
                <c:pt idx="5">
                  <c:v>71</c:v>
                </c:pt>
                <c:pt idx="6">
                  <c:v>81</c:v>
                </c:pt>
                <c:pt idx="7">
                  <c:v>89</c:v>
                </c:pt>
              </c:numCache>
            </c:numRef>
          </c:val>
        </c:ser>
        <c:axId val="84305792"/>
        <c:axId val="84307328"/>
      </c:barChart>
      <c:catAx>
        <c:axId val="84305792"/>
        <c:scaling>
          <c:orientation val="minMax"/>
        </c:scaling>
        <c:axPos val="l"/>
        <c:tickLblPos val="nextTo"/>
        <c:crossAx val="84307328"/>
        <c:crosses val="autoZero"/>
        <c:auto val="1"/>
        <c:lblAlgn val="ctr"/>
        <c:lblOffset val="100"/>
      </c:catAx>
      <c:valAx>
        <c:axId val="84307328"/>
        <c:scaling>
          <c:orientation val="minMax"/>
        </c:scaling>
        <c:axPos val="b"/>
        <c:majorGridlines/>
        <c:numFmt formatCode="General" sourceLinked="1"/>
        <c:tickLblPos val="nextTo"/>
        <c:crossAx val="84305792"/>
        <c:crosses val="autoZero"/>
        <c:crossBetween val="between"/>
      </c:valAx>
      <c:spPr>
        <a:ln>
          <a:solidFill>
            <a:schemeClr val="tx2"/>
          </a:solidFill>
        </a:ln>
      </c:spPr>
    </c:plotArea>
    <c:legend>
      <c:legendPos val="r"/>
      <c:layout>
        <c:manualLayout>
          <c:xMode val="edge"/>
          <c:yMode val="edge"/>
          <c:x val="0.68862056515243497"/>
          <c:y val="0.45822405266388"/>
          <c:w val="0.31137943484756542"/>
          <c:h val="0.13889148807934809"/>
        </c:manualLayout>
      </c:layout>
    </c:legend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CF48C-2BFF-7D4C-BAFF-18EB6A7D597B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83CFB-CACC-A84E-8024-CC4E2A3579B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1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83CFB-CACC-A84E-8024-CC4E2A3579B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83CFB-CACC-A84E-8024-CC4E2A3579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4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23" y="518375"/>
            <a:ext cx="6512511" cy="1143000"/>
          </a:xfrm>
          <a:effectLst/>
        </p:spPr>
        <p:txBody>
          <a:bodyPr/>
          <a:lstStyle>
            <a:lvl1pPr marL="0" indent="0">
              <a:buNone/>
              <a:defRPr>
                <a:effectLst>
                  <a:reflection blurRad="6350" endA="300" endPos="0" dir="5400000" sy="-100000" algn="bl" rotWithShape="0"/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172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9/5/2011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72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123259" y="5359442"/>
            <a:ext cx="5600575" cy="94074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9 de </a:t>
            </a:r>
            <a:r>
              <a:rPr lang="en-US" dirty="0" err="1" smtClean="0"/>
              <a:t>septiembre</a:t>
            </a:r>
            <a:r>
              <a:rPr lang="en-US" dirty="0" smtClean="0"/>
              <a:t>, 2011</a:t>
            </a:r>
          </a:p>
          <a:p>
            <a:pPr algn="r"/>
            <a:r>
              <a:rPr lang="en-US" dirty="0"/>
              <a:t>Universidad </a:t>
            </a:r>
            <a:r>
              <a:rPr lang="en-US" dirty="0" err="1"/>
              <a:t>Nacional</a:t>
            </a:r>
            <a:r>
              <a:rPr lang="en-US" dirty="0"/>
              <a:t> </a:t>
            </a:r>
            <a:r>
              <a:rPr lang="en-US" dirty="0" err="1"/>
              <a:t>Autónoma</a:t>
            </a:r>
            <a:r>
              <a:rPr lang="en-US" dirty="0"/>
              <a:t> de </a:t>
            </a:r>
            <a:r>
              <a:rPr lang="en-US" dirty="0" smtClean="0"/>
              <a:t>México</a:t>
            </a:r>
          </a:p>
          <a:p>
            <a:pPr algn="ctr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759" y="498216"/>
            <a:ext cx="7175351" cy="1985340"/>
          </a:xfrm>
        </p:spPr>
        <p:txBody>
          <a:bodyPr/>
          <a:lstStyle/>
          <a:p>
            <a:r>
              <a:rPr lang="en-US" sz="3600" dirty="0" err="1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Perspectivas</a:t>
            </a:r>
            <a:r>
              <a:rPr lang="en-US" sz="3600" dirty="0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Críticas</a:t>
            </a:r>
            <a:r>
              <a:rPr lang="en-US" sz="3600" dirty="0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:</a:t>
            </a:r>
            <a:br>
              <a:rPr lang="en-US" sz="3600" dirty="0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3600" dirty="0" err="1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Educación</a:t>
            </a:r>
            <a:r>
              <a:rPr lang="en-US" sz="3600" dirty="0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Superior de </a:t>
            </a:r>
            <a:r>
              <a:rPr lang="en-US" sz="3600" dirty="0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los </a:t>
            </a:r>
            <a:r>
              <a:rPr lang="en-US" sz="3600" dirty="0" err="1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Estados</a:t>
            </a:r>
            <a:r>
              <a:rPr lang="en-US" sz="3600" dirty="0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Unidos</a:t>
            </a:r>
            <a:endParaRPr lang="en-US" sz="3600" dirty="0">
              <a:ln>
                <a:solidFill>
                  <a:schemeClr val="tx1">
                    <a:alpha val="77000"/>
                  </a:schemeClr>
                </a:solidFill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776" y="2483556"/>
            <a:ext cx="5014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Ken Kempner, PhD</a:t>
            </a:r>
          </a:p>
          <a:p>
            <a:r>
              <a:rPr lang="en-US" sz="2000" dirty="0" smtClean="0"/>
              <a:t>Southern Oregon University &amp; </a:t>
            </a:r>
            <a:r>
              <a:rPr lang="en-US" sz="2000" dirty="0" err="1" smtClean="0"/>
              <a:t>otras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963" y="3796219"/>
            <a:ext cx="1373481" cy="12670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1074" y="4035307"/>
            <a:ext cx="2286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5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Rankings:</a:t>
            </a:r>
            <a:br>
              <a:rPr lang="en-US" sz="3200" dirty="0" smtClean="0"/>
            </a:br>
            <a:r>
              <a:rPr lang="en-US" sz="3200" dirty="0" smtClean="0"/>
              <a:t>La </a:t>
            </a:r>
            <a:r>
              <a:rPr lang="en-US" sz="3200" dirty="0" err="1" smtClean="0"/>
              <a:t>perspectiva</a:t>
            </a:r>
            <a:r>
              <a:rPr lang="en-US" sz="3200" dirty="0" smtClean="0"/>
              <a:t> </a:t>
            </a:r>
            <a:r>
              <a:rPr lang="en-US" sz="3200" dirty="0" smtClean="0"/>
              <a:t>global </a:t>
            </a:r>
            <a:r>
              <a:rPr lang="en-US" sz="3200" dirty="0" smtClean="0"/>
              <a:t>c</a:t>
            </a:r>
            <a:r>
              <a:rPr lang="en-US" sz="3200" dirty="0" smtClean="0"/>
              <a:t>hina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5111" y="2003778"/>
            <a:ext cx="8579556" cy="45243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err="1" smtClean="0"/>
              <a:t>Propósitos</a:t>
            </a:r>
            <a:r>
              <a:rPr lang="en-US" sz="2400" dirty="0" smtClean="0"/>
              <a:t> de los rankings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/>
              <a:t>Perspectiva</a:t>
            </a:r>
            <a:r>
              <a:rPr lang="en-US" sz="2000" dirty="0" smtClean="0"/>
              <a:t> china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/>
              <a:t>Indicadores</a:t>
            </a:r>
            <a:r>
              <a:rPr lang="en-US" sz="2000" dirty="0" smtClean="0"/>
              <a:t> de </a:t>
            </a:r>
            <a:r>
              <a:rPr lang="en-US" sz="2000" dirty="0" err="1" smtClean="0"/>
              <a:t>desempeño</a:t>
            </a:r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Valor de </a:t>
            </a:r>
            <a:r>
              <a:rPr lang="en-US" sz="2000" dirty="0" err="1" smtClean="0"/>
              <a:t>mercado</a:t>
            </a:r>
            <a:endParaRPr lang="en-US" sz="2000" dirty="0" smtClean="0"/>
          </a:p>
          <a:p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err="1" smtClean="0"/>
              <a:t>Respuesta</a:t>
            </a:r>
            <a:r>
              <a:rPr lang="en-US" sz="2400" dirty="0" smtClean="0"/>
              <a:t> </a:t>
            </a:r>
            <a:r>
              <a:rPr lang="en-US" sz="2400" dirty="0" err="1" smtClean="0"/>
              <a:t>británica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/>
              <a:t>Consejo</a:t>
            </a:r>
            <a:r>
              <a:rPr lang="en-US" sz="2000" dirty="0" smtClean="0"/>
              <a:t> de </a:t>
            </a:r>
            <a:r>
              <a:rPr lang="en-US" sz="2000" dirty="0" err="1" smtClean="0"/>
              <a:t>Fondos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la </a:t>
            </a:r>
            <a:r>
              <a:rPr lang="en-US" sz="2000" dirty="0" err="1" smtClean="0"/>
              <a:t>Educación</a:t>
            </a:r>
            <a:r>
              <a:rPr lang="en-US" sz="2000" dirty="0" smtClean="0"/>
              <a:t> Superior de </a:t>
            </a:r>
            <a:r>
              <a:rPr lang="en-US" sz="2000" dirty="0" err="1" smtClean="0"/>
              <a:t>Inglaterra</a:t>
            </a:r>
            <a:r>
              <a:rPr lang="en-US" sz="2000" dirty="0" smtClean="0"/>
              <a:t> (Higher </a:t>
            </a:r>
            <a:r>
              <a:rPr lang="en-US" sz="2000" dirty="0"/>
              <a:t>Education Funding Council of </a:t>
            </a:r>
            <a:r>
              <a:rPr lang="en-US" sz="2000" dirty="0" smtClean="0"/>
              <a:t>England, HEFCE)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/>
              <a:t>Cultura</a:t>
            </a:r>
            <a:r>
              <a:rPr lang="en-US" sz="2000" dirty="0" smtClean="0"/>
              <a:t> de la </a:t>
            </a:r>
            <a:r>
              <a:rPr lang="en-US" sz="2000" dirty="0" err="1" smtClean="0"/>
              <a:t>auditoría</a:t>
            </a:r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 err="1" smtClean="0"/>
              <a:t>Respuesta</a:t>
            </a:r>
            <a:r>
              <a:rPr lang="en-US" sz="2400" dirty="0" smtClean="0"/>
              <a:t> de la UNAM:  ¿SNI? </a:t>
            </a:r>
          </a:p>
          <a:p>
            <a:pPr marL="342900" indent="-342900">
              <a:buFont typeface="Wingdings" charset="2"/>
              <a:buChar char="u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Texas A&amp;M: </a:t>
            </a:r>
            <a:r>
              <a:rPr lang="en-US" sz="2400" dirty="0" err="1" smtClean="0"/>
              <a:t>contabilidad</a:t>
            </a:r>
            <a:r>
              <a:rPr lang="en-US" sz="2400" dirty="0" smtClean="0"/>
              <a:t> de </a:t>
            </a:r>
            <a:r>
              <a:rPr lang="en-US" sz="2400" dirty="0" err="1" smtClean="0"/>
              <a:t>ganancias</a:t>
            </a:r>
            <a:r>
              <a:rPr lang="en-US" sz="2400" dirty="0" smtClean="0"/>
              <a:t> y </a:t>
            </a:r>
            <a:r>
              <a:rPr lang="en-US" sz="2400" dirty="0" err="1" smtClean="0"/>
              <a:t>pérdidas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3477" y="173619"/>
            <a:ext cx="2701190" cy="24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2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02" y="123264"/>
            <a:ext cx="7824486" cy="902143"/>
          </a:xfrm>
        </p:spPr>
        <p:txBody>
          <a:bodyPr/>
          <a:lstStyle/>
          <a:p>
            <a:pPr algn="ctr"/>
            <a:r>
              <a:rPr lang="en-US" sz="3200" dirty="0" smtClean="0"/>
              <a:t>¿</a:t>
            </a:r>
            <a:r>
              <a:rPr lang="en-US" sz="3200" dirty="0" err="1" smtClean="0"/>
              <a:t>Confianza</a:t>
            </a:r>
            <a:r>
              <a:rPr lang="en-US" sz="3200" dirty="0" smtClean="0"/>
              <a:t> en la </a:t>
            </a:r>
            <a:r>
              <a:rPr lang="en-US" sz="3200" dirty="0" err="1" smtClean="0"/>
              <a:t>capacidad</a:t>
            </a:r>
            <a:r>
              <a:rPr lang="en-US" sz="3200" dirty="0" smtClean="0"/>
              <a:t> individual de </a:t>
            </a:r>
            <a:r>
              <a:rPr lang="en-US" sz="3200" dirty="0" err="1" smtClean="0"/>
              <a:t>decisión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259964878"/>
              </p:ext>
            </p:extLst>
          </p:nvPr>
        </p:nvGraphicFramePr>
        <p:xfrm>
          <a:off x="639704" y="1251185"/>
          <a:ext cx="6980296" cy="509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21778" y="5832593"/>
            <a:ext cx="2605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Trompenaars</a:t>
            </a:r>
            <a:r>
              <a:rPr lang="en-US" sz="1400" dirty="0" smtClean="0"/>
              <a:t>, 1993,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8121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23" y="518375"/>
            <a:ext cx="8215287" cy="939773"/>
          </a:xfrm>
        </p:spPr>
        <p:txBody>
          <a:bodyPr/>
          <a:lstStyle/>
          <a:p>
            <a:pPr algn="l"/>
            <a:r>
              <a:rPr lang="en-US" sz="2800" dirty="0" smtClean="0"/>
              <a:t>El </a:t>
            </a:r>
            <a:r>
              <a:rPr lang="en-US" sz="2800" dirty="0" err="1" smtClean="0"/>
              <a:t>respeto</a:t>
            </a:r>
            <a:r>
              <a:rPr lang="en-US" sz="2800" dirty="0" smtClean="0"/>
              <a:t> no </a:t>
            </a:r>
            <a:r>
              <a:rPr lang="en-US" sz="2800" dirty="0" err="1" smtClean="0"/>
              <a:t>depende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antecedentes</a:t>
            </a:r>
            <a:r>
              <a:rPr lang="en-US" sz="2800" dirty="0" smtClean="0"/>
              <a:t> </a:t>
            </a:r>
            <a:r>
              <a:rPr lang="en-US" sz="2800" dirty="0" err="1" smtClean="0"/>
              <a:t>familiares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3519319290"/>
              </p:ext>
            </p:extLst>
          </p:nvPr>
        </p:nvGraphicFramePr>
        <p:xfrm>
          <a:off x="677333" y="1458148"/>
          <a:ext cx="694266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156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 smtClean="0"/>
              <a:t>Responsabilidad</a:t>
            </a:r>
            <a:r>
              <a:rPr lang="en-US" sz="3600" dirty="0" smtClean="0"/>
              <a:t> personal de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acciones</a:t>
            </a:r>
            <a:endParaRPr lang="en-US" sz="36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4008685672"/>
              </p:ext>
            </p:extLst>
          </p:nvPr>
        </p:nvGraphicFramePr>
        <p:xfrm>
          <a:off x="762000" y="1730963"/>
          <a:ext cx="7234296" cy="436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569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23" y="189116"/>
            <a:ext cx="6512511" cy="1143000"/>
          </a:xfrm>
        </p:spPr>
        <p:txBody>
          <a:bodyPr/>
          <a:lstStyle/>
          <a:p>
            <a:pPr algn="ctr"/>
            <a:r>
              <a:rPr lang="en-US" dirty="0" err="1" smtClean="0"/>
              <a:t>Triángulos</a:t>
            </a:r>
            <a:r>
              <a:rPr lang="en-US" dirty="0" smtClean="0"/>
              <a:t> </a:t>
            </a:r>
            <a:r>
              <a:rPr lang="en-US" dirty="0" err="1" smtClean="0"/>
              <a:t>organizativos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307630" y="1661375"/>
            <a:ext cx="575263" cy="128314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16296" y="1919582"/>
            <a:ext cx="2398889" cy="4247317"/>
          </a:xfrm>
          <a:prstGeom prst="rect">
            <a:avLst/>
          </a:prstGeom>
          <a:noFill/>
          <a:ln>
            <a:solidFill>
              <a:srgbClr val="1782B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Turkey</a:t>
            </a:r>
          </a:p>
          <a:p>
            <a:r>
              <a:rPr lang="en-US" dirty="0" smtClean="0"/>
              <a:t>India</a:t>
            </a:r>
          </a:p>
          <a:p>
            <a:r>
              <a:rPr lang="en-US" dirty="0" smtClean="0"/>
              <a:t>Malaysia</a:t>
            </a:r>
          </a:p>
          <a:p>
            <a:r>
              <a:rPr lang="en-US" dirty="0" smtClean="0"/>
              <a:t>Mexico</a:t>
            </a:r>
          </a:p>
          <a:p>
            <a:r>
              <a:rPr lang="en-US" dirty="0" smtClean="0"/>
              <a:t>Brazil</a:t>
            </a:r>
          </a:p>
          <a:p>
            <a:r>
              <a:rPr lang="en-US" dirty="0" smtClean="0"/>
              <a:t>Spain</a:t>
            </a:r>
          </a:p>
          <a:p>
            <a:r>
              <a:rPr lang="en-US" dirty="0" smtClean="0"/>
              <a:t>Thailand</a:t>
            </a:r>
          </a:p>
          <a:p>
            <a:r>
              <a:rPr lang="en-US" dirty="0" smtClean="0"/>
              <a:t>France</a:t>
            </a:r>
          </a:p>
          <a:p>
            <a:r>
              <a:rPr lang="en-US" dirty="0" smtClean="0"/>
              <a:t>Greece</a:t>
            </a:r>
          </a:p>
          <a:p>
            <a:r>
              <a:rPr lang="en-US" dirty="0" smtClean="0"/>
              <a:t>Japan</a:t>
            </a:r>
          </a:p>
          <a:p>
            <a:r>
              <a:rPr lang="en-US" dirty="0" smtClean="0"/>
              <a:t>Australia</a:t>
            </a:r>
          </a:p>
          <a:p>
            <a:r>
              <a:rPr lang="en-US" dirty="0" smtClean="0"/>
              <a:t>Sweden</a:t>
            </a:r>
          </a:p>
          <a:p>
            <a:r>
              <a:rPr lang="en-US" dirty="0" smtClean="0"/>
              <a:t>Norway</a:t>
            </a:r>
          </a:p>
          <a:p>
            <a:r>
              <a:rPr lang="en-US" dirty="0" smtClean="0"/>
              <a:t>Denmark</a:t>
            </a:r>
          </a:p>
          <a:p>
            <a:r>
              <a:rPr lang="en-US" dirty="0" smtClean="0"/>
              <a:t>USA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921926" y="3316110"/>
            <a:ext cx="1236603" cy="121825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8323" y="4997920"/>
            <a:ext cx="1881481" cy="881711"/>
          </a:xfrm>
          <a:prstGeom prst="triangle">
            <a:avLst>
              <a:gd name="adj" fmla="val 475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72667" y="5879631"/>
            <a:ext cx="3226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Trompenaars</a:t>
            </a:r>
            <a:r>
              <a:rPr lang="en-US" sz="1600" dirty="0"/>
              <a:t>, 1993, </a:t>
            </a:r>
            <a:r>
              <a:rPr lang="en-US" sz="1600" dirty="0" smtClean="0"/>
              <a:t>2011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0424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Casos</a:t>
            </a:r>
            <a:r>
              <a:rPr lang="en-US" dirty="0" smtClean="0"/>
              <a:t> </a:t>
            </a:r>
            <a:r>
              <a:rPr lang="en-US" dirty="0" err="1" smtClean="0"/>
              <a:t>transculturales</a:t>
            </a: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8323" y="1411111"/>
            <a:ext cx="7757825" cy="489364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err="1" smtClean="0"/>
              <a:t>Japón</a:t>
            </a: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Asalariado</a:t>
            </a:r>
            <a:r>
              <a:rPr lang="en-US" dirty="0" smtClean="0"/>
              <a:t> y </a:t>
            </a:r>
            <a:r>
              <a:rPr lang="en-US" dirty="0" err="1" smtClean="0"/>
              <a:t>burócratas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University of Southern California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$1m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estrellas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Southern Oregon University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#20 </a:t>
            </a:r>
            <a:r>
              <a:rPr lang="en-US" dirty="0" err="1" smtClean="0"/>
              <a:t>Mejor</a:t>
            </a:r>
            <a:r>
              <a:rPr lang="en-US" dirty="0" smtClean="0"/>
              <a:t> Universidad en </a:t>
            </a:r>
            <a:r>
              <a:rPr lang="en-US" dirty="0" err="1" smtClean="0"/>
              <a:t>áreas</a:t>
            </a:r>
            <a:r>
              <a:rPr lang="en-US" dirty="0" smtClean="0"/>
              <a:t> </a:t>
            </a:r>
            <a:r>
              <a:rPr lang="en-US" dirty="0" err="1" smtClean="0"/>
              <a:t>verdes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NY Times: ¿</a:t>
            </a:r>
            <a:r>
              <a:rPr lang="en-US" dirty="0" err="1" smtClean="0"/>
              <a:t>joyas</a:t>
            </a:r>
            <a:r>
              <a:rPr lang="en-US" dirty="0" smtClean="0"/>
              <a:t> </a:t>
            </a:r>
            <a:r>
              <a:rPr lang="en-US" dirty="0" err="1" smtClean="0"/>
              <a:t>ocultas</a:t>
            </a:r>
            <a:r>
              <a:rPr lang="en-US" dirty="0" smtClean="0"/>
              <a:t>?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UNAM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#221 Mundial, ¿#1 </a:t>
            </a:r>
            <a:r>
              <a:rPr lang="en-US" dirty="0" err="1" smtClean="0"/>
              <a:t>Sudamérica</a:t>
            </a:r>
            <a:r>
              <a:rPr lang="en-US" dirty="0" smtClean="0"/>
              <a:t>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Harvard = $2.6 mil </a:t>
            </a:r>
            <a:r>
              <a:rPr lang="en-US" dirty="0" err="1" smtClean="0"/>
              <a:t>millones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20,000 </a:t>
            </a:r>
            <a:r>
              <a:rPr lang="en-US" dirty="0" err="1" smtClean="0"/>
              <a:t>estudiantes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UNAM = $1.5 mil </a:t>
            </a:r>
            <a:r>
              <a:rPr lang="en-US" dirty="0" err="1" smtClean="0"/>
              <a:t>millones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260,000 </a:t>
            </a:r>
            <a:r>
              <a:rPr lang="en-US" dirty="0" err="1" smtClean="0"/>
              <a:t>estudiantes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Estructuras</a:t>
            </a:r>
            <a:r>
              <a:rPr lang="en-US" dirty="0" smtClean="0"/>
              <a:t> </a:t>
            </a:r>
            <a:r>
              <a:rPr lang="en-US" dirty="0" err="1" smtClean="0"/>
              <a:t>Alternativas</a:t>
            </a:r>
            <a:r>
              <a:rPr lang="en-US" dirty="0" smtClean="0"/>
              <a:t>: ¿Oxford, Cambridge, Claremont?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7791" y="2746964"/>
            <a:ext cx="2962283" cy="23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HG Wells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874886" y="1563020"/>
            <a:ext cx="7366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“La </a:t>
            </a:r>
            <a:r>
              <a:rPr lang="en-US" sz="4000" dirty="0" err="1" smtClean="0"/>
              <a:t>historia</a:t>
            </a:r>
            <a:r>
              <a:rPr lang="en-US" sz="4000" dirty="0" smtClean="0"/>
              <a:t> </a:t>
            </a:r>
            <a:r>
              <a:rPr lang="en-US" sz="4000" dirty="0" err="1" smtClean="0"/>
              <a:t>humana</a:t>
            </a:r>
            <a:r>
              <a:rPr lang="en-US" sz="4000" dirty="0" smtClean="0"/>
              <a:t> </a:t>
            </a:r>
            <a:r>
              <a:rPr lang="en-US" sz="4000" dirty="0" err="1" smtClean="0"/>
              <a:t>es</a:t>
            </a:r>
            <a:r>
              <a:rPr lang="en-US" sz="4000" dirty="0" smtClean="0"/>
              <a:t> </a:t>
            </a:r>
            <a:r>
              <a:rPr lang="en-US" sz="4000" dirty="0" err="1" smtClean="0"/>
              <a:t>cada</a:t>
            </a:r>
            <a:r>
              <a:rPr lang="en-US" sz="4000" dirty="0" smtClean="0"/>
              <a:t> </a:t>
            </a:r>
            <a:r>
              <a:rPr lang="en-US" sz="4000" dirty="0" err="1" smtClean="0"/>
              <a:t>vez</a:t>
            </a:r>
            <a:r>
              <a:rPr lang="en-US" sz="4000" dirty="0" smtClean="0"/>
              <a:t> </a:t>
            </a:r>
            <a:r>
              <a:rPr lang="en-US" sz="4000" dirty="0" err="1" smtClean="0"/>
              <a:t>más</a:t>
            </a:r>
            <a:r>
              <a:rPr lang="en-US" sz="4000" dirty="0" smtClean="0"/>
              <a:t> </a:t>
            </a:r>
            <a:r>
              <a:rPr lang="en-US" sz="4000" dirty="0" err="1" smtClean="0"/>
              <a:t>una</a:t>
            </a:r>
            <a:r>
              <a:rPr lang="en-US" sz="4000" dirty="0" smtClean="0"/>
              <a:t> </a:t>
            </a:r>
            <a:r>
              <a:rPr lang="en-US" sz="4000" dirty="0" err="1" smtClean="0"/>
              <a:t>carrera</a:t>
            </a:r>
            <a:r>
              <a:rPr lang="en-US" sz="4000" dirty="0" smtClean="0"/>
              <a:t> entre la </a:t>
            </a:r>
            <a:r>
              <a:rPr lang="en-US" sz="4000" dirty="0" err="1" smtClean="0"/>
              <a:t>educación</a:t>
            </a:r>
            <a:r>
              <a:rPr lang="en-US" sz="4000" dirty="0" smtClean="0"/>
              <a:t> y la </a:t>
            </a:r>
            <a:r>
              <a:rPr lang="en-US" sz="4000" dirty="0" err="1" smtClean="0"/>
              <a:t>catástrofe</a:t>
            </a:r>
            <a:r>
              <a:rPr lang="en-US" sz="4000" dirty="0" smtClean="0"/>
              <a:t>.”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4841" y="3913480"/>
            <a:ext cx="4835528" cy="25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35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Conclusiones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8323" y="1524000"/>
            <a:ext cx="8341084" cy="44012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Los </a:t>
            </a:r>
            <a:r>
              <a:rPr lang="en-US" sz="2400" dirty="0" err="1" smtClean="0"/>
              <a:t>últimos</a:t>
            </a:r>
            <a:r>
              <a:rPr lang="en-US" sz="2400" dirty="0" smtClean="0"/>
              <a:t> </a:t>
            </a:r>
            <a:r>
              <a:rPr lang="en-US" sz="2400" dirty="0" err="1" smtClean="0"/>
              <a:t>intelectuales</a:t>
            </a:r>
            <a:r>
              <a:rPr lang="en-US" sz="2400" dirty="0" smtClean="0"/>
              <a:t> </a:t>
            </a:r>
            <a:r>
              <a:rPr lang="en-US" sz="1600" dirty="0" smtClean="0"/>
              <a:t>(Jacoby, 2000)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El </a:t>
            </a:r>
            <a:r>
              <a:rPr lang="en-US" sz="1600" dirty="0" err="1" smtClean="0"/>
              <a:t>conflicto</a:t>
            </a:r>
            <a:r>
              <a:rPr lang="en-US" sz="1600" dirty="0" smtClean="0"/>
              <a:t> social no </a:t>
            </a:r>
            <a:r>
              <a:rPr lang="en-US" sz="1600" dirty="0" err="1" smtClean="0"/>
              <a:t>es</a:t>
            </a:r>
            <a:r>
              <a:rPr lang="en-US" sz="1600" dirty="0" smtClean="0"/>
              <a:t> un </a:t>
            </a:r>
            <a:r>
              <a:rPr lang="en-US" sz="1600" dirty="0" err="1" smtClean="0"/>
              <a:t>problema</a:t>
            </a:r>
            <a:r>
              <a:rPr lang="en-US" sz="1600" dirty="0" smtClean="0"/>
              <a:t> de </a:t>
            </a:r>
            <a:r>
              <a:rPr lang="en-US" sz="1600" dirty="0" err="1" smtClean="0"/>
              <a:t>ingeniería</a:t>
            </a:r>
            <a:endParaRPr lang="en-US" sz="1600" dirty="0" smtClean="0"/>
          </a:p>
          <a:p>
            <a:pPr marL="742950" lvl="1" indent="-285750">
              <a:buFont typeface="Arial"/>
              <a:buChar char="•"/>
            </a:pPr>
            <a:r>
              <a:rPr lang="en-US" sz="1600" dirty="0" err="1" smtClean="0"/>
              <a:t>Estados</a:t>
            </a:r>
            <a:r>
              <a:rPr lang="en-US" sz="1600" dirty="0" smtClean="0"/>
              <a:t> </a:t>
            </a:r>
            <a:r>
              <a:rPr lang="en-US" sz="1600" dirty="0" err="1" smtClean="0"/>
              <a:t>intelectuales</a:t>
            </a:r>
            <a:r>
              <a:rPr lang="en-US" sz="1600" dirty="0" smtClean="0"/>
              <a:t> </a:t>
            </a:r>
            <a:r>
              <a:rPr lang="en-US" sz="1600" dirty="0" err="1" smtClean="0"/>
              <a:t>fallidos</a:t>
            </a:r>
            <a:endParaRPr lang="en-US" sz="1600" dirty="0" smtClean="0"/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¿</a:t>
            </a:r>
            <a:r>
              <a:rPr lang="en-US" sz="1600" dirty="0" err="1" smtClean="0"/>
              <a:t>Fuente</a:t>
            </a:r>
            <a:r>
              <a:rPr lang="en-US" sz="1600" dirty="0" smtClean="0"/>
              <a:t> </a:t>
            </a:r>
            <a:r>
              <a:rPr lang="en-US" sz="1600" dirty="0" err="1" smtClean="0"/>
              <a:t>futura</a:t>
            </a:r>
            <a:r>
              <a:rPr lang="en-US" sz="1600" dirty="0" smtClean="0"/>
              <a:t> de </a:t>
            </a:r>
            <a:r>
              <a:rPr lang="en-US" sz="1600" dirty="0" err="1" smtClean="0"/>
              <a:t>intelectuales</a:t>
            </a:r>
            <a:r>
              <a:rPr lang="en-US" sz="1600" dirty="0" smtClean="0"/>
              <a:t>?</a:t>
            </a:r>
          </a:p>
          <a:p>
            <a:pPr marL="742950" lvl="1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Rankings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 err="1" smtClean="0"/>
              <a:t>Igualitarismo</a:t>
            </a:r>
            <a:r>
              <a:rPr lang="en-US" sz="1600" dirty="0" smtClean="0"/>
              <a:t> vs. </a:t>
            </a:r>
            <a:r>
              <a:rPr lang="en-US" sz="1600" dirty="0" err="1" smtClean="0"/>
              <a:t>elitismo</a:t>
            </a:r>
            <a:r>
              <a:rPr lang="en-US" sz="1600" dirty="0" smtClean="0"/>
              <a:t> global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 err="1" smtClean="0"/>
              <a:t>Flujo</a:t>
            </a:r>
            <a:r>
              <a:rPr lang="en-US" sz="1600" dirty="0" smtClean="0"/>
              <a:t> del </a:t>
            </a:r>
            <a:r>
              <a:rPr lang="en-US" sz="1600" dirty="0" err="1" smtClean="0"/>
              <a:t>prestigio</a:t>
            </a:r>
            <a:r>
              <a:rPr lang="en-US" sz="1600" dirty="0" smtClean="0"/>
              <a:t> al </a:t>
            </a:r>
            <a:r>
              <a:rPr lang="en-US" sz="1600" dirty="0" err="1" smtClean="0"/>
              <a:t>mercado</a:t>
            </a:r>
            <a:endParaRPr lang="en-US" sz="1600" dirty="0" smtClean="0"/>
          </a:p>
          <a:p>
            <a:pPr marL="800100" lvl="1" indent="-342900">
              <a:buFont typeface="Arial"/>
              <a:buChar char="•"/>
            </a:pPr>
            <a:r>
              <a:rPr lang="en-US" sz="1600" dirty="0" smtClean="0"/>
              <a:t>¿Rankings de </a:t>
            </a:r>
            <a:r>
              <a:rPr lang="en-US" sz="1600" dirty="0" err="1" smtClean="0"/>
              <a:t>futbol</a:t>
            </a:r>
            <a:r>
              <a:rPr lang="en-US" sz="1600" dirty="0" smtClean="0"/>
              <a:t> ?</a:t>
            </a:r>
          </a:p>
          <a:p>
            <a:pPr marL="800100" lvl="1" indent="-342900">
              <a:buFont typeface="Arial"/>
              <a:buChar char="•"/>
            </a:pPr>
            <a:endParaRPr lang="en-US" sz="16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Guerra de </a:t>
            </a:r>
            <a:r>
              <a:rPr lang="en-US" sz="2400" dirty="0" err="1" smtClean="0"/>
              <a:t>clases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1600" dirty="0" err="1" smtClean="0"/>
              <a:t>Socializar</a:t>
            </a:r>
            <a:r>
              <a:rPr lang="en-US" sz="1600" dirty="0" smtClean="0"/>
              <a:t> </a:t>
            </a:r>
            <a:r>
              <a:rPr lang="en-US" sz="1600" dirty="0" err="1" smtClean="0"/>
              <a:t>costos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familias</a:t>
            </a:r>
            <a:r>
              <a:rPr lang="en-US" sz="1600" dirty="0" smtClean="0"/>
              <a:t> de </a:t>
            </a:r>
            <a:r>
              <a:rPr lang="en-US" sz="1600" dirty="0" err="1" smtClean="0"/>
              <a:t>clase</a:t>
            </a:r>
            <a:r>
              <a:rPr lang="en-US" sz="1600" dirty="0" smtClean="0"/>
              <a:t> media</a:t>
            </a:r>
            <a:endParaRPr lang="en-US" sz="1600" dirty="0"/>
          </a:p>
          <a:p>
            <a:pPr marL="800100" lvl="1" indent="-342900">
              <a:buFont typeface="Arial"/>
              <a:buChar char="•"/>
            </a:pPr>
            <a:r>
              <a:rPr lang="en-US" sz="1600" dirty="0" err="1" smtClean="0"/>
              <a:t>Disminución</a:t>
            </a:r>
            <a:r>
              <a:rPr lang="en-US" sz="1600" dirty="0" smtClean="0"/>
              <a:t> de la </a:t>
            </a:r>
            <a:r>
              <a:rPr lang="en-US" sz="1600" dirty="0" err="1" smtClean="0"/>
              <a:t>aportación</a:t>
            </a:r>
            <a:r>
              <a:rPr lang="en-US" sz="1600" dirty="0" smtClean="0"/>
              <a:t> del PIB </a:t>
            </a:r>
            <a:endParaRPr lang="en-US" sz="1600" dirty="0"/>
          </a:p>
          <a:p>
            <a:pPr marL="800100" lvl="1" indent="-342900">
              <a:buFont typeface="Arial"/>
              <a:buChar char="•"/>
            </a:pPr>
            <a:r>
              <a:rPr lang="en-US" sz="1600" dirty="0" err="1" smtClean="0"/>
              <a:t>Solución</a:t>
            </a:r>
            <a:r>
              <a:rPr lang="en-US" sz="1600" dirty="0" smtClean="0"/>
              <a:t> </a:t>
            </a:r>
            <a:r>
              <a:rPr lang="en-US" sz="1600" dirty="0" err="1" smtClean="0"/>
              <a:t>oportuna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la </a:t>
            </a:r>
            <a:r>
              <a:rPr lang="en-US" sz="1600" dirty="0" err="1" smtClean="0"/>
              <a:t>clase</a:t>
            </a:r>
            <a:r>
              <a:rPr lang="en-US" sz="1600" dirty="0" smtClean="0"/>
              <a:t> </a:t>
            </a:r>
            <a:r>
              <a:rPr lang="en-US" sz="1600" dirty="0" err="1" smtClean="0"/>
              <a:t>alta</a:t>
            </a:r>
            <a:r>
              <a:rPr lang="en-US" sz="1600" dirty="0" smtClean="0"/>
              <a:t>  </a:t>
            </a:r>
          </a:p>
          <a:p>
            <a:pPr lvl="2"/>
            <a:r>
              <a:rPr lang="en-US" sz="1600" dirty="0" smtClean="0"/>
              <a:t>(</a:t>
            </a:r>
            <a:r>
              <a:rPr lang="en-US" sz="1600" dirty="0" err="1" smtClean="0"/>
              <a:t>conveniente</a:t>
            </a:r>
            <a:r>
              <a:rPr lang="en-US" sz="1600" dirty="0" smtClean="0"/>
              <a:t> </a:t>
            </a:r>
            <a:r>
              <a:rPr lang="en-US" sz="1600" dirty="0" err="1" smtClean="0"/>
              <a:t>pero</a:t>
            </a:r>
            <a:r>
              <a:rPr lang="en-US" sz="1600" dirty="0" smtClean="0"/>
              <a:t> </a:t>
            </a:r>
            <a:r>
              <a:rPr lang="en-US" sz="1600" dirty="0" err="1" smtClean="0"/>
              <a:t>inmoral</a:t>
            </a:r>
            <a:r>
              <a:rPr lang="en-US" sz="1600" dirty="0" smtClean="0"/>
              <a:t>)</a:t>
            </a:r>
          </a:p>
          <a:p>
            <a:pPr lvl="1"/>
            <a:endParaRPr lang="en-US" sz="1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9111" y="3072343"/>
            <a:ext cx="2678289" cy="227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21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 smtClean="0"/>
              <a:t>Soluciones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743185" y="1490007"/>
            <a:ext cx="7554148" cy="452431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3200" dirty="0" err="1" smtClean="0"/>
              <a:t>Soluciones</a:t>
            </a:r>
            <a:endParaRPr lang="en-US" sz="32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/>
              <a:t>Autonomía</a:t>
            </a:r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/>
              <a:t>Democratización</a:t>
            </a:r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Ed. superior </a:t>
            </a:r>
            <a:r>
              <a:rPr lang="en-US" sz="2000" dirty="0" err="1" smtClean="0"/>
              <a:t>culturalmente</a:t>
            </a:r>
            <a:r>
              <a:rPr lang="en-US" sz="2000" dirty="0" smtClean="0"/>
              <a:t> </a:t>
            </a:r>
            <a:r>
              <a:rPr lang="en-US" sz="2000" dirty="0" err="1" smtClean="0"/>
              <a:t>apropriada</a:t>
            </a:r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Ed. superior </a:t>
            </a:r>
            <a:r>
              <a:rPr lang="en-US" sz="2000" dirty="0" err="1" smtClean="0"/>
              <a:t>para</a:t>
            </a:r>
            <a:r>
              <a:rPr lang="en-US" sz="2000" dirty="0" smtClean="0"/>
              <a:t> la </a:t>
            </a:r>
            <a:r>
              <a:rPr lang="en-US" sz="2000" dirty="0" err="1" smtClean="0"/>
              <a:t>clase</a:t>
            </a:r>
            <a:r>
              <a:rPr lang="en-US" sz="2000" dirty="0" smtClean="0"/>
              <a:t> </a:t>
            </a:r>
            <a:r>
              <a:rPr lang="en-US" sz="2000" dirty="0" err="1" smtClean="0"/>
              <a:t>trabajadora</a:t>
            </a:r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/>
              <a:t>Desprofesionalizar</a:t>
            </a:r>
            <a:r>
              <a:rPr lang="en-US" sz="2000" dirty="0" smtClean="0"/>
              <a:t> </a:t>
            </a:r>
            <a:r>
              <a:rPr lang="en-US" sz="2000" dirty="0" err="1" smtClean="0"/>
              <a:t>administradores</a:t>
            </a:r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/>
              <a:t>Promover</a:t>
            </a:r>
            <a:r>
              <a:rPr lang="en-US" sz="2000" dirty="0" smtClean="0"/>
              <a:t> </a:t>
            </a:r>
            <a:r>
              <a:rPr lang="en-US" sz="2000" dirty="0" err="1" smtClean="0"/>
              <a:t>investigación</a:t>
            </a:r>
            <a:r>
              <a:rPr lang="en-US" sz="2000" dirty="0" smtClean="0"/>
              <a:t> </a:t>
            </a:r>
            <a:r>
              <a:rPr lang="en-US" sz="2000" dirty="0" err="1" smtClean="0"/>
              <a:t>desinteresada</a:t>
            </a:r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/>
              <a:t>Escapar</a:t>
            </a:r>
            <a:r>
              <a:rPr lang="en-US" sz="2000" dirty="0" smtClean="0"/>
              <a:t> de la </a:t>
            </a:r>
            <a:r>
              <a:rPr lang="en-US" sz="2000" dirty="0" err="1" smtClean="0"/>
              <a:t>mentalidad</a:t>
            </a:r>
            <a:r>
              <a:rPr lang="en-US" sz="2000" dirty="0" smtClean="0"/>
              <a:t> del </a:t>
            </a:r>
            <a:r>
              <a:rPr lang="en-US" sz="2000" dirty="0" err="1" smtClean="0"/>
              <a:t>mercado</a:t>
            </a:r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endParaRPr lang="en-US" sz="2000" dirty="0" smtClean="0"/>
          </a:p>
          <a:p>
            <a:pPr lvl="1"/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3600" dirty="0" err="1" smtClean="0">
                <a:solidFill>
                  <a:srgbClr val="C80000"/>
                </a:solidFill>
              </a:rPr>
              <a:t>Comentarios</a:t>
            </a:r>
            <a:r>
              <a:rPr lang="en-US" sz="3600" dirty="0" smtClean="0">
                <a:solidFill>
                  <a:srgbClr val="C80000"/>
                </a:solidFill>
              </a:rPr>
              <a:t>?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 descr="Mt Hoo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605" y="2720051"/>
            <a:ext cx="2639028" cy="38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19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Referencias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8322" y="1357096"/>
            <a:ext cx="794597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640080"/>
            <a:r>
              <a:rPr lang="en-US" sz="1600" dirty="0" err="1" smtClean="0"/>
              <a:t>Althusser</a:t>
            </a:r>
            <a:r>
              <a:rPr lang="en-US" sz="1600" dirty="0" smtClean="0"/>
              <a:t>, L. (2001) </a:t>
            </a:r>
            <a:r>
              <a:rPr lang="en-US" sz="1600" i="1" dirty="0" smtClean="0"/>
              <a:t>Lenin and Philosophy and Other Essays</a:t>
            </a:r>
            <a:r>
              <a:rPr lang="en-US" sz="1600" dirty="0" smtClean="0"/>
              <a:t>. Monthly Review Press.</a:t>
            </a:r>
          </a:p>
          <a:p>
            <a:pPr marL="457200" indent="-640080"/>
            <a:endParaRPr lang="en-US" sz="1600" dirty="0"/>
          </a:p>
          <a:p>
            <a:pPr marL="457200" indent="-640080"/>
            <a:r>
              <a:rPr lang="en-US" sz="1600" dirty="0" err="1" smtClean="0"/>
              <a:t>Bledstein</a:t>
            </a:r>
            <a:r>
              <a:rPr lang="en-US" sz="1600" dirty="0" smtClean="0"/>
              <a:t>, B. (1976) </a:t>
            </a:r>
            <a:r>
              <a:rPr lang="en-US" sz="1600" i="1" dirty="0" smtClean="0"/>
              <a:t>Culture of Professionalism</a:t>
            </a:r>
            <a:r>
              <a:rPr lang="en-US" sz="1600" dirty="0" smtClean="0"/>
              <a:t>.  NY: Norton.</a:t>
            </a:r>
          </a:p>
          <a:p>
            <a:pPr marL="457200" indent="-640080"/>
            <a:endParaRPr lang="en-US" sz="1600" dirty="0" smtClean="0"/>
          </a:p>
          <a:p>
            <a:pPr marL="457200" indent="-640080"/>
            <a:r>
              <a:rPr lang="en-US" sz="1600" dirty="0" err="1" smtClean="0"/>
              <a:t>Carnoy</a:t>
            </a:r>
            <a:r>
              <a:rPr lang="en-US" sz="1600" dirty="0" smtClean="0"/>
              <a:t>, M. &amp; Levin, H. (1987) </a:t>
            </a:r>
            <a:r>
              <a:rPr lang="en-US" sz="1600" i="1" dirty="0" smtClean="0"/>
              <a:t>Schooling and Work in the Democratic State</a:t>
            </a:r>
            <a:r>
              <a:rPr lang="en-US" sz="1600" dirty="0" smtClean="0"/>
              <a:t>. Palo Alto: Stanford.</a:t>
            </a:r>
          </a:p>
          <a:p>
            <a:pPr marL="457200" indent="-640080"/>
            <a:endParaRPr lang="en-US" sz="1600" dirty="0"/>
          </a:p>
          <a:p>
            <a:pPr marL="457200" indent="-640080"/>
            <a:r>
              <a:rPr lang="en-US" sz="1600" dirty="0" smtClean="0"/>
              <a:t>Jacoby, R. (2000). </a:t>
            </a:r>
            <a:r>
              <a:rPr lang="en-US" sz="1600" i="1" dirty="0" smtClean="0"/>
              <a:t>The Last Intellectuals</a:t>
            </a:r>
            <a:r>
              <a:rPr lang="en-US" sz="1600" dirty="0" smtClean="0"/>
              <a:t>. NY: Basic Books.</a:t>
            </a:r>
          </a:p>
          <a:p>
            <a:pPr marL="457200" indent="-640080"/>
            <a:endParaRPr lang="en-US" sz="1600" dirty="0"/>
          </a:p>
          <a:p>
            <a:pPr marL="457200" indent="-640080"/>
            <a:r>
              <a:rPr lang="en-US" sz="1600" dirty="0" err="1" smtClean="0"/>
              <a:t>Pfeffer</a:t>
            </a:r>
            <a:r>
              <a:rPr lang="en-US" sz="1600" dirty="0" smtClean="0"/>
              <a:t>, J. </a:t>
            </a:r>
            <a:r>
              <a:rPr lang="en-US" sz="1600" dirty="0"/>
              <a:t>&amp; </a:t>
            </a:r>
            <a:r>
              <a:rPr lang="en-US" sz="1600" dirty="0" err="1"/>
              <a:t>Salancik</a:t>
            </a:r>
            <a:r>
              <a:rPr lang="en-US" sz="1600" dirty="0" smtClean="0"/>
              <a:t>, G. (2003, 1978). </a:t>
            </a:r>
            <a:r>
              <a:rPr lang="en-US" sz="1600" i="1" dirty="0" smtClean="0"/>
              <a:t>The External Control of Organizations</a:t>
            </a:r>
            <a:r>
              <a:rPr lang="en-US" sz="1600" dirty="0" smtClean="0"/>
              <a:t>. Palo Alto: Stanford.</a:t>
            </a:r>
          </a:p>
          <a:p>
            <a:pPr marL="457200" indent="-640080"/>
            <a:endParaRPr lang="en-US" sz="1600" dirty="0" smtClean="0"/>
          </a:p>
          <a:p>
            <a:pPr marL="457200" indent="-640080"/>
            <a:r>
              <a:rPr lang="en-US" sz="1600" dirty="0" smtClean="0"/>
              <a:t>Slaughter, S. &amp; Leslie, L. (1999) </a:t>
            </a:r>
            <a:r>
              <a:rPr lang="en-US" sz="1600" i="1" dirty="0" smtClean="0"/>
              <a:t>Academic Capitalism</a:t>
            </a:r>
            <a:r>
              <a:rPr lang="en-US" sz="1600" dirty="0" smtClean="0"/>
              <a:t>. Baltimore, </a:t>
            </a:r>
            <a:r>
              <a:rPr lang="en-US" sz="1600" dirty="0" err="1" smtClean="0"/>
              <a:t>Md</a:t>
            </a:r>
            <a:r>
              <a:rPr lang="en-US" sz="1600" dirty="0" smtClean="0"/>
              <a:t>: Johns Hopkins.</a:t>
            </a:r>
          </a:p>
          <a:p>
            <a:pPr marL="457200" indent="-640080"/>
            <a:endParaRPr lang="en-US" sz="1600" dirty="0" smtClean="0"/>
          </a:p>
          <a:p>
            <a:pPr marL="457200" indent="-640080"/>
            <a:r>
              <a:rPr lang="en-US" sz="1600" dirty="0" err="1" smtClean="0"/>
              <a:t>Trompenaars</a:t>
            </a:r>
            <a:r>
              <a:rPr lang="en-US" sz="1600" dirty="0" smtClean="0"/>
              <a:t>, F. (2011, 1993). </a:t>
            </a:r>
            <a:r>
              <a:rPr lang="en-US" sz="1600" i="1" dirty="0" smtClean="0"/>
              <a:t>Riding the Waves of Culture</a:t>
            </a:r>
            <a:r>
              <a:rPr lang="en-US" sz="1600" dirty="0" smtClean="0"/>
              <a:t>. Chicago: Irwin.</a:t>
            </a:r>
          </a:p>
          <a:p>
            <a:pPr marL="457200" indent="-640080"/>
            <a:endParaRPr lang="en-US" sz="1600" dirty="0"/>
          </a:p>
          <a:p>
            <a:pPr marL="457200" indent="-640080"/>
            <a:r>
              <a:rPr lang="en-US" sz="1600" dirty="0" smtClean="0"/>
              <a:t>Morrow, R.A. &amp; Torres, C.A. (1999) </a:t>
            </a:r>
            <a:r>
              <a:rPr lang="en-US" sz="1600" i="1" dirty="0" smtClean="0"/>
              <a:t>Social </a:t>
            </a:r>
            <a:r>
              <a:rPr lang="en-US" sz="1600" i="1" dirty="0"/>
              <a:t>Theory and </a:t>
            </a:r>
            <a:r>
              <a:rPr lang="en-US" sz="1600" i="1" dirty="0" smtClean="0"/>
              <a:t>Education</a:t>
            </a:r>
            <a:r>
              <a:rPr lang="en-US" sz="1600" dirty="0" smtClean="0"/>
              <a:t>. Albany, NY: SUNY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1334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23" y="518375"/>
            <a:ext cx="8077677" cy="1143000"/>
          </a:xfrm>
        </p:spPr>
        <p:txBody>
          <a:bodyPr/>
          <a:lstStyle/>
          <a:p>
            <a:pPr algn="ctr"/>
            <a:r>
              <a:rPr lang="en-US" sz="3600" dirty="0" err="1" smtClean="0"/>
              <a:t>Comernos</a:t>
            </a:r>
            <a:r>
              <a:rPr lang="en-US" sz="3600" dirty="0" smtClean="0"/>
              <a:t> el </a:t>
            </a:r>
            <a:r>
              <a:rPr lang="en-US" sz="3600" dirty="0" err="1" smtClean="0"/>
              <a:t>maíz</a:t>
            </a:r>
            <a:r>
              <a:rPr lang="en-US" sz="3600" dirty="0" smtClean="0"/>
              <a:t> de </a:t>
            </a:r>
            <a:r>
              <a:rPr lang="en-US" sz="3600" dirty="0" err="1" smtClean="0"/>
              <a:t>siembra</a:t>
            </a:r>
            <a:r>
              <a:rPr lang="en-US" sz="3600" dirty="0" smtClean="0"/>
              <a:t>*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13926" y="1486370"/>
            <a:ext cx="8551333" cy="424731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err="1" smtClean="0"/>
              <a:t>Educación</a:t>
            </a:r>
            <a:r>
              <a:rPr lang="en-US" sz="2400" dirty="0" smtClean="0"/>
              <a:t> superior de los EEUU</a:t>
            </a:r>
            <a:r>
              <a:rPr lang="en-US" dirty="0" smtClean="0"/>
              <a:t>: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De lo 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tenemos</a:t>
            </a:r>
            <a:r>
              <a:rPr lang="en-US" dirty="0" smtClean="0"/>
              <a:t> (Brooks)</a:t>
            </a:r>
          </a:p>
          <a:p>
            <a:pPr lvl="1"/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Los </a:t>
            </a:r>
            <a:r>
              <a:rPr lang="en-US" sz="2400" dirty="0" err="1" smtClean="0"/>
              <a:t>Orígenes</a:t>
            </a:r>
            <a:r>
              <a:rPr lang="en-US" sz="2400" dirty="0" smtClean="0"/>
              <a:t> de la </a:t>
            </a:r>
            <a:r>
              <a:rPr lang="en-US" sz="2400" dirty="0" err="1" smtClean="0"/>
              <a:t>educación</a:t>
            </a:r>
            <a:r>
              <a:rPr lang="en-US" sz="2400" dirty="0" smtClean="0"/>
              <a:t> superior en EEUU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Jefferson: “</a:t>
            </a:r>
            <a:r>
              <a:rPr lang="en-US" dirty="0" err="1" smtClean="0"/>
              <a:t>Electorado</a:t>
            </a:r>
            <a:r>
              <a:rPr lang="en-US" dirty="0" smtClean="0"/>
              <a:t> </a:t>
            </a:r>
            <a:r>
              <a:rPr lang="en-US" dirty="0" err="1" smtClean="0"/>
              <a:t>educado</a:t>
            </a:r>
            <a:r>
              <a:rPr lang="en-US" dirty="0" smtClean="0"/>
              <a:t>”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Excepcionalismo</a:t>
            </a:r>
            <a:r>
              <a:rPr lang="en-US" dirty="0" smtClean="0"/>
              <a:t> de EEUU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Anti-</a:t>
            </a:r>
            <a:r>
              <a:rPr lang="en-US" dirty="0" err="1" smtClean="0"/>
              <a:t>intelectualismo</a:t>
            </a:r>
            <a:r>
              <a:rPr lang="en-US" dirty="0" smtClean="0"/>
              <a:t> vaquero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Influencias</a:t>
            </a:r>
            <a:r>
              <a:rPr lang="en-US" dirty="0" smtClean="0"/>
              <a:t> </a:t>
            </a:r>
            <a:r>
              <a:rPr lang="en-US" dirty="0" err="1" smtClean="0"/>
              <a:t>religiosas</a:t>
            </a:r>
            <a:r>
              <a:rPr lang="en-US" dirty="0" smtClean="0"/>
              <a:t> y </a:t>
            </a:r>
            <a:r>
              <a:rPr lang="en-US" dirty="0" err="1" smtClean="0"/>
              <a:t>periféricas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 err="1" smtClean="0"/>
              <a:t>Naturaleza</a:t>
            </a:r>
            <a:r>
              <a:rPr lang="en-US" sz="2400" dirty="0" smtClean="0"/>
              <a:t> de la </a:t>
            </a:r>
            <a:r>
              <a:rPr lang="en-US" sz="2400" dirty="0" err="1" smtClean="0"/>
              <a:t>educación</a:t>
            </a:r>
            <a:r>
              <a:rPr lang="en-US" sz="2400" dirty="0" smtClean="0"/>
              <a:t> superior </a:t>
            </a:r>
            <a:r>
              <a:rPr lang="en-US" sz="2400" dirty="0" err="1" smtClean="0"/>
              <a:t>bajo</a:t>
            </a:r>
            <a:r>
              <a:rPr lang="en-US" sz="2400" dirty="0" smtClean="0"/>
              <a:t> </a:t>
            </a:r>
            <a:r>
              <a:rPr lang="en-US" sz="2400" dirty="0" err="1" smtClean="0"/>
              <a:t>disputa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Guerras</a:t>
            </a:r>
            <a:r>
              <a:rPr lang="en-US" dirty="0" smtClean="0"/>
              <a:t> </a:t>
            </a:r>
            <a:r>
              <a:rPr lang="en-US" dirty="0" err="1" smtClean="0"/>
              <a:t>culturales</a:t>
            </a:r>
            <a:r>
              <a:rPr lang="en-US" dirty="0" smtClean="0"/>
              <a:t>: </a:t>
            </a:r>
            <a:r>
              <a:rPr lang="en-US" dirty="0" err="1" smtClean="0"/>
              <a:t>raza</a:t>
            </a:r>
            <a:r>
              <a:rPr lang="en-US" dirty="0" smtClean="0"/>
              <a:t>, </a:t>
            </a:r>
            <a:r>
              <a:rPr lang="en-US" dirty="0" err="1" smtClean="0"/>
              <a:t>género</a:t>
            </a:r>
            <a:r>
              <a:rPr lang="en-US" dirty="0" smtClean="0"/>
              <a:t>, </a:t>
            </a:r>
            <a:r>
              <a:rPr lang="en-US" dirty="0" err="1" smtClean="0"/>
              <a:t>clase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Arma</a:t>
            </a:r>
            <a:r>
              <a:rPr lang="en-US" dirty="0" smtClean="0"/>
              <a:t> </a:t>
            </a:r>
            <a:r>
              <a:rPr lang="en-US" dirty="0" err="1" smtClean="0"/>
              <a:t>ideológica</a:t>
            </a:r>
            <a:r>
              <a:rPr lang="en-US" dirty="0" smtClean="0"/>
              <a:t> del Estado (</a:t>
            </a:r>
            <a:r>
              <a:rPr lang="en-US" dirty="0" err="1" smtClean="0"/>
              <a:t>Althusser</a:t>
            </a:r>
            <a:r>
              <a:rPr lang="en-US" dirty="0" smtClean="0"/>
              <a:t>)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7" name="Picture 6" descr="MC90043635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3184" y="1878672"/>
            <a:ext cx="2050816" cy="243858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13926" y="5733687"/>
            <a:ext cx="8551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 Es un dicho popular en EEUU referido al hecho de que no invertir en educación es equivalente a comerse las semillas de maíz que se van a utilizar para sembrar, poniendo en peligro la cosecha.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5897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123259" y="5359442"/>
            <a:ext cx="5600575" cy="94074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September 9, 2011</a:t>
            </a:r>
          </a:p>
          <a:p>
            <a:pPr algn="r"/>
            <a:r>
              <a:rPr lang="en-US" dirty="0"/>
              <a:t>Universidad </a:t>
            </a:r>
            <a:r>
              <a:rPr lang="en-US" dirty="0" err="1"/>
              <a:t>Nacional</a:t>
            </a:r>
            <a:r>
              <a:rPr lang="en-US" dirty="0"/>
              <a:t> </a:t>
            </a:r>
            <a:r>
              <a:rPr lang="en-US" dirty="0" err="1"/>
              <a:t>Autónoma</a:t>
            </a:r>
            <a:r>
              <a:rPr lang="en-US" dirty="0"/>
              <a:t> de </a:t>
            </a:r>
            <a:r>
              <a:rPr lang="en-US" dirty="0" smtClean="0"/>
              <a:t>México</a:t>
            </a:r>
          </a:p>
          <a:p>
            <a:pPr algn="ctr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759" y="498216"/>
            <a:ext cx="7175351" cy="1985340"/>
          </a:xfrm>
        </p:spPr>
        <p:txBody>
          <a:bodyPr/>
          <a:lstStyle/>
          <a:p>
            <a:r>
              <a:rPr lang="en-US" sz="3600" dirty="0" err="1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Perspectivas</a:t>
            </a:r>
            <a:r>
              <a:rPr lang="en-US" sz="3600" dirty="0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Críticas</a:t>
            </a:r>
            <a:r>
              <a:rPr lang="en-US" sz="3600" dirty="0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sobre</a:t>
            </a:r>
            <a:r>
              <a:rPr lang="en-US" sz="3600" dirty="0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 la </a:t>
            </a:r>
            <a:r>
              <a:rPr lang="en-US" sz="3600" dirty="0" err="1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Educación</a:t>
            </a:r>
            <a:r>
              <a:rPr lang="en-US" sz="3600" dirty="0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 Superior de los </a:t>
            </a:r>
            <a:r>
              <a:rPr lang="en-US" sz="3600" dirty="0" err="1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Estados</a:t>
            </a:r>
            <a:r>
              <a:rPr lang="en-US" sz="3600" dirty="0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Unidos</a:t>
            </a:r>
            <a:endParaRPr lang="en-US" sz="3600" dirty="0">
              <a:ln>
                <a:solidFill>
                  <a:schemeClr val="tx1">
                    <a:alpha val="77000"/>
                  </a:schemeClr>
                </a:solidFill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776" y="2483556"/>
            <a:ext cx="5014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Ken Kempner, PhD</a:t>
            </a:r>
          </a:p>
          <a:p>
            <a:r>
              <a:rPr lang="en-US" sz="2000" dirty="0" smtClean="0"/>
              <a:t>Southern Oregon University &amp; elsewhere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963" y="3796219"/>
            <a:ext cx="1373481" cy="12670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1074" y="4035307"/>
            <a:ext cx="2286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8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23" y="320819"/>
            <a:ext cx="6512511" cy="1466588"/>
          </a:xfrm>
        </p:spPr>
        <p:txBody>
          <a:bodyPr/>
          <a:lstStyle/>
          <a:p>
            <a:pPr algn="ctr"/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</a:t>
            </a:r>
            <a:r>
              <a:rPr lang="en-US" sz="4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Democratización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vs. </a:t>
            </a:r>
            <a:r>
              <a:rPr lang="en-US" sz="4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Reproducción</a:t>
            </a:r>
            <a:endParaRPr lang="en-US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963" y="2126074"/>
            <a:ext cx="806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0444" y="1984963"/>
            <a:ext cx="8645408" cy="45243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err="1" smtClean="0"/>
              <a:t>Educación</a:t>
            </a:r>
            <a:r>
              <a:rPr lang="en-US" sz="2400" dirty="0" smtClean="0"/>
              <a:t> </a:t>
            </a:r>
            <a:r>
              <a:rPr lang="en-US" sz="2400" dirty="0" err="1" smtClean="0"/>
              <a:t>bajo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democracia</a:t>
            </a:r>
            <a:r>
              <a:rPr lang="en-US" sz="2400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Carnoy</a:t>
            </a:r>
            <a:r>
              <a:rPr lang="en-US" sz="1600" dirty="0" smtClean="0"/>
              <a:t> &amp; Levin, 1987)</a:t>
            </a:r>
            <a:endParaRPr lang="en-US" sz="1600" dirty="0"/>
          </a:p>
          <a:p>
            <a:pPr marL="285750" indent="-285750">
              <a:buFont typeface="Wingdings" charset="2"/>
              <a:buChar char="u"/>
            </a:pPr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err="1" smtClean="0"/>
              <a:t>Legitimación</a:t>
            </a:r>
            <a:r>
              <a:rPr lang="en-US" sz="2400" dirty="0" smtClean="0"/>
              <a:t> </a:t>
            </a:r>
            <a:r>
              <a:rPr lang="en-US" sz="2400" dirty="0" err="1" smtClean="0"/>
              <a:t>compensatoria</a:t>
            </a:r>
            <a:r>
              <a:rPr lang="en-US" sz="2400" dirty="0" smtClean="0"/>
              <a:t> </a:t>
            </a:r>
            <a:r>
              <a:rPr lang="en-US" sz="1600" dirty="0" smtClean="0"/>
              <a:t>(Torres and Morrow, 1999)</a:t>
            </a:r>
          </a:p>
          <a:p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err="1" smtClean="0"/>
              <a:t>Proyecto</a:t>
            </a:r>
            <a:r>
              <a:rPr lang="en-US" sz="2400" dirty="0" smtClean="0"/>
              <a:t> </a:t>
            </a:r>
            <a:r>
              <a:rPr lang="en-US" sz="2400" dirty="0" err="1" smtClean="0"/>
              <a:t>nacional</a:t>
            </a:r>
            <a:r>
              <a:rPr lang="en-US" sz="2400" dirty="0" smtClean="0"/>
              <a:t> de </a:t>
            </a:r>
            <a:r>
              <a:rPr lang="en-US" sz="2400" dirty="0" err="1" smtClean="0"/>
              <a:t>educación</a:t>
            </a:r>
            <a:r>
              <a:rPr lang="en-US" sz="2400" dirty="0" smtClean="0"/>
              <a:t> vs. </a:t>
            </a:r>
            <a:r>
              <a:rPr lang="en-US" sz="2400" dirty="0" err="1" smtClean="0"/>
              <a:t>globalización</a:t>
            </a:r>
            <a:endParaRPr lang="en-US" sz="2400" dirty="0" smtClean="0"/>
          </a:p>
          <a:p>
            <a:pPr marL="285750" indent="-285750">
              <a:buFont typeface="Wingdings" charset="2"/>
              <a:buChar char="u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 err="1" smtClean="0"/>
              <a:t>Establecimiento</a:t>
            </a:r>
            <a:r>
              <a:rPr lang="en-US" sz="2400" dirty="0" smtClean="0"/>
              <a:t> de la </a:t>
            </a:r>
            <a:r>
              <a:rPr lang="en-US" sz="2400" dirty="0" err="1" smtClean="0"/>
              <a:t>educación</a:t>
            </a:r>
            <a:r>
              <a:rPr lang="en-US" sz="2400" dirty="0" smtClean="0"/>
              <a:t> superior en EEUU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Harvard (1640): </a:t>
            </a:r>
            <a:r>
              <a:rPr lang="en-US" sz="2400" dirty="0" err="1" smtClean="0"/>
              <a:t>puritanos</a:t>
            </a:r>
            <a:endParaRPr lang="en-US" sz="2400" dirty="0" smtClean="0"/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Yale (1701): </a:t>
            </a:r>
            <a:r>
              <a:rPr lang="en-US" sz="2400" dirty="0" err="1" smtClean="0"/>
              <a:t>congregacionalistas</a:t>
            </a:r>
            <a:endParaRPr lang="en-US" sz="2400" dirty="0" smtClean="0"/>
          </a:p>
          <a:p>
            <a:pPr marL="914400" lvl="1" indent="-457200">
              <a:buFont typeface="Arial"/>
              <a:buChar char="•"/>
            </a:pPr>
            <a:r>
              <a:rPr lang="en-US" sz="2400" i="1" dirty="0" smtClean="0"/>
              <a:t>In loco parentis</a:t>
            </a:r>
          </a:p>
          <a:p>
            <a:pPr marL="914400" lvl="1" indent="-457200">
              <a:buFont typeface="Arial"/>
              <a:buChar char="•"/>
            </a:pPr>
            <a:endParaRPr lang="en-US" sz="2400" i="1" dirty="0"/>
          </a:p>
          <a:p>
            <a:pPr marL="914400" lvl="1" indent="-457200">
              <a:buFont typeface="Arial"/>
              <a:buChar char="•"/>
            </a:pP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963" y="518376"/>
            <a:ext cx="904992" cy="900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0158" y="733780"/>
            <a:ext cx="1196242" cy="68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1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23" y="518375"/>
            <a:ext cx="8228667" cy="1143000"/>
          </a:xfrm>
        </p:spPr>
        <p:txBody>
          <a:bodyPr/>
          <a:lstStyle/>
          <a:p>
            <a:pPr algn="ctr"/>
            <a:r>
              <a:rPr lang="en-US" sz="4000" dirty="0" err="1" smtClean="0"/>
              <a:t>Crisol</a:t>
            </a:r>
            <a:r>
              <a:rPr lang="en-US" sz="4000" dirty="0" smtClean="0"/>
              <a:t> </a:t>
            </a:r>
            <a:r>
              <a:rPr lang="en-US" sz="4000" dirty="0" err="1" smtClean="0"/>
              <a:t>académico</a:t>
            </a:r>
            <a:r>
              <a:rPr lang="en-US" sz="4000" dirty="0" smtClean="0"/>
              <a:t> de </a:t>
            </a:r>
            <a:r>
              <a:rPr lang="en-US" sz="4000" dirty="0" err="1" smtClean="0"/>
              <a:t>las</a:t>
            </a:r>
            <a:r>
              <a:rPr lang="en-US" sz="4000" dirty="0" smtClean="0"/>
              <a:t> </a:t>
            </a:r>
            <a:r>
              <a:rPr lang="en-US" sz="4000" dirty="0" err="1" smtClean="0"/>
              <a:t>razas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58323" y="1727224"/>
            <a:ext cx="8303455" cy="48320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err="1" smtClean="0"/>
              <a:t>Crecimiento</a:t>
            </a:r>
            <a:r>
              <a:rPr lang="en-US" sz="2400" dirty="0" smtClean="0"/>
              <a:t> de la </a:t>
            </a:r>
            <a:r>
              <a:rPr lang="en-US" sz="2400" dirty="0" err="1" smtClean="0"/>
              <a:t>nación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Colegios</a:t>
            </a:r>
            <a:r>
              <a:rPr lang="en-US" dirty="0" smtClean="0"/>
              <a:t> </a:t>
            </a:r>
            <a:r>
              <a:rPr lang="en-US" dirty="0" err="1" smtClean="0"/>
              <a:t>poscoloniales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azules</a:t>
            </a:r>
            <a:r>
              <a:rPr lang="en-US" dirty="0" smtClean="0"/>
              <a:t> vs.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rojos</a:t>
            </a:r>
            <a:endParaRPr lang="en-US" dirty="0" smtClean="0"/>
          </a:p>
          <a:p>
            <a:pPr marL="285750" indent="-285750">
              <a:buFont typeface="Wingdings" charset="2"/>
              <a:buChar char="²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El </a:t>
            </a:r>
            <a:r>
              <a:rPr lang="en-US" sz="2400" dirty="0" err="1" smtClean="0"/>
              <a:t>problema</a:t>
            </a:r>
            <a:r>
              <a:rPr lang="en-US" sz="2400" dirty="0" smtClean="0"/>
              <a:t> </a:t>
            </a:r>
            <a:r>
              <a:rPr lang="en-US" sz="2400" dirty="0" err="1" smtClean="0"/>
              <a:t>judío</a:t>
            </a:r>
            <a:r>
              <a:rPr lang="en-US" sz="2400" dirty="0" smtClean="0"/>
              <a:t> de Harvard (1921)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El “</a:t>
            </a:r>
            <a:r>
              <a:rPr lang="en-US" dirty="0" err="1" smtClean="0"/>
              <a:t>culto</a:t>
            </a:r>
            <a:r>
              <a:rPr lang="en-US" dirty="0" smtClean="0"/>
              <a:t> de la </a:t>
            </a:r>
            <a:r>
              <a:rPr lang="en-US" dirty="0" err="1" smtClean="0"/>
              <a:t>erudición</a:t>
            </a:r>
            <a:r>
              <a:rPr lang="en-US" dirty="0" smtClean="0"/>
              <a:t>” </a:t>
            </a:r>
            <a:r>
              <a:rPr lang="en-US" dirty="0" err="1" smtClean="0"/>
              <a:t>judío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Residentes</a:t>
            </a:r>
            <a:r>
              <a:rPr lang="en-US" dirty="0" smtClean="0"/>
              <a:t> </a:t>
            </a:r>
            <a:r>
              <a:rPr lang="en-US" dirty="0" err="1" smtClean="0"/>
              <a:t>urbanos</a:t>
            </a:r>
            <a:r>
              <a:rPr lang="en-US" dirty="0" smtClean="0"/>
              <a:t>, </a:t>
            </a:r>
            <a:r>
              <a:rPr lang="en-US" dirty="0" err="1" smtClean="0"/>
              <a:t>cuello</a:t>
            </a:r>
            <a:r>
              <a:rPr lang="en-US" dirty="0" smtClean="0"/>
              <a:t> </a:t>
            </a:r>
            <a:r>
              <a:rPr lang="en-US" dirty="0" err="1" smtClean="0"/>
              <a:t>blanco</a:t>
            </a:r>
            <a:r>
              <a:rPr lang="en-US" dirty="0" smtClean="0"/>
              <a:t>, </a:t>
            </a:r>
            <a:r>
              <a:rPr lang="en-US" dirty="0" err="1" smtClean="0"/>
              <a:t>altamente</a:t>
            </a:r>
            <a:r>
              <a:rPr lang="en-US" dirty="0" smtClean="0"/>
              <a:t> </a:t>
            </a:r>
            <a:r>
              <a:rPr lang="en-US" dirty="0" err="1" smtClean="0"/>
              <a:t>preparados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lvl="1"/>
            <a:endParaRPr lang="en-US" dirty="0"/>
          </a:p>
          <a:p>
            <a:pPr algn="r"/>
            <a:r>
              <a:rPr lang="en-US" sz="3200" u="sng" dirty="0" err="1" smtClean="0"/>
              <a:t>Canción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universitaria</a:t>
            </a:r>
            <a:r>
              <a:rPr lang="en-US" sz="3200" u="sng" dirty="0" smtClean="0"/>
              <a:t> de 1910</a:t>
            </a:r>
            <a:r>
              <a:rPr lang="en-US" sz="2400" dirty="0" smtClean="0"/>
              <a:t>:</a:t>
            </a:r>
            <a:endParaRPr lang="en-US" sz="2400" dirty="0"/>
          </a:p>
          <a:p>
            <a:pPr algn="r"/>
            <a:r>
              <a:rPr lang="en-US" sz="2400" dirty="0" smtClean="0"/>
              <a:t>	En Harvard </a:t>
            </a:r>
            <a:r>
              <a:rPr lang="en-US" sz="2400" dirty="0" err="1" smtClean="0"/>
              <a:t>mandan</a:t>
            </a:r>
            <a:r>
              <a:rPr lang="en-US" sz="2400" dirty="0" smtClean="0"/>
              <a:t> los </a:t>
            </a:r>
            <a:r>
              <a:rPr lang="en-US" sz="2400" dirty="0" err="1" smtClean="0"/>
              <a:t>millonarios</a:t>
            </a:r>
            <a:endParaRPr lang="en-US" sz="2400" dirty="0"/>
          </a:p>
          <a:p>
            <a:pPr algn="r"/>
            <a:r>
              <a:rPr lang="en-US" sz="2400" dirty="0"/>
              <a:t>	</a:t>
            </a:r>
            <a:r>
              <a:rPr lang="en-US" sz="2400" dirty="0" smtClean="0"/>
              <a:t>En </a:t>
            </a:r>
            <a:r>
              <a:rPr lang="en-US" sz="2400" dirty="0" smtClean="0"/>
              <a:t>Yale </a:t>
            </a:r>
            <a:r>
              <a:rPr lang="en-US" sz="2400" dirty="0" err="1" smtClean="0"/>
              <a:t>mandan</a:t>
            </a:r>
            <a:r>
              <a:rPr lang="en-US" sz="2400" dirty="0" smtClean="0"/>
              <a:t> los </a:t>
            </a:r>
            <a:r>
              <a:rPr lang="en-US" sz="2400" dirty="0" err="1" smtClean="0"/>
              <a:t>tragos</a:t>
            </a:r>
            <a:r>
              <a:rPr lang="en-US" sz="2400" dirty="0" smtClean="0"/>
              <a:t>,</a:t>
            </a:r>
            <a:endParaRPr lang="en-US" sz="2400" dirty="0"/>
          </a:p>
          <a:p>
            <a:pPr algn="r"/>
            <a:r>
              <a:rPr lang="en-US" sz="2400" dirty="0"/>
              <a:t>	</a:t>
            </a:r>
            <a:r>
              <a:rPr lang="en-US" sz="2400" dirty="0" smtClean="0"/>
              <a:t>En Cornell </a:t>
            </a:r>
            <a:r>
              <a:rPr lang="en-US" sz="2400" dirty="0" smtClean="0"/>
              <a:t>los </a:t>
            </a:r>
            <a:r>
              <a:rPr lang="en-US" sz="2400" dirty="0" err="1" smtClean="0"/>
              <a:t>hijos</a:t>
            </a:r>
            <a:r>
              <a:rPr lang="en-US" sz="2400" dirty="0" smtClean="0"/>
              <a:t> de </a:t>
            </a:r>
            <a:r>
              <a:rPr lang="en-US" sz="2400" dirty="0" err="1" smtClean="0"/>
              <a:t>granjeros</a:t>
            </a:r>
            <a:r>
              <a:rPr lang="en-US" sz="2400" dirty="0" smtClean="0"/>
              <a:t>,</a:t>
            </a:r>
            <a:endParaRPr lang="en-US" sz="2400" dirty="0"/>
          </a:p>
          <a:p>
            <a:pPr algn="r"/>
            <a:r>
              <a:rPr lang="en-US" sz="2400" dirty="0"/>
              <a:t>	</a:t>
            </a:r>
            <a:r>
              <a:rPr lang="en-US" sz="2400" dirty="0" smtClean="0"/>
              <a:t>En Columbia los </a:t>
            </a:r>
            <a:r>
              <a:rPr lang="en-US" sz="2400" dirty="0" err="1" smtClean="0"/>
              <a:t>judíos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763834">
            <a:off x="586093" y="3965534"/>
            <a:ext cx="3029184" cy="1525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4296" y="1794935"/>
            <a:ext cx="1552694" cy="128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99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23" y="518375"/>
            <a:ext cx="8350492" cy="1143000"/>
          </a:xfrm>
        </p:spPr>
        <p:txBody>
          <a:bodyPr/>
          <a:lstStyle/>
          <a:p>
            <a:pPr algn="ctr"/>
            <a:r>
              <a:rPr lang="en-US" sz="5400" dirty="0" err="1" smtClean="0"/>
              <a:t>Eventos</a:t>
            </a:r>
            <a:r>
              <a:rPr lang="en-US" sz="5400" dirty="0" smtClean="0"/>
              <a:t> </a:t>
            </a:r>
            <a:r>
              <a:rPr lang="en-US" sz="5400" dirty="0" err="1" smtClean="0"/>
              <a:t>signficativos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58323" y="1542815"/>
            <a:ext cx="8350492" cy="45243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err="1" smtClean="0"/>
              <a:t>Transformación</a:t>
            </a:r>
            <a:r>
              <a:rPr lang="en-US" sz="2400" dirty="0" smtClean="0"/>
              <a:t> </a:t>
            </a:r>
            <a:r>
              <a:rPr lang="en-US" sz="2400" dirty="0" err="1" smtClean="0"/>
              <a:t>poscolonial</a:t>
            </a:r>
            <a:r>
              <a:rPr lang="en-US" sz="2400" dirty="0" smtClean="0"/>
              <a:t>  </a:t>
            </a:r>
            <a:r>
              <a:rPr lang="en-US" dirty="0" smtClean="0"/>
              <a:t>(1870-1944)</a:t>
            </a:r>
          </a:p>
          <a:p>
            <a:pPr marL="342900" indent="-342900">
              <a:buFont typeface="Wingdings" charset="2"/>
              <a:buChar char="u"/>
            </a:pPr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Posguerra</a:t>
            </a:r>
            <a:r>
              <a:rPr lang="en-US" sz="2400" dirty="0" smtClean="0"/>
              <a:t>: </a:t>
            </a:r>
            <a:r>
              <a:rPr lang="en-US" sz="2400" dirty="0" err="1" smtClean="0"/>
              <a:t>Ley</a:t>
            </a:r>
            <a:r>
              <a:rPr lang="en-US" sz="2400" dirty="0" smtClean="0"/>
              <a:t> GI </a:t>
            </a:r>
            <a:r>
              <a:rPr lang="en-US" dirty="0" smtClean="0"/>
              <a:t>(1944-1960)</a:t>
            </a:r>
          </a:p>
          <a:p>
            <a:pPr marL="342900" indent="-342900">
              <a:buFont typeface="Wingdings" charset="2"/>
              <a:buChar char="u"/>
            </a:pPr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 Sputnik: </a:t>
            </a:r>
            <a:r>
              <a:rPr lang="en-US" sz="2400" dirty="0" err="1" smtClean="0"/>
              <a:t>Ley</a:t>
            </a:r>
            <a:r>
              <a:rPr lang="en-US" sz="2400" dirty="0" smtClean="0"/>
              <a:t> </a:t>
            </a:r>
            <a:r>
              <a:rPr lang="en-US" sz="2400" dirty="0" err="1" smtClean="0"/>
              <a:t>Nacional</a:t>
            </a:r>
            <a:r>
              <a:rPr lang="en-US" sz="2400" dirty="0" smtClean="0"/>
              <a:t> de </a:t>
            </a:r>
            <a:r>
              <a:rPr lang="en-US" sz="2400" dirty="0" err="1" smtClean="0"/>
              <a:t>Defensa</a:t>
            </a:r>
            <a:r>
              <a:rPr lang="en-US" sz="2400" dirty="0" smtClean="0"/>
              <a:t> </a:t>
            </a:r>
            <a:r>
              <a:rPr lang="en-US" dirty="0" smtClean="0"/>
              <a:t>(1957)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Complejo</a:t>
            </a:r>
            <a:r>
              <a:rPr lang="en-US" dirty="0" smtClean="0"/>
              <a:t> </a:t>
            </a:r>
            <a:r>
              <a:rPr lang="en-US" dirty="0" err="1" smtClean="0"/>
              <a:t>militar</a:t>
            </a:r>
            <a:r>
              <a:rPr lang="en-US" dirty="0" smtClean="0"/>
              <a:t>-industrial</a:t>
            </a:r>
          </a:p>
          <a:p>
            <a:pPr marL="342900" indent="-342900">
              <a:buFont typeface="Wingdings" charset="2"/>
              <a:buChar char="u"/>
            </a:pPr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Derechos</a:t>
            </a:r>
            <a:r>
              <a:rPr lang="en-US" sz="2400" dirty="0" smtClean="0"/>
              <a:t> </a:t>
            </a:r>
            <a:r>
              <a:rPr lang="en-US" sz="2400" dirty="0" err="1" smtClean="0"/>
              <a:t>civiles</a:t>
            </a:r>
            <a:r>
              <a:rPr lang="en-US" sz="2400" dirty="0" smtClean="0"/>
              <a:t> y </a:t>
            </a:r>
            <a:r>
              <a:rPr lang="en-US" sz="2400" dirty="0" err="1" smtClean="0"/>
              <a:t>guerra</a:t>
            </a:r>
            <a:r>
              <a:rPr lang="en-US" sz="2400" dirty="0" smtClean="0"/>
              <a:t> de Vietnam </a:t>
            </a:r>
            <a:r>
              <a:rPr lang="en-US" dirty="0" smtClean="0"/>
              <a:t>(1960s)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Acceso</a:t>
            </a:r>
            <a:r>
              <a:rPr lang="en-US" dirty="0" smtClean="0"/>
              <a:t> y Community Colleges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Apoyos</a:t>
            </a:r>
            <a:r>
              <a:rPr lang="en-US" dirty="0" smtClean="0"/>
              <a:t> </a:t>
            </a:r>
            <a:r>
              <a:rPr lang="en-US" dirty="0" err="1" smtClean="0"/>
              <a:t>finacieros</a:t>
            </a:r>
            <a:endParaRPr lang="en-US" dirty="0" smtClean="0"/>
          </a:p>
          <a:p>
            <a:pPr marL="342900" indent="-342900">
              <a:buFont typeface="Wingdings" charset="2"/>
              <a:buChar char="u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Crisis de la </a:t>
            </a:r>
            <a:r>
              <a:rPr lang="en-US" sz="2400" dirty="0" err="1" smtClean="0"/>
              <a:t>mediocridad</a:t>
            </a:r>
            <a:r>
              <a:rPr lang="en-US" sz="2400" dirty="0" smtClean="0"/>
              <a:t> </a:t>
            </a:r>
            <a:r>
              <a:rPr lang="en-US" dirty="0" smtClean="0"/>
              <a:t>(1980s)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Nación</a:t>
            </a:r>
            <a:r>
              <a:rPr lang="en-US" dirty="0" smtClean="0"/>
              <a:t> en </a:t>
            </a:r>
            <a:r>
              <a:rPr lang="en-US" dirty="0" err="1" smtClean="0"/>
              <a:t>riesgo</a:t>
            </a:r>
            <a:r>
              <a:rPr lang="en-US" dirty="0" smtClean="0"/>
              <a:t> (1983)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8929" y="3955055"/>
            <a:ext cx="1769885" cy="18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8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23" y="518375"/>
            <a:ext cx="8350492" cy="845699"/>
          </a:xfrm>
        </p:spPr>
        <p:txBody>
          <a:bodyPr/>
          <a:lstStyle/>
          <a:p>
            <a:pPr algn="ctr"/>
            <a:r>
              <a:rPr lang="en-US" sz="4000" dirty="0" smtClean="0"/>
              <a:t>La </a:t>
            </a:r>
            <a:r>
              <a:rPr lang="en-US" sz="4000" dirty="0" err="1" smtClean="0"/>
              <a:t>universidad</a:t>
            </a:r>
            <a:r>
              <a:rPr lang="en-US" sz="4000" dirty="0" smtClean="0"/>
              <a:t> </a:t>
            </a:r>
            <a:r>
              <a:rPr lang="en-US" sz="4000" dirty="0" err="1" smtClean="0"/>
              <a:t>empresarial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38667" y="1768593"/>
            <a:ext cx="8570148" cy="45243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Cultura</a:t>
            </a:r>
            <a:r>
              <a:rPr lang="en-US" sz="2400" dirty="0" smtClean="0"/>
              <a:t> del </a:t>
            </a:r>
            <a:r>
              <a:rPr lang="en-US" sz="2400" dirty="0" err="1" smtClean="0"/>
              <a:t>profesionalismo</a:t>
            </a:r>
            <a:r>
              <a:rPr lang="en-US" sz="2400" dirty="0" smtClean="0"/>
              <a:t>  </a:t>
            </a:r>
            <a:r>
              <a:rPr lang="en-US" sz="1400" dirty="0" smtClean="0"/>
              <a:t>(</a:t>
            </a:r>
            <a:r>
              <a:rPr lang="en-US" sz="1400" dirty="0" err="1" smtClean="0"/>
              <a:t>Bledstein</a:t>
            </a:r>
            <a:r>
              <a:rPr lang="en-US" sz="1400" dirty="0" smtClean="0"/>
              <a:t> 1976)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Legitimación</a:t>
            </a:r>
            <a:r>
              <a:rPr lang="en-US" dirty="0" smtClean="0"/>
              <a:t> de la </a:t>
            </a:r>
            <a:r>
              <a:rPr lang="en-US" dirty="0" err="1" smtClean="0"/>
              <a:t>autoridad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Principios</a:t>
            </a:r>
            <a:r>
              <a:rPr lang="en-US" dirty="0" smtClean="0"/>
              <a:t>  </a:t>
            </a:r>
            <a:r>
              <a:rPr lang="en-US" dirty="0" err="1" smtClean="0"/>
              <a:t>objetivos</a:t>
            </a:r>
            <a:r>
              <a:rPr lang="en-US" dirty="0" smtClean="0"/>
              <a:t> vs. </a:t>
            </a:r>
            <a:r>
              <a:rPr lang="en-US" dirty="0" err="1" smtClean="0"/>
              <a:t>patriarcado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Creación</a:t>
            </a:r>
            <a:r>
              <a:rPr lang="en-US" dirty="0" smtClean="0"/>
              <a:t> de </a:t>
            </a:r>
            <a:r>
              <a:rPr lang="en-US" dirty="0" err="1" smtClean="0"/>
              <a:t>demanda</a:t>
            </a:r>
            <a:r>
              <a:rPr lang="en-US" dirty="0" smtClean="0"/>
              <a:t> de </a:t>
            </a:r>
            <a:r>
              <a:rPr lang="en-US" dirty="0" err="1" smtClean="0"/>
              <a:t>cuidados</a:t>
            </a:r>
            <a:r>
              <a:rPr lang="en-US" dirty="0" smtClean="0"/>
              <a:t> </a:t>
            </a:r>
            <a:r>
              <a:rPr lang="en-US" dirty="0" err="1" smtClean="0"/>
              <a:t>profesionales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Híper-especialización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 err="1" smtClean="0"/>
              <a:t>Capitalismo</a:t>
            </a:r>
            <a:r>
              <a:rPr lang="en-US" sz="2400" dirty="0" smtClean="0"/>
              <a:t> </a:t>
            </a:r>
            <a:r>
              <a:rPr lang="en-US" sz="2400" dirty="0" err="1" smtClean="0"/>
              <a:t>académico</a:t>
            </a:r>
            <a:r>
              <a:rPr lang="en-US" sz="2400" dirty="0" smtClean="0"/>
              <a:t> </a:t>
            </a:r>
            <a:r>
              <a:rPr lang="en-US" sz="1400" dirty="0" smtClean="0"/>
              <a:t>(Slaughter &amp; Leslie 1999)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Teoría</a:t>
            </a:r>
            <a:r>
              <a:rPr lang="en-US" dirty="0" smtClean="0"/>
              <a:t> de la </a:t>
            </a:r>
            <a:r>
              <a:rPr lang="en-US" dirty="0" err="1" smtClean="0"/>
              <a:t>dependencia</a:t>
            </a:r>
            <a:r>
              <a:rPr lang="en-US" dirty="0" smtClean="0"/>
              <a:t> de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sz="1400" dirty="0"/>
              <a:t>(</a:t>
            </a:r>
            <a:r>
              <a:rPr lang="en-US" sz="1400" dirty="0" err="1"/>
              <a:t>Pfeffer</a:t>
            </a:r>
            <a:r>
              <a:rPr lang="en-US" sz="1400" dirty="0"/>
              <a:t> </a:t>
            </a:r>
            <a:r>
              <a:rPr lang="en-US" sz="1400" dirty="0" smtClean="0"/>
              <a:t>&amp; </a:t>
            </a:r>
            <a:r>
              <a:rPr lang="en-US" sz="1400" dirty="0" err="1" smtClean="0"/>
              <a:t>Salancik</a:t>
            </a:r>
            <a:r>
              <a:rPr lang="en-US" sz="1400" dirty="0" smtClean="0"/>
              <a:t> </a:t>
            </a:r>
            <a:r>
              <a:rPr lang="en-US" sz="1400" dirty="0"/>
              <a:t>1978</a:t>
            </a:r>
            <a:r>
              <a:rPr lang="en-US" sz="1400" dirty="0" smtClean="0"/>
              <a:t>)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Empresarial</a:t>
            </a:r>
            <a:r>
              <a:rPr lang="en-US" dirty="0" smtClean="0"/>
              <a:t>: </a:t>
            </a:r>
            <a:r>
              <a:rPr lang="en-US" dirty="0" err="1" smtClean="0"/>
              <a:t>proximidad</a:t>
            </a:r>
            <a:r>
              <a:rPr lang="en-US" dirty="0" smtClean="0"/>
              <a:t> al </a:t>
            </a:r>
            <a:r>
              <a:rPr lang="en-US" dirty="0" err="1" smtClean="0"/>
              <a:t>mercado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Fracasos</a:t>
            </a:r>
            <a:r>
              <a:rPr lang="en-US" dirty="0" smtClean="0"/>
              <a:t> del </a:t>
            </a:r>
            <a:r>
              <a:rPr lang="en-US" dirty="0" err="1" smtClean="0"/>
              <a:t>mercado</a:t>
            </a:r>
            <a:r>
              <a:rPr lang="en-US" dirty="0" smtClean="0"/>
              <a:t>: ¿</a:t>
            </a:r>
            <a:r>
              <a:rPr lang="en-US" dirty="0" err="1" smtClean="0"/>
              <a:t>filosofía</a:t>
            </a:r>
            <a:r>
              <a:rPr lang="en-US" dirty="0" smtClean="0"/>
              <a:t>, arte?</a:t>
            </a:r>
          </a:p>
          <a:p>
            <a:pPr marL="285750" indent="-285750">
              <a:buFont typeface="Wingdings" charset="2"/>
              <a:buChar char="u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Educación</a:t>
            </a:r>
            <a:r>
              <a:rPr lang="en-US" sz="2400" dirty="0" smtClean="0"/>
              <a:t> superior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artículo</a:t>
            </a:r>
            <a:r>
              <a:rPr lang="en-US" sz="2400" dirty="0" smtClean="0"/>
              <a:t> de </a:t>
            </a:r>
            <a:r>
              <a:rPr lang="en-US" sz="2400" dirty="0" err="1" smtClean="0"/>
              <a:t>consumo</a:t>
            </a: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Apoyo</a:t>
            </a:r>
            <a:r>
              <a:rPr lang="en-US" dirty="0" smtClean="0"/>
              <a:t> </a:t>
            </a:r>
            <a:r>
              <a:rPr lang="en-US" dirty="0" err="1" smtClean="0"/>
              <a:t>financiero</a:t>
            </a:r>
            <a:r>
              <a:rPr lang="en-US" dirty="0" smtClean="0"/>
              <a:t> (</a:t>
            </a:r>
            <a:r>
              <a:rPr lang="en-US" dirty="0" err="1" smtClean="0"/>
              <a:t>becas</a:t>
            </a:r>
            <a:r>
              <a:rPr lang="en-US" dirty="0" smtClean="0"/>
              <a:t> y </a:t>
            </a:r>
            <a:r>
              <a:rPr lang="en-US" dirty="0" err="1" smtClean="0"/>
              <a:t>préstamos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Capacidad</a:t>
            </a:r>
            <a:r>
              <a:rPr lang="en-US" dirty="0" smtClean="0"/>
              <a:t> de </a:t>
            </a:r>
            <a:r>
              <a:rPr lang="en-US" dirty="0" err="1" smtClean="0"/>
              <a:t>elección</a:t>
            </a:r>
            <a:r>
              <a:rPr lang="en-US" dirty="0" smtClean="0"/>
              <a:t> de los </a:t>
            </a:r>
            <a:r>
              <a:rPr lang="en-US" dirty="0" err="1" smtClean="0"/>
              <a:t>estudiantes</a:t>
            </a:r>
            <a:r>
              <a:rPr lang="en-US" dirty="0" smtClean="0"/>
              <a:t> en el </a:t>
            </a:r>
            <a:r>
              <a:rPr lang="en-US" dirty="0" err="1" smtClean="0"/>
              <a:t>mercado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5060" y="2291508"/>
            <a:ext cx="1733756" cy="263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4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23" y="518375"/>
            <a:ext cx="7555530" cy="1143000"/>
          </a:xfrm>
        </p:spPr>
        <p:txBody>
          <a:bodyPr/>
          <a:lstStyle/>
          <a:p>
            <a:pPr algn="ctr"/>
            <a:r>
              <a:rPr lang="en-US" dirty="0" err="1" smtClean="0"/>
              <a:t>Participación</a:t>
            </a:r>
            <a:r>
              <a:rPr lang="en-US" dirty="0" smtClean="0"/>
              <a:t> del PIB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89185" y="1582341"/>
            <a:ext cx="8165630" cy="600164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EEUU </a:t>
            </a:r>
            <a:r>
              <a:rPr lang="en-US" sz="2400" dirty="0"/>
              <a:t>	</a:t>
            </a:r>
            <a:r>
              <a:rPr lang="en-US" sz="2400" dirty="0" smtClean="0"/>
              <a:t>    2.9%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C</a:t>
            </a:r>
            <a:r>
              <a:rPr lang="en-US" sz="2400" dirty="0" err="1" smtClean="0"/>
              <a:t>orea</a:t>
            </a:r>
            <a:r>
              <a:rPr lang="en-US" sz="2400" dirty="0"/>
              <a:t>	</a:t>
            </a:r>
            <a:r>
              <a:rPr lang="en-US" sz="2400" dirty="0" smtClean="0"/>
              <a:t>    2.4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California	</a:t>
            </a:r>
            <a:r>
              <a:rPr lang="en-US" sz="2400" dirty="0" smtClean="0"/>
              <a:t>    1.9</a:t>
            </a:r>
            <a:endParaRPr lang="en-US" sz="2400" dirty="0"/>
          </a:p>
          <a:p>
            <a:r>
              <a:rPr lang="en-US" sz="2400" dirty="0"/>
              <a:t>4. </a:t>
            </a:r>
            <a:r>
              <a:rPr lang="en-US" sz="2400" dirty="0" err="1" smtClean="0"/>
              <a:t>Japón</a:t>
            </a:r>
            <a:r>
              <a:rPr lang="en-US" sz="2400" dirty="0" smtClean="0"/>
              <a:t>  </a:t>
            </a:r>
            <a:r>
              <a:rPr lang="en-US" sz="2400" dirty="0"/>
              <a:t>	</a:t>
            </a:r>
            <a:r>
              <a:rPr lang="en-US" sz="2400" dirty="0" smtClean="0"/>
              <a:t>    1.4</a:t>
            </a:r>
            <a:endParaRPr lang="en-US" sz="2400" dirty="0"/>
          </a:p>
          <a:p>
            <a:r>
              <a:rPr lang="en-US" sz="2400" dirty="0"/>
              <a:t>5. </a:t>
            </a:r>
            <a:r>
              <a:rPr lang="en-US" sz="2400" dirty="0" smtClean="0"/>
              <a:t>México</a:t>
            </a:r>
            <a:r>
              <a:rPr lang="en-US" sz="2400" dirty="0"/>
              <a:t>	</a:t>
            </a:r>
            <a:r>
              <a:rPr lang="en-US" sz="2400" dirty="0" smtClean="0"/>
              <a:t>    1.3</a:t>
            </a:r>
            <a:endParaRPr lang="en-US" sz="2400" dirty="0"/>
          </a:p>
          <a:p>
            <a:r>
              <a:rPr lang="en-US" sz="2400" dirty="0"/>
              <a:t>6. </a:t>
            </a:r>
            <a:r>
              <a:rPr lang="en-US" sz="2400" dirty="0" err="1" smtClean="0"/>
              <a:t>Francia</a:t>
            </a:r>
            <a:r>
              <a:rPr lang="en-US" sz="2400" dirty="0"/>
              <a:t>	</a:t>
            </a:r>
            <a:r>
              <a:rPr lang="en-US" sz="2400" dirty="0" smtClean="0"/>
              <a:t>    1.3</a:t>
            </a:r>
            <a:endParaRPr lang="en-US" sz="2400" dirty="0"/>
          </a:p>
          <a:p>
            <a:pPr marL="342900" indent="-342900">
              <a:buAutoNum type="arabicPeriod" startAt="7"/>
            </a:pPr>
            <a:r>
              <a:rPr lang="en-US" sz="2400" dirty="0" err="1" smtClean="0"/>
              <a:t>Reino</a:t>
            </a:r>
            <a:r>
              <a:rPr lang="en-US" sz="2400" dirty="0" smtClean="0"/>
              <a:t> </a:t>
            </a:r>
            <a:r>
              <a:rPr lang="en-US" sz="2400" dirty="0" err="1" smtClean="0"/>
              <a:t>Unido</a:t>
            </a:r>
            <a:r>
              <a:rPr lang="en-US" sz="2400" dirty="0" smtClean="0"/>
              <a:t>  1.3</a:t>
            </a:r>
          </a:p>
          <a:p>
            <a:pPr marL="342900" indent="-342900">
              <a:buAutoNum type="arabicPeriod" startAt="7"/>
            </a:pPr>
            <a:r>
              <a:rPr lang="en-US" sz="2400" dirty="0" err="1" smtClean="0"/>
              <a:t>Alemania</a:t>
            </a:r>
            <a:r>
              <a:rPr lang="en-US" sz="2400" dirty="0" smtClean="0"/>
              <a:t>  	    1.1</a:t>
            </a:r>
          </a:p>
          <a:p>
            <a:pPr marL="342900" indent="-342900">
              <a:buAutoNum type="arabicPeriod" startAt="9"/>
            </a:pPr>
            <a:r>
              <a:rPr lang="en-US" sz="2400" dirty="0" err="1" smtClean="0"/>
              <a:t>España</a:t>
            </a:r>
            <a:r>
              <a:rPr lang="en-US" sz="2400" dirty="0"/>
              <a:t>	</a:t>
            </a:r>
            <a:r>
              <a:rPr lang="en-US" sz="2400" dirty="0" smtClean="0"/>
              <a:t>    1.1</a:t>
            </a:r>
            <a:endParaRPr lang="en-US" sz="2400" dirty="0"/>
          </a:p>
          <a:p>
            <a:r>
              <a:rPr lang="en-US" sz="2400" dirty="0"/>
              <a:t>10</a:t>
            </a:r>
            <a:r>
              <a:rPr lang="en-US" sz="2400" dirty="0" smtClean="0"/>
              <a:t>. Italia  </a:t>
            </a:r>
            <a:r>
              <a:rPr lang="en-US" sz="2400" dirty="0"/>
              <a:t>	</a:t>
            </a:r>
            <a:r>
              <a:rPr lang="en-US" sz="2400" dirty="0" smtClean="0"/>
              <a:t>     .9</a:t>
            </a:r>
            <a:endParaRPr lang="en-US" sz="2400" dirty="0"/>
          </a:p>
          <a:p>
            <a:r>
              <a:rPr lang="en-US" sz="2400" dirty="0"/>
              <a:t>11. </a:t>
            </a:r>
            <a:r>
              <a:rPr lang="en-US" sz="2400" dirty="0" err="1" smtClean="0"/>
              <a:t>Brasil</a:t>
            </a:r>
            <a:r>
              <a:rPr lang="en-US" sz="2400" dirty="0" smtClean="0"/>
              <a:t> </a:t>
            </a:r>
            <a:r>
              <a:rPr lang="en-US" sz="2400" dirty="0"/>
              <a:t>	</a:t>
            </a:r>
            <a:r>
              <a:rPr lang="en-US" sz="2400" dirty="0" smtClean="0"/>
              <a:t>     .8</a:t>
            </a:r>
          </a:p>
          <a:p>
            <a:endParaRPr lang="en-US" sz="2400" dirty="0" smtClean="0"/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Banco</a:t>
            </a:r>
            <a:r>
              <a:rPr lang="en-US" sz="1600" dirty="0" smtClean="0"/>
              <a:t> Mundial 2009)</a:t>
            </a:r>
            <a:endParaRPr lang="en-US" sz="16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 descr="Imano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9215" y="1661375"/>
            <a:ext cx="3835400" cy="50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86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/>
              <a:t>Dominio</a:t>
            </a:r>
            <a:r>
              <a:rPr lang="en-US" sz="4000" dirty="0" smtClean="0"/>
              <a:t> </a:t>
            </a:r>
            <a:r>
              <a:rPr lang="en-US" sz="4000" dirty="0" err="1" smtClean="0"/>
              <a:t>Ecónomico</a:t>
            </a:r>
            <a:r>
              <a:rPr lang="en-US" sz="4000" dirty="0" smtClean="0"/>
              <a:t> = </a:t>
            </a:r>
            <a:r>
              <a:rPr lang="en-US" sz="4000" dirty="0" err="1" smtClean="0"/>
              <a:t>Dominio</a:t>
            </a:r>
            <a:r>
              <a:rPr lang="en-US" sz="4000" dirty="0" smtClean="0"/>
              <a:t> </a:t>
            </a:r>
            <a:r>
              <a:rPr lang="en-US" sz="4000" dirty="0" err="1" smtClean="0"/>
              <a:t>Académico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65481" y="1834444"/>
            <a:ext cx="7554149" cy="47089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err="1" smtClean="0"/>
              <a:t>Principales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instituciones</a:t>
            </a:r>
            <a:r>
              <a:rPr lang="en-US" sz="2400" dirty="0" smtClean="0"/>
              <a:t> de EEUU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fidecomiso</a:t>
            </a:r>
            <a:r>
              <a:rPr lang="en-US" sz="2400" dirty="0" smtClean="0"/>
              <a:t> (endowment 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Harvard, $36.5 mil </a:t>
            </a:r>
            <a:r>
              <a:rPr lang="en-US" dirty="0" err="1" smtClean="0"/>
              <a:t>millones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Yale $22.9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Stanford 17.2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Princeton $16.3</a:t>
            </a:r>
          </a:p>
          <a:p>
            <a:pPr marL="742950" lvl="1" indent="-285750">
              <a:buFont typeface="Arial"/>
              <a:buChar char="•"/>
            </a:pPr>
            <a:r>
              <a:rPr lang="en-US" u="sng" dirty="0" smtClean="0">
                <a:solidFill>
                  <a:srgbClr val="C80000"/>
                </a:solidFill>
              </a:rPr>
              <a:t>Texas $16.1 </a:t>
            </a:r>
            <a:r>
              <a:rPr lang="en-US" sz="1400" u="sng" dirty="0" smtClean="0">
                <a:solidFill>
                  <a:srgbClr val="C80000"/>
                </a:solidFill>
              </a:rPr>
              <a:t>(</a:t>
            </a:r>
            <a:r>
              <a:rPr lang="en-US" sz="1400" u="sng" dirty="0" err="1" smtClean="0">
                <a:solidFill>
                  <a:srgbClr val="C80000"/>
                </a:solidFill>
              </a:rPr>
              <a:t>Pública</a:t>
            </a:r>
            <a:r>
              <a:rPr lang="en-US" sz="1400" u="sng" dirty="0" smtClean="0">
                <a:solidFill>
                  <a:srgbClr val="C80000"/>
                </a:solidFill>
              </a:rPr>
              <a:t>)</a:t>
            </a:r>
            <a:endParaRPr lang="en-US" sz="1400" u="sng" dirty="0" smtClean="0">
              <a:solidFill>
                <a:srgbClr val="C8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MIT $10.1</a:t>
            </a:r>
          </a:p>
          <a:p>
            <a:pPr marL="742950" lvl="1" indent="-285750">
              <a:buFont typeface="Arial"/>
              <a:buChar char="•"/>
            </a:pPr>
            <a:r>
              <a:rPr lang="en-US" u="sng" dirty="0" smtClean="0">
                <a:solidFill>
                  <a:srgbClr val="C80000"/>
                </a:solidFill>
              </a:rPr>
              <a:t>University of Michigan $7.6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Northwestern $7.2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Columbia $7.15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University of Chicago $6.63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University of Pennsylvania $6.63</a:t>
            </a:r>
          </a:p>
          <a:p>
            <a:pPr marL="742950" lvl="1" indent="-285750">
              <a:buFont typeface="Arial"/>
              <a:buChar char="•"/>
            </a:pPr>
            <a:r>
              <a:rPr lang="en-US" u="sng" dirty="0" smtClean="0">
                <a:solidFill>
                  <a:srgbClr val="C80000"/>
                </a:solidFill>
              </a:rPr>
              <a:t>Texas A&amp;M $6.6</a:t>
            </a:r>
          </a:p>
          <a:p>
            <a:pPr marL="742950" lvl="1" indent="-285750">
              <a:buFont typeface="Arial"/>
              <a:buChar char="•"/>
            </a:pPr>
            <a:r>
              <a:rPr lang="en-US" u="sng" dirty="0" smtClean="0">
                <a:solidFill>
                  <a:srgbClr val="C80000"/>
                </a:solidFill>
              </a:rPr>
              <a:t>University of California System $6.2</a:t>
            </a:r>
            <a:endParaRPr lang="en-US" u="sng" dirty="0">
              <a:solidFill>
                <a:srgbClr val="C80000"/>
              </a:solidFill>
            </a:endParaRPr>
          </a:p>
          <a:p>
            <a:pPr marL="285750" indent="-285750">
              <a:buFont typeface="Wingdings" charset="2"/>
              <a:buChar char="u"/>
            </a:pPr>
            <a:endParaRPr lang="en-US" dirty="0"/>
          </a:p>
        </p:txBody>
      </p:sp>
      <p:pic>
        <p:nvPicPr>
          <p:cNvPr id="5" name="Picture 4" descr="CC00054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1431" y="2311858"/>
            <a:ext cx="2078805" cy="299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0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23" y="207931"/>
            <a:ext cx="6512511" cy="864514"/>
          </a:xfrm>
        </p:spPr>
        <p:txBody>
          <a:bodyPr/>
          <a:lstStyle/>
          <a:p>
            <a:r>
              <a:rPr lang="en-US" dirty="0">
                <a:effectLst/>
              </a:rPr>
              <a:t>SJTU </a:t>
            </a:r>
            <a:r>
              <a:rPr lang="en-US" dirty="0" smtClean="0">
                <a:effectLst/>
              </a:rPr>
              <a:t>Global Rankings </a:t>
            </a:r>
            <a:br>
              <a:rPr lang="en-US" dirty="0" smtClean="0">
                <a:effectLst/>
              </a:rPr>
            </a:br>
            <a:r>
              <a:rPr lang="en-US" sz="1400" dirty="0"/>
              <a:t>Shanghai </a:t>
            </a:r>
            <a:r>
              <a:rPr lang="en-US" sz="1400" dirty="0" err="1" smtClean="0"/>
              <a:t>Jiaotong</a:t>
            </a:r>
            <a:r>
              <a:rPr lang="en-US" sz="1400" dirty="0" smtClean="0"/>
              <a:t> University 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185334" y="1256732"/>
            <a:ext cx="7234296" cy="532453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1700" dirty="0" smtClean="0"/>
              <a:t>1. Harvard University</a:t>
            </a:r>
            <a:endParaRPr lang="en-US" sz="1700" dirty="0"/>
          </a:p>
          <a:p>
            <a:pPr lvl="1"/>
            <a:r>
              <a:rPr lang="en-US" sz="1700" dirty="0" smtClean="0"/>
              <a:t>2. Stanford University</a:t>
            </a:r>
            <a:endParaRPr lang="en-US" sz="1700" dirty="0"/>
          </a:p>
          <a:p>
            <a:pPr lvl="1"/>
            <a:r>
              <a:rPr lang="en-US" sz="1700" dirty="0" smtClean="0"/>
              <a:t>3.  </a:t>
            </a:r>
            <a:r>
              <a:rPr lang="en-US" sz="1700" dirty="0" smtClean="0">
                <a:solidFill>
                  <a:srgbClr val="C80000"/>
                </a:solidFill>
              </a:rPr>
              <a:t>UC </a:t>
            </a:r>
            <a:r>
              <a:rPr lang="en-US" sz="1700" dirty="0">
                <a:solidFill>
                  <a:srgbClr val="C80000"/>
                </a:solidFill>
              </a:rPr>
              <a:t>Berkeley</a:t>
            </a:r>
          </a:p>
          <a:p>
            <a:pPr lvl="1"/>
            <a:r>
              <a:rPr lang="en-US" sz="1700" dirty="0" smtClean="0"/>
              <a:t>4.  Universidad de Cambridge</a:t>
            </a:r>
            <a:endParaRPr lang="en-US" sz="1700" dirty="0"/>
          </a:p>
          <a:p>
            <a:pPr lvl="1"/>
            <a:r>
              <a:rPr lang="en-US" sz="1700" dirty="0" smtClean="0"/>
              <a:t>5.  MIT</a:t>
            </a:r>
            <a:endParaRPr lang="en-US" sz="1700" dirty="0"/>
          </a:p>
          <a:p>
            <a:pPr lvl="1"/>
            <a:r>
              <a:rPr lang="en-US" sz="1700" dirty="0" smtClean="0"/>
              <a:t>6.  Cal Tech University</a:t>
            </a:r>
            <a:endParaRPr lang="en-US" sz="1700" dirty="0"/>
          </a:p>
          <a:p>
            <a:pPr lvl="1"/>
            <a:r>
              <a:rPr lang="en-US" sz="1700" dirty="0" smtClean="0"/>
              <a:t>7.  Columbia University</a:t>
            </a:r>
            <a:endParaRPr lang="en-US" sz="1700" dirty="0"/>
          </a:p>
          <a:p>
            <a:pPr lvl="1"/>
            <a:r>
              <a:rPr lang="en-US" sz="1700" dirty="0" smtClean="0"/>
              <a:t>8.  Princeton University</a:t>
            </a:r>
            <a:endParaRPr lang="en-US" sz="1700" dirty="0"/>
          </a:p>
          <a:p>
            <a:pPr lvl="1"/>
            <a:r>
              <a:rPr lang="en-US" sz="1700" dirty="0" smtClean="0"/>
              <a:t>9.  University of </a:t>
            </a:r>
            <a:r>
              <a:rPr lang="en-US" sz="1700" dirty="0"/>
              <a:t>Chicago</a:t>
            </a:r>
          </a:p>
          <a:p>
            <a:pPr lvl="1"/>
            <a:r>
              <a:rPr lang="en-US" sz="1700" dirty="0" smtClean="0"/>
              <a:t>10. Oxford University</a:t>
            </a:r>
            <a:endParaRPr lang="en-US" sz="1700" dirty="0"/>
          </a:p>
          <a:p>
            <a:pPr lvl="1"/>
            <a:r>
              <a:rPr lang="en-US" sz="1700" dirty="0" smtClean="0"/>
              <a:t>11. Yale University</a:t>
            </a:r>
            <a:endParaRPr lang="en-US" sz="1700" dirty="0"/>
          </a:p>
          <a:p>
            <a:pPr lvl="1"/>
            <a:r>
              <a:rPr lang="en-US" sz="1700" dirty="0" smtClean="0"/>
              <a:t>12. Cornell University</a:t>
            </a:r>
            <a:endParaRPr lang="en-US" sz="1700" dirty="0"/>
          </a:p>
          <a:p>
            <a:pPr lvl="1"/>
            <a:r>
              <a:rPr lang="en-US" sz="1700" dirty="0" smtClean="0"/>
              <a:t>13. </a:t>
            </a:r>
            <a:r>
              <a:rPr lang="en-US" sz="1700" dirty="0" smtClean="0">
                <a:solidFill>
                  <a:srgbClr val="C80000"/>
                </a:solidFill>
              </a:rPr>
              <a:t>UCLA</a:t>
            </a:r>
            <a:endParaRPr lang="en-US" sz="1700" dirty="0">
              <a:solidFill>
                <a:srgbClr val="C80000"/>
              </a:solidFill>
            </a:endParaRPr>
          </a:p>
          <a:p>
            <a:pPr lvl="1"/>
            <a:r>
              <a:rPr lang="en-US" sz="1700" dirty="0" smtClean="0"/>
              <a:t>14. </a:t>
            </a:r>
            <a:r>
              <a:rPr lang="en-US" sz="1700" dirty="0" smtClean="0">
                <a:solidFill>
                  <a:srgbClr val="C80000"/>
                </a:solidFill>
              </a:rPr>
              <a:t>UC </a:t>
            </a:r>
            <a:r>
              <a:rPr lang="en-US" sz="1700" dirty="0">
                <a:solidFill>
                  <a:srgbClr val="C80000"/>
                </a:solidFill>
              </a:rPr>
              <a:t>San Diego</a:t>
            </a:r>
          </a:p>
          <a:p>
            <a:pPr lvl="1"/>
            <a:r>
              <a:rPr lang="en-US" sz="1700" dirty="0" smtClean="0"/>
              <a:t>15. University of </a:t>
            </a:r>
            <a:r>
              <a:rPr lang="en-US" sz="1700" dirty="0"/>
              <a:t>Pennsylvania</a:t>
            </a:r>
          </a:p>
          <a:p>
            <a:pPr lvl="1"/>
            <a:r>
              <a:rPr lang="en-US" sz="1700" dirty="0" smtClean="0"/>
              <a:t>16. </a:t>
            </a:r>
            <a:r>
              <a:rPr lang="en-US" sz="1700" dirty="0" smtClean="0">
                <a:solidFill>
                  <a:srgbClr val="C80000"/>
                </a:solidFill>
              </a:rPr>
              <a:t>University </a:t>
            </a:r>
            <a:r>
              <a:rPr lang="en-US" sz="1700" dirty="0">
                <a:solidFill>
                  <a:srgbClr val="C80000"/>
                </a:solidFill>
              </a:rPr>
              <a:t>of Washington</a:t>
            </a:r>
          </a:p>
          <a:p>
            <a:pPr lvl="1"/>
            <a:r>
              <a:rPr lang="en-US" sz="1700" dirty="0" smtClean="0"/>
              <a:t>17. </a:t>
            </a:r>
            <a:r>
              <a:rPr lang="en-US" sz="1700" dirty="0" smtClean="0">
                <a:solidFill>
                  <a:srgbClr val="C80000"/>
                </a:solidFill>
              </a:rPr>
              <a:t>University of </a:t>
            </a:r>
            <a:r>
              <a:rPr lang="en-US" sz="1700" dirty="0">
                <a:solidFill>
                  <a:srgbClr val="C80000"/>
                </a:solidFill>
              </a:rPr>
              <a:t>Wisconsin</a:t>
            </a:r>
          </a:p>
          <a:p>
            <a:pPr lvl="1"/>
            <a:r>
              <a:rPr lang="en-US" sz="1700" dirty="0" smtClean="0"/>
              <a:t>18. </a:t>
            </a:r>
            <a:r>
              <a:rPr lang="en-US" sz="1700" dirty="0" smtClean="0">
                <a:solidFill>
                  <a:srgbClr val="C80000"/>
                </a:solidFill>
              </a:rPr>
              <a:t>UC </a:t>
            </a:r>
            <a:r>
              <a:rPr lang="en-US" sz="1700" dirty="0">
                <a:solidFill>
                  <a:srgbClr val="C80000"/>
                </a:solidFill>
              </a:rPr>
              <a:t>San </a:t>
            </a:r>
            <a:r>
              <a:rPr lang="en-US" sz="1700" dirty="0" smtClean="0">
                <a:solidFill>
                  <a:srgbClr val="C80000"/>
                </a:solidFill>
              </a:rPr>
              <a:t>Francisco</a:t>
            </a:r>
          </a:p>
          <a:p>
            <a:pPr lvl="1"/>
            <a:r>
              <a:rPr lang="en-US" sz="1700" dirty="0" smtClean="0"/>
              <a:t>18. Johns Hopkins</a:t>
            </a:r>
          </a:p>
          <a:p>
            <a:pPr lvl="1"/>
            <a:r>
              <a:rPr lang="en-US" sz="1700" dirty="0" smtClean="0"/>
              <a:t>20. </a:t>
            </a:r>
            <a:r>
              <a:rPr lang="en-US" sz="1700" dirty="0" smtClean="0">
                <a:solidFill>
                  <a:srgbClr val="C80000"/>
                </a:solidFill>
              </a:rPr>
              <a:t>Tokyo University (</a:t>
            </a:r>
            <a:r>
              <a:rPr lang="en-US" sz="1700" dirty="0" err="1" smtClean="0">
                <a:solidFill>
                  <a:srgbClr val="C80000"/>
                </a:solidFill>
              </a:rPr>
              <a:t>Todai</a:t>
            </a:r>
            <a:r>
              <a:rPr lang="en-US" sz="1700" dirty="0" smtClean="0">
                <a:solidFill>
                  <a:srgbClr val="C80000"/>
                </a:solidFill>
              </a:rPr>
              <a:t>)</a:t>
            </a:r>
            <a:endParaRPr lang="en-US" sz="1700" dirty="0">
              <a:solidFill>
                <a:srgbClr val="C8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3331" y="3460010"/>
            <a:ext cx="2648351" cy="264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5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erspectivas Críticas:&amp;#x0D;&amp;#x0A;Educación Superior de los Estados Unido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Comernos el maíz de siembra*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      Democratización vs. Reproducción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Crisol académico de las raza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Eventos signficativos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La universidad empresarial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Participación del PIB &amp;#x0D;&amp;#x0A;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Dominio Ecónomico = Dominio Académico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SJTU Global Rankings &amp;#x0D;&amp;#x0A;Shanghai Jiaotong University 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Rankings:&amp;#x0D;&amp;#x0A;La perspectiva global china&amp;quot;&quot;/&gt;&lt;property id=&quot;20307&quot; value=&quot;265&quot;/&gt;&lt;/object&gt;&lt;object type=&quot;3&quot; unique_id=&quot;10014&quot;&gt;&lt;property id=&quot;20148&quot; value=&quot;5&quot;/&gt;&lt;property id=&quot;20300&quot; value=&quot;Slide 11 - &amp;quot;¿Confianza en la capacidad individual de decisión?&amp;quot;&quot;/&gt;&lt;property id=&quot;20307&quot; value=&quot;266&quot;/&gt;&lt;/object&gt;&lt;object type=&quot;3&quot; unique_id=&quot;10015&quot;&gt;&lt;property id=&quot;20148&quot; value=&quot;5&quot;/&gt;&lt;property id=&quot;20300&quot; value=&quot;Slide 12 - &amp;quot;El respeto no depende de los antecedentes familiares&amp;quot;&quot;/&gt;&lt;property id=&quot;20307&quot; value=&quot;267&quot;/&gt;&lt;/object&gt;&lt;object type=&quot;3&quot; unique_id=&quot;10016&quot;&gt;&lt;property id=&quot;20148&quot; value=&quot;5&quot;/&gt;&lt;property id=&quot;20300&quot; value=&quot;Slide 13 - &amp;quot;Responsabilidad personal de las acciones&amp;quot;&quot;/&gt;&lt;property id=&quot;20307&quot; value=&quot;268&quot;/&gt;&lt;/object&gt;&lt;object type=&quot;3&quot; unique_id=&quot;10017&quot;&gt;&lt;property id=&quot;20148&quot; value=&quot;5&quot;/&gt;&lt;property id=&quot;20300&quot; value=&quot;Slide 14 - &amp;quot;Triángulos organizativos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Casos transculturales&amp;amp;#x09;&amp;#x0D;&amp;#x0A;&amp;#x0D;&amp;#x0A;&amp;#x0D;&amp;#x0A;&amp;#x0D;&amp;#x0A;&amp;#x0D;&amp;#x0A;&amp;#x0D;&amp;#x0A;&amp;quot;&quot;/&gt;&lt;property id=&quot;20307&quot; value=&quot;270&quot;/&gt;&lt;/object&gt;&lt;object type=&quot;3&quot; unique_id=&quot;10019&quot;&gt;&lt;property id=&quot;20148&quot; value=&quot;5&quot;/&gt;&lt;property id=&quot;20300&quot; value=&quot;Slide 16 - &amp;quot;HG Wells&amp;quot;&quot;/&gt;&lt;property id=&quot;20307&quot; value=&quot;275&quot;/&gt;&lt;/object&gt;&lt;object type=&quot;3&quot; unique_id=&quot;10020&quot;&gt;&lt;property id=&quot;20148&quot; value=&quot;5&quot;/&gt;&lt;property id=&quot;20300&quot; value=&quot;Slide 17 - &amp;quot;Conclusiones&amp;quot;&quot;/&gt;&lt;property id=&quot;20307&quot; value=&quot;272&quot;/&gt;&lt;/object&gt;&lt;object type=&quot;3&quot; unique_id=&quot;10021&quot;&gt;&lt;property id=&quot;20148&quot; value=&quot;5&quot;/&gt;&lt;property id=&quot;20300&quot; value=&quot;Slide 18 - &amp;quot;Soluciones&amp;quot;&quot;/&gt;&lt;property id=&quot;20307&quot; value=&quot;276&quot;/&gt;&lt;/object&gt;&lt;object type=&quot;3&quot; unique_id=&quot;10022&quot;&gt;&lt;property id=&quot;20148&quot; value=&quot;5&quot;/&gt;&lt;property id=&quot;20300&quot; value=&quot;Slide 19 - &amp;quot;Referencias&amp;quot;&quot;/&gt;&lt;property id=&quot;20307&quot; value=&quot;273&quot;/&gt;&lt;/object&gt;&lt;object type=&quot;3&quot; unique_id=&quot;10023&quot;&gt;&lt;property id=&quot;20148&quot; value=&quot;5&quot;/&gt;&lt;property id=&quot;20300&quot; value=&quot;Slide 20 - &amp;quot;Perspectivas Críticas sobre la Educación Superior de los Estados Unidos&amp;quot;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</TotalTime>
  <Words>1012</Words>
  <Application>Microsoft Office PowerPoint</Application>
  <PresentationFormat>Presentación en pantalla (4:3)</PresentationFormat>
  <Paragraphs>229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Slipstream</vt:lpstr>
      <vt:lpstr>Perspectivas Críticas: Educación Superior de los Estados Unidos</vt:lpstr>
      <vt:lpstr>Comernos el maíz de siembra*</vt:lpstr>
      <vt:lpstr>      Democratización vs. Reproducción</vt:lpstr>
      <vt:lpstr>Crisol académico de las razas</vt:lpstr>
      <vt:lpstr>Eventos signficativos</vt:lpstr>
      <vt:lpstr>La universidad empresarial</vt:lpstr>
      <vt:lpstr>Participación del PIB  </vt:lpstr>
      <vt:lpstr>Dominio Ecónomico = Dominio Académico</vt:lpstr>
      <vt:lpstr>SJTU Global Rankings  Shanghai Jiaotong University </vt:lpstr>
      <vt:lpstr>Rankings: La perspectiva global china</vt:lpstr>
      <vt:lpstr>¿Confianza en la capacidad individual de decisión?</vt:lpstr>
      <vt:lpstr>El respeto no depende de los antecedentes familiares</vt:lpstr>
      <vt:lpstr>Responsabilidad personal de las acciones</vt:lpstr>
      <vt:lpstr>Triángulos organizativos</vt:lpstr>
      <vt:lpstr>Casos transculturales       </vt:lpstr>
      <vt:lpstr>HG Wells</vt:lpstr>
      <vt:lpstr>Conclusiones</vt:lpstr>
      <vt:lpstr>Soluciones</vt:lpstr>
      <vt:lpstr>Referencias</vt:lpstr>
      <vt:lpstr>Perspectivas Críticas sobre la Educación Superior de los Estados Unidos</vt:lpstr>
    </vt:vector>
  </TitlesOfParts>
  <Company>Southern Oregon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Perspectives: US Higher Education</dc:title>
  <dc:creator>Kempner</dc:creator>
  <cp:lastModifiedBy>ORDORIKA1</cp:lastModifiedBy>
  <cp:revision>140</cp:revision>
  <dcterms:created xsi:type="dcterms:W3CDTF">2011-08-15T20:48:39Z</dcterms:created>
  <dcterms:modified xsi:type="dcterms:W3CDTF">2011-09-05T17:54:06Z</dcterms:modified>
</cp:coreProperties>
</file>