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56" r:id="rId3"/>
    <p:sldId id="260" r:id="rId4"/>
    <p:sldId id="257" r:id="rId5"/>
    <p:sldId id="281" r:id="rId6"/>
    <p:sldId id="261" r:id="rId7"/>
    <p:sldId id="280" r:id="rId8"/>
    <p:sldId id="282" r:id="rId9"/>
    <p:sldId id="276" r:id="rId10"/>
    <p:sldId id="277" r:id="rId11"/>
    <p:sldId id="266" r:id="rId12"/>
    <p:sldId id="267" r:id="rId13"/>
    <p:sldId id="268" r:id="rId14"/>
    <p:sldId id="271" r:id="rId15"/>
    <p:sldId id="283" r:id="rId16"/>
    <p:sldId id="274" r:id="rId17"/>
    <p:sldId id="284" r:id="rId18"/>
    <p:sldId id="273" r:id="rId19"/>
    <p:sldId id="263" r:id="rId20"/>
    <p:sldId id="264" r:id="rId21"/>
    <p:sldId id="265" r:id="rId22"/>
    <p:sldId id="279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lineChart>
        <c:grouping val="standard"/>
        <c:ser>
          <c:idx val="0"/>
          <c:order val="0"/>
          <c:tx>
            <c:strRef>
              <c:f>Hoja1!$A$2</c:f>
              <c:strCache>
                <c:ptCount val="1"/>
                <c:pt idx="0">
                  <c:v>Demanda</c:v>
                </c:pt>
              </c:strCache>
            </c:strRef>
          </c:tx>
          <c:cat>
            <c:strRef>
              <c:f>Hoja1!$B$1:$K$1</c:f>
              <c:strCache>
                <c:ptCount val="10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</c:strCache>
            </c:strRef>
          </c:cat>
          <c:val>
            <c:numRef>
              <c:f>Hoja1!$B$2:$K$2</c:f>
              <c:numCache>
                <c:formatCode>#,##0</c:formatCode>
                <c:ptCount val="10"/>
                <c:pt idx="0">
                  <c:v>127775</c:v>
                </c:pt>
                <c:pt idx="1">
                  <c:v>83013</c:v>
                </c:pt>
                <c:pt idx="2">
                  <c:v>109126</c:v>
                </c:pt>
                <c:pt idx="3">
                  <c:v>140244</c:v>
                </c:pt>
                <c:pt idx="4">
                  <c:v>154107</c:v>
                </c:pt>
                <c:pt idx="5">
                  <c:v>164048</c:v>
                </c:pt>
                <c:pt idx="6">
                  <c:v>172491</c:v>
                </c:pt>
                <c:pt idx="7">
                  <c:v>170867</c:v>
                </c:pt>
                <c:pt idx="8">
                  <c:v>184653</c:v>
                </c:pt>
                <c:pt idx="9">
                  <c:v>197632</c:v>
                </c:pt>
              </c:numCache>
            </c:numRef>
          </c:val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Atención a la demanda</c:v>
                </c:pt>
              </c:strCache>
            </c:strRef>
          </c:tx>
          <c:cat>
            <c:strRef>
              <c:f>Hoja1!$B$1:$K$1</c:f>
              <c:strCache>
                <c:ptCount val="10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</c:strCache>
            </c:strRef>
          </c:cat>
          <c:val>
            <c:numRef>
              <c:f>Hoja1!$B$3:$K$3</c:f>
              <c:numCache>
                <c:formatCode>#,##0</c:formatCode>
                <c:ptCount val="10"/>
                <c:pt idx="0">
                  <c:v>35953</c:v>
                </c:pt>
                <c:pt idx="1">
                  <c:v>32862</c:v>
                </c:pt>
                <c:pt idx="2">
                  <c:v>35415</c:v>
                </c:pt>
                <c:pt idx="3">
                  <c:v>35916</c:v>
                </c:pt>
                <c:pt idx="4">
                  <c:v>34773</c:v>
                </c:pt>
                <c:pt idx="5">
                  <c:v>35945</c:v>
                </c:pt>
                <c:pt idx="6">
                  <c:v>36891</c:v>
                </c:pt>
                <c:pt idx="7">
                  <c:v>38219</c:v>
                </c:pt>
                <c:pt idx="8">
                  <c:v>38666</c:v>
                </c:pt>
                <c:pt idx="9">
                  <c:v>38782</c:v>
                </c:pt>
              </c:numCache>
            </c:numRef>
          </c:val>
        </c:ser>
        <c:marker val="1"/>
        <c:axId val="69991424"/>
        <c:axId val="70177536"/>
      </c:lineChart>
      <c:catAx>
        <c:axId val="69991424"/>
        <c:scaling>
          <c:orientation val="minMax"/>
        </c:scaling>
        <c:axPos val="b"/>
        <c:tickLblPos val="nextTo"/>
        <c:crossAx val="70177536"/>
        <c:crosses val="autoZero"/>
        <c:auto val="1"/>
        <c:lblAlgn val="ctr"/>
        <c:lblOffset val="100"/>
      </c:catAx>
      <c:valAx>
        <c:axId val="70177536"/>
        <c:scaling>
          <c:orientation val="minMax"/>
        </c:scaling>
        <c:axPos val="l"/>
        <c:majorGridlines/>
        <c:numFmt formatCode="#,##0" sourceLinked="1"/>
        <c:tickLblPos val="nextTo"/>
        <c:crossAx val="699914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lineChart>
        <c:grouping val="standard"/>
        <c:ser>
          <c:idx val="0"/>
          <c:order val="0"/>
          <c:tx>
            <c:strRef>
              <c:f>Hoja1!$A$17</c:f>
              <c:strCache>
                <c:ptCount val="1"/>
                <c:pt idx="0">
                  <c:v>Demanda </c:v>
                </c:pt>
              </c:strCache>
            </c:strRef>
          </c:tx>
          <c:cat>
            <c:strRef>
              <c:f>Hoja1!$B$16:$K$16</c:f>
              <c:strCache>
                <c:ptCount val="10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</c:strCache>
            </c:strRef>
          </c:cat>
          <c:val>
            <c:numRef>
              <c:f>Hoja1!$B$17:$K$17</c:f>
              <c:numCache>
                <c:formatCode>#,##0</c:formatCode>
                <c:ptCount val="10"/>
                <c:pt idx="0">
                  <c:v>104380</c:v>
                </c:pt>
                <c:pt idx="1">
                  <c:v>64428</c:v>
                </c:pt>
                <c:pt idx="2">
                  <c:v>88586</c:v>
                </c:pt>
                <c:pt idx="3">
                  <c:v>119288</c:v>
                </c:pt>
                <c:pt idx="4">
                  <c:v>134884</c:v>
                </c:pt>
                <c:pt idx="5">
                  <c:v>143428</c:v>
                </c:pt>
                <c:pt idx="6">
                  <c:v>151020</c:v>
                </c:pt>
                <c:pt idx="7">
                  <c:v>148028</c:v>
                </c:pt>
                <c:pt idx="8">
                  <c:v>161457</c:v>
                </c:pt>
                <c:pt idx="9">
                  <c:v>174151</c:v>
                </c:pt>
              </c:numCache>
            </c:numRef>
          </c:val>
        </c:ser>
        <c:ser>
          <c:idx val="1"/>
          <c:order val="1"/>
          <c:tx>
            <c:strRef>
              <c:f>Hoja1!$A$18</c:f>
              <c:strCache>
                <c:ptCount val="1"/>
                <c:pt idx="0">
                  <c:v>Atención a la demanda </c:v>
                </c:pt>
              </c:strCache>
            </c:strRef>
          </c:tx>
          <c:cat>
            <c:strRef>
              <c:f>Hoja1!$B$16:$K$16</c:f>
              <c:strCache>
                <c:ptCount val="10"/>
                <c:pt idx="0">
                  <c:v>1999-2000</c:v>
                </c:pt>
                <c:pt idx="1">
                  <c:v>2000-2001</c:v>
                </c:pt>
                <c:pt idx="2">
                  <c:v>2001-2002</c:v>
                </c:pt>
                <c:pt idx="3">
                  <c:v>2002-2003</c:v>
                </c:pt>
                <c:pt idx="4">
                  <c:v>2003-2004</c:v>
                </c:pt>
                <c:pt idx="5">
                  <c:v>2004-2005</c:v>
                </c:pt>
                <c:pt idx="6">
                  <c:v>2005-2006</c:v>
                </c:pt>
                <c:pt idx="7">
                  <c:v>2006-2007</c:v>
                </c:pt>
                <c:pt idx="8">
                  <c:v>2007-2008</c:v>
                </c:pt>
                <c:pt idx="9">
                  <c:v>2008-2009</c:v>
                </c:pt>
              </c:strCache>
            </c:strRef>
          </c:cat>
          <c:val>
            <c:numRef>
              <c:f>Hoja1!$B$18:$K$18</c:f>
              <c:numCache>
                <c:formatCode>#,##0</c:formatCode>
                <c:ptCount val="10"/>
                <c:pt idx="0">
                  <c:v>12558</c:v>
                </c:pt>
                <c:pt idx="1">
                  <c:v>14277</c:v>
                </c:pt>
                <c:pt idx="2">
                  <c:v>14875</c:v>
                </c:pt>
                <c:pt idx="3">
                  <c:v>14960</c:v>
                </c:pt>
                <c:pt idx="4">
                  <c:v>15550</c:v>
                </c:pt>
                <c:pt idx="5">
                  <c:v>15325</c:v>
                </c:pt>
                <c:pt idx="6">
                  <c:v>15420</c:v>
                </c:pt>
                <c:pt idx="7">
                  <c:v>15380</c:v>
                </c:pt>
                <c:pt idx="8">
                  <c:v>15470</c:v>
                </c:pt>
                <c:pt idx="9">
                  <c:v>15301</c:v>
                </c:pt>
              </c:numCache>
            </c:numRef>
          </c:val>
        </c:ser>
        <c:marker val="1"/>
        <c:axId val="70202496"/>
        <c:axId val="70204032"/>
      </c:lineChart>
      <c:catAx>
        <c:axId val="70202496"/>
        <c:scaling>
          <c:orientation val="minMax"/>
        </c:scaling>
        <c:axPos val="b"/>
        <c:tickLblPos val="nextTo"/>
        <c:crossAx val="70204032"/>
        <c:crosses val="autoZero"/>
        <c:auto val="1"/>
        <c:lblAlgn val="ctr"/>
        <c:lblOffset val="100"/>
      </c:catAx>
      <c:valAx>
        <c:axId val="70204032"/>
        <c:scaling>
          <c:orientation val="minMax"/>
        </c:scaling>
        <c:axPos val="l"/>
        <c:majorGridlines/>
        <c:numFmt formatCode="#,##0" sourceLinked="1"/>
        <c:tickLblPos val="nextTo"/>
        <c:crossAx val="7020249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65C2-21B0-4C62-A6BA-999D4AB9CBDA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5FC2-A8B0-4146-807A-7445A29013D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7AD5-DF83-4DF9-9718-21D81CDA246A}" type="slidenum">
              <a:rPr lang="es-MX" smtClean="0"/>
              <a:pPr/>
              <a:t>16</a:t>
            </a:fld>
            <a:endParaRPr lang="es-MX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27AD5-DF83-4DF9-9718-21D81CDA246A}" type="slidenum">
              <a:rPr lang="es-MX" smtClean="0"/>
              <a:pPr/>
              <a:t>17</a:t>
            </a:fld>
            <a:endParaRPr lang="es-MX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Identificar el origen social de los estudiantes a partir del registro de indicadores de carácter sociecónomico, demográfico y escolares,</a:t>
            </a:r>
            <a:r>
              <a:rPr lang="es-MX" baseline="0" dirty="0" smtClean="0"/>
              <a:t> para estudiar la coposición social de los estudiantes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Actualmente, esta opción brinda un bachillerato, 20 licenciaturas y seis especializaciones que se imparten en 11 facultades, dos escuelas y un centro de extensión de la UNAM.</a:t>
            </a:r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refiere a los asignados que formalizan su inscripción en los planteles. No es el primer ingreso definitivo, este comprende además ingresos vía segunda carrera, carrera simultánea y movimientos de bajas y cambios contemplados en la legislación universitaria.</a:t>
            </a:r>
          </a:p>
          <a:p>
            <a:r>
              <a:rPr lang="es-ES_tradnl" sz="1200" b="0" i="0" u="none" strike="noStrike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Aspirantes a pase reglamentado que cumplen requisitos para su ingreso a licenciatura (trámite de pase reglamentado liberado).</a:t>
            </a:r>
          </a:p>
          <a:p>
            <a:r>
              <a:rPr lang="es-ES_tradnl" sz="1200" b="0" i="0" u="none" strike="noStrike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Aspirantes con pase reglamentado liberado asignados a plantel-carrera.</a:t>
            </a:r>
          </a:p>
          <a:p>
            <a:r>
              <a:rPr lang="es-ES_tradnl" sz="1200" b="0" i="0" u="none" strike="noStrike" kern="1200" baseline="30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Aspirantes que se registran al concurso de selección.</a:t>
            </a:r>
          </a:p>
          <a:p>
            <a:r>
              <a:rPr lang="es-ES_tradnl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Aspirantes seleccionados y asignados a plantel-carrera. </a:t>
            </a:r>
          </a:p>
          <a:p>
            <a:r>
              <a:rPr lang="es-ES_tradnl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Fuente: DGAE, UNAM.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FC2-A8B0-4146-807A-7445A29013D6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34BBD-6E87-4A59-807B-2FA65063661E}" type="datetimeFigureOut">
              <a:rPr lang="es-MX" smtClean="0"/>
              <a:pPr/>
              <a:t>11/09/2009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3495-B3DF-4EC8-B719-5C15915FC6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_tradnl" dirty="0" smtClean="0"/>
              <a:t>Jóvenes rechazados. </a:t>
            </a:r>
          </a:p>
          <a:p>
            <a:pPr algn="ctr">
              <a:buNone/>
            </a:pPr>
            <a:r>
              <a:rPr lang="es-ES_tradnl" dirty="0" smtClean="0"/>
              <a:t>En torno al concepto de  selectividad.</a:t>
            </a:r>
          </a:p>
          <a:p>
            <a:pPr algn="ctr">
              <a:buNone/>
            </a:pPr>
            <a:r>
              <a:rPr lang="es-ES_tradnl" dirty="0" smtClean="0"/>
              <a:t>El ingreso a las licenciaturas de la UNAM</a:t>
            </a:r>
          </a:p>
          <a:p>
            <a:pPr algn="ctr">
              <a:buNone/>
            </a:pPr>
            <a:endParaRPr lang="es-ES_tradnl" dirty="0" smtClean="0"/>
          </a:p>
          <a:p>
            <a:pPr algn="ctr">
              <a:buNone/>
            </a:pPr>
            <a:endParaRPr lang="es-ES_tradnl" dirty="0" smtClean="0"/>
          </a:p>
          <a:p>
            <a:pPr algn="r">
              <a:buNone/>
            </a:pPr>
            <a:r>
              <a:rPr lang="es-ES_tradnl" sz="2400" dirty="0" smtClean="0"/>
              <a:t>Andrés Lozano Medina</a:t>
            </a:r>
          </a:p>
          <a:p>
            <a:pPr algn="r">
              <a:buNone/>
            </a:pPr>
            <a:r>
              <a:rPr lang="es-ES_tradnl" sz="2400" dirty="0" smtClean="0"/>
              <a:t>Septiembre 2009</a:t>
            </a:r>
            <a:endParaRPr lang="es-ES_tradnl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42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Situación de la UNAM Ciclo 2010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dirty="0" smtClean="0"/>
              <a:t>Demanda y selección de los concursos de selección:</a:t>
            </a:r>
          </a:p>
          <a:p>
            <a:pPr lvl="1"/>
            <a:r>
              <a:rPr lang="es-MX" b="1" dirty="0" smtClean="0"/>
              <a:t>Febrero: </a:t>
            </a:r>
          </a:p>
          <a:p>
            <a:pPr lvl="2"/>
            <a:r>
              <a:rPr lang="es-MX" b="1" dirty="0" smtClean="0"/>
              <a:t>demanda 109 mil 205, </a:t>
            </a:r>
          </a:p>
          <a:p>
            <a:pPr lvl="2"/>
            <a:r>
              <a:rPr lang="es-MX" b="1" dirty="0" smtClean="0"/>
              <a:t>selección 9 mil 290 </a:t>
            </a:r>
          </a:p>
          <a:p>
            <a:pPr lvl="3"/>
            <a:r>
              <a:rPr lang="es-MX" b="1" dirty="0" smtClean="0"/>
              <a:t>7 mil 690 Sistema Escolarizado y </a:t>
            </a:r>
          </a:p>
          <a:p>
            <a:pPr lvl="3"/>
            <a:r>
              <a:rPr lang="es-MX" b="1" dirty="0" smtClean="0"/>
              <a:t>un mil 600 Sistema de Universidad Abierta</a:t>
            </a:r>
          </a:p>
          <a:p>
            <a:pPr lvl="1"/>
            <a:r>
              <a:rPr lang="es-MX" b="1" dirty="0" smtClean="0"/>
              <a:t>Junio: </a:t>
            </a:r>
          </a:p>
          <a:p>
            <a:pPr lvl="2"/>
            <a:r>
              <a:rPr lang="es-MX" b="1" dirty="0" smtClean="0"/>
              <a:t>Demanda 57 mil 568, </a:t>
            </a:r>
          </a:p>
          <a:p>
            <a:pPr lvl="2"/>
            <a:r>
              <a:rPr lang="es-MX" b="1" dirty="0" smtClean="0"/>
              <a:t>Selección 7 mil 539 </a:t>
            </a:r>
          </a:p>
          <a:p>
            <a:pPr lvl="3"/>
            <a:r>
              <a:rPr lang="es-MX" b="1" dirty="0" smtClean="0"/>
              <a:t>5 mil 537 Sistema Escolarizado y </a:t>
            </a:r>
          </a:p>
          <a:p>
            <a:pPr lvl="3"/>
            <a:r>
              <a:rPr lang="es-MX" b="1" dirty="0" smtClean="0"/>
              <a:t>2 mil dos Sistema de Universidad Abierta</a:t>
            </a:r>
          </a:p>
          <a:p>
            <a:pPr lvl="1"/>
            <a:r>
              <a:rPr lang="es-MX" b="1" dirty="0" smtClean="0"/>
              <a:t>Total: 135 mil 906, depurando quienes lo aplicaron en ambas ocasiones</a:t>
            </a:r>
            <a:endParaRPr lang="es-ES_tradnl" dirty="0" smtClean="0"/>
          </a:p>
          <a:p>
            <a:r>
              <a:rPr lang="es-MX" b="1" dirty="0" smtClean="0"/>
              <a:t>La matrícula de la UNAM que iniciará en el ciclo escolar que inició el 10 de agosto, es de:</a:t>
            </a:r>
          </a:p>
          <a:p>
            <a:pPr lvl="1"/>
            <a:r>
              <a:rPr lang="es-MX" b="1" dirty="0" smtClean="0"/>
              <a:t> 24 mil 589 estudiantes procedentes del pase reglamentado </a:t>
            </a:r>
          </a:p>
          <a:p>
            <a:pPr lvl="1"/>
            <a:r>
              <a:rPr lang="es-MX" b="1" dirty="0" smtClean="0"/>
              <a:t>16 mil 829 del concurso de selección. </a:t>
            </a:r>
          </a:p>
          <a:p>
            <a:pPr lvl="2"/>
            <a:r>
              <a:rPr lang="es-MX" b="1" dirty="0" smtClean="0"/>
              <a:t>13 mil 227 al Sistema Escolarizado</a:t>
            </a:r>
          </a:p>
          <a:p>
            <a:pPr lvl="2"/>
            <a:r>
              <a:rPr lang="es-MX" b="1" dirty="0" smtClean="0"/>
              <a:t>3 mil 602 ingresarán al Sistema de Universidad Abierta y Educación a Distancia. </a:t>
            </a:r>
          </a:p>
          <a:p>
            <a:pPr lvl="2">
              <a:buNone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Edad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1285852" y="1285860"/>
          <a:ext cx="6870081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25914"/>
                <a:gridCol w="857256"/>
                <a:gridCol w="2000264"/>
                <a:gridCol w="940727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Times New Roman"/>
                        </a:rPr>
                        <a:t>Edad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Concurso de selección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Pase reglamentado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17 </a:t>
                      </a:r>
                      <a:r>
                        <a:rPr lang="es-ES_tradnl" sz="2400" dirty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ó menos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343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2.33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677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3.47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4,513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30.64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10,336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53.04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3,276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22.24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4,747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24.36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1,766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11.99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1,741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8.93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21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1,404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9.53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763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3.92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22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683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4.64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404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2.07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23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668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4.53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257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1.32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357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2.42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178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0.1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25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1.72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0.53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26 ó más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1,466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9.95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280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1.44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14,730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19,486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Estado civil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037274"/>
                <a:gridCol w="2254566"/>
                <a:gridCol w="1645920"/>
              </a:tblGrid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Times New Roman"/>
                        </a:rPr>
                        <a:t>Estado civil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Concurso de selección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Pase reglamentado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</a:p>
                  </a:txBody>
                  <a:tcPr marL="68580" marR="68580" marT="0" marB="0" anchor="ctr"/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Casado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485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3.29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292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1.5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Soltero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14,047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95.36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19,059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97.81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Otro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189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1.28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132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0.68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No contesto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0.06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0.02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  <a:tr h="746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Total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14,730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100.0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19,486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100.0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Escuela de procedencia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2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394464"/>
                <a:gridCol w="1897376"/>
                <a:gridCol w="1645920"/>
              </a:tblGrid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Times New Roman"/>
                        </a:rPr>
                        <a:t>Institución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Concurso de selección 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Pase reglamentado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</a:p>
                  </a:txBody>
                  <a:tcPr marL="68580" marR="6858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Pública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9,463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64.24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19,486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100.0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Privada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634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4.30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Ambas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4,598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31.22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No contesto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35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0.24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  <a:tr h="698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14,730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100.0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19,486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000000"/>
                          </a:solidFill>
                          <a:latin typeface="Arial Narrow"/>
                          <a:ea typeface="Cambria"/>
                          <a:cs typeface="Arial Narrow"/>
                        </a:rPr>
                        <a:t>100.0</a:t>
                      </a:r>
                      <a:endParaRPr lang="es-ES_tradnl" sz="2400" dirty="0">
                        <a:solidFill>
                          <a:srgbClr val="000000"/>
                        </a:solidFill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Escolaridad de la madre</a:t>
            </a:r>
            <a:br>
              <a:rPr lang="es-ES_tradnl" dirty="0" smtClean="0"/>
            </a:b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Arial Narrow"/>
                          <a:ea typeface="Cambria"/>
                          <a:cs typeface="Arial Narrow"/>
                        </a:rPr>
                        <a:t>Concurso de selección</a:t>
                      </a:r>
                      <a:endParaRPr lang="es-ES_tradnl" sz="1600" dirty="0"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latin typeface="Arial Narrow"/>
                          <a:ea typeface="Cambria"/>
                          <a:cs typeface="Arial Narrow"/>
                        </a:rPr>
                        <a:t>Pase reglamentado</a:t>
                      </a:r>
                      <a:endParaRPr lang="es-ES_tradnl" sz="1600" dirty="0"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latin typeface="Times New Roman"/>
                          <a:ea typeface="Cambria"/>
                          <a:cs typeface="Arial Narrow"/>
                        </a:rPr>
                        <a:t>Frec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% </a:t>
                      </a:r>
                      <a:r>
                        <a:rPr lang="es-ES_tradnl" sz="1200" dirty="0" err="1" smtClean="0">
                          <a:latin typeface="Times New Roman"/>
                          <a:ea typeface="Cambria"/>
                          <a:cs typeface="Times New Roman"/>
                        </a:rPr>
                        <a:t>acum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Frec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% </a:t>
                      </a:r>
                      <a:r>
                        <a:rPr lang="es-ES_tradnl" sz="1200" dirty="0" err="1" smtClean="0">
                          <a:latin typeface="Times New Roman"/>
                          <a:ea typeface="Cambria"/>
                          <a:cs typeface="Times New Roman"/>
                        </a:rPr>
                        <a:t>acum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Sin instrucción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344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344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Primaria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3,093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23.3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3,093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23.3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Secundaria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3,121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44.5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3,121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44.5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Escuela Normal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smtClean="0">
                          <a:latin typeface="Times New Roman"/>
                          <a:ea typeface="Cambria"/>
                          <a:cs typeface="Times New Roman"/>
                        </a:rPr>
                        <a:t>47.2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47.2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Carrera Técnica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2,394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16.2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63.4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2,394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16.2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63.4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Bachillerato o Vocacional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1,749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11.9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75.3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1,749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11.9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75.3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Licenciatura o Normal Superior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2,877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19.5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94.8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2,877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19.5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94.8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Posgrado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580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98.9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580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98.7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No lo sé </a:t>
                      </a:r>
                      <a:r>
                        <a:rPr lang="es-MX" sz="1200" dirty="0" smtClean="0">
                          <a:latin typeface="Times New Roman"/>
                          <a:ea typeface="Cambria"/>
                          <a:cs typeface="Arial Narrow"/>
                        </a:rPr>
                        <a:t>/</a:t>
                      </a:r>
                      <a:r>
                        <a:rPr lang="es-MX" sz="1200" baseline="0" dirty="0" smtClean="0">
                          <a:latin typeface="Times New Roman"/>
                          <a:ea typeface="Cambria"/>
                          <a:cs typeface="Arial Narrow"/>
                        </a:rPr>
                        <a:t> no contesto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179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smtClean="0">
                          <a:latin typeface="Times New Roman"/>
                          <a:ea typeface="Cambria"/>
                          <a:cs typeface="Times New Roman"/>
                        </a:rPr>
                        <a:t>100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179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100.0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Escolaridad </a:t>
            </a:r>
            <a:r>
              <a:rPr lang="es-ES_tradnl" dirty="0" smtClean="0"/>
              <a:t>del padre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1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latin typeface="Arial Narrow"/>
                          <a:ea typeface="Cambria"/>
                          <a:cs typeface="Arial Narrow"/>
                        </a:rPr>
                        <a:t>Concurso de selección</a:t>
                      </a:r>
                      <a:endParaRPr lang="es-ES_tradnl" sz="1600" dirty="0"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latin typeface="Arial Narrow"/>
                          <a:ea typeface="Cambria"/>
                          <a:cs typeface="Arial Narrow"/>
                        </a:rPr>
                        <a:t>Pase reglamentado</a:t>
                      </a:r>
                      <a:endParaRPr lang="es-ES_tradnl" sz="1600" dirty="0">
                        <a:latin typeface="Arial Narrow"/>
                        <a:ea typeface="Cambria"/>
                        <a:cs typeface="Arial Narro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latin typeface="Times New Roman"/>
                          <a:ea typeface="Cambria"/>
                          <a:cs typeface="Arial Narrow"/>
                        </a:rPr>
                        <a:t>Frec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% </a:t>
                      </a:r>
                      <a:r>
                        <a:rPr lang="es-ES_tradnl" sz="1200" dirty="0" err="1" smtClean="0">
                          <a:latin typeface="Times New Roman"/>
                          <a:ea typeface="Cambria"/>
                          <a:cs typeface="Times New Roman"/>
                        </a:rPr>
                        <a:t>acum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Frec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Times New Roman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% </a:t>
                      </a:r>
                      <a:r>
                        <a:rPr lang="es-ES_tradnl" sz="1200" dirty="0" err="1" smtClean="0">
                          <a:latin typeface="Times New Roman"/>
                          <a:ea typeface="Cambria"/>
                          <a:cs typeface="Times New Roman"/>
                        </a:rPr>
                        <a:t>acum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Sin instrucción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220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Primaria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2,293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15.6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17.1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2,673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13.7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14.8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Secundaria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2,912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19.8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36.9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4,221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36.5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Escuela Normal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218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38.4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286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38.0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Carrera Técnica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1,058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45.6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1,660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46.5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Bachillerato o Vocacional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2,144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14.5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60.1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3,764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19.3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65.8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Licenciatura o Normal Superior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4,241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28.8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88.9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5,104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26.2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92.0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Times New Roman"/>
                          <a:ea typeface="Cambria"/>
                          <a:cs typeface="Arial Narrow"/>
                        </a:rPr>
                        <a:t>Posgrado </a:t>
                      </a:r>
                      <a:endParaRPr lang="es-ES_tradnl" sz="12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1,069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96.1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860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96.4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Times New Roman"/>
                          <a:ea typeface="Cambria"/>
                          <a:cs typeface="Arial Narrow"/>
                        </a:rPr>
                        <a:t>No lo sé </a:t>
                      </a:r>
                      <a:r>
                        <a:rPr lang="es-MX" sz="1200" dirty="0" smtClean="0">
                          <a:latin typeface="Times New Roman"/>
                          <a:ea typeface="Cambria"/>
                          <a:cs typeface="Arial Narrow"/>
                        </a:rPr>
                        <a:t>/</a:t>
                      </a:r>
                      <a:r>
                        <a:rPr lang="es-MX" sz="1200" baseline="0" dirty="0" smtClean="0">
                          <a:latin typeface="Times New Roman"/>
                          <a:ea typeface="Cambria"/>
                          <a:cs typeface="Arial Narrow"/>
                        </a:rPr>
                        <a:t> no contesto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575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100.0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708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100.0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Ocupación </a:t>
            </a:r>
            <a:r>
              <a:rPr lang="es-ES_tradnl" dirty="0" smtClean="0"/>
              <a:t>de la madre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</p:nvPr>
        </p:nvGraphicFramePr>
        <p:xfrm>
          <a:off x="533400" y="914400"/>
          <a:ext cx="4038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 Narrow"/>
                          <a:ea typeface="Cambria"/>
                          <a:cs typeface="Times New Roman"/>
                        </a:rPr>
                        <a:t>Concurso de selección</a:t>
                      </a:r>
                      <a:endParaRPr lang="es-MX" sz="1200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Frecuencia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trabaja actualmente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4,933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33.5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Jubilada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425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Labores que apoyan el ingreso familiar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1,138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Trabajadora doméstica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1,278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Campesina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Obrera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221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Empleada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3,393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23.0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Comerciante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1,465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Trabajadora de oficio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166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Ejercicio libre de la profesión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658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Empresaria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548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Directiva o funcionaria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103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lo sé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132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9906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 Narrow"/>
                          <a:ea typeface="Cambria"/>
                          <a:cs typeface="Times New Roman"/>
                        </a:rPr>
                        <a:t>Pase reglamentado</a:t>
                      </a:r>
                      <a:endParaRPr lang="es-MX" sz="1200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Frecuencia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trabaja actualmente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7,211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37.0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Jubilado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469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Labores que apoyan el ingreso familiar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1,185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 doméstico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1,627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Campesino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Obrero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368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Empleado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4,980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25.5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Comerciante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1,659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 de oficio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224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Ejercicio libre de la profesión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678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Empresario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598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Directivo o funcionario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232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lo sé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126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Ocupación </a:t>
            </a:r>
            <a:r>
              <a:rPr lang="es-ES_tradnl" dirty="0" smtClean="0"/>
              <a:t>del padre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</p:nvPr>
        </p:nvGraphicFramePr>
        <p:xfrm>
          <a:off x="533400" y="914400"/>
          <a:ext cx="40386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9144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 Narrow"/>
                          <a:ea typeface="Cambria"/>
                          <a:cs typeface="Times New Roman"/>
                        </a:rPr>
                        <a:t>Concurso de selección</a:t>
                      </a:r>
                      <a:endParaRPr lang="es-MX" sz="1200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Frecuencia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trabaja actualmente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706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Jubilada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723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Labores que apoyan el ingreso familiar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355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Trabajadora doméstica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Campesina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274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Obrera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1,087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Empleada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4,957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33.6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Comerciante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1,673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11.4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Trabajadora de oficio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1,101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Ejercicio libre de la profesión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1,885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12.8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Empresaria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919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6.2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Directiva o funcionaria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372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lo sé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171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</p:nvPr>
        </p:nvGraphicFramePr>
        <p:xfrm>
          <a:off x="4648200" y="914400"/>
          <a:ext cx="4038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9906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 Narrow"/>
                          <a:ea typeface="Cambria"/>
                          <a:cs typeface="Times New Roman"/>
                        </a:rPr>
                        <a:t>Pase reglamentado</a:t>
                      </a:r>
                      <a:endParaRPr lang="es-MX" sz="1200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Frecuencia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trabaja actualmente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893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Jubilado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813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Labores que apoyan el ingreso familiar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428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2.2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 doméstico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28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Campesino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123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0.6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Obrero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1,617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Empleado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7,230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37.1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Comerciante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2,174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11.1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Trabajador de oficio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1,590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8.1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Ejercicio libre de la profesión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2,623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13.5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Empresario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1,089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5.6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Directivo o funcionario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263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1.3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 Narrow"/>
                          <a:ea typeface="Cambria"/>
                          <a:cs typeface="Arial Narrow"/>
                        </a:rPr>
                        <a:t>No lo sé 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715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latin typeface="Times New Roman"/>
                          <a:ea typeface="Cambria"/>
                          <a:cs typeface="Times New Roman"/>
                        </a:rPr>
                        <a:t>3.1</a:t>
                      </a:r>
                      <a:endParaRPr lang="es-ES_tradnl" sz="12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Ingreso Familiar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Arial Narrow"/>
                          <a:ea typeface="Cambria"/>
                          <a:cs typeface="Times New Roman"/>
                        </a:rPr>
                        <a:t>Salarios Minímos</a:t>
                      </a:r>
                      <a:endParaRPr lang="es-MX" sz="1800" dirty="0">
                        <a:latin typeface="Arial Narrow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latin typeface="Arial Narrow"/>
                          <a:ea typeface="Cambria"/>
                          <a:cs typeface="Arial Narrow"/>
                        </a:rPr>
                        <a:t>Concurso de selección 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%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Pase Reglamentado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Arial Narrow"/>
                          <a:ea typeface="Cambria"/>
                          <a:cs typeface="Arial Narrow"/>
                        </a:rPr>
                        <a:t>% </a:t>
                      </a:r>
                      <a:endParaRPr lang="es-ES_tradnl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 Narrow"/>
                          <a:ea typeface="Cambria"/>
                          <a:cs typeface="Arial Narrow"/>
                        </a:rPr>
                        <a:t>Menos de 2 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2,352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16.0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3,238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16.6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 Narrow"/>
                          <a:ea typeface="Cambria"/>
                          <a:cs typeface="Arial Narrow"/>
                        </a:rPr>
                        <a:t>De 2 a menos de 4 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4,719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32.0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7,611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39.0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latin typeface="Arial Narrow"/>
                          <a:ea typeface="Cambria"/>
                          <a:cs typeface="Arial Narrow"/>
                        </a:rPr>
                        <a:t>De 4 a menos de 6 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2,960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20.1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4,081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21.0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Arial Narrow"/>
                          <a:ea typeface="Cambria"/>
                          <a:cs typeface="Arial Narrow"/>
                        </a:rPr>
                        <a:t>De 6 a menos de 8 </a:t>
                      </a:r>
                      <a:endParaRPr lang="es-ES_tradnl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1,838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12.5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2,176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11.2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Arial Narrow"/>
                          <a:ea typeface="Cambria"/>
                          <a:cs typeface="Arial Narrow"/>
                        </a:rPr>
                        <a:t>De 8 a menos de 10 </a:t>
                      </a:r>
                      <a:endParaRPr lang="es-ES_tradnl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1,115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7.5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1,146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5.9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Arial Narrow"/>
                          <a:ea typeface="Cambria"/>
                          <a:cs typeface="Arial Narrow"/>
                        </a:rPr>
                        <a:t>Más de 10 </a:t>
                      </a:r>
                      <a:endParaRPr lang="es-ES_tradnl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1,550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10.5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1,085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5.6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latin typeface="Arial Narrow"/>
                          <a:ea typeface="Cambria"/>
                          <a:cs typeface="Arial Narrow"/>
                        </a:rPr>
                        <a:t>No contestó</a:t>
                      </a:r>
                      <a:endParaRPr lang="es-ES_tradnl" sz="1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196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1.3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Times New Roman"/>
                          <a:ea typeface="Cambria"/>
                          <a:cs typeface="Times New Roman"/>
                        </a:rPr>
                        <a:t>149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800" smtClean="0">
                          <a:latin typeface="Times New Roman"/>
                          <a:ea typeface="Cambria"/>
                          <a:cs typeface="Times New Roman"/>
                        </a:rPr>
                        <a:t>0.8</a:t>
                      </a:r>
                      <a:endParaRPr lang="es-ES_tradnl" sz="1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Políticas de la UNAM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Fortalecer la educación continua, así como las modalidades en línea y a distancia a fin de ampliar y enriquecer la oferta educativa. </a:t>
            </a:r>
          </a:p>
          <a:p>
            <a:r>
              <a:rPr lang="es-ES_tradnl" dirty="0" smtClean="0"/>
              <a:t>Elaborar una reglamentación para los cursos y programas que garantice el mismo nivel de calidad en todas las entidades y dependencias, fomente el incremento de la oferta y la cobertura educativas.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Ejes de la presentación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s-MX" dirty="0" smtClean="0"/>
              <a:t>Mecanismos de ingreso a la UNAM</a:t>
            </a:r>
          </a:p>
          <a:p>
            <a:pPr marL="514350" indent="-514350">
              <a:buAutoNum type="arabicPeriod"/>
            </a:pPr>
            <a:r>
              <a:rPr lang="es-MX" dirty="0" smtClean="0"/>
              <a:t>Demanda de ingreso a la UNAM</a:t>
            </a:r>
          </a:p>
          <a:p>
            <a:pPr marL="514350" indent="-514350">
              <a:buAutoNum type="arabicPeriod"/>
            </a:pPr>
            <a:r>
              <a:rPr lang="es-MX" dirty="0" smtClean="0"/>
              <a:t>Características de los estudiantes de la UNAM (Gen 2007-2008)</a:t>
            </a:r>
          </a:p>
          <a:p>
            <a:pPr marL="514350" indent="-514350">
              <a:buAutoNum type="arabicPeriod"/>
            </a:pPr>
            <a:r>
              <a:rPr lang="es-MX" dirty="0" smtClean="0"/>
              <a:t>Políticas de la UNAM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Políticas de la UNAM (2)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Promover programas académicos compartidos, tanto con instituciones nacionales como extranjeras.</a:t>
            </a:r>
          </a:p>
          <a:p>
            <a:r>
              <a:rPr lang="es-ES_tradnl" dirty="0" smtClean="0"/>
              <a:t>Promover la evaluación, modernización y fortalecimiento del Sistema Universidad Abierta y Educación a Distancia. </a:t>
            </a:r>
          </a:p>
          <a:p>
            <a:r>
              <a:rPr lang="es-ES_tradnl" dirty="0" smtClean="0"/>
              <a:t>Impulsar un proyecto que concentre, evalúe y certifique la oferta educativa en el sistema abierto y a distancia de los cursos y programas impartidos por las entidades y dependencias universitarias.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Política de la UNAM (3)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Hacer de la educación continua y a distancia las herramientas fundamentales para dar respuesta a la creciente demanda de acceso al conocimiento y de educación para toda la vida.</a:t>
            </a:r>
          </a:p>
          <a:p>
            <a:r>
              <a:rPr lang="es-ES_tradnl" dirty="0" smtClean="0"/>
              <a:t>Crear programas novedosos bajo estas modalidades que representaren oportunidades de calidad, flexibles y adecuadas a las necesidades de distintos segmentos de la población.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Acuerdos 2010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La Universidad Nacional Autónoma de México (UNAM) concursará 2 mil 500 espacios en su sistema de universidad abierta y a distancia, a partir de octubre próximo, con la posibilidad de que quienes cursen el primer semestre en la universidad abierta de forma regular y con un promedio mínimo de 8, podrán solicitar su cambio al sistema escolarizado, aunque la universidad realizará una revisión específica para definir si lo otorga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Mecanismos de ingreso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Pase reglamentado</a:t>
            </a:r>
          </a:p>
          <a:p>
            <a:pPr lvl="1"/>
            <a:r>
              <a:rPr lang="es-ES_tradnl" dirty="0" smtClean="0"/>
              <a:t>Cumpliendo los requisitos de promedio y años cursados</a:t>
            </a:r>
          </a:p>
          <a:p>
            <a:r>
              <a:rPr lang="es-ES_tradnl" dirty="0" smtClean="0"/>
              <a:t>Concurso de selección (dos procesos, uno en febrero y otro en junio) </a:t>
            </a:r>
          </a:p>
          <a:p>
            <a:pPr lvl="1"/>
            <a:r>
              <a:rPr lang="es-ES_tradnl" dirty="0" smtClean="0"/>
              <a:t>Promedio mínimo de siete en los estudios previos</a:t>
            </a:r>
          </a:p>
          <a:p>
            <a:pPr lvl="1"/>
            <a:r>
              <a:rPr lang="es-ES_tradnl" dirty="0" smtClean="0"/>
              <a:t>Aprobar el examen, compuesto por 120 reactivos, obteniendo, al menos el puntaje mínimo establecido para cada carrera.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Concurso de selección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Procesos de selección basados en:</a:t>
            </a:r>
          </a:p>
          <a:p>
            <a:pPr lvl="1"/>
            <a:r>
              <a:rPr lang="es-MX" dirty="0" smtClean="0"/>
              <a:t>Criterios académicos y</a:t>
            </a:r>
          </a:p>
          <a:p>
            <a:pPr lvl="1"/>
            <a:r>
              <a:rPr lang="es-MX" dirty="0" smtClean="0"/>
              <a:t>Conocimientos.</a:t>
            </a:r>
          </a:p>
          <a:p>
            <a:r>
              <a:rPr lang="es-MX" dirty="0" smtClean="0"/>
              <a:t>Sin embargo, se encuentran permeados por:</a:t>
            </a:r>
          </a:p>
          <a:p>
            <a:pPr lvl="1"/>
            <a:r>
              <a:rPr lang="es-MX" dirty="0" smtClean="0"/>
              <a:t>Las condiciones materiales,</a:t>
            </a:r>
          </a:p>
          <a:p>
            <a:pPr lvl="1"/>
            <a:r>
              <a:rPr lang="es-MX" dirty="0" smtClean="0"/>
              <a:t>el apoyo familiar y</a:t>
            </a:r>
          </a:p>
          <a:p>
            <a:pPr lvl="1"/>
            <a:r>
              <a:rPr lang="es-MX" dirty="0" smtClean="0"/>
              <a:t>un entorno cultural favorable de los aspirantes.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Situación de la UNAM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Entre el 2001 y 2009 la demanda de exámenes para ingresar a la UNAM, a nivel superior pasó de 88 mil 586 a 166 mil 773, es decir, creció en un 88 por ciento.</a:t>
            </a:r>
            <a:endParaRPr lang="es-ES_tradnl" dirty="0" smtClean="0"/>
          </a:p>
          <a:p>
            <a:pPr algn="just"/>
            <a:r>
              <a:rPr lang="es-ES_tradnl" dirty="0" smtClean="0"/>
              <a:t>Su población escolar total se incrementó en 17.4 por ciento en el lapso 2000-2008.</a:t>
            </a:r>
          </a:p>
          <a:p>
            <a:pPr algn="just"/>
            <a:r>
              <a:rPr lang="es-ES_tradnl" dirty="0" smtClean="0"/>
              <a:t>Los mayores incrementos tuvieron lugar en el Sistema Universidad Abierta y Educación a Distancia (130 %) y el posgrado (30.4 %).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Demanda de ingreso a la UNAM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1" y="1676406"/>
          <a:ext cx="8382004" cy="4744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684"/>
                <a:gridCol w="697332"/>
                <a:gridCol w="697332"/>
                <a:gridCol w="697332"/>
                <a:gridCol w="697332"/>
                <a:gridCol w="697332"/>
                <a:gridCol w="697332"/>
                <a:gridCol w="697332"/>
                <a:gridCol w="697332"/>
                <a:gridCol w="697332"/>
                <a:gridCol w="697332"/>
              </a:tblGrid>
              <a:tr h="364978">
                <a:tc>
                  <a:txBody>
                    <a:bodyPr/>
                    <a:lstStyle/>
                    <a:p>
                      <a:pPr algn="l" fontAlgn="ctr"/>
                      <a:endParaRPr lang="es-ES_tradnl" sz="1000" b="1" i="0" u="none" strike="noStrike" dirty="0">
                        <a:latin typeface="Arial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1999-2000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2000-2001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2001-2002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2002-2003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2003-2004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2004-2005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2005-2006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2006-2007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2007-2008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2008-2009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 dirty="0"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Demanda</a:t>
                      </a: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127,775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83,013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109,126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140,244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154,107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164,048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172,491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170,867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184,653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197,632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 dirty="0">
                          <a:latin typeface="Arial"/>
                        </a:rPr>
                        <a:t>Atención a la demanda</a:t>
                      </a: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35,953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32,862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35,415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35,916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34,773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35,945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36,891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38,219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38,666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38,782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Inscripción inicial</a:t>
                      </a:r>
                      <a:r>
                        <a:rPr lang="es-ES_tradnl" sz="1000" b="0" i="0" u="none" strike="noStrike" baseline="30000">
                          <a:latin typeface="Arial"/>
                        </a:rPr>
                        <a:t>a</a:t>
                      </a:r>
                      <a:endParaRPr lang="es-ES_tradnl" sz="1000" b="0" i="0" u="none" strike="noStrike">
                        <a:latin typeface="Arial"/>
                      </a:endParaRP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31,338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30,180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32,258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32,340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31,587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33,069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33,827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34,922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35,854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35,685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Pase reglamentado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Demanda</a:t>
                      </a:r>
                      <a:r>
                        <a:rPr lang="es-ES_tradnl" sz="1000" b="0" i="0" u="none" strike="noStrike" baseline="30000">
                          <a:latin typeface="Arial"/>
                        </a:rPr>
                        <a:t>b</a:t>
                      </a:r>
                      <a:endParaRPr lang="es-ES_tradnl" sz="1000" b="0" i="0" u="none" strike="noStrike">
                        <a:latin typeface="Arial"/>
                      </a:endParaRP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23,395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18,585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20,540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20,956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19,223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20,620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21,471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22,839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23,196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23,481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Atención a la demanda</a:t>
                      </a:r>
                      <a:r>
                        <a:rPr lang="es-ES_tradnl" sz="1000" b="0" i="0" u="none" strike="noStrike" baseline="30000">
                          <a:latin typeface="Arial"/>
                        </a:rPr>
                        <a:t>c</a:t>
                      </a:r>
                      <a:endParaRPr lang="es-ES_tradnl" sz="1000" b="0" i="0" u="none" strike="noStrike">
                        <a:latin typeface="Arial"/>
                      </a:endParaRP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23,395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18,585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20,540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20,956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19,223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20,620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21,471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22,839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23,196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23,481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Inscripción inicial</a:t>
                      </a: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21,375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17,891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19,963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20,138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18,610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20,009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20,849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22,111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22,551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22,673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1" i="0" u="none" strike="noStrike">
                          <a:latin typeface="Arial"/>
                        </a:rPr>
                        <a:t>Concurso de selección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Demanda</a:t>
                      </a:r>
                      <a:r>
                        <a:rPr lang="es-ES_tradnl" sz="1000" b="0" i="0" u="none" strike="noStrike" baseline="30000">
                          <a:latin typeface="Arial"/>
                        </a:rPr>
                        <a:t>d</a:t>
                      </a:r>
                      <a:endParaRPr lang="es-ES_tradnl" sz="1000" b="0" i="0" u="none" strike="noStrike">
                        <a:latin typeface="Arial"/>
                      </a:endParaRP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104,380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64,428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88,586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119,288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134,884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143,428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151,020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148,028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161,457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174,151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Atención a la demanda</a:t>
                      </a:r>
                      <a:r>
                        <a:rPr lang="es-ES_tradnl" sz="1000" b="0" i="0" u="none" strike="noStrike" baseline="30000">
                          <a:latin typeface="Arial"/>
                        </a:rPr>
                        <a:t>e</a:t>
                      </a:r>
                      <a:endParaRPr lang="es-ES_tradnl" sz="1000" b="0" i="0" u="none" strike="noStrike">
                        <a:latin typeface="Arial"/>
                      </a:endParaRP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12,558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14,277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14,875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14,960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15,550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15,325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15,420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15,380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15,470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15,301 </a:t>
                      </a:r>
                    </a:p>
                  </a:txBody>
                  <a:tcPr marL="12700" marR="12700" marT="12700" marB="0" anchor="ctr"/>
                </a:tc>
              </a:tr>
              <a:tr h="36497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b="0" i="0" u="none" strike="noStrike">
                          <a:latin typeface="Arial"/>
                        </a:rPr>
                        <a:t>Inscripción inicial</a:t>
                      </a:r>
                    </a:p>
                  </a:txBody>
                  <a:tcPr marL="1524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9,963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12,289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12,295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12,202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12,977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13,060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12,978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12,811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>
                          <a:latin typeface="Arial"/>
                        </a:rPr>
                        <a:t> 13,303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1000" b="0" i="0" u="none" strike="noStrike" dirty="0">
                          <a:latin typeface="Arial"/>
                        </a:rPr>
                        <a:t> 13,012 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Demanda total</a:t>
            </a:r>
            <a:endParaRPr lang="es-ES" dirty="0"/>
          </a:p>
        </p:txBody>
      </p:sp>
      <p:graphicFrame>
        <p:nvGraphicFramePr>
          <p:cNvPr id="10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Demanda concurso de selección</a:t>
            </a:r>
            <a:endParaRPr lang="es-ES" dirty="0"/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Situación de la UNAM. Ciclo 2010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Se presentaron, en el concurso de selección, 139 mil 678 aspirantes, para 16 mil 210 lugares disponibles, es decir, sólo 11.6 por ciento pudo ser aceptado. </a:t>
            </a:r>
            <a:endParaRPr lang="es-ES_tradnl" dirty="0" smtClean="0"/>
          </a:p>
          <a:p>
            <a:pPr algn="just"/>
            <a:r>
              <a:rPr lang="es-MX" dirty="0" smtClean="0"/>
              <a:t>En el presente ciclo, se admitirán a 41 mil 418, considerando el pase reglamentado y el concurso de selección. La cifra más elevada en los últimos 15 años.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1739</Words>
  <Application>Microsoft Macintosh PowerPoint</Application>
  <PresentationFormat>Presentación en pantalla (4:3)</PresentationFormat>
  <Paragraphs>710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Ejes de la presentación</vt:lpstr>
      <vt:lpstr>Mecanismos de ingreso</vt:lpstr>
      <vt:lpstr>Concurso de selección</vt:lpstr>
      <vt:lpstr>Situación de la UNAM</vt:lpstr>
      <vt:lpstr>Demanda de ingreso a la UNAM</vt:lpstr>
      <vt:lpstr>Demanda total</vt:lpstr>
      <vt:lpstr>Demanda concurso de selección</vt:lpstr>
      <vt:lpstr>Situación de la UNAM. Ciclo 2010</vt:lpstr>
      <vt:lpstr>Situación de la UNAM Ciclo 2010</vt:lpstr>
      <vt:lpstr>Edad</vt:lpstr>
      <vt:lpstr>Estado civil</vt:lpstr>
      <vt:lpstr>Escuela de procedencia</vt:lpstr>
      <vt:lpstr>Escolaridad de la madre </vt:lpstr>
      <vt:lpstr>Escolaridad del padre </vt:lpstr>
      <vt:lpstr>Ocupación de la madre</vt:lpstr>
      <vt:lpstr>Ocupación del padre</vt:lpstr>
      <vt:lpstr>Ingreso Familiar</vt:lpstr>
      <vt:lpstr>Políticas de la UNAM</vt:lpstr>
      <vt:lpstr>Políticas de la UNAM (2)</vt:lpstr>
      <vt:lpstr>Política de la UNAM (3)</vt:lpstr>
      <vt:lpstr>Acuerdos 2010</vt:lpstr>
    </vt:vector>
  </TitlesOfParts>
  <Company>UNAM UPN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de los estudiantes</dc:title>
  <dc:creator>Andrés</dc:creator>
  <cp:lastModifiedBy>Andrés Lozano Medina</cp:lastModifiedBy>
  <cp:revision>34</cp:revision>
  <dcterms:created xsi:type="dcterms:W3CDTF">2009-09-09T23:26:58Z</dcterms:created>
  <dcterms:modified xsi:type="dcterms:W3CDTF">2009-09-11T16:53:25Z</dcterms:modified>
</cp:coreProperties>
</file>