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60" r:id="rId4"/>
    <p:sldId id="259" r:id="rId5"/>
    <p:sldId id="266" r:id="rId6"/>
    <p:sldId id="268" r:id="rId7"/>
    <p:sldId id="270" r:id="rId8"/>
    <p:sldId id="269" r:id="rId9"/>
    <p:sldId id="271" r:id="rId10"/>
    <p:sldId id="267" r:id="rId11"/>
    <p:sldId id="273" r:id="rId12"/>
    <p:sldId id="272" r:id="rId13"/>
    <p:sldId id="274" r:id="rId14"/>
    <p:sldId id="279" r:id="rId15"/>
    <p:sldId id="281" r:id="rId16"/>
    <p:sldId id="275" r:id="rId17"/>
    <p:sldId id="276" r:id="rId18"/>
    <p:sldId id="277" r:id="rId19"/>
    <p:sldId id="278" r:id="rId20"/>
    <p:sldId id="283" r:id="rId21"/>
    <p:sldId id="284"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3950" autoAdjust="0"/>
  </p:normalViewPr>
  <p:slideViewPr>
    <p:cSldViewPr>
      <p:cViewPr>
        <p:scale>
          <a:sx n="66" d="100"/>
          <a:sy n="66" d="100"/>
        </p:scale>
        <p:origin x="-1494" y="-168"/>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A0C7A-59CE-41E0-9188-DA6179BB0B4E}" type="datetimeFigureOut">
              <a:rPr lang="es-MX" smtClean="0"/>
              <a:t>27/10/2016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C1F3E-8D70-457D-8B3C-BE7990622F7E}" type="slidenum">
              <a:rPr lang="es-MX" smtClean="0"/>
              <a:t>‹Nº›</a:t>
            </a:fld>
            <a:endParaRPr lang="es-MX"/>
          </a:p>
        </p:txBody>
      </p:sp>
    </p:spTree>
    <p:extLst>
      <p:ext uri="{BB962C8B-B14F-4D97-AF65-F5344CB8AC3E}">
        <p14:creationId xmlns:p14="http://schemas.microsoft.com/office/powerpoint/2010/main" val="30546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E7C1F3E-8D70-457D-8B3C-BE7990622F7E}" type="slidenum">
              <a:rPr lang="es-MX" smtClean="0"/>
              <a:t>12</a:t>
            </a:fld>
            <a:endParaRPr lang="es-MX"/>
          </a:p>
        </p:txBody>
      </p:sp>
    </p:spTree>
    <p:extLst>
      <p:ext uri="{BB962C8B-B14F-4D97-AF65-F5344CB8AC3E}">
        <p14:creationId xmlns:p14="http://schemas.microsoft.com/office/powerpoint/2010/main" val="193774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182397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88458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43019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370374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375224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247804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104340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9579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189603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225740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4AA7BD-A301-4E26-A9DF-48417A47A93E}" type="datetimeFigureOut">
              <a:rPr lang="es-MX" smtClean="0"/>
              <a:t>27/10/2016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BC817C3-318D-4C55-B28A-A39EAE6A8A6B}" type="slidenum">
              <a:rPr lang="es-MX" smtClean="0"/>
              <a:t>‹Nº›</a:t>
            </a:fld>
            <a:endParaRPr lang="es-MX"/>
          </a:p>
        </p:txBody>
      </p:sp>
    </p:spTree>
    <p:extLst>
      <p:ext uri="{BB962C8B-B14F-4D97-AF65-F5344CB8AC3E}">
        <p14:creationId xmlns:p14="http://schemas.microsoft.com/office/powerpoint/2010/main" val="338675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AA7BD-A301-4E26-A9DF-48417A47A93E}" type="datetimeFigureOut">
              <a:rPr lang="es-MX" smtClean="0"/>
              <a:t>27/10/2016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817C3-318D-4C55-B28A-A39EAE6A8A6B}" type="slidenum">
              <a:rPr lang="es-MX" smtClean="0"/>
              <a:t>‹Nº›</a:t>
            </a:fld>
            <a:endParaRPr lang="es-MX"/>
          </a:p>
        </p:txBody>
      </p:sp>
    </p:spTree>
    <p:extLst>
      <p:ext uri="{BB962C8B-B14F-4D97-AF65-F5344CB8AC3E}">
        <p14:creationId xmlns:p14="http://schemas.microsoft.com/office/powerpoint/2010/main" val="255874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ogo ses u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ogo ses u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Resultado de imagen para logo ses una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4" name="Picture 10" descr="Resultado de imagen para logo ses u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129" y="44624"/>
            <a:ext cx="1476375" cy="66675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868144" y="5807005"/>
            <a:ext cx="3240360" cy="646331"/>
          </a:xfrm>
          <a:prstGeom prst="rect">
            <a:avLst/>
          </a:prstGeom>
          <a:noFill/>
        </p:spPr>
        <p:txBody>
          <a:bodyPr wrap="square" rtlCol="0">
            <a:spAutoFit/>
          </a:bodyPr>
          <a:lstStyle/>
          <a:p>
            <a:pPr algn="ctr"/>
            <a:r>
              <a:rPr lang="es-MX" b="1" dirty="0" smtClean="0"/>
              <a:t>María Herlinda Suárez </a:t>
            </a:r>
            <a:r>
              <a:rPr lang="es-MX" b="1" dirty="0" err="1" smtClean="0"/>
              <a:t>Zozaya</a:t>
            </a:r>
            <a:endParaRPr lang="es-MX" b="1" dirty="0" smtClean="0"/>
          </a:p>
          <a:p>
            <a:pPr algn="ctr"/>
            <a:r>
              <a:rPr lang="es-MX" b="1" dirty="0" smtClean="0"/>
              <a:t>CRIM/UNAM</a:t>
            </a:r>
            <a:endParaRPr lang="es-MX" b="1" dirty="0"/>
          </a:p>
        </p:txBody>
      </p:sp>
      <p:pic>
        <p:nvPicPr>
          <p:cNvPr id="1036" name="Picture 12" descr="Resultado de imagen para caricatura de estudiantes universit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14399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19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95736" y="0"/>
            <a:ext cx="4752528"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LA FIGURA Y REPRESENTACIÓN DEL ESTUDIANTE SE DIVERSIFICARON</a:t>
            </a:r>
            <a:endParaRPr lang="es-MX" sz="2400" b="1" dirty="0">
              <a:solidFill>
                <a:schemeClr val="tx1"/>
              </a:solidFill>
            </a:endParaRPr>
          </a:p>
        </p:txBody>
      </p:sp>
      <p:sp>
        <p:nvSpPr>
          <p:cNvPr id="4" name="3 Rectángulo"/>
          <p:cNvSpPr/>
          <p:nvPr/>
        </p:nvSpPr>
        <p:spPr>
          <a:xfrm>
            <a:off x="4716016" y="1052736"/>
            <a:ext cx="4427984" cy="5805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MX" sz="2000" dirty="0" smtClean="0">
                <a:solidFill>
                  <a:schemeClr val="tx1"/>
                </a:solidFill>
              </a:rPr>
              <a:t>Los </a:t>
            </a:r>
            <a:r>
              <a:rPr lang="es-MX" sz="2000" dirty="0">
                <a:solidFill>
                  <a:schemeClr val="tx1"/>
                </a:solidFill>
              </a:rPr>
              <a:t>estudiantes universitarios </a:t>
            </a:r>
            <a:r>
              <a:rPr lang="es-MX" sz="2000" b="1" dirty="0" smtClean="0">
                <a:solidFill>
                  <a:schemeClr val="tx1"/>
                </a:solidFill>
              </a:rPr>
              <a:t>PERDIERON PESO COMO “CLASE”.</a:t>
            </a:r>
          </a:p>
          <a:p>
            <a:pPr marL="285750" indent="-285750">
              <a:buFont typeface="Wingdings" panose="05000000000000000000" pitchFamily="2" charset="2"/>
              <a:buChar char="§"/>
            </a:pPr>
            <a:endParaRPr lang="es-MX" sz="2000" dirty="0" smtClean="0">
              <a:solidFill>
                <a:schemeClr val="tx1"/>
              </a:solidFill>
            </a:endParaRPr>
          </a:p>
          <a:p>
            <a:pPr marL="285750" indent="-285750">
              <a:buFont typeface="Wingdings" panose="05000000000000000000" pitchFamily="2" charset="2"/>
              <a:buChar char="§"/>
            </a:pPr>
            <a:r>
              <a:rPr lang="es-MX" sz="2000" dirty="0" smtClean="0">
                <a:solidFill>
                  <a:schemeClr val="tx1"/>
                </a:solidFill>
              </a:rPr>
              <a:t>Cambió el significado de </a:t>
            </a:r>
            <a:r>
              <a:rPr lang="es-MX" sz="2000" dirty="0">
                <a:solidFill>
                  <a:schemeClr val="tx1"/>
                </a:solidFill>
              </a:rPr>
              <a:t>“ser estudiante</a:t>
            </a:r>
            <a:r>
              <a:rPr lang="es-MX" sz="2000" dirty="0" smtClean="0">
                <a:solidFill>
                  <a:schemeClr val="tx1"/>
                </a:solidFill>
              </a:rPr>
              <a:t>”,</a:t>
            </a:r>
            <a:r>
              <a:rPr lang="es-MX" sz="2000" b="1" dirty="0" smtClean="0">
                <a:solidFill>
                  <a:schemeClr val="tx1"/>
                </a:solidFill>
              </a:rPr>
              <a:t> LO QUE NO QUIERE DECIR QUE EL ACTOR “ESTUDIANTES” HAYA DESAPARECIDO</a:t>
            </a:r>
            <a:r>
              <a:rPr lang="es-MX" sz="2000" dirty="0" smtClean="0">
                <a:solidFill>
                  <a:schemeClr val="tx1"/>
                </a:solidFill>
              </a:rPr>
              <a:t>,</a:t>
            </a:r>
          </a:p>
          <a:p>
            <a:pPr marL="285750" indent="-285750">
              <a:buFont typeface="Wingdings" panose="05000000000000000000" pitchFamily="2" charset="2"/>
              <a:buChar char="§"/>
            </a:pPr>
            <a:endParaRPr lang="es-MX" sz="2000" dirty="0" smtClean="0">
              <a:solidFill>
                <a:schemeClr val="tx1"/>
              </a:solidFill>
            </a:endParaRPr>
          </a:p>
          <a:p>
            <a:pPr marL="285750" indent="-285750">
              <a:buFont typeface="Wingdings" panose="05000000000000000000" pitchFamily="2" charset="2"/>
              <a:buChar char="§"/>
            </a:pPr>
            <a:r>
              <a:rPr lang="es-MX" sz="2000" dirty="0" smtClean="0">
                <a:solidFill>
                  <a:schemeClr val="tx1"/>
                </a:solidFill>
              </a:rPr>
              <a:t>Se </a:t>
            </a:r>
            <a:r>
              <a:rPr lang="es-MX" sz="2000" dirty="0">
                <a:solidFill>
                  <a:schemeClr val="tx1"/>
                </a:solidFill>
              </a:rPr>
              <a:t>produjo una nueva situación social que </a:t>
            </a:r>
            <a:r>
              <a:rPr lang="es-MX" sz="2000" b="1" dirty="0" smtClean="0">
                <a:solidFill>
                  <a:schemeClr val="tx1"/>
                </a:solidFill>
              </a:rPr>
              <a:t>FRAGMENTÓ EL SENTIDO DE SU IDENTIDAD</a:t>
            </a:r>
            <a:r>
              <a:rPr lang="es-MX" sz="2000" dirty="0" smtClean="0">
                <a:solidFill>
                  <a:schemeClr val="tx1"/>
                </a:solidFill>
              </a:rPr>
              <a:t> </a:t>
            </a:r>
            <a:r>
              <a:rPr lang="es-MX" sz="2000" dirty="0">
                <a:solidFill>
                  <a:schemeClr val="tx1"/>
                </a:solidFill>
              </a:rPr>
              <a:t>respecto s su participación en el cambio social. </a:t>
            </a:r>
          </a:p>
          <a:p>
            <a:pPr marL="285750" indent="-285750">
              <a:buFont typeface="Wingdings" panose="05000000000000000000" pitchFamily="2" charset="2"/>
              <a:buChar char="§"/>
            </a:pPr>
            <a:endParaRPr lang="es-MX" sz="2000" b="1" dirty="0">
              <a:solidFill>
                <a:schemeClr val="tx1"/>
              </a:solidFill>
            </a:endParaRPr>
          </a:p>
        </p:txBody>
      </p:sp>
      <p:pic>
        <p:nvPicPr>
          <p:cNvPr id="3082" name="Picture 10" descr="El lenguaje de los jóvenes estudiantes bogotanos es pob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1052736"/>
            <a:ext cx="4752527"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11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0"/>
            <a:ext cx="9180512"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PÉRDIDA DEL SENTIDO DE UTILIDAD DE SER ESTUDIANTE UNIVERSITARIO</a:t>
            </a:r>
            <a:endParaRPr lang="es-MX" sz="2400" b="1" dirty="0">
              <a:solidFill>
                <a:schemeClr val="tx1"/>
              </a:solidFill>
            </a:endParaRPr>
          </a:p>
        </p:txBody>
      </p:sp>
      <p:sp>
        <p:nvSpPr>
          <p:cNvPr id="4" name="3 Rectángulo"/>
          <p:cNvSpPr/>
          <p:nvPr/>
        </p:nvSpPr>
        <p:spPr>
          <a:xfrm>
            <a:off x="4716016" y="1052736"/>
            <a:ext cx="4427984" cy="5805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MX" sz="2000" dirty="0" smtClean="0">
                <a:solidFill>
                  <a:schemeClr val="tx1"/>
                </a:solidFill>
              </a:rPr>
              <a:t>Antes </a:t>
            </a:r>
            <a:r>
              <a:rPr lang="es-MX" sz="2000" dirty="0">
                <a:solidFill>
                  <a:schemeClr val="tx1"/>
                </a:solidFill>
              </a:rPr>
              <a:t>de terminar el siglo XX, en el mundo que llamamos Occidente prevalecía la idea de que la </a:t>
            </a:r>
            <a:r>
              <a:rPr lang="es-MX" sz="2000" b="1" dirty="0" smtClean="0">
                <a:solidFill>
                  <a:schemeClr val="tx1"/>
                </a:solidFill>
              </a:rPr>
              <a:t>UNIVERSIDAD SE ENCONTRABA EN CRISIS </a:t>
            </a:r>
            <a:r>
              <a:rPr lang="es-MX" sz="2000" dirty="0" smtClean="0">
                <a:solidFill>
                  <a:schemeClr val="tx1"/>
                </a:solidFill>
              </a:rPr>
              <a:t>(</a:t>
            </a:r>
            <a:r>
              <a:rPr lang="es-MX" sz="2000" dirty="0">
                <a:solidFill>
                  <a:schemeClr val="tx1"/>
                </a:solidFill>
              </a:rPr>
              <a:t>de Souza Santos, 2007) </a:t>
            </a:r>
            <a:r>
              <a:rPr lang="es-MX" sz="2000" dirty="0" smtClean="0">
                <a:solidFill>
                  <a:schemeClr val="tx1"/>
                </a:solidFill>
              </a:rPr>
              <a:t/>
            </a:r>
            <a:br>
              <a:rPr lang="es-MX" sz="2000" dirty="0" smtClean="0">
                <a:solidFill>
                  <a:schemeClr val="tx1"/>
                </a:solidFill>
              </a:rPr>
            </a:br>
            <a:endParaRPr lang="es-MX" sz="2000" dirty="0" smtClean="0">
              <a:solidFill>
                <a:schemeClr val="tx1"/>
              </a:solidFill>
            </a:endParaRPr>
          </a:p>
          <a:p>
            <a:pPr marL="285750" indent="-285750">
              <a:buFont typeface="Wingdings" panose="05000000000000000000" pitchFamily="2" charset="2"/>
              <a:buChar char="§"/>
            </a:pPr>
            <a:r>
              <a:rPr lang="es-MX" sz="2000" b="1" dirty="0" smtClean="0">
                <a:solidFill>
                  <a:schemeClr val="tx1"/>
                </a:solidFill>
              </a:rPr>
              <a:t>LOS JÓVENES DESCONFIABAN </a:t>
            </a:r>
            <a:r>
              <a:rPr lang="es-MX" sz="2000" dirty="0" smtClean="0">
                <a:solidFill>
                  <a:schemeClr val="tx1"/>
                </a:solidFill>
              </a:rPr>
              <a:t>de </a:t>
            </a:r>
            <a:r>
              <a:rPr lang="es-MX" sz="2000" dirty="0">
                <a:solidFill>
                  <a:schemeClr val="tx1"/>
                </a:solidFill>
              </a:rPr>
              <a:t>que la asistencia a la universidad </a:t>
            </a:r>
            <a:r>
              <a:rPr lang="es-MX" sz="2000" dirty="0" smtClean="0">
                <a:solidFill>
                  <a:schemeClr val="tx1"/>
                </a:solidFill>
              </a:rPr>
              <a:t> fuera </a:t>
            </a:r>
            <a:r>
              <a:rPr lang="es-MX" sz="2000" dirty="0">
                <a:solidFill>
                  <a:schemeClr val="tx1"/>
                </a:solidFill>
              </a:rPr>
              <a:t>un medio seguro para construir un mejor futuro</a:t>
            </a:r>
            <a:r>
              <a:rPr lang="es-MX" sz="2000" dirty="0"/>
              <a:t>.</a:t>
            </a:r>
          </a:p>
          <a:p>
            <a:pPr marL="285750" indent="-285750">
              <a:buFont typeface="Wingdings" panose="05000000000000000000" pitchFamily="2" charset="2"/>
              <a:buChar char="§"/>
            </a:pPr>
            <a:endParaRPr lang="es-MX" sz="2000" b="1" dirty="0"/>
          </a:p>
        </p:txBody>
      </p:sp>
      <p:pic>
        <p:nvPicPr>
          <p:cNvPr id="3078" name="Picture 6" descr="Resultado de imagen para estudia en una universidad que te dife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52736"/>
            <a:ext cx="4786436"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79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LA EDUCACIÓN SUPERIOR SE CONVIRTIÓ EN UN NEGOCIO Y LOS ESTUDIANTES EN CONSUMIDORES</a:t>
            </a:r>
            <a:endParaRPr lang="es-MX" sz="2800" b="1" dirty="0">
              <a:solidFill>
                <a:schemeClr val="tx1"/>
              </a:solidFill>
            </a:endParaRPr>
          </a:p>
        </p:txBody>
      </p:sp>
      <p:sp>
        <p:nvSpPr>
          <p:cNvPr id="3" name="2 Rectángulo"/>
          <p:cNvSpPr/>
          <p:nvPr/>
        </p:nvSpPr>
        <p:spPr>
          <a:xfrm>
            <a:off x="323528" y="978857"/>
            <a:ext cx="8820471" cy="5546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s-MX" sz="2000" b="1" dirty="0" smtClean="0">
                <a:solidFill>
                  <a:schemeClr val="tx1"/>
                </a:solidFill>
              </a:rPr>
              <a:t>EL DETERIORO DE LA IMAGEN DE LA EDUCACIÓN PÚBLICA </a:t>
            </a:r>
            <a:r>
              <a:rPr lang="es-MX" sz="2000" dirty="0" smtClean="0">
                <a:solidFill>
                  <a:schemeClr val="tx1"/>
                </a:solidFill>
              </a:rPr>
              <a:t>y su </a:t>
            </a:r>
            <a:r>
              <a:rPr lang="es-MX" sz="2000" dirty="0">
                <a:solidFill>
                  <a:schemeClr val="tx1"/>
                </a:solidFill>
              </a:rPr>
              <a:t>incapacidad </a:t>
            </a:r>
            <a:r>
              <a:rPr lang="es-MX" sz="2000" dirty="0" smtClean="0">
                <a:solidFill>
                  <a:schemeClr val="tx1"/>
                </a:solidFill>
              </a:rPr>
              <a:t>para </a:t>
            </a:r>
            <a:r>
              <a:rPr lang="es-MX" sz="2000" dirty="0">
                <a:solidFill>
                  <a:schemeClr val="tx1"/>
                </a:solidFill>
              </a:rPr>
              <a:t>absorber la creciente demanda facilitaron el </a:t>
            </a:r>
            <a:r>
              <a:rPr lang="es-MX" sz="2000" b="1" dirty="0" smtClean="0">
                <a:solidFill>
                  <a:schemeClr val="tx1"/>
                </a:solidFill>
              </a:rPr>
              <a:t>INCREMENTO DE CENTROS PRIVADOS </a:t>
            </a:r>
            <a:r>
              <a:rPr lang="es-MX" sz="2000" dirty="0" smtClean="0">
                <a:solidFill>
                  <a:schemeClr val="tx1"/>
                </a:solidFill>
              </a:rPr>
              <a:t>y de </a:t>
            </a:r>
            <a:r>
              <a:rPr lang="es-MX" sz="2000" dirty="0">
                <a:solidFill>
                  <a:schemeClr val="tx1"/>
                </a:solidFill>
              </a:rPr>
              <a:t>la proporción de estudiantes matriculados en </a:t>
            </a:r>
            <a:r>
              <a:rPr lang="es-MX" sz="2000" dirty="0" smtClean="0">
                <a:solidFill>
                  <a:schemeClr val="tx1"/>
                </a:solidFill>
              </a:rPr>
              <a:t>estos establecimientos.</a:t>
            </a:r>
          </a:p>
          <a:p>
            <a:pPr marL="342900" indent="-342900">
              <a:buFont typeface="Wingdings" panose="05000000000000000000" pitchFamily="2" charset="2"/>
              <a:buChar char="§"/>
            </a:pPr>
            <a:endParaRPr lang="es-MX" sz="2000" dirty="0" smtClean="0">
              <a:solidFill>
                <a:schemeClr val="tx1"/>
              </a:solidFill>
            </a:endParaRPr>
          </a:p>
          <a:p>
            <a:pPr marL="342900" indent="-342900">
              <a:buFont typeface="Wingdings" panose="05000000000000000000" pitchFamily="2" charset="2"/>
              <a:buChar char="§"/>
            </a:pPr>
            <a:r>
              <a:rPr lang="es-MX" sz="2000" dirty="0" smtClean="0">
                <a:solidFill>
                  <a:schemeClr val="tx1"/>
                </a:solidFill>
              </a:rPr>
              <a:t>La </a:t>
            </a:r>
            <a:r>
              <a:rPr lang="es-MX" sz="2000" b="1" dirty="0" smtClean="0">
                <a:solidFill>
                  <a:schemeClr val="tx1"/>
                </a:solidFill>
              </a:rPr>
              <a:t>DIVERSIFICACIÓN Y LA SEGMENTACIÓN DEL SISTEMA</a:t>
            </a:r>
            <a:r>
              <a:rPr lang="es-MX" sz="2000" dirty="0" smtClean="0">
                <a:solidFill>
                  <a:schemeClr val="tx1"/>
                </a:solidFill>
              </a:rPr>
              <a:t> funcionan </a:t>
            </a:r>
            <a:r>
              <a:rPr lang="es-MX" sz="2000" dirty="0">
                <a:solidFill>
                  <a:schemeClr val="tx1"/>
                </a:solidFill>
              </a:rPr>
              <a:t>como estrategias para captar diferentes tipos de clientes y tener éxito en la </a:t>
            </a:r>
            <a:r>
              <a:rPr lang="es-MX" sz="2000" b="1" dirty="0" smtClean="0">
                <a:solidFill>
                  <a:schemeClr val="tx1"/>
                </a:solidFill>
              </a:rPr>
              <a:t>PENETRACIÓN DE DISTINTOS MERCADOS.</a:t>
            </a:r>
          </a:p>
          <a:p>
            <a:pPr marL="342900" indent="-342900">
              <a:buFont typeface="Wingdings" panose="05000000000000000000" pitchFamily="2" charset="2"/>
              <a:buChar char="§"/>
            </a:pPr>
            <a:endParaRPr lang="es-MX" sz="2000" dirty="0" smtClean="0">
              <a:solidFill>
                <a:schemeClr val="tx1"/>
              </a:solidFill>
            </a:endParaRPr>
          </a:p>
          <a:p>
            <a:pPr marL="342900" indent="-342900">
              <a:buFont typeface="Wingdings" panose="05000000000000000000" pitchFamily="2" charset="2"/>
              <a:buChar char="§"/>
            </a:pPr>
            <a:r>
              <a:rPr lang="es-MX" sz="2000" dirty="0" smtClean="0">
                <a:solidFill>
                  <a:schemeClr val="tx1"/>
                </a:solidFill>
              </a:rPr>
              <a:t>Surgió </a:t>
            </a:r>
            <a:r>
              <a:rPr lang="es-MX" sz="2000" dirty="0">
                <a:solidFill>
                  <a:schemeClr val="tx1"/>
                </a:solidFill>
              </a:rPr>
              <a:t>un segmento </a:t>
            </a:r>
            <a:r>
              <a:rPr lang="es-MX" sz="2000" dirty="0" smtClean="0">
                <a:solidFill>
                  <a:schemeClr val="tx1"/>
                </a:solidFill>
              </a:rPr>
              <a:t>de </a:t>
            </a:r>
            <a:r>
              <a:rPr lang="es-MX" sz="2000" dirty="0">
                <a:solidFill>
                  <a:schemeClr val="tx1"/>
                </a:solidFill>
              </a:rPr>
              <a:t>“absorción de demanda” destinado a dar cabida a quienes no cumplen con los requisitos para acceder a las </a:t>
            </a:r>
            <a:r>
              <a:rPr lang="es-MX" sz="2000" dirty="0" smtClean="0">
                <a:solidFill>
                  <a:schemeClr val="tx1"/>
                </a:solidFill>
              </a:rPr>
              <a:t>“buenas” universidades. </a:t>
            </a:r>
            <a:r>
              <a:rPr lang="es-MX" sz="2000" dirty="0">
                <a:solidFill>
                  <a:schemeClr val="tx1"/>
                </a:solidFill>
              </a:rPr>
              <a:t>Este es un </a:t>
            </a:r>
            <a:r>
              <a:rPr lang="es-MX" sz="2000" b="1" dirty="0" smtClean="0">
                <a:solidFill>
                  <a:schemeClr val="tx1"/>
                </a:solidFill>
              </a:rPr>
              <a:t>SECTOR DE PÉSIMA CALIDAD PERO QUE EXISTE PORQUE TIENE DEMANDA</a:t>
            </a:r>
            <a:r>
              <a:rPr lang="es-MX" dirty="0" smtClean="0">
                <a:solidFill>
                  <a:schemeClr val="tx1"/>
                </a:solidFill>
              </a:rPr>
              <a:t>. </a:t>
            </a:r>
            <a:endParaRPr lang="es-MX" dirty="0">
              <a:solidFill>
                <a:schemeClr val="tx1"/>
              </a:solidFill>
            </a:endParaRPr>
          </a:p>
        </p:txBody>
      </p:sp>
    </p:spTree>
    <p:extLst>
      <p:ext uri="{BB962C8B-B14F-4D97-AF65-F5344CB8AC3E}">
        <p14:creationId xmlns:p14="http://schemas.microsoft.com/office/powerpoint/2010/main" val="3231653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181065"/>
            <a:ext cx="8928992" cy="5632311"/>
          </a:xfrm>
          <a:prstGeom prst="rect">
            <a:avLst/>
          </a:prstGeom>
        </p:spPr>
        <p:txBody>
          <a:bodyPr wrap="square">
            <a:spAutoFit/>
          </a:bodyPr>
          <a:lstStyle/>
          <a:p>
            <a:pPr marL="342900" indent="-342900">
              <a:buFont typeface="Wingdings" panose="05000000000000000000" pitchFamily="2" charset="2"/>
              <a:buChar char="§"/>
            </a:pPr>
            <a:r>
              <a:rPr lang="es-MX" sz="2000" dirty="0" smtClean="0"/>
              <a:t>Hoy en día, </a:t>
            </a:r>
            <a:r>
              <a:rPr lang="es-MX" sz="2000" b="1" dirty="0" smtClean="0"/>
              <a:t>NO EXISTE </a:t>
            </a:r>
            <a:r>
              <a:rPr lang="es-MX" sz="2000" dirty="0" smtClean="0"/>
              <a:t>un </a:t>
            </a:r>
            <a:r>
              <a:rPr lang="es-MX" sz="2000" dirty="0"/>
              <a:t>solo modelo de universidad, ni de gobierno universitario; tampoco existe </a:t>
            </a:r>
            <a:r>
              <a:rPr lang="es-MX" sz="2000" b="1" dirty="0" smtClean="0"/>
              <a:t>UN SOLO MODELO DE ESTUDIANTE </a:t>
            </a:r>
            <a:r>
              <a:rPr lang="es-MX" sz="2000" dirty="0" smtClean="0"/>
              <a:t>ni </a:t>
            </a:r>
            <a:r>
              <a:rPr lang="es-MX" sz="2000" dirty="0"/>
              <a:t>una sola forma de ejercer el oficio estudiantil. </a:t>
            </a:r>
            <a:endParaRPr lang="es-MX" sz="2000" dirty="0" smtClean="0"/>
          </a:p>
          <a:p>
            <a:pPr marL="342900" indent="-342900">
              <a:buFont typeface="Wingdings" panose="05000000000000000000" pitchFamily="2" charset="2"/>
              <a:buChar char="§"/>
            </a:pPr>
            <a:r>
              <a:rPr lang="es-MX" sz="2000" dirty="0" smtClean="0"/>
              <a:t/>
            </a:r>
            <a:br>
              <a:rPr lang="es-MX" sz="2000" dirty="0" smtClean="0"/>
            </a:br>
            <a:r>
              <a:rPr lang="es-MX" sz="2000" dirty="0" smtClean="0"/>
              <a:t>Los </a:t>
            </a:r>
            <a:r>
              <a:rPr lang="es-MX" sz="2000" dirty="0"/>
              <a:t>estudiantes han cambiado su </a:t>
            </a:r>
            <a:r>
              <a:rPr lang="es-MX" sz="2000" dirty="0" smtClean="0"/>
              <a:t>representación de </a:t>
            </a:r>
            <a:r>
              <a:rPr lang="es-MX" sz="2000" dirty="0"/>
              <a:t>vanguardias </a:t>
            </a:r>
            <a:r>
              <a:rPr lang="es-MX" sz="2000" dirty="0" smtClean="0"/>
              <a:t>intelectuales y </a:t>
            </a:r>
            <a:r>
              <a:rPr lang="es-MX" sz="2000" dirty="0"/>
              <a:t>la de “</a:t>
            </a:r>
            <a:r>
              <a:rPr lang="es-MX" sz="2000" dirty="0" smtClean="0"/>
              <a:t>minorías” </a:t>
            </a:r>
            <a:r>
              <a:rPr lang="es-MX" sz="2000" dirty="0"/>
              <a:t>que tuvieron hasta los años sesenta, por la de </a:t>
            </a:r>
            <a:r>
              <a:rPr lang="es-MX" sz="2000" b="1" dirty="0" smtClean="0"/>
              <a:t>DEMANDANTES DE BIENES Y SERVICIOS</a:t>
            </a:r>
            <a:r>
              <a:rPr lang="es-MX" sz="2000" dirty="0" smtClean="0"/>
              <a:t>.</a:t>
            </a:r>
          </a:p>
          <a:p>
            <a:pPr marL="342900" indent="-342900">
              <a:buFont typeface="Wingdings" panose="05000000000000000000" pitchFamily="2" charset="2"/>
              <a:buChar char="§"/>
            </a:pPr>
            <a:endParaRPr lang="es-MX" sz="2000" dirty="0"/>
          </a:p>
          <a:p>
            <a:pPr marL="342900" indent="-342900">
              <a:buFont typeface="Wingdings" panose="05000000000000000000" pitchFamily="2" charset="2"/>
              <a:buChar char="§"/>
            </a:pPr>
            <a:r>
              <a:rPr lang="es-MX" sz="2000" dirty="0" smtClean="0"/>
              <a:t>A </a:t>
            </a:r>
            <a:r>
              <a:rPr lang="es-MX" sz="2000" dirty="0"/>
              <a:t>nivel del mundo la tasa de incorporación a la educación superior de los jóvenes de la edad </a:t>
            </a:r>
            <a:r>
              <a:rPr lang="es-MX" sz="2000" dirty="0" smtClean="0"/>
              <a:t>de 18 a 24 años es </a:t>
            </a:r>
            <a:r>
              <a:rPr lang="es-MX" sz="2000" dirty="0"/>
              <a:t>de 23.7, lo que indica que </a:t>
            </a:r>
            <a:r>
              <a:rPr lang="es-MX" sz="2000" b="1" dirty="0" smtClean="0"/>
              <a:t>TODAVÍA SON MINORÍA QUIENES INGRESAN A LA EDUCACIÓN SUPERIOR , PERO EN MUCHOS PAÍSES YA CONSTITUYEN MAYORÍA</a:t>
            </a:r>
            <a:r>
              <a:rPr lang="es-MX" sz="2000" dirty="0" smtClean="0"/>
              <a:t> </a:t>
            </a:r>
            <a:r>
              <a:rPr lang="es-MX" sz="2000" dirty="0"/>
              <a:t>y, prácticamente en todos se han fijado metas de incremento de la cobertura</a:t>
            </a:r>
            <a:r>
              <a:rPr lang="es-MX" sz="2000" dirty="0" smtClean="0"/>
              <a:t>.</a:t>
            </a:r>
          </a:p>
          <a:p>
            <a:pPr marL="342900" indent="-342900">
              <a:buFont typeface="Wingdings" panose="05000000000000000000" pitchFamily="2" charset="2"/>
              <a:buChar char="§"/>
            </a:pPr>
            <a:endParaRPr lang="es-MX" sz="2000" dirty="0"/>
          </a:p>
          <a:p>
            <a:pPr marL="342900" indent="-342900">
              <a:buFont typeface="Wingdings" panose="05000000000000000000" pitchFamily="2" charset="2"/>
              <a:buChar char="§"/>
            </a:pPr>
            <a:r>
              <a:rPr lang="es-MX" sz="2000" dirty="0" smtClean="0"/>
              <a:t>En </a:t>
            </a:r>
            <a:r>
              <a:rPr lang="es-MX" sz="2000" dirty="0"/>
              <a:t>los tiempos que corren los estudiantes universitarios son un conjunto muy numeroso, pero hay que notar que lo caracteriza este grupo es </a:t>
            </a:r>
            <a:r>
              <a:rPr lang="es-MX" sz="2000" b="1" dirty="0" smtClean="0"/>
              <a:t>LA FRAGMENTACIÓN SOCIAL, LA INCLUSIÓN DESIGUAL Y LA ESCISIÓN ENTRE EL CONSUMO POPULAR Y EL CONSUMO DE ÉLITE. </a:t>
            </a:r>
            <a:endParaRPr lang="es-MX" sz="2000" b="1" dirty="0"/>
          </a:p>
        </p:txBody>
      </p:sp>
      <p:sp>
        <p:nvSpPr>
          <p:cNvPr id="5" name="4 Rectángulo"/>
          <p:cNvSpPr/>
          <p:nvPr/>
        </p:nvSpPr>
        <p:spPr>
          <a:xfrm>
            <a:off x="0" y="0"/>
            <a:ext cx="9144000" cy="908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INCLUSIÓN DESIGUAL</a:t>
            </a:r>
            <a:endParaRPr lang="es-MX" sz="2800" b="1" dirty="0"/>
          </a:p>
        </p:txBody>
      </p:sp>
    </p:spTree>
    <p:extLst>
      <p:ext uri="{BB962C8B-B14F-4D97-AF65-F5344CB8AC3E}">
        <p14:creationId xmlns:p14="http://schemas.microsoft.com/office/powerpoint/2010/main" val="2647548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57598"/>
            <a:ext cx="9144000" cy="646331"/>
          </a:xfrm>
          <a:prstGeom prst="rect">
            <a:avLst/>
          </a:prstGeom>
          <a:noFill/>
        </p:spPr>
        <p:txBody>
          <a:bodyPr wrap="square" rtlCol="0">
            <a:spAutoFit/>
          </a:bodyPr>
          <a:lstStyle/>
          <a:p>
            <a:pPr algn="ctr"/>
            <a:r>
              <a:rPr lang="es-MX" b="1" dirty="0" smtClean="0">
                <a:latin typeface="Arial" pitchFamily="34" charset="0"/>
                <a:cs typeface="Arial" pitchFamily="34" charset="0"/>
              </a:rPr>
              <a:t>México: respuesta NEGATIVA que dieron los alumnos a las preguntas,</a:t>
            </a:r>
          </a:p>
          <a:p>
            <a:pPr algn="ctr"/>
            <a:r>
              <a:rPr lang="es-MX" b="1" dirty="0" smtClean="0">
                <a:latin typeface="Arial" pitchFamily="34" charset="0"/>
                <a:cs typeface="Arial" pitchFamily="34" charset="0"/>
              </a:rPr>
              <a:t>según clasificación de las IES (porcentajes)</a:t>
            </a:r>
            <a:endParaRPr lang="en-US" b="1" dirty="0">
              <a:latin typeface="Arial" pitchFamily="34" charset="0"/>
              <a:cs typeface="Arial" pitchFamily="34" charset="0"/>
            </a:endParaRPr>
          </a:p>
        </p:txBody>
      </p:sp>
      <p:sp>
        <p:nvSpPr>
          <p:cNvPr id="5" name="4 CuadroTexto"/>
          <p:cNvSpPr txBox="1"/>
          <p:nvPr/>
        </p:nvSpPr>
        <p:spPr>
          <a:xfrm>
            <a:off x="323528" y="6073551"/>
            <a:ext cx="7200800" cy="307777"/>
          </a:xfrm>
          <a:prstGeom prst="rect">
            <a:avLst/>
          </a:prstGeom>
          <a:noFill/>
        </p:spPr>
        <p:txBody>
          <a:bodyPr wrap="square" rtlCol="0">
            <a:spAutoFit/>
          </a:bodyPr>
          <a:lstStyle/>
          <a:p>
            <a:r>
              <a:rPr lang="es-MX" sz="1400" dirty="0" smtClean="0">
                <a:latin typeface="Arial" pitchFamily="34" charset="0"/>
                <a:cs typeface="Arial" pitchFamily="34" charset="0"/>
              </a:rPr>
              <a:t>Fuente: ENAES, ciclo 2008-2009</a:t>
            </a:r>
            <a:endParaRPr lang="en-US" sz="1400" dirty="0">
              <a:latin typeface="Arial" pitchFamily="34" charset="0"/>
              <a:cs typeface="Arial"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323528" y="2833778"/>
            <a:ext cx="8568952" cy="3043494"/>
          </a:xfrm>
          <a:prstGeom prst="rect">
            <a:avLst/>
          </a:prstGeom>
          <a:noFill/>
          <a:ln w="9525">
            <a:noFill/>
            <a:miter lim="800000"/>
            <a:headEnd/>
            <a:tailEnd/>
          </a:ln>
        </p:spPr>
      </p:pic>
      <p:sp>
        <p:nvSpPr>
          <p:cNvPr id="3" name="2 CuadroTexto"/>
          <p:cNvSpPr txBox="1"/>
          <p:nvPr/>
        </p:nvSpPr>
        <p:spPr>
          <a:xfrm>
            <a:off x="-36512" y="-27384"/>
            <a:ext cx="9180512" cy="1200329"/>
          </a:xfrm>
          <a:prstGeom prst="rect">
            <a:avLst/>
          </a:prstGeom>
          <a:solidFill>
            <a:schemeClr val="tx1"/>
          </a:solidFill>
          <a:ln>
            <a:solidFill>
              <a:schemeClr val="tx1"/>
            </a:solidFill>
          </a:ln>
        </p:spPr>
        <p:txBody>
          <a:bodyPr wrap="square" rtlCol="0">
            <a:spAutoFit/>
          </a:bodyPr>
          <a:lstStyle/>
          <a:p>
            <a:pPr algn="ctr"/>
            <a:r>
              <a:rPr lang="es-MX" sz="2400" b="1" dirty="0" smtClean="0">
                <a:solidFill>
                  <a:schemeClr val="bg1"/>
                </a:solidFill>
              </a:rPr>
              <a:t>MUCHOS JÓVENES NO ESTUDIAN</a:t>
            </a:r>
            <a:br>
              <a:rPr lang="es-MX" sz="2400" b="1" dirty="0" smtClean="0">
                <a:solidFill>
                  <a:schemeClr val="bg1"/>
                </a:solidFill>
              </a:rPr>
            </a:br>
            <a:r>
              <a:rPr lang="es-MX" sz="2400" b="1" dirty="0" smtClean="0">
                <a:solidFill>
                  <a:schemeClr val="bg1"/>
                </a:solidFill>
              </a:rPr>
              <a:t> EN LA ESCUELA QUE </a:t>
            </a:r>
            <a:r>
              <a:rPr lang="es-MX" sz="2400" b="1" dirty="0" smtClean="0">
                <a:solidFill>
                  <a:schemeClr val="bg1"/>
                </a:solidFill>
              </a:rPr>
              <a:t>QUIEREN</a:t>
            </a:r>
            <a:r>
              <a:rPr lang="es-MX" sz="2400" b="1" dirty="0" smtClean="0">
                <a:solidFill>
                  <a:schemeClr val="bg1"/>
                </a:solidFill>
              </a:rPr>
              <a:t/>
            </a:r>
            <a:br>
              <a:rPr lang="es-MX" sz="2400" b="1" dirty="0" smtClean="0">
                <a:solidFill>
                  <a:schemeClr val="bg1"/>
                </a:solidFill>
              </a:rPr>
            </a:br>
            <a:endParaRPr lang="es-MX" sz="2400" b="1" dirty="0">
              <a:solidFill>
                <a:schemeClr val="bg1"/>
              </a:solidFill>
            </a:endParaRPr>
          </a:p>
        </p:txBody>
      </p:sp>
    </p:spTree>
    <p:extLst>
      <p:ext uri="{BB962C8B-B14F-4D97-AF65-F5344CB8AC3E}">
        <p14:creationId xmlns:p14="http://schemas.microsoft.com/office/powerpoint/2010/main" val="3585949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27384"/>
            <a:ext cx="914400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SEGMENTACIÓN DEL SISTEMA Y FRAGMENTACIÓN DE LAS EXPERIENCIAS ESTUDIANTILES</a:t>
            </a:r>
            <a:endParaRPr lang="es-MX" sz="2800" dirty="0"/>
          </a:p>
        </p:txBody>
      </p:sp>
      <p:sp>
        <p:nvSpPr>
          <p:cNvPr id="10" name="9 CuadroTexto"/>
          <p:cNvSpPr txBox="1"/>
          <p:nvPr/>
        </p:nvSpPr>
        <p:spPr>
          <a:xfrm>
            <a:off x="35496" y="6372036"/>
            <a:ext cx="7416824" cy="369332"/>
          </a:xfrm>
          <a:prstGeom prst="rect">
            <a:avLst/>
          </a:prstGeom>
          <a:noFill/>
        </p:spPr>
        <p:txBody>
          <a:bodyPr wrap="square" rtlCol="0">
            <a:spAutoFit/>
          </a:bodyPr>
          <a:lstStyle/>
          <a:p>
            <a:r>
              <a:rPr lang="es-MX" dirty="0" smtClean="0"/>
              <a:t>Fuente: </a:t>
            </a:r>
            <a:r>
              <a:rPr lang="es-MX" dirty="0" err="1" smtClean="0"/>
              <a:t>Saravi</a:t>
            </a:r>
            <a:r>
              <a:rPr lang="es-MX" dirty="0"/>
              <a:t>, </a:t>
            </a:r>
            <a:r>
              <a:rPr lang="es-MX" dirty="0" smtClean="0"/>
              <a:t>Gonzalo, (2015), </a:t>
            </a:r>
            <a:r>
              <a:rPr lang="es-MX" i="1" dirty="0" smtClean="0"/>
              <a:t>Juventudes fragmentadas. FLACSO</a:t>
            </a:r>
            <a:endParaRPr lang="es-MX" dirty="0"/>
          </a:p>
        </p:txBody>
      </p:sp>
      <p:pic>
        <p:nvPicPr>
          <p:cNvPr id="1026" name="Picture 2" descr="Resultado de imagen para fragment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fragment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68760"/>
            <a:ext cx="266429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fragment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25044"/>
            <a:ext cx="2664296" cy="154817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835696" y="2708920"/>
            <a:ext cx="2304256" cy="1323439"/>
          </a:xfrm>
          <a:prstGeom prst="rect">
            <a:avLst/>
          </a:prstGeom>
          <a:noFill/>
        </p:spPr>
        <p:txBody>
          <a:bodyPr wrap="square" rtlCol="0">
            <a:spAutoFit/>
          </a:bodyPr>
          <a:lstStyle/>
          <a:p>
            <a:pPr algn="ctr"/>
            <a:r>
              <a:rPr lang="es-MX" sz="2000" b="1" dirty="0" smtClean="0">
                <a:solidFill>
                  <a:schemeClr val="bg1"/>
                </a:solidFill>
              </a:rPr>
              <a:t>ESCUELAS Y EXPERIENCIAS ESTUDIANTILES FRAGMENTADAS</a:t>
            </a:r>
            <a:endParaRPr lang="es-MX" sz="2000" b="1" dirty="0">
              <a:solidFill>
                <a:schemeClr val="bg1"/>
              </a:solidFill>
            </a:endParaRPr>
          </a:p>
        </p:txBody>
      </p:sp>
      <p:sp>
        <p:nvSpPr>
          <p:cNvPr id="4" name="3 CuadroTexto"/>
          <p:cNvSpPr txBox="1"/>
          <p:nvPr/>
        </p:nvSpPr>
        <p:spPr>
          <a:xfrm>
            <a:off x="5580112" y="1804754"/>
            <a:ext cx="1584176" cy="400110"/>
          </a:xfrm>
          <a:prstGeom prst="rect">
            <a:avLst/>
          </a:prstGeom>
          <a:noFill/>
        </p:spPr>
        <p:txBody>
          <a:bodyPr wrap="square" rtlCol="0">
            <a:spAutoFit/>
          </a:bodyPr>
          <a:lstStyle/>
          <a:p>
            <a:pPr algn="ctr"/>
            <a:r>
              <a:rPr lang="es-MX" sz="2000" b="1" dirty="0" smtClean="0">
                <a:solidFill>
                  <a:schemeClr val="bg1"/>
                </a:solidFill>
              </a:rPr>
              <a:t>TOTALES</a:t>
            </a:r>
            <a:endParaRPr lang="es-MX" sz="2000" b="1" dirty="0">
              <a:solidFill>
                <a:schemeClr val="bg1"/>
              </a:solidFill>
            </a:endParaRPr>
          </a:p>
        </p:txBody>
      </p:sp>
      <p:sp>
        <p:nvSpPr>
          <p:cNvPr id="5" name="4 CuadroTexto"/>
          <p:cNvSpPr txBox="1"/>
          <p:nvPr/>
        </p:nvSpPr>
        <p:spPr>
          <a:xfrm>
            <a:off x="5580112" y="4437112"/>
            <a:ext cx="1584176" cy="400110"/>
          </a:xfrm>
          <a:prstGeom prst="rect">
            <a:avLst/>
          </a:prstGeom>
          <a:noFill/>
        </p:spPr>
        <p:txBody>
          <a:bodyPr wrap="square" rtlCol="0">
            <a:spAutoFit/>
          </a:bodyPr>
          <a:lstStyle/>
          <a:p>
            <a:pPr algn="ctr"/>
            <a:r>
              <a:rPr lang="es-MX" sz="2000" b="1" dirty="0" smtClean="0">
                <a:solidFill>
                  <a:schemeClr val="bg1"/>
                </a:solidFill>
              </a:rPr>
              <a:t>ACOTADAS</a:t>
            </a:r>
            <a:endParaRPr lang="es-MX" sz="2000" b="1" dirty="0">
              <a:solidFill>
                <a:schemeClr val="bg1"/>
              </a:solidFill>
            </a:endParaRPr>
          </a:p>
        </p:txBody>
      </p:sp>
      <p:cxnSp>
        <p:nvCxnSpPr>
          <p:cNvPr id="12" name="11 Conector recto"/>
          <p:cNvCxnSpPr/>
          <p:nvPr/>
        </p:nvCxnSpPr>
        <p:spPr>
          <a:xfrm flipV="1">
            <a:off x="4283968" y="2420888"/>
            <a:ext cx="792088"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a:endCxn id="11" idx="1"/>
          </p:cNvCxnSpPr>
          <p:nvPr/>
        </p:nvCxnSpPr>
        <p:spPr>
          <a:xfrm>
            <a:off x="4283968" y="4221088"/>
            <a:ext cx="792088" cy="378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97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268760"/>
            <a:ext cx="9144000" cy="5616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es-MX" sz="2000" dirty="0" smtClean="0">
                <a:solidFill>
                  <a:schemeClr val="tx1"/>
                </a:solidFill>
              </a:rPr>
              <a:t>Oferta </a:t>
            </a:r>
            <a:r>
              <a:rPr lang="es-MX" sz="2000" dirty="0">
                <a:solidFill>
                  <a:schemeClr val="tx1"/>
                </a:solidFill>
              </a:rPr>
              <a:t>educativa para la </a:t>
            </a:r>
            <a:r>
              <a:rPr lang="es-MX" sz="2000" b="1" dirty="0" smtClean="0">
                <a:solidFill>
                  <a:schemeClr val="tx1"/>
                </a:solidFill>
              </a:rPr>
              <a:t>ÉLITE PRIVILEGIADA</a:t>
            </a:r>
            <a:r>
              <a:rPr lang="es-MX" sz="2000" dirty="0" smtClean="0">
                <a:solidFill>
                  <a:schemeClr val="tx1"/>
                </a:solidFill>
              </a:rPr>
              <a:t>. </a:t>
            </a:r>
            <a:br>
              <a:rPr lang="es-MX" sz="2000" dirty="0" smtClean="0">
                <a:solidFill>
                  <a:schemeClr val="tx1"/>
                </a:solidFill>
              </a:rPr>
            </a:br>
            <a:endParaRPr lang="es-MX" sz="2000" dirty="0" smtClean="0">
              <a:solidFill>
                <a:schemeClr val="tx1"/>
              </a:solidFill>
            </a:endParaRPr>
          </a:p>
          <a:p>
            <a:pPr marL="342900" indent="-342900">
              <a:buFont typeface="Wingdings" panose="05000000000000000000" pitchFamily="2" charset="2"/>
              <a:buChar char="§"/>
            </a:pPr>
            <a:r>
              <a:rPr lang="es-MX" sz="2000" dirty="0" smtClean="0">
                <a:solidFill>
                  <a:schemeClr val="tx1"/>
                </a:solidFill>
              </a:rPr>
              <a:t>Permite </a:t>
            </a:r>
            <a:r>
              <a:rPr lang="es-MX" sz="2000" dirty="0">
                <a:solidFill>
                  <a:schemeClr val="tx1"/>
                </a:solidFill>
              </a:rPr>
              <a:t>una inmersión total en la vida escolar y contribuye a la formación de una </a:t>
            </a:r>
            <a:r>
              <a:rPr lang="es-MX" sz="2000" b="1" dirty="0" smtClean="0">
                <a:solidFill>
                  <a:schemeClr val="tx1"/>
                </a:solidFill>
              </a:rPr>
              <a:t>IDENTIDAD ESTUDIANTIL DENSA</a:t>
            </a:r>
            <a:r>
              <a:rPr lang="es-MX" sz="2000" dirty="0" smtClean="0">
                <a:solidFill>
                  <a:schemeClr val="tx1"/>
                </a:solidFill>
              </a:rPr>
              <a:t>.</a:t>
            </a:r>
          </a:p>
          <a:p>
            <a:pPr marL="342900" indent="-342900">
              <a:buFont typeface="Wingdings" panose="05000000000000000000" pitchFamily="2" charset="2"/>
              <a:buChar char="§"/>
            </a:pPr>
            <a:r>
              <a:rPr lang="es-MX" sz="2000" dirty="0" smtClean="0">
                <a:solidFill>
                  <a:schemeClr val="tx1"/>
                </a:solidFill>
              </a:rPr>
              <a:t>  </a:t>
            </a:r>
            <a:br>
              <a:rPr lang="es-MX" sz="2000" dirty="0" smtClean="0">
                <a:solidFill>
                  <a:schemeClr val="tx1"/>
                </a:solidFill>
              </a:rPr>
            </a:br>
            <a:r>
              <a:rPr lang="es-MX" sz="2000" dirty="0" smtClean="0">
                <a:solidFill>
                  <a:schemeClr val="tx1"/>
                </a:solidFill>
              </a:rPr>
              <a:t>Ser </a:t>
            </a:r>
            <a:r>
              <a:rPr lang="es-MX" sz="2000" dirty="0">
                <a:solidFill>
                  <a:schemeClr val="tx1"/>
                </a:solidFill>
              </a:rPr>
              <a:t>estudiante universitario implica contar con </a:t>
            </a:r>
            <a:r>
              <a:rPr lang="es-MX" sz="2000" b="1" dirty="0" smtClean="0">
                <a:solidFill>
                  <a:schemeClr val="tx1"/>
                </a:solidFill>
              </a:rPr>
              <a:t>UN ESPACIO DE ACOGIDA PARA EL DESARROLLO DE PRÁCTICAMENTE TODAS LAS ACTIVIDADES </a:t>
            </a:r>
            <a:r>
              <a:rPr lang="es-MX" sz="2000" dirty="0" smtClean="0">
                <a:solidFill>
                  <a:schemeClr val="tx1"/>
                </a:solidFill>
              </a:rPr>
              <a:t>de </a:t>
            </a:r>
            <a:r>
              <a:rPr lang="es-MX" sz="2000" dirty="0">
                <a:solidFill>
                  <a:schemeClr val="tx1"/>
                </a:solidFill>
              </a:rPr>
              <a:t>la vida cotidiana, además de las dedicadas al </a:t>
            </a:r>
            <a:r>
              <a:rPr lang="es-MX" sz="2000" dirty="0" smtClean="0">
                <a:solidFill>
                  <a:schemeClr val="tx1"/>
                </a:solidFill>
              </a:rPr>
              <a:t>estudio.</a:t>
            </a:r>
          </a:p>
          <a:p>
            <a:pPr marL="342900" indent="-342900">
              <a:buFont typeface="Wingdings" panose="05000000000000000000" pitchFamily="2" charset="2"/>
              <a:buChar char="§"/>
            </a:pPr>
            <a:endParaRPr lang="es-MX" sz="2000" dirty="0" smtClean="0">
              <a:solidFill>
                <a:schemeClr val="tx1"/>
              </a:solidFill>
            </a:endParaRPr>
          </a:p>
          <a:p>
            <a:pPr marL="342900" indent="-342900">
              <a:buFont typeface="Wingdings" panose="05000000000000000000" pitchFamily="2" charset="2"/>
              <a:buChar char="§"/>
            </a:pPr>
            <a:r>
              <a:rPr lang="es-MX" sz="2000" dirty="0">
                <a:solidFill>
                  <a:schemeClr val="tx1"/>
                </a:solidFill>
              </a:rPr>
              <a:t>Las </a:t>
            </a:r>
            <a:r>
              <a:rPr lang="es-MX" sz="2000" b="1" dirty="0" smtClean="0">
                <a:solidFill>
                  <a:schemeClr val="tx1"/>
                </a:solidFill>
              </a:rPr>
              <a:t>ESTANCIAS EN EL EXTRANJERO </a:t>
            </a:r>
            <a:r>
              <a:rPr lang="es-MX" sz="2000" dirty="0" smtClean="0">
                <a:solidFill>
                  <a:schemeClr val="tx1"/>
                </a:solidFill>
              </a:rPr>
              <a:t>tienen </a:t>
            </a:r>
            <a:r>
              <a:rPr lang="es-MX" sz="2000" dirty="0">
                <a:solidFill>
                  <a:schemeClr val="tx1"/>
                </a:solidFill>
              </a:rPr>
              <a:t>una enorme importancia en la experiencia estudiantil de los jóvenes de elite. Los intercambios académicos,</a:t>
            </a:r>
          </a:p>
          <a:p>
            <a:pPr marL="342900" indent="-342900">
              <a:buFont typeface="Wingdings" panose="05000000000000000000" pitchFamily="2" charset="2"/>
              <a:buChar char="§"/>
            </a:pPr>
            <a:endParaRPr lang="es-MX" sz="2000" dirty="0" smtClean="0">
              <a:solidFill>
                <a:schemeClr val="tx1"/>
              </a:solidFill>
            </a:endParaRPr>
          </a:p>
          <a:p>
            <a:pPr marL="342900" indent="-342900">
              <a:buFont typeface="Wingdings" panose="05000000000000000000" pitchFamily="2" charset="2"/>
              <a:buChar char="§"/>
            </a:pPr>
            <a:r>
              <a:rPr lang="es-MX" sz="2000" dirty="0" smtClean="0">
                <a:solidFill>
                  <a:schemeClr val="tx1"/>
                </a:solidFill>
              </a:rPr>
              <a:t>Los </a:t>
            </a:r>
            <a:r>
              <a:rPr lang="es-MX" sz="2000" dirty="0">
                <a:solidFill>
                  <a:schemeClr val="tx1"/>
                </a:solidFill>
              </a:rPr>
              <a:t>estudiantes “totales” representan el </a:t>
            </a:r>
            <a:r>
              <a:rPr lang="es-MX" sz="2000" i="1" dirty="0">
                <a:solidFill>
                  <a:schemeClr val="tx1"/>
                </a:solidFill>
              </a:rPr>
              <a:t>tipo ideal</a:t>
            </a:r>
            <a:r>
              <a:rPr lang="es-MX" sz="2000" dirty="0">
                <a:solidFill>
                  <a:schemeClr val="tx1"/>
                </a:solidFill>
              </a:rPr>
              <a:t> del estudiante contemporáneo y reciben transmisiones que los </a:t>
            </a:r>
            <a:r>
              <a:rPr lang="es-MX" sz="2000" i="1" dirty="0">
                <a:solidFill>
                  <a:schemeClr val="tx1"/>
                </a:solidFill>
              </a:rPr>
              <a:t>colocan</a:t>
            </a:r>
            <a:r>
              <a:rPr lang="es-MX" sz="2000" dirty="0">
                <a:solidFill>
                  <a:schemeClr val="tx1"/>
                </a:solidFill>
              </a:rPr>
              <a:t> del lado de la </a:t>
            </a:r>
            <a:r>
              <a:rPr lang="es-MX" sz="2000" b="1" dirty="0" smtClean="0">
                <a:solidFill>
                  <a:schemeClr val="tx1"/>
                </a:solidFill>
              </a:rPr>
              <a:t>JUVENTUD TRIUNFADORA</a:t>
            </a:r>
            <a:r>
              <a:rPr lang="es-MX" sz="2000" dirty="0" smtClean="0">
                <a:solidFill>
                  <a:schemeClr val="tx1"/>
                </a:solidFill>
              </a:rPr>
              <a:t>.</a:t>
            </a:r>
          </a:p>
          <a:p>
            <a:endParaRPr lang="es-MX" sz="2000" dirty="0" smtClean="0"/>
          </a:p>
        </p:txBody>
      </p:sp>
      <p:sp>
        <p:nvSpPr>
          <p:cNvPr id="5" name="4 Rectángulo"/>
          <p:cNvSpPr/>
          <p:nvPr/>
        </p:nvSpPr>
        <p:spPr>
          <a:xfrm>
            <a:off x="0" y="0"/>
            <a:ext cx="9144000" cy="12687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ESCUELA TOTAL</a:t>
            </a:r>
            <a:endParaRPr lang="es-MX" sz="3200" b="1" dirty="0"/>
          </a:p>
        </p:txBody>
      </p:sp>
    </p:spTree>
    <p:extLst>
      <p:ext uri="{BB962C8B-B14F-4D97-AF65-F5344CB8AC3E}">
        <p14:creationId xmlns:p14="http://schemas.microsoft.com/office/powerpoint/2010/main" val="406024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44824"/>
            <a:ext cx="9036496" cy="5016758"/>
          </a:xfrm>
          <a:prstGeom prst="rect">
            <a:avLst/>
          </a:prstGeom>
        </p:spPr>
        <p:txBody>
          <a:bodyPr wrap="square">
            <a:spAutoFit/>
          </a:bodyPr>
          <a:lstStyle/>
          <a:p>
            <a:pPr marL="342900" indent="-342900">
              <a:buFont typeface="Wingdings" panose="05000000000000000000" pitchFamily="2" charset="2"/>
              <a:buChar char="§"/>
            </a:pPr>
            <a:r>
              <a:rPr lang="es-MX" sz="2000" b="1" dirty="0" smtClean="0"/>
              <a:t>LOS ESTUDIANTES</a:t>
            </a:r>
            <a:r>
              <a:rPr lang="es-MX" sz="2000" dirty="0" smtClean="0"/>
              <a:t> </a:t>
            </a:r>
            <a:r>
              <a:rPr lang="es-MX" sz="2000" b="1" dirty="0" smtClean="0"/>
              <a:t>PASAN UN MENOR TIEMPO EN EL CAMPUS</a:t>
            </a:r>
            <a:r>
              <a:rPr lang="es-MX" sz="2000" dirty="0" smtClean="0"/>
              <a:t>, </a:t>
            </a:r>
            <a:r>
              <a:rPr lang="es-MX" sz="2000" dirty="0"/>
              <a:t>ya sea porque además de estudiar tienen otras obligaciones o porque las instalaciones no los invitan a estar ahí</a:t>
            </a:r>
            <a:r>
              <a:rPr lang="es-MX" sz="2000" dirty="0" smtClean="0"/>
              <a:t>.</a:t>
            </a:r>
          </a:p>
          <a:p>
            <a:pPr marL="342900" indent="-342900">
              <a:buFont typeface="Wingdings" panose="05000000000000000000" pitchFamily="2" charset="2"/>
              <a:buChar char="§"/>
            </a:pPr>
            <a:endParaRPr lang="es-MX" sz="2000" dirty="0" smtClean="0"/>
          </a:p>
          <a:p>
            <a:pPr marL="342900" indent="-342900">
              <a:buFont typeface="Wingdings" panose="05000000000000000000" pitchFamily="2" charset="2"/>
              <a:buChar char="§"/>
            </a:pPr>
            <a:r>
              <a:rPr lang="es-MX" sz="2000" dirty="0" smtClean="0"/>
              <a:t>Para </a:t>
            </a:r>
            <a:r>
              <a:rPr lang="es-MX" sz="2000" dirty="0"/>
              <a:t>estos jóvenes, </a:t>
            </a:r>
            <a:r>
              <a:rPr lang="es-MX" sz="2000" b="1" dirty="0" smtClean="0"/>
              <a:t>ASISTIR A LA UNIVERSIDAD ES UNA ACTIVIDAD MÁS ENTRE OTRAS</a:t>
            </a:r>
            <a:r>
              <a:rPr lang="es-MX" sz="2000" dirty="0" smtClean="0"/>
              <a:t>; </a:t>
            </a:r>
            <a:r>
              <a:rPr lang="es-MX" sz="2000" dirty="0"/>
              <a:t>muchas veces llegan cansados a clase y las demandas escolares compiten con otras preocupaciones</a:t>
            </a:r>
            <a:r>
              <a:rPr lang="es-MX" sz="2000" dirty="0" smtClean="0"/>
              <a:t>.</a:t>
            </a:r>
          </a:p>
          <a:p>
            <a:pPr marL="342900" indent="-342900">
              <a:buFont typeface="Wingdings" panose="05000000000000000000" pitchFamily="2" charset="2"/>
              <a:buChar char="§"/>
            </a:pPr>
            <a:endParaRPr lang="es-MX" sz="2000" dirty="0" smtClean="0"/>
          </a:p>
          <a:p>
            <a:pPr marL="342900" indent="-342900">
              <a:buFont typeface="Wingdings" panose="05000000000000000000" pitchFamily="2" charset="2"/>
              <a:buChar char="§"/>
            </a:pPr>
            <a:r>
              <a:rPr lang="es-MX" sz="2000" b="1" dirty="0" smtClean="0"/>
              <a:t>LOS TRÁNSITOS VINCULADOS CON EL PASO A LA EDAD ADULTA SE REALIZAN ANTES </a:t>
            </a:r>
            <a:r>
              <a:rPr lang="es-MX" sz="2000" dirty="0" smtClean="0"/>
              <a:t>y </a:t>
            </a:r>
            <a:r>
              <a:rPr lang="es-MX" sz="2000" dirty="0"/>
              <a:t>el peso del mundo de la vida es mayor. </a:t>
            </a:r>
            <a:r>
              <a:rPr lang="es-MX" sz="2000" dirty="0" smtClean="0"/>
              <a:t>Las </a:t>
            </a:r>
            <a:r>
              <a:rPr lang="es-MX" sz="2000" dirty="0"/>
              <a:t>identidades de joven, mujer/hombre, trabajador(a), madre/padre, hijo(a) se imponen y, en </a:t>
            </a:r>
            <a:r>
              <a:rPr lang="es-MX" sz="2000" dirty="0" smtClean="0"/>
              <a:t>cambio</a:t>
            </a:r>
            <a:r>
              <a:rPr lang="es-MX" sz="2000" b="1" dirty="0" smtClean="0"/>
              <a:t>, LA DE ESTUDIANTE PIERDE CENTRALIDAD.</a:t>
            </a:r>
          </a:p>
          <a:p>
            <a:pPr marL="342900" indent="-342900">
              <a:buFont typeface="Wingdings" panose="05000000000000000000" pitchFamily="2" charset="2"/>
              <a:buChar char="§"/>
            </a:pPr>
            <a:endParaRPr lang="es-MX" sz="2000" b="1" dirty="0" smtClean="0"/>
          </a:p>
          <a:p>
            <a:pPr marL="342900" indent="-342900">
              <a:buFont typeface="Wingdings" panose="05000000000000000000" pitchFamily="2" charset="2"/>
              <a:buChar char="§"/>
            </a:pPr>
            <a:r>
              <a:rPr lang="es-MX" sz="2000" dirty="0" smtClean="0"/>
              <a:t>Los estudiantes “acotados” representan a la juventud que se abre oportunidades y </a:t>
            </a:r>
            <a:r>
              <a:rPr lang="es-MX" sz="2000" dirty="0"/>
              <a:t>reciben transmisiones que los </a:t>
            </a:r>
            <a:r>
              <a:rPr lang="es-MX" sz="2000" i="1" dirty="0"/>
              <a:t>colocan</a:t>
            </a:r>
            <a:r>
              <a:rPr lang="es-MX" sz="2000" dirty="0"/>
              <a:t> del lado de la </a:t>
            </a:r>
            <a:r>
              <a:rPr lang="es-MX" sz="2000" b="1" dirty="0"/>
              <a:t>JUVENTUD </a:t>
            </a:r>
            <a:r>
              <a:rPr lang="es-MX" sz="2000" b="1" dirty="0" smtClean="0"/>
              <a:t>EN RIESGO</a:t>
            </a:r>
            <a:endParaRPr lang="es-MX" sz="2000" dirty="0" smtClean="0"/>
          </a:p>
          <a:p>
            <a:pPr marL="342900" indent="-342900">
              <a:buFont typeface="Wingdings" panose="05000000000000000000" pitchFamily="2" charset="2"/>
              <a:buChar char="§"/>
            </a:pPr>
            <a:endParaRPr lang="es-MX" sz="2000" dirty="0"/>
          </a:p>
        </p:txBody>
      </p:sp>
      <p:sp>
        <p:nvSpPr>
          <p:cNvPr id="5" name="4 Rectángulo"/>
          <p:cNvSpPr/>
          <p:nvPr/>
        </p:nvSpPr>
        <p:spPr>
          <a:xfrm>
            <a:off x="0" y="0"/>
            <a:ext cx="9144000" cy="13407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ESCUELA ACOTADA</a:t>
            </a:r>
            <a:endParaRPr lang="es-MX" sz="2800" b="1" dirty="0"/>
          </a:p>
        </p:txBody>
      </p:sp>
    </p:spTree>
    <p:extLst>
      <p:ext uri="{BB962C8B-B14F-4D97-AF65-F5344CB8AC3E}">
        <p14:creationId xmlns:p14="http://schemas.microsoft.com/office/powerpoint/2010/main" val="53328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384"/>
            <a:ext cx="9144000"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smtClean="0"/>
              <a:t>BECAS Y CRÉDITOS</a:t>
            </a:r>
            <a:endParaRPr lang="es-MX" sz="4400" dirty="0"/>
          </a:p>
        </p:txBody>
      </p:sp>
      <p:sp>
        <p:nvSpPr>
          <p:cNvPr id="3" name="2 CuadroTexto"/>
          <p:cNvSpPr txBox="1"/>
          <p:nvPr/>
        </p:nvSpPr>
        <p:spPr>
          <a:xfrm>
            <a:off x="683568" y="2132856"/>
            <a:ext cx="7776864" cy="3139321"/>
          </a:xfrm>
          <a:prstGeom prst="rect">
            <a:avLst/>
          </a:prstGeom>
          <a:noFill/>
        </p:spPr>
        <p:txBody>
          <a:bodyPr wrap="square" rtlCol="0">
            <a:spAutoFit/>
          </a:bodyPr>
          <a:lstStyle/>
          <a:p>
            <a:pPr marL="285750" indent="-285750">
              <a:buFont typeface="Wingdings" panose="05000000000000000000" pitchFamily="2" charset="2"/>
              <a:buChar char="§"/>
            </a:pPr>
            <a:r>
              <a:rPr lang="es-MX" b="1" dirty="0" smtClean="0"/>
              <a:t>SÓLO ALGUNOS JÓVENES TIENEN ACCESO EFECTIVO A INSTITUCIONES DE ALTA SELECTIVIDAD, YA SEA PORQUE NO HAY CUPO SUFICIENTE O PORQUE SE COBRAN ALTOS ARANCELES.</a:t>
            </a:r>
          </a:p>
          <a:p>
            <a:pPr marL="285750" indent="-285750">
              <a:buFont typeface="Wingdings" panose="05000000000000000000" pitchFamily="2" charset="2"/>
              <a:buChar char="§"/>
            </a:pPr>
            <a:endParaRPr lang="es-MX" b="1" dirty="0" smtClean="0"/>
          </a:p>
          <a:p>
            <a:endParaRPr lang="es-MX" dirty="0"/>
          </a:p>
          <a:p>
            <a:pPr marL="285750" indent="-285750">
              <a:buFont typeface="Wingdings" panose="05000000000000000000" pitchFamily="2" charset="2"/>
              <a:buChar char="§"/>
            </a:pPr>
            <a:r>
              <a:rPr lang="es-MX" dirty="0" smtClean="0"/>
              <a:t>PARA TENER ACCESO TIENEN QUE </a:t>
            </a:r>
            <a:r>
              <a:rPr lang="es-MX" b="1" dirty="0" smtClean="0"/>
              <a:t>TENER BECAS O/Y CRÉDITOS</a:t>
            </a:r>
            <a:r>
              <a:rPr lang="es-MX" dirty="0" smtClean="0"/>
              <a:t>.</a:t>
            </a:r>
          </a:p>
          <a:p>
            <a:pPr marL="285750" indent="-285750">
              <a:buFont typeface="Wingdings" panose="05000000000000000000" pitchFamily="2" charset="2"/>
              <a:buChar char="§"/>
            </a:pPr>
            <a:endParaRPr lang="es-MX" dirty="0" smtClean="0"/>
          </a:p>
          <a:p>
            <a:pPr marL="285750" indent="-285750">
              <a:buFont typeface="Wingdings" panose="05000000000000000000" pitchFamily="2" charset="2"/>
              <a:buChar char="§"/>
            </a:pPr>
            <a:endParaRPr lang="es-MX" dirty="0"/>
          </a:p>
          <a:p>
            <a:pPr marL="285750" indent="-285750">
              <a:buFont typeface="Wingdings" panose="05000000000000000000" pitchFamily="2" charset="2"/>
              <a:buChar char="§"/>
            </a:pPr>
            <a:r>
              <a:rPr lang="es-MX" b="1" dirty="0" smtClean="0"/>
              <a:t>LA CONDICIÓN ESTUDIANTIL CONTEMPORÁNEA INCLUYE ESTAR ENDEUDADOS</a:t>
            </a:r>
            <a:r>
              <a:rPr lang="es-MX" dirty="0" smtClean="0"/>
              <a:t>,  porque muchos deberán pagar por lo que recibieron al terminar sus estudios.</a:t>
            </a:r>
            <a:endParaRPr lang="es-MX" dirty="0"/>
          </a:p>
        </p:txBody>
      </p:sp>
    </p:spTree>
    <p:extLst>
      <p:ext uri="{BB962C8B-B14F-4D97-AF65-F5344CB8AC3E}">
        <p14:creationId xmlns:p14="http://schemas.microsoft.com/office/powerpoint/2010/main" val="1135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movimientos estudiantiles contra la privatización de la educ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9046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0" y="44624"/>
            <a:ext cx="8892480" cy="707886"/>
          </a:xfrm>
          <a:prstGeom prst="rect">
            <a:avLst/>
          </a:prstGeom>
          <a:noFill/>
        </p:spPr>
        <p:txBody>
          <a:bodyPr wrap="square" rtlCol="0">
            <a:spAutoFit/>
          </a:bodyPr>
          <a:lstStyle/>
          <a:p>
            <a:pPr algn="ctr"/>
            <a:r>
              <a:rPr lang="es-MX" sz="4000" b="1" dirty="0" smtClean="0"/>
              <a:t>MOVIMIENTOS ESTUDIANTILES</a:t>
            </a:r>
          </a:p>
        </p:txBody>
      </p:sp>
    </p:spTree>
    <p:extLst>
      <p:ext uri="{BB962C8B-B14F-4D97-AF65-F5344CB8AC3E}">
        <p14:creationId xmlns:p14="http://schemas.microsoft.com/office/powerpoint/2010/main" val="322879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657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0" y="0"/>
            <a:ext cx="5436096" cy="1916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     ANTECEDENTES</a:t>
            </a:r>
            <a:endParaRPr lang="es-MX" sz="2400" dirty="0">
              <a:solidFill>
                <a:schemeClr val="tx1"/>
              </a:solidFill>
            </a:endParaRPr>
          </a:p>
        </p:txBody>
      </p:sp>
      <p:sp>
        <p:nvSpPr>
          <p:cNvPr id="3" name="2 Rectángulo"/>
          <p:cNvSpPr/>
          <p:nvPr/>
        </p:nvSpPr>
        <p:spPr>
          <a:xfrm>
            <a:off x="5436096" y="0"/>
            <a:ext cx="370790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5292080" y="-27384"/>
            <a:ext cx="385192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s-MX" dirty="0">
                <a:solidFill>
                  <a:schemeClr val="tx1"/>
                </a:solidFill>
              </a:rPr>
              <a:t>La </a:t>
            </a:r>
            <a:r>
              <a:rPr lang="es-MX" b="1" u="sng" dirty="0">
                <a:solidFill>
                  <a:schemeClr val="tx1"/>
                </a:solidFill>
              </a:rPr>
              <a:t>ACCIÓN POLÍTICA </a:t>
            </a:r>
            <a:r>
              <a:rPr lang="es-MX" u="sng" dirty="0">
                <a:solidFill>
                  <a:schemeClr val="tx1"/>
                </a:solidFill>
              </a:rPr>
              <a:t>DE LOS ESTUDIANTES </a:t>
            </a:r>
            <a:r>
              <a:rPr lang="es-MX" dirty="0">
                <a:solidFill>
                  <a:schemeClr val="tx1"/>
                </a:solidFill>
              </a:rPr>
              <a:t>–que todavía no podían ser calificados de universitarios-, produjo la existencia de la Universidad y, en consecuencia, la de los estudiantes universitarios.</a:t>
            </a:r>
          </a:p>
          <a:p>
            <a:pPr marL="342900" indent="-342900">
              <a:buFont typeface="Wingdings" panose="05000000000000000000" pitchFamily="2" charset="2"/>
              <a:buChar char="§"/>
            </a:pPr>
            <a:endParaRPr lang="es-MX" dirty="0">
              <a:solidFill>
                <a:schemeClr val="tx1"/>
              </a:solidFill>
            </a:endParaRPr>
          </a:p>
          <a:p>
            <a:pPr marL="342900" indent="-342900">
              <a:buFont typeface="Wingdings" panose="05000000000000000000" pitchFamily="2" charset="2"/>
              <a:buChar char="§"/>
            </a:pPr>
            <a:r>
              <a:rPr lang="es-MX" dirty="0">
                <a:solidFill>
                  <a:schemeClr val="tx1"/>
                </a:solidFill>
              </a:rPr>
              <a:t>El núcleo del conflicto fue</a:t>
            </a:r>
            <a:r>
              <a:rPr lang="es-MX" b="1" dirty="0">
                <a:solidFill>
                  <a:schemeClr val="tx1"/>
                </a:solidFill>
              </a:rPr>
              <a:t> </a:t>
            </a:r>
            <a:r>
              <a:rPr lang="es-MX" b="1" u="sng" dirty="0">
                <a:solidFill>
                  <a:schemeClr val="tx1"/>
                </a:solidFill>
              </a:rPr>
              <a:t>LA LUCHA POR LA CIUDADANÍA</a:t>
            </a:r>
            <a:r>
              <a:rPr lang="es-MX" dirty="0">
                <a:solidFill>
                  <a:schemeClr val="tx1"/>
                </a:solidFill>
              </a:rPr>
              <a:t>, pues en el siglo XI los estudiantes asentados en Bolonia venían de distintas partes de Europa y no eran considerados ciudadanos de tal lugar.</a:t>
            </a:r>
          </a:p>
          <a:p>
            <a:pPr marL="342900" indent="-342900">
              <a:buFont typeface="Wingdings" panose="05000000000000000000" pitchFamily="2" charset="2"/>
              <a:buChar char="§"/>
            </a:pPr>
            <a:endParaRPr lang="es-MX" dirty="0">
              <a:solidFill>
                <a:schemeClr val="tx1"/>
              </a:solidFill>
            </a:endParaRPr>
          </a:p>
          <a:p>
            <a:pPr marL="342900" indent="-342900">
              <a:buFont typeface="Wingdings" panose="05000000000000000000" pitchFamily="2" charset="2"/>
              <a:buChar char="§"/>
            </a:pPr>
            <a:r>
              <a:rPr lang="es-MX" dirty="0">
                <a:solidFill>
                  <a:schemeClr val="tx1"/>
                </a:solidFill>
              </a:rPr>
              <a:t>Esta situación se traducía en vulnerabilidad social, política y cultural de los estudiantes frente a las autoridades y sus poderes, entonces se organizaron y </a:t>
            </a:r>
            <a:r>
              <a:rPr lang="es-MX" u="sng" dirty="0">
                <a:solidFill>
                  <a:schemeClr val="tx1"/>
                </a:solidFill>
              </a:rPr>
              <a:t>adoptaron una actitud de gremio </a:t>
            </a:r>
            <a:r>
              <a:rPr lang="es-MX" b="1" u="sng" dirty="0">
                <a:solidFill>
                  <a:schemeClr val="tx1"/>
                </a:solidFill>
              </a:rPr>
              <a:t>BUSCANDO PARA SÍ UNA POSICIÓN DE PODER</a:t>
            </a:r>
            <a:r>
              <a:rPr lang="es-MX" dirty="0"/>
              <a:t>.</a:t>
            </a:r>
          </a:p>
        </p:txBody>
      </p:sp>
      <p:cxnSp>
        <p:nvCxnSpPr>
          <p:cNvPr id="7" name="6 Conector recto"/>
          <p:cNvCxnSpPr/>
          <p:nvPr/>
        </p:nvCxnSpPr>
        <p:spPr>
          <a:xfrm>
            <a:off x="3131840" y="4797152"/>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635896" y="3140968"/>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3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tudiantes en lucha en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9" y="836712"/>
            <a:ext cx="4695867" cy="601166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436096" y="1740872"/>
            <a:ext cx="2952328" cy="3416320"/>
          </a:xfrm>
          <a:prstGeom prst="rect">
            <a:avLst/>
          </a:prstGeom>
          <a:noFill/>
        </p:spPr>
        <p:txBody>
          <a:bodyPr wrap="square" rtlCol="0">
            <a:spAutoFit/>
          </a:bodyPr>
          <a:lstStyle/>
          <a:p>
            <a:pPr marL="342900" indent="-342900">
              <a:buFont typeface="Wingdings" panose="05000000000000000000" pitchFamily="2" charset="2"/>
              <a:buChar char="§"/>
            </a:pPr>
            <a:r>
              <a:rPr lang="es-MX" sz="2400" b="1" dirty="0" smtClean="0"/>
              <a:t>MOVIMIENTO SOCIAL</a:t>
            </a:r>
          </a:p>
          <a:p>
            <a:pPr marL="342900" indent="-342900">
              <a:buFont typeface="Wingdings" panose="05000000000000000000" pitchFamily="2" charset="2"/>
              <a:buChar char="§"/>
            </a:pPr>
            <a:endParaRPr lang="es-MX" sz="2400" b="1" dirty="0"/>
          </a:p>
          <a:p>
            <a:pPr marL="342900" indent="-342900">
              <a:buFont typeface="Wingdings" panose="05000000000000000000" pitchFamily="2" charset="2"/>
              <a:buChar char="§"/>
            </a:pPr>
            <a:endParaRPr lang="es-MX" sz="2400" b="1" dirty="0" smtClean="0"/>
          </a:p>
          <a:p>
            <a:pPr marL="342900" indent="-342900">
              <a:buFont typeface="Wingdings" panose="05000000000000000000" pitchFamily="2" charset="2"/>
              <a:buChar char="§"/>
            </a:pPr>
            <a:r>
              <a:rPr lang="es-MX" sz="2400" b="1" dirty="0" smtClean="0"/>
              <a:t>SUJETO COLECTIVO</a:t>
            </a:r>
          </a:p>
          <a:p>
            <a:pPr marL="342900" indent="-342900">
              <a:buFont typeface="Wingdings" panose="05000000000000000000" pitchFamily="2" charset="2"/>
              <a:buChar char="§"/>
            </a:pPr>
            <a:endParaRPr lang="es-MX" sz="2400" b="1" dirty="0"/>
          </a:p>
          <a:p>
            <a:pPr marL="342900" indent="-342900">
              <a:buFont typeface="Wingdings" panose="05000000000000000000" pitchFamily="2" charset="2"/>
              <a:buChar char="§"/>
            </a:pPr>
            <a:endParaRPr lang="es-MX" sz="2400" b="1" dirty="0" smtClean="0"/>
          </a:p>
          <a:p>
            <a:pPr marL="342900" indent="-342900">
              <a:buFont typeface="Wingdings" panose="05000000000000000000" pitchFamily="2" charset="2"/>
              <a:buChar char="§"/>
            </a:pPr>
            <a:r>
              <a:rPr lang="es-MX" sz="2400" b="1" dirty="0" smtClean="0"/>
              <a:t>DEFENSA DE SUS DERECHOS</a:t>
            </a:r>
            <a:endParaRPr lang="es-MX" sz="2400" b="1" dirty="0"/>
          </a:p>
        </p:txBody>
      </p:sp>
      <p:sp>
        <p:nvSpPr>
          <p:cNvPr id="5" name="4 CuadroTexto"/>
          <p:cNvSpPr txBox="1"/>
          <p:nvPr/>
        </p:nvSpPr>
        <p:spPr>
          <a:xfrm>
            <a:off x="179512" y="188640"/>
            <a:ext cx="8568952" cy="523220"/>
          </a:xfrm>
          <a:prstGeom prst="rect">
            <a:avLst/>
          </a:prstGeom>
          <a:noFill/>
        </p:spPr>
        <p:txBody>
          <a:bodyPr wrap="square" rtlCol="0">
            <a:spAutoFit/>
          </a:bodyPr>
          <a:lstStyle/>
          <a:p>
            <a:pPr algn="ctr"/>
            <a:r>
              <a:rPr lang="es-MX" sz="2800" b="1" dirty="0" smtClean="0"/>
              <a:t>ESTUDIANTES UNIVERSITARIOS CONTEMPORÁNEOS</a:t>
            </a:r>
            <a:endParaRPr lang="es-MX" sz="2800" b="1" dirty="0"/>
          </a:p>
        </p:txBody>
      </p:sp>
      <p:pic>
        <p:nvPicPr>
          <p:cNvPr id="7" name="Picture 10" descr="http://4.bp.blogspot.com/-6wivMvH8UoY/VKb6un6zNSI/AAAAAAAAAG0/qC7Jt0g3oJI/s1600/nev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950" y="836712"/>
            <a:ext cx="4114279"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11760" y="2852936"/>
            <a:ext cx="4248472" cy="1569660"/>
          </a:xfrm>
          <a:prstGeom prst="rect">
            <a:avLst/>
          </a:prstGeom>
          <a:noFill/>
        </p:spPr>
        <p:txBody>
          <a:bodyPr wrap="square" rtlCol="0">
            <a:spAutoFit/>
          </a:bodyPr>
          <a:lstStyle/>
          <a:p>
            <a:pPr algn="ctr"/>
            <a:r>
              <a:rPr lang="es-MX" sz="9600" b="1" dirty="0" smtClean="0"/>
              <a:t>FIN</a:t>
            </a:r>
            <a:endParaRPr lang="es-MX" sz="9600" b="1" dirty="0"/>
          </a:p>
        </p:txBody>
      </p:sp>
    </p:spTree>
    <p:extLst>
      <p:ext uri="{BB962C8B-B14F-4D97-AF65-F5344CB8AC3E}">
        <p14:creationId xmlns:p14="http://schemas.microsoft.com/office/powerpoint/2010/main" val="122557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4.bp.blogspot.com/-6wivMvH8UoY/VKb6un6zNSI/AAAAAAAAAG0/qC7Jt0g3oJI/s1600/nev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950" y="1268760"/>
            <a:ext cx="4114279"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7504" y="313492"/>
            <a:ext cx="9001000" cy="523220"/>
          </a:xfrm>
          <a:prstGeom prst="rect">
            <a:avLst/>
          </a:prstGeom>
          <a:noFill/>
        </p:spPr>
        <p:txBody>
          <a:bodyPr wrap="square" rtlCol="0">
            <a:spAutoFit/>
          </a:bodyPr>
          <a:lstStyle/>
          <a:p>
            <a:pPr algn="ctr"/>
            <a:r>
              <a:rPr lang="es-MX" sz="2800" b="1" dirty="0" smtClean="0"/>
              <a:t>LOS PRIMEROS ESTUDIANTES UNIVERSITARIOS</a:t>
            </a:r>
            <a:endParaRPr lang="es-MX" sz="2800" b="1" dirty="0"/>
          </a:p>
        </p:txBody>
      </p:sp>
      <p:sp>
        <p:nvSpPr>
          <p:cNvPr id="5" name="4 Rectángulo"/>
          <p:cNvSpPr/>
          <p:nvPr/>
        </p:nvSpPr>
        <p:spPr>
          <a:xfrm>
            <a:off x="0" y="1056793"/>
            <a:ext cx="5148064" cy="5940088"/>
          </a:xfrm>
          <a:prstGeom prst="rect">
            <a:avLst/>
          </a:prstGeom>
        </p:spPr>
        <p:txBody>
          <a:bodyPr wrap="square">
            <a:spAutoFit/>
          </a:bodyPr>
          <a:lstStyle/>
          <a:p>
            <a:r>
              <a:rPr lang="es-MX" sz="2000" b="1" dirty="0" smtClean="0"/>
              <a:t>Organizaron </a:t>
            </a:r>
            <a:r>
              <a:rPr lang="es-MX" sz="2000" b="1" dirty="0"/>
              <a:t>huelgas y tumultos frente a autoridades y grupos locales</a:t>
            </a:r>
            <a:r>
              <a:rPr lang="es-MX" sz="2000" dirty="0"/>
              <a:t> que pretendían someterlos a su jurisdicción o formas de pensamiento</a:t>
            </a:r>
            <a:r>
              <a:rPr lang="es-MX" sz="2000" dirty="0" smtClean="0"/>
              <a:t>.</a:t>
            </a:r>
            <a:br>
              <a:rPr lang="es-MX" sz="2000" dirty="0" smtClean="0"/>
            </a:br>
            <a:r>
              <a:rPr lang="es-MX" sz="2000" dirty="0" smtClean="0"/>
              <a:t/>
            </a:r>
            <a:br>
              <a:rPr lang="es-MX" sz="2000" dirty="0" smtClean="0"/>
            </a:br>
            <a:r>
              <a:rPr lang="es-MX" sz="2000" dirty="0" smtClean="0"/>
              <a:t>En </a:t>
            </a:r>
            <a:r>
              <a:rPr lang="es-MX" sz="2000" dirty="0"/>
              <a:t>1231, el papa Gregorio IX reconoció el derecho de huelga de los estudiantes universitarios </a:t>
            </a:r>
            <a:r>
              <a:rPr lang="es-MX" sz="2000" dirty="0" smtClean="0"/>
              <a:t>y les otorgó </a:t>
            </a:r>
            <a:r>
              <a:rPr lang="es-MX" sz="2000" b="1" dirty="0" smtClean="0"/>
              <a:t>privilegios </a:t>
            </a:r>
            <a:r>
              <a:rPr lang="es-MX" sz="2000" dirty="0" smtClean="0"/>
              <a:t>como </a:t>
            </a:r>
            <a:r>
              <a:rPr lang="es-MX" sz="2000" dirty="0"/>
              <a:t>la exención de impuestos y de participación en el ejército, así como la posibilidad de </a:t>
            </a:r>
            <a:r>
              <a:rPr lang="es-MX" sz="2000" b="1" dirty="0"/>
              <a:t>recibir rentas </a:t>
            </a:r>
            <a:r>
              <a:rPr lang="es-MX" sz="2000" dirty="0"/>
              <a:t>que los poderes real y pontificio otorgaban</a:t>
            </a:r>
            <a:r>
              <a:rPr lang="es-MX" sz="2000" dirty="0" smtClean="0"/>
              <a:t>.</a:t>
            </a:r>
            <a:br>
              <a:rPr lang="es-MX" sz="2000" dirty="0" smtClean="0"/>
            </a:br>
            <a:r>
              <a:rPr lang="es-MX" sz="2000" dirty="0" smtClean="0"/>
              <a:t> </a:t>
            </a:r>
          </a:p>
          <a:p>
            <a:r>
              <a:rPr lang="es-MX" sz="2000" dirty="0" smtClean="0"/>
              <a:t>Desde </a:t>
            </a:r>
            <a:r>
              <a:rPr lang="es-MX" sz="2000" dirty="0"/>
              <a:t>un principio, ser estudiante universitario ha estado asociado con gozar de fueros y privilegios específicos, emanados del </a:t>
            </a:r>
            <a:r>
              <a:rPr lang="es-MX" sz="2000" b="1" dirty="0"/>
              <a:t>poder atribuido al oficio relacionado con </a:t>
            </a:r>
            <a:r>
              <a:rPr lang="es-MX" sz="2000" b="1" dirty="0" smtClean="0"/>
              <a:t>LA CAPACIDAD PARA APRENDER “COSAS NUEVAS Y COMPLICADAS” (ESTUDIOS SUPERIORES) </a:t>
            </a:r>
            <a:r>
              <a:rPr lang="es-MX" dirty="0" smtClean="0"/>
              <a:t>. </a:t>
            </a:r>
            <a:endParaRPr lang="es-MX" dirty="0"/>
          </a:p>
        </p:txBody>
      </p:sp>
      <p:sp>
        <p:nvSpPr>
          <p:cNvPr id="6" name="5 CuadroTexto"/>
          <p:cNvSpPr txBox="1"/>
          <p:nvPr/>
        </p:nvSpPr>
        <p:spPr>
          <a:xfrm>
            <a:off x="5940152" y="5949280"/>
            <a:ext cx="2520280" cy="646331"/>
          </a:xfrm>
          <a:prstGeom prst="rect">
            <a:avLst/>
          </a:prstGeom>
          <a:noFill/>
        </p:spPr>
        <p:txBody>
          <a:bodyPr wrap="square" rtlCol="0">
            <a:spAutoFit/>
          </a:bodyPr>
          <a:lstStyle/>
          <a:p>
            <a:pPr algn="ctr"/>
            <a:r>
              <a:rPr lang="es-MX" b="1" i="1" dirty="0" smtClean="0">
                <a:effectLst>
                  <a:outerShdw blurRad="38100" dist="38100" dir="2700000" algn="tl">
                    <a:srgbClr val="000000">
                      <a:alpha val="43137"/>
                    </a:srgbClr>
                  </a:outerShdw>
                </a:effectLst>
              </a:rPr>
              <a:t>Jóvenes  “Letrados”</a:t>
            </a:r>
            <a:br>
              <a:rPr lang="es-MX" b="1" i="1" dirty="0" smtClean="0">
                <a:effectLst>
                  <a:outerShdw blurRad="38100" dist="38100" dir="2700000" algn="tl">
                    <a:srgbClr val="000000">
                      <a:alpha val="43137"/>
                    </a:srgbClr>
                  </a:outerShdw>
                </a:effectLst>
              </a:rPr>
            </a:br>
            <a:r>
              <a:rPr lang="es-MX" b="1" i="1" dirty="0" smtClean="0">
                <a:effectLst>
                  <a:outerShdw blurRad="38100" dist="38100" dir="2700000" algn="tl">
                    <a:srgbClr val="000000">
                      <a:alpha val="43137"/>
                    </a:srgbClr>
                  </a:outerShdw>
                </a:effectLst>
              </a:rPr>
              <a:t>(JUVENTUD)</a:t>
            </a:r>
            <a:endParaRPr lang="es-MX" b="1" dirty="0"/>
          </a:p>
        </p:txBody>
      </p:sp>
      <p:sp>
        <p:nvSpPr>
          <p:cNvPr id="4" name="3 Flecha derecha"/>
          <p:cNvSpPr/>
          <p:nvPr/>
        </p:nvSpPr>
        <p:spPr>
          <a:xfrm>
            <a:off x="4984950" y="6381328"/>
            <a:ext cx="955202" cy="7200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485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tudiantes pícaros mediev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5915"/>
            <a:ext cx="4441825"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835696" y="44624"/>
            <a:ext cx="5256584" cy="954107"/>
          </a:xfrm>
          <a:prstGeom prst="rect">
            <a:avLst/>
          </a:prstGeom>
          <a:noFill/>
        </p:spPr>
        <p:txBody>
          <a:bodyPr wrap="square" rtlCol="0">
            <a:spAutoFit/>
          </a:bodyPr>
          <a:lstStyle/>
          <a:p>
            <a:pPr algn="ctr"/>
            <a:r>
              <a:rPr lang="es-MX" sz="2800" b="1" dirty="0" smtClean="0"/>
              <a:t>ORIGEN DE LOS ESTUDIANTES UNIVERSITARIOS</a:t>
            </a:r>
            <a:endParaRPr lang="es-MX" sz="2800" b="1" dirty="0"/>
          </a:p>
        </p:txBody>
      </p:sp>
      <p:sp>
        <p:nvSpPr>
          <p:cNvPr id="3" name="2 CuadroTexto"/>
          <p:cNvSpPr txBox="1"/>
          <p:nvPr/>
        </p:nvSpPr>
        <p:spPr>
          <a:xfrm>
            <a:off x="395536" y="980728"/>
            <a:ext cx="3528392" cy="646331"/>
          </a:xfrm>
          <a:prstGeom prst="rect">
            <a:avLst/>
          </a:prstGeom>
          <a:noFill/>
        </p:spPr>
        <p:txBody>
          <a:bodyPr wrap="square" rtlCol="0">
            <a:spAutoFit/>
          </a:bodyPr>
          <a:lstStyle/>
          <a:p>
            <a:pPr algn="ctr"/>
            <a:r>
              <a:rPr lang="es-MX" b="1" dirty="0" smtClean="0"/>
              <a:t>UNIVERSIDAD DE BOLONIA:  EDAD MEDIA (SIGLO XI-XII)</a:t>
            </a:r>
            <a:endParaRPr lang="es-MX" b="1" dirty="0"/>
          </a:p>
        </p:txBody>
      </p:sp>
      <p:sp>
        <p:nvSpPr>
          <p:cNvPr id="5" name="4 Rectángulo"/>
          <p:cNvSpPr/>
          <p:nvPr/>
        </p:nvSpPr>
        <p:spPr>
          <a:xfrm>
            <a:off x="4572000" y="1484784"/>
            <a:ext cx="4464496" cy="4524315"/>
          </a:xfrm>
          <a:prstGeom prst="rect">
            <a:avLst/>
          </a:prstGeom>
        </p:spPr>
        <p:txBody>
          <a:bodyPr wrap="square">
            <a:spAutoFit/>
          </a:bodyPr>
          <a:lstStyle/>
          <a:p>
            <a:pPr marL="342900" indent="-342900">
              <a:buFont typeface="Wingdings" panose="05000000000000000000" pitchFamily="2" charset="2"/>
              <a:buChar char="§"/>
            </a:pPr>
            <a:r>
              <a:rPr lang="es-MX" sz="2400" dirty="0" smtClean="0"/>
              <a:t>Los estudiantes universitarios </a:t>
            </a:r>
            <a:r>
              <a:rPr lang="es-MX" sz="2400" b="1" dirty="0" smtClean="0"/>
              <a:t>surgieron</a:t>
            </a:r>
            <a:r>
              <a:rPr lang="es-MX" sz="2400" dirty="0" smtClean="0"/>
              <a:t> </a:t>
            </a:r>
            <a:r>
              <a:rPr lang="es-MX" sz="2400" b="1" dirty="0"/>
              <a:t>vinculados a un </a:t>
            </a:r>
            <a:r>
              <a:rPr lang="es-MX" sz="2400" b="1" i="1" dirty="0" smtClean="0"/>
              <a:t>MOVIMIENTO SOCIAL</a:t>
            </a:r>
            <a:r>
              <a:rPr lang="es-MX" sz="2400" dirty="0" smtClean="0"/>
              <a:t>, </a:t>
            </a:r>
            <a:br>
              <a:rPr lang="es-MX" sz="2400" dirty="0" smtClean="0"/>
            </a:br>
            <a:endParaRPr lang="es-MX" sz="2400" dirty="0" smtClean="0"/>
          </a:p>
          <a:p>
            <a:pPr marL="342900" indent="-342900">
              <a:buFont typeface="Wingdings" panose="05000000000000000000" pitchFamily="2" charset="2"/>
              <a:buChar char="§"/>
            </a:pPr>
            <a:r>
              <a:rPr lang="es-MX" sz="2400" dirty="0" smtClean="0"/>
              <a:t>directamente encaminado </a:t>
            </a:r>
            <a:r>
              <a:rPr lang="es-MX" sz="2400" dirty="0"/>
              <a:t>a la </a:t>
            </a:r>
            <a:r>
              <a:rPr lang="es-MX" sz="2400" b="1" dirty="0" smtClean="0"/>
              <a:t>construcción de un </a:t>
            </a:r>
            <a:r>
              <a:rPr lang="es-MX" sz="2400" b="1" i="1" dirty="0" smtClean="0"/>
              <a:t>SUJETO COLECTIVO,</a:t>
            </a:r>
          </a:p>
          <a:p>
            <a:pPr marL="342900" indent="-342900">
              <a:buFont typeface="Wingdings" panose="05000000000000000000" pitchFamily="2" charset="2"/>
              <a:buChar char="§"/>
            </a:pPr>
            <a:endParaRPr lang="es-MX" sz="2400" b="1" i="1" dirty="0" smtClean="0"/>
          </a:p>
          <a:p>
            <a:pPr marL="342900" indent="-342900">
              <a:buFont typeface="Wingdings" panose="05000000000000000000" pitchFamily="2" charset="2"/>
              <a:buChar char="§"/>
            </a:pPr>
            <a:r>
              <a:rPr lang="es-MX" sz="2400" dirty="0" smtClean="0"/>
              <a:t>orientado </a:t>
            </a:r>
            <a:r>
              <a:rPr lang="es-MX" sz="2400" dirty="0"/>
              <a:t>hacia la afirmación y la</a:t>
            </a:r>
            <a:r>
              <a:rPr lang="es-MX" sz="2400" b="1" dirty="0"/>
              <a:t> </a:t>
            </a:r>
            <a:r>
              <a:rPr lang="es-MX" sz="2400" b="1" dirty="0" smtClean="0"/>
              <a:t>DEFENSA DE SUS DERECHOS Y AUTONOMÍA, frente a los poderes </a:t>
            </a:r>
            <a:r>
              <a:rPr lang="es-MX" sz="2400" dirty="0" smtClean="0"/>
              <a:t>(adultos). </a:t>
            </a:r>
            <a:endParaRPr lang="es-MX" sz="2400" dirty="0"/>
          </a:p>
        </p:txBody>
      </p:sp>
    </p:spTree>
    <p:extLst>
      <p:ext uri="{BB962C8B-B14F-4D97-AF65-F5344CB8AC3E}">
        <p14:creationId xmlns:p14="http://schemas.microsoft.com/office/powerpoint/2010/main" val="2030178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doble person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16" y="988279"/>
            <a:ext cx="5633864" cy="468877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12160" y="65505"/>
            <a:ext cx="3131840" cy="679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5" name="4 Rectángulo"/>
          <p:cNvSpPr/>
          <p:nvPr/>
        </p:nvSpPr>
        <p:spPr>
          <a:xfrm>
            <a:off x="0" y="31011"/>
            <a:ext cx="3203848" cy="68269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6" name="5 CuadroTexto"/>
          <p:cNvSpPr txBox="1"/>
          <p:nvPr/>
        </p:nvSpPr>
        <p:spPr>
          <a:xfrm>
            <a:off x="0" y="-27384"/>
            <a:ext cx="9144000" cy="1015663"/>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sz="3200" b="1" dirty="0" smtClean="0">
                <a:solidFill>
                  <a:schemeClr val="accent5"/>
                </a:solidFill>
              </a:rPr>
              <a:t>PRIMERA MODERNIDAD</a:t>
            </a:r>
            <a:r>
              <a:rPr lang="es-MX" sz="2800" b="1" dirty="0" smtClean="0"/>
              <a:t/>
            </a:r>
            <a:br>
              <a:rPr lang="es-MX" sz="2800" b="1" dirty="0" smtClean="0"/>
            </a:br>
            <a:r>
              <a:rPr lang="es-MX" sz="2800" b="1" dirty="0" smtClean="0"/>
              <a:t>ESTUDIANTES UNIVERSITARIOS=JUVENTUD</a:t>
            </a:r>
            <a:endParaRPr lang="es-MX" sz="2800" b="1" dirty="0"/>
          </a:p>
        </p:txBody>
      </p:sp>
      <p:sp>
        <p:nvSpPr>
          <p:cNvPr id="2" name="1 Rectángulo"/>
          <p:cNvSpPr/>
          <p:nvPr/>
        </p:nvSpPr>
        <p:spPr>
          <a:xfrm>
            <a:off x="3203848" y="5677058"/>
            <a:ext cx="3096344" cy="12083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HOMO DUPLEX</a:t>
            </a:r>
            <a:endParaRPr lang="es-MX" sz="2400" b="1" dirty="0">
              <a:solidFill>
                <a:schemeClr val="bg1"/>
              </a:solidFill>
            </a:endParaRPr>
          </a:p>
        </p:txBody>
      </p:sp>
      <p:sp>
        <p:nvSpPr>
          <p:cNvPr id="3" name="2 Rectángulo"/>
          <p:cNvSpPr/>
          <p:nvPr/>
        </p:nvSpPr>
        <p:spPr>
          <a:xfrm>
            <a:off x="0" y="1311953"/>
            <a:ext cx="3419872" cy="5141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MX" dirty="0" smtClean="0"/>
              <a:t>A finales del siglo XVIII, Rousseau contribuyó a la invención de “</a:t>
            </a:r>
            <a:r>
              <a:rPr lang="es-MX" b="1" i="1" dirty="0" smtClean="0"/>
              <a:t>LA JUVENTUD”.</a:t>
            </a:r>
            <a:r>
              <a:rPr lang="es-MX" dirty="0" smtClean="0"/>
              <a:t/>
            </a:r>
            <a:br>
              <a:rPr lang="es-MX" dirty="0" smtClean="0"/>
            </a:br>
            <a:r>
              <a:rPr lang="es-MX" dirty="0" smtClean="0"/>
              <a:t> </a:t>
            </a:r>
          </a:p>
          <a:p>
            <a:pPr marL="285750" indent="-285750">
              <a:buFont typeface="Wingdings" panose="05000000000000000000" pitchFamily="2" charset="2"/>
              <a:buChar char="§"/>
            </a:pPr>
            <a:r>
              <a:rPr lang="es-MX" dirty="0" smtClean="0"/>
              <a:t>Los estudiantes universitarios fueron construidos como una </a:t>
            </a:r>
            <a:r>
              <a:rPr lang="es-MX" b="1" dirty="0" smtClean="0"/>
              <a:t>CLASE DE JÓVENES</a:t>
            </a:r>
            <a:r>
              <a:rPr lang="es-MX" dirty="0" smtClean="0"/>
              <a:t>, que se </a:t>
            </a:r>
            <a:r>
              <a:rPr lang="es-MX" dirty="0"/>
              <a:t>convirtió en el símbolo de “</a:t>
            </a:r>
            <a:r>
              <a:rPr lang="es-MX" dirty="0" smtClean="0"/>
              <a:t>la juventud”; </a:t>
            </a:r>
            <a:r>
              <a:rPr lang="es-MX" dirty="0"/>
              <a:t>exponente de la posibilidad de afianzar los valores </a:t>
            </a:r>
            <a:r>
              <a:rPr lang="es-MX" dirty="0" smtClean="0"/>
              <a:t>del </a:t>
            </a:r>
            <a:r>
              <a:rPr lang="es-MX" dirty="0"/>
              <a:t>pensamiento </a:t>
            </a:r>
            <a:r>
              <a:rPr lang="es-MX" dirty="0" smtClean="0"/>
              <a:t>ilustrado </a:t>
            </a:r>
            <a:r>
              <a:rPr lang="es-MX" b="1" i="1" dirty="0" smtClean="0"/>
              <a:t>(RACIONALES)</a:t>
            </a:r>
            <a:r>
              <a:rPr lang="es-MX" dirty="0" smtClean="0"/>
              <a:t>. </a:t>
            </a:r>
            <a:br>
              <a:rPr lang="es-MX" dirty="0" smtClean="0"/>
            </a:br>
            <a:endParaRPr lang="es-MX" dirty="0" smtClean="0"/>
          </a:p>
          <a:p>
            <a:pPr marL="285750" indent="-285750">
              <a:buFont typeface="Wingdings" panose="05000000000000000000" pitchFamily="2" charset="2"/>
              <a:buChar char="§"/>
            </a:pPr>
            <a:r>
              <a:rPr lang="es-MX" b="1" i="1" dirty="0" smtClean="0"/>
              <a:t>LOS JÓVENES, EN GENERAL</a:t>
            </a:r>
            <a:r>
              <a:rPr lang="es-MX" dirty="0" smtClean="0"/>
              <a:t>, fueron puestos aparte y vistos como seres </a:t>
            </a:r>
            <a:r>
              <a:rPr lang="es-MX" b="1" i="1" dirty="0" smtClean="0"/>
              <a:t>PASIONALES</a:t>
            </a:r>
            <a:r>
              <a:rPr lang="es-MX" dirty="0" smtClean="0"/>
              <a:t> llevados por sus instintos </a:t>
            </a:r>
            <a:r>
              <a:rPr lang="es-MX" b="1" dirty="0" smtClean="0"/>
              <a:t>(IRRACIONALES</a:t>
            </a:r>
            <a:r>
              <a:rPr lang="es-MX" dirty="0" smtClean="0"/>
              <a:t>).</a:t>
            </a:r>
            <a:endParaRPr lang="es-MX" dirty="0"/>
          </a:p>
          <a:p>
            <a:endParaRPr lang="es-MX" dirty="0"/>
          </a:p>
        </p:txBody>
      </p:sp>
      <p:sp>
        <p:nvSpPr>
          <p:cNvPr id="7" name="6 Rectángulo"/>
          <p:cNvSpPr/>
          <p:nvPr/>
        </p:nvSpPr>
        <p:spPr>
          <a:xfrm>
            <a:off x="6300192" y="1124745"/>
            <a:ext cx="2843808" cy="5328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dirty="0" smtClean="0"/>
              <a:t>Los </a:t>
            </a:r>
            <a:r>
              <a:rPr lang="es-MX" sz="2000" dirty="0"/>
              <a:t>estudiantes, por ser jóvenes y al mismo tiempo </a:t>
            </a:r>
            <a:r>
              <a:rPr lang="es-MX" sz="2000" dirty="0" smtClean="0"/>
              <a:t>estudiantes quedaron asimilados en la figura del </a:t>
            </a:r>
            <a:r>
              <a:rPr lang="es-MX" sz="2000" b="1" i="1" dirty="0" smtClean="0"/>
              <a:t>HOMO DUPLEX </a:t>
            </a:r>
            <a:r>
              <a:rPr lang="es-MX" sz="2000" dirty="0" smtClean="0"/>
              <a:t>(Emile Durkheim): </a:t>
            </a:r>
            <a:br>
              <a:rPr lang="es-MX" sz="2000" dirty="0" smtClean="0"/>
            </a:br>
            <a:r>
              <a:rPr lang="es-MX" sz="2000" i="1" dirty="0" smtClean="0"/>
              <a:t>un </a:t>
            </a:r>
            <a:r>
              <a:rPr lang="es-MX" sz="2000" i="1" dirty="0"/>
              <a:t>organismo biológico, -joven-, llevado por instintos, deseos y apetitos pero que, </a:t>
            </a:r>
            <a:r>
              <a:rPr lang="es-MX" sz="2000" i="1" dirty="0" smtClean="0"/>
              <a:t>- </a:t>
            </a:r>
            <a:r>
              <a:rPr lang="es-MX" sz="2000" i="1" dirty="0"/>
              <a:t>por ser estudiante-, se orienta por la moral y otros elementos generados por la </a:t>
            </a:r>
            <a:r>
              <a:rPr lang="es-MX" sz="2000" i="1" dirty="0" smtClean="0"/>
              <a:t>sociedad =SOCIALIZADOS</a:t>
            </a:r>
            <a:endParaRPr lang="es-MX" i="1" dirty="0"/>
          </a:p>
        </p:txBody>
      </p:sp>
    </p:spTree>
    <p:extLst>
      <p:ext uri="{BB962C8B-B14F-4D97-AF65-F5344CB8AC3E}">
        <p14:creationId xmlns:p14="http://schemas.microsoft.com/office/powerpoint/2010/main" val="3294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manifiesto liminar publicado por la federación universitaria de córdoba en 19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manifiesto liminar publicado por la federación universitaria de córdoba en 19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8" name="Picture 6" descr="Resultado de imagen para manifiesto liminar publicado por la federación universitaria de córdoba en 1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692696"/>
            <a:ext cx="4932039" cy="612068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 y="-27383"/>
            <a:ext cx="5076055"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dirty="0" smtClean="0">
                <a:solidFill>
                  <a:schemeClr val="tx1"/>
                </a:solidFill>
              </a:rPr>
              <a:t>INICIOS DEL SIGLO XX:</a:t>
            </a:r>
            <a:endParaRPr lang="es-MX" sz="3600" dirty="0">
              <a:solidFill>
                <a:schemeClr val="tx1"/>
              </a:solidFill>
            </a:endParaRPr>
          </a:p>
        </p:txBody>
      </p:sp>
      <p:sp>
        <p:nvSpPr>
          <p:cNvPr id="3" name="2 Rectángulo"/>
          <p:cNvSpPr/>
          <p:nvPr/>
        </p:nvSpPr>
        <p:spPr>
          <a:xfrm>
            <a:off x="5076056" y="1325081"/>
            <a:ext cx="4067944" cy="50783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
            </a:pPr>
            <a:r>
              <a:rPr lang="es-MX" dirty="0" smtClean="0"/>
              <a:t>Al </a:t>
            </a:r>
            <a:r>
              <a:rPr lang="es-MX" dirty="0"/>
              <a:t>comenzar el siglo XX los estudiantes universitarios </a:t>
            </a:r>
            <a:r>
              <a:rPr lang="es-MX" b="1" dirty="0" smtClean="0"/>
              <a:t>DISPUTARON  LA REPRESENTACIÓN DE SU JUVENTUD</a:t>
            </a:r>
            <a:r>
              <a:rPr lang="es-MX" dirty="0" smtClean="0"/>
              <a:t>. </a:t>
            </a:r>
            <a:br>
              <a:rPr lang="es-MX" dirty="0" smtClean="0"/>
            </a:br>
            <a:endParaRPr lang="es-MX" dirty="0" smtClean="0"/>
          </a:p>
          <a:p>
            <a:pPr marL="285750" indent="-285750">
              <a:buFont typeface="Wingdings" panose="05000000000000000000" pitchFamily="2" charset="2"/>
              <a:buChar char="§"/>
            </a:pPr>
            <a:r>
              <a:rPr lang="es-MX" dirty="0" smtClean="0"/>
              <a:t>Se auto-identificaron </a:t>
            </a:r>
            <a:r>
              <a:rPr lang="es-MX" dirty="0"/>
              <a:t>como juventud y </a:t>
            </a:r>
            <a:r>
              <a:rPr lang="es-MX" b="1" dirty="0" smtClean="0"/>
              <a:t>FORJARON PARA SÍ UNA IDENTIDAD VINCULADA CON EL LIDERAZGO POLÍTICO Y LA PARTICIPACIÓN EN EL GOBIERNO UNIVERSITARIO.</a:t>
            </a:r>
          </a:p>
          <a:p>
            <a:pPr marL="285750" indent="-285750">
              <a:buFont typeface="Wingdings" panose="05000000000000000000" pitchFamily="2" charset="2"/>
              <a:buChar char="§"/>
            </a:pPr>
            <a:endParaRPr lang="es-MX" dirty="0" smtClean="0"/>
          </a:p>
          <a:p>
            <a:pPr marL="285750" indent="-285750">
              <a:buFont typeface="Wingdings" panose="05000000000000000000" pitchFamily="2" charset="2"/>
              <a:buChar char="§"/>
            </a:pPr>
            <a:r>
              <a:rPr lang="es-MX" dirty="0" smtClean="0"/>
              <a:t>Este </a:t>
            </a:r>
            <a:r>
              <a:rPr lang="es-MX" dirty="0"/>
              <a:t>acontecimiento constituye el referente obligado de las imágenes que representan la vocación y la </a:t>
            </a:r>
            <a:r>
              <a:rPr lang="es-MX" b="1" dirty="0" smtClean="0"/>
              <a:t>IDENTIDAD DE LOS ESTUDIANTES UNIVERSITARIOS LATINOAMERICANOS EN RELACIÓN CON LA LUCHA POR LA AUTONOMÍA Y POR LA UNIVERSIDAD PÚBLICA. </a:t>
            </a:r>
            <a:endParaRPr lang="es-MX" b="1" dirty="0"/>
          </a:p>
        </p:txBody>
      </p:sp>
      <p:sp>
        <p:nvSpPr>
          <p:cNvPr id="6" name="5 Rectángulo"/>
          <p:cNvSpPr/>
          <p:nvPr/>
        </p:nvSpPr>
        <p:spPr>
          <a:xfrm>
            <a:off x="5436096" y="260648"/>
            <a:ext cx="360040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DE LA IDENTIDAD EN SI A LA IDENTIDAD PARA SÍ</a:t>
            </a:r>
            <a:endParaRPr lang="es-MX" b="1" dirty="0">
              <a:solidFill>
                <a:schemeClr val="tx1"/>
              </a:solidFill>
            </a:endParaRPr>
          </a:p>
        </p:txBody>
      </p:sp>
    </p:spTree>
    <p:extLst>
      <p:ext uri="{BB962C8B-B14F-4D97-AF65-F5344CB8AC3E}">
        <p14:creationId xmlns:p14="http://schemas.microsoft.com/office/powerpoint/2010/main" val="83296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 y="0"/>
            <a:ext cx="9143998" cy="908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t>1968</a:t>
            </a:r>
            <a:endParaRPr lang="es-MX" sz="4800" dirty="0"/>
          </a:p>
        </p:txBody>
      </p:sp>
      <p:sp>
        <p:nvSpPr>
          <p:cNvPr id="3" name="2 Rectángulo"/>
          <p:cNvSpPr/>
          <p:nvPr/>
        </p:nvSpPr>
        <p:spPr>
          <a:xfrm>
            <a:off x="5724128" y="1268760"/>
            <a:ext cx="3384375" cy="5632311"/>
          </a:xfrm>
          <a:prstGeom prst="rect">
            <a:avLst/>
          </a:prstGeom>
        </p:spPr>
        <p:txBody>
          <a:bodyPr wrap="square">
            <a:spAutoFit/>
          </a:bodyPr>
          <a:lstStyle/>
          <a:p>
            <a:pPr marL="285750" indent="-285750">
              <a:buFont typeface="Wingdings" panose="05000000000000000000" pitchFamily="2" charset="2"/>
              <a:buChar char="§"/>
            </a:pPr>
            <a:r>
              <a:rPr lang="es-MX" dirty="0" smtClean="0"/>
              <a:t>El </a:t>
            </a:r>
            <a:r>
              <a:rPr lang="es-MX" dirty="0"/>
              <a:t>año de 1968 representa el punto de condensación y de mayor visibilidad de la </a:t>
            </a:r>
            <a:r>
              <a:rPr lang="es-MX" dirty="0" smtClean="0"/>
              <a:t>proyección de la figura </a:t>
            </a:r>
            <a:r>
              <a:rPr lang="es-MX" dirty="0"/>
              <a:t>del estudiante universitario </a:t>
            </a:r>
            <a:r>
              <a:rPr lang="es-MX" dirty="0" smtClean="0"/>
              <a:t>a </a:t>
            </a:r>
            <a:r>
              <a:rPr lang="es-MX" dirty="0"/>
              <a:t>través de la imagen de una </a:t>
            </a:r>
            <a:r>
              <a:rPr lang="es-MX" b="1" dirty="0" smtClean="0"/>
              <a:t>JUVENTUD PELIGROSA.</a:t>
            </a:r>
          </a:p>
          <a:p>
            <a:pPr marL="285750" indent="-285750">
              <a:buFont typeface="Wingdings" panose="05000000000000000000" pitchFamily="2" charset="2"/>
              <a:buChar char="§"/>
            </a:pPr>
            <a:endParaRPr lang="es-MX" dirty="0" smtClean="0"/>
          </a:p>
          <a:p>
            <a:pPr marL="285750" indent="-285750">
              <a:buFont typeface="Wingdings" panose="05000000000000000000" pitchFamily="2" charset="2"/>
              <a:buChar char="§"/>
            </a:pPr>
            <a:r>
              <a:rPr lang="es-MX" dirty="0" smtClean="0"/>
              <a:t>Se </a:t>
            </a:r>
            <a:r>
              <a:rPr lang="es-MX" dirty="0"/>
              <a:t>les consideró incluso más peligrosos que los demás jóvenes, porque los </a:t>
            </a:r>
            <a:r>
              <a:rPr lang="es-MX" dirty="0" smtClean="0"/>
              <a:t>estudiantes</a:t>
            </a:r>
            <a:r>
              <a:rPr lang="es-MX" b="1" dirty="0" smtClean="0"/>
              <a:t> </a:t>
            </a:r>
            <a:r>
              <a:rPr lang="es-MX" dirty="0" smtClean="0"/>
              <a:t>universitarios</a:t>
            </a:r>
            <a:r>
              <a:rPr lang="es-MX" b="1" dirty="0" smtClean="0"/>
              <a:t> MOSTRARON CAPACIDAD DE EJERCER LIDERAZGO</a:t>
            </a:r>
            <a:r>
              <a:rPr lang="es-MX" dirty="0" smtClean="0"/>
              <a:t>.</a:t>
            </a:r>
          </a:p>
          <a:p>
            <a:pPr marL="285750" indent="-285750">
              <a:buFont typeface="Wingdings" panose="05000000000000000000" pitchFamily="2" charset="2"/>
              <a:buChar char="§"/>
            </a:pPr>
            <a:endParaRPr lang="es-MX" dirty="0"/>
          </a:p>
          <a:p>
            <a:pPr marL="285750" indent="-285750">
              <a:buFont typeface="Wingdings" panose="05000000000000000000" pitchFamily="2" charset="2"/>
              <a:buChar char="§"/>
            </a:pPr>
            <a:r>
              <a:rPr lang="es-MX" b="1" dirty="0" smtClean="0"/>
              <a:t>SE VISIBILIZÓ LA PARTICIPACIÓN FEMENINA</a:t>
            </a:r>
            <a:r>
              <a:rPr lang="es-MX" dirty="0" smtClean="0"/>
              <a:t> en la representación de los estudiantes universitarios y de la juventud </a:t>
            </a:r>
            <a:endParaRPr lang="es-MX" dirty="0"/>
          </a:p>
        </p:txBody>
      </p:sp>
      <p:sp>
        <p:nvSpPr>
          <p:cNvPr id="4" name="3 Rectángulo"/>
          <p:cNvSpPr/>
          <p:nvPr/>
        </p:nvSpPr>
        <p:spPr>
          <a:xfrm>
            <a:off x="755576" y="1412776"/>
            <a:ext cx="4572000" cy="5016758"/>
          </a:xfrm>
          <a:prstGeom prst="rect">
            <a:avLst/>
          </a:prstGeom>
        </p:spPr>
        <p:txBody>
          <a:bodyPr>
            <a:spAutoFit/>
          </a:bodyPr>
          <a:lstStyle/>
          <a:p>
            <a:r>
              <a:rPr lang="es-MX" sz="2000" i="1" dirty="0"/>
              <a:t>“No se trata de revueltas de pobres mandadas por los estómagos vacíos. No. Los estudiantes no se están movilizando contra una sociedad dominada por la pobreza...Se trata de rebeliones movidas por el cerebro, de </a:t>
            </a:r>
            <a:r>
              <a:rPr lang="es-MX" sz="2000" b="1" i="1" u="sng" dirty="0"/>
              <a:t>jóvenes de ambos sexos </a:t>
            </a:r>
            <a:r>
              <a:rPr lang="es-MX" sz="2000" i="1" dirty="0"/>
              <a:t>cuyo problema no es comer…Es una protesta generosa, un fenómeno enteramente nuevo que mucho me temo, ni los poderes establecidos ni las clases dominantes podrán entender, aunque muchos de sus hijos son protagonistas de la rebelión</a:t>
            </a:r>
            <a:r>
              <a:rPr lang="es-MX" sz="2000" i="1" dirty="0" smtClean="0"/>
              <a:t>.”</a:t>
            </a:r>
          </a:p>
          <a:p>
            <a:endParaRPr lang="es-MX" sz="2000" i="1" dirty="0"/>
          </a:p>
          <a:p>
            <a:r>
              <a:rPr lang="es-MX" sz="2000" i="1" dirty="0" smtClean="0"/>
              <a:t>Herbert Marcuse</a:t>
            </a:r>
            <a:br>
              <a:rPr lang="es-MX" sz="2000" i="1" dirty="0" smtClean="0"/>
            </a:br>
            <a:r>
              <a:rPr lang="es-MX" sz="2000" i="1" dirty="0" smtClean="0"/>
              <a:t>Le Monde, mayo 1968</a:t>
            </a:r>
            <a:endParaRPr lang="es-MX" sz="2000" dirty="0"/>
          </a:p>
        </p:txBody>
      </p:sp>
    </p:spTree>
    <p:extLst>
      <p:ext uri="{BB962C8B-B14F-4D97-AF65-F5344CB8AC3E}">
        <p14:creationId xmlns:p14="http://schemas.microsoft.com/office/powerpoint/2010/main" val="4259610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ruptura entre estado y juventud en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5220071"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 y="0"/>
            <a:ext cx="5364086"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t>1968</a:t>
            </a:r>
            <a:endParaRPr lang="es-MX" sz="4800" dirty="0"/>
          </a:p>
        </p:txBody>
      </p:sp>
      <p:sp>
        <p:nvSpPr>
          <p:cNvPr id="3" name="2 Rectángulo"/>
          <p:cNvSpPr/>
          <p:nvPr/>
        </p:nvSpPr>
        <p:spPr>
          <a:xfrm>
            <a:off x="5220072" y="1196752"/>
            <a:ext cx="3923928" cy="5909310"/>
          </a:xfrm>
          <a:prstGeom prst="rect">
            <a:avLst/>
          </a:prstGeom>
        </p:spPr>
        <p:txBody>
          <a:bodyPr wrap="square">
            <a:spAutoFit/>
          </a:bodyPr>
          <a:lstStyle/>
          <a:p>
            <a:pPr marL="285750" indent="-285750">
              <a:buFont typeface="Arial" panose="020B0604020202020204" pitchFamily="34" charset="0"/>
              <a:buChar char="•"/>
            </a:pPr>
            <a:r>
              <a:rPr lang="es-MX" dirty="0"/>
              <a:t>En </a:t>
            </a:r>
            <a:r>
              <a:rPr lang="es-MX" dirty="0" smtClean="0"/>
              <a:t>varios países del mundo hubo manifestaciones </a:t>
            </a:r>
            <a:r>
              <a:rPr lang="es-MX" dirty="0"/>
              <a:t>estudiantiles </a:t>
            </a:r>
            <a:r>
              <a:rPr lang="es-MX" dirty="0" smtClean="0"/>
              <a:t>que </a:t>
            </a:r>
            <a:r>
              <a:rPr lang="es-MX" dirty="0"/>
              <a:t>terminaron en </a:t>
            </a:r>
            <a:r>
              <a:rPr lang="es-MX" b="1" dirty="0" smtClean="0"/>
              <a:t>MASACRES, REPRESIONES POLICIALES Y MUERTOS</a:t>
            </a:r>
            <a:r>
              <a:rPr lang="es-MX" dirty="0" smtClean="0"/>
              <a:t>.</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Desde </a:t>
            </a:r>
            <a:r>
              <a:rPr lang="es-MX" dirty="0"/>
              <a:t>aquéllas jornadas violentas </a:t>
            </a:r>
            <a:r>
              <a:rPr lang="es-MX" dirty="0" smtClean="0"/>
              <a:t>la relación de los estudiantes con su juventud se ha ido volviendo cada vez más estrecha y su </a:t>
            </a:r>
            <a:r>
              <a:rPr lang="es-MX" b="1" dirty="0" smtClean="0"/>
              <a:t>DESCONFIANZA HACIA LAS INSTITUCIONES SE HA VUELTO CADA VEZ MAYOR.</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b="1" u="sng" dirty="0" smtClean="0"/>
              <a:t>LA CULTURA JUVENIL </a:t>
            </a:r>
            <a:r>
              <a:rPr lang="es-MX" b="1" dirty="0" smtClean="0"/>
              <a:t>DE LOS ESTUDIANTES UNIVERSITARIOS EVOCA DESEO Y VOLUNTAD DE DIFERENCIARSE DEL MUNDO INSTITUCIONAL</a:t>
            </a:r>
            <a:r>
              <a:rPr lang="es-MX" dirty="0" smtClean="0"/>
              <a:t>, </a:t>
            </a:r>
            <a:r>
              <a:rPr lang="es-MX" dirty="0"/>
              <a:t>adulto, del cual desconfían </a:t>
            </a:r>
            <a:r>
              <a:rPr lang="es-MX" dirty="0" smtClean="0"/>
              <a:t>profundamente.</a:t>
            </a:r>
            <a:endParaRPr lang="es-MX" dirty="0"/>
          </a:p>
          <a:p>
            <a:pPr marL="285750" indent="-285750">
              <a:buFont typeface="Wingdings" panose="05000000000000000000" pitchFamily="2" charset="2"/>
              <a:buChar char="§"/>
            </a:pPr>
            <a:endParaRPr lang="es-MX" dirty="0"/>
          </a:p>
        </p:txBody>
      </p:sp>
      <p:sp>
        <p:nvSpPr>
          <p:cNvPr id="4" name="3 Rectángulo"/>
          <p:cNvSpPr/>
          <p:nvPr/>
        </p:nvSpPr>
        <p:spPr>
          <a:xfrm>
            <a:off x="5220072" y="0"/>
            <a:ext cx="3923928" cy="1196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RUPTURA CON LA  INSTITUCIÓN</a:t>
            </a:r>
            <a:endParaRPr lang="es-MX" sz="2400" b="1" dirty="0"/>
          </a:p>
        </p:txBody>
      </p:sp>
    </p:spTree>
    <p:extLst>
      <p:ext uri="{BB962C8B-B14F-4D97-AF65-F5344CB8AC3E}">
        <p14:creationId xmlns:p14="http://schemas.microsoft.com/office/powerpoint/2010/main" val="246117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tendencias de la matrícula de educación superior en america la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80728"/>
            <a:ext cx="5184576"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220072" y="0"/>
            <a:ext cx="3923928" cy="645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MX" sz="2000" dirty="0" smtClean="0">
                <a:solidFill>
                  <a:schemeClr val="tx1"/>
                </a:solidFill>
              </a:rPr>
              <a:t>Demográficamente</a:t>
            </a:r>
            <a:r>
              <a:rPr lang="es-MX" sz="2000" dirty="0">
                <a:solidFill>
                  <a:schemeClr val="tx1"/>
                </a:solidFill>
              </a:rPr>
              <a:t>, el peso cuantitativo de los jóvenes en la pirámide de edades era muy importante y  </a:t>
            </a:r>
            <a:r>
              <a:rPr lang="es-MX" sz="2000" b="1" dirty="0" smtClean="0">
                <a:solidFill>
                  <a:schemeClr val="tx1"/>
                </a:solidFill>
              </a:rPr>
              <a:t>ERAN MÁS LOS QUE DEMANDABAN UNA FORMACIÓN SUPERIOR</a:t>
            </a:r>
            <a:r>
              <a:rPr lang="es-MX" sz="2000" dirty="0" smtClean="0">
                <a:solidFill>
                  <a:schemeClr val="tx1"/>
                </a:solidFill>
              </a:rPr>
              <a:t>. </a:t>
            </a:r>
          </a:p>
          <a:p>
            <a:pPr marL="285750" indent="-285750">
              <a:buFont typeface="Wingdings" panose="05000000000000000000" pitchFamily="2" charset="2"/>
              <a:buChar char="§"/>
            </a:pPr>
            <a:endParaRPr lang="es-MX" sz="2000" dirty="0" smtClean="0">
              <a:solidFill>
                <a:schemeClr val="tx1"/>
              </a:solidFill>
            </a:endParaRPr>
          </a:p>
          <a:p>
            <a:pPr marL="285750" indent="-285750">
              <a:buFont typeface="Wingdings" panose="05000000000000000000" pitchFamily="2" charset="2"/>
              <a:buChar char="§"/>
            </a:pPr>
            <a:r>
              <a:rPr lang="es-MX" sz="2000" b="1" dirty="0" smtClean="0">
                <a:solidFill>
                  <a:schemeClr val="tx1"/>
                </a:solidFill>
              </a:rPr>
              <a:t>LA MATRÍCULA DE EDUCACIÓN SUPERIOR CRECIÓ </a:t>
            </a:r>
            <a:r>
              <a:rPr lang="es-MX" sz="2000" dirty="0" smtClean="0">
                <a:solidFill>
                  <a:schemeClr val="tx1"/>
                </a:solidFill>
              </a:rPr>
              <a:t>significativamente</a:t>
            </a:r>
            <a:r>
              <a:rPr lang="es-MX" sz="2000" dirty="0">
                <a:solidFill>
                  <a:schemeClr val="tx1"/>
                </a:solidFill>
              </a:rPr>
              <a:t>, pero no por ello se universalizó</a:t>
            </a:r>
            <a:r>
              <a:rPr lang="es-MX" sz="2000" dirty="0" smtClean="0">
                <a:solidFill>
                  <a:schemeClr val="tx1"/>
                </a:solidFill>
              </a:rPr>
              <a:t>.</a:t>
            </a:r>
            <a:br>
              <a:rPr lang="es-MX" sz="2000" dirty="0" smtClean="0">
                <a:solidFill>
                  <a:schemeClr val="tx1"/>
                </a:solidFill>
              </a:rPr>
            </a:br>
            <a:endParaRPr lang="es-MX" sz="2000" dirty="0" smtClean="0">
              <a:solidFill>
                <a:schemeClr val="tx1"/>
              </a:solidFill>
            </a:endParaRPr>
          </a:p>
          <a:p>
            <a:pPr marL="285750" indent="-285750">
              <a:buFont typeface="Wingdings" panose="05000000000000000000" pitchFamily="2" charset="2"/>
              <a:buChar char="§"/>
            </a:pPr>
            <a:r>
              <a:rPr lang="es-MX" sz="2000" dirty="0" smtClean="0">
                <a:solidFill>
                  <a:schemeClr val="tx1"/>
                </a:solidFill>
              </a:rPr>
              <a:t>Con todo, esa </a:t>
            </a:r>
            <a:r>
              <a:rPr lang="es-MX" sz="2000" dirty="0">
                <a:solidFill>
                  <a:schemeClr val="tx1"/>
                </a:solidFill>
              </a:rPr>
              <a:t>“masa” de </a:t>
            </a:r>
            <a:r>
              <a:rPr lang="es-MX" sz="2000" dirty="0" smtClean="0">
                <a:solidFill>
                  <a:schemeClr val="tx1"/>
                </a:solidFill>
              </a:rPr>
              <a:t>estudiantes </a:t>
            </a:r>
            <a:r>
              <a:rPr lang="es-MX" sz="2000" dirty="0">
                <a:solidFill>
                  <a:schemeClr val="tx1"/>
                </a:solidFill>
              </a:rPr>
              <a:t>contenía </a:t>
            </a:r>
            <a:r>
              <a:rPr lang="es-MX" sz="2000" dirty="0" smtClean="0">
                <a:solidFill>
                  <a:schemeClr val="tx1"/>
                </a:solidFill>
              </a:rPr>
              <a:t>jóvenes </a:t>
            </a:r>
            <a:r>
              <a:rPr lang="es-MX" sz="2000" dirty="0">
                <a:solidFill>
                  <a:schemeClr val="tx1"/>
                </a:solidFill>
              </a:rPr>
              <a:t>procedentes de </a:t>
            </a:r>
            <a:r>
              <a:rPr lang="es-MX" sz="2000" b="1" dirty="0" smtClean="0">
                <a:solidFill>
                  <a:schemeClr val="tx1"/>
                </a:solidFill>
              </a:rPr>
              <a:t>NUEVOS SECTORES SOCIALES que hasta entonces habían estado excluidos de la universidad.</a:t>
            </a:r>
            <a:endParaRPr lang="es-MX" sz="2000" b="1" dirty="0">
              <a:solidFill>
                <a:schemeClr val="tx1"/>
              </a:solidFill>
            </a:endParaRPr>
          </a:p>
        </p:txBody>
      </p:sp>
      <p:sp>
        <p:nvSpPr>
          <p:cNvPr id="6" name="5 Rectángulo"/>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Rama, Claudio (2007), “Las tendencias de la Educación Superior”</a:t>
            </a:r>
            <a:endParaRPr lang="es-MX" dirty="0">
              <a:solidFill>
                <a:schemeClr val="tx1"/>
              </a:solidFill>
            </a:endParaRPr>
          </a:p>
        </p:txBody>
      </p:sp>
      <p:sp>
        <p:nvSpPr>
          <p:cNvPr id="7" name="6 Rectángulo"/>
          <p:cNvSpPr/>
          <p:nvPr/>
        </p:nvSpPr>
        <p:spPr>
          <a:xfrm>
            <a:off x="0" y="0"/>
            <a:ext cx="5220072" cy="1124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rPr>
              <a:t>“MASIFICACIÓN”</a:t>
            </a:r>
            <a:endParaRPr lang="es-MX" sz="3200" dirty="0">
              <a:solidFill>
                <a:schemeClr val="tx1"/>
              </a:solidFill>
            </a:endParaRPr>
          </a:p>
        </p:txBody>
      </p:sp>
    </p:spTree>
    <p:extLst>
      <p:ext uri="{BB962C8B-B14F-4D97-AF65-F5344CB8AC3E}">
        <p14:creationId xmlns:p14="http://schemas.microsoft.com/office/powerpoint/2010/main" val="656262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1046</Words>
  <Application>Microsoft Office PowerPoint</Application>
  <PresentationFormat>Presentación en pantalla (4:3)</PresentationFormat>
  <Paragraphs>118</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ESTUDIANTES UNIVERSITARIOS</dc:title>
  <dc:creator>linda</dc:creator>
  <cp:lastModifiedBy>linda</cp:lastModifiedBy>
  <cp:revision>61</cp:revision>
  <dcterms:created xsi:type="dcterms:W3CDTF">2016-10-25T00:02:59Z</dcterms:created>
  <dcterms:modified xsi:type="dcterms:W3CDTF">2016-10-28T01:07:56Z</dcterms:modified>
</cp:coreProperties>
</file>