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72" r:id="rId8"/>
    <p:sldId id="279" r:id="rId9"/>
    <p:sldId id="259" r:id="rId10"/>
    <p:sldId id="269" r:id="rId11"/>
    <p:sldId id="270" r:id="rId12"/>
    <p:sldId id="268" r:id="rId13"/>
    <p:sldId id="278" r:id="rId14"/>
    <p:sldId id="280" r:id="rId15"/>
    <p:sldId id="281" r:id="rId16"/>
    <p:sldId id="271" r:id="rId17"/>
    <p:sldId id="266" r:id="rId18"/>
    <p:sldId id="267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28" y="-1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Administración educativa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82.0</c:v>
                </c:pt>
                <c:pt idx="1">
                  <c:v>15.6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Educación Indígena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93.0</c:v>
                </c:pt>
                <c:pt idx="1">
                  <c:v>7.0</c:v>
                </c:pt>
                <c:pt idx="2">
                  <c:v>0.0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Pedagogía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92.7</c:v>
                </c:pt>
                <c:pt idx="1">
                  <c:v>4.7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Psicología Educativa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88.6</c:v>
                </c:pt>
                <c:pt idx="1">
                  <c:v>9.3</c:v>
                </c:pt>
                <c:pt idx="2">
                  <c:v>1.7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Sociología de la Educación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80.4</c:v>
                </c:pt>
                <c:pt idx="1">
                  <c:v>17.6</c:v>
                </c:pt>
                <c:pt idx="2">
                  <c:v>2.0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Educación e Intervención Pedagógica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Jóvenes (17 a 28 años)</c:v>
                </c:pt>
                <c:pt idx="1">
                  <c:v>Adultos 1 (29 a 43 años)</c:v>
                </c:pt>
                <c:pt idx="2">
                  <c:v>Adultos 2 (44 a 60 años)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30.0</c:v>
                </c:pt>
                <c:pt idx="1">
                  <c:v>50.5</c:v>
                </c:pt>
                <c:pt idx="2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pyramid"/>
        <c:axId val="2124436760"/>
        <c:axId val="2124433064"/>
        <c:axId val="0"/>
      </c:bar3DChart>
      <c:catAx>
        <c:axId val="2124436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24433064"/>
        <c:crosses val="autoZero"/>
        <c:auto val="1"/>
        <c:lblAlgn val="ctr"/>
        <c:lblOffset val="100"/>
        <c:noMultiLvlLbl val="0"/>
      </c:catAx>
      <c:valAx>
        <c:axId val="212443306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2124436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Estado</a:t>
            </a:r>
            <a:r>
              <a:rPr lang="en-US" baseline="0"/>
              <a:t> </a:t>
            </a:r>
            <a:r>
              <a:rPr lang="en-US"/>
              <a:t>Civil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Columna3</c:v>
                </c:pt>
              </c:strCache>
            </c:strRef>
          </c:tx>
          <c:dPt>
            <c:idx val="2"/>
            <c:bubble3D val="0"/>
            <c:explosion val="27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Soltero</c:v>
                </c:pt>
                <c:pt idx="1">
                  <c:v>Casado/Unión Libre</c:v>
                </c:pt>
                <c:pt idx="2">
                  <c:v>Separados, Divorciados/Viudos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0.800239234449761</c:v>
                </c:pt>
                <c:pt idx="1">
                  <c:v>0.1758</c:v>
                </c:pt>
                <c:pt idx="2">
                  <c:v>0.0239234449760765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2158792650919"/>
          <c:y val="0.0310823935074683"/>
          <c:w val="0.286742631968078"/>
          <c:h val="0.804279051638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[Libro1]Hoja1!$B$1</c:f>
              <c:strCache>
                <c:ptCount val="1"/>
                <c:pt idx="0">
                  <c:v>Básica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[Libro1]Hoja1!$B$2:$B$7</c:f>
              <c:numCache>
                <c:formatCode>0.00%</c:formatCode>
                <c:ptCount val="6"/>
                <c:pt idx="0">
                  <c:v>0.201</c:v>
                </c:pt>
                <c:pt idx="1">
                  <c:v>0.2157</c:v>
                </c:pt>
                <c:pt idx="2">
                  <c:v>0.1719</c:v>
                </c:pt>
                <c:pt idx="3">
                  <c:v>0.1791</c:v>
                </c:pt>
                <c:pt idx="4">
                  <c:v>0.386</c:v>
                </c:pt>
                <c:pt idx="5">
                  <c:v>0.065</c:v>
                </c:pt>
              </c:numCache>
            </c:numRef>
          </c:val>
        </c:ser>
        <c:ser>
          <c:idx val="1"/>
          <c:order val="1"/>
          <c:tx>
            <c:strRef>
              <c:f>[Libro1]Hoja1!$C$1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[Libro1]Hoja1!$C$2:$C$7</c:f>
              <c:numCache>
                <c:formatCode>0.00%</c:formatCode>
                <c:ptCount val="6"/>
                <c:pt idx="0">
                  <c:v>0.4541</c:v>
                </c:pt>
                <c:pt idx="1">
                  <c:v>0.4118</c:v>
                </c:pt>
                <c:pt idx="2">
                  <c:v>0.4688</c:v>
                </c:pt>
                <c:pt idx="3">
                  <c:v>0.4981</c:v>
                </c:pt>
                <c:pt idx="4">
                  <c:v>0.4035</c:v>
                </c:pt>
                <c:pt idx="5">
                  <c:v>0.4211</c:v>
                </c:pt>
              </c:numCache>
            </c:numRef>
          </c:val>
        </c:ser>
        <c:ser>
          <c:idx val="2"/>
          <c:order val="2"/>
          <c:tx>
            <c:strRef>
              <c:f>[Libro1]Hoja1!$D$1</c:f>
              <c:strCache>
                <c:ptCount val="1"/>
                <c:pt idx="0">
                  <c:v>Avanzada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[Libro1]Hoja1!$D$2:$D$7</c:f>
              <c:numCache>
                <c:formatCode>0.00%</c:formatCode>
                <c:ptCount val="6"/>
                <c:pt idx="0">
                  <c:v>0.338</c:v>
                </c:pt>
                <c:pt idx="1">
                  <c:v>0.3333</c:v>
                </c:pt>
                <c:pt idx="2">
                  <c:v>0.3438</c:v>
                </c:pt>
                <c:pt idx="3">
                  <c:v>0.3172</c:v>
                </c:pt>
                <c:pt idx="4">
                  <c:v>0.193</c:v>
                </c:pt>
                <c:pt idx="5">
                  <c:v>0.5108</c:v>
                </c:pt>
              </c:numCache>
            </c:numRef>
          </c:val>
        </c:ser>
        <c:ser>
          <c:idx val="3"/>
          <c:order val="3"/>
          <c:tx>
            <c:strRef>
              <c:f>[Libro1]Hoja1!$E$1</c:f>
              <c:strCache>
                <c:ptCount val="1"/>
                <c:pt idx="0">
                  <c:v>Nula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[Libro1]Hoja1!$E$2:$E$7</c:f>
              <c:numCache>
                <c:formatCode>0.00%</c:formatCode>
                <c:ptCount val="6"/>
                <c:pt idx="0">
                  <c:v>0.0069</c:v>
                </c:pt>
                <c:pt idx="1">
                  <c:v>0.0392</c:v>
                </c:pt>
                <c:pt idx="2">
                  <c:v>0.0156</c:v>
                </c:pt>
                <c:pt idx="3">
                  <c:v>0.0056</c:v>
                </c:pt>
                <c:pt idx="4">
                  <c:v>0.0175</c:v>
                </c:pt>
                <c:pt idx="5">
                  <c:v>0.0031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5370296"/>
        <c:axId val="-2135367176"/>
        <c:axId val="0"/>
      </c:bar3DChart>
      <c:catAx>
        <c:axId val="-2135370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5367176"/>
        <c:crosses val="autoZero"/>
        <c:auto val="1"/>
        <c:lblAlgn val="ctr"/>
        <c:lblOffset val="100"/>
        <c:noMultiLvlLbl val="0"/>
      </c:catAx>
      <c:valAx>
        <c:axId val="-213536717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-2135370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[Libro1]Hoja1!$B$1</c:f>
              <c:strCache>
                <c:ptCount val="1"/>
                <c:pt idx="0">
                  <c:v>Básica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[Libro1]Hoja1!$B$2:$B$7</c:f>
              <c:numCache>
                <c:formatCode>0.00%</c:formatCode>
                <c:ptCount val="6"/>
                <c:pt idx="0">
                  <c:v>0.312</c:v>
                </c:pt>
                <c:pt idx="1">
                  <c:v>0.2941</c:v>
                </c:pt>
                <c:pt idx="2">
                  <c:v>0.2578</c:v>
                </c:pt>
                <c:pt idx="3">
                  <c:v>0.3433</c:v>
                </c:pt>
                <c:pt idx="4">
                  <c:v>0.5088</c:v>
                </c:pt>
                <c:pt idx="5">
                  <c:v>0.0991</c:v>
                </c:pt>
              </c:numCache>
            </c:numRef>
          </c:val>
        </c:ser>
        <c:ser>
          <c:idx val="1"/>
          <c:order val="1"/>
          <c:tx>
            <c:strRef>
              <c:f>[Libro1]Hoja1!$C$1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[Libro1]Hoja1!$C$2:$C$7</c:f>
              <c:numCache>
                <c:formatCode>0.00%</c:formatCode>
                <c:ptCount val="6"/>
                <c:pt idx="0">
                  <c:v>0.4506</c:v>
                </c:pt>
                <c:pt idx="1">
                  <c:v>0.4902</c:v>
                </c:pt>
                <c:pt idx="2">
                  <c:v>0.4922</c:v>
                </c:pt>
                <c:pt idx="3">
                  <c:v>0.4384</c:v>
                </c:pt>
                <c:pt idx="4">
                  <c:v>0.2632</c:v>
                </c:pt>
                <c:pt idx="5">
                  <c:v>0.3901</c:v>
                </c:pt>
              </c:numCache>
            </c:numRef>
          </c:val>
        </c:ser>
        <c:ser>
          <c:idx val="2"/>
          <c:order val="2"/>
          <c:tx>
            <c:strRef>
              <c:f>[Libro1]Hoja1!$D$1</c:f>
              <c:strCache>
                <c:ptCount val="1"/>
                <c:pt idx="0">
                  <c:v>Avanzada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[Libro1]Hoja1!$D$2:$D$7</c:f>
              <c:numCache>
                <c:formatCode>0.00%</c:formatCode>
                <c:ptCount val="6"/>
                <c:pt idx="0">
                  <c:v>0.1837</c:v>
                </c:pt>
                <c:pt idx="1">
                  <c:v>0.1961</c:v>
                </c:pt>
                <c:pt idx="2">
                  <c:v>0.2109</c:v>
                </c:pt>
                <c:pt idx="3">
                  <c:v>0.1866</c:v>
                </c:pt>
                <c:pt idx="4">
                  <c:v>0.1754</c:v>
                </c:pt>
                <c:pt idx="5">
                  <c:v>0.5015</c:v>
                </c:pt>
              </c:numCache>
            </c:numRef>
          </c:val>
        </c:ser>
        <c:ser>
          <c:idx val="3"/>
          <c:order val="3"/>
          <c:tx>
            <c:strRef>
              <c:f>[Libro1]Hoja1!$E$1</c:f>
              <c:strCache>
                <c:ptCount val="1"/>
                <c:pt idx="0">
                  <c:v>Nula</c:v>
                </c:pt>
              </c:strCache>
            </c:strRef>
          </c:tx>
          <c:invertIfNegative val="0"/>
          <c:cat>
            <c:strRef>
              <c:f>[Libro1]Hoja1!$A$2:$A$7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[Libro1]Hoja1!$E$2:$E$7</c:f>
              <c:numCache>
                <c:formatCode>0.00%</c:formatCode>
                <c:ptCount val="6"/>
                <c:pt idx="0">
                  <c:v>0.0537</c:v>
                </c:pt>
                <c:pt idx="1">
                  <c:v>0.0196</c:v>
                </c:pt>
                <c:pt idx="2">
                  <c:v>0.0391</c:v>
                </c:pt>
                <c:pt idx="3">
                  <c:v>0.0317</c:v>
                </c:pt>
                <c:pt idx="4">
                  <c:v>0.0526</c:v>
                </c:pt>
                <c:pt idx="5">
                  <c:v>0.0093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5325992"/>
        <c:axId val="-2135322872"/>
        <c:axId val="0"/>
      </c:bar3DChart>
      <c:catAx>
        <c:axId val="-2135325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5322872"/>
        <c:crosses val="autoZero"/>
        <c:auto val="1"/>
        <c:lblAlgn val="ctr"/>
        <c:lblOffset val="100"/>
        <c:noMultiLvlLbl val="0"/>
      </c:catAx>
      <c:valAx>
        <c:axId val="-2135322872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-2135325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[Libro1]Hoja1!$I$1</c:f>
              <c:strCache>
                <c:ptCount val="1"/>
                <c:pt idx="0">
                  <c:v>Básica</c:v>
                </c:pt>
              </c:strCache>
            </c:strRef>
          </c:tx>
          <c:invertIfNegative val="0"/>
          <c:cat>
            <c:strRef>
              <c:f>[Libro1]Hoja1!$H$2:$H$7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[Libro1]Hoja1!$I$2:$I$7</c:f>
              <c:numCache>
                <c:formatCode>0.00%</c:formatCode>
                <c:ptCount val="6"/>
                <c:pt idx="0">
                  <c:v>0.4188</c:v>
                </c:pt>
                <c:pt idx="1">
                  <c:v>0.0282</c:v>
                </c:pt>
                <c:pt idx="2">
                  <c:v>0.0682</c:v>
                </c:pt>
                <c:pt idx="3">
                  <c:v>0.3365</c:v>
                </c:pt>
                <c:pt idx="4">
                  <c:v>0.0565</c:v>
                </c:pt>
                <c:pt idx="5">
                  <c:v>0.0918</c:v>
                </c:pt>
              </c:numCache>
            </c:numRef>
          </c:val>
        </c:ser>
        <c:ser>
          <c:idx val="1"/>
          <c:order val="1"/>
          <c:tx>
            <c:strRef>
              <c:f>[Libro1]Hoja1!$J$1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cat>
            <c:strRef>
              <c:f>[Libro1]Hoja1!$H$2:$H$7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[Libro1]Hoja1!$J$2:$J$7</c:f>
              <c:numCache>
                <c:formatCode>0.00%</c:formatCode>
                <c:ptCount val="6"/>
                <c:pt idx="0">
                  <c:v>0.3197</c:v>
                </c:pt>
                <c:pt idx="1">
                  <c:v>0.0328</c:v>
                </c:pt>
                <c:pt idx="2">
                  <c:v>0.0888</c:v>
                </c:pt>
                <c:pt idx="3">
                  <c:v>0.3347</c:v>
                </c:pt>
                <c:pt idx="4">
                  <c:v>0.0301</c:v>
                </c:pt>
                <c:pt idx="5">
                  <c:v>0.194</c:v>
                </c:pt>
              </c:numCache>
            </c:numRef>
          </c:val>
        </c:ser>
        <c:ser>
          <c:idx val="2"/>
          <c:order val="2"/>
          <c:tx>
            <c:strRef>
              <c:f>[Libro1]Hoja1!$K$1</c:f>
              <c:strCache>
                <c:ptCount val="1"/>
                <c:pt idx="0">
                  <c:v>Avanzada</c:v>
                </c:pt>
              </c:strCache>
            </c:strRef>
          </c:tx>
          <c:invertIfNegative val="0"/>
          <c:cat>
            <c:strRef>
              <c:f>[Libro1]Hoja1!$H$2:$H$7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[Libro1]Hoja1!$K$2:$K$7</c:f>
              <c:numCache>
                <c:formatCode>0.00%</c:formatCode>
                <c:ptCount val="6"/>
                <c:pt idx="0">
                  <c:v>0.323</c:v>
                </c:pt>
                <c:pt idx="1">
                  <c:v>0.0267</c:v>
                </c:pt>
                <c:pt idx="2">
                  <c:v>0.0638</c:v>
                </c:pt>
                <c:pt idx="3">
                  <c:v>0.2881</c:v>
                </c:pt>
                <c:pt idx="4">
                  <c:v>0.0144</c:v>
                </c:pt>
                <c:pt idx="5">
                  <c:v>0.284</c:v>
                </c:pt>
              </c:numCache>
            </c:numRef>
          </c:val>
        </c:ser>
        <c:ser>
          <c:idx val="3"/>
          <c:order val="3"/>
          <c:tx>
            <c:strRef>
              <c:f>[Libro1]Hoja1!$L$1</c:f>
              <c:strCache>
                <c:ptCount val="1"/>
                <c:pt idx="0">
                  <c:v>Nula</c:v>
                </c:pt>
              </c:strCache>
            </c:strRef>
          </c:tx>
          <c:invertIfNegative val="0"/>
          <c:cat>
            <c:strRef>
              <c:f>[Libro1]Hoja1!$H$2:$H$7</c:f>
              <c:strCache>
                <c:ptCount val="6"/>
                <c:pt idx="0">
                  <c:v>PEDAGOGÍA</c:v>
                </c:pt>
                <c:pt idx="1">
                  <c:v>SOCIOLOGÍA DE LA EDUCACIÓN</c:v>
                </c:pt>
                <c:pt idx="2">
                  <c:v>ADMINISTRACIÓN EDUCATIVA</c:v>
                </c:pt>
                <c:pt idx="3">
                  <c:v>PSICOLOGÍA EDUCATIVA PLAN 2009</c:v>
                </c:pt>
                <c:pt idx="4">
                  <c:v>EDUCACIÓN INDÍGENA</c:v>
                </c:pt>
                <c:pt idx="5">
                  <c:v>EDUCACIÓN E INNOVACIÓN PEDAGÓGICA</c:v>
                </c:pt>
              </c:strCache>
            </c:strRef>
          </c:cat>
          <c:val>
            <c:numRef>
              <c:f>[Libro1]Hoja1!$L$2:$L$7</c:f>
              <c:numCache>
                <c:formatCode>0.00%</c:formatCode>
                <c:ptCount val="6"/>
                <c:pt idx="0">
                  <c:v>0.2759</c:v>
                </c:pt>
                <c:pt idx="1">
                  <c:v>0.069</c:v>
                </c:pt>
                <c:pt idx="2">
                  <c:v>0.1034</c:v>
                </c:pt>
                <c:pt idx="3">
                  <c:v>0.2759</c:v>
                </c:pt>
                <c:pt idx="4">
                  <c:v>0.1379</c:v>
                </c:pt>
                <c:pt idx="5">
                  <c:v>0.1379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5281160"/>
        <c:axId val="-2135278040"/>
        <c:axId val="0"/>
      </c:bar3DChart>
      <c:catAx>
        <c:axId val="-2135281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5278040"/>
        <c:crosses val="autoZero"/>
        <c:auto val="1"/>
        <c:lblAlgn val="ctr"/>
        <c:lblOffset val="100"/>
        <c:noMultiLvlLbl val="0"/>
      </c:catAx>
      <c:valAx>
        <c:axId val="-213527804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-2135281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32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9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5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82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82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4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44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19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33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66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FFA3-B680-41DE-B974-E573FBB5D939}" type="datetimeFigureOut">
              <a:rPr lang="es-MX" smtClean="0"/>
              <a:t>04/09/15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F43E-89F6-4EF9-BBD3-BED95B3931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 smtClean="0"/>
              <a:t>Universidad Pedagógica Nacional </a:t>
            </a:r>
            <a:br>
              <a:rPr lang="es-MX" sz="4800" dirty="0" smtClean="0"/>
            </a:br>
            <a:r>
              <a:rPr lang="es-MX" sz="4800" dirty="0" smtClean="0"/>
              <a:t>Unidad Ajusco</a:t>
            </a:r>
            <a:br>
              <a:rPr lang="es-MX" sz="4800" dirty="0" smtClean="0"/>
            </a:br>
            <a:r>
              <a:rPr lang="es-MX" sz="4800" dirty="0" smtClean="0"/>
              <a:t>Los estudiantes de nuevo ingreso. 2015</a:t>
            </a:r>
            <a:br>
              <a:rPr lang="es-MX" sz="4800" dirty="0" smtClean="0"/>
            </a:br>
            <a:endParaRPr lang="es-MX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 smtClean="0"/>
              <a:t>Andrés Lozano Medina</a:t>
            </a:r>
          </a:p>
          <a:p>
            <a:pPr algn="r"/>
            <a:r>
              <a:rPr lang="es-MX" dirty="0" smtClean="0"/>
              <a:t>Mónica Lozano Medina</a:t>
            </a:r>
          </a:p>
          <a:p>
            <a:pPr algn="r"/>
            <a:r>
              <a:rPr lang="es-MX" dirty="0" smtClean="0"/>
              <a:t>Yolanda Quiroz Arce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859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origen y demográficos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MX" sz="3200" dirty="0" smtClean="0"/>
              <a:t>Estado civil por licenciatura</a:t>
            </a:r>
            <a:endParaRPr lang="es-MX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9572941"/>
              </p:ext>
            </p:extLst>
          </p:nvPr>
        </p:nvGraphicFramePr>
        <p:xfrm>
          <a:off x="6172200" y="1825625"/>
          <a:ext cx="5181600" cy="429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069"/>
                <a:gridCol w="1206731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Solteros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Casado/Unión Libre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Separados, Divorciados/Viudos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Administración Educativa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85.16%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12.50%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Indígena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92.98%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5.26%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Pedagogía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90.99%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7.80%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1.21%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Sociología de la Educación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84.31%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15.69%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Psicología Educativa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88.81%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8.40%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2.80%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e Innovación</a:t>
                      </a:r>
                      <a:r>
                        <a:rPr lang="es-MX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Pedagógica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40.87%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54.80%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4.33%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490462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80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origen y demográficos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MX" sz="3200" dirty="0" smtClean="0"/>
              <a:t>Pertenencia a Grupo Étnico</a:t>
            </a:r>
            <a:endParaRPr lang="es-MX" sz="32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053725"/>
              </p:ext>
            </p:extLst>
          </p:nvPr>
        </p:nvGraphicFramePr>
        <p:xfrm>
          <a:off x="838200" y="1607554"/>
          <a:ext cx="9705467" cy="50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667"/>
                <a:gridCol w="2628900"/>
                <a:gridCol w="2628900"/>
              </a:tblGrid>
              <a:tr h="1076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2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pertenece a grupo étnico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Pertenece a un grupo étnico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ADMINISTRACIÓN EDUCATIVA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89.06%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10.94%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INDÍGENA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28.07%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71.93%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PEDAGOGÍA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91.16%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8.84%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SOCIOLOGÍA DE LA EDUCACIÓN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88.24%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11.76%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PSICOLOGÍA EDUCATIVA PLAN 2009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90.11%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9.89%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E INNOVACIÓN PEDAGÓGICA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87.62%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12.38%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02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origen y demográficos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MX" sz="3200" dirty="0" smtClean="0"/>
              <a:t>Procedencia de los estudiantes</a:t>
            </a:r>
            <a:endParaRPr lang="es-MX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07120"/>
              </p:ext>
            </p:extLst>
          </p:nvPr>
        </p:nvGraphicFramePr>
        <p:xfrm>
          <a:off x="838200" y="1825625"/>
          <a:ext cx="10515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442258"/>
                <a:gridCol w="556814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Regiones </a:t>
                      </a:r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SEP-</a:t>
                      </a:r>
                      <a:r>
                        <a:rPr lang="es-MX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CONEVEyT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Porcentaje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Entidades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Norte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0.72%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Chihuahua, Coahuila, Nuevo León, San Luis Potosí, Zacatecas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Noreste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0.24%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Baja California, Baja California </a:t>
                      </a: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Sur, </a:t>
                      </a: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Sinaloa, Sonora</a:t>
                      </a:r>
                      <a:r>
                        <a:rPr lang="es-MX" sz="2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Occidente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Jalisco Colima, Michoacán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DISTRITO FEDERAL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67.82%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19.44%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Central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4.90%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Guanajuato, </a:t>
                      </a: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Hidalgo, </a:t>
                      </a: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Morelos, Puebla, Querétaro, Tlaxcala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del Golfo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1.44%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Tamaulipas, </a:t>
                      </a: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Tabasco, </a:t>
                      </a: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Veracruz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del Sur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4.43%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Guerrero, </a:t>
                      </a: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Oaxaca, </a:t>
                      </a: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Chiapas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Península de Yucatán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0.18%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Quintana Roo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25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Académicos</a:t>
            </a:r>
            <a:br>
              <a:rPr lang="es-ES" dirty="0" smtClean="0"/>
            </a:br>
            <a:r>
              <a:rPr lang="es-ES" sz="3200" dirty="0" smtClean="0"/>
              <a:t>Escuela de </a:t>
            </a:r>
            <a:r>
              <a:rPr lang="es-ES" sz="3200" dirty="0" smtClean="0"/>
              <a:t>procedencia (</a:t>
            </a:r>
            <a:r>
              <a:rPr lang="es-ES" sz="2800" dirty="0" smtClean="0"/>
              <a:t>Particulares 84 / Públicas</a:t>
            </a:r>
            <a:r>
              <a:rPr lang="es-ES" sz="2800" dirty="0" smtClean="0"/>
              <a:t> 1588)</a:t>
            </a: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72416"/>
              </p:ext>
            </p:extLst>
          </p:nvPr>
        </p:nvGraphicFramePr>
        <p:xfrm>
          <a:off x="838200" y="1825625"/>
          <a:ext cx="10515600" cy="487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Tipo de orientación de la EMS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Frecuencia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Porcentaje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Escuela técnicas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0,12%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Escuelas Normales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1,20%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Instituto de Educación Media Superior(IEMS)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1,26%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Estudios de Educación Superior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1,32%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Bachilleratos Estatales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2,63%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Preparatoria abierta y a distancia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3,41%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Colegio Nacional de Educación Profesional Técnica (CONALEP)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3,41%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Colegio de Ciencias y Humanidades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4,78%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Examen Único (Acuerdo 286) /COLBACH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119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7,12%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Bachilleratos Tecnológicos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291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17,40%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Colegio de Bachilleres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457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27,33%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Bachilleratos/Preparatoria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502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30,02%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10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Datos Académicos</a:t>
            </a:r>
            <a:br>
              <a:rPr lang="es-ES" dirty="0"/>
            </a:br>
            <a:r>
              <a:rPr lang="es-ES" sz="3200" dirty="0" smtClean="0"/>
              <a:t>Primero de los hijos en educaci</a:t>
            </a:r>
            <a:r>
              <a:rPr lang="es-ES" sz="3200" dirty="0" smtClean="0"/>
              <a:t>ón superior </a:t>
            </a:r>
            <a:r>
              <a:rPr lang="es-ES" sz="2000" dirty="0" smtClean="0"/>
              <a:t>(No ajusta al 100% por no respuesta)</a:t>
            </a:r>
            <a:endParaRPr lang="es-ES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62009"/>
              </p:ext>
            </p:extLst>
          </p:nvPr>
        </p:nvGraphicFramePr>
        <p:xfrm>
          <a:off x="838200" y="1825625"/>
          <a:ext cx="10515600" cy="4467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PEDAGOGÍA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SOCIOLOGÍA DE LA EDUCACIÓN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 EDUCATIVA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PSICOLOGÍA EDUCATIVA PLAN 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EDUCACIÓN INDÍGENA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EDUCACIÓN E INNOVACIÓN PEDAGÓGICA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49.8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2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</a:t>
            </a:r>
            <a:r>
              <a:rPr lang="es-ES" dirty="0" smtClean="0"/>
              <a:t>Académicos</a:t>
            </a:r>
            <a:br>
              <a:rPr lang="es-ES" dirty="0" smtClean="0"/>
            </a:br>
            <a:r>
              <a:rPr lang="es-ES" sz="3200" dirty="0" smtClean="0"/>
              <a:t>Estudios superiores previos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72651"/>
              </p:ext>
            </p:extLst>
          </p:nvPr>
        </p:nvGraphicFramePr>
        <p:xfrm>
          <a:off x="838200" y="1825625"/>
          <a:ext cx="10515600" cy="3925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Estudios previos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Pasantes / Titulados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Trucos del 25% al 75%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Profesor Técnico Universitario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Licenciatura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222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346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Maestría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Doctorado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s-MX" sz="2800" dirty="0" smtClean="0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general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156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313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469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/>
              <a:t>Datos familiares </a:t>
            </a:r>
            <a:r>
              <a:rPr lang="es-MX" dirty="0"/>
              <a:t/>
            </a:r>
            <a:br>
              <a:rPr lang="es-MX" dirty="0"/>
            </a:br>
            <a:r>
              <a:rPr lang="es-MX" sz="3200" dirty="0"/>
              <a:t>Escolaridad </a:t>
            </a:r>
            <a:r>
              <a:rPr lang="es-MX" sz="3200" dirty="0" smtClean="0"/>
              <a:t>de los </a:t>
            </a:r>
            <a:r>
              <a:rPr lang="es-MX" sz="3200" dirty="0" smtClean="0"/>
              <a:t>padres N= 1672</a:t>
            </a:r>
            <a:endParaRPr lang="es-MX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807461"/>
              </p:ext>
            </p:extLst>
          </p:nvPr>
        </p:nvGraphicFramePr>
        <p:xfrm>
          <a:off x="838200" y="1825625"/>
          <a:ext cx="7783462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341"/>
                <a:gridCol w="1299400"/>
                <a:gridCol w="102072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Madres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Padre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 escolaridad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3.77%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Sabe leer y escribir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3.11%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2.63%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Primaria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20.22%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16.27%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Secundaria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29.61%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29.67%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Carreras cortas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19.38%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12.02%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Escuela Normal (Sin bachillerato)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2.09%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1.38%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Bachillerato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11.66%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16.27%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Escuela Normal (Con bachillerato)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2.09%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2.33%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Superior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9.45%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12.86%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Posgrado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s-MX" sz="2400" b="1" dirty="0" smtClean="0">
                          <a:effectLst/>
                          <a:latin typeface="Calibri" panose="020F0502020204030204" pitchFamily="34" charset="0"/>
                        </a:rPr>
                        <a:t>0.0 %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1.50%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21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/>
              <a:t>Datos familiares </a:t>
            </a:r>
            <a:r>
              <a:rPr lang="es-MX" dirty="0"/>
              <a:t/>
            </a:r>
            <a:br>
              <a:rPr lang="es-MX" dirty="0"/>
            </a:br>
            <a:r>
              <a:rPr lang="es-MX" sz="3200" dirty="0"/>
              <a:t>Ingreso </a:t>
            </a:r>
            <a:r>
              <a:rPr lang="es-MX" sz="3200" dirty="0" smtClean="0"/>
              <a:t>familiar</a:t>
            </a:r>
            <a:endParaRPr lang="es-MX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645473"/>
              </p:ext>
            </p:extLst>
          </p:nvPr>
        </p:nvGraphicFramePr>
        <p:xfrm>
          <a:off x="838200" y="1825625"/>
          <a:ext cx="8200390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15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Salarios mínimos 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Frecuencia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Porcentaje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Menos de $2,131.00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11.66%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$2,132.00 - $4,262.00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27.09%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$4,263.00 - $6,393.00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23.56%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$6,394.00 - $8,524.00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15.43%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$8,525.00 - $10,655.00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12.56%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Más de $10,655.00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9.69%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general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1672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0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Datos </a:t>
            </a:r>
            <a:r>
              <a:rPr lang="es-ES" dirty="0" smtClean="0"/>
              <a:t>laborales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MX" sz="3600" dirty="0" smtClean="0"/>
              <a:t>Estudiantes por grupo de edad y condición laboral</a:t>
            </a:r>
            <a:r>
              <a:rPr lang="es-MX" dirty="0" smtClean="0"/>
              <a:t>.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32064"/>
              </p:ext>
            </p:extLst>
          </p:nvPr>
        </p:nvGraphicFramePr>
        <p:xfrm>
          <a:off x="838200" y="1825625"/>
          <a:ext cx="10515600" cy="434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de edad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Trabajan N= 781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s-MX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trabajan N= 891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a 23 años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41.10%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80.58%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a 28 años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21.51%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11.11%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a 33 años 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12.42%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4.26%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a 38 años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8.96%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1.12%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a 43 años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6.02%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a 48  años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4.61%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0.90%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a 53 años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3.20%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a 58 años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1.54%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5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Habilidades y uso de </a:t>
            </a:r>
            <a:r>
              <a:rPr lang="es-ES" dirty="0" smtClean="0"/>
              <a:t>tecnología</a:t>
            </a:r>
            <a:br>
              <a:rPr lang="es-ES" dirty="0" smtClean="0"/>
            </a:br>
            <a:r>
              <a:rPr lang="es-ES" sz="3200" dirty="0" smtClean="0"/>
              <a:t>Uso de Software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87639"/>
              </p:ext>
            </p:extLst>
          </p:nvPr>
        </p:nvGraphicFramePr>
        <p:xfrm>
          <a:off x="838200" y="1825625"/>
          <a:ext cx="10311962" cy="427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199"/>
                <a:gridCol w="1411965"/>
                <a:gridCol w="1231900"/>
                <a:gridCol w="1690540"/>
                <a:gridCol w="1231900"/>
                <a:gridCol w="1502229"/>
                <a:gridCol w="1502229"/>
              </a:tblGrid>
              <a:tr h="160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Nivel de conocimiento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Procesador de textos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Porcentaje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Hoja de calculo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Porcentaje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Presentación de diapositivas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Porcentaje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67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Nula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1.20%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5.68%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1.14%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67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Básica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389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23.27%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722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43.18%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277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16.57%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67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825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49.34%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708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42.34%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755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45.16%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67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Avanzada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438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26.20%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8.79%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621</a:t>
                      </a:r>
                      <a:endParaRPr lang="es-MX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37.14%</a:t>
                      </a:r>
                      <a:endParaRPr lang="es-MX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26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4" b="6444"/>
          <a:stretch>
            <a:fillRect/>
          </a:stretch>
        </p:blipFill>
        <p:spPr bwMode="auto">
          <a:xfrm>
            <a:off x="773031" y="375357"/>
            <a:ext cx="10541082" cy="627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54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Habilidades y uso de </a:t>
            </a:r>
            <a:r>
              <a:rPr lang="es-ES" dirty="0" smtClean="0"/>
              <a:t>tecnología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P</a:t>
            </a:r>
            <a:r>
              <a:rPr lang="es-ES" sz="3200" dirty="0" smtClean="0"/>
              <a:t>ara navegar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82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Habilidades y uso de </a:t>
            </a:r>
            <a:r>
              <a:rPr lang="es-ES" dirty="0" smtClean="0"/>
              <a:t>tecnología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Para usar periféricos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45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Habilidades y uso de </a:t>
            </a:r>
            <a:r>
              <a:rPr lang="es-ES" dirty="0" smtClean="0"/>
              <a:t>tecnología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Para compartir archivos</a:t>
            </a:r>
            <a:endParaRPr lang="es-ES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31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Programas que ofrecen las Unidades UPN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Licenciatura en Educación Preescolar y Primaria para el Medio Indígena. Plan 1990.</a:t>
            </a:r>
          </a:p>
          <a:p>
            <a:r>
              <a:rPr lang="es-MX" dirty="0"/>
              <a:t>Licenciatura en Educación. Plan 1994. (sólo se ofrece en algunos Estados)</a:t>
            </a:r>
          </a:p>
          <a:p>
            <a:r>
              <a:rPr lang="es-MX" dirty="0"/>
              <a:t>Licenciatura en Intervención Educativa, </a:t>
            </a:r>
            <a:r>
              <a:rPr lang="es-MX" dirty="0" smtClean="0"/>
              <a:t>Plan 2002</a:t>
            </a:r>
          </a:p>
          <a:p>
            <a:pPr lvl="1"/>
            <a:r>
              <a:rPr lang="es-MX" dirty="0" smtClean="0"/>
              <a:t>Educación </a:t>
            </a:r>
            <a:r>
              <a:rPr lang="es-MX" dirty="0"/>
              <a:t>para jóvenes y </a:t>
            </a:r>
            <a:r>
              <a:rPr lang="es-MX" dirty="0" smtClean="0"/>
              <a:t>adultos.</a:t>
            </a:r>
          </a:p>
          <a:p>
            <a:pPr lvl="1"/>
            <a:r>
              <a:rPr lang="es-MX" dirty="0" smtClean="0"/>
              <a:t>Educación </a:t>
            </a:r>
            <a:r>
              <a:rPr lang="es-MX" dirty="0"/>
              <a:t>inclusiva, </a:t>
            </a:r>
            <a:endParaRPr lang="es-MX" dirty="0" smtClean="0"/>
          </a:p>
          <a:p>
            <a:pPr lvl="1"/>
            <a:r>
              <a:rPr lang="es-MX" dirty="0"/>
              <a:t>O</a:t>
            </a:r>
            <a:r>
              <a:rPr lang="es-MX" dirty="0" smtClean="0"/>
              <a:t>rientación </a:t>
            </a:r>
            <a:r>
              <a:rPr lang="es-MX" dirty="0"/>
              <a:t>educativa, </a:t>
            </a:r>
            <a:endParaRPr lang="es-MX" dirty="0" smtClean="0"/>
          </a:p>
          <a:p>
            <a:pPr lvl="1"/>
            <a:r>
              <a:rPr lang="es-MX" dirty="0"/>
              <a:t>G</a:t>
            </a:r>
            <a:r>
              <a:rPr lang="es-MX" dirty="0" smtClean="0"/>
              <a:t>estión </a:t>
            </a:r>
            <a:r>
              <a:rPr lang="es-MX" dirty="0"/>
              <a:t>educativa y </a:t>
            </a:r>
            <a:endParaRPr lang="es-MX" dirty="0" smtClean="0"/>
          </a:p>
          <a:p>
            <a:pPr lvl="1"/>
            <a:r>
              <a:rPr lang="es-MX" dirty="0"/>
              <a:t>E</a:t>
            </a:r>
            <a:r>
              <a:rPr lang="es-MX" dirty="0" smtClean="0"/>
              <a:t>ducación intercultural</a:t>
            </a:r>
            <a:endParaRPr lang="es-MX" dirty="0"/>
          </a:p>
          <a:p>
            <a:r>
              <a:rPr lang="es-MX" dirty="0"/>
              <a:t>Licenciatura en Educación Primaria. Plan 2007</a:t>
            </a:r>
          </a:p>
          <a:p>
            <a:r>
              <a:rPr lang="es-MX" dirty="0"/>
              <a:t>Licenciatura en Educación Preescolar. Plan 2007</a:t>
            </a:r>
          </a:p>
          <a:p>
            <a:r>
              <a:rPr lang="es-MX" dirty="0"/>
              <a:t>Diversos programas de Posgrado: Especialización y Maestría, que han sido generados a partir de 1992.</a:t>
            </a:r>
          </a:p>
          <a:p>
            <a:r>
              <a:rPr lang="es-MX" dirty="0"/>
              <a:t>Maestría en Educación Básica.</a:t>
            </a:r>
          </a:p>
          <a:p>
            <a:r>
              <a:rPr lang="es-MX" dirty="0"/>
              <a:t>Diferentes Diplomados y cursos registrados en el Catálogo Nacional de Formación Continua y Superación Profesional de Maestros de la Subsecretaría de Educación Básica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85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Programas que se ofrecen en la UPN Ajusco Licenciatura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b="0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Administración Educativa</a:t>
            </a:r>
          </a:p>
          <a:p>
            <a:r>
              <a:rPr lang="es-MX" sz="3600" b="0" strike="noStrike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Educación Indígena</a:t>
            </a:r>
            <a:endParaRPr lang="es-MX" sz="3600" b="0" dirty="0" smtClean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es-MX" sz="3600" b="0" strike="noStrike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Pedagogía</a:t>
            </a:r>
            <a:endParaRPr lang="es-MX" sz="3600" b="0" dirty="0" smtClean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es-MX" sz="3600" b="0" strike="noStrike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Psicología Educativa</a:t>
            </a:r>
            <a:endParaRPr lang="es-MX" sz="3600" b="0" dirty="0" smtClean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es-MX" sz="3600" b="0" strike="noStrike" dirty="0" smtClean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Sociología de la Educación</a:t>
            </a:r>
          </a:p>
          <a:p>
            <a:r>
              <a:rPr lang="es-MX" sz="3600" dirty="0" smtClean="0"/>
              <a:t>Educación e Innovación Pedagógica</a:t>
            </a:r>
          </a:p>
          <a:p>
            <a:r>
              <a:rPr lang="es-MX" sz="3600" dirty="0" smtClean="0"/>
              <a:t>Enseñanza del Francés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286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Programas que se ofrecen en la UPN Ajusco Posgrados </a:t>
            </a:r>
            <a:r>
              <a:rPr lang="es-MX" sz="2800" dirty="0" smtClean="0"/>
              <a:t>(Especialización, Maestría y Doctorado)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Género en educación</a:t>
            </a:r>
          </a:p>
          <a:p>
            <a:r>
              <a:rPr lang="es-MX" dirty="0"/>
              <a:t>Educación Ambiental</a:t>
            </a:r>
          </a:p>
          <a:p>
            <a:r>
              <a:rPr lang="es-MX" dirty="0"/>
              <a:t>Computación y Educación</a:t>
            </a:r>
          </a:p>
          <a:p>
            <a:r>
              <a:rPr lang="es-MX" dirty="0"/>
              <a:t>Evaluación Académica</a:t>
            </a:r>
          </a:p>
          <a:p>
            <a:r>
              <a:rPr lang="es-MX" dirty="0"/>
              <a:t>Orientación Educativa</a:t>
            </a:r>
          </a:p>
          <a:p>
            <a:r>
              <a:rPr lang="es-MX" dirty="0"/>
              <a:t>Proyecto Curricular en la Formación Docente</a:t>
            </a:r>
          </a:p>
          <a:p>
            <a:r>
              <a:rPr lang="es-MX" dirty="0"/>
              <a:t>Formación de Educadores de Adultos</a:t>
            </a:r>
          </a:p>
          <a:p>
            <a:r>
              <a:rPr lang="es-MX" dirty="0" smtClean="0"/>
              <a:t>Estrategias </a:t>
            </a:r>
            <a:r>
              <a:rPr lang="es-MX" dirty="0"/>
              <a:t>de Enseñanza Aprendizaje de la Historia en la Educación Básica</a:t>
            </a:r>
          </a:p>
          <a:p>
            <a:r>
              <a:rPr lang="es-MX" dirty="0"/>
              <a:t>Enseñanza de la Lengua y Literatura</a:t>
            </a:r>
          </a:p>
          <a:p>
            <a:r>
              <a:rPr lang="es-MX" dirty="0"/>
              <a:t>Educación y Derechos </a:t>
            </a:r>
            <a:r>
              <a:rPr lang="es-MX" dirty="0" smtClean="0"/>
              <a:t>Humanos</a:t>
            </a:r>
          </a:p>
          <a:p>
            <a:r>
              <a:rPr lang="es-MX" dirty="0" smtClean="0"/>
              <a:t>Maestría en Desarrollo Educativo</a:t>
            </a:r>
          </a:p>
          <a:p>
            <a:r>
              <a:rPr lang="es-MX" dirty="0" smtClean="0"/>
              <a:t>Doctorado en Educación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031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8000" dirty="0" smtClean="0">
                <a:latin typeface="Bauhaus 93" panose="04030905020B02020C02" pitchFamily="82" charset="0"/>
              </a:rPr>
              <a:t>Perfil de ingreso</a:t>
            </a:r>
          </a:p>
          <a:p>
            <a:pPr marL="0" indent="0" algn="ctr">
              <a:buNone/>
            </a:pPr>
            <a:endParaRPr lang="es-MX" sz="5400" dirty="0" smtClean="0"/>
          </a:p>
          <a:p>
            <a:pPr marL="0" indent="0" algn="ctr">
              <a:buNone/>
            </a:pPr>
            <a:r>
              <a:rPr lang="es-MX" sz="7200" dirty="0" smtClean="0">
                <a:latin typeface="Bauhaus 93" panose="04030905020B02020C02" pitchFamily="82" charset="0"/>
              </a:rPr>
              <a:t>Generación 2015</a:t>
            </a:r>
            <a:endParaRPr lang="es-MX" sz="72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2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Dimensiones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Datos </a:t>
            </a:r>
            <a:r>
              <a:rPr lang="es-ES" dirty="0"/>
              <a:t>de origen y demográficos</a:t>
            </a:r>
            <a:endParaRPr lang="es-MX" dirty="0"/>
          </a:p>
          <a:p>
            <a:pPr lvl="0"/>
            <a:r>
              <a:rPr lang="es-ES" dirty="0"/>
              <a:t>Datos familiares </a:t>
            </a:r>
            <a:endParaRPr lang="es-MX" dirty="0"/>
          </a:p>
          <a:p>
            <a:pPr lvl="0"/>
            <a:r>
              <a:rPr lang="es-ES" dirty="0"/>
              <a:t>Datos sobre vivienda </a:t>
            </a:r>
            <a:r>
              <a:rPr lang="es-ES" dirty="0" smtClean="0"/>
              <a:t>(No se presenta)</a:t>
            </a:r>
            <a:endParaRPr lang="es-MX" dirty="0"/>
          </a:p>
          <a:p>
            <a:pPr lvl="0"/>
            <a:r>
              <a:rPr lang="es-ES" dirty="0"/>
              <a:t>Datos </a:t>
            </a:r>
            <a:r>
              <a:rPr lang="es-ES" dirty="0" smtClean="0"/>
              <a:t>laborales</a:t>
            </a:r>
            <a:endParaRPr lang="es-MX" dirty="0"/>
          </a:p>
          <a:p>
            <a:pPr lvl="0"/>
            <a:r>
              <a:rPr lang="es-ES" dirty="0"/>
              <a:t>Datos académicos </a:t>
            </a:r>
            <a:endParaRPr lang="es-MX" dirty="0"/>
          </a:p>
          <a:p>
            <a:pPr lvl="0"/>
            <a:r>
              <a:rPr lang="es-ES" dirty="0"/>
              <a:t>Hábitos de estudio y medios </a:t>
            </a:r>
            <a:r>
              <a:rPr lang="es-ES" dirty="0" smtClean="0"/>
              <a:t>documentales (No se presenta)</a:t>
            </a:r>
            <a:endParaRPr lang="es-MX" dirty="0"/>
          </a:p>
          <a:p>
            <a:pPr lvl="0"/>
            <a:r>
              <a:rPr lang="es-ES" dirty="0"/>
              <a:t>Habilidades y uso de tecnología </a:t>
            </a:r>
            <a:endParaRPr lang="es-MX" dirty="0"/>
          </a:p>
          <a:p>
            <a:pPr lvl="0"/>
            <a:r>
              <a:rPr lang="es-ES" dirty="0"/>
              <a:t>Participación </a:t>
            </a:r>
            <a:r>
              <a:rPr lang="es-ES" dirty="0" smtClean="0"/>
              <a:t>social (No se presenta)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757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origen y demográficos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smtClean="0"/>
              <a:t>Distribuci</a:t>
            </a:r>
            <a:r>
              <a:rPr lang="es-ES" sz="3200" dirty="0" smtClean="0"/>
              <a:t>ón por licenciatura y sexo</a:t>
            </a:r>
            <a:endParaRPr lang="es-ES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205186"/>
              </p:ext>
            </p:extLst>
          </p:nvPr>
        </p:nvGraphicFramePr>
        <p:xfrm>
          <a:off x="838200" y="1825625"/>
          <a:ext cx="10515603" cy="4467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24"/>
                <a:gridCol w="1276934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Licenciatura/Sexo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FEMENINO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MASCULINO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PEDAGOGÍA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SOCIOLOGÍA DE LA EDUCACIÓN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 EDUCATIVA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PSICOLOGÍA EDUCATIVA PLAN 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EDUCACIÓN INDÍGENA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EDUCACIÓN E INNOVACIÓN PEDAGÓGICA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7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/>
              <a:t>Datos de origen y demográficos</a:t>
            </a:r>
            <a:r>
              <a:rPr lang="es-MX" dirty="0"/>
              <a:t/>
            </a:r>
            <a:br>
              <a:rPr lang="es-MX" dirty="0"/>
            </a:br>
            <a:r>
              <a:rPr lang="es-MX" sz="3200" dirty="0"/>
              <a:t>Edades </a:t>
            </a:r>
            <a:r>
              <a:rPr lang="es-MX" sz="3200" dirty="0" smtClean="0"/>
              <a:t>por licenciatura</a:t>
            </a:r>
            <a:endParaRPr lang="es-MX" sz="32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940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826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1052</Words>
  <Application>Microsoft Macintosh PowerPoint</Application>
  <PresentationFormat>Personalizado</PresentationFormat>
  <Paragraphs>427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Universidad Pedagógica Nacional  Unidad Ajusco Los estudiantes de nuevo ingreso. 2015 </vt:lpstr>
      <vt:lpstr>Presentación de PowerPoint</vt:lpstr>
      <vt:lpstr>Programas que ofrecen las Unidades UPN</vt:lpstr>
      <vt:lpstr>Programas que se ofrecen en la UPN Ajusco Licenciatura</vt:lpstr>
      <vt:lpstr>Programas que se ofrecen en la UPN Ajusco Posgrados (Especialización, Maestría y Doctorado)</vt:lpstr>
      <vt:lpstr>Presentación de PowerPoint</vt:lpstr>
      <vt:lpstr>Dimensiones</vt:lpstr>
      <vt:lpstr>Datos de origen y demográficos  Distribución por licenciatura y sexo</vt:lpstr>
      <vt:lpstr>Datos de origen y demográficos Edades por licenciatura</vt:lpstr>
      <vt:lpstr>Datos de origen y demográficos  Estado civil por licenciatura</vt:lpstr>
      <vt:lpstr>Datos de origen y demográficos  Pertenencia a Grupo Étnico</vt:lpstr>
      <vt:lpstr>Datos de origen y demográficos  Procedencia de los estudiantes</vt:lpstr>
      <vt:lpstr>Datos Académicos Escuela de procedencia (Particulares 84 / Públicas 1588)</vt:lpstr>
      <vt:lpstr>Datos Académicos Primero de los hijos en educación superior (No ajusta al 100% por no respuesta)</vt:lpstr>
      <vt:lpstr>Datos Académicos Estudios superiores previos</vt:lpstr>
      <vt:lpstr>Datos familiares  Escolaridad de los padres N= 1672</vt:lpstr>
      <vt:lpstr>Datos familiares  Ingreso familiar</vt:lpstr>
      <vt:lpstr>Datos laborales  Estudiantes por grupo de edad y condición laboral.</vt:lpstr>
      <vt:lpstr>Habilidades y uso de tecnología Uso de Software</vt:lpstr>
      <vt:lpstr>Habilidades y uso de tecnología Para navegar</vt:lpstr>
      <vt:lpstr>Habilidades y uso de tecnología Para usar periféricos</vt:lpstr>
      <vt:lpstr>Habilidades y uso de tecnología Para compartir archivos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Lozano Medina</dc:creator>
  <cp:lastModifiedBy>Andrés Lozano Medina</cp:lastModifiedBy>
  <cp:revision>45</cp:revision>
  <dcterms:created xsi:type="dcterms:W3CDTF">2015-08-14T18:20:48Z</dcterms:created>
  <dcterms:modified xsi:type="dcterms:W3CDTF">2015-09-04T16:44:29Z</dcterms:modified>
</cp:coreProperties>
</file>