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427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94347-CDD3-40DB-BD34-194038EEBF43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DBD4-F2A7-423A-B128-15EED61AF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07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9FEC-1540-424F-B3FB-F95EFAE97909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26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9FEC-1540-424F-B3FB-F95EFAE97909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26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09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02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33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907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86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0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7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06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17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06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4079-05B0-474A-ADAB-08D833B6DE5A}" type="datetimeFigureOut">
              <a:rPr lang="es-MX" smtClean="0"/>
              <a:t>18/08/2015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7BB5-EF4B-4BC9-B68A-9E1F91AF03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92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2457470"/>
            <a:ext cx="65527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/>
              <a:t>DE LA CONDICIÓN ESTUDIANTIL A LA CONDICIÓN JUVENIL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4572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CONSTRUCCIÓN SOCIAL DE LA JUVENTUD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5868144" y="44624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55576" y="3212976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JÓVENES</a:t>
            </a:r>
            <a:endParaRPr lang="es-MX" sz="4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4048" y="3140968"/>
            <a:ext cx="4139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ESTUDIANTES UNIVERSITARIOS</a:t>
            </a:r>
            <a:endParaRPr lang="es-MX" sz="4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386104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 smtClean="0"/>
              <a:t>De 18 años hasta 29 años adelante</a:t>
            </a:r>
            <a:endParaRPr lang="es-MX" sz="2400" i="1" dirty="0"/>
          </a:p>
        </p:txBody>
      </p:sp>
      <p:sp>
        <p:nvSpPr>
          <p:cNvPr id="10" name="9 Flecha izquierda y derecha"/>
          <p:cNvSpPr/>
          <p:nvPr/>
        </p:nvSpPr>
        <p:spPr>
          <a:xfrm>
            <a:off x="3275856" y="3363089"/>
            <a:ext cx="1728192" cy="425951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24128" y="494116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“PRIVILEGIADOS”</a:t>
            </a:r>
            <a:endParaRPr lang="es-MX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5576" y="4509120"/>
            <a:ext cx="38884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TRABAJADORES</a:t>
            </a:r>
          </a:p>
          <a:p>
            <a:endParaRPr lang="es-MX" dirty="0"/>
          </a:p>
          <a:p>
            <a:r>
              <a:rPr lang="es-MX" sz="2400" dirty="0" smtClean="0"/>
              <a:t>Padres-madres</a:t>
            </a:r>
            <a:br>
              <a:rPr lang="es-MX" sz="2400" dirty="0" smtClean="0"/>
            </a:br>
            <a:endParaRPr lang="es-MX" sz="2400" dirty="0" smtClean="0"/>
          </a:p>
          <a:p>
            <a:r>
              <a:rPr lang="es-MX" sz="2400" dirty="0" smtClean="0"/>
              <a:t>Dejar el hogar familiar</a:t>
            </a:r>
            <a:endParaRPr lang="es-MX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4293096"/>
            <a:ext cx="576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¿J</a:t>
            </a:r>
            <a:br>
              <a:rPr lang="es-MX" sz="2400" b="1" dirty="0" smtClean="0"/>
            </a:br>
            <a:r>
              <a:rPr lang="es-MX" sz="2400" b="1" dirty="0" err="1" smtClean="0"/>
              <a:t>Ó</a:t>
            </a: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>V</a:t>
            </a:r>
            <a:br>
              <a:rPr lang="es-MX" sz="2400" b="1" dirty="0" smtClean="0"/>
            </a:br>
            <a:r>
              <a:rPr lang="es-MX" sz="2400" b="1" dirty="0" smtClean="0"/>
              <a:t>E</a:t>
            </a:r>
            <a:br>
              <a:rPr lang="es-MX" sz="2400" b="1" dirty="0" smtClean="0"/>
            </a:br>
            <a:r>
              <a:rPr lang="es-MX" sz="2400" b="1" dirty="0" smtClean="0"/>
              <a:t>N</a:t>
            </a:r>
            <a:br>
              <a:rPr lang="es-MX" sz="2400" b="1" dirty="0" smtClean="0"/>
            </a:br>
            <a:r>
              <a:rPr lang="es-MX" sz="2400" b="1" dirty="0" smtClean="0"/>
              <a:t>E</a:t>
            </a:r>
            <a:br>
              <a:rPr lang="es-MX" sz="2400" b="1" dirty="0" smtClean="0"/>
            </a:br>
            <a:r>
              <a:rPr lang="es-MX" sz="2400" b="1" dirty="0" smtClean="0"/>
              <a:t>S?</a:t>
            </a:r>
            <a:endParaRPr lang="es-MX" dirty="0"/>
          </a:p>
        </p:txBody>
      </p:sp>
      <p:sp>
        <p:nvSpPr>
          <p:cNvPr id="13" name="12 Abrir llave"/>
          <p:cNvSpPr/>
          <p:nvPr/>
        </p:nvSpPr>
        <p:spPr>
          <a:xfrm>
            <a:off x="611560" y="4322713"/>
            <a:ext cx="288032" cy="21561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errar llave"/>
          <p:cNvSpPr/>
          <p:nvPr/>
        </p:nvSpPr>
        <p:spPr>
          <a:xfrm>
            <a:off x="11196736" y="336308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Abrir llave"/>
          <p:cNvSpPr/>
          <p:nvPr/>
        </p:nvSpPr>
        <p:spPr>
          <a:xfrm>
            <a:off x="5220072" y="4509120"/>
            <a:ext cx="360040" cy="19697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izquierda"/>
          <p:cNvSpPr/>
          <p:nvPr/>
        </p:nvSpPr>
        <p:spPr>
          <a:xfrm>
            <a:off x="3707904" y="4998077"/>
            <a:ext cx="1368152" cy="231123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CONSTRUCCIÓN SOCIAL DE LA JUVENTUD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5868144" y="44624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55576" y="3212976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JÓVENES</a:t>
            </a:r>
            <a:endParaRPr lang="es-MX" sz="4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4048" y="3140968"/>
            <a:ext cx="4139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ESTUDIANTES UNIVERSITARIOS</a:t>
            </a:r>
            <a:endParaRPr lang="es-MX" sz="4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386104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 smtClean="0"/>
              <a:t>De 18 años hasta 29 años adelante</a:t>
            </a:r>
            <a:endParaRPr lang="es-MX" sz="2400" i="1" dirty="0"/>
          </a:p>
        </p:txBody>
      </p:sp>
      <p:sp>
        <p:nvSpPr>
          <p:cNvPr id="10" name="9 Flecha izquierda y derecha"/>
          <p:cNvSpPr/>
          <p:nvPr/>
        </p:nvSpPr>
        <p:spPr>
          <a:xfrm>
            <a:off x="3275856" y="3363089"/>
            <a:ext cx="1728192" cy="425951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24128" y="494116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“PRIVILEGIADOS”</a:t>
            </a:r>
            <a:endParaRPr lang="es-MX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5576" y="4509120"/>
            <a:ext cx="38884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TRABAJADORES</a:t>
            </a:r>
          </a:p>
          <a:p>
            <a:endParaRPr lang="es-MX" dirty="0"/>
          </a:p>
          <a:p>
            <a:r>
              <a:rPr lang="es-MX" sz="2400" dirty="0" smtClean="0"/>
              <a:t>Padres-madres</a:t>
            </a:r>
            <a:br>
              <a:rPr lang="es-MX" sz="2400" dirty="0" smtClean="0"/>
            </a:br>
            <a:endParaRPr lang="es-MX" sz="2400" dirty="0" smtClean="0"/>
          </a:p>
          <a:p>
            <a:r>
              <a:rPr lang="es-MX" sz="2400" dirty="0" smtClean="0"/>
              <a:t>Dejar el hogar familiar</a:t>
            </a:r>
            <a:endParaRPr lang="es-MX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4293096"/>
            <a:ext cx="576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¿J</a:t>
            </a:r>
            <a:br>
              <a:rPr lang="es-MX" sz="2400" b="1" dirty="0" smtClean="0"/>
            </a:br>
            <a:r>
              <a:rPr lang="es-MX" sz="2400" b="1" dirty="0" err="1" smtClean="0"/>
              <a:t>Ó</a:t>
            </a: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>V</a:t>
            </a:r>
            <a:br>
              <a:rPr lang="es-MX" sz="2400" b="1" dirty="0" smtClean="0"/>
            </a:br>
            <a:r>
              <a:rPr lang="es-MX" sz="2400" b="1" dirty="0" smtClean="0"/>
              <a:t>E</a:t>
            </a:r>
            <a:br>
              <a:rPr lang="es-MX" sz="2400" b="1" dirty="0" smtClean="0"/>
            </a:br>
            <a:r>
              <a:rPr lang="es-MX" sz="2400" b="1" dirty="0" smtClean="0"/>
              <a:t>N</a:t>
            </a:r>
            <a:br>
              <a:rPr lang="es-MX" sz="2400" b="1" dirty="0" smtClean="0"/>
            </a:br>
            <a:r>
              <a:rPr lang="es-MX" sz="2400" b="1" dirty="0" smtClean="0"/>
              <a:t>E</a:t>
            </a:r>
            <a:br>
              <a:rPr lang="es-MX" sz="2400" b="1" dirty="0" smtClean="0"/>
            </a:br>
            <a:r>
              <a:rPr lang="es-MX" sz="2400" b="1" dirty="0" smtClean="0"/>
              <a:t>S?</a:t>
            </a:r>
            <a:endParaRPr lang="es-MX" dirty="0"/>
          </a:p>
        </p:txBody>
      </p:sp>
      <p:sp>
        <p:nvSpPr>
          <p:cNvPr id="13" name="12 Abrir llave"/>
          <p:cNvSpPr/>
          <p:nvPr/>
        </p:nvSpPr>
        <p:spPr>
          <a:xfrm>
            <a:off x="611560" y="4322713"/>
            <a:ext cx="288032" cy="21561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errar llave"/>
          <p:cNvSpPr/>
          <p:nvPr/>
        </p:nvSpPr>
        <p:spPr>
          <a:xfrm>
            <a:off x="11196736" y="336308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Abrir llave"/>
          <p:cNvSpPr/>
          <p:nvPr/>
        </p:nvSpPr>
        <p:spPr>
          <a:xfrm>
            <a:off x="5220072" y="4509120"/>
            <a:ext cx="360040" cy="19697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izquierda"/>
          <p:cNvSpPr/>
          <p:nvPr/>
        </p:nvSpPr>
        <p:spPr>
          <a:xfrm>
            <a:off x="3707904" y="4998077"/>
            <a:ext cx="1368152" cy="231123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6048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CONDICIÓN ESTUDIANTIL</a:t>
            </a:r>
            <a:br>
              <a:rPr lang="es-MX" sz="3200" b="1" dirty="0" smtClean="0"/>
            </a:br>
            <a:r>
              <a:rPr lang="es-MX" sz="3200" b="1" dirty="0" smtClean="0"/>
              <a:t>(Educación profesional</a:t>
            </a:r>
            <a:r>
              <a:rPr lang="es-MX" sz="4800" b="1" dirty="0" smtClean="0"/>
              <a:t>)</a:t>
            </a:r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5868144" y="44624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91580" y="3215878"/>
            <a:ext cx="4644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ESTUDIANTES UNIVERITARIOS</a:t>
            </a:r>
            <a:endParaRPr lang="es-MX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256584" y="3140968"/>
            <a:ext cx="413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 smtClean="0"/>
              <a:t>MASIFICACIÓN DEL ACCESO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 smtClean="0"/>
              <a:t>DIFERENCIACIÓN DE LA OFERTA</a:t>
            </a:r>
            <a:endParaRPr lang="es-MX" sz="2400" b="1" dirty="0"/>
          </a:p>
        </p:txBody>
      </p:sp>
      <p:sp>
        <p:nvSpPr>
          <p:cNvPr id="10" name="9 Flecha izquierda y derecha"/>
          <p:cNvSpPr/>
          <p:nvPr/>
        </p:nvSpPr>
        <p:spPr>
          <a:xfrm>
            <a:off x="3491880" y="3363089"/>
            <a:ext cx="1728192" cy="425951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55576" y="4509120"/>
            <a:ext cx="38884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TRABAJADORES</a:t>
            </a:r>
          </a:p>
          <a:p>
            <a:endParaRPr lang="es-MX" dirty="0"/>
          </a:p>
          <a:p>
            <a:r>
              <a:rPr lang="es-MX" sz="2400" dirty="0" smtClean="0"/>
              <a:t>Padres-madres</a:t>
            </a:r>
            <a:br>
              <a:rPr lang="es-MX" sz="2400" dirty="0" smtClean="0"/>
            </a:br>
            <a:endParaRPr lang="es-MX" sz="2400" dirty="0" smtClean="0"/>
          </a:p>
          <a:p>
            <a:r>
              <a:rPr lang="es-MX" sz="2400" dirty="0" smtClean="0"/>
              <a:t>Dejar el hogar familiar</a:t>
            </a:r>
            <a:endParaRPr lang="es-MX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4077072"/>
            <a:ext cx="576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J</a:t>
            </a:r>
            <a:br>
              <a:rPr lang="es-MX" sz="2400" b="1" dirty="0" smtClean="0"/>
            </a:br>
            <a:r>
              <a:rPr lang="es-MX" sz="2400" b="1" dirty="0" err="1" smtClean="0"/>
              <a:t>Ó</a:t>
            </a: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>V</a:t>
            </a:r>
            <a:br>
              <a:rPr lang="es-MX" sz="2400" b="1" dirty="0" smtClean="0"/>
            </a:br>
            <a:r>
              <a:rPr lang="es-MX" sz="2400" b="1" dirty="0" smtClean="0"/>
              <a:t>E</a:t>
            </a:r>
            <a:br>
              <a:rPr lang="es-MX" sz="2400" b="1" dirty="0" smtClean="0"/>
            </a:br>
            <a:r>
              <a:rPr lang="es-MX" sz="2400" b="1" dirty="0" smtClean="0"/>
              <a:t>N</a:t>
            </a:r>
            <a:br>
              <a:rPr lang="es-MX" sz="2400" b="1" dirty="0" smtClean="0"/>
            </a:br>
            <a:r>
              <a:rPr lang="es-MX" sz="2400" b="1" dirty="0" smtClean="0"/>
              <a:t>E</a:t>
            </a:r>
            <a:br>
              <a:rPr lang="es-MX" sz="2400" b="1" dirty="0" smtClean="0"/>
            </a:br>
            <a:r>
              <a:rPr lang="es-MX" sz="2400" b="1" dirty="0" smtClean="0"/>
              <a:t>S</a:t>
            </a:r>
            <a:endParaRPr lang="es-MX" dirty="0"/>
          </a:p>
        </p:txBody>
      </p:sp>
      <p:sp>
        <p:nvSpPr>
          <p:cNvPr id="13" name="12 Abrir llave"/>
          <p:cNvSpPr/>
          <p:nvPr/>
        </p:nvSpPr>
        <p:spPr>
          <a:xfrm>
            <a:off x="611560" y="4322713"/>
            <a:ext cx="288032" cy="21561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errar llave"/>
          <p:cNvSpPr/>
          <p:nvPr/>
        </p:nvSpPr>
        <p:spPr>
          <a:xfrm>
            <a:off x="11196736" y="336308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izquierda"/>
          <p:cNvSpPr/>
          <p:nvPr/>
        </p:nvSpPr>
        <p:spPr>
          <a:xfrm>
            <a:off x="3707904" y="5286109"/>
            <a:ext cx="1368152" cy="231123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70112" y="1916832"/>
            <a:ext cx="600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Del privilegio a la masificación</a:t>
            </a:r>
            <a:endParaRPr lang="es-MX" sz="3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171256" y="4581128"/>
            <a:ext cx="3721224" cy="2000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/>
              <a:t>Cada estudiante elabora </a:t>
            </a:r>
            <a:r>
              <a:rPr lang="es-MX" sz="3200" b="1" dirty="0" smtClean="0"/>
              <a:t>una experiencia </a:t>
            </a:r>
            <a:r>
              <a:rPr lang="es-MX" sz="2000" b="1" dirty="0" smtClean="0"/>
              <a:t>que articula UNA manera de ser joven y una relación con la escuela y los estudios. (</a:t>
            </a:r>
            <a:r>
              <a:rPr lang="es-MX" sz="2000" b="1" dirty="0" err="1" smtClean="0"/>
              <a:t>Dubet</a:t>
            </a:r>
            <a:r>
              <a:rPr lang="es-MX" sz="2000" b="1" dirty="0" smtClean="0"/>
              <a:t>)</a:t>
            </a:r>
            <a:endParaRPr lang="es-MX" sz="2000" b="1" dirty="0"/>
          </a:p>
        </p:txBody>
      </p:sp>
      <p:sp>
        <p:nvSpPr>
          <p:cNvPr id="17" name="16 Flecha abajo"/>
          <p:cNvSpPr/>
          <p:nvPr/>
        </p:nvSpPr>
        <p:spPr>
          <a:xfrm>
            <a:off x="7031868" y="4277489"/>
            <a:ext cx="294692" cy="51966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5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928968"/>
              </p:ext>
            </p:extLst>
          </p:nvPr>
        </p:nvGraphicFramePr>
        <p:xfrm>
          <a:off x="89756" y="137011"/>
          <a:ext cx="8964488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áfico" r:id="rId3" imgW="5086384" imgH="3219585" progId="Excel.Chart.8">
                  <p:embed/>
                </p:oleObj>
              </mc:Choice>
              <mc:Fallback>
                <p:oleObj name="Gráfico" r:id="rId3" imgW="5086384" imgH="321958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56" y="137011"/>
                        <a:ext cx="8964488" cy="6741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20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804114"/>
              </p:ext>
            </p:extLst>
          </p:nvPr>
        </p:nvGraphicFramePr>
        <p:xfrm>
          <a:off x="269776" y="-16278"/>
          <a:ext cx="8604448" cy="699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áfico" r:id="rId3" imgW="5057792" imgH="3400357" progId="Excel.Chart.8">
                  <p:embed/>
                </p:oleObj>
              </mc:Choice>
              <mc:Fallback>
                <p:oleObj name="Gráfico" r:id="rId3" imgW="5057792" imgH="3400357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76" y="-16278"/>
                        <a:ext cx="8604448" cy="6997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4763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9683"/>
              </p:ext>
            </p:extLst>
          </p:nvPr>
        </p:nvGraphicFramePr>
        <p:xfrm>
          <a:off x="1763689" y="332653"/>
          <a:ext cx="6264695" cy="6048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4742"/>
                <a:gridCol w="1260744"/>
                <a:gridCol w="1236440"/>
                <a:gridCol w="1182769"/>
              </a:tblGrid>
              <a:tr h="221784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CUADRO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México: Medidas centrales del Ingreso familiar mensual de los alumnos, según régimen de sostenimiento de las IES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(en pesos)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544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Indicador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Régimen de sostenimiento de las IES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5446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Privado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Público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Total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55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Media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22,877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10,121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13,708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55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Mediana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15,000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7,000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8,000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55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Moda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20,000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4,000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10,000</a:t>
                      </a:r>
                      <a:endParaRPr lang="es-MX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88146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Fuente: ENAES, ciclo 2008-2009.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84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105810"/>
              </p:ext>
            </p:extLst>
          </p:nvPr>
        </p:nvGraphicFramePr>
        <p:xfrm>
          <a:off x="1043608" y="836713"/>
          <a:ext cx="6696744" cy="511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850"/>
                <a:gridCol w="918507"/>
                <a:gridCol w="888821"/>
                <a:gridCol w="2631566"/>
              </a:tblGrid>
              <a:tr h="85566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CUADRO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México: Condición de actividad de los alumnos de las IES*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456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(%)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5566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Alumnos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Tipo de institución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45456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Privada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Pública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Total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454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Sólo estudian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58.8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67.8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65.1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454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Estudian y trabajan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41.2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32.2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34.9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158297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*Tabulado respecto a la pregunta: Durante el último mes y sin considerar las Prácticas Profesionales y el Servicio Social, ¿has trabajado además de estudiar?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Fuente: ENAES, ciclo 2008-2009.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19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889943"/>
              </p:ext>
            </p:extLst>
          </p:nvPr>
        </p:nvGraphicFramePr>
        <p:xfrm>
          <a:off x="323528" y="332656"/>
          <a:ext cx="8496944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Gráfico" r:id="rId3" imgW="5610208" imgH="2933700" progId="Excel.Chart.8">
                  <p:embed/>
                </p:oleObj>
              </mc:Choice>
              <mc:Fallback>
                <p:oleObj name="Gráfico" r:id="rId3" imgW="5610208" imgH="2933700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8496944" cy="619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48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77558"/>
              </p:ext>
            </p:extLst>
          </p:nvPr>
        </p:nvGraphicFramePr>
        <p:xfrm>
          <a:off x="755576" y="692693"/>
          <a:ext cx="7416824" cy="5760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0615"/>
                <a:gridCol w="1228794"/>
                <a:gridCol w="2627415"/>
              </a:tblGrid>
              <a:tr h="16943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CUADRO 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México: Respuesta </a:t>
                      </a:r>
                      <a:r>
                        <a:rPr lang="es-MX" sz="1800" u="sng" dirty="0">
                          <a:effectLst/>
                        </a:rPr>
                        <a:t>NEGATIVA</a:t>
                      </a:r>
                      <a:r>
                        <a:rPr lang="es-MX" sz="1800" dirty="0">
                          <a:effectLst/>
                        </a:rPr>
                        <a:t> que dieron los alumnos a las preguntas, según clasificación de las 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(%)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94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IES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¿Esta escuela fue tu primera opción?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¿Recomendarías a tus amigos o familiares  estudiar en esta escuela?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U. Pub. Estatales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29.4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7.5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IES Particulares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52.2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10.6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Sub. Tecnológicos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36.8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5.8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U. Pub Federales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24.7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5.5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Esc. Normales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35.8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10.4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Total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37.1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8</a:t>
                      </a:r>
                      <a:endParaRPr lang="es-MX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3388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Fuente: ENAES, ciclo 2008-2009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92438" y="251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endParaRPr kumimoji="0" lang="es-MX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88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lahistoriadeldia.files.wordpress.com/2011/09/chile-movimiento-estudiant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9144000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48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Elipse"/>
          <p:cNvSpPr/>
          <p:nvPr/>
        </p:nvSpPr>
        <p:spPr>
          <a:xfrm>
            <a:off x="3563888" y="3717032"/>
            <a:ext cx="1944216" cy="584775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6084168" y="5805264"/>
            <a:ext cx="1296144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422524" y="90872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CONCEPTO  DE “CONDICIÓN”</a:t>
            </a:r>
            <a:endParaRPr lang="es-MX" sz="4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483768" y="1844824"/>
            <a:ext cx="40324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200" i="1" dirty="0" smtClean="0"/>
              <a:t>Tradición filosófica</a:t>
            </a:r>
            <a:endParaRPr lang="es-MX" sz="3200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292494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NATURALEZA</a:t>
            </a:r>
            <a:endParaRPr lang="es-MX" sz="3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292080" y="292494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CONDICÍÓN</a:t>
            </a:r>
            <a:endParaRPr lang="es-MX" sz="3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131840" y="371703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HUMANA</a:t>
            </a:r>
            <a:endParaRPr lang="es-MX" sz="3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043608" y="458112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IMPOSICIÓN</a:t>
            </a:r>
            <a:endParaRPr lang="es-MX" sz="3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08104" y="458112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CONSTRUCCIÓN</a:t>
            </a:r>
            <a:endParaRPr lang="es-MX" sz="32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259632" y="5733256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“Ser-así”</a:t>
            </a:r>
            <a:endParaRPr lang="es-MX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012160" y="58052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“Poder-ser”</a:t>
            </a:r>
            <a:endParaRPr lang="es-MX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 flipH="1">
            <a:off x="2555776" y="2429599"/>
            <a:ext cx="1008112" cy="639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292080" y="2429599"/>
            <a:ext cx="1008112" cy="567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195736" y="335699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7" idx="2"/>
          </p:cNvCxnSpPr>
          <p:nvPr/>
        </p:nvCxnSpPr>
        <p:spPr>
          <a:xfrm>
            <a:off x="6588224" y="3509719"/>
            <a:ext cx="0" cy="107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2195736" y="5165903"/>
            <a:ext cx="0" cy="78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6588224" y="501317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3275856" y="3356992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H="1">
            <a:off x="5292080" y="3356992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6984268" y="1628800"/>
            <a:ext cx="1980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/>
              <a:t>Montaigne;</a:t>
            </a:r>
            <a:br>
              <a:rPr lang="es-MX" sz="2000" i="1" dirty="0" smtClean="0"/>
            </a:br>
            <a:r>
              <a:rPr lang="es-MX" sz="2000" i="1" dirty="0" smtClean="0"/>
              <a:t>Sartre; Jaspers; Hannah </a:t>
            </a:r>
            <a:r>
              <a:rPr lang="es-MX" sz="2000" i="1" dirty="0" err="1" smtClean="0"/>
              <a:t>Arendt</a:t>
            </a:r>
            <a:r>
              <a:rPr lang="es-MX" sz="2000" i="1" dirty="0" smtClean="0"/>
              <a:t>; </a:t>
            </a:r>
            <a:endParaRPr lang="es-MX" sz="2000" i="1" dirty="0"/>
          </a:p>
        </p:txBody>
      </p:sp>
    </p:spTree>
    <p:extLst>
      <p:ext uri="{BB962C8B-B14F-4D97-AF65-F5344CB8AC3E}">
        <p14:creationId xmlns:p14="http://schemas.microsoft.com/office/powerpoint/2010/main" val="7396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6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8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563888" y="2038196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Por </a:t>
            </a:r>
            <a:r>
              <a:rPr lang="es-MX" sz="32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</a:t>
            </a:r>
            <a:r>
              <a:rPr lang="es-MX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MX" sz="3200" dirty="0"/>
              <a:t>se entiende por lo común a la </a:t>
            </a:r>
            <a:r>
              <a:rPr lang="es-MX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minoría activa </a:t>
            </a:r>
            <a:r>
              <a:rPr lang="es-MX" sz="3200" dirty="0"/>
              <a:t>que, por su impulso o por la inercia de los demás, </a:t>
            </a:r>
            <a:r>
              <a:rPr lang="es-MX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 a la totalidad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76056" y="5589240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tx2"/>
                </a:solidFill>
              </a:rPr>
              <a:t>Carlos Monsiváis</a:t>
            </a:r>
            <a:endParaRPr lang="es-MX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6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8" descr="Resultado de imagen para HAcia dónde va la Universidad Coloqui internacional del S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563888" y="2038196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Por </a:t>
            </a:r>
            <a:r>
              <a:rPr lang="es-MX" sz="3200" dirty="0" smtClean="0"/>
              <a:t>joven </a:t>
            </a:r>
            <a:r>
              <a:rPr lang="es-MX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MX" sz="3200" dirty="0"/>
              <a:t>se entiende por lo </a:t>
            </a:r>
            <a:r>
              <a:rPr lang="es-MX" sz="3200" dirty="0" smtClean="0"/>
              <a:t>común………….</a:t>
            </a:r>
            <a:endParaRPr lang="es-MX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23928" y="4077072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tx2"/>
                </a:solidFill>
              </a:rPr>
              <a:t>Consúltese Google-imágenes</a:t>
            </a:r>
            <a:endParaRPr lang="es-MX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curvada hacia abajo"/>
          <p:cNvSpPr/>
          <p:nvPr/>
        </p:nvSpPr>
        <p:spPr>
          <a:xfrm rot="19749158">
            <a:off x="7022118" y="2964953"/>
            <a:ext cx="1180880" cy="1915513"/>
          </a:xfrm>
          <a:prstGeom prst="curvedDownArrow">
            <a:avLst>
              <a:gd name="adj1" fmla="val 25000"/>
              <a:gd name="adj2" fmla="val 50000"/>
              <a:gd name="adj3" fmla="val 2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67744" y="332656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/>
              <a:t>CONCIDICIÓN</a:t>
            </a:r>
            <a:endParaRPr lang="es-MX" sz="4800" dirty="0"/>
          </a:p>
        </p:txBody>
      </p:sp>
      <p:sp>
        <p:nvSpPr>
          <p:cNvPr id="5" name="4 Flecha derecha"/>
          <p:cNvSpPr/>
          <p:nvPr/>
        </p:nvSpPr>
        <p:spPr>
          <a:xfrm>
            <a:off x="323528" y="2132856"/>
            <a:ext cx="1656184" cy="448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944216" y="1988839"/>
            <a:ext cx="709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No existe “UNA” juventud universal</a:t>
            </a:r>
            <a:endParaRPr lang="es-MX" sz="3600" dirty="0"/>
          </a:p>
        </p:txBody>
      </p:sp>
      <p:sp>
        <p:nvSpPr>
          <p:cNvPr id="7" name="6 Flecha derecha"/>
          <p:cNvSpPr/>
          <p:nvPr/>
        </p:nvSpPr>
        <p:spPr>
          <a:xfrm>
            <a:off x="395536" y="3140968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2051720" y="306896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Existen jóvenes concretos</a:t>
            </a:r>
            <a:endParaRPr lang="es-MX" sz="3600" b="1" dirty="0"/>
          </a:p>
        </p:txBody>
      </p:sp>
      <p:sp>
        <p:nvSpPr>
          <p:cNvPr id="9" name="8 Elipse"/>
          <p:cNvSpPr/>
          <p:nvPr/>
        </p:nvSpPr>
        <p:spPr>
          <a:xfrm>
            <a:off x="5292080" y="4581128"/>
            <a:ext cx="3888432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RELACIONES SOCIALES HISTÓRICAMENTE SITUADAS Y </a:t>
            </a:r>
            <a:br>
              <a:rPr lang="es-MX" sz="2400" b="1" dirty="0" smtClean="0">
                <a:solidFill>
                  <a:schemeClr val="tx1"/>
                </a:solidFill>
              </a:rPr>
            </a:br>
            <a:r>
              <a:rPr lang="es-MX" sz="2400" b="1" dirty="0" smtClean="0">
                <a:solidFill>
                  <a:schemeClr val="tx1"/>
                </a:solidFill>
              </a:rPr>
              <a:t>REPRESENTADAS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39952" y="4509120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Límites</a:t>
            </a:r>
            <a:br>
              <a:rPr lang="es-MX" sz="3200" b="1" i="1" dirty="0" smtClean="0"/>
            </a:br>
            <a:r>
              <a:rPr lang="es-MX" sz="3200" b="1" i="1" dirty="0" smtClean="0"/>
              <a:t>posibilidades</a:t>
            </a:r>
            <a:endParaRPr lang="es-MX" sz="3200" b="1" i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35696" y="458403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Necesidades</a:t>
            </a:r>
            <a:br>
              <a:rPr lang="es-MX" sz="3200" b="1" i="1" dirty="0" smtClean="0"/>
            </a:br>
            <a:r>
              <a:rPr lang="es-MX" sz="3200" b="1" i="1" dirty="0" smtClean="0"/>
              <a:t>libertades</a:t>
            </a:r>
            <a:endParaRPr lang="es-MX" sz="3200" b="1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509120"/>
            <a:ext cx="2555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Acomodos</a:t>
            </a:r>
            <a:br>
              <a:rPr lang="es-MX" sz="3200" b="1" i="1" dirty="0" smtClean="0"/>
            </a:br>
            <a:r>
              <a:rPr lang="es-MX" sz="3200" b="1" i="1" dirty="0" smtClean="0"/>
              <a:t>rebeldías</a:t>
            </a:r>
            <a:endParaRPr lang="es-MX" sz="3200" b="1" i="1" dirty="0"/>
          </a:p>
        </p:txBody>
      </p:sp>
      <p:sp>
        <p:nvSpPr>
          <p:cNvPr id="16" name="15 Abrir llave"/>
          <p:cNvSpPr/>
          <p:nvPr/>
        </p:nvSpPr>
        <p:spPr>
          <a:xfrm>
            <a:off x="3923928" y="4509120"/>
            <a:ext cx="360040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Abrir llave"/>
          <p:cNvSpPr/>
          <p:nvPr/>
        </p:nvSpPr>
        <p:spPr>
          <a:xfrm>
            <a:off x="1763688" y="4509120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curvada hacia abajo"/>
          <p:cNvSpPr/>
          <p:nvPr/>
        </p:nvSpPr>
        <p:spPr>
          <a:xfrm rot="19749158">
            <a:off x="7098175" y="3464788"/>
            <a:ext cx="997123" cy="15461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67744" y="332656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/>
              <a:t>CONCIDICIÓN</a:t>
            </a:r>
            <a:endParaRPr lang="es-MX" sz="4800" dirty="0"/>
          </a:p>
        </p:txBody>
      </p:sp>
      <p:sp>
        <p:nvSpPr>
          <p:cNvPr id="5" name="4 Flecha derecha"/>
          <p:cNvSpPr/>
          <p:nvPr/>
        </p:nvSpPr>
        <p:spPr>
          <a:xfrm>
            <a:off x="323528" y="2132856"/>
            <a:ext cx="1656184" cy="448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944216" y="1844824"/>
            <a:ext cx="7092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No existe “UNA” forma de </a:t>
            </a:r>
            <a:r>
              <a:rPr lang="es-MX" sz="3600" b="1" dirty="0" smtClean="0"/>
              <a:t>ser estudiante </a:t>
            </a:r>
            <a:r>
              <a:rPr lang="es-MX" sz="3600" dirty="0" smtClean="0"/>
              <a:t>que sea universal</a:t>
            </a:r>
            <a:endParaRPr lang="es-MX" sz="3600" dirty="0"/>
          </a:p>
        </p:txBody>
      </p:sp>
      <p:sp>
        <p:nvSpPr>
          <p:cNvPr id="7" name="6 Flecha derecha"/>
          <p:cNvSpPr/>
          <p:nvPr/>
        </p:nvSpPr>
        <p:spPr>
          <a:xfrm>
            <a:off x="395536" y="3140968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2051720" y="3068960"/>
            <a:ext cx="636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Existen estudiantes concretos</a:t>
            </a:r>
            <a:endParaRPr lang="es-MX" sz="3600" b="1" dirty="0"/>
          </a:p>
        </p:txBody>
      </p:sp>
      <p:sp>
        <p:nvSpPr>
          <p:cNvPr id="9" name="8 Elipse"/>
          <p:cNvSpPr/>
          <p:nvPr/>
        </p:nvSpPr>
        <p:spPr>
          <a:xfrm>
            <a:off x="5652120" y="4869160"/>
            <a:ext cx="3528392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RELACIONES SOCIALES HISTÓRICAMENTE SITUADAS Y REPRESENTADAS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067944" y="4584030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Límites</a:t>
            </a:r>
            <a:br>
              <a:rPr lang="es-MX" sz="3200" b="1" i="1" dirty="0" smtClean="0"/>
            </a:br>
            <a:r>
              <a:rPr lang="es-MX" sz="3200" b="1" i="1" dirty="0" smtClean="0"/>
              <a:t>posibilidades</a:t>
            </a:r>
            <a:endParaRPr lang="es-MX" sz="3200" b="1" i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907704" y="458403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Necesidades</a:t>
            </a:r>
            <a:br>
              <a:rPr lang="es-MX" sz="3200" b="1" i="1" dirty="0" smtClean="0"/>
            </a:br>
            <a:r>
              <a:rPr lang="es-MX" sz="3200" b="1" i="1" dirty="0" smtClean="0"/>
              <a:t>libertades</a:t>
            </a:r>
            <a:endParaRPr lang="es-MX" sz="3200" b="1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509120"/>
            <a:ext cx="2555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Acomodos</a:t>
            </a:r>
            <a:br>
              <a:rPr lang="es-MX" sz="3200" b="1" i="1" dirty="0" smtClean="0"/>
            </a:br>
            <a:r>
              <a:rPr lang="es-MX" sz="3200" b="1" i="1" dirty="0" smtClean="0"/>
              <a:t>rebeldías</a:t>
            </a:r>
            <a:endParaRPr lang="es-MX" sz="3200" b="1" i="1" dirty="0"/>
          </a:p>
        </p:txBody>
      </p:sp>
      <p:sp>
        <p:nvSpPr>
          <p:cNvPr id="16" name="15 Abrir llave"/>
          <p:cNvSpPr/>
          <p:nvPr/>
        </p:nvSpPr>
        <p:spPr>
          <a:xfrm>
            <a:off x="3923928" y="4509120"/>
            <a:ext cx="360040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Abrir llave"/>
          <p:cNvSpPr/>
          <p:nvPr/>
        </p:nvSpPr>
        <p:spPr>
          <a:xfrm>
            <a:off x="1907704" y="4509120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1720" y="188640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CONCIDICIÓN JUVENIL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6012160" y="2636912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283968" y="2924944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Límites</a:t>
            </a:r>
            <a:br>
              <a:rPr lang="es-MX" sz="3200" b="1" i="1" dirty="0" smtClean="0"/>
            </a:br>
            <a:r>
              <a:rPr lang="es-MX" sz="3200" b="1" i="1" dirty="0" smtClean="0"/>
              <a:t>posibilidades</a:t>
            </a:r>
            <a:endParaRPr lang="es-MX" sz="3200" b="1" i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979712" y="292494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Necesidades</a:t>
            </a:r>
            <a:br>
              <a:rPr lang="es-MX" sz="3200" b="1" i="1" dirty="0" smtClean="0"/>
            </a:br>
            <a:r>
              <a:rPr lang="es-MX" sz="3200" b="1" i="1" dirty="0" smtClean="0"/>
              <a:t>libertades</a:t>
            </a:r>
            <a:endParaRPr lang="es-MX" sz="3200" b="1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2999854"/>
            <a:ext cx="2555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Acomodos</a:t>
            </a:r>
            <a:br>
              <a:rPr lang="es-MX" sz="3200" b="1" i="1" dirty="0" smtClean="0"/>
            </a:br>
            <a:r>
              <a:rPr lang="es-MX" sz="3200" b="1" i="1" dirty="0" smtClean="0"/>
              <a:t>rebeldías</a:t>
            </a:r>
            <a:endParaRPr lang="es-MX" sz="3200" b="1" i="1" dirty="0"/>
          </a:p>
        </p:txBody>
      </p:sp>
      <p:sp>
        <p:nvSpPr>
          <p:cNvPr id="16" name="15 Abrir llave"/>
          <p:cNvSpPr/>
          <p:nvPr/>
        </p:nvSpPr>
        <p:spPr>
          <a:xfrm>
            <a:off x="4139952" y="2924944"/>
            <a:ext cx="360040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Abrir llave"/>
          <p:cNvSpPr/>
          <p:nvPr/>
        </p:nvSpPr>
        <p:spPr>
          <a:xfrm>
            <a:off x="1835696" y="2996952"/>
            <a:ext cx="21602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2195736" y="501317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CONDICIÓN ESTUDIANTIL</a:t>
            </a:r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37651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CONSTRUCCIÓN SOCIAL DE LA JUVENTUD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6012160" y="476672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234888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i="1" dirty="0" smtClean="0"/>
              <a:t>La construcción de la juventud se realiza mediante la lucha entre jóvenes y adultos, pero en cada grupo social se dan diferentes acuerdos y alianzas </a:t>
            </a:r>
            <a:r>
              <a:rPr lang="es-MX" sz="4000" i="1" dirty="0" err="1" smtClean="0"/>
              <a:t>transgeneracionales</a:t>
            </a:r>
            <a:r>
              <a:rPr lang="es-MX" sz="4000" i="1" dirty="0" smtClean="0"/>
              <a:t>  según clases sociales y grupos étnicos, frente a los otros jóvenes.</a:t>
            </a:r>
            <a:endParaRPr lang="es-MX" sz="4000" i="1" dirty="0"/>
          </a:p>
        </p:txBody>
      </p:sp>
    </p:spTree>
    <p:extLst>
      <p:ext uri="{BB962C8B-B14F-4D97-AF65-F5344CB8AC3E}">
        <p14:creationId xmlns:p14="http://schemas.microsoft.com/office/powerpoint/2010/main" val="3333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CONSTRUCCIÓN SOCIAL DE LA JUVENTUD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5868144" y="44624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1988840"/>
            <a:ext cx="87484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i="1" dirty="0" smtClean="0"/>
              <a:t>En la lucha por la construcción y representación de la juventud participan diferentes actores, cada uno con </a:t>
            </a:r>
            <a:r>
              <a:rPr lang="es-MX" sz="3600" b="1" i="1" dirty="0" smtClean="0"/>
              <a:t>diferentes poderes: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i="1" dirty="0" smtClean="0"/>
              <a:t>MERCADO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i="1" dirty="0" smtClean="0"/>
              <a:t>MEDIOS DE COMUNICACIÓN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i="1" dirty="0" smtClean="0"/>
              <a:t>Gobierno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i="1" dirty="0" smtClean="0"/>
              <a:t>Sociedad</a:t>
            </a:r>
            <a:endParaRPr lang="es-MX" sz="4000" i="1" dirty="0"/>
          </a:p>
        </p:txBody>
      </p:sp>
      <p:sp>
        <p:nvSpPr>
          <p:cNvPr id="2" name="1 Elipse"/>
          <p:cNvSpPr/>
          <p:nvPr/>
        </p:nvSpPr>
        <p:spPr>
          <a:xfrm>
            <a:off x="6300192" y="5877272"/>
            <a:ext cx="2520280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JÓVENES</a:t>
            </a:r>
            <a:endParaRPr lang="es-MX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CONSTRUCCIÓN SOCIAL DE LA JUVENTUD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5868144" y="44624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1520" y="3037016"/>
            <a:ext cx="8748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b="1" i="1" dirty="0" smtClean="0"/>
              <a:t>TODAVÍA HOY, </a:t>
            </a:r>
            <a:endParaRPr lang="es-MX" sz="3600" b="1" i="1" dirty="0"/>
          </a:p>
          <a:p>
            <a:pPr algn="just"/>
            <a:r>
              <a:rPr lang="es-MX" sz="3600" i="1" dirty="0" smtClean="0"/>
              <a:t>Aunque por diferentes motivos e imponiendo distintas expectativas y representaciones la prescripción de todos los actores sociales es que:</a:t>
            </a:r>
          </a:p>
          <a:p>
            <a:pPr algn="just"/>
            <a:r>
              <a:rPr lang="es-MX" sz="3600" b="1" i="1" dirty="0" smtClean="0"/>
              <a:t>LA JUVENTUD IDEAL SON LOS ESTUDIANTES</a:t>
            </a:r>
          </a:p>
        </p:txBody>
      </p:sp>
    </p:spTree>
    <p:extLst>
      <p:ext uri="{BB962C8B-B14F-4D97-AF65-F5344CB8AC3E}">
        <p14:creationId xmlns:p14="http://schemas.microsoft.com/office/powerpoint/2010/main" val="35194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496" y="4462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/>
              <a:t>CONSTRUCCIÓN SOCIAL DE LA JUVENTUD</a:t>
            </a:r>
          </a:p>
          <a:p>
            <a:pPr algn="ctr"/>
            <a:endParaRPr lang="es-MX" sz="4800" dirty="0"/>
          </a:p>
        </p:txBody>
      </p:sp>
      <p:sp>
        <p:nvSpPr>
          <p:cNvPr id="9" name="8 Elipse"/>
          <p:cNvSpPr/>
          <p:nvPr/>
        </p:nvSpPr>
        <p:spPr>
          <a:xfrm>
            <a:off x="5868144" y="44624"/>
            <a:ext cx="3096344" cy="18722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MÉXICO,</a:t>
            </a:r>
          </a:p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55576" y="3212976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JÓVENES</a:t>
            </a:r>
            <a:endParaRPr lang="es-MX" sz="4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4048" y="314096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ESTUDIANTES</a:t>
            </a:r>
            <a:endParaRPr lang="es-MX" sz="4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400506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 smtClean="0"/>
              <a:t>Mas o menos, hasta los 17 años</a:t>
            </a:r>
            <a:endParaRPr lang="es-MX" sz="2400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508104" y="41490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OBLIGATORIEDAD</a:t>
            </a:r>
            <a:endParaRPr lang="es-MX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83568" y="5085184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REZAGO,</a:t>
            </a:r>
            <a:br>
              <a:rPr lang="es-MX" sz="3200" b="1" dirty="0" smtClean="0"/>
            </a:br>
            <a:r>
              <a:rPr lang="es-MX" sz="3200" b="1" dirty="0" smtClean="0"/>
              <a:t>EXCLUSIÓN</a:t>
            </a:r>
            <a:endParaRPr lang="es-MX" sz="3200" b="1" dirty="0"/>
          </a:p>
        </p:txBody>
      </p:sp>
      <p:sp>
        <p:nvSpPr>
          <p:cNvPr id="10" name="9 Flecha izquierda y derecha"/>
          <p:cNvSpPr/>
          <p:nvPr/>
        </p:nvSpPr>
        <p:spPr>
          <a:xfrm>
            <a:off x="3275856" y="3363089"/>
            <a:ext cx="1728192" cy="425951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531</Words>
  <Application>Microsoft Office PowerPoint</Application>
  <PresentationFormat>Presentación en pantalla (4:3)</PresentationFormat>
  <Paragraphs>172</Paragraphs>
  <Slides>21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Microsoft Excel Chart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PCHerlinda</dc:creator>
  <cp:lastModifiedBy>PCHerlinda</cp:lastModifiedBy>
  <cp:revision>20</cp:revision>
  <dcterms:created xsi:type="dcterms:W3CDTF">2015-08-18T17:06:40Z</dcterms:created>
  <dcterms:modified xsi:type="dcterms:W3CDTF">2015-08-18T21:24:06Z</dcterms:modified>
</cp:coreProperties>
</file>