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</p:sldMasterIdLst>
  <p:notesMasterIdLst>
    <p:notesMasterId r:id="rId48"/>
  </p:notesMasterIdLst>
  <p:sldIdLst>
    <p:sldId id="256" r:id="rId3"/>
    <p:sldId id="294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30" r:id="rId18"/>
    <p:sldId id="329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33" r:id="rId27"/>
    <p:sldId id="295" r:id="rId28"/>
    <p:sldId id="296" r:id="rId29"/>
    <p:sldId id="297" r:id="rId30"/>
    <p:sldId id="299" r:id="rId31"/>
    <p:sldId id="300" r:id="rId32"/>
    <p:sldId id="301" r:id="rId33"/>
    <p:sldId id="298" r:id="rId34"/>
    <p:sldId id="302" r:id="rId35"/>
    <p:sldId id="303" r:id="rId36"/>
    <p:sldId id="334" r:id="rId37"/>
    <p:sldId id="342" r:id="rId38"/>
    <p:sldId id="291" r:id="rId39"/>
    <p:sldId id="339" r:id="rId40"/>
    <p:sldId id="341" r:id="rId41"/>
    <p:sldId id="343" r:id="rId42"/>
    <p:sldId id="344" r:id="rId43"/>
    <p:sldId id="258" r:id="rId44"/>
    <p:sldId id="259" r:id="rId45"/>
    <p:sldId id="337" r:id="rId46"/>
    <p:sldId id="336" r:id="rId4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41" autoAdjust="0"/>
  </p:normalViewPr>
  <p:slideViewPr>
    <p:cSldViewPr>
      <p:cViewPr varScale="1">
        <p:scale>
          <a:sx n="135" d="100"/>
          <a:sy n="135" d="100"/>
        </p:scale>
        <p:origin x="-96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0397398023992"/>
          <c:y val="0.0285228508286175"/>
          <c:w val="0.806669857599038"/>
          <c:h val="0.716565776098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Hoja3!$C$3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204C8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Hoja3!$B$4:$B$12</c:f>
              <c:strCache>
                <c:ptCount val="9"/>
                <c:pt idx="0">
                  <c:v>Técnico Titular A TC</c:v>
                </c:pt>
                <c:pt idx="1">
                  <c:v>Técnico Titular B TC</c:v>
                </c:pt>
                <c:pt idx="2">
                  <c:v>Técnico Titular C TC</c:v>
                </c:pt>
                <c:pt idx="3">
                  <c:v>Profesor Titular A TC</c:v>
                </c:pt>
                <c:pt idx="4">
                  <c:v>Profesor Titular B TC</c:v>
                </c:pt>
                <c:pt idx="5">
                  <c:v>Profesor Titular C TC</c:v>
                </c:pt>
                <c:pt idx="6">
                  <c:v>Investigador Titular A TC</c:v>
                </c:pt>
                <c:pt idx="7">
                  <c:v>Investigador Titular B TC</c:v>
                </c:pt>
                <c:pt idx="8">
                  <c:v>Investigador Titular C TC</c:v>
                </c:pt>
              </c:strCache>
            </c:strRef>
          </c:cat>
          <c:val>
            <c:numRef>
              <c:f>Hoja3!$C$4:$C$12</c:f>
              <c:numCache>
                <c:formatCode>General</c:formatCode>
                <c:ptCount val="9"/>
                <c:pt idx="0">
                  <c:v>51.8</c:v>
                </c:pt>
                <c:pt idx="1">
                  <c:v>51.5</c:v>
                </c:pt>
                <c:pt idx="2">
                  <c:v>50.4</c:v>
                </c:pt>
                <c:pt idx="3">
                  <c:v>44.8</c:v>
                </c:pt>
                <c:pt idx="4">
                  <c:v>41.6</c:v>
                </c:pt>
                <c:pt idx="5">
                  <c:v>40.0</c:v>
                </c:pt>
                <c:pt idx="6">
                  <c:v>39.1</c:v>
                </c:pt>
                <c:pt idx="7">
                  <c:v>35.3</c:v>
                </c:pt>
                <c:pt idx="8">
                  <c:v>27.2</c:v>
                </c:pt>
              </c:numCache>
            </c:numRef>
          </c:val>
        </c:ser>
        <c:ser>
          <c:idx val="1"/>
          <c:order val="1"/>
          <c:tx>
            <c:strRef>
              <c:f>Hoja3!$D$3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FFCC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.00502512496536159"/>
                  <c:y val="0.0154142581888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502512496536159"/>
                  <c:y val="0.0154142581888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17252915858437"/>
                  <c:y val="0.0154142581888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Hoja3!$B$4:$B$12</c:f>
              <c:strCache>
                <c:ptCount val="9"/>
                <c:pt idx="0">
                  <c:v>Técnico Titular A TC</c:v>
                </c:pt>
                <c:pt idx="1">
                  <c:v>Técnico Titular B TC</c:v>
                </c:pt>
                <c:pt idx="2">
                  <c:v>Técnico Titular C TC</c:v>
                </c:pt>
                <c:pt idx="3">
                  <c:v>Profesor Titular A TC</c:v>
                </c:pt>
                <c:pt idx="4">
                  <c:v>Profesor Titular B TC</c:v>
                </c:pt>
                <c:pt idx="5">
                  <c:v>Profesor Titular C TC</c:v>
                </c:pt>
                <c:pt idx="6">
                  <c:v>Investigador Titular A TC</c:v>
                </c:pt>
                <c:pt idx="7">
                  <c:v>Investigador Titular B TC</c:v>
                </c:pt>
                <c:pt idx="8">
                  <c:v>Investigador Titular C TC</c:v>
                </c:pt>
              </c:strCache>
            </c:strRef>
          </c:cat>
          <c:val>
            <c:numRef>
              <c:f>Hoja3!$D$4:$D$12</c:f>
              <c:numCache>
                <c:formatCode>General</c:formatCode>
                <c:ptCount val="9"/>
                <c:pt idx="0">
                  <c:v>48.2</c:v>
                </c:pt>
                <c:pt idx="1">
                  <c:v>48.5</c:v>
                </c:pt>
                <c:pt idx="2">
                  <c:v>49.6</c:v>
                </c:pt>
                <c:pt idx="3">
                  <c:v>55.2</c:v>
                </c:pt>
                <c:pt idx="4">
                  <c:v>58.4</c:v>
                </c:pt>
                <c:pt idx="5">
                  <c:v>60.0</c:v>
                </c:pt>
                <c:pt idx="6">
                  <c:v>60.9</c:v>
                </c:pt>
                <c:pt idx="7">
                  <c:v>64.7</c:v>
                </c:pt>
                <c:pt idx="8">
                  <c:v>72.8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282680"/>
        <c:axId val="2105285656"/>
      </c:barChart>
      <c:catAx>
        <c:axId val="2105282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5285656"/>
        <c:crosses val="autoZero"/>
        <c:auto val="1"/>
        <c:lblAlgn val="ctr"/>
        <c:lblOffset val="100"/>
        <c:noMultiLvlLbl val="0"/>
      </c:catAx>
      <c:valAx>
        <c:axId val="2105285656"/>
        <c:scaling>
          <c:orientation val="minMax"/>
        </c:scaling>
        <c:delete val="0"/>
        <c:axPos val="l"/>
        <c:numFmt formatCode="#\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105282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Hoja2!$O$10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204C8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Hoja2!$P$9:$Q$9</c:f>
              <c:strCache>
                <c:ptCount val="2"/>
                <c:pt idx="0">
                  <c:v>I de Inv. Humanística</c:v>
                </c:pt>
                <c:pt idx="1">
                  <c:v>I de Inv. Científica</c:v>
                </c:pt>
              </c:strCache>
            </c:strRef>
          </c:cat>
          <c:val>
            <c:numRef>
              <c:f>Hoja2!$P$10:$Q$10</c:f>
              <c:numCache>
                <c:formatCode>General</c:formatCode>
                <c:ptCount val="2"/>
                <c:pt idx="0">
                  <c:v>52.3</c:v>
                </c:pt>
                <c:pt idx="1">
                  <c:v>34.1</c:v>
                </c:pt>
              </c:numCache>
            </c:numRef>
          </c:val>
        </c:ser>
        <c:ser>
          <c:idx val="1"/>
          <c:order val="1"/>
          <c:tx>
            <c:strRef>
              <c:f>Hoja2!$O$11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FFCC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Hoja2!$P$9:$Q$9</c:f>
              <c:strCache>
                <c:ptCount val="2"/>
                <c:pt idx="0">
                  <c:v>I de Inv. Humanística</c:v>
                </c:pt>
                <c:pt idx="1">
                  <c:v>I de Inv. Científica</c:v>
                </c:pt>
              </c:strCache>
            </c:strRef>
          </c:cat>
          <c:val>
            <c:numRef>
              <c:f>Hoja2!$P$11:$Q$11</c:f>
              <c:numCache>
                <c:formatCode>General</c:formatCode>
                <c:ptCount val="2"/>
                <c:pt idx="0">
                  <c:v>47.7</c:v>
                </c:pt>
                <c:pt idx="1">
                  <c:v>65.9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393272"/>
        <c:axId val="2105396248"/>
      </c:barChart>
      <c:catAx>
        <c:axId val="2105393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5396248"/>
        <c:crosses val="autoZero"/>
        <c:auto val="1"/>
        <c:lblAlgn val="ctr"/>
        <c:lblOffset val="100"/>
        <c:noMultiLvlLbl val="0"/>
      </c:catAx>
      <c:valAx>
        <c:axId val="2105396248"/>
        <c:scaling>
          <c:orientation val="minMax"/>
          <c:max val="90.0"/>
        </c:scaling>
        <c:delete val="0"/>
        <c:axPos val="l"/>
        <c:numFmt formatCode="#\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105393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Hoja2!$V$9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204C8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Hoja2!$W$8:$X$8</c:f>
              <c:strCache>
                <c:ptCount val="2"/>
                <c:pt idx="0">
                  <c:v>I de Inv. Humanística</c:v>
                </c:pt>
                <c:pt idx="1">
                  <c:v>I de Inv. Científica</c:v>
                </c:pt>
              </c:strCache>
            </c:strRef>
          </c:cat>
          <c:val>
            <c:numRef>
              <c:f>Hoja2!$W$9:$X$9</c:f>
              <c:numCache>
                <c:formatCode>General</c:formatCode>
                <c:ptCount val="2"/>
                <c:pt idx="0">
                  <c:v>44.0</c:v>
                </c:pt>
                <c:pt idx="1">
                  <c:v>19.1</c:v>
                </c:pt>
              </c:numCache>
            </c:numRef>
          </c:val>
        </c:ser>
        <c:ser>
          <c:idx val="1"/>
          <c:order val="1"/>
          <c:tx>
            <c:strRef>
              <c:f>Hoja2!$V$10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Hoja2!$W$8:$X$8</c:f>
              <c:strCache>
                <c:ptCount val="2"/>
                <c:pt idx="0">
                  <c:v>I de Inv. Humanística</c:v>
                </c:pt>
                <c:pt idx="1">
                  <c:v>I de Inv. Científica</c:v>
                </c:pt>
              </c:strCache>
            </c:strRef>
          </c:cat>
          <c:val>
            <c:numRef>
              <c:f>Hoja2!$W$10:$X$10</c:f>
              <c:numCache>
                <c:formatCode>General</c:formatCode>
                <c:ptCount val="2"/>
                <c:pt idx="0">
                  <c:v>56.0</c:v>
                </c:pt>
                <c:pt idx="1">
                  <c:v>80.9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438120"/>
        <c:axId val="2105441096"/>
      </c:barChart>
      <c:catAx>
        <c:axId val="2105438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5441096"/>
        <c:crosses val="autoZero"/>
        <c:auto val="1"/>
        <c:lblAlgn val="ctr"/>
        <c:lblOffset val="100"/>
        <c:noMultiLvlLbl val="0"/>
      </c:catAx>
      <c:valAx>
        <c:axId val="2105441096"/>
        <c:scaling>
          <c:orientation val="minMax"/>
        </c:scaling>
        <c:delete val="0"/>
        <c:axPos val="l"/>
        <c:numFmt formatCode="#\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105438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778867365506"/>
          <c:y val="0.0308771929824562"/>
          <c:w val="0.460035102974091"/>
          <c:h val="0.8919835336372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Hoja2!$C$6:$C$7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204C8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Hoja2!$B$8:$B$24</c:f>
              <c:strCache>
                <c:ptCount val="17"/>
                <c:pt idx="0">
                  <c:v>Escuela Nacional de Enfermería y Obstetricia</c:v>
                </c:pt>
                <c:pt idx="1">
                  <c:v>Escuela Nacional de Trabajo Social</c:v>
                </c:pt>
                <c:pt idx="2">
                  <c:v>Facultad de Psicología</c:v>
                </c:pt>
                <c:pt idx="3">
                  <c:v>Facultad Odontología</c:v>
                </c:pt>
                <c:pt idx="4">
                  <c:v>Escuela Nacional de Artes Plásticas</c:v>
                </c:pt>
                <c:pt idx="5">
                  <c:v>Facultad de Medicina</c:v>
                </c:pt>
                <c:pt idx="6">
                  <c:v>Facultad de Filosofía y Letras</c:v>
                </c:pt>
                <c:pt idx="7">
                  <c:v>Centro Peninsular en Humanidades y Ciencias Sociales</c:v>
                </c:pt>
                <c:pt idx="8">
                  <c:v>Facultad de Ciencias Políticas Sociales</c:v>
                </c:pt>
                <c:pt idx="9">
                  <c:v>Facultad de Química</c:v>
                </c:pt>
                <c:pt idx="10">
                  <c:v>Facultad de Derecho</c:v>
                </c:pt>
                <c:pt idx="11">
                  <c:v>Facultad de Contaduria y Administración</c:v>
                </c:pt>
                <c:pt idx="12">
                  <c:v>Facultad de Arquitectura </c:v>
                </c:pt>
                <c:pt idx="13">
                  <c:v>Facultad de Ciencias</c:v>
                </c:pt>
                <c:pt idx="14">
                  <c:v>Escuela Nacional de Música</c:v>
                </c:pt>
                <c:pt idx="15">
                  <c:v>Facultad de Economía</c:v>
                </c:pt>
                <c:pt idx="16">
                  <c:v>Facultad de Ingeniería</c:v>
                </c:pt>
              </c:strCache>
            </c:strRef>
          </c:cat>
          <c:val>
            <c:numRef>
              <c:f>Hoja2!$C$8:$C$24</c:f>
              <c:numCache>
                <c:formatCode>General</c:formatCode>
                <c:ptCount val="17"/>
                <c:pt idx="0">
                  <c:v>82.2</c:v>
                </c:pt>
                <c:pt idx="1">
                  <c:v>77.5</c:v>
                </c:pt>
                <c:pt idx="2">
                  <c:v>73.5</c:v>
                </c:pt>
                <c:pt idx="3">
                  <c:v>71.8</c:v>
                </c:pt>
                <c:pt idx="4">
                  <c:v>67.6</c:v>
                </c:pt>
                <c:pt idx="5">
                  <c:v>63.7</c:v>
                </c:pt>
                <c:pt idx="6">
                  <c:v>59.8</c:v>
                </c:pt>
                <c:pt idx="7">
                  <c:v>58.3</c:v>
                </c:pt>
                <c:pt idx="8">
                  <c:v>56.0</c:v>
                </c:pt>
                <c:pt idx="9">
                  <c:v>53.8</c:v>
                </c:pt>
                <c:pt idx="10">
                  <c:v>53.4</c:v>
                </c:pt>
                <c:pt idx="11">
                  <c:v>47.9</c:v>
                </c:pt>
                <c:pt idx="12">
                  <c:v>46.2</c:v>
                </c:pt>
                <c:pt idx="13">
                  <c:v>42.4</c:v>
                </c:pt>
                <c:pt idx="14">
                  <c:v>35.2</c:v>
                </c:pt>
                <c:pt idx="15">
                  <c:v>35.0</c:v>
                </c:pt>
                <c:pt idx="16">
                  <c:v>20.2</c:v>
                </c:pt>
              </c:numCache>
            </c:numRef>
          </c:val>
        </c:ser>
        <c:ser>
          <c:idx val="1"/>
          <c:order val="1"/>
          <c:tx>
            <c:strRef>
              <c:f>Hoja2!$D$6:$D$7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Hoja2!$B$8:$B$24</c:f>
              <c:strCache>
                <c:ptCount val="17"/>
                <c:pt idx="0">
                  <c:v>Escuela Nacional de Enfermería y Obstetricia</c:v>
                </c:pt>
                <c:pt idx="1">
                  <c:v>Escuela Nacional de Trabajo Social</c:v>
                </c:pt>
                <c:pt idx="2">
                  <c:v>Facultad de Psicología</c:v>
                </c:pt>
                <c:pt idx="3">
                  <c:v>Facultad Odontología</c:v>
                </c:pt>
                <c:pt idx="4">
                  <c:v>Escuela Nacional de Artes Plásticas</c:v>
                </c:pt>
                <c:pt idx="5">
                  <c:v>Facultad de Medicina</c:v>
                </c:pt>
                <c:pt idx="6">
                  <c:v>Facultad de Filosofía y Letras</c:v>
                </c:pt>
                <c:pt idx="7">
                  <c:v>Centro Peninsular en Humanidades y Ciencias Sociales</c:v>
                </c:pt>
                <c:pt idx="8">
                  <c:v>Facultad de Ciencias Políticas Sociales</c:v>
                </c:pt>
                <c:pt idx="9">
                  <c:v>Facultad de Química</c:v>
                </c:pt>
                <c:pt idx="10">
                  <c:v>Facultad de Derecho</c:v>
                </c:pt>
                <c:pt idx="11">
                  <c:v>Facultad de Contaduria y Administración</c:v>
                </c:pt>
                <c:pt idx="12">
                  <c:v>Facultad de Arquitectura </c:v>
                </c:pt>
                <c:pt idx="13">
                  <c:v>Facultad de Ciencias</c:v>
                </c:pt>
                <c:pt idx="14">
                  <c:v>Escuela Nacional de Música</c:v>
                </c:pt>
                <c:pt idx="15">
                  <c:v>Facultad de Economía</c:v>
                </c:pt>
                <c:pt idx="16">
                  <c:v>Facultad de Ingeniería</c:v>
                </c:pt>
              </c:strCache>
            </c:strRef>
          </c:cat>
          <c:val>
            <c:numRef>
              <c:f>Hoja2!$D$8:$D$24</c:f>
              <c:numCache>
                <c:formatCode>General</c:formatCode>
                <c:ptCount val="17"/>
                <c:pt idx="0">
                  <c:v>17.8</c:v>
                </c:pt>
                <c:pt idx="1">
                  <c:v>22.5</c:v>
                </c:pt>
                <c:pt idx="2">
                  <c:v>26.5</c:v>
                </c:pt>
                <c:pt idx="3">
                  <c:v>28.2</c:v>
                </c:pt>
                <c:pt idx="4">
                  <c:v>32.4</c:v>
                </c:pt>
                <c:pt idx="5">
                  <c:v>36.3</c:v>
                </c:pt>
                <c:pt idx="6">
                  <c:v>40.2</c:v>
                </c:pt>
                <c:pt idx="7">
                  <c:v>41.7</c:v>
                </c:pt>
                <c:pt idx="8">
                  <c:v>44.0</c:v>
                </c:pt>
                <c:pt idx="9">
                  <c:v>46.2</c:v>
                </c:pt>
                <c:pt idx="10">
                  <c:v>46.6</c:v>
                </c:pt>
                <c:pt idx="11">
                  <c:v>52.1</c:v>
                </c:pt>
                <c:pt idx="12">
                  <c:v>53.8</c:v>
                </c:pt>
                <c:pt idx="13">
                  <c:v>57.6</c:v>
                </c:pt>
                <c:pt idx="14">
                  <c:v>64.8</c:v>
                </c:pt>
                <c:pt idx="15">
                  <c:v>65.0</c:v>
                </c:pt>
                <c:pt idx="16">
                  <c:v>79.8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2105492232"/>
        <c:axId val="2105495208"/>
      </c:barChart>
      <c:catAx>
        <c:axId val="2105492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05495208"/>
        <c:crosses val="autoZero"/>
        <c:auto val="1"/>
        <c:lblAlgn val="ctr"/>
        <c:lblOffset val="100"/>
        <c:noMultiLvlLbl val="0"/>
      </c:catAx>
      <c:valAx>
        <c:axId val="2105495208"/>
        <c:scaling>
          <c:orientation val="minMax"/>
          <c:max val="100.0"/>
        </c:scaling>
        <c:delete val="0"/>
        <c:axPos val="b"/>
        <c:majorGridlines/>
        <c:numFmt formatCode="#\%" sourceLinked="0"/>
        <c:majorTickMark val="out"/>
        <c:minorTickMark val="none"/>
        <c:tickLblPos val="nextTo"/>
        <c:crossAx val="2105492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356874869169"/>
          <c:y val="0.457661887000967"/>
          <c:w val="0.110643125130831"/>
          <c:h val="0.1015181102362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0604492082927"/>
          <c:y val="0.118820351673578"/>
          <c:w val="0.768251747845753"/>
          <c:h val="0.613737920795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Hoja1!$C$2:$C$3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17375E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Hoja1!$B$4:$B$9</c:f>
              <c:strCache>
                <c:ptCount val="6"/>
                <c:pt idx="0">
                  <c:v>Rama administrativa</c:v>
                </c:pt>
                <c:pt idx="1">
                  <c:v>Rama obrera</c:v>
                </c:pt>
                <c:pt idx="2">
                  <c:v>Rama auxiliar administrativa</c:v>
                </c:pt>
                <c:pt idx="3">
                  <c:v>Rama especializada obrera</c:v>
                </c:pt>
                <c:pt idx="4">
                  <c:v>Rama Especializada tecnica</c:v>
                </c:pt>
                <c:pt idx="5">
                  <c:v>Rama profesional </c:v>
                </c:pt>
              </c:strCache>
            </c:strRef>
          </c:cat>
          <c:val>
            <c:numRef>
              <c:f>Hoja1!$C$4:$C$9</c:f>
              <c:numCache>
                <c:formatCode>General</c:formatCode>
                <c:ptCount val="6"/>
                <c:pt idx="0">
                  <c:v>71.6</c:v>
                </c:pt>
                <c:pt idx="1">
                  <c:v>6.2</c:v>
                </c:pt>
                <c:pt idx="2">
                  <c:v>45.2</c:v>
                </c:pt>
                <c:pt idx="3">
                  <c:v>2.4</c:v>
                </c:pt>
                <c:pt idx="4">
                  <c:v>44.2</c:v>
                </c:pt>
                <c:pt idx="5">
                  <c:v>58.5</c:v>
                </c:pt>
              </c:numCache>
            </c:numRef>
          </c:val>
        </c:ser>
        <c:ser>
          <c:idx val="1"/>
          <c:order val="1"/>
          <c:tx>
            <c:strRef>
              <c:f>Hoja1!$D$2:$D$3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FFCC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Hoja1!$B$4:$B$9</c:f>
              <c:strCache>
                <c:ptCount val="6"/>
                <c:pt idx="0">
                  <c:v>Rama administrativa</c:v>
                </c:pt>
                <c:pt idx="1">
                  <c:v>Rama obrera</c:v>
                </c:pt>
                <c:pt idx="2">
                  <c:v>Rama auxiliar administrativa</c:v>
                </c:pt>
                <c:pt idx="3">
                  <c:v>Rama especializada obrera</c:v>
                </c:pt>
                <c:pt idx="4">
                  <c:v>Rama Especializada tecnica</c:v>
                </c:pt>
                <c:pt idx="5">
                  <c:v>Rama profesional </c:v>
                </c:pt>
              </c:strCache>
            </c:strRef>
          </c:cat>
          <c:val>
            <c:numRef>
              <c:f>Hoja1!$D$4:$D$9</c:f>
              <c:numCache>
                <c:formatCode>General</c:formatCode>
                <c:ptCount val="6"/>
                <c:pt idx="0">
                  <c:v>28.4</c:v>
                </c:pt>
                <c:pt idx="1">
                  <c:v>93.8</c:v>
                </c:pt>
                <c:pt idx="2">
                  <c:v>54.8</c:v>
                </c:pt>
                <c:pt idx="3">
                  <c:v>97.6</c:v>
                </c:pt>
                <c:pt idx="4">
                  <c:v>55.8</c:v>
                </c:pt>
                <c:pt idx="5">
                  <c:v>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2104950648"/>
        <c:axId val="2104947656"/>
      </c:barChart>
      <c:catAx>
        <c:axId val="2104950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4947656"/>
        <c:crosses val="autoZero"/>
        <c:auto val="1"/>
        <c:lblAlgn val="ctr"/>
        <c:lblOffset val="100"/>
        <c:noMultiLvlLbl val="0"/>
      </c:catAx>
      <c:valAx>
        <c:axId val="2104947656"/>
        <c:scaling>
          <c:orientation val="minMax"/>
          <c:max val="100.0"/>
        </c:scaling>
        <c:delete val="0"/>
        <c:axPos val="l"/>
        <c:numFmt formatCode="#\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104950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128057520543"/>
          <c:y val="0.398165988221656"/>
          <c:w val="0.137438765728677"/>
          <c:h val="0.16737038981943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60806-65EA-4AE8-80F9-1B26904AA82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D38277-DFE9-482C-8B8E-455E0A058F0E}">
      <dgm:prSet phldrT="[Texto]" custT="1"/>
      <dgm:spPr>
        <a:solidFill>
          <a:schemeClr val="accent2"/>
        </a:solidFill>
      </dgm:spPr>
      <dgm:t>
        <a:bodyPr/>
        <a:lstStyle/>
        <a:p>
          <a:r>
            <a:rPr kumimoji="0" lang="es-ES" sz="32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Tendencias de segregación por sexo: </a:t>
          </a:r>
          <a:endParaRPr lang="es-MX" sz="3200" dirty="0">
            <a:solidFill>
              <a:schemeClr val="bg1"/>
            </a:solidFill>
          </a:endParaRPr>
        </a:p>
      </dgm:t>
    </dgm:pt>
    <dgm:pt modelId="{08166DA3-9919-4B44-BA74-614400C858DD}" type="parTrans" cxnId="{0038AFBF-6FF9-4FE1-853D-E87D4976E632}">
      <dgm:prSet/>
      <dgm:spPr/>
      <dgm:t>
        <a:bodyPr/>
        <a:lstStyle/>
        <a:p>
          <a:endParaRPr lang="es-MX"/>
        </a:p>
      </dgm:t>
    </dgm:pt>
    <dgm:pt modelId="{2DB890AC-5A4F-4D84-B727-AB74F832D6E5}" type="sibTrans" cxnId="{0038AFBF-6FF9-4FE1-853D-E87D4976E632}">
      <dgm:prSet/>
      <dgm:spPr/>
      <dgm:t>
        <a:bodyPr/>
        <a:lstStyle/>
        <a:p>
          <a:endParaRPr lang="es-MX"/>
        </a:p>
      </dgm:t>
    </dgm:pt>
    <dgm:pt modelId="{0049A16C-4F6B-4371-9AF9-C95FE151AA1C}">
      <dgm:prSet phldrT="[Texto]" custT="1"/>
      <dgm:spPr/>
      <dgm:t>
        <a:bodyPr anchor="ctr"/>
        <a:lstStyle/>
        <a:p>
          <a:pPr rtl="0"/>
          <a:r>
            <a:rPr kumimoji="0" lang="es-ES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Nombramientos académicos</a:t>
          </a:r>
          <a:endParaRPr lang="es-MX" sz="1800" dirty="0"/>
        </a:p>
      </dgm:t>
    </dgm:pt>
    <dgm:pt modelId="{1CC1F867-7FA3-486E-BEDD-B9701190C559}" type="parTrans" cxnId="{F51BDE00-09F3-47AD-B0BD-A8021CCDC5AA}">
      <dgm:prSet/>
      <dgm:spPr/>
      <dgm:t>
        <a:bodyPr/>
        <a:lstStyle/>
        <a:p>
          <a:endParaRPr lang="es-MX"/>
        </a:p>
      </dgm:t>
    </dgm:pt>
    <dgm:pt modelId="{1AF49425-CB85-45F1-936E-8C4866E97872}" type="sibTrans" cxnId="{F51BDE00-09F3-47AD-B0BD-A8021CCDC5AA}">
      <dgm:prSet/>
      <dgm:spPr/>
      <dgm:t>
        <a:bodyPr/>
        <a:lstStyle/>
        <a:p>
          <a:endParaRPr lang="es-MX"/>
        </a:p>
      </dgm:t>
    </dgm:pt>
    <dgm:pt modelId="{A19A4B9B-FC93-4CE2-B813-7377CC7CE4AC}">
      <dgm:prSet custT="1"/>
      <dgm:spPr/>
      <dgm:t>
        <a:bodyPr anchor="ctr"/>
        <a:lstStyle/>
        <a:p>
          <a:pPr rtl="0"/>
          <a:r>
            <a:rPr kumimoji="0" lang="es-ES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Puestos  de toma de decisiones</a:t>
          </a:r>
        </a:p>
      </dgm:t>
    </dgm:pt>
    <dgm:pt modelId="{EDD3F3A9-3C68-484B-9DEE-FF4804BB7F84}" type="parTrans" cxnId="{E3CCFF6A-A697-4C43-BEDF-57CFA17A958F}">
      <dgm:prSet/>
      <dgm:spPr/>
      <dgm:t>
        <a:bodyPr/>
        <a:lstStyle/>
        <a:p>
          <a:endParaRPr lang="es-MX"/>
        </a:p>
      </dgm:t>
    </dgm:pt>
    <dgm:pt modelId="{778A6843-9FC4-44FE-8C0F-DF05E1194C11}" type="sibTrans" cxnId="{E3CCFF6A-A697-4C43-BEDF-57CFA17A958F}">
      <dgm:prSet/>
      <dgm:spPr/>
      <dgm:t>
        <a:bodyPr/>
        <a:lstStyle/>
        <a:p>
          <a:endParaRPr lang="es-MX"/>
        </a:p>
      </dgm:t>
    </dgm:pt>
    <dgm:pt modelId="{EEE599B6-D168-4CF1-976B-D3F10D061522}">
      <dgm:prSet custT="1"/>
      <dgm:spPr/>
      <dgm:t>
        <a:bodyPr anchor="ctr"/>
        <a:lstStyle/>
        <a:p>
          <a:pPr rtl="0"/>
          <a:r>
            <a:rPr kumimoji="0" lang="es-ES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Participación en cuerpos colegiados</a:t>
          </a:r>
        </a:p>
      </dgm:t>
    </dgm:pt>
    <dgm:pt modelId="{E2D823AA-948F-4A94-A75B-8DE7165D3141}" type="parTrans" cxnId="{8A1AF0D0-1766-407F-B966-6C604F5CAF56}">
      <dgm:prSet/>
      <dgm:spPr/>
      <dgm:t>
        <a:bodyPr/>
        <a:lstStyle/>
        <a:p>
          <a:endParaRPr lang="es-MX"/>
        </a:p>
      </dgm:t>
    </dgm:pt>
    <dgm:pt modelId="{B8C26FE5-F16C-468E-A8F3-1E507E636DA1}" type="sibTrans" cxnId="{8A1AF0D0-1766-407F-B966-6C604F5CAF56}">
      <dgm:prSet/>
      <dgm:spPr/>
      <dgm:t>
        <a:bodyPr/>
        <a:lstStyle/>
        <a:p>
          <a:endParaRPr lang="es-MX"/>
        </a:p>
      </dgm:t>
    </dgm:pt>
    <dgm:pt modelId="{2B586315-3B79-4F84-BC9A-6AD9A1A98DCD}">
      <dgm:prSet phldrT="[Texto]" custT="1"/>
      <dgm:spPr/>
      <dgm:t>
        <a:bodyPr anchor="ctr"/>
        <a:lstStyle/>
        <a:p>
          <a:pPr rtl="0"/>
          <a:r>
            <a:rPr kumimoji="0" lang="es-ES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Áreas Disciplinarias</a:t>
          </a:r>
          <a:endParaRPr lang="es-MX" sz="1800" dirty="0"/>
        </a:p>
      </dgm:t>
    </dgm:pt>
    <dgm:pt modelId="{12DE460B-868E-475C-A2B3-0786203A3907}" type="parTrans" cxnId="{E5B44B1D-181F-4ED0-A9B1-69C2688C027B}">
      <dgm:prSet/>
      <dgm:spPr/>
      <dgm:t>
        <a:bodyPr/>
        <a:lstStyle/>
        <a:p>
          <a:endParaRPr lang="es-ES"/>
        </a:p>
      </dgm:t>
    </dgm:pt>
    <dgm:pt modelId="{E5A8561A-F79B-43EE-B0A7-5C6B80D2CEE9}" type="sibTrans" cxnId="{E5B44B1D-181F-4ED0-A9B1-69C2688C027B}">
      <dgm:prSet/>
      <dgm:spPr/>
      <dgm:t>
        <a:bodyPr/>
        <a:lstStyle/>
        <a:p>
          <a:endParaRPr lang="es-ES"/>
        </a:p>
      </dgm:t>
    </dgm:pt>
    <dgm:pt modelId="{4505BE91-3783-4BA4-8366-42319F0AC996}">
      <dgm:prSet/>
      <dgm:spPr/>
      <dgm:t>
        <a:bodyPr anchor="ctr"/>
        <a:lstStyle/>
        <a:p>
          <a:pPr rtl="0"/>
          <a:endParaRPr kumimoji="0" lang="es-ES" sz="1700" b="0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D65AD0C9-5604-45AF-8DB7-359E92FDC68A}" type="sibTrans" cxnId="{34A02DC3-C4CE-4078-B30C-99A5E47374B4}">
      <dgm:prSet/>
      <dgm:spPr/>
      <dgm:t>
        <a:bodyPr/>
        <a:lstStyle/>
        <a:p>
          <a:endParaRPr lang="es-MX"/>
        </a:p>
      </dgm:t>
    </dgm:pt>
    <dgm:pt modelId="{D53A9F88-3671-428D-93B6-914EEB020083}" type="parTrans" cxnId="{34A02DC3-C4CE-4078-B30C-99A5E47374B4}">
      <dgm:prSet/>
      <dgm:spPr/>
      <dgm:t>
        <a:bodyPr/>
        <a:lstStyle/>
        <a:p>
          <a:endParaRPr lang="es-MX"/>
        </a:p>
      </dgm:t>
    </dgm:pt>
    <dgm:pt modelId="{EAC2DFBB-AE88-42AA-861D-D9DE0B54C8D0}">
      <dgm:prSet phldrT="[Texto]"/>
      <dgm:spPr/>
      <dgm:t>
        <a:bodyPr anchor="ctr"/>
        <a:lstStyle/>
        <a:p>
          <a:pPr rtl="0"/>
          <a:endParaRPr lang="es-MX" sz="1700" dirty="0"/>
        </a:p>
      </dgm:t>
    </dgm:pt>
    <dgm:pt modelId="{A4CCBA83-C51B-498D-85CF-F43B9F55B6F5}" type="parTrans" cxnId="{EB6CBADA-BC67-420E-B3A8-A15BDBBD9695}">
      <dgm:prSet/>
      <dgm:spPr/>
      <dgm:t>
        <a:bodyPr/>
        <a:lstStyle/>
        <a:p>
          <a:endParaRPr lang="es-MX"/>
        </a:p>
      </dgm:t>
    </dgm:pt>
    <dgm:pt modelId="{A70AD4E8-2425-4E48-85D2-BF83752159FB}" type="sibTrans" cxnId="{EB6CBADA-BC67-420E-B3A8-A15BDBBD9695}">
      <dgm:prSet/>
      <dgm:spPr/>
      <dgm:t>
        <a:bodyPr/>
        <a:lstStyle/>
        <a:p>
          <a:endParaRPr lang="es-MX"/>
        </a:p>
      </dgm:t>
    </dgm:pt>
    <dgm:pt modelId="{780AD96C-C612-4B9A-B30D-CE65A5682748}" type="pres">
      <dgm:prSet presAssocID="{1F660806-65EA-4AE8-80F9-1B26904AA8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574B95D-1AE4-4E19-BAD7-48367561E811}" type="pres">
      <dgm:prSet presAssocID="{72D38277-DFE9-482C-8B8E-455E0A058F0E}" presName="linNode" presStyleCnt="0"/>
      <dgm:spPr/>
    </dgm:pt>
    <dgm:pt modelId="{9C9F5058-11DD-4E4E-9A84-46FB6512BE8C}" type="pres">
      <dgm:prSet presAssocID="{72D38277-DFE9-482C-8B8E-455E0A058F0E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9F0DB3-C132-48EA-964B-A25535886879}" type="pres">
      <dgm:prSet presAssocID="{72D38277-DFE9-482C-8B8E-455E0A058F0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F21798F-FD02-4AA3-BBA0-5C7E718845AF}" type="presOf" srcId="{1F660806-65EA-4AE8-80F9-1B26904AA823}" destId="{780AD96C-C612-4B9A-B30D-CE65A5682748}" srcOrd="0" destOrd="0" presId="urn:microsoft.com/office/officeart/2005/8/layout/vList6"/>
    <dgm:cxn modelId="{FB8DAC1F-3A81-4A5A-9B24-BF6845B4CA8D}" type="presOf" srcId="{4505BE91-3783-4BA4-8366-42319F0AC996}" destId="{9D9F0DB3-C132-48EA-964B-A25535886879}" srcOrd="0" destOrd="5" presId="urn:microsoft.com/office/officeart/2005/8/layout/vList6"/>
    <dgm:cxn modelId="{8C77122F-002F-4943-BBCA-8AAD0A4A1FC1}" type="presOf" srcId="{EEE599B6-D168-4CF1-976B-D3F10D061522}" destId="{9D9F0DB3-C132-48EA-964B-A25535886879}" srcOrd="0" destOrd="4" presId="urn:microsoft.com/office/officeart/2005/8/layout/vList6"/>
    <dgm:cxn modelId="{E5B44B1D-181F-4ED0-A9B1-69C2688C027B}" srcId="{72D38277-DFE9-482C-8B8E-455E0A058F0E}" destId="{2B586315-3B79-4F84-BC9A-6AD9A1A98DCD}" srcOrd="2" destOrd="0" parTransId="{12DE460B-868E-475C-A2B3-0786203A3907}" sibTransId="{E5A8561A-F79B-43EE-B0A7-5C6B80D2CEE9}"/>
    <dgm:cxn modelId="{E3CCFF6A-A697-4C43-BEDF-57CFA17A958F}" srcId="{72D38277-DFE9-482C-8B8E-455E0A058F0E}" destId="{A19A4B9B-FC93-4CE2-B813-7377CC7CE4AC}" srcOrd="3" destOrd="0" parTransId="{EDD3F3A9-3C68-484B-9DEE-FF4804BB7F84}" sibTransId="{778A6843-9FC4-44FE-8C0F-DF05E1194C11}"/>
    <dgm:cxn modelId="{8A1AF0D0-1766-407F-B966-6C604F5CAF56}" srcId="{72D38277-DFE9-482C-8B8E-455E0A058F0E}" destId="{EEE599B6-D168-4CF1-976B-D3F10D061522}" srcOrd="4" destOrd="0" parTransId="{E2D823AA-948F-4A94-A75B-8DE7165D3141}" sibTransId="{B8C26FE5-F16C-468E-A8F3-1E507E636DA1}"/>
    <dgm:cxn modelId="{0038AFBF-6FF9-4FE1-853D-E87D4976E632}" srcId="{1F660806-65EA-4AE8-80F9-1B26904AA823}" destId="{72D38277-DFE9-482C-8B8E-455E0A058F0E}" srcOrd="0" destOrd="0" parTransId="{08166DA3-9919-4B44-BA74-614400C858DD}" sibTransId="{2DB890AC-5A4F-4D84-B727-AB74F832D6E5}"/>
    <dgm:cxn modelId="{BD000C0C-44CD-4E73-A488-BF25A0C8238A}" type="presOf" srcId="{EAC2DFBB-AE88-42AA-861D-D9DE0B54C8D0}" destId="{9D9F0DB3-C132-48EA-964B-A25535886879}" srcOrd="0" destOrd="0" presId="urn:microsoft.com/office/officeart/2005/8/layout/vList6"/>
    <dgm:cxn modelId="{F51BDE00-09F3-47AD-B0BD-A8021CCDC5AA}" srcId="{72D38277-DFE9-482C-8B8E-455E0A058F0E}" destId="{0049A16C-4F6B-4371-9AF9-C95FE151AA1C}" srcOrd="1" destOrd="0" parTransId="{1CC1F867-7FA3-486E-BEDD-B9701190C559}" sibTransId="{1AF49425-CB85-45F1-936E-8C4866E97872}"/>
    <dgm:cxn modelId="{34A02DC3-C4CE-4078-B30C-99A5E47374B4}" srcId="{72D38277-DFE9-482C-8B8E-455E0A058F0E}" destId="{4505BE91-3783-4BA4-8366-42319F0AC996}" srcOrd="5" destOrd="0" parTransId="{D53A9F88-3671-428D-93B6-914EEB020083}" sibTransId="{D65AD0C9-5604-45AF-8DB7-359E92FDC68A}"/>
    <dgm:cxn modelId="{2DB1019C-73F2-4CF2-92FA-08E3C3D9266E}" type="presOf" srcId="{72D38277-DFE9-482C-8B8E-455E0A058F0E}" destId="{9C9F5058-11DD-4E4E-9A84-46FB6512BE8C}" srcOrd="0" destOrd="0" presId="urn:microsoft.com/office/officeart/2005/8/layout/vList6"/>
    <dgm:cxn modelId="{F6D99D9C-E9C4-4E5E-BBBE-B39618D5C969}" type="presOf" srcId="{2B586315-3B79-4F84-BC9A-6AD9A1A98DCD}" destId="{9D9F0DB3-C132-48EA-964B-A25535886879}" srcOrd="0" destOrd="2" presId="urn:microsoft.com/office/officeart/2005/8/layout/vList6"/>
    <dgm:cxn modelId="{EB6CBADA-BC67-420E-B3A8-A15BDBBD9695}" srcId="{72D38277-DFE9-482C-8B8E-455E0A058F0E}" destId="{EAC2DFBB-AE88-42AA-861D-D9DE0B54C8D0}" srcOrd="0" destOrd="0" parTransId="{A4CCBA83-C51B-498D-85CF-F43B9F55B6F5}" sibTransId="{A70AD4E8-2425-4E48-85D2-BF83752159FB}"/>
    <dgm:cxn modelId="{3D68A606-36BE-404F-8AF3-A9528436C928}" type="presOf" srcId="{A19A4B9B-FC93-4CE2-B813-7377CC7CE4AC}" destId="{9D9F0DB3-C132-48EA-964B-A25535886879}" srcOrd="0" destOrd="3" presId="urn:microsoft.com/office/officeart/2005/8/layout/vList6"/>
    <dgm:cxn modelId="{1536C2F7-6B3F-4647-95AC-A1D15A50AD62}" type="presOf" srcId="{0049A16C-4F6B-4371-9AF9-C95FE151AA1C}" destId="{9D9F0DB3-C132-48EA-964B-A25535886879}" srcOrd="0" destOrd="1" presId="urn:microsoft.com/office/officeart/2005/8/layout/vList6"/>
    <dgm:cxn modelId="{5250C001-F773-4B88-A6AC-9C8A1497F176}" type="presParOf" srcId="{780AD96C-C612-4B9A-B30D-CE65A5682748}" destId="{9574B95D-1AE4-4E19-BAD7-48367561E811}" srcOrd="0" destOrd="0" presId="urn:microsoft.com/office/officeart/2005/8/layout/vList6"/>
    <dgm:cxn modelId="{0F63A7BE-B445-4EBD-8F57-98B139127046}" type="presParOf" srcId="{9574B95D-1AE4-4E19-BAD7-48367561E811}" destId="{9C9F5058-11DD-4E4E-9A84-46FB6512BE8C}" srcOrd="0" destOrd="0" presId="urn:microsoft.com/office/officeart/2005/8/layout/vList6"/>
    <dgm:cxn modelId="{EE59A13B-C7CC-4388-986E-FFF70CC321A7}" type="presParOf" srcId="{9574B95D-1AE4-4E19-BAD7-48367561E811}" destId="{9D9F0DB3-C132-48EA-964B-A255358868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60806-65EA-4AE8-80F9-1B26904AA82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47F3327-7176-4E83-8627-E4E7E4191851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3200" dirty="0" smtClean="0"/>
            <a:t>Problemáticas por razones de Género</a:t>
          </a:r>
          <a:endParaRPr lang="es-MX" sz="3200" dirty="0"/>
        </a:p>
      </dgm:t>
    </dgm:pt>
    <dgm:pt modelId="{F965E20C-899A-4E03-BA4D-775EB780B4B4}" type="parTrans" cxnId="{0B678F2A-56CC-443F-B4A1-FC0E8F04A9B0}">
      <dgm:prSet/>
      <dgm:spPr/>
      <dgm:t>
        <a:bodyPr/>
        <a:lstStyle/>
        <a:p>
          <a:endParaRPr lang="es-MX"/>
        </a:p>
      </dgm:t>
    </dgm:pt>
    <dgm:pt modelId="{20107C1F-CE9A-4387-B716-1B66BF10FB30}" type="sibTrans" cxnId="{0B678F2A-56CC-443F-B4A1-FC0E8F04A9B0}">
      <dgm:prSet/>
      <dgm:spPr/>
      <dgm:t>
        <a:bodyPr/>
        <a:lstStyle/>
        <a:p>
          <a:endParaRPr lang="es-MX"/>
        </a:p>
      </dgm:t>
    </dgm:pt>
    <dgm:pt modelId="{6EF1F339-E204-4249-820E-0B7FF3A87914}">
      <dgm:prSet phldrT="[Texto]" custT="1"/>
      <dgm:spPr/>
      <dgm:t>
        <a:bodyPr anchor="ctr"/>
        <a:lstStyle/>
        <a:p>
          <a:pPr rtl="0"/>
          <a:r>
            <a:rPr kumimoji="0" lang="es-ES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Hostigamiento</a:t>
          </a:r>
          <a:endParaRPr lang="es-MX" sz="1800" dirty="0"/>
        </a:p>
      </dgm:t>
    </dgm:pt>
    <dgm:pt modelId="{CD14193A-71A0-40EA-8DBF-EDA5EEF88E0F}" type="parTrans" cxnId="{EE362A78-021A-497A-ABC9-456686F3584C}">
      <dgm:prSet/>
      <dgm:spPr/>
      <dgm:t>
        <a:bodyPr/>
        <a:lstStyle/>
        <a:p>
          <a:endParaRPr lang="es-MX"/>
        </a:p>
      </dgm:t>
    </dgm:pt>
    <dgm:pt modelId="{A87DFB02-F446-4267-B21F-FF4C55B5343B}" type="sibTrans" cxnId="{EE362A78-021A-497A-ABC9-456686F3584C}">
      <dgm:prSet/>
      <dgm:spPr/>
      <dgm:t>
        <a:bodyPr/>
        <a:lstStyle/>
        <a:p>
          <a:endParaRPr lang="es-MX"/>
        </a:p>
      </dgm:t>
    </dgm:pt>
    <dgm:pt modelId="{25F58317-AD2C-4C06-AC5F-6DCDC46582C3}">
      <dgm:prSet phldrT="[Texto]" custT="1"/>
      <dgm:spPr/>
      <dgm:t>
        <a:bodyPr anchor="ctr"/>
        <a:lstStyle/>
        <a:p>
          <a:pPr rtl="0"/>
          <a:r>
            <a:rPr lang="es-MX" sz="1800" dirty="0" smtClean="0"/>
            <a:t>Tensión familia – trabajo</a:t>
          </a:r>
          <a:endParaRPr lang="es-MX" sz="1800" dirty="0"/>
        </a:p>
      </dgm:t>
    </dgm:pt>
    <dgm:pt modelId="{C28B4527-39E8-47E6-BC3A-C5F0969B3ED9}" type="parTrans" cxnId="{D83BB15C-0248-4692-9992-01A324F4C022}">
      <dgm:prSet/>
      <dgm:spPr/>
      <dgm:t>
        <a:bodyPr/>
        <a:lstStyle/>
        <a:p>
          <a:endParaRPr lang="es-MX"/>
        </a:p>
      </dgm:t>
    </dgm:pt>
    <dgm:pt modelId="{92DEF27E-25F7-465C-BA88-D12145BABAA0}" type="sibTrans" cxnId="{D83BB15C-0248-4692-9992-01A324F4C022}">
      <dgm:prSet/>
      <dgm:spPr/>
      <dgm:t>
        <a:bodyPr/>
        <a:lstStyle/>
        <a:p>
          <a:endParaRPr lang="es-MX"/>
        </a:p>
      </dgm:t>
    </dgm:pt>
    <dgm:pt modelId="{7B9ACE3E-92A6-456A-8D4A-D3E6D223ABE7}">
      <dgm:prSet phldrT="[Texto]" custT="1"/>
      <dgm:spPr/>
      <dgm:t>
        <a:bodyPr anchor="ctr"/>
        <a:lstStyle/>
        <a:p>
          <a:pPr rtl="0"/>
          <a:r>
            <a:rPr lang="es-MX" sz="1800" dirty="0" smtClean="0"/>
            <a:t>Discriminación </a:t>
          </a:r>
          <a:endParaRPr lang="es-MX" sz="1800" dirty="0"/>
        </a:p>
      </dgm:t>
    </dgm:pt>
    <dgm:pt modelId="{4AD20C46-802D-4632-A7AD-0641416AD2B6}" type="parTrans" cxnId="{EC4E0A7E-734E-4359-ABBB-5B89BBA62A3F}">
      <dgm:prSet/>
      <dgm:spPr/>
      <dgm:t>
        <a:bodyPr/>
        <a:lstStyle/>
        <a:p>
          <a:endParaRPr lang="es-ES"/>
        </a:p>
      </dgm:t>
    </dgm:pt>
    <dgm:pt modelId="{611C4E32-7B91-4A02-88D2-BE93D3A9C400}" type="sibTrans" cxnId="{EC4E0A7E-734E-4359-ABBB-5B89BBA62A3F}">
      <dgm:prSet/>
      <dgm:spPr/>
      <dgm:t>
        <a:bodyPr/>
        <a:lstStyle/>
        <a:p>
          <a:endParaRPr lang="es-ES"/>
        </a:p>
      </dgm:t>
    </dgm:pt>
    <dgm:pt modelId="{B969099B-8EEF-4AD9-B685-413C6A7E0DB8}">
      <dgm:prSet phldrT="[Texto]" custT="1"/>
      <dgm:spPr/>
      <dgm:t>
        <a:bodyPr anchor="ctr"/>
        <a:lstStyle/>
        <a:p>
          <a:pPr rtl="0"/>
          <a:r>
            <a:rPr kumimoji="0" lang="es-ES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Sesgos en evaluación académica</a:t>
          </a:r>
          <a:endParaRPr lang="es-MX" sz="1800" dirty="0"/>
        </a:p>
      </dgm:t>
    </dgm:pt>
    <dgm:pt modelId="{D5822746-1983-4EA0-979C-CDCCA44DDCAD}" type="parTrans" cxnId="{1B9999BB-A91F-4E32-8DAF-B06B02AB8F94}">
      <dgm:prSet/>
      <dgm:spPr/>
      <dgm:t>
        <a:bodyPr/>
        <a:lstStyle/>
        <a:p>
          <a:endParaRPr lang="es-ES"/>
        </a:p>
      </dgm:t>
    </dgm:pt>
    <dgm:pt modelId="{6AFE82E6-53D9-40FD-81DB-68BF7BC790CC}" type="sibTrans" cxnId="{1B9999BB-A91F-4E32-8DAF-B06B02AB8F94}">
      <dgm:prSet/>
      <dgm:spPr/>
      <dgm:t>
        <a:bodyPr/>
        <a:lstStyle/>
        <a:p>
          <a:endParaRPr lang="es-ES"/>
        </a:p>
      </dgm:t>
    </dgm:pt>
    <dgm:pt modelId="{780AD96C-C612-4B9A-B30D-CE65A5682748}" type="pres">
      <dgm:prSet presAssocID="{1F660806-65EA-4AE8-80F9-1B26904AA8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A992633-469A-4E80-961B-C0EBE0910017}" type="pres">
      <dgm:prSet presAssocID="{947F3327-7176-4E83-8627-E4E7E4191851}" presName="linNode" presStyleCnt="0"/>
      <dgm:spPr/>
    </dgm:pt>
    <dgm:pt modelId="{1EF55C88-AE36-42CC-ABFB-F5703E77F265}" type="pres">
      <dgm:prSet presAssocID="{947F3327-7176-4E83-8627-E4E7E4191851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40DF24-2B4D-415B-ABD2-8D0A58FD8C73}" type="pres">
      <dgm:prSet presAssocID="{947F3327-7176-4E83-8627-E4E7E4191851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0527322-CD2D-4579-904A-F2672A39BB6E}" type="presOf" srcId="{947F3327-7176-4E83-8627-E4E7E4191851}" destId="{1EF55C88-AE36-42CC-ABFB-F5703E77F265}" srcOrd="0" destOrd="0" presId="urn:microsoft.com/office/officeart/2005/8/layout/vList6"/>
    <dgm:cxn modelId="{90D8F6EA-7C68-4ECF-B2AF-67392722C06C}" type="presOf" srcId="{6EF1F339-E204-4249-820E-0B7FF3A87914}" destId="{6440DF24-2B4D-415B-ABD2-8D0A58FD8C73}" srcOrd="0" destOrd="3" presId="urn:microsoft.com/office/officeart/2005/8/layout/vList6"/>
    <dgm:cxn modelId="{0B678F2A-56CC-443F-B4A1-FC0E8F04A9B0}" srcId="{1F660806-65EA-4AE8-80F9-1B26904AA823}" destId="{947F3327-7176-4E83-8627-E4E7E4191851}" srcOrd="0" destOrd="0" parTransId="{F965E20C-899A-4E03-BA4D-775EB780B4B4}" sibTransId="{20107C1F-CE9A-4387-B716-1B66BF10FB30}"/>
    <dgm:cxn modelId="{D83BB15C-0248-4692-9992-01A324F4C022}" srcId="{947F3327-7176-4E83-8627-E4E7E4191851}" destId="{25F58317-AD2C-4C06-AC5F-6DCDC46582C3}" srcOrd="1" destOrd="0" parTransId="{C28B4527-39E8-47E6-BC3A-C5F0969B3ED9}" sibTransId="{92DEF27E-25F7-465C-BA88-D12145BABAA0}"/>
    <dgm:cxn modelId="{8C036672-330A-476D-8F9F-DA401A1862C8}" type="presOf" srcId="{25F58317-AD2C-4C06-AC5F-6DCDC46582C3}" destId="{6440DF24-2B4D-415B-ABD2-8D0A58FD8C73}" srcOrd="0" destOrd="1" presId="urn:microsoft.com/office/officeart/2005/8/layout/vList6"/>
    <dgm:cxn modelId="{88C8D916-3A3B-485F-B460-660125501F38}" type="presOf" srcId="{7B9ACE3E-92A6-456A-8D4A-D3E6D223ABE7}" destId="{6440DF24-2B4D-415B-ABD2-8D0A58FD8C73}" srcOrd="0" destOrd="2" presId="urn:microsoft.com/office/officeart/2005/8/layout/vList6"/>
    <dgm:cxn modelId="{EE362A78-021A-497A-ABC9-456686F3584C}" srcId="{947F3327-7176-4E83-8627-E4E7E4191851}" destId="{6EF1F339-E204-4249-820E-0B7FF3A87914}" srcOrd="3" destOrd="0" parTransId="{CD14193A-71A0-40EA-8DBF-EDA5EEF88E0F}" sibTransId="{A87DFB02-F446-4267-B21F-FF4C55B5343B}"/>
    <dgm:cxn modelId="{1B9999BB-A91F-4E32-8DAF-B06B02AB8F94}" srcId="{947F3327-7176-4E83-8627-E4E7E4191851}" destId="{B969099B-8EEF-4AD9-B685-413C6A7E0DB8}" srcOrd="0" destOrd="0" parTransId="{D5822746-1983-4EA0-979C-CDCCA44DDCAD}" sibTransId="{6AFE82E6-53D9-40FD-81DB-68BF7BC790CC}"/>
    <dgm:cxn modelId="{EC4E0A7E-734E-4359-ABBB-5B89BBA62A3F}" srcId="{947F3327-7176-4E83-8627-E4E7E4191851}" destId="{7B9ACE3E-92A6-456A-8D4A-D3E6D223ABE7}" srcOrd="2" destOrd="0" parTransId="{4AD20C46-802D-4632-A7AD-0641416AD2B6}" sibTransId="{611C4E32-7B91-4A02-88D2-BE93D3A9C400}"/>
    <dgm:cxn modelId="{3BB03219-2C2D-4FFC-BE97-28C02FDFE548}" type="presOf" srcId="{B969099B-8EEF-4AD9-B685-413C6A7E0DB8}" destId="{6440DF24-2B4D-415B-ABD2-8D0A58FD8C73}" srcOrd="0" destOrd="0" presId="urn:microsoft.com/office/officeart/2005/8/layout/vList6"/>
    <dgm:cxn modelId="{9B4A700E-6990-45E3-BE44-AF6FE2B29C07}" type="presOf" srcId="{1F660806-65EA-4AE8-80F9-1B26904AA823}" destId="{780AD96C-C612-4B9A-B30D-CE65A5682748}" srcOrd="0" destOrd="0" presId="urn:microsoft.com/office/officeart/2005/8/layout/vList6"/>
    <dgm:cxn modelId="{B5AB27AE-A019-4074-9C1B-35753540296A}" type="presParOf" srcId="{780AD96C-C612-4B9A-B30D-CE65A5682748}" destId="{CA992633-469A-4E80-961B-C0EBE0910017}" srcOrd="0" destOrd="0" presId="urn:microsoft.com/office/officeart/2005/8/layout/vList6"/>
    <dgm:cxn modelId="{73ABEC86-AC37-48C5-AFC4-EF8250DEC0BE}" type="presParOf" srcId="{CA992633-469A-4E80-961B-C0EBE0910017}" destId="{1EF55C88-AE36-42CC-ABFB-F5703E77F265}" srcOrd="0" destOrd="0" presId="urn:microsoft.com/office/officeart/2005/8/layout/vList6"/>
    <dgm:cxn modelId="{9975A360-6695-4BDB-8D8A-7401AA1F254F}" type="presParOf" srcId="{CA992633-469A-4E80-961B-C0EBE0910017}" destId="{6440DF24-2B4D-415B-ABD2-8D0A58FD8C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21794-FF08-4128-8A8E-2CACCA687876}" type="doc">
      <dgm:prSet loTypeId="urn:microsoft.com/office/officeart/2005/8/layout/cycle6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0ACA3CD-7282-4D0C-AAD9-05F02104C21A}">
      <dgm:prSet custT="1"/>
      <dgm:spPr/>
      <dgm:t>
        <a:bodyPr/>
        <a:lstStyle/>
        <a:p>
          <a:pPr rtl="0"/>
          <a:r>
            <a:rPr lang="es-MX" sz="1600" dirty="0" smtClean="0">
              <a:solidFill>
                <a:schemeClr val="tx2">
                  <a:lumMod val="75000"/>
                </a:schemeClr>
              </a:solidFill>
            </a:rPr>
            <a:t>Legislación</a:t>
          </a:r>
          <a:endParaRPr lang="es-MX" sz="1600" dirty="0">
            <a:solidFill>
              <a:schemeClr val="tx2">
                <a:lumMod val="75000"/>
              </a:schemeClr>
            </a:solidFill>
          </a:endParaRPr>
        </a:p>
      </dgm:t>
    </dgm:pt>
    <dgm:pt modelId="{70531FFC-4B9A-47E4-AEDB-FBD04D2806B6}" type="parTrans" cxnId="{B11D03E1-3874-4232-B742-2FDBEAB07E37}">
      <dgm:prSet/>
      <dgm:spPr/>
      <dgm:t>
        <a:bodyPr/>
        <a:lstStyle/>
        <a:p>
          <a:endParaRPr lang="es-MX"/>
        </a:p>
      </dgm:t>
    </dgm:pt>
    <dgm:pt modelId="{3938B35F-6962-4773-BDAF-B949D5807BA3}" type="sibTrans" cxnId="{B11D03E1-3874-4232-B742-2FDBEAB07E37}">
      <dgm:prSet/>
      <dgm:spPr/>
      <dgm:t>
        <a:bodyPr/>
        <a:lstStyle/>
        <a:p>
          <a:endParaRPr lang="es-MX"/>
        </a:p>
      </dgm:t>
    </dgm:pt>
    <dgm:pt modelId="{F6B92CC1-A64A-4E71-8939-C0943B083DF3}">
      <dgm:prSet custT="1"/>
      <dgm:spPr/>
      <dgm:t>
        <a:bodyPr/>
        <a:lstStyle/>
        <a:p>
          <a:pPr rtl="0"/>
          <a:r>
            <a:rPr lang="es-MX" sz="1600" smtClean="0">
              <a:solidFill>
                <a:schemeClr val="tx2">
                  <a:lumMod val="75000"/>
                </a:schemeClr>
              </a:solidFill>
            </a:rPr>
            <a:t>Igualdad de oportunidades</a:t>
          </a:r>
          <a:endParaRPr lang="es-MX" sz="1600">
            <a:solidFill>
              <a:schemeClr val="tx2">
                <a:lumMod val="75000"/>
              </a:schemeClr>
            </a:solidFill>
          </a:endParaRPr>
        </a:p>
      </dgm:t>
    </dgm:pt>
    <dgm:pt modelId="{43F2FA7F-BD28-444A-9C76-90E31BBE99B2}" type="parTrans" cxnId="{9CF556A2-5770-4E3C-8D18-EB6EAB312062}">
      <dgm:prSet/>
      <dgm:spPr/>
      <dgm:t>
        <a:bodyPr/>
        <a:lstStyle/>
        <a:p>
          <a:endParaRPr lang="es-MX"/>
        </a:p>
      </dgm:t>
    </dgm:pt>
    <dgm:pt modelId="{74DE4FC7-24F2-44A2-A6D8-854E3A9274BE}" type="sibTrans" cxnId="{9CF556A2-5770-4E3C-8D18-EB6EAB312062}">
      <dgm:prSet/>
      <dgm:spPr/>
      <dgm:t>
        <a:bodyPr/>
        <a:lstStyle/>
        <a:p>
          <a:endParaRPr lang="es-MX"/>
        </a:p>
      </dgm:t>
    </dgm:pt>
    <dgm:pt modelId="{28CA0F60-82E9-4EDF-B4FF-945C31430C38}">
      <dgm:prSet custT="1"/>
      <dgm:spPr/>
      <dgm:t>
        <a:bodyPr/>
        <a:lstStyle/>
        <a:p>
          <a:pPr rtl="0"/>
          <a:r>
            <a:rPr lang="es-MX" sz="1600" dirty="0" smtClean="0">
              <a:solidFill>
                <a:schemeClr val="tx2">
                  <a:lumMod val="75000"/>
                </a:schemeClr>
              </a:solidFill>
            </a:rPr>
            <a:t>Conciliación de la vida profesional y la vida familiar</a:t>
          </a:r>
          <a:endParaRPr lang="es-MX" sz="1600" dirty="0">
            <a:solidFill>
              <a:schemeClr val="tx2">
                <a:lumMod val="75000"/>
              </a:schemeClr>
            </a:solidFill>
          </a:endParaRPr>
        </a:p>
      </dgm:t>
    </dgm:pt>
    <dgm:pt modelId="{F95745EE-60E2-4692-B26D-ED19EB47A2B6}" type="parTrans" cxnId="{4774AADF-ACCF-4250-8163-AA21C7A46F9E}">
      <dgm:prSet/>
      <dgm:spPr/>
      <dgm:t>
        <a:bodyPr/>
        <a:lstStyle/>
        <a:p>
          <a:endParaRPr lang="es-MX"/>
        </a:p>
      </dgm:t>
    </dgm:pt>
    <dgm:pt modelId="{813337E2-8747-4BB2-9072-12A3745ACBF5}" type="sibTrans" cxnId="{4774AADF-ACCF-4250-8163-AA21C7A46F9E}">
      <dgm:prSet/>
      <dgm:spPr/>
      <dgm:t>
        <a:bodyPr/>
        <a:lstStyle/>
        <a:p>
          <a:endParaRPr lang="es-MX"/>
        </a:p>
      </dgm:t>
    </dgm:pt>
    <dgm:pt modelId="{D37F493D-E993-4570-9E8E-EC3D6FD57BB7}">
      <dgm:prSet custT="1"/>
      <dgm:spPr/>
      <dgm:t>
        <a:bodyPr/>
        <a:lstStyle/>
        <a:p>
          <a:pPr rtl="0"/>
          <a:r>
            <a:rPr lang="es-MX" sz="1600" smtClean="0">
              <a:solidFill>
                <a:schemeClr val="tx2">
                  <a:lumMod val="75000"/>
                </a:schemeClr>
              </a:solidFill>
            </a:rPr>
            <a:t>Lenguaje incluyente</a:t>
          </a:r>
          <a:endParaRPr lang="es-MX" sz="1600">
            <a:solidFill>
              <a:schemeClr val="tx2">
                <a:lumMod val="75000"/>
              </a:schemeClr>
            </a:solidFill>
          </a:endParaRPr>
        </a:p>
      </dgm:t>
    </dgm:pt>
    <dgm:pt modelId="{A6214CCB-9541-4DC9-B03C-ADC3987027E9}" type="parTrans" cxnId="{8E12296F-FFC7-4EC1-9D8F-2B252BA35669}">
      <dgm:prSet/>
      <dgm:spPr/>
      <dgm:t>
        <a:bodyPr/>
        <a:lstStyle/>
        <a:p>
          <a:endParaRPr lang="es-MX"/>
        </a:p>
      </dgm:t>
    </dgm:pt>
    <dgm:pt modelId="{8422C113-3D56-4A16-9CD5-43875CC26149}" type="sibTrans" cxnId="{8E12296F-FFC7-4EC1-9D8F-2B252BA35669}">
      <dgm:prSet/>
      <dgm:spPr/>
      <dgm:t>
        <a:bodyPr/>
        <a:lstStyle/>
        <a:p>
          <a:endParaRPr lang="es-MX"/>
        </a:p>
      </dgm:t>
    </dgm:pt>
    <dgm:pt modelId="{C0DC6B26-A139-4B78-B2E0-F62210D6821C}">
      <dgm:prSet custT="1"/>
      <dgm:spPr/>
      <dgm:t>
        <a:bodyPr/>
        <a:lstStyle/>
        <a:p>
          <a:pPr rtl="0"/>
          <a:r>
            <a:rPr lang="es-MX" sz="1600" smtClean="0">
              <a:solidFill>
                <a:schemeClr val="tx2">
                  <a:lumMod val="75000"/>
                </a:schemeClr>
              </a:solidFill>
            </a:rPr>
            <a:t>Sensibilización a la comunidad universitaria</a:t>
          </a:r>
          <a:endParaRPr lang="es-MX" sz="1600">
            <a:solidFill>
              <a:schemeClr val="tx2">
                <a:lumMod val="75000"/>
              </a:schemeClr>
            </a:solidFill>
          </a:endParaRPr>
        </a:p>
      </dgm:t>
    </dgm:pt>
    <dgm:pt modelId="{C17715EA-0852-4BA3-BD5A-EDDFF97B4B92}" type="parTrans" cxnId="{5A08160C-C916-4E3C-BD3E-64D326B0924F}">
      <dgm:prSet/>
      <dgm:spPr/>
      <dgm:t>
        <a:bodyPr/>
        <a:lstStyle/>
        <a:p>
          <a:endParaRPr lang="es-MX"/>
        </a:p>
      </dgm:t>
    </dgm:pt>
    <dgm:pt modelId="{94A1309C-A9CD-46FC-BE58-5827CA22722F}" type="sibTrans" cxnId="{5A08160C-C916-4E3C-BD3E-64D326B0924F}">
      <dgm:prSet/>
      <dgm:spPr/>
      <dgm:t>
        <a:bodyPr/>
        <a:lstStyle/>
        <a:p>
          <a:endParaRPr lang="es-MX"/>
        </a:p>
      </dgm:t>
    </dgm:pt>
    <dgm:pt modelId="{7F95C6ED-9E3F-4DA8-BDE0-63D7C5FAA23C}">
      <dgm:prSet custT="1"/>
      <dgm:spPr/>
      <dgm:t>
        <a:bodyPr/>
        <a:lstStyle/>
        <a:p>
          <a:pPr rtl="0"/>
          <a:r>
            <a:rPr lang="es-MX" sz="1600" dirty="0" smtClean="0">
              <a:solidFill>
                <a:schemeClr val="tx2">
                  <a:lumMod val="75000"/>
                </a:schemeClr>
              </a:solidFill>
            </a:rPr>
            <a:t>Estudios de género IES</a:t>
          </a:r>
          <a:endParaRPr lang="es-MX" sz="1600" dirty="0">
            <a:solidFill>
              <a:schemeClr val="tx2">
                <a:lumMod val="75000"/>
              </a:schemeClr>
            </a:solidFill>
          </a:endParaRPr>
        </a:p>
      </dgm:t>
    </dgm:pt>
    <dgm:pt modelId="{5FF67A71-92F1-4277-9B61-4D24491A8B18}" type="parTrans" cxnId="{A91B9F91-EF5C-45BF-9124-FC94E437C365}">
      <dgm:prSet/>
      <dgm:spPr/>
      <dgm:t>
        <a:bodyPr/>
        <a:lstStyle/>
        <a:p>
          <a:endParaRPr lang="es-MX"/>
        </a:p>
      </dgm:t>
    </dgm:pt>
    <dgm:pt modelId="{244EEB37-0AD4-4A8C-831C-2339A08A06F8}" type="sibTrans" cxnId="{A91B9F91-EF5C-45BF-9124-FC94E437C365}">
      <dgm:prSet/>
      <dgm:spPr/>
      <dgm:t>
        <a:bodyPr/>
        <a:lstStyle/>
        <a:p>
          <a:endParaRPr lang="es-MX"/>
        </a:p>
      </dgm:t>
    </dgm:pt>
    <dgm:pt modelId="{C38A88E5-B61F-438A-96EF-3B3A9F1E7C0A}">
      <dgm:prSet custT="1"/>
      <dgm:spPr/>
      <dgm:t>
        <a:bodyPr/>
        <a:lstStyle/>
        <a:p>
          <a:pPr rtl="0"/>
          <a:r>
            <a:rPr lang="es-MX" sz="1600" dirty="0" smtClean="0">
              <a:solidFill>
                <a:schemeClr val="tx2">
                  <a:lumMod val="75000"/>
                </a:schemeClr>
              </a:solidFill>
            </a:rPr>
            <a:t>Combate a la violencia de género en el ámbito laboral y escolar</a:t>
          </a:r>
          <a:endParaRPr lang="es-MX" sz="1600" dirty="0">
            <a:solidFill>
              <a:schemeClr val="tx2">
                <a:lumMod val="75000"/>
              </a:schemeClr>
            </a:solidFill>
          </a:endParaRPr>
        </a:p>
      </dgm:t>
    </dgm:pt>
    <dgm:pt modelId="{53F5E992-960E-4B7C-A90D-076B764C2886}" type="parTrans" cxnId="{05588AB7-6376-453C-A72B-2801674B6D61}">
      <dgm:prSet/>
      <dgm:spPr/>
      <dgm:t>
        <a:bodyPr/>
        <a:lstStyle/>
        <a:p>
          <a:endParaRPr lang="es-MX"/>
        </a:p>
      </dgm:t>
    </dgm:pt>
    <dgm:pt modelId="{9EF585A9-47C7-48E1-86EF-161CE1B697A3}" type="sibTrans" cxnId="{05588AB7-6376-453C-A72B-2801674B6D61}">
      <dgm:prSet/>
      <dgm:spPr/>
      <dgm:t>
        <a:bodyPr/>
        <a:lstStyle/>
        <a:p>
          <a:endParaRPr lang="es-MX"/>
        </a:p>
      </dgm:t>
    </dgm:pt>
    <dgm:pt modelId="{40E262AD-F963-4CD5-94F5-94FAA374219F}">
      <dgm:prSet custT="1"/>
      <dgm:spPr/>
      <dgm:t>
        <a:bodyPr/>
        <a:lstStyle/>
        <a:p>
          <a:pPr rtl="0"/>
          <a:r>
            <a:rPr lang="es-MX" sz="1600" smtClean="0">
              <a:solidFill>
                <a:schemeClr val="tx2">
                  <a:lumMod val="75000"/>
                </a:schemeClr>
              </a:solidFill>
            </a:rPr>
            <a:t>Estadísticas de género y diagnósticos con perspectiva de género</a:t>
          </a:r>
          <a:endParaRPr lang="es-MX" sz="1600">
            <a:solidFill>
              <a:schemeClr val="tx2">
                <a:lumMod val="75000"/>
              </a:schemeClr>
            </a:solidFill>
          </a:endParaRPr>
        </a:p>
      </dgm:t>
    </dgm:pt>
    <dgm:pt modelId="{F0B6255E-E06D-49C7-9334-8CA62D45819E}" type="parTrans" cxnId="{E0739CCA-ECA8-4612-8EBE-7FFB0B8DE0CF}">
      <dgm:prSet/>
      <dgm:spPr/>
      <dgm:t>
        <a:bodyPr/>
        <a:lstStyle/>
        <a:p>
          <a:endParaRPr lang="es-MX"/>
        </a:p>
      </dgm:t>
    </dgm:pt>
    <dgm:pt modelId="{A7A5F9E4-A198-47A6-B114-E9F16B8F02DF}" type="sibTrans" cxnId="{E0739CCA-ECA8-4612-8EBE-7FFB0B8DE0CF}">
      <dgm:prSet/>
      <dgm:spPr/>
      <dgm:t>
        <a:bodyPr/>
        <a:lstStyle/>
        <a:p>
          <a:endParaRPr lang="es-MX"/>
        </a:p>
      </dgm:t>
    </dgm:pt>
    <dgm:pt modelId="{DD7B4849-34BF-403C-8466-282498DC6C84}" type="pres">
      <dgm:prSet presAssocID="{97021794-FF08-4128-8A8E-2CACCA6878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5984E2F-CF73-433D-B0F6-A57033A6E1F3}" type="pres">
      <dgm:prSet presAssocID="{00ACA3CD-7282-4D0C-AAD9-05F02104C21A}" presName="node" presStyleLbl="node1" presStyleIdx="0" presStyleCnt="8" custScaleX="241660" custScaleY="1296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8DAEB1-15EE-41E3-9C72-4A6920295428}" type="pres">
      <dgm:prSet presAssocID="{00ACA3CD-7282-4D0C-AAD9-05F02104C21A}" presName="spNode" presStyleCnt="0"/>
      <dgm:spPr/>
    </dgm:pt>
    <dgm:pt modelId="{6FC1140A-6AC2-4BA8-8B8F-351DDA84C9FA}" type="pres">
      <dgm:prSet presAssocID="{3938B35F-6962-4773-BDAF-B949D5807BA3}" presName="sibTrans" presStyleLbl="sibTrans1D1" presStyleIdx="0" presStyleCnt="8"/>
      <dgm:spPr/>
      <dgm:t>
        <a:bodyPr/>
        <a:lstStyle/>
        <a:p>
          <a:endParaRPr lang="es-MX"/>
        </a:p>
      </dgm:t>
    </dgm:pt>
    <dgm:pt modelId="{5ABB91F8-5BE4-4FD7-9091-32B71093E6B0}" type="pres">
      <dgm:prSet presAssocID="{F6B92CC1-A64A-4E71-8939-C0943B083DF3}" presName="node" presStyleLbl="node1" presStyleIdx="1" presStyleCnt="8" custScaleX="241660" custScaleY="129688" custRadScaleRad="113965" custRadScaleInc="1111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5DDC92-E907-4B5C-A1A0-DE67597518C9}" type="pres">
      <dgm:prSet presAssocID="{F6B92CC1-A64A-4E71-8939-C0943B083DF3}" presName="spNode" presStyleCnt="0"/>
      <dgm:spPr/>
    </dgm:pt>
    <dgm:pt modelId="{89AB9183-F937-4088-8E47-2BBE40D614CC}" type="pres">
      <dgm:prSet presAssocID="{74DE4FC7-24F2-44A2-A6D8-854E3A9274BE}" presName="sibTrans" presStyleLbl="sibTrans1D1" presStyleIdx="1" presStyleCnt="8"/>
      <dgm:spPr/>
      <dgm:t>
        <a:bodyPr/>
        <a:lstStyle/>
        <a:p>
          <a:endParaRPr lang="es-MX"/>
        </a:p>
      </dgm:t>
    </dgm:pt>
    <dgm:pt modelId="{676F96F5-4BD0-43F6-909E-F011F9BAA599}" type="pres">
      <dgm:prSet presAssocID="{28CA0F60-82E9-4EDF-B4FF-945C31430C38}" presName="node" presStyleLbl="node1" presStyleIdx="2" presStyleCnt="8" custScaleX="241660" custScaleY="129688" custRadScaleRad="1166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0339DC-45AE-47B0-BD86-42521A54FD3A}" type="pres">
      <dgm:prSet presAssocID="{28CA0F60-82E9-4EDF-B4FF-945C31430C38}" presName="spNode" presStyleCnt="0"/>
      <dgm:spPr/>
    </dgm:pt>
    <dgm:pt modelId="{04748F8B-1A7F-4338-AE85-0B6DE36B5C9D}" type="pres">
      <dgm:prSet presAssocID="{813337E2-8747-4BB2-9072-12A3745ACBF5}" presName="sibTrans" presStyleLbl="sibTrans1D1" presStyleIdx="2" presStyleCnt="8"/>
      <dgm:spPr/>
      <dgm:t>
        <a:bodyPr/>
        <a:lstStyle/>
        <a:p>
          <a:endParaRPr lang="es-MX"/>
        </a:p>
      </dgm:t>
    </dgm:pt>
    <dgm:pt modelId="{9B357361-A47A-485F-8206-1BAC6716C93F}" type="pres">
      <dgm:prSet presAssocID="{40E262AD-F963-4CD5-94F5-94FAA374219F}" presName="node" presStyleLbl="node1" presStyleIdx="3" presStyleCnt="8" custScaleX="241660" custScaleY="129688" custRadScaleRad="113656" custRadScaleInc="-1131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561E23-24C5-4EF2-87AA-4D8EDE91220A}" type="pres">
      <dgm:prSet presAssocID="{40E262AD-F963-4CD5-94F5-94FAA374219F}" presName="spNode" presStyleCnt="0"/>
      <dgm:spPr/>
    </dgm:pt>
    <dgm:pt modelId="{7020FD03-9801-4A78-BC74-834C759CF1AC}" type="pres">
      <dgm:prSet presAssocID="{A7A5F9E4-A198-47A6-B114-E9F16B8F02DF}" presName="sibTrans" presStyleLbl="sibTrans1D1" presStyleIdx="3" presStyleCnt="8"/>
      <dgm:spPr/>
      <dgm:t>
        <a:bodyPr/>
        <a:lstStyle/>
        <a:p>
          <a:endParaRPr lang="es-MX"/>
        </a:p>
      </dgm:t>
    </dgm:pt>
    <dgm:pt modelId="{DBFFDB99-ECAE-4907-8504-49E9E8F97F4F}" type="pres">
      <dgm:prSet presAssocID="{D37F493D-E993-4570-9E8E-EC3D6FD57BB7}" presName="node" presStyleLbl="node1" presStyleIdx="4" presStyleCnt="8" custScaleX="241660" custScaleY="129688" custRadScaleRad="957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C248F3-0E46-44B9-9A62-AD9C15A664A2}" type="pres">
      <dgm:prSet presAssocID="{D37F493D-E993-4570-9E8E-EC3D6FD57BB7}" presName="spNode" presStyleCnt="0"/>
      <dgm:spPr/>
    </dgm:pt>
    <dgm:pt modelId="{D4810894-16B5-4AE6-866C-2EB702BCBA08}" type="pres">
      <dgm:prSet presAssocID="{8422C113-3D56-4A16-9CD5-43875CC26149}" presName="sibTrans" presStyleLbl="sibTrans1D1" presStyleIdx="4" presStyleCnt="8"/>
      <dgm:spPr/>
      <dgm:t>
        <a:bodyPr/>
        <a:lstStyle/>
        <a:p>
          <a:endParaRPr lang="es-MX"/>
        </a:p>
      </dgm:t>
    </dgm:pt>
    <dgm:pt modelId="{BBD1990E-BB4C-43BD-92A0-621E7C3248C8}" type="pres">
      <dgm:prSet presAssocID="{C0DC6B26-A139-4B78-B2E0-F62210D6821C}" presName="node" presStyleLbl="node1" presStyleIdx="5" presStyleCnt="8" custScaleX="241660" custScaleY="129688" custRadScaleRad="113656" custRadScaleInc="1131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8A7100-D8F0-43D7-B890-EF44956E7352}" type="pres">
      <dgm:prSet presAssocID="{C0DC6B26-A139-4B78-B2E0-F62210D6821C}" presName="spNode" presStyleCnt="0"/>
      <dgm:spPr/>
    </dgm:pt>
    <dgm:pt modelId="{48A14598-3FA3-4EB1-9A7C-8BBDF8C00F7C}" type="pres">
      <dgm:prSet presAssocID="{94A1309C-A9CD-46FC-BE58-5827CA22722F}" presName="sibTrans" presStyleLbl="sibTrans1D1" presStyleIdx="5" presStyleCnt="8"/>
      <dgm:spPr/>
      <dgm:t>
        <a:bodyPr/>
        <a:lstStyle/>
        <a:p>
          <a:endParaRPr lang="es-MX"/>
        </a:p>
      </dgm:t>
    </dgm:pt>
    <dgm:pt modelId="{38F50061-6650-4F8F-BB68-C3B301388E31}" type="pres">
      <dgm:prSet presAssocID="{7F95C6ED-9E3F-4DA8-BDE0-63D7C5FAA23C}" presName="node" presStyleLbl="node1" presStyleIdx="6" presStyleCnt="8" custScaleX="241660" custScaleY="129688" custRadScaleRad="1170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A6AD11-BAA9-40F7-821C-A4CE9E0215FE}" type="pres">
      <dgm:prSet presAssocID="{7F95C6ED-9E3F-4DA8-BDE0-63D7C5FAA23C}" presName="spNode" presStyleCnt="0"/>
      <dgm:spPr/>
    </dgm:pt>
    <dgm:pt modelId="{77B7A35A-EBA3-4507-AEAB-B59AAE009DF9}" type="pres">
      <dgm:prSet presAssocID="{244EEB37-0AD4-4A8C-831C-2339A08A06F8}" presName="sibTrans" presStyleLbl="sibTrans1D1" presStyleIdx="6" presStyleCnt="8"/>
      <dgm:spPr/>
      <dgm:t>
        <a:bodyPr/>
        <a:lstStyle/>
        <a:p>
          <a:endParaRPr lang="es-MX"/>
        </a:p>
      </dgm:t>
    </dgm:pt>
    <dgm:pt modelId="{EE9A4FFD-5A70-4716-8F22-E090EE81EBE7}" type="pres">
      <dgm:prSet presAssocID="{C38A88E5-B61F-438A-96EF-3B3A9F1E7C0A}" presName="node" presStyleLbl="node1" presStyleIdx="7" presStyleCnt="8" custScaleX="241660" custScaleY="129688" custRadScaleRad="113656" custRadScaleInc="-1131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CEBDA3-3020-4FAE-A43A-8F6302A3691A}" type="pres">
      <dgm:prSet presAssocID="{C38A88E5-B61F-438A-96EF-3B3A9F1E7C0A}" presName="spNode" presStyleCnt="0"/>
      <dgm:spPr/>
    </dgm:pt>
    <dgm:pt modelId="{AFAAF9D1-784D-403B-8FBF-4FB3CDD3700C}" type="pres">
      <dgm:prSet presAssocID="{9EF585A9-47C7-48E1-86EF-161CE1B697A3}" presName="sibTrans" presStyleLbl="sibTrans1D1" presStyleIdx="7" presStyleCnt="8"/>
      <dgm:spPr/>
      <dgm:t>
        <a:bodyPr/>
        <a:lstStyle/>
        <a:p>
          <a:endParaRPr lang="es-MX"/>
        </a:p>
      </dgm:t>
    </dgm:pt>
  </dgm:ptLst>
  <dgm:cxnLst>
    <dgm:cxn modelId="{DBD77BFA-2FAC-174D-AC65-911156CBBF0C}" type="presOf" srcId="{A7A5F9E4-A198-47A6-B114-E9F16B8F02DF}" destId="{7020FD03-9801-4A78-BC74-834C759CF1AC}" srcOrd="0" destOrd="0" presId="urn:microsoft.com/office/officeart/2005/8/layout/cycle6"/>
    <dgm:cxn modelId="{4774AADF-ACCF-4250-8163-AA21C7A46F9E}" srcId="{97021794-FF08-4128-8A8E-2CACCA687876}" destId="{28CA0F60-82E9-4EDF-B4FF-945C31430C38}" srcOrd="2" destOrd="0" parTransId="{F95745EE-60E2-4692-B26D-ED19EB47A2B6}" sibTransId="{813337E2-8747-4BB2-9072-12A3745ACBF5}"/>
    <dgm:cxn modelId="{0192308E-BCD3-A142-A3F6-365D2F44B6E1}" type="presOf" srcId="{9EF585A9-47C7-48E1-86EF-161CE1B697A3}" destId="{AFAAF9D1-784D-403B-8FBF-4FB3CDD3700C}" srcOrd="0" destOrd="0" presId="urn:microsoft.com/office/officeart/2005/8/layout/cycle6"/>
    <dgm:cxn modelId="{C4499F73-8B3C-CA43-8DF6-9B3FA91686C2}" type="presOf" srcId="{74DE4FC7-24F2-44A2-A6D8-854E3A9274BE}" destId="{89AB9183-F937-4088-8E47-2BBE40D614CC}" srcOrd="0" destOrd="0" presId="urn:microsoft.com/office/officeart/2005/8/layout/cycle6"/>
    <dgm:cxn modelId="{9CF556A2-5770-4E3C-8D18-EB6EAB312062}" srcId="{97021794-FF08-4128-8A8E-2CACCA687876}" destId="{F6B92CC1-A64A-4E71-8939-C0943B083DF3}" srcOrd="1" destOrd="0" parTransId="{43F2FA7F-BD28-444A-9C76-90E31BBE99B2}" sibTransId="{74DE4FC7-24F2-44A2-A6D8-854E3A9274BE}"/>
    <dgm:cxn modelId="{8E12296F-FFC7-4EC1-9D8F-2B252BA35669}" srcId="{97021794-FF08-4128-8A8E-2CACCA687876}" destId="{D37F493D-E993-4570-9E8E-EC3D6FD57BB7}" srcOrd="4" destOrd="0" parTransId="{A6214CCB-9541-4DC9-B03C-ADC3987027E9}" sibTransId="{8422C113-3D56-4A16-9CD5-43875CC26149}"/>
    <dgm:cxn modelId="{E0739CCA-ECA8-4612-8EBE-7FFB0B8DE0CF}" srcId="{97021794-FF08-4128-8A8E-2CACCA687876}" destId="{40E262AD-F963-4CD5-94F5-94FAA374219F}" srcOrd="3" destOrd="0" parTransId="{F0B6255E-E06D-49C7-9334-8CA62D45819E}" sibTransId="{A7A5F9E4-A198-47A6-B114-E9F16B8F02DF}"/>
    <dgm:cxn modelId="{2C041942-7FD6-E64E-992E-25937B7F5FBD}" type="presOf" srcId="{813337E2-8747-4BB2-9072-12A3745ACBF5}" destId="{04748F8B-1A7F-4338-AE85-0B6DE36B5C9D}" srcOrd="0" destOrd="0" presId="urn:microsoft.com/office/officeart/2005/8/layout/cycle6"/>
    <dgm:cxn modelId="{5836CE5E-63F6-6440-8220-F3819CB15667}" type="presOf" srcId="{28CA0F60-82E9-4EDF-B4FF-945C31430C38}" destId="{676F96F5-4BD0-43F6-909E-F011F9BAA599}" srcOrd="0" destOrd="0" presId="urn:microsoft.com/office/officeart/2005/8/layout/cycle6"/>
    <dgm:cxn modelId="{63B02B41-AD3A-E24D-A3EF-294F0ED2DB82}" type="presOf" srcId="{3938B35F-6962-4773-BDAF-B949D5807BA3}" destId="{6FC1140A-6AC2-4BA8-8B8F-351DDA84C9FA}" srcOrd="0" destOrd="0" presId="urn:microsoft.com/office/officeart/2005/8/layout/cycle6"/>
    <dgm:cxn modelId="{30EF6CB7-E6CF-E64A-9CC7-47DF3EB40847}" type="presOf" srcId="{94A1309C-A9CD-46FC-BE58-5827CA22722F}" destId="{48A14598-3FA3-4EB1-9A7C-8BBDF8C00F7C}" srcOrd="0" destOrd="0" presId="urn:microsoft.com/office/officeart/2005/8/layout/cycle6"/>
    <dgm:cxn modelId="{08FC5107-C181-934A-B741-0E4737D6BC75}" type="presOf" srcId="{7F95C6ED-9E3F-4DA8-BDE0-63D7C5FAA23C}" destId="{38F50061-6650-4F8F-BB68-C3B301388E31}" srcOrd="0" destOrd="0" presId="urn:microsoft.com/office/officeart/2005/8/layout/cycle6"/>
    <dgm:cxn modelId="{5A08160C-C916-4E3C-BD3E-64D326B0924F}" srcId="{97021794-FF08-4128-8A8E-2CACCA687876}" destId="{C0DC6B26-A139-4B78-B2E0-F62210D6821C}" srcOrd="5" destOrd="0" parTransId="{C17715EA-0852-4BA3-BD5A-EDDFF97B4B92}" sibTransId="{94A1309C-A9CD-46FC-BE58-5827CA22722F}"/>
    <dgm:cxn modelId="{C1239FCF-DC29-974B-AECE-BB54B30E95E5}" type="presOf" srcId="{C0DC6B26-A139-4B78-B2E0-F62210D6821C}" destId="{BBD1990E-BB4C-43BD-92A0-621E7C3248C8}" srcOrd="0" destOrd="0" presId="urn:microsoft.com/office/officeart/2005/8/layout/cycle6"/>
    <dgm:cxn modelId="{2B115168-50CA-4545-B1B0-7C5CCF3F5607}" type="presOf" srcId="{D37F493D-E993-4570-9E8E-EC3D6FD57BB7}" destId="{DBFFDB99-ECAE-4907-8504-49E9E8F97F4F}" srcOrd="0" destOrd="0" presId="urn:microsoft.com/office/officeart/2005/8/layout/cycle6"/>
    <dgm:cxn modelId="{802CF6DA-A76A-0E4F-A7D7-9757CA011AF8}" type="presOf" srcId="{00ACA3CD-7282-4D0C-AAD9-05F02104C21A}" destId="{65984E2F-CF73-433D-B0F6-A57033A6E1F3}" srcOrd="0" destOrd="0" presId="urn:microsoft.com/office/officeart/2005/8/layout/cycle6"/>
    <dgm:cxn modelId="{C0045B63-5E77-9443-A7FF-9ECDFCB2DF33}" type="presOf" srcId="{40E262AD-F963-4CD5-94F5-94FAA374219F}" destId="{9B357361-A47A-485F-8206-1BAC6716C93F}" srcOrd="0" destOrd="0" presId="urn:microsoft.com/office/officeart/2005/8/layout/cycle6"/>
    <dgm:cxn modelId="{A91B9F91-EF5C-45BF-9124-FC94E437C365}" srcId="{97021794-FF08-4128-8A8E-2CACCA687876}" destId="{7F95C6ED-9E3F-4DA8-BDE0-63D7C5FAA23C}" srcOrd="6" destOrd="0" parTransId="{5FF67A71-92F1-4277-9B61-4D24491A8B18}" sibTransId="{244EEB37-0AD4-4A8C-831C-2339A08A06F8}"/>
    <dgm:cxn modelId="{ACE725D2-3F48-F14F-B8FA-DC6C2DD95ECD}" type="presOf" srcId="{8422C113-3D56-4A16-9CD5-43875CC26149}" destId="{D4810894-16B5-4AE6-866C-2EB702BCBA08}" srcOrd="0" destOrd="0" presId="urn:microsoft.com/office/officeart/2005/8/layout/cycle6"/>
    <dgm:cxn modelId="{C9B052B2-590C-B841-AFED-AFE898224C00}" type="presOf" srcId="{97021794-FF08-4128-8A8E-2CACCA687876}" destId="{DD7B4849-34BF-403C-8466-282498DC6C84}" srcOrd="0" destOrd="0" presId="urn:microsoft.com/office/officeart/2005/8/layout/cycle6"/>
    <dgm:cxn modelId="{B11D03E1-3874-4232-B742-2FDBEAB07E37}" srcId="{97021794-FF08-4128-8A8E-2CACCA687876}" destId="{00ACA3CD-7282-4D0C-AAD9-05F02104C21A}" srcOrd="0" destOrd="0" parTransId="{70531FFC-4B9A-47E4-AEDB-FBD04D2806B6}" sibTransId="{3938B35F-6962-4773-BDAF-B949D5807BA3}"/>
    <dgm:cxn modelId="{9CC97A8E-E51A-3D4C-A0A3-638BC9DB5DCD}" type="presOf" srcId="{C38A88E5-B61F-438A-96EF-3B3A9F1E7C0A}" destId="{EE9A4FFD-5A70-4716-8F22-E090EE81EBE7}" srcOrd="0" destOrd="0" presId="urn:microsoft.com/office/officeart/2005/8/layout/cycle6"/>
    <dgm:cxn modelId="{38DB33D1-9B65-5747-8155-87A3FC55DE29}" type="presOf" srcId="{F6B92CC1-A64A-4E71-8939-C0943B083DF3}" destId="{5ABB91F8-5BE4-4FD7-9091-32B71093E6B0}" srcOrd="0" destOrd="0" presId="urn:microsoft.com/office/officeart/2005/8/layout/cycle6"/>
    <dgm:cxn modelId="{F93A3307-FFCF-7740-A891-A389E761FA37}" type="presOf" srcId="{244EEB37-0AD4-4A8C-831C-2339A08A06F8}" destId="{77B7A35A-EBA3-4507-AEAB-B59AAE009DF9}" srcOrd="0" destOrd="0" presId="urn:microsoft.com/office/officeart/2005/8/layout/cycle6"/>
    <dgm:cxn modelId="{05588AB7-6376-453C-A72B-2801674B6D61}" srcId="{97021794-FF08-4128-8A8E-2CACCA687876}" destId="{C38A88E5-B61F-438A-96EF-3B3A9F1E7C0A}" srcOrd="7" destOrd="0" parTransId="{53F5E992-960E-4B7C-A90D-076B764C2886}" sibTransId="{9EF585A9-47C7-48E1-86EF-161CE1B697A3}"/>
    <dgm:cxn modelId="{E361CDAC-7EBD-5C4E-AC32-BB7EA622F49F}" type="presParOf" srcId="{DD7B4849-34BF-403C-8466-282498DC6C84}" destId="{65984E2F-CF73-433D-B0F6-A57033A6E1F3}" srcOrd="0" destOrd="0" presId="urn:microsoft.com/office/officeart/2005/8/layout/cycle6"/>
    <dgm:cxn modelId="{98C07AAF-04AA-7D4C-8761-9AB20A38858A}" type="presParOf" srcId="{DD7B4849-34BF-403C-8466-282498DC6C84}" destId="{528DAEB1-15EE-41E3-9C72-4A6920295428}" srcOrd="1" destOrd="0" presId="urn:microsoft.com/office/officeart/2005/8/layout/cycle6"/>
    <dgm:cxn modelId="{56FE8A1D-4855-4745-915A-5F51C892604D}" type="presParOf" srcId="{DD7B4849-34BF-403C-8466-282498DC6C84}" destId="{6FC1140A-6AC2-4BA8-8B8F-351DDA84C9FA}" srcOrd="2" destOrd="0" presId="urn:microsoft.com/office/officeart/2005/8/layout/cycle6"/>
    <dgm:cxn modelId="{6CBED9B9-6EC7-C64C-BF47-508DFE655049}" type="presParOf" srcId="{DD7B4849-34BF-403C-8466-282498DC6C84}" destId="{5ABB91F8-5BE4-4FD7-9091-32B71093E6B0}" srcOrd="3" destOrd="0" presId="urn:microsoft.com/office/officeart/2005/8/layout/cycle6"/>
    <dgm:cxn modelId="{2735C310-9391-C942-9BB4-AC2263AEFE43}" type="presParOf" srcId="{DD7B4849-34BF-403C-8466-282498DC6C84}" destId="{715DDC92-E907-4B5C-A1A0-DE67597518C9}" srcOrd="4" destOrd="0" presId="urn:microsoft.com/office/officeart/2005/8/layout/cycle6"/>
    <dgm:cxn modelId="{36B9560F-789B-EE4E-8335-7E1BEDFED012}" type="presParOf" srcId="{DD7B4849-34BF-403C-8466-282498DC6C84}" destId="{89AB9183-F937-4088-8E47-2BBE40D614CC}" srcOrd="5" destOrd="0" presId="urn:microsoft.com/office/officeart/2005/8/layout/cycle6"/>
    <dgm:cxn modelId="{BA495758-D2CA-C74E-BF60-566F3E21DA55}" type="presParOf" srcId="{DD7B4849-34BF-403C-8466-282498DC6C84}" destId="{676F96F5-4BD0-43F6-909E-F011F9BAA599}" srcOrd="6" destOrd="0" presId="urn:microsoft.com/office/officeart/2005/8/layout/cycle6"/>
    <dgm:cxn modelId="{792E16BE-46B3-8C4C-A6EB-CBEC3C905FA0}" type="presParOf" srcId="{DD7B4849-34BF-403C-8466-282498DC6C84}" destId="{EF0339DC-45AE-47B0-BD86-42521A54FD3A}" srcOrd="7" destOrd="0" presId="urn:microsoft.com/office/officeart/2005/8/layout/cycle6"/>
    <dgm:cxn modelId="{0F98D6A5-C7CE-024C-AFEC-BF02BE945DD1}" type="presParOf" srcId="{DD7B4849-34BF-403C-8466-282498DC6C84}" destId="{04748F8B-1A7F-4338-AE85-0B6DE36B5C9D}" srcOrd="8" destOrd="0" presId="urn:microsoft.com/office/officeart/2005/8/layout/cycle6"/>
    <dgm:cxn modelId="{5BFE6A45-C0C9-164D-AABC-46038BB454AA}" type="presParOf" srcId="{DD7B4849-34BF-403C-8466-282498DC6C84}" destId="{9B357361-A47A-485F-8206-1BAC6716C93F}" srcOrd="9" destOrd="0" presId="urn:microsoft.com/office/officeart/2005/8/layout/cycle6"/>
    <dgm:cxn modelId="{E2C9E9CD-90DE-1545-89FF-B00C3B2E3E87}" type="presParOf" srcId="{DD7B4849-34BF-403C-8466-282498DC6C84}" destId="{C6561E23-24C5-4EF2-87AA-4D8EDE91220A}" srcOrd="10" destOrd="0" presId="urn:microsoft.com/office/officeart/2005/8/layout/cycle6"/>
    <dgm:cxn modelId="{5AAC6EA4-E07B-B34D-8EF9-7A967EF1C2EF}" type="presParOf" srcId="{DD7B4849-34BF-403C-8466-282498DC6C84}" destId="{7020FD03-9801-4A78-BC74-834C759CF1AC}" srcOrd="11" destOrd="0" presId="urn:microsoft.com/office/officeart/2005/8/layout/cycle6"/>
    <dgm:cxn modelId="{A38E8157-C2F2-F64E-A3DB-095E242A8AED}" type="presParOf" srcId="{DD7B4849-34BF-403C-8466-282498DC6C84}" destId="{DBFFDB99-ECAE-4907-8504-49E9E8F97F4F}" srcOrd="12" destOrd="0" presId="urn:microsoft.com/office/officeart/2005/8/layout/cycle6"/>
    <dgm:cxn modelId="{56275ADD-CA9B-A343-B61D-14C477127E7E}" type="presParOf" srcId="{DD7B4849-34BF-403C-8466-282498DC6C84}" destId="{ADC248F3-0E46-44B9-9A62-AD9C15A664A2}" srcOrd="13" destOrd="0" presId="urn:microsoft.com/office/officeart/2005/8/layout/cycle6"/>
    <dgm:cxn modelId="{E1F685F7-6D0D-F348-8AEF-07F48E91CBC9}" type="presParOf" srcId="{DD7B4849-34BF-403C-8466-282498DC6C84}" destId="{D4810894-16B5-4AE6-866C-2EB702BCBA08}" srcOrd="14" destOrd="0" presId="urn:microsoft.com/office/officeart/2005/8/layout/cycle6"/>
    <dgm:cxn modelId="{34AF63C2-6B72-9F42-9342-53AD8337AD6F}" type="presParOf" srcId="{DD7B4849-34BF-403C-8466-282498DC6C84}" destId="{BBD1990E-BB4C-43BD-92A0-621E7C3248C8}" srcOrd="15" destOrd="0" presId="urn:microsoft.com/office/officeart/2005/8/layout/cycle6"/>
    <dgm:cxn modelId="{2653C617-B529-D840-B3DD-7EDB072D5B54}" type="presParOf" srcId="{DD7B4849-34BF-403C-8466-282498DC6C84}" destId="{E48A7100-D8F0-43D7-B890-EF44956E7352}" srcOrd="16" destOrd="0" presId="urn:microsoft.com/office/officeart/2005/8/layout/cycle6"/>
    <dgm:cxn modelId="{0EEF14F5-0776-C346-94E2-F9B040272C6E}" type="presParOf" srcId="{DD7B4849-34BF-403C-8466-282498DC6C84}" destId="{48A14598-3FA3-4EB1-9A7C-8BBDF8C00F7C}" srcOrd="17" destOrd="0" presId="urn:microsoft.com/office/officeart/2005/8/layout/cycle6"/>
    <dgm:cxn modelId="{6A73EA67-B6DC-8C48-943E-E528C6B1EA00}" type="presParOf" srcId="{DD7B4849-34BF-403C-8466-282498DC6C84}" destId="{38F50061-6650-4F8F-BB68-C3B301388E31}" srcOrd="18" destOrd="0" presId="urn:microsoft.com/office/officeart/2005/8/layout/cycle6"/>
    <dgm:cxn modelId="{8208B9B8-8211-E64F-9A52-D81226F05F62}" type="presParOf" srcId="{DD7B4849-34BF-403C-8466-282498DC6C84}" destId="{EBA6AD11-BAA9-40F7-821C-A4CE9E0215FE}" srcOrd="19" destOrd="0" presId="urn:microsoft.com/office/officeart/2005/8/layout/cycle6"/>
    <dgm:cxn modelId="{101CFC0E-CAF1-3440-B229-916A5A61BADC}" type="presParOf" srcId="{DD7B4849-34BF-403C-8466-282498DC6C84}" destId="{77B7A35A-EBA3-4507-AEAB-B59AAE009DF9}" srcOrd="20" destOrd="0" presId="urn:microsoft.com/office/officeart/2005/8/layout/cycle6"/>
    <dgm:cxn modelId="{C4778856-9637-7F4D-AFA2-11A788CDD7E8}" type="presParOf" srcId="{DD7B4849-34BF-403C-8466-282498DC6C84}" destId="{EE9A4FFD-5A70-4716-8F22-E090EE81EBE7}" srcOrd="21" destOrd="0" presId="urn:microsoft.com/office/officeart/2005/8/layout/cycle6"/>
    <dgm:cxn modelId="{86A9B6D7-13DF-F849-8D16-DF22208D4051}" type="presParOf" srcId="{DD7B4849-34BF-403C-8466-282498DC6C84}" destId="{00CEBDA3-3020-4FAE-A43A-8F6302A3691A}" srcOrd="22" destOrd="0" presId="urn:microsoft.com/office/officeart/2005/8/layout/cycle6"/>
    <dgm:cxn modelId="{9A2FF4A4-7264-4C46-B095-7936A91F0CCD}" type="presParOf" srcId="{DD7B4849-34BF-403C-8466-282498DC6C84}" destId="{AFAAF9D1-784D-403B-8FBF-4FB3CDD3700C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F0DB3-C132-48EA-964B-A25535886879}">
      <dsp:nvSpPr>
        <dsp:cNvPr id="0" name=""/>
        <dsp:cNvSpPr/>
      </dsp:nvSpPr>
      <dsp:spPr>
        <a:xfrm>
          <a:off x="3047999" y="0"/>
          <a:ext cx="4572000" cy="28083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7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Nombramientos académicos</a:t>
          </a:r>
          <a:endParaRPr lang="es-MX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Áreas Disciplinarias</a:t>
          </a:r>
          <a:endParaRPr lang="es-MX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Puestos  de toma de decisiones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Participación en cuerpos colegiados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s-ES" sz="17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3047999" y="351039"/>
        <a:ext cx="3518883" cy="2106234"/>
      </dsp:txXfrm>
    </dsp:sp>
    <dsp:sp modelId="{9C9F5058-11DD-4E4E-9A84-46FB6512BE8C}">
      <dsp:nvSpPr>
        <dsp:cNvPr id="0" name=""/>
        <dsp:cNvSpPr/>
      </dsp:nvSpPr>
      <dsp:spPr>
        <a:xfrm>
          <a:off x="0" y="0"/>
          <a:ext cx="3048000" cy="2808312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Tendencias de segregación por sexo: </a:t>
          </a:r>
          <a:endParaRPr lang="es-MX" sz="3200" kern="1200" dirty="0">
            <a:solidFill>
              <a:schemeClr val="bg1"/>
            </a:solidFill>
          </a:endParaRPr>
        </a:p>
      </dsp:txBody>
      <dsp:txXfrm>
        <a:off x="137090" y="137090"/>
        <a:ext cx="2773820" cy="2534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DF24-2B4D-415B-ABD2-8D0A58FD8C73}">
      <dsp:nvSpPr>
        <dsp:cNvPr id="0" name=""/>
        <dsp:cNvSpPr/>
      </dsp:nvSpPr>
      <dsp:spPr>
        <a:xfrm>
          <a:off x="3291839" y="0"/>
          <a:ext cx="4937760" cy="31683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Sesgos en evaluación académica</a:t>
          </a:r>
          <a:endParaRPr lang="es-MX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Tensión familia – trabajo</a:t>
          </a:r>
          <a:endParaRPr lang="es-MX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Discriminación </a:t>
          </a:r>
          <a:endParaRPr lang="es-MX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Hostigamiento</a:t>
          </a:r>
          <a:endParaRPr lang="es-MX" sz="1800" kern="1200" dirty="0"/>
        </a:p>
      </dsp:txBody>
      <dsp:txXfrm>
        <a:off x="3291839" y="396044"/>
        <a:ext cx="3749628" cy="2376263"/>
      </dsp:txXfrm>
    </dsp:sp>
    <dsp:sp modelId="{1EF55C88-AE36-42CC-ABFB-F5703E77F265}">
      <dsp:nvSpPr>
        <dsp:cNvPr id="0" name=""/>
        <dsp:cNvSpPr/>
      </dsp:nvSpPr>
      <dsp:spPr>
        <a:xfrm>
          <a:off x="0" y="0"/>
          <a:ext cx="3291840" cy="3168351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Problemáticas por razones de Género</a:t>
          </a:r>
          <a:endParaRPr lang="es-MX" sz="3200" kern="1200" dirty="0"/>
        </a:p>
      </dsp:txBody>
      <dsp:txXfrm>
        <a:off x="154666" y="154666"/>
        <a:ext cx="2982508" cy="2859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84E2F-CF73-433D-B0F6-A57033A6E1F3}">
      <dsp:nvSpPr>
        <dsp:cNvPr id="0" name=""/>
        <dsp:cNvSpPr/>
      </dsp:nvSpPr>
      <dsp:spPr>
        <a:xfrm>
          <a:off x="2959218" y="-91004"/>
          <a:ext cx="2311162" cy="8061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2">
                  <a:lumMod val="75000"/>
                </a:schemeClr>
              </a:solidFill>
            </a:rPr>
            <a:t>Legislación</a:t>
          </a:r>
          <a:endParaRPr lang="es-MX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998573" y="-51649"/>
        <a:ext cx="2232452" cy="727482"/>
      </dsp:txXfrm>
    </dsp:sp>
    <dsp:sp modelId="{6FC1140A-6AC2-4BA8-8B8F-351DDA84C9FA}">
      <dsp:nvSpPr>
        <dsp:cNvPr id="0" name=""/>
        <dsp:cNvSpPr/>
      </dsp:nvSpPr>
      <dsp:spPr>
        <a:xfrm>
          <a:off x="2795282" y="624172"/>
          <a:ext cx="4313575" cy="4313575"/>
        </a:xfrm>
        <a:custGeom>
          <a:avLst/>
          <a:gdLst/>
          <a:ahLst/>
          <a:cxnLst/>
          <a:rect l="0" t="0" r="0" b="0"/>
          <a:pathLst>
            <a:path>
              <a:moveTo>
                <a:pt x="2482792" y="24780"/>
              </a:moveTo>
              <a:arcTo wR="2156787" hR="2156787" stAng="16721625" swAng="12221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B91F8-5BE4-4FD7-9091-32B71093E6B0}">
      <dsp:nvSpPr>
        <dsp:cNvPr id="0" name=""/>
        <dsp:cNvSpPr/>
      </dsp:nvSpPr>
      <dsp:spPr>
        <a:xfrm>
          <a:off x="5122912" y="899546"/>
          <a:ext cx="2311162" cy="806192"/>
        </a:xfrm>
        <a:prstGeom prst="roundRect">
          <a:avLst/>
        </a:prstGeom>
        <a:solidFill>
          <a:schemeClr val="accent2">
            <a:hueOff val="1497647"/>
            <a:satOff val="-284"/>
            <a:lumOff val="-1428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2">
                  <a:lumMod val="75000"/>
                </a:schemeClr>
              </a:solidFill>
            </a:rPr>
            <a:t>Igualdad de oportunidades</a:t>
          </a:r>
          <a:endParaRPr lang="es-MX" sz="1600" kern="1200">
            <a:solidFill>
              <a:schemeClr val="tx2">
                <a:lumMod val="75000"/>
              </a:schemeClr>
            </a:solidFill>
          </a:endParaRPr>
        </a:p>
      </dsp:txBody>
      <dsp:txXfrm>
        <a:off x="5162267" y="938901"/>
        <a:ext cx="2232452" cy="727482"/>
      </dsp:txXfrm>
    </dsp:sp>
    <dsp:sp modelId="{89AB9183-F937-4088-8E47-2BBE40D614CC}">
      <dsp:nvSpPr>
        <dsp:cNvPr id="0" name=""/>
        <dsp:cNvSpPr/>
      </dsp:nvSpPr>
      <dsp:spPr>
        <a:xfrm>
          <a:off x="2381386" y="544757"/>
          <a:ext cx="4313575" cy="4313575"/>
        </a:xfrm>
        <a:custGeom>
          <a:avLst/>
          <a:gdLst/>
          <a:ahLst/>
          <a:cxnLst/>
          <a:rect l="0" t="0" r="0" b="0"/>
          <a:pathLst>
            <a:path>
              <a:moveTo>
                <a:pt x="4071721" y="1164435"/>
              </a:moveTo>
              <a:arcTo wR="2156787" hR="2156787" stAng="19956361" swAng="608802"/>
            </a:path>
          </a:pathLst>
        </a:custGeom>
        <a:noFill/>
        <a:ln w="9525" cap="flat" cmpd="sng" algn="ctr">
          <a:solidFill>
            <a:schemeClr val="accent2">
              <a:hueOff val="1497647"/>
              <a:satOff val="-284"/>
              <a:lumOff val="-142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F96F5-4BD0-43F6-909E-F011F9BAA599}">
      <dsp:nvSpPr>
        <dsp:cNvPr id="0" name=""/>
        <dsp:cNvSpPr/>
      </dsp:nvSpPr>
      <dsp:spPr>
        <a:xfrm>
          <a:off x="5476038" y="2065783"/>
          <a:ext cx="2311162" cy="806192"/>
        </a:xfrm>
        <a:prstGeom prst="roundRect">
          <a:avLst/>
        </a:prstGeom>
        <a:solidFill>
          <a:schemeClr val="accent2">
            <a:hueOff val="2995294"/>
            <a:satOff val="-568"/>
            <a:lumOff val="-2857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2">
                  <a:lumMod val="75000"/>
                </a:schemeClr>
              </a:solidFill>
            </a:rPr>
            <a:t>Conciliación de la vida profesional y la vida familiar</a:t>
          </a:r>
          <a:endParaRPr lang="es-MX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15393" y="2105138"/>
        <a:ext cx="2232452" cy="727482"/>
      </dsp:txXfrm>
    </dsp:sp>
    <dsp:sp modelId="{04748F8B-1A7F-4338-AE85-0B6DE36B5C9D}">
      <dsp:nvSpPr>
        <dsp:cNvPr id="0" name=""/>
        <dsp:cNvSpPr/>
      </dsp:nvSpPr>
      <dsp:spPr>
        <a:xfrm>
          <a:off x="2396552" y="32198"/>
          <a:ext cx="4313575" cy="4313575"/>
        </a:xfrm>
        <a:custGeom>
          <a:avLst/>
          <a:gdLst/>
          <a:ahLst/>
          <a:cxnLst/>
          <a:rect l="0" t="0" r="0" b="0"/>
          <a:pathLst>
            <a:path>
              <a:moveTo>
                <a:pt x="4201380" y="2843353"/>
              </a:moveTo>
              <a:arcTo wR="2156787" hR="2156787" stAng="1113711" swAng="589878"/>
            </a:path>
          </a:pathLst>
        </a:custGeom>
        <a:noFill/>
        <a:ln w="9525" cap="flat" cmpd="sng" algn="ctr">
          <a:solidFill>
            <a:schemeClr val="accent2">
              <a:hueOff val="2995294"/>
              <a:satOff val="-568"/>
              <a:lumOff val="-285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7361-A47A-485F-8206-1BAC6716C93F}">
      <dsp:nvSpPr>
        <dsp:cNvPr id="0" name=""/>
        <dsp:cNvSpPr/>
      </dsp:nvSpPr>
      <dsp:spPr>
        <a:xfrm>
          <a:off x="5122919" y="3217895"/>
          <a:ext cx="2311162" cy="806192"/>
        </a:xfrm>
        <a:prstGeom prst="roundRect">
          <a:avLst/>
        </a:prstGeom>
        <a:solidFill>
          <a:schemeClr val="accent2">
            <a:hueOff val="4492941"/>
            <a:satOff val="-852"/>
            <a:lumOff val="-4285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2">
                  <a:lumMod val="75000"/>
                </a:schemeClr>
              </a:solidFill>
            </a:rPr>
            <a:t>Estadísticas de género y diagnósticos con perspectiva de género</a:t>
          </a:r>
          <a:endParaRPr lang="es-MX" sz="1600" kern="1200">
            <a:solidFill>
              <a:schemeClr val="tx2">
                <a:lumMod val="75000"/>
              </a:schemeClr>
            </a:solidFill>
          </a:endParaRPr>
        </a:p>
      </dsp:txBody>
      <dsp:txXfrm>
        <a:off x="5162274" y="3257250"/>
        <a:ext cx="2232452" cy="727482"/>
      </dsp:txXfrm>
    </dsp:sp>
    <dsp:sp modelId="{7020FD03-9801-4A78-BC74-834C759CF1AC}">
      <dsp:nvSpPr>
        <dsp:cNvPr id="0" name=""/>
        <dsp:cNvSpPr/>
      </dsp:nvSpPr>
      <dsp:spPr>
        <a:xfrm>
          <a:off x="3041690" y="-131149"/>
          <a:ext cx="4313575" cy="4313575"/>
        </a:xfrm>
        <a:custGeom>
          <a:avLst/>
          <a:gdLst/>
          <a:ahLst/>
          <a:cxnLst/>
          <a:rect l="0" t="0" r="0" b="0"/>
          <a:pathLst>
            <a:path>
              <a:moveTo>
                <a:pt x="2960907" y="4158068"/>
              </a:moveTo>
              <a:arcTo wR="2156787" hR="2156787" stAng="4086576" swAng="1186749"/>
            </a:path>
          </a:pathLst>
        </a:custGeom>
        <a:noFill/>
        <a:ln w="9525" cap="flat" cmpd="sng" algn="ctr">
          <a:solidFill>
            <a:schemeClr val="accent2">
              <a:hueOff val="4492941"/>
              <a:satOff val="-852"/>
              <a:lumOff val="-428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FDB99-ECAE-4907-8504-49E9E8F97F4F}">
      <dsp:nvSpPr>
        <dsp:cNvPr id="0" name=""/>
        <dsp:cNvSpPr/>
      </dsp:nvSpPr>
      <dsp:spPr>
        <a:xfrm>
          <a:off x="2959218" y="4131576"/>
          <a:ext cx="2311162" cy="806192"/>
        </a:xfrm>
        <a:prstGeom prst="roundRect">
          <a:avLst/>
        </a:prstGeom>
        <a:solidFill>
          <a:schemeClr val="accent2">
            <a:hueOff val="5990588"/>
            <a:satOff val="-1136"/>
            <a:lumOff val="-5714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2">
                  <a:lumMod val="75000"/>
                </a:schemeClr>
              </a:solidFill>
            </a:rPr>
            <a:t>Lenguaje incluyente</a:t>
          </a:r>
          <a:endParaRPr lang="es-MX" sz="1600" kern="1200">
            <a:solidFill>
              <a:schemeClr val="tx2">
                <a:lumMod val="75000"/>
              </a:schemeClr>
            </a:solidFill>
          </a:endParaRPr>
        </a:p>
      </dsp:txBody>
      <dsp:txXfrm>
        <a:off x="2998573" y="4170931"/>
        <a:ext cx="2232452" cy="727482"/>
      </dsp:txXfrm>
    </dsp:sp>
    <dsp:sp modelId="{D4810894-16B5-4AE6-866C-2EB702BCBA08}">
      <dsp:nvSpPr>
        <dsp:cNvPr id="0" name=""/>
        <dsp:cNvSpPr/>
      </dsp:nvSpPr>
      <dsp:spPr>
        <a:xfrm>
          <a:off x="874303" y="-131150"/>
          <a:ext cx="4313575" cy="4313575"/>
        </a:xfrm>
        <a:custGeom>
          <a:avLst/>
          <a:gdLst/>
          <a:ahLst/>
          <a:cxnLst/>
          <a:rect l="0" t="0" r="0" b="0"/>
          <a:pathLst>
            <a:path>
              <a:moveTo>
                <a:pt x="2077362" y="4312112"/>
              </a:moveTo>
              <a:arcTo wR="2156787" hR="2156787" stAng="5526626" swAng="1186722"/>
            </a:path>
          </a:pathLst>
        </a:custGeom>
        <a:noFill/>
        <a:ln w="9525" cap="flat" cmpd="sng" algn="ctr">
          <a:solidFill>
            <a:schemeClr val="accent2">
              <a:hueOff val="5990588"/>
              <a:satOff val="-1136"/>
              <a:lumOff val="-571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1990E-BB4C-43BD-92A0-621E7C3248C8}">
      <dsp:nvSpPr>
        <dsp:cNvPr id="0" name=""/>
        <dsp:cNvSpPr/>
      </dsp:nvSpPr>
      <dsp:spPr>
        <a:xfrm>
          <a:off x="795527" y="3217912"/>
          <a:ext cx="2311162" cy="806192"/>
        </a:xfrm>
        <a:prstGeom prst="roundRect">
          <a:avLst/>
        </a:prstGeom>
        <a:solidFill>
          <a:schemeClr val="accent2">
            <a:hueOff val="7488235"/>
            <a:satOff val="-1420"/>
            <a:lumOff val="-7142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2">
                  <a:lumMod val="75000"/>
                </a:schemeClr>
              </a:solidFill>
            </a:rPr>
            <a:t>Sensibilización a la comunidad universitaria</a:t>
          </a:r>
          <a:endParaRPr lang="es-MX" sz="1600" kern="1200">
            <a:solidFill>
              <a:schemeClr val="tx2">
                <a:lumMod val="75000"/>
              </a:schemeClr>
            </a:solidFill>
          </a:endParaRPr>
        </a:p>
      </dsp:txBody>
      <dsp:txXfrm>
        <a:off x="834882" y="3257267"/>
        <a:ext cx="2232452" cy="727482"/>
      </dsp:txXfrm>
    </dsp:sp>
    <dsp:sp modelId="{48A14598-3FA3-4EB1-9A7C-8BBDF8C00F7C}">
      <dsp:nvSpPr>
        <dsp:cNvPr id="0" name=""/>
        <dsp:cNvSpPr/>
      </dsp:nvSpPr>
      <dsp:spPr>
        <a:xfrm>
          <a:off x="1501142" y="-866"/>
          <a:ext cx="4313575" cy="4313575"/>
        </a:xfrm>
        <a:custGeom>
          <a:avLst/>
          <a:gdLst/>
          <a:ahLst/>
          <a:cxnLst/>
          <a:rect l="0" t="0" r="0" b="0"/>
          <a:pathLst>
            <a:path>
              <a:moveTo>
                <a:pt x="277712" y="3215470"/>
              </a:moveTo>
              <a:arcTo wR="2156787" hR="2156787" stAng="9036168" swAng="594358"/>
            </a:path>
          </a:pathLst>
        </a:custGeom>
        <a:noFill/>
        <a:ln w="9525" cap="flat" cmpd="sng" algn="ctr">
          <a:solidFill>
            <a:schemeClr val="accent2">
              <a:hueOff val="7488235"/>
              <a:satOff val="-1420"/>
              <a:lumOff val="-714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50061-6650-4F8F-BB68-C3B301388E31}">
      <dsp:nvSpPr>
        <dsp:cNvPr id="0" name=""/>
        <dsp:cNvSpPr/>
      </dsp:nvSpPr>
      <dsp:spPr>
        <a:xfrm>
          <a:off x="435496" y="2065783"/>
          <a:ext cx="2311162" cy="806192"/>
        </a:xfrm>
        <a:prstGeom prst="roundRect">
          <a:avLst/>
        </a:prstGeom>
        <a:solidFill>
          <a:schemeClr val="accent2">
            <a:hueOff val="8985882"/>
            <a:satOff val="-1704"/>
            <a:lumOff val="-8571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2">
                  <a:lumMod val="75000"/>
                </a:schemeClr>
              </a:solidFill>
            </a:rPr>
            <a:t>Estudios de género IES</a:t>
          </a:r>
          <a:endParaRPr lang="es-MX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4851" y="2105138"/>
        <a:ext cx="2232452" cy="727482"/>
      </dsp:txXfrm>
    </dsp:sp>
    <dsp:sp modelId="{77B7A35A-EBA3-4507-AEAB-B59AAE009DF9}">
      <dsp:nvSpPr>
        <dsp:cNvPr id="0" name=""/>
        <dsp:cNvSpPr/>
      </dsp:nvSpPr>
      <dsp:spPr>
        <a:xfrm>
          <a:off x="1501142" y="625051"/>
          <a:ext cx="4313575" cy="4313575"/>
        </a:xfrm>
        <a:custGeom>
          <a:avLst/>
          <a:gdLst/>
          <a:ahLst/>
          <a:cxnLst/>
          <a:rect l="0" t="0" r="0" b="0"/>
          <a:pathLst>
            <a:path>
              <a:moveTo>
                <a:pt x="123599" y="1437148"/>
              </a:moveTo>
              <a:arcTo wR="2156787" hR="2156787" stAng="11969473" swAng="594358"/>
            </a:path>
          </a:pathLst>
        </a:custGeom>
        <a:noFill/>
        <a:ln w="9525" cap="flat" cmpd="sng" algn="ctr">
          <a:solidFill>
            <a:schemeClr val="accent2">
              <a:hueOff val="8985882"/>
              <a:satOff val="-1704"/>
              <a:lumOff val="-857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A4FFD-5A70-4716-8F22-E090EE81EBE7}">
      <dsp:nvSpPr>
        <dsp:cNvPr id="0" name=""/>
        <dsp:cNvSpPr/>
      </dsp:nvSpPr>
      <dsp:spPr>
        <a:xfrm>
          <a:off x="795527" y="913654"/>
          <a:ext cx="2311162" cy="806192"/>
        </a:xfrm>
        <a:prstGeom prst="round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2">
                  <a:lumMod val="75000"/>
                </a:schemeClr>
              </a:solidFill>
            </a:rPr>
            <a:t>Combate a la violencia de género en el ámbito laboral y escolar</a:t>
          </a:r>
          <a:endParaRPr lang="es-MX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34882" y="953009"/>
        <a:ext cx="2232452" cy="727482"/>
      </dsp:txXfrm>
    </dsp:sp>
    <dsp:sp modelId="{AFAAF9D1-784D-403B-8FBF-4FB3CDD3700C}">
      <dsp:nvSpPr>
        <dsp:cNvPr id="0" name=""/>
        <dsp:cNvSpPr/>
      </dsp:nvSpPr>
      <dsp:spPr>
        <a:xfrm>
          <a:off x="1150551" y="619511"/>
          <a:ext cx="4313575" cy="4313575"/>
        </a:xfrm>
        <a:custGeom>
          <a:avLst/>
          <a:gdLst/>
          <a:ahLst/>
          <a:cxnLst/>
          <a:rect l="0" t="0" r="0" b="0"/>
          <a:pathLst>
            <a:path>
              <a:moveTo>
                <a:pt x="1076248" y="290195"/>
              </a:moveTo>
              <a:arcTo wR="2156787" hR="2156787" stAng="14396050" swAng="1234115"/>
            </a:path>
          </a:pathLst>
        </a:custGeom>
        <a:noFill/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029AE-008C-E640-9DD1-A16A940AFC8A}" type="datetimeFigureOut">
              <a:rPr lang="es-ES" smtClean="0"/>
              <a:t>20/11/15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673D2-CE8C-704C-91F1-8702EE1E9E5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32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Bibliografía utilizada para el concepto</a:t>
            </a:r>
            <a:r>
              <a:rPr lang="es-MX" baseline="0" dirty="0" smtClean="0"/>
              <a:t> de igualdad: García Prince, 2008, PP. 25-30; Jiménez Perona, en: Amorós, 2006, pp. 119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73D2-CE8C-704C-91F1-8702EE1E9E5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0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Rawls</a:t>
            </a:r>
            <a:r>
              <a:rPr lang="es-MX" dirty="0" smtClean="0"/>
              <a:t>, John, Justicia como equidad, 1999, p. 130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73D2-CE8C-704C-91F1-8702EE1E9E5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254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Rawls</a:t>
            </a:r>
            <a:r>
              <a:rPr lang="es-MX" dirty="0" smtClean="0"/>
              <a:t>, John, Justicia como equidad, 1999, p. 130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73D2-CE8C-704C-91F1-8702EE1E9E5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94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5D1C9-BD43-472F-A2A5-2ECE296FC165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872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514814E-BFFB-408A-8C80-6BFAFF07E84E}" type="datetimeFigureOut">
              <a:rPr lang="es-MX" smtClean="0">
                <a:solidFill>
                  <a:srgbClr val="434342"/>
                </a:solidFill>
              </a:rPr>
              <a:pPr/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>
              <a:solidFill>
                <a:srgbClr val="434342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5585B38-2E4A-45B4-8204-37B816211EBD}" type="slidenum">
              <a:rPr lang="es-MX" smtClean="0">
                <a:solidFill>
                  <a:srgbClr val="434342"/>
                </a:solidFill>
              </a:rPr>
              <a:pPr/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3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14E-BFFB-408A-8C80-6BFAFF07E84E}" type="datetimeFigureOut">
              <a:rPr lang="es-MX" smtClean="0">
                <a:solidFill>
                  <a:srgbClr val="434342"/>
                </a:solidFill>
              </a:rPr>
              <a:pPr/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5B38-2E4A-45B4-8204-37B816211EBD}" type="slidenum">
              <a:rPr lang="es-MX" smtClean="0">
                <a:solidFill>
                  <a:srgbClr val="434342"/>
                </a:solidFill>
              </a:rPr>
              <a:pPr/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14E-BFFB-408A-8C80-6BFAFF07E84E}" type="datetimeFigureOut">
              <a:rPr lang="es-MX" smtClean="0">
                <a:solidFill>
                  <a:srgbClr val="434342"/>
                </a:solidFill>
              </a:rPr>
              <a:pPr/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5B38-2E4A-45B4-8204-37B816211EBD}" type="slidenum">
              <a:rPr lang="es-MX" smtClean="0">
                <a:solidFill>
                  <a:srgbClr val="434342"/>
                </a:solidFill>
              </a:rPr>
              <a:pPr/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2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8A759F4C-AA76-4493-9AB0-F45BE1AE05FB}" type="datetimeFigureOut">
              <a:rPr lang="es-MX">
                <a:solidFill>
                  <a:srgbClr val="434342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434342"/>
              </a:solidFill>
            </a:endParaRPr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987C-DA12-4A97-9DD1-F3673B7F4572}" type="slidenum">
              <a:rPr lang="es-MX">
                <a:solidFill>
                  <a:srgbClr val="434342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6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24D3-D271-43D6-8F1C-A52C4174B042}" type="datetimeFigureOut">
              <a:rPr lang="es-MX">
                <a:solidFill>
                  <a:srgbClr val="434342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566A-95DA-4793-8234-F1A653C42E04}" type="slidenum">
              <a:rPr lang="es-MX">
                <a:solidFill>
                  <a:srgbClr val="434342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9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084B-4902-4AAE-B8D7-03989FFBDBAD}" type="datetimeFigureOut">
              <a:rPr lang="es-MX">
                <a:solidFill>
                  <a:srgbClr val="CDD7D9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CDD7D9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CDD7D9"/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C45C-3683-44E1-8AEE-A401B061E8A4}" type="slidenum">
              <a:rPr lang="es-MX">
                <a:solidFill>
                  <a:srgbClr val="CDD7D9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8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01C4-79C8-41C2-ABB1-8B801A14F0FD}" type="datetimeFigureOut">
              <a:rPr lang="es-MX">
                <a:solidFill>
                  <a:srgbClr val="434342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434342"/>
              </a:solidFill>
            </a:endParaRPr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969B-6B7E-4D2A-9D1A-86F6A358E620}" type="slidenum">
              <a:rPr lang="es-MX">
                <a:solidFill>
                  <a:srgbClr val="434342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0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924EE-32BE-4936-9769-626262D2D6F3}" type="datetimeFigureOut">
              <a:rPr lang="es-MX">
                <a:solidFill>
                  <a:srgbClr val="434342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434342"/>
              </a:solidFill>
            </a:endParaRPr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189D-82F2-471B-99BE-9910CE9B1D37}" type="slidenum">
              <a:rPr lang="es-MX">
                <a:solidFill>
                  <a:srgbClr val="434342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61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7C6D-9634-41FD-AF59-D3CB2DC05DEB}" type="datetimeFigureOut">
              <a:rPr lang="es-MX">
                <a:solidFill>
                  <a:srgbClr val="434342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5F46-19E4-486E-995F-524BB0D63BFE}" type="slidenum">
              <a:rPr lang="es-MX">
                <a:solidFill>
                  <a:srgbClr val="434342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2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2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628D-D630-46EB-8236-E8C084F6570B}" type="datetimeFigureOut">
              <a:rPr lang="es-MX">
                <a:solidFill>
                  <a:srgbClr val="434342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EB97-6443-4A92-ABB2-D950683314AB}" type="slidenum">
              <a:rPr lang="es-MX">
                <a:solidFill>
                  <a:srgbClr val="434342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11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6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B75AD-E0BE-4E3F-901C-62B4160BB6BA}" type="datetimeFigureOut">
              <a:rPr lang="es-MX">
                <a:solidFill>
                  <a:srgbClr val="434342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434342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12B9-6298-4E85-B720-B04DA408BEFF}" type="slidenum">
              <a:rPr lang="es-MX">
                <a:solidFill>
                  <a:srgbClr val="434342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8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14E-BFFB-408A-8C80-6BFAFF07E84E}" type="datetimeFigureOut">
              <a:rPr lang="es-MX" smtClean="0">
                <a:solidFill>
                  <a:srgbClr val="434342"/>
                </a:solidFill>
              </a:rPr>
              <a:pPr/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5B38-2E4A-45B4-8204-37B816211EBD}" type="slidenum">
              <a:rPr lang="es-MX" smtClean="0">
                <a:solidFill>
                  <a:srgbClr val="434342"/>
                </a:solidFill>
              </a:rPr>
              <a:pPr/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6526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D28B-77F5-4914-81AE-D9476687DF3A}" type="datetimeFigureOut">
              <a:rPr lang="es-MX">
                <a:solidFill>
                  <a:srgbClr val="CDD7D9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CDD7D9"/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CDD7D9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8CB9-F9F4-4C22-801C-789415BB6147}" type="slidenum">
              <a:rPr lang="es-MX">
                <a:solidFill>
                  <a:srgbClr val="CDD7D9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4A24-DDF0-4147-826D-933EBCF425FC}" type="datetimeFigureOut">
              <a:rPr lang="es-MX">
                <a:solidFill>
                  <a:srgbClr val="434342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4878-0E56-4293-82F1-24BCFD7583B7}" type="slidenum">
              <a:rPr lang="es-MX">
                <a:solidFill>
                  <a:srgbClr val="434342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2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4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14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05F1-95CA-4F97-9A51-ED2550E01B72}" type="datetimeFigureOut">
              <a:rPr lang="es-MX">
                <a:solidFill>
                  <a:srgbClr val="434342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434342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40B0-71E1-4B49-A635-F367AB533E89}" type="slidenum">
              <a:rPr lang="es-MX">
                <a:solidFill>
                  <a:srgbClr val="434342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4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514814E-BFFB-408A-8C80-6BFAFF07E84E}" type="datetimeFigureOut">
              <a:rPr lang="es-MX" smtClean="0">
                <a:solidFill>
                  <a:srgbClr val="CDD7D9"/>
                </a:solidFill>
              </a:rPr>
              <a:pPr/>
              <a:t>20/11/15</a:t>
            </a:fld>
            <a:endParaRPr lang="es-MX">
              <a:solidFill>
                <a:srgbClr val="CDD7D9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>
              <a:solidFill>
                <a:srgbClr val="CDD7D9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5585B38-2E4A-45B4-8204-37B816211EBD}" type="slidenum">
              <a:rPr lang="es-MX" smtClean="0">
                <a:solidFill>
                  <a:srgbClr val="CDD7D9"/>
                </a:solidFill>
              </a:rPr>
              <a:pPr/>
              <a:t>‹Nr.›</a:t>
            </a:fld>
            <a:endParaRPr lang="es-MX">
              <a:solidFill>
                <a:srgbClr val="CDD7D9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18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14E-BFFB-408A-8C80-6BFAFF07E84E}" type="datetimeFigureOut">
              <a:rPr lang="es-MX" smtClean="0">
                <a:solidFill>
                  <a:srgbClr val="434342"/>
                </a:solidFill>
              </a:rPr>
              <a:pPr/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34342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5B38-2E4A-45B4-8204-37B816211EBD}" type="slidenum">
              <a:rPr lang="es-MX" smtClean="0">
                <a:solidFill>
                  <a:srgbClr val="434342"/>
                </a:solidFill>
              </a:rPr>
              <a:pPr/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150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14E-BFFB-408A-8C80-6BFAFF07E84E}" type="datetimeFigureOut">
              <a:rPr lang="es-MX" smtClean="0">
                <a:solidFill>
                  <a:srgbClr val="434342"/>
                </a:solidFill>
              </a:rPr>
              <a:pPr/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34342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5B38-2E4A-45B4-8204-37B816211EBD}" type="slidenum">
              <a:rPr lang="es-MX" smtClean="0">
                <a:solidFill>
                  <a:srgbClr val="434342"/>
                </a:solidFill>
              </a:rPr>
              <a:pPr/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615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14E-BFFB-408A-8C80-6BFAFF07E84E}" type="datetimeFigureOut">
              <a:rPr lang="es-MX" smtClean="0">
                <a:solidFill>
                  <a:srgbClr val="434342"/>
                </a:solidFill>
              </a:rPr>
              <a:pPr/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34342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5B38-2E4A-45B4-8204-37B816211EBD}" type="slidenum">
              <a:rPr lang="es-MX" smtClean="0">
                <a:solidFill>
                  <a:srgbClr val="434342"/>
                </a:solidFill>
              </a:rPr>
              <a:pPr/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6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14E-BFFB-408A-8C80-6BFAFF07E84E}" type="datetimeFigureOut">
              <a:rPr lang="es-MX" smtClean="0">
                <a:solidFill>
                  <a:srgbClr val="434342"/>
                </a:solidFill>
              </a:rPr>
              <a:pPr/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3434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5B38-2E4A-45B4-8204-37B816211EBD}" type="slidenum">
              <a:rPr lang="es-MX" smtClean="0">
                <a:solidFill>
                  <a:srgbClr val="434342"/>
                </a:solidFill>
              </a:rPr>
              <a:pPr/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6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14E-BFFB-408A-8C80-6BFAFF07E84E}" type="datetimeFigureOut">
              <a:rPr lang="es-MX" smtClean="0">
                <a:solidFill>
                  <a:srgbClr val="434342"/>
                </a:solidFill>
              </a:rPr>
              <a:pPr/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34342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5B38-2E4A-45B4-8204-37B816211EBD}" type="slidenum">
              <a:rPr lang="es-MX" smtClean="0">
                <a:solidFill>
                  <a:srgbClr val="434342"/>
                </a:solidFill>
              </a:rPr>
              <a:pPr/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04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14E-BFFB-408A-8C80-6BFAFF07E84E}" type="datetimeFigureOut">
              <a:rPr lang="es-MX" smtClean="0">
                <a:solidFill>
                  <a:srgbClr val="CDD7D9"/>
                </a:solidFill>
              </a:rPr>
              <a:pPr/>
              <a:t>20/11/15</a:t>
            </a:fld>
            <a:endParaRPr lang="es-MX">
              <a:solidFill>
                <a:srgbClr val="CDD7D9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CDD7D9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5B38-2E4A-45B4-8204-37B816211EBD}" type="slidenum">
              <a:rPr lang="es-MX" smtClean="0">
                <a:solidFill>
                  <a:srgbClr val="CDD7D9"/>
                </a:solidFill>
              </a:rPr>
              <a:pPr/>
              <a:t>‹Nr.›</a:t>
            </a:fld>
            <a:endParaRPr lang="es-MX">
              <a:solidFill>
                <a:srgbClr val="CDD7D9"/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4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14814E-BFFB-408A-8C80-6BFAFF07E84E}" type="datetimeFigureOut">
              <a:rPr lang="es-MX" smtClean="0">
                <a:solidFill>
                  <a:srgbClr val="434342"/>
                </a:solidFill>
              </a:rPr>
              <a:pPr/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3434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585B38-2E4A-45B4-8204-37B816211EBD}" type="slidenum">
              <a:rPr lang="es-MX" smtClean="0">
                <a:solidFill>
                  <a:srgbClr val="434342"/>
                </a:solidFill>
              </a:rPr>
              <a:pPr/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1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C06AF-0690-4940-99AD-3B9F81007E56}" type="datetimeFigureOut">
              <a:rPr lang="es-MX">
                <a:solidFill>
                  <a:srgbClr val="434342"/>
                </a:solidFill>
              </a:rPr>
              <a:pPr>
                <a:defRPr/>
              </a:pPr>
              <a:t>20/11/15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srgbClr val="43434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FFD1F-C648-412C-9301-B4DD6A0CE46C}" type="slidenum">
              <a:rPr lang="es-MX">
                <a:solidFill>
                  <a:srgbClr val="434342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434342"/>
              </a:solidFill>
            </a:endParaRPr>
          </a:p>
        </p:txBody>
      </p:sp>
      <p:sp>
        <p:nvSpPr>
          <p:cNvPr id="1031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4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DB5C16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quidad.pueg.unam.mx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87624" y="3645024"/>
            <a:ext cx="6984776" cy="1231776"/>
          </a:xfrm>
        </p:spPr>
        <p:txBody>
          <a:bodyPr>
            <a:noAutofit/>
          </a:bodyPr>
          <a:lstStyle/>
          <a:p>
            <a:r>
              <a:rPr lang="es-ES" sz="2400" dirty="0" smtClean="0"/>
              <a:t>Políticas de Transversalidad en Educación Superior</a:t>
            </a:r>
            <a:endParaRPr lang="es-ES" sz="2400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219200" y="5013176"/>
            <a:ext cx="6858000" cy="792088"/>
          </a:xfrm>
        </p:spPr>
        <p:txBody>
          <a:bodyPr>
            <a:normAutofit fontScale="62500" lnSpcReduction="20000"/>
          </a:bodyPr>
          <a:lstStyle/>
          <a:p>
            <a:r>
              <a:rPr lang="es-MX" dirty="0" smtClean="0"/>
              <a:t>IX Curso Interinstitucional del Seminario de Educación Superior de la UNAM </a:t>
            </a:r>
          </a:p>
          <a:p>
            <a:r>
              <a:rPr lang="es-MX" dirty="0" smtClean="0"/>
              <a:t>Género, juventud y ciudadanía en la educación superior</a:t>
            </a:r>
          </a:p>
          <a:p>
            <a:r>
              <a:rPr lang="es-MX" dirty="0"/>
              <a:t>Dra. Ana </a:t>
            </a:r>
            <a:r>
              <a:rPr lang="es-MX" dirty="0" smtClean="0"/>
              <a:t>Buquet, 20 de noviembre de 2015</a:t>
            </a:r>
          </a:p>
          <a:p>
            <a:endParaRPr lang="es-ES" dirty="0"/>
          </a:p>
        </p:txBody>
      </p:sp>
      <p:pic>
        <p:nvPicPr>
          <p:cNvPr id="11" name="Picture 13" descr="G:\pue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8100"/>
            <a:ext cx="12588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55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528638" y="188913"/>
            <a:ext cx="8229600" cy="990600"/>
          </a:xfrm>
        </p:spPr>
        <p:txBody>
          <a:bodyPr/>
          <a:lstStyle/>
          <a:p>
            <a:r>
              <a:rPr lang="es-MX" sz="2800" smtClean="0"/>
              <a:t>Cargos de toma de decisiones-UNAM</a:t>
            </a:r>
          </a:p>
        </p:txBody>
      </p:sp>
      <p:pic>
        <p:nvPicPr>
          <p:cNvPr id="18435" name="Picture 13" descr="G:\pue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8100"/>
            <a:ext cx="12588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9 Gráfico"/>
          <p:cNvPicPr>
            <a:picLocks noGrp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19200"/>
            <a:ext cx="8229600" cy="4937125"/>
          </a:xfrm>
        </p:spPr>
      </p:pic>
      <p:sp>
        <p:nvSpPr>
          <p:cNvPr id="8" name="5 CuadroTexto"/>
          <p:cNvSpPr txBox="1"/>
          <p:nvPr/>
        </p:nvSpPr>
        <p:spPr>
          <a:xfrm>
            <a:off x="668338" y="6397625"/>
            <a:ext cx="8820150" cy="415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Fuente: Elaboración </a:t>
            </a:r>
            <a:r>
              <a:rPr lang="es-MX" sz="1050" cap="sm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pueg </a:t>
            </a:r>
            <a:r>
              <a:rPr lang="es-MX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 base en http://www.juntadegobierno.unam.mx/miembros.html;  http://132.247.12.15:10003/portal/site/!gateway/page/</a:t>
            </a:r>
          </a:p>
        </p:txBody>
      </p:sp>
    </p:spTree>
    <p:extLst>
      <p:ext uri="{BB962C8B-B14F-4D97-AF65-F5344CB8AC3E}">
        <p14:creationId xmlns:p14="http://schemas.microsoft.com/office/powerpoint/2010/main" val="74893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dirty="0" smtClean="0"/>
              <a:t>¿Cuáles son las expresiones menos visibles de la desigualdad de género en las IES? </a:t>
            </a:r>
            <a:endParaRPr lang="es-ES" sz="3200" dirty="0"/>
          </a:p>
        </p:txBody>
      </p:sp>
      <p:graphicFrame>
        <p:nvGraphicFramePr>
          <p:cNvPr id="4" name="9 Diagrama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988841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62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153400" cy="5257800"/>
          </a:xfrm>
        </p:spPr>
        <p:txBody>
          <a:bodyPr/>
          <a:lstStyle/>
          <a:p>
            <a:pPr marL="685800" lvl="2" indent="0">
              <a:buFont typeface="Wingdings" pitchFamily="2" charset="2"/>
              <a:buNone/>
              <a:defRPr/>
            </a:pPr>
            <a:endParaRPr lang="es-MX" dirty="0" smtClean="0"/>
          </a:p>
          <a:p>
            <a:pPr marL="366713" lvl="1" indent="0" algn="ctr">
              <a:buFont typeface="Wingdings 2" pitchFamily="18" charset="2"/>
              <a:buNone/>
              <a:defRPr/>
            </a:pPr>
            <a:endParaRPr lang="es-MX" sz="3200" dirty="0" smtClean="0"/>
          </a:p>
          <a:p>
            <a:pPr marL="366713" lvl="1" indent="0" algn="ctr">
              <a:buFont typeface="Wingdings 2" pitchFamily="18" charset="2"/>
              <a:buNone/>
              <a:defRPr/>
            </a:pPr>
            <a:r>
              <a:rPr lang="es-MX" sz="3200" dirty="0" smtClean="0"/>
              <a:t>“En </a:t>
            </a:r>
            <a:r>
              <a:rPr lang="es-MX" sz="3200" dirty="0"/>
              <a:t>una de mis promociones me preguntaron </a:t>
            </a:r>
            <a:r>
              <a:rPr lang="es-MX" sz="3200" dirty="0" smtClean="0"/>
              <a:t>que cuántos </a:t>
            </a:r>
            <a:r>
              <a:rPr lang="es-MX" sz="3200" dirty="0"/>
              <a:t>artículos tenía yo con mi esposo, y yo  les dije </a:t>
            </a:r>
            <a:r>
              <a:rPr lang="es-MX" sz="3200" dirty="0" smtClean="0"/>
              <a:t>“¿</a:t>
            </a:r>
            <a:r>
              <a:rPr lang="es-MX" sz="3200" dirty="0"/>
              <a:t>tú ya le preguntaste a él cuántos tiene conmigo</a:t>
            </a:r>
            <a:r>
              <a:rPr lang="es-MX" sz="3200" dirty="0" smtClean="0"/>
              <a:t>?” </a:t>
            </a:r>
            <a:r>
              <a:rPr lang="es-MX" sz="3200" dirty="0"/>
              <a:t>Y entonces ya no me </a:t>
            </a:r>
            <a:r>
              <a:rPr lang="es-MX" sz="3200" dirty="0" smtClean="0"/>
              <a:t>dijeron </a:t>
            </a:r>
            <a:r>
              <a:rPr lang="es-MX" sz="3200" dirty="0"/>
              <a:t>nada pero no me </a:t>
            </a:r>
            <a:r>
              <a:rPr lang="es-MX" sz="3200" dirty="0" smtClean="0"/>
              <a:t>promovieron”</a:t>
            </a:r>
          </a:p>
          <a:p>
            <a:pPr marL="366713" lvl="1" indent="0" algn="ctr">
              <a:buFont typeface="Wingdings 2" pitchFamily="18" charset="2"/>
              <a:buNone/>
              <a:defRPr/>
            </a:pPr>
            <a:r>
              <a:rPr lang="es-MX" sz="3200" dirty="0" smtClean="0"/>
              <a:t> (Celia DCIII)</a:t>
            </a:r>
          </a:p>
        </p:txBody>
      </p:sp>
      <p:sp>
        <p:nvSpPr>
          <p:cNvPr id="29699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s-MX" altLang="es-MX" sz="3600" dirty="0" smtClean="0"/>
              <a:t>Sesgos en la evaluación</a:t>
            </a:r>
            <a:endParaRPr lang="en-US" altLang="es-MX" sz="36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683568" y="6381328"/>
            <a:ext cx="14366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 smtClean="0"/>
              <a:t>Buquet </a:t>
            </a:r>
            <a:r>
              <a:rPr lang="es-MX" sz="1100" dirty="0"/>
              <a:t>Corleto, </a:t>
            </a:r>
            <a:r>
              <a:rPr lang="es-MX" sz="1100" dirty="0" smtClean="0"/>
              <a:t>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433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847657" cy="4495800"/>
          </a:xfrm>
        </p:spPr>
        <p:txBody>
          <a:bodyPr/>
          <a:lstStyle/>
          <a:p>
            <a:pPr marL="685800" lvl="2" indent="0">
              <a:buFont typeface="Wingdings" pitchFamily="2" charset="2"/>
              <a:buNone/>
              <a:defRPr/>
            </a:pPr>
            <a:endParaRPr lang="es-MX" sz="2400" dirty="0" smtClean="0"/>
          </a:p>
          <a:p>
            <a:pPr marL="685800" lvl="2" indent="0" algn="ctr">
              <a:buFont typeface="Wingdings" pitchFamily="2" charset="2"/>
              <a:buNone/>
              <a:defRPr/>
            </a:pPr>
            <a:r>
              <a:rPr lang="es-MX" sz="2800" dirty="0" smtClean="0"/>
              <a:t>“Un colega dice “Ay</a:t>
            </a:r>
            <a:r>
              <a:rPr lang="es-MX" sz="2800" dirty="0"/>
              <a:t>, qué </a:t>
            </a:r>
            <a:r>
              <a:rPr lang="es-MX" sz="2800" dirty="0" smtClean="0"/>
              <a:t>chistoso escuchar </a:t>
            </a:r>
            <a:r>
              <a:rPr lang="es-MX" sz="2800" dirty="0"/>
              <a:t>a dos mujeres hablando de </a:t>
            </a:r>
            <a:r>
              <a:rPr lang="es-MX" sz="2800" dirty="0" smtClean="0"/>
              <a:t>física</a:t>
            </a:r>
            <a:r>
              <a:rPr lang="es-MX" sz="2800" dirty="0"/>
              <a:t>” y le digo “pues no estás en el salón de belleza estás en el Instituto de Física, por qué va a ser </a:t>
            </a:r>
            <a:r>
              <a:rPr lang="es-MX" sz="2800" dirty="0" smtClean="0"/>
              <a:t>extraño”</a:t>
            </a:r>
          </a:p>
          <a:p>
            <a:pPr marL="685800" lvl="2" indent="0" algn="ctr">
              <a:buFont typeface="Wingdings" pitchFamily="2" charset="2"/>
              <a:buNone/>
              <a:defRPr/>
            </a:pPr>
            <a:r>
              <a:rPr lang="es-MX" sz="2800" dirty="0" smtClean="0"/>
              <a:t>(Celia DCIII)</a:t>
            </a:r>
          </a:p>
          <a:p>
            <a:pPr marL="685800" lvl="2" indent="0" algn="just">
              <a:buFont typeface="Wingdings" pitchFamily="2" charset="2"/>
              <a:buNone/>
              <a:defRPr/>
            </a:pPr>
            <a:endParaRPr lang="es-MX" sz="1800" dirty="0"/>
          </a:p>
          <a:p>
            <a:pPr lvl="2">
              <a:defRPr/>
            </a:pPr>
            <a:endParaRPr lang="es-MX" sz="3000" dirty="0" smtClean="0"/>
          </a:p>
        </p:txBody>
      </p:sp>
      <p:sp>
        <p:nvSpPr>
          <p:cNvPr id="2765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s-MX" altLang="es-MX" sz="2800" dirty="0" smtClean="0"/>
              <a:t>Discriminación</a:t>
            </a:r>
            <a:endParaRPr lang="en-US" altLang="es-MX" sz="28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683568" y="6381328"/>
            <a:ext cx="14366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 smtClean="0"/>
              <a:t>Buquet </a:t>
            </a:r>
            <a:r>
              <a:rPr lang="es-MX" sz="1100" dirty="0"/>
              <a:t>Corleto, </a:t>
            </a:r>
            <a:r>
              <a:rPr lang="es-MX" sz="1100" dirty="0" smtClean="0"/>
              <a:t>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894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559625" cy="5257800"/>
          </a:xfrm>
        </p:spPr>
        <p:txBody>
          <a:bodyPr/>
          <a:lstStyle/>
          <a:p>
            <a:pPr marL="411163" lvl="1" indent="0">
              <a:buFont typeface="Wingdings 2" pitchFamily="18" charset="2"/>
              <a:buNone/>
              <a:defRPr/>
            </a:pPr>
            <a:endParaRPr lang="es-MX" sz="2700" dirty="0"/>
          </a:p>
          <a:p>
            <a:pPr marL="685800" lvl="2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MX" sz="2800" dirty="0"/>
              <a:t>“</a:t>
            </a:r>
            <a:r>
              <a:rPr lang="es-ES" sz="2800" dirty="0"/>
              <a:t>No, aquí no hay problemas de </a:t>
            </a:r>
            <a:r>
              <a:rPr lang="es-ES" sz="2800" dirty="0" smtClean="0"/>
              <a:t>género. </a:t>
            </a:r>
          </a:p>
          <a:p>
            <a:pPr marL="685800" lvl="2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ES" sz="2800" dirty="0" smtClean="0"/>
              <a:t>De </a:t>
            </a:r>
            <a:r>
              <a:rPr lang="es-ES" sz="2800" dirty="0"/>
              <a:t>lo que me quejo es que los estudiantes prefieren a los hombres, casi no a las mujeres, me cuesta mucho trabajo conseguir estudiantes. </a:t>
            </a:r>
            <a:r>
              <a:rPr lang="es-ES" sz="2800" dirty="0" smtClean="0"/>
              <a:t>Eso </a:t>
            </a:r>
            <a:r>
              <a:rPr lang="es-ES" sz="2800" dirty="0"/>
              <a:t>es muy </a:t>
            </a:r>
            <a:r>
              <a:rPr lang="es-ES" sz="2800" dirty="0" smtClean="0"/>
              <a:t>serio. Me discriminan”</a:t>
            </a:r>
          </a:p>
          <a:p>
            <a:pPr marL="685800" lvl="2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ES" sz="2800" dirty="0" smtClean="0"/>
              <a:t> (Mónica CAI, Instituto de Ingeniería)</a:t>
            </a:r>
            <a:endParaRPr lang="es-MX" sz="2800" dirty="0"/>
          </a:p>
          <a:p>
            <a:pPr lvl="1">
              <a:defRPr/>
            </a:pPr>
            <a:endParaRPr lang="es-MX" sz="2000" dirty="0" smtClean="0"/>
          </a:p>
        </p:txBody>
      </p:sp>
      <p:sp>
        <p:nvSpPr>
          <p:cNvPr id="28675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s-MX" altLang="es-MX" sz="2800" dirty="0" smtClean="0"/>
              <a:t>Discriminación</a:t>
            </a:r>
            <a:endParaRPr lang="en-US" altLang="es-MX" sz="28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683568" y="6381328"/>
            <a:ext cx="14366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 smtClean="0"/>
              <a:t>Buquet </a:t>
            </a:r>
            <a:r>
              <a:rPr lang="es-MX" sz="1100" dirty="0"/>
              <a:t>Corleto, </a:t>
            </a:r>
            <a:r>
              <a:rPr lang="es-MX" sz="1100" dirty="0" smtClean="0"/>
              <a:t>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668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808" y="188640"/>
            <a:ext cx="8229600" cy="990600"/>
          </a:xfrm>
        </p:spPr>
        <p:txBody>
          <a:bodyPr>
            <a:noAutofit/>
          </a:bodyPr>
          <a:lstStyle/>
          <a:p>
            <a:r>
              <a:rPr lang="es-MX" sz="2800" dirty="0" smtClean="0"/>
              <a:t>Hostigamiento</a:t>
            </a:r>
            <a:endParaRPr lang="es-MX" sz="2800" dirty="0"/>
          </a:p>
        </p:txBody>
      </p:sp>
      <p:pic>
        <p:nvPicPr>
          <p:cNvPr id="4" name="Picture 13" descr="G:\pueg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637"/>
            <a:ext cx="1258196" cy="9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4" y="1219200"/>
            <a:ext cx="7976592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6381328"/>
            <a:ext cx="2537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Buquet</a:t>
            </a:r>
            <a:r>
              <a:rPr lang="pt-BR" sz="1100" dirty="0"/>
              <a:t>, Cooper, Mingo, &amp; Moreno, </a:t>
            </a:r>
            <a:r>
              <a:rPr lang="pt-BR" sz="1100" dirty="0" smtClean="0"/>
              <a:t>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2092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808" y="188640"/>
            <a:ext cx="8229600" cy="990600"/>
          </a:xfrm>
        </p:spPr>
        <p:txBody>
          <a:bodyPr>
            <a:noAutofit/>
          </a:bodyPr>
          <a:lstStyle/>
          <a:p>
            <a:r>
              <a:rPr lang="es-MX" sz="2800" dirty="0" smtClean="0"/>
              <a:t>Tiempo acumulado</a:t>
            </a:r>
            <a:endParaRPr lang="es-MX" sz="2800" dirty="0"/>
          </a:p>
        </p:txBody>
      </p:sp>
      <p:pic>
        <p:nvPicPr>
          <p:cNvPr id="4" name="Picture 13" descr="G:\pueg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637"/>
            <a:ext cx="1258196" cy="9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08912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6381328"/>
            <a:ext cx="2537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Buquet</a:t>
            </a:r>
            <a:r>
              <a:rPr lang="pt-BR" sz="1100" dirty="0"/>
              <a:t>, Cooper, Mingo, &amp; Moreno, </a:t>
            </a:r>
            <a:r>
              <a:rPr lang="pt-BR" sz="1100" dirty="0" smtClean="0"/>
              <a:t>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4596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sz="quarter" idx="1"/>
          </p:nvPr>
        </p:nvSpPr>
        <p:spPr>
          <a:xfrm>
            <a:off x="827583" y="1600200"/>
            <a:ext cx="7128793" cy="4493095"/>
          </a:xfrm>
        </p:spPr>
        <p:txBody>
          <a:bodyPr>
            <a:normAutofit/>
          </a:bodyPr>
          <a:lstStyle/>
          <a:p>
            <a:r>
              <a:rPr lang="es-MX" altLang="es-MX" sz="2400" dirty="0" smtClean="0"/>
              <a:t>Hogar, trabajo y estudio</a:t>
            </a:r>
            <a:endParaRPr lang="es-MX" altLang="es-MX" sz="2100" dirty="0" smtClean="0"/>
          </a:p>
          <a:p>
            <a:pPr lvl="1"/>
            <a:r>
              <a:rPr lang="es-MX" altLang="es-MX" sz="2000" dirty="0" smtClean="0"/>
              <a:t>La mayoría de las investigadoras entrevistadas estuvieron entre 9 y 15 años realizando tres actividades simultáneamente: formación académica, trayectoria académica y cuidado de personas </a:t>
            </a:r>
          </a:p>
          <a:p>
            <a:pPr lvl="1"/>
            <a:r>
              <a:rPr lang="es-MX" altLang="es-MX" sz="2000" dirty="0" smtClean="0"/>
              <a:t>Largos </a:t>
            </a:r>
            <a:r>
              <a:rPr lang="es-MX" altLang="es-MX" sz="2000" dirty="0"/>
              <a:t>ciclos de cuidado: maternidad y “ancianidad”</a:t>
            </a:r>
          </a:p>
          <a:p>
            <a:pPr lvl="1"/>
            <a:endParaRPr lang="es-MX" altLang="es-MX" sz="2000" dirty="0"/>
          </a:p>
          <a:p>
            <a:pPr marL="274320" lvl="1" indent="0" algn="ctr">
              <a:buNone/>
            </a:pPr>
            <a:r>
              <a:rPr lang="es-MX" altLang="es-MX" sz="1600" dirty="0"/>
              <a:t>“Ellos tienen su tiempo completo para ellos” (Moira CAI</a:t>
            </a:r>
            <a:r>
              <a:rPr lang="es-MX" altLang="es-MX" sz="1600" dirty="0" smtClean="0"/>
              <a:t>)</a:t>
            </a:r>
          </a:p>
          <a:p>
            <a:pPr marL="274320" lvl="1" indent="0" algn="ctr">
              <a:buNone/>
            </a:pPr>
            <a:endParaRPr lang="es-MX" altLang="es-MX" sz="1600" dirty="0"/>
          </a:p>
          <a:p>
            <a:pPr marL="274320" lvl="1" indent="0" algn="ctr">
              <a:buNone/>
            </a:pPr>
            <a:r>
              <a:rPr lang="es-MX" altLang="es-MX" sz="1600" dirty="0" smtClean="0"/>
              <a:t>“</a:t>
            </a:r>
            <a:r>
              <a:rPr lang="es-MX" altLang="es-MX" sz="1600" dirty="0"/>
              <a:t>El tiempo que tiene uno que dedicar, yo a mi hija y a mi madre que actualmente tiene 90 años” (Estela CAI</a:t>
            </a:r>
            <a:r>
              <a:rPr lang="es-MX" altLang="es-MX" sz="1600" dirty="0" smtClean="0"/>
              <a:t>)</a:t>
            </a:r>
          </a:p>
          <a:p>
            <a:pPr marL="274320" lvl="1" indent="0" algn="ctr">
              <a:buNone/>
            </a:pPr>
            <a:endParaRPr lang="es-MX" altLang="es-MX" sz="1600" dirty="0" smtClean="0"/>
          </a:p>
          <a:p>
            <a:pPr marL="274320" lvl="1" indent="0">
              <a:buNone/>
            </a:pPr>
            <a:endParaRPr lang="es-MX" altLang="es-MX" sz="2000" dirty="0"/>
          </a:p>
          <a:p>
            <a:pPr lvl="1"/>
            <a:endParaRPr lang="es-MX" altLang="es-MX" sz="2000" dirty="0" smtClean="0"/>
          </a:p>
          <a:p>
            <a:pPr lvl="2"/>
            <a:endParaRPr lang="es-MX" altLang="es-MX" sz="1800" dirty="0" smtClean="0"/>
          </a:p>
          <a:p>
            <a:pPr lvl="2"/>
            <a:endParaRPr lang="es-MX" altLang="es-MX" sz="1800" dirty="0" smtClean="0"/>
          </a:p>
          <a:p>
            <a:pPr lvl="2"/>
            <a:endParaRPr lang="es-MX" altLang="es-MX" sz="1700" dirty="0" smtClean="0"/>
          </a:p>
        </p:txBody>
      </p:sp>
      <p:sp>
        <p:nvSpPr>
          <p:cNvPr id="23555" name="1 Título"/>
          <p:cNvSpPr>
            <a:spLocks noGrp="1"/>
          </p:cNvSpPr>
          <p:nvPr>
            <p:ph type="title"/>
          </p:nvPr>
        </p:nvSpPr>
        <p:spPr>
          <a:xfrm>
            <a:off x="495300" y="188913"/>
            <a:ext cx="8153400" cy="990600"/>
          </a:xfrm>
        </p:spPr>
        <p:txBody>
          <a:bodyPr>
            <a:normAutofit/>
          </a:bodyPr>
          <a:lstStyle/>
          <a:p>
            <a:r>
              <a:rPr lang="es-MX" altLang="es-MX" sz="2800" dirty="0"/>
              <a:t>Entre la academia y la familia</a:t>
            </a:r>
            <a:r>
              <a:rPr lang="es-MX" altLang="es-MX" sz="2800" dirty="0" smtClean="0"/>
              <a:t>:</a:t>
            </a:r>
            <a:br>
              <a:rPr lang="es-MX" altLang="es-MX" sz="2800" dirty="0" smtClean="0"/>
            </a:br>
            <a:r>
              <a:rPr lang="es-MX" altLang="es-MX" sz="2800" dirty="0" smtClean="0"/>
              <a:t>¿</a:t>
            </a:r>
            <a:r>
              <a:rPr lang="es-MX" altLang="es-MX" sz="2800" dirty="0"/>
              <a:t>doble o triple jornada?</a:t>
            </a:r>
            <a:endParaRPr lang="en-US" altLang="es-MX" sz="28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683568" y="6381328"/>
            <a:ext cx="14366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 smtClean="0"/>
              <a:t>Buquet </a:t>
            </a:r>
            <a:r>
              <a:rPr lang="es-MX" sz="1100" dirty="0"/>
              <a:t>Corleto, </a:t>
            </a:r>
            <a:r>
              <a:rPr lang="es-MX" sz="1100" dirty="0" smtClean="0"/>
              <a:t>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979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2) </a:t>
            </a:r>
            <a:r>
              <a:rPr lang="es-ES" dirty="0" smtClean="0"/>
              <a:t>Marco conceptual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Igualdad, justicia, equidad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91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Igualdad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937760"/>
          </a:xfrm>
        </p:spPr>
        <p:txBody>
          <a:bodyPr anchor="ctr">
            <a:normAutofit/>
          </a:bodyPr>
          <a:lstStyle/>
          <a:p>
            <a:pPr lvl="1"/>
            <a:r>
              <a:rPr lang="es-ES" dirty="0" smtClean="0"/>
              <a:t>Concepto relacional de equivalencia: “tener el mismo valor, no ser considerado ni por debajo ni por encima de otro” (Jiménez Perona, 1995)</a:t>
            </a:r>
          </a:p>
          <a:p>
            <a:pPr lvl="1"/>
            <a:r>
              <a:rPr lang="es-MX" dirty="0"/>
              <a:t>“La </a:t>
            </a:r>
            <a:r>
              <a:rPr lang="es-MX" dirty="0" smtClean="0"/>
              <a:t>igualdad establece </a:t>
            </a:r>
            <a:r>
              <a:rPr lang="es-MX" dirty="0"/>
              <a:t>una relación recíproca de equivalencia entre individuos que son diferentes” (Jiménez Perona, </a:t>
            </a:r>
            <a:r>
              <a:rPr lang="es-MX" dirty="0" smtClean="0"/>
              <a:t>1995)</a:t>
            </a:r>
          </a:p>
          <a:p>
            <a:pPr lvl="1"/>
            <a:r>
              <a:rPr lang="es-ES" dirty="0"/>
              <a:t>“</a:t>
            </a:r>
            <a:r>
              <a:rPr lang="es-MX" dirty="0"/>
              <a:t>Principio que reconoce a todos los ciudadanos capacidad para los mismos derechos.” (RAE</a:t>
            </a:r>
            <a:r>
              <a:rPr lang="es-MX" dirty="0" smtClean="0"/>
              <a:t>)</a:t>
            </a:r>
          </a:p>
          <a:p>
            <a:pPr lvl="1"/>
            <a:r>
              <a:rPr lang="es-MX" i="1" dirty="0" smtClean="0"/>
              <a:t>Igualdad de g</a:t>
            </a:r>
            <a:r>
              <a:rPr lang="es-MX" i="1" dirty="0" smtClean="0"/>
              <a:t>énero</a:t>
            </a:r>
            <a:r>
              <a:rPr lang="es-MX" dirty="0" smtClean="0"/>
              <a:t>: “situación en la que mujeres y hombres tienen las mismas posibilidades u oportunidades en la vida de acceder y controlar recursos y bienes valiosos desde el punto de vista social. El objetivo no es tanto que mujeres y hombres sean iguales, sino conseguir que unos y otras tengan las mismas oportunidades en la vida” </a:t>
            </a:r>
            <a:endParaRPr lang="es-ES_tradnl" dirty="0" smtClean="0"/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221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Dimensiones de análisis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Desigualdades </a:t>
            </a:r>
            <a:r>
              <a:rPr lang="es-ES" dirty="0" smtClean="0"/>
              <a:t>en las </a:t>
            </a:r>
            <a:r>
              <a:rPr lang="es-ES" dirty="0" smtClean="0"/>
              <a:t>IES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Marco </a:t>
            </a:r>
            <a:r>
              <a:rPr lang="es-ES" dirty="0" smtClean="0"/>
              <a:t>conceptual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Institucionalizar y transversalizar la PEG en las IES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Procesos emprendidos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Justicia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lvl="1"/>
            <a:r>
              <a:rPr lang="es-ES" dirty="0" smtClean="0"/>
              <a:t>“Consiste esencialmente en la eliminación de distinciones arbitrarias y el establecimiento, dentro de la estructura de una práctica, de un apropiado equilibrio entre pretensiones rivales” (</a:t>
            </a:r>
            <a:r>
              <a:rPr lang="es-ES" dirty="0" err="1" smtClean="0"/>
              <a:t>Rawls</a:t>
            </a:r>
            <a:r>
              <a:rPr lang="es-ES" dirty="0" smtClean="0"/>
              <a:t>, 1999</a:t>
            </a:r>
            <a:r>
              <a:rPr lang="es-ES" dirty="0" smtClean="0"/>
              <a:t>)</a:t>
            </a:r>
          </a:p>
          <a:p>
            <a:pPr lvl="1"/>
            <a:r>
              <a:rPr lang="es-ES" i="1" dirty="0" smtClean="0"/>
              <a:t>Justicia de g</a:t>
            </a:r>
            <a:r>
              <a:rPr lang="es-ES" i="1" dirty="0" smtClean="0"/>
              <a:t>énero</a:t>
            </a:r>
            <a:r>
              <a:rPr lang="es-ES" dirty="0" smtClean="0"/>
              <a:t>: tiene como propósito eliminar las desigualdades entre las mujeres y los hombres que se producen en la familia, la comunidad, el mercado y el estado. Ello requiere que las instituciones –desde las que se administra la justicia hasta las encargadas de diseñar la políticas económicas- rindan cuentas sobre la atención que dedican a la injusticia y a la discriminación que mantiene a multitudes de mujeres en la pobreza y la exclusión (ONU Mujeres)</a:t>
            </a:r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784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Equidad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lvl="1"/>
            <a:r>
              <a:rPr lang="es-ES" dirty="0" smtClean="0"/>
              <a:t>“</a:t>
            </a:r>
            <a:r>
              <a:rPr lang="es-MX" dirty="0"/>
              <a:t>La equidad se hace posible cuando el trato que se da a las personas está basado en la consideración justa de las necesidades e intereses impuestos por la diferencia, de manera que ese trato justo permita lograr que la igualdad de derecho o de jure (la que está en la ley, en la norma) se haga real, se exprese en los hechos, aun cuando las personas presenten diferencias</a:t>
            </a:r>
            <a:r>
              <a:rPr lang="es-MX" dirty="0" smtClean="0"/>
              <a:t>.” (García, 2008</a:t>
            </a:r>
            <a:r>
              <a:rPr lang="es-MX" dirty="0" smtClean="0"/>
              <a:t>)</a:t>
            </a:r>
          </a:p>
          <a:p>
            <a:pPr lvl="1"/>
            <a:r>
              <a:rPr lang="es-MX" i="1" dirty="0" smtClean="0"/>
              <a:t>Equidad de g</a:t>
            </a:r>
            <a:r>
              <a:rPr lang="es-MX" i="1" dirty="0" smtClean="0"/>
              <a:t>énero</a:t>
            </a:r>
            <a:r>
              <a:rPr lang="es-MX" dirty="0" smtClean="0"/>
              <a:t>: una medida dirigida a cubrir los déficit históricos y sociales de las desigualdades por razón de género. Supone cambios profundos en la sociedad, la cultura y el poder para eliminar la discriminación y la opresión en razón del sexo (INMUJERES, 2007)</a:t>
            </a:r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816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Políticas Públicas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 anchor="ctr">
            <a:normAutofit/>
          </a:bodyPr>
          <a:lstStyle/>
          <a:p>
            <a:pPr lvl="1"/>
            <a:r>
              <a:rPr lang="es-MX" dirty="0" smtClean="0"/>
              <a:t>“</a:t>
            </a:r>
            <a:r>
              <a:rPr lang="es-MX" dirty="0"/>
              <a:t>I</a:t>
            </a:r>
            <a:r>
              <a:rPr lang="es-MX" dirty="0" smtClean="0"/>
              <a:t>niciativas </a:t>
            </a:r>
            <a:r>
              <a:rPr lang="es-MX" dirty="0"/>
              <a:t>estratégicas que provienen del poder público, básicamente del Estado, en la búsqueda de soluciones a problemas </a:t>
            </a:r>
            <a:r>
              <a:rPr lang="es-MX" dirty="0" smtClean="0"/>
              <a:t>colectivos” </a:t>
            </a:r>
            <a:r>
              <a:rPr lang="es-MX" dirty="0"/>
              <a:t>(Molina, 2005</a:t>
            </a:r>
            <a:r>
              <a:rPr lang="es-MX" dirty="0" smtClean="0"/>
              <a:t>)</a:t>
            </a:r>
          </a:p>
          <a:p>
            <a:pPr lvl="1"/>
            <a:r>
              <a:rPr lang="es-MX" dirty="0" smtClean="0"/>
              <a:t>Pol</a:t>
            </a:r>
            <a:r>
              <a:rPr lang="es-MX" dirty="0" smtClean="0"/>
              <a:t>íticas de igualdad de oportunidades: propician un contexto social abierto a la existencia de una igualdad real que conlleva similares oportunidades para mujeres y hombres, para progresar en los ámbitos social, económico y político, sin que actitudes y estereotipos sexuales limiten sus posibilidades (INMUJERES, 2007)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76715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Institucionalización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 anchor="ctr">
            <a:normAutofit/>
          </a:bodyPr>
          <a:lstStyle/>
          <a:p>
            <a:pPr lvl="1"/>
            <a:r>
              <a:rPr lang="es-MX" dirty="0" smtClean="0"/>
              <a:t>“Proceso </a:t>
            </a:r>
            <a:r>
              <a:rPr lang="es-MX" dirty="0"/>
              <a:t>por medio del cual voluntades, ideas, intereses (incluso acciones concretas) en torno a la incorporación de las PEG en la </a:t>
            </a:r>
            <a:r>
              <a:rPr lang="es-MX" dirty="0" smtClean="0"/>
              <a:t>corriente </a:t>
            </a:r>
            <a:r>
              <a:rPr lang="es-MX" dirty="0"/>
              <a:t>principal de políticas de un país se vuelve estable y sobrevive más allá del cambio de mujeres y hombres concretos ubicados, generalmente, en lugares de decisión” </a:t>
            </a:r>
            <a:r>
              <a:rPr lang="es-MX" dirty="0" smtClean="0"/>
              <a:t>(Zaremberg, 2013)</a:t>
            </a:r>
          </a:p>
        </p:txBody>
      </p:sp>
    </p:spTree>
    <p:extLst>
      <p:ext uri="{BB962C8B-B14F-4D97-AF65-F5344CB8AC3E}">
        <p14:creationId xmlns:p14="http://schemas.microsoft.com/office/powerpoint/2010/main" val="295361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Transversalización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 anchor="ctr">
            <a:normAutofit/>
          </a:bodyPr>
          <a:lstStyle/>
          <a:p>
            <a:pPr lvl="1"/>
            <a:r>
              <a:rPr lang="es-MX" dirty="0" smtClean="0"/>
              <a:t>“Integración sistemática </a:t>
            </a:r>
            <a:r>
              <a:rPr lang="es-MX" dirty="0"/>
              <a:t>del principio de equidad </a:t>
            </a:r>
            <a:r>
              <a:rPr lang="es-MX" dirty="0" smtClean="0"/>
              <a:t>de género </a:t>
            </a:r>
            <a:r>
              <a:rPr lang="es-MX" dirty="0"/>
              <a:t>a todos los sistemas, estructuras, políticas, programas</a:t>
            </a:r>
            <a:r>
              <a:rPr lang="es-MX" dirty="0" smtClean="0"/>
              <a:t>, procesos </a:t>
            </a:r>
            <a:r>
              <a:rPr lang="es-MX" dirty="0"/>
              <a:t>y proyectos del Estado. </a:t>
            </a:r>
            <a:r>
              <a:rPr lang="es-MX" dirty="0" smtClean="0"/>
              <a:t> Aunque también </a:t>
            </a:r>
            <a:r>
              <a:rPr lang="es-MX" dirty="0"/>
              <a:t>organismos internacionales, </a:t>
            </a:r>
            <a:r>
              <a:rPr lang="es-MX" dirty="0" smtClean="0"/>
              <a:t>Organizaciones No Gubernamentales</a:t>
            </a:r>
            <a:r>
              <a:rPr lang="es-MX" dirty="0"/>
              <a:t>, organizaciones sociales, </a:t>
            </a:r>
            <a:r>
              <a:rPr lang="es-MX" dirty="0" smtClean="0"/>
              <a:t>sindicatos y  empresas</a:t>
            </a:r>
            <a:r>
              <a:rPr lang="es-MX" dirty="0"/>
              <a:t>, pueden emprender estrategias </a:t>
            </a:r>
            <a:r>
              <a:rPr lang="es-MX" dirty="0" smtClean="0"/>
              <a:t>para incorporarla </a:t>
            </a:r>
            <a:r>
              <a:rPr lang="es-MX" dirty="0"/>
              <a:t>en su </a:t>
            </a:r>
            <a:r>
              <a:rPr lang="es-MX" dirty="0" smtClean="0"/>
              <a:t>organización” (</a:t>
            </a:r>
            <a:r>
              <a:rPr lang="es-MX" dirty="0" err="1" smtClean="0"/>
              <a:t>Incháustegui</a:t>
            </a:r>
            <a:r>
              <a:rPr lang="es-MX" dirty="0" smtClean="0"/>
              <a:t> y Ugalde, 2004)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807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3) Institucionalizar y transversalizar la PEG en las IES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¿Qué se necesita?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458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a) Masa </a:t>
            </a:r>
            <a:r>
              <a:rPr lang="es-ES" dirty="0"/>
              <a:t>Crítica en Estudios de </a:t>
            </a:r>
            <a:r>
              <a:rPr lang="es-ES" dirty="0" smtClean="0"/>
              <a:t>Género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 anchor="ctr">
            <a:normAutofit/>
          </a:bodyPr>
          <a:lstStyle/>
          <a:p>
            <a:r>
              <a:rPr lang="es-ES" dirty="0" smtClean="0"/>
              <a:t>Personal académico especializado en el tema</a:t>
            </a:r>
          </a:p>
          <a:p>
            <a:pPr lvl="1"/>
            <a:r>
              <a:rPr lang="es-ES" dirty="0" smtClean="0"/>
              <a:t>Investigación, ejercicio de la docencia, dirección de tesis desde la perspectiva de género</a:t>
            </a:r>
          </a:p>
          <a:p>
            <a:r>
              <a:rPr lang="es-ES" dirty="0" smtClean="0"/>
              <a:t>Entidad académica destinada a los Estudios de Género</a:t>
            </a:r>
          </a:p>
          <a:p>
            <a:r>
              <a:rPr lang="es-ES" dirty="0" smtClean="0"/>
              <a:t>Incorporación de la PEG en planes de estudio </a:t>
            </a:r>
          </a:p>
          <a:p>
            <a:r>
              <a:rPr lang="es-ES" dirty="0" smtClean="0"/>
              <a:t>Creación de posgrados especializados en género</a:t>
            </a:r>
          </a:p>
        </p:txBody>
      </p:sp>
    </p:spTree>
    <p:extLst>
      <p:ext uri="{BB962C8B-B14F-4D97-AF65-F5344CB8AC3E}">
        <p14:creationId xmlns:p14="http://schemas.microsoft.com/office/powerpoint/2010/main" val="131534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b) Conocimiento de </a:t>
            </a:r>
            <a:r>
              <a:rPr lang="es-ES" dirty="0"/>
              <a:t>las </a:t>
            </a:r>
            <a:r>
              <a:rPr lang="es-ES" dirty="0" smtClean="0"/>
              <a:t>desigualdades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es-ES" dirty="0" smtClean="0"/>
              <a:t>Investigaciones cuantitativas</a:t>
            </a:r>
          </a:p>
          <a:p>
            <a:pPr lvl="1"/>
            <a:r>
              <a:rPr lang="es-ES" dirty="0" smtClean="0"/>
              <a:t>La desigualdad en cifras</a:t>
            </a:r>
          </a:p>
          <a:p>
            <a:pPr lvl="2"/>
            <a:r>
              <a:rPr lang="es-ES" dirty="0" smtClean="0"/>
              <a:t>Segregación horizontal</a:t>
            </a:r>
          </a:p>
          <a:p>
            <a:pPr lvl="3"/>
            <a:r>
              <a:rPr lang="es-ES" dirty="0" smtClean="0"/>
              <a:t>División sexual del conocimiento, de las actividades y de los espacios</a:t>
            </a:r>
          </a:p>
          <a:p>
            <a:pPr lvl="2"/>
            <a:r>
              <a:rPr lang="es-ES" dirty="0" smtClean="0"/>
              <a:t>Segregación vertical</a:t>
            </a:r>
          </a:p>
          <a:p>
            <a:pPr lvl="3"/>
            <a:r>
              <a:rPr lang="es-ES_tradnl" dirty="0" smtClean="0"/>
              <a:t>Menor acceso de las mujeres a los salarios más altos, al</a:t>
            </a:r>
            <a:r>
              <a:rPr lang="es-MX" dirty="0" smtClean="0"/>
              <a:t> </a:t>
            </a:r>
            <a:r>
              <a:rPr lang="es-MX" dirty="0"/>
              <a:t>reconocimiento y </a:t>
            </a:r>
            <a:r>
              <a:rPr lang="es-MX" dirty="0" smtClean="0"/>
              <a:t>a </a:t>
            </a:r>
            <a:r>
              <a:rPr lang="es-MX" dirty="0"/>
              <a:t>la toma de decisiones.</a:t>
            </a:r>
            <a:r>
              <a:rPr lang="es-ES_tradnl" dirty="0"/>
              <a:t> </a:t>
            </a:r>
            <a:endParaRPr lang="es-ES" dirty="0" smtClean="0"/>
          </a:p>
          <a:p>
            <a:r>
              <a:rPr lang="es-ES" dirty="0" smtClean="0"/>
              <a:t>Investigaciones cualitativas</a:t>
            </a:r>
          </a:p>
          <a:p>
            <a:pPr lvl="1"/>
            <a:r>
              <a:rPr lang="es-ES" dirty="0" smtClean="0"/>
              <a:t>La desigualdad oculta</a:t>
            </a:r>
          </a:p>
          <a:p>
            <a:pPr lvl="2"/>
            <a:r>
              <a:rPr lang="es-ES" dirty="0" smtClean="0"/>
              <a:t>Discriminación</a:t>
            </a:r>
          </a:p>
          <a:p>
            <a:pPr lvl="2"/>
            <a:r>
              <a:rPr lang="es-ES" dirty="0" smtClean="0"/>
              <a:t>División sexual del trabajo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398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c) Voluntad política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es-ES" dirty="0" smtClean="0"/>
              <a:t>Voluntad política para el cambio</a:t>
            </a:r>
          </a:p>
          <a:p>
            <a:pPr lvl="1"/>
            <a:r>
              <a:rPr lang="es-ES" dirty="0" smtClean="0"/>
              <a:t>Conocimiento/Reconocimiento/Disposición</a:t>
            </a:r>
          </a:p>
          <a:p>
            <a:pPr lvl="1"/>
            <a:r>
              <a:rPr lang="es-ES" dirty="0" smtClean="0"/>
              <a:t>Presiones políticas (acuerdos internacionales, leyes nacionales, movimientos de académicas) </a:t>
            </a:r>
          </a:p>
          <a:p>
            <a:r>
              <a:rPr lang="es-ES" dirty="0" smtClean="0"/>
              <a:t>Tiempos políticos</a:t>
            </a:r>
          </a:p>
          <a:p>
            <a:pPr lvl="1"/>
            <a:r>
              <a:rPr lang="es-ES" dirty="0" smtClean="0"/>
              <a:t>Coyunturas apropiadas para el avance</a:t>
            </a:r>
          </a:p>
          <a:p>
            <a:pPr lvl="1"/>
            <a:r>
              <a:rPr lang="es-ES" dirty="0" smtClean="0"/>
              <a:t>Cambios políticos que dilatan o eliminan las posibilidades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65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Actores involucrados en el proceso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r>
              <a:rPr lang="es-ES" dirty="0" smtClean="0"/>
              <a:t>¿Quiénes son los actores?</a:t>
            </a:r>
          </a:p>
          <a:p>
            <a:pPr lvl="1"/>
            <a:r>
              <a:rPr lang="es-ES" dirty="0" smtClean="0"/>
              <a:t>Autoridades y funcionarios(as); Personal académico; Población estudiantil; Personal administrativo.</a:t>
            </a:r>
          </a:p>
          <a:p>
            <a:r>
              <a:rPr lang="es-ES" dirty="0" smtClean="0"/>
              <a:t>¿Cómo se organizan para la toma de decisiones?</a:t>
            </a:r>
          </a:p>
          <a:p>
            <a:pPr lvl="1"/>
            <a:r>
              <a:rPr lang="es-ES" dirty="0" smtClean="0"/>
              <a:t>Cuerpos colegiados; Decisiones jerárquicas</a:t>
            </a:r>
          </a:p>
          <a:p>
            <a:r>
              <a:rPr lang="es-ES" dirty="0" smtClean="0"/>
              <a:t>¿</a:t>
            </a:r>
            <a:r>
              <a:rPr lang="es-ES" dirty="0"/>
              <a:t>C</a:t>
            </a:r>
            <a:r>
              <a:rPr lang="es-ES" dirty="0" smtClean="0"/>
              <a:t>uál es el manejo conceptual de las principales herramientas teóricas, metodológicas y jurídicas?</a:t>
            </a:r>
          </a:p>
          <a:p>
            <a:pPr lvl="1"/>
            <a:r>
              <a:rPr lang="es-ES" dirty="0" smtClean="0"/>
              <a:t>Vulgarización de los conceptos: género, equidad, institucionalización y </a:t>
            </a:r>
            <a:r>
              <a:rPr lang="es-ES" dirty="0" err="1" smtClean="0"/>
              <a:t>transversalización</a:t>
            </a:r>
            <a:endParaRPr lang="es-ES" dirty="0" smtClean="0"/>
          </a:p>
          <a:p>
            <a:r>
              <a:rPr lang="es-ES" dirty="0" smtClean="0"/>
              <a:t>¿Qué nivel de conocimiento tienen sobre la desigualdad de género en las IES?</a:t>
            </a:r>
          </a:p>
          <a:p>
            <a:r>
              <a:rPr lang="es-ES" dirty="0" smtClean="0"/>
              <a:t>¿Qué compromiso tienen con la igualdad de género?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252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1) </a:t>
            </a:r>
            <a:r>
              <a:rPr lang="es-MX" dirty="0" smtClean="0"/>
              <a:t>Desigualdades en las IES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Visibles y ocultas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319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Normatividad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es-ES" dirty="0" smtClean="0"/>
              <a:t>Incorporación de la PEG en los documentos normativos centrales</a:t>
            </a:r>
          </a:p>
          <a:p>
            <a:r>
              <a:rPr lang="es-ES" dirty="0" smtClean="0"/>
              <a:t>Creación de normatividad específica</a:t>
            </a:r>
          </a:p>
          <a:p>
            <a:r>
              <a:rPr lang="es-ES" dirty="0" smtClean="0"/>
              <a:t>Diseño de políticas y planes</a:t>
            </a:r>
          </a:p>
        </p:txBody>
      </p:sp>
    </p:spTree>
    <p:extLst>
      <p:ext uri="{BB962C8B-B14F-4D97-AF65-F5344CB8AC3E}">
        <p14:creationId xmlns:p14="http://schemas.microsoft.com/office/powerpoint/2010/main" val="27528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r>
              <a:rPr lang="es-ES" dirty="0" smtClean="0"/>
              <a:t>Instancia de alto nivel en la toma de decisiones institucionales</a:t>
            </a:r>
          </a:p>
          <a:p>
            <a:r>
              <a:rPr lang="es-ES" dirty="0" smtClean="0"/>
              <a:t>Instancias locales</a:t>
            </a:r>
          </a:p>
          <a:p>
            <a:pPr lvl="1"/>
            <a:r>
              <a:rPr lang="es-ES" dirty="0" smtClean="0"/>
              <a:t>Comisiones</a:t>
            </a:r>
          </a:p>
          <a:p>
            <a:pPr lvl="1"/>
            <a:r>
              <a:rPr lang="es-ES" dirty="0" smtClean="0"/>
              <a:t>Enlaces </a:t>
            </a:r>
          </a:p>
          <a:p>
            <a:pPr lvl="1"/>
            <a:r>
              <a:rPr lang="es-ES" dirty="0" smtClean="0"/>
              <a:t>Mecanismos</a:t>
            </a:r>
          </a:p>
          <a:p>
            <a:pPr lvl="1"/>
            <a:r>
              <a:rPr lang="es-ES" dirty="0" smtClean="0"/>
              <a:t>Redes</a:t>
            </a:r>
          </a:p>
          <a:p>
            <a:r>
              <a:rPr lang="es-ES" dirty="0" smtClean="0"/>
              <a:t>Entidad académica</a:t>
            </a:r>
          </a:p>
          <a:p>
            <a:pPr lvl="1"/>
            <a:r>
              <a:rPr lang="es-ES" dirty="0" smtClean="0"/>
              <a:t>Producción de conocimiento</a:t>
            </a:r>
          </a:p>
          <a:p>
            <a:pPr lvl="1"/>
            <a:r>
              <a:rPr lang="es-ES" dirty="0" smtClean="0"/>
              <a:t>Desarrollo de metodologías</a:t>
            </a:r>
          </a:p>
          <a:p>
            <a:pPr lvl="1"/>
            <a:r>
              <a:rPr lang="es-ES" dirty="0" smtClean="0"/>
              <a:t>Capacitación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26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g) Presupuesto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política de género, como cualquier otra política pública, requiere presupuestos que permitan impulsar acciones</a:t>
            </a:r>
          </a:p>
          <a:p>
            <a:r>
              <a:rPr lang="es-ES" dirty="0" smtClean="0"/>
              <a:t>La concreción de la igualdad jurídica en igualdad de facto necesita implementar acciones</a:t>
            </a:r>
          </a:p>
          <a:p>
            <a:r>
              <a:rPr lang="es-ES" dirty="0" smtClean="0"/>
              <a:t>A diferencia de la APF, en México, las universidades no están destinando recursos etiquetados para incorporar la PEG</a:t>
            </a:r>
          </a:p>
          <a:p>
            <a:r>
              <a:rPr lang="es-ES" dirty="0" smtClean="0"/>
              <a:t>Analizar el destino de los recursos: ¿llegan a sus objetivos o se diluyen en el camino, en el paso de mano en mano?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265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h) Acciones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es-ES" dirty="0" smtClean="0"/>
              <a:t>Disminuir las tendencias de segregación vertical y horizontal</a:t>
            </a:r>
          </a:p>
          <a:p>
            <a:r>
              <a:rPr lang="es-ES" dirty="0" smtClean="0"/>
              <a:t>Combatir la discriminación y la violencia de género</a:t>
            </a:r>
          </a:p>
          <a:p>
            <a:r>
              <a:rPr lang="es-ES" dirty="0" smtClean="0"/>
              <a:t>Incorporar la perspectiva de género en las funciones sustantivas de las universidades: investigación, docencia y difusión</a:t>
            </a:r>
          </a:p>
          <a:p>
            <a:pPr lvl="1"/>
            <a:r>
              <a:rPr lang="es-ES_tradnl" altLang="es-MX" sz="2400" dirty="0"/>
              <a:t>La perspectiva de género como parte de la formación de las nuevas generaciones </a:t>
            </a:r>
            <a:endParaRPr lang="es-ES" dirty="0" smtClean="0"/>
          </a:p>
          <a:p>
            <a:r>
              <a:rPr lang="es-ES" dirty="0" smtClean="0"/>
              <a:t>Estadísticas institucionales con perspectiva de género</a:t>
            </a:r>
          </a:p>
          <a:p>
            <a:r>
              <a:rPr lang="es-ES" dirty="0"/>
              <a:t>Fomentar la </a:t>
            </a:r>
            <a:r>
              <a:rPr lang="es-ES" dirty="0" smtClean="0"/>
              <a:t>corresponsabilidad </a:t>
            </a:r>
            <a:r>
              <a:rPr lang="es-ES" dirty="0"/>
              <a:t>en el ámbito familiar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39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96275" cy="5256882"/>
          </a:xfrm>
        </p:spPr>
        <p:txBody>
          <a:bodyPr/>
          <a:lstStyle/>
          <a:p>
            <a:pPr lvl="1"/>
            <a:r>
              <a:rPr lang="es-MX" altLang="es-MX" sz="2800" dirty="0" smtClean="0"/>
              <a:t>Coadyuvar a disminuir la tensión familia-trabajo</a:t>
            </a:r>
          </a:p>
          <a:p>
            <a:pPr lvl="1"/>
            <a:r>
              <a:rPr lang="es-MX" altLang="es-MX" dirty="0" smtClean="0"/>
              <a:t>Impulsar políticas y servicios institucionales para hombres y mujeres que aminoren las cargas de trabajo no remunerado</a:t>
            </a:r>
          </a:p>
          <a:p>
            <a:pPr lvl="3"/>
            <a:r>
              <a:rPr lang="es-ES_tradnl" altLang="es-MX" sz="2000" dirty="0" smtClean="0"/>
              <a:t>licencia de paternidad, guarderías que realmente atiendan la demanda y las necesidades de madres y padres trabajadoras, horarios preferenciales a quienes están al cuidado de las y los hijos, comedores, lavanderías, etc.</a:t>
            </a:r>
          </a:p>
          <a:p>
            <a:pPr lvl="2"/>
            <a:r>
              <a:rPr lang="es-ES_tradnl" altLang="es-MX" sz="2400" dirty="0" smtClean="0"/>
              <a:t>Reglamentaciones que atiendan los rezagos académicos y laborales de los periodos reproductivos de las mujeres y de los periodos de maternidad y paternidad en la primera infancia</a:t>
            </a:r>
            <a:endParaRPr lang="es-MX" altLang="es-MX" dirty="0" smtClean="0"/>
          </a:p>
          <a:p>
            <a:pPr lvl="2"/>
            <a:r>
              <a:rPr lang="es-ES_tradnl" altLang="es-MX" dirty="0" smtClean="0"/>
              <a:t>Cultivar nuevas mentalidades ante las responsabilidades familiares, </a:t>
            </a:r>
            <a:r>
              <a:rPr lang="es-MX" altLang="es-MX" dirty="0" smtClean="0"/>
              <a:t>promover una cultura de corresponsabilidad en el ámbito doméstico</a:t>
            </a:r>
            <a:endParaRPr lang="es-ES" altLang="es-MX" sz="2400" dirty="0" smtClean="0"/>
          </a:p>
          <a:p>
            <a:pPr lvl="2"/>
            <a:endParaRPr lang="es-MX" altLang="es-MX" sz="1800" dirty="0" smtClean="0"/>
          </a:p>
          <a:p>
            <a:pPr lvl="2"/>
            <a:endParaRPr lang="es-MX" altLang="es-MX" sz="1800" dirty="0" smtClean="0"/>
          </a:p>
        </p:txBody>
      </p:sp>
      <p:sp>
        <p:nvSpPr>
          <p:cNvPr id="5837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s-MX" sz="2800" dirty="0" smtClean="0"/>
              <a:t>Un </a:t>
            </a:r>
            <a:r>
              <a:rPr lang="en-US" altLang="es-MX" sz="2800" dirty="0" err="1" smtClean="0"/>
              <a:t>tema</a:t>
            </a:r>
            <a:r>
              <a:rPr lang="en-US" altLang="es-MX" sz="2800" dirty="0" smtClean="0"/>
              <a:t> </a:t>
            </a:r>
            <a:r>
              <a:rPr lang="en-US" altLang="es-MX" sz="2800" dirty="0" err="1" smtClean="0"/>
              <a:t>ignorado</a:t>
            </a:r>
            <a:endParaRPr lang="en-US" alt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235024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4) Procesos emprendidos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 el ámbito nacional y en el local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815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Red Nacional de Instituciones de Educación Superior: Caminos para la equidad (RENIES)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"/>
          </p:nvPr>
        </p:nvSpPr>
        <p:spPr>
          <a:xfrm>
            <a:off x="439198" y="960120"/>
            <a:ext cx="8229600" cy="4937760"/>
          </a:xfrm>
        </p:spPr>
        <p:txBody>
          <a:bodyPr/>
          <a:lstStyle/>
          <a:p>
            <a:pPr lvl="0" algn="ctr" rtl="0"/>
            <a:endParaRPr lang="es-MX" sz="1600" dirty="0" smtClean="0"/>
          </a:p>
          <a:p>
            <a:pPr lvl="0" rtl="0"/>
            <a:r>
              <a:rPr lang="es-MX" sz="1600" dirty="0" smtClean="0">
                <a:solidFill>
                  <a:schemeClr val="accent4">
                    <a:lumMod val="50000"/>
                  </a:schemeClr>
                </a:solidFill>
              </a:rPr>
              <a:t>El objetivo de la RENIES-Equidad es articular los esfuerzos institucionales a fin de promover procesos de institucionalización y transversalización de la perspectiva de género al interior de las comunidades de educación superior, apostando a cambios estructurales y al impulso de políticas a favor de la igualdad entre mujeres y hombres, en cumplimiento a la Declaratoria Nacional para la Equidad de Género en Instituciones de Educación Superior, emitida en la primera Reunión Nacional.</a:t>
            </a:r>
            <a:endParaRPr lang="es-MX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5"/>
            <a:ext cx="4236469" cy="3177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497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RENIES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Conformada por 51 instituciones de educación superior de todo el país.</a:t>
            </a:r>
          </a:p>
          <a:p>
            <a:r>
              <a:rPr lang="es-MX" dirty="0" smtClean="0"/>
              <a:t>Se han realizado 6 reuniones nacionales, todas inauguradas por el rector o la rectora de la universidad anfitriona:</a:t>
            </a:r>
          </a:p>
          <a:p>
            <a:pPr lvl="1"/>
            <a:r>
              <a:rPr lang="es-MX" dirty="0" smtClean="0"/>
              <a:t>I Universidad Nacional Autónoma de México (UNAM), 2009</a:t>
            </a:r>
          </a:p>
          <a:p>
            <a:pPr lvl="1"/>
            <a:r>
              <a:rPr lang="es-MX" dirty="0" smtClean="0"/>
              <a:t>II </a:t>
            </a:r>
            <a:r>
              <a:rPr lang="es-MX" dirty="0"/>
              <a:t>Universidad de </a:t>
            </a:r>
            <a:r>
              <a:rPr lang="es-MX" dirty="0" smtClean="0"/>
              <a:t>Colima, 2010</a:t>
            </a:r>
          </a:p>
          <a:p>
            <a:pPr lvl="1"/>
            <a:r>
              <a:rPr lang="es-MX" dirty="0" smtClean="0"/>
              <a:t>III </a:t>
            </a:r>
            <a:r>
              <a:rPr lang="es-MX" dirty="0"/>
              <a:t>Universidad Autónoma de </a:t>
            </a:r>
            <a:r>
              <a:rPr lang="es-MX" dirty="0" smtClean="0"/>
              <a:t>Nayarit, 2012</a:t>
            </a:r>
          </a:p>
          <a:p>
            <a:pPr lvl="1"/>
            <a:r>
              <a:rPr lang="es-MX" dirty="0" smtClean="0"/>
              <a:t>IV </a:t>
            </a:r>
            <a:r>
              <a:rPr lang="es-MX" dirty="0"/>
              <a:t>Universidad Autónoma de </a:t>
            </a:r>
            <a:r>
              <a:rPr lang="es-MX" dirty="0" smtClean="0"/>
              <a:t>Querétaro, 2013</a:t>
            </a:r>
          </a:p>
          <a:p>
            <a:pPr lvl="1"/>
            <a:r>
              <a:rPr lang="es-MX" dirty="0" smtClean="0"/>
              <a:t> </a:t>
            </a:r>
            <a:r>
              <a:rPr lang="es-MX" dirty="0"/>
              <a:t>V Universidad </a:t>
            </a:r>
            <a:r>
              <a:rPr lang="es-MX" dirty="0" smtClean="0"/>
              <a:t> Veracruzana, 2015</a:t>
            </a:r>
          </a:p>
          <a:p>
            <a:pPr lvl="1"/>
            <a:r>
              <a:rPr lang="es-MX" dirty="0" smtClean="0"/>
              <a:t>VI Universidad Autónoma Benito Juárez de Oaxaca, 2015</a:t>
            </a:r>
          </a:p>
          <a:p>
            <a:r>
              <a:rPr lang="es-MX" dirty="0" smtClean="0"/>
              <a:t>Se emitió una Declaratoria Nacional por la Igualdad de Género en las IES (2009)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s-MX" sz="2600" dirty="0" smtClean="0"/>
              <a:t>Se emprendieron investigaciones </a:t>
            </a:r>
            <a:r>
              <a:rPr lang="es-MX" sz="2600" dirty="0"/>
              <a:t>y acciones en </a:t>
            </a:r>
            <a:r>
              <a:rPr lang="es-MX" sz="2600" dirty="0" smtClean="0"/>
              <a:t>varias </a:t>
            </a:r>
            <a:r>
              <a:rPr lang="es-MX" sz="2600" dirty="0"/>
              <a:t>universidades del país</a:t>
            </a:r>
          </a:p>
          <a:p>
            <a:r>
              <a:rPr lang="es-MX" dirty="0" smtClean="0"/>
              <a:t>Portal: </a:t>
            </a:r>
            <a:r>
              <a:rPr lang="es-MX" dirty="0" smtClean="0">
                <a:hlinkClick r:id="rId2"/>
              </a:rPr>
              <a:t>http</a:t>
            </a:r>
            <a:r>
              <a:rPr lang="es-MX" dirty="0">
                <a:hlinkClick r:id="rId2"/>
              </a:rPr>
              <a:t>://equidad.pueg.unam.mx</a:t>
            </a:r>
            <a:r>
              <a:rPr lang="es-MX" dirty="0" smtClean="0">
                <a:hlinkClick r:id="rId2"/>
              </a:rPr>
              <a:t>/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Directrices de la Declaratoria RENIES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4329882"/>
              </p:ext>
            </p:extLst>
          </p:nvPr>
        </p:nvGraphicFramePr>
        <p:xfrm>
          <a:off x="457200" y="1299552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508104" y="6525344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Declaratoria en: http://equidad.pueg.unam.mx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155677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38336"/>
          </a:xfrm>
        </p:spPr>
        <p:txBody>
          <a:bodyPr/>
          <a:lstStyle/>
          <a:p>
            <a:r>
              <a:rPr lang="es-MX" dirty="0" smtClean="0"/>
              <a:t>Publicaciones</a:t>
            </a:r>
            <a:endParaRPr lang="es-MX" dirty="0"/>
          </a:p>
        </p:txBody>
      </p:sp>
      <p:pic>
        <p:nvPicPr>
          <p:cNvPr id="4" name="3 Marcador de contenido"/>
          <p:cNvPicPr preferRelativeResize="0"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34" y="1701008"/>
            <a:ext cx="134895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4 Imagen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52" y="1773016"/>
            <a:ext cx="1368152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6 Imagen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1" t="1489" r="24569"/>
          <a:stretch/>
        </p:blipFill>
        <p:spPr>
          <a:xfrm>
            <a:off x="6680270" y="1871829"/>
            <a:ext cx="1388125" cy="17731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7 Imagen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40" y="4365304"/>
            <a:ext cx="153360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8 Imagen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134895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9 Imagen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1368152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10 Imagen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/>
          <a:stretch/>
        </p:blipFill>
        <p:spPr>
          <a:xfrm>
            <a:off x="7547109" y="4389404"/>
            <a:ext cx="1417379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16 CuadroTexto"/>
          <p:cNvSpPr txBox="1"/>
          <p:nvPr/>
        </p:nvSpPr>
        <p:spPr>
          <a:xfrm>
            <a:off x="899592" y="1244660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1100" b="1" dirty="0">
                <a:solidFill>
                  <a:schemeClr val="accent3">
                    <a:lumMod val="50000"/>
                  </a:schemeClr>
                </a:solidFill>
              </a:rPr>
              <a:t>Intrusas en </a:t>
            </a:r>
            <a:r>
              <a:rPr lang="es-MX" sz="1100" b="1" dirty="0" smtClean="0">
                <a:solidFill>
                  <a:schemeClr val="accent3">
                    <a:lumMod val="50000"/>
                  </a:schemeClr>
                </a:solidFill>
              </a:rPr>
              <a:t>la Universidad. UNAM.</a:t>
            </a:r>
            <a:r>
              <a:rPr lang="es-MX" sz="11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MX" sz="1100" dirty="0">
                <a:solidFill>
                  <a:schemeClr val="accent3">
                    <a:lumMod val="50000"/>
                  </a:schemeClr>
                </a:solidFill>
              </a:rPr>
            </a:br>
            <a:endParaRPr lang="es-MX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131840" y="112474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100" b="1" dirty="0">
                <a:solidFill>
                  <a:schemeClr val="accent3">
                    <a:lumMod val="50000"/>
                  </a:schemeClr>
                </a:solidFill>
              </a:rPr>
              <a:t>Presencia de hombres y mujeres en la Universidad Michoacana de San Nicolás de Hidalgo.</a:t>
            </a:r>
            <a:endParaRPr lang="es-MX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156176" y="112474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100" b="1" dirty="0" smtClean="0">
                <a:solidFill>
                  <a:schemeClr val="accent3">
                    <a:lumMod val="50000"/>
                  </a:schemeClr>
                </a:solidFill>
              </a:rPr>
              <a:t>Hacia </a:t>
            </a:r>
            <a:r>
              <a:rPr lang="es-MX" sz="1100" b="1" dirty="0">
                <a:solidFill>
                  <a:schemeClr val="accent3">
                    <a:lumMod val="50000"/>
                  </a:schemeClr>
                </a:solidFill>
              </a:rPr>
              <a:t>la equidad y la prevención de la violencia de </a:t>
            </a:r>
            <a:r>
              <a:rPr lang="es-MX" sz="1100" b="1" dirty="0" smtClean="0">
                <a:solidFill>
                  <a:schemeClr val="accent3">
                    <a:lumMod val="50000"/>
                  </a:schemeClr>
                </a:solidFill>
              </a:rPr>
              <a:t>género</a:t>
            </a:r>
            <a:r>
              <a:rPr lang="es-MX" sz="1100" b="1" dirty="0">
                <a:solidFill>
                  <a:schemeClr val="accent3">
                    <a:lumMod val="50000"/>
                  </a:schemeClr>
                </a:solidFill>
              </a:rPr>
              <a:t>. Universidad Autónoma de </a:t>
            </a:r>
            <a:r>
              <a:rPr lang="es-MX" sz="1100" b="1" dirty="0" smtClean="0">
                <a:solidFill>
                  <a:schemeClr val="accent3">
                    <a:lumMod val="50000"/>
                  </a:schemeClr>
                </a:solidFill>
              </a:rPr>
              <a:t>Chihuahua.</a:t>
            </a:r>
            <a:endParaRPr lang="es-MX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5496" y="3789040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100" b="1" dirty="0">
                <a:solidFill>
                  <a:schemeClr val="accent3">
                    <a:lumMod val="50000"/>
                  </a:schemeClr>
                </a:solidFill>
              </a:rPr>
              <a:t>Presencia de Mujeres y Hombres en la UNAM: Una </a:t>
            </a:r>
            <a:r>
              <a:rPr lang="es-MX" sz="1100" b="1" dirty="0" smtClean="0">
                <a:solidFill>
                  <a:schemeClr val="accent3">
                    <a:lumMod val="50000"/>
                  </a:schemeClr>
                </a:solidFill>
              </a:rPr>
              <a:t>Radiografía.</a:t>
            </a:r>
            <a:endParaRPr lang="es-MX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248542" y="3739679"/>
            <a:ext cx="2179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100" b="1" dirty="0">
                <a:solidFill>
                  <a:schemeClr val="accent3">
                    <a:lumMod val="50000"/>
                  </a:schemeClr>
                </a:solidFill>
              </a:rPr>
              <a:t>Sistema de indicadores para la equidad de género en instituciones de educación superior.</a:t>
            </a:r>
            <a:endParaRPr lang="es-MX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355976" y="3739879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100" b="1" dirty="0">
                <a:solidFill>
                  <a:schemeClr val="accent3">
                    <a:lumMod val="50000"/>
                  </a:schemeClr>
                </a:solidFill>
              </a:rPr>
              <a:t>Estudio Descriptivo de la Población Universitaria por Género. Universidad de </a:t>
            </a:r>
            <a:r>
              <a:rPr lang="es-MX" sz="1100" b="1" dirty="0" smtClean="0">
                <a:solidFill>
                  <a:schemeClr val="accent3">
                    <a:lumMod val="50000"/>
                  </a:schemeClr>
                </a:solidFill>
              </a:rPr>
              <a:t>Guanajuato.</a:t>
            </a:r>
            <a:endParaRPr lang="es-MX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256" y="3933056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100" b="1" dirty="0">
                <a:solidFill>
                  <a:schemeClr val="accent3">
                    <a:lumMod val="50000"/>
                  </a:schemeClr>
                </a:solidFill>
              </a:rPr>
              <a:t>Hombres y Mujeres en la Universidad Autónoma de </a:t>
            </a:r>
            <a:r>
              <a:rPr lang="es-MX" sz="1100" b="1" dirty="0" smtClean="0">
                <a:solidFill>
                  <a:schemeClr val="accent3">
                    <a:lumMod val="50000"/>
                  </a:schemeClr>
                </a:solidFill>
              </a:rPr>
              <a:t>Yucatán.</a:t>
            </a:r>
            <a:r>
              <a:rPr lang="es-MX" sz="11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027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dirty="0" smtClean="0"/>
              <a:t>¿Cuáles son las expresiones más claras de la desigualdad de género en las IES? </a:t>
            </a:r>
            <a:endParaRPr lang="es-ES" sz="3200" dirty="0"/>
          </a:p>
        </p:txBody>
      </p:sp>
      <p:graphicFrame>
        <p:nvGraphicFramePr>
          <p:cNvPr id="4" name="9 Diagrama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83568" y="2420888"/>
          <a:ext cx="7620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60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539552" y="4532484"/>
            <a:ext cx="4035634" cy="1704828"/>
            <a:chOff x="5072870" y="1733432"/>
            <a:chExt cx="4035634" cy="170482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59" t="33644" r="41229" b="47736"/>
            <a:stretch/>
          </p:blipFill>
          <p:spPr bwMode="auto">
            <a:xfrm>
              <a:off x="6879694" y="2309118"/>
              <a:ext cx="2228810" cy="112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9" t="35454" r="75000" b="45574"/>
            <a:stretch/>
          </p:blipFill>
          <p:spPr bwMode="auto">
            <a:xfrm>
              <a:off x="5072870" y="1733432"/>
              <a:ext cx="1803599" cy="162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Instrumento de sondeo RENIES 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2483768" y="1916832"/>
            <a:ext cx="4153640" cy="1673097"/>
            <a:chOff x="130328" y="1988840"/>
            <a:chExt cx="4153640" cy="167309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8" t="39194" r="26095" b="13975"/>
            <a:stretch/>
          </p:blipFill>
          <p:spPr bwMode="auto">
            <a:xfrm>
              <a:off x="130328" y="1988840"/>
              <a:ext cx="3937616" cy="167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5" t="21742" r="57501" b="45826"/>
            <a:stretch/>
          </p:blipFill>
          <p:spPr bwMode="auto">
            <a:xfrm>
              <a:off x="2408361" y="2060848"/>
              <a:ext cx="1875607" cy="1075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2771800" y="126876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¿</a:t>
            </a:r>
            <a:r>
              <a:rPr lang="es-MX" sz="1200" b="1" dirty="0"/>
              <a:t>Se han realizado modificaciones con perspectiva de género, a su legislación interna para promover la equidad de género y la igualdad de oportunidades?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67544" y="371703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En caso de contar con una estructura formal para impulsar la PEG, especifique si esta es</a:t>
            </a:r>
            <a:r>
              <a:rPr lang="es-MX" sz="1200" b="1" dirty="0" smtClean="0"/>
              <a:t>:</a:t>
            </a:r>
            <a:endParaRPr lang="es-MX" sz="12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905797" y="35730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¿Se generan y recolectan datos desagregados por sexo que permitan realizar un diagnóstico con perspectiva de género en los grupos poblacionales de la comunidad universitaria?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4906560" y="4462880"/>
            <a:ext cx="2977808" cy="1774432"/>
            <a:chOff x="4906560" y="4335289"/>
            <a:chExt cx="2977808" cy="1774432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6" t="36700" r="75661" b="44256"/>
            <a:stretch/>
          </p:blipFill>
          <p:spPr bwMode="auto">
            <a:xfrm>
              <a:off x="4906560" y="4335289"/>
              <a:ext cx="1812716" cy="177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78" t="53500" r="53774" b="35702"/>
            <a:stretch/>
          </p:blipFill>
          <p:spPr bwMode="auto">
            <a:xfrm>
              <a:off x="6667920" y="5351799"/>
              <a:ext cx="1216448" cy="75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465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Instrumento de sondeo RENIES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1772816"/>
            <a:ext cx="4032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¿Se ha realizado algún diagnóstico sobre violencia de género al interior de su IES?</a:t>
            </a:r>
          </a:p>
          <a:p>
            <a:endParaRPr lang="es-MX" dirty="0"/>
          </a:p>
        </p:txBody>
      </p:sp>
      <p:grpSp>
        <p:nvGrpSpPr>
          <p:cNvPr id="9" name="8 Grupo"/>
          <p:cNvGrpSpPr/>
          <p:nvPr/>
        </p:nvGrpSpPr>
        <p:grpSpPr>
          <a:xfrm>
            <a:off x="971600" y="3140968"/>
            <a:ext cx="3168352" cy="1981884"/>
            <a:chOff x="709082" y="2314151"/>
            <a:chExt cx="2998822" cy="183786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23" t="52222" r="23205" b="33647"/>
            <a:stretch/>
          </p:blipFill>
          <p:spPr bwMode="auto">
            <a:xfrm>
              <a:off x="2466316" y="3439950"/>
              <a:ext cx="1241588" cy="66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4" t="55849" r="59488" b="11949"/>
            <a:stretch/>
          </p:blipFill>
          <p:spPr bwMode="auto">
            <a:xfrm>
              <a:off x="709082" y="2314151"/>
              <a:ext cx="1821179" cy="183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8 Grupo"/>
          <p:cNvGrpSpPr/>
          <p:nvPr/>
        </p:nvGrpSpPr>
        <p:grpSpPr>
          <a:xfrm>
            <a:off x="5004048" y="3068960"/>
            <a:ext cx="3240360" cy="2016224"/>
            <a:chOff x="604936" y="4506560"/>
            <a:chExt cx="2958952" cy="1802760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98" t="35283" r="24340" b="52848"/>
            <a:stretch/>
          </p:blipFill>
          <p:spPr bwMode="auto">
            <a:xfrm>
              <a:off x="2359141" y="5661248"/>
              <a:ext cx="1204747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t="36700" r="59056" b="29832"/>
            <a:stretch/>
          </p:blipFill>
          <p:spPr bwMode="auto">
            <a:xfrm>
              <a:off x="604936" y="4506560"/>
              <a:ext cx="1806824" cy="180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13 CuadroTexto"/>
          <p:cNvSpPr txBox="1"/>
          <p:nvPr/>
        </p:nvSpPr>
        <p:spPr>
          <a:xfrm>
            <a:off x="4572000" y="177281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¿Su IES cuenta con un reglamento interno o protocolo para </a:t>
            </a:r>
            <a:r>
              <a:rPr lang="es-MX" sz="1400" b="1" dirty="0" smtClean="0"/>
              <a:t>prevenir, </a:t>
            </a:r>
            <a:r>
              <a:rPr lang="es-MX" sz="1400" b="1" dirty="0"/>
              <a:t>atender y sancionar el acoso, hostigamiento sexual y otras formas de violencia de género?</a:t>
            </a:r>
          </a:p>
        </p:txBody>
      </p:sp>
    </p:spTree>
    <p:extLst>
      <p:ext uri="{BB962C8B-B14F-4D97-AF65-F5344CB8AC3E}">
        <p14:creationId xmlns:p14="http://schemas.microsoft.com/office/powerpoint/2010/main" val="324393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Avances en la UNAM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46104"/>
          </a:xfrm>
        </p:spPr>
        <p:txBody>
          <a:bodyPr anchor="ctr">
            <a:normAutofit/>
          </a:bodyPr>
          <a:lstStyle/>
          <a:p>
            <a:r>
              <a:rPr lang="es-MX" dirty="0" smtClean="0"/>
              <a:t>Reforma </a:t>
            </a:r>
            <a:r>
              <a:rPr lang="es-MX" dirty="0"/>
              <a:t>al Estatuto General de la </a:t>
            </a:r>
            <a:r>
              <a:rPr lang="es-MX" dirty="0" smtClean="0"/>
              <a:t>UNAM, 2005 </a:t>
            </a:r>
          </a:p>
          <a:p>
            <a:pPr lvl="1"/>
            <a:r>
              <a:rPr lang="es-MX" dirty="0" smtClean="0"/>
              <a:t>“</a:t>
            </a:r>
            <a:r>
              <a:rPr lang="es-MX" dirty="0"/>
              <a:t>E</a:t>
            </a:r>
            <a:r>
              <a:rPr lang="es-MX" dirty="0" smtClean="0"/>
              <a:t>n </a:t>
            </a:r>
            <a:r>
              <a:rPr lang="es-MX" dirty="0"/>
              <a:t>todos los casos las mujeres y los hombres en la universidad gozarán de los mismos derechos, obligaciones y prerrogativas, reconocidos y garantizados por las normas y disposiciones que integran la legislación universitaria</a:t>
            </a:r>
            <a:r>
              <a:rPr lang="es-MX" dirty="0" smtClean="0"/>
              <a:t>”</a:t>
            </a:r>
          </a:p>
          <a:p>
            <a:r>
              <a:rPr lang="es-MX" dirty="0"/>
              <a:t>Comisión de Seguimiento a las Reformas de la Equidad de Género en la </a:t>
            </a:r>
            <a:r>
              <a:rPr lang="es-MX" dirty="0" smtClean="0"/>
              <a:t>UNAM, 2005</a:t>
            </a:r>
          </a:p>
          <a:p>
            <a:r>
              <a:rPr lang="es-MX" dirty="0"/>
              <a:t>Comisión Especial de Equidad de </a:t>
            </a:r>
            <a:r>
              <a:rPr lang="es-MX" dirty="0" smtClean="0"/>
              <a:t>Género del H. </a:t>
            </a:r>
            <a:r>
              <a:rPr lang="es-MX" dirty="0"/>
              <a:t>Consejo Universitario, </a:t>
            </a:r>
            <a:r>
              <a:rPr lang="es-MX" dirty="0" smtClean="0"/>
              <a:t>2010 </a:t>
            </a:r>
          </a:p>
          <a:p>
            <a:pPr lvl="1"/>
            <a:r>
              <a:rPr lang="es-MX" dirty="0" smtClean="0"/>
              <a:t>Lineamientos Generales </a:t>
            </a:r>
            <a:r>
              <a:rPr lang="es-MX" dirty="0"/>
              <a:t>para la </a:t>
            </a:r>
            <a:r>
              <a:rPr lang="es-MX" dirty="0" smtClean="0"/>
              <a:t>Igualdad </a:t>
            </a:r>
            <a:r>
              <a:rPr lang="es-MX" dirty="0"/>
              <a:t>de </a:t>
            </a:r>
            <a:r>
              <a:rPr lang="es-MX" dirty="0" smtClean="0"/>
              <a:t>Género </a:t>
            </a:r>
            <a:r>
              <a:rPr lang="es-MX" dirty="0"/>
              <a:t>en la UNAM, </a:t>
            </a:r>
            <a:r>
              <a:rPr lang="es-MX" dirty="0" smtClean="0"/>
              <a:t>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463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Avances en la UNAM:</a:t>
            </a:r>
            <a:r>
              <a:rPr lang="es-MX" dirty="0">
                <a:solidFill>
                  <a:srgbClr val="C00000"/>
                </a:solidFill>
              </a:rPr>
              <a:t>en proceso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Lineamientos para la Atención de la Violencia </a:t>
            </a:r>
            <a:r>
              <a:rPr lang="es-MX" dirty="0"/>
              <a:t>de Género en la </a:t>
            </a:r>
            <a:r>
              <a:rPr lang="es-MX" dirty="0" smtClean="0"/>
              <a:t>UNAM, se iniciaron trabajos en junio de 2014</a:t>
            </a:r>
          </a:p>
          <a:p>
            <a:pPr lvl="1"/>
            <a:r>
              <a:rPr lang="es-MX" dirty="0" smtClean="0"/>
              <a:t>Protocolo de actuación para las Oficinas Jurídicas</a:t>
            </a:r>
          </a:p>
          <a:p>
            <a:r>
              <a:rPr lang="es-MX" dirty="0" smtClean="0"/>
              <a:t>Política </a:t>
            </a:r>
            <a:r>
              <a:rPr lang="es-MX" dirty="0"/>
              <a:t>Institucional de </a:t>
            </a:r>
            <a:r>
              <a:rPr lang="es-MX" dirty="0" smtClean="0"/>
              <a:t>Género, se iniciaron trabajos en octubre de 2014</a:t>
            </a:r>
          </a:p>
          <a:p>
            <a:pPr lvl="1"/>
            <a:r>
              <a:rPr lang="es-MX" dirty="0" smtClean="0"/>
              <a:t>Comisiones Internas de Equidad de Género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252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Reflexiones sobre el proceso en la UNAM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 anchor="t">
            <a:normAutofit fontScale="77500" lnSpcReduction="20000"/>
          </a:bodyPr>
          <a:lstStyle/>
          <a:p>
            <a:r>
              <a:rPr lang="es-MX" dirty="0" smtClean="0"/>
              <a:t>Procesos </a:t>
            </a:r>
            <a:r>
              <a:rPr lang="es-MX" dirty="0"/>
              <a:t>institucionales </a:t>
            </a:r>
          </a:p>
          <a:p>
            <a:pPr lvl="1"/>
            <a:r>
              <a:rPr lang="es-MX" dirty="0" smtClean="0"/>
              <a:t>Participación de diversas instancias, autoridades y cuerpos colegiados</a:t>
            </a:r>
          </a:p>
          <a:p>
            <a:pPr lvl="1"/>
            <a:r>
              <a:rPr lang="es-MX" dirty="0" smtClean="0"/>
              <a:t>Muchos años entre un proceso y otro</a:t>
            </a:r>
          </a:p>
          <a:p>
            <a:pPr lvl="1"/>
            <a:r>
              <a:rPr lang="es-MX" dirty="0"/>
              <a:t>Desde las primeras iniciativas </a:t>
            </a:r>
            <a:r>
              <a:rPr lang="es-MX" dirty="0" smtClean="0"/>
              <a:t>han </a:t>
            </a:r>
            <a:r>
              <a:rPr lang="es-MX" dirty="0"/>
              <a:t>transcurrido 10 años y aún no se logra la transversalidad de la perspectiva de género en la institución. </a:t>
            </a:r>
            <a:endParaRPr lang="es-MX" dirty="0" smtClean="0"/>
          </a:p>
          <a:p>
            <a:r>
              <a:rPr lang="es-MX" dirty="0" smtClean="0"/>
              <a:t>Normatividad y estructuras sin políticas transversales</a:t>
            </a:r>
          </a:p>
          <a:p>
            <a:r>
              <a:rPr lang="es-MX" dirty="0" smtClean="0"/>
              <a:t>Procesos colegiados</a:t>
            </a:r>
          </a:p>
          <a:p>
            <a:pPr lvl="1"/>
            <a:r>
              <a:rPr lang="es-MX" dirty="0" smtClean="0"/>
              <a:t>Tensiones en cuerpos colegiados y grupos de trabajo</a:t>
            </a:r>
          </a:p>
          <a:p>
            <a:pPr lvl="1"/>
            <a:r>
              <a:rPr lang="es-MX" dirty="0" smtClean="0"/>
              <a:t>Los integran </a:t>
            </a:r>
            <a:r>
              <a:rPr lang="es-MX" dirty="0"/>
              <a:t>personas con diverso grado de conocimiento, interés y compromiso </a:t>
            </a:r>
            <a:endParaRPr lang="es-MX" dirty="0" smtClean="0"/>
          </a:p>
          <a:p>
            <a:pPr lvl="1"/>
            <a:r>
              <a:rPr lang="es-MX" dirty="0" smtClean="0"/>
              <a:t>Los aportes y discusiones están impregandos de valores y creencias personales</a:t>
            </a:r>
          </a:p>
          <a:p>
            <a:pPr lvl="1"/>
            <a:r>
              <a:rPr lang="es-MX" dirty="0" smtClean="0"/>
              <a:t>Dificultad para establecer consensos</a:t>
            </a:r>
          </a:p>
          <a:p>
            <a:pPr lvl="1"/>
            <a:r>
              <a:rPr lang="es-MX" dirty="0" smtClean="0"/>
              <a:t>Falta una base común sobre temas centrales</a:t>
            </a:r>
          </a:p>
          <a:p>
            <a:pPr lvl="2"/>
            <a:r>
              <a:rPr lang="es-MX" dirty="0" smtClean="0"/>
              <a:t>Qué es género</a:t>
            </a:r>
          </a:p>
          <a:p>
            <a:pPr lvl="2"/>
            <a:r>
              <a:rPr lang="es-MX" dirty="0" smtClean="0"/>
              <a:t>Cuáles son las desigualdades que produce</a:t>
            </a:r>
          </a:p>
          <a:p>
            <a:pPr lvl="2"/>
            <a:r>
              <a:rPr lang="es-MX" dirty="0" smtClean="0"/>
              <a:t>Convicción </a:t>
            </a:r>
          </a:p>
          <a:p>
            <a:pPr lvl="1"/>
            <a:r>
              <a:rPr lang="es-MX" dirty="0" smtClean="0"/>
              <a:t>Integran diversos grupos y comisiones: poca disponibilidad</a:t>
            </a:r>
          </a:p>
          <a:p>
            <a:endParaRPr lang="es-MX" dirty="0" smtClean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193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OBSTÁCULOS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No hay un reconocimiento claro por parte de las IES sobre las desigualdades de género que se presentan en el ámbito de la educación superior</a:t>
            </a:r>
          </a:p>
          <a:p>
            <a:r>
              <a:rPr lang="es-MX" dirty="0"/>
              <a:t>Las IES no asumen como propios los compromisos firmados por el gobierno mexicano, emanados de acuerdos internacionales referentes a la igualdad de género</a:t>
            </a:r>
          </a:p>
          <a:p>
            <a:r>
              <a:rPr lang="es-MX" dirty="0"/>
              <a:t>Las IES tampoco se sienten interpeladas por los planes nacionales de desarrollo cuando plantean transversalizar la perspectiva de género como mecanismo para acercarse a la </a:t>
            </a:r>
            <a:r>
              <a:rPr lang="es-MX" dirty="0" smtClean="0"/>
              <a:t>igualdad</a:t>
            </a:r>
          </a:p>
          <a:p>
            <a:r>
              <a:rPr lang="es-MX" dirty="0" smtClean="0"/>
              <a:t>No se asignan recursos específicos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870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Segregación en nombramientos académicos</a:t>
            </a:r>
          </a:p>
        </p:txBody>
      </p:sp>
      <p:pic>
        <p:nvPicPr>
          <p:cNvPr id="13315" name="Picture 13" descr="G:\pue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8100"/>
            <a:ext cx="12588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39750" y="6423025"/>
            <a:ext cx="61928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100" dirty="0">
                <a:solidFill>
                  <a:srgbClr val="000000"/>
                </a:solidFill>
                <a:cs typeface="Arial" charset="0"/>
              </a:rPr>
              <a:t>Fuente: Elaboración </a:t>
            </a:r>
            <a:r>
              <a:rPr lang="es-MX" sz="1100" cap="small" dirty="0">
                <a:solidFill>
                  <a:srgbClr val="000000"/>
                </a:solidFill>
                <a:cs typeface="Arial" charset="0"/>
              </a:rPr>
              <a:t>pueg </a:t>
            </a:r>
            <a:r>
              <a:rPr lang="es-MX" sz="1100" dirty="0">
                <a:solidFill>
                  <a:srgbClr val="000000"/>
                </a:solidFill>
                <a:cs typeface="Arial" charset="0"/>
              </a:rPr>
              <a:t>a partir de Bases de datos de </a:t>
            </a:r>
            <a:r>
              <a:rPr lang="es-MX" sz="1100" cap="small" dirty="0">
                <a:solidFill>
                  <a:srgbClr val="000000"/>
                </a:solidFill>
                <a:cs typeface="Arial" charset="0"/>
              </a:rPr>
              <a:t>dgp</a:t>
            </a:r>
            <a:r>
              <a:rPr lang="es-MX" sz="1100" dirty="0">
                <a:solidFill>
                  <a:srgbClr val="000000"/>
                </a:solidFill>
                <a:cs typeface="Arial" charset="0"/>
              </a:rPr>
              <a:t>e (Quincena </a:t>
            </a:r>
            <a:r>
              <a:rPr lang="es-MX" sz="1100" dirty="0" smtClean="0">
                <a:solidFill>
                  <a:srgbClr val="000000"/>
                </a:solidFill>
                <a:cs typeface="Arial" charset="0"/>
              </a:rPr>
              <a:t>24, 2012)</a:t>
            </a:r>
            <a:r>
              <a:rPr lang="es-MX" sz="1100" cap="small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MX" sz="1100" cap="small" dirty="0">
                <a:solidFill>
                  <a:srgbClr val="000000"/>
                </a:solidFill>
                <a:cs typeface="Arial" charset="0"/>
              </a:rPr>
              <a:t>unam</a:t>
            </a:r>
            <a:endParaRPr lang="es-ES" sz="11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" name="2 Gráfico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23528" y="1412776"/>
          <a:ext cx="83632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845694" y="1196752"/>
            <a:ext cx="4983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00"/>
                </a:solidFill>
                <a:cs typeface="Arial" charset="0"/>
              </a:rPr>
              <a:t>Personal Académico Titular de Tiempo completo,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s-MX" sz="1600" b="1" dirty="0" smtClean="0">
                <a:solidFill>
                  <a:srgbClr val="000000"/>
                </a:solidFill>
                <a:cs typeface="Arial" charset="0"/>
              </a:rPr>
              <a:t>n diferentes nombramientos, 2012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3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Segregación académica por disciplinas</a:t>
            </a:r>
          </a:p>
        </p:txBody>
      </p:sp>
      <p:pic>
        <p:nvPicPr>
          <p:cNvPr id="14339" name="Picture 13" descr="G:\pue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8100"/>
            <a:ext cx="12588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66738" y="6419850"/>
            <a:ext cx="61928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100" dirty="0">
                <a:solidFill>
                  <a:srgbClr val="000000"/>
                </a:solidFill>
                <a:cs typeface="Arial" charset="0"/>
              </a:rPr>
              <a:t>Fuente: Elaboración </a:t>
            </a:r>
            <a:r>
              <a:rPr lang="es-MX" sz="1100" cap="small" dirty="0">
                <a:solidFill>
                  <a:srgbClr val="000000"/>
                </a:solidFill>
                <a:cs typeface="Arial" charset="0"/>
              </a:rPr>
              <a:t>pueg </a:t>
            </a:r>
            <a:r>
              <a:rPr lang="es-MX" sz="1100" dirty="0">
                <a:solidFill>
                  <a:srgbClr val="000000"/>
                </a:solidFill>
                <a:cs typeface="Arial" charset="0"/>
              </a:rPr>
              <a:t>a partir de Bases de datos de </a:t>
            </a:r>
            <a:r>
              <a:rPr lang="es-MX" sz="1100" cap="small" dirty="0">
                <a:solidFill>
                  <a:srgbClr val="000000"/>
                </a:solidFill>
                <a:cs typeface="Arial" charset="0"/>
              </a:rPr>
              <a:t>dgp</a:t>
            </a:r>
            <a:r>
              <a:rPr lang="es-MX" sz="1100" dirty="0">
                <a:solidFill>
                  <a:srgbClr val="000000"/>
                </a:solidFill>
                <a:cs typeface="Arial" charset="0"/>
              </a:rPr>
              <a:t>e (Quincena </a:t>
            </a:r>
            <a:r>
              <a:rPr lang="es-MX" sz="1100" dirty="0" smtClean="0">
                <a:solidFill>
                  <a:srgbClr val="000000"/>
                </a:solidFill>
                <a:cs typeface="Arial" charset="0"/>
              </a:rPr>
              <a:t>24, 2012)</a:t>
            </a:r>
            <a:r>
              <a:rPr lang="es-MX" sz="1100" cap="small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MX" sz="1100" cap="small" dirty="0">
                <a:solidFill>
                  <a:srgbClr val="000000"/>
                </a:solidFill>
                <a:cs typeface="Arial" charset="0"/>
              </a:rPr>
              <a:t>unam</a:t>
            </a:r>
            <a:endParaRPr lang="es-ES" sz="11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9" name="6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132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Segregación académica por </a:t>
            </a:r>
            <a:r>
              <a:rPr lang="es-MX" dirty="0" smtClean="0"/>
              <a:t>nivel y disciplinas</a:t>
            </a:r>
            <a:endParaRPr lang="es-MX" dirty="0"/>
          </a:p>
        </p:txBody>
      </p:sp>
      <p:pic>
        <p:nvPicPr>
          <p:cNvPr id="15364" name="Picture 13" descr="G:\pue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8100"/>
            <a:ext cx="12588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7 Gráfico"/>
          <p:cNvGraphicFramePr/>
          <p:nvPr/>
        </p:nvGraphicFramePr>
        <p:xfrm>
          <a:off x="1259632" y="1484784"/>
          <a:ext cx="67687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907704" y="1196752"/>
            <a:ext cx="4626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000000"/>
                </a:solidFill>
                <a:cs typeface="Arial" charset="0"/>
              </a:rPr>
              <a:t>Investigador Titular C Tiempo Completo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000000"/>
                </a:solidFill>
                <a:cs typeface="Arial" charset="0"/>
              </a:rPr>
              <a:t>por Institutos de Investigación, 2012</a:t>
            </a:r>
            <a:endParaRPr lang="es-MX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9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Segregación estudiantil por disciplinas</a:t>
            </a:r>
          </a:p>
        </p:txBody>
      </p:sp>
      <p:pic>
        <p:nvPicPr>
          <p:cNvPr id="16387" name="Picture 13" descr="G:\pue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8100"/>
            <a:ext cx="12588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39750" y="6410325"/>
            <a:ext cx="65373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100" dirty="0">
                <a:solidFill>
                  <a:prstClr val="black"/>
                </a:solidFill>
                <a:latin typeface="Century Gothic"/>
                <a:cs typeface="Arial" charset="0"/>
              </a:rPr>
              <a:t>Fuente: Elaboración </a:t>
            </a:r>
            <a:r>
              <a:rPr lang="es-MX" sz="1100" cap="small" dirty="0">
                <a:solidFill>
                  <a:prstClr val="black"/>
                </a:solidFill>
                <a:latin typeface="Century Gothic"/>
                <a:cs typeface="Arial" charset="0"/>
              </a:rPr>
              <a:t>pueg </a:t>
            </a:r>
            <a:r>
              <a:rPr lang="es-MX" sz="1100" dirty="0">
                <a:solidFill>
                  <a:prstClr val="black"/>
                </a:solidFill>
                <a:latin typeface="Century Gothic"/>
                <a:cs typeface="Arial" charset="0"/>
              </a:rPr>
              <a:t>a partir de Bases de datos de </a:t>
            </a:r>
            <a:r>
              <a:rPr lang="es-MX" sz="1100" cap="small" dirty="0">
                <a:solidFill>
                  <a:prstClr val="black"/>
                </a:solidFill>
                <a:latin typeface="Century Gothic"/>
                <a:cs typeface="Arial" charset="0"/>
              </a:rPr>
              <a:t>dgae (</a:t>
            </a:r>
            <a:r>
              <a:rPr lang="es-MX" sz="1100" cap="small" dirty="0" smtClean="0">
                <a:solidFill>
                  <a:prstClr val="black"/>
                </a:solidFill>
                <a:latin typeface="Century Gothic"/>
                <a:cs typeface="Arial" charset="0"/>
              </a:rPr>
              <a:t>2012-2</a:t>
            </a:r>
            <a:r>
              <a:rPr lang="es-MX" sz="1100" cap="small" dirty="0">
                <a:solidFill>
                  <a:prstClr val="black"/>
                </a:solidFill>
                <a:latin typeface="Century Gothic"/>
                <a:cs typeface="Arial" charset="0"/>
              </a:rPr>
              <a:t>), unam</a:t>
            </a:r>
            <a:endParaRPr lang="es-ES" sz="1100" dirty="0">
              <a:solidFill>
                <a:prstClr val="black"/>
              </a:solidFill>
              <a:latin typeface="Century Gothic"/>
              <a:cs typeface="Arial" charset="0"/>
            </a:endParaRPr>
          </a:p>
        </p:txBody>
      </p:sp>
      <p:graphicFrame>
        <p:nvGraphicFramePr>
          <p:cNvPr id="12" name="4 Gráfico"/>
          <p:cNvGraphicFramePr>
            <a:graphicFrameLocks noGrp="1"/>
          </p:cNvGraphicFramePr>
          <p:nvPr>
            <p:ph sz="quarter" idx="1"/>
          </p:nvPr>
        </p:nvGraphicFramePr>
        <p:xfrm>
          <a:off x="395536" y="1772815"/>
          <a:ext cx="8229600" cy="439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627784" y="126876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000000"/>
                </a:solidFill>
                <a:cs typeface="Arial" charset="0"/>
              </a:rPr>
              <a:t>Estudiantes de Licenciatura por sexo, 2012</a:t>
            </a:r>
            <a:endParaRPr lang="es-MX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1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Segregación laboral del personal administrativo</a:t>
            </a:r>
          </a:p>
        </p:txBody>
      </p:sp>
      <p:pic>
        <p:nvPicPr>
          <p:cNvPr id="17411" name="Picture 13" descr="G:\pue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8100"/>
            <a:ext cx="12588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11188" y="6421438"/>
            <a:ext cx="61928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100" dirty="0">
                <a:solidFill>
                  <a:prstClr val="black"/>
                </a:solidFill>
                <a:latin typeface="Century Gothic"/>
                <a:cs typeface="Arial" charset="0"/>
              </a:rPr>
              <a:t>Fuente: Elaboración </a:t>
            </a:r>
            <a:r>
              <a:rPr lang="es-MX" sz="1100" cap="small" dirty="0">
                <a:solidFill>
                  <a:prstClr val="black"/>
                </a:solidFill>
                <a:latin typeface="Century Gothic"/>
                <a:cs typeface="Arial" charset="0"/>
              </a:rPr>
              <a:t>pueg </a:t>
            </a:r>
            <a:r>
              <a:rPr lang="es-MX" sz="1100" dirty="0">
                <a:solidFill>
                  <a:prstClr val="black"/>
                </a:solidFill>
                <a:latin typeface="Century Gothic"/>
                <a:cs typeface="Arial" charset="0"/>
              </a:rPr>
              <a:t>a partir de Bases de datos de </a:t>
            </a:r>
            <a:r>
              <a:rPr lang="es-MX" sz="1100" cap="small" dirty="0">
                <a:solidFill>
                  <a:prstClr val="black"/>
                </a:solidFill>
                <a:latin typeface="Century Gothic"/>
                <a:cs typeface="Arial" charset="0"/>
              </a:rPr>
              <a:t>dgp</a:t>
            </a:r>
            <a:r>
              <a:rPr lang="es-MX" sz="1100" dirty="0">
                <a:solidFill>
                  <a:prstClr val="black"/>
                </a:solidFill>
                <a:latin typeface="Century Gothic"/>
                <a:cs typeface="Arial" charset="0"/>
              </a:rPr>
              <a:t>e (Quincena </a:t>
            </a:r>
            <a:r>
              <a:rPr lang="es-MX" sz="1100" dirty="0" smtClean="0">
                <a:solidFill>
                  <a:prstClr val="black"/>
                </a:solidFill>
                <a:latin typeface="Century Gothic"/>
                <a:cs typeface="Arial" charset="0"/>
              </a:rPr>
              <a:t>24, 2012)</a:t>
            </a:r>
            <a:r>
              <a:rPr lang="es-MX" sz="1100" cap="small" dirty="0" smtClean="0">
                <a:solidFill>
                  <a:prstClr val="black"/>
                </a:solidFill>
                <a:latin typeface="Century Gothic"/>
                <a:cs typeface="Arial" charset="0"/>
              </a:rPr>
              <a:t>, </a:t>
            </a:r>
            <a:r>
              <a:rPr lang="es-MX" sz="1100" cap="small" dirty="0">
                <a:solidFill>
                  <a:prstClr val="black"/>
                </a:solidFill>
                <a:latin typeface="Century Gothic"/>
                <a:cs typeface="Arial" charset="0"/>
              </a:rPr>
              <a:t>unam</a:t>
            </a:r>
            <a:endParaRPr lang="es-ES" sz="1100" dirty="0">
              <a:solidFill>
                <a:prstClr val="black"/>
              </a:solidFill>
              <a:latin typeface="Century Gothic"/>
              <a:cs typeface="Arial" charset="0"/>
            </a:endParaRPr>
          </a:p>
        </p:txBody>
      </p:sp>
      <p:graphicFrame>
        <p:nvGraphicFramePr>
          <p:cNvPr id="7" name="2 Gráfico"/>
          <p:cNvGraphicFramePr/>
          <p:nvPr/>
        </p:nvGraphicFramePr>
        <p:xfrm>
          <a:off x="827584" y="1412776"/>
          <a:ext cx="7344816" cy="464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383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en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Ángulo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Ángulo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6332</TotalTime>
  <Words>2625</Words>
  <Application>Microsoft Macintosh PowerPoint</Application>
  <PresentationFormat>Presentación en pantalla (4:3)</PresentationFormat>
  <Paragraphs>247</Paragraphs>
  <Slides>45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Origen</vt:lpstr>
      <vt:lpstr>1_Origen</vt:lpstr>
      <vt:lpstr>Políticas de Transversalidad en Educación Superior</vt:lpstr>
      <vt:lpstr>Dimensiones de análisis</vt:lpstr>
      <vt:lpstr>1) Desigualdades en las IES</vt:lpstr>
      <vt:lpstr>¿Cuáles son las expresiones más claras de la desigualdad de género en las IES? </vt:lpstr>
      <vt:lpstr>Segregación en nombramientos académicos</vt:lpstr>
      <vt:lpstr>Segregación académica por disciplinas</vt:lpstr>
      <vt:lpstr>Segregación académica por nivel y disciplinas</vt:lpstr>
      <vt:lpstr>Segregación estudiantil por disciplinas</vt:lpstr>
      <vt:lpstr>Segregación laboral del personal administrativo</vt:lpstr>
      <vt:lpstr>Cargos de toma de decisiones-UNAM</vt:lpstr>
      <vt:lpstr>¿Cuáles son las expresiones menos visibles de la desigualdad de género en las IES? </vt:lpstr>
      <vt:lpstr>Sesgos en la evaluación</vt:lpstr>
      <vt:lpstr>Discriminación</vt:lpstr>
      <vt:lpstr>Discriminación</vt:lpstr>
      <vt:lpstr>Hostigamiento</vt:lpstr>
      <vt:lpstr>Tiempo acumulado</vt:lpstr>
      <vt:lpstr>Entre la academia y la familia: ¿doble o triple jornada?</vt:lpstr>
      <vt:lpstr>2) Marco conceptual</vt:lpstr>
      <vt:lpstr>Igualdad</vt:lpstr>
      <vt:lpstr>Justicia</vt:lpstr>
      <vt:lpstr>Equidad</vt:lpstr>
      <vt:lpstr>Políticas Públicas</vt:lpstr>
      <vt:lpstr>Institucionalización</vt:lpstr>
      <vt:lpstr>Transversalización</vt:lpstr>
      <vt:lpstr>3) Institucionalizar y transversalizar la PEG en las IES</vt:lpstr>
      <vt:lpstr>a) Masa Crítica en Estudios de Género</vt:lpstr>
      <vt:lpstr>b) Conocimiento de las desigualdades</vt:lpstr>
      <vt:lpstr>c) Voluntad política</vt:lpstr>
      <vt:lpstr>Actores involucrados en el proceso</vt:lpstr>
      <vt:lpstr>Normatividad</vt:lpstr>
      <vt:lpstr>Estructuras</vt:lpstr>
      <vt:lpstr>g) Presupuesto</vt:lpstr>
      <vt:lpstr>h) Acciones</vt:lpstr>
      <vt:lpstr>Un tema ignorado</vt:lpstr>
      <vt:lpstr>4) Procesos emprendidos</vt:lpstr>
      <vt:lpstr>Red Nacional de Instituciones de Educación Superior: Caminos para la equidad (RENIES)</vt:lpstr>
      <vt:lpstr>RENIES</vt:lpstr>
      <vt:lpstr>Directrices de la Declaratoria RENIES</vt:lpstr>
      <vt:lpstr>Publicaciones</vt:lpstr>
      <vt:lpstr>Instrumento de sondeo RENIES </vt:lpstr>
      <vt:lpstr>Instrumento de sondeo RENIES </vt:lpstr>
      <vt:lpstr>Avances en la UNAM </vt:lpstr>
      <vt:lpstr>Avances en la UNAM:en proceso </vt:lpstr>
      <vt:lpstr>Reflexiones sobre el proceso en la UNAM</vt:lpstr>
      <vt:lpstr>OBSTÁCULOS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alcances de la transversalidad para la transformación de las desigualdades de género en la educación superior Dra. Ana Buquet, PUEG-UNAM</dc:title>
  <dc:creator>Ana</dc:creator>
  <cp:lastModifiedBy>pueg</cp:lastModifiedBy>
  <cp:revision>128</cp:revision>
  <dcterms:created xsi:type="dcterms:W3CDTF">2015-03-01T17:30:45Z</dcterms:created>
  <dcterms:modified xsi:type="dcterms:W3CDTF">2015-11-20T20:04:48Z</dcterms:modified>
</cp:coreProperties>
</file>