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04" r:id="rId3"/>
    <p:sldId id="323" r:id="rId4"/>
    <p:sldId id="313" r:id="rId5"/>
    <p:sldId id="324" r:id="rId6"/>
    <p:sldId id="312" r:id="rId7"/>
    <p:sldId id="314" r:id="rId8"/>
    <p:sldId id="315" r:id="rId9"/>
    <p:sldId id="322" r:id="rId10"/>
    <p:sldId id="321" r:id="rId11"/>
    <p:sldId id="316" r:id="rId12"/>
    <p:sldId id="320" r:id="rId13"/>
    <p:sldId id="319" r:id="rId14"/>
    <p:sldId id="273" r:id="rId15"/>
    <p:sldId id="303" r:id="rId16"/>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CFF"/>
    <a:srgbClr val="FF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17" autoAdjust="0"/>
  </p:normalViewPr>
  <p:slideViewPr>
    <p:cSldViewPr snapToGrid="0" snapToObjects="1">
      <p:cViewPr varScale="1">
        <p:scale>
          <a:sx n="69" d="100"/>
          <a:sy n="69" d="100"/>
        </p:scale>
        <p:origin x="-170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8646" y="0"/>
            <a:ext cx="2944283" cy="495300"/>
          </a:xfrm>
          <a:prstGeom prst="rect">
            <a:avLst/>
          </a:prstGeom>
        </p:spPr>
        <p:txBody>
          <a:bodyPr vert="horz" lIns="91440" tIns="45720" rIns="91440" bIns="45720" rtlCol="0"/>
          <a:lstStyle>
            <a:lvl1pPr algn="r">
              <a:defRPr sz="1200"/>
            </a:lvl1pPr>
          </a:lstStyle>
          <a:p>
            <a:fld id="{E82CD373-67F6-441C-9451-D0DACB55CE87}" type="datetimeFigureOut">
              <a:rPr lang="en-GB" smtClean="0"/>
              <a:t>10/20/15</a:t>
            </a:fld>
            <a:endParaRPr lang="en-GB" dirty="0"/>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46" y="9408981"/>
            <a:ext cx="2944283" cy="495300"/>
          </a:xfrm>
          <a:prstGeom prst="rect">
            <a:avLst/>
          </a:prstGeom>
        </p:spPr>
        <p:txBody>
          <a:bodyPr vert="horz" lIns="91440" tIns="45720" rIns="91440" bIns="45720" rtlCol="0" anchor="b"/>
          <a:lstStyle>
            <a:lvl1pPr algn="r">
              <a:defRPr sz="1200"/>
            </a:lvl1pPr>
          </a:lstStyle>
          <a:p>
            <a:fld id="{FC618D03-7B4F-449A-B6B1-602B30C74C4B}" type="slidenum">
              <a:rPr lang="en-GB" smtClean="0"/>
              <a:t>‹Nr.›</a:t>
            </a:fld>
            <a:endParaRPr lang="en-GB" dirty="0"/>
          </a:p>
        </p:txBody>
      </p:sp>
    </p:spTree>
    <p:extLst>
      <p:ext uri="{BB962C8B-B14F-4D97-AF65-F5344CB8AC3E}">
        <p14:creationId xmlns:p14="http://schemas.microsoft.com/office/powerpoint/2010/main" val="790862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FB121FBB-2528-B541-9AA9-8751724A935A}" type="datetimeFigureOut">
              <a:rPr lang="en-US" smtClean="0"/>
              <a:t>10/20/15</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fld id="{7F622F72-975A-9C4F-A804-3ADAD0D95CF7}" type="slidenum">
              <a:rPr lang="en-US" smtClean="0"/>
              <a:t>‹Nr.›</a:t>
            </a:fld>
            <a:endParaRPr lang="en-US" dirty="0"/>
          </a:p>
        </p:txBody>
      </p:sp>
    </p:spTree>
    <p:extLst>
      <p:ext uri="{BB962C8B-B14F-4D97-AF65-F5344CB8AC3E}">
        <p14:creationId xmlns:p14="http://schemas.microsoft.com/office/powerpoint/2010/main" val="35061532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66FF"/>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dirty="0"/>
          </a:p>
        </p:txBody>
      </p:sp>
    </p:spTree>
    <p:extLst>
      <p:ext uri="{BB962C8B-B14F-4D97-AF65-F5344CB8AC3E}">
        <p14:creationId xmlns:p14="http://schemas.microsoft.com/office/powerpoint/2010/main" val="270201993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sz="1200" b="1"/>
            </a:lvl1pPr>
          </a:lstStyle>
          <a:p>
            <a:r>
              <a:rPr lang="en-GB" dirty="0" smtClean="0"/>
              <a:t>http://www.sussex.ac.uk/education/cheer</a:t>
            </a:r>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rgbClr val="FF66FF"/>
                </a:solidFill>
              </a:defRPr>
            </a:lvl1pPr>
          </a:lstStyle>
          <a:p>
            <a:r>
              <a:rPr lang="en-GB" dirty="0" smtClean="0"/>
              <a:t>http://www.sussex.ac.uk/education/cheer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‹Nr.›</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rgbClr val="FF66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6926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Diversity, Democratisation and Difference: Theories and Methodologies</a:t>
            </a:r>
            <a:endParaRPr lang="en-GB" dirty="0"/>
          </a:p>
        </p:txBody>
      </p:sp>
      <p:sp>
        <p:nvSpPr>
          <p:cNvPr id="2" name="Title 1"/>
          <p:cNvSpPr>
            <a:spLocks noGrp="1"/>
          </p:cNvSpPr>
          <p:nvPr>
            <p:ph type="title"/>
          </p:nvPr>
        </p:nvSpPr>
        <p:spPr>
          <a:xfrm>
            <a:off x="148448" y="274638"/>
            <a:ext cx="8538352" cy="1143000"/>
          </a:xfrm>
        </p:spPr>
        <p:txBody>
          <a:bodyPr>
            <a:noAutofit/>
          </a:bodyPr>
          <a:lstStyle/>
          <a:p>
            <a:pPr algn="l"/>
            <a:r>
              <a:rPr lang="en-GB" sz="2800" b="1" dirty="0"/>
              <a:t>Troubling Intra-actions: Gender, </a:t>
            </a:r>
            <a:r>
              <a:rPr lang="en-GB" sz="2800" b="1" dirty="0" smtClean="0"/>
              <a:t/>
            </a:r>
            <a:br>
              <a:rPr lang="en-GB" sz="2800" b="1" dirty="0" smtClean="0"/>
            </a:br>
            <a:r>
              <a:rPr lang="en-GB" sz="2800" b="1" dirty="0" smtClean="0"/>
              <a:t>Neo</a:t>
            </a:r>
            <a:r>
              <a:rPr lang="en-GB" sz="2800" b="1" dirty="0"/>
              <a:t>-liberalism and Research in the </a:t>
            </a:r>
            <a:r>
              <a:rPr lang="en-GB" sz="2800" b="1" dirty="0" smtClean="0"/>
              <a:t/>
            </a:r>
            <a:br>
              <a:rPr lang="en-GB" sz="2800" b="1" dirty="0" smtClean="0"/>
            </a:br>
            <a:r>
              <a:rPr lang="en-GB" sz="2800" b="1" dirty="0" smtClean="0"/>
              <a:t>Global </a:t>
            </a:r>
            <a:r>
              <a:rPr lang="en-GB" sz="2800" b="1" dirty="0"/>
              <a:t>Academy</a:t>
            </a:r>
            <a:endParaRPr lang="en-GB" sz="2800" dirty="0"/>
          </a:p>
        </p:txBody>
      </p:sp>
      <p:sp>
        <p:nvSpPr>
          <p:cNvPr id="13" name="Content Placeholder 12"/>
          <p:cNvSpPr>
            <a:spLocks noGrp="1"/>
          </p:cNvSpPr>
          <p:nvPr>
            <p:ph idx="1"/>
          </p:nvPr>
        </p:nvSpPr>
        <p:spPr/>
        <p:txBody>
          <a:bodyPr>
            <a:normAutofit fontScale="25000" lnSpcReduction="20000"/>
          </a:bodyPr>
          <a:lstStyle/>
          <a:p>
            <a:pPr>
              <a:buFontTx/>
              <a:buNone/>
              <a:defRPr/>
            </a:pPr>
            <a:endParaRPr lang="en-GB" sz="3000" b="1" dirty="0">
              <a:solidFill>
                <a:schemeClr val="tx2"/>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endParaRPr lang="en-GB" dirty="0">
              <a:solidFill>
                <a:srgbClr val="FFFFFF"/>
              </a:solidFill>
            </a:endParaRPr>
          </a:p>
          <a:p>
            <a:pPr>
              <a:buNone/>
              <a:defRPr/>
            </a:pPr>
            <a:endParaRPr lang="en-GB" dirty="0" smtClean="0">
              <a:solidFill>
                <a:srgbClr val="FFFFFF"/>
              </a:solidFill>
            </a:endParaRPr>
          </a:p>
          <a:p>
            <a:pPr>
              <a:buNone/>
              <a:defRPr/>
            </a:pPr>
            <a:r>
              <a:rPr lang="en-GB" sz="7200" b="1" dirty="0" smtClean="0">
                <a:solidFill>
                  <a:srgbClr val="FFFFFF"/>
                </a:solidFill>
              </a:rPr>
              <a:t>Professor </a:t>
            </a:r>
            <a:r>
              <a:rPr lang="en-GB" sz="7200" b="1" dirty="0">
                <a:solidFill>
                  <a:srgbClr val="FFFFFF"/>
                </a:solidFill>
              </a:rPr>
              <a:t>Louise Morley</a:t>
            </a:r>
          </a:p>
          <a:p>
            <a:pPr>
              <a:buFontTx/>
              <a:buNone/>
              <a:defRPr/>
            </a:pPr>
            <a:r>
              <a:rPr lang="en-GB" sz="7200" b="1" dirty="0" smtClean="0"/>
              <a:t>Centre </a:t>
            </a:r>
            <a:r>
              <a:rPr lang="en-GB" sz="7200" b="1" dirty="0"/>
              <a:t>for </a:t>
            </a:r>
            <a:r>
              <a:rPr lang="en-GB" sz="7200" b="1" dirty="0" smtClean="0"/>
              <a:t>Higher Education and Equity Research </a:t>
            </a:r>
            <a:r>
              <a:rPr lang="en-GB" sz="7200" b="1" dirty="0"/>
              <a:t>(CHEER</a:t>
            </a:r>
            <a:r>
              <a:rPr lang="en-GB" sz="7200" b="1" dirty="0" smtClean="0"/>
              <a:t>)</a:t>
            </a:r>
          </a:p>
          <a:p>
            <a:pPr>
              <a:buFontTx/>
              <a:buNone/>
              <a:defRPr/>
            </a:pPr>
            <a:r>
              <a:rPr lang="en-GB" sz="7200" b="1" dirty="0" smtClean="0"/>
              <a:t>University </a:t>
            </a:r>
            <a:r>
              <a:rPr lang="en-GB" sz="7200" b="1" dirty="0"/>
              <a:t>of Sussex, </a:t>
            </a:r>
            <a:r>
              <a:rPr lang="en-GB" sz="7200" b="1" dirty="0" smtClean="0"/>
              <a:t>UK</a:t>
            </a:r>
          </a:p>
          <a:p>
            <a:pPr>
              <a:buFontTx/>
              <a:buNone/>
              <a:defRPr/>
            </a:pPr>
            <a:endParaRPr lang="en-GB" sz="7200" b="1" dirty="0" smtClean="0"/>
          </a:p>
          <a:p>
            <a:pPr>
              <a:buFontTx/>
              <a:buNone/>
              <a:defRPr/>
            </a:pPr>
            <a:endParaRPr lang="en-GB" sz="7200" b="1" dirty="0"/>
          </a:p>
          <a:p>
            <a:pPr marL="0" indent="0">
              <a:buNone/>
            </a:pPr>
            <a:r>
              <a:rPr lang="en-US" dirty="0" smtClean="0"/>
              <a:t> 	</a:t>
            </a:r>
            <a:endParaRPr lang="en-US" dirty="0"/>
          </a:p>
        </p:txBody>
      </p:sp>
      <p:pic>
        <p:nvPicPr>
          <p:cNvPr id="12" name="Picture 7" descr="US_Centre_for_Higher_Ed#1E8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80587" y="193385"/>
            <a:ext cx="1943100" cy="11493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3352800"/>
          </a:xfrm>
          <a:prstGeom prst="rect">
            <a:avLst/>
          </a:prstGeom>
          <a:noFill/>
          <a:ln>
            <a:noFill/>
          </a:ln>
        </p:spPr>
      </p:pic>
      <p:sp>
        <p:nvSpPr>
          <p:cNvPr id="19" name="Rectangle 18"/>
          <p:cNvSpPr/>
          <p:nvPr/>
        </p:nvSpPr>
        <p:spPr>
          <a:xfrm>
            <a:off x="2562951" y="6180965"/>
            <a:ext cx="4305385" cy="369332"/>
          </a:xfrm>
          <a:prstGeom prst="rect">
            <a:avLst/>
          </a:prstGeom>
        </p:spPr>
        <p:txBody>
          <a:bodyPr wrap="none">
            <a:spAutoFit/>
          </a:bodyPr>
          <a:lstStyle/>
          <a:p>
            <a:r>
              <a:rPr lang="en-GB" b="1" dirty="0">
                <a:solidFill>
                  <a:srgbClr val="FF66FF"/>
                </a:solidFill>
              </a:rPr>
              <a:t>http://www.sussex.ac.uk/education/cheer</a:t>
            </a:r>
          </a:p>
        </p:txBody>
      </p:sp>
    </p:spTree>
    <p:extLst>
      <p:ext uri="{BB962C8B-B14F-4D97-AF65-F5344CB8AC3E}">
        <p14:creationId xmlns:p14="http://schemas.microsoft.com/office/powerpoint/2010/main" val="29235282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280424"/>
            <a:ext cx="4038600" cy="6944602"/>
          </a:xfrm>
        </p:spPr>
        <p:txBody>
          <a:bodyPr>
            <a:normAutofit fontScale="70000" lnSpcReduction="20000"/>
          </a:bodyPr>
          <a:lstStyle/>
          <a:p>
            <a:pPr marL="0" indent="0">
              <a:buNone/>
            </a:pPr>
            <a:r>
              <a:rPr lang="en-US" sz="4600" b="1" dirty="0">
                <a:solidFill>
                  <a:srgbClr val="E74CFF"/>
                </a:solidFill>
              </a:rPr>
              <a:t>Neo-liberalism is not</a:t>
            </a:r>
            <a:r>
              <a:rPr lang="en-US" sz="4600" b="1" dirty="0" smtClean="0">
                <a:solidFill>
                  <a:srgbClr val="E74CFF"/>
                </a:solidFill>
              </a:rPr>
              <a:t>…</a:t>
            </a:r>
          </a:p>
          <a:p>
            <a:endParaRPr lang="en-US" dirty="0"/>
          </a:p>
          <a:p>
            <a:pPr>
              <a:buClr>
                <a:srgbClr val="E74CFF"/>
              </a:buClr>
            </a:pPr>
            <a:r>
              <a:rPr lang="en-US" sz="3800" b="1" dirty="0"/>
              <a:t>A</a:t>
            </a:r>
            <a:r>
              <a:rPr lang="en-US" sz="3800" b="1" dirty="0" smtClean="0"/>
              <a:t>n </a:t>
            </a:r>
            <a:r>
              <a:rPr lang="en-US" sz="3800" b="1" dirty="0"/>
              <a:t>external, material entity </a:t>
            </a:r>
          </a:p>
          <a:p>
            <a:pPr>
              <a:buClr>
                <a:srgbClr val="E74CFF"/>
              </a:buClr>
            </a:pPr>
            <a:r>
              <a:rPr lang="en-US" sz="3800" b="1" dirty="0" smtClean="0"/>
              <a:t>A </a:t>
            </a:r>
            <a:r>
              <a:rPr lang="en-US" sz="3800" b="1" dirty="0"/>
              <a:t>seamless monolithic apparatus </a:t>
            </a:r>
            <a:r>
              <a:rPr lang="en-US" sz="3800" b="1" dirty="0" smtClean="0"/>
              <a:t>- easily </a:t>
            </a:r>
            <a:r>
              <a:rPr lang="en-US" sz="3800" b="1" dirty="0"/>
              <a:t>identified and resisted </a:t>
            </a:r>
            <a:r>
              <a:rPr lang="en-US" sz="2600" b="1" dirty="0">
                <a:solidFill>
                  <a:srgbClr val="E74CFF"/>
                </a:solidFill>
              </a:rPr>
              <a:t>(Ball 2012; </a:t>
            </a:r>
            <a:r>
              <a:rPr lang="en-US" sz="2600" b="1" dirty="0" err="1" smtClean="0">
                <a:solidFill>
                  <a:srgbClr val="E74CFF"/>
                </a:solidFill>
              </a:rPr>
              <a:t>Larner</a:t>
            </a:r>
            <a:r>
              <a:rPr lang="en-US" sz="2600" b="1" dirty="0" smtClean="0">
                <a:solidFill>
                  <a:srgbClr val="E74CFF"/>
                </a:solidFill>
              </a:rPr>
              <a:t> </a:t>
            </a:r>
            <a:r>
              <a:rPr lang="en-US" sz="2600" b="1" dirty="0">
                <a:solidFill>
                  <a:srgbClr val="E74CFF"/>
                </a:solidFill>
              </a:rPr>
              <a:t>2000)</a:t>
            </a:r>
            <a:r>
              <a:rPr lang="en-US" sz="2600" b="1" dirty="0" smtClean="0">
                <a:solidFill>
                  <a:srgbClr val="E74CFF"/>
                </a:solidFill>
              </a:rPr>
              <a:t>.</a:t>
            </a:r>
          </a:p>
          <a:p>
            <a:pPr>
              <a:buClr>
                <a:srgbClr val="E74CFF"/>
              </a:buClr>
            </a:pPr>
            <a:r>
              <a:rPr lang="en-US" sz="3800" b="1" dirty="0"/>
              <a:t>N</a:t>
            </a:r>
            <a:r>
              <a:rPr lang="en-US" sz="3800" b="1" dirty="0" smtClean="0"/>
              <a:t>on</a:t>
            </a:r>
            <a:r>
              <a:rPr lang="en-US" sz="3800" b="1" dirty="0"/>
              <a:t>-</a:t>
            </a:r>
            <a:r>
              <a:rPr lang="en-US" sz="3800" b="1" dirty="0" smtClean="0"/>
              <a:t>human</a:t>
            </a:r>
          </a:p>
          <a:p>
            <a:pPr>
              <a:buClr>
                <a:srgbClr val="E74CFF"/>
              </a:buClr>
            </a:pPr>
            <a:r>
              <a:rPr lang="en-US" sz="3800" b="1" dirty="0" smtClean="0"/>
              <a:t>Essentially male</a:t>
            </a:r>
          </a:p>
          <a:p>
            <a:pPr>
              <a:buClr>
                <a:srgbClr val="E74CFF"/>
              </a:buClr>
            </a:pPr>
            <a:r>
              <a:rPr lang="en-US" sz="3600" b="1" dirty="0"/>
              <a:t>C</a:t>
            </a:r>
            <a:r>
              <a:rPr lang="en-US" sz="3600" b="1" dirty="0" smtClean="0"/>
              <a:t>ollective </a:t>
            </a:r>
            <a:r>
              <a:rPr lang="en-US" sz="3600" b="1" dirty="0"/>
              <a:t>social </a:t>
            </a:r>
            <a:r>
              <a:rPr lang="en-US" sz="3600" b="1" dirty="0" smtClean="0"/>
              <a:t>responsibility</a:t>
            </a:r>
            <a:endParaRPr lang="en-US" sz="3800" b="1" dirty="0" smtClean="0"/>
          </a:p>
          <a:p>
            <a:pPr>
              <a:buClr>
                <a:srgbClr val="E74CFF"/>
              </a:buClr>
            </a:pPr>
            <a:r>
              <a:rPr lang="en-US" sz="3800" b="1" dirty="0"/>
              <a:t>J</a:t>
            </a:r>
            <a:r>
              <a:rPr lang="en-US" sz="3800" b="1" dirty="0" smtClean="0"/>
              <a:t>ust </a:t>
            </a:r>
            <a:r>
              <a:rPr lang="en-US" sz="3800" b="1" dirty="0"/>
              <a:t>about injury or </a:t>
            </a:r>
            <a:r>
              <a:rPr lang="en-US" sz="3800" b="1" dirty="0" smtClean="0"/>
              <a:t>subjectification</a:t>
            </a:r>
            <a:endParaRPr lang="en-US" sz="3800" b="1" dirty="0"/>
          </a:p>
        </p:txBody>
      </p:sp>
      <p:sp>
        <p:nvSpPr>
          <p:cNvPr id="5" name="Content Placeholder 4"/>
          <p:cNvSpPr>
            <a:spLocks noGrp="1"/>
          </p:cNvSpPr>
          <p:nvPr>
            <p:ph sz="half" idx="2"/>
          </p:nvPr>
        </p:nvSpPr>
        <p:spPr>
          <a:xfrm>
            <a:off x="4648200" y="280424"/>
            <a:ext cx="4495800" cy="7340492"/>
          </a:xfrm>
        </p:spPr>
        <p:txBody>
          <a:bodyPr>
            <a:normAutofit fontScale="70000" lnSpcReduction="20000"/>
          </a:bodyPr>
          <a:lstStyle/>
          <a:p>
            <a:pPr marL="0" indent="0">
              <a:buNone/>
            </a:pPr>
            <a:r>
              <a:rPr lang="en-US" sz="4500" b="1" dirty="0" smtClean="0">
                <a:solidFill>
                  <a:srgbClr val="E74CFF"/>
                </a:solidFill>
              </a:rPr>
              <a:t>Neo-liberalism is…</a:t>
            </a:r>
          </a:p>
          <a:p>
            <a:pPr marL="0" indent="0">
              <a:buNone/>
            </a:pPr>
            <a:endParaRPr lang="en-US" sz="4500" b="1" dirty="0">
              <a:solidFill>
                <a:srgbClr val="E74CFF"/>
              </a:solidFill>
            </a:endParaRPr>
          </a:p>
          <a:p>
            <a:pPr>
              <a:buClr>
                <a:srgbClr val="E74CFF"/>
              </a:buClr>
            </a:pPr>
            <a:r>
              <a:rPr lang="en-US" sz="3600" b="1" dirty="0" smtClean="0"/>
              <a:t>Incoherent, complex, unstable, contradictory</a:t>
            </a:r>
          </a:p>
          <a:p>
            <a:pPr>
              <a:buClr>
                <a:srgbClr val="E74CFF"/>
              </a:buClr>
            </a:pPr>
            <a:r>
              <a:rPr lang="en-US" sz="3600" b="1" dirty="0" smtClean="0"/>
              <a:t>About Money and Minds </a:t>
            </a:r>
            <a:r>
              <a:rPr lang="en-US" sz="2100" b="1" dirty="0" smtClean="0">
                <a:solidFill>
                  <a:srgbClr val="FF66FF"/>
                </a:solidFill>
              </a:rPr>
              <a:t>(Ball 2015)</a:t>
            </a:r>
          </a:p>
          <a:p>
            <a:pPr>
              <a:buClr>
                <a:srgbClr val="E74CFF"/>
              </a:buClr>
            </a:pPr>
            <a:r>
              <a:rPr lang="en-US" sz="3600" b="1" dirty="0" smtClean="0"/>
              <a:t>A policy and affective installation</a:t>
            </a:r>
          </a:p>
          <a:p>
            <a:pPr>
              <a:buClr>
                <a:srgbClr val="E74CFF"/>
              </a:buClr>
            </a:pPr>
            <a:r>
              <a:rPr lang="en-US" sz="3600" b="1" dirty="0" smtClean="0"/>
              <a:t>Absorbed </a:t>
            </a:r>
            <a:r>
              <a:rPr lang="en-US" sz="3600" b="1" dirty="0"/>
              <a:t>into and intra-acts with academic </a:t>
            </a:r>
            <a:r>
              <a:rPr lang="en-US" sz="3600" b="1" dirty="0" smtClean="0"/>
              <a:t>identities</a:t>
            </a:r>
          </a:p>
          <a:p>
            <a:pPr>
              <a:buClr>
                <a:srgbClr val="E74CFF"/>
              </a:buClr>
            </a:pPr>
            <a:r>
              <a:rPr lang="en-US" sz="3600" b="1" dirty="0" smtClean="0"/>
              <a:t>About competitive </a:t>
            </a:r>
            <a:r>
              <a:rPr lang="en-US" sz="3600" b="1" dirty="0"/>
              <a:t>individualism/ profit </a:t>
            </a:r>
            <a:endParaRPr lang="en-US" sz="3600" b="1" dirty="0" smtClean="0"/>
          </a:p>
          <a:p>
            <a:pPr>
              <a:buClr>
                <a:srgbClr val="E74CFF"/>
              </a:buClr>
            </a:pPr>
            <a:r>
              <a:rPr lang="en-US" sz="3600" b="1" dirty="0" smtClean="0"/>
              <a:t>Beneficial </a:t>
            </a:r>
            <a:r>
              <a:rPr lang="en-US" sz="3600" b="1" dirty="0"/>
              <a:t>for those who </a:t>
            </a:r>
            <a:r>
              <a:rPr lang="en-US" sz="3600" b="1" dirty="0" smtClean="0"/>
              <a:t>comply/ </a:t>
            </a:r>
            <a:r>
              <a:rPr lang="en-US" sz="3600" b="1" dirty="0"/>
              <a:t>intra-</a:t>
            </a:r>
            <a:r>
              <a:rPr lang="en-US" sz="3600" b="1" dirty="0" smtClean="0"/>
              <a:t>act </a:t>
            </a:r>
            <a:r>
              <a:rPr lang="en-US" sz="3600" b="1" dirty="0"/>
              <a:t>with the </a:t>
            </a:r>
            <a:r>
              <a:rPr lang="en-US" sz="3600" b="1" dirty="0" smtClean="0"/>
              <a:t>performance indicators </a:t>
            </a:r>
            <a:endParaRPr lang="en-US" sz="3600" b="1" dirty="0" smtClean="0">
              <a:solidFill>
                <a:srgbClr val="E74CFF"/>
              </a:solidFill>
            </a:endParaRPr>
          </a:p>
          <a:p>
            <a:pPr marL="0" indent="0">
              <a:buClr>
                <a:srgbClr val="E74CFF"/>
              </a:buClr>
              <a:buNone/>
            </a:pPr>
            <a:endParaRPr lang="en-US" sz="2600" b="1" dirty="0" smtClean="0">
              <a:solidFill>
                <a:srgbClr val="E74CFF"/>
              </a:solidFill>
            </a:endParaRPr>
          </a:p>
          <a:p>
            <a:pPr marL="0" indent="0">
              <a:buClr>
                <a:srgbClr val="E74CFF"/>
              </a:buClr>
              <a:buNone/>
            </a:pPr>
            <a:endParaRPr lang="en-US" sz="2600" b="1" dirty="0">
              <a:solidFill>
                <a:srgbClr val="E74CFF"/>
              </a:solidFill>
            </a:endParaRPr>
          </a:p>
          <a:p>
            <a:pPr marL="0" indent="0">
              <a:buClr>
                <a:srgbClr val="E74CFF"/>
              </a:buClr>
              <a:buNone/>
            </a:pPr>
            <a:r>
              <a:rPr lang="en-US" sz="2600" b="1" dirty="0" smtClean="0">
                <a:solidFill>
                  <a:srgbClr val="E74CFF"/>
                </a:solidFill>
              </a:rPr>
              <a:t>(</a:t>
            </a:r>
            <a:r>
              <a:rPr lang="en-US" sz="2600" b="1" dirty="0">
                <a:solidFill>
                  <a:srgbClr val="E74CFF"/>
                </a:solidFill>
              </a:rPr>
              <a:t>Gill 2010; Leathwood &amp; Read 2013; Lucas 2006)</a:t>
            </a:r>
            <a:endParaRPr lang="en-US" sz="2600" dirty="0"/>
          </a:p>
          <a:p>
            <a:endParaRPr lang="en-US" dirty="0"/>
          </a:p>
          <a:p>
            <a:endParaRPr lang="en-US" b="1" dirty="0">
              <a:solidFill>
                <a:srgbClr val="E74CFF"/>
              </a:solidFill>
            </a:endParaRPr>
          </a:p>
        </p:txBody>
      </p:sp>
    </p:spTree>
    <p:extLst>
      <p:ext uri="{BB962C8B-B14F-4D97-AF65-F5344CB8AC3E}">
        <p14:creationId xmlns:p14="http://schemas.microsoft.com/office/powerpoint/2010/main" val="3456408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strips(down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strips(down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strips(down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strips(down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strips(downLeft)">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strips(downLeft)">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strips(downLeft)">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strips(downLeft)">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strips(downLeft)">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strips(downLeft)">
                                      <p:cBhvr>
                                        <p:cTn id="62" dur="500"/>
                                        <p:tgtEl>
                                          <p:spTgt spid="5">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Effect transition="in" filter="strips(downLeft)">
                                      <p:cBhvr>
                                        <p:cTn id="67" dur="500"/>
                                        <p:tgtEl>
                                          <p:spTgt spid="5">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5">
                                            <p:txEl>
                                              <p:pRg st="7" end="7"/>
                                            </p:txEl>
                                          </p:spTgt>
                                        </p:tgtEl>
                                        <p:attrNameLst>
                                          <p:attrName>style.visibility</p:attrName>
                                        </p:attrNameLst>
                                      </p:cBhvr>
                                      <p:to>
                                        <p:strVal val="visible"/>
                                      </p:to>
                                    </p:set>
                                    <p:animEffect transition="in" filter="strips(downLeft)">
                                      <p:cBhvr>
                                        <p:cTn id="72" dur="500"/>
                                        <p:tgtEl>
                                          <p:spTgt spid="5">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strips(downLeft)">
                                      <p:cBhvr>
                                        <p:cTn id="7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019"/>
          </a:xfrm>
        </p:spPr>
        <p:txBody>
          <a:bodyPr>
            <a:normAutofit fontScale="90000"/>
          </a:bodyPr>
          <a:lstStyle/>
          <a:p>
            <a:r>
              <a:rPr lang="en-US" b="1" dirty="0"/>
              <a:t>Women’s Credibility Deficit</a:t>
            </a:r>
          </a:p>
        </p:txBody>
      </p:sp>
      <p:sp>
        <p:nvSpPr>
          <p:cNvPr id="5" name="Content Placeholder 4"/>
          <p:cNvSpPr>
            <a:spLocks noGrp="1"/>
          </p:cNvSpPr>
          <p:nvPr>
            <p:ph sz="half" idx="2"/>
          </p:nvPr>
        </p:nvSpPr>
        <p:spPr>
          <a:xfrm>
            <a:off x="2562437" y="1136500"/>
            <a:ext cx="6124363" cy="7732660"/>
          </a:xfrm>
        </p:spPr>
        <p:txBody>
          <a:bodyPr>
            <a:normAutofit/>
          </a:bodyPr>
          <a:lstStyle/>
          <a:p>
            <a:pPr>
              <a:buClr>
                <a:srgbClr val="FF66FF"/>
              </a:buClr>
              <a:buFontTx/>
              <a:buNone/>
              <a:defRPr/>
            </a:pPr>
            <a:r>
              <a:rPr lang="en-GB" b="1" dirty="0" smtClean="0">
                <a:solidFill>
                  <a:srgbClr val="FF66FF"/>
                </a:solidFill>
              </a:rPr>
              <a:t>Women </a:t>
            </a:r>
            <a:r>
              <a:rPr lang="en-GB" b="1" dirty="0">
                <a:solidFill>
                  <a:srgbClr val="FF66FF"/>
                </a:solidFill>
              </a:rPr>
              <a:t>less likely to be: </a:t>
            </a:r>
          </a:p>
          <a:p>
            <a:pPr>
              <a:buClr>
                <a:srgbClr val="FF66FF"/>
              </a:buClr>
              <a:buFont typeface="Wingdings" charset="0"/>
              <a:buChar char="ü"/>
              <a:defRPr/>
            </a:pPr>
            <a:r>
              <a:rPr lang="en-GB" b="1" dirty="0">
                <a:solidFill>
                  <a:srgbClr val="FFFFFF"/>
                </a:solidFill>
              </a:rPr>
              <a:t>Journal editors/cited in top-rated journals </a:t>
            </a:r>
            <a:r>
              <a:rPr lang="en-GB" sz="1800" b="1" dirty="0">
                <a:solidFill>
                  <a:srgbClr val="FF66FF"/>
                </a:solidFill>
              </a:rPr>
              <a:t>(</a:t>
            </a:r>
            <a:r>
              <a:rPr lang="en-GB" sz="1800" b="1" dirty="0" smtClean="0">
                <a:solidFill>
                  <a:srgbClr val="FF66FF"/>
                </a:solidFill>
              </a:rPr>
              <a:t>Tight </a:t>
            </a:r>
            <a:r>
              <a:rPr lang="en-GB" sz="1800" b="1" dirty="0">
                <a:solidFill>
                  <a:srgbClr val="FF66FF"/>
                </a:solidFill>
              </a:rPr>
              <a:t>2008). </a:t>
            </a:r>
          </a:p>
          <a:p>
            <a:pPr>
              <a:buClr>
                <a:srgbClr val="FF66FF"/>
              </a:buClr>
              <a:buFont typeface="Wingdings" charset="0"/>
              <a:buChar char="ü"/>
              <a:defRPr/>
            </a:pPr>
            <a:r>
              <a:rPr lang="en-GB" sz="2900" b="1" dirty="0">
                <a:solidFill>
                  <a:srgbClr val="FFFFFF"/>
                </a:solidFill>
              </a:rPr>
              <a:t>Principal investigators </a:t>
            </a:r>
            <a:r>
              <a:rPr lang="en-GB" sz="1800" b="1" dirty="0">
                <a:solidFill>
                  <a:srgbClr val="FF66FF"/>
                </a:solidFill>
              </a:rPr>
              <a:t>(</a:t>
            </a:r>
            <a:r>
              <a:rPr lang="en-GB" sz="1800" b="1" dirty="0" smtClean="0">
                <a:solidFill>
                  <a:srgbClr val="FF66FF"/>
                </a:solidFill>
              </a:rPr>
              <a:t>EC </a:t>
            </a:r>
            <a:r>
              <a:rPr lang="en-GB" sz="1800" b="1" dirty="0">
                <a:solidFill>
                  <a:srgbClr val="FF66FF"/>
                </a:solidFill>
              </a:rPr>
              <a:t>2011)</a:t>
            </a:r>
          </a:p>
          <a:p>
            <a:pPr>
              <a:buClr>
                <a:srgbClr val="FF66FF"/>
              </a:buClr>
              <a:buFont typeface="Wingdings" charset="0"/>
              <a:buChar char="ü"/>
              <a:defRPr/>
            </a:pPr>
            <a:r>
              <a:rPr lang="en-GB" b="1" dirty="0">
                <a:solidFill>
                  <a:srgbClr val="FFFFFF"/>
                </a:solidFill>
              </a:rPr>
              <a:t>On research boards</a:t>
            </a:r>
            <a:endParaRPr lang="en-GB" b="1" dirty="0">
              <a:solidFill>
                <a:srgbClr val="00FFFF"/>
              </a:solidFill>
            </a:endParaRPr>
          </a:p>
          <a:p>
            <a:pPr>
              <a:buClr>
                <a:srgbClr val="FF66FF"/>
              </a:buClr>
              <a:buFont typeface="Wingdings" charset="0"/>
              <a:buChar char="ü"/>
              <a:defRPr/>
            </a:pPr>
            <a:r>
              <a:rPr lang="en-GB" b="1" dirty="0">
                <a:solidFill>
                  <a:srgbClr val="FFFFFF"/>
                </a:solidFill>
              </a:rPr>
              <a:t>Awarded large grants </a:t>
            </a:r>
            <a:r>
              <a:rPr lang="en-GB" sz="2000" b="1" dirty="0">
                <a:solidFill>
                  <a:srgbClr val="FF66FF"/>
                </a:solidFill>
              </a:rPr>
              <a:t>(</a:t>
            </a:r>
            <a:r>
              <a:rPr lang="en-GB" sz="2000" b="1" dirty="0" smtClean="0">
                <a:solidFill>
                  <a:srgbClr val="FF66FF"/>
                </a:solidFill>
              </a:rPr>
              <a:t>Husu </a:t>
            </a:r>
            <a:r>
              <a:rPr lang="en-GB" sz="2000" b="1" dirty="0">
                <a:solidFill>
                  <a:srgbClr val="FF66FF"/>
                </a:solidFill>
              </a:rPr>
              <a:t>2014)</a:t>
            </a:r>
          </a:p>
          <a:p>
            <a:pPr>
              <a:buClr>
                <a:srgbClr val="FF66FF"/>
              </a:buClr>
              <a:buFont typeface="Wingdings" charset="0"/>
              <a:buChar char="ü"/>
              <a:defRPr/>
            </a:pPr>
            <a:r>
              <a:rPr lang="en-GB" b="1" dirty="0">
                <a:solidFill>
                  <a:srgbClr val="FFFFFF"/>
                </a:solidFill>
              </a:rPr>
              <a:t>Awarded research prizes</a:t>
            </a:r>
            <a:r>
              <a:rPr lang="en-GB" b="1" dirty="0">
                <a:solidFill>
                  <a:srgbClr val="00FFFF"/>
                </a:solidFill>
              </a:rPr>
              <a:t> </a:t>
            </a:r>
            <a:r>
              <a:rPr lang="en-GB" sz="1800" b="1" dirty="0">
                <a:solidFill>
                  <a:schemeClr val="hlink"/>
                </a:solidFill>
              </a:rPr>
              <a:t> </a:t>
            </a:r>
            <a:r>
              <a:rPr lang="en-GB" sz="1800" b="1" dirty="0">
                <a:solidFill>
                  <a:srgbClr val="FF66FF"/>
                </a:solidFill>
              </a:rPr>
              <a:t> (</a:t>
            </a:r>
            <a:r>
              <a:rPr lang="en-GB" sz="1800" b="1" dirty="0" smtClean="0">
                <a:solidFill>
                  <a:srgbClr val="FF66FF"/>
                </a:solidFill>
              </a:rPr>
              <a:t>Nikiforova</a:t>
            </a:r>
            <a:r>
              <a:rPr lang="en-GB" sz="1800" b="1" dirty="0">
                <a:solidFill>
                  <a:srgbClr val="FF66FF"/>
                </a:solidFill>
              </a:rPr>
              <a:t> </a:t>
            </a:r>
            <a:r>
              <a:rPr lang="en-GB" sz="1800" b="1" dirty="0" smtClean="0">
                <a:solidFill>
                  <a:srgbClr val="FF66FF"/>
                </a:solidFill>
              </a:rPr>
              <a:t>2011</a:t>
            </a:r>
            <a:r>
              <a:rPr lang="en-GB" sz="1800" b="1" dirty="0">
                <a:solidFill>
                  <a:srgbClr val="FF66FF"/>
                </a:solidFill>
              </a:rPr>
              <a:t>)</a:t>
            </a:r>
          </a:p>
          <a:p>
            <a:pPr>
              <a:buClr>
                <a:srgbClr val="FF66FF"/>
              </a:buClr>
              <a:buFont typeface="Wingdings" charset="2"/>
              <a:buChar char="ü"/>
              <a:defRPr/>
            </a:pPr>
            <a:r>
              <a:rPr lang="en-GB" sz="2900" b="1" dirty="0"/>
              <a:t>C</a:t>
            </a:r>
            <a:r>
              <a:rPr lang="en-GB" sz="2900" b="1" dirty="0" smtClean="0"/>
              <a:t>onference </a:t>
            </a:r>
            <a:r>
              <a:rPr lang="en-GB" sz="2900" b="1" dirty="0"/>
              <a:t>keynote speakers </a:t>
            </a:r>
            <a:r>
              <a:rPr lang="en-GB" sz="2000" b="1" dirty="0">
                <a:solidFill>
                  <a:srgbClr val="FF66FF"/>
                </a:solidFill>
              </a:rPr>
              <a:t>(</a:t>
            </a:r>
            <a:r>
              <a:rPr lang="en-US" sz="2000" b="1" dirty="0">
                <a:solidFill>
                  <a:srgbClr val="FF66FF"/>
                </a:solidFill>
              </a:rPr>
              <a:t>Schroeder et al</a:t>
            </a:r>
            <a:r>
              <a:rPr lang="en-US" sz="2000" b="1" dirty="0" smtClean="0">
                <a:solidFill>
                  <a:srgbClr val="FF66FF"/>
                </a:solidFill>
              </a:rPr>
              <a:t>. </a:t>
            </a:r>
            <a:r>
              <a:rPr lang="en-US" sz="2000" b="1" dirty="0">
                <a:solidFill>
                  <a:srgbClr val="FF66FF"/>
                </a:solidFill>
              </a:rPr>
              <a:t>2013</a:t>
            </a:r>
            <a:r>
              <a:rPr lang="en-GB" sz="2000" b="1" dirty="0">
                <a:solidFill>
                  <a:srgbClr val="FF66FF"/>
                </a:solidFill>
              </a:rPr>
              <a:t> </a:t>
            </a:r>
            <a:r>
              <a:rPr lang="en-GB" sz="2000" b="1" dirty="0" smtClean="0">
                <a:solidFill>
                  <a:srgbClr val="FF66FF"/>
                </a:solidFill>
              </a:rPr>
              <a:t>)</a:t>
            </a:r>
            <a:endParaRPr lang="en-GB" sz="2000" b="1" dirty="0">
              <a:solidFill>
                <a:srgbClr val="FF66FF"/>
              </a:solidFill>
            </a:endParaRPr>
          </a:p>
          <a:p>
            <a:pPr marL="0" indent="0">
              <a:buClr>
                <a:srgbClr val="FF66FF"/>
              </a:buClr>
              <a:buFontTx/>
              <a:buNone/>
              <a:defRPr/>
            </a:pPr>
            <a:r>
              <a:rPr lang="en-GB" b="1" dirty="0">
                <a:solidFill>
                  <a:srgbClr val="FF66FF"/>
                </a:solidFill>
              </a:rPr>
              <a:t>Women likely to be:</a:t>
            </a:r>
          </a:p>
          <a:p>
            <a:pPr>
              <a:buClr>
                <a:srgbClr val="FF66FF"/>
              </a:buClr>
              <a:buFont typeface="Wingdings" charset="2"/>
              <a:buChar char="ü"/>
              <a:defRPr/>
            </a:pPr>
            <a:r>
              <a:rPr lang="en-GB" b="1" dirty="0">
                <a:solidFill>
                  <a:srgbClr val="FFFFFF"/>
                </a:solidFill>
              </a:rPr>
              <a:t>Cast as unreliable </a:t>
            </a:r>
            <a:r>
              <a:rPr lang="en-GB" b="1" dirty="0"/>
              <a:t>knowers </a:t>
            </a:r>
            <a:r>
              <a:rPr lang="en-GB" b="1" dirty="0" smtClean="0">
                <a:solidFill>
                  <a:srgbClr val="E74CFF"/>
                </a:solidFill>
              </a:rPr>
              <a:t> </a:t>
            </a:r>
            <a:r>
              <a:rPr lang="en-GB" sz="1800" b="1" dirty="0">
                <a:solidFill>
                  <a:srgbClr val="E74CFF"/>
                </a:solidFill>
              </a:rPr>
              <a:t>(Code </a:t>
            </a:r>
            <a:r>
              <a:rPr lang="en-GB" sz="1800" b="1" dirty="0" smtClean="0">
                <a:solidFill>
                  <a:srgbClr val="E74CFF"/>
                </a:solidFill>
              </a:rPr>
              <a:t>1991; Longino</a:t>
            </a:r>
            <a:r>
              <a:rPr lang="en-GB" sz="1800" b="1" dirty="0">
                <a:solidFill>
                  <a:srgbClr val="E74CFF"/>
                </a:solidFill>
              </a:rPr>
              <a:t> </a:t>
            </a:r>
            <a:r>
              <a:rPr lang="en-GB" sz="1800" b="1" dirty="0" smtClean="0">
                <a:solidFill>
                  <a:srgbClr val="E74CFF"/>
                </a:solidFill>
              </a:rPr>
              <a:t>2010</a:t>
            </a:r>
            <a:r>
              <a:rPr lang="en-GB" sz="1800" b="1" dirty="0">
                <a:solidFill>
                  <a:srgbClr val="E74CFF"/>
                </a:solidFill>
              </a:rPr>
              <a:t>). </a:t>
            </a:r>
          </a:p>
        </p:txBody>
      </p:sp>
      <p:pic>
        <p:nvPicPr>
          <p:cNvPr id="6" name="Content Placeholder 5" descr="BU005915.pn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49745" r="-49745"/>
          <a:stretch>
            <a:fillRect/>
          </a:stretch>
        </p:blipFill>
        <p:spPr>
          <a:xfrm>
            <a:off x="457200" y="1600200"/>
            <a:ext cx="1904698" cy="4525963"/>
          </a:xfrm>
        </p:spPr>
      </p:pic>
    </p:spTree>
    <p:extLst>
      <p:ext uri="{BB962C8B-B14F-4D97-AF65-F5344CB8AC3E}">
        <p14:creationId xmlns:p14="http://schemas.microsoft.com/office/powerpoint/2010/main" val="219444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trips(down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strips(down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strips(down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strips(downLef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strips(downLeft)">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smtClean="0"/>
              <a:t>Absent </a:t>
            </a:r>
            <a:r>
              <a:rPr lang="en-GB" b="1" i="1" dirty="0"/>
              <a:t>Talent: Women in Research and Academic Leadership </a:t>
            </a:r>
            <a:r>
              <a:rPr lang="en-GB" sz="2200" b="1" dirty="0"/>
              <a:t>(2012-1013). </a:t>
            </a:r>
            <a:endParaRPr lang="en-US" sz="2200" b="1" dirty="0"/>
          </a:p>
        </p:txBody>
      </p:sp>
      <p:sp>
        <p:nvSpPr>
          <p:cNvPr id="3" name="Content Placeholder 2"/>
          <p:cNvSpPr>
            <a:spLocks noGrp="1"/>
          </p:cNvSpPr>
          <p:nvPr>
            <p:ph sz="half" idx="1"/>
          </p:nvPr>
        </p:nvSpPr>
        <p:spPr/>
        <p:txBody>
          <a:bodyPr>
            <a:normAutofit fontScale="85000" lnSpcReduction="20000"/>
          </a:bodyPr>
          <a:lstStyle/>
          <a:p>
            <a:pPr>
              <a:buClr>
                <a:srgbClr val="E74CFF"/>
              </a:buClr>
            </a:pPr>
            <a:r>
              <a:rPr lang="en-US" b="1" dirty="0" smtClean="0"/>
              <a:t>British Council Seminars </a:t>
            </a:r>
            <a:r>
              <a:rPr lang="en-GB" b="1" dirty="0" smtClean="0"/>
              <a:t>Hong </a:t>
            </a:r>
            <a:r>
              <a:rPr lang="en-GB" b="1" dirty="0"/>
              <a:t>Kong, Tokyo, and </a:t>
            </a:r>
            <a:r>
              <a:rPr lang="en-GB" b="1" dirty="0" smtClean="0"/>
              <a:t>Dubai. </a:t>
            </a:r>
          </a:p>
          <a:p>
            <a:pPr>
              <a:buClr>
                <a:srgbClr val="E74CFF"/>
              </a:buClr>
            </a:pPr>
            <a:endParaRPr lang="en-GB" b="1" dirty="0" smtClean="0"/>
          </a:p>
          <a:p>
            <a:pPr>
              <a:buClr>
                <a:srgbClr val="E74CFF"/>
              </a:buClr>
            </a:pPr>
            <a:r>
              <a:rPr lang="en-GB" b="1" dirty="0" smtClean="0"/>
              <a:t>Total of 72 participants from </a:t>
            </a:r>
            <a:r>
              <a:rPr lang="en-GB" b="1" dirty="0"/>
              <a:t>South and East Asia, the Middle East, North Africa, Australasia and </a:t>
            </a:r>
            <a:r>
              <a:rPr lang="en-GB" b="1" dirty="0" smtClean="0"/>
              <a:t>Europe.</a:t>
            </a:r>
          </a:p>
          <a:p>
            <a:pPr marL="0" indent="0">
              <a:buClr>
                <a:srgbClr val="E74CFF"/>
              </a:buClr>
              <a:buNone/>
            </a:pPr>
            <a:r>
              <a:rPr lang="en-GB" b="1" dirty="0" smtClean="0"/>
              <a:t> </a:t>
            </a:r>
          </a:p>
          <a:p>
            <a:pPr>
              <a:buClr>
                <a:srgbClr val="E74CFF"/>
              </a:buClr>
            </a:pPr>
            <a:r>
              <a:rPr lang="en-GB" b="1" dirty="0" smtClean="0"/>
              <a:t>20 surveys, 3 discussion groups, 3 panels, and 13 presentations).</a:t>
            </a:r>
          </a:p>
          <a:p>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GB" b="1" dirty="0" smtClean="0"/>
              <a:t>Narration of </a:t>
            </a:r>
            <a:r>
              <a:rPr lang="en-GB" b="1" dirty="0"/>
              <a:t>stories </a:t>
            </a:r>
            <a:r>
              <a:rPr lang="en-GB" b="1" dirty="0" smtClean="0"/>
              <a:t>of women’s:</a:t>
            </a:r>
          </a:p>
          <a:p>
            <a:pPr>
              <a:buClr>
                <a:srgbClr val="E74CFF"/>
              </a:buClr>
            </a:pPr>
            <a:endParaRPr lang="en-GB" b="1" dirty="0" smtClean="0"/>
          </a:p>
          <a:p>
            <a:pPr>
              <a:buClr>
                <a:srgbClr val="E74CFF"/>
              </a:buClr>
            </a:pPr>
            <a:r>
              <a:rPr lang="en-GB" b="1" dirty="0"/>
              <a:t>P</a:t>
            </a:r>
            <a:r>
              <a:rPr lang="en-GB" b="1" dirty="0" smtClean="0"/>
              <a:t>recarity </a:t>
            </a:r>
          </a:p>
          <a:p>
            <a:pPr>
              <a:buClr>
                <a:srgbClr val="E74CFF"/>
              </a:buClr>
            </a:pPr>
            <a:r>
              <a:rPr lang="en-GB" b="1" dirty="0"/>
              <a:t>U</a:t>
            </a:r>
            <a:r>
              <a:rPr lang="en-GB" b="1" dirty="0" smtClean="0"/>
              <a:t>nbelonging </a:t>
            </a:r>
          </a:p>
          <a:p>
            <a:pPr>
              <a:buClr>
                <a:srgbClr val="E74CFF"/>
              </a:buClr>
            </a:pPr>
            <a:r>
              <a:rPr lang="en-GB" b="1" dirty="0" smtClean="0"/>
              <a:t>Exclusion</a:t>
            </a:r>
          </a:p>
          <a:p>
            <a:pPr>
              <a:buClr>
                <a:srgbClr val="E74CFF"/>
              </a:buClr>
            </a:pPr>
            <a:r>
              <a:rPr lang="en-GB" b="1" dirty="0" smtClean="0"/>
              <a:t>Lack of research authority/ credibility</a:t>
            </a:r>
          </a:p>
          <a:p>
            <a:pPr>
              <a:buClr>
                <a:srgbClr val="E74CFF"/>
              </a:buClr>
            </a:pPr>
            <a:r>
              <a:rPr lang="en-GB" b="1" dirty="0" smtClean="0"/>
              <a:t>Affective economy e.g. pride, shame, humiliation, guilt, fear.</a:t>
            </a:r>
          </a:p>
          <a:p>
            <a:endParaRPr lang="en-GB" dirty="0"/>
          </a:p>
        </p:txBody>
      </p:sp>
    </p:spTree>
    <p:extLst>
      <p:ext uri="{BB962C8B-B14F-4D97-AF65-F5344CB8AC3E}">
        <p14:creationId xmlns:p14="http://schemas.microsoft.com/office/powerpoint/2010/main" val="1678335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strips(down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strips(down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strips(down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strips(down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strips(downLeft)">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strips(downLeft)">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4064"/>
          </a:xfrm>
        </p:spPr>
        <p:txBody>
          <a:bodyPr>
            <a:normAutofit fontScale="90000"/>
          </a:bodyPr>
          <a:lstStyle/>
          <a:p>
            <a:r>
              <a:rPr lang="en-GB" b="1" dirty="0" smtClean="0"/>
              <a:t>Do Women Matter </a:t>
            </a:r>
            <a:r>
              <a:rPr lang="en-GB" b="1" dirty="0"/>
              <a:t>in the </a:t>
            </a:r>
            <a:r>
              <a:rPr lang="en-GB" b="1" dirty="0" smtClean="0"/>
              <a:t>Research Economy? </a:t>
            </a:r>
            <a:endParaRPr lang="en-US" b="1" dirty="0"/>
          </a:p>
        </p:txBody>
      </p:sp>
      <p:sp>
        <p:nvSpPr>
          <p:cNvPr id="3" name="Content Placeholder 2"/>
          <p:cNvSpPr>
            <a:spLocks noGrp="1"/>
          </p:cNvSpPr>
          <p:nvPr>
            <p:ph sz="half" idx="1"/>
          </p:nvPr>
        </p:nvSpPr>
        <p:spPr>
          <a:xfrm>
            <a:off x="457200" y="1600200"/>
            <a:ext cx="4038600" cy="5657816"/>
          </a:xfrm>
        </p:spPr>
        <p:txBody>
          <a:bodyPr>
            <a:normAutofit fontScale="62500" lnSpcReduction="20000"/>
          </a:bodyPr>
          <a:lstStyle/>
          <a:p>
            <a:pPr marL="0" indent="0">
              <a:buNone/>
            </a:pPr>
            <a:r>
              <a:rPr lang="en-GB" b="1" dirty="0" smtClean="0">
                <a:solidFill>
                  <a:srgbClr val="E74CFF"/>
                </a:solidFill>
              </a:rPr>
              <a:t>Research Authority Does not Stick to Women</a:t>
            </a:r>
            <a:r>
              <a:rPr lang="en-GB" b="1" dirty="0">
                <a:solidFill>
                  <a:srgbClr val="E74CFF"/>
                </a:solidFill>
              </a:rPr>
              <a:t> </a:t>
            </a:r>
            <a:endParaRPr lang="en-GB" b="1" dirty="0" smtClean="0">
              <a:solidFill>
                <a:srgbClr val="E74CFF"/>
              </a:solidFill>
            </a:endParaRPr>
          </a:p>
          <a:p>
            <a:pPr marL="0" indent="0">
              <a:buNone/>
            </a:pPr>
            <a:endParaRPr lang="en-GB" b="1" dirty="0">
              <a:solidFill>
                <a:srgbClr val="E74CFF"/>
              </a:solidFill>
            </a:endParaRPr>
          </a:p>
          <a:p>
            <a:pPr marL="0" indent="0">
              <a:buNone/>
            </a:pPr>
            <a:r>
              <a:rPr lang="en-GB" b="1" i="1" dirty="0"/>
              <a:t>It is the mindset of the organisation that senior positions should only be held by male colleagues and the perception that conducting research is a ‘masculine’ job which can be carried out better by male </a:t>
            </a:r>
            <a:r>
              <a:rPr lang="en-GB" b="1" i="1" dirty="0" smtClean="0"/>
              <a:t>researchers </a:t>
            </a:r>
            <a:r>
              <a:rPr lang="en-GB" sz="2200" b="1" dirty="0" smtClean="0">
                <a:solidFill>
                  <a:srgbClr val="E74CFF"/>
                </a:solidFill>
              </a:rPr>
              <a:t>(Malaysian woman academic). </a:t>
            </a:r>
          </a:p>
          <a:p>
            <a:endParaRPr lang="en-GB" b="1" dirty="0">
              <a:solidFill>
                <a:srgbClr val="E74CFF"/>
              </a:solidFill>
            </a:endParaRPr>
          </a:p>
          <a:p>
            <a:pPr marL="0" indent="0">
              <a:buNone/>
            </a:pPr>
            <a:r>
              <a:rPr lang="en-GB" b="1" dirty="0" smtClean="0">
                <a:solidFill>
                  <a:srgbClr val="E74CFF"/>
                </a:solidFill>
              </a:rPr>
              <a:t>Exclusionary Practices</a:t>
            </a:r>
          </a:p>
          <a:p>
            <a:endParaRPr lang="en-GB" b="1" dirty="0">
              <a:solidFill>
                <a:srgbClr val="E74CFF"/>
              </a:solidFill>
            </a:endParaRPr>
          </a:p>
          <a:p>
            <a:pPr marL="0" indent="0">
              <a:buNone/>
            </a:pPr>
            <a:r>
              <a:rPr lang="en-GB" b="1" i="1" dirty="0"/>
              <a:t>Quite often editing roles aren’t advertised, you are tapped on the shoulder ... there are many other things: the narrative, the discourse, that impede </a:t>
            </a:r>
            <a:r>
              <a:rPr lang="en-GB" b="1" i="1" dirty="0" smtClean="0"/>
              <a:t>women </a:t>
            </a:r>
            <a:r>
              <a:rPr lang="en-GB" sz="2200" b="1" dirty="0" smtClean="0">
                <a:solidFill>
                  <a:srgbClr val="E74CFF"/>
                </a:solidFill>
              </a:rPr>
              <a:t>(British woman academic). </a:t>
            </a:r>
            <a:endParaRPr lang="en-GB" sz="2200" b="1" dirty="0">
              <a:solidFill>
                <a:srgbClr val="E74CFF"/>
              </a:solidFill>
            </a:endParaRPr>
          </a:p>
          <a:p>
            <a:endParaRPr lang="en-GB" dirty="0">
              <a:solidFill>
                <a:srgbClr val="E74CFF"/>
              </a:solidFill>
            </a:endParaRPr>
          </a:p>
          <a:p>
            <a:endParaRPr lang="en-US" dirty="0"/>
          </a:p>
        </p:txBody>
      </p:sp>
      <p:sp>
        <p:nvSpPr>
          <p:cNvPr id="4" name="Content Placeholder 3"/>
          <p:cNvSpPr>
            <a:spLocks noGrp="1"/>
          </p:cNvSpPr>
          <p:nvPr>
            <p:ph sz="half" idx="2"/>
          </p:nvPr>
        </p:nvSpPr>
        <p:spPr/>
        <p:txBody>
          <a:bodyPr>
            <a:normAutofit fontScale="62500" lnSpcReduction="20000"/>
          </a:bodyPr>
          <a:lstStyle/>
          <a:p>
            <a:pPr marL="0" indent="0">
              <a:buNone/>
            </a:pPr>
            <a:r>
              <a:rPr lang="en-US" b="1" dirty="0" smtClean="0">
                <a:solidFill>
                  <a:srgbClr val="E74CFF"/>
                </a:solidFill>
              </a:rPr>
              <a:t>Domestic Labour</a:t>
            </a:r>
          </a:p>
          <a:p>
            <a:endParaRPr lang="en-US" b="1" dirty="0"/>
          </a:p>
          <a:p>
            <a:pPr marL="0" indent="0">
              <a:buNone/>
            </a:pPr>
            <a:r>
              <a:rPr lang="en-GB" b="1" i="1" dirty="0" smtClean="0"/>
              <a:t>Women are found in low </a:t>
            </a:r>
            <a:r>
              <a:rPr lang="en-GB" b="1" i="1" dirty="0"/>
              <a:t>professional titles, low-level management and administrative positions, most of them are responsible for student </a:t>
            </a:r>
            <a:r>
              <a:rPr lang="en-GB" b="1" i="1" dirty="0" smtClean="0"/>
              <a:t>affairs </a:t>
            </a:r>
            <a:r>
              <a:rPr lang="en-GB" sz="2200" b="1" dirty="0" smtClean="0">
                <a:solidFill>
                  <a:srgbClr val="E74CFF"/>
                </a:solidFill>
              </a:rPr>
              <a:t>(Chinese woman academic).</a:t>
            </a:r>
          </a:p>
          <a:p>
            <a:endParaRPr lang="en-GB" b="1" dirty="0">
              <a:solidFill>
                <a:srgbClr val="E74CFF"/>
              </a:solidFill>
            </a:endParaRPr>
          </a:p>
          <a:p>
            <a:pPr marL="0" indent="0">
              <a:buNone/>
            </a:pPr>
            <a:r>
              <a:rPr lang="en-GB" b="1" dirty="0" smtClean="0">
                <a:solidFill>
                  <a:srgbClr val="E74CFF"/>
                </a:solidFill>
              </a:rPr>
              <a:t>Gendered Networks and Lack Sponsorship from Neo-Liberal Winners</a:t>
            </a:r>
          </a:p>
          <a:p>
            <a:endParaRPr lang="en-GB" b="1" dirty="0" smtClean="0">
              <a:solidFill>
                <a:srgbClr val="E74CFF"/>
              </a:solidFill>
            </a:endParaRPr>
          </a:p>
          <a:p>
            <a:pPr marL="0" indent="0">
              <a:buNone/>
            </a:pPr>
            <a:r>
              <a:rPr lang="en-GB" b="1" i="1" dirty="0"/>
              <a:t>It also requires the capacity to play politics, be aligned with the right people, get publications in the right journals and win research </a:t>
            </a:r>
            <a:r>
              <a:rPr lang="en-GB" b="1" i="1" dirty="0" smtClean="0"/>
              <a:t>grants</a:t>
            </a:r>
            <a:r>
              <a:rPr lang="en-GB" b="1" i="1" dirty="0"/>
              <a:t> </a:t>
            </a:r>
            <a:r>
              <a:rPr lang="en-GB" sz="2200" b="1" dirty="0" smtClean="0">
                <a:solidFill>
                  <a:srgbClr val="E74CFF"/>
                </a:solidFill>
              </a:rPr>
              <a:t>(Australian woman academic).</a:t>
            </a:r>
            <a:endParaRPr lang="en-GB" sz="2200" b="1" dirty="0">
              <a:solidFill>
                <a:srgbClr val="E74CFF"/>
              </a:solidFill>
            </a:endParaRPr>
          </a:p>
          <a:p>
            <a:endParaRPr lang="en-GB" dirty="0">
              <a:solidFill>
                <a:srgbClr val="E74CFF"/>
              </a:solidFill>
            </a:endParaRPr>
          </a:p>
          <a:p>
            <a:endParaRPr lang="en-GB" dirty="0">
              <a:solidFill>
                <a:srgbClr val="E74CFF"/>
              </a:solidFill>
            </a:endParaRPr>
          </a:p>
          <a:p>
            <a:endParaRPr lang="en-US" dirty="0"/>
          </a:p>
        </p:txBody>
      </p:sp>
    </p:spTree>
    <p:extLst>
      <p:ext uri="{BB962C8B-B14F-4D97-AF65-F5344CB8AC3E}">
        <p14:creationId xmlns:p14="http://schemas.microsoft.com/office/powerpoint/2010/main" val="3119160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dissolv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dissolv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dissolv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dissolv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236722"/>
          </a:xfrm>
        </p:spPr>
        <p:txBody>
          <a:bodyPr>
            <a:noAutofit/>
          </a:bodyPr>
          <a:lstStyle/>
          <a:p>
            <a:r>
              <a:rPr lang="en-US" sz="4000" b="1" dirty="0" smtClean="0"/>
              <a:t>In Summary</a:t>
            </a:r>
            <a:endParaRPr lang="en-US" sz="4000" b="1" dirty="0"/>
          </a:p>
        </p:txBody>
      </p:sp>
      <p:sp>
        <p:nvSpPr>
          <p:cNvPr id="4" name="Content Placeholder 3"/>
          <p:cNvSpPr>
            <a:spLocks noGrp="1"/>
          </p:cNvSpPr>
          <p:nvPr>
            <p:ph sz="half" idx="2"/>
          </p:nvPr>
        </p:nvSpPr>
        <p:spPr>
          <a:xfrm>
            <a:off x="3628735" y="511360"/>
            <a:ext cx="5308890" cy="6618783"/>
          </a:xfrm>
        </p:spPr>
        <p:txBody>
          <a:bodyPr>
            <a:normAutofit fontScale="32500" lnSpcReduction="20000"/>
          </a:bodyPr>
          <a:lstStyle/>
          <a:p>
            <a:pPr>
              <a:buClr>
                <a:srgbClr val="E74CFF"/>
              </a:buClr>
            </a:pPr>
            <a:endParaRPr lang="en-US" sz="4900" b="1" dirty="0" smtClean="0"/>
          </a:p>
          <a:p>
            <a:pPr>
              <a:buClr>
                <a:srgbClr val="E74CFF"/>
              </a:buClr>
            </a:pPr>
            <a:r>
              <a:rPr lang="en-US" sz="4900" b="1" dirty="0" smtClean="0"/>
              <a:t>Research </a:t>
            </a:r>
            <a:r>
              <a:rPr lang="en-US" sz="4900" b="1" dirty="0"/>
              <a:t>and researcher identities are </a:t>
            </a:r>
            <a:r>
              <a:rPr lang="en-US" sz="4900" b="1" dirty="0" smtClean="0"/>
              <a:t>constructed/ </a:t>
            </a:r>
            <a:r>
              <a:rPr lang="en-US" sz="4900" b="1" dirty="0"/>
              <a:t>reinforced via the optics and apparatus of neo-</a:t>
            </a:r>
            <a:r>
              <a:rPr lang="en-US" sz="4900" b="1" dirty="0" smtClean="0"/>
              <a:t>liberalism.</a:t>
            </a:r>
          </a:p>
          <a:p>
            <a:pPr marL="0" indent="0">
              <a:buClr>
                <a:srgbClr val="E74CFF"/>
              </a:buClr>
              <a:buNone/>
            </a:pPr>
            <a:r>
              <a:rPr lang="en-GB" sz="4900" b="1" dirty="0" smtClean="0"/>
              <a:t> </a:t>
            </a:r>
            <a:endParaRPr lang="en-GB" sz="4900" b="1" dirty="0"/>
          </a:p>
          <a:p>
            <a:pPr>
              <a:buClr>
                <a:srgbClr val="E74CFF"/>
              </a:buClr>
            </a:pPr>
            <a:r>
              <a:rPr lang="en-GB" sz="4900" b="1" dirty="0" smtClean="0"/>
              <a:t>The </a:t>
            </a:r>
            <a:r>
              <a:rPr lang="en-GB" sz="4900" b="1" dirty="0"/>
              <a:t>empty </a:t>
            </a:r>
            <a:r>
              <a:rPr lang="en-GB" sz="4900" b="1" dirty="0" smtClean="0"/>
              <a:t>signifiers of excellence/merit are invoked.</a:t>
            </a:r>
          </a:p>
          <a:p>
            <a:pPr>
              <a:buClr>
                <a:srgbClr val="E74CFF"/>
              </a:buClr>
            </a:pPr>
            <a:endParaRPr lang="en-GB" sz="4900" b="1" dirty="0"/>
          </a:p>
          <a:p>
            <a:pPr>
              <a:buClr>
                <a:srgbClr val="E74CFF"/>
              </a:buClr>
            </a:pPr>
            <a:r>
              <a:rPr lang="en-GB" sz="4900" b="1" dirty="0"/>
              <a:t>V</a:t>
            </a:r>
            <a:r>
              <a:rPr lang="en-GB" sz="4900" b="1" dirty="0" smtClean="0"/>
              <a:t>alue </a:t>
            </a:r>
            <a:r>
              <a:rPr lang="en-GB" sz="4900" b="1" dirty="0"/>
              <a:t>indicators </a:t>
            </a:r>
            <a:r>
              <a:rPr lang="en-GB" sz="4900" b="1" dirty="0" smtClean="0"/>
              <a:t>are unstable</a:t>
            </a:r>
            <a:r>
              <a:rPr lang="en-GB" sz="4900" b="1" dirty="0"/>
              <a:t>, transitory, contingent, contextualised and highly gendered. </a:t>
            </a:r>
            <a:endParaRPr lang="en-GB" sz="4900" b="1" dirty="0" smtClean="0"/>
          </a:p>
          <a:p>
            <a:pPr>
              <a:buClr>
                <a:srgbClr val="E74CFF"/>
              </a:buClr>
            </a:pPr>
            <a:endParaRPr lang="en-GB" sz="4900" b="1" dirty="0" smtClean="0"/>
          </a:p>
          <a:p>
            <a:pPr>
              <a:buClr>
                <a:srgbClr val="E74CFF"/>
              </a:buClr>
            </a:pPr>
            <a:r>
              <a:rPr lang="en-GB" sz="4900" b="1" dirty="0" smtClean="0"/>
              <a:t>Knowledge </a:t>
            </a:r>
            <a:r>
              <a:rPr lang="en-GB" sz="4900" b="1" dirty="0"/>
              <a:t>production, </a:t>
            </a:r>
            <a:r>
              <a:rPr lang="en-GB" sz="4900" b="1" dirty="0" smtClean="0"/>
              <a:t>custody, </a:t>
            </a:r>
            <a:r>
              <a:rPr lang="en-GB" sz="4900" b="1" dirty="0"/>
              <a:t>dissemination processes purport to be neutral and objective, but overlap with social and policy hierarchies. </a:t>
            </a:r>
            <a:endParaRPr lang="en-GB" sz="4900" b="1" dirty="0" smtClean="0"/>
          </a:p>
          <a:p>
            <a:pPr marL="0" indent="0">
              <a:buClr>
                <a:srgbClr val="E74CFF"/>
              </a:buClr>
              <a:buNone/>
            </a:pPr>
            <a:endParaRPr lang="en-GB" sz="4900" b="1" dirty="0" smtClean="0"/>
          </a:p>
          <a:p>
            <a:pPr>
              <a:buClr>
                <a:srgbClr val="E74CFF"/>
              </a:buClr>
            </a:pPr>
            <a:r>
              <a:rPr lang="en-GB" sz="4900" b="1" dirty="0" smtClean="0"/>
              <a:t>How to resist </a:t>
            </a:r>
            <a:r>
              <a:rPr lang="en-GB" sz="4900" b="1" dirty="0"/>
              <a:t>co-option by narrow research policy </a:t>
            </a:r>
            <a:r>
              <a:rPr lang="en-GB" sz="4900" b="1" dirty="0" smtClean="0"/>
              <a:t>agendas?</a:t>
            </a:r>
          </a:p>
          <a:p>
            <a:pPr>
              <a:buClr>
                <a:srgbClr val="E74CFF"/>
              </a:buClr>
            </a:pPr>
            <a:endParaRPr lang="en-GB" sz="4900" b="1" dirty="0"/>
          </a:p>
          <a:p>
            <a:pPr>
              <a:buClr>
                <a:srgbClr val="E74CFF"/>
              </a:buClr>
            </a:pPr>
            <a:r>
              <a:rPr lang="en-GB" sz="4900" b="1" dirty="0" smtClean="0"/>
              <a:t>How to ensure the future of feminist research?</a:t>
            </a:r>
          </a:p>
          <a:p>
            <a:pPr>
              <a:buClr>
                <a:srgbClr val="E74CFF"/>
              </a:buClr>
            </a:pPr>
            <a:endParaRPr lang="en-GB" sz="4900" b="1" dirty="0" smtClean="0"/>
          </a:p>
          <a:p>
            <a:pPr>
              <a:buClr>
                <a:srgbClr val="E74CFF"/>
              </a:buClr>
            </a:pPr>
            <a:r>
              <a:rPr lang="en-GB" sz="4900" b="1" dirty="0" smtClean="0"/>
              <a:t>How to materialise women’s research identities?</a:t>
            </a:r>
          </a:p>
          <a:p>
            <a:pPr>
              <a:buClr>
                <a:srgbClr val="E74CFF"/>
              </a:buClr>
            </a:pPr>
            <a:endParaRPr lang="en-GB" sz="4900" b="1" dirty="0"/>
          </a:p>
          <a:p>
            <a:pPr>
              <a:buClr>
                <a:srgbClr val="E74CFF"/>
              </a:buClr>
            </a:pPr>
            <a:r>
              <a:rPr lang="en-GB" sz="4900" b="1" dirty="0"/>
              <a:t>Barad </a:t>
            </a:r>
            <a:r>
              <a:rPr lang="en-GB" sz="4300" b="1" dirty="0">
                <a:solidFill>
                  <a:srgbClr val="E74CFF"/>
                </a:solidFill>
              </a:rPr>
              <a:t>(2010: 257) </a:t>
            </a:r>
            <a:r>
              <a:rPr lang="en-GB" sz="4900" b="1" dirty="0"/>
              <a:t>suggests that ‘</a:t>
            </a:r>
            <a:r>
              <a:rPr lang="en-US" sz="4900" b="1" dirty="0"/>
              <a:t>We inherit the future, not just the past.’ </a:t>
            </a:r>
            <a:endParaRPr lang="en-US" sz="4900" b="1" dirty="0" smtClean="0"/>
          </a:p>
          <a:p>
            <a:pPr>
              <a:buClr>
                <a:srgbClr val="E74CFF"/>
              </a:buClr>
            </a:pPr>
            <a:endParaRPr lang="en-US" sz="4900" b="1" dirty="0" smtClean="0"/>
          </a:p>
          <a:p>
            <a:pPr>
              <a:buClr>
                <a:srgbClr val="E74CFF"/>
              </a:buClr>
            </a:pPr>
            <a:r>
              <a:rPr lang="en-US" sz="4900" b="1" dirty="0" smtClean="0"/>
              <a:t>What </a:t>
            </a:r>
            <a:r>
              <a:rPr lang="en-US" sz="4900" b="1" dirty="0"/>
              <a:t>foundations are current practices, exclusions and disqualifications laying for future knowledge?</a:t>
            </a:r>
            <a:endParaRPr lang="en-GB" sz="4900" b="1" dirty="0"/>
          </a:p>
          <a:p>
            <a:pPr marL="0" indent="0">
              <a:buNone/>
            </a:pPr>
            <a:r>
              <a:rPr lang="en-GB" b="1" dirty="0"/>
              <a:t> </a:t>
            </a:r>
            <a:endParaRPr lang="en-GB" dirty="0"/>
          </a:p>
          <a:p>
            <a:endParaRPr lang="en-GB" dirty="0"/>
          </a:p>
        </p:txBody>
      </p:sp>
      <p:sp>
        <p:nvSpPr>
          <p:cNvPr id="3" name="Content Placeholder 2"/>
          <p:cNvSpPr>
            <a:spLocks noGrp="1"/>
          </p:cNvSpPr>
          <p:nvPr>
            <p:ph sz="half" idx="1"/>
          </p:nvPr>
        </p:nvSpPr>
        <p:spPr>
          <a:xfrm>
            <a:off x="457200" y="1600200"/>
            <a:ext cx="3023087" cy="4525963"/>
          </a:xfrm>
        </p:spPr>
        <p:txBody>
          <a:bodyPr>
            <a:normAutofit fontScale="32500" lnSpcReduction="20000"/>
          </a:bodyPr>
          <a:lstStyle/>
          <a:p>
            <a:endParaRPr lang="en-US" dirty="0"/>
          </a:p>
          <a:p>
            <a:endParaRPr lang="en-US" dirty="0"/>
          </a:p>
        </p:txBody>
      </p:sp>
      <p:pic>
        <p:nvPicPr>
          <p:cNvPr id="6" name="Picture 5"/>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0402" y="874261"/>
            <a:ext cx="3348333" cy="5525989"/>
          </a:xfrm>
          <a:prstGeom prst="rect">
            <a:avLst/>
          </a:prstGeom>
          <a:noFill/>
          <a:ln>
            <a:noFill/>
          </a:ln>
        </p:spPr>
      </p:pic>
    </p:spTree>
    <p:extLst>
      <p:ext uri="{BB962C8B-B14F-4D97-AF65-F5344CB8AC3E}">
        <p14:creationId xmlns:p14="http://schemas.microsoft.com/office/powerpoint/2010/main" val="1434434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strips(down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strips(downLeft)">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strips(downLeft)">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strips(downLeft)">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strips(downLeft)">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strips(downLeft)">
                                      <p:cBhvr>
                                        <p:cTn id="42" dur="500"/>
                                        <p:tgtEl>
                                          <p:spTgt spid="4">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animEffect transition="in" filter="strips(downLeft)">
                                      <p:cBhvr>
                                        <p:cTn id="47" dur="500"/>
                                        <p:tgtEl>
                                          <p:spTgt spid="4">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4">
                                            <p:txEl>
                                              <p:pRg st="17" end="17"/>
                                            </p:txEl>
                                          </p:spTgt>
                                        </p:tgtEl>
                                        <p:attrNameLst>
                                          <p:attrName>style.visibility</p:attrName>
                                        </p:attrNameLst>
                                      </p:cBhvr>
                                      <p:to>
                                        <p:strVal val="visible"/>
                                      </p:to>
                                    </p:set>
                                    <p:animEffect transition="in" filter="strips(downLeft)">
                                      <p:cBhvr>
                                        <p:cTn id="52" dur="500"/>
                                        <p:tgtEl>
                                          <p:spTgt spid="4">
                                            <p:txEl>
                                              <p:pRg st="17" end="1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4">
                                            <p:txEl>
                                              <p:pRg st="18" end="18"/>
                                            </p:txEl>
                                          </p:spTgt>
                                        </p:tgtEl>
                                        <p:attrNameLst>
                                          <p:attrName>style.visibility</p:attrName>
                                        </p:attrNameLst>
                                      </p:cBhvr>
                                      <p:to>
                                        <p:strVal val="visible"/>
                                      </p:to>
                                    </p:set>
                                    <p:animEffect transition="in" filter="strips(downLeft)">
                                      <p:cBhvr>
                                        <p:cTn id="57" dur="5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3218"/>
          </a:xfrm>
        </p:spPr>
        <p:txBody>
          <a:bodyPr>
            <a:normAutofit fontScale="90000"/>
          </a:bodyPr>
          <a:lstStyle/>
          <a:p>
            <a:r>
              <a:rPr lang="en-US" b="1" dirty="0"/>
              <a:t>Follow Up?</a:t>
            </a:r>
            <a:endParaRPr lang="en-US" dirty="0"/>
          </a:p>
        </p:txBody>
      </p:sp>
      <p:sp>
        <p:nvSpPr>
          <p:cNvPr id="3" name="Content Placeholder 2"/>
          <p:cNvSpPr>
            <a:spLocks noGrp="1"/>
          </p:cNvSpPr>
          <p:nvPr>
            <p:ph sz="half" idx="1"/>
          </p:nvPr>
        </p:nvSpPr>
        <p:spPr>
          <a:xfrm>
            <a:off x="457200" y="725802"/>
            <a:ext cx="5200328" cy="5839403"/>
          </a:xfrm>
        </p:spPr>
        <p:txBody>
          <a:bodyPr>
            <a:noAutofit/>
          </a:bodyPr>
          <a:lstStyle/>
          <a:p>
            <a:pPr lvl="0">
              <a:buClr>
                <a:srgbClr val="E74CFF"/>
              </a:buClr>
            </a:pPr>
            <a:r>
              <a:rPr lang="en-US" sz="1400" b="1" dirty="0">
                <a:latin typeface="+mj-lt"/>
              </a:rPr>
              <a:t>Morley, L. (2015) Troubling Intra-Actions: Gender, Neo-liberalism and Research in the Global Academy. </a:t>
            </a:r>
            <a:r>
              <a:rPr lang="en-US" sz="1400" b="1" i="1" dirty="0">
                <a:latin typeface="+mj-lt"/>
              </a:rPr>
              <a:t>Journal of Education Policy</a:t>
            </a:r>
            <a:r>
              <a:rPr lang="en-US" sz="1400" b="1" dirty="0">
                <a:latin typeface="+mj-lt"/>
              </a:rPr>
              <a:t>. </a:t>
            </a:r>
            <a:r>
              <a:rPr lang="en-US" sz="1400" dirty="0"/>
              <a:t>http://dx.doi.org/10.1080/02680939.2015.1062919</a:t>
            </a:r>
            <a:r>
              <a:rPr lang="en-GB" sz="1400" dirty="0"/>
              <a:t> </a:t>
            </a:r>
            <a:endParaRPr lang="en-US" sz="1400" b="1" dirty="0" smtClean="0">
              <a:latin typeface="+mj-lt"/>
            </a:endParaRPr>
          </a:p>
          <a:p>
            <a:pPr lvl="0">
              <a:buClr>
                <a:srgbClr val="E74CFF"/>
              </a:buClr>
            </a:pPr>
            <a:endParaRPr lang="en-US" sz="1400" b="1" dirty="0" smtClean="0">
              <a:latin typeface="+mj-lt"/>
            </a:endParaRPr>
          </a:p>
          <a:p>
            <a:pPr lvl="0">
              <a:buClr>
                <a:srgbClr val="E74CFF"/>
              </a:buClr>
            </a:pPr>
            <a:r>
              <a:rPr lang="en-US" sz="1400" b="1" dirty="0" smtClean="0">
                <a:latin typeface="+mj-lt"/>
              </a:rPr>
              <a:t>Morley</a:t>
            </a:r>
            <a:r>
              <a:rPr lang="en-US" sz="1400" b="1" dirty="0">
                <a:latin typeface="+mj-lt"/>
              </a:rPr>
              <a:t>, L. et al. (in press, 2015) </a:t>
            </a:r>
            <a:r>
              <a:rPr lang="en-GB" sz="1400" b="1" dirty="0">
                <a:latin typeface="+mj-lt"/>
              </a:rPr>
              <a:t>Managing Modern Malaysia: Women in Higher Education Leadership. In, </a:t>
            </a:r>
            <a:r>
              <a:rPr lang="en-AU" sz="1400" b="1" dirty="0">
                <a:latin typeface="+mj-lt"/>
              </a:rPr>
              <a:t>Eggins, H. </a:t>
            </a:r>
            <a:r>
              <a:rPr lang="en-AU" sz="1400" b="1" dirty="0" smtClean="0">
                <a:latin typeface="+mj-lt"/>
              </a:rPr>
              <a:t>(</a:t>
            </a:r>
            <a:r>
              <a:rPr lang="en-AU" sz="1400" b="1" dirty="0">
                <a:latin typeface="+mj-lt"/>
              </a:rPr>
              <a:t>Ed) </a:t>
            </a:r>
            <a:r>
              <a:rPr lang="en-GB" sz="1400" b="1" i="1" dirty="0">
                <a:latin typeface="+mj-lt"/>
              </a:rPr>
              <a:t>The Changing Role of Women in Higher Education: Academic and Leadership Challenges</a:t>
            </a:r>
            <a:r>
              <a:rPr lang="en-GB" sz="1400" b="1" dirty="0">
                <a:latin typeface="+mj-lt"/>
              </a:rPr>
              <a:t>. Dordrecht: Springer Publications. </a:t>
            </a:r>
          </a:p>
          <a:p>
            <a:pPr marL="0" indent="0">
              <a:buClr>
                <a:srgbClr val="E74CFF"/>
              </a:buClr>
              <a:buFontTx/>
              <a:buNone/>
              <a:defRPr/>
            </a:pPr>
            <a:endParaRPr lang="en-GB" sz="1400" b="1" dirty="0">
              <a:solidFill>
                <a:schemeClr val="tx2"/>
              </a:solidFill>
              <a:latin typeface="+mj-lt"/>
            </a:endParaRPr>
          </a:p>
          <a:p>
            <a:pPr>
              <a:buClr>
                <a:srgbClr val="E74CFF"/>
              </a:buClr>
              <a:defRPr/>
            </a:pPr>
            <a:r>
              <a:rPr lang="en-GB" sz="1400" b="1" dirty="0">
                <a:solidFill>
                  <a:srgbClr val="FFFFFF"/>
                </a:solidFill>
                <a:latin typeface="+mj-lt"/>
              </a:rPr>
              <a:t>Morley, L. (I2014) Lost Leaders: Women in the Global Academy. </a:t>
            </a:r>
            <a:r>
              <a:rPr lang="en-GB" sz="1400" b="1" i="1" dirty="0">
                <a:solidFill>
                  <a:srgbClr val="FFFFFF"/>
                </a:solidFill>
                <a:latin typeface="+mj-lt"/>
              </a:rPr>
              <a:t>Higher Education Research and Development </a:t>
            </a:r>
            <a:r>
              <a:rPr lang="en-US" sz="1400" b="1" dirty="0">
                <a:solidFill>
                  <a:srgbClr val="FFFFFF"/>
                </a:solidFill>
                <a:latin typeface="+mj-lt"/>
              </a:rPr>
              <a:t>33 (1) 111–125.</a:t>
            </a:r>
            <a:r>
              <a:rPr lang="en-GB" sz="1400" b="1" dirty="0">
                <a:solidFill>
                  <a:srgbClr val="FFFFFF"/>
                </a:solidFill>
                <a:latin typeface="+mj-lt"/>
              </a:rPr>
              <a:t> </a:t>
            </a:r>
            <a:endParaRPr lang="en-GB" sz="1400" b="1" i="1" dirty="0">
              <a:solidFill>
                <a:srgbClr val="FFFFFF"/>
              </a:solidFill>
              <a:latin typeface="+mj-lt"/>
            </a:endParaRPr>
          </a:p>
          <a:p>
            <a:pPr>
              <a:buClr>
                <a:srgbClr val="E74CFF"/>
              </a:buClr>
              <a:defRPr/>
            </a:pPr>
            <a:endParaRPr lang="en-GB" sz="1400" b="1" dirty="0">
              <a:solidFill>
                <a:srgbClr val="FFFFFF"/>
              </a:solidFill>
              <a:latin typeface="+mj-lt"/>
            </a:endParaRPr>
          </a:p>
          <a:p>
            <a:pPr>
              <a:buClr>
                <a:srgbClr val="E74CFF"/>
              </a:buClr>
              <a:defRPr/>
            </a:pPr>
            <a:r>
              <a:rPr lang="en-GB" sz="1400" b="1" dirty="0">
                <a:solidFill>
                  <a:srgbClr val="FFFFFF"/>
                </a:solidFill>
                <a:latin typeface="+mj-lt"/>
              </a:rPr>
              <a:t>Morley, L. (2013) "The Rules of the Game: Women and the Leaderist Turn in Higher Education " </a:t>
            </a:r>
            <a:r>
              <a:rPr lang="en-GB" sz="1400" b="1" i="1" dirty="0">
                <a:solidFill>
                  <a:srgbClr val="FFFFFF"/>
                </a:solidFill>
                <a:latin typeface="+mj-lt"/>
              </a:rPr>
              <a:t>Gender and Education</a:t>
            </a:r>
            <a:r>
              <a:rPr lang="en-GB" sz="1400" b="1" dirty="0">
                <a:solidFill>
                  <a:srgbClr val="FFFFFF"/>
                </a:solidFill>
                <a:latin typeface="+mj-lt"/>
              </a:rPr>
              <a:t>. 25(1):116-131.</a:t>
            </a:r>
          </a:p>
          <a:p>
            <a:pPr>
              <a:buClr>
                <a:srgbClr val="E74CFF"/>
              </a:buClr>
              <a:defRPr/>
            </a:pPr>
            <a:endParaRPr lang="en-GB" sz="1400" b="1" dirty="0">
              <a:solidFill>
                <a:srgbClr val="FFFFFF"/>
              </a:solidFill>
              <a:latin typeface="+mj-lt"/>
            </a:endParaRPr>
          </a:p>
          <a:p>
            <a:pPr>
              <a:buClr>
                <a:srgbClr val="E74CFF"/>
              </a:buClr>
              <a:defRPr/>
            </a:pPr>
            <a:r>
              <a:rPr lang="en-GB" sz="1400" b="1" dirty="0">
                <a:solidFill>
                  <a:srgbClr val="FFFFFF"/>
                </a:solidFill>
                <a:latin typeface="+mj-lt"/>
              </a:rPr>
              <a:t>Morley, L. (2013) Women and Higher Education Leadership: Absences and Aspirations. </a:t>
            </a:r>
            <a:r>
              <a:rPr lang="en-GB" sz="1400" b="1" i="1" dirty="0">
                <a:solidFill>
                  <a:srgbClr val="FFFFFF"/>
                </a:solidFill>
                <a:latin typeface="+mj-lt"/>
              </a:rPr>
              <a:t>Stimulus Paper for the Leadership Foundation for Higher Education.</a:t>
            </a:r>
          </a:p>
          <a:p>
            <a:pPr>
              <a:buClr>
                <a:srgbClr val="E74CFF"/>
              </a:buClr>
              <a:defRPr/>
            </a:pPr>
            <a:endParaRPr lang="en-GB" sz="1400" b="1" i="1" dirty="0">
              <a:solidFill>
                <a:srgbClr val="FFFFFF"/>
              </a:solidFill>
              <a:latin typeface="+mj-lt"/>
            </a:endParaRPr>
          </a:p>
          <a:p>
            <a:pPr>
              <a:buClr>
                <a:srgbClr val="E74CFF"/>
              </a:buClr>
              <a:defRPr/>
            </a:pPr>
            <a:r>
              <a:rPr lang="en-GB" sz="1400" b="1" dirty="0">
                <a:solidFill>
                  <a:srgbClr val="FFFFFF"/>
                </a:solidFill>
                <a:latin typeface="+mj-lt"/>
              </a:rPr>
              <a:t>Morley, L. (2013) International Trends in Women</a:t>
            </a:r>
            <a:r>
              <a:rPr lang="ja-JP" altLang="en-GB" sz="1400" b="1" dirty="0">
                <a:solidFill>
                  <a:srgbClr val="FFFFFF"/>
                </a:solidFill>
                <a:latin typeface="+mj-lt"/>
              </a:rPr>
              <a:t>’</a:t>
            </a:r>
            <a:r>
              <a:rPr lang="en-GB" sz="1400" b="1" dirty="0">
                <a:solidFill>
                  <a:srgbClr val="FFFFFF"/>
                </a:solidFill>
                <a:latin typeface="+mj-lt"/>
              </a:rPr>
              <a:t>s Leadership in Higher Education In, T. Gore, and Stiasny, M (eds) </a:t>
            </a:r>
            <a:r>
              <a:rPr lang="en-GB" sz="1400" b="1" i="1" dirty="0">
                <a:solidFill>
                  <a:srgbClr val="FFFFFF"/>
                </a:solidFill>
                <a:latin typeface="+mj-lt"/>
              </a:rPr>
              <a:t>Going Global</a:t>
            </a:r>
            <a:r>
              <a:rPr lang="en-GB" sz="1400" b="1" dirty="0">
                <a:solidFill>
                  <a:srgbClr val="FFFFFF"/>
                </a:solidFill>
                <a:latin typeface="+mj-lt"/>
              </a:rPr>
              <a:t>. London, Emerald Press.</a:t>
            </a:r>
          </a:p>
          <a:p>
            <a:endParaRPr lang="en-US" sz="1400" dirty="0">
              <a:latin typeface="+mj-lt"/>
            </a:endParaRPr>
          </a:p>
          <a:p>
            <a:endParaRPr lang="en-US" sz="1400" dirty="0">
              <a:latin typeface="+mj-lt"/>
            </a:endParaRPr>
          </a:p>
        </p:txBody>
      </p:sp>
      <p:pic>
        <p:nvPicPr>
          <p:cNvPr id="5" name="Content Placeholder 4"/>
          <p:cNvPicPr>
            <a:picLocks noGrp="1"/>
          </p:cNvPicPr>
          <p:nvPr>
            <p:ph sz="half" idx="2"/>
          </p:nvPr>
        </p:nvPicPr>
        <p:blipFill rotWithShape="1">
          <a:blip r:embed="rId2" cstate="email">
            <a:extLst>
              <a:ext uri="{28A0092B-C50C-407E-A947-70E740481C1C}">
                <a14:useLocalDpi xmlns:a14="http://schemas.microsoft.com/office/drawing/2010/main" val="0"/>
              </a:ext>
            </a:extLst>
          </a:blip>
          <a:srcRect l="21520" r="21520"/>
          <a:stretch/>
        </p:blipFill>
        <p:spPr bwMode="auto">
          <a:xfrm>
            <a:off x="5937930" y="874262"/>
            <a:ext cx="3001954" cy="56909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42190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84147"/>
          </a:xfrm>
        </p:spPr>
        <p:txBody>
          <a:bodyPr>
            <a:normAutofit/>
          </a:bodyPr>
          <a:lstStyle/>
          <a:p>
            <a:r>
              <a:rPr lang="en-US" b="1" dirty="0" smtClean="0"/>
              <a:t>Provocations</a:t>
            </a:r>
            <a:endParaRPr lang="en-US" dirty="0"/>
          </a:p>
        </p:txBody>
      </p:sp>
      <p:sp>
        <p:nvSpPr>
          <p:cNvPr id="9" name="Content Placeholder 8"/>
          <p:cNvSpPr>
            <a:spLocks noGrp="1"/>
          </p:cNvSpPr>
          <p:nvPr>
            <p:ph sz="half" idx="2"/>
          </p:nvPr>
        </p:nvSpPr>
        <p:spPr>
          <a:xfrm>
            <a:off x="3164051" y="1337059"/>
            <a:ext cx="5681925" cy="5640533"/>
          </a:xfrm>
        </p:spPr>
        <p:txBody>
          <a:bodyPr>
            <a:normAutofit fontScale="25000" lnSpcReduction="20000"/>
          </a:bodyPr>
          <a:lstStyle/>
          <a:p>
            <a:endParaRPr lang="en-US" dirty="0">
              <a:solidFill>
                <a:srgbClr val="FFFFFF"/>
              </a:solidFill>
            </a:endParaRPr>
          </a:p>
          <a:p>
            <a:pPr>
              <a:buClr>
                <a:srgbClr val="E74CFF"/>
              </a:buClr>
            </a:pPr>
            <a:r>
              <a:rPr lang="en-US" sz="11200" b="1" dirty="0">
                <a:solidFill>
                  <a:srgbClr val="FFFFFF"/>
                </a:solidFill>
              </a:rPr>
              <a:t>A</a:t>
            </a:r>
            <a:r>
              <a:rPr lang="en-US" sz="11200" b="1" dirty="0" smtClean="0">
                <a:solidFill>
                  <a:srgbClr val="FFFFFF"/>
                </a:solidFill>
              </a:rPr>
              <a:t>lignment </a:t>
            </a:r>
            <a:r>
              <a:rPr lang="en-US" sz="11200" b="1" dirty="0">
                <a:solidFill>
                  <a:srgbClr val="FFFFFF"/>
                </a:solidFill>
              </a:rPr>
              <a:t>of academic research with the political economy of neo-liberalism </a:t>
            </a:r>
            <a:endParaRPr lang="en-US" sz="11200" b="1" dirty="0" smtClean="0">
              <a:solidFill>
                <a:srgbClr val="FFFFFF"/>
              </a:solidFill>
            </a:endParaRPr>
          </a:p>
          <a:p>
            <a:pPr marL="0" indent="0">
              <a:buClr>
                <a:srgbClr val="E74CFF"/>
              </a:buClr>
              <a:buNone/>
            </a:pPr>
            <a:r>
              <a:rPr lang="en-US" sz="11200" b="1" dirty="0" smtClean="0">
                <a:solidFill>
                  <a:srgbClr val="FFFFFF"/>
                </a:solidFill>
              </a:rPr>
              <a:t>			</a:t>
            </a:r>
            <a:r>
              <a:rPr lang="en-US" sz="11200" b="1" dirty="0" smtClean="0">
                <a:solidFill>
                  <a:srgbClr val="E74CFF"/>
                </a:solidFill>
              </a:rPr>
              <a:t>=</a:t>
            </a:r>
            <a:endParaRPr lang="en-US" sz="11200" b="1" dirty="0">
              <a:solidFill>
                <a:srgbClr val="E74CFF"/>
              </a:solidFill>
            </a:endParaRPr>
          </a:p>
          <a:p>
            <a:pPr>
              <a:buClr>
                <a:srgbClr val="E74CFF"/>
              </a:buClr>
            </a:pPr>
            <a:r>
              <a:rPr lang="en-US" sz="11200" b="1" dirty="0"/>
              <a:t>F</a:t>
            </a:r>
            <a:r>
              <a:rPr lang="en-US" sz="11200" b="1" dirty="0" smtClean="0"/>
              <a:t>inancialisation/ </a:t>
            </a:r>
            <a:r>
              <a:rPr lang="en-US" sz="11200" b="1" dirty="0"/>
              <a:t>M</a:t>
            </a:r>
            <a:r>
              <a:rPr lang="en-US" sz="11200" b="1" dirty="0" smtClean="0"/>
              <a:t>arketisation/Recalculation of research value(s) 	</a:t>
            </a:r>
            <a:r>
              <a:rPr lang="en-US" sz="11200" b="1" dirty="0" smtClean="0">
                <a:solidFill>
                  <a:srgbClr val="E74CFF"/>
                </a:solidFill>
              </a:rPr>
              <a:t>		+</a:t>
            </a:r>
            <a:endParaRPr lang="en-US" sz="11200" b="1" dirty="0">
              <a:solidFill>
                <a:srgbClr val="E74CFF"/>
              </a:solidFill>
            </a:endParaRPr>
          </a:p>
          <a:p>
            <a:pPr>
              <a:buClr>
                <a:srgbClr val="E74CFF"/>
              </a:buClr>
            </a:pPr>
            <a:r>
              <a:rPr lang="en-US" sz="11200" b="1" dirty="0" smtClean="0"/>
              <a:t>On</a:t>
            </a:r>
            <a:r>
              <a:rPr lang="en-US" sz="11200" b="1" dirty="0"/>
              <a:t>-going misrecognition of women as research </a:t>
            </a:r>
            <a:r>
              <a:rPr lang="en-US" sz="11200" b="1" dirty="0" smtClean="0"/>
              <a:t>leaders</a:t>
            </a:r>
          </a:p>
          <a:p>
            <a:pPr marL="0" indent="0">
              <a:buClr>
                <a:srgbClr val="E74CFF"/>
              </a:buClr>
              <a:buNone/>
            </a:pPr>
            <a:r>
              <a:rPr lang="en-US" sz="11200" b="1" dirty="0"/>
              <a:t>	</a:t>
            </a:r>
            <a:r>
              <a:rPr lang="en-US" sz="11200" b="1" dirty="0" smtClean="0"/>
              <a:t>		</a:t>
            </a:r>
            <a:r>
              <a:rPr lang="en-US" sz="11200" b="1" dirty="0" smtClean="0">
                <a:solidFill>
                  <a:srgbClr val="E74CFF"/>
                </a:solidFill>
              </a:rPr>
              <a:t>=</a:t>
            </a:r>
            <a:endParaRPr lang="en-US" sz="11200" b="1" dirty="0">
              <a:solidFill>
                <a:srgbClr val="E74CFF"/>
              </a:solidFill>
            </a:endParaRPr>
          </a:p>
          <a:p>
            <a:pPr>
              <a:buClr>
                <a:srgbClr val="E74CFF"/>
              </a:buClr>
            </a:pPr>
            <a:r>
              <a:rPr lang="en-US" sz="11200" b="1" dirty="0"/>
              <a:t>H</a:t>
            </a:r>
            <a:r>
              <a:rPr lang="en-US" sz="11200" b="1" dirty="0" smtClean="0"/>
              <a:t>ighly </a:t>
            </a:r>
            <a:r>
              <a:rPr lang="en-US" sz="11200" b="1" dirty="0"/>
              <a:t>gendered and exclusionary </a:t>
            </a:r>
            <a:r>
              <a:rPr lang="en-US" sz="11200" b="1" dirty="0" smtClean="0"/>
              <a:t>research </a:t>
            </a:r>
            <a:r>
              <a:rPr lang="en-US" sz="11200" b="1" dirty="0"/>
              <a:t>economy. </a:t>
            </a:r>
            <a:endParaRPr lang="en-GB" sz="11200" b="1" dirty="0"/>
          </a:p>
          <a:p>
            <a:r>
              <a:rPr lang="en-US" dirty="0" smtClean="0"/>
              <a:t> </a:t>
            </a:r>
            <a:endParaRPr lang="en-US" dirty="0"/>
          </a:p>
        </p:txBody>
      </p:sp>
      <p:sp>
        <p:nvSpPr>
          <p:cNvPr id="3" name="Content Placeholder 2"/>
          <p:cNvSpPr>
            <a:spLocks noGrp="1"/>
          </p:cNvSpPr>
          <p:nvPr>
            <p:ph sz="half" idx="1"/>
          </p:nvPr>
        </p:nvSpPr>
        <p:spPr>
          <a:xfrm>
            <a:off x="457200" y="1600200"/>
            <a:ext cx="2577742" cy="4525963"/>
          </a:xfrm>
        </p:spPr>
        <p:txBody>
          <a:bodyPr/>
          <a:lstStyle/>
          <a:p>
            <a:endParaRPr lang="en-US" dirty="0"/>
          </a:p>
        </p:txBody>
      </p:sp>
      <p:pic>
        <p:nvPicPr>
          <p:cNvPr id="8" name="Content Placeholder 5" descr="MP900448538[1]"/>
          <p:cNvPicPr>
            <a:picLocks noChangeAspect="1" noChangeArrowheads="1"/>
          </p:cNvPicPr>
          <p:nvPr/>
        </p:nvPicPr>
        <p:blipFill>
          <a:blip r:embed="rId2" cstate="email">
            <a:extLst>
              <a:ext uri="{28A0092B-C50C-407E-A947-70E740481C1C}">
                <a14:useLocalDpi xmlns:a14="http://schemas.microsoft.com/office/drawing/2010/main"/>
              </a:ext>
            </a:extLst>
          </a:blip>
          <a:srcRect l="-5048" r="-5048"/>
          <a:stretch>
            <a:fillRect/>
          </a:stretch>
        </p:blipFill>
        <p:spPr>
          <a:xfrm>
            <a:off x="379934" y="1600200"/>
            <a:ext cx="2784117" cy="4525963"/>
          </a:xfrm>
          <a:prstGeom prst="rect">
            <a:avLst/>
          </a:prstGeom>
        </p:spPr>
      </p:pic>
    </p:spTree>
    <p:extLst>
      <p:ext uri="{BB962C8B-B14F-4D97-AF65-F5344CB8AC3E}">
        <p14:creationId xmlns:p14="http://schemas.microsoft.com/office/powerpoint/2010/main" val="1535905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strips(down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strips(down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strips(down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strips(down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strips(downLeft)">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strips(downLeft)">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6028"/>
          </a:xfrm>
        </p:spPr>
        <p:txBody>
          <a:bodyPr>
            <a:normAutofit fontScale="90000"/>
          </a:bodyPr>
          <a:lstStyle/>
          <a:p>
            <a:r>
              <a:rPr lang="en-GB" b="1" dirty="0"/>
              <a:t>Neoliberalism </a:t>
            </a:r>
            <a:r>
              <a:rPr lang="en-GB" b="1" dirty="0" smtClean="0"/>
              <a:t>and </a:t>
            </a:r>
            <a:r>
              <a:rPr lang="en-US" b="1" dirty="0"/>
              <a:t>C</a:t>
            </a:r>
            <a:r>
              <a:rPr lang="en-US" b="1" dirty="0" smtClean="0"/>
              <a:t>entral </a:t>
            </a:r>
            <a:r>
              <a:rPr lang="en-US" b="1" dirty="0"/>
              <a:t>C</a:t>
            </a:r>
            <a:r>
              <a:rPr lang="en-US" b="1" dirty="0" smtClean="0"/>
              <a:t>hange </a:t>
            </a:r>
            <a:r>
              <a:rPr lang="en-US" b="1" dirty="0"/>
              <a:t>P</a:t>
            </a:r>
            <a:r>
              <a:rPr lang="en-US" b="1" dirty="0" smtClean="0"/>
              <a:t>rocesses in </a:t>
            </a:r>
            <a:r>
              <a:rPr lang="en-US" b="1" dirty="0"/>
              <a:t>the </a:t>
            </a:r>
            <a:r>
              <a:rPr lang="en-US" b="1" dirty="0" smtClean="0"/>
              <a:t>Political </a:t>
            </a:r>
            <a:r>
              <a:rPr lang="en-US" b="1" dirty="0"/>
              <a:t>E</a:t>
            </a:r>
            <a:r>
              <a:rPr lang="en-US" b="1" dirty="0" smtClean="0"/>
              <a:t>conomy</a:t>
            </a:r>
            <a:endParaRPr lang="en-US" b="1" dirty="0"/>
          </a:p>
        </p:txBody>
      </p:sp>
      <p:sp>
        <p:nvSpPr>
          <p:cNvPr id="3" name="Content Placeholder 2"/>
          <p:cNvSpPr>
            <a:spLocks noGrp="1"/>
          </p:cNvSpPr>
          <p:nvPr>
            <p:ph sz="half" idx="1"/>
          </p:nvPr>
        </p:nvSpPr>
        <p:spPr/>
        <p:txBody>
          <a:bodyPr>
            <a:normAutofit fontScale="25000" lnSpcReduction="20000"/>
          </a:bodyPr>
          <a:lstStyle/>
          <a:p>
            <a:pPr>
              <a:buClr>
                <a:srgbClr val="E74CFF"/>
              </a:buClr>
            </a:pPr>
            <a:r>
              <a:rPr lang="en-US" sz="12800" b="1" dirty="0"/>
              <a:t>P</a:t>
            </a:r>
            <a:r>
              <a:rPr lang="en-US" sz="12800" b="1" dirty="0" smtClean="0"/>
              <a:t>rivatisation </a:t>
            </a:r>
          </a:p>
          <a:p>
            <a:pPr>
              <a:buClr>
                <a:srgbClr val="E74CFF"/>
              </a:buClr>
            </a:pPr>
            <a:endParaRPr lang="en-US" sz="12800" b="1" dirty="0"/>
          </a:p>
          <a:p>
            <a:pPr>
              <a:buClr>
                <a:srgbClr val="E74CFF"/>
              </a:buClr>
            </a:pPr>
            <a:r>
              <a:rPr lang="en-US" sz="12800" b="1" dirty="0" smtClean="0"/>
              <a:t>Deregulation </a:t>
            </a:r>
          </a:p>
          <a:p>
            <a:pPr>
              <a:buClr>
                <a:srgbClr val="E74CFF"/>
              </a:buClr>
            </a:pPr>
            <a:endParaRPr lang="en-US" sz="12800" b="1" dirty="0" smtClean="0"/>
          </a:p>
          <a:p>
            <a:pPr>
              <a:buClr>
                <a:srgbClr val="E74CFF"/>
              </a:buClr>
            </a:pPr>
            <a:r>
              <a:rPr lang="en-US" sz="12800" b="1" dirty="0" smtClean="0"/>
              <a:t>Financialisation </a:t>
            </a:r>
          </a:p>
          <a:p>
            <a:pPr>
              <a:buClr>
                <a:srgbClr val="E74CFF"/>
              </a:buClr>
            </a:pPr>
            <a:endParaRPr lang="en-US" sz="12800" b="1" dirty="0"/>
          </a:p>
          <a:p>
            <a:pPr>
              <a:buClr>
                <a:srgbClr val="E74CFF"/>
              </a:buClr>
            </a:pPr>
            <a:r>
              <a:rPr lang="en-US" sz="12800" b="1" dirty="0" smtClean="0"/>
              <a:t>Globalisation</a:t>
            </a:r>
          </a:p>
          <a:p>
            <a:endParaRPr lang="en-US" dirty="0"/>
          </a:p>
          <a:p>
            <a:pPr marL="0" indent="0">
              <a:buNone/>
            </a:pPr>
            <a:endParaRPr lang="en-US" sz="4500" dirty="0" smtClean="0">
              <a:solidFill>
                <a:srgbClr val="FF66FF"/>
              </a:solidFill>
            </a:endParaRPr>
          </a:p>
          <a:p>
            <a:pPr marL="0" indent="0">
              <a:buNone/>
            </a:pPr>
            <a:endParaRPr lang="en-US" sz="4500" dirty="0">
              <a:solidFill>
                <a:srgbClr val="FF66FF"/>
              </a:solidFill>
            </a:endParaRPr>
          </a:p>
          <a:p>
            <a:pPr marL="0" indent="0">
              <a:buNone/>
            </a:pPr>
            <a:endParaRPr lang="en-US" sz="4500" dirty="0" smtClean="0">
              <a:solidFill>
                <a:srgbClr val="FF66FF"/>
              </a:solidFill>
            </a:endParaRPr>
          </a:p>
          <a:p>
            <a:pPr marL="0" indent="0">
              <a:buNone/>
            </a:pPr>
            <a:r>
              <a:rPr lang="en-US" sz="7200" dirty="0" smtClean="0">
                <a:solidFill>
                  <a:srgbClr val="FF66FF"/>
                </a:solidFill>
              </a:rPr>
              <a:t> </a:t>
            </a:r>
            <a:r>
              <a:rPr lang="en-US" sz="7200" b="1" dirty="0">
                <a:solidFill>
                  <a:srgbClr val="FF66FF"/>
                </a:solidFill>
              </a:rPr>
              <a:t>(</a:t>
            </a:r>
            <a:r>
              <a:rPr lang="en-US" sz="7200" b="1" dirty="0" smtClean="0">
                <a:solidFill>
                  <a:srgbClr val="FF66FF"/>
                </a:solidFill>
              </a:rPr>
              <a:t>Morley </a:t>
            </a:r>
            <a:r>
              <a:rPr lang="en-US" sz="7200" b="1" dirty="0">
                <a:solidFill>
                  <a:srgbClr val="FF66FF"/>
                </a:solidFill>
              </a:rPr>
              <a:t>2015; Radice 2013). </a:t>
            </a:r>
            <a:endParaRPr lang="en-US" sz="7200" b="1" dirty="0" smtClean="0">
              <a:solidFill>
                <a:srgbClr val="FF66FF"/>
              </a:solidFill>
            </a:endParaRPr>
          </a:p>
          <a:p>
            <a:pPr marL="0" indent="0">
              <a:buNone/>
            </a:pPr>
            <a:endParaRPr lang="en-US" sz="1700" b="1" dirty="0">
              <a:solidFill>
                <a:srgbClr val="FF66FF"/>
              </a:solidFill>
            </a:endParaRPr>
          </a:p>
        </p:txBody>
      </p:sp>
      <p:sp>
        <p:nvSpPr>
          <p:cNvPr id="4" name="Content Placeholder 3"/>
          <p:cNvSpPr>
            <a:spLocks noGrp="1"/>
          </p:cNvSpPr>
          <p:nvPr>
            <p:ph sz="half" idx="2"/>
          </p:nvPr>
        </p:nvSpPr>
        <p:spPr/>
        <p:txBody>
          <a:bodyPr>
            <a:noAutofit/>
          </a:bodyPr>
          <a:lstStyle/>
          <a:p>
            <a:pPr marL="0" indent="0">
              <a:buNone/>
            </a:pPr>
            <a:r>
              <a:rPr lang="en-US" sz="2000" b="1" dirty="0">
                <a:solidFill>
                  <a:srgbClr val="FF66FF"/>
                </a:solidFill>
              </a:rPr>
              <a:t>Neoliberal </a:t>
            </a:r>
            <a:r>
              <a:rPr lang="en-US" sz="2000" b="1" dirty="0" smtClean="0">
                <a:solidFill>
                  <a:srgbClr val="FF66FF"/>
                </a:solidFill>
              </a:rPr>
              <a:t>policies</a:t>
            </a:r>
            <a:endParaRPr lang="en-US" sz="2000" dirty="0"/>
          </a:p>
          <a:p>
            <a:pPr>
              <a:buClr>
                <a:srgbClr val="E74CFF"/>
              </a:buClr>
            </a:pPr>
            <a:r>
              <a:rPr lang="en-US" sz="2000" b="1" dirty="0"/>
              <a:t>F</a:t>
            </a:r>
            <a:r>
              <a:rPr lang="en-US" sz="2000" b="1" dirty="0" smtClean="0"/>
              <a:t>avour owners </a:t>
            </a:r>
            <a:r>
              <a:rPr lang="en-US" sz="2000" b="1" dirty="0"/>
              <a:t>of capital </a:t>
            </a:r>
            <a:r>
              <a:rPr lang="en-US" sz="2000" b="1" i="1" dirty="0">
                <a:solidFill>
                  <a:srgbClr val="FF66FF"/>
                </a:solidFill>
              </a:rPr>
              <a:t>i.e. </a:t>
            </a:r>
            <a:r>
              <a:rPr lang="en-US" sz="2000" b="1" dirty="0"/>
              <a:t>dominant groups. </a:t>
            </a:r>
            <a:endParaRPr lang="en-US" sz="2000" b="1" dirty="0" smtClean="0"/>
          </a:p>
          <a:p>
            <a:pPr marL="0" indent="0">
              <a:buClr>
                <a:srgbClr val="E74CFF"/>
              </a:buClr>
              <a:buNone/>
            </a:pPr>
            <a:endParaRPr lang="en-US" sz="2000" b="1" dirty="0"/>
          </a:p>
          <a:p>
            <a:pPr>
              <a:buClr>
                <a:srgbClr val="E74CFF"/>
              </a:buClr>
            </a:pPr>
            <a:r>
              <a:rPr lang="en-US" sz="2000" b="1" dirty="0"/>
              <a:t>T</a:t>
            </a:r>
            <a:r>
              <a:rPr lang="en-US" sz="2000" b="1" dirty="0" smtClean="0"/>
              <a:t>ake </a:t>
            </a:r>
            <a:r>
              <a:rPr lang="en-US" sz="2000" b="1" dirty="0"/>
              <a:t>the individual as the basic unit of </a:t>
            </a:r>
            <a:r>
              <a:rPr lang="en-US" sz="2000" b="1" dirty="0" smtClean="0"/>
              <a:t>analysis </a:t>
            </a:r>
            <a:r>
              <a:rPr lang="en-US" sz="1400" b="1" dirty="0" smtClean="0">
                <a:solidFill>
                  <a:srgbClr val="FF66FF"/>
                </a:solidFill>
              </a:rPr>
              <a:t>(</a:t>
            </a:r>
            <a:r>
              <a:rPr lang="en-US" sz="1400" b="1" dirty="0">
                <a:solidFill>
                  <a:srgbClr val="FF66FF"/>
                </a:solidFill>
              </a:rPr>
              <a:t>Cahill 2014). </a:t>
            </a:r>
            <a:endParaRPr lang="en-US" sz="1400" b="1" dirty="0" smtClean="0">
              <a:solidFill>
                <a:srgbClr val="FF66FF"/>
              </a:solidFill>
            </a:endParaRPr>
          </a:p>
          <a:p>
            <a:pPr>
              <a:buClr>
                <a:srgbClr val="E74CFF"/>
              </a:buClr>
            </a:pPr>
            <a:endParaRPr lang="en-US" sz="2000" b="1" dirty="0">
              <a:solidFill>
                <a:srgbClr val="FF66FF"/>
              </a:solidFill>
            </a:endParaRPr>
          </a:p>
          <a:p>
            <a:pPr>
              <a:buClr>
                <a:srgbClr val="E74CFF"/>
              </a:buClr>
            </a:pPr>
            <a:r>
              <a:rPr lang="en-US" sz="2000" b="1" dirty="0"/>
              <a:t>C</a:t>
            </a:r>
            <a:r>
              <a:rPr lang="en-US" sz="2000" b="1" dirty="0" smtClean="0"/>
              <a:t>ompetitive ethos/ </a:t>
            </a:r>
            <a:r>
              <a:rPr lang="en-US" sz="2000" b="1" dirty="0"/>
              <a:t>mercantile </a:t>
            </a:r>
            <a:r>
              <a:rPr lang="en-US" sz="2000" b="1" dirty="0" smtClean="0"/>
              <a:t>paradigm. </a:t>
            </a:r>
          </a:p>
          <a:p>
            <a:pPr marL="0" indent="0">
              <a:buClr>
                <a:srgbClr val="E74CFF"/>
              </a:buClr>
              <a:buNone/>
            </a:pPr>
            <a:endParaRPr lang="en-US" sz="2000" b="1" dirty="0"/>
          </a:p>
          <a:p>
            <a:pPr>
              <a:buClr>
                <a:srgbClr val="E74CFF"/>
              </a:buClr>
            </a:pPr>
            <a:r>
              <a:rPr lang="en-US" sz="2000" b="1" dirty="0" smtClean="0"/>
              <a:t>Binary </a:t>
            </a:r>
            <a:r>
              <a:rPr lang="en-US" sz="2000" b="1" dirty="0"/>
              <a:t>of winners and </a:t>
            </a:r>
            <a:r>
              <a:rPr lang="en-US" sz="2000" b="1" dirty="0" smtClean="0"/>
              <a:t>losers.</a:t>
            </a:r>
          </a:p>
          <a:p>
            <a:pPr>
              <a:buClr>
                <a:srgbClr val="E74CFF"/>
              </a:buClr>
            </a:pPr>
            <a:endParaRPr lang="en-US" sz="2000" b="1" dirty="0"/>
          </a:p>
          <a:p>
            <a:pPr>
              <a:buClr>
                <a:srgbClr val="E74CFF"/>
              </a:buClr>
            </a:pPr>
            <a:r>
              <a:rPr lang="en-US" sz="2000" b="1" dirty="0" smtClean="0"/>
              <a:t>Does this coincide with gender binaries?</a:t>
            </a:r>
            <a:endParaRPr lang="en-US" sz="2000" b="1" dirty="0"/>
          </a:p>
          <a:p>
            <a:pPr marL="0" indent="0">
              <a:buNone/>
            </a:pPr>
            <a:endParaRPr lang="en-US" sz="2000" b="1" dirty="0" smtClean="0">
              <a:solidFill>
                <a:srgbClr val="FF66FF"/>
              </a:solidFill>
            </a:endParaRPr>
          </a:p>
          <a:p>
            <a:endParaRPr lang="en-US" sz="2000" dirty="0"/>
          </a:p>
        </p:txBody>
      </p:sp>
    </p:spTree>
    <p:extLst>
      <p:ext uri="{BB962C8B-B14F-4D97-AF65-F5344CB8AC3E}">
        <p14:creationId xmlns:p14="http://schemas.microsoft.com/office/powerpoint/2010/main" val="736201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strips(downLeft)">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strips(down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strips(down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strips(downLeft)">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strips(downLeft)">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strips(downLeft)">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strips(downLeft)">
                                      <p:cBhvr>
                                        <p:cTn id="5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18172"/>
          </a:xfrm>
        </p:spPr>
        <p:txBody>
          <a:bodyPr>
            <a:noAutofit/>
          </a:bodyPr>
          <a:lstStyle/>
          <a:p>
            <a:r>
              <a:rPr lang="en-US" sz="3600" b="1" dirty="0" smtClean="0"/>
              <a:t>Entangling Research and Neo-Liberalism?</a:t>
            </a:r>
            <a:endParaRPr lang="en-US" sz="3600" b="1" dirty="0"/>
          </a:p>
        </p:txBody>
      </p:sp>
      <p:sp>
        <p:nvSpPr>
          <p:cNvPr id="4" name="Content Placeholder 3"/>
          <p:cNvSpPr>
            <a:spLocks noGrp="1"/>
          </p:cNvSpPr>
          <p:nvPr>
            <p:ph sz="half" idx="2"/>
          </p:nvPr>
        </p:nvSpPr>
        <p:spPr>
          <a:xfrm>
            <a:off x="2886494" y="511360"/>
            <a:ext cx="6399769" cy="7093061"/>
          </a:xfrm>
        </p:spPr>
        <p:txBody>
          <a:bodyPr>
            <a:normAutofit/>
          </a:bodyPr>
          <a:lstStyle/>
          <a:p>
            <a:pPr marL="0" indent="0">
              <a:buClr>
                <a:srgbClr val="E74CFF"/>
              </a:buClr>
              <a:buNone/>
            </a:pPr>
            <a:endParaRPr lang="en-GB" sz="1900" b="1" dirty="0">
              <a:solidFill>
                <a:srgbClr val="E74CFF"/>
              </a:solidFill>
            </a:endParaRPr>
          </a:p>
          <a:p>
            <a:pPr>
              <a:buClr>
                <a:srgbClr val="E74CFF"/>
              </a:buClr>
            </a:pPr>
            <a:r>
              <a:rPr lang="en-GB" sz="1900" b="1" dirty="0"/>
              <a:t>T</a:t>
            </a:r>
            <a:r>
              <a:rPr lang="en-US" sz="1900" b="1" dirty="0" smtClean="0"/>
              <a:t>ruth</a:t>
            </a:r>
            <a:r>
              <a:rPr lang="en-US" sz="1900" b="1" dirty="0"/>
              <a:t>-</a:t>
            </a:r>
            <a:r>
              <a:rPr lang="en-US" sz="1900" b="1" dirty="0" smtClean="0"/>
              <a:t>telling: peer </a:t>
            </a:r>
            <a:r>
              <a:rPr lang="en-US" sz="1900" b="1" dirty="0"/>
              <a:t>review, appraisal, impact case studies, auditors, search </a:t>
            </a:r>
            <a:r>
              <a:rPr lang="en-US" sz="1900" b="1" dirty="0" smtClean="0"/>
              <a:t>agents </a:t>
            </a:r>
            <a:r>
              <a:rPr lang="en-GB" sz="1600" b="1" dirty="0">
                <a:solidFill>
                  <a:srgbClr val="FF66FF"/>
                </a:solidFill>
              </a:rPr>
              <a:t>(Ball </a:t>
            </a:r>
            <a:r>
              <a:rPr lang="en-GB" sz="1600" b="1" dirty="0" smtClean="0">
                <a:solidFill>
                  <a:srgbClr val="FF66FF"/>
                </a:solidFill>
              </a:rPr>
              <a:t>2014).</a:t>
            </a:r>
          </a:p>
          <a:p>
            <a:pPr>
              <a:buClr>
                <a:srgbClr val="E74CFF"/>
              </a:buClr>
            </a:pPr>
            <a:endParaRPr lang="en-US" sz="1900" b="1" dirty="0"/>
          </a:p>
          <a:p>
            <a:pPr>
              <a:buClr>
                <a:srgbClr val="E74CFF"/>
              </a:buClr>
            </a:pPr>
            <a:r>
              <a:rPr lang="en-US" sz="1900" b="1" dirty="0" smtClean="0"/>
              <a:t>Construction </a:t>
            </a:r>
            <a:r>
              <a:rPr lang="en-US" sz="1900" b="1" dirty="0"/>
              <a:t>of </a:t>
            </a:r>
            <a:r>
              <a:rPr lang="en-GB" sz="1900" b="1" dirty="0"/>
              <a:t>academic identities via metrics and management by </a:t>
            </a:r>
            <a:r>
              <a:rPr lang="en-GB" sz="1900" b="1" dirty="0" smtClean="0"/>
              <a:t>numbers</a:t>
            </a:r>
            <a:r>
              <a:rPr lang="en-GB" sz="1900" b="1" dirty="0">
                <a:solidFill>
                  <a:srgbClr val="FF66FF"/>
                </a:solidFill>
              </a:rPr>
              <a:t> </a:t>
            </a:r>
            <a:r>
              <a:rPr lang="en-GB" sz="1600" b="1" dirty="0" smtClean="0">
                <a:solidFill>
                  <a:srgbClr val="FF66FF"/>
                </a:solidFill>
              </a:rPr>
              <a:t>(Ozga </a:t>
            </a:r>
            <a:r>
              <a:rPr lang="en-GB" sz="1600" b="1" dirty="0">
                <a:solidFill>
                  <a:srgbClr val="FF66FF"/>
                </a:solidFill>
              </a:rPr>
              <a:t>2008). </a:t>
            </a:r>
            <a:endParaRPr lang="en-GB" sz="1600" b="1" dirty="0" smtClean="0">
              <a:solidFill>
                <a:srgbClr val="FF66FF"/>
              </a:solidFill>
            </a:endParaRPr>
          </a:p>
          <a:p>
            <a:pPr>
              <a:buClr>
                <a:srgbClr val="E74CFF"/>
              </a:buClr>
            </a:pPr>
            <a:endParaRPr lang="en-GB" sz="1900" b="1" dirty="0" smtClean="0">
              <a:solidFill>
                <a:srgbClr val="E74CFF"/>
              </a:solidFill>
            </a:endParaRPr>
          </a:p>
          <a:p>
            <a:pPr>
              <a:buClr>
                <a:srgbClr val="E74CFF"/>
              </a:buClr>
            </a:pPr>
            <a:r>
              <a:rPr lang="en-US" sz="1900" b="1" dirty="0"/>
              <a:t>Assemblage of </a:t>
            </a:r>
            <a:r>
              <a:rPr lang="en-US" sz="1900" b="1" dirty="0" smtClean="0"/>
              <a:t>discursive, symbolic and material rewards </a:t>
            </a:r>
            <a:r>
              <a:rPr lang="en-US" sz="1900" b="1" dirty="0"/>
              <a:t>for those servile to the priorities of the market? </a:t>
            </a:r>
            <a:endParaRPr lang="en-US" sz="1900" b="1" dirty="0" smtClean="0"/>
          </a:p>
          <a:p>
            <a:pPr>
              <a:buClr>
                <a:srgbClr val="E74CFF"/>
              </a:buClr>
            </a:pPr>
            <a:endParaRPr lang="en-US" sz="1900" b="1" dirty="0" smtClean="0">
              <a:solidFill>
                <a:srgbClr val="E74CFF"/>
              </a:solidFill>
            </a:endParaRPr>
          </a:p>
          <a:p>
            <a:pPr>
              <a:buClr>
                <a:srgbClr val="E74CFF"/>
              </a:buClr>
            </a:pPr>
            <a:r>
              <a:rPr lang="en-US" sz="1900" b="1" dirty="0"/>
              <a:t>A</a:t>
            </a:r>
            <a:r>
              <a:rPr lang="en-US" sz="1900" b="1" dirty="0" smtClean="0"/>
              <a:t>cademic </a:t>
            </a:r>
            <a:r>
              <a:rPr lang="en-US" sz="1900" b="1" dirty="0"/>
              <a:t>culture of self-governance and self-</a:t>
            </a:r>
            <a:r>
              <a:rPr lang="en-US" sz="1900" b="1" dirty="0" smtClean="0"/>
              <a:t>maximisation.</a:t>
            </a:r>
          </a:p>
          <a:p>
            <a:pPr>
              <a:buClr>
                <a:srgbClr val="E74CFF"/>
              </a:buClr>
            </a:pPr>
            <a:endParaRPr lang="en-US" sz="1900" b="1" dirty="0" smtClean="0"/>
          </a:p>
          <a:p>
            <a:pPr>
              <a:buClr>
                <a:srgbClr val="E74CFF"/>
              </a:buClr>
            </a:pPr>
            <a:r>
              <a:rPr lang="en-US" sz="1900" b="1" dirty="0" smtClean="0"/>
              <a:t>Success/ failure values/ narratives circulate. </a:t>
            </a:r>
          </a:p>
          <a:p>
            <a:pPr>
              <a:buClr>
                <a:srgbClr val="E74CFF"/>
              </a:buClr>
            </a:pPr>
            <a:endParaRPr lang="en-US" sz="1900" b="1" dirty="0"/>
          </a:p>
          <a:p>
            <a:pPr>
              <a:buClr>
                <a:srgbClr val="E74CFF"/>
              </a:buClr>
            </a:pPr>
            <a:r>
              <a:rPr lang="en-US" sz="1900" b="1" dirty="0"/>
              <a:t>O</a:t>
            </a:r>
            <a:r>
              <a:rPr lang="en-US" sz="1900" b="1" dirty="0" smtClean="0"/>
              <a:t>pportunities </a:t>
            </a:r>
            <a:r>
              <a:rPr lang="en-US" sz="1900" b="1" dirty="0"/>
              <a:t>for competition, exhibitionism and self-</a:t>
            </a:r>
            <a:r>
              <a:rPr lang="en-US" sz="1900" b="1" dirty="0" smtClean="0"/>
              <a:t>promotion.</a:t>
            </a:r>
            <a:r>
              <a:rPr lang="en-GB" sz="1900" b="1" dirty="0" smtClean="0"/>
              <a:t> </a:t>
            </a:r>
          </a:p>
          <a:p>
            <a:pPr>
              <a:buClr>
                <a:srgbClr val="E74CFF"/>
              </a:buClr>
            </a:pPr>
            <a:endParaRPr lang="en-US" sz="1900" b="1" dirty="0">
              <a:solidFill>
                <a:srgbClr val="E74CFF"/>
              </a:solidFill>
            </a:endParaRPr>
          </a:p>
          <a:p>
            <a:pPr>
              <a:buClr>
                <a:srgbClr val="E74CFF"/>
              </a:buClr>
            </a:pPr>
            <a:r>
              <a:rPr lang="en-US" sz="1900" b="1" dirty="0" smtClean="0"/>
              <a:t>Affective economy- guilt, pride, shame, fear.</a:t>
            </a:r>
            <a:endParaRPr lang="en-US" sz="1900" b="1" dirty="0"/>
          </a:p>
          <a:p>
            <a:pPr marL="0" indent="0">
              <a:buClr>
                <a:srgbClr val="E74CFF"/>
              </a:buClr>
              <a:buNone/>
            </a:pPr>
            <a:endParaRPr lang="en-GB" sz="2400" b="1" dirty="0" smtClean="0">
              <a:solidFill>
                <a:srgbClr val="E74CFF"/>
              </a:solidFill>
            </a:endParaRPr>
          </a:p>
          <a:p>
            <a:pPr>
              <a:buClr>
                <a:srgbClr val="E74CFF"/>
              </a:buClr>
            </a:pPr>
            <a:endParaRPr lang="en-GB" sz="2400" b="1" dirty="0">
              <a:solidFill>
                <a:srgbClr val="E74CFF"/>
              </a:solidFill>
            </a:endParaRPr>
          </a:p>
        </p:txBody>
      </p:sp>
      <p:pic>
        <p:nvPicPr>
          <p:cNvPr id="5" name="Content Placeholder 2" descr="BU009494.pn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t="-5800" b="-5800"/>
          <a:stretch>
            <a:fillRect/>
          </a:stretch>
        </p:blipFill>
        <p:spPr>
          <a:xfrm>
            <a:off x="457200" y="1121695"/>
            <a:ext cx="2429294" cy="5328042"/>
          </a:xfrm>
        </p:spPr>
      </p:pic>
    </p:spTree>
    <p:extLst>
      <p:ext uri="{BB962C8B-B14F-4D97-AF65-F5344CB8AC3E}">
        <p14:creationId xmlns:p14="http://schemas.microsoft.com/office/powerpoint/2010/main" val="3075716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strips(down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strips(downLeft)">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strips(downLeft)">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strips(downLeft)">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strips(downLeft)">
                                      <p:cBhvr>
                                        <p:cTn id="32" dur="500"/>
                                        <p:tgtEl>
                                          <p:spTgt spid="4">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Effect transition="in" filter="strips(downLeft)">
                                      <p:cBhvr>
                                        <p:cTn id="3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576"/>
          </a:xfrm>
        </p:spPr>
        <p:txBody>
          <a:bodyPr>
            <a:normAutofit fontScale="90000"/>
          </a:bodyPr>
          <a:lstStyle/>
          <a:p>
            <a:r>
              <a:rPr lang="en-US" b="1" dirty="0">
                <a:solidFill>
                  <a:srgbClr val="E74CFF"/>
                </a:solidFill>
              </a:rPr>
              <a:t>The Affective Economy </a:t>
            </a:r>
            <a:endParaRPr lang="en-US" dirty="0">
              <a:solidFill>
                <a:srgbClr val="E74CFF"/>
              </a:solidFill>
            </a:endParaRPr>
          </a:p>
        </p:txBody>
      </p:sp>
      <p:sp>
        <p:nvSpPr>
          <p:cNvPr id="3" name="Content Placeholder 2"/>
          <p:cNvSpPr>
            <a:spLocks noGrp="1"/>
          </p:cNvSpPr>
          <p:nvPr>
            <p:ph sz="half" idx="1"/>
          </p:nvPr>
        </p:nvSpPr>
        <p:spPr>
          <a:xfrm>
            <a:off x="457200" y="1600200"/>
            <a:ext cx="3025312" cy="4525963"/>
          </a:xfrm>
        </p:spPr>
        <p:txBody>
          <a:bodyPr>
            <a:normAutofit fontScale="70000" lnSpcReduction="20000"/>
          </a:bodyPr>
          <a:lstStyle/>
          <a:p>
            <a:endParaRPr lang="en-US" dirty="0"/>
          </a:p>
        </p:txBody>
      </p:sp>
      <p:sp>
        <p:nvSpPr>
          <p:cNvPr id="4" name="Content Placeholder 3"/>
          <p:cNvSpPr>
            <a:spLocks noGrp="1"/>
          </p:cNvSpPr>
          <p:nvPr>
            <p:ph sz="half" idx="2"/>
          </p:nvPr>
        </p:nvSpPr>
        <p:spPr>
          <a:xfrm>
            <a:off x="3617195" y="1231602"/>
            <a:ext cx="5069605" cy="5388256"/>
          </a:xfrm>
        </p:spPr>
        <p:txBody>
          <a:bodyPr>
            <a:normAutofit fontScale="70000" lnSpcReduction="20000"/>
          </a:bodyPr>
          <a:lstStyle/>
          <a:p>
            <a:pPr marL="0" indent="0">
              <a:buClr>
                <a:srgbClr val="E74CFF"/>
              </a:buClr>
              <a:buNone/>
            </a:pPr>
            <a:r>
              <a:rPr lang="en-US" sz="3800" b="1" dirty="0">
                <a:solidFill>
                  <a:srgbClr val="E74CFF"/>
                </a:solidFill>
              </a:rPr>
              <a:t>Affect </a:t>
            </a:r>
          </a:p>
          <a:p>
            <a:pPr>
              <a:buClr>
                <a:srgbClr val="E74CFF"/>
              </a:buClr>
            </a:pPr>
            <a:r>
              <a:rPr lang="en-US" sz="3800" b="1" dirty="0"/>
              <a:t>Historically dismissed in Western thought</a:t>
            </a:r>
          </a:p>
          <a:p>
            <a:pPr>
              <a:buClr>
                <a:srgbClr val="E74CFF"/>
              </a:buClr>
            </a:pPr>
            <a:r>
              <a:rPr lang="en-US" sz="3800" b="1" dirty="0"/>
              <a:t>Devalued in binary thinking </a:t>
            </a:r>
          </a:p>
          <a:p>
            <a:pPr>
              <a:buClr>
                <a:srgbClr val="E74CFF"/>
              </a:buClr>
            </a:pPr>
            <a:r>
              <a:rPr lang="en-US" sz="3800" b="1" dirty="0"/>
              <a:t>Revisited in post-structural writers </a:t>
            </a:r>
            <a:r>
              <a:rPr lang="en-US" sz="2300" b="1" dirty="0">
                <a:solidFill>
                  <a:srgbClr val="E74CFF"/>
                </a:solidFill>
              </a:rPr>
              <a:t>(Ahmed 2004, 2010) </a:t>
            </a:r>
          </a:p>
          <a:p>
            <a:pPr>
              <a:buClr>
                <a:srgbClr val="E74CFF"/>
              </a:buClr>
            </a:pPr>
            <a:r>
              <a:rPr lang="en-US" sz="3800" b="1" dirty="0"/>
              <a:t>‘Sticks’ to objects and bodies e.g. shame, hatred, love</a:t>
            </a:r>
          </a:p>
          <a:p>
            <a:pPr>
              <a:buClr>
                <a:srgbClr val="E74CFF"/>
              </a:buClr>
            </a:pPr>
            <a:r>
              <a:rPr lang="en-US" sz="3800" b="1" dirty="0"/>
              <a:t>Works as a form of capital/ ‘affective economy’ </a:t>
            </a:r>
          </a:p>
          <a:p>
            <a:pPr>
              <a:buClr>
                <a:srgbClr val="E74CFF"/>
              </a:buClr>
            </a:pPr>
            <a:r>
              <a:rPr lang="en-US" sz="3800" b="1" dirty="0"/>
              <a:t>Is intensified / accrues value through circulation </a:t>
            </a:r>
          </a:p>
          <a:p>
            <a:pPr>
              <a:buClr>
                <a:srgbClr val="E74CFF"/>
              </a:buClr>
            </a:pPr>
            <a:r>
              <a:rPr lang="en-US" sz="3800" b="1" dirty="0"/>
              <a:t>Integral to the production of  social and material realities.</a:t>
            </a:r>
            <a:endParaRPr lang="en-US" sz="3800" dirty="0"/>
          </a:p>
          <a:p>
            <a:endParaRPr lang="en-US" dirty="0"/>
          </a:p>
        </p:txBody>
      </p:sp>
      <p:pic>
        <p:nvPicPr>
          <p:cNvPr id="5" name="Content Placeholder 6"/>
          <p:cNvPicPr>
            <a:picLocks/>
          </p:cNvPicPr>
          <p:nvPr/>
        </p:nvPicPr>
        <p:blipFill>
          <a:blip r:embed="rId2" cstate="print">
            <a:extLst>
              <a:ext uri="{28A0092B-C50C-407E-A947-70E740481C1C}">
                <a14:useLocalDpi xmlns:a14="http://schemas.microsoft.com/office/drawing/2010/main" val="0"/>
              </a:ext>
            </a:extLst>
          </a:blip>
          <a:srcRect l="5384" r="5384"/>
          <a:stretch>
            <a:fillRect/>
          </a:stretch>
        </p:blipFill>
        <p:spPr bwMode="auto">
          <a:xfrm>
            <a:off x="457200" y="1231602"/>
            <a:ext cx="3025312" cy="5234630"/>
          </a:xfrm>
          <a:prstGeom prst="rect">
            <a:avLst/>
          </a:prstGeom>
          <a:noFill/>
          <a:ln>
            <a:noFill/>
          </a:ln>
        </p:spPr>
      </p:pic>
    </p:spTree>
    <p:extLst>
      <p:ext uri="{BB962C8B-B14F-4D97-AF65-F5344CB8AC3E}">
        <p14:creationId xmlns:p14="http://schemas.microsoft.com/office/powerpoint/2010/main" val="2330092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strips(down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strips(down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strips(down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strips(down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strips(downLeft)">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4147"/>
          </a:xfrm>
        </p:spPr>
        <p:txBody>
          <a:bodyPr>
            <a:normAutofit fontScale="90000"/>
          </a:bodyPr>
          <a:lstStyle/>
          <a:p>
            <a:r>
              <a:rPr lang="en-US" b="1" dirty="0" smtClean="0"/>
              <a:t>Financialisation of Research: A Truth about its Quality?</a:t>
            </a:r>
            <a:endParaRPr lang="en-US" b="1" dirty="0"/>
          </a:p>
        </p:txBody>
      </p:sp>
      <p:sp>
        <p:nvSpPr>
          <p:cNvPr id="4" name="Content Placeholder 3"/>
          <p:cNvSpPr>
            <a:spLocks noGrp="1"/>
          </p:cNvSpPr>
          <p:nvPr>
            <p:ph sz="half" idx="2"/>
          </p:nvPr>
        </p:nvSpPr>
        <p:spPr>
          <a:xfrm>
            <a:off x="2696129" y="1158786"/>
            <a:ext cx="6447871" cy="6128188"/>
          </a:xfrm>
        </p:spPr>
        <p:txBody>
          <a:bodyPr>
            <a:normAutofit/>
          </a:bodyPr>
          <a:lstStyle/>
          <a:p>
            <a:pPr>
              <a:buClr>
                <a:srgbClr val="E74CFF"/>
              </a:buClr>
            </a:pPr>
            <a:endParaRPr lang="en-US" b="1" dirty="0" smtClean="0"/>
          </a:p>
          <a:p>
            <a:pPr>
              <a:buClr>
                <a:srgbClr val="E74CFF"/>
              </a:buClr>
            </a:pPr>
            <a:r>
              <a:rPr lang="en-US" b="1" dirty="0" smtClean="0"/>
              <a:t>Higher </a:t>
            </a:r>
            <a:r>
              <a:rPr lang="en-US" b="1" dirty="0"/>
              <a:t>education </a:t>
            </a:r>
            <a:r>
              <a:rPr lang="en-US" b="1" dirty="0" smtClean="0"/>
              <a:t>placed within </a:t>
            </a:r>
            <a:r>
              <a:rPr lang="en-US" b="1" dirty="0"/>
              <a:t>a system of accounts </a:t>
            </a:r>
            <a:r>
              <a:rPr lang="en-US" sz="1800" b="1" dirty="0">
                <a:solidFill>
                  <a:srgbClr val="E74CFF"/>
                </a:solidFill>
              </a:rPr>
              <a:t>(McGettigan 2013). </a:t>
            </a:r>
            <a:endParaRPr lang="en-US" sz="1800" b="1" dirty="0" smtClean="0">
              <a:solidFill>
                <a:srgbClr val="E74CFF"/>
              </a:solidFill>
            </a:endParaRPr>
          </a:p>
          <a:p>
            <a:pPr marL="0" indent="0">
              <a:buClr>
                <a:srgbClr val="E74CFF"/>
              </a:buClr>
              <a:buNone/>
            </a:pPr>
            <a:r>
              <a:rPr lang="en-US" b="1" dirty="0" smtClean="0"/>
              <a:t>Research conceptualised as:</a:t>
            </a:r>
            <a:endParaRPr lang="en-US" b="1" dirty="0"/>
          </a:p>
          <a:p>
            <a:pPr>
              <a:buClr>
                <a:srgbClr val="E74CFF"/>
              </a:buClr>
            </a:pPr>
            <a:r>
              <a:rPr lang="en-US" b="1" dirty="0"/>
              <a:t>I</a:t>
            </a:r>
            <a:r>
              <a:rPr lang="en-US" b="1" dirty="0" smtClean="0"/>
              <a:t>ncome</a:t>
            </a:r>
            <a:r>
              <a:rPr lang="en-US" b="1" dirty="0"/>
              <a:t>-</a:t>
            </a:r>
            <a:r>
              <a:rPr lang="en-US" b="1" dirty="0" smtClean="0"/>
              <a:t>generation</a:t>
            </a:r>
            <a:endParaRPr lang="en-US" b="1" dirty="0"/>
          </a:p>
          <a:p>
            <a:pPr>
              <a:buClr>
                <a:srgbClr val="E74CFF"/>
              </a:buClr>
            </a:pPr>
            <a:r>
              <a:rPr lang="en-US" b="1" dirty="0"/>
              <a:t>C</a:t>
            </a:r>
            <a:r>
              <a:rPr lang="en-US" b="1" dirty="0" smtClean="0"/>
              <a:t>ommercialisation </a:t>
            </a:r>
          </a:p>
          <a:p>
            <a:pPr>
              <a:buClr>
                <a:srgbClr val="E74CFF"/>
              </a:buClr>
            </a:pPr>
            <a:r>
              <a:rPr lang="en-US" b="1" dirty="0" smtClean="0"/>
              <a:t>Knowledge Mobilisation/ Impact </a:t>
            </a:r>
          </a:p>
          <a:p>
            <a:pPr>
              <a:buClr>
                <a:srgbClr val="E74CFF"/>
              </a:buClr>
            </a:pPr>
            <a:r>
              <a:rPr lang="en-US" b="1" dirty="0" smtClean="0"/>
              <a:t>Performance Management</a:t>
            </a:r>
            <a:endParaRPr lang="en-US" b="1" dirty="0"/>
          </a:p>
          <a:p>
            <a:pPr marL="0" indent="0">
              <a:buClr>
                <a:srgbClr val="E74CFF"/>
              </a:buClr>
              <a:buNone/>
            </a:pPr>
            <a:r>
              <a:rPr lang="en-US" b="1" dirty="0" smtClean="0">
                <a:solidFill>
                  <a:srgbClr val="E74CFF"/>
                </a:solidFill>
              </a:rPr>
              <a:t>Not</a:t>
            </a:r>
          </a:p>
          <a:p>
            <a:pPr>
              <a:buClr>
                <a:srgbClr val="E74CFF"/>
              </a:buClr>
            </a:pPr>
            <a:r>
              <a:rPr lang="en-US" b="1" dirty="0" smtClean="0"/>
              <a:t>Criticality </a:t>
            </a:r>
          </a:p>
          <a:p>
            <a:pPr>
              <a:buClr>
                <a:srgbClr val="E74CFF"/>
              </a:buClr>
            </a:pPr>
            <a:r>
              <a:rPr lang="en-US" b="1" dirty="0"/>
              <a:t>S</a:t>
            </a:r>
            <a:r>
              <a:rPr lang="en-US" b="1" dirty="0" smtClean="0"/>
              <a:t>cholarly </a:t>
            </a:r>
            <a:r>
              <a:rPr lang="en-US" b="1" dirty="0"/>
              <a:t>independence</a:t>
            </a:r>
            <a:r>
              <a:rPr lang="en-GB" b="1" dirty="0"/>
              <a:t> </a:t>
            </a:r>
            <a:endParaRPr lang="en-GB" b="1" dirty="0">
              <a:solidFill>
                <a:srgbClr val="E74CFF"/>
              </a:solidFill>
            </a:endParaRPr>
          </a:p>
          <a:p>
            <a:endParaRPr lang="en-GB" b="1" dirty="0" smtClean="0">
              <a:solidFill>
                <a:srgbClr val="E74CFF"/>
              </a:solidFill>
            </a:endParaRPr>
          </a:p>
          <a:p>
            <a:endParaRPr lang="en-US" dirty="0">
              <a:solidFill>
                <a:srgbClr val="E74CFF"/>
              </a:solidFill>
            </a:endParaRPr>
          </a:p>
        </p:txBody>
      </p:sp>
      <p:pic>
        <p:nvPicPr>
          <p:cNvPr id="5" name="Content Placeholder 4" descr="200128087-001.pn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23526" r="23526"/>
          <a:stretch>
            <a:fillRect/>
          </a:stretch>
        </p:blipFill>
        <p:spPr>
          <a:xfrm>
            <a:off x="457200" y="1600200"/>
            <a:ext cx="2038391" cy="4525963"/>
          </a:xfrm>
        </p:spPr>
      </p:pic>
    </p:spTree>
    <p:extLst>
      <p:ext uri="{BB962C8B-B14F-4D97-AF65-F5344CB8AC3E}">
        <p14:creationId xmlns:p14="http://schemas.microsoft.com/office/powerpoint/2010/main" val="1757202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strips(down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strips(down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strips(down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strips(down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strips(downLeft)">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strips(downLeft)">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strips(downLeft)">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964"/>
            <a:ext cx="8229600" cy="560847"/>
          </a:xfrm>
        </p:spPr>
        <p:txBody>
          <a:bodyPr>
            <a:normAutofit fontScale="90000"/>
          </a:bodyPr>
          <a:lstStyle/>
          <a:p>
            <a:r>
              <a:rPr lang="en-US" b="1" dirty="0" smtClean="0"/>
              <a:t>Why Does it Matter?</a:t>
            </a:r>
            <a:endParaRPr lang="en-US" b="1" dirty="0"/>
          </a:p>
        </p:txBody>
      </p:sp>
      <p:sp>
        <p:nvSpPr>
          <p:cNvPr id="4" name="Content Placeholder 3"/>
          <p:cNvSpPr>
            <a:spLocks noGrp="1"/>
          </p:cNvSpPr>
          <p:nvPr>
            <p:ph sz="half" idx="2"/>
          </p:nvPr>
        </p:nvSpPr>
        <p:spPr>
          <a:xfrm>
            <a:off x="3331839" y="1025080"/>
            <a:ext cx="5647831" cy="6128186"/>
          </a:xfrm>
        </p:spPr>
        <p:txBody>
          <a:bodyPr>
            <a:normAutofit/>
          </a:bodyPr>
          <a:lstStyle/>
          <a:p>
            <a:pPr>
              <a:buClr>
                <a:srgbClr val="E74CFF"/>
              </a:buClr>
            </a:pPr>
            <a:r>
              <a:rPr lang="en-US" sz="2200" b="1" dirty="0"/>
              <a:t>Individuated agency is privileged.</a:t>
            </a:r>
          </a:p>
          <a:p>
            <a:pPr marL="0" indent="0">
              <a:buClr>
                <a:srgbClr val="E74CFF"/>
              </a:buClr>
              <a:buNone/>
            </a:pPr>
            <a:r>
              <a:rPr lang="en-US" sz="2200" b="1" dirty="0"/>
              <a:t> </a:t>
            </a:r>
          </a:p>
          <a:p>
            <a:pPr>
              <a:buClr>
                <a:srgbClr val="E74CFF"/>
              </a:buClr>
            </a:pPr>
            <a:r>
              <a:rPr lang="en-US" sz="2200" b="1" dirty="0"/>
              <a:t>Logic of collective political struggle against structures of inequality undermined</a:t>
            </a:r>
            <a:r>
              <a:rPr lang="en-US" sz="2200" b="1" dirty="0" smtClean="0"/>
              <a:t>.</a:t>
            </a:r>
          </a:p>
          <a:p>
            <a:pPr>
              <a:buClr>
                <a:srgbClr val="E74CFF"/>
              </a:buClr>
            </a:pPr>
            <a:endParaRPr lang="en-US" sz="2200" b="1" dirty="0"/>
          </a:p>
          <a:p>
            <a:pPr>
              <a:buClr>
                <a:srgbClr val="E74CFF"/>
              </a:buClr>
            </a:pPr>
            <a:r>
              <a:rPr lang="en-US" sz="2200" b="1" dirty="0" smtClean="0"/>
              <a:t>Metrics </a:t>
            </a:r>
            <a:r>
              <a:rPr lang="en-US" sz="2200" b="1" dirty="0"/>
              <a:t>imply norms. </a:t>
            </a:r>
            <a:endParaRPr lang="en-US" sz="2200" b="1" dirty="0" smtClean="0"/>
          </a:p>
          <a:p>
            <a:pPr>
              <a:buClr>
                <a:srgbClr val="E74CFF"/>
              </a:buClr>
            </a:pPr>
            <a:endParaRPr lang="en-US" sz="2200" b="1" dirty="0" smtClean="0"/>
          </a:p>
          <a:p>
            <a:pPr>
              <a:buClr>
                <a:srgbClr val="E74CFF"/>
              </a:buClr>
            </a:pPr>
            <a:r>
              <a:rPr lang="en-US" sz="2200" b="1" dirty="0"/>
              <a:t>W</a:t>
            </a:r>
            <a:r>
              <a:rPr lang="en-US" sz="2200" b="1" dirty="0" smtClean="0"/>
              <a:t>hich </a:t>
            </a:r>
            <a:r>
              <a:rPr lang="en-US" sz="2200" b="1" dirty="0"/>
              <a:t>norms are evoked in judging </a:t>
            </a:r>
            <a:r>
              <a:rPr lang="en-US" sz="2200" b="1" dirty="0" smtClean="0"/>
              <a:t>research value?</a:t>
            </a:r>
          </a:p>
          <a:p>
            <a:pPr>
              <a:buClr>
                <a:srgbClr val="E74CFF"/>
              </a:buClr>
            </a:pPr>
            <a:endParaRPr lang="en-US" sz="2200" b="1" dirty="0" smtClean="0"/>
          </a:p>
          <a:p>
            <a:pPr>
              <a:buClr>
                <a:srgbClr val="E74CFF"/>
              </a:buClr>
            </a:pPr>
            <a:r>
              <a:rPr lang="en-US" sz="2200" b="1" dirty="0" smtClean="0"/>
              <a:t>Research priorities determined outside epistemic communities.</a:t>
            </a:r>
          </a:p>
          <a:p>
            <a:pPr>
              <a:buClr>
                <a:srgbClr val="E74CFF"/>
              </a:buClr>
            </a:pPr>
            <a:endParaRPr lang="en-US" sz="2200" b="1" dirty="0"/>
          </a:p>
          <a:p>
            <a:pPr>
              <a:buClr>
                <a:srgbClr val="E74CFF"/>
              </a:buClr>
            </a:pPr>
            <a:r>
              <a:rPr lang="en-US" sz="2200" b="1" dirty="0" smtClean="0"/>
              <a:t>Future of  feminist  scholarship?</a:t>
            </a:r>
            <a:endParaRPr lang="en-US" sz="2200" b="1" dirty="0"/>
          </a:p>
          <a:p>
            <a:endParaRPr lang="en-US" dirty="0" smtClean="0"/>
          </a:p>
        </p:txBody>
      </p:sp>
      <p:pic>
        <p:nvPicPr>
          <p:cNvPr id="5" name="Content Placeholder 7"/>
          <p:cNvPicPr>
            <a:picLocks noGrp="1"/>
          </p:cNvPicPr>
          <p:nvPr>
            <p:ph sz="half" idx="1"/>
          </p:nvPr>
        </p:nvPicPr>
        <p:blipFill>
          <a:blip r:embed="rId2">
            <a:extLst>
              <a:ext uri="{28A0092B-C50C-407E-A947-70E740481C1C}">
                <a14:useLocalDpi xmlns:a14="http://schemas.microsoft.com/office/drawing/2010/main" val="0"/>
              </a:ext>
            </a:extLst>
          </a:blip>
          <a:srcRect l="24904" r="24904"/>
          <a:stretch>
            <a:fillRect/>
          </a:stretch>
        </p:blipFill>
        <p:spPr bwMode="auto">
          <a:xfrm>
            <a:off x="457200" y="1025080"/>
            <a:ext cx="2874639" cy="5540126"/>
          </a:xfrm>
          <a:prstGeom prst="rect">
            <a:avLst/>
          </a:prstGeom>
          <a:noFill/>
          <a:ln>
            <a:noFill/>
          </a:ln>
        </p:spPr>
      </p:pic>
    </p:spTree>
    <p:extLst>
      <p:ext uri="{BB962C8B-B14F-4D97-AF65-F5344CB8AC3E}">
        <p14:creationId xmlns:p14="http://schemas.microsoft.com/office/powerpoint/2010/main" val="23703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strips(down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strips(downLeft)">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strips(downLeft)">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strips(downLeft)">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Disqualifying Counter-Hegemonic Discourses?</a:t>
            </a:r>
            <a:endParaRPr lang="en-US" b="1" dirty="0"/>
          </a:p>
        </p:txBody>
      </p:sp>
      <p:sp>
        <p:nvSpPr>
          <p:cNvPr id="6" name="Rectangle 5"/>
          <p:cNvSpPr/>
          <p:nvPr/>
        </p:nvSpPr>
        <p:spPr>
          <a:xfrm>
            <a:off x="869000" y="1582341"/>
            <a:ext cx="7817800" cy="5262980"/>
          </a:xfrm>
          <a:prstGeom prst="rect">
            <a:avLst/>
          </a:prstGeom>
        </p:spPr>
        <p:txBody>
          <a:bodyPr wrap="square">
            <a:spAutoFit/>
          </a:bodyPr>
          <a:lstStyle/>
          <a:p>
            <a:r>
              <a:rPr lang="en-US" sz="2800" b="1" i="1" dirty="0"/>
              <a:t>... If governmental authorities stipulate what topics may be funded, they contribute to a public discourse that shifts the common understanding of the line that divides legitimate from illegitimate academic inquiry... The point here is not just that a person may not get funding for a project if he or she adheres to certain views or engages in certain activities, but also that certain views are no longer considered ‘fundable’ and so are regarded as socially illegitimate. This can only have a deleterious effect on freedom of speech in the academy...</a:t>
            </a:r>
            <a:r>
              <a:rPr lang="en-US" sz="2800" b="1" dirty="0"/>
              <a:t> </a:t>
            </a:r>
            <a:r>
              <a:rPr lang="en-US" b="1" dirty="0" smtClean="0">
                <a:solidFill>
                  <a:srgbClr val="E74CFF"/>
                </a:solidFill>
              </a:rPr>
              <a:t>(Butler</a:t>
            </a:r>
            <a:r>
              <a:rPr lang="en-US" b="1" dirty="0">
                <a:solidFill>
                  <a:srgbClr val="E74CFF"/>
                </a:solidFill>
              </a:rPr>
              <a:t> </a:t>
            </a:r>
            <a:r>
              <a:rPr lang="en-US" b="1" dirty="0" smtClean="0">
                <a:solidFill>
                  <a:srgbClr val="E74CFF"/>
                </a:solidFill>
              </a:rPr>
              <a:t>2006: 129</a:t>
            </a:r>
            <a:r>
              <a:rPr lang="en-US" b="1" dirty="0">
                <a:solidFill>
                  <a:srgbClr val="E74CFF"/>
                </a:solidFill>
              </a:rPr>
              <a:t>-131).</a:t>
            </a:r>
            <a:endParaRPr lang="en-GB" b="1" dirty="0">
              <a:solidFill>
                <a:srgbClr val="E74CFF"/>
              </a:solidFill>
            </a:endParaRPr>
          </a:p>
        </p:txBody>
      </p:sp>
    </p:spTree>
    <p:extLst>
      <p:ext uri="{BB962C8B-B14F-4D97-AF65-F5344CB8AC3E}">
        <p14:creationId xmlns:p14="http://schemas.microsoft.com/office/powerpoint/2010/main" val="1430141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9"/>
            <a:ext cx="8229600" cy="517145"/>
          </a:xfrm>
        </p:spPr>
        <p:txBody>
          <a:bodyPr>
            <a:normAutofit fontScale="90000"/>
          </a:bodyPr>
          <a:lstStyle/>
          <a:p>
            <a:r>
              <a:rPr lang="en-US" b="1" dirty="0"/>
              <a:t>Barad’s Theory of Intra-Action (2007)</a:t>
            </a:r>
            <a:endParaRPr lang="en-US" dirty="0"/>
          </a:p>
        </p:txBody>
      </p:sp>
      <p:sp>
        <p:nvSpPr>
          <p:cNvPr id="5" name="Content Placeholder 4"/>
          <p:cNvSpPr>
            <a:spLocks noGrp="1"/>
          </p:cNvSpPr>
          <p:nvPr>
            <p:ph sz="half" idx="2"/>
          </p:nvPr>
        </p:nvSpPr>
        <p:spPr>
          <a:xfrm>
            <a:off x="4057586" y="1154683"/>
            <a:ext cx="4629214" cy="6119827"/>
          </a:xfrm>
        </p:spPr>
        <p:txBody>
          <a:bodyPr>
            <a:normAutofit lnSpcReduction="10000"/>
          </a:bodyPr>
          <a:lstStyle/>
          <a:p>
            <a:pPr>
              <a:buClr>
                <a:srgbClr val="E74CFF"/>
              </a:buClr>
            </a:pPr>
            <a:r>
              <a:rPr lang="en-US" sz="2400" b="1" dirty="0"/>
              <a:t>How are differences made?</a:t>
            </a:r>
          </a:p>
          <a:p>
            <a:pPr>
              <a:buClr>
                <a:srgbClr val="E74CFF"/>
              </a:buClr>
            </a:pPr>
            <a:r>
              <a:rPr lang="en-US" sz="2400" b="1" dirty="0"/>
              <a:t>Co-production</a:t>
            </a:r>
          </a:p>
          <a:p>
            <a:pPr>
              <a:buClr>
                <a:srgbClr val="E74CFF"/>
              </a:buClr>
            </a:pPr>
            <a:r>
              <a:rPr lang="en-US" sz="2400" b="1" dirty="0"/>
              <a:t>The optic or apparatus for observation determines what is seen.</a:t>
            </a:r>
          </a:p>
          <a:p>
            <a:pPr>
              <a:buClr>
                <a:srgbClr val="E74CFF"/>
              </a:buClr>
            </a:pPr>
            <a:r>
              <a:rPr lang="en-US" sz="2400" b="1" dirty="0" smtClean="0"/>
              <a:t>What </a:t>
            </a:r>
            <a:r>
              <a:rPr lang="en-US" sz="2400" b="1" dirty="0"/>
              <a:t>happens when neo-liberal apparatus ‘intra-acts’ with women’s research capital?  </a:t>
            </a:r>
            <a:r>
              <a:rPr lang="en-GB" sz="2400" b="1" dirty="0"/>
              <a:t> </a:t>
            </a:r>
          </a:p>
          <a:p>
            <a:pPr>
              <a:buClr>
                <a:srgbClr val="E74CFF"/>
              </a:buClr>
            </a:pPr>
            <a:endParaRPr lang="en-GB" sz="2400" b="1" dirty="0" smtClean="0"/>
          </a:p>
          <a:p>
            <a:pPr marL="0" indent="0">
              <a:buClr>
                <a:srgbClr val="E74CFF"/>
              </a:buClr>
              <a:buNone/>
            </a:pPr>
            <a:r>
              <a:rPr lang="en-GB" sz="2400" b="1" dirty="0" smtClean="0"/>
              <a:t>A </a:t>
            </a:r>
            <a:r>
              <a:rPr lang="en-GB" sz="2400" b="1" dirty="0"/>
              <a:t>winning </a:t>
            </a:r>
            <a:r>
              <a:rPr lang="en-GB" sz="2400" b="1" dirty="0">
                <a:solidFill>
                  <a:srgbClr val="E74CFF"/>
                </a:solidFill>
              </a:rPr>
              <a:t>Research Identity </a:t>
            </a:r>
            <a:r>
              <a:rPr lang="en-GB" sz="2400" b="1" dirty="0"/>
              <a:t>is an intra-action between:</a:t>
            </a:r>
          </a:p>
          <a:p>
            <a:pPr>
              <a:buClr>
                <a:srgbClr val="E74CFF"/>
              </a:buClr>
              <a:buFont typeface="Wingdings" charset="2"/>
              <a:buChar char="ü"/>
            </a:pPr>
            <a:r>
              <a:rPr lang="en-US" sz="2400" b="1" dirty="0"/>
              <a:t>Research policy discourses </a:t>
            </a:r>
          </a:p>
          <a:p>
            <a:pPr>
              <a:buClr>
                <a:srgbClr val="E74CFF"/>
              </a:buClr>
              <a:buFont typeface="Wingdings" charset="2"/>
              <a:buChar char="ü"/>
            </a:pPr>
            <a:r>
              <a:rPr lang="en-US" sz="2400" b="1" dirty="0"/>
              <a:t>Performance productivity </a:t>
            </a:r>
          </a:p>
          <a:p>
            <a:pPr>
              <a:buClr>
                <a:srgbClr val="E74CFF"/>
              </a:buClr>
              <a:buFont typeface="Wingdings" charset="2"/>
              <a:buChar char="ü"/>
            </a:pPr>
            <a:r>
              <a:rPr lang="en-US" sz="2400" b="1" dirty="0"/>
              <a:t>Key performance </a:t>
            </a:r>
            <a:r>
              <a:rPr lang="en-US" sz="2400" b="1" dirty="0" smtClean="0"/>
              <a:t>indicators</a:t>
            </a:r>
            <a:endParaRPr lang="en-GB" sz="2400" b="1" dirty="0"/>
          </a:p>
          <a:p>
            <a:pPr>
              <a:buClr>
                <a:srgbClr val="E74CFF"/>
              </a:buClr>
              <a:buFont typeface="Wingdings" charset="2"/>
              <a:buChar char="ü"/>
            </a:pPr>
            <a:r>
              <a:rPr lang="en-GB" sz="2400" b="1" dirty="0" smtClean="0"/>
              <a:t>Social Hierarchy</a:t>
            </a:r>
            <a:endParaRPr lang="en-US" sz="2400" b="1" dirty="0"/>
          </a:p>
          <a:p>
            <a:endParaRPr lang="en-US" dirty="0"/>
          </a:p>
        </p:txBody>
      </p:sp>
      <p:pic>
        <p:nvPicPr>
          <p:cNvPr id="6" name="Content Placeholder 5"/>
          <p:cNvPicPr>
            <a:picLocks noGrp="1"/>
          </p:cNvPicPr>
          <p:nvPr>
            <p:ph sz="half" idx="1"/>
          </p:nvPr>
        </p:nvPicPr>
        <p:blipFill>
          <a:blip r:embed="rId2">
            <a:extLst>
              <a:ext uri="{28A0092B-C50C-407E-A947-70E740481C1C}">
                <a14:useLocalDpi xmlns:a14="http://schemas.microsoft.com/office/drawing/2010/main" val="0"/>
              </a:ext>
            </a:extLst>
          </a:blip>
          <a:srcRect l="20235" r="20235"/>
          <a:stretch>
            <a:fillRect/>
          </a:stretch>
        </p:blipFill>
        <p:spPr bwMode="auto">
          <a:xfrm>
            <a:off x="280402" y="1154684"/>
            <a:ext cx="3661724" cy="5558980"/>
          </a:xfrm>
          <a:prstGeom prst="rect">
            <a:avLst/>
          </a:prstGeom>
          <a:noFill/>
          <a:ln>
            <a:noFill/>
          </a:ln>
        </p:spPr>
      </p:pic>
    </p:spTree>
    <p:extLst>
      <p:ext uri="{BB962C8B-B14F-4D97-AF65-F5344CB8AC3E}">
        <p14:creationId xmlns:p14="http://schemas.microsoft.com/office/powerpoint/2010/main" val="3383123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trips(down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strips(down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strips(downLeft)">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strips(downLeft)">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strips(downLeft)">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2078</TotalTime>
  <Words>1273</Words>
  <Application>Microsoft Macintosh PowerPoint</Application>
  <PresentationFormat>Presentación en pantalla (4:3)</PresentationFormat>
  <Paragraphs>221</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 Black </vt:lpstr>
      <vt:lpstr>Troubling Intra-actions: Gender,  Neo-liberalism and Research in the  Global Academy</vt:lpstr>
      <vt:lpstr>Provocations</vt:lpstr>
      <vt:lpstr>Neoliberalism and Central Change Processes in the Political Economy</vt:lpstr>
      <vt:lpstr>Entangling Research and Neo-Liberalism?</vt:lpstr>
      <vt:lpstr>The Affective Economy </vt:lpstr>
      <vt:lpstr>Financialisation of Research: A Truth about its Quality?</vt:lpstr>
      <vt:lpstr>Why Does it Matter?</vt:lpstr>
      <vt:lpstr>Disqualifying Counter-Hegemonic Discourses?</vt:lpstr>
      <vt:lpstr>Barad’s Theory of Intra-Action (2007)</vt:lpstr>
      <vt:lpstr>Presentación de PowerPoint</vt:lpstr>
      <vt:lpstr>Women’s Credibility Deficit</vt:lpstr>
      <vt:lpstr>Absent Talent: Women in Research and Academic Leadership (2012-1013). </vt:lpstr>
      <vt:lpstr>Do Women Matter in the Research Economy? </vt:lpstr>
      <vt:lpstr>In Summary</vt:lpstr>
      <vt:lpstr>Follow Up?</vt:lpstr>
    </vt:vector>
  </TitlesOfParts>
  <Company>Univesrity of Sussex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Pryor</dc:creator>
  <cp:lastModifiedBy>Raissa Somorrostro</cp:lastModifiedBy>
  <cp:revision>324</cp:revision>
  <cp:lastPrinted>2014-01-28T09:55:20Z</cp:lastPrinted>
  <dcterms:created xsi:type="dcterms:W3CDTF">2014-01-26T18:11:45Z</dcterms:created>
  <dcterms:modified xsi:type="dcterms:W3CDTF">2015-10-20T15:27:06Z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-1985238611</vt:i4>
  </property>
  <property fmtid="{D5CDD505-2E9C-101B-9397-08002B2CF9AE}" pid="3" name="_NewReviewCycle">
    <vt:lpwstr/>
  </property>
  <property fmtid="{D5CDD505-2E9C-101B-9397-08002B2CF9AE}" pid="4" name="_EmailSubject">
    <vt:lpwstr/>
  </property>
  <property fmtid="{D5CDD505-2E9C-101B-9397-08002B2CF9AE}" pid="5" name="_AuthorEmail">
    <vt:lpwstr>j.b.pryor@sussex.ac.uk</vt:lpwstr>
  </property>
  <property fmtid="{D5CDD505-2E9C-101B-9397-08002B2CF9AE}" pid="6" name="_AuthorEmailDisplayName">
    <vt:lpwstr>John Pryor</vt:lpwstr>
  </property>
</Properties>
</file>