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1"/>
  </p:notesMasterIdLst>
  <p:sldIdLst>
    <p:sldId id="285" r:id="rId2"/>
    <p:sldId id="284" r:id="rId3"/>
    <p:sldId id="276" r:id="rId4"/>
    <p:sldId id="277" r:id="rId5"/>
    <p:sldId id="278" r:id="rId6"/>
    <p:sldId id="279" r:id="rId7"/>
    <p:sldId id="280" r:id="rId8"/>
    <p:sldId id="282" r:id="rId9"/>
    <p:sldId id="283" r:id="rId10"/>
    <p:sldId id="297" r:id="rId11"/>
    <p:sldId id="270" r:id="rId12"/>
    <p:sldId id="272" r:id="rId13"/>
    <p:sldId id="273" r:id="rId14"/>
    <p:sldId id="303" r:id="rId15"/>
    <p:sldId id="298" r:id="rId16"/>
    <p:sldId id="286" r:id="rId17"/>
    <p:sldId id="304" r:id="rId18"/>
    <p:sldId id="305" r:id="rId19"/>
    <p:sldId id="287" r:id="rId20"/>
    <p:sldId id="288" r:id="rId21"/>
    <p:sldId id="289" r:id="rId22"/>
    <p:sldId id="292" r:id="rId23"/>
    <p:sldId id="293" r:id="rId24"/>
    <p:sldId id="294" r:id="rId25"/>
    <p:sldId id="295" r:id="rId26"/>
    <p:sldId id="257" r:id="rId27"/>
    <p:sldId id="258" r:id="rId28"/>
    <p:sldId id="259" r:id="rId29"/>
    <p:sldId id="260" r:id="rId30"/>
    <p:sldId id="261" r:id="rId31"/>
    <p:sldId id="262" r:id="rId32"/>
    <p:sldId id="263" r:id="rId33"/>
    <p:sldId id="269" r:id="rId34"/>
    <p:sldId id="299" r:id="rId35"/>
    <p:sldId id="300" r:id="rId36"/>
    <p:sldId id="301" r:id="rId37"/>
    <p:sldId id="302" r:id="rId38"/>
    <p:sldId id="307" r:id="rId39"/>
    <p:sldId id="308" r:id="rId40"/>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26"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C36BC2-F109-436D-8F3E-89E4B6CD117A}" type="doc">
      <dgm:prSet loTypeId="urn:microsoft.com/office/officeart/2005/8/layout/venn3" loCatId="relationship" qsTypeId="urn:microsoft.com/office/officeart/2005/8/quickstyle/simple1" qsCatId="simple" csTypeId="urn:microsoft.com/office/officeart/2005/8/colors/colorful1#4" csCatId="colorful" phldr="1"/>
      <dgm:spPr/>
      <dgm:t>
        <a:bodyPr/>
        <a:lstStyle/>
        <a:p>
          <a:endParaRPr lang="es-MX"/>
        </a:p>
      </dgm:t>
    </dgm:pt>
    <dgm:pt modelId="{16C7FB8C-06F1-43CF-9DD0-CE378BE53EC4}">
      <dgm:prSet phldrT="[Texto]" custT="1"/>
      <dgm:spPr/>
      <dgm:t>
        <a:bodyPr/>
        <a:lstStyle/>
        <a:p>
          <a:r>
            <a:rPr lang="es-MX" sz="1400" dirty="0"/>
            <a:t>El aula</a:t>
          </a:r>
        </a:p>
      </dgm:t>
    </dgm:pt>
    <dgm:pt modelId="{AEDF1DEF-6A72-41D8-BC53-0EF750A5DFD6}" type="parTrans" cxnId="{C3447247-0FE9-4C1E-B2C6-A4E2B0679CC0}">
      <dgm:prSet/>
      <dgm:spPr/>
      <dgm:t>
        <a:bodyPr/>
        <a:lstStyle/>
        <a:p>
          <a:endParaRPr lang="es-MX" sz="1400"/>
        </a:p>
      </dgm:t>
    </dgm:pt>
    <dgm:pt modelId="{352F0C61-58FF-48CC-8B27-6AF5E79E2488}" type="sibTrans" cxnId="{C3447247-0FE9-4C1E-B2C6-A4E2B0679CC0}">
      <dgm:prSet/>
      <dgm:spPr/>
      <dgm:t>
        <a:bodyPr/>
        <a:lstStyle/>
        <a:p>
          <a:endParaRPr lang="es-MX" sz="1400"/>
        </a:p>
      </dgm:t>
    </dgm:pt>
    <dgm:pt modelId="{75DB35E1-5ED1-4430-85F7-286183FC2A52}">
      <dgm:prSet phldrT="[Texto]" custT="1"/>
      <dgm:spPr/>
      <dgm:t>
        <a:bodyPr/>
        <a:lstStyle/>
        <a:p>
          <a:r>
            <a:rPr lang="es-MX" sz="1400" dirty="0"/>
            <a:t>El trabajo Transversal </a:t>
          </a:r>
        </a:p>
      </dgm:t>
    </dgm:pt>
    <dgm:pt modelId="{7714F5A2-5D5D-4449-AF83-62B50B39AB4D}" type="parTrans" cxnId="{1CBB255C-371D-4D88-91E5-273CBA55DF6C}">
      <dgm:prSet/>
      <dgm:spPr/>
      <dgm:t>
        <a:bodyPr/>
        <a:lstStyle/>
        <a:p>
          <a:endParaRPr lang="es-MX" sz="1400"/>
        </a:p>
      </dgm:t>
    </dgm:pt>
    <dgm:pt modelId="{3C3093DE-311B-4581-9916-B3096A97B371}" type="sibTrans" cxnId="{1CBB255C-371D-4D88-91E5-273CBA55DF6C}">
      <dgm:prSet/>
      <dgm:spPr/>
      <dgm:t>
        <a:bodyPr/>
        <a:lstStyle/>
        <a:p>
          <a:endParaRPr lang="es-MX" sz="1400"/>
        </a:p>
      </dgm:t>
    </dgm:pt>
    <dgm:pt modelId="{BC4DECE7-0AE9-4E6A-AE28-FE0536034362}">
      <dgm:prSet phldrT="[Texto]" custT="1"/>
      <dgm:spPr/>
      <dgm:t>
        <a:bodyPr/>
        <a:lstStyle/>
        <a:p>
          <a:r>
            <a:rPr lang="es-MX" sz="1400" dirty="0"/>
            <a:t>El </a:t>
          </a:r>
          <a:r>
            <a:rPr lang="es-MX" sz="1400" dirty="0" smtClean="0"/>
            <a:t>ambiente </a:t>
          </a:r>
          <a:r>
            <a:rPr lang="es-MX" sz="1400" dirty="0"/>
            <a:t>escolar</a:t>
          </a:r>
        </a:p>
      </dgm:t>
    </dgm:pt>
    <dgm:pt modelId="{8662A5CA-3B99-47CF-8FEA-D225535C33D9}" type="parTrans" cxnId="{7330EF10-F054-4E69-A728-9121AFD8A4C5}">
      <dgm:prSet/>
      <dgm:spPr/>
      <dgm:t>
        <a:bodyPr/>
        <a:lstStyle/>
        <a:p>
          <a:endParaRPr lang="es-MX" sz="1400"/>
        </a:p>
      </dgm:t>
    </dgm:pt>
    <dgm:pt modelId="{06DB6509-253A-4A69-BD85-7779A914B715}" type="sibTrans" cxnId="{7330EF10-F054-4E69-A728-9121AFD8A4C5}">
      <dgm:prSet/>
      <dgm:spPr/>
      <dgm:t>
        <a:bodyPr/>
        <a:lstStyle/>
        <a:p>
          <a:endParaRPr lang="es-MX" sz="1400"/>
        </a:p>
      </dgm:t>
    </dgm:pt>
    <dgm:pt modelId="{BDC8E456-DABD-4DAE-91D7-FDF9515E2F4A}">
      <dgm:prSet phldrT="[Texto]" custT="1"/>
      <dgm:spPr/>
      <dgm:t>
        <a:bodyPr/>
        <a:lstStyle/>
        <a:p>
          <a:r>
            <a:rPr lang="es-MX" sz="1400" dirty="0"/>
            <a:t>La vida cotidiana del alumnado</a:t>
          </a:r>
        </a:p>
      </dgm:t>
    </dgm:pt>
    <dgm:pt modelId="{A9DF4099-99EF-43FC-9849-65C9FFA088CB}" type="parTrans" cxnId="{FA1AB321-8343-4650-BAE7-664AA106EC7A}">
      <dgm:prSet/>
      <dgm:spPr/>
      <dgm:t>
        <a:bodyPr/>
        <a:lstStyle/>
        <a:p>
          <a:endParaRPr lang="es-MX" sz="1400"/>
        </a:p>
      </dgm:t>
    </dgm:pt>
    <dgm:pt modelId="{AB3FCD8E-8EC0-4500-B0DE-C29A24504168}" type="sibTrans" cxnId="{FA1AB321-8343-4650-BAE7-664AA106EC7A}">
      <dgm:prSet/>
      <dgm:spPr/>
      <dgm:t>
        <a:bodyPr/>
        <a:lstStyle/>
        <a:p>
          <a:endParaRPr lang="es-MX" sz="1400"/>
        </a:p>
      </dgm:t>
    </dgm:pt>
    <dgm:pt modelId="{112083CB-5513-4A2C-8530-54188847A620}" type="pres">
      <dgm:prSet presAssocID="{A0C36BC2-F109-436D-8F3E-89E4B6CD117A}" presName="Name0" presStyleCnt="0">
        <dgm:presLayoutVars>
          <dgm:dir/>
          <dgm:resizeHandles val="exact"/>
        </dgm:presLayoutVars>
      </dgm:prSet>
      <dgm:spPr/>
      <dgm:t>
        <a:bodyPr/>
        <a:lstStyle/>
        <a:p>
          <a:endParaRPr lang="es-MX"/>
        </a:p>
      </dgm:t>
    </dgm:pt>
    <dgm:pt modelId="{AFBB41A5-59C6-405D-93DB-D941CB5B07A0}" type="pres">
      <dgm:prSet presAssocID="{16C7FB8C-06F1-43CF-9DD0-CE378BE53EC4}" presName="Name5" presStyleLbl="vennNode1" presStyleIdx="0" presStyleCnt="4">
        <dgm:presLayoutVars>
          <dgm:bulletEnabled val="1"/>
        </dgm:presLayoutVars>
      </dgm:prSet>
      <dgm:spPr/>
      <dgm:t>
        <a:bodyPr/>
        <a:lstStyle/>
        <a:p>
          <a:endParaRPr lang="es-MX"/>
        </a:p>
      </dgm:t>
    </dgm:pt>
    <dgm:pt modelId="{25E1A353-00B4-498E-9F5C-EA3B9018F1A3}" type="pres">
      <dgm:prSet presAssocID="{352F0C61-58FF-48CC-8B27-6AF5E79E2488}" presName="space" presStyleCnt="0"/>
      <dgm:spPr/>
      <dgm:t>
        <a:bodyPr/>
        <a:lstStyle/>
        <a:p>
          <a:endParaRPr lang="es-MX"/>
        </a:p>
      </dgm:t>
    </dgm:pt>
    <dgm:pt modelId="{40E9A2F1-753C-4BD0-A641-682DD3F46A24}" type="pres">
      <dgm:prSet presAssocID="{75DB35E1-5ED1-4430-85F7-286183FC2A52}" presName="Name5" presStyleLbl="vennNode1" presStyleIdx="1" presStyleCnt="4">
        <dgm:presLayoutVars>
          <dgm:bulletEnabled val="1"/>
        </dgm:presLayoutVars>
      </dgm:prSet>
      <dgm:spPr/>
      <dgm:t>
        <a:bodyPr/>
        <a:lstStyle/>
        <a:p>
          <a:endParaRPr lang="es-MX"/>
        </a:p>
      </dgm:t>
    </dgm:pt>
    <dgm:pt modelId="{2E745EBC-67AC-4B0D-9208-13ECC6CE7C86}" type="pres">
      <dgm:prSet presAssocID="{3C3093DE-311B-4581-9916-B3096A97B371}" presName="space" presStyleCnt="0"/>
      <dgm:spPr/>
      <dgm:t>
        <a:bodyPr/>
        <a:lstStyle/>
        <a:p>
          <a:endParaRPr lang="es-MX"/>
        </a:p>
      </dgm:t>
    </dgm:pt>
    <dgm:pt modelId="{03CA2B44-DA89-4A40-B92F-8A654AE00849}" type="pres">
      <dgm:prSet presAssocID="{BC4DECE7-0AE9-4E6A-AE28-FE0536034362}" presName="Name5" presStyleLbl="vennNode1" presStyleIdx="2" presStyleCnt="4">
        <dgm:presLayoutVars>
          <dgm:bulletEnabled val="1"/>
        </dgm:presLayoutVars>
      </dgm:prSet>
      <dgm:spPr/>
      <dgm:t>
        <a:bodyPr/>
        <a:lstStyle/>
        <a:p>
          <a:endParaRPr lang="es-MX"/>
        </a:p>
      </dgm:t>
    </dgm:pt>
    <dgm:pt modelId="{92A27BE8-7D26-4AD2-BDEA-2FC328A82FB4}" type="pres">
      <dgm:prSet presAssocID="{06DB6509-253A-4A69-BD85-7779A914B715}" presName="space" presStyleCnt="0"/>
      <dgm:spPr/>
      <dgm:t>
        <a:bodyPr/>
        <a:lstStyle/>
        <a:p>
          <a:endParaRPr lang="es-MX"/>
        </a:p>
      </dgm:t>
    </dgm:pt>
    <dgm:pt modelId="{5AE087C4-D834-42FE-846F-32D4C8569222}" type="pres">
      <dgm:prSet presAssocID="{BDC8E456-DABD-4DAE-91D7-FDF9515E2F4A}" presName="Name5" presStyleLbl="vennNode1" presStyleIdx="3" presStyleCnt="4">
        <dgm:presLayoutVars>
          <dgm:bulletEnabled val="1"/>
        </dgm:presLayoutVars>
      </dgm:prSet>
      <dgm:spPr/>
      <dgm:t>
        <a:bodyPr/>
        <a:lstStyle/>
        <a:p>
          <a:endParaRPr lang="es-MX"/>
        </a:p>
      </dgm:t>
    </dgm:pt>
  </dgm:ptLst>
  <dgm:cxnLst>
    <dgm:cxn modelId="{DFF28EC6-E3C3-40C8-9055-74B79864CC1F}" type="presOf" srcId="{BDC8E456-DABD-4DAE-91D7-FDF9515E2F4A}" destId="{5AE087C4-D834-42FE-846F-32D4C8569222}" srcOrd="0" destOrd="0" presId="urn:microsoft.com/office/officeart/2005/8/layout/venn3"/>
    <dgm:cxn modelId="{836C9FFD-47C0-4E27-81BB-FD0EF8BD365A}" type="presOf" srcId="{75DB35E1-5ED1-4430-85F7-286183FC2A52}" destId="{40E9A2F1-753C-4BD0-A641-682DD3F46A24}" srcOrd="0" destOrd="0" presId="urn:microsoft.com/office/officeart/2005/8/layout/venn3"/>
    <dgm:cxn modelId="{F910791C-BF62-4360-9A60-4B2A3186F1D5}" type="presOf" srcId="{BC4DECE7-0AE9-4E6A-AE28-FE0536034362}" destId="{03CA2B44-DA89-4A40-B92F-8A654AE00849}" srcOrd="0" destOrd="0" presId="urn:microsoft.com/office/officeart/2005/8/layout/venn3"/>
    <dgm:cxn modelId="{7330EF10-F054-4E69-A728-9121AFD8A4C5}" srcId="{A0C36BC2-F109-436D-8F3E-89E4B6CD117A}" destId="{BC4DECE7-0AE9-4E6A-AE28-FE0536034362}" srcOrd="2" destOrd="0" parTransId="{8662A5CA-3B99-47CF-8FEA-D225535C33D9}" sibTransId="{06DB6509-253A-4A69-BD85-7779A914B715}"/>
    <dgm:cxn modelId="{FA1AB321-8343-4650-BAE7-664AA106EC7A}" srcId="{A0C36BC2-F109-436D-8F3E-89E4B6CD117A}" destId="{BDC8E456-DABD-4DAE-91D7-FDF9515E2F4A}" srcOrd="3" destOrd="0" parTransId="{A9DF4099-99EF-43FC-9849-65C9FFA088CB}" sibTransId="{AB3FCD8E-8EC0-4500-B0DE-C29A24504168}"/>
    <dgm:cxn modelId="{C3447247-0FE9-4C1E-B2C6-A4E2B0679CC0}" srcId="{A0C36BC2-F109-436D-8F3E-89E4B6CD117A}" destId="{16C7FB8C-06F1-43CF-9DD0-CE378BE53EC4}" srcOrd="0" destOrd="0" parTransId="{AEDF1DEF-6A72-41D8-BC53-0EF750A5DFD6}" sibTransId="{352F0C61-58FF-48CC-8B27-6AF5E79E2488}"/>
    <dgm:cxn modelId="{E3ED021F-985C-4A5A-9CB6-3FCE38987FD1}" type="presOf" srcId="{A0C36BC2-F109-436D-8F3E-89E4B6CD117A}" destId="{112083CB-5513-4A2C-8530-54188847A620}" srcOrd="0" destOrd="0" presId="urn:microsoft.com/office/officeart/2005/8/layout/venn3"/>
    <dgm:cxn modelId="{1CBB255C-371D-4D88-91E5-273CBA55DF6C}" srcId="{A0C36BC2-F109-436D-8F3E-89E4B6CD117A}" destId="{75DB35E1-5ED1-4430-85F7-286183FC2A52}" srcOrd="1" destOrd="0" parTransId="{7714F5A2-5D5D-4449-AF83-62B50B39AB4D}" sibTransId="{3C3093DE-311B-4581-9916-B3096A97B371}"/>
    <dgm:cxn modelId="{907AEEE0-E643-4A07-9BAA-BB22717C2277}" type="presOf" srcId="{16C7FB8C-06F1-43CF-9DD0-CE378BE53EC4}" destId="{AFBB41A5-59C6-405D-93DB-D941CB5B07A0}" srcOrd="0" destOrd="0" presId="urn:microsoft.com/office/officeart/2005/8/layout/venn3"/>
    <dgm:cxn modelId="{DF74014A-C6AB-423D-A91A-095DBF507EA3}" type="presParOf" srcId="{112083CB-5513-4A2C-8530-54188847A620}" destId="{AFBB41A5-59C6-405D-93DB-D941CB5B07A0}" srcOrd="0" destOrd="0" presId="urn:microsoft.com/office/officeart/2005/8/layout/venn3"/>
    <dgm:cxn modelId="{04CBE11E-19C9-42A6-8DCE-7B9402A72155}" type="presParOf" srcId="{112083CB-5513-4A2C-8530-54188847A620}" destId="{25E1A353-00B4-498E-9F5C-EA3B9018F1A3}" srcOrd="1" destOrd="0" presId="urn:microsoft.com/office/officeart/2005/8/layout/venn3"/>
    <dgm:cxn modelId="{08097813-E29C-45F1-95A3-7395AED027AA}" type="presParOf" srcId="{112083CB-5513-4A2C-8530-54188847A620}" destId="{40E9A2F1-753C-4BD0-A641-682DD3F46A24}" srcOrd="2" destOrd="0" presId="urn:microsoft.com/office/officeart/2005/8/layout/venn3"/>
    <dgm:cxn modelId="{4A5DA8EA-2AC5-4A46-8792-47D8AD41B072}" type="presParOf" srcId="{112083CB-5513-4A2C-8530-54188847A620}" destId="{2E745EBC-67AC-4B0D-9208-13ECC6CE7C86}" srcOrd="3" destOrd="0" presId="urn:microsoft.com/office/officeart/2005/8/layout/venn3"/>
    <dgm:cxn modelId="{5010D7AA-3007-4F5C-9226-A992BF10C363}" type="presParOf" srcId="{112083CB-5513-4A2C-8530-54188847A620}" destId="{03CA2B44-DA89-4A40-B92F-8A654AE00849}" srcOrd="4" destOrd="0" presId="urn:microsoft.com/office/officeart/2005/8/layout/venn3"/>
    <dgm:cxn modelId="{D6CDCAC5-4069-4CF4-9997-51A153DA2CD3}" type="presParOf" srcId="{112083CB-5513-4A2C-8530-54188847A620}" destId="{92A27BE8-7D26-4AD2-BDEA-2FC328A82FB4}" srcOrd="5" destOrd="0" presId="urn:microsoft.com/office/officeart/2005/8/layout/venn3"/>
    <dgm:cxn modelId="{0BCB50ED-5032-411E-AF98-8EC6F5124F8F}" type="presParOf" srcId="{112083CB-5513-4A2C-8530-54188847A620}" destId="{5AE087C4-D834-42FE-846F-32D4C8569222}"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B41A5-59C6-405D-93DB-D941CB5B07A0}">
      <dsp:nvSpPr>
        <dsp:cNvPr id="0" name=""/>
        <dsp:cNvSpPr/>
      </dsp:nvSpPr>
      <dsp:spPr>
        <a:xfrm>
          <a:off x="2321" y="1114344"/>
          <a:ext cx="2329458" cy="2329458"/>
        </a:xfrm>
        <a:prstGeom prst="ellipse">
          <a:avLst/>
        </a:prstGeom>
        <a:solidFill>
          <a:schemeClr val="accent2">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8198" tIns="17780" rIns="128198" bIns="17780" numCol="1" spcCol="1270" anchor="ctr" anchorCtr="0">
          <a:noAutofit/>
        </a:bodyPr>
        <a:lstStyle/>
        <a:p>
          <a:pPr lvl="0" algn="ctr" defTabSz="622300">
            <a:lnSpc>
              <a:spcPct val="90000"/>
            </a:lnSpc>
            <a:spcBef>
              <a:spcPct val="0"/>
            </a:spcBef>
            <a:spcAft>
              <a:spcPct val="35000"/>
            </a:spcAft>
          </a:pPr>
          <a:r>
            <a:rPr lang="es-MX" sz="1400" kern="1200" dirty="0"/>
            <a:t>El aula</a:t>
          </a:r>
        </a:p>
      </dsp:txBody>
      <dsp:txXfrm>
        <a:off x="343462" y="1455485"/>
        <a:ext cx="1647176" cy="1647176"/>
      </dsp:txXfrm>
    </dsp:sp>
    <dsp:sp modelId="{40E9A2F1-753C-4BD0-A641-682DD3F46A24}">
      <dsp:nvSpPr>
        <dsp:cNvPr id="0" name=""/>
        <dsp:cNvSpPr/>
      </dsp:nvSpPr>
      <dsp:spPr>
        <a:xfrm>
          <a:off x="1865888" y="1114344"/>
          <a:ext cx="2329458" cy="2329458"/>
        </a:xfrm>
        <a:prstGeom prst="ellipse">
          <a:avLst/>
        </a:prstGeom>
        <a:solidFill>
          <a:schemeClr val="accent3">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8198" tIns="17780" rIns="128198" bIns="17780" numCol="1" spcCol="1270" anchor="ctr" anchorCtr="0">
          <a:noAutofit/>
        </a:bodyPr>
        <a:lstStyle/>
        <a:p>
          <a:pPr lvl="0" algn="ctr" defTabSz="622300">
            <a:lnSpc>
              <a:spcPct val="90000"/>
            </a:lnSpc>
            <a:spcBef>
              <a:spcPct val="0"/>
            </a:spcBef>
            <a:spcAft>
              <a:spcPct val="35000"/>
            </a:spcAft>
          </a:pPr>
          <a:r>
            <a:rPr lang="es-MX" sz="1400" kern="1200" dirty="0"/>
            <a:t>El trabajo Transversal </a:t>
          </a:r>
        </a:p>
      </dsp:txBody>
      <dsp:txXfrm>
        <a:off x="2207029" y="1455485"/>
        <a:ext cx="1647176" cy="1647176"/>
      </dsp:txXfrm>
    </dsp:sp>
    <dsp:sp modelId="{03CA2B44-DA89-4A40-B92F-8A654AE00849}">
      <dsp:nvSpPr>
        <dsp:cNvPr id="0" name=""/>
        <dsp:cNvSpPr/>
      </dsp:nvSpPr>
      <dsp:spPr>
        <a:xfrm>
          <a:off x="3729454" y="1114344"/>
          <a:ext cx="2329458" cy="2329458"/>
        </a:xfrm>
        <a:prstGeom prst="ellipse">
          <a:avLst/>
        </a:prstGeom>
        <a:solidFill>
          <a:schemeClr val="accent4">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8198" tIns="17780" rIns="128198" bIns="17780" numCol="1" spcCol="1270" anchor="ctr" anchorCtr="0">
          <a:noAutofit/>
        </a:bodyPr>
        <a:lstStyle/>
        <a:p>
          <a:pPr lvl="0" algn="ctr" defTabSz="622300">
            <a:lnSpc>
              <a:spcPct val="90000"/>
            </a:lnSpc>
            <a:spcBef>
              <a:spcPct val="0"/>
            </a:spcBef>
            <a:spcAft>
              <a:spcPct val="35000"/>
            </a:spcAft>
          </a:pPr>
          <a:r>
            <a:rPr lang="es-MX" sz="1400" kern="1200" dirty="0"/>
            <a:t>El </a:t>
          </a:r>
          <a:r>
            <a:rPr lang="es-MX" sz="1400" kern="1200" dirty="0" smtClean="0"/>
            <a:t>ambiente </a:t>
          </a:r>
          <a:r>
            <a:rPr lang="es-MX" sz="1400" kern="1200" dirty="0"/>
            <a:t>escolar</a:t>
          </a:r>
        </a:p>
      </dsp:txBody>
      <dsp:txXfrm>
        <a:off x="4070595" y="1455485"/>
        <a:ext cx="1647176" cy="1647176"/>
      </dsp:txXfrm>
    </dsp:sp>
    <dsp:sp modelId="{5AE087C4-D834-42FE-846F-32D4C8569222}">
      <dsp:nvSpPr>
        <dsp:cNvPr id="0" name=""/>
        <dsp:cNvSpPr/>
      </dsp:nvSpPr>
      <dsp:spPr>
        <a:xfrm>
          <a:off x="5593021" y="1114344"/>
          <a:ext cx="2329458" cy="2329458"/>
        </a:xfrm>
        <a:prstGeom prst="ellipse">
          <a:avLst/>
        </a:prstGeom>
        <a:solidFill>
          <a:schemeClr val="accent5">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8198" tIns="17780" rIns="128198" bIns="17780" numCol="1" spcCol="1270" anchor="ctr" anchorCtr="0">
          <a:noAutofit/>
        </a:bodyPr>
        <a:lstStyle/>
        <a:p>
          <a:pPr lvl="0" algn="ctr" defTabSz="622300">
            <a:lnSpc>
              <a:spcPct val="90000"/>
            </a:lnSpc>
            <a:spcBef>
              <a:spcPct val="0"/>
            </a:spcBef>
            <a:spcAft>
              <a:spcPct val="35000"/>
            </a:spcAft>
          </a:pPr>
          <a:r>
            <a:rPr lang="es-MX" sz="1400" kern="1200" dirty="0"/>
            <a:t>La vida cotidiana del alumnado</a:t>
          </a:r>
        </a:p>
      </dsp:txBody>
      <dsp:txXfrm>
        <a:off x="5934162" y="1455485"/>
        <a:ext cx="1647176" cy="1647176"/>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50EA6C-F207-4F06-8BF1-ABD429D7F24F}" type="datetimeFigureOut">
              <a:rPr lang="es-MX" smtClean="0"/>
              <a:t>16/10/2015</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19CF80-8575-466A-936C-C4FEC7A8CD7B}" type="slidenum">
              <a:rPr lang="es-MX" smtClean="0"/>
              <a:t>‹Nº›</a:t>
            </a:fld>
            <a:endParaRPr lang="es-MX"/>
          </a:p>
        </p:txBody>
      </p:sp>
    </p:spTree>
    <p:extLst>
      <p:ext uri="{BB962C8B-B14F-4D97-AF65-F5344CB8AC3E}">
        <p14:creationId xmlns:p14="http://schemas.microsoft.com/office/powerpoint/2010/main" val="1534173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0E626BE1-9189-4FBC-A89A-0BE814CED0B0}" type="slidenum">
              <a:rPr lang="es-MX" smtClean="0"/>
              <a:pPr/>
              <a:t>29</a:t>
            </a:fld>
            <a:endParaRPr lang="es-MX"/>
          </a:p>
        </p:txBody>
      </p:sp>
    </p:spTree>
    <p:extLst>
      <p:ext uri="{BB962C8B-B14F-4D97-AF65-F5344CB8AC3E}">
        <p14:creationId xmlns:p14="http://schemas.microsoft.com/office/powerpoint/2010/main" val="1129921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Redondear rectángulo de esquina diagonal"/>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Título"/>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0" name="9 Marcador de fecha"/>
          <p:cNvSpPr>
            <a:spLocks noGrp="1"/>
          </p:cNvSpPr>
          <p:nvPr>
            <p:ph type="dt" sz="half" idx="10"/>
          </p:nvPr>
        </p:nvSpPr>
        <p:spPr>
          <a:xfrm>
            <a:off x="5562600" y="6509004"/>
            <a:ext cx="3002280" cy="274320"/>
          </a:xfrm>
        </p:spPr>
        <p:txBody>
          <a:bodyPr vert="horz" rtlCol="0"/>
          <a:lstStyle>
            <a:extLst/>
          </a:lstStyle>
          <a:p>
            <a:fld id="{40980156-373C-4BBD-B1D1-3E82F8C5A9B4}" type="datetimeFigureOut">
              <a:rPr lang="es-MX" smtClean="0"/>
              <a:t>16/10/2015</a:t>
            </a:fld>
            <a:endParaRPr lang="es-MX"/>
          </a:p>
        </p:txBody>
      </p:sp>
      <p:sp>
        <p:nvSpPr>
          <p:cNvPr id="11" name="10 Marcador de número de diapositiva"/>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2358574-1B3C-4E6A-A7F2-A8FB99635483}" type="slidenum">
              <a:rPr lang="es-MX" smtClean="0"/>
              <a:t>‹Nº›</a:t>
            </a:fld>
            <a:endParaRPr lang="es-MX"/>
          </a:p>
        </p:txBody>
      </p:sp>
      <p:sp>
        <p:nvSpPr>
          <p:cNvPr id="12" name="11 Marcador de pie de página"/>
          <p:cNvSpPr>
            <a:spLocks noGrp="1"/>
          </p:cNvSpPr>
          <p:nvPr>
            <p:ph type="ftr" sz="quarter" idx="12"/>
          </p:nvPr>
        </p:nvSpPr>
        <p:spPr>
          <a:xfrm>
            <a:off x="1600200" y="6509004"/>
            <a:ext cx="3907464" cy="274320"/>
          </a:xfrm>
        </p:spPr>
        <p:txBody>
          <a:bodyPr vert="horz" rtlCol="0"/>
          <a:lstStyle>
            <a:extLst/>
          </a:lstStyle>
          <a:p>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40980156-373C-4BBD-B1D1-3E82F8C5A9B4}" type="datetimeFigureOut">
              <a:rPr lang="es-MX" smtClean="0"/>
              <a:t>16/10/2015</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72358574-1B3C-4E6A-A7F2-A8FB99635483}"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lvl1pPr algn="l">
              <a:defRPr/>
            </a:lvl1pPr>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40980156-373C-4BBD-B1D1-3E82F8C5A9B4}" type="datetimeFigureOut">
              <a:rPr lang="es-MX" smtClean="0"/>
              <a:t>16/10/2015</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72358574-1B3C-4E6A-A7F2-A8FB99635483}"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6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40980156-373C-4BBD-B1D1-3E82F8C5A9B4}" type="datetimeFigureOut">
              <a:rPr lang="es-MX" smtClean="0"/>
              <a:t>16/10/2015</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72358574-1B3C-4E6A-A7F2-A8FB99635483}"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7" name="6 Rectángulo"/>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8" name="7 Marcador de fecha"/>
          <p:cNvSpPr>
            <a:spLocks noGrp="1"/>
          </p:cNvSpPr>
          <p:nvPr>
            <p:ph type="dt" sz="half" idx="10"/>
          </p:nvPr>
        </p:nvSpPr>
        <p:spPr>
          <a:xfrm>
            <a:off x="5562600" y="6513670"/>
            <a:ext cx="3002280" cy="274320"/>
          </a:xfrm>
        </p:spPr>
        <p:txBody>
          <a:bodyPr vert="horz" rtlCol="0"/>
          <a:lstStyle>
            <a:extLst/>
          </a:lstStyle>
          <a:p>
            <a:fld id="{40980156-373C-4BBD-B1D1-3E82F8C5A9B4}" type="datetimeFigureOut">
              <a:rPr lang="es-MX" smtClean="0"/>
              <a:t>16/10/2015</a:t>
            </a:fld>
            <a:endParaRPr lang="es-MX"/>
          </a:p>
        </p:txBody>
      </p:sp>
      <p:sp>
        <p:nvSpPr>
          <p:cNvPr id="9" name="8 Marcador de número de diapositiva"/>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72358574-1B3C-4E6A-A7F2-A8FB99635483}" type="slidenum">
              <a:rPr lang="es-MX" smtClean="0"/>
              <a:t>‹Nº›</a:t>
            </a:fld>
            <a:endParaRPr lang="es-MX"/>
          </a:p>
        </p:txBody>
      </p:sp>
      <p:sp>
        <p:nvSpPr>
          <p:cNvPr id="10" name="9 Marcador de pie de página"/>
          <p:cNvSpPr>
            <a:spLocks noGrp="1"/>
          </p:cNvSpPr>
          <p:nvPr>
            <p:ph type="ftr" sz="quarter" idx="12"/>
          </p:nvPr>
        </p:nvSpPr>
        <p:spPr>
          <a:xfrm>
            <a:off x="1600200" y="6513670"/>
            <a:ext cx="3907464" cy="274320"/>
          </a:xfrm>
        </p:spPr>
        <p:txBody>
          <a:bodyPr vert="horz" rtlCol="0"/>
          <a:lstStyle>
            <a:extLst/>
          </a:lstStyle>
          <a:p>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40980156-373C-4BBD-B1D1-3E82F8C5A9B4}" type="datetimeFigureOut">
              <a:rPr lang="es-MX" smtClean="0"/>
              <a:t>16/10/2015</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a:xfrm>
            <a:off x="8641080" y="6514568"/>
            <a:ext cx="464288" cy="274320"/>
          </a:xfrm>
        </p:spPr>
        <p:txBody>
          <a:bodyPr/>
          <a:lstStyle>
            <a:extLst/>
          </a:lstStyle>
          <a:p>
            <a:fld id="{72358574-1B3C-4E6A-A7F2-A8FB99635483}" type="slidenum">
              <a:rPr lang="es-MX" smtClean="0"/>
              <a:t>‹Nº›</a:t>
            </a:fld>
            <a:endParaRPr lang="es-MX"/>
          </a:p>
        </p:txBody>
      </p:sp>
      <p:sp>
        <p:nvSpPr>
          <p:cNvPr id="10" name="9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9 Rectángulo"/>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10 Rectángulo"/>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1 Título"/>
          <p:cNvSpPr>
            <a:spLocks noGrp="1"/>
          </p:cNvSpPr>
          <p:nvPr>
            <p:ph type="title"/>
          </p:nvPr>
        </p:nvSpPr>
        <p:spPr>
          <a:xfrm>
            <a:off x="457200" y="251948"/>
            <a:ext cx="8229600" cy="1143000"/>
          </a:xfrm>
        </p:spPr>
        <p:txBody>
          <a:bodyPr anchor="b"/>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40980156-373C-4BBD-B1D1-3E82F8C5A9B4}" type="datetimeFigureOut">
              <a:rPr lang="es-MX" smtClean="0"/>
              <a:t>16/10/2015</a:t>
            </a:fld>
            <a:endParaRPr lang="es-MX"/>
          </a:p>
        </p:txBody>
      </p:sp>
      <p:sp>
        <p:nvSpPr>
          <p:cNvPr id="8" name="7 Marcador de pie de página"/>
          <p:cNvSpPr>
            <a:spLocks noGrp="1"/>
          </p:cNvSpPr>
          <p:nvPr>
            <p:ph type="ftr" sz="quarter" idx="11"/>
          </p:nvPr>
        </p:nvSpPr>
        <p:spPr/>
        <p:txBody>
          <a:bodyPr/>
          <a:lstStyle>
            <a:extLst/>
          </a:lstStyle>
          <a:p>
            <a:endParaRPr lang="es-MX"/>
          </a:p>
        </p:txBody>
      </p:sp>
      <p:sp>
        <p:nvSpPr>
          <p:cNvPr id="9" name="8 Marcador de número de diapositiva"/>
          <p:cNvSpPr>
            <a:spLocks noGrp="1"/>
          </p:cNvSpPr>
          <p:nvPr>
            <p:ph type="sldNum" sz="quarter" idx="12"/>
          </p:nvPr>
        </p:nvSpPr>
        <p:spPr>
          <a:xfrm>
            <a:off x="8641080" y="6514568"/>
            <a:ext cx="464288" cy="274320"/>
          </a:xfrm>
        </p:spPr>
        <p:txBody>
          <a:bodyPr/>
          <a:lstStyle>
            <a:extLst/>
          </a:lstStyle>
          <a:p>
            <a:fld id="{72358574-1B3C-4E6A-A7F2-A8FB99635483}" type="slidenum">
              <a:rPr lang="es-MX" smtClean="0"/>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53218"/>
            <a:ext cx="8229600" cy="1143000"/>
          </a:xfrm>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40980156-373C-4BBD-B1D1-3E82F8C5A9B4}" type="datetimeFigureOut">
              <a:rPr lang="es-MX" smtClean="0"/>
              <a:t>16/10/2015</a:t>
            </a:fld>
            <a:endParaRPr lang="es-MX"/>
          </a:p>
        </p:txBody>
      </p:sp>
      <p:sp>
        <p:nvSpPr>
          <p:cNvPr id="4" name="3 Marcador de pie de página"/>
          <p:cNvSpPr>
            <a:spLocks noGrp="1"/>
          </p:cNvSpPr>
          <p:nvPr>
            <p:ph type="ftr" sz="quarter" idx="11"/>
          </p:nvPr>
        </p:nvSpPr>
        <p:spPr/>
        <p:txBody>
          <a:bodyPr/>
          <a:lstStyle>
            <a:extLst/>
          </a:lstStyle>
          <a:p>
            <a:endParaRPr lang="es-MX"/>
          </a:p>
        </p:txBody>
      </p:sp>
      <p:sp>
        <p:nvSpPr>
          <p:cNvPr id="5" name="4 Marcador de número de diapositiva"/>
          <p:cNvSpPr>
            <a:spLocks noGrp="1"/>
          </p:cNvSpPr>
          <p:nvPr>
            <p:ph type="sldNum" sz="quarter" idx="12"/>
          </p:nvPr>
        </p:nvSpPr>
        <p:spPr/>
        <p:txBody>
          <a:bodyPr/>
          <a:lstStyle>
            <a:extLst/>
          </a:lstStyle>
          <a:p>
            <a:fld id="{72358574-1B3C-4E6A-A7F2-A8FB99635483}" type="slidenum">
              <a:rPr lang="es-MX" smtClean="0"/>
              <a:t>‹Nº›</a:t>
            </a:fld>
            <a:endParaRPr lang="es-MX"/>
          </a:p>
        </p:txBody>
      </p:sp>
      <p:sp>
        <p:nvSpPr>
          <p:cNvPr id="7" name="6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40980156-373C-4BBD-B1D1-3E82F8C5A9B4}" type="datetimeFigureOut">
              <a:rPr lang="es-MX" smtClean="0"/>
              <a:t>16/10/2015</a:t>
            </a:fld>
            <a:endParaRPr lang="es-MX"/>
          </a:p>
        </p:txBody>
      </p:sp>
      <p:sp>
        <p:nvSpPr>
          <p:cNvPr id="3" name="2 Marcador de pie de página"/>
          <p:cNvSpPr>
            <a:spLocks noGrp="1"/>
          </p:cNvSpPr>
          <p:nvPr>
            <p:ph type="ftr" sz="quarter" idx="11"/>
          </p:nvPr>
        </p:nvSpPr>
        <p:spPr/>
        <p:txBody>
          <a:bodyPr/>
          <a:lstStyle>
            <a:extLst/>
          </a:lstStyle>
          <a:p>
            <a:endParaRPr lang="es-MX"/>
          </a:p>
        </p:txBody>
      </p:sp>
      <p:sp>
        <p:nvSpPr>
          <p:cNvPr id="4" name="3 Marcador de número de diapositiva"/>
          <p:cNvSpPr>
            <a:spLocks noGrp="1"/>
          </p:cNvSpPr>
          <p:nvPr>
            <p:ph type="sldNum" sz="quarter" idx="12"/>
          </p:nvPr>
        </p:nvSpPr>
        <p:spPr/>
        <p:txBody>
          <a:bodyPr/>
          <a:lstStyle>
            <a:extLst/>
          </a:lstStyle>
          <a:p>
            <a:fld id="{72358574-1B3C-4E6A-A7F2-A8FB99635483}"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2"/>
      </p:bgRef>
    </p:bg>
    <p:spTree>
      <p:nvGrpSpPr>
        <p:cNvPr id="1" name=""/>
        <p:cNvGrpSpPr/>
        <p:nvPr/>
      </p:nvGrpSpPr>
      <p:grpSpPr>
        <a:xfrm>
          <a:off x="0" y="0"/>
          <a:ext cx="0" cy="0"/>
          <a:chOff x="0" y="0"/>
          <a:chExt cx="0" cy="0"/>
        </a:xfrm>
      </p:grpSpPr>
      <p:sp>
        <p:nvSpPr>
          <p:cNvPr id="8" name="7 Rectángulo"/>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963136" y="304800"/>
            <a:ext cx="3931920" cy="762000"/>
          </a:xfrm>
        </p:spPr>
        <p:txBody>
          <a:bodyPr anchor="b"/>
          <a:lstStyle>
            <a:lvl1pPr marL="0" algn="r">
              <a:buNone/>
              <a:defRPr sz="2000"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9" name="8 Marcador de fecha"/>
          <p:cNvSpPr>
            <a:spLocks noGrp="1"/>
          </p:cNvSpPr>
          <p:nvPr>
            <p:ph type="dt" sz="half" idx="10"/>
          </p:nvPr>
        </p:nvSpPr>
        <p:spPr>
          <a:xfrm>
            <a:off x="5562600" y="6513670"/>
            <a:ext cx="3002280" cy="274320"/>
          </a:xfrm>
        </p:spPr>
        <p:txBody>
          <a:bodyPr vert="horz" rtlCol="0"/>
          <a:lstStyle>
            <a:extLst/>
          </a:lstStyle>
          <a:p>
            <a:fld id="{40980156-373C-4BBD-B1D1-3E82F8C5A9B4}" type="datetimeFigureOut">
              <a:rPr lang="es-MX" smtClean="0"/>
              <a:t>16/10/2015</a:t>
            </a:fld>
            <a:endParaRPr lang="es-MX"/>
          </a:p>
        </p:txBody>
      </p:sp>
      <p:sp>
        <p:nvSpPr>
          <p:cNvPr id="10" name="9 Marcador de número de diapositiva"/>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72358574-1B3C-4E6A-A7F2-A8FB99635483}" type="slidenum">
              <a:rPr lang="es-MX" smtClean="0"/>
              <a:t>‹Nº›</a:t>
            </a:fld>
            <a:endParaRPr lang="es-MX"/>
          </a:p>
        </p:txBody>
      </p:sp>
      <p:sp>
        <p:nvSpPr>
          <p:cNvPr id="11" name="10 Marcador de pie de página"/>
          <p:cNvSpPr>
            <a:spLocks noGrp="1"/>
          </p:cNvSpPr>
          <p:nvPr>
            <p:ph type="ftr" sz="quarter" idx="12"/>
          </p:nvPr>
        </p:nvSpPr>
        <p:spPr>
          <a:xfrm>
            <a:off x="1600200" y="6513670"/>
            <a:ext cx="3907464" cy="274320"/>
          </a:xfrm>
        </p:spPr>
        <p:txBody>
          <a:bodyPr vert="horz" rtlCol="0"/>
          <a:lstStyle>
            <a:extLst/>
          </a:lstStyle>
          <a:p>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040443" y="4724400"/>
            <a:ext cx="5486400" cy="664536"/>
          </a:xfrm>
        </p:spPr>
        <p:txBody>
          <a:bodyPr anchor="b"/>
          <a:lstStyle>
            <a:lvl1pPr marL="0" algn="r">
              <a:buNone/>
              <a:defRPr sz="2000" b="1"/>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13" name="12 Marcador de posición de imagen"/>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s-ES" smtClean="0">
                <a:solidFill>
                  <a:schemeClr val="lt1"/>
                </a:solidFill>
                <a:latin typeface="+mn-lt"/>
                <a:ea typeface="+mn-ea"/>
                <a:cs typeface="+mn-cs"/>
              </a:rPr>
              <a:t>Haga clic en el icono para agregar una imagen</a:t>
            </a:r>
            <a:endParaRPr kumimoji="0" lang="en-US" dirty="0">
              <a:solidFill>
                <a:schemeClr val="lt1"/>
              </a:solidFill>
              <a:latin typeface="+mn-lt"/>
              <a:ea typeface="+mn-ea"/>
              <a:cs typeface="+mn-cs"/>
            </a:endParaRPr>
          </a:p>
        </p:txBody>
      </p:sp>
      <p:sp>
        <p:nvSpPr>
          <p:cNvPr id="8" name="7 Marcador de fecha"/>
          <p:cNvSpPr>
            <a:spLocks noGrp="1"/>
          </p:cNvSpPr>
          <p:nvPr>
            <p:ph type="dt" sz="half" idx="10"/>
          </p:nvPr>
        </p:nvSpPr>
        <p:spPr>
          <a:xfrm>
            <a:off x="5562600" y="6509004"/>
            <a:ext cx="3002280" cy="274320"/>
          </a:xfrm>
        </p:spPr>
        <p:txBody>
          <a:bodyPr vert="horz" rtlCol="0"/>
          <a:lstStyle>
            <a:extLst/>
          </a:lstStyle>
          <a:p>
            <a:fld id="{40980156-373C-4BBD-B1D1-3E82F8C5A9B4}" type="datetimeFigureOut">
              <a:rPr lang="es-MX" smtClean="0"/>
              <a:t>16/10/2015</a:t>
            </a:fld>
            <a:endParaRPr lang="es-MX"/>
          </a:p>
        </p:txBody>
      </p:sp>
      <p:sp>
        <p:nvSpPr>
          <p:cNvPr id="9" name="8 Marcador de número de diapositiva"/>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2358574-1B3C-4E6A-A7F2-A8FB99635483}" type="slidenum">
              <a:rPr lang="es-MX" smtClean="0"/>
              <a:t>‹Nº›</a:t>
            </a:fld>
            <a:endParaRPr lang="es-MX"/>
          </a:p>
        </p:txBody>
      </p:sp>
      <p:sp>
        <p:nvSpPr>
          <p:cNvPr id="10" name="9 Marcador de pie de página"/>
          <p:cNvSpPr>
            <a:spLocks noGrp="1"/>
          </p:cNvSpPr>
          <p:nvPr>
            <p:ph type="ftr" sz="quarter" idx="12"/>
          </p:nvPr>
        </p:nvSpPr>
        <p:spPr>
          <a:xfrm>
            <a:off x="1600200" y="6509004"/>
            <a:ext cx="3907464" cy="274320"/>
          </a:xfrm>
        </p:spPr>
        <p:txBody>
          <a:bodyPr vert="horz" rtlCol="0"/>
          <a:lstStyle>
            <a:extLst/>
          </a:lstStyle>
          <a:p>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Redondear rectángulo de esquina diagonal"/>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Marcador de pie de página"/>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s-MX"/>
          </a:p>
        </p:txBody>
      </p:sp>
      <p:sp>
        <p:nvSpPr>
          <p:cNvPr id="14" name="13 Marcador de fecha"/>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40980156-373C-4BBD-B1D1-3E82F8C5A9B4}" type="datetimeFigureOut">
              <a:rPr lang="es-MX" smtClean="0"/>
              <a:t>16/10/2015</a:t>
            </a:fld>
            <a:endParaRPr lang="es-MX"/>
          </a:p>
        </p:txBody>
      </p:sp>
      <p:sp>
        <p:nvSpPr>
          <p:cNvPr id="23" name="22 Marcador de número de diapositiva"/>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72358574-1B3C-4E6A-A7F2-A8FB99635483}" type="slidenum">
              <a:rPr lang="es-MX" smtClean="0"/>
              <a:t>‹Nº›</a:t>
            </a:fld>
            <a:endParaRPr lang="es-MX"/>
          </a:p>
        </p:txBody>
      </p:sp>
      <p:sp>
        <p:nvSpPr>
          <p:cNvPr id="22" name="21 Marcador de título"/>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google.com.mx/url?sa=i&amp;rct=j&amp;q=&amp;esrc=s&amp;source=images&amp;cd=&amp;cad=rja&amp;uact=8&amp;ved=0CAcQjRxqFQoTCIK0utvfx8gCFYTNgAodhwoL7A&amp;url=http://iccs.iea.nl/&amp;bvm=bv.105454873,d.eXY&amp;psig=AFQjCNEfeU663CEOH2hcmSeF6TVxGqZpmA&amp;ust=1445110878583529"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google.com.mx/url?sa=i&amp;rct=j&amp;q=&amp;esrc=s&amp;source=images&amp;cd=&amp;cad=rja&amp;uact=8&amp;ved=0CAcQjRxqFQoTCNfT3Ybbx8gCFUWNDQodqNgKzg&amp;url=https://norwalk.digication.com/ycontreras/Service_Learning&amp;bvm=bv.105454873,d.eXY&amp;psig=AFQjCNEJ61Ee4ZPOshddZbLLU9JAxi1CHA&amp;ust=1445109257163122" TargetMode="Externa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764704"/>
            <a:ext cx="8229600" cy="2209800"/>
          </a:xfrm>
        </p:spPr>
        <p:txBody>
          <a:bodyPr>
            <a:normAutofit fontScale="90000"/>
          </a:bodyPr>
          <a:lstStyle/>
          <a:p>
            <a:pPr fontAlgn="t"/>
            <a:r>
              <a:rPr lang="es-MX" dirty="0" smtClean="0">
                <a:solidFill>
                  <a:schemeClr val="accent1">
                    <a:lumMod val="60000"/>
                    <a:lumOff val="40000"/>
                  </a:schemeClr>
                </a:solidFill>
              </a:rPr>
              <a:t/>
            </a:r>
            <a:br>
              <a:rPr lang="es-MX" dirty="0" smtClean="0">
                <a:solidFill>
                  <a:schemeClr val="accent1">
                    <a:lumMod val="60000"/>
                    <a:lumOff val="40000"/>
                  </a:schemeClr>
                </a:solidFill>
              </a:rPr>
            </a:br>
            <a:r>
              <a:rPr lang="es-MX" dirty="0" smtClean="0">
                <a:solidFill>
                  <a:schemeClr val="accent1">
                    <a:lumMod val="60000"/>
                    <a:lumOff val="40000"/>
                  </a:schemeClr>
                </a:solidFill>
              </a:rPr>
              <a:t/>
            </a:r>
            <a:br>
              <a:rPr lang="es-MX" dirty="0" smtClean="0">
                <a:solidFill>
                  <a:schemeClr val="accent1">
                    <a:lumMod val="60000"/>
                    <a:lumOff val="40000"/>
                  </a:schemeClr>
                </a:solidFill>
              </a:rPr>
            </a:br>
            <a:r>
              <a:rPr lang="es-MX" sz="3600" dirty="0" smtClean="0">
                <a:solidFill>
                  <a:schemeClr val="accent1">
                    <a:lumMod val="60000"/>
                    <a:lumOff val="40000"/>
                  </a:schemeClr>
                </a:solidFill>
              </a:rPr>
              <a:t>¿Puede la Educación Cívica que se imparte en nuestras escuelas, sentar bases firmes para formar los ciudadanos que México necesita?</a:t>
            </a:r>
            <a:r>
              <a:rPr lang="es-MX" dirty="0" smtClean="0">
                <a:solidFill>
                  <a:schemeClr val="accent1">
                    <a:lumMod val="60000"/>
                    <a:lumOff val="40000"/>
                  </a:schemeClr>
                </a:solidFill>
              </a:rPr>
              <a:t/>
            </a:r>
            <a:br>
              <a:rPr lang="es-MX" dirty="0" smtClean="0">
                <a:solidFill>
                  <a:schemeClr val="accent1">
                    <a:lumMod val="60000"/>
                    <a:lumOff val="40000"/>
                  </a:schemeClr>
                </a:solidFill>
              </a:rPr>
            </a:br>
            <a:endParaRPr lang="es-MX" dirty="0">
              <a:solidFill>
                <a:schemeClr val="accent1">
                  <a:lumMod val="60000"/>
                  <a:lumOff val="40000"/>
                </a:schemeClr>
              </a:solidFill>
            </a:endParaRPr>
          </a:p>
        </p:txBody>
      </p:sp>
      <p:sp>
        <p:nvSpPr>
          <p:cNvPr id="3" name="2 Subtítulo"/>
          <p:cNvSpPr>
            <a:spLocks noGrp="1"/>
          </p:cNvSpPr>
          <p:nvPr>
            <p:ph type="subTitle" idx="1"/>
          </p:nvPr>
        </p:nvSpPr>
        <p:spPr>
          <a:xfrm>
            <a:off x="1115616" y="2996952"/>
            <a:ext cx="6560234" cy="1752600"/>
          </a:xfrm>
        </p:spPr>
        <p:txBody>
          <a:bodyPr/>
          <a:lstStyle/>
          <a:p>
            <a:r>
              <a:rPr lang="es-MX" dirty="0" smtClean="0"/>
              <a:t>Dra. Benilde García Cabrero</a:t>
            </a:r>
          </a:p>
          <a:p>
            <a:pPr algn="ctr"/>
            <a:r>
              <a:rPr lang="es-MX" dirty="0" smtClean="0"/>
              <a:t>       </a:t>
            </a:r>
            <a:r>
              <a:rPr lang="es-MX" sz="2400" i="1" dirty="0" smtClean="0"/>
              <a:t>Facultad de Psicología</a:t>
            </a:r>
            <a:endParaRPr lang="es-MX" sz="2400" i="1" dirty="0"/>
          </a:p>
        </p:txBody>
      </p:sp>
      <p:pic>
        <p:nvPicPr>
          <p:cNvPr id="4" name="3 Imagen" descr="escudo_unam_azul.jpg"/>
          <p:cNvPicPr>
            <a:picLocks noChangeAspect="1"/>
          </p:cNvPicPr>
          <p:nvPr/>
        </p:nvPicPr>
        <p:blipFill>
          <a:blip r:embed="rId2" cstate="print">
            <a:clrChange>
              <a:clrFrom>
                <a:srgbClr val="FFFFFF"/>
              </a:clrFrom>
              <a:clrTo>
                <a:srgbClr val="FFFFFF">
                  <a:alpha val="0"/>
                </a:srgbClr>
              </a:clrTo>
            </a:clrChange>
            <a:duotone>
              <a:prstClr val="black"/>
              <a:schemeClr val="tx2">
                <a:tint val="45000"/>
                <a:satMod val="400000"/>
              </a:schemeClr>
            </a:duotone>
          </a:blip>
          <a:stretch>
            <a:fillRect/>
          </a:stretch>
        </p:blipFill>
        <p:spPr>
          <a:xfrm>
            <a:off x="446083" y="5543632"/>
            <a:ext cx="971599" cy="1080120"/>
          </a:xfrm>
          <a:prstGeom prst="rect">
            <a:avLst/>
          </a:prstGeom>
        </p:spPr>
      </p:pic>
      <p:pic>
        <p:nvPicPr>
          <p:cNvPr id="5" name="4 Imagen" descr="escudo fac psico.jpg"/>
          <p:cNvPicPr>
            <a:picLocks noChangeAspect="1"/>
          </p:cNvPicPr>
          <p:nvPr/>
        </p:nvPicPr>
        <p:blipFill>
          <a:blip r:embed="rId3" cstate="print">
            <a:clrChange>
              <a:clrFrom>
                <a:srgbClr val="0100C6"/>
              </a:clrFrom>
              <a:clrTo>
                <a:srgbClr val="0100C6">
                  <a:alpha val="0"/>
                </a:srgbClr>
              </a:clrTo>
            </a:clrChange>
            <a:duotone>
              <a:prstClr val="black"/>
              <a:schemeClr val="tx2">
                <a:tint val="45000"/>
                <a:satMod val="400000"/>
              </a:schemeClr>
            </a:duotone>
          </a:blip>
          <a:stretch>
            <a:fillRect/>
          </a:stretch>
        </p:blipFill>
        <p:spPr>
          <a:xfrm>
            <a:off x="7740352" y="5661248"/>
            <a:ext cx="936104" cy="91631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MX" dirty="0" smtClean="0"/>
              <a:t>Resultados de pruebas nacionales e internacionales</a:t>
            </a:r>
            <a:endParaRPr lang="es-MX" dirty="0"/>
          </a:p>
        </p:txBody>
      </p:sp>
      <p:sp>
        <p:nvSpPr>
          <p:cNvPr id="3" name="2 Subtítulo"/>
          <p:cNvSpPr>
            <a:spLocks noGrp="1"/>
          </p:cNvSpPr>
          <p:nvPr>
            <p:ph type="subTitle" idx="1"/>
          </p:nvPr>
        </p:nvSpPr>
        <p:spPr/>
        <p:txBody>
          <a:bodyPr/>
          <a:lstStyle/>
          <a:p>
            <a:r>
              <a:rPr lang="es-MX" dirty="0" smtClean="0"/>
              <a:t>Formación Cívica y Ética</a:t>
            </a:r>
            <a:endParaRPr lang="es-MX"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7983" t="23250" r="19479" b="9813"/>
          <a:stretch>
            <a:fillRect/>
          </a:stretch>
        </p:blipFill>
        <p:spPr bwMode="auto">
          <a:xfrm>
            <a:off x="539552" y="1484784"/>
            <a:ext cx="8136904" cy="4896544"/>
          </a:xfrm>
          <a:prstGeom prst="rect">
            <a:avLst/>
          </a:prstGeom>
          <a:noFill/>
          <a:ln w="9525">
            <a:noFill/>
            <a:miter lim="800000"/>
            <a:headEnd/>
            <a:tailEnd/>
          </a:ln>
        </p:spPr>
      </p:pic>
      <p:sp>
        <p:nvSpPr>
          <p:cNvPr id="5" name="1 Título"/>
          <p:cNvSpPr>
            <a:spLocks noGrp="1"/>
          </p:cNvSpPr>
          <p:nvPr>
            <p:ph type="title"/>
          </p:nvPr>
        </p:nvSpPr>
        <p:spPr>
          <a:xfrm>
            <a:off x="457200" y="253536"/>
            <a:ext cx="8229600" cy="1143000"/>
          </a:xfrm>
        </p:spPr>
        <p:txBody>
          <a:bodyPr>
            <a:noAutofit/>
          </a:bodyPr>
          <a:lstStyle/>
          <a:p>
            <a:r>
              <a:rPr lang="es-MX" sz="2800" dirty="0" smtClean="0"/>
              <a:t>Prueba Enlace</a:t>
            </a:r>
            <a:br>
              <a:rPr lang="es-MX" sz="2800" dirty="0" smtClean="0"/>
            </a:br>
            <a:r>
              <a:rPr lang="es-MX" sz="2800" dirty="0" smtClean="0"/>
              <a:t>“Formación cívica y ética”</a:t>
            </a:r>
            <a:br>
              <a:rPr lang="es-MX" sz="2800" dirty="0" smtClean="0"/>
            </a:br>
            <a:r>
              <a:rPr lang="es-MX" sz="2800" dirty="0" smtClean="0"/>
              <a:t>2013</a:t>
            </a:r>
            <a:endParaRPr lang="es-MX"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25731" t="38016" r="27227" b="17688"/>
          <a:stretch>
            <a:fillRect/>
          </a:stretch>
        </p:blipFill>
        <p:spPr bwMode="auto">
          <a:xfrm>
            <a:off x="539552" y="1988840"/>
            <a:ext cx="8160907" cy="4320480"/>
          </a:xfrm>
          <a:prstGeom prst="rect">
            <a:avLst/>
          </a:prstGeom>
          <a:noFill/>
          <a:ln w="9525">
            <a:noFill/>
            <a:miter lim="800000"/>
            <a:headEnd/>
            <a:tailEnd/>
          </a:ln>
        </p:spPr>
      </p:pic>
      <p:sp>
        <p:nvSpPr>
          <p:cNvPr id="5" name="1 Título"/>
          <p:cNvSpPr>
            <a:spLocks noGrp="1"/>
          </p:cNvSpPr>
          <p:nvPr>
            <p:ph type="title"/>
          </p:nvPr>
        </p:nvSpPr>
        <p:spPr>
          <a:xfrm>
            <a:off x="467544" y="404664"/>
            <a:ext cx="8229600" cy="1143000"/>
          </a:xfrm>
        </p:spPr>
        <p:txBody>
          <a:bodyPr>
            <a:noAutofit/>
          </a:bodyPr>
          <a:lstStyle/>
          <a:p>
            <a:r>
              <a:rPr lang="es-MX" sz="2800" dirty="0" smtClean="0"/>
              <a:t>Prueba Enlace</a:t>
            </a:r>
            <a:br>
              <a:rPr lang="es-MX" sz="2800" dirty="0" smtClean="0"/>
            </a:br>
            <a:r>
              <a:rPr lang="es-MX" sz="2800" dirty="0" smtClean="0"/>
              <a:t>“Formación cívica y ética”</a:t>
            </a:r>
            <a:br>
              <a:rPr lang="es-MX" sz="2800" dirty="0" smtClean="0"/>
            </a:br>
            <a:r>
              <a:rPr lang="es-MX" sz="2800" dirty="0" smtClean="0"/>
              <a:t>2013</a:t>
            </a:r>
            <a:endParaRPr lang="es-MX"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1933" t="24235" r="51025" b="37375"/>
          <a:stretch>
            <a:fillRect/>
          </a:stretch>
        </p:blipFill>
        <p:spPr bwMode="auto">
          <a:xfrm>
            <a:off x="251519" y="1772816"/>
            <a:ext cx="8788669" cy="4032448"/>
          </a:xfrm>
          <a:prstGeom prst="rect">
            <a:avLst/>
          </a:prstGeom>
          <a:noFill/>
          <a:ln w="9525">
            <a:noFill/>
            <a:miter lim="800000"/>
            <a:headEnd/>
            <a:tailEnd/>
          </a:ln>
        </p:spPr>
      </p:pic>
      <p:sp>
        <p:nvSpPr>
          <p:cNvPr id="5" name="1 Título"/>
          <p:cNvSpPr>
            <a:spLocks noGrp="1"/>
          </p:cNvSpPr>
          <p:nvPr>
            <p:ph type="title"/>
          </p:nvPr>
        </p:nvSpPr>
        <p:spPr>
          <a:xfrm>
            <a:off x="467544" y="404664"/>
            <a:ext cx="8229600" cy="1143000"/>
          </a:xfrm>
        </p:spPr>
        <p:txBody>
          <a:bodyPr>
            <a:noAutofit/>
          </a:bodyPr>
          <a:lstStyle/>
          <a:p>
            <a:r>
              <a:rPr lang="es-MX" sz="2800" dirty="0" smtClean="0"/>
              <a:t>Prueba </a:t>
            </a:r>
            <a:r>
              <a:rPr lang="es-MX" sz="2800" dirty="0" err="1" smtClean="0"/>
              <a:t>Excale</a:t>
            </a:r>
            <a:r>
              <a:rPr lang="es-MX" sz="2800" dirty="0" smtClean="0"/>
              <a:t/>
            </a:r>
            <a:br>
              <a:rPr lang="es-MX" sz="2800" dirty="0" smtClean="0"/>
            </a:br>
            <a:r>
              <a:rPr lang="es-MX" sz="2800" dirty="0" smtClean="0"/>
              <a:t>“Formación cívica y ética”</a:t>
            </a:r>
            <a:br>
              <a:rPr lang="es-MX" sz="2800" dirty="0" smtClean="0"/>
            </a:br>
            <a:r>
              <a:rPr lang="es-MX" sz="2800" dirty="0" smtClean="0"/>
              <a:t>2009-2010</a:t>
            </a:r>
            <a:endParaRPr lang="es-MX"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779912" y="1988840"/>
            <a:ext cx="4906888" cy="4526280"/>
          </a:xfrm>
        </p:spPr>
        <p:txBody>
          <a:bodyPr>
            <a:normAutofit fontScale="62500" lnSpcReduction="20000"/>
          </a:bodyPr>
          <a:lstStyle/>
          <a:p>
            <a:pPr algn="just"/>
            <a:r>
              <a:rPr lang="es-MX" dirty="0" smtClean="0"/>
              <a:t>El ICCS se basa en la premisa de que las oportunidades de aprendizaje proporcionadas a los jóvenes tienen el potencial de influir en sus intereses y comportamientos actuales y futuros. El ICCS considera que </a:t>
            </a:r>
            <a:r>
              <a:rPr lang="es-MX" dirty="0" smtClean="0">
                <a:solidFill>
                  <a:srgbClr val="FFC000"/>
                </a:solidFill>
              </a:rPr>
              <a:t>preparar a los estudiantes para los roles de ejercicio de la ciudadanía -implica ayudarlos a desarrollar el conocimiento y la comprensión relevantes, y promover actitudes positivas </a:t>
            </a:r>
            <a:r>
              <a:rPr lang="es-MX" dirty="0" smtClean="0"/>
              <a:t>hacia ser un ciudadano y participar en actividades relacionadas con la educación cívica y la ciudadanía (</a:t>
            </a:r>
            <a:r>
              <a:rPr lang="es-MX" dirty="0" err="1" smtClean="0"/>
              <a:t>Schulz</a:t>
            </a:r>
            <a:r>
              <a:rPr lang="es-MX" dirty="0" smtClean="0"/>
              <a:t>, </a:t>
            </a:r>
            <a:r>
              <a:rPr lang="es-MX" dirty="0" err="1" smtClean="0"/>
              <a:t>Fraillon</a:t>
            </a:r>
            <a:r>
              <a:rPr lang="es-MX" dirty="0" smtClean="0"/>
              <a:t>, </a:t>
            </a:r>
            <a:r>
              <a:rPr lang="es-MX" dirty="0" err="1" smtClean="0"/>
              <a:t>Ainley</a:t>
            </a:r>
            <a:r>
              <a:rPr lang="es-MX" dirty="0" smtClean="0"/>
              <a:t>, </a:t>
            </a:r>
            <a:r>
              <a:rPr lang="es-MX" dirty="0" err="1" smtClean="0"/>
              <a:t>Losito</a:t>
            </a:r>
            <a:r>
              <a:rPr lang="es-MX" dirty="0" smtClean="0"/>
              <a:t>, y </a:t>
            </a:r>
            <a:r>
              <a:rPr lang="es-MX" dirty="0" err="1" smtClean="0"/>
              <a:t>Kerr</a:t>
            </a:r>
            <a:r>
              <a:rPr lang="es-MX" dirty="0" smtClean="0"/>
              <a:t>, 2008 ).</a:t>
            </a:r>
            <a:endParaRPr lang="es-MX" dirty="0"/>
          </a:p>
        </p:txBody>
      </p:sp>
      <p:sp>
        <p:nvSpPr>
          <p:cNvPr id="4" name="1 Título"/>
          <p:cNvSpPr>
            <a:spLocks noGrp="1"/>
          </p:cNvSpPr>
          <p:nvPr>
            <p:ph type="title"/>
          </p:nvPr>
        </p:nvSpPr>
        <p:spPr/>
        <p:txBody>
          <a:bodyPr>
            <a:noAutofit/>
          </a:bodyPr>
          <a:lstStyle/>
          <a:p>
            <a:r>
              <a:rPr lang="es-MX" sz="2800" dirty="0" smtClean="0"/>
              <a:t>Prueba ICCS</a:t>
            </a:r>
            <a:br>
              <a:rPr lang="es-MX" sz="2800" dirty="0" smtClean="0"/>
            </a:br>
            <a:r>
              <a:rPr lang="es-MX" sz="2800" dirty="0" smtClean="0"/>
              <a:t>“Formación cívica y ética”</a:t>
            </a:r>
            <a:br>
              <a:rPr lang="es-MX" sz="2800" dirty="0" smtClean="0"/>
            </a:br>
            <a:r>
              <a:rPr lang="es-MX" sz="2800" dirty="0" smtClean="0"/>
              <a:t>2009</a:t>
            </a:r>
            <a:endParaRPr lang="es-MX" sz="2800" dirty="0"/>
          </a:p>
        </p:txBody>
      </p:sp>
      <p:pic>
        <p:nvPicPr>
          <p:cNvPr id="5" name="Picture 2" descr="http://iccs.iea.nl/fileadmin/templates/IEA-ResWeb/images/iccs_test/ICCS2016_webheader_03_01.png">
            <a:hlinkClick r:id="rId2"/>
          </p:cNvPr>
          <p:cNvPicPr>
            <a:picLocks noChangeAspect="1" noChangeArrowheads="1"/>
          </p:cNvPicPr>
          <p:nvPr/>
        </p:nvPicPr>
        <p:blipFill>
          <a:blip r:embed="rId3" cstate="print"/>
          <a:srcRect/>
          <a:stretch>
            <a:fillRect/>
          </a:stretch>
        </p:blipFill>
        <p:spPr bwMode="auto">
          <a:xfrm>
            <a:off x="683568" y="1916832"/>
            <a:ext cx="2933046" cy="396044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46236"/>
            <a:ext cx="5194920" cy="4879107"/>
          </a:xfrm>
        </p:spPr>
        <p:txBody>
          <a:bodyPr>
            <a:normAutofit fontScale="62500" lnSpcReduction="20000"/>
          </a:bodyPr>
          <a:lstStyle/>
          <a:p>
            <a:pPr algn="just"/>
            <a:r>
              <a:rPr lang="es-ES" dirty="0" smtClean="0"/>
              <a:t>El resultado en la prueba de conocimientos </a:t>
            </a:r>
            <a:r>
              <a:rPr lang="es-ES" dirty="0" smtClean="0">
                <a:solidFill>
                  <a:srgbClr val="FFC000"/>
                </a:solidFill>
              </a:rPr>
              <a:t>ICCS (2009) </a:t>
            </a:r>
            <a:r>
              <a:rPr lang="es-ES" dirty="0" smtClean="0"/>
              <a:t>reveló que </a:t>
            </a:r>
            <a:r>
              <a:rPr lang="es-ES" dirty="0" smtClean="0">
                <a:solidFill>
                  <a:srgbClr val="FFC000"/>
                </a:solidFill>
              </a:rPr>
              <a:t>Finlandia y Dinamarca fueron los países con puntuaciones más altas (576 ambos), </a:t>
            </a:r>
            <a:r>
              <a:rPr lang="es-ES" dirty="0" smtClean="0"/>
              <a:t>y los tres países latinoamericanos seleccionados para el estudio: </a:t>
            </a:r>
            <a:r>
              <a:rPr lang="es-ES" dirty="0" smtClean="0">
                <a:solidFill>
                  <a:srgbClr val="FFC000"/>
                </a:solidFill>
              </a:rPr>
              <a:t>Chile, Colombia y México obtuvieron 483, 462 y 452 puntos respectivamente</a:t>
            </a:r>
            <a:r>
              <a:rPr lang="es-ES" dirty="0" smtClean="0"/>
              <a:t>, por lo que la diferencia con los primeros países son: 93 (Chile), 114 (Colombia), y 124 (México), lo que corresponde a más de una desviación estándar de la diferencia. Estos resultados </a:t>
            </a:r>
            <a:r>
              <a:rPr lang="es-ES" dirty="0" smtClean="0">
                <a:solidFill>
                  <a:srgbClr val="FFC000"/>
                </a:solidFill>
              </a:rPr>
              <a:t>muestran un vacío importante en el logro de estos países en el ámbito de la educación cívica y ciudadana </a:t>
            </a:r>
            <a:r>
              <a:rPr lang="es-ES" dirty="0" smtClean="0"/>
              <a:t>(García-Cabrero, Pérez-Martínez y Sandoval Fernández, 2015).</a:t>
            </a:r>
            <a:endParaRPr lang="es-MX" dirty="0"/>
          </a:p>
        </p:txBody>
      </p:sp>
      <p:sp>
        <p:nvSpPr>
          <p:cNvPr id="4" name="1 Título"/>
          <p:cNvSpPr>
            <a:spLocks noGrp="1"/>
          </p:cNvSpPr>
          <p:nvPr>
            <p:ph type="title"/>
          </p:nvPr>
        </p:nvSpPr>
        <p:spPr/>
        <p:txBody>
          <a:bodyPr>
            <a:noAutofit/>
          </a:bodyPr>
          <a:lstStyle/>
          <a:p>
            <a:r>
              <a:rPr lang="es-MX" sz="2800" dirty="0" smtClean="0"/>
              <a:t>Prueba ICCS</a:t>
            </a:r>
            <a:br>
              <a:rPr lang="es-MX" sz="2800" dirty="0" smtClean="0"/>
            </a:br>
            <a:r>
              <a:rPr lang="es-MX" sz="2800" dirty="0" smtClean="0"/>
              <a:t>“Formación cívica y ética”</a:t>
            </a:r>
            <a:br>
              <a:rPr lang="es-MX" sz="2800" dirty="0" smtClean="0"/>
            </a:br>
            <a:r>
              <a:rPr lang="es-MX" sz="2800" dirty="0" smtClean="0"/>
              <a:t>2009</a:t>
            </a:r>
            <a:endParaRPr lang="es-MX" sz="2800" dirty="0"/>
          </a:p>
        </p:txBody>
      </p:sp>
      <p:sp>
        <p:nvSpPr>
          <p:cNvPr id="6146" name="AutoShape 2" descr="Resultado de imagen para prueba icc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6147" name="Picture 3" descr="C:\Users\BENILDE\Desktop\untitled.png"/>
          <p:cNvPicPr>
            <a:picLocks noChangeAspect="1" noChangeArrowheads="1"/>
          </p:cNvPicPr>
          <p:nvPr/>
        </p:nvPicPr>
        <p:blipFill>
          <a:blip r:embed="rId2" cstate="print"/>
          <a:srcRect/>
          <a:stretch>
            <a:fillRect/>
          </a:stretch>
        </p:blipFill>
        <p:spPr bwMode="auto">
          <a:xfrm>
            <a:off x="6156176" y="1916832"/>
            <a:ext cx="2326412" cy="403244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smtClean="0"/>
              <a:t>Marco Conceptual</a:t>
            </a:r>
            <a:endParaRPr lang="es-MX" dirty="0"/>
          </a:p>
        </p:txBody>
      </p:sp>
      <p:sp>
        <p:nvSpPr>
          <p:cNvPr id="3" name="2 Subtítulo"/>
          <p:cNvSpPr>
            <a:spLocks noGrp="1"/>
          </p:cNvSpPr>
          <p:nvPr>
            <p:ph type="subTitle" idx="1"/>
          </p:nvPr>
        </p:nvSpPr>
        <p:spPr/>
        <p:txBody>
          <a:bodyPr/>
          <a:lstStyle/>
          <a:p>
            <a:r>
              <a:rPr lang="es-MX" dirty="0" smtClean="0"/>
              <a:t>Formación Cívica y Ética</a:t>
            </a:r>
            <a:endParaRPr lang="es-MX"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988840"/>
            <a:ext cx="4114800" cy="4526280"/>
          </a:xfrm>
        </p:spPr>
        <p:txBody>
          <a:bodyPr>
            <a:normAutofit fontScale="70000" lnSpcReduction="20000"/>
          </a:bodyPr>
          <a:lstStyle/>
          <a:p>
            <a:pPr algn="just"/>
            <a:r>
              <a:rPr lang="es-MX" dirty="0" smtClean="0"/>
              <a:t>Según los datos disponibles en  diferentes países democráticos, </a:t>
            </a:r>
            <a:r>
              <a:rPr lang="es-MX" dirty="0" smtClean="0">
                <a:solidFill>
                  <a:srgbClr val="FFC000"/>
                </a:solidFill>
              </a:rPr>
              <a:t>los jóvenes no parecen estar interesados en la vida pública y política, </a:t>
            </a:r>
            <a:r>
              <a:rPr lang="es-MX" dirty="0" smtClean="0"/>
              <a:t>y esto es un motivo de preocupación ya que el comportamiento cívico, el conocimiento, las actitudes y percepciones de los jóvenes son un fuerte </a:t>
            </a:r>
            <a:r>
              <a:rPr lang="es-MX" dirty="0" err="1" smtClean="0"/>
              <a:t>predictor</a:t>
            </a:r>
            <a:r>
              <a:rPr lang="es-MX" dirty="0" smtClean="0"/>
              <a:t> de la participación de los ciudadanos en la vida adulta.</a:t>
            </a:r>
          </a:p>
          <a:p>
            <a:pPr algn="just"/>
            <a:endParaRPr lang="es-MX" dirty="0"/>
          </a:p>
        </p:txBody>
      </p:sp>
      <p:sp>
        <p:nvSpPr>
          <p:cNvPr id="4" name="1 Título"/>
          <p:cNvSpPr>
            <a:spLocks noGrp="1"/>
          </p:cNvSpPr>
          <p:nvPr>
            <p:ph type="title"/>
          </p:nvPr>
        </p:nvSpPr>
        <p:spPr/>
        <p:txBody>
          <a:bodyPr/>
          <a:lstStyle/>
          <a:p>
            <a:r>
              <a:rPr lang="es-MX" dirty="0" smtClean="0"/>
              <a:t>La Formación Cívica y Ética</a:t>
            </a:r>
            <a:endParaRPr lang="es-MX" dirty="0"/>
          </a:p>
        </p:txBody>
      </p:sp>
      <p:pic>
        <p:nvPicPr>
          <p:cNvPr id="84994" name="Picture 2" descr="Resultado de imagen para civismo etica jovenes"/>
          <p:cNvPicPr>
            <a:picLocks noChangeAspect="1" noChangeArrowheads="1"/>
          </p:cNvPicPr>
          <p:nvPr/>
        </p:nvPicPr>
        <p:blipFill>
          <a:blip r:embed="rId2" cstate="print"/>
          <a:srcRect/>
          <a:stretch>
            <a:fillRect/>
          </a:stretch>
        </p:blipFill>
        <p:spPr bwMode="auto">
          <a:xfrm>
            <a:off x="4860032" y="1772816"/>
            <a:ext cx="3335361" cy="374441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23928" y="1646237"/>
            <a:ext cx="4762872" cy="4526280"/>
          </a:xfrm>
        </p:spPr>
        <p:txBody>
          <a:bodyPr>
            <a:normAutofit fontScale="70000" lnSpcReduction="20000"/>
          </a:bodyPr>
          <a:lstStyle/>
          <a:p>
            <a:pPr algn="just"/>
            <a:r>
              <a:rPr lang="es-MX" dirty="0" smtClean="0"/>
              <a:t>La importancia de involucrarse en la </a:t>
            </a:r>
            <a:r>
              <a:rPr lang="es-MX" dirty="0" smtClean="0"/>
              <a:t>sociedad: </a:t>
            </a:r>
            <a:r>
              <a:rPr lang="es-MX" dirty="0" err="1" smtClean="0"/>
              <a:t>Oser</a:t>
            </a:r>
            <a:r>
              <a:rPr lang="es-MX" dirty="0" smtClean="0"/>
              <a:t> </a:t>
            </a:r>
            <a:r>
              <a:rPr lang="es-MX" dirty="0" smtClean="0"/>
              <a:t>y </a:t>
            </a:r>
            <a:r>
              <a:rPr lang="es-MX" dirty="0" err="1" smtClean="0"/>
              <a:t>Veugelers</a:t>
            </a:r>
            <a:r>
              <a:rPr lang="es-MX" dirty="0" smtClean="0"/>
              <a:t> (</a:t>
            </a:r>
            <a:r>
              <a:rPr lang="es-MX" dirty="0" smtClean="0"/>
              <a:t>2008)consideran </a:t>
            </a:r>
            <a:r>
              <a:rPr lang="es-MX" dirty="0" smtClean="0">
                <a:solidFill>
                  <a:srgbClr val="FFC000"/>
                </a:solidFill>
              </a:rPr>
              <a:t>la </a:t>
            </a:r>
            <a:r>
              <a:rPr lang="es-MX" dirty="0" smtClean="0">
                <a:solidFill>
                  <a:srgbClr val="FFC000"/>
                </a:solidFill>
              </a:rPr>
              <a:t>participación como un proceso central en convertirse en una persona humana: </a:t>
            </a:r>
            <a:r>
              <a:rPr lang="es-MX" b="1" dirty="0" smtClean="0"/>
              <a:t>hacer algo por los demás permite a un individuo conectarse a la humanidad y la sociedad, y para los jóvenes, la participación en la sociedad, facilita el desarrollo de un </a:t>
            </a:r>
            <a:r>
              <a:rPr lang="es-MX" b="1" dirty="0" smtClean="0"/>
              <a:t>sentimiento/sentido </a:t>
            </a:r>
            <a:r>
              <a:rPr lang="es-MX" b="1" dirty="0" smtClean="0"/>
              <a:t>de agencia. </a:t>
            </a:r>
            <a:endParaRPr lang="es-MX" b="1" dirty="0"/>
          </a:p>
        </p:txBody>
      </p:sp>
      <p:sp>
        <p:nvSpPr>
          <p:cNvPr id="4" name="1 Título"/>
          <p:cNvSpPr>
            <a:spLocks noGrp="1"/>
          </p:cNvSpPr>
          <p:nvPr>
            <p:ph type="title"/>
          </p:nvPr>
        </p:nvSpPr>
        <p:spPr/>
        <p:txBody>
          <a:bodyPr/>
          <a:lstStyle/>
          <a:p>
            <a:r>
              <a:rPr lang="es-MX" dirty="0" smtClean="0"/>
              <a:t>La Formación Cívica y Ética</a:t>
            </a:r>
            <a:endParaRPr lang="es-MX" dirty="0"/>
          </a:p>
        </p:txBody>
      </p:sp>
      <p:pic>
        <p:nvPicPr>
          <p:cNvPr id="83972" name="Picture 4" descr="Resultado de imagen para civismo etica jovenes sociedad"/>
          <p:cNvPicPr>
            <a:picLocks noChangeAspect="1" noChangeArrowheads="1"/>
          </p:cNvPicPr>
          <p:nvPr/>
        </p:nvPicPr>
        <p:blipFill>
          <a:blip r:embed="rId2" cstate="print"/>
          <a:srcRect/>
          <a:stretch>
            <a:fillRect/>
          </a:stretch>
        </p:blipFill>
        <p:spPr bwMode="auto">
          <a:xfrm>
            <a:off x="251520" y="2204864"/>
            <a:ext cx="3749239" cy="2808312"/>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La Formación Cívica y Ética</a:t>
            </a:r>
            <a:endParaRPr lang="es-MX" dirty="0"/>
          </a:p>
        </p:txBody>
      </p:sp>
      <p:sp>
        <p:nvSpPr>
          <p:cNvPr id="4" name="3 Marcador de contenido"/>
          <p:cNvSpPr>
            <a:spLocks noGrp="1"/>
          </p:cNvSpPr>
          <p:nvPr>
            <p:ph idx="1"/>
          </p:nvPr>
        </p:nvSpPr>
        <p:spPr>
          <a:prstGeom prst="rect">
            <a:avLst/>
          </a:prstGeom>
        </p:spPr>
        <p:txBody>
          <a:bodyPr wrap="square">
            <a:spAutoFit/>
          </a:bodyPr>
          <a:lstStyle/>
          <a:p>
            <a:r>
              <a:rPr lang="es-MX" sz="2400" dirty="0" smtClean="0">
                <a:effectLst>
                  <a:outerShdw blurRad="38100" dist="38100" dir="2700000" algn="tl">
                    <a:srgbClr val="000000">
                      <a:alpha val="43137"/>
                    </a:srgbClr>
                  </a:outerShdw>
                </a:effectLst>
              </a:rPr>
              <a:t>La </a:t>
            </a:r>
            <a:r>
              <a:rPr lang="es-MX" sz="2400" dirty="0" smtClean="0">
                <a:solidFill>
                  <a:srgbClr val="FFC000"/>
                </a:solidFill>
                <a:effectLst>
                  <a:outerShdw blurRad="38100" dist="38100" dir="2700000" algn="tl">
                    <a:srgbClr val="000000">
                      <a:alpha val="43137"/>
                    </a:srgbClr>
                  </a:outerShdw>
                </a:effectLst>
              </a:rPr>
              <a:t>educación involucra necesariamente una dimensión moral</a:t>
            </a:r>
            <a:r>
              <a:rPr lang="es-MX" sz="2400" dirty="0" smtClean="0">
                <a:effectLst>
                  <a:outerShdw blurRad="38100" dist="38100" dir="2700000" algn="tl">
                    <a:srgbClr val="000000">
                      <a:alpha val="43137"/>
                    </a:srgbClr>
                  </a:outerShdw>
                </a:effectLst>
              </a:rPr>
              <a:t>, en el sentido de que hace realidad las creencias culturales de un determinado grupo social respecto de </a:t>
            </a:r>
            <a:r>
              <a:rPr lang="es-MX" sz="2400" dirty="0" smtClean="0">
                <a:solidFill>
                  <a:srgbClr val="FFC000"/>
                </a:solidFill>
                <a:effectLst>
                  <a:outerShdw blurRad="38100" dist="38100" dir="2700000" algn="tl">
                    <a:srgbClr val="000000">
                      <a:alpha val="43137"/>
                    </a:srgbClr>
                  </a:outerShdw>
                </a:effectLst>
              </a:rPr>
              <a:t>los rasgos que caracterizan la forma en que idealmente deben comportarse los individuos en una sociedad. </a:t>
            </a:r>
            <a:endParaRPr lang="es-MX" sz="2400" dirty="0">
              <a:solidFill>
                <a:srgbClr val="FFC000"/>
              </a:solidFill>
              <a:effectLst>
                <a:outerShdw blurRad="38100" dist="38100" dir="2700000" algn="tl">
                  <a:srgbClr val="000000">
                    <a:alpha val="43137"/>
                  </a:srgbClr>
                </a:outerShdw>
              </a:effectLst>
            </a:endParaRPr>
          </a:p>
        </p:txBody>
      </p:sp>
      <p:sp>
        <p:nvSpPr>
          <p:cNvPr id="5" name="4 Rectángulo"/>
          <p:cNvSpPr/>
          <p:nvPr/>
        </p:nvSpPr>
        <p:spPr>
          <a:xfrm>
            <a:off x="6084168" y="3789040"/>
            <a:ext cx="2427993" cy="1938992"/>
          </a:xfrm>
          <a:prstGeom prst="rect">
            <a:avLst/>
          </a:prstGeom>
        </p:spPr>
        <p:txBody>
          <a:bodyPr wrap="square">
            <a:spAutoFit/>
          </a:bodyPr>
          <a:lstStyle/>
          <a:p>
            <a:pPr algn="just"/>
            <a:r>
              <a:rPr lang="es-MX" sz="2000" dirty="0" smtClean="0">
                <a:effectLst>
                  <a:outerShdw blurRad="38100" dist="38100" dir="2700000" algn="tl">
                    <a:srgbClr val="000000">
                      <a:alpha val="43137"/>
                    </a:srgbClr>
                  </a:outerShdw>
                </a:effectLst>
              </a:rPr>
              <a:t>La Formación Cívica y Ética conlleva imperativos morales implícitos en la propuesta del perfil de competencias .</a:t>
            </a:r>
            <a:endParaRPr lang="es-MX" sz="2000" dirty="0">
              <a:effectLst>
                <a:outerShdw blurRad="38100" dist="38100" dir="2700000" algn="tl">
                  <a:srgbClr val="000000">
                    <a:alpha val="43137"/>
                  </a:srgbClr>
                </a:outerShdw>
              </a:effectLst>
            </a:endParaRPr>
          </a:p>
        </p:txBody>
      </p:sp>
      <p:sp>
        <p:nvSpPr>
          <p:cNvPr id="6" name="5 Rectángulo"/>
          <p:cNvSpPr/>
          <p:nvPr/>
        </p:nvSpPr>
        <p:spPr>
          <a:xfrm>
            <a:off x="5940152" y="6396335"/>
            <a:ext cx="2664296" cy="461665"/>
          </a:xfrm>
          <a:prstGeom prst="rect">
            <a:avLst/>
          </a:prstGeom>
        </p:spPr>
        <p:txBody>
          <a:bodyPr wrap="square">
            <a:spAutoFit/>
          </a:bodyPr>
          <a:lstStyle/>
          <a:p>
            <a:pPr algn="just"/>
            <a:r>
              <a:rPr lang="es-MX" sz="1200" dirty="0" smtClean="0">
                <a:effectLst>
                  <a:outerShdw blurRad="38100" dist="38100" dir="2700000" algn="tl">
                    <a:srgbClr val="000000">
                      <a:alpha val="43137"/>
                    </a:srgbClr>
                  </a:outerShdw>
                </a:effectLst>
              </a:rPr>
              <a:t>Plan y Programas de Estudios de Formación Cívica y Ética (1999)</a:t>
            </a:r>
            <a:endParaRPr lang="es-MX" sz="1200" dirty="0">
              <a:effectLst>
                <a:outerShdw blurRad="38100" dist="38100" dir="2700000" algn="tl">
                  <a:srgbClr val="000000">
                    <a:alpha val="43137"/>
                  </a:srgbClr>
                </a:outerShdw>
              </a:effectLst>
            </a:endParaRPr>
          </a:p>
        </p:txBody>
      </p:sp>
      <p:pic>
        <p:nvPicPr>
          <p:cNvPr id="7" name="Picture 2" descr="C:\Users\BGC\AppData\Local\Microsoft\Windows\Temporary Internet Files\Content.IE5\D48IOJYE\MP900386343[1].jpg"/>
          <p:cNvPicPr>
            <a:picLocks noChangeAspect="1" noChangeArrowheads="1"/>
          </p:cNvPicPr>
          <p:nvPr/>
        </p:nvPicPr>
        <p:blipFill>
          <a:blip r:embed="rId2" cstate="print"/>
          <a:srcRect/>
          <a:stretch>
            <a:fillRect/>
          </a:stretch>
        </p:blipFill>
        <p:spPr bwMode="auto">
          <a:xfrm>
            <a:off x="611560" y="3789040"/>
            <a:ext cx="1990181" cy="2747245"/>
          </a:xfrm>
          <a:prstGeom prst="rect">
            <a:avLst/>
          </a:prstGeom>
          <a:noFill/>
        </p:spPr>
      </p:pic>
      <p:pic>
        <p:nvPicPr>
          <p:cNvPr id="8" name="Picture 3" descr="C:\Users\BGC\AppData\Local\Microsoft\Windows\Temporary Internet Files\Content.IE5\SCIYYR3V\MP900386332[1].jpg"/>
          <p:cNvPicPr>
            <a:picLocks noChangeAspect="1" noChangeArrowheads="1"/>
          </p:cNvPicPr>
          <p:nvPr/>
        </p:nvPicPr>
        <p:blipFill>
          <a:blip r:embed="rId3" cstate="print"/>
          <a:srcRect/>
          <a:stretch>
            <a:fillRect/>
          </a:stretch>
        </p:blipFill>
        <p:spPr bwMode="auto">
          <a:xfrm>
            <a:off x="3131840" y="3579955"/>
            <a:ext cx="2163510" cy="3089405"/>
          </a:xfrm>
          <a:prstGeom prst="rect">
            <a:avLst/>
          </a:prstGeom>
          <a:noFill/>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smtClean="0"/>
              <a:t>Antecedentes</a:t>
            </a:r>
            <a:endParaRPr lang="es-MX" dirty="0"/>
          </a:p>
        </p:txBody>
      </p:sp>
      <p:sp>
        <p:nvSpPr>
          <p:cNvPr id="3" name="2 Subtítulo"/>
          <p:cNvSpPr>
            <a:spLocks noGrp="1"/>
          </p:cNvSpPr>
          <p:nvPr>
            <p:ph type="subTitle" idx="1"/>
          </p:nvPr>
        </p:nvSpPr>
        <p:spPr/>
        <p:txBody>
          <a:bodyPr/>
          <a:lstStyle/>
          <a:p>
            <a:r>
              <a:rPr lang="es-MX" dirty="0" smtClean="0"/>
              <a:t>Formación Cívica y Ética</a:t>
            </a:r>
            <a:endParaRPr lang="es-MX"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La identidad Moral</a:t>
            </a:r>
            <a:endParaRPr lang="es-MX" dirty="0"/>
          </a:p>
        </p:txBody>
      </p:sp>
      <p:sp>
        <p:nvSpPr>
          <p:cNvPr id="4" name="3 Marcador de contenido"/>
          <p:cNvSpPr>
            <a:spLocks noGrp="1"/>
          </p:cNvSpPr>
          <p:nvPr>
            <p:ph idx="1"/>
          </p:nvPr>
        </p:nvSpPr>
        <p:spPr>
          <a:prstGeom prst="rect">
            <a:avLst/>
          </a:prstGeom>
        </p:spPr>
        <p:txBody>
          <a:bodyPr wrap="square">
            <a:spAutoFit/>
          </a:bodyPr>
          <a:lstStyle/>
          <a:p>
            <a:r>
              <a:rPr lang="es-MX" sz="2400" dirty="0" smtClean="0">
                <a:effectLst>
                  <a:outerShdw blurRad="38100" dist="38100" dir="2700000" algn="tl">
                    <a:srgbClr val="000000">
                      <a:alpha val="43137"/>
                    </a:srgbClr>
                  </a:outerShdw>
                </a:effectLst>
              </a:rPr>
              <a:t>El desarrollo de la identidad moral (sentido personal de la moralidad) incluye pensamientos, sentimientos y conductas. </a:t>
            </a:r>
            <a:endParaRPr lang="es-MX" sz="2400" dirty="0">
              <a:effectLst>
                <a:outerShdw blurRad="38100" dist="38100" dir="2700000" algn="tl">
                  <a:srgbClr val="000000">
                    <a:alpha val="43137"/>
                  </a:srgbClr>
                </a:outerShdw>
              </a:effectLst>
            </a:endParaRPr>
          </a:p>
        </p:txBody>
      </p:sp>
      <p:sp>
        <p:nvSpPr>
          <p:cNvPr id="5" name="4 Rectángulo"/>
          <p:cNvSpPr/>
          <p:nvPr/>
        </p:nvSpPr>
        <p:spPr>
          <a:xfrm>
            <a:off x="672271" y="2767252"/>
            <a:ext cx="7794104" cy="830997"/>
          </a:xfrm>
          <a:prstGeom prst="rect">
            <a:avLst/>
          </a:prstGeom>
        </p:spPr>
        <p:txBody>
          <a:bodyPr wrap="square">
            <a:spAutoFit/>
          </a:bodyPr>
          <a:lstStyle/>
          <a:p>
            <a:r>
              <a:rPr lang="es-MX" sz="2400" dirty="0" smtClean="0">
                <a:effectLst>
                  <a:outerShdw blurRad="38100" dist="38100" dir="2700000" algn="tl">
                    <a:srgbClr val="000000">
                      <a:alpha val="43137"/>
                    </a:srgbClr>
                  </a:outerShdw>
                </a:effectLst>
              </a:rPr>
              <a:t>El pensamiento moral constituye el componente cognitivo de la moral, y comprende: </a:t>
            </a:r>
            <a:endParaRPr lang="es-MX" sz="2400" dirty="0">
              <a:effectLst>
                <a:outerShdw blurRad="38100" dist="38100" dir="2700000" algn="tl">
                  <a:srgbClr val="000000">
                    <a:alpha val="43137"/>
                  </a:srgbClr>
                </a:outerShdw>
              </a:effectLst>
            </a:endParaRPr>
          </a:p>
        </p:txBody>
      </p:sp>
      <p:sp>
        <p:nvSpPr>
          <p:cNvPr id="6" name="5 Rectángulo"/>
          <p:cNvSpPr/>
          <p:nvPr/>
        </p:nvSpPr>
        <p:spPr>
          <a:xfrm>
            <a:off x="3535582" y="3631348"/>
            <a:ext cx="5400600" cy="3046988"/>
          </a:xfrm>
          <a:prstGeom prst="rect">
            <a:avLst/>
          </a:prstGeom>
        </p:spPr>
        <p:txBody>
          <a:bodyPr wrap="square">
            <a:spAutoFit/>
          </a:bodyPr>
          <a:lstStyle/>
          <a:p>
            <a:pPr marL="342900" indent="-342900" algn="just">
              <a:buAutoNum type="arabicParenR"/>
            </a:pPr>
            <a:r>
              <a:rPr lang="es-MX" sz="2400" dirty="0" smtClean="0">
                <a:solidFill>
                  <a:srgbClr val="FFC000"/>
                </a:solidFill>
              </a:rPr>
              <a:t>El razonamiento moral</a:t>
            </a:r>
            <a:r>
              <a:rPr lang="es-MX" sz="2400" dirty="0" smtClean="0">
                <a:effectLst>
                  <a:outerShdw blurRad="38100" dist="38100" dir="2700000" algn="tl">
                    <a:srgbClr val="000000">
                      <a:alpha val="43137"/>
                    </a:srgbClr>
                  </a:outerShdw>
                </a:effectLst>
              </a:rPr>
              <a:t>, que es la manera como la gente piensa sobre lo bueno y lo malo, lo correcto y lo incorrecto, lo justo y lo injusto, y </a:t>
            </a:r>
          </a:p>
          <a:p>
            <a:pPr marL="342900" indent="-342900" algn="just">
              <a:buAutoNum type="arabicParenR"/>
            </a:pPr>
            <a:r>
              <a:rPr lang="es-MX" sz="2400" dirty="0" smtClean="0">
                <a:effectLst>
                  <a:outerShdw blurRad="38100" dist="38100" dir="2700000" algn="tl">
                    <a:srgbClr val="000000">
                      <a:alpha val="43137"/>
                    </a:srgbClr>
                  </a:outerShdw>
                </a:effectLst>
              </a:rPr>
              <a:t>La </a:t>
            </a:r>
            <a:r>
              <a:rPr lang="es-MX" sz="2400" dirty="0" smtClean="0">
                <a:solidFill>
                  <a:srgbClr val="FFC000"/>
                </a:solidFill>
                <a:effectLst>
                  <a:outerShdw blurRad="38100" dist="38100" dir="2700000" algn="tl">
                    <a:srgbClr val="000000">
                      <a:alpha val="43137"/>
                    </a:srgbClr>
                  </a:outerShdw>
                </a:effectLst>
              </a:rPr>
              <a:t>toma de perspectiva</a:t>
            </a:r>
            <a:r>
              <a:rPr lang="es-MX" sz="2400" dirty="0" smtClean="0">
                <a:effectLst>
                  <a:outerShdw blurRad="38100" dist="38100" dir="2700000" algn="tl">
                    <a:srgbClr val="000000">
                      <a:alpha val="43137"/>
                    </a:srgbClr>
                  </a:outerShdw>
                </a:effectLst>
              </a:rPr>
              <a:t>, entendida como la capacidad de comprender los motivos y necesidades de los demás .</a:t>
            </a:r>
            <a:endParaRPr lang="es-MX" sz="2400" dirty="0">
              <a:effectLst>
                <a:outerShdw blurRad="38100" dist="38100" dir="2700000" algn="tl">
                  <a:srgbClr val="000000">
                    <a:alpha val="43137"/>
                  </a:srgbClr>
                </a:outerShdw>
              </a:effectLst>
            </a:endParaRPr>
          </a:p>
        </p:txBody>
      </p:sp>
      <p:pic>
        <p:nvPicPr>
          <p:cNvPr id="7" name="Picture 2" descr="C:\Users\BGC\AppData\Local\Microsoft\Windows\Temporary Internet Files\Content.IE5\9IXI0Y6A\MP900386331[2].jpg"/>
          <p:cNvPicPr>
            <a:picLocks noChangeAspect="1" noChangeArrowheads="1"/>
          </p:cNvPicPr>
          <p:nvPr/>
        </p:nvPicPr>
        <p:blipFill>
          <a:blip r:embed="rId2" cstate="print"/>
          <a:srcRect/>
          <a:stretch>
            <a:fillRect/>
          </a:stretch>
        </p:blipFill>
        <p:spPr bwMode="auto">
          <a:xfrm>
            <a:off x="697601" y="3645203"/>
            <a:ext cx="1907054" cy="3040977"/>
          </a:xfrm>
          <a:prstGeom prst="rect">
            <a:avLst/>
          </a:prstGeom>
          <a:noFill/>
        </p:spPr>
      </p:pic>
      <p:sp>
        <p:nvSpPr>
          <p:cNvPr id="8" name="7 Rectángulo"/>
          <p:cNvSpPr/>
          <p:nvPr/>
        </p:nvSpPr>
        <p:spPr>
          <a:xfrm>
            <a:off x="5597593" y="6457890"/>
            <a:ext cx="3096344" cy="338554"/>
          </a:xfrm>
          <a:prstGeom prst="rect">
            <a:avLst/>
          </a:prstGeom>
        </p:spPr>
        <p:txBody>
          <a:bodyPr wrap="square">
            <a:spAutoFit/>
          </a:bodyPr>
          <a:lstStyle/>
          <a:p>
            <a:r>
              <a:rPr lang="es-MX" sz="1600" dirty="0" smtClean="0">
                <a:effectLst>
                  <a:outerShdw blurRad="38100" dist="38100" dir="2700000" algn="tl">
                    <a:srgbClr val="000000">
                      <a:alpha val="43137"/>
                    </a:srgbClr>
                  </a:outerShdw>
                </a:effectLst>
              </a:rPr>
              <a:t>García-Cabrero (2011)</a:t>
            </a:r>
            <a:endParaRPr lang="es-MX" sz="1600" dirty="0">
              <a:effectLst>
                <a:outerShdw blurRad="38100" dist="38100" dir="2700000" algn="tl">
                  <a:srgbClr val="000000">
                    <a:alpha val="43137"/>
                  </a:srgbClr>
                </a:outerShdw>
              </a:effectLst>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La identidad Moral</a:t>
            </a:r>
            <a:endParaRPr lang="es-MX" dirty="0"/>
          </a:p>
        </p:txBody>
      </p:sp>
      <p:sp>
        <p:nvSpPr>
          <p:cNvPr id="3" name="2 Marcador de contenido"/>
          <p:cNvSpPr>
            <a:spLocks noGrp="1"/>
          </p:cNvSpPr>
          <p:nvPr>
            <p:ph idx="1"/>
          </p:nvPr>
        </p:nvSpPr>
        <p:spPr/>
        <p:txBody>
          <a:bodyPr/>
          <a:lstStyle/>
          <a:p>
            <a:r>
              <a:rPr lang="es-MX" dirty="0" smtClean="0"/>
              <a:t>Incluye componentes no sólo de razonamiento  sino también afectivos </a:t>
            </a:r>
          </a:p>
          <a:p>
            <a:endParaRPr lang="es-MX" dirty="0" smtClean="0"/>
          </a:p>
          <a:p>
            <a:pPr>
              <a:buNone/>
            </a:pPr>
            <a:r>
              <a:rPr lang="es-MX" dirty="0" smtClean="0"/>
              <a:t>1. Empatía</a:t>
            </a:r>
          </a:p>
          <a:p>
            <a:pPr>
              <a:buNone/>
            </a:pPr>
            <a:r>
              <a:rPr lang="es-MX" dirty="0" smtClean="0"/>
              <a:t>2. Conducta </a:t>
            </a:r>
            <a:r>
              <a:rPr lang="es-MX" dirty="0" err="1" smtClean="0"/>
              <a:t>prosocial</a:t>
            </a:r>
            <a:endParaRPr lang="es-MX" dirty="0"/>
          </a:p>
        </p:txBody>
      </p:sp>
      <p:sp>
        <p:nvSpPr>
          <p:cNvPr id="4" name="3 Rectángulo"/>
          <p:cNvSpPr/>
          <p:nvPr/>
        </p:nvSpPr>
        <p:spPr>
          <a:xfrm>
            <a:off x="4443443" y="5583769"/>
            <a:ext cx="4240263" cy="707886"/>
          </a:xfrm>
          <a:prstGeom prst="rect">
            <a:avLst/>
          </a:prstGeom>
        </p:spPr>
        <p:txBody>
          <a:bodyPr wrap="none">
            <a:spAutoFit/>
          </a:bodyPr>
          <a:lstStyle/>
          <a:p>
            <a:r>
              <a:rPr lang="es-MX" sz="2000" dirty="0" smtClean="0"/>
              <a:t>Narváez (2008), </a:t>
            </a:r>
            <a:r>
              <a:rPr lang="es-MX" sz="2000" dirty="0" err="1" smtClean="0"/>
              <a:t>Eisenberg</a:t>
            </a:r>
            <a:r>
              <a:rPr lang="es-MX" sz="2000" dirty="0" smtClean="0"/>
              <a:t> (2000) </a:t>
            </a:r>
          </a:p>
          <a:p>
            <a:r>
              <a:rPr lang="es-MX" sz="2000" dirty="0" smtClean="0"/>
              <a:t> </a:t>
            </a:r>
            <a:endParaRPr lang="es-MX" sz="2000"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La autoridad</a:t>
            </a:r>
            <a:endParaRPr lang="es-MX" dirty="0"/>
          </a:p>
        </p:txBody>
      </p:sp>
      <p:sp>
        <p:nvSpPr>
          <p:cNvPr id="4" name="3 Marcador de contenido"/>
          <p:cNvSpPr>
            <a:spLocks noGrp="1"/>
          </p:cNvSpPr>
          <p:nvPr>
            <p:ph idx="1"/>
          </p:nvPr>
        </p:nvSpPr>
        <p:spPr>
          <a:xfrm>
            <a:off x="457200" y="1600200"/>
            <a:ext cx="8229600" cy="1421928"/>
          </a:xfrm>
          <a:prstGeom prst="rect">
            <a:avLst/>
          </a:prstGeom>
        </p:spPr>
        <p:txBody>
          <a:bodyPr wrap="square">
            <a:spAutoFit/>
          </a:bodyPr>
          <a:lstStyle/>
          <a:p>
            <a:r>
              <a:rPr lang="es-MX" sz="2400" u="sng" dirty="0" smtClean="0">
                <a:solidFill>
                  <a:srgbClr val="FFC000"/>
                </a:solidFill>
              </a:rPr>
              <a:t>El uso de la autoridad es un mecanismo de ordenamiento de los roles en la vida social</a:t>
            </a:r>
            <a:r>
              <a:rPr lang="es-MX" sz="2400" dirty="0" smtClean="0">
                <a:effectLst>
                  <a:outerShdw blurRad="38100" dist="38100" dir="2700000" algn="tl">
                    <a:srgbClr val="000000">
                      <a:alpha val="43137"/>
                    </a:srgbClr>
                  </a:outerShdw>
                </a:effectLst>
              </a:rPr>
              <a:t>, a partir de los cuales se construye un imaginario en el que se fija </a:t>
            </a:r>
            <a:r>
              <a:rPr lang="es-MX" sz="2400" dirty="0" smtClean="0">
                <a:solidFill>
                  <a:srgbClr val="FFC000"/>
                </a:solidFill>
              </a:rPr>
              <a:t>quién manda y quién obedece, </a:t>
            </a:r>
            <a:endParaRPr lang="es-ES" sz="2400" dirty="0">
              <a:solidFill>
                <a:srgbClr val="FFC000"/>
              </a:solidFill>
            </a:endParaRPr>
          </a:p>
        </p:txBody>
      </p:sp>
      <p:sp>
        <p:nvSpPr>
          <p:cNvPr id="5" name="4 Rectángulo"/>
          <p:cNvSpPr/>
          <p:nvPr/>
        </p:nvSpPr>
        <p:spPr>
          <a:xfrm>
            <a:off x="5674358" y="3105232"/>
            <a:ext cx="2952328" cy="2862322"/>
          </a:xfrm>
          <a:prstGeom prst="rect">
            <a:avLst/>
          </a:prstGeom>
        </p:spPr>
        <p:txBody>
          <a:bodyPr wrap="square">
            <a:spAutoFit/>
          </a:bodyPr>
          <a:lstStyle/>
          <a:p>
            <a:pPr algn="just"/>
            <a:r>
              <a:rPr lang="es-MX" sz="2000" dirty="0" smtClean="0">
                <a:effectLst>
                  <a:outerShdw blurRad="38100" dist="38100" dir="2700000" algn="tl">
                    <a:srgbClr val="000000">
                      <a:alpha val="43137"/>
                    </a:srgbClr>
                  </a:outerShdw>
                </a:effectLst>
              </a:rPr>
              <a:t>Son </a:t>
            </a:r>
            <a:r>
              <a:rPr lang="es-MX" sz="2000" dirty="0">
                <a:solidFill>
                  <a:srgbClr val="FFC000"/>
                </a:solidFill>
              </a:rPr>
              <a:t>los profesores por tanto la fuente primaria de</a:t>
            </a:r>
            <a:endParaRPr lang="es-ES" sz="2000" dirty="0">
              <a:solidFill>
                <a:srgbClr val="FFC000"/>
              </a:solidFill>
            </a:endParaRPr>
          </a:p>
          <a:p>
            <a:pPr algn="just"/>
            <a:r>
              <a:rPr lang="es-MX" sz="2000" dirty="0" smtClean="0">
                <a:solidFill>
                  <a:srgbClr val="FFC000"/>
                </a:solidFill>
              </a:rPr>
              <a:t>transferencia de una cultura autoritaria</a:t>
            </a:r>
            <a:r>
              <a:rPr lang="es-MX" sz="2000" dirty="0" smtClean="0">
                <a:effectLst>
                  <a:outerShdw blurRad="38100" dist="38100" dir="2700000" algn="tl">
                    <a:srgbClr val="000000">
                      <a:alpha val="43137"/>
                    </a:srgbClr>
                  </a:outerShdw>
                </a:effectLst>
              </a:rPr>
              <a:t>, vertical e inapelable que reproduce el ejercicio de la </a:t>
            </a:r>
            <a:r>
              <a:rPr lang="es-MX" sz="2000" i="1" dirty="0" smtClean="0">
                <a:effectLst>
                  <a:outerShdw blurRad="38100" dist="38100" dir="2700000" algn="tl">
                    <a:srgbClr val="000000">
                      <a:alpha val="43137"/>
                    </a:srgbClr>
                  </a:outerShdw>
                </a:effectLst>
              </a:rPr>
              <a:t>realpolitik</a:t>
            </a:r>
            <a:r>
              <a:rPr lang="es-MX" sz="2000" dirty="0" smtClean="0">
                <a:effectLst>
                  <a:outerShdw blurRad="38100" dist="38100" dir="2700000" algn="tl">
                    <a:srgbClr val="000000">
                      <a:alpha val="43137"/>
                    </a:srgbClr>
                  </a:outerShdw>
                </a:effectLst>
              </a:rPr>
              <a:t> en las </a:t>
            </a:r>
            <a:r>
              <a:rPr lang="es-MX" sz="2000" dirty="0">
                <a:effectLst>
                  <a:outerShdw blurRad="38100" dist="38100" dir="2700000" algn="tl">
                    <a:srgbClr val="000000">
                      <a:alpha val="43137"/>
                    </a:srgbClr>
                  </a:outerShdw>
                </a:effectLst>
              </a:rPr>
              <a:t>aulas (Vázquez, 2004) .</a:t>
            </a:r>
            <a:endParaRPr lang="es-ES_tradnl" sz="2000" dirty="0" smtClean="0">
              <a:effectLst>
                <a:outerShdw blurRad="38100" dist="38100" dir="2700000" algn="tl">
                  <a:srgbClr val="000000">
                    <a:alpha val="43137"/>
                  </a:srgbClr>
                </a:outerShdw>
              </a:effectLst>
            </a:endParaRPr>
          </a:p>
        </p:txBody>
      </p:sp>
      <p:pic>
        <p:nvPicPr>
          <p:cNvPr id="6" name="5 Imagen" descr="vlcsnap-59852.jpg"/>
          <p:cNvPicPr>
            <a:picLocks noChangeAspect="1"/>
          </p:cNvPicPr>
          <p:nvPr/>
        </p:nvPicPr>
        <p:blipFill>
          <a:blip r:embed="rId2" cstate="print"/>
          <a:stretch>
            <a:fillRect/>
          </a:stretch>
        </p:blipFill>
        <p:spPr>
          <a:xfrm>
            <a:off x="922544" y="3295009"/>
            <a:ext cx="3981966" cy="304879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El ejercicio de la Autoridad</a:t>
            </a:r>
            <a:endParaRPr lang="es-MX" dirty="0"/>
          </a:p>
        </p:txBody>
      </p:sp>
      <p:grpSp>
        <p:nvGrpSpPr>
          <p:cNvPr id="3" name="3 Grupo"/>
          <p:cNvGrpSpPr/>
          <p:nvPr/>
        </p:nvGrpSpPr>
        <p:grpSpPr>
          <a:xfrm>
            <a:off x="512619" y="1782458"/>
            <a:ext cx="7595622" cy="4867723"/>
            <a:chOff x="785786" y="1214422"/>
            <a:chExt cx="7429552" cy="5429288"/>
          </a:xfrm>
        </p:grpSpPr>
        <p:sp>
          <p:nvSpPr>
            <p:cNvPr id="5" name="4 Elipse"/>
            <p:cNvSpPr/>
            <p:nvPr/>
          </p:nvSpPr>
          <p:spPr>
            <a:xfrm>
              <a:off x="3571868" y="1214422"/>
              <a:ext cx="1928826" cy="71438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MX" sz="1600" dirty="0" smtClean="0"/>
                <a:t>AUTORIDAD</a:t>
              </a:r>
              <a:endParaRPr lang="es-MX" sz="1600" dirty="0"/>
            </a:p>
          </p:txBody>
        </p:sp>
        <p:sp>
          <p:nvSpPr>
            <p:cNvPr id="6" name="5 Rectángulo"/>
            <p:cNvSpPr/>
            <p:nvPr/>
          </p:nvSpPr>
          <p:spPr>
            <a:xfrm>
              <a:off x="6429388" y="1214422"/>
              <a:ext cx="1714512" cy="785818"/>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MX" sz="1600" dirty="0" smtClean="0"/>
                <a:t>Formas de Distribución del Poder</a:t>
              </a:r>
              <a:endParaRPr lang="es-MX" sz="1600" dirty="0"/>
            </a:p>
          </p:txBody>
        </p:sp>
        <p:sp>
          <p:nvSpPr>
            <p:cNvPr id="7" name="6 Rectángulo"/>
            <p:cNvSpPr/>
            <p:nvPr/>
          </p:nvSpPr>
          <p:spPr>
            <a:xfrm>
              <a:off x="3643306" y="2428868"/>
              <a:ext cx="2071702" cy="1143008"/>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MX" sz="1600" dirty="0" smtClean="0"/>
                <a:t>Habilidad para hacer que otros hagan lo que necesitamos</a:t>
              </a:r>
              <a:endParaRPr lang="es-MX" sz="1600" dirty="0"/>
            </a:p>
          </p:txBody>
        </p:sp>
        <p:sp>
          <p:nvSpPr>
            <p:cNvPr id="8" name="7 Rectángulo"/>
            <p:cNvSpPr/>
            <p:nvPr/>
          </p:nvSpPr>
          <p:spPr>
            <a:xfrm>
              <a:off x="6500826" y="2714620"/>
              <a:ext cx="1571636" cy="571504"/>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MX" sz="1600" dirty="0" smtClean="0"/>
                <a:t>Coerción</a:t>
              </a:r>
              <a:endParaRPr lang="es-MX" sz="1600" dirty="0"/>
            </a:p>
          </p:txBody>
        </p:sp>
        <p:sp>
          <p:nvSpPr>
            <p:cNvPr id="9" name="8 Rectángulo"/>
            <p:cNvSpPr/>
            <p:nvPr/>
          </p:nvSpPr>
          <p:spPr>
            <a:xfrm>
              <a:off x="785786" y="1214422"/>
              <a:ext cx="1785950" cy="785818"/>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MX" sz="1600" dirty="0" smtClean="0"/>
                <a:t>Prácticas de Gobierno en el aula</a:t>
              </a:r>
              <a:endParaRPr lang="es-MX" sz="1600" dirty="0"/>
            </a:p>
          </p:txBody>
        </p:sp>
        <p:sp>
          <p:nvSpPr>
            <p:cNvPr id="10" name="9 Rectángulo"/>
            <p:cNvSpPr/>
            <p:nvPr/>
          </p:nvSpPr>
          <p:spPr>
            <a:xfrm>
              <a:off x="785786" y="2571744"/>
              <a:ext cx="2000264" cy="785818"/>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MX" sz="1600" dirty="0" smtClean="0"/>
                <a:t>Sugestión </a:t>
              </a:r>
            </a:p>
            <a:p>
              <a:pPr algn="ctr"/>
              <a:r>
                <a:rPr lang="es-MX" sz="1600" dirty="0" smtClean="0"/>
                <a:t>Convencimiento</a:t>
              </a:r>
              <a:endParaRPr lang="es-MX" sz="1600" dirty="0"/>
            </a:p>
          </p:txBody>
        </p:sp>
        <p:sp>
          <p:nvSpPr>
            <p:cNvPr id="11" name="10 Elipse"/>
            <p:cNvSpPr/>
            <p:nvPr/>
          </p:nvSpPr>
          <p:spPr>
            <a:xfrm>
              <a:off x="2714612" y="3929066"/>
              <a:ext cx="1143008" cy="642942"/>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MX" sz="1600" dirty="0" smtClean="0"/>
                <a:t>Influir</a:t>
              </a:r>
              <a:endParaRPr lang="es-MX" sz="1600" dirty="0"/>
            </a:p>
          </p:txBody>
        </p:sp>
        <p:sp>
          <p:nvSpPr>
            <p:cNvPr id="12" name="11 Elipse"/>
            <p:cNvSpPr/>
            <p:nvPr/>
          </p:nvSpPr>
          <p:spPr>
            <a:xfrm>
              <a:off x="5286380" y="3929066"/>
              <a:ext cx="1500198" cy="642942"/>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MX" sz="1600" dirty="0" smtClean="0"/>
                <a:t>Proteger</a:t>
              </a:r>
              <a:endParaRPr lang="es-MX" sz="1600" dirty="0"/>
            </a:p>
          </p:txBody>
        </p:sp>
        <p:sp>
          <p:nvSpPr>
            <p:cNvPr id="13" name="12 Rectángulo redondeado"/>
            <p:cNvSpPr/>
            <p:nvPr/>
          </p:nvSpPr>
          <p:spPr>
            <a:xfrm>
              <a:off x="1071538" y="4786322"/>
              <a:ext cx="7143800" cy="185738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MX" sz="1600" dirty="0" smtClean="0"/>
                <a:t>ACTO INTERRELACIONAL</a:t>
              </a:r>
            </a:p>
            <a:p>
              <a:pPr>
                <a:buFont typeface="Wingdings" pitchFamily="2" charset="2"/>
                <a:buChar char="Ø"/>
              </a:pPr>
              <a:r>
                <a:rPr lang="es-MX" sz="1600" dirty="0" smtClean="0"/>
                <a:t>SE EJERCE</a:t>
              </a:r>
            </a:p>
            <a:p>
              <a:pPr>
                <a:buFont typeface="Wingdings" pitchFamily="2" charset="2"/>
                <a:buChar char="Ø"/>
              </a:pPr>
              <a:r>
                <a:rPr lang="es-MX" sz="1600" dirty="0" smtClean="0"/>
                <a:t>NO SE POSEE</a:t>
              </a:r>
            </a:p>
            <a:p>
              <a:pPr>
                <a:buFont typeface="Wingdings" pitchFamily="2" charset="2"/>
                <a:buChar char="Ø"/>
              </a:pPr>
              <a:r>
                <a:rPr lang="es-MX" sz="1600" dirty="0" smtClean="0"/>
                <a:t>INVOLUCRA DERECHOS LEGÍTIMOS QUE OTORGAN QUIENES ESTÁN BAJO SU INFLUENCIA</a:t>
              </a:r>
            </a:p>
            <a:p>
              <a:pPr>
                <a:buFont typeface="Wingdings" pitchFamily="2" charset="2"/>
                <a:buChar char="Ø"/>
              </a:pPr>
              <a:r>
                <a:rPr lang="es-MX" sz="1600" dirty="0" smtClean="0"/>
                <a:t>PARA MOLDEAR O CONTROLAR</a:t>
              </a:r>
            </a:p>
            <a:p>
              <a:pPr>
                <a:buFont typeface="Wingdings" pitchFamily="2" charset="2"/>
                <a:buChar char="Ø"/>
              </a:pPr>
              <a:r>
                <a:rPr lang="es-MX" sz="1600" dirty="0" smtClean="0"/>
                <a:t>SITUACIONES SOCIALES</a:t>
              </a:r>
              <a:endParaRPr lang="es-MX" sz="1600" dirty="0"/>
            </a:p>
          </p:txBody>
        </p:sp>
        <p:cxnSp>
          <p:nvCxnSpPr>
            <p:cNvPr id="14" name="13 Conector recto de flecha"/>
            <p:cNvCxnSpPr>
              <a:stCxn id="5" idx="6"/>
            </p:cNvCxnSpPr>
            <p:nvPr/>
          </p:nvCxnSpPr>
          <p:spPr>
            <a:xfrm>
              <a:off x="5500694" y="1571612"/>
              <a:ext cx="785818" cy="1588"/>
            </a:xfrm>
            <a:prstGeom prst="straightConnector1">
              <a:avLst/>
            </a:prstGeom>
            <a:ln>
              <a:tailEnd type="arrow"/>
            </a:ln>
          </p:spPr>
          <p:style>
            <a:lnRef idx="3">
              <a:schemeClr val="lt1"/>
            </a:lnRef>
            <a:fillRef idx="1">
              <a:schemeClr val="accent4"/>
            </a:fillRef>
            <a:effectRef idx="1">
              <a:schemeClr val="accent4"/>
            </a:effectRef>
            <a:fontRef idx="minor">
              <a:schemeClr val="lt1"/>
            </a:fontRef>
          </p:style>
        </p:cxnSp>
        <p:cxnSp>
          <p:nvCxnSpPr>
            <p:cNvPr id="15" name="14 Conector recto de flecha"/>
            <p:cNvCxnSpPr>
              <a:stCxn id="5" idx="2"/>
            </p:cNvCxnSpPr>
            <p:nvPr/>
          </p:nvCxnSpPr>
          <p:spPr>
            <a:xfrm rot="10800000">
              <a:off x="2643174" y="1571612"/>
              <a:ext cx="928694" cy="1588"/>
            </a:xfrm>
            <a:prstGeom prst="straightConnector1">
              <a:avLst/>
            </a:prstGeom>
            <a:ln>
              <a:tailEnd type="arrow"/>
            </a:ln>
          </p:spPr>
          <p:style>
            <a:lnRef idx="3">
              <a:schemeClr val="lt1"/>
            </a:lnRef>
            <a:fillRef idx="1">
              <a:schemeClr val="accent4"/>
            </a:fillRef>
            <a:effectRef idx="1">
              <a:schemeClr val="accent4"/>
            </a:effectRef>
            <a:fontRef idx="minor">
              <a:schemeClr val="lt1"/>
            </a:fontRef>
          </p:style>
        </p:cxnSp>
        <p:cxnSp>
          <p:nvCxnSpPr>
            <p:cNvPr id="16" name="15 Conector recto de flecha"/>
            <p:cNvCxnSpPr/>
            <p:nvPr/>
          </p:nvCxnSpPr>
          <p:spPr>
            <a:xfrm rot="5400000">
              <a:off x="4393405" y="2178835"/>
              <a:ext cx="357190" cy="1588"/>
            </a:xfrm>
            <a:prstGeom prst="straightConnector1">
              <a:avLst/>
            </a:prstGeom>
            <a:ln>
              <a:tailEnd type="arrow"/>
            </a:ln>
          </p:spPr>
          <p:style>
            <a:lnRef idx="3">
              <a:schemeClr val="lt1"/>
            </a:lnRef>
            <a:fillRef idx="1">
              <a:schemeClr val="accent4"/>
            </a:fillRef>
            <a:effectRef idx="1">
              <a:schemeClr val="accent4"/>
            </a:effectRef>
            <a:fontRef idx="minor">
              <a:schemeClr val="lt1"/>
            </a:fontRef>
          </p:style>
        </p:cxnSp>
        <p:cxnSp>
          <p:nvCxnSpPr>
            <p:cNvPr id="17" name="16 Conector recto de flecha"/>
            <p:cNvCxnSpPr>
              <a:stCxn id="7" idx="3"/>
            </p:cNvCxnSpPr>
            <p:nvPr/>
          </p:nvCxnSpPr>
          <p:spPr>
            <a:xfrm>
              <a:off x="5715008" y="3000372"/>
              <a:ext cx="714380" cy="1588"/>
            </a:xfrm>
            <a:prstGeom prst="straightConnector1">
              <a:avLst/>
            </a:prstGeom>
            <a:ln>
              <a:tailEnd type="arrow"/>
            </a:ln>
          </p:spPr>
          <p:style>
            <a:lnRef idx="3">
              <a:schemeClr val="lt1"/>
            </a:lnRef>
            <a:fillRef idx="1">
              <a:schemeClr val="accent4"/>
            </a:fillRef>
            <a:effectRef idx="1">
              <a:schemeClr val="accent4"/>
            </a:effectRef>
            <a:fontRef idx="minor">
              <a:schemeClr val="lt1"/>
            </a:fontRef>
          </p:style>
        </p:cxnSp>
        <p:cxnSp>
          <p:nvCxnSpPr>
            <p:cNvPr id="18" name="17 Conector recto de flecha"/>
            <p:cNvCxnSpPr>
              <a:stCxn id="7" idx="1"/>
            </p:cNvCxnSpPr>
            <p:nvPr/>
          </p:nvCxnSpPr>
          <p:spPr>
            <a:xfrm rot="10800000">
              <a:off x="2928926" y="3000372"/>
              <a:ext cx="714380" cy="1588"/>
            </a:xfrm>
            <a:prstGeom prst="straightConnector1">
              <a:avLst/>
            </a:prstGeom>
            <a:ln>
              <a:tailEnd type="arrow"/>
            </a:ln>
          </p:spPr>
          <p:style>
            <a:lnRef idx="3">
              <a:schemeClr val="lt1"/>
            </a:lnRef>
            <a:fillRef idx="1">
              <a:schemeClr val="accent4"/>
            </a:fillRef>
            <a:effectRef idx="1">
              <a:schemeClr val="accent4"/>
            </a:effectRef>
            <a:fontRef idx="minor">
              <a:schemeClr val="lt1"/>
            </a:fontRef>
          </p:style>
        </p:cxnSp>
        <p:cxnSp>
          <p:nvCxnSpPr>
            <p:cNvPr id="19" name="18 Conector recto de flecha"/>
            <p:cNvCxnSpPr>
              <a:stCxn id="7" idx="2"/>
            </p:cNvCxnSpPr>
            <p:nvPr/>
          </p:nvCxnSpPr>
          <p:spPr>
            <a:xfrm rot="5400000">
              <a:off x="4018356" y="3196827"/>
              <a:ext cx="285752" cy="1035851"/>
            </a:xfrm>
            <a:prstGeom prst="straightConnector1">
              <a:avLst/>
            </a:prstGeom>
            <a:ln>
              <a:tailEnd type="arrow"/>
            </a:ln>
          </p:spPr>
          <p:style>
            <a:lnRef idx="3">
              <a:schemeClr val="lt1"/>
            </a:lnRef>
            <a:fillRef idx="1">
              <a:schemeClr val="accent4"/>
            </a:fillRef>
            <a:effectRef idx="1">
              <a:schemeClr val="accent4"/>
            </a:effectRef>
            <a:fontRef idx="minor">
              <a:schemeClr val="lt1"/>
            </a:fontRef>
          </p:style>
        </p:cxnSp>
        <p:cxnSp>
          <p:nvCxnSpPr>
            <p:cNvPr id="20" name="19 Conector recto de flecha"/>
            <p:cNvCxnSpPr>
              <a:stCxn id="7" idx="2"/>
            </p:cNvCxnSpPr>
            <p:nvPr/>
          </p:nvCxnSpPr>
          <p:spPr>
            <a:xfrm rot="16200000" flipH="1">
              <a:off x="4982768" y="3268264"/>
              <a:ext cx="357192" cy="964415"/>
            </a:xfrm>
            <a:prstGeom prst="straightConnector1">
              <a:avLst/>
            </a:prstGeom>
            <a:ln>
              <a:tailEnd type="arrow"/>
            </a:ln>
          </p:spPr>
          <p:style>
            <a:lnRef idx="3">
              <a:schemeClr val="lt1"/>
            </a:lnRef>
            <a:fillRef idx="1">
              <a:schemeClr val="accent4"/>
            </a:fillRef>
            <a:effectRef idx="1">
              <a:schemeClr val="accent4"/>
            </a:effectRef>
            <a:fontRef idx="minor">
              <a:schemeClr val="lt1"/>
            </a:fontRef>
          </p:style>
        </p:cxnSp>
      </p:gr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Tipos de Autoridad</a:t>
            </a:r>
            <a:endParaRPr lang="es-MX" dirty="0"/>
          </a:p>
        </p:txBody>
      </p:sp>
      <p:graphicFrame>
        <p:nvGraphicFramePr>
          <p:cNvPr id="4" name="3 Tabla"/>
          <p:cNvGraphicFramePr>
            <a:graphicFrameLocks noGrp="1"/>
          </p:cNvGraphicFramePr>
          <p:nvPr/>
        </p:nvGraphicFramePr>
        <p:xfrm>
          <a:off x="580997" y="1694326"/>
          <a:ext cx="7801003" cy="4830028"/>
        </p:xfrm>
        <a:graphic>
          <a:graphicData uri="http://schemas.openxmlformats.org/drawingml/2006/table">
            <a:tbl>
              <a:tblPr firstRow="1" bandRow="1">
                <a:tableStyleId>{775DCB02-9BB8-47FD-8907-85C794F793BA}</a:tableStyleId>
              </a:tblPr>
              <a:tblGrid>
                <a:gridCol w="1761477"/>
                <a:gridCol w="3252053"/>
                <a:gridCol w="2787473"/>
              </a:tblGrid>
              <a:tr h="487524">
                <a:tc>
                  <a:txBody>
                    <a:bodyPr/>
                    <a:lstStyle/>
                    <a:p>
                      <a:pPr algn="ctr"/>
                      <a:r>
                        <a:rPr lang="es-MX" dirty="0" smtClean="0"/>
                        <a:t>CATEGORÍA</a:t>
                      </a:r>
                      <a:endParaRPr lang="es-MX" dirty="0"/>
                    </a:p>
                  </a:txBody>
                  <a:tcPr/>
                </a:tc>
                <a:tc>
                  <a:txBody>
                    <a:bodyPr/>
                    <a:lstStyle/>
                    <a:p>
                      <a:pPr algn="ctr"/>
                      <a:r>
                        <a:rPr lang="es-MX" dirty="0" smtClean="0"/>
                        <a:t>FORMAS</a:t>
                      </a:r>
                      <a:r>
                        <a:rPr lang="es-MX" baseline="0" dirty="0" smtClean="0"/>
                        <a:t> DE EJERCERLA</a:t>
                      </a:r>
                      <a:endParaRPr lang="es-MX" dirty="0"/>
                    </a:p>
                  </a:txBody>
                  <a:tcPr/>
                </a:tc>
                <a:tc>
                  <a:txBody>
                    <a:bodyPr/>
                    <a:lstStyle/>
                    <a:p>
                      <a:pPr algn="ctr"/>
                      <a:r>
                        <a:rPr lang="es-MX" dirty="0" smtClean="0"/>
                        <a:t>EFECTOS EN EL ALUMNO</a:t>
                      </a:r>
                      <a:endParaRPr lang="es-MX" dirty="0"/>
                    </a:p>
                  </a:txBody>
                  <a:tcPr/>
                </a:tc>
              </a:tr>
              <a:tr h="292322">
                <a:tc>
                  <a:txBody>
                    <a:bodyPr/>
                    <a:lstStyle/>
                    <a:p>
                      <a:pPr algn="ctr"/>
                      <a:r>
                        <a:rPr lang="es-MX" dirty="0" smtClean="0"/>
                        <a:t>TRADICIONAL</a:t>
                      </a:r>
                      <a:endParaRPr lang="es-MX" dirty="0"/>
                    </a:p>
                  </a:txBody>
                  <a:tcPr/>
                </a:tc>
                <a:tc>
                  <a:txBody>
                    <a:bodyPr/>
                    <a:lstStyle/>
                    <a:p>
                      <a:pPr algn="ctr"/>
                      <a:r>
                        <a:rPr lang="es-MX" dirty="0" smtClean="0"/>
                        <a:t>IN LOCO PARENTIS</a:t>
                      </a:r>
                      <a:endParaRPr lang="es-MX" dirty="0"/>
                    </a:p>
                  </a:txBody>
                  <a:tcPr/>
                </a:tc>
                <a:tc>
                  <a:txBody>
                    <a:bodyPr/>
                    <a:lstStyle/>
                    <a:p>
                      <a:pPr algn="ctr"/>
                      <a:r>
                        <a:rPr lang="es-MX" dirty="0" smtClean="0"/>
                        <a:t>OBEDIENCIA</a:t>
                      </a:r>
                      <a:endParaRPr lang="es-MX" dirty="0"/>
                    </a:p>
                  </a:txBody>
                  <a:tcPr/>
                </a:tc>
              </a:tr>
              <a:tr h="661949">
                <a:tc>
                  <a:txBody>
                    <a:bodyPr/>
                    <a:lstStyle/>
                    <a:p>
                      <a:pPr algn="ctr"/>
                      <a:endParaRPr lang="es-MX" dirty="0" smtClean="0"/>
                    </a:p>
                    <a:p>
                      <a:pPr algn="ctr"/>
                      <a:r>
                        <a:rPr lang="es-MX" dirty="0" smtClean="0"/>
                        <a:t>CARISMÁTICA</a:t>
                      </a:r>
                      <a:endParaRPr lang="es-MX" dirty="0"/>
                    </a:p>
                  </a:txBody>
                  <a:tcPr/>
                </a:tc>
                <a:tc>
                  <a:txBody>
                    <a:bodyPr/>
                    <a:lstStyle/>
                    <a:p>
                      <a:pPr algn="ctr"/>
                      <a:r>
                        <a:rPr lang="es-MX" dirty="0" smtClean="0"/>
                        <a:t>ESTABLECER FUERTES VÍNCULOS EMOCIONALES</a:t>
                      </a:r>
                      <a:endParaRPr lang="es-MX" dirty="0"/>
                    </a:p>
                  </a:txBody>
                  <a:tcPr/>
                </a:tc>
                <a:tc>
                  <a:txBody>
                    <a:bodyPr/>
                    <a:lstStyle/>
                    <a:p>
                      <a:pPr algn="ctr"/>
                      <a:r>
                        <a:rPr lang="es-MX" dirty="0" smtClean="0"/>
                        <a:t>SE “APEGA” AL PROFESOR</a:t>
                      </a:r>
                      <a:endParaRPr lang="es-MX" dirty="0"/>
                    </a:p>
                  </a:txBody>
                  <a:tcPr/>
                </a:tc>
              </a:tr>
              <a:tr h="730804">
                <a:tc>
                  <a:txBody>
                    <a:bodyPr/>
                    <a:lstStyle/>
                    <a:p>
                      <a:pPr algn="ctr"/>
                      <a:endParaRPr lang="es-MX" dirty="0" smtClean="0"/>
                    </a:p>
                    <a:p>
                      <a:pPr algn="ctr"/>
                      <a:r>
                        <a:rPr lang="es-MX" dirty="0" smtClean="0"/>
                        <a:t>BUROCRÁTICA O LEGAL</a:t>
                      </a:r>
                      <a:endParaRPr lang="es-MX" dirty="0"/>
                    </a:p>
                  </a:txBody>
                  <a:tcPr/>
                </a:tc>
                <a:tc>
                  <a:txBody>
                    <a:bodyPr/>
                    <a:lstStyle/>
                    <a:p>
                      <a:pPr algn="ctr"/>
                      <a:r>
                        <a:rPr lang="es-MX" dirty="0" smtClean="0"/>
                        <a:t>UTILIZAR</a:t>
                      </a:r>
                      <a:r>
                        <a:rPr lang="es-MX" baseline="0" dirty="0" smtClean="0"/>
                        <a:t> RECOMPENSAS Y CASTIGOS</a:t>
                      </a:r>
                      <a:endParaRPr lang="es-MX" dirty="0"/>
                    </a:p>
                  </a:txBody>
                  <a:tcPr/>
                </a:tc>
                <a:tc>
                  <a:txBody>
                    <a:bodyPr/>
                    <a:lstStyle/>
                    <a:p>
                      <a:pPr algn="ctr"/>
                      <a:r>
                        <a:rPr lang="es-MX" dirty="0" smtClean="0"/>
                        <a:t>RESPETO AL ORDEN ESTABLECIDO</a:t>
                      </a:r>
                      <a:r>
                        <a:rPr lang="es-MX" baseline="0" dirty="0" smtClean="0"/>
                        <a:t> SUMISIÓN</a:t>
                      </a:r>
                      <a:endParaRPr lang="es-MX" dirty="0"/>
                    </a:p>
                  </a:txBody>
                  <a:tcPr/>
                </a:tc>
              </a:tr>
              <a:tr h="1059119">
                <a:tc>
                  <a:txBody>
                    <a:bodyPr/>
                    <a:lstStyle/>
                    <a:p>
                      <a:pPr algn="ctr"/>
                      <a:endParaRPr lang="es-MX" dirty="0" smtClean="0"/>
                    </a:p>
                    <a:p>
                      <a:pPr algn="ctr"/>
                      <a:r>
                        <a:rPr lang="es-MX" dirty="0" smtClean="0"/>
                        <a:t>PROFESIONAL</a:t>
                      </a:r>
                      <a:endParaRPr lang="es-MX" dirty="0"/>
                    </a:p>
                  </a:txBody>
                  <a:tcPr/>
                </a:tc>
                <a:tc>
                  <a:txBody>
                    <a:bodyPr/>
                    <a:lstStyle/>
                    <a:p>
                      <a:pPr algn="ctr"/>
                      <a:r>
                        <a:rPr lang="es-MX" dirty="0" smtClean="0"/>
                        <a:t>CON UN AMPLIO DOMINIO DEL CONTENIDO Y MANEJO</a:t>
                      </a:r>
                      <a:r>
                        <a:rPr lang="es-MX" baseline="0" dirty="0" smtClean="0"/>
                        <a:t> PEDAGÓGICO</a:t>
                      </a:r>
                      <a:endParaRPr lang="es-MX" dirty="0"/>
                    </a:p>
                  </a:txBody>
                  <a:tcPr/>
                </a:tc>
                <a:tc>
                  <a:txBody>
                    <a:bodyPr/>
                    <a:lstStyle/>
                    <a:p>
                      <a:pPr algn="ctr"/>
                      <a:endParaRPr lang="es-MX" dirty="0" smtClean="0"/>
                    </a:p>
                    <a:p>
                      <a:pPr algn="ctr"/>
                      <a:r>
                        <a:rPr lang="es-MX" dirty="0" smtClean="0"/>
                        <a:t>LOGRO DE METAS ACADÉMICAS</a:t>
                      </a:r>
                      <a:endParaRPr lang="es-MX" dirty="0"/>
                    </a:p>
                  </a:txBody>
                  <a:tcPr/>
                </a:tc>
              </a:tr>
              <a:tr h="1059119">
                <a:tc>
                  <a:txBody>
                    <a:bodyPr/>
                    <a:lstStyle/>
                    <a:p>
                      <a:pPr algn="ctr"/>
                      <a:endParaRPr lang="es-MX" dirty="0" smtClean="0"/>
                    </a:p>
                    <a:p>
                      <a:pPr algn="ctr"/>
                      <a:r>
                        <a:rPr lang="es-MX" dirty="0" smtClean="0"/>
                        <a:t>MORAL</a:t>
                      </a:r>
                      <a:endParaRPr lang="es-MX" dirty="0"/>
                    </a:p>
                  </a:txBody>
                  <a:tcPr/>
                </a:tc>
                <a:tc>
                  <a:txBody>
                    <a:bodyPr/>
                    <a:lstStyle/>
                    <a:p>
                      <a:pPr algn="ctr"/>
                      <a:r>
                        <a:rPr lang="es-MX" dirty="0" smtClean="0"/>
                        <a:t>SERVIR DE EJEMPLO DE LOS</a:t>
                      </a:r>
                      <a:r>
                        <a:rPr lang="es-MX" baseline="0" dirty="0" smtClean="0"/>
                        <a:t> GRANDES IDEALES MORALES DE SU TIEMPO Y CULTURA</a:t>
                      </a:r>
                      <a:endParaRPr lang="es-MX" dirty="0"/>
                    </a:p>
                  </a:txBody>
                  <a:tcPr/>
                </a:tc>
                <a:tc>
                  <a:txBody>
                    <a:bodyPr/>
                    <a:lstStyle/>
                    <a:p>
                      <a:pPr algn="ctr"/>
                      <a:endParaRPr lang="es-MX" dirty="0" smtClean="0"/>
                    </a:p>
                    <a:p>
                      <a:pPr algn="ctr"/>
                      <a:r>
                        <a:rPr lang="es-MX" dirty="0" smtClean="0"/>
                        <a:t>APRECIO ADMIRACIÓN</a:t>
                      </a:r>
                      <a:endParaRPr lang="es-MX" dirty="0"/>
                    </a:p>
                  </a:txBody>
                  <a:tcPr/>
                </a:tc>
              </a:tr>
            </a:tbl>
          </a:graphicData>
        </a:graphic>
      </p:graphicFrame>
      <p:sp>
        <p:nvSpPr>
          <p:cNvPr id="5" name="4 Rectángulo"/>
          <p:cNvSpPr/>
          <p:nvPr/>
        </p:nvSpPr>
        <p:spPr>
          <a:xfrm>
            <a:off x="5569108" y="6259309"/>
            <a:ext cx="3174267" cy="400110"/>
          </a:xfrm>
          <a:prstGeom prst="rect">
            <a:avLst/>
          </a:prstGeom>
        </p:spPr>
        <p:txBody>
          <a:bodyPr wrap="none">
            <a:spAutoFit/>
          </a:bodyPr>
          <a:lstStyle/>
          <a:p>
            <a:r>
              <a:rPr lang="en-GB" sz="2000" dirty="0" smtClean="0"/>
              <a:t>Pace &amp; </a:t>
            </a:r>
            <a:r>
              <a:rPr lang="en-GB" sz="2000" dirty="0" err="1" smtClean="0"/>
              <a:t>Hemmings</a:t>
            </a:r>
            <a:r>
              <a:rPr lang="en-GB" sz="2000" dirty="0" smtClean="0"/>
              <a:t>  (2007)</a:t>
            </a:r>
            <a:endParaRPr lang="es-MX" sz="2000"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25604" name="Picture 4"/>
          <p:cNvPicPr>
            <a:picLocks noChangeAspect="1" noChangeArrowheads="1"/>
          </p:cNvPicPr>
          <p:nvPr/>
        </p:nvPicPr>
        <p:blipFill>
          <a:blip r:embed="rId2" cstate="print"/>
          <a:srcRect l="36050" t="25473" r="19665" b="14868"/>
          <a:stretch>
            <a:fillRect/>
          </a:stretch>
        </p:blipFill>
        <p:spPr bwMode="auto">
          <a:xfrm>
            <a:off x="374072" y="235526"/>
            <a:ext cx="8395855" cy="6359237"/>
          </a:xfrm>
          <a:prstGeom prst="rect">
            <a:avLst/>
          </a:prstGeom>
          <a:noFill/>
          <a:ln w="9525">
            <a:noFill/>
            <a:miter lim="800000"/>
            <a:headEnd/>
            <a:tailEnd/>
          </a:ln>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smtClean="0"/>
              <a:t>Método</a:t>
            </a:r>
            <a:endParaRPr lang="es-MX" dirty="0"/>
          </a:p>
        </p:txBody>
      </p:sp>
      <p:sp>
        <p:nvSpPr>
          <p:cNvPr id="3" name="2 Subtítulo"/>
          <p:cNvSpPr>
            <a:spLocks noGrp="1"/>
          </p:cNvSpPr>
          <p:nvPr>
            <p:ph type="subTitle" idx="1"/>
          </p:nvPr>
        </p:nvSpPr>
        <p:spPr/>
        <p:txBody>
          <a:bodyPr/>
          <a:lstStyle/>
          <a:p>
            <a:r>
              <a:rPr lang="es-MX" dirty="0" smtClean="0"/>
              <a:t>Educación Cívica y Ética</a:t>
            </a:r>
            <a:endParaRPr lang="es-MX"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Método</a:t>
            </a:r>
            <a:endParaRPr lang="es-MX" dirty="0"/>
          </a:p>
        </p:txBody>
      </p:sp>
      <p:sp>
        <p:nvSpPr>
          <p:cNvPr id="5" name="4 Marcador de contenido"/>
          <p:cNvSpPr>
            <a:spLocks noGrp="1"/>
          </p:cNvSpPr>
          <p:nvPr>
            <p:ph idx="1"/>
          </p:nvPr>
        </p:nvSpPr>
        <p:spPr/>
        <p:txBody>
          <a:bodyPr/>
          <a:lstStyle/>
          <a:p>
            <a:r>
              <a:rPr lang="es-MX" dirty="0" smtClean="0"/>
              <a:t>Sujetos</a:t>
            </a:r>
          </a:p>
          <a:p>
            <a:endParaRPr lang="es-MX" dirty="0" smtClean="0"/>
          </a:p>
          <a:p>
            <a:pPr>
              <a:buNone/>
            </a:pPr>
            <a:endParaRPr lang="es-MX" dirty="0"/>
          </a:p>
        </p:txBody>
      </p:sp>
      <p:sp>
        <p:nvSpPr>
          <p:cNvPr id="6" name="5 Rectángulo"/>
          <p:cNvSpPr/>
          <p:nvPr/>
        </p:nvSpPr>
        <p:spPr>
          <a:xfrm>
            <a:off x="569997" y="2357622"/>
            <a:ext cx="3891167" cy="3785652"/>
          </a:xfrm>
          <a:prstGeom prst="rect">
            <a:avLst/>
          </a:prstGeom>
        </p:spPr>
        <p:txBody>
          <a:bodyPr wrap="square">
            <a:spAutoFit/>
          </a:bodyPr>
          <a:lstStyle/>
          <a:p>
            <a:pPr marL="360363" indent="-350838" algn="just">
              <a:buFont typeface="Wingdings" pitchFamily="2" charset="2"/>
              <a:buChar char="§"/>
              <a:defRPr/>
            </a:pPr>
            <a:r>
              <a:rPr lang="es-MX" sz="2000" dirty="0" smtClean="0">
                <a:solidFill>
                  <a:srgbClr val="FFC000"/>
                </a:solidFill>
                <a:effectLst>
                  <a:outerShdw blurRad="38100" dist="38100" dir="2700000" algn="tl">
                    <a:srgbClr val="000000">
                      <a:alpha val="43137"/>
                    </a:srgbClr>
                  </a:outerShdw>
                </a:effectLst>
              </a:rPr>
              <a:t>313 </a:t>
            </a:r>
            <a:r>
              <a:rPr lang="es-MX" sz="2000" dirty="0">
                <a:solidFill>
                  <a:srgbClr val="FFC000"/>
                </a:solidFill>
                <a:effectLst>
                  <a:outerShdw blurRad="38100" dist="38100" dir="2700000" algn="tl">
                    <a:srgbClr val="000000">
                      <a:alpha val="43137"/>
                    </a:srgbClr>
                  </a:outerShdw>
                </a:effectLst>
              </a:rPr>
              <a:t>alumnos </a:t>
            </a:r>
            <a:r>
              <a:rPr lang="es-MX" sz="2000" dirty="0">
                <a:effectLst>
                  <a:outerShdw blurRad="38100" dist="38100" dir="2700000" algn="tl">
                    <a:srgbClr val="000000">
                      <a:alpha val="43137"/>
                    </a:srgbClr>
                  </a:outerShdw>
                </a:effectLst>
              </a:rPr>
              <a:t>provenientes de dos escuelas secundarias privadas </a:t>
            </a:r>
            <a:r>
              <a:rPr lang="es-MX" sz="2000" dirty="0" smtClean="0">
                <a:effectLst>
                  <a:outerShdw blurRad="38100" dist="38100" dir="2700000" algn="tl">
                    <a:srgbClr val="000000">
                      <a:alpha val="43137"/>
                    </a:srgbClr>
                  </a:outerShdw>
                </a:effectLst>
              </a:rPr>
              <a:t>y </a:t>
            </a:r>
            <a:r>
              <a:rPr lang="es-MX" sz="2000" dirty="0">
                <a:effectLst>
                  <a:outerShdw blurRad="38100" dist="38100" dir="2700000" algn="tl">
                    <a:srgbClr val="000000">
                      <a:alpha val="43137"/>
                    </a:srgbClr>
                  </a:outerShdw>
                </a:effectLst>
              </a:rPr>
              <a:t>dos escuelas secundarias públicas.  </a:t>
            </a:r>
            <a:endParaRPr lang="es-MX" sz="2000" dirty="0" smtClean="0">
              <a:effectLst>
                <a:outerShdw blurRad="38100" dist="38100" dir="2700000" algn="tl">
                  <a:srgbClr val="000000">
                    <a:alpha val="43137"/>
                  </a:srgbClr>
                </a:outerShdw>
              </a:effectLst>
            </a:endParaRPr>
          </a:p>
          <a:p>
            <a:pPr marL="360363" indent="-350838" algn="just">
              <a:buFont typeface="Wingdings" pitchFamily="2" charset="2"/>
              <a:buChar char="§"/>
              <a:defRPr/>
            </a:pPr>
            <a:endParaRPr lang="es-MX" sz="2000" dirty="0" smtClean="0">
              <a:effectLst>
                <a:outerShdw blurRad="38100" dist="38100" dir="2700000" algn="tl">
                  <a:srgbClr val="000000">
                    <a:alpha val="43137"/>
                  </a:srgbClr>
                </a:outerShdw>
              </a:effectLst>
            </a:endParaRPr>
          </a:p>
          <a:p>
            <a:pPr marL="360363" indent="-350838" algn="just">
              <a:buFont typeface="Wingdings" pitchFamily="2" charset="2"/>
              <a:buChar char="§"/>
              <a:defRPr/>
            </a:pPr>
            <a:r>
              <a:rPr lang="es-MX" sz="2000" dirty="0" smtClean="0">
                <a:effectLst>
                  <a:outerShdw blurRad="38100" dist="38100" dir="2700000" algn="tl">
                    <a:srgbClr val="000000">
                      <a:alpha val="43137"/>
                    </a:srgbClr>
                  </a:outerShdw>
                </a:effectLst>
              </a:rPr>
              <a:t>De </a:t>
            </a:r>
            <a:r>
              <a:rPr lang="es-MX" sz="2000" dirty="0">
                <a:effectLst>
                  <a:outerShdw blurRad="38100" dist="38100" dir="2700000" algn="tl">
                    <a:srgbClr val="000000">
                      <a:alpha val="43137"/>
                    </a:srgbClr>
                  </a:outerShdw>
                </a:effectLst>
              </a:rPr>
              <a:t>cada escuela sólo se </a:t>
            </a:r>
            <a:r>
              <a:rPr lang="es-MX" sz="2000" dirty="0" smtClean="0">
                <a:effectLst>
                  <a:outerShdw blurRad="38100" dist="38100" dir="2700000" algn="tl">
                    <a:srgbClr val="000000">
                      <a:alpha val="43137"/>
                    </a:srgbClr>
                  </a:outerShdw>
                </a:effectLst>
              </a:rPr>
              <a:t>consideraron </a:t>
            </a:r>
            <a:r>
              <a:rPr lang="es-MX" sz="2000" dirty="0">
                <a:solidFill>
                  <a:srgbClr val="FFC000"/>
                </a:solidFill>
                <a:effectLst>
                  <a:outerShdw blurRad="38100" dist="38100" dir="2700000" algn="tl">
                    <a:srgbClr val="000000">
                      <a:alpha val="43137"/>
                    </a:srgbClr>
                  </a:outerShdw>
                </a:effectLst>
              </a:rPr>
              <a:t>un grupo de segundo y uno de tercer grado</a:t>
            </a:r>
            <a:r>
              <a:rPr lang="es-MX" sz="2000" dirty="0" smtClean="0">
                <a:effectLst>
                  <a:outerShdw blurRad="38100" dist="38100" dir="2700000" algn="tl">
                    <a:srgbClr val="000000">
                      <a:alpha val="43137"/>
                    </a:srgbClr>
                  </a:outerShdw>
                </a:effectLst>
              </a:rPr>
              <a:t>.</a:t>
            </a:r>
          </a:p>
          <a:p>
            <a:pPr marL="360363" indent="-350838" algn="just">
              <a:buFont typeface="Wingdings" pitchFamily="2" charset="2"/>
              <a:buChar char="§"/>
              <a:defRPr/>
            </a:pPr>
            <a:r>
              <a:rPr lang="es-MX" sz="2000" dirty="0" smtClean="0">
                <a:effectLst>
                  <a:outerShdw blurRad="38100" dist="38100" dir="2700000" algn="tl">
                    <a:srgbClr val="000000">
                      <a:alpha val="43137"/>
                    </a:srgbClr>
                  </a:outerShdw>
                </a:effectLst>
              </a:rPr>
              <a:t> </a:t>
            </a:r>
          </a:p>
          <a:p>
            <a:pPr marL="360363" lvl="0" indent="-350838" algn="just">
              <a:buFont typeface="Wingdings" pitchFamily="2" charset="2"/>
              <a:buChar char="§"/>
              <a:defRPr/>
            </a:pPr>
            <a:r>
              <a:rPr lang="es-ES" sz="2000" dirty="0" smtClean="0">
                <a:effectLst>
                  <a:outerShdw blurRad="38100" dist="38100" dir="2700000" algn="tl">
                    <a:srgbClr val="000000">
                      <a:alpha val="43137"/>
                    </a:srgbClr>
                  </a:outerShdw>
                </a:effectLst>
              </a:rPr>
              <a:t>Seis maestros que impartieron la asignatura </a:t>
            </a:r>
            <a:r>
              <a:rPr lang="es-ES" sz="2000" dirty="0" smtClean="0">
                <a:solidFill>
                  <a:srgbClr val="FFC000"/>
                </a:solidFill>
                <a:effectLst>
                  <a:outerShdw blurRad="38100" dist="38100" dir="2700000" algn="tl">
                    <a:srgbClr val="000000">
                      <a:alpha val="43137"/>
                    </a:srgbClr>
                  </a:outerShdw>
                </a:effectLst>
              </a:rPr>
              <a:t>Formación Cívica y Ética.</a:t>
            </a:r>
            <a:endParaRPr lang="es-ES" sz="2000" dirty="0">
              <a:solidFill>
                <a:srgbClr val="FFC000"/>
              </a:solidFill>
              <a:effectLst>
                <a:outerShdw blurRad="38100" dist="38100" dir="2700000" algn="tl">
                  <a:srgbClr val="000000">
                    <a:alpha val="43137"/>
                  </a:srgbClr>
                </a:outerShdw>
              </a:effectLst>
            </a:endParaRPr>
          </a:p>
        </p:txBody>
      </p:sp>
      <p:pic>
        <p:nvPicPr>
          <p:cNvPr id="7" name="6 Imagen" descr="vlcsnap-47704.jpg"/>
          <p:cNvPicPr>
            <a:picLocks noChangeAspect="1"/>
          </p:cNvPicPr>
          <p:nvPr/>
        </p:nvPicPr>
        <p:blipFill>
          <a:blip r:embed="rId2" cstate="print"/>
          <a:stretch>
            <a:fillRect/>
          </a:stretch>
        </p:blipFill>
        <p:spPr>
          <a:xfrm>
            <a:off x="5047749" y="2500567"/>
            <a:ext cx="3417377" cy="221771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Método</a:t>
            </a:r>
            <a:endParaRPr lang="es-MX" dirty="0"/>
          </a:p>
        </p:txBody>
      </p:sp>
      <p:sp>
        <p:nvSpPr>
          <p:cNvPr id="3" name="2 Marcador de contenido"/>
          <p:cNvSpPr>
            <a:spLocks noGrp="1"/>
          </p:cNvSpPr>
          <p:nvPr>
            <p:ph idx="1"/>
          </p:nvPr>
        </p:nvSpPr>
        <p:spPr>
          <a:xfrm>
            <a:off x="457200" y="1340768"/>
            <a:ext cx="8229600" cy="4831749"/>
          </a:xfrm>
        </p:spPr>
        <p:txBody>
          <a:bodyPr/>
          <a:lstStyle/>
          <a:p>
            <a:r>
              <a:rPr lang="es-MX" dirty="0" smtClean="0"/>
              <a:t>Instrumentos</a:t>
            </a:r>
          </a:p>
          <a:p>
            <a:pPr>
              <a:buNone/>
            </a:pPr>
            <a:endParaRPr lang="es-MX" dirty="0" smtClean="0"/>
          </a:p>
          <a:p>
            <a:pPr>
              <a:buNone/>
            </a:pPr>
            <a:endParaRPr lang="es-MX" dirty="0"/>
          </a:p>
        </p:txBody>
      </p:sp>
      <p:sp>
        <p:nvSpPr>
          <p:cNvPr id="4" name="3 Rectángulo"/>
          <p:cNvSpPr/>
          <p:nvPr/>
        </p:nvSpPr>
        <p:spPr>
          <a:xfrm>
            <a:off x="2882458" y="1818541"/>
            <a:ext cx="6012160" cy="4524316"/>
          </a:xfrm>
          <a:prstGeom prst="rect">
            <a:avLst/>
          </a:prstGeom>
        </p:spPr>
        <p:txBody>
          <a:bodyPr wrap="square">
            <a:spAutoFit/>
          </a:bodyPr>
          <a:lstStyle/>
          <a:p>
            <a:pPr marL="544513" indent="-457200"/>
            <a:r>
              <a:rPr lang="es-ES" b="1" i="1" dirty="0" smtClean="0">
                <a:effectLst>
                  <a:outerShdw blurRad="38100" dist="38100" dir="2700000" algn="tl">
                    <a:srgbClr val="000000">
                      <a:alpha val="43137"/>
                    </a:srgbClr>
                  </a:outerShdw>
                </a:effectLst>
              </a:rPr>
              <a:t>Índice de Reactividad Interpersonal</a:t>
            </a:r>
            <a:r>
              <a:rPr lang="es-ES" dirty="0" smtClean="0">
                <a:effectLst>
                  <a:outerShdw blurRad="38100" dist="38100" dir="2700000" algn="tl">
                    <a:srgbClr val="000000">
                      <a:alpha val="43137"/>
                    </a:srgbClr>
                  </a:outerShdw>
                </a:effectLst>
              </a:rPr>
              <a:t> adaptado por </a:t>
            </a:r>
            <a:r>
              <a:rPr lang="es-ES" dirty="0" err="1" smtClean="0">
                <a:effectLst>
                  <a:outerShdw blurRad="38100" dist="38100" dir="2700000" algn="tl">
                    <a:srgbClr val="000000">
                      <a:alpha val="43137"/>
                    </a:srgbClr>
                  </a:outerShdw>
                </a:effectLst>
              </a:rPr>
              <a:t>Mestre</a:t>
            </a:r>
            <a:r>
              <a:rPr lang="es-ES" dirty="0" smtClean="0">
                <a:effectLst>
                  <a:outerShdw blurRad="38100" dist="38100" dir="2700000" algn="tl">
                    <a:srgbClr val="000000">
                      <a:alpha val="43137"/>
                    </a:srgbClr>
                  </a:outerShdw>
                </a:effectLst>
              </a:rPr>
              <a:t> y Pérez-Delgado en 1999, a partir del </a:t>
            </a:r>
            <a:r>
              <a:rPr lang="es-ES" i="1" dirty="0" smtClean="0">
                <a:effectLst>
                  <a:outerShdw blurRad="38100" dist="38100" dir="2700000" algn="tl">
                    <a:srgbClr val="000000">
                      <a:alpha val="43137"/>
                    </a:srgbClr>
                  </a:outerShdw>
                </a:effectLst>
              </a:rPr>
              <a:t>Interpersonal </a:t>
            </a:r>
            <a:r>
              <a:rPr lang="es-ES" i="1" dirty="0" err="1" smtClean="0">
                <a:effectLst>
                  <a:outerShdw blurRad="38100" dist="38100" dir="2700000" algn="tl">
                    <a:srgbClr val="000000">
                      <a:alpha val="43137"/>
                    </a:srgbClr>
                  </a:outerShdw>
                </a:effectLst>
              </a:rPr>
              <a:t>Reactivity</a:t>
            </a:r>
            <a:r>
              <a:rPr lang="es-ES" i="1" dirty="0" smtClean="0">
                <a:effectLst>
                  <a:outerShdw blurRad="38100" dist="38100" dir="2700000" algn="tl">
                    <a:srgbClr val="000000">
                      <a:alpha val="43137"/>
                    </a:srgbClr>
                  </a:outerShdw>
                </a:effectLst>
              </a:rPr>
              <a:t>  </a:t>
            </a:r>
            <a:r>
              <a:rPr lang="es-ES" i="1" dirty="0" err="1" smtClean="0">
                <a:effectLst>
                  <a:outerShdw blurRad="38100" dist="38100" dir="2700000" algn="tl">
                    <a:srgbClr val="000000">
                      <a:alpha val="43137"/>
                    </a:srgbClr>
                  </a:outerShdw>
                </a:effectLst>
              </a:rPr>
              <a:t>Index</a:t>
            </a:r>
            <a:r>
              <a:rPr lang="es-ES" dirty="0" smtClean="0">
                <a:effectLst>
                  <a:outerShdw blurRad="38100" dist="38100" dir="2700000" algn="tl">
                    <a:srgbClr val="000000">
                      <a:alpha val="43137"/>
                    </a:srgbClr>
                  </a:outerShdw>
                </a:effectLst>
              </a:rPr>
              <a:t> (IRI, Davis, 1980). </a:t>
            </a:r>
          </a:p>
          <a:p>
            <a:pPr marL="544513" indent="-457200"/>
            <a:r>
              <a:rPr lang="es-ES" b="1" i="1" dirty="0">
                <a:effectLst>
                  <a:outerShdw blurRad="38100" dist="38100" dir="2700000" algn="tl">
                    <a:srgbClr val="000000">
                      <a:alpha val="43137"/>
                    </a:srgbClr>
                  </a:outerShdw>
                </a:effectLst>
              </a:rPr>
              <a:t>Cuestionario de Problemas </a:t>
            </a:r>
            <a:r>
              <a:rPr lang="es-ES" b="1" i="1" dirty="0" err="1">
                <a:effectLst>
                  <a:outerShdw blurRad="38100" dist="38100" dir="2700000" algn="tl">
                    <a:srgbClr val="000000">
                      <a:alpha val="43137"/>
                    </a:srgbClr>
                  </a:outerShdw>
                </a:effectLst>
              </a:rPr>
              <a:t>Sociomorales</a:t>
            </a:r>
            <a:r>
              <a:rPr lang="es-ES" b="1" dirty="0">
                <a:effectLst>
                  <a:outerShdw blurRad="38100" dist="38100" dir="2700000" algn="tl">
                    <a:srgbClr val="000000">
                      <a:alpha val="43137"/>
                    </a:srgbClr>
                  </a:outerShdw>
                </a:effectLst>
              </a:rPr>
              <a:t> </a:t>
            </a:r>
            <a:r>
              <a:rPr lang="es-ES" dirty="0">
                <a:effectLst>
                  <a:outerShdw blurRad="38100" dist="38100" dir="2700000" algn="tl">
                    <a:srgbClr val="000000">
                      <a:alpha val="43137"/>
                    </a:srgbClr>
                  </a:outerShdw>
                </a:effectLst>
              </a:rPr>
              <a:t>adaptado por Bonifacio Barba en el 2004, a partir del </a:t>
            </a:r>
            <a:r>
              <a:rPr lang="es-ES" i="1" dirty="0" err="1">
                <a:effectLst>
                  <a:outerShdw blurRad="38100" dist="38100" dir="2700000" algn="tl">
                    <a:srgbClr val="000000">
                      <a:alpha val="43137"/>
                    </a:srgbClr>
                  </a:outerShdw>
                </a:effectLst>
              </a:rPr>
              <a:t>Defining</a:t>
            </a:r>
            <a:r>
              <a:rPr lang="es-ES" i="1" dirty="0">
                <a:effectLst>
                  <a:outerShdw blurRad="38100" dist="38100" dir="2700000" algn="tl">
                    <a:srgbClr val="000000">
                      <a:alpha val="43137"/>
                    </a:srgbClr>
                  </a:outerShdw>
                </a:effectLst>
              </a:rPr>
              <a:t> </a:t>
            </a:r>
            <a:r>
              <a:rPr lang="es-ES" i="1" dirty="0" err="1">
                <a:effectLst>
                  <a:outerShdw blurRad="38100" dist="38100" dir="2700000" algn="tl">
                    <a:srgbClr val="000000">
                      <a:alpha val="43137"/>
                    </a:srgbClr>
                  </a:outerShdw>
                </a:effectLst>
              </a:rPr>
              <a:t>Issues</a:t>
            </a:r>
            <a:r>
              <a:rPr lang="es-ES" i="1" dirty="0">
                <a:effectLst>
                  <a:outerShdw blurRad="38100" dist="38100" dir="2700000" algn="tl">
                    <a:srgbClr val="000000">
                      <a:alpha val="43137"/>
                    </a:srgbClr>
                  </a:outerShdw>
                </a:effectLst>
              </a:rPr>
              <a:t> Test</a:t>
            </a:r>
            <a:r>
              <a:rPr lang="es-ES" dirty="0">
                <a:effectLst>
                  <a:outerShdw blurRad="38100" dist="38100" dir="2700000" algn="tl">
                    <a:srgbClr val="000000">
                      <a:alpha val="43137"/>
                    </a:srgbClr>
                  </a:outerShdw>
                </a:effectLst>
              </a:rPr>
              <a:t>  (DIT, </a:t>
            </a:r>
            <a:r>
              <a:rPr lang="es-ES" dirty="0" err="1">
                <a:effectLst>
                  <a:outerShdw blurRad="38100" dist="38100" dir="2700000" algn="tl">
                    <a:srgbClr val="000000">
                      <a:alpha val="43137"/>
                    </a:srgbClr>
                  </a:outerShdw>
                </a:effectLst>
              </a:rPr>
              <a:t>Rest</a:t>
            </a:r>
            <a:r>
              <a:rPr lang="es-ES" dirty="0">
                <a:effectLst>
                  <a:outerShdw blurRad="38100" dist="38100" dir="2700000" algn="tl">
                    <a:srgbClr val="000000">
                      <a:alpha val="43137"/>
                    </a:srgbClr>
                  </a:outerShdw>
                </a:effectLst>
              </a:rPr>
              <a:t>, 1979)</a:t>
            </a:r>
            <a:r>
              <a:rPr lang="es-ES" dirty="0" smtClean="0">
                <a:effectLst>
                  <a:outerShdw blurRad="38100" dist="38100" dir="2700000" algn="tl">
                    <a:srgbClr val="000000">
                      <a:alpha val="43137"/>
                    </a:srgbClr>
                  </a:outerShdw>
                </a:effectLst>
              </a:rPr>
              <a:t>.</a:t>
            </a:r>
          </a:p>
          <a:p>
            <a:pPr marL="544513" indent="-457200"/>
            <a:r>
              <a:rPr lang="es-ES" b="1" i="1" dirty="0" smtClean="0">
                <a:effectLst>
                  <a:outerShdw blurRad="38100" dist="38100" dir="2700000" algn="tl">
                    <a:srgbClr val="000000">
                      <a:alpha val="43137"/>
                    </a:srgbClr>
                  </a:outerShdw>
                </a:effectLst>
              </a:rPr>
              <a:t>Medida Objetiva de Razonamiento Prosocial </a:t>
            </a:r>
            <a:r>
              <a:rPr lang="es-ES" i="1" dirty="0" smtClean="0">
                <a:effectLst>
                  <a:outerShdw blurRad="38100" dist="38100" dir="2700000" algn="tl">
                    <a:srgbClr val="000000">
                      <a:alpha val="43137"/>
                    </a:srgbClr>
                  </a:outerShdw>
                </a:effectLst>
              </a:rPr>
              <a:t>para Adultos </a:t>
            </a:r>
            <a:r>
              <a:rPr lang="es-ES" dirty="0" smtClean="0">
                <a:effectLst>
                  <a:outerShdw blurRad="38100" dist="38100" dir="2700000" algn="tl">
                    <a:srgbClr val="000000">
                      <a:alpha val="43137"/>
                    </a:srgbClr>
                  </a:outerShdw>
                </a:effectLst>
              </a:rPr>
              <a:t>adaptado por </a:t>
            </a:r>
            <a:r>
              <a:rPr lang="es-ES" dirty="0" err="1" smtClean="0">
                <a:effectLst>
                  <a:outerShdw blurRad="38100" dist="38100" dir="2700000" algn="tl">
                    <a:srgbClr val="000000">
                      <a:alpha val="43137"/>
                    </a:srgbClr>
                  </a:outerShdw>
                </a:effectLst>
              </a:rPr>
              <a:t>Mestre</a:t>
            </a:r>
            <a:r>
              <a:rPr lang="es-ES" dirty="0" smtClean="0">
                <a:effectLst>
                  <a:outerShdw blurRad="38100" dist="38100" dir="2700000" algn="tl">
                    <a:srgbClr val="000000">
                      <a:alpha val="43137"/>
                    </a:srgbClr>
                  </a:outerShdw>
                </a:effectLst>
              </a:rPr>
              <a:t> y Pérez-Delgado en 1999, a partir del Prosocial </a:t>
            </a:r>
            <a:r>
              <a:rPr lang="es-ES" dirty="0" err="1" smtClean="0">
                <a:effectLst>
                  <a:outerShdw blurRad="38100" dist="38100" dir="2700000" algn="tl">
                    <a:srgbClr val="000000">
                      <a:alpha val="43137"/>
                    </a:srgbClr>
                  </a:outerShdw>
                </a:effectLst>
              </a:rPr>
              <a:t>Reasoning</a:t>
            </a:r>
            <a:r>
              <a:rPr lang="es-ES" dirty="0" smtClean="0">
                <a:effectLst>
                  <a:outerShdw blurRad="38100" dist="38100" dir="2700000" algn="tl">
                    <a:srgbClr val="000000">
                      <a:alpha val="43137"/>
                    </a:srgbClr>
                  </a:outerShdw>
                </a:effectLst>
              </a:rPr>
              <a:t> </a:t>
            </a:r>
            <a:r>
              <a:rPr lang="es-ES" dirty="0" err="1" smtClean="0">
                <a:effectLst>
                  <a:outerShdw blurRad="38100" dist="38100" dir="2700000" algn="tl">
                    <a:srgbClr val="000000">
                      <a:alpha val="43137"/>
                    </a:srgbClr>
                  </a:outerShdw>
                </a:effectLst>
              </a:rPr>
              <a:t>Objective</a:t>
            </a:r>
            <a:r>
              <a:rPr lang="es-ES" dirty="0" smtClean="0">
                <a:effectLst>
                  <a:outerShdw blurRad="38100" dist="38100" dir="2700000" algn="tl">
                    <a:srgbClr val="000000">
                      <a:alpha val="43137"/>
                    </a:srgbClr>
                  </a:outerShdw>
                </a:effectLst>
              </a:rPr>
              <a:t> </a:t>
            </a:r>
            <a:r>
              <a:rPr lang="es-ES" dirty="0" err="1" smtClean="0">
                <a:effectLst>
                  <a:outerShdw blurRad="38100" dist="38100" dir="2700000" algn="tl">
                    <a:srgbClr val="000000">
                      <a:alpha val="43137"/>
                    </a:srgbClr>
                  </a:outerShdw>
                </a:effectLst>
              </a:rPr>
              <a:t>Measure</a:t>
            </a:r>
            <a:r>
              <a:rPr lang="es-ES" dirty="0" smtClean="0">
                <a:effectLst>
                  <a:outerShdw blurRad="38100" dist="38100" dir="2700000" algn="tl">
                    <a:srgbClr val="000000">
                      <a:alpha val="43137"/>
                    </a:srgbClr>
                  </a:outerShdw>
                </a:effectLst>
              </a:rPr>
              <a:t>  (PROM-R, </a:t>
            </a:r>
            <a:r>
              <a:rPr lang="es-ES" dirty="0" err="1" smtClean="0">
                <a:effectLst>
                  <a:outerShdw blurRad="38100" dist="38100" dir="2700000" algn="tl">
                    <a:srgbClr val="000000">
                      <a:alpha val="43137"/>
                    </a:srgbClr>
                  </a:outerShdw>
                </a:effectLst>
              </a:rPr>
              <a:t>Eisenberg</a:t>
            </a:r>
            <a:r>
              <a:rPr lang="es-ES" dirty="0" smtClean="0">
                <a:effectLst>
                  <a:outerShdw blurRad="38100" dist="38100" dir="2700000" algn="tl">
                    <a:srgbClr val="000000">
                      <a:alpha val="43137"/>
                    </a:srgbClr>
                  </a:outerShdw>
                </a:effectLst>
              </a:rPr>
              <a:t>,  Carlo y </a:t>
            </a:r>
            <a:r>
              <a:rPr lang="es-ES" dirty="0" err="1" smtClean="0">
                <a:effectLst>
                  <a:outerShdw blurRad="38100" dist="38100" dir="2700000" algn="tl">
                    <a:srgbClr val="000000">
                      <a:alpha val="43137"/>
                    </a:srgbClr>
                  </a:outerShdw>
                </a:effectLst>
              </a:rPr>
              <a:t>Knight</a:t>
            </a:r>
            <a:r>
              <a:rPr lang="es-ES" dirty="0" smtClean="0">
                <a:effectLst>
                  <a:outerShdw blurRad="38100" dist="38100" dir="2700000" algn="tl">
                    <a:srgbClr val="000000">
                      <a:alpha val="43137"/>
                    </a:srgbClr>
                  </a:outerShdw>
                </a:effectLst>
              </a:rPr>
              <a:t>, 1992). </a:t>
            </a:r>
          </a:p>
          <a:p>
            <a:pPr marL="544513" indent="-457200"/>
            <a:r>
              <a:rPr lang="es-ES" b="1" i="1" dirty="0" smtClean="0">
                <a:effectLst>
                  <a:outerShdw blurRad="38100" dist="38100" dir="2700000" algn="tl">
                    <a:srgbClr val="000000">
                      <a:alpha val="43137"/>
                    </a:srgbClr>
                  </a:outerShdw>
                </a:effectLst>
              </a:rPr>
              <a:t>Cuestionario de Conocimientos y Actitudes Cívicas</a:t>
            </a:r>
            <a:r>
              <a:rPr lang="es-ES" dirty="0" smtClean="0">
                <a:effectLst>
                  <a:outerShdw blurRad="38100" dist="38100" dir="2700000" algn="tl">
                    <a:srgbClr val="000000">
                      <a:alpha val="43137"/>
                    </a:srgbClr>
                  </a:outerShdw>
                </a:effectLst>
              </a:rPr>
              <a:t>. Adaptado Gilberto Guevara Niebla y Felipe Tirado Segura, a partir del </a:t>
            </a:r>
            <a:r>
              <a:rPr lang="es-ES" i="1" dirty="0" err="1" smtClean="0">
                <a:effectLst>
                  <a:outerShdw blurRad="38100" dist="38100" dir="2700000" algn="tl">
                    <a:srgbClr val="000000">
                      <a:alpha val="43137"/>
                    </a:srgbClr>
                  </a:outerShdw>
                </a:effectLst>
              </a:rPr>
              <a:t>Civic</a:t>
            </a:r>
            <a:r>
              <a:rPr lang="es-ES" i="1" dirty="0" smtClean="0">
                <a:effectLst>
                  <a:outerShdw blurRad="38100" dist="38100" dir="2700000" algn="tl">
                    <a:srgbClr val="000000">
                      <a:alpha val="43137"/>
                    </a:srgbClr>
                  </a:outerShdw>
                </a:effectLst>
              </a:rPr>
              <a:t> </a:t>
            </a:r>
            <a:r>
              <a:rPr lang="es-ES" i="1" dirty="0" err="1" smtClean="0">
                <a:effectLst>
                  <a:outerShdw blurRad="38100" dist="38100" dir="2700000" algn="tl">
                    <a:srgbClr val="000000">
                      <a:alpha val="43137"/>
                    </a:srgbClr>
                  </a:outerShdw>
                </a:effectLst>
              </a:rPr>
              <a:t>Education</a:t>
            </a:r>
            <a:r>
              <a:rPr lang="es-ES" i="1" dirty="0" smtClean="0">
                <a:effectLst>
                  <a:outerShdw blurRad="38100" dist="38100" dir="2700000" algn="tl">
                    <a:srgbClr val="000000">
                      <a:alpha val="43137"/>
                    </a:srgbClr>
                  </a:outerShdw>
                </a:effectLst>
              </a:rPr>
              <a:t> </a:t>
            </a:r>
            <a:r>
              <a:rPr lang="es-ES" i="1" dirty="0" err="1" smtClean="0">
                <a:effectLst>
                  <a:outerShdw blurRad="38100" dist="38100" dir="2700000" algn="tl">
                    <a:srgbClr val="000000">
                      <a:alpha val="43137"/>
                    </a:srgbClr>
                  </a:outerShdw>
                </a:effectLst>
              </a:rPr>
              <a:t>Study</a:t>
            </a:r>
            <a:r>
              <a:rPr lang="es-ES" i="1" dirty="0" smtClean="0">
                <a:effectLst>
                  <a:outerShdw blurRad="38100" dist="38100" dir="2700000" algn="tl">
                    <a:srgbClr val="000000">
                      <a:alpha val="43137"/>
                    </a:srgbClr>
                  </a:outerShdw>
                </a:effectLst>
              </a:rPr>
              <a:t> </a:t>
            </a:r>
            <a:r>
              <a:rPr lang="es-ES" dirty="0" smtClean="0">
                <a:effectLst>
                  <a:outerShdw blurRad="38100" dist="38100" dir="2700000" algn="tl">
                    <a:srgbClr val="000000">
                      <a:alpha val="43137"/>
                    </a:srgbClr>
                  </a:outerShdw>
                </a:effectLst>
              </a:rPr>
              <a:t>(</a:t>
            </a:r>
            <a:r>
              <a:rPr lang="es-ES" dirty="0" err="1" smtClean="0">
                <a:effectLst>
                  <a:outerShdw blurRad="38100" dist="38100" dir="2700000" algn="tl">
                    <a:srgbClr val="000000">
                      <a:alpha val="43137"/>
                    </a:srgbClr>
                  </a:outerShdw>
                </a:effectLst>
              </a:rPr>
              <a:t>Torney-Purta</a:t>
            </a:r>
            <a:r>
              <a:rPr lang="es-ES" dirty="0" smtClean="0">
                <a:effectLst>
                  <a:outerShdw blurRad="38100" dist="38100" dir="2700000" algn="tl">
                    <a:srgbClr val="000000">
                      <a:alpha val="43137"/>
                    </a:srgbClr>
                  </a:outerShdw>
                </a:effectLst>
              </a:rPr>
              <a:t>, </a:t>
            </a:r>
            <a:r>
              <a:rPr lang="es-ES" dirty="0" err="1" smtClean="0">
                <a:effectLst>
                  <a:outerShdw blurRad="38100" dist="38100" dir="2700000" algn="tl">
                    <a:srgbClr val="000000">
                      <a:alpha val="43137"/>
                    </a:srgbClr>
                  </a:outerShdw>
                </a:effectLst>
              </a:rPr>
              <a:t>Lehmann</a:t>
            </a:r>
            <a:r>
              <a:rPr lang="es-ES" dirty="0" smtClean="0">
                <a:effectLst>
                  <a:outerShdw blurRad="38100" dist="38100" dir="2700000" algn="tl">
                    <a:srgbClr val="000000">
                      <a:alpha val="43137"/>
                    </a:srgbClr>
                  </a:outerShdw>
                </a:effectLst>
              </a:rPr>
              <a:t>, </a:t>
            </a:r>
            <a:r>
              <a:rPr lang="es-ES" dirty="0" err="1" smtClean="0">
                <a:effectLst>
                  <a:outerShdw blurRad="38100" dist="38100" dir="2700000" algn="tl">
                    <a:srgbClr val="000000">
                      <a:alpha val="43137"/>
                    </a:srgbClr>
                  </a:outerShdw>
                </a:effectLst>
              </a:rPr>
              <a:t>Oswald</a:t>
            </a:r>
            <a:r>
              <a:rPr lang="es-ES" dirty="0">
                <a:effectLst>
                  <a:outerShdw blurRad="38100" dist="38100" dir="2700000" algn="tl">
                    <a:srgbClr val="000000">
                      <a:alpha val="43137"/>
                    </a:srgbClr>
                  </a:outerShdw>
                </a:effectLst>
              </a:rPr>
              <a:t> </a:t>
            </a:r>
            <a:r>
              <a:rPr lang="es-ES" dirty="0" smtClean="0">
                <a:effectLst>
                  <a:outerShdw blurRad="38100" dist="38100" dir="2700000" algn="tl">
                    <a:srgbClr val="000000">
                      <a:alpha val="43137"/>
                    </a:srgbClr>
                  </a:outerShdw>
                </a:effectLst>
              </a:rPr>
              <a:t>and </a:t>
            </a:r>
            <a:r>
              <a:rPr lang="es-ES" dirty="0" err="1" smtClean="0">
                <a:effectLst>
                  <a:outerShdw blurRad="38100" dist="38100" dir="2700000" algn="tl">
                    <a:srgbClr val="000000">
                      <a:alpha val="43137"/>
                    </a:srgbClr>
                  </a:outerShdw>
                </a:effectLst>
              </a:rPr>
              <a:t>Schulz</a:t>
            </a:r>
            <a:r>
              <a:rPr lang="es-ES" dirty="0" smtClean="0">
                <a:effectLst>
                  <a:outerShdw blurRad="38100" dist="38100" dir="2700000" algn="tl">
                    <a:srgbClr val="000000">
                      <a:alpha val="43137"/>
                    </a:srgbClr>
                  </a:outerShdw>
                </a:effectLst>
              </a:rPr>
              <a:t>, 2001). </a:t>
            </a:r>
            <a:endParaRPr lang="es-ES" dirty="0">
              <a:effectLst>
                <a:outerShdw blurRad="38100" dist="38100" dir="2700000" algn="tl">
                  <a:srgbClr val="000000">
                    <a:alpha val="43137"/>
                  </a:srgbClr>
                </a:outerShdw>
              </a:effectLst>
            </a:endParaRPr>
          </a:p>
        </p:txBody>
      </p:sp>
      <p:sp>
        <p:nvSpPr>
          <p:cNvPr id="5" name="4 Rectángulo"/>
          <p:cNvSpPr/>
          <p:nvPr/>
        </p:nvSpPr>
        <p:spPr>
          <a:xfrm>
            <a:off x="3408931" y="5716666"/>
            <a:ext cx="6012160" cy="923330"/>
          </a:xfrm>
          <a:prstGeom prst="rect">
            <a:avLst/>
          </a:prstGeom>
        </p:spPr>
        <p:txBody>
          <a:bodyPr wrap="square">
            <a:spAutoFit/>
          </a:bodyPr>
          <a:lstStyle/>
          <a:p>
            <a:pPr marL="544513" indent="-457200"/>
            <a:r>
              <a:rPr lang="es-ES" b="1" i="1" dirty="0" smtClean="0">
                <a:effectLst>
                  <a:outerShdw blurRad="38100" dist="38100" dir="2700000" algn="tl">
                    <a:srgbClr val="000000">
                      <a:alpha val="43137"/>
                    </a:srgbClr>
                  </a:outerShdw>
                </a:effectLst>
              </a:rPr>
              <a:t>Entrevista </a:t>
            </a:r>
            <a:r>
              <a:rPr lang="es-ES" b="1" i="1" dirty="0" err="1" smtClean="0">
                <a:effectLst>
                  <a:outerShdw blurRad="38100" dist="38100" dir="2700000" algn="tl">
                    <a:srgbClr val="000000">
                      <a:alpha val="43137"/>
                    </a:srgbClr>
                  </a:outerShdw>
                </a:effectLst>
              </a:rPr>
              <a:t>Semiestructurada</a:t>
            </a:r>
            <a:r>
              <a:rPr lang="es-ES" b="1" i="1" dirty="0" smtClean="0">
                <a:effectLst>
                  <a:outerShdw blurRad="38100" dist="38100" dir="2700000" algn="tl">
                    <a:srgbClr val="000000">
                      <a:alpha val="43137"/>
                    </a:srgbClr>
                  </a:outerShdw>
                </a:effectLst>
              </a:rPr>
              <a:t> a Maestros</a:t>
            </a:r>
          </a:p>
          <a:p>
            <a:pPr marL="544513" indent="-457200"/>
            <a:endParaRPr lang="es-ES" b="1" i="1" dirty="0" smtClean="0">
              <a:effectLst>
                <a:outerShdw blurRad="38100" dist="38100" dir="2700000" algn="tl">
                  <a:srgbClr val="000000">
                    <a:alpha val="43137"/>
                  </a:srgbClr>
                </a:outerShdw>
              </a:effectLst>
            </a:endParaRPr>
          </a:p>
          <a:p>
            <a:pPr marL="544513" indent="-457200"/>
            <a:r>
              <a:rPr lang="es-ES" b="1" i="1" dirty="0" smtClean="0">
                <a:effectLst>
                  <a:outerShdw blurRad="38100" dist="38100" dir="2700000" algn="tl">
                    <a:srgbClr val="000000">
                      <a:alpha val="43137"/>
                    </a:srgbClr>
                  </a:outerShdw>
                </a:effectLst>
              </a:rPr>
              <a:t>Observaciones en aula</a:t>
            </a:r>
            <a:endParaRPr lang="es-ES" dirty="0">
              <a:effectLst>
                <a:outerShdw blurRad="38100" dist="38100" dir="2700000" algn="tl">
                  <a:srgbClr val="000000">
                    <a:alpha val="43137"/>
                  </a:srgbClr>
                </a:outerShdw>
              </a:effectLst>
            </a:endParaRPr>
          </a:p>
        </p:txBody>
      </p:sp>
      <p:pic>
        <p:nvPicPr>
          <p:cNvPr id="6" name="Picture 2" descr="C:\Users\BGC\AppData\Local\Microsoft\Windows\Temporary Internet Files\Content.IE5\SCIYYR3V\MP900202098[1].jpg"/>
          <p:cNvPicPr>
            <a:picLocks noChangeAspect="1" noChangeArrowheads="1"/>
          </p:cNvPicPr>
          <p:nvPr/>
        </p:nvPicPr>
        <p:blipFill>
          <a:blip r:embed="rId2" cstate="print"/>
          <a:srcRect/>
          <a:stretch>
            <a:fillRect/>
          </a:stretch>
        </p:blipFill>
        <p:spPr bwMode="auto">
          <a:xfrm>
            <a:off x="429491" y="2421067"/>
            <a:ext cx="2399195" cy="3674934"/>
          </a:xfrm>
          <a:prstGeom prst="rect">
            <a:avLst/>
          </a:prstGeom>
          <a:noFill/>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95536" y="1196752"/>
            <a:ext cx="2736304" cy="954107"/>
          </a:xfrm>
          <a:prstGeom prst="rect">
            <a:avLst/>
          </a:prstGeom>
          <a:noFill/>
        </p:spPr>
        <p:txBody>
          <a:bodyPr wrap="square" rtlCol="0">
            <a:spAutoFit/>
          </a:bodyPr>
          <a:lstStyle/>
          <a:p>
            <a:r>
              <a:rPr lang="es-ES" sz="2800" dirty="0" smtClean="0">
                <a:effectLst>
                  <a:outerShdw blurRad="38100" dist="38100" dir="2700000" algn="tl">
                    <a:srgbClr val="000000">
                      <a:alpha val="43137"/>
                    </a:srgbClr>
                  </a:outerShdw>
                </a:effectLst>
              </a:rPr>
              <a:t>Sensibilidad Moral</a:t>
            </a:r>
            <a:endParaRPr lang="es-MX" sz="2800" dirty="0">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3" cstate="print"/>
          <a:srcRect/>
          <a:stretch>
            <a:fillRect/>
          </a:stretch>
        </p:blipFill>
        <p:spPr bwMode="auto">
          <a:xfrm>
            <a:off x="3131840" y="1124744"/>
            <a:ext cx="5732156" cy="2194173"/>
          </a:xfrm>
          <a:prstGeom prst="rect">
            <a:avLst/>
          </a:prstGeom>
          <a:noFill/>
          <a:ln w="9525">
            <a:noFill/>
            <a:miter lim="800000"/>
            <a:headEnd/>
            <a:tailEnd/>
          </a:ln>
        </p:spPr>
      </p:pic>
      <p:sp>
        <p:nvSpPr>
          <p:cNvPr id="8" name="1 Título"/>
          <p:cNvSpPr txBox="1">
            <a:spLocks/>
          </p:cNvSpPr>
          <p:nvPr/>
        </p:nvSpPr>
        <p:spPr>
          <a:xfrm>
            <a:off x="-36512" y="404664"/>
            <a:ext cx="8229600" cy="773832"/>
          </a:xfrm>
          <a:prstGeom prst="rect">
            <a:avLst/>
          </a:prstGeom>
        </p:spPr>
        <p:txBody>
          <a:bodyPr vert="horz"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ES" sz="4000"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uLnTx/>
                <a:uFillTx/>
                <a:latin typeface="+mj-lt"/>
                <a:ea typeface="+mj-ea"/>
                <a:cs typeface="+mj-cs"/>
              </a:rPr>
              <a:t>RESULTADOS</a:t>
            </a:r>
            <a:endParaRPr kumimoji="0" lang="es-MX" sz="4000"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uLnTx/>
              <a:uFillTx/>
              <a:latin typeface="+mj-lt"/>
              <a:ea typeface="+mj-ea"/>
              <a:cs typeface="+mj-cs"/>
            </a:endParaRPr>
          </a:p>
        </p:txBody>
      </p:sp>
      <p:sp>
        <p:nvSpPr>
          <p:cNvPr id="10241" name="Rectangle 1"/>
          <p:cNvSpPr>
            <a:spLocks noChangeArrowheads="1"/>
          </p:cNvSpPr>
          <p:nvPr/>
        </p:nvSpPr>
        <p:spPr bwMode="auto">
          <a:xfrm>
            <a:off x="827584" y="3356992"/>
            <a:ext cx="8064896"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s-MX" sz="2000" dirty="0" smtClean="0">
                <a:effectLst>
                  <a:outerShdw blurRad="38100" dist="38100" dir="2700000" algn="tl">
                    <a:srgbClr val="000000">
                      <a:alpha val="43137"/>
                    </a:srgbClr>
                  </a:outerShdw>
                </a:effectLst>
              </a:rPr>
              <a:t>ante situaciones reales de la vida cotidiana: ver  las cosas desde el punto de vista </a:t>
            </a:r>
            <a:r>
              <a:rPr lang="es-ES" sz="2000" dirty="0" smtClean="0">
                <a:effectLst>
                  <a:outerShdw blurRad="38100" dist="38100" dir="2700000" algn="tl">
                    <a:srgbClr val="000000">
                      <a:alpha val="43137"/>
                    </a:srgbClr>
                  </a:outerShdw>
                </a:effectLst>
              </a:rPr>
              <a:t>de éste </a:t>
            </a:r>
            <a:r>
              <a:rPr lang="es-MX" sz="2000" dirty="0" smtClean="0">
                <a:effectLst>
                  <a:outerShdw blurRad="38100" dist="38100" dir="2700000" algn="tl">
                    <a:srgbClr val="000000">
                      <a:alpha val="43137"/>
                    </a:srgbClr>
                  </a:outerShdw>
                </a:effectLst>
              </a:rPr>
              <a:t>(Toma de Perspectiva), así como a compartir sus sentimientos, preocuparse por su situación o necesidad e intenciones de ayudar (</a:t>
            </a:r>
            <a:r>
              <a:rPr lang="es-MX" sz="2000" u="sng" dirty="0" smtClean="0">
                <a:effectLst>
                  <a:outerShdw blurRad="38100" dist="38100" dir="2700000" algn="tl">
                    <a:srgbClr val="000000">
                      <a:alpha val="43137"/>
                    </a:srgbClr>
                  </a:outerShdw>
                </a:effectLst>
              </a:rPr>
              <a:t>Preocupación Empática</a:t>
            </a:r>
            <a:r>
              <a:rPr lang="es-MX" sz="2000" dirty="0" smtClean="0">
                <a:effectLst>
                  <a:outerShdw blurRad="38100" dist="38100" dir="2700000" algn="tl">
                    <a:srgbClr val="000000">
                      <a:alpha val="43137"/>
                    </a:srgbClr>
                  </a:outerShdw>
                </a:effectLst>
              </a:rPr>
              <a:t>). </a:t>
            </a:r>
          </a:p>
        </p:txBody>
      </p:sp>
      <p:sp>
        <p:nvSpPr>
          <p:cNvPr id="10" name="9 Rectángulo"/>
          <p:cNvSpPr/>
          <p:nvPr/>
        </p:nvSpPr>
        <p:spPr>
          <a:xfrm>
            <a:off x="251520" y="2132856"/>
            <a:ext cx="2664296" cy="1323439"/>
          </a:xfrm>
          <a:prstGeom prst="rect">
            <a:avLst/>
          </a:prstGeom>
        </p:spPr>
        <p:txBody>
          <a:bodyPr wrap="square">
            <a:spAutoFit/>
          </a:bodyPr>
          <a:lstStyle/>
          <a:p>
            <a:r>
              <a:rPr lang="es-MX" sz="2000" dirty="0" smtClean="0">
                <a:effectLst>
                  <a:outerShdw blurRad="38100" dist="38100" dir="2700000" algn="tl">
                    <a:srgbClr val="000000">
                      <a:alpha val="43137"/>
                    </a:srgbClr>
                  </a:outerShdw>
                </a:effectLst>
              </a:rPr>
              <a:t>Las </a:t>
            </a:r>
            <a:r>
              <a:rPr lang="es-MX" sz="2000" dirty="0" smtClean="0">
                <a:solidFill>
                  <a:srgbClr val="FFC000"/>
                </a:solidFill>
                <a:effectLst>
                  <a:outerShdw blurRad="38100" dist="38100" dir="2700000" algn="tl">
                    <a:srgbClr val="000000">
                      <a:alpha val="43137"/>
                    </a:srgbClr>
                  </a:outerShdw>
                </a:effectLst>
              </a:rPr>
              <a:t>mujeres </a:t>
            </a:r>
            <a:r>
              <a:rPr lang="es-MX" sz="2000" dirty="0" smtClean="0">
                <a:effectLst>
                  <a:outerShdw blurRad="38100" dist="38100" dir="2700000" algn="tl">
                    <a:srgbClr val="000000">
                      <a:alpha val="43137"/>
                    </a:srgbClr>
                  </a:outerShdw>
                </a:effectLst>
              </a:rPr>
              <a:t>presentan una </a:t>
            </a:r>
            <a:r>
              <a:rPr lang="es-MX" sz="2000" dirty="0" smtClean="0">
                <a:solidFill>
                  <a:srgbClr val="FFC000"/>
                </a:solidFill>
                <a:effectLst>
                  <a:outerShdw blurRad="38100" dist="38100" dir="2700000" algn="tl">
                    <a:srgbClr val="000000">
                      <a:alpha val="43137"/>
                    </a:srgbClr>
                  </a:outerShdw>
                </a:effectLst>
              </a:rPr>
              <a:t>mayor tendencia a adoptar la perspectiva del otro</a:t>
            </a:r>
            <a:endParaRPr lang="es-MX" sz="2000" dirty="0">
              <a:solidFill>
                <a:srgbClr val="FFC000"/>
              </a:solidFill>
            </a:endParaRPr>
          </a:p>
        </p:txBody>
      </p:sp>
      <p:sp>
        <p:nvSpPr>
          <p:cNvPr id="11" name="10 Rectángulo"/>
          <p:cNvSpPr/>
          <p:nvPr/>
        </p:nvSpPr>
        <p:spPr>
          <a:xfrm>
            <a:off x="3707904" y="5157192"/>
            <a:ext cx="5112568" cy="1323439"/>
          </a:xfrm>
          <a:prstGeom prst="rect">
            <a:avLst/>
          </a:prstGeom>
        </p:spPr>
        <p:txBody>
          <a:bodyPr wrap="square">
            <a:spAutoFit/>
          </a:bodyPr>
          <a:lstStyle/>
          <a:p>
            <a:r>
              <a:rPr lang="es-MX" sz="2000" dirty="0">
                <a:effectLst>
                  <a:outerShdw blurRad="38100" dist="38100" dir="2700000" algn="tl">
                    <a:srgbClr val="000000">
                      <a:alpha val="43137"/>
                    </a:srgbClr>
                  </a:outerShdw>
                </a:effectLst>
              </a:rPr>
              <a:t>T</a:t>
            </a:r>
            <a:r>
              <a:rPr lang="es-MX" sz="2000" dirty="0" smtClean="0">
                <a:effectLst>
                  <a:outerShdw blurRad="38100" dist="38100" dir="2700000" algn="tl">
                    <a:srgbClr val="000000">
                      <a:alpha val="43137"/>
                    </a:srgbClr>
                  </a:outerShdw>
                </a:effectLst>
              </a:rPr>
              <a:t>ambién muestran una mayor inclinación a </a:t>
            </a:r>
            <a:r>
              <a:rPr lang="es-MX" sz="2000" dirty="0" smtClean="0">
                <a:solidFill>
                  <a:srgbClr val="FFC000"/>
                </a:solidFill>
              </a:rPr>
              <a:t>experimentar sentimientos de ansiedad y malestar </a:t>
            </a:r>
            <a:r>
              <a:rPr lang="es-MX" sz="2000" dirty="0" smtClean="0">
                <a:effectLst>
                  <a:outerShdw blurRad="38100" dist="38100" dir="2700000" algn="tl">
                    <a:srgbClr val="000000">
                      <a:alpha val="43137"/>
                    </a:srgbClr>
                  </a:outerShdw>
                </a:effectLst>
              </a:rPr>
              <a:t>al observar las experiencias negativas de los demás (Malestar Personal). </a:t>
            </a:r>
            <a:endParaRPr lang="es-MX" sz="2000" dirty="0"/>
          </a:p>
        </p:txBody>
      </p:sp>
      <p:pic>
        <p:nvPicPr>
          <p:cNvPr id="12" name="11 Imagen" descr="3.jpg"/>
          <p:cNvPicPr>
            <a:picLocks noChangeAspect="1"/>
          </p:cNvPicPr>
          <p:nvPr/>
        </p:nvPicPr>
        <p:blipFill>
          <a:blip r:embed="rId4" cstate="print"/>
          <a:stretch>
            <a:fillRect/>
          </a:stretch>
        </p:blipFill>
        <p:spPr>
          <a:xfrm>
            <a:off x="467544" y="4869160"/>
            <a:ext cx="2532534" cy="1800200"/>
          </a:xfrm>
          <a:prstGeom prst="rect">
            <a:avLst/>
          </a:prstGeom>
        </p:spPr>
      </p:pic>
    </p:spTree>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dirty="0" smtClean="0"/>
              <a:t>Educación Cívica y Ética</a:t>
            </a:r>
            <a:endParaRPr lang="es-MX" dirty="0"/>
          </a:p>
        </p:txBody>
      </p:sp>
      <p:sp>
        <p:nvSpPr>
          <p:cNvPr id="18435" name="Rectangle 3"/>
          <p:cNvSpPr>
            <a:spLocks noGrp="1" noChangeArrowheads="1"/>
          </p:cNvSpPr>
          <p:nvPr>
            <p:ph idx="1"/>
          </p:nvPr>
        </p:nvSpPr>
        <p:spPr>
          <a:xfrm>
            <a:off x="457200" y="1484313"/>
            <a:ext cx="8229600" cy="4968875"/>
          </a:xfrm>
        </p:spPr>
        <p:txBody>
          <a:bodyPr/>
          <a:lstStyle/>
          <a:p>
            <a:pPr algn="just">
              <a:buFontTx/>
              <a:buNone/>
            </a:pPr>
            <a:r>
              <a:rPr lang="es-MX" sz="2800" dirty="0"/>
              <a:t>Pretende: </a:t>
            </a:r>
          </a:p>
          <a:p>
            <a:pPr algn="just"/>
            <a:r>
              <a:rPr lang="es-MX" dirty="0" smtClean="0"/>
              <a:t>B</a:t>
            </a:r>
            <a:r>
              <a:rPr lang="es-MX" sz="2800" dirty="0" smtClean="0"/>
              <a:t>rindar </a:t>
            </a:r>
            <a:r>
              <a:rPr lang="es-MX" sz="2800" dirty="0"/>
              <a:t>a los jóvenes una educación cívica y ética </a:t>
            </a:r>
          </a:p>
          <a:p>
            <a:pPr algn="just"/>
            <a:r>
              <a:rPr lang="es-MX" dirty="0" smtClean="0"/>
              <a:t>V</a:t>
            </a:r>
            <a:r>
              <a:rPr lang="es-MX" sz="2800" dirty="0" smtClean="0"/>
              <a:t>alorar </a:t>
            </a:r>
            <a:r>
              <a:rPr lang="es-MX" sz="2800" dirty="0"/>
              <a:t>a México como un país multicultural </a:t>
            </a:r>
          </a:p>
          <a:p>
            <a:pPr algn="just"/>
            <a:r>
              <a:rPr lang="es-MX" dirty="0" smtClean="0"/>
              <a:t>I</a:t>
            </a:r>
            <a:r>
              <a:rPr lang="es-MX" sz="2800" dirty="0" smtClean="0"/>
              <a:t>dentificar </a:t>
            </a:r>
            <a:r>
              <a:rPr lang="es-MX" sz="2800" dirty="0"/>
              <a:t>los rasgos que comparten con otras personas y grupos</a:t>
            </a:r>
          </a:p>
          <a:p>
            <a:pPr algn="just"/>
            <a:r>
              <a:rPr lang="es-MX" dirty="0" smtClean="0"/>
              <a:t>R</a:t>
            </a:r>
            <a:r>
              <a:rPr lang="es-MX" sz="2800" dirty="0" smtClean="0"/>
              <a:t>econozcan </a:t>
            </a:r>
            <a:r>
              <a:rPr lang="es-MX" sz="2800" dirty="0"/>
              <a:t>el respeto a las diferencias y la pluralidad como principios fundamentales </a:t>
            </a:r>
          </a:p>
          <a:p>
            <a:pPr algn="just"/>
            <a:r>
              <a:rPr lang="es-MX" dirty="0" smtClean="0"/>
              <a:t>C</a:t>
            </a:r>
            <a:r>
              <a:rPr lang="es-MX" sz="2800" dirty="0" smtClean="0"/>
              <a:t>onvivencia </a:t>
            </a:r>
            <a:r>
              <a:rPr lang="es-MX" sz="2800" dirty="0"/>
              <a:t>democrática en sociedades multiculturales.</a:t>
            </a:r>
            <a:endParaRPr lang="es-ES" sz="28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404664"/>
            <a:ext cx="8229600" cy="773832"/>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ES" b="0" spc="50" dirty="0" smtClean="0">
                <a:ln w="11430"/>
                <a:gradFill>
                  <a:gsLst>
                    <a:gs pos="25000">
                      <a:schemeClr val="accent2">
                        <a:satMod val="155000"/>
                      </a:schemeClr>
                    </a:gs>
                    <a:gs pos="100000">
                      <a:schemeClr val="accent2">
                        <a:shade val="45000"/>
                        <a:satMod val="165000"/>
                      </a:schemeClr>
                    </a:gs>
                  </a:gsLst>
                  <a:lin ang="5400000"/>
                </a:gradFill>
                <a:effectLst/>
              </a:rPr>
              <a:t>RESULTADOS</a:t>
            </a:r>
            <a:endParaRPr lang="es-MX" b="0" spc="50" dirty="0">
              <a:ln w="11430"/>
              <a:gradFill>
                <a:gsLst>
                  <a:gs pos="25000">
                    <a:schemeClr val="accent2">
                      <a:satMod val="155000"/>
                    </a:schemeClr>
                  </a:gs>
                  <a:gs pos="100000">
                    <a:schemeClr val="accent2">
                      <a:shade val="45000"/>
                      <a:satMod val="165000"/>
                    </a:schemeClr>
                  </a:gs>
                </a:gsLst>
                <a:lin ang="5400000"/>
              </a:gradFill>
              <a:effectLst/>
            </a:endParaRPr>
          </a:p>
        </p:txBody>
      </p:sp>
      <p:sp>
        <p:nvSpPr>
          <p:cNvPr id="5" name="4 CuadroTexto"/>
          <p:cNvSpPr txBox="1"/>
          <p:nvPr/>
        </p:nvSpPr>
        <p:spPr>
          <a:xfrm>
            <a:off x="35496" y="1196752"/>
            <a:ext cx="2448272" cy="523220"/>
          </a:xfrm>
          <a:prstGeom prst="rect">
            <a:avLst/>
          </a:prstGeom>
          <a:noFill/>
        </p:spPr>
        <p:txBody>
          <a:bodyPr wrap="square" rtlCol="0">
            <a:spAutoFit/>
          </a:bodyPr>
          <a:lstStyle/>
          <a:p>
            <a:r>
              <a:rPr lang="es-ES" sz="2800" dirty="0" smtClean="0">
                <a:effectLst>
                  <a:outerShdw blurRad="38100" dist="38100" dir="2700000" algn="tl">
                    <a:srgbClr val="000000">
                      <a:alpha val="43137"/>
                    </a:srgbClr>
                  </a:outerShdw>
                </a:effectLst>
              </a:rPr>
              <a:t>Juicio Moral</a:t>
            </a:r>
            <a:endParaRPr lang="es-MX" sz="2800" dirty="0">
              <a:effectLst>
                <a:outerShdw blurRad="38100" dist="38100" dir="2700000" algn="tl">
                  <a:srgbClr val="000000">
                    <a:alpha val="43137"/>
                  </a:srgbClr>
                </a:outerShdw>
              </a:effectLst>
            </a:endParaRPr>
          </a:p>
        </p:txBody>
      </p:sp>
      <p:pic>
        <p:nvPicPr>
          <p:cNvPr id="4" name="Picture 2"/>
          <p:cNvPicPr>
            <a:picLocks noChangeAspect="1" noChangeArrowheads="1"/>
          </p:cNvPicPr>
          <p:nvPr/>
        </p:nvPicPr>
        <p:blipFill>
          <a:blip r:embed="rId2" cstate="print"/>
          <a:srcRect/>
          <a:stretch>
            <a:fillRect/>
          </a:stretch>
        </p:blipFill>
        <p:spPr bwMode="auto">
          <a:xfrm>
            <a:off x="2281610" y="1052736"/>
            <a:ext cx="7042918" cy="2448272"/>
          </a:xfrm>
          <a:prstGeom prst="rect">
            <a:avLst/>
          </a:prstGeom>
          <a:noFill/>
          <a:ln w="9525">
            <a:noFill/>
            <a:miter lim="800000"/>
            <a:headEnd/>
            <a:tailEnd/>
          </a:ln>
        </p:spPr>
      </p:pic>
      <p:sp>
        <p:nvSpPr>
          <p:cNvPr id="2051" name="Rectangle 3"/>
          <p:cNvSpPr>
            <a:spLocks noChangeArrowheads="1"/>
          </p:cNvSpPr>
          <p:nvPr/>
        </p:nvSpPr>
        <p:spPr bwMode="auto">
          <a:xfrm>
            <a:off x="107504" y="1700808"/>
            <a:ext cx="2304256"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fontAlgn="base">
              <a:lnSpc>
                <a:spcPct val="100000"/>
              </a:lnSpc>
              <a:spcBef>
                <a:spcPct val="0"/>
              </a:spcBef>
              <a:spcAft>
                <a:spcPct val="0"/>
              </a:spcAft>
              <a:buClrTx/>
              <a:buSzTx/>
              <a:buFontTx/>
              <a:buNone/>
              <a:tabLst/>
            </a:pPr>
            <a:r>
              <a:rPr lang="es-ES" dirty="0" smtClean="0">
                <a:effectLst>
                  <a:outerShdw blurRad="38100" dist="38100" dir="2700000" algn="tl">
                    <a:srgbClr val="000000">
                      <a:alpha val="43137"/>
                    </a:srgbClr>
                  </a:outerShdw>
                </a:effectLst>
              </a:rPr>
              <a:t>Los perfiles de desarrollo moral en cada agrupación de sujetos son similares.</a:t>
            </a:r>
          </a:p>
        </p:txBody>
      </p:sp>
      <p:sp>
        <p:nvSpPr>
          <p:cNvPr id="8" name="7 Rectángulo"/>
          <p:cNvSpPr/>
          <p:nvPr/>
        </p:nvSpPr>
        <p:spPr>
          <a:xfrm>
            <a:off x="323528" y="4077072"/>
            <a:ext cx="8820472" cy="923330"/>
          </a:xfrm>
          <a:prstGeom prst="rect">
            <a:avLst/>
          </a:prstGeom>
        </p:spPr>
        <p:txBody>
          <a:bodyPr wrap="square">
            <a:spAutoFit/>
          </a:bodyPr>
          <a:lstStyle/>
          <a:p>
            <a:r>
              <a:rPr lang="es-ES" dirty="0" smtClean="0">
                <a:solidFill>
                  <a:srgbClr val="FFC000"/>
                </a:solidFill>
                <a:effectLst>
                  <a:outerShdw blurRad="38100" dist="38100" dir="2700000" algn="tl">
                    <a:srgbClr val="000000">
                      <a:alpha val="43137"/>
                    </a:srgbClr>
                  </a:outerShdw>
                </a:effectLst>
              </a:rPr>
              <a:t>No hay diferencias entre hombres y mujeres en las puntuaciones y se observa un crecimiento moral desde el estadio 2 hacia el 4 </a:t>
            </a:r>
            <a:r>
              <a:rPr lang="es-ES" dirty="0" smtClean="0">
                <a:effectLst>
                  <a:outerShdw blurRad="38100" dist="38100" dir="2700000" algn="tl">
                    <a:srgbClr val="000000">
                      <a:alpha val="43137"/>
                    </a:srgbClr>
                  </a:outerShdw>
                </a:effectLst>
              </a:rPr>
              <a:t>(de una media de 8 a 31 en promedio), siendo éste el más alto en ambas agrupaciones. </a:t>
            </a:r>
            <a:endParaRPr lang="es-MX" dirty="0"/>
          </a:p>
        </p:txBody>
      </p:sp>
    </p:spTree>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404664"/>
            <a:ext cx="8229600" cy="773832"/>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ES" b="1" spc="50" dirty="0" smtClean="0">
                <a:ln w="11430"/>
                <a:gradFill>
                  <a:gsLst>
                    <a:gs pos="25000">
                      <a:schemeClr val="accent2">
                        <a:satMod val="155000"/>
                      </a:schemeClr>
                    </a:gs>
                    <a:gs pos="100000">
                      <a:schemeClr val="accent2">
                        <a:shade val="45000"/>
                        <a:satMod val="165000"/>
                      </a:schemeClr>
                    </a:gs>
                  </a:gsLst>
                  <a:lin ang="5400000"/>
                </a:gradFill>
                <a:effectLst/>
              </a:rPr>
              <a:t>RESULTADOS</a:t>
            </a:r>
            <a:endParaRPr lang="es-MX" b="1" spc="50" dirty="0">
              <a:ln w="11430"/>
              <a:gradFill>
                <a:gsLst>
                  <a:gs pos="25000">
                    <a:schemeClr val="accent2">
                      <a:satMod val="155000"/>
                    </a:schemeClr>
                  </a:gs>
                  <a:gs pos="100000">
                    <a:schemeClr val="accent2">
                      <a:shade val="45000"/>
                      <a:satMod val="165000"/>
                    </a:schemeClr>
                  </a:gs>
                </a:gsLst>
                <a:lin ang="5400000"/>
              </a:gradFill>
              <a:effectLst/>
            </a:endParaRPr>
          </a:p>
        </p:txBody>
      </p:sp>
      <p:sp>
        <p:nvSpPr>
          <p:cNvPr id="5" name="4 CuadroTexto"/>
          <p:cNvSpPr txBox="1"/>
          <p:nvPr/>
        </p:nvSpPr>
        <p:spPr>
          <a:xfrm>
            <a:off x="251520" y="1124744"/>
            <a:ext cx="2736304" cy="830997"/>
          </a:xfrm>
          <a:prstGeom prst="rect">
            <a:avLst/>
          </a:prstGeom>
          <a:noFill/>
        </p:spPr>
        <p:txBody>
          <a:bodyPr wrap="square" rtlCol="0">
            <a:spAutoFit/>
          </a:bodyPr>
          <a:lstStyle/>
          <a:p>
            <a:r>
              <a:rPr lang="es-ES" sz="2400" dirty="0" smtClean="0">
                <a:effectLst>
                  <a:outerShdw blurRad="38100" dist="38100" dir="2700000" algn="tl">
                    <a:srgbClr val="000000">
                      <a:alpha val="43137"/>
                    </a:srgbClr>
                  </a:outerShdw>
                </a:effectLst>
              </a:rPr>
              <a:t>Razonamiento moral </a:t>
            </a:r>
            <a:r>
              <a:rPr lang="es-ES" sz="2400" dirty="0" err="1" smtClean="0">
                <a:effectLst>
                  <a:outerShdw blurRad="38100" dist="38100" dir="2700000" algn="tl">
                    <a:srgbClr val="000000">
                      <a:alpha val="43137"/>
                    </a:srgbClr>
                  </a:outerShdw>
                </a:effectLst>
              </a:rPr>
              <a:t>prosocial</a:t>
            </a:r>
            <a:endParaRPr lang="es-MX" sz="2400"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cstate="print"/>
          <a:srcRect/>
          <a:stretch>
            <a:fillRect/>
          </a:stretch>
        </p:blipFill>
        <p:spPr bwMode="auto">
          <a:xfrm>
            <a:off x="3059832" y="1124744"/>
            <a:ext cx="5797252" cy="2291209"/>
          </a:xfrm>
          <a:prstGeom prst="rect">
            <a:avLst/>
          </a:prstGeom>
          <a:noFill/>
          <a:ln w="9525">
            <a:noFill/>
            <a:miter lim="800000"/>
            <a:headEnd/>
            <a:tailEnd/>
          </a:ln>
        </p:spPr>
      </p:pic>
      <p:sp>
        <p:nvSpPr>
          <p:cNvPr id="1027" name="Rectangle 3"/>
          <p:cNvSpPr>
            <a:spLocks noChangeArrowheads="1"/>
          </p:cNvSpPr>
          <p:nvPr/>
        </p:nvSpPr>
        <p:spPr bwMode="auto">
          <a:xfrm flipH="1">
            <a:off x="251520" y="3573016"/>
            <a:ext cx="856895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ES" sz="2000" dirty="0" smtClean="0">
                <a:effectLst>
                  <a:outerShdw blurRad="38100" dist="38100" dir="2700000" algn="tl">
                    <a:srgbClr val="000000">
                      <a:alpha val="43137"/>
                    </a:srgbClr>
                  </a:outerShdw>
                </a:effectLst>
              </a:rPr>
              <a:t>protagonista (o ella en su lugar) de cada una de las historias contenidas en el instrumento utilizado (PROM-R), debería ayudar al otro anteponiendo así los intereses y necesidades de un tercero a las propias. </a:t>
            </a:r>
          </a:p>
        </p:txBody>
      </p:sp>
      <p:sp>
        <p:nvSpPr>
          <p:cNvPr id="7" name="6 Rectángulo"/>
          <p:cNvSpPr/>
          <p:nvPr/>
        </p:nvSpPr>
        <p:spPr>
          <a:xfrm>
            <a:off x="1043608" y="4797152"/>
            <a:ext cx="6480720" cy="1569660"/>
          </a:xfrm>
          <a:prstGeom prst="rect">
            <a:avLst/>
          </a:prstGeom>
        </p:spPr>
        <p:txBody>
          <a:bodyPr wrap="square">
            <a:spAutoFit/>
          </a:bodyPr>
          <a:lstStyle/>
          <a:p>
            <a:pPr lvl="0" algn="just" fontAlgn="base">
              <a:spcBef>
                <a:spcPct val="0"/>
              </a:spcBef>
              <a:spcAft>
                <a:spcPct val="0"/>
              </a:spcAft>
            </a:pPr>
            <a:r>
              <a:rPr lang="es-ES" sz="2400" dirty="0">
                <a:solidFill>
                  <a:srgbClr val="FFC000"/>
                </a:solidFill>
                <a:effectLst>
                  <a:outerShdw blurRad="38100" dist="38100" dir="2700000" algn="tl">
                    <a:srgbClr val="000000">
                      <a:alpha val="43137"/>
                    </a:srgbClr>
                  </a:outerShdw>
                </a:effectLst>
              </a:rPr>
              <a:t>L</a:t>
            </a:r>
            <a:r>
              <a:rPr lang="es-ES" sz="2400" dirty="0" smtClean="0">
                <a:solidFill>
                  <a:srgbClr val="FFC000"/>
                </a:solidFill>
                <a:effectLst>
                  <a:outerShdw blurRad="38100" dist="38100" dir="2700000" algn="tl">
                    <a:srgbClr val="000000">
                      <a:alpha val="43137"/>
                    </a:srgbClr>
                  </a:outerShdw>
                </a:effectLst>
              </a:rPr>
              <a:t>os hombres en su mayoría optan por la respuesta de no ayuda</a:t>
            </a:r>
            <a:r>
              <a:rPr lang="es-ES" sz="2400" dirty="0" smtClean="0">
                <a:effectLst>
                  <a:outerShdw blurRad="38100" dist="38100" dir="2700000" algn="tl">
                    <a:srgbClr val="000000">
                      <a:alpha val="43137"/>
                    </a:srgbClr>
                  </a:outerShdw>
                </a:effectLst>
              </a:rPr>
              <a:t>, al decidir que el protagonista (o ellos en su lugar) de cada una de las historias no debería ayudar a un tercero.</a:t>
            </a:r>
          </a:p>
        </p:txBody>
      </p:sp>
      <p:sp>
        <p:nvSpPr>
          <p:cNvPr id="8" name="7 Rectángulo"/>
          <p:cNvSpPr/>
          <p:nvPr/>
        </p:nvSpPr>
        <p:spPr>
          <a:xfrm>
            <a:off x="251520" y="2060848"/>
            <a:ext cx="2736304" cy="1631216"/>
          </a:xfrm>
          <a:prstGeom prst="rect">
            <a:avLst/>
          </a:prstGeom>
        </p:spPr>
        <p:txBody>
          <a:bodyPr wrap="square">
            <a:spAutoFit/>
          </a:bodyPr>
          <a:lstStyle/>
          <a:p>
            <a:r>
              <a:rPr lang="es-MX" sz="2000" dirty="0" smtClean="0">
                <a:effectLst>
                  <a:outerShdw blurRad="38100" dist="38100" dir="2700000" algn="tl">
                    <a:srgbClr val="000000">
                      <a:alpha val="43137"/>
                    </a:srgbClr>
                  </a:outerShdw>
                </a:effectLst>
              </a:rPr>
              <a:t>Las </a:t>
            </a:r>
            <a:r>
              <a:rPr lang="es-MX" sz="2000" dirty="0" smtClean="0">
                <a:solidFill>
                  <a:srgbClr val="FFC000"/>
                </a:solidFill>
                <a:effectLst>
                  <a:outerShdw blurRad="38100" dist="38100" dir="2700000" algn="tl">
                    <a:srgbClr val="000000">
                      <a:alpha val="43137"/>
                    </a:srgbClr>
                  </a:outerShdw>
                </a:effectLst>
              </a:rPr>
              <a:t>mujeres muestran una mayor tendencia a </a:t>
            </a:r>
            <a:r>
              <a:rPr lang="es-ES" sz="2000" dirty="0" smtClean="0">
                <a:solidFill>
                  <a:srgbClr val="FFC000"/>
                </a:solidFill>
                <a:effectLst>
                  <a:outerShdw blurRad="38100" dist="38100" dir="2700000" algn="tl">
                    <a:srgbClr val="000000">
                      <a:alpha val="43137"/>
                    </a:srgbClr>
                  </a:outerShdw>
                </a:effectLst>
              </a:rPr>
              <a:t>optar por la conducta de ayuda </a:t>
            </a:r>
            <a:r>
              <a:rPr lang="es-ES" sz="2000" dirty="0" smtClean="0">
                <a:effectLst>
                  <a:outerShdw blurRad="38100" dist="38100" dir="2700000" algn="tl">
                    <a:srgbClr val="000000">
                      <a:alpha val="43137"/>
                    </a:srgbClr>
                  </a:outerShdw>
                </a:effectLst>
              </a:rPr>
              <a:t>al considerar que el </a:t>
            </a:r>
            <a:endParaRPr lang="es-MX" sz="2000" dirty="0"/>
          </a:p>
        </p:txBody>
      </p:sp>
    </p:spTree>
  </p:cSld>
  <p:clrMapOvr>
    <a:masterClrMapping/>
  </p:clrMapOvr>
  <p:transition spd="slow">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404664"/>
            <a:ext cx="8229600" cy="773832"/>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ES" b="0" spc="50" dirty="0" smtClean="0">
                <a:ln w="11430"/>
                <a:gradFill>
                  <a:gsLst>
                    <a:gs pos="25000">
                      <a:schemeClr val="accent2">
                        <a:satMod val="155000"/>
                      </a:schemeClr>
                    </a:gs>
                    <a:gs pos="100000">
                      <a:schemeClr val="accent2">
                        <a:shade val="45000"/>
                        <a:satMod val="165000"/>
                      </a:schemeClr>
                    </a:gs>
                  </a:gsLst>
                  <a:lin ang="5400000"/>
                </a:gradFill>
                <a:effectLst/>
              </a:rPr>
              <a:t>RESULTADOS</a:t>
            </a:r>
            <a:endParaRPr lang="es-MX" b="0" spc="50" dirty="0">
              <a:ln w="11430"/>
              <a:gradFill>
                <a:gsLst>
                  <a:gs pos="25000">
                    <a:schemeClr val="accent2">
                      <a:satMod val="155000"/>
                    </a:schemeClr>
                  </a:gs>
                  <a:gs pos="100000">
                    <a:schemeClr val="accent2">
                      <a:shade val="45000"/>
                      <a:satMod val="165000"/>
                    </a:schemeClr>
                  </a:gs>
                </a:gsLst>
                <a:lin ang="5400000"/>
              </a:gradFill>
              <a:effectLst/>
            </a:endParaRPr>
          </a:p>
        </p:txBody>
      </p:sp>
      <p:sp>
        <p:nvSpPr>
          <p:cNvPr id="5" name="4 CuadroTexto"/>
          <p:cNvSpPr txBox="1"/>
          <p:nvPr/>
        </p:nvSpPr>
        <p:spPr>
          <a:xfrm>
            <a:off x="251520" y="1340768"/>
            <a:ext cx="6768752" cy="523220"/>
          </a:xfrm>
          <a:prstGeom prst="rect">
            <a:avLst/>
          </a:prstGeom>
          <a:noFill/>
        </p:spPr>
        <p:txBody>
          <a:bodyPr wrap="square" rtlCol="0">
            <a:spAutoFit/>
          </a:bodyPr>
          <a:lstStyle/>
          <a:p>
            <a:r>
              <a:rPr lang="es-ES" sz="2800" dirty="0" smtClean="0">
                <a:effectLst>
                  <a:outerShdw blurRad="38100" dist="38100" dir="2700000" algn="tl">
                    <a:srgbClr val="000000">
                      <a:alpha val="43137"/>
                    </a:srgbClr>
                  </a:outerShdw>
                </a:effectLst>
              </a:rPr>
              <a:t>Conocimientos y actitudes cívicas</a:t>
            </a:r>
            <a:endParaRPr lang="es-MX" sz="2800" dirty="0">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2" cstate="print"/>
          <a:srcRect/>
          <a:stretch>
            <a:fillRect/>
          </a:stretch>
        </p:blipFill>
        <p:spPr bwMode="auto">
          <a:xfrm>
            <a:off x="2804716" y="1844824"/>
            <a:ext cx="6076048" cy="2624112"/>
          </a:xfrm>
          <a:prstGeom prst="rect">
            <a:avLst/>
          </a:prstGeom>
          <a:noFill/>
          <a:ln w="9525">
            <a:noFill/>
            <a:miter lim="800000"/>
            <a:headEnd/>
            <a:tailEnd/>
          </a:ln>
        </p:spPr>
      </p:pic>
      <p:sp>
        <p:nvSpPr>
          <p:cNvPr id="9217" name="Rectangle 1"/>
          <p:cNvSpPr>
            <a:spLocks noChangeArrowheads="1"/>
          </p:cNvSpPr>
          <p:nvPr/>
        </p:nvSpPr>
        <p:spPr bwMode="auto">
          <a:xfrm>
            <a:off x="346519" y="4769857"/>
            <a:ext cx="7537849"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352550" algn="l"/>
              </a:tabLst>
            </a:pPr>
            <a:r>
              <a:rPr lang="es-ES_tradnl" sz="2000" dirty="0" smtClean="0">
                <a:ln w="1905"/>
                <a:solidFill>
                  <a:srgbClr val="FFC000"/>
                </a:solidFill>
                <a:effectLst>
                  <a:outerShdw blurRad="38100" dist="38100" dir="2700000" algn="tl">
                    <a:srgbClr val="000000">
                      <a:alpha val="43137"/>
                    </a:srgbClr>
                  </a:outerShdw>
                </a:effectLst>
              </a:rPr>
              <a:t>La identidad nacional, la participación política, las funciones del ejército y la policía, las características de organizaciones civiles, las relaciones entre economía y política, el respeto por la diversidad política y étnica, entre otros.</a:t>
            </a:r>
          </a:p>
        </p:txBody>
      </p:sp>
      <p:sp>
        <p:nvSpPr>
          <p:cNvPr id="8" name="7 Rectángulo"/>
          <p:cNvSpPr/>
          <p:nvPr/>
        </p:nvSpPr>
        <p:spPr>
          <a:xfrm>
            <a:off x="323528" y="1916832"/>
            <a:ext cx="2592288" cy="2246769"/>
          </a:xfrm>
          <a:prstGeom prst="rect">
            <a:avLst/>
          </a:prstGeom>
        </p:spPr>
        <p:txBody>
          <a:bodyPr wrap="square">
            <a:spAutoFit/>
          </a:bodyPr>
          <a:lstStyle/>
          <a:p>
            <a:r>
              <a:rPr lang="es-ES" sz="2000" dirty="0" smtClean="0">
                <a:effectLst>
                  <a:outerShdw blurRad="38100" dist="38100" dir="2700000" algn="tl">
                    <a:srgbClr val="000000">
                      <a:alpha val="43137"/>
                    </a:srgbClr>
                  </a:outerShdw>
                </a:effectLst>
              </a:rPr>
              <a:t>Las </a:t>
            </a:r>
            <a:r>
              <a:rPr lang="es-ES" sz="2000" dirty="0" smtClean="0">
                <a:solidFill>
                  <a:srgbClr val="FFC000"/>
                </a:solidFill>
                <a:effectLst>
                  <a:outerShdw blurRad="38100" dist="38100" dir="2700000" algn="tl">
                    <a:srgbClr val="000000">
                      <a:alpha val="43137"/>
                    </a:srgbClr>
                  </a:outerShdw>
                </a:effectLst>
              </a:rPr>
              <a:t>mujeres</a:t>
            </a:r>
            <a:r>
              <a:rPr lang="es-ES_tradnl" sz="2000" dirty="0" smtClean="0">
                <a:solidFill>
                  <a:srgbClr val="FFC000"/>
                </a:solidFill>
                <a:effectLst>
                  <a:outerShdw blurRad="38100" dist="38100" dir="2700000" algn="tl">
                    <a:srgbClr val="000000">
                      <a:alpha val="43137"/>
                    </a:srgbClr>
                  </a:outerShdw>
                </a:effectLst>
              </a:rPr>
              <a:t> poseen un mayor conocimiento </a:t>
            </a:r>
            <a:r>
              <a:rPr lang="es-ES_tradnl" sz="2000" dirty="0" smtClean="0">
                <a:effectLst>
                  <a:outerShdw blurRad="38100" dist="38100" dir="2700000" algn="tl">
                    <a:srgbClr val="000000">
                      <a:alpha val="43137"/>
                    </a:srgbClr>
                  </a:outerShdw>
                </a:effectLst>
              </a:rPr>
              <a:t>en tópicos como: los </a:t>
            </a:r>
            <a:r>
              <a:rPr lang="es-ES_tradnl" sz="2000" dirty="0" smtClean="0">
                <a:ln w="1905"/>
                <a:solidFill>
                  <a:srgbClr val="FFC000"/>
                </a:solidFill>
                <a:effectLst>
                  <a:outerShdw blurRad="38100" dist="38100" dir="2700000" algn="tl">
                    <a:srgbClr val="000000">
                      <a:alpha val="43137"/>
                    </a:srgbClr>
                  </a:outerShdw>
                </a:effectLst>
              </a:rPr>
              <a:t>procesos electorales, los derechos individuales, </a:t>
            </a:r>
            <a:endParaRPr lang="es-MX" sz="2000" dirty="0">
              <a:ln w="1905"/>
              <a:solidFill>
                <a:srgbClr val="FFC000"/>
              </a:solidFill>
              <a:effectLst>
                <a:outerShdw blurRad="38100" dist="38100" dir="2700000" algn="tl">
                  <a:srgbClr val="000000">
                    <a:alpha val="43137"/>
                  </a:srgbClr>
                </a:outerShdw>
              </a:effectLst>
            </a:endParaRPr>
          </a:p>
        </p:txBody>
      </p:sp>
    </p:spTree>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496" y="494928"/>
            <a:ext cx="8229600" cy="773832"/>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ES" b="0"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Conclusiones</a:t>
            </a:r>
            <a:endParaRPr lang="es-MX" b="0"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endParaRPr>
          </a:p>
        </p:txBody>
      </p:sp>
      <p:sp>
        <p:nvSpPr>
          <p:cNvPr id="5" name="4 CuadroTexto"/>
          <p:cNvSpPr txBox="1"/>
          <p:nvPr/>
        </p:nvSpPr>
        <p:spPr>
          <a:xfrm>
            <a:off x="251520" y="1340768"/>
            <a:ext cx="8352928" cy="1323439"/>
          </a:xfrm>
          <a:prstGeom prst="rect">
            <a:avLst/>
          </a:prstGeom>
          <a:noFill/>
        </p:spPr>
        <p:txBody>
          <a:bodyPr wrap="square" rtlCol="0">
            <a:spAutoFit/>
          </a:bodyPr>
          <a:lstStyle/>
          <a:p>
            <a:pPr fontAlgn="t"/>
            <a:r>
              <a:rPr lang="es-MX" sz="2000" dirty="0" smtClean="0">
                <a:effectLst>
                  <a:outerShdw blurRad="38100" dist="38100" dir="2700000" algn="tl">
                    <a:srgbClr val="000000">
                      <a:alpha val="43137"/>
                    </a:srgbClr>
                  </a:outerShdw>
                </a:effectLst>
              </a:rPr>
              <a:t>El análisis de la interacción reveló </a:t>
            </a:r>
            <a:r>
              <a:rPr lang="es-MX" sz="2000" dirty="0" smtClean="0">
                <a:solidFill>
                  <a:srgbClr val="FFC000"/>
                </a:solidFill>
              </a:rPr>
              <a:t>que </a:t>
            </a:r>
            <a:r>
              <a:rPr lang="es-MX" sz="2000" u="sng" dirty="0" smtClean="0">
                <a:solidFill>
                  <a:srgbClr val="FFC000"/>
                </a:solidFill>
              </a:rPr>
              <a:t>los estilos de autoridad profesional y moral</a:t>
            </a:r>
            <a:r>
              <a:rPr lang="es-MX" sz="2000" dirty="0" smtClean="0">
                <a:solidFill>
                  <a:srgbClr val="FFC000"/>
                </a:solidFill>
              </a:rPr>
              <a:t> </a:t>
            </a:r>
            <a:r>
              <a:rPr lang="es-MX" sz="2000" dirty="0" smtClean="0">
                <a:effectLst>
                  <a:outerShdw blurRad="38100" dist="38100" dir="2700000" algn="tl">
                    <a:srgbClr val="000000">
                      <a:alpha val="43137"/>
                    </a:srgbClr>
                  </a:outerShdw>
                </a:effectLst>
              </a:rPr>
              <a:t>(Pace y </a:t>
            </a:r>
            <a:r>
              <a:rPr lang="es-MX" sz="2000" dirty="0" err="1" smtClean="0">
                <a:effectLst>
                  <a:outerShdw blurRad="38100" dist="38100" dir="2700000" algn="tl">
                    <a:srgbClr val="000000">
                      <a:alpha val="43137"/>
                    </a:srgbClr>
                  </a:outerShdw>
                </a:effectLst>
              </a:rPr>
              <a:t>Hemmings</a:t>
            </a:r>
            <a:r>
              <a:rPr lang="es-MX" sz="2000" dirty="0" smtClean="0">
                <a:effectLst>
                  <a:outerShdw blurRad="38100" dist="38100" dir="2700000" algn="tl">
                    <a:srgbClr val="000000">
                      <a:alpha val="43137"/>
                    </a:srgbClr>
                  </a:outerShdw>
                </a:effectLst>
              </a:rPr>
              <a:t>, 2007), y </a:t>
            </a:r>
            <a:r>
              <a:rPr lang="es-MX" sz="2000" dirty="0" smtClean="0">
                <a:solidFill>
                  <a:srgbClr val="FFC000"/>
                </a:solidFill>
              </a:rPr>
              <a:t>la enseñanza afectiva </a:t>
            </a:r>
            <a:r>
              <a:rPr lang="es-MX" sz="2000" dirty="0" smtClean="0">
                <a:effectLst>
                  <a:outerShdw blurRad="38100" dist="38100" dir="2700000" algn="tl">
                    <a:srgbClr val="000000">
                      <a:alpha val="43137"/>
                    </a:srgbClr>
                  </a:outerShdw>
                </a:effectLst>
              </a:rPr>
              <a:t>(</a:t>
            </a:r>
            <a:r>
              <a:rPr lang="es-MX" sz="2000" dirty="0" err="1" smtClean="0">
                <a:effectLst>
                  <a:outerShdw blurRad="38100" dist="38100" dir="2700000" algn="tl">
                    <a:srgbClr val="000000">
                      <a:alpha val="43137"/>
                    </a:srgbClr>
                  </a:outerShdw>
                </a:effectLst>
              </a:rPr>
              <a:t>Rompelmann</a:t>
            </a:r>
            <a:r>
              <a:rPr lang="es-MX" sz="2000" dirty="0" smtClean="0">
                <a:effectLst>
                  <a:outerShdw blurRad="38100" dist="38100" dir="2700000" algn="tl">
                    <a:srgbClr val="000000">
                      <a:alpha val="43137"/>
                    </a:srgbClr>
                  </a:outerShdw>
                </a:effectLst>
              </a:rPr>
              <a:t>, 2002), </a:t>
            </a:r>
            <a:r>
              <a:rPr lang="es-MX" sz="2000" dirty="0" smtClean="0">
                <a:solidFill>
                  <a:srgbClr val="FFC000"/>
                </a:solidFill>
              </a:rPr>
              <a:t>predominaron en las aulas donde los estudiantes obtuvieron los mejores resultados en las diferentes pruebas que les fueron aplicadas. </a:t>
            </a:r>
            <a:endParaRPr lang="es-MX" sz="2000" dirty="0">
              <a:solidFill>
                <a:srgbClr val="FFC000"/>
              </a:solidFill>
            </a:endParaRPr>
          </a:p>
        </p:txBody>
      </p:sp>
      <p:sp>
        <p:nvSpPr>
          <p:cNvPr id="6" name="5 Rectángulo"/>
          <p:cNvSpPr/>
          <p:nvPr/>
        </p:nvSpPr>
        <p:spPr>
          <a:xfrm>
            <a:off x="4716016" y="3284984"/>
            <a:ext cx="4176464" cy="2554545"/>
          </a:xfrm>
          <a:prstGeom prst="rect">
            <a:avLst/>
          </a:prstGeom>
        </p:spPr>
        <p:txBody>
          <a:bodyPr wrap="square">
            <a:spAutoFit/>
          </a:bodyPr>
          <a:lstStyle/>
          <a:p>
            <a:r>
              <a:rPr lang="es-MX" sz="2000" dirty="0" smtClean="0">
                <a:effectLst>
                  <a:outerShdw blurRad="38100" dist="38100" dir="2700000" algn="tl">
                    <a:srgbClr val="000000">
                      <a:alpha val="43137"/>
                    </a:srgbClr>
                  </a:outerShdw>
                </a:effectLst>
              </a:rPr>
              <a:t>Estos estilos se caracterizaron por el </a:t>
            </a:r>
            <a:r>
              <a:rPr lang="es-MX" sz="2000" dirty="0" smtClean="0">
                <a:solidFill>
                  <a:srgbClr val="FFC000"/>
                </a:solidFill>
              </a:rPr>
              <a:t>predominio de las normas de interacción establecidas por los profesores, </a:t>
            </a:r>
            <a:r>
              <a:rPr lang="es-MX" sz="2000" dirty="0" smtClean="0">
                <a:effectLst>
                  <a:outerShdw blurRad="38100" dist="38100" dir="2700000" algn="tl">
                    <a:srgbClr val="000000">
                      <a:alpha val="43137"/>
                    </a:srgbClr>
                  </a:outerShdw>
                </a:effectLst>
              </a:rPr>
              <a:t>así como por la oportunidad de discutir temas en los que </a:t>
            </a:r>
            <a:r>
              <a:rPr lang="es-MX" sz="2000" dirty="0" smtClean="0">
                <a:solidFill>
                  <a:srgbClr val="FFC000"/>
                </a:solidFill>
                <a:effectLst>
                  <a:outerShdw blurRad="38100" dist="38100" dir="2700000" algn="tl">
                    <a:srgbClr val="000000">
                      <a:alpha val="43137"/>
                    </a:srgbClr>
                  </a:outerShdw>
                </a:effectLst>
              </a:rPr>
              <a:t>tanto el razonamiento moral como la empatía</a:t>
            </a:r>
            <a:r>
              <a:rPr lang="es-MX" sz="2000" dirty="0" smtClean="0">
                <a:effectLst>
                  <a:outerShdw blurRad="38100" dist="38100" dir="2700000" algn="tl">
                    <a:srgbClr val="000000">
                      <a:alpha val="43137"/>
                    </a:srgbClr>
                  </a:outerShdw>
                </a:effectLst>
              </a:rPr>
              <a:t> se encontraban involucradas. </a:t>
            </a:r>
            <a:endParaRPr lang="es-MX" sz="2000" dirty="0">
              <a:effectLst>
                <a:outerShdw blurRad="38100" dist="38100" dir="2700000" algn="tl">
                  <a:srgbClr val="000000">
                    <a:alpha val="43137"/>
                  </a:srgbClr>
                </a:outerShdw>
              </a:effectLst>
            </a:endParaRPr>
          </a:p>
        </p:txBody>
      </p:sp>
      <p:pic>
        <p:nvPicPr>
          <p:cNvPr id="7" name="6 Imagen" descr="vlcsnap-59273.jpg"/>
          <p:cNvPicPr>
            <a:picLocks noChangeAspect="1"/>
          </p:cNvPicPr>
          <p:nvPr/>
        </p:nvPicPr>
        <p:blipFill>
          <a:blip r:embed="rId2" cstate="print"/>
          <a:stretch>
            <a:fillRect/>
          </a:stretch>
        </p:blipFill>
        <p:spPr>
          <a:xfrm>
            <a:off x="323529" y="3068960"/>
            <a:ext cx="4032448" cy="335699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smtClean="0"/>
              <a:t>Consideraciones Finales</a:t>
            </a:r>
            <a:endParaRPr lang="es-MX" dirty="0"/>
          </a:p>
        </p:txBody>
      </p:sp>
      <p:sp>
        <p:nvSpPr>
          <p:cNvPr id="3" name="2 Subtítulo"/>
          <p:cNvSpPr>
            <a:spLocks noGrp="1"/>
          </p:cNvSpPr>
          <p:nvPr>
            <p:ph type="subTitle" idx="1"/>
          </p:nvPr>
        </p:nvSpPr>
        <p:spPr/>
        <p:txBody>
          <a:bodyPr/>
          <a:lstStyle/>
          <a:p>
            <a:r>
              <a:rPr lang="es-MX" dirty="0" smtClean="0"/>
              <a:t>Educación Cívica y Ética</a:t>
            </a:r>
            <a:endParaRPr lang="es-MX"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Consideraciones Finales</a:t>
            </a:r>
            <a:endParaRPr lang="es-MX" dirty="0"/>
          </a:p>
        </p:txBody>
      </p:sp>
      <p:sp>
        <p:nvSpPr>
          <p:cNvPr id="73730" name="AutoShape 2" descr="Resultado de imagen para service learning"/>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73731" name="Picture 3" descr="C:\Users\BENILDE\Desktop\slplogo.jpg"/>
          <p:cNvPicPr>
            <a:picLocks noChangeAspect="1" noChangeArrowheads="1"/>
          </p:cNvPicPr>
          <p:nvPr/>
        </p:nvPicPr>
        <p:blipFill>
          <a:blip r:embed="rId2" cstate="print"/>
          <a:srcRect/>
          <a:stretch>
            <a:fillRect/>
          </a:stretch>
        </p:blipFill>
        <p:spPr bwMode="auto">
          <a:xfrm>
            <a:off x="5004048" y="1988840"/>
            <a:ext cx="3456384" cy="3456384"/>
          </a:xfrm>
          <a:prstGeom prst="rect">
            <a:avLst/>
          </a:prstGeom>
          <a:noFill/>
        </p:spPr>
      </p:pic>
      <p:sp>
        <p:nvSpPr>
          <p:cNvPr id="5" name="4 Rectángulo"/>
          <p:cNvSpPr/>
          <p:nvPr/>
        </p:nvSpPr>
        <p:spPr>
          <a:xfrm>
            <a:off x="323528" y="1916832"/>
            <a:ext cx="4572000" cy="4401205"/>
          </a:xfrm>
          <a:prstGeom prst="rect">
            <a:avLst/>
          </a:prstGeom>
        </p:spPr>
        <p:txBody>
          <a:bodyPr wrap="square">
            <a:spAutoFit/>
          </a:bodyPr>
          <a:lstStyle/>
          <a:p>
            <a:pPr algn="just"/>
            <a:r>
              <a:rPr lang="es-MX" sz="2000" dirty="0"/>
              <a:t>Se considera importante que los jóvenes reconozcan a partir de su propio proceso educativo</a:t>
            </a:r>
            <a:r>
              <a:rPr lang="es-MX" sz="2000" dirty="0">
                <a:solidFill>
                  <a:srgbClr val="FFC000"/>
                </a:solidFill>
              </a:rPr>
              <a:t>, el significado y la importancia de la consolidación de una forma de vida democrática </a:t>
            </a:r>
            <a:r>
              <a:rPr lang="es-MX" sz="2000" dirty="0"/>
              <a:t>como vía de posibilidad real para una acción ciudadana, despertar en ellos la capacidad para </a:t>
            </a:r>
            <a:r>
              <a:rPr lang="es-MX" sz="2000" dirty="0">
                <a:solidFill>
                  <a:srgbClr val="FFC000"/>
                </a:solidFill>
              </a:rPr>
              <a:t>asumir el compromiso de promover respuestas a las demandas sociales, desarrollando la sensibilidad </a:t>
            </a:r>
            <a:r>
              <a:rPr lang="es-MX" sz="2000" dirty="0" smtClean="0">
                <a:solidFill>
                  <a:srgbClr val="FFC000"/>
                </a:solidFill>
              </a:rPr>
              <a:t>frente a </a:t>
            </a:r>
            <a:r>
              <a:rPr lang="es-MX" sz="2000" dirty="0">
                <a:solidFill>
                  <a:srgbClr val="FFC000"/>
                </a:solidFill>
              </a:rPr>
              <a:t>la injusticia y los abusos de poder </a:t>
            </a:r>
            <a:r>
              <a:rPr lang="es-MX" sz="2000" dirty="0"/>
              <a:t>a fin de organizar una acción colectiva con medios legítimos.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noGrp="1"/>
          </p:cNvSpPr>
          <p:nvPr>
            <p:ph type="title"/>
          </p:nvPr>
        </p:nvSpPr>
        <p:spPr/>
        <p:txBody>
          <a:bodyPr/>
          <a:lstStyle/>
          <a:p>
            <a:r>
              <a:rPr lang="es-MX" dirty="0" smtClean="0"/>
              <a:t>Consideraciones Finales</a:t>
            </a:r>
            <a:endParaRPr lang="es-MX" dirty="0"/>
          </a:p>
        </p:txBody>
      </p:sp>
      <p:pic>
        <p:nvPicPr>
          <p:cNvPr id="76802" name="Picture 2" descr="https://encrypted-tbn1.gstatic.com/images?q=tbn:ANd9GcT5oTRwD_3wCAJ8s-DnAwprXYYsHB30XAyNxQrBMR-5jiQyzMC-">
            <a:hlinkClick r:id="rId2"/>
          </p:cNvPr>
          <p:cNvPicPr>
            <a:picLocks noChangeAspect="1" noChangeArrowheads="1"/>
          </p:cNvPicPr>
          <p:nvPr/>
        </p:nvPicPr>
        <p:blipFill>
          <a:blip r:embed="rId3" cstate="print"/>
          <a:srcRect/>
          <a:stretch>
            <a:fillRect/>
          </a:stretch>
        </p:blipFill>
        <p:spPr bwMode="auto">
          <a:xfrm>
            <a:off x="683567" y="1844824"/>
            <a:ext cx="2790221" cy="4104456"/>
          </a:xfrm>
          <a:prstGeom prst="rect">
            <a:avLst/>
          </a:prstGeom>
          <a:noFill/>
        </p:spPr>
      </p:pic>
      <p:sp>
        <p:nvSpPr>
          <p:cNvPr id="11" name="10 CuadroTexto"/>
          <p:cNvSpPr txBox="1"/>
          <p:nvPr/>
        </p:nvSpPr>
        <p:spPr>
          <a:xfrm>
            <a:off x="3707904" y="1844824"/>
            <a:ext cx="5076056" cy="3970318"/>
          </a:xfrm>
          <a:prstGeom prst="rect">
            <a:avLst/>
          </a:prstGeom>
          <a:noFill/>
        </p:spPr>
        <p:txBody>
          <a:bodyPr wrap="square" rtlCol="0">
            <a:spAutoFit/>
          </a:bodyPr>
          <a:lstStyle/>
          <a:p>
            <a:pPr algn="just"/>
            <a:r>
              <a:rPr lang="es-MX" dirty="0" smtClean="0"/>
              <a:t>Se </a:t>
            </a:r>
            <a:r>
              <a:rPr lang="es-MX" dirty="0"/>
              <a:t>asume </a:t>
            </a:r>
            <a:r>
              <a:rPr lang="es-MX" dirty="0">
                <a:solidFill>
                  <a:srgbClr val="FFC000"/>
                </a:solidFill>
              </a:rPr>
              <a:t>que  la educación es la condición de </a:t>
            </a:r>
            <a:r>
              <a:rPr lang="es-MX" dirty="0"/>
              <a:t>posibilidad de </a:t>
            </a:r>
            <a:r>
              <a:rPr lang="es-MX" dirty="0">
                <a:solidFill>
                  <a:srgbClr val="FFC000"/>
                </a:solidFill>
              </a:rPr>
              <a:t>una nueva conciencia </a:t>
            </a:r>
            <a:r>
              <a:rPr lang="es-MX" dirty="0"/>
              <a:t>desde donde se permita una percepción más enriquecida de la </a:t>
            </a:r>
            <a:r>
              <a:rPr lang="es-MX" dirty="0" smtClean="0"/>
              <a:t>realidad, que </a:t>
            </a:r>
            <a:r>
              <a:rPr lang="es-MX" dirty="0"/>
              <a:t>mueva a la decisión y a la acción transformadora y creativa de la sociedad. </a:t>
            </a:r>
            <a:endParaRPr lang="es-MX" dirty="0" smtClean="0"/>
          </a:p>
          <a:p>
            <a:pPr algn="just"/>
            <a:endParaRPr lang="es-MX" dirty="0"/>
          </a:p>
          <a:p>
            <a:pPr algn="just"/>
            <a:endParaRPr lang="es-MX" dirty="0" smtClean="0"/>
          </a:p>
          <a:p>
            <a:pPr algn="just"/>
            <a:endParaRPr lang="es-MX" dirty="0"/>
          </a:p>
          <a:p>
            <a:pPr algn="just"/>
            <a:r>
              <a:rPr lang="es-MX" dirty="0"/>
              <a:t>La educación está ligada intrínsecamente al tiempo vivido, y en este sentido, </a:t>
            </a:r>
            <a:r>
              <a:rPr lang="es-MX" dirty="0">
                <a:solidFill>
                  <a:srgbClr val="FFC000"/>
                </a:solidFill>
              </a:rPr>
              <a:t>es imprescindible que a través de la educación el alumno sepa más de sí mismo y del mundo</a:t>
            </a:r>
            <a:r>
              <a:rPr lang="es-MX" dirty="0"/>
              <a:t>. </a:t>
            </a:r>
          </a:p>
          <a:p>
            <a:pPr algn="just"/>
            <a:endParaRPr lang="es-MX"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Consideraciones finales</a:t>
            </a:r>
            <a:endParaRPr lang="es-MX" dirty="0"/>
          </a:p>
        </p:txBody>
      </p:sp>
      <p:sp>
        <p:nvSpPr>
          <p:cNvPr id="5" name="4 CuadroTexto"/>
          <p:cNvSpPr txBox="1"/>
          <p:nvPr/>
        </p:nvSpPr>
        <p:spPr>
          <a:xfrm>
            <a:off x="395536" y="2276872"/>
            <a:ext cx="4608512" cy="4093428"/>
          </a:xfrm>
          <a:prstGeom prst="rect">
            <a:avLst/>
          </a:prstGeom>
          <a:noFill/>
        </p:spPr>
        <p:txBody>
          <a:bodyPr wrap="square" rtlCol="0">
            <a:spAutoFit/>
          </a:bodyPr>
          <a:lstStyle/>
          <a:p>
            <a:pPr algn="just"/>
            <a:r>
              <a:rPr lang="es-MX" sz="2000" dirty="0" smtClean="0"/>
              <a:t>La educación cívica y ética debe orientarse fundamentalmente </a:t>
            </a:r>
            <a:r>
              <a:rPr lang="es-MX" sz="2000" dirty="0"/>
              <a:t>en torno a la necesidad de </a:t>
            </a:r>
            <a:r>
              <a:rPr lang="es-MX" sz="2000" dirty="0">
                <a:solidFill>
                  <a:srgbClr val="FFC000"/>
                </a:solidFill>
              </a:rPr>
              <a:t>ofrecer a los estudiantes elementos para la construcción de una identidad personal, social y ciudadana; al mismo tiempo proporcionar la adquisición de una conciencia crítica y propositiva</a:t>
            </a:r>
            <a:r>
              <a:rPr lang="es-MX" sz="2000" dirty="0"/>
              <a:t> sobre los problemas que enfrentan las sociedades contemporáneas en el entorno mediato e inmediato </a:t>
            </a:r>
          </a:p>
          <a:p>
            <a:pPr algn="just"/>
            <a:endParaRPr lang="es-MX" sz="2000" dirty="0"/>
          </a:p>
        </p:txBody>
      </p:sp>
      <p:pic>
        <p:nvPicPr>
          <p:cNvPr id="79878" name="Picture 6" descr="Resultado de imagen para civismo etica"/>
          <p:cNvPicPr>
            <a:picLocks noChangeAspect="1" noChangeArrowheads="1"/>
          </p:cNvPicPr>
          <p:nvPr/>
        </p:nvPicPr>
        <p:blipFill>
          <a:blip r:embed="rId2" cstate="print"/>
          <a:srcRect/>
          <a:stretch>
            <a:fillRect/>
          </a:stretch>
        </p:blipFill>
        <p:spPr bwMode="auto">
          <a:xfrm>
            <a:off x="5148064" y="1988840"/>
            <a:ext cx="3456382" cy="2304256"/>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Consideraciones Finales</a:t>
            </a:r>
            <a:endParaRPr lang="es-MX" dirty="0"/>
          </a:p>
        </p:txBody>
      </p:sp>
      <p:sp>
        <p:nvSpPr>
          <p:cNvPr id="3" name="2 Rectángulo"/>
          <p:cNvSpPr/>
          <p:nvPr/>
        </p:nvSpPr>
        <p:spPr>
          <a:xfrm>
            <a:off x="683568" y="1988840"/>
            <a:ext cx="4572000" cy="3416320"/>
          </a:xfrm>
          <a:prstGeom prst="rect">
            <a:avLst/>
          </a:prstGeom>
        </p:spPr>
        <p:txBody>
          <a:bodyPr>
            <a:spAutoFit/>
          </a:bodyPr>
          <a:lstStyle/>
          <a:p>
            <a:pPr algn="just" fontAlgn="t"/>
            <a:r>
              <a:rPr lang="es-MX" dirty="0"/>
              <a:t>Aunque el conocimiento cívico no conduce necesariamente a la participación ciudadana, los dos están interrelacionados (</a:t>
            </a:r>
            <a:r>
              <a:rPr lang="es-MX" dirty="0" err="1"/>
              <a:t>Galston</a:t>
            </a:r>
            <a:r>
              <a:rPr lang="es-MX" dirty="0"/>
              <a:t>, 2001). Si los estudiantes están bien informados acerca de los valores y procesos que intervienen en los gobiernos democráticos, es más probable que van a participar en una u otra forma en la vida política (por ejemplo, unirse a un partido político, votación, organizar iniciativas cívicas en sus comunidades).</a:t>
            </a:r>
          </a:p>
        </p:txBody>
      </p:sp>
      <p:pic>
        <p:nvPicPr>
          <p:cNvPr id="4" name="Picture 4" descr="Resultado de imagen para educación cívica y ética"/>
          <p:cNvPicPr>
            <a:picLocks noChangeAspect="1" noChangeArrowheads="1"/>
          </p:cNvPicPr>
          <p:nvPr/>
        </p:nvPicPr>
        <p:blipFill>
          <a:blip r:embed="rId2" cstate="print"/>
          <a:srcRect/>
          <a:stretch>
            <a:fillRect/>
          </a:stretch>
        </p:blipFill>
        <p:spPr bwMode="auto">
          <a:xfrm>
            <a:off x="5364088" y="2780928"/>
            <a:ext cx="3399483" cy="3384376"/>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Consideraciones Finales</a:t>
            </a:r>
            <a:endParaRPr lang="es-MX" dirty="0"/>
          </a:p>
        </p:txBody>
      </p:sp>
      <p:sp>
        <p:nvSpPr>
          <p:cNvPr id="3" name="2 Rectángulo"/>
          <p:cNvSpPr/>
          <p:nvPr/>
        </p:nvSpPr>
        <p:spPr>
          <a:xfrm>
            <a:off x="3923928" y="1700808"/>
            <a:ext cx="4572000" cy="4154984"/>
          </a:xfrm>
          <a:prstGeom prst="rect">
            <a:avLst/>
          </a:prstGeom>
        </p:spPr>
        <p:txBody>
          <a:bodyPr>
            <a:spAutoFit/>
          </a:bodyPr>
          <a:lstStyle/>
          <a:p>
            <a:pPr algn="just"/>
            <a:r>
              <a:rPr lang="es-MX" sz="2400" dirty="0"/>
              <a:t>Lo opuesto también parece ser cierto; es decir, el conocimiento cívico es el resultado de la participación en la vida cívica. Si los estudiantes no tienen un interés vital en los gobiernos democráticos, qué motivación pueden tener para adquirir conocimiento </a:t>
            </a:r>
            <a:r>
              <a:rPr lang="es-MX" sz="2400" dirty="0" smtClean="0"/>
              <a:t>cívico.</a:t>
            </a:r>
          </a:p>
          <a:p>
            <a:pPr algn="just"/>
            <a:endParaRPr lang="es-MX" sz="2400" dirty="0"/>
          </a:p>
        </p:txBody>
      </p:sp>
      <p:pic>
        <p:nvPicPr>
          <p:cNvPr id="80898" name="Picture 2" descr="Resultado de imagen para civismo etica jovenes sociedad"/>
          <p:cNvPicPr>
            <a:picLocks noChangeAspect="1" noChangeArrowheads="1"/>
          </p:cNvPicPr>
          <p:nvPr/>
        </p:nvPicPr>
        <p:blipFill>
          <a:blip r:embed="rId2" cstate="print"/>
          <a:srcRect/>
          <a:stretch>
            <a:fillRect/>
          </a:stretch>
        </p:blipFill>
        <p:spPr bwMode="auto">
          <a:xfrm>
            <a:off x="179512" y="2564904"/>
            <a:ext cx="3629406" cy="226199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Educación Cívica y Ética 1993</a:t>
            </a:r>
            <a:endParaRPr lang="es-MX" dirty="0"/>
          </a:p>
        </p:txBody>
      </p:sp>
      <p:sp>
        <p:nvSpPr>
          <p:cNvPr id="3" name="2 Marcador de contenido"/>
          <p:cNvSpPr>
            <a:spLocks noGrp="1"/>
          </p:cNvSpPr>
          <p:nvPr>
            <p:ph idx="1"/>
          </p:nvPr>
        </p:nvSpPr>
        <p:spPr>
          <a:xfrm>
            <a:off x="318655" y="1614055"/>
            <a:ext cx="4558145" cy="4525963"/>
          </a:xfrm>
        </p:spPr>
        <p:txBody>
          <a:bodyPr/>
          <a:lstStyle/>
          <a:p>
            <a:pPr algn="just"/>
            <a:r>
              <a:rPr lang="es-MX" sz="2400" dirty="0" smtClean="0"/>
              <a:t>Entre los propósitos se pretendía que los alumnos </a:t>
            </a:r>
            <a:r>
              <a:rPr lang="es-MX" sz="2400" dirty="0" smtClean="0">
                <a:solidFill>
                  <a:srgbClr val="FFC000"/>
                </a:solidFill>
              </a:rPr>
              <a:t>adquirieran elementos de formación ciudadana que posibiliten su participación reflexiva y respetuosa para la convivencia social </a:t>
            </a:r>
            <a:r>
              <a:rPr lang="es-MX" sz="2400" dirty="0" smtClean="0"/>
              <a:t>a partir del conocimiento y práctica de los valores fundamentales en el marco de un nuevo modelo económico. </a:t>
            </a:r>
          </a:p>
          <a:p>
            <a:pPr algn="just"/>
            <a:endParaRPr lang="es-MX" sz="2400" dirty="0"/>
          </a:p>
        </p:txBody>
      </p:sp>
      <p:pic>
        <p:nvPicPr>
          <p:cNvPr id="6146" name="Picture 2" descr="Resultado de imagen para educación cívica y ética"/>
          <p:cNvPicPr>
            <a:picLocks noChangeAspect="1" noChangeArrowheads="1"/>
          </p:cNvPicPr>
          <p:nvPr/>
        </p:nvPicPr>
        <p:blipFill>
          <a:blip r:embed="rId2" cstate="print"/>
          <a:srcRect/>
          <a:stretch>
            <a:fillRect/>
          </a:stretch>
        </p:blipFill>
        <p:spPr bwMode="auto">
          <a:xfrm>
            <a:off x="5347854" y="1792721"/>
            <a:ext cx="3167680" cy="4137025"/>
          </a:xfrm>
          <a:prstGeom prst="rect">
            <a:avLst/>
          </a:prstGeom>
          <a:noFill/>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Educación Cívica y Ética 1999</a:t>
            </a:r>
            <a:endParaRPr lang="es-MX" dirty="0"/>
          </a:p>
        </p:txBody>
      </p:sp>
      <p:sp>
        <p:nvSpPr>
          <p:cNvPr id="3" name="2 Marcador de contenido"/>
          <p:cNvSpPr>
            <a:spLocks noGrp="1"/>
          </p:cNvSpPr>
          <p:nvPr>
            <p:ph idx="1"/>
          </p:nvPr>
        </p:nvSpPr>
        <p:spPr>
          <a:xfrm>
            <a:off x="3491346" y="1849581"/>
            <a:ext cx="5237018" cy="4525963"/>
          </a:xfrm>
        </p:spPr>
        <p:txBody>
          <a:bodyPr>
            <a:normAutofit lnSpcReduction="10000"/>
          </a:bodyPr>
          <a:lstStyle/>
          <a:p>
            <a:pPr algn="just"/>
            <a:r>
              <a:rPr lang="es-MX" sz="2400" dirty="0" smtClean="0"/>
              <a:t>Desde </a:t>
            </a:r>
            <a:r>
              <a:rPr lang="es-MX" sz="2400" dirty="0" smtClean="0">
                <a:solidFill>
                  <a:srgbClr val="FFC000"/>
                </a:solidFill>
              </a:rPr>
              <a:t>1999</a:t>
            </a:r>
            <a:r>
              <a:rPr lang="es-MX" sz="2400" dirty="0" smtClean="0"/>
              <a:t> los programas de Formación Cívica y Ética </a:t>
            </a:r>
            <a:r>
              <a:rPr lang="es-MX" sz="2400" dirty="0" smtClean="0">
                <a:solidFill>
                  <a:srgbClr val="FFC000"/>
                </a:solidFill>
              </a:rPr>
              <a:t>introdujeron la reflexión ética como un contenido explícito en el </a:t>
            </a:r>
            <a:r>
              <a:rPr lang="es-MX" sz="2400" dirty="0" err="1" smtClean="0">
                <a:solidFill>
                  <a:srgbClr val="FFC000"/>
                </a:solidFill>
              </a:rPr>
              <a:t>curriculum</a:t>
            </a:r>
            <a:r>
              <a:rPr lang="es-MX" sz="2400" dirty="0" smtClean="0"/>
              <a:t> de la secundaria y como complemento del civismo que se venía impartiendo en este nivel desde 1993. Esto fue determinante en los nuevos planes de estudio de la asignatura en </a:t>
            </a:r>
            <a:r>
              <a:rPr lang="es-MX" sz="2400" dirty="0" smtClean="0">
                <a:solidFill>
                  <a:srgbClr val="FFC000"/>
                </a:solidFill>
              </a:rPr>
              <a:t>Educación Secundaria (2006), y la Educación Primaria (2008)</a:t>
            </a:r>
            <a:endParaRPr lang="es-MX" sz="2400" dirty="0">
              <a:solidFill>
                <a:srgbClr val="FFC000"/>
              </a:solidFill>
            </a:endParaRPr>
          </a:p>
        </p:txBody>
      </p:sp>
      <p:pic>
        <p:nvPicPr>
          <p:cNvPr id="5124" name="Picture 4" descr="Resultado de imagen para educación cívica y ética"/>
          <p:cNvPicPr>
            <a:picLocks noChangeAspect="1" noChangeArrowheads="1"/>
          </p:cNvPicPr>
          <p:nvPr/>
        </p:nvPicPr>
        <p:blipFill>
          <a:blip r:embed="rId2" cstate="print"/>
          <a:srcRect/>
          <a:stretch>
            <a:fillRect/>
          </a:stretch>
        </p:blipFill>
        <p:spPr bwMode="auto">
          <a:xfrm>
            <a:off x="346363" y="1930255"/>
            <a:ext cx="2965665" cy="3888654"/>
          </a:xfrm>
          <a:prstGeom prst="rect">
            <a:avLst/>
          </a:prstGeom>
          <a:noFill/>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Educación Cívica y Ética en Educación Básica</a:t>
            </a:r>
            <a:endParaRPr lang="es-MX" dirty="0"/>
          </a:p>
        </p:txBody>
      </p:sp>
      <p:pic>
        <p:nvPicPr>
          <p:cNvPr id="2050" name="Picture 2"/>
          <p:cNvPicPr>
            <a:picLocks noGrp="1" noChangeAspect="1" noChangeArrowheads="1"/>
          </p:cNvPicPr>
          <p:nvPr>
            <p:ph idx="1"/>
          </p:nvPr>
        </p:nvPicPr>
        <p:blipFill>
          <a:blip r:embed="rId2" cstate="print"/>
          <a:srcRect l="14891" t="40560" r="39502" b="20258"/>
          <a:stretch>
            <a:fillRect/>
          </a:stretch>
        </p:blipFill>
        <p:spPr bwMode="auto">
          <a:xfrm>
            <a:off x="678871" y="1745671"/>
            <a:ext cx="7578437" cy="3660529"/>
          </a:xfrm>
          <a:prstGeom prst="rect">
            <a:avLst/>
          </a:prstGeom>
          <a:noFill/>
          <a:ln w="9525">
            <a:noFill/>
            <a:miter lim="800000"/>
            <a:headEnd/>
            <a:tailEnd/>
          </a:ln>
        </p:spPr>
      </p:pic>
      <p:sp>
        <p:nvSpPr>
          <p:cNvPr id="5" name="4 CuadroTexto"/>
          <p:cNvSpPr txBox="1"/>
          <p:nvPr/>
        </p:nvSpPr>
        <p:spPr>
          <a:xfrm>
            <a:off x="6165273" y="5860473"/>
            <a:ext cx="2521527" cy="369332"/>
          </a:xfrm>
          <a:prstGeom prst="rect">
            <a:avLst/>
          </a:prstGeom>
          <a:noFill/>
        </p:spPr>
        <p:txBody>
          <a:bodyPr wrap="square" rtlCol="0">
            <a:spAutoFit/>
          </a:bodyPr>
          <a:lstStyle/>
          <a:p>
            <a:pPr algn="ctr"/>
            <a:r>
              <a:rPr lang="es-MX" dirty="0" smtClean="0"/>
              <a:t>SEP (2011)</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Educación Cívica y Ética desde el enfoque basado en Competencias</a:t>
            </a:r>
            <a:endParaRPr lang="es-MX" dirty="0"/>
          </a:p>
        </p:txBody>
      </p:sp>
      <p:sp>
        <p:nvSpPr>
          <p:cNvPr id="3" name="2 Marcador de contenido"/>
          <p:cNvSpPr>
            <a:spLocks noGrp="1"/>
          </p:cNvSpPr>
          <p:nvPr>
            <p:ph idx="1"/>
          </p:nvPr>
        </p:nvSpPr>
        <p:spPr>
          <a:xfrm>
            <a:off x="429491" y="1808018"/>
            <a:ext cx="8229600" cy="4525963"/>
          </a:xfrm>
        </p:spPr>
        <p:txBody>
          <a:bodyPr>
            <a:normAutofit fontScale="92500" lnSpcReduction="20000"/>
          </a:bodyPr>
          <a:lstStyle/>
          <a:p>
            <a:pPr algn="just"/>
            <a:r>
              <a:rPr lang="es-MX" dirty="0" smtClean="0"/>
              <a:t>La formación cívica y ética se concibe como un </a:t>
            </a:r>
            <a:r>
              <a:rPr lang="es-MX" dirty="0" smtClean="0">
                <a:solidFill>
                  <a:srgbClr val="FFC000"/>
                </a:solidFill>
              </a:rPr>
              <a:t>conjunto de experiencias organizadas y sistemáticas</a:t>
            </a:r>
            <a:r>
              <a:rPr lang="es-MX" dirty="0" smtClean="0"/>
              <a:t>, a través de las cuales se brinda a los estudiantes la oportunidad de </a:t>
            </a:r>
            <a:r>
              <a:rPr lang="es-MX" dirty="0" smtClean="0">
                <a:solidFill>
                  <a:srgbClr val="FFC000"/>
                </a:solidFill>
              </a:rPr>
              <a:t>desarrollar herramientas para enfrentar los retos de una sociedad dinámica y compleja </a:t>
            </a:r>
            <a:r>
              <a:rPr lang="es-MX" dirty="0" smtClean="0"/>
              <a:t>misma </a:t>
            </a:r>
            <a:r>
              <a:rPr lang="es-MX" dirty="0" smtClean="0"/>
              <a:t>que demanda de sus integrantes la capacidad para </a:t>
            </a:r>
            <a:r>
              <a:rPr lang="es-MX" dirty="0" smtClean="0">
                <a:solidFill>
                  <a:srgbClr val="FFC000"/>
                </a:solidFill>
              </a:rPr>
              <a:t>actuar libre y responsablemente</a:t>
            </a:r>
            <a:r>
              <a:rPr lang="es-MX" dirty="0" smtClean="0"/>
              <a:t> en asuntos relacionados con su desarrollo personal y con el mejoramiento de la vida social. </a:t>
            </a:r>
            <a:endParaRPr lang="es-MX"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Competencias Cívicas y Éticas</a:t>
            </a:r>
            <a:endParaRPr lang="es-MX" dirty="0"/>
          </a:p>
        </p:txBody>
      </p:sp>
      <p:cxnSp>
        <p:nvCxnSpPr>
          <p:cNvPr id="7" name="6 Conector recto de flecha"/>
          <p:cNvCxnSpPr/>
          <p:nvPr/>
        </p:nvCxnSpPr>
        <p:spPr>
          <a:xfrm flipV="1">
            <a:off x="637309" y="1717964"/>
            <a:ext cx="7384473" cy="223058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 name="8 Conector recto de flecha"/>
          <p:cNvCxnSpPr/>
          <p:nvPr/>
        </p:nvCxnSpPr>
        <p:spPr>
          <a:xfrm>
            <a:off x="623454" y="3948546"/>
            <a:ext cx="7481455" cy="253538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6" name="15 CuadroTexto"/>
          <p:cNvSpPr txBox="1"/>
          <p:nvPr/>
        </p:nvSpPr>
        <p:spPr>
          <a:xfrm>
            <a:off x="969819" y="2909454"/>
            <a:ext cx="1981200" cy="369332"/>
          </a:xfrm>
          <a:prstGeom prst="rect">
            <a:avLst/>
          </a:prstGeom>
          <a:noFill/>
        </p:spPr>
        <p:txBody>
          <a:bodyPr wrap="square" rtlCol="0">
            <a:spAutoFit/>
          </a:bodyPr>
          <a:lstStyle/>
          <a:p>
            <a:pPr algn="ctr"/>
            <a:r>
              <a:rPr lang="es-MX" dirty="0" smtClean="0">
                <a:solidFill>
                  <a:srgbClr val="FFC000"/>
                </a:solidFill>
              </a:rPr>
              <a:t>Persona</a:t>
            </a:r>
          </a:p>
        </p:txBody>
      </p:sp>
      <p:sp>
        <p:nvSpPr>
          <p:cNvPr id="17" name="16 CuadroTexto"/>
          <p:cNvSpPr txBox="1"/>
          <p:nvPr/>
        </p:nvSpPr>
        <p:spPr>
          <a:xfrm>
            <a:off x="3463636" y="2189018"/>
            <a:ext cx="1593273" cy="369332"/>
          </a:xfrm>
          <a:prstGeom prst="rect">
            <a:avLst/>
          </a:prstGeom>
          <a:noFill/>
        </p:spPr>
        <p:txBody>
          <a:bodyPr wrap="square" rtlCol="0">
            <a:spAutoFit/>
          </a:bodyPr>
          <a:lstStyle/>
          <a:p>
            <a:pPr algn="ctr"/>
            <a:r>
              <a:rPr lang="es-MX" dirty="0" smtClean="0">
                <a:solidFill>
                  <a:srgbClr val="FFC000"/>
                </a:solidFill>
              </a:rPr>
              <a:t>Ética</a:t>
            </a:r>
          </a:p>
        </p:txBody>
      </p:sp>
      <p:sp>
        <p:nvSpPr>
          <p:cNvPr id="18" name="17 CuadroTexto"/>
          <p:cNvSpPr txBox="1"/>
          <p:nvPr/>
        </p:nvSpPr>
        <p:spPr>
          <a:xfrm>
            <a:off x="5694218" y="1523999"/>
            <a:ext cx="1593273" cy="369332"/>
          </a:xfrm>
          <a:prstGeom prst="rect">
            <a:avLst/>
          </a:prstGeom>
          <a:noFill/>
        </p:spPr>
        <p:txBody>
          <a:bodyPr wrap="square" rtlCol="0">
            <a:spAutoFit/>
          </a:bodyPr>
          <a:lstStyle/>
          <a:p>
            <a:pPr algn="ctr"/>
            <a:r>
              <a:rPr lang="es-MX" dirty="0" smtClean="0">
                <a:solidFill>
                  <a:srgbClr val="FFC000"/>
                </a:solidFill>
              </a:rPr>
              <a:t>Ciudadanía</a:t>
            </a:r>
          </a:p>
        </p:txBody>
      </p:sp>
      <p:sp>
        <p:nvSpPr>
          <p:cNvPr id="20" name="19 CuadroTexto"/>
          <p:cNvSpPr txBox="1"/>
          <p:nvPr/>
        </p:nvSpPr>
        <p:spPr>
          <a:xfrm>
            <a:off x="1537854" y="3629890"/>
            <a:ext cx="1981200" cy="523220"/>
          </a:xfrm>
          <a:prstGeom prst="rect">
            <a:avLst/>
          </a:prstGeom>
          <a:noFill/>
        </p:spPr>
        <p:txBody>
          <a:bodyPr wrap="square" rtlCol="0">
            <a:spAutoFit/>
          </a:bodyPr>
          <a:lstStyle/>
          <a:p>
            <a:pPr algn="ctr"/>
            <a:r>
              <a:rPr lang="es-MX" sz="1400" dirty="0" smtClean="0"/>
              <a:t>Conocimiento y cuidado de sí mismo</a:t>
            </a:r>
          </a:p>
        </p:txBody>
      </p:sp>
      <p:sp>
        <p:nvSpPr>
          <p:cNvPr id="22" name="21 Rectángulo"/>
          <p:cNvSpPr/>
          <p:nvPr/>
        </p:nvSpPr>
        <p:spPr>
          <a:xfrm>
            <a:off x="3671455" y="3008991"/>
            <a:ext cx="2521527" cy="1815882"/>
          </a:xfrm>
          <a:prstGeom prst="rect">
            <a:avLst/>
          </a:prstGeom>
        </p:spPr>
        <p:txBody>
          <a:bodyPr wrap="square">
            <a:spAutoFit/>
          </a:bodyPr>
          <a:lstStyle/>
          <a:p>
            <a:r>
              <a:rPr lang="es-MX" sz="1400" dirty="0" smtClean="0"/>
              <a:t>Autorregulación y ejercicio responsable de la libertad </a:t>
            </a:r>
          </a:p>
          <a:p>
            <a:endParaRPr lang="es-MX" sz="1400" dirty="0" smtClean="0"/>
          </a:p>
          <a:p>
            <a:r>
              <a:rPr lang="es-MX" sz="1400" dirty="0" smtClean="0"/>
              <a:t>Respeto y valoración de la diversidad </a:t>
            </a:r>
          </a:p>
          <a:p>
            <a:endParaRPr lang="es-MX" sz="1400" dirty="0" smtClean="0"/>
          </a:p>
          <a:p>
            <a:r>
              <a:rPr lang="es-MX" sz="1400" dirty="0" smtClean="0"/>
              <a:t>Manejo y resolución de conflictos </a:t>
            </a:r>
            <a:endParaRPr lang="es-MX" sz="1400" dirty="0"/>
          </a:p>
        </p:txBody>
      </p:sp>
      <p:sp>
        <p:nvSpPr>
          <p:cNvPr id="31" name="30 Rectángulo"/>
          <p:cNvSpPr/>
          <p:nvPr/>
        </p:nvSpPr>
        <p:spPr>
          <a:xfrm>
            <a:off x="6137565" y="2523944"/>
            <a:ext cx="1995054" cy="4616648"/>
          </a:xfrm>
          <a:prstGeom prst="rect">
            <a:avLst/>
          </a:prstGeom>
        </p:spPr>
        <p:txBody>
          <a:bodyPr wrap="square">
            <a:spAutoFit/>
          </a:bodyPr>
          <a:lstStyle/>
          <a:p>
            <a:pPr algn="just"/>
            <a:r>
              <a:rPr lang="es-MX" sz="1400" dirty="0" smtClean="0"/>
              <a:t>Sentido de pertenencia a la comunidad, a la Nación y a la humanidad</a:t>
            </a:r>
          </a:p>
          <a:p>
            <a:pPr algn="just"/>
            <a:endParaRPr lang="es-MX" sz="1400" dirty="0" smtClean="0"/>
          </a:p>
          <a:p>
            <a:pPr algn="just"/>
            <a:r>
              <a:rPr lang="es-MX" sz="1400" dirty="0" smtClean="0"/>
              <a:t>Participación social y política </a:t>
            </a:r>
          </a:p>
          <a:p>
            <a:pPr algn="just"/>
            <a:endParaRPr lang="es-MX" sz="1400" dirty="0" smtClean="0"/>
          </a:p>
          <a:p>
            <a:pPr algn="just"/>
            <a:r>
              <a:rPr lang="es-MX" sz="1400" dirty="0" smtClean="0"/>
              <a:t>Apego a la legalidad y sentido de justicia </a:t>
            </a:r>
          </a:p>
          <a:p>
            <a:pPr algn="just"/>
            <a:endParaRPr lang="es-MX" sz="1400" dirty="0" smtClean="0"/>
          </a:p>
          <a:p>
            <a:pPr algn="just"/>
            <a:r>
              <a:rPr lang="es-MX" sz="1400" dirty="0" smtClean="0"/>
              <a:t>Comprensión y aprecio por la democracia </a:t>
            </a:r>
          </a:p>
          <a:p>
            <a:pPr algn="just"/>
            <a:endParaRPr lang="es-MX" sz="1400" dirty="0" smtClean="0"/>
          </a:p>
          <a:p>
            <a:pPr algn="just"/>
            <a:endParaRPr lang="es-MX" sz="1400" dirty="0" smtClean="0"/>
          </a:p>
          <a:p>
            <a:pPr algn="just"/>
            <a:endParaRPr lang="es-MX" sz="1400" dirty="0" smtClean="0"/>
          </a:p>
          <a:p>
            <a:pPr algn="just"/>
            <a:endParaRPr lang="es-MX" sz="1400" dirty="0" smtClean="0"/>
          </a:p>
          <a:p>
            <a:pPr algn="just"/>
            <a:endParaRPr lang="es-MX" sz="1400" dirty="0" smtClean="0"/>
          </a:p>
          <a:p>
            <a:pPr algn="just"/>
            <a:r>
              <a:rPr lang="es-MX" sz="1400" dirty="0" smtClean="0"/>
              <a:t> </a:t>
            </a:r>
            <a:endParaRPr lang="es-MX" sz="1400" dirty="0"/>
          </a:p>
        </p:txBody>
      </p:sp>
      <p:cxnSp>
        <p:nvCxnSpPr>
          <p:cNvPr id="34" name="33 Conector recto"/>
          <p:cNvCxnSpPr/>
          <p:nvPr/>
        </p:nvCxnSpPr>
        <p:spPr>
          <a:xfrm flipH="1">
            <a:off x="8368145" y="1856509"/>
            <a:ext cx="13855" cy="4336473"/>
          </a:xfrm>
          <a:prstGeom prst="line">
            <a:avLst/>
          </a:prstGeom>
          <a:ln>
            <a:solidFill>
              <a:schemeClr val="accent2"/>
            </a:solidFill>
          </a:ln>
        </p:spPr>
        <p:style>
          <a:lnRef idx="3">
            <a:schemeClr val="accent1"/>
          </a:lnRef>
          <a:fillRef idx="0">
            <a:schemeClr val="accent1"/>
          </a:fillRef>
          <a:effectRef idx="2">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Ámbitos de la Formación Cívica y Ética </a:t>
            </a:r>
            <a:endParaRPr lang="es-MX" dirty="0"/>
          </a:p>
        </p:txBody>
      </p:sp>
      <p:graphicFrame>
        <p:nvGraphicFramePr>
          <p:cNvPr id="5" name="4 Diagrama"/>
          <p:cNvGraphicFramePr/>
          <p:nvPr/>
        </p:nvGraphicFramePr>
        <p:xfrm>
          <a:off x="443345" y="1620980"/>
          <a:ext cx="7924801" cy="4558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undición">
  <a:themeElements>
    <a:clrScheme name="Fundición">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undición">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undición">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105</TotalTime>
  <Words>1988</Words>
  <Application>Microsoft Office PowerPoint</Application>
  <PresentationFormat>Presentación en pantalla (4:3)</PresentationFormat>
  <Paragraphs>182</Paragraphs>
  <Slides>39</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39</vt:i4>
      </vt:variant>
    </vt:vector>
  </HeadingPairs>
  <TitlesOfParts>
    <vt:vector size="44" baseType="lpstr">
      <vt:lpstr>Calibri</vt:lpstr>
      <vt:lpstr>Rockwell</vt:lpstr>
      <vt:lpstr>Wingdings</vt:lpstr>
      <vt:lpstr>Wingdings 2</vt:lpstr>
      <vt:lpstr>Fundición</vt:lpstr>
      <vt:lpstr>  ¿Puede la Educación Cívica que se imparte en nuestras escuelas, sentar bases firmes para formar los ciudadanos que México necesita? </vt:lpstr>
      <vt:lpstr>Antecedentes</vt:lpstr>
      <vt:lpstr>Educación Cívica y Ética</vt:lpstr>
      <vt:lpstr>Educación Cívica y Ética 1993</vt:lpstr>
      <vt:lpstr>Educación Cívica y Ética 1999</vt:lpstr>
      <vt:lpstr>Educación Cívica y Ética en Educación Básica</vt:lpstr>
      <vt:lpstr>Educación Cívica y Ética desde el enfoque basado en Competencias</vt:lpstr>
      <vt:lpstr>Competencias Cívicas y Éticas</vt:lpstr>
      <vt:lpstr>Ámbitos de la Formación Cívica y Ética </vt:lpstr>
      <vt:lpstr>Resultados de pruebas nacionales e internacionales</vt:lpstr>
      <vt:lpstr>Prueba Enlace “Formación cívica y ética” 2013</vt:lpstr>
      <vt:lpstr>Prueba Enlace “Formación cívica y ética” 2013</vt:lpstr>
      <vt:lpstr>Prueba Excale “Formación cívica y ética” 2009-2010</vt:lpstr>
      <vt:lpstr>Prueba ICCS “Formación cívica y ética” 2009</vt:lpstr>
      <vt:lpstr>Prueba ICCS “Formación cívica y ética” 2009</vt:lpstr>
      <vt:lpstr>Marco Conceptual</vt:lpstr>
      <vt:lpstr>La Formación Cívica y Ética</vt:lpstr>
      <vt:lpstr>La Formación Cívica y Ética</vt:lpstr>
      <vt:lpstr>La Formación Cívica y Ética</vt:lpstr>
      <vt:lpstr>La identidad Moral</vt:lpstr>
      <vt:lpstr>La identidad Moral</vt:lpstr>
      <vt:lpstr>La autoridad</vt:lpstr>
      <vt:lpstr>El ejercicio de la Autoridad</vt:lpstr>
      <vt:lpstr>Tipos de Autoridad</vt:lpstr>
      <vt:lpstr>Presentación de PowerPoint</vt:lpstr>
      <vt:lpstr>Método</vt:lpstr>
      <vt:lpstr>Método</vt:lpstr>
      <vt:lpstr>Método</vt:lpstr>
      <vt:lpstr>Presentación de PowerPoint</vt:lpstr>
      <vt:lpstr>RESULTADOS</vt:lpstr>
      <vt:lpstr>RESULTADOS</vt:lpstr>
      <vt:lpstr>RESULTADOS</vt:lpstr>
      <vt:lpstr>Conclusiones</vt:lpstr>
      <vt:lpstr>Consideraciones Finales</vt:lpstr>
      <vt:lpstr>Consideraciones Finales</vt:lpstr>
      <vt:lpstr>Consideraciones Finales</vt:lpstr>
      <vt:lpstr>Consideraciones finales</vt:lpstr>
      <vt:lpstr>Consideraciones Finales</vt:lpstr>
      <vt:lpstr>Consideraciones Finales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BENILDE</dc:creator>
  <cp:lastModifiedBy>Benilde</cp:lastModifiedBy>
  <cp:revision>13</cp:revision>
  <dcterms:created xsi:type="dcterms:W3CDTF">2015-10-16T18:14:59Z</dcterms:created>
  <dcterms:modified xsi:type="dcterms:W3CDTF">2015-10-16T21:46:19Z</dcterms:modified>
</cp:coreProperties>
</file>