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73" r:id="rId5"/>
    <p:sldId id="262" r:id="rId6"/>
    <p:sldId id="265" r:id="rId7"/>
    <p:sldId id="266" r:id="rId8"/>
    <p:sldId id="267" r:id="rId9"/>
    <p:sldId id="268" r:id="rId10"/>
    <p:sldId id="274" r:id="rId11"/>
    <p:sldId id="269" r:id="rId12"/>
    <p:sldId id="270" r:id="rId13"/>
    <p:sldId id="271" r:id="rId14"/>
    <p:sldId id="272" r:id="rId15"/>
    <p:sldId id="257" r:id="rId16"/>
    <p:sldId id="260" r:id="rId17"/>
  </p:sldIdLst>
  <p:sldSz cx="9144000" cy="6858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402-BA91-4FE8-916D-35A3F4AD1BB3}" type="datetimeFigureOut">
              <a:rPr lang="es-MX" smtClean="0"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97BD-E9C6-4B53-8B00-6D8BAB0E7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517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402-BA91-4FE8-916D-35A3F4AD1BB3}" type="datetimeFigureOut">
              <a:rPr lang="es-MX" smtClean="0"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97BD-E9C6-4B53-8B00-6D8BAB0E7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48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402-BA91-4FE8-916D-35A3F4AD1BB3}" type="datetimeFigureOut">
              <a:rPr lang="es-MX" smtClean="0"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97BD-E9C6-4B53-8B00-6D8BAB0E7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352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402-BA91-4FE8-916D-35A3F4AD1BB3}" type="datetimeFigureOut">
              <a:rPr lang="es-MX" smtClean="0"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97BD-E9C6-4B53-8B00-6D8BAB0E7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985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402-BA91-4FE8-916D-35A3F4AD1BB3}" type="datetimeFigureOut">
              <a:rPr lang="es-MX" smtClean="0"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97BD-E9C6-4B53-8B00-6D8BAB0E7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54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402-BA91-4FE8-916D-35A3F4AD1BB3}" type="datetimeFigureOut">
              <a:rPr lang="es-MX" smtClean="0"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97BD-E9C6-4B53-8B00-6D8BAB0E7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1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402-BA91-4FE8-916D-35A3F4AD1BB3}" type="datetimeFigureOut">
              <a:rPr lang="es-MX" smtClean="0"/>
              <a:t>14/08/2015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97BD-E9C6-4B53-8B00-6D8BAB0E7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077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402-BA91-4FE8-916D-35A3F4AD1BB3}" type="datetimeFigureOut">
              <a:rPr lang="es-MX" smtClean="0"/>
              <a:t>14/08/2015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97BD-E9C6-4B53-8B00-6D8BAB0E7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481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402-BA91-4FE8-916D-35A3F4AD1BB3}" type="datetimeFigureOut">
              <a:rPr lang="es-MX" smtClean="0"/>
              <a:t>14/08/2015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97BD-E9C6-4B53-8B00-6D8BAB0E7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277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402-BA91-4FE8-916D-35A3F4AD1BB3}" type="datetimeFigureOut">
              <a:rPr lang="es-MX" smtClean="0"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97BD-E9C6-4B53-8B00-6D8BAB0E7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9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402-BA91-4FE8-916D-35A3F4AD1BB3}" type="datetimeFigureOut">
              <a:rPr lang="es-MX" smtClean="0"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97BD-E9C6-4B53-8B00-6D8BAB0E7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452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3E402-BA91-4FE8-916D-35A3F4AD1BB3}" type="datetimeFigureOut">
              <a:rPr lang="es-MX" smtClean="0"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797BD-E9C6-4B53-8B00-6D8BAB0E7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39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77017"/>
            <a:ext cx="7772400" cy="201622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Seminario de Educación Superior de la UNAM</a:t>
            </a:r>
            <a:br>
              <a:rPr lang="es-MX" sz="3600" dirty="0" smtClean="0"/>
            </a:br>
            <a:r>
              <a:rPr lang="es-MX" sz="3600" dirty="0" smtClean="0"/>
              <a:t>IX </a:t>
            </a:r>
            <a:r>
              <a:rPr lang="es-MX" sz="3600" dirty="0" smtClean="0"/>
              <a:t>Curso Interinstitucional </a:t>
            </a:r>
            <a:r>
              <a:rPr lang="es-MX" sz="3600" dirty="0" smtClean="0"/>
              <a:t>(2015)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350" y="2433906"/>
            <a:ext cx="6045300" cy="397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67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MX" dirty="0"/>
              <a:t>Cursos Interinstitucionales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17788"/>
              </p:ext>
            </p:extLst>
          </p:nvPr>
        </p:nvGraphicFramePr>
        <p:xfrm>
          <a:off x="457200" y="1143000"/>
          <a:ext cx="8229600" cy="521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4480"/>
                <a:gridCol w="2880320"/>
                <a:gridCol w="1152128"/>
                <a:gridCol w="2962672"/>
              </a:tblGrid>
              <a:tr h="130302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Primer Curso 2007: La Educación Superior al Inicio del Siglo XXI</a:t>
                      </a:r>
                    </a:p>
                    <a:p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Quinto Curso 2011: Universidad y desarrollo nacional</a:t>
                      </a:r>
                    </a:p>
                  </a:txBody>
                  <a:tcPr/>
                </a:tc>
              </a:tr>
              <a:tr h="130302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Segundo Curso 2008: La universidad pública en el México de hoy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Sexto Curso 2012: Problemas y debates actuales de la Educación Superior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  <a:tr h="130302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Tercer Curso 2009: El malestar de la Universidad</a:t>
                      </a:r>
                    </a:p>
                    <a:p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Séptimo Curso 2013: El compromiso social de la universidad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  <a:tr h="130302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Cuarto Curso 2010: Temas y problemas para construir la Universidad que falta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Octavo Curso 2014: Economía y política de</a:t>
                      </a:r>
                      <a:r>
                        <a:rPr lang="es-MX" baseline="0" dirty="0" smtClean="0"/>
                        <a:t> la educación superior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9" y="1219411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9" y="2571911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9" y="3865659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9" y="5190239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554" y="1219411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84101" y="2563276"/>
            <a:ext cx="951058" cy="95105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5554" y="3865659"/>
            <a:ext cx="952500" cy="9525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1867" y="5183689"/>
            <a:ext cx="955025" cy="95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3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IX </a:t>
            </a:r>
            <a:r>
              <a:rPr lang="es-MX" dirty="0" smtClean="0"/>
              <a:t>Curso Interinstitucional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Título: </a:t>
            </a:r>
            <a:r>
              <a:rPr lang="es-MX" dirty="0" smtClean="0"/>
              <a:t>Género, juventud y ciudadanía en la educación superior</a:t>
            </a:r>
            <a:endParaRPr lang="es-MX" dirty="0" smtClean="0"/>
          </a:p>
          <a:p>
            <a:r>
              <a:rPr lang="es-MX" dirty="0" smtClean="0"/>
              <a:t>Periodo: </a:t>
            </a:r>
            <a:r>
              <a:rPr lang="es-MX" dirty="0" smtClean="0"/>
              <a:t>semestre agosto-noviembre </a:t>
            </a:r>
            <a:r>
              <a:rPr lang="es-MX" dirty="0" smtClean="0"/>
              <a:t>de </a:t>
            </a:r>
            <a:r>
              <a:rPr lang="es-MX" dirty="0" smtClean="0"/>
              <a:t>2015</a:t>
            </a:r>
            <a:endParaRPr lang="es-MX" dirty="0" smtClean="0"/>
          </a:p>
          <a:p>
            <a:r>
              <a:rPr lang="es-MX" dirty="0"/>
              <a:t>El curso se compone de </a:t>
            </a:r>
            <a:r>
              <a:rPr lang="es-MX" dirty="0" smtClean="0"/>
              <a:t>tres módulos</a:t>
            </a:r>
            <a:r>
              <a:rPr lang="es-MX" dirty="0"/>
              <a:t>, con sesiones los viernes del </a:t>
            </a:r>
            <a:r>
              <a:rPr lang="es-MX" dirty="0" smtClean="0"/>
              <a:t>14 </a:t>
            </a:r>
            <a:r>
              <a:rPr lang="es-MX" dirty="0"/>
              <a:t>de agosto al </a:t>
            </a:r>
            <a:r>
              <a:rPr lang="es-MX" dirty="0" smtClean="0"/>
              <a:t>27 </a:t>
            </a:r>
            <a:r>
              <a:rPr lang="es-MX" dirty="0"/>
              <a:t>de </a:t>
            </a:r>
            <a:r>
              <a:rPr lang="es-MX" dirty="0" smtClean="0"/>
              <a:t>noviembre de 2015. </a:t>
            </a:r>
            <a:endParaRPr lang="es-MX" dirty="0" smtClean="0"/>
          </a:p>
          <a:p>
            <a:r>
              <a:rPr lang="es-MX" dirty="0" smtClean="0"/>
              <a:t>Coordinación  </a:t>
            </a:r>
            <a:r>
              <a:rPr lang="es-MX" dirty="0" smtClean="0"/>
              <a:t>General</a:t>
            </a:r>
            <a:endParaRPr lang="es-MX" dirty="0"/>
          </a:p>
          <a:p>
            <a:pPr lvl="1"/>
            <a:r>
              <a:rPr lang="es-MX" dirty="0"/>
              <a:t>Jorge Martínez </a:t>
            </a:r>
            <a:r>
              <a:rPr lang="es-MX" dirty="0" err="1" smtClean="0"/>
              <a:t>Stack</a:t>
            </a:r>
            <a:r>
              <a:rPr lang="es-MX" dirty="0" smtClean="0"/>
              <a:t>,  Humberto </a:t>
            </a:r>
            <a:r>
              <a:rPr lang="es-MX" dirty="0"/>
              <a:t>Muñoz, </a:t>
            </a:r>
            <a:r>
              <a:rPr lang="es-MX" dirty="0" smtClean="0"/>
              <a:t>Imanol </a:t>
            </a:r>
            <a:r>
              <a:rPr lang="es-MX" dirty="0" err="1"/>
              <a:t>Ordorika</a:t>
            </a:r>
            <a:r>
              <a:rPr lang="es-MX" dirty="0"/>
              <a:t> y Roberto </a:t>
            </a:r>
            <a:r>
              <a:rPr lang="es-MX" dirty="0" smtClean="0"/>
              <a:t>Rodríguez</a:t>
            </a:r>
            <a:endParaRPr lang="es-MX" dirty="0"/>
          </a:p>
          <a:p>
            <a:r>
              <a:rPr lang="es-MX" dirty="0" smtClean="0"/>
              <a:t>Coordinación de </a:t>
            </a:r>
            <a:r>
              <a:rPr lang="es-MX" dirty="0" smtClean="0"/>
              <a:t>Módulos</a:t>
            </a:r>
            <a:endParaRPr lang="es-MX" dirty="0"/>
          </a:p>
          <a:p>
            <a:pPr lvl="1"/>
            <a:r>
              <a:rPr lang="es-MX" dirty="0" smtClean="0"/>
              <a:t>Juventud: José Antonio Pérez Islas</a:t>
            </a:r>
          </a:p>
          <a:p>
            <a:pPr lvl="1"/>
            <a:r>
              <a:rPr lang="es-MX" dirty="0" smtClean="0"/>
              <a:t>Ciudadanía: Armando Alcántara Santuario</a:t>
            </a:r>
          </a:p>
          <a:p>
            <a:pPr lvl="1"/>
            <a:r>
              <a:rPr lang="es-MX" dirty="0" smtClean="0"/>
              <a:t>Género: Ana </a:t>
            </a:r>
            <a:r>
              <a:rPr lang="es-MX" dirty="0" err="1" smtClean="0"/>
              <a:t>Buquet</a:t>
            </a:r>
            <a:r>
              <a:rPr lang="es-MX" dirty="0" smtClean="0"/>
              <a:t> </a:t>
            </a:r>
            <a:r>
              <a:rPr lang="es-MX" dirty="0" err="1" smtClean="0"/>
              <a:t>Corleto</a:t>
            </a:r>
            <a:endParaRPr lang="es-MX" dirty="0"/>
          </a:p>
          <a:p>
            <a:r>
              <a:rPr lang="es-MX" dirty="0" smtClean="0"/>
              <a:t>Coordinación </a:t>
            </a:r>
            <a:r>
              <a:rPr lang="es-MX" dirty="0" smtClean="0"/>
              <a:t>Operativa</a:t>
            </a:r>
            <a:endParaRPr lang="es-MX" dirty="0"/>
          </a:p>
          <a:p>
            <a:pPr lvl="1"/>
            <a:r>
              <a:rPr lang="es-MX" dirty="0" err="1" smtClean="0"/>
              <a:t>Raissa</a:t>
            </a:r>
            <a:r>
              <a:rPr lang="es-MX" dirty="0" smtClean="0"/>
              <a:t> </a:t>
            </a:r>
            <a:r>
              <a:rPr lang="es-MX" dirty="0" err="1"/>
              <a:t>Somorrostro</a:t>
            </a:r>
            <a:r>
              <a:rPr lang="es-MX" dirty="0"/>
              <a:t>, </a:t>
            </a:r>
            <a:r>
              <a:rPr lang="es-MX" dirty="0" smtClean="0"/>
              <a:t>Dora </a:t>
            </a:r>
            <a:r>
              <a:rPr lang="es-MX" dirty="0"/>
              <a:t>Rosales, Gustavo Carreón, Luis Alejandro </a:t>
            </a:r>
            <a:r>
              <a:rPr lang="es-MX" dirty="0" smtClean="0"/>
              <a:t>Ramírez, Alejandra </a:t>
            </a:r>
            <a:r>
              <a:rPr lang="es-MX" dirty="0" err="1" smtClean="0"/>
              <a:t>Recillas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21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del </a:t>
            </a:r>
            <a:r>
              <a:rPr lang="es-MX" dirty="0" smtClean="0"/>
              <a:t>CI-IX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Módulo 1. </a:t>
            </a:r>
            <a:r>
              <a:rPr lang="es-MX" dirty="0" smtClean="0"/>
              <a:t>Juventud</a:t>
            </a:r>
            <a:endParaRPr lang="es-MX" dirty="0" smtClean="0"/>
          </a:p>
          <a:p>
            <a:pPr lvl="1"/>
            <a:r>
              <a:rPr lang="es-MX" dirty="0" smtClean="0"/>
              <a:t>De la condición juvenil a la condición estudiantil</a:t>
            </a:r>
            <a:endParaRPr lang="es-MX" dirty="0" smtClean="0"/>
          </a:p>
          <a:p>
            <a:pPr lvl="1"/>
            <a:r>
              <a:rPr lang="es-MX" dirty="0" smtClean="0"/>
              <a:t>Estudiantes de la UAM</a:t>
            </a:r>
          </a:p>
          <a:p>
            <a:pPr lvl="1"/>
            <a:r>
              <a:rPr lang="es-MX" dirty="0" smtClean="0"/>
              <a:t>Estudiantes de la UPN</a:t>
            </a:r>
            <a:endParaRPr lang="es-MX" dirty="0"/>
          </a:p>
          <a:p>
            <a:pPr lvl="1"/>
            <a:r>
              <a:rPr lang="es-MX" dirty="0" smtClean="0"/>
              <a:t>Estudiantes de las Normales</a:t>
            </a:r>
            <a:endParaRPr lang="es-MX" dirty="0" smtClean="0"/>
          </a:p>
          <a:p>
            <a:pPr lvl="1"/>
            <a:r>
              <a:rPr lang="es-MX" dirty="0" smtClean="0"/>
              <a:t>Estudiantes de las Universidades Tecnológicas</a:t>
            </a:r>
          </a:p>
          <a:p>
            <a:pPr lvl="1"/>
            <a:r>
              <a:rPr lang="es-MX" dirty="0" smtClean="0"/>
              <a:t>Estudiantes de las Universidades Interculturales</a:t>
            </a:r>
          </a:p>
          <a:p>
            <a:pPr lvl="1"/>
            <a:r>
              <a:rPr lang="es-MX" dirty="0" smtClean="0"/>
              <a:t>Estudiantes de las Universidades privadas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86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del </a:t>
            </a:r>
            <a:r>
              <a:rPr lang="es-MX" dirty="0" smtClean="0"/>
              <a:t>CI-IX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Módulo </a:t>
            </a:r>
            <a:r>
              <a:rPr lang="es-MX" dirty="0" smtClean="0"/>
              <a:t>2. Ciudadanía</a:t>
            </a:r>
            <a:endParaRPr lang="es-MX" dirty="0" smtClean="0"/>
          </a:p>
          <a:p>
            <a:pPr lvl="1"/>
            <a:r>
              <a:rPr lang="es-MX" dirty="0" smtClean="0"/>
              <a:t>La idea de universidad y la idea de ciudadanía</a:t>
            </a:r>
          </a:p>
          <a:p>
            <a:pPr lvl="1"/>
            <a:r>
              <a:rPr lang="es-MX" dirty="0"/>
              <a:t>La educación ciudadana y los espacios universitarios </a:t>
            </a:r>
            <a:endParaRPr lang="es-MX" dirty="0" smtClean="0"/>
          </a:p>
          <a:p>
            <a:pPr lvl="1"/>
            <a:r>
              <a:rPr lang="es-MX" dirty="0"/>
              <a:t>Movimientos estudiantiles y construcción de </a:t>
            </a:r>
            <a:r>
              <a:rPr lang="es-MX" dirty="0" smtClean="0"/>
              <a:t>ciudadanía</a:t>
            </a:r>
          </a:p>
          <a:p>
            <a:pPr lvl="1"/>
            <a:r>
              <a:rPr lang="es-MX" dirty="0"/>
              <a:t>Problemas de la educación cívica en </a:t>
            </a:r>
            <a:r>
              <a:rPr lang="es-MX" dirty="0" smtClean="0"/>
              <a:t>México</a:t>
            </a:r>
          </a:p>
        </p:txBody>
      </p:sp>
    </p:spTree>
    <p:extLst>
      <p:ext uri="{BB962C8B-B14F-4D97-AF65-F5344CB8AC3E}">
        <p14:creationId xmlns:p14="http://schemas.microsoft.com/office/powerpoint/2010/main" val="11367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del </a:t>
            </a:r>
            <a:r>
              <a:rPr lang="es-MX" dirty="0" smtClean="0"/>
              <a:t>CI-IX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Módulo </a:t>
            </a:r>
            <a:r>
              <a:rPr lang="es-MX" dirty="0" smtClean="0"/>
              <a:t>3. Género</a:t>
            </a:r>
            <a:endParaRPr lang="es-MX" dirty="0" smtClean="0"/>
          </a:p>
          <a:p>
            <a:pPr lvl="1"/>
            <a:r>
              <a:rPr lang="en-US" dirty="0"/>
              <a:t>Troubling Intra-Actions: Gender, Neoliberalism and Research in the Global Academy</a:t>
            </a:r>
            <a:r>
              <a:rPr lang="en-US" dirty="0" smtClean="0"/>
              <a:t>?</a:t>
            </a:r>
          </a:p>
          <a:p>
            <a:pPr lvl="1"/>
            <a:r>
              <a:rPr lang="es-MX" dirty="0"/>
              <a:t>Género y cultura </a:t>
            </a:r>
            <a:r>
              <a:rPr lang="es-MX" dirty="0" smtClean="0"/>
              <a:t>institucional</a:t>
            </a:r>
            <a:endParaRPr lang="es-MX" dirty="0"/>
          </a:p>
          <a:p>
            <a:pPr lvl="1"/>
            <a:r>
              <a:rPr lang="es-MX" dirty="0"/>
              <a:t>Segregación y </a:t>
            </a:r>
            <a:r>
              <a:rPr lang="es-MX" dirty="0" smtClean="0"/>
              <a:t>corresponsabilidad</a:t>
            </a:r>
          </a:p>
          <a:p>
            <a:pPr lvl="1"/>
            <a:r>
              <a:rPr lang="es-MX" dirty="0"/>
              <a:t>Violencia de género en la Educación </a:t>
            </a:r>
            <a:r>
              <a:rPr lang="es-MX" dirty="0" smtClean="0"/>
              <a:t>Superior</a:t>
            </a:r>
          </a:p>
          <a:p>
            <a:pPr lvl="1"/>
            <a:r>
              <a:rPr lang="es-MX" dirty="0"/>
              <a:t>Políticas de transversalidad en Educación Superior</a:t>
            </a:r>
          </a:p>
          <a:p>
            <a:pPr marL="457200" lvl="1" indent="0">
              <a:buNone/>
            </a:pPr>
            <a:endParaRPr lang="es-MX" dirty="0" smtClean="0"/>
          </a:p>
          <a:p>
            <a:pPr marL="514350" indent="-457200"/>
            <a:r>
              <a:rPr lang="es-MX" dirty="0" smtClean="0"/>
              <a:t>Conclusiones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283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Para acreditar el curso será necesario un mínimo de 80% de asistencias y puntualidad a las sesiones y los </a:t>
            </a:r>
            <a:r>
              <a:rPr lang="es-MX" dirty="0" smtClean="0"/>
              <a:t>talleres </a:t>
            </a:r>
            <a:endParaRPr lang="es-MX" dirty="0" smtClean="0"/>
          </a:p>
          <a:p>
            <a:r>
              <a:rPr lang="es-MX" dirty="0" smtClean="0"/>
              <a:t>Los alumnos inscritos en programas de posgrado que busquen acreditar el curso con validez curricular </a:t>
            </a:r>
            <a:r>
              <a:rPr lang="es-MX" dirty="0" smtClean="0"/>
              <a:t>tendrán </a:t>
            </a:r>
            <a:r>
              <a:rPr lang="es-MX" dirty="0" smtClean="0"/>
              <a:t>como requisito adicional la entrega de un ensayo académico.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94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362" y="4274"/>
            <a:ext cx="8229600" cy="1143000"/>
          </a:xfrm>
        </p:spPr>
        <p:txBody>
          <a:bodyPr/>
          <a:lstStyle/>
          <a:p>
            <a:r>
              <a:rPr lang="es-MX" dirty="0" smtClean="0"/>
              <a:t>Ensayo académico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7274"/>
            <a:ext cx="8229600" cy="4978889"/>
          </a:xfrm>
        </p:spPr>
        <p:txBody>
          <a:bodyPr>
            <a:noAutofit/>
          </a:bodyPr>
          <a:lstStyle/>
          <a:p>
            <a:pPr lvl="1"/>
            <a:r>
              <a:rPr lang="es-MX" sz="1800" dirty="0" smtClean="0"/>
              <a:t>Deberá </a:t>
            </a:r>
            <a:r>
              <a:rPr lang="es-MX" sz="1800" dirty="0" smtClean="0"/>
              <a:t>versar sobre alguno de los aspectos o problemáticas abordadas en uno o varios de los módulos del programa; ser elaborado expresamente para este curso; presentar en forma clara el tema o problema abordado, discutirlo con base en la bibliografía propuesta para el curso. Se recomienda apoyar sus argumentos en datos u otras fuentes documentales. Finalmente se deberán plantear reflexiones o conclusiones.</a:t>
            </a:r>
          </a:p>
          <a:p>
            <a:pPr lvl="1"/>
            <a:r>
              <a:rPr lang="es-MX" sz="1800" dirty="0" smtClean="0"/>
              <a:t>Extensión entre 10 y 15 páginas </a:t>
            </a:r>
            <a:r>
              <a:rPr lang="es-MX" sz="1800" dirty="0" smtClean="0"/>
              <a:t>(5,000 </a:t>
            </a:r>
            <a:r>
              <a:rPr lang="es-MX" sz="1800" dirty="0" smtClean="0"/>
              <a:t>palabras) a doble espacio.</a:t>
            </a:r>
          </a:p>
          <a:p>
            <a:pPr lvl="1"/>
            <a:r>
              <a:rPr lang="es-MX" sz="1800" dirty="0" smtClean="0"/>
              <a:t>Será entregado a más tardar </a:t>
            </a:r>
            <a:r>
              <a:rPr lang="es-MX" sz="1800" dirty="0" smtClean="0"/>
              <a:t>jueves 19 </a:t>
            </a:r>
            <a:r>
              <a:rPr lang="es-MX" sz="1800" dirty="0" smtClean="0"/>
              <a:t>de </a:t>
            </a:r>
            <a:r>
              <a:rPr lang="es-MX" sz="1800" dirty="0" smtClean="0"/>
              <a:t>noviembre </a:t>
            </a:r>
            <a:r>
              <a:rPr lang="es-MX" sz="1800" dirty="0" smtClean="0"/>
              <a:t>de </a:t>
            </a:r>
            <a:r>
              <a:rPr lang="es-MX" sz="1800" dirty="0" smtClean="0"/>
              <a:t>2015. El </a:t>
            </a:r>
            <a:r>
              <a:rPr lang="es-MX" sz="1800" dirty="0" smtClean="0"/>
              <a:t>archivo </a:t>
            </a:r>
            <a:r>
              <a:rPr lang="es-MX" sz="1800" dirty="0" smtClean="0"/>
              <a:t>se </a:t>
            </a:r>
            <a:r>
              <a:rPr lang="es-MX" sz="1800" dirty="0" smtClean="0"/>
              <a:t>subirá a través de un sitio web especialmente diseñado para </a:t>
            </a:r>
            <a:r>
              <a:rPr lang="es-MX" sz="1800" dirty="0" smtClean="0"/>
              <a:t>ello.</a:t>
            </a:r>
            <a:endParaRPr lang="es-MX" sz="1800" dirty="0" smtClean="0"/>
          </a:p>
          <a:p>
            <a:pPr lvl="1"/>
            <a:r>
              <a:rPr lang="es-MX" sz="1800" dirty="0" smtClean="0"/>
              <a:t>En la evaluación del trabajo se considerará la originalidad; la consistencia en el abordaje del problema, su tratamiento y las conclusiones formuladas; la redacción; el formato y utilización de citas y </a:t>
            </a:r>
            <a:r>
              <a:rPr lang="es-MX" sz="1800" dirty="0" smtClean="0"/>
              <a:t>referencias. </a:t>
            </a:r>
            <a:endParaRPr lang="es-MX" sz="1800" dirty="0" smtClean="0"/>
          </a:p>
          <a:p>
            <a:pPr lvl="1"/>
            <a:r>
              <a:rPr lang="es-MX" sz="1800" dirty="0" smtClean="0"/>
              <a:t>Queda expresamente prohibida la utilización de textos sin la cita y créditos correspondientes. El uso de cualquier material sin cumplir estos requisitos será considerado como plagio y la calificación será anulada. Para más información, favor de revisar la rúbrica.</a:t>
            </a:r>
          </a:p>
        </p:txBody>
      </p:sp>
    </p:spTree>
    <p:extLst>
      <p:ext uri="{BB962C8B-B14F-4D97-AF65-F5344CB8AC3E}">
        <p14:creationId xmlns:p14="http://schemas.microsoft.com/office/powerpoint/2010/main" val="41303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/>
              <a:t>Seminario de Educación Superior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El </a:t>
            </a:r>
            <a:r>
              <a:rPr lang="es-MX" dirty="0" smtClean="0"/>
              <a:t>SES </a:t>
            </a:r>
            <a:r>
              <a:rPr lang="es-MX" dirty="0"/>
              <a:t>está organizado mediante líneas y proyectos de investigación, docencia y difusión que convergen en torno a la problemática de la educación superior en México. </a:t>
            </a:r>
            <a:endParaRPr lang="es-MX" dirty="0" smtClean="0"/>
          </a:p>
          <a:p>
            <a:r>
              <a:rPr lang="es-MX" dirty="0" smtClean="0"/>
              <a:t>Mediante </a:t>
            </a:r>
            <a:r>
              <a:rPr lang="es-MX" dirty="0"/>
              <a:t>el concurso de distintas disciplinas y enfoques de las ciencias sociales, el </a:t>
            </a:r>
            <a:r>
              <a:rPr lang="es-MX" dirty="0" smtClean="0"/>
              <a:t>SES </a:t>
            </a:r>
            <a:r>
              <a:rPr lang="es-MX" dirty="0"/>
              <a:t>se propone el análisis de los factores políticos que influyen en el cambio institucional. </a:t>
            </a:r>
            <a:endParaRPr lang="es-MX" dirty="0" smtClean="0"/>
          </a:p>
          <a:p>
            <a:r>
              <a:rPr lang="es-MX" dirty="0" smtClean="0"/>
              <a:t>También </a:t>
            </a:r>
            <a:r>
              <a:rPr lang="es-MX" dirty="0"/>
              <a:t>se dedica al estudio de las políticas </a:t>
            </a:r>
            <a:r>
              <a:rPr lang="es-MX" dirty="0" smtClean="0"/>
              <a:t>educativas, </a:t>
            </a:r>
            <a:r>
              <a:rPr lang="es-MX" dirty="0"/>
              <a:t>las identidades y prácticas de los actores </a:t>
            </a:r>
            <a:r>
              <a:rPr lang="es-MX" dirty="0" smtClean="0"/>
              <a:t>del </a:t>
            </a:r>
            <a:r>
              <a:rPr lang="es-MX" dirty="0"/>
              <a:t>ámbito </a:t>
            </a:r>
            <a:r>
              <a:rPr lang="es-MX" dirty="0" smtClean="0"/>
              <a:t>universitario, así como al examen </a:t>
            </a:r>
            <a:r>
              <a:rPr lang="es-MX" dirty="0"/>
              <a:t>de los procesos sociales, económicos, políticos y culturales que ocurren en </a:t>
            </a:r>
            <a:r>
              <a:rPr lang="es-MX" dirty="0" smtClean="0"/>
              <a:t>las instituciones del sistema. </a:t>
            </a:r>
          </a:p>
          <a:p>
            <a:r>
              <a:rPr lang="es-MX" dirty="0" smtClean="0"/>
              <a:t>El </a:t>
            </a:r>
            <a:r>
              <a:rPr lang="es-MX" dirty="0"/>
              <a:t>SES es un foro para el debate organizado y la reflexión sobre el futuro de la universidad pública en México y su inserción en el ámbito internacional, ligada a los procesos educativos, políticos y culturales de la globalización.</a:t>
            </a:r>
          </a:p>
        </p:txBody>
      </p:sp>
    </p:spTree>
    <p:extLst>
      <p:ext uri="{BB962C8B-B14F-4D97-AF65-F5344CB8AC3E}">
        <p14:creationId xmlns:p14="http://schemas.microsoft.com/office/powerpoint/2010/main" val="342438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458" y="4274"/>
            <a:ext cx="8229600" cy="1143000"/>
          </a:xfrm>
        </p:spPr>
        <p:txBody>
          <a:bodyPr/>
          <a:lstStyle/>
          <a:p>
            <a:r>
              <a:rPr lang="es-MX" dirty="0" smtClean="0"/>
              <a:t>SES-Organización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 smtClean="0"/>
              <a:t>Entidades participantes</a:t>
            </a:r>
          </a:p>
          <a:p>
            <a:pPr lvl="1"/>
            <a:r>
              <a:rPr lang="es-MX" dirty="0" smtClean="0"/>
              <a:t>Instituto de Investigaciones Sociales (IIS)</a:t>
            </a:r>
          </a:p>
          <a:p>
            <a:pPr lvl="1"/>
            <a:r>
              <a:rPr lang="es-MX" dirty="0" smtClean="0"/>
              <a:t>Instituto de Investigaciones Económicas (</a:t>
            </a:r>
            <a:r>
              <a:rPr lang="es-MX" dirty="0" err="1" smtClean="0"/>
              <a:t>IIEc</a:t>
            </a:r>
            <a:r>
              <a:rPr lang="es-MX" dirty="0" smtClean="0"/>
              <a:t>)</a:t>
            </a:r>
          </a:p>
          <a:p>
            <a:pPr lvl="1"/>
            <a:r>
              <a:rPr lang="es-MX" dirty="0" smtClean="0"/>
              <a:t>Instituto de Investigaciones sobre la Universidad y la Educación (IISUE)</a:t>
            </a:r>
          </a:p>
          <a:p>
            <a:pPr lvl="1"/>
            <a:r>
              <a:rPr lang="es-MX" dirty="0" smtClean="0"/>
              <a:t>Centro Regional de Investigaciones Multidisciplinarias (CRIM)</a:t>
            </a:r>
          </a:p>
          <a:p>
            <a:pPr marL="0" indent="0">
              <a:buNone/>
            </a:pPr>
            <a:r>
              <a:rPr lang="es-MX" dirty="0" smtClean="0"/>
              <a:t>Docencia</a:t>
            </a:r>
          </a:p>
          <a:p>
            <a:pPr lvl="1"/>
            <a:r>
              <a:rPr lang="es-MX" dirty="0" smtClean="0"/>
              <a:t>Facultad de Ciencias Políticas y Sociales</a:t>
            </a:r>
          </a:p>
          <a:p>
            <a:pPr lvl="1"/>
            <a:r>
              <a:rPr lang="es-MX" dirty="0" smtClean="0"/>
              <a:t>Facultad de Filosofía y Letras</a:t>
            </a:r>
          </a:p>
          <a:p>
            <a:pPr lvl="1"/>
            <a:r>
              <a:rPr lang="es-MX" dirty="0" smtClean="0"/>
              <a:t>Facultad de Psicología</a:t>
            </a:r>
          </a:p>
          <a:p>
            <a:pPr lvl="1"/>
            <a:r>
              <a:rPr lang="es-MX" dirty="0" smtClean="0"/>
              <a:t>FES Aragón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7672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MX" dirty="0" smtClean="0"/>
              <a:t>SES-Integrantes </a:t>
            </a:r>
            <a:r>
              <a:rPr lang="es-MX" dirty="0" smtClean="0"/>
              <a:t>2015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40000" lnSpcReduction="20000"/>
          </a:bodyPr>
          <a:lstStyle/>
          <a:p>
            <a:endParaRPr lang="es-MX" dirty="0" smtClean="0"/>
          </a:p>
          <a:p>
            <a:r>
              <a:rPr lang="es-MX" sz="4500" dirty="0" smtClean="0"/>
              <a:t>Armando Alcántara Santuario (IISUNAM)</a:t>
            </a:r>
          </a:p>
          <a:p>
            <a:r>
              <a:rPr lang="es-MX" sz="4500" dirty="0" smtClean="0"/>
              <a:t>Alejandro Canales Sánchez (IISUE)</a:t>
            </a:r>
          </a:p>
          <a:p>
            <a:r>
              <a:rPr lang="es-MX" sz="4500" dirty="0" smtClean="0"/>
              <a:t>Susana García </a:t>
            </a:r>
            <a:r>
              <a:rPr lang="es-MX" sz="4500" dirty="0" err="1" smtClean="0"/>
              <a:t>Salord</a:t>
            </a:r>
            <a:r>
              <a:rPr lang="es-MX" sz="4500" dirty="0" smtClean="0"/>
              <a:t> (IIMAS)</a:t>
            </a:r>
          </a:p>
          <a:p>
            <a:r>
              <a:rPr lang="es-MX" sz="4500" dirty="0" smtClean="0"/>
              <a:t>Marion </a:t>
            </a:r>
            <a:r>
              <a:rPr lang="es-MX" sz="4500" dirty="0" smtClean="0"/>
              <a:t>Lloyd (DGEI)</a:t>
            </a:r>
          </a:p>
          <a:p>
            <a:r>
              <a:rPr lang="es-MX" sz="4500" dirty="0" smtClean="0"/>
              <a:t>Andrés Lozano Medina (UPN)</a:t>
            </a:r>
          </a:p>
          <a:p>
            <a:r>
              <a:rPr lang="es-MX" sz="4500" dirty="0" smtClean="0"/>
              <a:t>Alejandro Márquez Jiménez (IISUE</a:t>
            </a:r>
          </a:p>
          <a:p>
            <a:r>
              <a:rPr lang="es-MX" sz="4500" dirty="0" smtClean="0"/>
              <a:t>Jorge Martínez </a:t>
            </a:r>
            <a:r>
              <a:rPr lang="es-MX" sz="4500" dirty="0" err="1" smtClean="0"/>
              <a:t>Stack</a:t>
            </a:r>
            <a:r>
              <a:rPr lang="es-MX" sz="4500" dirty="0" smtClean="0"/>
              <a:t> (DGEI)</a:t>
            </a:r>
          </a:p>
          <a:p>
            <a:r>
              <a:rPr lang="es-MX" sz="4500" dirty="0" smtClean="0"/>
              <a:t>Javier Mendoza Rojas (IISUE)</a:t>
            </a:r>
          </a:p>
          <a:p>
            <a:r>
              <a:rPr lang="es-MX" sz="4500" dirty="0" smtClean="0"/>
              <a:t>Humberto Muñoz García (IIS). Coordinador SES</a:t>
            </a:r>
          </a:p>
          <a:p>
            <a:r>
              <a:rPr lang="es-MX" sz="4500" dirty="0" smtClean="0"/>
              <a:t>Imanol </a:t>
            </a:r>
            <a:r>
              <a:rPr lang="es-MX" sz="4500" dirty="0" err="1" smtClean="0"/>
              <a:t>Ordorika</a:t>
            </a:r>
            <a:r>
              <a:rPr lang="es-MX" sz="4500" dirty="0" smtClean="0"/>
              <a:t> Sacristán (</a:t>
            </a:r>
            <a:r>
              <a:rPr lang="es-MX" sz="4500" dirty="0" err="1" smtClean="0"/>
              <a:t>IIEc</a:t>
            </a:r>
            <a:r>
              <a:rPr lang="es-MX" sz="4500" dirty="0" smtClean="0"/>
              <a:t>)</a:t>
            </a:r>
          </a:p>
          <a:p>
            <a:r>
              <a:rPr lang="es-MX" sz="4500" dirty="0" smtClean="0"/>
              <a:t>Roberto Rodríguez Gómez (IIS)</a:t>
            </a:r>
          </a:p>
          <a:p>
            <a:r>
              <a:rPr lang="es-MX" sz="4500" dirty="0" smtClean="0"/>
              <a:t>Mario Rueda Beltrán (IISUE)</a:t>
            </a:r>
          </a:p>
          <a:p>
            <a:r>
              <a:rPr lang="es-MX" sz="4500" dirty="0" smtClean="0"/>
              <a:t>Herlinda Suárez </a:t>
            </a:r>
            <a:r>
              <a:rPr lang="es-MX" sz="4500" dirty="0" err="1" smtClean="0"/>
              <a:t>Zozaya</a:t>
            </a:r>
            <a:r>
              <a:rPr lang="es-MX" sz="4500" dirty="0" smtClean="0"/>
              <a:t> (CRIM)</a:t>
            </a:r>
          </a:p>
          <a:p>
            <a:r>
              <a:rPr lang="es-MX" sz="4500" dirty="0" smtClean="0"/>
              <a:t>Judith Zubieta García (IISUNAM</a:t>
            </a:r>
            <a:r>
              <a:rPr lang="es-MX" sz="4500" dirty="0" smtClean="0"/>
              <a:t>)</a:t>
            </a:r>
          </a:p>
          <a:p>
            <a:endParaRPr lang="es-MX" sz="4500" dirty="0" smtClean="0"/>
          </a:p>
          <a:p>
            <a:r>
              <a:rPr lang="es-MX" sz="4500" dirty="0" smtClean="0"/>
              <a:t>Jesús Francisco Galaz </a:t>
            </a:r>
            <a:r>
              <a:rPr lang="es-MX" sz="4500" dirty="0" err="1" smtClean="0"/>
              <a:t>Fontes</a:t>
            </a:r>
            <a:r>
              <a:rPr lang="es-MX" sz="4500" dirty="0" smtClean="0"/>
              <a:t> (UABC)</a:t>
            </a:r>
          </a:p>
          <a:p>
            <a:r>
              <a:rPr lang="es-MX" sz="4500" dirty="0" smtClean="0"/>
              <a:t>Manuel Gil Antón (COLMEX)</a:t>
            </a:r>
          </a:p>
          <a:p>
            <a:r>
              <a:rPr lang="es-MX" sz="4500" dirty="0" smtClean="0"/>
              <a:t>Patricio Solís Gutiérrez (COLMEX)</a:t>
            </a:r>
            <a:endParaRPr lang="es-MX" sz="4500" dirty="0"/>
          </a:p>
        </p:txBody>
      </p:sp>
    </p:spTree>
    <p:extLst>
      <p:ext uri="{BB962C8B-B14F-4D97-AF65-F5344CB8AC3E}">
        <p14:creationId xmlns:p14="http://schemas.microsoft.com/office/powerpoint/2010/main" val="115509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366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SES-Investigación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Gobierno </a:t>
            </a:r>
            <a:r>
              <a:rPr lang="es-MX" dirty="0"/>
              <a:t>y procesos políticos en </a:t>
            </a:r>
            <a:r>
              <a:rPr lang="es-MX" dirty="0" smtClean="0"/>
              <a:t>las universidades</a:t>
            </a:r>
          </a:p>
          <a:p>
            <a:r>
              <a:rPr lang="es-MX" dirty="0" smtClean="0"/>
              <a:t>Políticas </a:t>
            </a:r>
            <a:r>
              <a:rPr lang="es-MX" dirty="0"/>
              <a:t>públicas para la Educación Superior en </a:t>
            </a:r>
            <a:r>
              <a:rPr lang="es-MX" dirty="0" smtClean="0"/>
              <a:t>México</a:t>
            </a:r>
            <a:endParaRPr lang="es-MX" dirty="0"/>
          </a:p>
          <a:p>
            <a:r>
              <a:rPr lang="es-MX" dirty="0" smtClean="0"/>
              <a:t>Temas </a:t>
            </a:r>
            <a:r>
              <a:rPr lang="es-MX" dirty="0"/>
              <a:t>críticos de la </a:t>
            </a:r>
            <a:r>
              <a:rPr lang="es-MX" dirty="0" smtClean="0"/>
              <a:t>Universidad </a:t>
            </a:r>
            <a:endParaRPr lang="es-MX" dirty="0"/>
          </a:p>
          <a:p>
            <a:r>
              <a:rPr lang="es-MX" dirty="0" smtClean="0"/>
              <a:t>Universidad</a:t>
            </a:r>
            <a:r>
              <a:rPr lang="es-MX" dirty="0"/>
              <a:t>, ciencia y </a:t>
            </a:r>
            <a:r>
              <a:rPr lang="es-MX" dirty="0" smtClean="0"/>
              <a:t>tecnología</a:t>
            </a:r>
            <a:endParaRPr lang="es-MX" dirty="0"/>
          </a:p>
          <a:p>
            <a:r>
              <a:rPr lang="es-MX" dirty="0" smtClean="0"/>
              <a:t>Humanidades</a:t>
            </a:r>
            <a:r>
              <a:rPr lang="es-MX" dirty="0"/>
              <a:t>, universidad y </a:t>
            </a:r>
            <a:r>
              <a:rPr lang="es-MX" dirty="0" smtClean="0"/>
              <a:t>democracia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497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5554" y="0"/>
            <a:ext cx="8229600" cy="1143000"/>
          </a:xfrm>
        </p:spPr>
        <p:txBody>
          <a:bodyPr/>
          <a:lstStyle/>
          <a:p>
            <a:r>
              <a:rPr lang="es-MX" dirty="0" smtClean="0"/>
              <a:t>SES- Publicaciones recientes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4824536"/>
          </a:xfrm>
        </p:spPr>
        <p:txBody>
          <a:bodyPr>
            <a:normAutofit fontScale="70000" lnSpcReduction="20000"/>
          </a:bodyPr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dirty="0" err="1" smtClean="0"/>
              <a:t>Ordorika</a:t>
            </a:r>
            <a:r>
              <a:rPr lang="es-MX" dirty="0" smtClean="0"/>
              <a:t> &amp; Lloyd: </a:t>
            </a:r>
            <a:r>
              <a:rPr lang="es-MX" i="1" dirty="0" smtClean="0"/>
              <a:t>International Rankings and </a:t>
            </a:r>
            <a:r>
              <a:rPr lang="es-MX" i="1" dirty="0" err="1" smtClean="0"/>
              <a:t>the</a:t>
            </a:r>
            <a:r>
              <a:rPr lang="es-MX" i="1" dirty="0" smtClean="0"/>
              <a:t> </a:t>
            </a:r>
            <a:r>
              <a:rPr lang="es-MX" i="1" dirty="0" err="1" smtClean="0"/>
              <a:t>Constest</a:t>
            </a:r>
            <a:r>
              <a:rPr lang="es-MX" i="1" dirty="0" smtClean="0"/>
              <a:t> </a:t>
            </a:r>
            <a:r>
              <a:rPr lang="es-MX" i="1" dirty="0" err="1" smtClean="0"/>
              <a:t>for</a:t>
            </a:r>
            <a:r>
              <a:rPr lang="es-MX" i="1" dirty="0" smtClean="0"/>
              <a:t> </a:t>
            </a:r>
            <a:r>
              <a:rPr lang="es-MX" i="1" dirty="0" err="1" smtClean="0"/>
              <a:t>University</a:t>
            </a:r>
            <a:r>
              <a:rPr lang="es-MX" i="1" dirty="0" smtClean="0"/>
              <a:t> </a:t>
            </a:r>
            <a:r>
              <a:rPr lang="es-MX" i="1" dirty="0" err="1" smtClean="0"/>
              <a:t>Hegemony</a:t>
            </a:r>
            <a:endParaRPr lang="es-MX" i="1" dirty="0" smtClean="0"/>
          </a:p>
          <a:p>
            <a:r>
              <a:rPr lang="es-MX" dirty="0" smtClean="0"/>
              <a:t>Rodríguez</a:t>
            </a:r>
            <a:r>
              <a:rPr lang="es-MX" dirty="0" smtClean="0"/>
              <a:t>: </a:t>
            </a:r>
            <a:r>
              <a:rPr lang="es-MX" i="1" dirty="0" smtClean="0"/>
              <a:t>El siglo de la UNAM</a:t>
            </a:r>
          </a:p>
          <a:p>
            <a:r>
              <a:rPr lang="es-MX" dirty="0" smtClean="0"/>
              <a:t>Suárez: </a:t>
            </a:r>
            <a:r>
              <a:rPr lang="es-MX" i="1" dirty="0" smtClean="0"/>
              <a:t>Encuesta </a:t>
            </a:r>
            <a:r>
              <a:rPr lang="es-MX" i="1" dirty="0"/>
              <a:t>de estudiantes de la UNAM, ENEUNAM </a:t>
            </a:r>
            <a:r>
              <a:rPr lang="es-MX" i="1" dirty="0" smtClean="0"/>
              <a:t>2011</a:t>
            </a:r>
          </a:p>
          <a:p>
            <a:r>
              <a:rPr lang="es-MX" dirty="0" smtClean="0"/>
              <a:t>Zubieta: </a:t>
            </a:r>
            <a:r>
              <a:rPr lang="es-MX" i="1" dirty="0" smtClean="0"/>
              <a:t>Aceptación </a:t>
            </a:r>
            <a:r>
              <a:rPr lang="es-MX" i="1" dirty="0"/>
              <a:t>de las TIC en la </a:t>
            </a:r>
            <a:r>
              <a:rPr lang="es-MX" i="1" dirty="0" smtClean="0"/>
              <a:t>docencia</a:t>
            </a:r>
          </a:p>
          <a:p>
            <a:r>
              <a:rPr lang="es-MX" dirty="0"/>
              <a:t>Canales: </a:t>
            </a:r>
            <a:r>
              <a:rPr lang="es-MX" i="1" dirty="0"/>
              <a:t>La política científica y tecnológica en </a:t>
            </a:r>
            <a:r>
              <a:rPr lang="es-MX" i="1" dirty="0" smtClean="0"/>
              <a:t>México</a:t>
            </a:r>
          </a:p>
          <a:p>
            <a:r>
              <a:rPr lang="es-MX" dirty="0" err="1" smtClean="0"/>
              <a:t>Marginson</a:t>
            </a:r>
            <a:r>
              <a:rPr lang="es-MX" dirty="0" smtClean="0"/>
              <a:t> </a:t>
            </a:r>
            <a:r>
              <a:rPr lang="es-MX" dirty="0" smtClean="0"/>
              <a:t>&amp; </a:t>
            </a:r>
            <a:r>
              <a:rPr lang="es-MX" dirty="0" err="1" smtClean="0"/>
              <a:t>Ordorika</a:t>
            </a:r>
            <a:r>
              <a:rPr lang="es-MX" dirty="0"/>
              <a:t>: </a:t>
            </a:r>
            <a:r>
              <a:rPr lang="es-MX" i="1" dirty="0"/>
              <a:t>Hegemonía en la era del </a:t>
            </a:r>
            <a:r>
              <a:rPr lang="es-MX" i="1" dirty="0" smtClean="0"/>
              <a:t>conocimiento</a:t>
            </a:r>
          </a:p>
          <a:p>
            <a:r>
              <a:rPr lang="es-MX" i="1" dirty="0"/>
              <a:t>Lozano: El bachillerato escolarizado en </a:t>
            </a:r>
            <a:r>
              <a:rPr lang="es-MX" i="1" dirty="0" smtClean="0"/>
              <a:t>México</a:t>
            </a:r>
          </a:p>
          <a:p>
            <a:r>
              <a:rPr lang="es-MX" dirty="0" smtClean="0"/>
              <a:t>Muñoz: </a:t>
            </a:r>
            <a:r>
              <a:rPr lang="es-MX" i="1" dirty="0" smtClean="0"/>
              <a:t>La universidad pública en México</a:t>
            </a:r>
          </a:p>
          <a:p>
            <a:r>
              <a:rPr lang="es-MX" dirty="0"/>
              <a:t>Casanova: </a:t>
            </a:r>
            <a:r>
              <a:rPr lang="es-MX" i="1" dirty="0"/>
              <a:t>La reforma universitaria y el gobierno de la </a:t>
            </a:r>
            <a:r>
              <a:rPr lang="es-MX" i="1" dirty="0" smtClean="0"/>
              <a:t>UNAM</a:t>
            </a:r>
          </a:p>
          <a:p>
            <a:r>
              <a:rPr lang="es-MX" dirty="0" smtClean="0"/>
              <a:t>Pérez et al: </a:t>
            </a:r>
            <a:r>
              <a:rPr lang="es-MX" i="1" dirty="0" smtClean="0"/>
              <a:t>Teorías sobre la juventud</a:t>
            </a:r>
          </a:p>
          <a:p>
            <a:r>
              <a:rPr lang="es-MX" dirty="0" smtClean="0"/>
              <a:t>Suárez et al: </a:t>
            </a:r>
            <a:r>
              <a:rPr lang="es-MX" i="1" dirty="0" smtClean="0"/>
              <a:t>Jóvenes </a:t>
            </a:r>
            <a:r>
              <a:rPr lang="es-MX" i="1" dirty="0"/>
              <a:t>universitarios en </a:t>
            </a:r>
            <a:r>
              <a:rPr lang="es-MX" i="1" dirty="0" smtClean="0"/>
              <a:t>Latinoamérica</a:t>
            </a:r>
            <a:r>
              <a:rPr lang="es-MX" i="1" dirty="0"/>
              <a:t>, </a:t>
            </a:r>
            <a:r>
              <a:rPr lang="es-MX" i="1" dirty="0" smtClean="0"/>
              <a:t>hoy</a:t>
            </a:r>
            <a:endParaRPr lang="es-MX" i="1" dirty="0" smtClean="0"/>
          </a:p>
        </p:txBody>
      </p:sp>
    </p:spTree>
    <p:extLst>
      <p:ext uri="{BB962C8B-B14F-4D97-AF65-F5344CB8AC3E}">
        <p14:creationId xmlns:p14="http://schemas.microsoft.com/office/powerpoint/2010/main" val="20648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s-MX" dirty="0" smtClean="0"/>
              <a:t>Cuadernos del SES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Muñoz y Suárez: </a:t>
            </a:r>
            <a:r>
              <a:rPr lang="es-MX" i="1" dirty="0" smtClean="0"/>
              <a:t>Retos </a:t>
            </a:r>
            <a:r>
              <a:rPr lang="es-MX" i="1" dirty="0"/>
              <a:t>de la Universidad Pública en </a:t>
            </a:r>
            <a:r>
              <a:rPr lang="es-MX" i="1" dirty="0" smtClean="0"/>
              <a:t>México</a:t>
            </a:r>
          </a:p>
          <a:p>
            <a:r>
              <a:rPr lang="es-MX" dirty="0"/>
              <a:t>Márquez: </a:t>
            </a:r>
            <a:r>
              <a:rPr lang="es-MX" i="1" dirty="0"/>
              <a:t>El crecimiento del sistema educativo en México, 1992-2004. Acceso y permanencia: ¿Quién se beneficia de la expansión escolar</a:t>
            </a:r>
            <a:r>
              <a:rPr lang="es-MX" i="1" dirty="0" smtClean="0"/>
              <a:t>?</a:t>
            </a:r>
          </a:p>
          <a:p>
            <a:r>
              <a:rPr lang="es-MX" dirty="0"/>
              <a:t>Muñoz: </a:t>
            </a:r>
            <a:r>
              <a:rPr lang="es-MX" i="1" dirty="0"/>
              <a:t>La UNAM, perspectivas para el </a:t>
            </a:r>
            <a:r>
              <a:rPr lang="es-MX" i="1" dirty="0" smtClean="0"/>
              <a:t>cambio</a:t>
            </a:r>
          </a:p>
          <a:p>
            <a:r>
              <a:rPr lang="es-MX" dirty="0"/>
              <a:t>Muñoz: </a:t>
            </a:r>
            <a:r>
              <a:rPr lang="es-MX" i="1" dirty="0"/>
              <a:t>Políticas para desarrollar la educación superior </a:t>
            </a:r>
            <a:r>
              <a:rPr lang="es-MX" i="1" dirty="0" smtClean="0"/>
              <a:t>pública</a:t>
            </a:r>
          </a:p>
          <a:p>
            <a:r>
              <a:rPr lang="es-MX" dirty="0"/>
              <a:t>Suárez: </a:t>
            </a:r>
            <a:r>
              <a:rPr lang="es-MX" i="1" dirty="0"/>
              <a:t>Jóvenes mexicanos en la "feria" del mercado de trabajo. Conveniencias e inconveniencias de tener educación </a:t>
            </a:r>
            <a:r>
              <a:rPr lang="es-MX" i="1" dirty="0" smtClean="0"/>
              <a:t>superior</a:t>
            </a:r>
          </a:p>
          <a:p>
            <a:r>
              <a:rPr lang="es-MX" dirty="0" err="1" smtClean="0"/>
              <a:t>Marginson</a:t>
            </a:r>
            <a:r>
              <a:rPr lang="es-MX" dirty="0"/>
              <a:t>: </a:t>
            </a:r>
            <a:r>
              <a:rPr lang="es-MX" i="1" dirty="0"/>
              <a:t>Educación superior, competencia nacional y mundial; volteretas al binomio </a:t>
            </a:r>
            <a:r>
              <a:rPr lang="es-MX" i="1" dirty="0" smtClean="0"/>
              <a:t>público/privado</a:t>
            </a:r>
          </a:p>
          <a:p>
            <a:r>
              <a:rPr lang="es-MX" dirty="0" err="1" smtClean="0"/>
              <a:t>Pusser</a:t>
            </a:r>
            <a:r>
              <a:rPr lang="es-MX" dirty="0"/>
              <a:t>: </a:t>
            </a:r>
            <a:r>
              <a:rPr lang="es-MX" i="1" dirty="0"/>
              <a:t>Educación superior, el mercado emergente y el bien </a:t>
            </a:r>
            <a:r>
              <a:rPr lang="es-MX" i="1" dirty="0" smtClean="0"/>
              <a:t>público</a:t>
            </a:r>
          </a:p>
          <a:p>
            <a:r>
              <a:rPr lang="es-MX" dirty="0" smtClean="0"/>
              <a:t>Muñoz </a:t>
            </a:r>
            <a:r>
              <a:rPr lang="es-MX" dirty="0"/>
              <a:t>y Rodríguez: </a:t>
            </a:r>
            <a:r>
              <a:rPr lang="es-MX" i="1" dirty="0"/>
              <a:t>La educación superior en el contexto actual de la sociedad mexicana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377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s-MX" dirty="0" smtClean="0"/>
              <a:t>Cuadernos digitales del SES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SES: </a:t>
            </a:r>
            <a:r>
              <a:rPr lang="es-MX" i="1" dirty="0" smtClean="0"/>
              <a:t>Estrategias y políticas para construir la universidad que falta</a:t>
            </a:r>
          </a:p>
          <a:p>
            <a:pPr marL="514350" indent="-514350">
              <a:buAutoNum type="arabicPeriod"/>
            </a:pPr>
            <a:r>
              <a:rPr lang="es-MX" dirty="0" smtClean="0"/>
              <a:t>Rodríguez: </a:t>
            </a:r>
            <a:r>
              <a:rPr lang="es-MX" i="1" dirty="0" smtClean="0"/>
              <a:t>La universidad francesa, entre la reforma y el conflicto</a:t>
            </a:r>
          </a:p>
          <a:p>
            <a:pPr marL="514350" indent="-514350">
              <a:buAutoNum type="arabicPeriod"/>
            </a:pPr>
            <a:r>
              <a:rPr lang="es-MX" dirty="0" smtClean="0"/>
              <a:t>García </a:t>
            </a:r>
            <a:r>
              <a:rPr lang="es-MX" dirty="0" err="1" smtClean="0"/>
              <a:t>Salord</a:t>
            </a:r>
            <a:r>
              <a:rPr lang="es-MX" dirty="0" smtClean="0"/>
              <a:t>: </a:t>
            </a:r>
            <a:r>
              <a:rPr lang="es-MX" i="1" dirty="0" smtClean="0"/>
              <a:t>¿Existe hoy la universidad pública?</a:t>
            </a:r>
            <a:endParaRPr lang="es-MX" i="1" dirty="0"/>
          </a:p>
        </p:txBody>
      </p:sp>
    </p:spTree>
    <p:extLst>
      <p:ext uri="{BB962C8B-B14F-4D97-AF65-F5344CB8AC3E}">
        <p14:creationId xmlns:p14="http://schemas.microsoft.com/office/powerpoint/2010/main" val="24017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SES-Divulgación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Varios de los integrantes del SES (Muñoz, Suárez, Canales, Alcántara, Gil, Lloyd y Rodríguez) publican en forma regular artículos periodísticos en temas de su especialidad. El suplemento </a:t>
            </a:r>
            <a:r>
              <a:rPr lang="es-MX" i="1" dirty="0" smtClean="0"/>
              <a:t>Campus-Milenio</a:t>
            </a:r>
            <a:r>
              <a:rPr lang="es-MX" dirty="0" smtClean="0"/>
              <a:t> publica la mayor parte de esa producción.</a:t>
            </a:r>
          </a:p>
          <a:p>
            <a:r>
              <a:rPr lang="es-MX" dirty="0" smtClean="0"/>
              <a:t>El sitio web del SES ha sistematizado la mayor parte de esa producción en el periodo 2002 a 2013. La base de datos respectiva cuenta, al día de hoy, con 1,832 colaboraciones.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106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1225</Words>
  <Application>Microsoft Office PowerPoint</Application>
  <PresentationFormat>Presentación en pantalla (4:3)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de Office</vt:lpstr>
      <vt:lpstr>Seminario de Educación Superior de la UNAM IX Curso Interinstitucional (2015)</vt:lpstr>
      <vt:lpstr>Seminario de Educación Superior</vt:lpstr>
      <vt:lpstr>SES-Organización</vt:lpstr>
      <vt:lpstr>SES-Integrantes 2015</vt:lpstr>
      <vt:lpstr>SES-Investigación</vt:lpstr>
      <vt:lpstr>SES- Publicaciones recientes</vt:lpstr>
      <vt:lpstr>Cuadernos del SES</vt:lpstr>
      <vt:lpstr>Cuadernos digitales del SES</vt:lpstr>
      <vt:lpstr>SES-Divulgación</vt:lpstr>
      <vt:lpstr>Cursos Interinstitucionales</vt:lpstr>
      <vt:lpstr>IX Curso Interinstitucional</vt:lpstr>
      <vt:lpstr>Contenido del CI-IX</vt:lpstr>
      <vt:lpstr>Contenido del CI-IX</vt:lpstr>
      <vt:lpstr>Contenido del CI-IX</vt:lpstr>
      <vt:lpstr>Evaluación</vt:lpstr>
      <vt:lpstr>Ensayo académico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</dc:creator>
  <cp:lastModifiedBy>Roberto Rodríguez Gómez</cp:lastModifiedBy>
  <cp:revision>28</cp:revision>
  <cp:lastPrinted>2015-08-14T19:04:22Z</cp:lastPrinted>
  <dcterms:created xsi:type="dcterms:W3CDTF">2013-08-16T03:04:02Z</dcterms:created>
  <dcterms:modified xsi:type="dcterms:W3CDTF">2015-08-14T19:06:12Z</dcterms:modified>
</cp:coreProperties>
</file>