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257" r:id="rId3"/>
    <p:sldId id="263" r:id="rId4"/>
    <p:sldId id="265" r:id="rId5"/>
    <p:sldId id="266" r:id="rId6"/>
    <p:sldId id="268" r:id="rId7"/>
    <p:sldId id="271" r:id="rId8"/>
    <p:sldId id="269" r:id="rId9"/>
    <p:sldId id="273" r:id="rId10"/>
    <p:sldId id="272" r:id="rId11"/>
    <p:sldId id="274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vicio%20Social\Documents\Gr&#225;ficas%20presentaci&#243;n%20evaluaci&#243;n%20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vicio%20Social\Documents\Gr&#225;ficas%20presentaci&#243;n%20evaluaci&#243;n%20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vicio%20Social\Documents\Gr&#225;ficas%20presentaci&#243;n%20evaluaci&#243;n%20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vicio%20Social\Documents\Gr&#225;ficas%20presentaci&#243;n%20evaluaci&#243;n%20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Becas </a:t>
            </a: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s-MX" sz="2000" dirty="0">
                <a:latin typeface="Times New Roman" pitchFamily="18" charset="0"/>
                <a:cs typeface="Times New Roman" pitchFamily="18" charset="0"/>
              </a:rPr>
              <a:t>profesores de universidades públicas, 1996-2011.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248841885575628"/>
          <c:y val="0.39176668468610742"/>
          <c:w val="0.43912411996669481"/>
          <c:h val="0.44900397035093387"/>
        </c:manualLayout>
      </c:layout>
      <c:pieChart>
        <c:varyColors val="1"/>
        <c:ser>
          <c:idx val="0"/>
          <c:order val="0"/>
          <c:explosion val="2"/>
          <c:dLbls>
            <c:dLbl>
              <c:idx val="0"/>
              <c:layout>
                <c:manualLayout>
                  <c:x val="-0.17653114162014244"/>
                  <c:y val="-0.10334077991925493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5</a:t>
                    </a:r>
                    <a:r>
                      <a:rPr lang="en-US"/>
                      <a:t>,342
69%</a:t>
                    </a:r>
                  </a:p>
                </c:rich>
              </c:tx>
              <c:showVal val="1"/>
              <c:showPercent val="1"/>
              <c:separator>
</c:separator>
            </c:dLbl>
            <c:dLbl>
              <c:idx val="1"/>
              <c:layout>
                <c:manualLayout>
                  <c:x val="0.17445797076769701"/>
                  <c:y val="0.10181344045388378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2</a:t>
                    </a:r>
                    <a:r>
                      <a:rPr lang="en-US"/>
                      <a:t>,399
31%</a:t>
                    </a:r>
                  </a:p>
                </c:rich>
              </c:tx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s-MX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Hoja1!$B$68:$B$69</c:f>
              <c:strCache>
                <c:ptCount val="2"/>
                <c:pt idx="0">
                  <c:v>Nacionales</c:v>
                </c:pt>
                <c:pt idx="1">
                  <c:v>En el extranjero</c:v>
                </c:pt>
              </c:strCache>
            </c:strRef>
          </c:cat>
          <c:val>
            <c:numRef>
              <c:f>Hoja1!$C$68:$C$69</c:f>
              <c:numCache>
                <c:formatCode>General</c:formatCode>
                <c:ptCount val="2"/>
                <c:pt idx="0">
                  <c:v>5342</c:v>
                </c:pt>
                <c:pt idx="1">
                  <c:v>2399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es-MX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s-MX" sz="2000" noProof="0" dirty="0" smtClean="0">
                <a:latin typeface="Times New Roman" pitchFamily="18" charset="0"/>
                <a:cs typeface="Times New Roman" pitchFamily="18" charset="0"/>
              </a:rPr>
              <a:t>Profesores</a:t>
            </a:r>
            <a:r>
              <a:rPr lang="es-MX" sz="2000" dirty="0" smtClean="0">
                <a:latin typeface="Times New Roman" pitchFamily="18" charset="0"/>
                <a:cs typeface="Times New Roman" pitchFamily="18" charset="0"/>
              </a:rPr>
              <a:t> graduados con beca,</a:t>
            </a:r>
            <a:r>
              <a:rPr lang="es-MX" sz="2000" baseline="0" dirty="0" smtClean="0">
                <a:latin typeface="Times New Roman" pitchFamily="18" charset="0"/>
                <a:cs typeface="Times New Roman" pitchFamily="18" charset="0"/>
              </a:rPr>
              <a:t> 1996-2011</a:t>
            </a:r>
            <a:endParaRPr lang="es-MX" sz="20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2503937007874016"/>
          <c:y val="0.39297413906554041"/>
          <c:w val="0.43013626438878971"/>
          <c:h val="0.43998665751522054"/>
        </c:manualLayout>
      </c:layout>
      <c:pieChart>
        <c:varyColors val="1"/>
        <c:ser>
          <c:idx val="0"/>
          <c:order val="0"/>
          <c:explosion val="13"/>
          <c:dLbls>
            <c:dLbl>
              <c:idx val="0"/>
              <c:layout>
                <c:manualLayout>
                  <c:x val="-0.15120040081399891"/>
                  <c:y val="-8.3706376249972236E-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0.1554782242950189"/>
                  <c:y val="8.2691264215617857E-2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6.2028716998610504E-2"/>
                  <c:y val="5.0674540682414539E-2"/>
                </c:manualLayout>
              </c:layout>
              <c:showVal val="1"/>
              <c:showPercent val="1"/>
              <c:separator>
</c:separator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es-MX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Hoja1!$B$74:$B$76</c:f>
              <c:strCache>
                <c:ptCount val="3"/>
                <c:pt idx="0">
                  <c:v>Doctorado</c:v>
                </c:pt>
                <c:pt idx="1">
                  <c:v>Maestría</c:v>
                </c:pt>
                <c:pt idx="2">
                  <c:v>Especialidad</c:v>
                </c:pt>
              </c:strCache>
            </c:strRef>
          </c:cat>
          <c:val>
            <c:numRef>
              <c:f>Hoja1!$C$74:$C$76</c:f>
              <c:numCache>
                <c:formatCode>General</c:formatCode>
                <c:ptCount val="3"/>
                <c:pt idx="0">
                  <c:v>3074</c:v>
                </c:pt>
                <c:pt idx="1">
                  <c:v>1705</c:v>
                </c:pt>
                <c:pt idx="2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439435643993078"/>
          <c:y val="0.36177013672503749"/>
          <c:w val="0.37675254065354952"/>
          <c:h val="0.43845247423118738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es-MX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s-MX" sz="1800" b="1" i="0" kern="1200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Cuerpos Académicos Registrados en el PIFI</a:t>
            </a:r>
            <a:endParaRPr lang="es-MX" dirty="0"/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strRef>
              <c:f>Hoja1!$B$91</c:f>
              <c:strCache>
                <c:ptCount val="1"/>
                <c:pt idx="0">
                  <c:v>En Formación</c:v>
                </c:pt>
              </c:strCache>
            </c:strRef>
          </c:tx>
          <c:dLbls>
            <c:dLbl>
              <c:idx val="0"/>
              <c:layout>
                <c:manualLayout>
                  <c:x val="-0.11887983333780729"/>
                  <c:y val="-2.493029007705883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2.8763704763256088E-3"/>
                  <c:y val="-1.7998910867827076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dLblPos val="t"/>
            <c:showVal val="1"/>
          </c:dLbls>
          <c:cat>
            <c:numRef>
              <c:f>Hoja1!$C$89:$D$89</c:f>
              <c:numCache>
                <c:formatCode>General</c:formatCode>
                <c:ptCount val="2"/>
                <c:pt idx="0">
                  <c:v>2003</c:v>
                </c:pt>
                <c:pt idx="1">
                  <c:v>2011</c:v>
                </c:pt>
              </c:numCache>
            </c:numRef>
          </c:cat>
          <c:val>
            <c:numRef>
              <c:f>Hoja1!$C$91:$D$91</c:f>
              <c:numCache>
                <c:formatCode>0%</c:formatCode>
                <c:ptCount val="2"/>
                <c:pt idx="0">
                  <c:v>0.91</c:v>
                </c:pt>
                <c:pt idx="1">
                  <c:v>0.54500000000000004</c:v>
                </c:pt>
              </c:numCache>
            </c:numRef>
          </c:val>
        </c:ser>
        <c:ser>
          <c:idx val="3"/>
          <c:order val="1"/>
          <c:tx>
            <c:strRef>
              <c:f>Hoja1!$B$92</c:f>
              <c:strCache>
                <c:ptCount val="1"/>
                <c:pt idx="0">
                  <c:v>En Consolidación</c:v>
                </c:pt>
              </c:strCache>
            </c:strRef>
          </c:tx>
          <c:dLbls>
            <c:dLbl>
              <c:idx val="1"/>
              <c:layout>
                <c:manualLayout>
                  <c:x val="-1.8430965191147657E-2"/>
                  <c:y val="-1.914769032948980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dLblPos val="t"/>
            <c:showVal val="1"/>
          </c:dLbls>
          <c:cat>
            <c:numRef>
              <c:f>Hoja1!$C$89:$D$89</c:f>
              <c:numCache>
                <c:formatCode>General</c:formatCode>
                <c:ptCount val="2"/>
                <c:pt idx="0">
                  <c:v>2003</c:v>
                </c:pt>
                <c:pt idx="1">
                  <c:v>2011</c:v>
                </c:pt>
              </c:numCache>
            </c:numRef>
          </c:cat>
          <c:val>
            <c:numRef>
              <c:f>Hoja1!$C$92:$D$92</c:f>
              <c:numCache>
                <c:formatCode>0%</c:formatCode>
                <c:ptCount val="2"/>
                <c:pt idx="0">
                  <c:v>7.0000000000000021E-2</c:v>
                </c:pt>
                <c:pt idx="1">
                  <c:v>0.29040000000000032</c:v>
                </c:pt>
              </c:numCache>
            </c:numRef>
          </c:val>
        </c:ser>
        <c:ser>
          <c:idx val="4"/>
          <c:order val="2"/>
          <c:tx>
            <c:strRef>
              <c:f>Hoja1!$B$93</c:f>
              <c:strCache>
                <c:ptCount val="1"/>
                <c:pt idx="0">
                  <c:v>Consolidados</c:v>
                </c:pt>
              </c:strCache>
            </c:strRef>
          </c:tx>
          <c:dLbls>
            <c:dLbl>
              <c:idx val="0"/>
              <c:layout>
                <c:manualLayout>
                  <c:x val="-0.11625440527367346"/>
                  <c:y val="-1.33650905819207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8430965191147657E-2"/>
                  <c:y val="3.9827086607863264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dLblPos val="t"/>
            <c:showVal val="1"/>
          </c:dLbls>
          <c:cat>
            <c:numRef>
              <c:f>Hoja1!$C$89:$D$89</c:f>
              <c:numCache>
                <c:formatCode>General</c:formatCode>
                <c:ptCount val="2"/>
                <c:pt idx="0">
                  <c:v>2003</c:v>
                </c:pt>
                <c:pt idx="1">
                  <c:v>2011</c:v>
                </c:pt>
              </c:numCache>
            </c:numRef>
          </c:cat>
          <c:val>
            <c:numRef>
              <c:f>Hoja1!$C$93:$D$93</c:f>
              <c:numCache>
                <c:formatCode>0%</c:formatCode>
                <c:ptCount val="2"/>
                <c:pt idx="0">
                  <c:v>2.0000000000000011E-2</c:v>
                </c:pt>
                <c:pt idx="1">
                  <c:v>0.1646</c:v>
                </c:pt>
              </c:numCache>
            </c:numRef>
          </c:val>
        </c:ser>
        <c:dLbls>
          <c:showVal val="1"/>
        </c:dLbls>
        <c:marker val="1"/>
        <c:axId val="93926528"/>
        <c:axId val="93928064"/>
      </c:lineChart>
      <c:catAx>
        <c:axId val="939265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s-MX"/>
          </a:p>
        </c:txPr>
        <c:crossAx val="93928064"/>
        <c:crosses val="autoZero"/>
        <c:auto val="1"/>
        <c:lblAlgn val="ctr"/>
        <c:lblOffset val="100"/>
      </c:catAx>
      <c:valAx>
        <c:axId val="93928064"/>
        <c:scaling>
          <c:orientation val="minMax"/>
        </c:scaling>
        <c:axPos val="l"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MX"/>
          </a:p>
        </c:txPr>
        <c:crossAx val="939265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s-MX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es-MX" dirty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es-MX" baseline="0" dirty="0">
                <a:latin typeface="Times New Roman" pitchFamily="18" charset="0"/>
                <a:cs typeface="Times New Roman" pitchFamily="18" charset="0"/>
              </a:rPr>
              <a:t> de p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rofesores debido a la contribución</a:t>
            </a:r>
            <a:r>
              <a:rPr lang="es-MX" baseline="0" dirty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s-MX" baseline="0" dirty="0" smtClean="0">
                <a:latin typeface="Times New Roman" pitchFamily="18" charset="0"/>
                <a:cs typeface="Times New Roman" pitchFamily="18" charset="0"/>
              </a:rPr>
              <a:t>PIFI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ndard"/>
        <c:ser>
          <c:idx val="1"/>
          <c:order val="0"/>
          <c:tx>
            <c:strRef>
              <c:f>Hoja1!$B$81</c:f>
              <c:strCache>
                <c:ptCount val="1"/>
                <c:pt idx="0">
                  <c:v>Tiempo Completo</c:v>
                </c:pt>
              </c:strCache>
            </c:strRef>
          </c:tx>
          <c:dLbls>
            <c:dLbl>
              <c:idx val="0"/>
              <c:layout>
                <c:manualLayout>
                  <c:x val="-0.18369224250000968"/>
                  <c:y val="3.9827086607863264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0579367788102023E-3"/>
                  <c:y val="-1.7998910867827341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dLblPos val="t"/>
            <c:showVal val="1"/>
          </c:dLbls>
          <c:cat>
            <c:numRef>
              <c:f>Hoja1!$C$80:$D$80</c:f>
              <c:numCache>
                <c:formatCode>General</c:formatCode>
                <c:ptCount val="2"/>
                <c:pt idx="0">
                  <c:v>1996</c:v>
                </c:pt>
                <c:pt idx="1">
                  <c:v>2011</c:v>
                </c:pt>
              </c:numCache>
            </c:numRef>
          </c:cat>
          <c:val>
            <c:numRef>
              <c:f>Hoja1!$C$81:$D$81</c:f>
              <c:numCache>
                <c:formatCode>#,##0</c:formatCode>
                <c:ptCount val="2"/>
                <c:pt idx="0">
                  <c:v>14270</c:v>
                </c:pt>
                <c:pt idx="1">
                  <c:v>31018</c:v>
                </c:pt>
              </c:numCache>
            </c:numRef>
          </c:val>
        </c:ser>
        <c:ser>
          <c:idx val="3"/>
          <c:order val="1"/>
          <c:tx>
            <c:strRef>
              <c:f>Hoja1!$B$83</c:f>
              <c:strCache>
                <c:ptCount val="1"/>
                <c:pt idx="0">
                  <c:v>Maestría o Especialidad</c:v>
                </c:pt>
              </c:strCache>
            </c:strRef>
          </c:tx>
          <c:dLbls>
            <c:dLbl>
              <c:idx val="0"/>
              <c:layout>
                <c:manualLayout>
                  <c:x val="-0.11410090233810256"/>
                  <c:y val="-3.938678944598140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4764138100296438E-3"/>
                  <c:y val="1.265660828213987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dLblPos val="t"/>
            <c:showVal val="1"/>
          </c:dLbls>
          <c:cat>
            <c:numRef>
              <c:f>Hoja1!$C$80:$D$80</c:f>
              <c:numCache>
                <c:formatCode>General</c:formatCode>
                <c:ptCount val="2"/>
                <c:pt idx="0">
                  <c:v>1996</c:v>
                </c:pt>
                <c:pt idx="1">
                  <c:v>2011</c:v>
                </c:pt>
              </c:numCache>
            </c:numRef>
          </c:cat>
          <c:val>
            <c:numRef>
              <c:f>Hoja1!$C$83:$D$83</c:f>
              <c:numCache>
                <c:formatCode>#,##0</c:formatCode>
                <c:ptCount val="2"/>
                <c:pt idx="0">
                  <c:v>3853</c:v>
                </c:pt>
                <c:pt idx="1">
                  <c:v>7149</c:v>
                </c:pt>
              </c:numCache>
            </c:numRef>
          </c:val>
        </c:ser>
        <c:ser>
          <c:idx val="2"/>
          <c:order val="2"/>
          <c:tx>
            <c:strRef>
              <c:f>Hoja1!$B$82</c:f>
              <c:strCache>
                <c:ptCount val="1"/>
                <c:pt idx="0">
                  <c:v>Doctorado</c:v>
                </c:pt>
              </c:strCache>
            </c:strRef>
          </c:tx>
          <c:dLbls>
            <c:dLbl>
              <c:idx val="0"/>
              <c:layout>
                <c:manualLayout>
                  <c:x val="-0.15062776348234244"/>
                  <c:y val="1.0914087870018086E-3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dLblPos val="t"/>
            <c:showVal val="1"/>
          </c:dLbls>
          <c:cat>
            <c:numRef>
              <c:f>Hoja1!$C$80:$D$80</c:f>
              <c:numCache>
                <c:formatCode>General</c:formatCode>
                <c:ptCount val="2"/>
                <c:pt idx="0">
                  <c:v>1996</c:v>
                </c:pt>
                <c:pt idx="1">
                  <c:v>2011</c:v>
                </c:pt>
              </c:numCache>
            </c:numRef>
          </c:cat>
          <c:val>
            <c:numRef>
              <c:f>Hoja1!$C$82:$D$82</c:f>
              <c:numCache>
                <c:formatCode>#,##0</c:formatCode>
                <c:ptCount val="2"/>
                <c:pt idx="0">
                  <c:v>1242</c:v>
                </c:pt>
                <c:pt idx="1">
                  <c:v>11721</c:v>
                </c:pt>
              </c:numCache>
            </c:numRef>
          </c:val>
        </c:ser>
        <c:dLbls>
          <c:showVal val="1"/>
        </c:dLbls>
        <c:marker val="1"/>
        <c:axId val="93971584"/>
        <c:axId val="93973120"/>
      </c:lineChart>
      <c:catAx>
        <c:axId val="939715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s-MX"/>
          </a:p>
        </c:txPr>
        <c:crossAx val="93973120"/>
        <c:crosses val="autoZero"/>
        <c:auto val="1"/>
        <c:lblAlgn val="ctr"/>
        <c:lblOffset val="100"/>
      </c:catAx>
      <c:valAx>
        <c:axId val="93973120"/>
        <c:scaling>
          <c:orientation val="minMax"/>
        </c:scaling>
        <c:axPos val="l"/>
        <c:numFmt formatCode="#,##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MX"/>
          </a:p>
        </c:txPr>
        <c:crossAx val="939715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s-MX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39783-674A-4D66-85D9-56AA9B9C2B90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DA1C8-7685-4F17-BEC5-65E08E70702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Ésta tiene</a:t>
            </a:r>
            <a:r>
              <a:rPr lang="es-MX" baseline="0" dirty="0" smtClean="0"/>
              <a:t> la misma información, pero una está en porcentaje y la otra en Absolutos, la que tú consideres </a:t>
            </a:r>
            <a:r>
              <a:rPr lang="es-MX" baseline="0" smtClean="0"/>
              <a:t>más conveniente.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0209-8E70-43B6-85FA-F8A8F5A920AA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AEFB02-F887-4F30-8FA8-C8E373914EE4}" type="datetimeFigureOut">
              <a:rPr lang="es-MX" smtClean="0"/>
              <a:pPr/>
              <a:t>06/11/2014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37D330-EF7E-4BEC-B9E5-532F61FADE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1556792"/>
            <a:ext cx="6477000" cy="2592288"/>
          </a:xfrm>
        </p:spPr>
        <p:txBody>
          <a:bodyPr>
            <a:normAutofit/>
          </a:bodyPr>
          <a:lstStyle/>
          <a:p>
            <a:r>
              <a:rPr lang="es-MX" dirty="0" smtClean="0"/>
              <a:t>BALANCE DE LAS Políticas de Evaluación en Educación Superior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2200" y="5301208"/>
            <a:ext cx="6705600" cy="1434629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2"/>
                </a:solidFill>
              </a:rPr>
              <a:t>Dr. Mario Rueda Beltrán </a:t>
            </a:r>
          </a:p>
          <a:p>
            <a:r>
              <a:rPr lang="es-MX" sz="3200" dirty="0" smtClean="0">
                <a:solidFill>
                  <a:schemeClr val="tx2"/>
                </a:solidFill>
              </a:rPr>
              <a:t>IISUE/ SES/ UNAM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Retos de la evaluación en la 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29600" cy="4205064"/>
          </a:xfrm>
        </p:spPr>
        <p:txBody>
          <a:bodyPr>
            <a:normAutofit fontScale="70000" lnSpcReduction="20000"/>
          </a:bodyPr>
          <a:lstStyle/>
          <a:p>
            <a:r>
              <a:rPr lang="es-MX" sz="3100" b="1" dirty="0" smtClean="0"/>
              <a:t>Reglamentar el funcionamiento de los organismos evaluadores </a:t>
            </a:r>
            <a:r>
              <a:rPr lang="es-MX" sz="3100" dirty="0" smtClean="0"/>
              <a:t>de programas de licenciatura con el fin de que sus vías de financiamiento y actuación sean transparentes.</a:t>
            </a:r>
          </a:p>
          <a:p>
            <a:endParaRPr lang="es-MX" sz="2100" dirty="0" smtClean="0"/>
          </a:p>
          <a:p>
            <a:r>
              <a:rPr lang="es-MX" sz="3100" b="1" dirty="0" smtClean="0"/>
              <a:t>Determinar mecanismos de seguimiento </a:t>
            </a:r>
            <a:r>
              <a:rPr lang="es-MX" sz="3100" dirty="0" smtClean="0"/>
              <a:t>que permitan saber en qué medida los programas y las instituciones han mejorado sus procesos de planeación y de gestión, sus funciones sustantivas, su planta académica y sus resultados.</a:t>
            </a:r>
          </a:p>
          <a:p>
            <a:endParaRPr lang="es-MX" sz="2100" dirty="0" smtClean="0"/>
          </a:p>
          <a:p>
            <a:r>
              <a:rPr lang="es-MX" sz="3100" b="1" dirty="0" smtClean="0"/>
              <a:t>Incrementar la transparencia </a:t>
            </a:r>
            <a:r>
              <a:rPr lang="es-MX" sz="3100" dirty="0" smtClean="0"/>
              <a:t>en la difusión de los resultados.</a:t>
            </a:r>
          </a:p>
          <a:p>
            <a:endParaRPr lang="es-MX" sz="2100" dirty="0" smtClean="0"/>
          </a:p>
          <a:p>
            <a:r>
              <a:rPr lang="es-MX" sz="3100" b="1" dirty="0" smtClean="0"/>
              <a:t>Evaluar</a:t>
            </a:r>
            <a:r>
              <a:rPr lang="es-MX" sz="3100" dirty="0" smtClean="0"/>
              <a:t> si los diversos </a:t>
            </a:r>
            <a:r>
              <a:rPr lang="es-MX" sz="3100" b="1" dirty="0" smtClean="0"/>
              <a:t>métodos, procedimientos y mecanismos de evaluación </a:t>
            </a:r>
            <a:r>
              <a:rPr lang="es-MX" sz="3100" dirty="0" smtClean="0"/>
              <a:t>están contribuyendo a mejorar la calidad de la educación superior.</a:t>
            </a:r>
            <a:endParaRPr lang="es-MX" sz="3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Asociación Nacional de Universidades e Instituciones de Educación Superior. (2006). </a:t>
            </a:r>
            <a:r>
              <a:rPr lang="es-MX" sz="2400" i="1" dirty="0" smtClean="0"/>
              <a:t>Consolidación y avance de la educación superior en México</a:t>
            </a:r>
            <a:r>
              <a:rPr lang="es-MX" sz="2400" dirty="0" smtClean="0"/>
              <a:t>. México: ANUIES. </a:t>
            </a:r>
          </a:p>
          <a:p>
            <a:pPr algn="just"/>
            <a:r>
              <a:rPr lang="es-MX" sz="2400" dirty="0" smtClean="0"/>
              <a:t>Trigo, F. y Valle Gómez, R. (2012). La evaluación en el Sistema Nacional de Educación. En: Narro Robles, José; </a:t>
            </a:r>
            <a:r>
              <a:rPr lang="es-MX" sz="2400" dirty="0" err="1" smtClean="0"/>
              <a:t>Martuscelli</a:t>
            </a:r>
            <a:r>
              <a:rPr lang="es-MX" sz="2400" dirty="0" smtClean="0"/>
              <a:t> Quintana, Jaime y </a:t>
            </a:r>
            <a:r>
              <a:rPr lang="es-MX" sz="2400" dirty="0" err="1" smtClean="0"/>
              <a:t>Barzana</a:t>
            </a:r>
            <a:r>
              <a:rPr lang="es-MX" sz="2400" dirty="0" smtClean="0"/>
              <a:t> García, Eduardo (Coord.). </a:t>
            </a:r>
            <a:r>
              <a:rPr lang="es-MX" sz="2400" i="1" dirty="0" smtClean="0"/>
              <a:t>Plan de diez años para desarrollar el Sistema Educativo Nacional</a:t>
            </a:r>
            <a:r>
              <a:rPr lang="es-MX" sz="2400" dirty="0" smtClean="0"/>
              <a:t>. [En línea]. México: Dirección General de Publicaciones y Fomento Editorial, UNAM. Disponible en: http://www.planeducativonacional.unam.mx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 smtClean="0"/>
              <a:t>Comités de Evaluación (1989 y 1987) </a:t>
            </a:r>
            <a:br>
              <a:rPr lang="es-MX" sz="3600" dirty="0" smtClean="0"/>
            </a:br>
            <a:r>
              <a:rPr lang="es-MX" sz="3600" dirty="0" smtClean="0"/>
              <a:t>Resultados de visitas in situ: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Baja eficiencia terminal.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Poca experiencia en investigación. </a:t>
            </a:r>
          </a:p>
          <a:p>
            <a:endParaRPr lang="es-MX" dirty="0" smtClean="0"/>
          </a:p>
          <a:p>
            <a:r>
              <a:rPr lang="es-MX" dirty="0" smtClean="0"/>
              <a:t>Baja matrícula.</a:t>
            </a:r>
          </a:p>
          <a:p>
            <a:endParaRPr lang="es-MX" dirty="0" smtClean="0"/>
          </a:p>
          <a:p>
            <a:r>
              <a:rPr lang="es-MX" dirty="0" smtClean="0"/>
              <a:t>Profesorado sólo con maestría </a:t>
            </a:r>
            <a:r>
              <a:rPr lang="es-MX" dirty="0"/>
              <a:t>y</a:t>
            </a:r>
            <a:r>
              <a:rPr lang="es-MX" dirty="0" smtClean="0"/>
              <a:t> licenciatura.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8544" y="1916832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Altos índices de reprobación.</a:t>
            </a:r>
          </a:p>
          <a:p>
            <a:endParaRPr lang="es-MX" dirty="0" smtClean="0"/>
          </a:p>
          <a:p>
            <a:r>
              <a:rPr lang="es-MX" dirty="0" smtClean="0"/>
              <a:t>Baja productividad científica.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Desvinculada de la formación de recursos humanos.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3600" dirty="0" smtClean="0"/>
              <a:t>Resultados de la evaluación que realiza CONACyT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18864" y="2204864"/>
            <a:ext cx="8229600" cy="3456384"/>
          </a:xfrm>
        </p:spPr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Se ha fortalecido el posgrado nacional</a:t>
            </a:r>
          </a:p>
          <a:p>
            <a:endParaRPr lang="es-MX" dirty="0" smtClean="0"/>
          </a:p>
          <a:p>
            <a:r>
              <a:rPr lang="es-MX" dirty="0" smtClean="0"/>
              <a:t>Se han identificado programas comparables con posgrados internacionales de calidad. </a:t>
            </a:r>
          </a:p>
          <a:p>
            <a:endParaRPr lang="es-MX" dirty="0" smtClean="0"/>
          </a:p>
          <a:p>
            <a:r>
              <a:rPr lang="es-MX" dirty="0" smtClean="0"/>
              <a:t>Obliga a los alumnos becados a implementar mejoras que conllevan a elevar su calidad.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600" dirty="0" smtClean="0"/>
              <a:t>Logros del PROMEP y el PIFI, </a:t>
            </a:r>
            <a:br>
              <a:rPr lang="es-MX" sz="3600" dirty="0" smtClean="0"/>
            </a:br>
            <a:r>
              <a:rPr lang="es-MX" sz="3600" dirty="0" smtClean="0"/>
              <a:t>periodo 1996-2011</a:t>
            </a:r>
            <a:endParaRPr lang="es-MX" sz="3600" dirty="0"/>
          </a:p>
        </p:txBody>
      </p:sp>
      <p:graphicFrame>
        <p:nvGraphicFramePr>
          <p:cNvPr id="10" name="13 Gráfico"/>
          <p:cNvGraphicFramePr>
            <a:graphicFrameLocks noGrp="1"/>
          </p:cNvGraphicFramePr>
          <p:nvPr>
            <p:ph sz="quarter" idx="2"/>
          </p:nvPr>
        </p:nvGraphicFramePr>
        <p:xfrm>
          <a:off x="456183" y="1772816"/>
          <a:ext cx="404018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14 Gráfico"/>
          <p:cNvGraphicFramePr>
            <a:graphicFrameLocks noGrp="1"/>
          </p:cNvGraphicFramePr>
          <p:nvPr>
            <p:ph sz="quarter" idx="4"/>
          </p:nvPr>
        </p:nvGraphicFramePr>
        <p:xfrm>
          <a:off x="4644008" y="1772816"/>
          <a:ext cx="4041775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2771800" y="6237312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Trigo, F. y Valle Gómez, R. (2012).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3600" dirty="0" smtClean="0">
                <a:solidFill>
                  <a:srgbClr val="323232"/>
                </a:solidFill>
              </a:rPr>
              <a:t>Logros del PROMEP y el PIFI, </a:t>
            </a:r>
            <a:br>
              <a:rPr lang="es-MX" sz="3600" dirty="0" smtClean="0">
                <a:solidFill>
                  <a:srgbClr val="323232"/>
                </a:solidFill>
              </a:rPr>
            </a:br>
            <a:r>
              <a:rPr lang="es-MX" sz="3600" dirty="0" smtClean="0">
                <a:solidFill>
                  <a:srgbClr val="323232"/>
                </a:solidFill>
              </a:rPr>
              <a:t>periodo 1996-2011</a:t>
            </a:r>
            <a:endParaRPr lang="es-MX" dirty="0"/>
          </a:p>
        </p:txBody>
      </p:sp>
      <p:graphicFrame>
        <p:nvGraphicFramePr>
          <p:cNvPr id="9" name="16 Gráfico"/>
          <p:cNvGraphicFramePr>
            <a:graphicFrameLocks noGrp="1"/>
          </p:cNvGraphicFramePr>
          <p:nvPr>
            <p:ph sz="quarter" idx="2"/>
          </p:nvPr>
        </p:nvGraphicFramePr>
        <p:xfrm>
          <a:off x="4558978" y="1988840"/>
          <a:ext cx="41722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15 Gráfico"/>
          <p:cNvGraphicFramePr>
            <a:graphicFrameLocks noGrp="1"/>
          </p:cNvGraphicFramePr>
          <p:nvPr>
            <p:ph sz="quarter" idx="1"/>
          </p:nvPr>
        </p:nvGraphicFramePr>
        <p:xfrm>
          <a:off x="323528" y="1988840"/>
          <a:ext cx="41722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3131840" y="6381328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Trigo, F. y Valle Gómez, R. (2012).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3600" dirty="0" smtClean="0"/>
              <a:t>Logros de la evaluación de la Educación Superior (ES)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493096"/>
          </a:xfrm>
        </p:spPr>
        <p:txBody>
          <a:bodyPr>
            <a:normAutofit fontScale="70000" lnSpcReduction="20000"/>
          </a:bodyPr>
          <a:lstStyle/>
          <a:p>
            <a:r>
              <a:rPr lang="es-MX" sz="3100" dirty="0" smtClean="0"/>
              <a:t>Las </a:t>
            </a:r>
            <a:r>
              <a:rPr lang="es-MX" sz="3100" b="1" dirty="0" smtClean="0"/>
              <a:t>prácticas</a:t>
            </a:r>
            <a:r>
              <a:rPr lang="es-MX" sz="3100" dirty="0" smtClean="0"/>
              <a:t> de evaluación y de planeación se han instaurado en las IES.</a:t>
            </a:r>
          </a:p>
          <a:p>
            <a:endParaRPr lang="es-MX" sz="2300" dirty="0" smtClean="0"/>
          </a:p>
          <a:p>
            <a:r>
              <a:rPr lang="es-MX" sz="3100" dirty="0" smtClean="0"/>
              <a:t>Se han establecido </a:t>
            </a:r>
            <a:r>
              <a:rPr lang="es-MX" sz="3100" b="1" dirty="0" smtClean="0"/>
              <a:t>procesos</a:t>
            </a:r>
            <a:r>
              <a:rPr lang="es-MX" sz="3100" dirty="0" smtClean="0"/>
              <a:t> de evaluación y de acreditación destinados al aseguramiento de la calidad de la educación superior. </a:t>
            </a:r>
          </a:p>
          <a:p>
            <a:endParaRPr lang="es-MX" sz="2300" dirty="0" smtClean="0"/>
          </a:p>
          <a:p>
            <a:r>
              <a:rPr lang="es-MX" sz="3100" dirty="0" smtClean="0"/>
              <a:t>Se dispone de más </a:t>
            </a:r>
            <a:r>
              <a:rPr lang="es-MX" sz="3100" b="1" dirty="0" smtClean="0"/>
              <a:t>información</a:t>
            </a:r>
            <a:r>
              <a:rPr lang="es-MX" sz="3100" dirty="0" smtClean="0"/>
              <a:t> sobre las condiciones, necesidades, procesos y resultados de las instituciones. </a:t>
            </a:r>
          </a:p>
          <a:p>
            <a:endParaRPr lang="es-MX" sz="2300" dirty="0" smtClean="0"/>
          </a:p>
          <a:p>
            <a:r>
              <a:rPr lang="es-MX" sz="3100" dirty="0" smtClean="0"/>
              <a:t>Se han formulado </a:t>
            </a:r>
            <a:r>
              <a:rPr lang="es-MX" sz="3100" b="1" dirty="0" smtClean="0"/>
              <a:t>criterios e indicadores </a:t>
            </a:r>
            <a:r>
              <a:rPr lang="es-MX" sz="3100" dirty="0" smtClean="0"/>
              <a:t>de calidad de la educación superior. </a:t>
            </a:r>
          </a:p>
          <a:p>
            <a:endParaRPr lang="es-MX" sz="2300" dirty="0" smtClean="0"/>
          </a:p>
          <a:p>
            <a:r>
              <a:rPr lang="es-MX" sz="3100" dirty="0" smtClean="0"/>
              <a:t>La sociedad está más alerta a los </a:t>
            </a:r>
            <a:r>
              <a:rPr lang="es-MX" sz="3100" b="1" dirty="0" smtClean="0"/>
              <a:t>resultados</a:t>
            </a:r>
            <a:r>
              <a:rPr lang="es-MX" sz="3100" dirty="0" smtClean="0"/>
              <a:t> de algunas evaluaciones.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Logros de la evaluación de la 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es-MX" sz="3400" dirty="0" smtClean="0"/>
              <a:t>Los indicadores de calidad que reportan programas y organismos como el PROMEP, el PIFI, los CIEES, el COPAES y el CONACyT muestran </a:t>
            </a:r>
            <a:r>
              <a:rPr lang="es-MX" sz="3400" b="1" dirty="0" smtClean="0"/>
              <a:t>avances</a:t>
            </a:r>
            <a:r>
              <a:rPr lang="es-MX" sz="3400" dirty="0" smtClean="0"/>
              <a:t> en las IES.</a:t>
            </a:r>
          </a:p>
          <a:p>
            <a:endParaRPr lang="es-MX" sz="2300" dirty="0" smtClean="0"/>
          </a:p>
          <a:p>
            <a:r>
              <a:rPr lang="es-MX" sz="3400" dirty="0" smtClean="0"/>
              <a:t>Las instituciones y numerosos programas académicos de licenciatura y de posgrado disponen de </a:t>
            </a:r>
            <a:r>
              <a:rPr lang="es-MX" sz="3400" b="1" dirty="0" smtClean="0"/>
              <a:t>instrumentos</a:t>
            </a:r>
            <a:r>
              <a:rPr lang="es-MX" sz="3400" dirty="0" smtClean="0"/>
              <a:t> para mejorar la </a:t>
            </a:r>
            <a:r>
              <a:rPr lang="es-MX" sz="3400" b="1" dirty="0" smtClean="0"/>
              <a:t>selección</a:t>
            </a:r>
            <a:r>
              <a:rPr lang="es-MX" sz="3400" dirty="0" smtClean="0"/>
              <a:t> de sus aspirantes. </a:t>
            </a:r>
          </a:p>
          <a:p>
            <a:endParaRPr lang="es-MX" sz="2300" dirty="0" smtClean="0"/>
          </a:p>
          <a:p>
            <a:r>
              <a:rPr lang="es-MX" sz="3400" dirty="0" smtClean="0"/>
              <a:t>El SNI ha contribuido a retener a muchos investigadores en sus instituciones; los investigadores tienen una mayor conciencia de la importancia de la </a:t>
            </a:r>
            <a:r>
              <a:rPr lang="es-MX" sz="3400" b="1" dirty="0" smtClean="0"/>
              <a:t>productividad en la investigación</a:t>
            </a:r>
            <a:r>
              <a:rPr lang="es-MX" sz="3400" dirty="0" smtClean="0"/>
              <a:t> y los docentes lo están de sus obligaciones. </a:t>
            </a:r>
          </a:p>
          <a:p>
            <a:endParaRPr lang="es-MX" sz="2300" dirty="0" smtClean="0"/>
          </a:p>
          <a:p>
            <a:r>
              <a:rPr lang="es-MX" sz="3400" dirty="0" smtClean="0"/>
              <a:t>Se tiene más conciencia de la </a:t>
            </a:r>
            <a:r>
              <a:rPr lang="es-MX" sz="3400" b="1" dirty="0" smtClean="0"/>
              <a:t>necesidad de formar especialistas en evaluación</a:t>
            </a:r>
            <a:r>
              <a:rPr lang="es-MX" sz="3400" dirty="0" smtClean="0"/>
              <a:t>.</a:t>
            </a:r>
            <a:endParaRPr lang="es-MX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Retos de la evaluación en la 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320480"/>
          </a:xfrm>
        </p:spPr>
        <p:txBody>
          <a:bodyPr>
            <a:normAutofit fontScale="92500" lnSpcReduction="20000"/>
          </a:bodyPr>
          <a:lstStyle/>
          <a:p>
            <a:r>
              <a:rPr lang="es-MX" sz="2600" dirty="0" smtClean="0"/>
              <a:t>Revisar la evaluación de las </a:t>
            </a:r>
            <a:r>
              <a:rPr lang="es-MX" sz="2600" b="1" dirty="0" smtClean="0"/>
              <a:t>instituciones</a:t>
            </a:r>
            <a:r>
              <a:rPr lang="es-MX" sz="2600" dirty="0" smtClean="0"/>
              <a:t>, de los </a:t>
            </a:r>
            <a:r>
              <a:rPr lang="es-MX" sz="2600" b="1" dirty="0" smtClean="0"/>
              <a:t>programas</a:t>
            </a:r>
            <a:r>
              <a:rPr lang="es-MX" sz="2600" dirty="0" smtClean="0"/>
              <a:t> y de la </a:t>
            </a:r>
            <a:r>
              <a:rPr lang="es-MX" sz="2600" b="1" dirty="0" smtClean="0"/>
              <a:t>planta académica </a:t>
            </a:r>
            <a:r>
              <a:rPr lang="es-MX" sz="2600" dirty="0" smtClean="0"/>
              <a:t>con el fin de que se reconozcan especificidades de sus </a:t>
            </a:r>
            <a:r>
              <a:rPr lang="es-MX" sz="2600" b="1" dirty="0" smtClean="0"/>
              <a:t>contextos y disciplinas</a:t>
            </a:r>
            <a:r>
              <a:rPr lang="es-MX" sz="2600" dirty="0" smtClean="0"/>
              <a:t>, se eviten duplicidades y se articulen mejor los distintos instrumentos y organismos de evaluación.</a:t>
            </a:r>
          </a:p>
          <a:p>
            <a:endParaRPr lang="es-MX" sz="1700" dirty="0" smtClean="0"/>
          </a:p>
          <a:p>
            <a:r>
              <a:rPr lang="es-MX" sz="2600" b="1" dirty="0" smtClean="0"/>
              <a:t>Reglamentar</a:t>
            </a:r>
            <a:r>
              <a:rPr lang="es-MX" sz="2600" dirty="0" smtClean="0"/>
              <a:t> la evaluación y la acreditación de la educación superior que comprenda también a las </a:t>
            </a:r>
            <a:r>
              <a:rPr lang="es-MX" sz="2600" b="1" dirty="0" smtClean="0"/>
              <a:t>instituciones privadas</a:t>
            </a:r>
            <a:r>
              <a:rPr lang="es-MX" sz="2600" dirty="0" smtClean="0"/>
              <a:t>.</a:t>
            </a:r>
          </a:p>
          <a:p>
            <a:endParaRPr lang="es-MX" sz="1700" dirty="0" smtClean="0"/>
          </a:p>
          <a:p>
            <a:r>
              <a:rPr lang="es-MX" sz="2600" dirty="0" smtClean="0"/>
              <a:t>Transitar a un </a:t>
            </a:r>
            <a:r>
              <a:rPr lang="es-MX" sz="2600" b="1" dirty="0" smtClean="0"/>
              <a:t>proceso integral de evaluación </a:t>
            </a:r>
            <a:r>
              <a:rPr lang="es-MX" sz="2600" dirty="0" smtClean="0"/>
              <a:t>en el que se incluyan indicadores cuantitativos y cualitativos de insumos, procesos y resultados para </a:t>
            </a:r>
            <a:r>
              <a:rPr lang="es-MX" sz="2600" b="1" dirty="0" smtClean="0"/>
              <a:t>fundamentar los juicios y las interpretaciones</a:t>
            </a:r>
            <a:r>
              <a:rPr lang="es-MX" sz="2600" dirty="0" smtClean="0"/>
              <a:t> que conlleva todo ejercicio de evaluación.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Retos de la evaluación en la ES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s-MX" sz="3400" b="1" dirty="0" smtClean="0"/>
              <a:t>Simplificar los procedimientos </a:t>
            </a:r>
            <a:r>
              <a:rPr lang="es-MX" sz="3400" dirty="0" smtClean="0"/>
              <a:t>de evaluación de programas e instituciones para que demanden menos tiempo y recursos a las instituciones, y que tanto los procesos como las recomendaciones sean útiles para su mejoramiento.</a:t>
            </a:r>
          </a:p>
          <a:p>
            <a:endParaRPr lang="es-MX" sz="2300" dirty="0" smtClean="0"/>
          </a:p>
          <a:p>
            <a:r>
              <a:rPr lang="es-MX" sz="3400" b="1" dirty="0" smtClean="0"/>
              <a:t>Diseñar un sistema de información confiable y útil </a:t>
            </a:r>
            <a:r>
              <a:rPr lang="es-MX" sz="3400" dirty="0" smtClean="0"/>
              <a:t>para analizar el progreso de las instituciones y de los programas escolarizados, abiertos y a distancia.</a:t>
            </a:r>
          </a:p>
          <a:p>
            <a:endParaRPr lang="es-MX" sz="2300" dirty="0" smtClean="0"/>
          </a:p>
          <a:p>
            <a:r>
              <a:rPr lang="es-MX" sz="3400" dirty="0" smtClean="0"/>
              <a:t>Lograr que los </a:t>
            </a:r>
            <a:r>
              <a:rPr lang="es-MX" sz="3400" b="1" dirty="0" smtClean="0"/>
              <a:t>pares</a:t>
            </a:r>
            <a:r>
              <a:rPr lang="es-MX" sz="3400" dirty="0" smtClean="0"/>
              <a:t> que realizan procesos de evaluación tengan </a:t>
            </a:r>
            <a:r>
              <a:rPr lang="es-MX" sz="3400" b="1" dirty="0" smtClean="0"/>
              <a:t>experiencia en este ámbito</a:t>
            </a:r>
            <a:r>
              <a:rPr lang="es-MX" sz="3400" dirty="0" smtClean="0"/>
              <a:t>.</a:t>
            </a:r>
          </a:p>
          <a:p>
            <a:endParaRPr lang="es-MX" sz="2300" dirty="0" smtClean="0"/>
          </a:p>
          <a:p>
            <a:r>
              <a:rPr lang="es-MX" sz="3400" b="1" dirty="0" smtClean="0"/>
              <a:t>Evitar</a:t>
            </a:r>
            <a:r>
              <a:rPr lang="es-MX" sz="3400" dirty="0" smtClean="0"/>
              <a:t> </a:t>
            </a:r>
            <a:r>
              <a:rPr lang="es-MX" sz="3400" b="1" dirty="0" smtClean="0"/>
              <a:t>que el financiamiento </a:t>
            </a:r>
            <a:r>
              <a:rPr lang="es-MX" sz="3400" dirty="0" smtClean="0"/>
              <a:t>extraordinario asociado a los resultados de las evaluaciones </a:t>
            </a:r>
            <a:r>
              <a:rPr lang="es-MX" sz="3400" b="1" dirty="0" smtClean="0"/>
              <a:t>dé lugar a distorsiones indeseables</a:t>
            </a:r>
            <a:r>
              <a:rPr lang="es-MX" sz="3400" dirty="0" smtClean="0"/>
              <a:t> que no se traducen en la mejora del programa o de la institución.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339</TotalTime>
  <Words>805</Words>
  <Application>Microsoft Office PowerPoint</Application>
  <PresentationFormat>Presentación en pantalla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BALANCE DE LAS Políticas de Evaluación en Educación Superior</vt:lpstr>
      <vt:lpstr>Comités de Evaluación (1989 y 1987)  Resultados de visitas in situ: </vt:lpstr>
      <vt:lpstr>Resultados de la evaluación que realiza CONACyT</vt:lpstr>
      <vt:lpstr>Logros del PROMEP y el PIFI,  periodo 1996-2011</vt:lpstr>
      <vt:lpstr>Logros del PROMEP y el PIFI,  periodo 1996-2011</vt:lpstr>
      <vt:lpstr>Logros de la evaluación de la Educación Superior (ES)</vt:lpstr>
      <vt:lpstr>Logros de la evaluación de la ES</vt:lpstr>
      <vt:lpstr>Retos de la evaluación en la ES</vt:lpstr>
      <vt:lpstr>Retos de la evaluación en la ES</vt:lpstr>
      <vt:lpstr>Retos de la evaluación en la ES</vt:lpstr>
      <vt:lpstr>Referencias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Becarios Mario</dc:creator>
  <cp:lastModifiedBy>Mario Rueda</cp:lastModifiedBy>
  <cp:revision>32</cp:revision>
  <dcterms:created xsi:type="dcterms:W3CDTF">2014-11-05T17:52:00Z</dcterms:created>
  <dcterms:modified xsi:type="dcterms:W3CDTF">2014-11-07T02:15:48Z</dcterms:modified>
</cp:coreProperties>
</file>