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84" r:id="rId3"/>
    <p:sldId id="266" r:id="rId4"/>
    <p:sldId id="257" r:id="rId5"/>
    <p:sldId id="260" r:id="rId6"/>
    <p:sldId id="258" r:id="rId7"/>
    <p:sldId id="259" r:id="rId8"/>
    <p:sldId id="261" r:id="rId9"/>
    <p:sldId id="262" r:id="rId10"/>
    <p:sldId id="285" r:id="rId11"/>
    <p:sldId id="268" r:id="rId12"/>
    <p:sldId id="267" r:id="rId13"/>
    <p:sldId id="271" r:id="rId14"/>
    <p:sldId id="272" r:id="rId15"/>
    <p:sldId id="274" r:id="rId16"/>
    <p:sldId id="275" r:id="rId17"/>
    <p:sldId id="273" r:id="rId18"/>
    <p:sldId id="277" r:id="rId19"/>
    <p:sldId id="278" r:id="rId20"/>
    <p:sldId id="280" r:id="rId21"/>
    <p:sldId id="281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84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230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3039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0731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4815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435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9045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960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9120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4548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5268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9BC2-F18C-4D05-8380-5635432783D4}" type="datetimeFigureOut">
              <a:rPr lang="es-MX" smtClean="0"/>
              <a:pPr/>
              <a:t>11/09/2014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8E61-E830-4217-8DD0-2D5090359A9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816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s-MX" b="1" dirty="0">
                <a:latin typeface="Aharoni" pitchFamily="2" charset="-79"/>
                <a:ea typeface="Calibri"/>
                <a:cs typeface="Aharoni" pitchFamily="2" charset="-79"/>
              </a:rPr>
              <a:t>TENDENCIAS DE LA COBERTURA Y DE LA CALIDAD DE LAS IES MEXICANAS</a:t>
            </a:r>
            <a:endParaRPr lang="es-MX" dirty="0">
              <a:latin typeface="Aharoni" pitchFamily="2" charset="-79"/>
              <a:ea typeface="Calibri"/>
              <a:cs typeface="Aharoni" pitchFamily="2" charset="-79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 smtClean="0">
              <a:ea typeface="Calibri"/>
              <a:cs typeface="Times New Roman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s-MX" b="1" dirty="0" smtClean="0"/>
              <a:t>Una mirada a la desigualdad regional en el acceso a la educación superior, y algunas ideas sobre la maner</a:t>
            </a:r>
            <a:r>
              <a:rPr lang="es-MX" b="1" dirty="0" smtClean="0"/>
              <a:t>a de crecer de a </a:t>
            </a:r>
            <a:r>
              <a:rPr lang="es-MX" b="1" dirty="0" err="1" smtClean="0"/>
              <a:t>mentis</a:t>
            </a:r>
            <a:r>
              <a:rPr lang="es-MX" b="1" dirty="0" smtClean="0"/>
              <a:t>…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endParaRPr lang="es-MX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143000" y="1981200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82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Una mirada de conjunto</a:t>
            </a:r>
            <a:endParaRPr lang="es-MX" sz="3200" b="1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914400"/>
            <a:ext cx="6553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382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El efecto Mateo</a:t>
            </a:r>
            <a:endParaRPr lang="es-MX" sz="32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47701"/>
            <a:ext cx="8153401" cy="361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007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Desigualdad regional: Todos crecen, la desigualdad también</a:t>
            </a:r>
            <a:endParaRPr lang="es-MX" sz="32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1371600"/>
            <a:ext cx="862008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01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lvl="0"/>
            <a:r>
              <a:rPr lang="es-MX" sz="6000" b="1" dirty="0" smtClean="0"/>
              <a:t>La Teoría </a:t>
            </a:r>
            <a:r>
              <a:rPr lang="es-MX" sz="6000" b="1" dirty="0"/>
              <a:t>de la Cubeta: más allá de una discusión técnica</a:t>
            </a:r>
            <a:r>
              <a:rPr lang="es-MX" sz="6000" dirty="0"/>
              <a:t/>
            </a:r>
            <a:br>
              <a:rPr lang="es-MX" sz="6000" dirty="0"/>
            </a:br>
            <a:endParaRPr lang="es-MX" sz="60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219200" y="43434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27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Tasa Bruta de Cobertura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676400"/>
            <a:ext cx="7429500" cy="1295400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 Matrícula de TSU + LUT*(escolarizada y no escolarizada) + Posgrado de 18 a &gt; 23 años</a:t>
            </a:r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90600" y="3414156"/>
            <a:ext cx="7696200" cy="0"/>
          </a:xfrm>
          <a:prstGeom prst="line">
            <a:avLst/>
          </a:prstGeom>
          <a:ln w="38100" cap="sq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 txBox="1">
            <a:spLocks/>
          </p:cNvSpPr>
          <p:nvPr/>
        </p:nvSpPr>
        <p:spPr>
          <a:xfrm>
            <a:off x="1600200" y="3819896"/>
            <a:ext cx="5715000" cy="67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Grupo de edad 19 a 23 años</a:t>
            </a:r>
            <a:endParaRPr lang="es-MX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292430" y="6019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dirty="0" smtClean="0"/>
              <a:t>*Incluye educación normal</a:t>
            </a:r>
            <a:endParaRPr lang="es-MX" sz="2400" dirty="0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4648199" y="4876800"/>
            <a:ext cx="3886201" cy="148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2000" dirty="0" smtClean="0"/>
              <a:t>TBC señala a la proporción que la  matrícula, sin control de edad, </a:t>
            </a:r>
            <a:r>
              <a:rPr lang="es-MX" sz="2000" b="1" dirty="0" smtClean="0"/>
              <a:t>equivale</a:t>
            </a:r>
            <a:r>
              <a:rPr lang="es-MX" sz="2000" dirty="0" smtClean="0"/>
              <a:t> tomando como parámetro al grupo 19-23 años</a:t>
            </a:r>
            <a:endParaRPr lang="es-MX" sz="2000" dirty="0"/>
          </a:p>
        </p:txBody>
      </p:sp>
      <p:sp>
        <p:nvSpPr>
          <p:cNvPr id="11" name="10 Rectángulo"/>
          <p:cNvSpPr/>
          <p:nvPr/>
        </p:nvSpPr>
        <p:spPr>
          <a:xfrm>
            <a:off x="4717968" y="4800600"/>
            <a:ext cx="3848100" cy="14478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463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655638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Informe oficial I*</a:t>
            </a:r>
            <a:endParaRPr lang="es-MX" sz="32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458200" cy="521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6248400"/>
            <a:ext cx="8229600" cy="46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800" dirty="0" smtClean="0"/>
              <a:t>*Tuirán, Rodolfo: Balance de la Educación superior, 2006-2012</a:t>
            </a:r>
            <a:r>
              <a:rPr lang="es-MX" sz="2000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41513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53302"/>
            <a:ext cx="8686800" cy="553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55638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Informe oficial II*</a:t>
            </a:r>
            <a:endParaRPr lang="es-MX" sz="3200" b="1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6248400"/>
            <a:ext cx="8229600" cy="462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1800" dirty="0" smtClean="0"/>
              <a:t>*Tuirán, Rodolfo: Balance de la Educación superior, 2006-2012</a:t>
            </a:r>
            <a:r>
              <a:rPr lang="es-MX" sz="2000" dirty="0" smtClean="0"/>
              <a:t>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25603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Tasa Neta de Cobertura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2500" y="1752600"/>
            <a:ext cx="7239000" cy="99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Matrícula de TSU + LUT*(escolarizada y no escolarizada) + Posgrado entre 19 a 23 años</a:t>
            </a:r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457200" y="3200400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 txBox="1">
            <a:spLocks/>
          </p:cNvSpPr>
          <p:nvPr/>
        </p:nvSpPr>
        <p:spPr>
          <a:xfrm>
            <a:off x="1600200" y="3581400"/>
            <a:ext cx="5715000" cy="67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Grupo de edad 19 a 23 años</a:t>
            </a:r>
            <a:endParaRPr lang="es-MX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92430" y="60198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dirty="0" smtClean="0"/>
              <a:t>*Incluye educación normal</a:t>
            </a:r>
            <a:endParaRPr lang="es-MX" sz="2400" dirty="0"/>
          </a:p>
        </p:txBody>
      </p:sp>
      <p:sp>
        <p:nvSpPr>
          <p:cNvPr id="9" name="8 Rectángulo"/>
          <p:cNvSpPr/>
          <p:nvPr/>
        </p:nvSpPr>
        <p:spPr>
          <a:xfrm>
            <a:off x="4717968" y="4343400"/>
            <a:ext cx="3848100" cy="20193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648199" y="4495800"/>
            <a:ext cx="3886201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dirty="0" smtClean="0"/>
              <a:t>TNC indica el peso que tiene la matrícula controlando la edad sobre el grupo de referencia 19-23 años: es la proporción del grupo 19-23 que </a:t>
            </a:r>
            <a:r>
              <a:rPr lang="es-MX" sz="1800" b="1" dirty="0" smtClean="0"/>
              <a:t>efectivamente</a:t>
            </a:r>
            <a:r>
              <a:rPr lang="es-MX" sz="1800" dirty="0" smtClean="0"/>
              <a:t> esta en la educación superior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xmlns="" val="18129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Por lo tanto, la Bruta no es la Neta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No es lo mismo que 1 de cada 3 jóvenes mexicanos (19-23 años) asista a la educación superior, que 1 de cada 4.</a:t>
            </a:r>
          </a:p>
          <a:p>
            <a:pPr marL="0" indent="0">
              <a:buNone/>
            </a:pPr>
            <a:r>
              <a:rPr lang="es-MX" dirty="0" smtClean="0"/>
              <a:t>Esa es la diferencia entre enunciar la cobertura de un tercio como tasa Bruta, a una cuarta parte como tasa Neta.</a:t>
            </a:r>
          </a:p>
          <a:p>
            <a:pPr marL="0" indent="0">
              <a:buNone/>
            </a:pPr>
            <a:r>
              <a:rPr lang="es-MX" dirty="0" smtClean="0"/>
              <a:t>Entonces es necesario atender a la teoría de la cubeta.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004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Elementos de la Tasa de Cobertura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La cubeta: su tamaño equivale al grupo de edad entre 19-23 años.</a:t>
            </a:r>
          </a:p>
          <a:p>
            <a:pPr marL="514350" indent="-514350">
              <a:buAutoNum type="arabicPeriod"/>
            </a:pPr>
            <a:r>
              <a:rPr lang="es-MX" dirty="0" smtClean="0"/>
              <a:t>El flujo de entrada: equivale al primer ingreso al sistema de Educación Superior.</a:t>
            </a:r>
          </a:p>
          <a:p>
            <a:pPr marL="514350" indent="-514350">
              <a:buAutoNum type="arabicPeriod"/>
            </a:pPr>
            <a:r>
              <a:rPr lang="es-MX" dirty="0" smtClean="0"/>
              <a:t>El flujo de salida: equivale al egreso del sistema.</a:t>
            </a:r>
          </a:p>
          <a:p>
            <a:pPr marL="514350" indent="-514350">
              <a:buAutoNum type="arabicPeriod"/>
            </a:pPr>
            <a:r>
              <a:rPr lang="es-MX" dirty="0" smtClean="0"/>
              <a:t>Las fisuras: similar al fenómeno del abandono de los estudios.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0669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Dos </a:t>
            </a:r>
            <a:r>
              <a:rPr lang="es-MX" sz="3200" b="1" dirty="0" smtClean="0"/>
              <a:t>dimensiones 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endParaRPr lang="es-MX" dirty="0" smtClean="0"/>
          </a:p>
          <a:p>
            <a:pPr marL="514350" indent="-514350">
              <a:buAutoNum type="alphaUcPeriod"/>
            </a:pPr>
            <a:r>
              <a:rPr lang="es-MX" sz="4800" b="1" dirty="0" smtClean="0"/>
              <a:t>La </a:t>
            </a:r>
            <a:r>
              <a:rPr lang="es-MX" sz="4800" b="1" dirty="0" smtClean="0"/>
              <a:t>desigualdad regional: Autopistas, carreteras, caminos, veredas y barrancas.</a:t>
            </a:r>
          </a:p>
          <a:p>
            <a:pPr marL="514350" indent="-514350">
              <a:buAutoNum type="alphaUcPeriod"/>
            </a:pPr>
            <a:endParaRPr lang="es-MX" sz="4800" b="1" dirty="0" smtClean="0"/>
          </a:p>
          <a:p>
            <a:pPr marL="514350" indent="-514350">
              <a:buNone/>
            </a:pPr>
            <a:r>
              <a:rPr lang="es-MX" sz="4800" b="1" dirty="0" smtClean="0"/>
              <a:t>B. </a:t>
            </a:r>
            <a:r>
              <a:rPr lang="es-MX" sz="4800" b="1" dirty="0" smtClean="0"/>
              <a:t>La </a:t>
            </a:r>
            <a:r>
              <a:rPr lang="es-MX" sz="4800" b="1" dirty="0" smtClean="0"/>
              <a:t>Teoría de la Cubeta: más allá de una discusión técnica.</a:t>
            </a:r>
          </a:p>
          <a:p>
            <a:pPr marL="0" indent="0">
              <a:buNone/>
            </a:pPr>
            <a:endParaRPr lang="es-MX" dirty="0" smtClean="0"/>
          </a:p>
          <a:p>
            <a:pPr marL="514350" indent="-514350">
              <a:buAutoNum type="alphaUcPeriod"/>
            </a:pPr>
            <a:endParaRPr lang="es-MX" dirty="0" smtClean="0"/>
          </a:p>
          <a:p>
            <a:pPr marL="514350" indent="-514350">
              <a:buAutoNum type="alphaU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9692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867" y="4087812"/>
            <a:ext cx="8175625" cy="1927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Mejorar disminuyendo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Aumenta el nuevo ingreso.</a:t>
            </a:r>
          </a:p>
          <a:p>
            <a:pPr marL="514350" indent="-514350">
              <a:buAutoNum type="arabicPeriod"/>
            </a:pPr>
            <a:r>
              <a:rPr lang="es-MX" dirty="0" smtClean="0"/>
              <a:t>Aumenta el egreso.</a:t>
            </a:r>
          </a:p>
          <a:p>
            <a:pPr marL="514350" indent="-514350">
              <a:buAutoNum type="arabicPeriod"/>
            </a:pPr>
            <a:r>
              <a:rPr lang="es-MX" dirty="0" smtClean="0"/>
              <a:t>Las fisuras son constantes.</a:t>
            </a:r>
          </a:p>
          <a:p>
            <a:pPr marL="514350" indent="-514350">
              <a:buAutoNum type="arabicPeriod"/>
            </a:pPr>
            <a:r>
              <a:rPr lang="es-MX" dirty="0" smtClean="0"/>
              <a:t>Disminuye la TBC pero aumenta la TNC.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2800" dirty="0" smtClean="0"/>
              <a:t>Nota: En este caso la cifra políticamente más atractiva (TBC) no tendría tanto sentido como la TNC: cuestión no de enfoques sino de la lógica del político o la lógica del científico.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5648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961" y="3810000"/>
            <a:ext cx="8175625" cy="22050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Decrecer por eficacia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Aumenta el nuevo ingreso.</a:t>
            </a:r>
          </a:p>
          <a:p>
            <a:pPr marL="514350" indent="-514350">
              <a:buAutoNum type="arabicPeriod"/>
            </a:pPr>
            <a:r>
              <a:rPr lang="es-MX" dirty="0" smtClean="0"/>
              <a:t>Aumenta considerablemente el egreso.</a:t>
            </a:r>
          </a:p>
          <a:p>
            <a:pPr marL="514350" indent="-514350">
              <a:buAutoNum type="arabicPeriod"/>
            </a:pPr>
            <a:r>
              <a:rPr lang="es-MX" dirty="0" smtClean="0"/>
              <a:t>Se tapan las fisuras.</a:t>
            </a:r>
          </a:p>
          <a:p>
            <a:pPr marL="514350" indent="-514350">
              <a:buAutoNum type="arabicPeriod"/>
            </a:pPr>
            <a:r>
              <a:rPr lang="es-MX" dirty="0" smtClean="0"/>
              <a:t>Disminuye la TBC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3000" dirty="0" smtClean="0"/>
              <a:t>Nota: Esta situación “ideal” incluye a más jóvenes, egresan más porque hay empleo, los profesores hacen mejor las clases que los </a:t>
            </a:r>
            <a:r>
              <a:rPr lang="es-MX" sz="3000" i="1" dirty="0" err="1" smtClean="0"/>
              <a:t>papers</a:t>
            </a:r>
            <a:r>
              <a:rPr lang="es-MX" sz="3000" i="1" dirty="0" smtClean="0"/>
              <a:t> </a:t>
            </a:r>
            <a:r>
              <a:rPr lang="es-MX" sz="3000" dirty="0" smtClean="0"/>
              <a:t>y la TBC se desploma haciendo crecer significativamente a la TNC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xmlns="" val="411048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334000"/>
          </a:xfrm>
        </p:spPr>
        <p:txBody>
          <a:bodyPr/>
          <a:lstStyle/>
          <a:p>
            <a:pPr marL="0" indent="0">
              <a:buNone/>
            </a:pPr>
            <a:endParaRPr lang="es-MX" sz="6000" dirty="0" smtClean="0"/>
          </a:p>
          <a:p>
            <a:pPr marL="0" indent="0" algn="ctr">
              <a:buNone/>
            </a:pPr>
            <a:r>
              <a:rPr lang="es-MX" sz="6000" dirty="0" smtClean="0"/>
              <a:t>La desigualdad regional: brechas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066800" y="38862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45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938338"/>
            <a:ext cx="695007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97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763000" cy="5267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Evolución de la Matrícula y el grupo de edad: </a:t>
            </a:r>
            <a:r>
              <a:rPr lang="es-MX" sz="3200" b="1" dirty="0" smtClean="0"/>
              <a:t>NACIONAL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643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625" y="2057400"/>
            <a:ext cx="8504238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463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Evolución de la Matrícula y el grupo de edad: </a:t>
            </a:r>
            <a:r>
              <a:rPr lang="es-MX" sz="3200" b="1" dirty="0" smtClean="0"/>
              <a:t>CHIAPAS</a:t>
            </a:r>
            <a:endParaRPr lang="es-MX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532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22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76400"/>
            <a:ext cx="8039100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23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Evolución de la Matrícula y el grupo de edad: </a:t>
            </a:r>
            <a:r>
              <a:rPr lang="es-MX" sz="3200" b="1" dirty="0" smtClean="0"/>
              <a:t>NUEVO LEÓN</a:t>
            </a:r>
            <a:endParaRPr lang="es-MX" sz="32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599"/>
            <a:ext cx="8991600" cy="540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51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541</Words>
  <Application>Microsoft Office PowerPoint</Application>
  <PresentationFormat>Presentación en pantalla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Dos dimensiones </vt:lpstr>
      <vt:lpstr>Diapositiva 3</vt:lpstr>
      <vt:lpstr>Diapositiva 4</vt:lpstr>
      <vt:lpstr>Evolución de la Matrícula y el grupo de edad: NACIONAL</vt:lpstr>
      <vt:lpstr>Diapositiva 6</vt:lpstr>
      <vt:lpstr>Evolución de la Matrícula y el grupo de edad: CHIAPAS</vt:lpstr>
      <vt:lpstr>Diapositiva 8</vt:lpstr>
      <vt:lpstr>Evolución de la Matrícula y el grupo de edad: NUEVO LEÓN</vt:lpstr>
      <vt:lpstr>Una mirada de conjunto</vt:lpstr>
      <vt:lpstr>El efecto Mateo</vt:lpstr>
      <vt:lpstr>Desigualdad regional: Todos crecen, la desigualdad también</vt:lpstr>
      <vt:lpstr>La Teoría de la Cubeta: más allá de una discusión técnica </vt:lpstr>
      <vt:lpstr>Tasa Bruta de Cobertura</vt:lpstr>
      <vt:lpstr>Informe oficial I*</vt:lpstr>
      <vt:lpstr>Informe oficial II*</vt:lpstr>
      <vt:lpstr>Tasa Neta de Cobertura</vt:lpstr>
      <vt:lpstr>Por lo tanto, la Bruta no es la Neta</vt:lpstr>
      <vt:lpstr>Elementos de la Tasa de Cobertura</vt:lpstr>
      <vt:lpstr>Mejorar disminuyendo</vt:lpstr>
      <vt:lpstr>Decrecer por eficacia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Gil Anton</dc:creator>
  <cp:lastModifiedBy>Manuel Gil Anton</cp:lastModifiedBy>
  <cp:revision>29</cp:revision>
  <dcterms:created xsi:type="dcterms:W3CDTF">2012-11-28T00:08:09Z</dcterms:created>
  <dcterms:modified xsi:type="dcterms:W3CDTF">2014-09-12T04:56:01Z</dcterms:modified>
</cp:coreProperties>
</file>