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1"/>
  </p:notesMasterIdLst>
  <p:sldIdLst>
    <p:sldId id="256" r:id="rId2"/>
    <p:sldId id="330" r:id="rId3"/>
    <p:sldId id="309" r:id="rId4"/>
    <p:sldId id="337" r:id="rId5"/>
    <p:sldId id="311" r:id="rId6"/>
    <p:sldId id="298" r:id="rId7"/>
    <p:sldId id="333" r:id="rId8"/>
    <p:sldId id="312" r:id="rId9"/>
    <p:sldId id="326" r:id="rId10"/>
    <p:sldId id="327" r:id="rId11"/>
    <p:sldId id="328" r:id="rId12"/>
    <p:sldId id="323" r:id="rId13"/>
    <p:sldId id="331" r:id="rId14"/>
    <p:sldId id="334" r:id="rId15"/>
    <p:sldId id="306" r:id="rId16"/>
    <p:sldId id="308" r:id="rId17"/>
    <p:sldId id="315" r:id="rId18"/>
    <p:sldId id="316" r:id="rId19"/>
    <p:sldId id="335" r:id="rId20"/>
    <p:sldId id="318" r:id="rId21"/>
    <p:sldId id="319" r:id="rId22"/>
    <p:sldId id="313" r:id="rId23"/>
    <p:sldId id="329" r:id="rId24"/>
    <p:sldId id="320" r:id="rId25"/>
    <p:sldId id="299" r:id="rId26"/>
    <p:sldId id="321" r:id="rId27"/>
    <p:sldId id="336" r:id="rId28"/>
    <p:sldId id="300" r:id="rId29"/>
    <p:sldId id="297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ás Bautis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7" autoAdjust="0"/>
    <p:restoredTop sz="91149" autoAdjust="0"/>
  </p:normalViewPr>
  <p:slideViewPr>
    <p:cSldViewPr>
      <p:cViewPr varScale="1">
        <p:scale>
          <a:sx n="146" d="100"/>
          <a:sy n="146" d="100"/>
        </p:scale>
        <p:origin x="-3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gar%20German\Desktop\EG\Documents\Normatividad%20EaD\SEP%20Estad&#237;sticas\Matr&#237;cula%20No%20Escolarizada%20SEP%20ES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Normal</c:v>
                </c:pt>
              </c:strCache>
            </c:strRef>
          </c:tx>
          <c:invertIfNegative val="0"/>
          <c:cat>
            <c:numRef>
              <c:f>Hoja1!$A$2:$A$13</c:f>
              <c:numCache>
                <c:formatCode>@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 formatCode="#,##0">
                  <c:v>14479.0</c:v>
                </c:pt>
                <c:pt idx="11">
                  <c:v>562.0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TSU</c:v>
                </c:pt>
              </c:strCache>
            </c:strRef>
          </c:tx>
          <c:invertIfNegative val="0"/>
          <c:cat>
            <c:numRef>
              <c:f>Hoja1!$A$2:$A$13</c:f>
              <c:numCache>
                <c:formatCode>@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Hoja1!$C$2:$C$13</c:f>
              <c:numCache>
                <c:formatCode>#,##0</c:formatCode>
                <c:ptCount val="12"/>
                <c:pt idx="0">
                  <c:v>1501.0</c:v>
                </c:pt>
                <c:pt idx="1">
                  <c:v>3209.0</c:v>
                </c:pt>
                <c:pt idx="2">
                  <c:v>3745.0</c:v>
                </c:pt>
                <c:pt idx="3">
                  <c:v>5984.0</c:v>
                </c:pt>
                <c:pt idx="4">
                  <c:v>6169.0</c:v>
                </c:pt>
                <c:pt idx="5">
                  <c:v>4744.0</c:v>
                </c:pt>
                <c:pt idx="6">
                  <c:v>3825.0</c:v>
                </c:pt>
                <c:pt idx="7">
                  <c:v>4619.0</c:v>
                </c:pt>
                <c:pt idx="8">
                  <c:v>3131.0</c:v>
                </c:pt>
                <c:pt idx="9">
                  <c:v>5369.0</c:v>
                </c:pt>
                <c:pt idx="10">
                  <c:v>4712.0</c:v>
                </c:pt>
                <c:pt idx="11">
                  <c:v>5802.0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Licenciatura</c:v>
                </c:pt>
              </c:strCache>
            </c:strRef>
          </c:tx>
          <c:invertIfNegative val="0"/>
          <c:cat>
            <c:numRef>
              <c:f>Hoja1!$A$2:$A$13</c:f>
              <c:numCache>
                <c:formatCode>@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Hoja1!$D$2:$D$13</c:f>
              <c:numCache>
                <c:formatCode>#,##0</c:formatCode>
                <c:ptCount val="12"/>
                <c:pt idx="0">
                  <c:v>126245.0</c:v>
                </c:pt>
                <c:pt idx="1">
                  <c:v>136851.0</c:v>
                </c:pt>
                <c:pt idx="2">
                  <c:v>134913.0</c:v>
                </c:pt>
                <c:pt idx="3">
                  <c:v>131763.0</c:v>
                </c:pt>
                <c:pt idx="4">
                  <c:v>141985.0</c:v>
                </c:pt>
                <c:pt idx="5">
                  <c:v>154278.0</c:v>
                </c:pt>
                <c:pt idx="6">
                  <c:v>163609.0</c:v>
                </c:pt>
                <c:pt idx="7">
                  <c:v>194905.0</c:v>
                </c:pt>
                <c:pt idx="8">
                  <c:v>224307.0</c:v>
                </c:pt>
                <c:pt idx="9">
                  <c:v>293186.0</c:v>
                </c:pt>
                <c:pt idx="10">
                  <c:v>337673.0</c:v>
                </c:pt>
                <c:pt idx="11">
                  <c:v>373110.0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Posgrado</c:v>
                </c:pt>
              </c:strCache>
            </c:strRef>
          </c:tx>
          <c:invertIfNegative val="0"/>
          <c:cat>
            <c:numRef>
              <c:f>Hoja1!$A$2:$A$13</c:f>
              <c:numCache>
                <c:formatCode>@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Hoja1!$E$2:$E$13</c:f>
              <c:numCache>
                <c:formatCode>#,##0</c:formatCode>
                <c:ptCount val="12"/>
                <c:pt idx="0">
                  <c:v>13549.0</c:v>
                </c:pt>
                <c:pt idx="1">
                  <c:v>14407.0</c:v>
                </c:pt>
                <c:pt idx="2">
                  <c:v>15164.0</c:v>
                </c:pt>
                <c:pt idx="3">
                  <c:v>15651.0</c:v>
                </c:pt>
                <c:pt idx="4">
                  <c:v>18586.0</c:v>
                </c:pt>
                <c:pt idx="5">
                  <c:v>21569.0</c:v>
                </c:pt>
                <c:pt idx="6">
                  <c:v>24070.0</c:v>
                </c:pt>
                <c:pt idx="7">
                  <c:v>26339.0</c:v>
                </c:pt>
                <c:pt idx="8">
                  <c:v>32899.0</c:v>
                </c:pt>
                <c:pt idx="9">
                  <c:v>42778.0</c:v>
                </c:pt>
                <c:pt idx="10">
                  <c:v>47340.0</c:v>
                </c:pt>
                <c:pt idx="11">
                  <c:v>53393.0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90189368"/>
        <c:axId val="2130567624"/>
      </c:barChart>
      <c:catAx>
        <c:axId val="-209018936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crossAx val="2130567624"/>
        <c:crosses val="autoZero"/>
        <c:auto val="1"/>
        <c:lblAlgn val="ctr"/>
        <c:lblOffset val="100"/>
        <c:noMultiLvlLbl val="0"/>
      </c:catAx>
      <c:valAx>
        <c:axId val="2130567624"/>
        <c:scaling>
          <c:orientation val="minMax"/>
          <c:max val="4500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90189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1C945-24A8-AF4A-8FF2-7784250EAC02}" type="doc">
      <dgm:prSet loTypeId="urn:microsoft.com/office/officeart/2005/8/layout/arrow2" loCatId="process" qsTypeId="urn:microsoft.com/office/officeart/2005/8/quickstyle/simple4" qsCatId="simple" csTypeId="urn:microsoft.com/office/officeart/2005/8/colors/accent1_4" csCatId="accent1" phldr="1"/>
      <dgm:spPr/>
    </dgm:pt>
    <dgm:pt modelId="{95767914-ECBB-474B-A073-112314C77C36}">
      <dgm:prSet phldrT="[Texto]"/>
      <dgm:spPr/>
      <dgm:t>
        <a:bodyPr/>
        <a:lstStyle/>
        <a:p>
          <a:r>
            <a:rPr lang="es-ES_tradnl" dirty="0" smtClean="0">
              <a:solidFill>
                <a:srgbClr val="FF0000"/>
              </a:solidFill>
            </a:rPr>
            <a:t>Educación presencial</a:t>
          </a:r>
          <a:endParaRPr lang="es-ES_tradnl" dirty="0">
            <a:solidFill>
              <a:srgbClr val="FF0000"/>
            </a:solidFill>
          </a:endParaRPr>
        </a:p>
      </dgm:t>
    </dgm:pt>
    <dgm:pt modelId="{E905BBD2-B8DF-1445-AE27-C577C71B5347}" type="parTrans" cxnId="{D0463EF7-2A9C-024E-A95E-EAD564090CB4}">
      <dgm:prSet/>
      <dgm:spPr/>
      <dgm:t>
        <a:bodyPr/>
        <a:lstStyle/>
        <a:p>
          <a:endParaRPr lang="es-ES_tradnl"/>
        </a:p>
      </dgm:t>
    </dgm:pt>
    <dgm:pt modelId="{1C86B32B-688A-C64A-9D4A-D1587D8477AA}" type="sibTrans" cxnId="{D0463EF7-2A9C-024E-A95E-EAD564090CB4}">
      <dgm:prSet/>
      <dgm:spPr/>
      <dgm:t>
        <a:bodyPr/>
        <a:lstStyle/>
        <a:p>
          <a:endParaRPr lang="es-ES_tradnl"/>
        </a:p>
      </dgm:t>
    </dgm:pt>
    <dgm:pt modelId="{954BA1A7-E5C5-444A-90A6-27D9574533F8}">
      <dgm:prSet phldrT="[Texto]"/>
      <dgm:spPr/>
      <dgm:t>
        <a:bodyPr/>
        <a:lstStyle/>
        <a:p>
          <a:r>
            <a:rPr lang="es-ES_tradnl" dirty="0" smtClean="0">
              <a:solidFill>
                <a:srgbClr val="FF0000"/>
              </a:solidFill>
            </a:rPr>
            <a:t>Educación Abierta</a:t>
          </a:r>
          <a:endParaRPr lang="es-ES_tradnl" dirty="0">
            <a:solidFill>
              <a:srgbClr val="FF0000"/>
            </a:solidFill>
          </a:endParaRPr>
        </a:p>
      </dgm:t>
    </dgm:pt>
    <dgm:pt modelId="{90622815-38B7-BF43-9874-CA7D4F3269AB}" type="parTrans" cxnId="{88AEB6B5-298E-1047-9B0A-9C1F75210E16}">
      <dgm:prSet/>
      <dgm:spPr/>
      <dgm:t>
        <a:bodyPr/>
        <a:lstStyle/>
        <a:p>
          <a:endParaRPr lang="es-ES_tradnl"/>
        </a:p>
      </dgm:t>
    </dgm:pt>
    <dgm:pt modelId="{47B824B9-6097-E942-B6E4-1DAD6F42E92E}" type="sibTrans" cxnId="{88AEB6B5-298E-1047-9B0A-9C1F75210E16}">
      <dgm:prSet/>
      <dgm:spPr/>
      <dgm:t>
        <a:bodyPr/>
        <a:lstStyle/>
        <a:p>
          <a:endParaRPr lang="es-ES_tradnl"/>
        </a:p>
      </dgm:t>
    </dgm:pt>
    <dgm:pt modelId="{1175ED61-678B-094C-9B52-6A3D27231EFB}">
      <dgm:prSet phldrT="[Texto]"/>
      <dgm:spPr/>
      <dgm:t>
        <a:bodyPr/>
        <a:lstStyle/>
        <a:p>
          <a:r>
            <a:rPr lang="es-ES_tradnl" dirty="0" smtClean="0">
              <a:solidFill>
                <a:srgbClr val="FF0000"/>
              </a:solidFill>
            </a:rPr>
            <a:t>Educación a Distancia</a:t>
          </a:r>
          <a:endParaRPr lang="es-ES_tradnl" dirty="0">
            <a:solidFill>
              <a:srgbClr val="FF0000"/>
            </a:solidFill>
          </a:endParaRPr>
        </a:p>
      </dgm:t>
    </dgm:pt>
    <dgm:pt modelId="{F7FBFCEB-9983-4942-AAD6-DD4D4D576D5F}" type="parTrans" cxnId="{17411D32-5C4F-314F-ABB1-B05A101F41F5}">
      <dgm:prSet/>
      <dgm:spPr/>
      <dgm:t>
        <a:bodyPr/>
        <a:lstStyle/>
        <a:p>
          <a:endParaRPr lang="es-ES_tradnl"/>
        </a:p>
      </dgm:t>
    </dgm:pt>
    <dgm:pt modelId="{D46F58ED-D6C5-9D45-8F11-5C2D5C5756D0}" type="sibTrans" cxnId="{17411D32-5C4F-314F-ABB1-B05A101F41F5}">
      <dgm:prSet/>
      <dgm:spPr/>
      <dgm:t>
        <a:bodyPr/>
        <a:lstStyle/>
        <a:p>
          <a:endParaRPr lang="es-ES_tradnl"/>
        </a:p>
      </dgm:t>
    </dgm:pt>
    <dgm:pt modelId="{EAAC77EF-DAF5-2041-B520-7ABA28AFF51D}" type="pres">
      <dgm:prSet presAssocID="{7E11C945-24A8-AF4A-8FF2-7784250EAC02}" presName="arrowDiagram" presStyleCnt="0">
        <dgm:presLayoutVars>
          <dgm:chMax val="5"/>
          <dgm:dir/>
          <dgm:resizeHandles val="exact"/>
        </dgm:presLayoutVars>
      </dgm:prSet>
      <dgm:spPr/>
    </dgm:pt>
    <dgm:pt modelId="{A9138486-D099-614D-BBA6-57DE7096EF21}" type="pres">
      <dgm:prSet presAssocID="{7E11C945-24A8-AF4A-8FF2-7784250EAC02}" presName="arrow" presStyleLbl="bgShp" presStyleIdx="0" presStyleCnt="1" custLinFactNeighborX="-442" custLinFactNeighborY="-1630"/>
      <dgm:spPr>
        <a:solidFill>
          <a:schemeClr val="accent2">
            <a:lumMod val="60000"/>
            <a:lumOff val="40000"/>
          </a:schemeClr>
        </a:solidFill>
      </dgm:spPr>
    </dgm:pt>
    <dgm:pt modelId="{69B62EA8-A1E9-6748-8C5C-5439645B72D3}" type="pres">
      <dgm:prSet presAssocID="{7E11C945-24A8-AF4A-8FF2-7784250EAC02}" presName="arrowDiagram3" presStyleCnt="0"/>
      <dgm:spPr/>
    </dgm:pt>
    <dgm:pt modelId="{C7AEA921-210B-E941-88CA-8B8A146CDADE}" type="pres">
      <dgm:prSet presAssocID="{95767914-ECBB-474B-A073-112314C77C36}" presName="bullet3a" presStyleLbl="node1" presStyleIdx="0" presStyleCnt="3"/>
      <dgm:spPr/>
    </dgm:pt>
    <dgm:pt modelId="{4A494046-7C63-394E-9BCE-A511982515B4}" type="pres">
      <dgm:prSet presAssocID="{95767914-ECBB-474B-A073-112314C77C36}" presName="textBox3a" presStyleLbl="revTx" presStyleIdx="0" presStyleCnt="3" custScaleY="50444" custLinFactNeighborX="-9499" custLinFactNeighborY="-564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24CD847-7244-3B46-94B1-4F0923D649FA}" type="pres">
      <dgm:prSet presAssocID="{954BA1A7-E5C5-444A-90A6-27D9574533F8}" presName="bullet3b" presStyleLbl="node1" presStyleIdx="1" presStyleCnt="3"/>
      <dgm:spPr/>
    </dgm:pt>
    <dgm:pt modelId="{EAF8AA30-4512-E643-A0BC-549AF7FB6206}" type="pres">
      <dgm:prSet presAssocID="{954BA1A7-E5C5-444A-90A6-27D9574533F8}" presName="textBox3b" presStyleLbl="revTx" presStyleIdx="1" presStyleCnt="3" custScaleY="38060" custLinFactNeighborX="-3074" custLinFactNeighborY="-2188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A85B2FB-EE37-404A-AA1F-4A0CF80A6010}" type="pres">
      <dgm:prSet presAssocID="{1175ED61-678B-094C-9B52-6A3D27231EFB}" presName="bullet3c" presStyleLbl="node1" presStyleIdx="2" presStyleCnt="3"/>
      <dgm:spPr/>
    </dgm:pt>
    <dgm:pt modelId="{2CBF7F8A-4C16-9C45-97E1-047D0B2D2FF5}" type="pres">
      <dgm:prSet presAssocID="{1175ED61-678B-094C-9B52-6A3D27231EFB}" presName="textBox3c" presStyleLbl="revTx" presStyleIdx="2" presStyleCnt="3" custScaleY="23366" custLinFactNeighborX="-11430" custLinFactNeighborY="-2824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094B0F8-F604-A846-82D2-7CEC18026948}" type="presOf" srcId="{1175ED61-678B-094C-9B52-6A3D27231EFB}" destId="{2CBF7F8A-4C16-9C45-97E1-047D0B2D2FF5}" srcOrd="0" destOrd="0" presId="urn:microsoft.com/office/officeart/2005/8/layout/arrow2"/>
    <dgm:cxn modelId="{1BF8E1C3-0696-4643-94E1-62E1A3FB322F}" type="presOf" srcId="{95767914-ECBB-474B-A073-112314C77C36}" destId="{4A494046-7C63-394E-9BCE-A511982515B4}" srcOrd="0" destOrd="0" presId="urn:microsoft.com/office/officeart/2005/8/layout/arrow2"/>
    <dgm:cxn modelId="{D0463EF7-2A9C-024E-A95E-EAD564090CB4}" srcId="{7E11C945-24A8-AF4A-8FF2-7784250EAC02}" destId="{95767914-ECBB-474B-A073-112314C77C36}" srcOrd="0" destOrd="0" parTransId="{E905BBD2-B8DF-1445-AE27-C577C71B5347}" sibTransId="{1C86B32B-688A-C64A-9D4A-D1587D8477AA}"/>
    <dgm:cxn modelId="{17411D32-5C4F-314F-ABB1-B05A101F41F5}" srcId="{7E11C945-24A8-AF4A-8FF2-7784250EAC02}" destId="{1175ED61-678B-094C-9B52-6A3D27231EFB}" srcOrd="2" destOrd="0" parTransId="{F7FBFCEB-9983-4942-AAD6-DD4D4D576D5F}" sibTransId="{D46F58ED-D6C5-9D45-8F11-5C2D5C5756D0}"/>
    <dgm:cxn modelId="{88AEB6B5-298E-1047-9B0A-9C1F75210E16}" srcId="{7E11C945-24A8-AF4A-8FF2-7784250EAC02}" destId="{954BA1A7-E5C5-444A-90A6-27D9574533F8}" srcOrd="1" destOrd="0" parTransId="{90622815-38B7-BF43-9874-CA7D4F3269AB}" sibTransId="{47B824B9-6097-E942-B6E4-1DAD6F42E92E}"/>
    <dgm:cxn modelId="{D8EDF2B3-75D7-844C-8289-892964E48601}" type="presOf" srcId="{7E11C945-24A8-AF4A-8FF2-7784250EAC02}" destId="{EAAC77EF-DAF5-2041-B520-7ABA28AFF51D}" srcOrd="0" destOrd="0" presId="urn:microsoft.com/office/officeart/2005/8/layout/arrow2"/>
    <dgm:cxn modelId="{1F3BC25C-1F87-7E42-BA75-DD250BEDBAFB}" type="presOf" srcId="{954BA1A7-E5C5-444A-90A6-27D9574533F8}" destId="{EAF8AA30-4512-E643-A0BC-549AF7FB6206}" srcOrd="0" destOrd="0" presId="urn:microsoft.com/office/officeart/2005/8/layout/arrow2"/>
    <dgm:cxn modelId="{70C8110E-129E-8C4E-AB15-82DE0B108237}" type="presParOf" srcId="{EAAC77EF-DAF5-2041-B520-7ABA28AFF51D}" destId="{A9138486-D099-614D-BBA6-57DE7096EF21}" srcOrd="0" destOrd="0" presId="urn:microsoft.com/office/officeart/2005/8/layout/arrow2"/>
    <dgm:cxn modelId="{7506D16A-A590-6142-8339-99BD17844201}" type="presParOf" srcId="{EAAC77EF-DAF5-2041-B520-7ABA28AFF51D}" destId="{69B62EA8-A1E9-6748-8C5C-5439645B72D3}" srcOrd="1" destOrd="0" presId="urn:microsoft.com/office/officeart/2005/8/layout/arrow2"/>
    <dgm:cxn modelId="{BB481B0B-E432-F841-A34B-678E5AB7CBA8}" type="presParOf" srcId="{69B62EA8-A1E9-6748-8C5C-5439645B72D3}" destId="{C7AEA921-210B-E941-88CA-8B8A146CDADE}" srcOrd="0" destOrd="0" presId="urn:microsoft.com/office/officeart/2005/8/layout/arrow2"/>
    <dgm:cxn modelId="{3CAAE58F-5511-3340-8E95-D0B60965A66C}" type="presParOf" srcId="{69B62EA8-A1E9-6748-8C5C-5439645B72D3}" destId="{4A494046-7C63-394E-9BCE-A511982515B4}" srcOrd="1" destOrd="0" presId="urn:microsoft.com/office/officeart/2005/8/layout/arrow2"/>
    <dgm:cxn modelId="{71AC6BBB-2AF8-6B48-85E7-2999346D5392}" type="presParOf" srcId="{69B62EA8-A1E9-6748-8C5C-5439645B72D3}" destId="{524CD847-7244-3B46-94B1-4F0923D649FA}" srcOrd="2" destOrd="0" presId="urn:microsoft.com/office/officeart/2005/8/layout/arrow2"/>
    <dgm:cxn modelId="{C78C1483-07D5-8D48-85D6-16E04ADFC6BB}" type="presParOf" srcId="{69B62EA8-A1E9-6748-8C5C-5439645B72D3}" destId="{EAF8AA30-4512-E643-A0BC-549AF7FB6206}" srcOrd="3" destOrd="0" presId="urn:microsoft.com/office/officeart/2005/8/layout/arrow2"/>
    <dgm:cxn modelId="{CAE76CDA-92A7-CB4D-AFB5-B8F5CA050E68}" type="presParOf" srcId="{69B62EA8-A1E9-6748-8C5C-5439645B72D3}" destId="{7A85B2FB-EE37-404A-AA1F-4A0CF80A6010}" srcOrd="4" destOrd="0" presId="urn:microsoft.com/office/officeart/2005/8/layout/arrow2"/>
    <dgm:cxn modelId="{44930430-58EA-EA4B-A571-F892E530080B}" type="presParOf" srcId="{69B62EA8-A1E9-6748-8C5C-5439645B72D3}" destId="{2CBF7F8A-4C16-9C45-97E1-047D0B2D2FF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2B8BD-4E7B-457A-98B0-EAE90D44ED34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F2109008-C068-4135-9F4D-F4F39FBCA75B}">
      <dgm:prSet phldrT="[Texto]" custT="1"/>
      <dgm:spPr>
        <a:solidFill>
          <a:schemeClr val="tx2"/>
        </a:solidFill>
      </dgm:spPr>
      <dgm:t>
        <a:bodyPr/>
        <a:lstStyle/>
        <a:p>
          <a:r>
            <a:rPr lang="es-MX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Competencias del Siglo XXI</a:t>
          </a:r>
          <a:endParaRPr lang="es-MX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06D24D-4FB5-410F-8D0B-47ED1BC3960F}" type="parTrans" cxnId="{43AF23E6-5F35-41A2-8011-7F839F339795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2BEA0F-E95E-4152-85AF-2D61C8AD32F4}" type="sibTrans" cxnId="{43AF23E6-5F35-41A2-8011-7F839F339795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5382E-3EE6-44C4-9E2A-0A78E92EA881}">
      <dgm:prSet phldrT="[Texto]" custT="1"/>
      <dgm:spPr/>
      <dgm:t>
        <a:bodyPr/>
        <a:lstStyle/>
        <a:p>
          <a:pPr algn="ctr"/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Maneras de pensar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Creatividad e innovación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Pensamiento crítico, resolución de problemas y toma de decisiones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Aprender a aprender, </a:t>
          </a:r>
          <a:r>
            <a:rPr lang="es-MX" sz="1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metacognición</a:t>
          </a:r>
          <a:endParaRPr lang="es-MX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E8C995-6963-4A8F-AD16-93C77F178BAA}" type="parTrans" cxnId="{E2E47C8D-3416-47CA-AD85-D8E6414585B2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F47A9-6999-4A18-897F-22B46CA40D28}" type="sibTrans" cxnId="{E2E47C8D-3416-47CA-AD85-D8E6414585B2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F56599-2772-47F8-8697-B3F00E7B68FF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es-MX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Maneras de trabajar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Comunicación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Colaboración y trabajo en equipo</a:t>
          </a:r>
          <a:endParaRPr lang="es-MX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25728-94DF-42BA-AFB2-D3D2AF0498E4}" type="parTrans" cxnId="{7A402AC7-00CB-4428-87F3-28DA197E7998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0B546A-DCB9-4800-80A1-C86A121164B0}" type="sibTrans" cxnId="{7A402AC7-00CB-4428-87F3-28DA197E7998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A317E-C6F5-412B-8B7D-579C2A26A82E}">
      <dgm:prSet phldrT="[Texto]" custT="1"/>
      <dgm:spPr/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Herramientas de trabajo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Alfabetización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Informacional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Alfabetización digital</a:t>
          </a:r>
        </a:p>
        <a:p>
          <a:pPr algn="ctr"/>
          <a:endParaRPr lang="es-MX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3B3D7D-EF7B-4D2E-B4D8-EF0BF27F67BF}" type="parTrans" cxnId="{9FEFE153-A653-4DEC-980F-3CC4EA8E1613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85757-5CCB-432E-B557-14CEE835D36D}" type="sibTrans" cxnId="{9FEFE153-A653-4DEC-980F-3CC4EA8E1613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61C22-23D4-4E79-B2D8-A4CA4A554B65}">
      <dgm:prSet phldrT="[Texto]" custT="1"/>
      <dgm:spPr>
        <a:solidFill>
          <a:schemeClr val="accent5"/>
        </a:solidFill>
      </dgm:spPr>
      <dgm:t>
        <a:bodyPr/>
        <a:lstStyle/>
        <a:p>
          <a:pPr algn="ctr"/>
          <a:r>
            <a: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Vivir en el Mundo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Ciudadano local y global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Vida y carrera</a:t>
          </a:r>
        </a:p>
        <a:p>
          <a:pPr algn="ctr"/>
          <a:r>
            <a:rPr 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Otra responsabilidad personal y social</a:t>
          </a:r>
        </a:p>
        <a:p>
          <a:pPr algn="ctr"/>
          <a:endParaRPr lang="es-MX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D1B1C-1DAA-4BCB-B20D-3AD0CC69DA3B}" type="parTrans" cxnId="{AD048C95-00A2-49A8-877D-837454A769D2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B2808-149C-478B-AE39-F18EF9E86D79}" type="sibTrans" cxnId="{AD048C95-00A2-49A8-877D-837454A769D2}">
      <dgm:prSet/>
      <dgm:spPr/>
      <dgm:t>
        <a:bodyPr/>
        <a:lstStyle/>
        <a:p>
          <a:endParaRPr lang="es-MX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B81BDD-0239-4975-94B4-0766F60D75B3}" type="pres">
      <dgm:prSet presAssocID="{67A2B8BD-4E7B-457A-98B0-EAE90D44ED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B9AEA8D-23C9-4E93-B709-FEB37E679BBF}" type="pres">
      <dgm:prSet presAssocID="{67A2B8BD-4E7B-457A-98B0-EAE90D44ED34}" presName="matrix" presStyleCnt="0"/>
      <dgm:spPr/>
    </dgm:pt>
    <dgm:pt modelId="{E92DE65D-BB7C-446B-B18E-F458FD56B999}" type="pres">
      <dgm:prSet presAssocID="{67A2B8BD-4E7B-457A-98B0-EAE90D44ED34}" presName="tile1" presStyleLbl="node1" presStyleIdx="0" presStyleCnt="4"/>
      <dgm:spPr/>
      <dgm:t>
        <a:bodyPr/>
        <a:lstStyle/>
        <a:p>
          <a:endParaRPr lang="es-MX"/>
        </a:p>
      </dgm:t>
    </dgm:pt>
    <dgm:pt modelId="{E2D5230D-A720-42E5-AAB8-BF89A3E1AC31}" type="pres">
      <dgm:prSet presAssocID="{67A2B8BD-4E7B-457A-98B0-EAE90D44ED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831D4D-DBDF-4956-B651-A6CC002D07D8}" type="pres">
      <dgm:prSet presAssocID="{67A2B8BD-4E7B-457A-98B0-EAE90D44ED34}" presName="tile2" presStyleLbl="node1" presStyleIdx="1" presStyleCnt="4"/>
      <dgm:spPr/>
      <dgm:t>
        <a:bodyPr/>
        <a:lstStyle/>
        <a:p>
          <a:endParaRPr lang="es-MX"/>
        </a:p>
      </dgm:t>
    </dgm:pt>
    <dgm:pt modelId="{8B5D1CA1-81E3-469A-80CB-5D20CB1ADDB0}" type="pres">
      <dgm:prSet presAssocID="{67A2B8BD-4E7B-457A-98B0-EAE90D44ED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EB05DE-9C9B-4B0F-9D83-840C267E8CF3}" type="pres">
      <dgm:prSet presAssocID="{67A2B8BD-4E7B-457A-98B0-EAE90D44ED34}" presName="tile3" presStyleLbl="node1" presStyleIdx="2" presStyleCnt="4"/>
      <dgm:spPr/>
      <dgm:t>
        <a:bodyPr/>
        <a:lstStyle/>
        <a:p>
          <a:endParaRPr lang="es-MX"/>
        </a:p>
      </dgm:t>
    </dgm:pt>
    <dgm:pt modelId="{DF7FBF59-A564-4F40-AC9C-3121C1C5A7F1}" type="pres">
      <dgm:prSet presAssocID="{67A2B8BD-4E7B-457A-98B0-EAE90D44ED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2D5DC6-4000-468D-8B76-AC96AB7EE47C}" type="pres">
      <dgm:prSet presAssocID="{67A2B8BD-4E7B-457A-98B0-EAE90D44ED34}" presName="tile4" presStyleLbl="node1" presStyleIdx="3" presStyleCnt="4"/>
      <dgm:spPr/>
      <dgm:t>
        <a:bodyPr/>
        <a:lstStyle/>
        <a:p>
          <a:endParaRPr lang="es-MX"/>
        </a:p>
      </dgm:t>
    </dgm:pt>
    <dgm:pt modelId="{2FF7818F-36FB-4065-82C2-CDDAD073B805}" type="pres">
      <dgm:prSet presAssocID="{67A2B8BD-4E7B-457A-98B0-EAE90D44ED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FF18ED-DFA5-4B79-A7BF-558FAA29D8A7}" type="pres">
      <dgm:prSet presAssocID="{67A2B8BD-4E7B-457A-98B0-EAE90D44ED34}" presName="centerTile" presStyleLbl="fgShp" presStyleIdx="0" presStyleCnt="1" custScaleX="165373" custScaleY="39419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8392801B-BDCA-484A-A31B-10E79226A73E}" type="presOf" srcId="{A4F56599-2772-47F8-8697-B3F00E7B68FF}" destId="{8B5D1CA1-81E3-469A-80CB-5D20CB1ADDB0}" srcOrd="1" destOrd="0" presId="urn:microsoft.com/office/officeart/2005/8/layout/matrix1"/>
    <dgm:cxn modelId="{ACBC464D-C379-47E6-A3E9-519DCDC918D2}" type="presOf" srcId="{72761C22-23D4-4E79-B2D8-A4CA4A554B65}" destId="{2FF7818F-36FB-4065-82C2-CDDAD073B805}" srcOrd="1" destOrd="0" presId="urn:microsoft.com/office/officeart/2005/8/layout/matrix1"/>
    <dgm:cxn modelId="{48DFC2F2-DFD7-442F-927A-3A21B94D6971}" type="presOf" srcId="{672A317E-C6F5-412B-8B7D-579C2A26A82E}" destId="{DF7FBF59-A564-4F40-AC9C-3121C1C5A7F1}" srcOrd="1" destOrd="0" presId="urn:microsoft.com/office/officeart/2005/8/layout/matrix1"/>
    <dgm:cxn modelId="{A9837408-FFFC-45EB-BF8B-8704C4C361A6}" type="presOf" srcId="{2385382E-3EE6-44C4-9E2A-0A78E92EA881}" destId="{E92DE65D-BB7C-446B-B18E-F458FD56B999}" srcOrd="0" destOrd="0" presId="urn:microsoft.com/office/officeart/2005/8/layout/matrix1"/>
    <dgm:cxn modelId="{43AF23E6-5F35-41A2-8011-7F839F339795}" srcId="{67A2B8BD-4E7B-457A-98B0-EAE90D44ED34}" destId="{F2109008-C068-4135-9F4D-F4F39FBCA75B}" srcOrd="0" destOrd="0" parTransId="{4F06D24D-4FB5-410F-8D0B-47ED1BC3960F}" sibTransId="{E02BEA0F-E95E-4152-85AF-2D61C8AD32F4}"/>
    <dgm:cxn modelId="{7A402AC7-00CB-4428-87F3-28DA197E7998}" srcId="{F2109008-C068-4135-9F4D-F4F39FBCA75B}" destId="{A4F56599-2772-47F8-8697-B3F00E7B68FF}" srcOrd="1" destOrd="0" parTransId="{DE725728-94DF-42BA-AFB2-D3D2AF0498E4}" sibTransId="{580B546A-DCB9-4800-80A1-C86A121164B0}"/>
    <dgm:cxn modelId="{5983DF42-3E4D-4054-B458-EAD164BE767F}" type="presOf" srcId="{F2109008-C068-4135-9F4D-F4F39FBCA75B}" destId="{60FF18ED-DFA5-4B79-A7BF-558FAA29D8A7}" srcOrd="0" destOrd="0" presId="urn:microsoft.com/office/officeart/2005/8/layout/matrix1"/>
    <dgm:cxn modelId="{E2E47C8D-3416-47CA-AD85-D8E6414585B2}" srcId="{F2109008-C068-4135-9F4D-F4F39FBCA75B}" destId="{2385382E-3EE6-44C4-9E2A-0A78E92EA881}" srcOrd="0" destOrd="0" parTransId="{91E8C995-6963-4A8F-AD16-93C77F178BAA}" sibTransId="{850F47A9-6999-4A18-897F-22B46CA40D28}"/>
    <dgm:cxn modelId="{D17C47C9-4203-4050-9C22-00C92E0347C2}" type="presOf" srcId="{A4F56599-2772-47F8-8697-B3F00E7B68FF}" destId="{ED831D4D-DBDF-4956-B651-A6CC002D07D8}" srcOrd="0" destOrd="0" presId="urn:microsoft.com/office/officeart/2005/8/layout/matrix1"/>
    <dgm:cxn modelId="{56958297-8CDF-4A20-A91F-51072FDD563E}" type="presOf" srcId="{672A317E-C6F5-412B-8B7D-579C2A26A82E}" destId="{96EB05DE-9C9B-4B0F-9D83-840C267E8CF3}" srcOrd="0" destOrd="0" presId="urn:microsoft.com/office/officeart/2005/8/layout/matrix1"/>
    <dgm:cxn modelId="{AD048C95-00A2-49A8-877D-837454A769D2}" srcId="{F2109008-C068-4135-9F4D-F4F39FBCA75B}" destId="{72761C22-23D4-4E79-B2D8-A4CA4A554B65}" srcOrd="3" destOrd="0" parTransId="{468D1B1C-1DAA-4BCB-B20D-3AD0CC69DA3B}" sibTransId="{CDDB2808-149C-478B-AE39-F18EF9E86D79}"/>
    <dgm:cxn modelId="{E9715C7F-D0D4-49F8-8161-67F8169107BE}" type="presOf" srcId="{67A2B8BD-4E7B-457A-98B0-EAE90D44ED34}" destId="{E4B81BDD-0239-4975-94B4-0766F60D75B3}" srcOrd="0" destOrd="0" presId="urn:microsoft.com/office/officeart/2005/8/layout/matrix1"/>
    <dgm:cxn modelId="{9FEFE153-A653-4DEC-980F-3CC4EA8E1613}" srcId="{F2109008-C068-4135-9F4D-F4F39FBCA75B}" destId="{672A317E-C6F5-412B-8B7D-579C2A26A82E}" srcOrd="2" destOrd="0" parTransId="{6C3B3D7D-EF7B-4D2E-B4D8-EF0BF27F67BF}" sibTransId="{D3485757-5CCB-432E-B557-14CEE835D36D}"/>
    <dgm:cxn modelId="{D321B6B4-EE18-4AF0-93AF-3684FE99A957}" type="presOf" srcId="{72761C22-23D4-4E79-B2D8-A4CA4A554B65}" destId="{A62D5DC6-4000-468D-8B76-AC96AB7EE47C}" srcOrd="0" destOrd="0" presId="urn:microsoft.com/office/officeart/2005/8/layout/matrix1"/>
    <dgm:cxn modelId="{8262EF56-67EF-44D7-8528-A4B2C599CA75}" type="presOf" srcId="{2385382E-3EE6-44C4-9E2A-0A78E92EA881}" destId="{E2D5230D-A720-42E5-AAB8-BF89A3E1AC31}" srcOrd="1" destOrd="0" presId="urn:microsoft.com/office/officeart/2005/8/layout/matrix1"/>
    <dgm:cxn modelId="{AA2EE02B-5C80-4BED-9BDD-2F804BCB0F28}" type="presParOf" srcId="{E4B81BDD-0239-4975-94B4-0766F60D75B3}" destId="{AB9AEA8D-23C9-4E93-B709-FEB37E679BBF}" srcOrd="0" destOrd="0" presId="urn:microsoft.com/office/officeart/2005/8/layout/matrix1"/>
    <dgm:cxn modelId="{F17232C1-C3F8-4E81-BAA1-9BB7B508FEDF}" type="presParOf" srcId="{AB9AEA8D-23C9-4E93-B709-FEB37E679BBF}" destId="{E92DE65D-BB7C-446B-B18E-F458FD56B999}" srcOrd="0" destOrd="0" presId="urn:microsoft.com/office/officeart/2005/8/layout/matrix1"/>
    <dgm:cxn modelId="{04331220-C4A9-4F56-9036-CA8275753EE4}" type="presParOf" srcId="{AB9AEA8D-23C9-4E93-B709-FEB37E679BBF}" destId="{E2D5230D-A720-42E5-AAB8-BF89A3E1AC31}" srcOrd="1" destOrd="0" presId="urn:microsoft.com/office/officeart/2005/8/layout/matrix1"/>
    <dgm:cxn modelId="{F372AF7B-74CA-4B34-9DDB-AC082FCAD692}" type="presParOf" srcId="{AB9AEA8D-23C9-4E93-B709-FEB37E679BBF}" destId="{ED831D4D-DBDF-4956-B651-A6CC002D07D8}" srcOrd="2" destOrd="0" presId="urn:microsoft.com/office/officeart/2005/8/layout/matrix1"/>
    <dgm:cxn modelId="{B57E519C-EDFF-4F46-90CE-5292D358DBDD}" type="presParOf" srcId="{AB9AEA8D-23C9-4E93-B709-FEB37E679BBF}" destId="{8B5D1CA1-81E3-469A-80CB-5D20CB1ADDB0}" srcOrd="3" destOrd="0" presId="urn:microsoft.com/office/officeart/2005/8/layout/matrix1"/>
    <dgm:cxn modelId="{27D3865B-FD4A-456C-A976-5AB019A52FCC}" type="presParOf" srcId="{AB9AEA8D-23C9-4E93-B709-FEB37E679BBF}" destId="{96EB05DE-9C9B-4B0F-9D83-840C267E8CF3}" srcOrd="4" destOrd="0" presId="urn:microsoft.com/office/officeart/2005/8/layout/matrix1"/>
    <dgm:cxn modelId="{F5A9E479-E575-4AFC-9F71-9888D03E7A29}" type="presParOf" srcId="{AB9AEA8D-23C9-4E93-B709-FEB37E679BBF}" destId="{DF7FBF59-A564-4F40-AC9C-3121C1C5A7F1}" srcOrd="5" destOrd="0" presId="urn:microsoft.com/office/officeart/2005/8/layout/matrix1"/>
    <dgm:cxn modelId="{59F6F6AB-D9B4-42A0-8597-0DA6555146A4}" type="presParOf" srcId="{AB9AEA8D-23C9-4E93-B709-FEB37E679BBF}" destId="{A62D5DC6-4000-468D-8B76-AC96AB7EE47C}" srcOrd="6" destOrd="0" presId="urn:microsoft.com/office/officeart/2005/8/layout/matrix1"/>
    <dgm:cxn modelId="{3F7AB5B5-8282-4282-92DD-D60C1337E411}" type="presParOf" srcId="{AB9AEA8D-23C9-4E93-B709-FEB37E679BBF}" destId="{2FF7818F-36FB-4065-82C2-CDDAD073B805}" srcOrd="7" destOrd="0" presId="urn:microsoft.com/office/officeart/2005/8/layout/matrix1"/>
    <dgm:cxn modelId="{EC1448FD-AC75-4307-9D46-1682B0711CF0}" type="presParOf" srcId="{E4B81BDD-0239-4975-94B4-0766F60D75B3}" destId="{60FF18ED-DFA5-4B79-A7BF-558FAA29D8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8924E-1B37-43E1-AAF1-AF3B0926928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17EA214C-01FC-401A-9A21-AD8F2CC4C0D6}">
      <dgm:prSet phldrT="[Texto]" custT="1"/>
      <dgm:spPr/>
      <dgm:t>
        <a:bodyPr/>
        <a:lstStyle/>
        <a:p>
          <a:r>
            <a:rPr lang="es-MX" sz="1400" b="1" dirty="0" smtClean="0"/>
            <a:t>Programa Sectorial de Educación</a:t>
          </a:r>
          <a:endParaRPr lang="es-MX" sz="1400" b="1" dirty="0"/>
        </a:p>
      </dgm:t>
    </dgm:pt>
    <dgm:pt modelId="{84B03B74-FA8D-4E5C-9C56-357E690B12F0}" type="parTrans" cxnId="{C7805894-9696-4E73-B363-212FFADD0BDD}">
      <dgm:prSet/>
      <dgm:spPr/>
      <dgm:t>
        <a:bodyPr/>
        <a:lstStyle/>
        <a:p>
          <a:endParaRPr lang="es-MX"/>
        </a:p>
      </dgm:t>
    </dgm:pt>
    <dgm:pt modelId="{F7907F62-0020-4C1D-9199-83A6F4702A4B}" type="sibTrans" cxnId="{C7805894-9696-4E73-B363-212FFADD0BDD}">
      <dgm:prSet/>
      <dgm:spPr/>
      <dgm:t>
        <a:bodyPr/>
        <a:lstStyle/>
        <a:p>
          <a:endParaRPr lang="es-MX"/>
        </a:p>
      </dgm:t>
    </dgm:pt>
    <dgm:pt modelId="{53A4EF45-1D54-4FB5-A24F-C7A3B4D369A8}">
      <dgm:prSet phldrT="[Texto]" custT="1"/>
      <dgm:spPr/>
      <dgm:t>
        <a:bodyPr/>
        <a:lstStyle/>
        <a:p>
          <a:r>
            <a:rPr lang="es-MX" sz="1400" b="1" smtClean="0"/>
            <a:t>Fortalecer la calidad y pertinencia de la educación …</a:t>
          </a:r>
          <a:endParaRPr lang="es-MX" sz="1400" dirty="0"/>
        </a:p>
      </dgm:t>
    </dgm:pt>
    <dgm:pt modelId="{FAA744B1-4A15-4751-9737-523DE6F74D3F}" type="parTrans" cxnId="{E3DEC39B-2145-4C35-8BE1-883726ECB62B}">
      <dgm:prSet/>
      <dgm:spPr/>
      <dgm:t>
        <a:bodyPr/>
        <a:lstStyle/>
        <a:p>
          <a:endParaRPr lang="es-MX"/>
        </a:p>
      </dgm:t>
    </dgm:pt>
    <dgm:pt modelId="{4EF7D54C-5A59-466F-9F14-7834688DC94E}" type="sibTrans" cxnId="{E3DEC39B-2145-4C35-8BE1-883726ECB62B}">
      <dgm:prSet/>
      <dgm:spPr/>
      <dgm:t>
        <a:bodyPr/>
        <a:lstStyle/>
        <a:p>
          <a:endParaRPr lang="es-MX"/>
        </a:p>
      </dgm:t>
    </dgm:pt>
    <dgm:pt modelId="{5F6700EB-4D28-44CD-94A4-12F0E2653A03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050" b="1" dirty="0" smtClean="0"/>
            <a:t>Aprovechar las TIC para el fortalecimiento de la educación media superior y superior.</a:t>
          </a:r>
          <a:endParaRPr lang="es-MX" sz="1050" b="1" dirty="0"/>
        </a:p>
      </dgm:t>
    </dgm:pt>
    <dgm:pt modelId="{1C3DAC0F-E15C-4B70-8B6B-5B529E2DD3C7}" type="parTrans" cxnId="{F72D9F45-3D65-4E76-80DA-A231E3C9B3DE}">
      <dgm:prSet/>
      <dgm:spPr/>
      <dgm:t>
        <a:bodyPr/>
        <a:lstStyle/>
        <a:p>
          <a:endParaRPr lang="es-MX"/>
        </a:p>
      </dgm:t>
    </dgm:pt>
    <dgm:pt modelId="{6C6726F2-DBB9-4552-BBFC-0EB50C10B68E}" type="sibTrans" cxnId="{F72D9F45-3D65-4E76-80DA-A231E3C9B3DE}">
      <dgm:prSet/>
      <dgm:spPr/>
      <dgm:t>
        <a:bodyPr/>
        <a:lstStyle/>
        <a:p>
          <a:endParaRPr lang="es-MX"/>
        </a:p>
      </dgm:t>
    </dgm:pt>
    <dgm:pt modelId="{3B3C3A5F-141E-451A-86FA-3D807FC6CF9E}">
      <dgm:prSet phldrT="[Texto]" custT="1"/>
      <dgm:spPr/>
      <dgm:t>
        <a:bodyPr/>
        <a:lstStyle/>
        <a:p>
          <a:r>
            <a:rPr lang="es-MX" sz="1400" b="1" smtClean="0"/>
            <a:t>Asegurar mayor cobertura, inclusión y equidad educativa …</a:t>
          </a:r>
          <a:endParaRPr lang="es-MX" sz="1400" b="1" dirty="0" smtClean="0"/>
        </a:p>
      </dgm:t>
    </dgm:pt>
    <dgm:pt modelId="{DE3EF348-78B6-4E49-B3C5-BC6FDED50CD2}" type="parTrans" cxnId="{1FF3177F-3EFE-4136-AA42-18C35C5306F3}">
      <dgm:prSet/>
      <dgm:spPr/>
      <dgm:t>
        <a:bodyPr/>
        <a:lstStyle/>
        <a:p>
          <a:endParaRPr lang="es-MX"/>
        </a:p>
      </dgm:t>
    </dgm:pt>
    <dgm:pt modelId="{0AE048B6-04B3-4FC2-B171-A4088DB5338F}" type="sibTrans" cxnId="{1FF3177F-3EFE-4136-AA42-18C35C5306F3}">
      <dgm:prSet/>
      <dgm:spPr/>
      <dgm:t>
        <a:bodyPr/>
        <a:lstStyle/>
        <a:p>
          <a:endParaRPr lang="es-MX"/>
        </a:p>
      </dgm:t>
    </dgm:pt>
    <dgm:pt modelId="{BC93E00C-5960-4046-90B1-3EF9E8A59933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000" b="1" dirty="0" smtClean="0"/>
            <a:t>Fortalecer la planeación y mejorar la organización del </a:t>
          </a:r>
          <a:r>
            <a:rPr lang="es-MX" sz="1000" b="1" dirty="0" err="1" smtClean="0"/>
            <a:t>Sist</a:t>
          </a:r>
          <a:r>
            <a:rPr lang="es-MX" sz="1000" b="1" dirty="0" smtClean="0"/>
            <a:t>. Educativo Nacional</a:t>
          </a:r>
          <a:endParaRPr lang="es-MX" sz="1000" b="1" dirty="0"/>
        </a:p>
      </dgm:t>
    </dgm:pt>
    <dgm:pt modelId="{E8BA3E3E-72FF-49BF-BCD6-C1822CA5BA8F}" type="parTrans" cxnId="{05CF235C-2C6C-4CB9-A8B1-39F5E7B80C37}">
      <dgm:prSet/>
      <dgm:spPr/>
      <dgm:t>
        <a:bodyPr/>
        <a:lstStyle/>
        <a:p>
          <a:endParaRPr lang="es-MX"/>
        </a:p>
      </dgm:t>
    </dgm:pt>
    <dgm:pt modelId="{6B0FD165-A1D6-4B5F-80F9-43531470B3EA}" type="sibTrans" cxnId="{05CF235C-2C6C-4CB9-A8B1-39F5E7B80C37}">
      <dgm:prSet/>
      <dgm:spPr/>
      <dgm:t>
        <a:bodyPr/>
        <a:lstStyle/>
        <a:p>
          <a:endParaRPr lang="es-MX"/>
        </a:p>
      </dgm:t>
    </dgm:pt>
    <dgm:pt modelId="{8736068D-CCF4-434E-B983-0DE253147E61}">
      <dgm:prSet phldrT="[Texto]" custT="1"/>
      <dgm:spPr/>
      <dgm:t>
        <a:bodyPr/>
        <a:lstStyle/>
        <a:p>
          <a:pPr algn="l"/>
          <a:r>
            <a:rPr lang="es-MX" sz="1800" dirty="0" smtClean="0"/>
            <a:t>Programa</a:t>
          </a:r>
          <a:endParaRPr lang="es-MX" sz="1800" dirty="0"/>
        </a:p>
      </dgm:t>
    </dgm:pt>
    <dgm:pt modelId="{4709E58A-0C9D-4225-8649-B8BE86203803}" type="parTrans" cxnId="{C3AA76DF-CFF8-40AA-9B6B-B8B4A4CF262C}">
      <dgm:prSet/>
      <dgm:spPr/>
      <dgm:t>
        <a:bodyPr/>
        <a:lstStyle/>
        <a:p>
          <a:endParaRPr lang="es-MX"/>
        </a:p>
      </dgm:t>
    </dgm:pt>
    <dgm:pt modelId="{EC97F8AE-F376-4291-84F5-CF2006C8C877}" type="sibTrans" cxnId="{C3AA76DF-CFF8-40AA-9B6B-B8B4A4CF262C}">
      <dgm:prSet/>
      <dgm:spPr/>
      <dgm:t>
        <a:bodyPr/>
        <a:lstStyle/>
        <a:p>
          <a:endParaRPr lang="es-MX"/>
        </a:p>
      </dgm:t>
    </dgm:pt>
    <dgm:pt modelId="{552D147A-51C3-4862-AD44-24424ECDA849}">
      <dgm:prSet phldrT="[Texto]" custT="1"/>
      <dgm:spPr/>
      <dgm:t>
        <a:bodyPr/>
        <a:lstStyle/>
        <a:p>
          <a:pPr algn="l"/>
          <a:r>
            <a:rPr lang="es-MX" sz="1800" dirty="0" smtClean="0"/>
            <a:t>Objetivos</a:t>
          </a:r>
          <a:endParaRPr lang="es-MX" sz="1800" dirty="0"/>
        </a:p>
      </dgm:t>
    </dgm:pt>
    <dgm:pt modelId="{7362D8A1-B3D4-443E-86FA-EEC1D93DBAAB}" type="parTrans" cxnId="{BA55762B-5BC9-4C47-927A-B9C9CA2137DB}">
      <dgm:prSet/>
      <dgm:spPr/>
      <dgm:t>
        <a:bodyPr/>
        <a:lstStyle/>
        <a:p>
          <a:endParaRPr lang="es-MX"/>
        </a:p>
      </dgm:t>
    </dgm:pt>
    <dgm:pt modelId="{FF3318C9-F30F-44C5-AEA6-83A5BEDD34F8}" type="sibTrans" cxnId="{BA55762B-5BC9-4C47-927A-B9C9CA2137DB}">
      <dgm:prSet/>
      <dgm:spPr/>
      <dgm:t>
        <a:bodyPr/>
        <a:lstStyle/>
        <a:p>
          <a:endParaRPr lang="es-MX"/>
        </a:p>
      </dgm:t>
    </dgm:pt>
    <dgm:pt modelId="{810EB65E-636A-4384-9FEE-CE638E435707}">
      <dgm:prSet phldrT="[Texto]" custT="1"/>
      <dgm:spPr/>
      <dgm:t>
        <a:bodyPr/>
        <a:lstStyle/>
        <a:p>
          <a:pPr algn="l"/>
          <a:r>
            <a:rPr lang="es-MX" sz="1800" dirty="0" smtClean="0"/>
            <a:t>Estrategias</a:t>
          </a:r>
          <a:endParaRPr lang="es-MX" sz="1800" dirty="0"/>
        </a:p>
      </dgm:t>
    </dgm:pt>
    <dgm:pt modelId="{A77F4D8A-44BB-4069-8261-0EF5EF4802F6}" type="parTrans" cxnId="{570E449F-3CB8-4753-B758-37D1D3B1BA92}">
      <dgm:prSet/>
      <dgm:spPr/>
      <dgm:t>
        <a:bodyPr/>
        <a:lstStyle/>
        <a:p>
          <a:endParaRPr lang="es-MX"/>
        </a:p>
      </dgm:t>
    </dgm:pt>
    <dgm:pt modelId="{0F147A5C-1B51-425B-B5FF-79F89EA9D94D}" type="sibTrans" cxnId="{570E449F-3CB8-4753-B758-37D1D3B1BA92}">
      <dgm:prSet/>
      <dgm:spPr/>
      <dgm:t>
        <a:bodyPr/>
        <a:lstStyle/>
        <a:p>
          <a:endParaRPr lang="es-MX"/>
        </a:p>
      </dgm:t>
    </dgm:pt>
    <dgm:pt modelId="{F2956962-C726-4233-A1E1-5852682497D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sz="1000" b="1" dirty="0" smtClean="0"/>
            <a:t>Intensificar y diversificar los programas para la  educación de las personas adultas</a:t>
          </a:r>
          <a:endParaRPr lang="es-MX" sz="1000" b="1" dirty="0"/>
        </a:p>
      </dgm:t>
    </dgm:pt>
    <dgm:pt modelId="{9CAEFABE-EEA7-4F20-B1DF-D284B6A9D39D}" type="parTrans" cxnId="{4FA75EFF-6A5C-4535-8456-8200F9180658}">
      <dgm:prSet/>
      <dgm:spPr/>
      <dgm:t>
        <a:bodyPr/>
        <a:lstStyle/>
        <a:p>
          <a:endParaRPr lang="es-MX"/>
        </a:p>
      </dgm:t>
    </dgm:pt>
    <dgm:pt modelId="{29077FF2-B647-438D-940F-BADDE3EFB60A}" type="sibTrans" cxnId="{4FA75EFF-6A5C-4535-8456-8200F9180658}">
      <dgm:prSet/>
      <dgm:spPr/>
      <dgm:t>
        <a:bodyPr/>
        <a:lstStyle/>
        <a:p>
          <a:endParaRPr lang="es-MX"/>
        </a:p>
      </dgm:t>
    </dgm:pt>
    <dgm:pt modelId="{420C9E5D-73B9-4CE6-8C00-376156ED23AB}">
      <dgm:prSet phldrT="[Texto]" custT="1"/>
      <dgm:spPr/>
      <dgm:t>
        <a:bodyPr/>
        <a:lstStyle/>
        <a:p>
          <a:pPr algn="l"/>
          <a:r>
            <a:rPr lang="es-MX" sz="1800" dirty="0" smtClean="0"/>
            <a:t>Líneas de acción</a:t>
          </a:r>
          <a:endParaRPr lang="es-MX" sz="1800" dirty="0"/>
        </a:p>
      </dgm:t>
    </dgm:pt>
    <dgm:pt modelId="{F95C534D-A02E-4113-9E45-0D68895475E6}" type="parTrans" cxnId="{520CD513-4B8E-44C6-A91B-CD730B5CA90D}">
      <dgm:prSet/>
      <dgm:spPr/>
      <dgm:t>
        <a:bodyPr/>
        <a:lstStyle/>
        <a:p>
          <a:endParaRPr lang="es-MX"/>
        </a:p>
      </dgm:t>
    </dgm:pt>
    <dgm:pt modelId="{0687E8F4-B2CC-41B8-831A-6AB59806FB45}" type="sibTrans" cxnId="{520CD513-4B8E-44C6-A91B-CD730B5CA90D}">
      <dgm:prSet/>
      <dgm:spPr/>
      <dgm:t>
        <a:bodyPr/>
        <a:lstStyle/>
        <a:p>
          <a:endParaRPr lang="es-MX"/>
        </a:p>
      </dgm:t>
    </dgm:pt>
    <dgm:pt modelId="{D45F67B9-DA94-4976-BA12-5289B5500EB3}" type="pres">
      <dgm:prSet presAssocID="{3E38924E-1B37-43E1-AAF1-AF3B092692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25DF3F8-8577-4788-AE17-8BA2BF3D81EE}" type="pres">
      <dgm:prSet presAssocID="{3E38924E-1B37-43E1-AAF1-AF3B09269284}" presName="hierFlow" presStyleCnt="0"/>
      <dgm:spPr/>
    </dgm:pt>
    <dgm:pt modelId="{3793212A-B0A7-42EC-8084-63ECF4A33A9A}" type="pres">
      <dgm:prSet presAssocID="{3E38924E-1B37-43E1-AAF1-AF3B09269284}" presName="firstBuf" presStyleCnt="0"/>
      <dgm:spPr/>
    </dgm:pt>
    <dgm:pt modelId="{EDCBE4F9-3EE0-4060-8F77-F4FA87BD15F0}" type="pres">
      <dgm:prSet presAssocID="{3E38924E-1B37-43E1-AAF1-AF3B0926928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7E4954B-1633-4DF2-A0AB-6778251A2444}" type="pres">
      <dgm:prSet presAssocID="{17EA214C-01FC-401A-9A21-AD8F2CC4C0D6}" presName="Name14" presStyleCnt="0"/>
      <dgm:spPr/>
    </dgm:pt>
    <dgm:pt modelId="{E4437262-5A53-420B-B192-C3F4D6822D41}" type="pres">
      <dgm:prSet presAssocID="{17EA214C-01FC-401A-9A21-AD8F2CC4C0D6}" presName="level1Shape" presStyleLbl="node0" presStyleIdx="0" presStyleCnt="1" custScaleX="1869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82643F-5ABA-4F6D-9DBB-BFE2EFC63A34}" type="pres">
      <dgm:prSet presAssocID="{17EA214C-01FC-401A-9A21-AD8F2CC4C0D6}" presName="hierChild2" presStyleCnt="0"/>
      <dgm:spPr/>
    </dgm:pt>
    <dgm:pt modelId="{882485EC-2135-4E2D-8B9B-C3B9323F9BF2}" type="pres">
      <dgm:prSet presAssocID="{FAA744B1-4A15-4751-9737-523DE6F74D3F}" presName="Name19" presStyleLbl="parChTrans1D2" presStyleIdx="0" presStyleCnt="2"/>
      <dgm:spPr/>
      <dgm:t>
        <a:bodyPr/>
        <a:lstStyle/>
        <a:p>
          <a:endParaRPr lang="es-MX"/>
        </a:p>
      </dgm:t>
    </dgm:pt>
    <dgm:pt modelId="{BBA6A5AD-CA95-4D63-B540-8A864F20ECFE}" type="pres">
      <dgm:prSet presAssocID="{53A4EF45-1D54-4FB5-A24F-C7A3B4D369A8}" presName="Name21" presStyleCnt="0"/>
      <dgm:spPr/>
    </dgm:pt>
    <dgm:pt modelId="{BCA772BB-C4AB-464B-96F6-587994877CD5}" type="pres">
      <dgm:prSet presAssocID="{53A4EF45-1D54-4FB5-A24F-C7A3B4D369A8}" presName="level2Shape" presStyleLbl="node2" presStyleIdx="0" presStyleCnt="2" custScaleX="176103"/>
      <dgm:spPr/>
      <dgm:t>
        <a:bodyPr/>
        <a:lstStyle/>
        <a:p>
          <a:endParaRPr lang="es-MX"/>
        </a:p>
      </dgm:t>
    </dgm:pt>
    <dgm:pt modelId="{B929728B-9CF6-4265-9360-E9BF6386C4A9}" type="pres">
      <dgm:prSet presAssocID="{53A4EF45-1D54-4FB5-A24F-C7A3B4D369A8}" presName="hierChild3" presStyleCnt="0"/>
      <dgm:spPr/>
    </dgm:pt>
    <dgm:pt modelId="{7941CC58-20FC-413F-963C-E37E07092BC0}" type="pres">
      <dgm:prSet presAssocID="{1C3DAC0F-E15C-4B70-8B6B-5B529E2DD3C7}" presName="Name19" presStyleLbl="parChTrans1D3" presStyleIdx="0" presStyleCnt="3"/>
      <dgm:spPr/>
      <dgm:t>
        <a:bodyPr/>
        <a:lstStyle/>
        <a:p>
          <a:endParaRPr lang="es-MX"/>
        </a:p>
      </dgm:t>
    </dgm:pt>
    <dgm:pt modelId="{D3A59980-6F76-4F99-AAD2-D3C9287AA654}" type="pres">
      <dgm:prSet presAssocID="{5F6700EB-4D28-44CD-94A4-12F0E2653A03}" presName="Name21" presStyleCnt="0"/>
      <dgm:spPr/>
    </dgm:pt>
    <dgm:pt modelId="{468E1B9E-805F-4800-8808-868E1585400D}" type="pres">
      <dgm:prSet presAssocID="{5F6700EB-4D28-44CD-94A4-12F0E2653A03}" presName="level2Shape" presStyleLbl="node3" presStyleIdx="0" presStyleCnt="3" custScaleX="182112" custLinFactNeighborX="-71"/>
      <dgm:spPr/>
      <dgm:t>
        <a:bodyPr/>
        <a:lstStyle/>
        <a:p>
          <a:endParaRPr lang="es-MX"/>
        </a:p>
      </dgm:t>
    </dgm:pt>
    <dgm:pt modelId="{81F51C94-253E-4489-80F3-156B70A6C5BD}" type="pres">
      <dgm:prSet presAssocID="{5F6700EB-4D28-44CD-94A4-12F0E2653A03}" presName="hierChild3" presStyleCnt="0"/>
      <dgm:spPr/>
    </dgm:pt>
    <dgm:pt modelId="{11700CF8-3116-4AF1-89A3-F2B0F954FDDF}" type="pres">
      <dgm:prSet presAssocID="{DE3EF348-78B6-4E49-B3C5-BC6FDED50CD2}" presName="Name19" presStyleLbl="parChTrans1D2" presStyleIdx="1" presStyleCnt="2"/>
      <dgm:spPr/>
      <dgm:t>
        <a:bodyPr/>
        <a:lstStyle/>
        <a:p>
          <a:endParaRPr lang="es-MX"/>
        </a:p>
      </dgm:t>
    </dgm:pt>
    <dgm:pt modelId="{3D0ADA8B-C568-4A15-9EF4-2A6D191BB60E}" type="pres">
      <dgm:prSet presAssocID="{3B3C3A5F-141E-451A-86FA-3D807FC6CF9E}" presName="Name21" presStyleCnt="0"/>
      <dgm:spPr/>
    </dgm:pt>
    <dgm:pt modelId="{DCEB66C2-AD99-4ADE-AD25-8364DB7CBD34}" type="pres">
      <dgm:prSet presAssocID="{3B3C3A5F-141E-451A-86FA-3D807FC6CF9E}" presName="level2Shape" presStyleLbl="node2" presStyleIdx="1" presStyleCnt="2" custScaleX="200691"/>
      <dgm:spPr/>
      <dgm:t>
        <a:bodyPr/>
        <a:lstStyle/>
        <a:p>
          <a:endParaRPr lang="es-MX"/>
        </a:p>
      </dgm:t>
    </dgm:pt>
    <dgm:pt modelId="{937FFDB9-0AD2-4FBC-8AC4-70E3F42A820B}" type="pres">
      <dgm:prSet presAssocID="{3B3C3A5F-141E-451A-86FA-3D807FC6CF9E}" presName="hierChild3" presStyleCnt="0"/>
      <dgm:spPr/>
    </dgm:pt>
    <dgm:pt modelId="{15F4FEA6-3715-403C-B4A3-5BB70EA18025}" type="pres">
      <dgm:prSet presAssocID="{E8BA3E3E-72FF-49BF-BCD6-C1822CA5BA8F}" presName="Name19" presStyleLbl="parChTrans1D3" presStyleIdx="1" presStyleCnt="3"/>
      <dgm:spPr/>
      <dgm:t>
        <a:bodyPr/>
        <a:lstStyle/>
        <a:p>
          <a:endParaRPr lang="es-MX"/>
        </a:p>
      </dgm:t>
    </dgm:pt>
    <dgm:pt modelId="{9695F86D-47EA-4718-88D1-03FB8ED42795}" type="pres">
      <dgm:prSet presAssocID="{BC93E00C-5960-4046-90B1-3EF9E8A59933}" presName="Name21" presStyleCnt="0"/>
      <dgm:spPr/>
    </dgm:pt>
    <dgm:pt modelId="{C3F59F61-F82B-4FC5-8729-9EF9A65A9556}" type="pres">
      <dgm:prSet presAssocID="{BC93E00C-5960-4046-90B1-3EF9E8A59933}" presName="level2Shape" presStyleLbl="node3" presStyleIdx="1" presStyleCnt="3" custScaleX="141956" custLinFactNeighborX="19421"/>
      <dgm:spPr/>
      <dgm:t>
        <a:bodyPr/>
        <a:lstStyle/>
        <a:p>
          <a:endParaRPr lang="es-MX"/>
        </a:p>
      </dgm:t>
    </dgm:pt>
    <dgm:pt modelId="{899FF7A5-122E-4808-A368-DC620E12E2DD}" type="pres">
      <dgm:prSet presAssocID="{BC93E00C-5960-4046-90B1-3EF9E8A59933}" presName="hierChild3" presStyleCnt="0"/>
      <dgm:spPr/>
    </dgm:pt>
    <dgm:pt modelId="{3D72F17F-6500-4450-A635-BF27AF95E3F7}" type="pres">
      <dgm:prSet presAssocID="{9CAEFABE-EEA7-4F20-B1DF-D284B6A9D39D}" presName="Name19" presStyleLbl="parChTrans1D3" presStyleIdx="2" presStyleCnt="3"/>
      <dgm:spPr/>
      <dgm:t>
        <a:bodyPr/>
        <a:lstStyle/>
        <a:p>
          <a:endParaRPr lang="es-MX"/>
        </a:p>
      </dgm:t>
    </dgm:pt>
    <dgm:pt modelId="{5EEC42F8-4283-496A-B8BA-470D77294E03}" type="pres">
      <dgm:prSet presAssocID="{F2956962-C726-4233-A1E1-5852682497DF}" presName="Name21" presStyleCnt="0"/>
      <dgm:spPr/>
    </dgm:pt>
    <dgm:pt modelId="{34222D45-F98C-4353-8476-2E12F4E114AA}" type="pres">
      <dgm:prSet presAssocID="{F2956962-C726-4233-A1E1-5852682497DF}" presName="level2Shape" presStyleLbl="node3" presStyleIdx="2" presStyleCnt="3" custScaleX="161777"/>
      <dgm:spPr/>
      <dgm:t>
        <a:bodyPr/>
        <a:lstStyle/>
        <a:p>
          <a:endParaRPr lang="es-MX"/>
        </a:p>
      </dgm:t>
    </dgm:pt>
    <dgm:pt modelId="{7006EFC3-64DD-4539-B09C-7B32DDBEFC24}" type="pres">
      <dgm:prSet presAssocID="{F2956962-C726-4233-A1E1-5852682497DF}" presName="hierChild3" presStyleCnt="0"/>
      <dgm:spPr/>
    </dgm:pt>
    <dgm:pt modelId="{5E861803-A7FF-4BA0-80B3-FC50E8A7ED0C}" type="pres">
      <dgm:prSet presAssocID="{3E38924E-1B37-43E1-AAF1-AF3B09269284}" presName="bgShapesFlow" presStyleCnt="0"/>
      <dgm:spPr/>
    </dgm:pt>
    <dgm:pt modelId="{AA090E3B-2565-4E40-A9D4-89F45E766C66}" type="pres">
      <dgm:prSet presAssocID="{8736068D-CCF4-434E-B983-0DE253147E61}" presName="rectComp" presStyleCnt="0"/>
      <dgm:spPr/>
    </dgm:pt>
    <dgm:pt modelId="{F1C2168E-9E96-4AF8-8DC1-6CAF13D9480B}" type="pres">
      <dgm:prSet presAssocID="{8736068D-CCF4-434E-B983-0DE253147E61}" presName="bgRect" presStyleLbl="bgShp" presStyleIdx="0" presStyleCnt="4"/>
      <dgm:spPr/>
      <dgm:t>
        <a:bodyPr/>
        <a:lstStyle/>
        <a:p>
          <a:endParaRPr lang="es-MX"/>
        </a:p>
      </dgm:t>
    </dgm:pt>
    <dgm:pt modelId="{0D8F1517-4B32-4035-AA07-FE8ADB8DA40E}" type="pres">
      <dgm:prSet presAssocID="{8736068D-CCF4-434E-B983-0DE253147E61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8E5221-068A-47E8-9FB2-2C52B4A0D707}" type="pres">
      <dgm:prSet presAssocID="{8736068D-CCF4-434E-B983-0DE253147E61}" presName="spComp" presStyleCnt="0"/>
      <dgm:spPr/>
    </dgm:pt>
    <dgm:pt modelId="{FBD8A438-B547-44D0-B84A-43F065F7B78C}" type="pres">
      <dgm:prSet presAssocID="{8736068D-CCF4-434E-B983-0DE253147E61}" presName="vSp" presStyleCnt="0"/>
      <dgm:spPr/>
    </dgm:pt>
    <dgm:pt modelId="{6B7A2356-F433-4BCC-B986-BF936E9D8687}" type="pres">
      <dgm:prSet presAssocID="{552D147A-51C3-4862-AD44-24424ECDA849}" presName="rectComp" presStyleCnt="0"/>
      <dgm:spPr/>
    </dgm:pt>
    <dgm:pt modelId="{96401F7D-989D-4EDD-ACD4-9FEA0CA343E7}" type="pres">
      <dgm:prSet presAssocID="{552D147A-51C3-4862-AD44-24424ECDA849}" presName="bgRect" presStyleLbl="bgShp" presStyleIdx="1" presStyleCnt="4"/>
      <dgm:spPr/>
      <dgm:t>
        <a:bodyPr/>
        <a:lstStyle/>
        <a:p>
          <a:endParaRPr lang="es-MX"/>
        </a:p>
      </dgm:t>
    </dgm:pt>
    <dgm:pt modelId="{4C3F4754-42CF-4ECA-B1D2-3B6C34AA534E}" type="pres">
      <dgm:prSet presAssocID="{552D147A-51C3-4862-AD44-24424ECDA849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D13240-C69F-46C9-85B8-845372933B16}" type="pres">
      <dgm:prSet presAssocID="{552D147A-51C3-4862-AD44-24424ECDA849}" presName="spComp" presStyleCnt="0"/>
      <dgm:spPr/>
    </dgm:pt>
    <dgm:pt modelId="{A600359F-4212-45CC-A54E-358651F49FA9}" type="pres">
      <dgm:prSet presAssocID="{552D147A-51C3-4862-AD44-24424ECDA849}" presName="vSp" presStyleCnt="0"/>
      <dgm:spPr/>
    </dgm:pt>
    <dgm:pt modelId="{67CF0B25-E4EC-46C6-862D-C5384A4932A1}" type="pres">
      <dgm:prSet presAssocID="{810EB65E-636A-4384-9FEE-CE638E435707}" presName="rectComp" presStyleCnt="0"/>
      <dgm:spPr/>
    </dgm:pt>
    <dgm:pt modelId="{D5298304-3DC9-4008-B944-8DCF5443329B}" type="pres">
      <dgm:prSet presAssocID="{810EB65E-636A-4384-9FEE-CE638E435707}" presName="bgRect" presStyleLbl="bgShp" presStyleIdx="2" presStyleCnt="4"/>
      <dgm:spPr/>
      <dgm:t>
        <a:bodyPr/>
        <a:lstStyle/>
        <a:p>
          <a:endParaRPr lang="es-MX"/>
        </a:p>
      </dgm:t>
    </dgm:pt>
    <dgm:pt modelId="{D8B431E0-DCB9-4825-B3D2-CB6A006C4E76}" type="pres">
      <dgm:prSet presAssocID="{810EB65E-636A-4384-9FEE-CE638E43570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2F2F2-2246-483A-B3F8-F23928E98D1F}" type="pres">
      <dgm:prSet presAssocID="{810EB65E-636A-4384-9FEE-CE638E435707}" presName="spComp" presStyleCnt="0"/>
      <dgm:spPr/>
    </dgm:pt>
    <dgm:pt modelId="{3B3EE50A-F87E-4F59-83F7-916ED6640E6A}" type="pres">
      <dgm:prSet presAssocID="{810EB65E-636A-4384-9FEE-CE638E435707}" presName="vSp" presStyleCnt="0"/>
      <dgm:spPr/>
    </dgm:pt>
    <dgm:pt modelId="{1E249E23-94B1-4031-985C-1A89EB982F86}" type="pres">
      <dgm:prSet presAssocID="{420C9E5D-73B9-4CE6-8C00-376156ED23AB}" presName="rectComp" presStyleCnt="0"/>
      <dgm:spPr/>
    </dgm:pt>
    <dgm:pt modelId="{459AED6F-AC42-4E38-AB66-558D23533034}" type="pres">
      <dgm:prSet presAssocID="{420C9E5D-73B9-4CE6-8C00-376156ED23AB}" presName="bgRect" presStyleLbl="bgShp" presStyleIdx="3" presStyleCnt="4"/>
      <dgm:spPr/>
      <dgm:t>
        <a:bodyPr/>
        <a:lstStyle/>
        <a:p>
          <a:endParaRPr lang="es-MX"/>
        </a:p>
      </dgm:t>
    </dgm:pt>
    <dgm:pt modelId="{1C61ABBA-DA90-4813-87C6-E2C931550816}" type="pres">
      <dgm:prSet presAssocID="{420C9E5D-73B9-4CE6-8C00-376156ED23A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8FDAB81-0231-44C2-9971-5FFE57720F47}" type="presOf" srcId="{DE3EF348-78B6-4E49-B3C5-BC6FDED50CD2}" destId="{11700CF8-3116-4AF1-89A3-F2B0F954FDDF}" srcOrd="0" destOrd="0" presId="urn:microsoft.com/office/officeart/2005/8/layout/hierarchy6"/>
    <dgm:cxn modelId="{1FF3177F-3EFE-4136-AA42-18C35C5306F3}" srcId="{17EA214C-01FC-401A-9A21-AD8F2CC4C0D6}" destId="{3B3C3A5F-141E-451A-86FA-3D807FC6CF9E}" srcOrd="1" destOrd="0" parTransId="{DE3EF348-78B6-4E49-B3C5-BC6FDED50CD2}" sibTransId="{0AE048B6-04B3-4FC2-B171-A4088DB5338F}"/>
    <dgm:cxn modelId="{BED7E252-EB56-4054-9E9A-BF5CAA5AF729}" type="presOf" srcId="{8736068D-CCF4-434E-B983-0DE253147E61}" destId="{F1C2168E-9E96-4AF8-8DC1-6CAF13D9480B}" srcOrd="0" destOrd="0" presId="urn:microsoft.com/office/officeart/2005/8/layout/hierarchy6"/>
    <dgm:cxn modelId="{90756454-5377-4048-89A3-84B3E96EBA2F}" type="presOf" srcId="{17EA214C-01FC-401A-9A21-AD8F2CC4C0D6}" destId="{E4437262-5A53-420B-B192-C3F4D6822D41}" srcOrd="0" destOrd="0" presId="urn:microsoft.com/office/officeart/2005/8/layout/hierarchy6"/>
    <dgm:cxn modelId="{9E4DB339-EF14-4519-8B11-8A49797731CE}" type="presOf" srcId="{5F6700EB-4D28-44CD-94A4-12F0E2653A03}" destId="{468E1B9E-805F-4800-8808-868E1585400D}" srcOrd="0" destOrd="0" presId="urn:microsoft.com/office/officeart/2005/8/layout/hierarchy6"/>
    <dgm:cxn modelId="{135E936C-E0B3-4BBE-815A-B5DB74566D43}" type="presOf" srcId="{1C3DAC0F-E15C-4B70-8B6B-5B529E2DD3C7}" destId="{7941CC58-20FC-413F-963C-E37E07092BC0}" srcOrd="0" destOrd="0" presId="urn:microsoft.com/office/officeart/2005/8/layout/hierarchy6"/>
    <dgm:cxn modelId="{C3AA76DF-CFF8-40AA-9B6B-B8B4A4CF262C}" srcId="{3E38924E-1B37-43E1-AAF1-AF3B09269284}" destId="{8736068D-CCF4-434E-B983-0DE253147E61}" srcOrd="1" destOrd="0" parTransId="{4709E58A-0C9D-4225-8649-B8BE86203803}" sibTransId="{EC97F8AE-F376-4291-84F5-CF2006C8C877}"/>
    <dgm:cxn modelId="{2E0BB420-EE0E-4AAE-8B34-BF106EE52EDE}" type="presOf" srcId="{3B3C3A5F-141E-451A-86FA-3D807FC6CF9E}" destId="{DCEB66C2-AD99-4ADE-AD25-8364DB7CBD34}" srcOrd="0" destOrd="0" presId="urn:microsoft.com/office/officeart/2005/8/layout/hierarchy6"/>
    <dgm:cxn modelId="{E3DEC39B-2145-4C35-8BE1-883726ECB62B}" srcId="{17EA214C-01FC-401A-9A21-AD8F2CC4C0D6}" destId="{53A4EF45-1D54-4FB5-A24F-C7A3B4D369A8}" srcOrd="0" destOrd="0" parTransId="{FAA744B1-4A15-4751-9737-523DE6F74D3F}" sibTransId="{4EF7D54C-5A59-466F-9F14-7834688DC94E}"/>
    <dgm:cxn modelId="{086ADE8B-0307-4B56-9002-58A82FA9B0E8}" type="presOf" srcId="{420C9E5D-73B9-4CE6-8C00-376156ED23AB}" destId="{1C61ABBA-DA90-4813-87C6-E2C931550816}" srcOrd="1" destOrd="0" presId="urn:microsoft.com/office/officeart/2005/8/layout/hierarchy6"/>
    <dgm:cxn modelId="{05CF235C-2C6C-4CB9-A8B1-39F5E7B80C37}" srcId="{3B3C3A5F-141E-451A-86FA-3D807FC6CF9E}" destId="{BC93E00C-5960-4046-90B1-3EF9E8A59933}" srcOrd="0" destOrd="0" parTransId="{E8BA3E3E-72FF-49BF-BCD6-C1822CA5BA8F}" sibTransId="{6B0FD165-A1D6-4B5F-80F9-43531470B3EA}"/>
    <dgm:cxn modelId="{14EECD60-72C6-4397-A983-9610D607626E}" type="presOf" srcId="{3E38924E-1B37-43E1-AAF1-AF3B09269284}" destId="{D45F67B9-DA94-4976-BA12-5289B5500EB3}" srcOrd="0" destOrd="0" presId="urn:microsoft.com/office/officeart/2005/8/layout/hierarchy6"/>
    <dgm:cxn modelId="{7BE05A36-725C-4338-95E6-B07BE4559B30}" type="presOf" srcId="{810EB65E-636A-4384-9FEE-CE638E435707}" destId="{D8B431E0-DCB9-4825-B3D2-CB6A006C4E76}" srcOrd="1" destOrd="0" presId="urn:microsoft.com/office/officeart/2005/8/layout/hierarchy6"/>
    <dgm:cxn modelId="{520CD513-4B8E-44C6-A91B-CD730B5CA90D}" srcId="{3E38924E-1B37-43E1-AAF1-AF3B09269284}" destId="{420C9E5D-73B9-4CE6-8C00-376156ED23AB}" srcOrd="4" destOrd="0" parTransId="{F95C534D-A02E-4113-9E45-0D68895475E6}" sibTransId="{0687E8F4-B2CC-41B8-831A-6AB59806FB45}"/>
    <dgm:cxn modelId="{82B72ECF-3669-46C8-B3CA-0C6E720BDED2}" type="presOf" srcId="{810EB65E-636A-4384-9FEE-CE638E435707}" destId="{D5298304-3DC9-4008-B944-8DCF5443329B}" srcOrd="0" destOrd="0" presId="urn:microsoft.com/office/officeart/2005/8/layout/hierarchy6"/>
    <dgm:cxn modelId="{20C6D169-391C-45FA-9DBA-821B1D76408D}" type="presOf" srcId="{552D147A-51C3-4862-AD44-24424ECDA849}" destId="{4C3F4754-42CF-4ECA-B1D2-3B6C34AA534E}" srcOrd="1" destOrd="0" presId="urn:microsoft.com/office/officeart/2005/8/layout/hierarchy6"/>
    <dgm:cxn modelId="{074A63B8-40B9-4B2B-B742-ABA12ABABC29}" type="presOf" srcId="{E8BA3E3E-72FF-49BF-BCD6-C1822CA5BA8F}" destId="{15F4FEA6-3715-403C-B4A3-5BB70EA18025}" srcOrd="0" destOrd="0" presId="urn:microsoft.com/office/officeart/2005/8/layout/hierarchy6"/>
    <dgm:cxn modelId="{AAEE80B0-2B97-46EC-A146-28A1C1040FB2}" type="presOf" srcId="{FAA744B1-4A15-4751-9737-523DE6F74D3F}" destId="{882485EC-2135-4E2D-8B9B-C3B9323F9BF2}" srcOrd="0" destOrd="0" presId="urn:microsoft.com/office/officeart/2005/8/layout/hierarchy6"/>
    <dgm:cxn modelId="{0796AE2A-20F1-4AB1-8695-380449C03F0F}" type="presOf" srcId="{420C9E5D-73B9-4CE6-8C00-376156ED23AB}" destId="{459AED6F-AC42-4E38-AB66-558D23533034}" srcOrd="0" destOrd="0" presId="urn:microsoft.com/office/officeart/2005/8/layout/hierarchy6"/>
    <dgm:cxn modelId="{F72D9F45-3D65-4E76-80DA-A231E3C9B3DE}" srcId="{53A4EF45-1D54-4FB5-A24F-C7A3B4D369A8}" destId="{5F6700EB-4D28-44CD-94A4-12F0E2653A03}" srcOrd="0" destOrd="0" parTransId="{1C3DAC0F-E15C-4B70-8B6B-5B529E2DD3C7}" sibTransId="{6C6726F2-DBB9-4552-BBFC-0EB50C10B68E}"/>
    <dgm:cxn modelId="{BA55762B-5BC9-4C47-927A-B9C9CA2137DB}" srcId="{3E38924E-1B37-43E1-AAF1-AF3B09269284}" destId="{552D147A-51C3-4862-AD44-24424ECDA849}" srcOrd="2" destOrd="0" parTransId="{7362D8A1-B3D4-443E-86FA-EEC1D93DBAAB}" sibTransId="{FF3318C9-F30F-44C5-AEA6-83A5BEDD34F8}"/>
    <dgm:cxn modelId="{E6C8131F-20C8-4D95-82EC-C396647AA055}" type="presOf" srcId="{BC93E00C-5960-4046-90B1-3EF9E8A59933}" destId="{C3F59F61-F82B-4FC5-8729-9EF9A65A9556}" srcOrd="0" destOrd="0" presId="urn:microsoft.com/office/officeart/2005/8/layout/hierarchy6"/>
    <dgm:cxn modelId="{6FA55D80-D01A-4A11-8906-012FC7BAC229}" type="presOf" srcId="{53A4EF45-1D54-4FB5-A24F-C7A3B4D369A8}" destId="{BCA772BB-C4AB-464B-96F6-587994877CD5}" srcOrd="0" destOrd="0" presId="urn:microsoft.com/office/officeart/2005/8/layout/hierarchy6"/>
    <dgm:cxn modelId="{442A3592-A019-4B19-8F38-49BC00091AE6}" type="presOf" srcId="{552D147A-51C3-4862-AD44-24424ECDA849}" destId="{96401F7D-989D-4EDD-ACD4-9FEA0CA343E7}" srcOrd="0" destOrd="0" presId="urn:microsoft.com/office/officeart/2005/8/layout/hierarchy6"/>
    <dgm:cxn modelId="{426649EE-5BBA-43FA-9D69-75CA4953FECA}" type="presOf" srcId="{8736068D-CCF4-434E-B983-0DE253147E61}" destId="{0D8F1517-4B32-4035-AA07-FE8ADB8DA40E}" srcOrd="1" destOrd="0" presId="urn:microsoft.com/office/officeart/2005/8/layout/hierarchy6"/>
    <dgm:cxn modelId="{453F3FC9-2CF6-4E67-BA3A-E2D0B8000DE8}" type="presOf" srcId="{9CAEFABE-EEA7-4F20-B1DF-D284B6A9D39D}" destId="{3D72F17F-6500-4450-A635-BF27AF95E3F7}" srcOrd="0" destOrd="0" presId="urn:microsoft.com/office/officeart/2005/8/layout/hierarchy6"/>
    <dgm:cxn modelId="{CCBB8836-2D45-45C8-93AB-CC35E2E7E404}" type="presOf" srcId="{F2956962-C726-4233-A1E1-5852682497DF}" destId="{34222D45-F98C-4353-8476-2E12F4E114AA}" srcOrd="0" destOrd="0" presId="urn:microsoft.com/office/officeart/2005/8/layout/hierarchy6"/>
    <dgm:cxn modelId="{570E449F-3CB8-4753-B758-37D1D3B1BA92}" srcId="{3E38924E-1B37-43E1-AAF1-AF3B09269284}" destId="{810EB65E-636A-4384-9FEE-CE638E435707}" srcOrd="3" destOrd="0" parTransId="{A77F4D8A-44BB-4069-8261-0EF5EF4802F6}" sibTransId="{0F147A5C-1B51-425B-B5FF-79F89EA9D94D}"/>
    <dgm:cxn modelId="{4FA75EFF-6A5C-4535-8456-8200F9180658}" srcId="{3B3C3A5F-141E-451A-86FA-3D807FC6CF9E}" destId="{F2956962-C726-4233-A1E1-5852682497DF}" srcOrd="1" destOrd="0" parTransId="{9CAEFABE-EEA7-4F20-B1DF-D284B6A9D39D}" sibTransId="{29077FF2-B647-438D-940F-BADDE3EFB60A}"/>
    <dgm:cxn modelId="{C7805894-9696-4E73-B363-212FFADD0BDD}" srcId="{3E38924E-1B37-43E1-AAF1-AF3B09269284}" destId="{17EA214C-01FC-401A-9A21-AD8F2CC4C0D6}" srcOrd="0" destOrd="0" parTransId="{84B03B74-FA8D-4E5C-9C56-357E690B12F0}" sibTransId="{F7907F62-0020-4C1D-9199-83A6F4702A4B}"/>
    <dgm:cxn modelId="{38DF0119-AD90-49B3-A3DE-CB90087EB965}" type="presParOf" srcId="{D45F67B9-DA94-4976-BA12-5289B5500EB3}" destId="{625DF3F8-8577-4788-AE17-8BA2BF3D81EE}" srcOrd="0" destOrd="0" presId="urn:microsoft.com/office/officeart/2005/8/layout/hierarchy6"/>
    <dgm:cxn modelId="{DF1D6749-B9B1-4BAF-869D-0EFB552CE2EB}" type="presParOf" srcId="{625DF3F8-8577-4788-AE17-8BA2BF3D81EE}" destId="{3793212A-B0A7-42EC-8084-63ECF4A33A9A}" srcOrd="0" destOrd="0" presId="urn:microsoft.com/office/officeart/2005/8/layout/hierarchy6"/>
    <dgm:cxn modelId="{F91D497A-B968-4BAE-94A3-941D7C0F0917}" type="presParOf" srcId="{625DF3F8-8577-4788-AE17-8BA2BF3D81EE}" destId="{EDCBE4F9-3EE0-4060-8F77-F4FA87BD15F0}" srcOrd="1" destOrd="0" presId="urn:microsoft.com/office/officeart/2005/8/layout/hierarchy6"/>
    <dgm:cxn modelId="{F913DE3C-ADED-49E1-A920-9A67320B2940}" type="presParOf" srcId="{EDCBE4F9-3EE0-4060-8F77-F4FA87BD15F0}" destId="{77E4954B-1633-4DF2-A0AB-6778251A2444}" srcOrd="0" destOrd="0" presId="urn:microsoft.com/office/officeart/2005/8/layout/hierarchy6"/>
    <dgm:cxn modelId="{5D1D4727-991F-412F-840F-D39DD7002CDA}" type="presParOf" srcId="{77E4954B-1633-4DF2-A0AB-6778251A2444}" destId="{E4437262-5A53-420B-B192-C3F4D6822D41}" srcOrd="0" destOrd="0" presId="urn:microsoft.com/office/officeart/2005/8/layout/hierarchy6"/>
    <dgm:cxn modelId="{4E1D9DCF-8C08-4E33-B15E-E83E0E5BB687}" type="presParOf" srcId="{77E4954B-1633-4DF2-A0AB-6778251A2444}" destId="{3482643F-5ABA-4F6D-9DBB-BFE2EFC63A34}" srcOrd="1" destOrd="0" presId="urn:microsoft.com/office/officeart/2005/8/layout/hierarchy6"/>
    <dgm:cxn modelId="{9B4ED358-7A2E-4AC0-A2EE-D2384CDAD5CD}" type="presParOf" srcId="{3482643F-5ABA-4F6D-9DBB-BFE2EFC63A34}" destId="{882485EC-2135-4E2D-8B9B-C3B9323F9BF2}" srcOrd="0" destOrd="0" presId="urn:microsoft.com/office/officeart/2005/8/layout/hierarchy6"/>
    <dgm:cxn modelId="{21A680F7-D55A-4097-9596-A586842C30E1}" type="presParOf" srcId="{3482643F-5ABA-4F6D-9DBB-BFE2EFC63A34}" destId="{BBA6A5AD-CA95-4D63-B540-8A864F20ECFE}" srcOrd="1" destOrd="0" presId="urn:microsoft.com/office/officeart/2005/8/layout/hierarchy6"/>
    <dgm:cxn modelId="{7379C883-520B-458F-8E7E-8224CAB50058}" type="presParOf" srcId="{BBA6A5AD-CA95-4D63-B540-8A864F20ECFE}" destId="{BCA772BB-C4AB-464B-96F6-587994877CD5}" srcOrd="0" destOrd="0" presId="urn:microsoft.com/office/officeart/2005/8/layout/hierarchy6"/>
    <dgm:cxn modelId="{FE02AEE6-AA99-4A5F-81BA-523C571ED84C}" type="presParOf" srcId="{BBA6A5AD-CA95-4D63-B540-8A864F20ECFE}" destId="{B929728B-9CF6-4265-9360-E9BF6386C4A9}" srcOrd="1" destOrd="0" presId="urn:microsoft.com/office/officeart/2005/8/layout/hierarchy6"/>
    <dgm:cxn modelId="{E06F0508-BA11-4A87-B791-EB4F6D6B21FB}" type="presParOf" srcId="{B929728B-9CF6-4265-9360-E9BF6386C4A9}" destId="{7941CC58-20FC-413F-963C-E37E07092BC0}" srcOrd="0" destOrd="0" presId="urn:microsoft.com/office/officeart/2005/8/layout/hierarchy6"/>
    <dgm:cxn modelId="{EBD3B941-64F3-4109-AD39-9A24B94F3383}" type="presParOf" srcId="{B929728B-9CF6-4265-9360-E9BF6386C4A9}" destId="{D3A59980-6F76-4F99-AAD2-D3C9287AA654}" srcOrd="1" destOrd="0" presId="urn:microsoft.com/office/officeart/2005/8/layout/hierarchy6"/>
    <dgm:cxn modelId="{B4E3F66B-9C2E-40EE-B429-2E0FE442257D}" type="presParOf" srcId="{D3A59980-6F76-4F99-AAD2-D3C9287AA654}" destId="{468E1B9E-805F-4800-8808-868E1585400D}" srcOrd="0" destOrd="0" presId="urn:microsoft.com/office/officeart/2005/8/layout/hierarchy6"/>
    <dgm:cxn modelId="{380EEDF2-1589-474E-A07F-3A1BABB8DBAD}" type="presParOf" srcId="{D3A59980-6F76-4F99-AAD2-D3C9287AA654}" destId="{81F51C94-253E-4489-80F3-156B70A6C5BD}" srcOrd="1" destOrd="0" presId="urn:microsoft.com/office/officeart/2005/8/layout/hierarchy6"/>
    <dgm:cxn modelId="{D19DDEB1-1D0D-4087-9767-DE633D87AF5D}" type="presParOf" srcId="{3482643F-5ABA-4F6D-9DBB-BFE2EFC63A34}" destId="{11700CF8-3116-4AF1-89A3-F2B0F954FDDF}" srcOrd="2" destOrd="0" presId="urn:microsoft.com/office/officeart/2005/8/layout/hierarchy6"/>
    <dgm:cxn modelId="{C2187128-849B-49C5-AFC0-59A6146A7287}" type="presParOf" srcId="{3482643F-5ABA-4F6D-9DBB-BFE2EFC63A34}" destId="{3D0ADA8B-C568-4A15-9EF4-2A6D191BB60E}" srcOrd="3" destOrd="0" presId="urn:microsoft.com/office/officeart/2005/8/layout/hierarchy6"/>
    <dgm:cxn modelId="{86E7CA49-9CD1-4A6E-9D8F-F03E61E64C03}" type="presParOf" srcId="{3D0ADA8B-C568-4A15-9EF4-2A6D191BB60E}" destId="{DCEB66C2-AD99-4ADE-AD25-8364DB7CBD34}" srcOrd="0" destOrd="0" presId="urn:microsoft.com/office/officeart/2005/8/layout/hierarchy6"/>
    <dgm:cxn modelId="{CED3DA9B-796A-4C75-AE96-20A013124B57}" type="presParOf" srcId="{3D0ADA8B-C568-4A15-9EF4-2A6D191BB60E}" destId="{937FFDB9-0AD2-4FBC-8AC4-70E3F42A820B}" srcOrd="1" destOrd="0" presId="urn:microsoft.com/office/officeart/2005/8/layout/hierarchy6"/>
    <dgm:cxn modelId="{F5212A5C-D897-4824-B88F-97DAC6EB59D8}" type="presParOf" srcId="{937FFDB9-0AD2-4FBC-8AC4-70E3F42A820B}" destId="{15F4FEA6-3715-403C-B4A3-5BB70EA18025}" srcOrd="0" destOrd="0" presId="urn:microsoft.com/office/officeart/2005/8/layout/hierarchy6"/>
    <dgm:cxn modelId="{154F849B-CD31-4988-8CCE-9B1F9EA8BF94}" type="presParOf" srcId="{937FFDB9-0AD2-4FBC-8AC4-70E3F42A820B}" destId="{9695F86D-47EA-4718-88D1-03FB8ED42795}" srcOrd="1" destOrd="0" presId="urn:microsoft.com/office/officeart/2005/8/layout/hierarchy6"/>
    <dgm:cxn modelId="{6226A16D-0F89-499E-A49B-3CD40B7F4063}" type="presParOf" srcId="{9695F86D-47EA-4718-88D1-03FB8ED42795}" destId="{C3F59F61-F82B-4FC5-8729-9EF9A65A9556}" srcOrd="0" destOrd="0" presId="urn:microsoft.com/office/officeart/2005/8/layout/hierarchy6"/>
    <dgm:cxn modelId="{F5C50BD1-BC46-4AC1-9ECC-EB8040B21B17}" type="presParOf" srcId="{9695F86D-47EA-4718-88D1-03FB8ED42795}" destId="{899FF7A5-122E-4808-A368-DC620E12E2DD}" srcOrd="1" destOrd="0" presId="urn:microsoft.com/office/officeart/2005/8/layout/hierarchy6"/>
    <dgm:cxn modelId="{1FE28AEB-627C-447F-92FA-0D3CEBD457E9}" type="presParOf" srcId="{937FFDB9-0AD2-4FBC-8AC4-70E3F42A820B}" destId="{3D72F17F-6500-4450-A635-BF27AF95E3F7}" srcOrd="2" destOrd="0" presId="urn:microsoft.com/office/officeart/2005/8/layout/hierarchy6"/>
    <dgm:cxn modelId="{74521C3F-1641-443B-942B-0A3AED0D7C9A}" type="presParOf" srcId="{937FFDB9-0AD2-4FBC-8AC4-70E3F42A820B}" destId="{5EEC42F8-4283-496A-B8BA-470D77294E03}" srcOrd="3" destOrd="0" presId="urn:microsoft.com/office/officeart/2005/8/layout/hierarchy6"/>
    <dgm:cxn modelId="{834C1EF9-9CCB-49C7-9775-4C6EB3AE0900}" type="presParOf" srcId="{5EEC42F8-4283-496A-B8BA-470D77294E03}" destId="{34222D45-F98C-4353-8476-2E12F4E114AA}" srcOrd="0" destOrd="0" presId="urn:microsoft.com/office/officeart/2005/8/layout/hierarchy6"/>
    <dgm:cxn modelId="{A8CAF893-D5E6-4A09-8A82-F1016586F426}" type="presParOf" srcId="{5EEC42F8-4283-496A-B8BA-470D77294E03}" destId="{7006EFC3-64DD-4539-B09C-7B32DDBEFC24}" srcOrd="1" destOrd="0" presId="urn:microsoft.com/office/officeart/2005/8/layout/hierarchy6"/>
    <dgm:cxn modelId="{681887EE-CBFB-4F2C-8E95-FEDC82330843}" type="presParOf" srcId="{D45F67B9-DA94-4976-BA12-5289B5500EB3}" destId="{5E861803-A7FF-4BA0-80B3-FC50E8A7ED0C}" srcOrd="1" destOrd="0" presId="urn:microsoft.com/office/officeart/2005/8/layout/hierarchy6"/>
    <dgm:cxn modelId="{03E30E17-E475-4A08-8877-6C691B6E1326}" type="presParOf" srcId="{5E861803-A7FF-4BA0-80B3-FC50E8A7ED0C}" destId="{AA090E3B-2565-4E40-A9D4-89F45E766C66}" srcOrd="0" destOrd="0" presId="urn:microsoft.com/office/officeart/2005/8/layout/hierarchy6"/>
    <dgm:cxn modelId="{D3A90775-3337-479D-BD04-C3C1F01B0730}" type="presParOf" srcId="{AA090E3B-2565-4E40-A9D4-89F45E766C66}" destId="{F1C2168E-9E96-4AF8-8DC1-6CAF13D9480B}" srcOrd="0" destOrd="0" presId="urn:microsoft.com/office/officeart/2005/8/layout/hierarchy6"/>
    <dgm:cxn modelId="{D235E8B8-40D0-425A-81D7-0F43F5C88197}" type="presParOf" srcId="{AA090E3B-2565-4E40-A9D4-89F45E766C66}" destId="{0D8F1517-4B32-4035-AA07-FE8ADB8DA40E}" srcOrd="1" destOrd="0" presId="urn:microsoft.com/office/officeart/2005/8/layout/hierarchy6"/>
    <dgm:cxn modelId="{C5566B71-8499-4AD2-BFCF-8AE604263127}" type="presParOf" srcId="{5E861803-A7FF-4BA0-80B3-FC50E8A7ED0C}" destId="{688E5221-068A-47E8-9FB2-2C52B4A0D707}" srcOrd="1" destOrd="0" presId="urn:microsoft.com/office/officeart/2005/8/layout/hierarchy6"/>
    <dgm:cxn modelId="{AD6DC353-CE85-415C-989D-E45A9551B793}" type="presParOf" srcId="{688E5221-068A-47E8-9FB2-2C52B4A0D707}" destId="{FBD8A438-B547-44D0-B84A-43F065F7B78C}" srcOrd="0" destOrd="0" presId="urn:microsoft.com/office/officeart/2005/8/layout/hierarchy6"/>
    <dgm:cxn modelId="{9BE09058-3966-4867-9A2F-2F871A121976}" type="presParOf" srcId="{5E861803-A7FF-4BA0-80B3-FC50E8A7ED0C}" destId="{6B7A2356-F433-4BCC-B986-BF936E9D8687}" srcOrd="2" destOrd="0" presId="urn:microsoft.com/office/officeart/2005/8/layout/hierarchy6"/>
    <dgm:cxn modelId="{A2CDB2E2-06DA-402F-B6F7-8ED9245357B3}" type="presParOf" srcId="{6B7A2356-F433-4BCC-B986-BF936E9D8687}" destId="{96401F7D-989D-4EDD-ACD4-9FEA0CA343E7}" srcOrd="0" destOrd="0" presId="urn:microsoft.com/office/officeart/2005/8/layout/hierarchy6"/>
    <dgm:cxn modelId="{FB578F46-152D-4BEC-889C-59F0EA6BA63D}" type="presParOf" srcId="{6B7A2356-F433-4BCC-B986-BF936E9D8687}" destId="{4C3F4754-42CF-4ECA-B1D2-3B6C34AA534E}" srcOrd="1" destOrd="0" presId="urn:microsoft.com/office/officeart/2005/8/layout/hierarchy6"/>
    <dgm:cxn modelId="{19937701-326D-486C-8C1C-1CD1B58EDBF7}" type="presParOf" srcId="{5E861803-A7FF-4BA0-80B3-FC50E8A7ED0C}" destId="{28D13240-C69F-46C9-85B8-845372933B16}" srcOrd="3" destOrd="0" presId="urn:microsoft.com/office/officeart/2005/8/layout/hierarchy6"/>
    <dgm:cxn modelId="{9F835ABF-E777-4F77-9679-7A39474B7216}" type="presParOf" srcId="{28D13240-C69F-46C9-85B8-845372933B16}" destId="{A600359F-4212-45CC-A54E-358651F49FA9}" srcOrd="0" destOrd="0" presId="urn:microsoft.com/office/officeart/2005/8/layout/hierarchy6"/>
    <dgm:cxn modelId="{D2261629-FEDD-41EE-AA4C-6744EB535A98}" type="presParOf" srcId="{5E861803-A7FF-4BA0-80B3-FC50E8A7ED0C}" destId="{67CF0B25-E4EC-46C6-862D-C5384A4932A1}" srcOrd="4" destOrd="0" presId="urn:microsoft.com/office/officeart/2005/8/layout/hierarchy6"/>
    <dgm:cxn modelId="{06BD360C-F433-443A-8D38-63E41CDC12C2}" type="presParOf" srcId="{67CF0B25-E4EC-46C6-862D-C5384A4932A1}" destId="{D5298304-3DC9-4008-B944-8DCF5443329B}" srcOrd="0" destOrd="0" presId="urn:microsoft.com/office/officeart/2005/8/layout/hierarchy6"/>
    <dgm:cxn modelId="{FAAF97BD-6D4C-4C17-A28A-287549C0C9CC}" type="presParOf" srcId="{67CF0B25-E4EC-46C6-862D-C5384A4932A1}" destId="{D8B431E0-DCB9-4825-B3D2-CB6A006C4E76}" srcOrd="1" destOrd="0" presId="urn:microsoft.com/office/officeart/2005/8/layout/hierarchy6"/>
    <dgm:cxn modelId="{6859B251-892C-4E80-8D47-06FD37F42B1F}" type="presParOf" srcId="{5E861803-A7FF-4BA0-80B3-FC50E8A7ED0C}" destId="{6362F2F2-2246-483A-B3F8-F23928E98D1F}" srcOrd="5" destOrd="0" presId="urn:microsoft.com/office/officeart/2005/8/layout/hierarchy6"/>
    <dgm:cxn modelId="{1282B610-0F41-48D4-AC03-DE3B4C2CC60D}" type="presParOf" srcId="{6362F2F2-2246-483A-B3F8-F23928E98D1F}" destId="{3B3EE50A-F87E-4F59-83F7-916ED6640E6A}" srcOrd="0" destOrd="0" presId="urn:microsoft.com/office/officeart/2005/8/layout/hierarchy6"/>
    <dgm:cxn modelId="{3589BB0E-B354-4043-A496-6218C8880B42}" type="presParOf" srcId="{5E861803-A7FF-4BA0-80B3-FC50E8A7ED0C}" destId="{1E249E23-94B1-4031-985C-1A89EB982F86}" srcOrd="6" destOrd="0" presId="urn:microsoft.com/office/officeart/2005/8/layout/hierarchy6"/>
    <dgm:cxn modelId="{E6E1D93B-754A-49F5-A640-D65DCC326EB8}" type="presParOf" srcId="{1E249E23-94B1-4031-985C-1A89EB982F86}" destId="{459AED6F-AC42-4E38-AB66-558D23533034}" srcOrd="0" destOrd="0" presId="urn:microsoft.com/office/officeart/2005/8/layout/hierarchy6"/>
    <dgm:cxn modelId="{6E490304-6D6C-4EC3-A86C-CE2A4ACD75B9}" type="presParOf" srcId="{1E249E23-94B1-4031-985C-1A89EB982F86}" destId="{1C61ABBA-DA90-4813-87C6-E2C9315508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38486-D099-614D-BBA6-57DE7096EF21}">
      <dsp:nvSpPr>
        <dsp:cNvPr id="0" name=""/>
        <dsp:cNvSpPr/>
      </dsp:nvSpPr>
      <dsp:spPr>
        <a:xfrm>
          <a:off x="152368" y="0"/>
          <a:ext cx="7477760" cy="4673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AEA921-210B-E941-88CA-8B8A146CDADE}">
      <dsp:nvSpPr>
        <dsp:cNvPr id="0" name=""/>
        <dsp:cNvSpPr/>
      </dsp:nvSpPr>
      <dsp:spPr>
        <a:xfrm>
          <a:off x="1135095" y="3225718"/>
          <a:ext cx="194421" cy="19442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94046-7C63-394E-9BCE-A511982515B4}">
      <dsp:nvSpPr>
        <dsp:cNvPr id="0" name=""/>
        <dsp:cNvSpPr/>
      </dsp:nvSpPr>
      <dsp:spPr>
        <a:xfrm>
          <a:off x="1066803" y="3581407"/>
          <a:ext cx="1742318" cy="681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2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rgbClr val="FF0000"/>
              </a:solidFill>
            </a:rPr>
            <a:t>Educación presencial</a:t>
          </a:r>
          <a:endParaRPr lang="es-ES_tradnl" sz="2200" kern="1200" dirty="0">
            <a:solidFill>
              <a:srgbClr val="FF0000"/>
            </a:solidFill>
          </a:endParaRPr>
        </a:p>
      </dsp:txBody>
      <dsp:txXfrm>
        <a:off x="1066803" y="3581407"/>
        <a:ext cx="1742318" cy="681332"/>
      </dsp:txXfrm>
    </dsp:sp>
    <dsp:sp modelId="{524CD847-7244-3B46-94B1-4F0923D649FA}">
      <dsp:nvSpPr>
        <dsp:cNvPr id="0" name=""/>
        <dsp:cNvSpPr/>
      </dsp:nvSpPr>
      <dsp:spPr>
        <a:xfrm>
          <a:off x="2851241" y="1955434"/>
          <a:ext cx="351454" cy="35145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8AA30-4512-E643-A0BC-549AF7FB6206}">
      <dsp:nvSpPr>
        <dsp:cNvPr id="0" name=""/>
        <dsp:cNvSpPr/>
      </dsp:nvSpPr>
      <dsp:spPr>
        <a:xfrm>
          <a:off x="2971800" y="2362192"/>
          <a:ext cx="1794662" cy="96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22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rgbClr val="FF0000"/>
              </a:solidFill>
            </a:rPr>
            <a:t>Educación Abierta</a:t>
          </a:r>
          <a:endParaRPr lang="es-ES_tradnl" sz="2200" kern="1200" dirty="0">
            <a:solidFill>
              <a:srgbClr val="FF0000"/>
            </a:solidFill>
          </a:endParaRPr>
        </a:p>
      </dsp:txBody>
      <dsp:txXfrm>
        <a:off x="2971800" y="2362192"/>
        <a:ext cx="1794662" cy="967652"/>
      </dsp:txXfrm>
    </dsp:sp>
    <dsp:sp modelId="{7A85B2FB-EE37-404A-AA1F-4A0CF80A6010}">
      <dsp:nvSpPr>
        <dsp:cNvPr id="0" name=""/>
        <dsp:cNvSpPr/>
      </dsp:nvSpPr>
      <dsp:spPr>
        <a:xfrm>
          <a:off x="4915103" y="1182420"/>
          <a:ext cx="486054" cy="48605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F7F8A-4C16-9C45-97E1-047D0B2D2FF5}">
      <dsp:nvSpPr>
        <dsp:cNvPr id="0" name=""/>
        <dsp:cNvSpPr/>
      </dsp:nvSpPr>
      <dsp:spPr>
        <a:xfrm>
          <a:off x="4953000" y="1752601"/>
          <a:ext cx="1794662" cy="75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5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>
              <a:solidFill>
                <a:srgbClr val="FF0000"/>
              </a:solidFill>
            </a:rPr>
            <a:t>Educación a Distancia</a:t>
          </a:r>
          <a:endParaRPr lang="es-ES_tradnl" sz="2200" kern="1200" dirty="0">
            <a:solidFill>
              <a:srgbClr val="FF0000"/>
            </a:solidFill>
          </a:endParaRPr>
        </a:p>
      </dsp:txBody>
      <dsp:txXfrm>
        <a:off x="4953000" y="1752601"/>
        <a:ext cx="1794662" cy="758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DE65D-BB7C-446B-B18E-F458FD56B999}">
      <dsp:nvSpPr>
        <dsp:cNvPr id="0" name=""/>
        <dsp:cNvSpPr/>
      </dsp:nvSpPr>
      <dsp:spPr>
        <a:xfrm rot="16200000">
          <a:off x="682104" y="-682104"/>
          <a:ext cx="2032000" cy="339620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Maneras de pensar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Creatividad e innovación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Pensamiento crítico, resolución de problemas y toma de decisiones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Aprender a aprender, </a:t>
          </a:r>
          <a:r>
            <a:rPr lang="es-MX" sz="1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metacognición</a:t>
          </a:r>
          <a:endParaRPr lang="es-MX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3396208" cy="1524000"/>
      </dsp:txXfrm>
    </dsp:sp>
    <dsp:sp modelId="{ED831D4D-DBDF-4956-B651-A6CC002D07D8}">
      <dsp:nvSpPr>
        <dsp:cNvPr id="0" name=""/>
        <dsp:cNvSpPr/>
      </dsp:nvSpPr>
      <dsp:spPr>
        <a:xfrm>
          <a:off x="3396208" y="0"/>
          <a:ext cx="3396208" cy="2032000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Maneras de trabajar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Comunicación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Colaboración y trabajo en equipo</a:t>
          </a: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6208" y="0"/>
        <a:ext cx="3396208" cy="1524000"/>
      </dsp:txXfrm>
    </dsp:sp>
    <dsp:sp modelId="{96EB05DE-9C9B-4B0F-9D83-840C267E8CF3}">
      <dsp:nvSpPr>
        <dsp:cNvPr id="0" name=""/>
        <dsp:cNvSpPr/>
      </dsp:nvSpPr>
      <dsp:spPr>
        <a:xfrm rot="10800000">
          <a:off x="0" y="2032000"/>
          <a:ext cx="3396208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Herramientas de trabajo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Alfabetización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Informacional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Alfabetización digital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539999"/>
        <a:ext cx="3396208" cy="1524000"/>
      </dsp:txXfrm>
    </dsp:sp>
    <dsp:sp modelId="{A62D5DC6-4000-468D-8B76-AC96AB7EE47C}">
      <dsp:nvSpPr>
        <dsp:cNvPr id="0" name=""/>
        <dsp:cNvSpPr/>
      </dsp:nvSpPr>
      <dsp:spPr>
        <a:xfrm rot="5400000">
          <a:off x="4078312" y="1349896"/>
          <a:ext cx="2032000" cy="3396208"/>
        </a:xfrm>
        <a:prstGeom prst="round1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Vivir en el Mundo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Ciudadano local y global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Vida y carrera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Otra responsabilidad personal y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396208" y="2539999"/>
        <a:ext cx="3396208" cy="1524000"/>
      </dsp:txXfrm>
    </dsp:sp>
    <dsp:sp modelId="{60FF18ED-DFA5-4B79-A7BF-558FAA29D8A7}">
      <dsp:nvSpPr>
        <dsp:cNvPr id="0" name=""/>
        <dsp:cNvSpPr/>
      </dsp:nvSpPr>
      <dsp:spPr>
        <a:xfrm>
          <a:off x="1711284" y="1831751"/>
          <a:ext cx="3369846" cy="400497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Competencias del Siglo XXI</a:t>
          </a:r>
          <a:endParaRPr lang="es-MX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0835" y="1851302"/>
        <a:ext cx="3330744" cy="361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AED6F-AC42-4E38-AB66-558D23533034}">
      <dsp:nvSpPr>
        <dsp:cNvPr id="0" name=""/>
        <dsp:cNvSpPr/>
      </dsp:nvSpPr>
      <dsp:spPr>
        <a:xfrm>
          <a:off x="0" y="3747944"/>
          <a:ext cx="8928992" cy="889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Líneas de acción</a:t>
          </a:r>
          <a:endParaRPr lang="es-MX" sz="1800" kern="1200" dirty="0"/>
        </a:p>
      </dsp:txBody>
      <dsp:txXfrm>
        <a:off x="0" y="3747944"/>
        <a:ext cx="2678697" cy="889411"/>
      </dsp:txXfrm>
    </dsp:sp>
    <dsp:sp modelId="{D5298304-3DC9-4008-B944-8DCF5443329B}">
      <dsp:nvSpPr>
        <dsp:cNvPr id="0" name=""/>
        <dsp:cNvSpPr/>
      </dsp:nvSpPr>
      <dsp:spPr>
        <a:xfrm>
          <a:off x="0" y="2710297"/>
          <a:ext cx="8928992" cy="889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Estrategias</a:t>
          </a:r>
          <a:endParaRPr lang="es-MX" sz="1800" kern="1200" dirty="0"/>
        </a:p>
      </dsp:txBody>
      <dsp:txXfrm>
        <a:off x="0" y="2710297"/>
        <a:ext cx="2678697" cy="889411"/>
      </dsp:txXfrm>
    </dsp:sp>
    <dsp:sp modelId="{96401F7D-989D-4EDD-ACD4-9FEA0CA343E7}">
      <dsp:nvSpPr>
        <dsp:cNvPr id="0" name=""/>
        <dsp:cNvSpPr/>
      </dsp:nvSpPr>
      <dsp:spPr>
        <a:xfrm>
          <a:off x="0" y="1672651"/>
          <a:ext cx="8928992" cy="889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Objetivos</a:t>
          </a:r>
          <a:endParaRPr lang="es-MX" sz="1800" kern="1200" dirty="0"/>
        </a:p>
      </dsp:txBody>
      <dsp:txXfrm>
        <a:off x="0" y="1672651"/>
        <a:ext cx="2678697" cy="889411"/>
      </dsp:txXfrm>
    </dsp:sp>
    <dsp:sp modelId="{F1C2168E-9E96-4AF8-8DC1-6CAF13D9480B}">
      <dsp:nvSpPr>
        <dsp:cNvPr id="0" name=""/>
        <dsp:cNvSpPr/>
      </dsp:nvSpPr>
      <dsp:spPr>
        <a:xfrm>
          <a:off x="0" y="635004"/>
          <a:ext cx="8928992" cy="889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Programa</a:t>
          </a:r>
          <a:endParaRPr lang="es-MX" sz="1800" kern="1200" dirty="0"/>
        </a:p>
      </dsp:txBody>
      <dsp:txXfrm>
        <a:off x="0" y="635004"/>
        <a:ext cx="2678697" cy="889411"/>
      </dsp:txXfrm>
    </dsp:sp>
    <dsp:sp modelId="{E4437262-5A53-420B-B192-C3F4D6822D41}">
      <dsp:nvSpPr>
        <dsp:cNvPr id="0" name=""/>
        <dsp:cNvSpPr/>
      </dsp:nvSpPr>
      <dsp:spPr>
        <a:xfrm>
          <a:off x="4322239" y="709122"/>
          <a:ext cx="2078476" cy="741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Programa Sectorial de Educación</a:t>
          </a:r>
          <a:endParaRPr lang="es-MX" sz="1400" b="1" kern="1200" dirty="0"/>
        </a:p>
      </dsp:txBody>
      <dsp:txXfrm>
        <a:off x="4343947" y="730830"/>
        <a:ext cx="2035060" cy="697760"/>
      </dsp:txXfrm>
    </dsp:sp>
    <dsp:sp modelId="{882485EC-2135-4E2D-8B9B-C3B9323F9BF2}">
      <dsp:nvSpPr>
        <dsp:cNvPr id="0" name=""/>
        <dsp:cNvSpPr/>
      </dsp:nvSpPr>
      <dsp:spPr>
        <a:xfrm>
          <a:off x="3692628" y="1450298"/>
          <a:ext cx="1668849" cy="296470"/>
        </a:xfrm>
        <a:custGeom>
          <a:avLst/>
          <a:gdLst/>
          <a:ahLst/>
          <a:cxnLst/>
          <a:rect l="0" t="0" r="0" b="0"/>
          <a:pathLst>
            <a:path>
              <a:moveTo>
                <a:pt x="1668849" y="0"/>
              </a:moveTo>
              <a:lnTo>
                <a:pt x="1668849" y="148235"/>
              </a:lnTo>
              <a:lnTo>
                <a:pt x="0" y="148235"/>
              </a:lnTo>
              <a:lnTo>
                <a:pt x="0" y="2964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772BB-C4AB-464B-96F6-587994877CD5}">
      <dsp:nvSpPr>
        <dsp:cNvPr id="0" name=""/>
        <dsp:cNvSpPr/>
      </dsp:nvSpPr>
      <dsp:spPr>
        <a:xfrm>
          <a:off x="2713703" y="1746768"/>
          <a:ext cx="1957850" cy="741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/>
            <a:t>Fortalecer la calidad y pertinencia de la educación …</a:t>
          </a:r>
          <a:endParaRPr lang="es-MX" sz="1400" kern="1200" dirty="0"/>
        </a:p>
      </dsp:txBody>
      <dsp:txXfrm>
        <a:off x="2735411" y="1768476"/>
        <a:ext cx="1914434" cy="697760"/>
      </dsp:txXfrm>
    </dsp:sp>
    <dsp:sp modelId="{7941CC58-20FC-413F-963C-E37E07092BC0}">
      <dsp:nvSpPr>
        <dsp:cNvPr id="0" name=""/>
        <dsp:cNvSpPr/>
      </dsp:nvSpPr>
      <dsp:spPr>
        <a:xfrm>
          <a:off x="3646118" y="2487944"/>
          <a:ext cx="91440" cy="296470"/>
        </a:xfrm>
        <a:custGeom>
          <a:avLst/>
          <a:gdLst/>
          <a:ahLst/>
          <a:cxnLst/>
          <a:rect l="0" t="0" r="0" b="0"/>
          <a:pathLst>
            <a:path>
              <a:moveTo>
                <a:pt x="46509" y="0"/>
              </a:moveTo>
              <a:lnTo>
                <a:pt x="46509" y="148235"/>
              </a:lnTo>
              <a:lnTo>
                <a:pt x="45720" y="148235"/>
              </a:lnTo>
              <a:lnTo>
                <a:pt x="45720" y="2964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E1B9E-805F-4800-8808-868E1585400D}">
      <dsp:nvSpPr>
        <dsp:cNvPr id="0" name=""/>
        <dsp:cNvSpPr/>
      </dsp:nvSpPr>
      <dsp:spPr>
        <a:xfrm>
          <a:off x="2679511" y="2784415"/>
          <a:ext cx="2024655" cy="7411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 smtClean="0"/>
            <a:t>Aprovechar las TIC para el fortalecimiento de la educación media superior y superior.</a:t>
          </a:r>
          <a:endParaRPr lang="es-MX" sz="1050" b="1" kern="1200" dirty="0"/>
        </a:p>
      </dsp:txBody>
      <dsp:txXfrm>
        <a:off x="2701219" y="2806123"/>
        <a:ext cx="1981239" cy="697760"/>
      </dsp:txXfrm>
    </dsp:sp>
    <dsp:sp modelId="{11700CF8-3116-4AF1-89A3-F2B0F954FDDF}">
      <dsp:nvSpPr>
        <dsp:cNvPr id="0" name=""/>
        <dsp:cNvSpPr/>
      </dsp:nvSpPr>
      <dsp:spPr>
        <a:xfrm>
          <a:off x="5361478" y="1450298"/>
          <a:ext cx="1532169" cy="296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35"/>
              </a:lnTo>
              <a:lnTo>
                <a:pt x="1532169" y="148235"/>
              </a:lnTo>
              <a:lnTo>
                <a:pt x="1532169" y="2964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B66C2-AD99-4ADE-AD25-8364DB7CBD34}">
      <dsp:nvSpPr>
        <dsp:cNvPr id="0" name=""/>
        <dsp:cNvSpPr/>
      </dsp:nvSpPr>
      <dsp:spPr>
        <a:xfrm>
          <a:off x="5778042" y="1746768"/>
          <a:ext cx="2231210" cy="741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/>
            <a:t>Asegurar mayor cobertura, inclusión y equidad educativa …</a:t>
          </a:r>
          <a:endParaRPr lang="es-MX" sz="1400" b="1" kern="1200" dirty="0" smtClean="0"/>
        </a:p>
      </dsp:txBody>
      <dsp:txXfrm>
        <a:off x="5799750" y="1768476"/>
        <a:ext cx="2187794" cy="697760"/>
      </dsp:txXfrm>
    </dsp:sp>
    <dsp:sp modelId="{15F4FEA6-3715-403C-B4A3-5BB70EA18025}">
      <dsp:nvSpPr>
        <dsp:cNvPr id="0" name=""/>
        <dsp:cNvSpPr/>
      </dsp:nvSpPr>
      <dsp:spPr>
        <a:xfrm>
          <a:off x="6043509" y="2487944"/>
          <a:ext cx="850138" cy="296470"/>
        </a:xfrm>
        <a:custGeom>
          <a:avLst/>
          <a:gdLst/>
          <a:ahLst/>
          <a:cxnLst/>
          <a:rect l="0" t="0" r="0" b="0"/>
          <a:pathLst>
            <a:path>
              <a:moveTo>
                <a:pt x="850138" y="0"/>
              </a:moveTo>
              <a:lnTo>
                <a:pt x="850138" y="148235"/>
              </a:lnTo>
              <a:lnTo>
                <a:pt x="0" y="148235"/>
              </a:lnTo>
              <a:lnTo>
                <a:pt x="0" y="2964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59F61-F82B-4FC5-8729-9EF9A65A9556}">
      <dsp:nvSpPr>
        <dsp:cNvPr id="0" name=""/>
        <dsp:cNvSpPr/>
      </dsp:nvSpPr>
      <dsp:spPr>
        <a:xfrm>
          <a:off x="5254401" y="2784415"/>
          <a:ext cx="1578215" cy="7411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Fortalecer la planeación y mejorar la organización del </a:t>
          </a:r>
          <a:r>
            <a:rPr lang="es-MX" sz="1000" b="1" kern="1200" dirty="0" err="1" smtClean="0"/>
            <a:t>Sist</a:t>
          </a:r>
          <a:r>
            <a:rPr lang="es-MX" sz="1000" b="1" kern="1200" dirty="0" smtClean="0"/>
            <a:t>. Educativo Nacional</a:t>
          </a:r>
          <a:endParaRPr lang="es-MX" sz="1000" b="1" kern="1200" dirty="0"/>
        </a:p>
      </dsp:txBody>
      <dsp:txXfrm>
        <a:off x="5276109" y="2806123"/>
        <a:ext cx="1534799" cy="697760"/>
      </dsp:txXfrm>
    </dsp:sp>
    <dsp:sp modelId="{3D72F17F-6500-4450-A635-BF27AF95E3F7}">
      <dsp:nvSpPr>
        <dsp:cNvPr id="0" name=""/>
        <dsp:cNvSpPr/>
      </dsp:nvSpPr>
      <dsp:spPr>
        <a:xfrm>
          <a:off x="6893647" y="2487944"/>
          <a:ext cx="955872" cy="296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35"/>
              </a:lnTo>
              <a:lnTo>
                <a:pt x="955872" y="148235"/>
              </a:lnTo>
              <a:lnTo>
                <a:pt x="955872" y="2964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2D45-F98C-4353-8476-2E12F4E114AA}">
      <dsp:nvSpPr>
        <dsp:cNvPr id="0" name=""/>
        <dsp:cNvSpPr/>
      </dsp:nvSpPr>
      <dsp:spPr>
        <a:xfrm>
          <a:off x="6950230" y="2784415"/>
          <a:ext cx="1798578" cy="74117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Intensificar y diversificar los programas para la  educación de las personas adultas</a:t>
          </a:r>
          <a:endParaRPr lang="es-MX" sz="1000" b="1" kern="1200" dirty="0"/>
        </a:p>
      </dsp:txBody>
      <dsp:txXfrm>
        <a:off x="6971938" y="2806123"/>
        <a:ext cx="1755162" cy="69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B94A-5D2F-4AC2-9D40-8B8326B0EDAC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A624-C943-4BF2-BFE5-BA0B00FCD3D4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92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rsi.net/web/web/es/investigacion/asequibilidad" TargetMode="External"/><Relationship Id="rId4" Type="http://schemas.openxmlformats.org/officeDocument/2006/relationships/hyperlink" Target="http://www.siteal.org/sites/default/files/siteal_informe_2014_politicas_tic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MX" sz="1200" b="1" dirty="0" smtClean="0"/>
              <a:t>ASEQUIBILIDAD: </a:t>
            </a:r>
            <a:r>
              <a:rPr lang="es-MX" sz="1200" dirty="0" smtClean="0"/>
              <a:t>Ser capaz de pagar los servicios de TIC es una condición fundamental para la participación en los beneficios de la sociedad en red.</a:t>
            </a:r>
          </a:p>
          <a:p>
            <a:pPr algn="just">
              <a:lnSpc>
                <a:spcPct val="120000"/>
              </a:lnSpc>
            </a:pPr>
            <a:r>
              <a:rPr lang="es-MX" sz="1200" dirty="0" smtClean="0"/>
              <a:t> </a:t>
            </a:r>
            <a:r>
              <a:rPr lang="es-MX" sz="1200" dirty="0" smtClean="0">
                <a:hlinkClick r:id="rId3"/>
              </a:rPr>
              <a:t>ttp://dirsi.net/web/web/es/investigacion/asequibilidad</a:t>
            </a:r>
            <a:endParaRPr lang="es-MX" sz="1200" dirty="0" smtClean="0"/>
          </a:p>
          <a:p>
            <a: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/>
              <a:t>CAPITAL HUMANO:</a:t>
            </a:r>
            <a:r>
              <a:rPr lang="es-MX" sz="1200" dirty="0" smtClean="0"/>
              <a:t> S</a:t>
            </a:r>
            <a:r>
              <a:rPr lang="es-MX" dirty="0" smtClean="0"/>
              <a:t>e centra en los aspectos técnico-científicos que garanticen la formación académica y la innovación tecnológica. </a:t>
            </a:r>
            <a:r>
              <a:rPr lang="es-MX" dirty="0" smtClean="0">
                <a:hlinkClick r:id="rId4"/>
              </a:rPr>
              <a:t>http://www.siteal.org/sites/default/files/siteal_informe_2014_politicas_tic.pdf</a:t>
            </a:r>
            <a:endParaRPr lang="es-MX" sz="1200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A624-C943-4BF2-BFE5-BA0B00FCD3D4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4086-85DC-4B5A-9BA1-C517C5448007}" type="datetimeFigureOut">
              <a:rPr lang="es-MX" smtClean="0"/>
              <a:pPr/>
              <a:t>21/11/14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A9FF-B295-4BD5-B5C8-CB22FA78AFD1}" type="slidenum">
              <a:rPr lang="es-MX" smtClean="0"/>
              <a:pPr/>
              <a:t>‹#›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weforum.org/reports/global-information-technology-report-2014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2.png"/><Relationship Id="rId6" Type="http://schemas.openxmlformats.org/officeDocument/2006/relationships/hyperlink" Target="http://www.cofemer.gob.mx/documentos/ponencias/18%20de%20abril/Programa%20Piloto%20Yolanda%20Mtz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idbdocs.iadb.org/wsdocs/getdocument.aspx?docnum=3661353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5" Type="http://schemas.openxmlformats.org/officeDocument/2006/relationships/hyperlink" Target="http://idbdocs.iadb.org/wsdocs/getdocument.aspx?docnum=3661353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hyperlink" Target="http://idbdocs.iadb.org/wsdocs/getdocument.aspx?docnum=3661353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led-ead.org/publicaciones/libros-cal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idbdocs.iadb.org/wsdocs/getdocument.aspx?docnum=36613530" TargetMode="External"/><Relationship Id="rId5" Type="http://schemas.openxmlformats.org/officeDocument/2006/relationships/hyperlink" Target="http://www.weforum.org/reports/global-information-technology-report-2014" TargetMode="External"/><Relationship Id="rId6" Type="http://schemas.openxmlformats.org/officeDocument/2006/relationships/hyperlink" Target="http://pnd.gob.mx/" TargetMode="External"/><Relationship Id="rId7" Type="http://schemas.openxmlformats.org/officeDocument/2006/relationships/hyperlink" Target="http://www.sep.gob.mx/es/sep1/programa_sectorial_de_educacion_13_18" TargetMode="External"/><Relationship Id="rId8" Type="http://schemas.openxmlformats.org/officeDocument/2006/relationships/hyperlink" Target="http://www.dgesu.ses.sep.gob.mx/subdirecciones/matricula/matricula.aspx" TargetMode="External"/><Relationship Id="rId9" Type="http://schemas.openxmlformats.org/officeDocument/2006/relationships/hyperlink" Target="http://www.siteal.org/sites/default/files/siteal_informe_2014_politicas_tic.pdf" TargetMode="External"/><Relationship Id="rId10" Type="http://schemas.openxmlformats.org/officeDocument/2006/relationships/hyperlink" Target="http://www.sep.gob.mx/work/models/sep1/Resource/2075/1/images/Superio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5" Type="http://schemas.openxmlformats.org/officeDocument/2006/relationships/hyperlink" Target="http://www.dgesu.ses.sep.gob.mx/subdirecciones/matricula/matricula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hyperlink" Target="http://www.weforum.org/reports/global-information-technology-report-2014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Nora\Desktop\manuel\porta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"/>
          <a:stretch>
            <a:fillRect/>
          </a:stretch>
        </p:blipFill>
        <p:spPr bwMode="auto">
          <a:xfrm>
            <a:off x="0" y="27384"/>
            <a:ext cx="9144000" cy="6830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827584" y="2564904"/>
            <a:ext cx="61206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3000" b="1" dirty="0" smtClean="0">
                <a:solidFill>
                  <a:srgbClr val="1F497D"/>
                </a:solidFill>
                <a:cs typeface="Arial" pitchFamily="34" charset="0"/>
              </a:rPr>
              <a:t>Políticas de Educación Superior a Distancia y uso de TIC</a:t>
            </a:r>
          </a:p>
          <a:p>
            <a:pPr marL="82550" lvl="0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82550" lv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Dra. Judith Zubieta García</a:t>
            </a:r>
          </a:p>
          <a:p>
            <a:pPr marL="82550" lv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Coordinadora de Universidad Abierta y Educación a Distancia, UNAM</a:t>
            </a:r>
            <a:endParaRPr lang="es-MX" sz="230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ESaD y fomento a las TIC: ¿para qué?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1520" y="6258798"/>
            <a:ext cx="4752528" cy="338554"/>
          </a:xfrm>
          <a:prstGeom prst="rect">
            <a:avLst/>
          </a:prstGeom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800" b="1" dirty="0" smtClean="0"/>
              <a:t>Fuente: </a:t>
            </a:r>
            <a:r>
              <a:rPr lang="es-ES" sz="800" dirty="0" smtClean="0"/>
              <a:t>Foro Económico Mundial. </a:t>
            </a:r>
            <a:r>
              <a:rPr lang="en-US" sz="800" i="1" dirty="0" smtClean="0"/>
              <a:t>The Global Information Technology Report 2014</a:t>
            </a:r>
          </a:p>
          <a:p>
            <a:pPr algn="just"/>
            <a:r>
              <a:rPr lang="es-ES" sz="800" dirty="0" smtClean="0">
                <a:hlinkClick r:id="rId4"/>
              </a:rPr>
              <a:t>http://www.weforum.org/reports/global-information-technology-report-2014</a:t>
            </a:r>
            <a:endParaRPr lang="es-ES" sz="800" dirty="0" smtClean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9592" y="1484784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Mapa del </a:t>
            </a: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Networked Readiness Index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(NRI) 2014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323528" y="1999473"/>
            <a:ext cx="6372000" cy="3420000"/>
            <a:chOff x="864432" y="2060848"/>
            <a:chExt cx="7596000" cy="4115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9502"/>
            <a:stretch>
              <a:fillRect/>
            </a:stretch>
          </p:blipFill>
          <p:spPr bwMode="auto">
            <a:xfrm>
              <a:off x="864432" y="2060848"/>
              <a:ext cx="7596000" cy="411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5301208"/>
              <a:ext cx="990458" cy="64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Rectángulo"/>
          <p:cNvSpPr/>
          <p:nvPr/>
        </p:nvSpPr>
        <p:spPr>
          <a:xfrm>
            <a:off x="6732240" y="2050215"/>
            <a:ext cx="2232248" cy="33230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1600" dirty="0" smtClean="0">
                <a:latin typeface="+mj-lt"/>
              </a:rPr>
              <a:t>El </a:t>
            </a:r>
            <a:r>
              <a:rPr lang="es-ES" sz="1600" b="1" dirty="0" smtClean="0">
                <a:latin typeface="+mj-lt"/>
              </a:rPr>
              <a:t>NRI</a:t>
            </a:r>
            <a:r>
              <a:rPr lang="es-ES" sz="1600" dirty="0" smtClean="0">
                <a:latin typeface="+mj-lt"/>
              </a:rPr>
              <a:t> mide la </a:t>
            </a:r>
            <a:r>
              <a:rPr lang="es-ES" sz="1600" b="1" dirty="0" smtClean="0">
                <a:latin typeface="+mj-lt"/>
              </a:rPr>
              <a:t>propensión de los países a aprovechar las oportunidades que ofrecen las TIC, </a:t>
            </a:r>
            <a:r>
              <a:rPr lang="es-ES" sz="1600" dirty="0" smtClean="0">
                <a:latin typeface="+mj-lt"/>
              </a:rPr>
              <a:t>y busca comprender mejor su impacto en la competitividad de las naciones.</a:t>
            </a:r>
            <a:endParaRPr lang="es-MX" sz="1600" dirty="0"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355976" y="5589240"/>
            <a:ext cx="468052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s-ES" sz="1400" dirty="0" smtClean="0">
                <a:latin typeface="+mj-lt"/>
              </a:rPr>
              <a:t>El Foro Económico Mundial señala que México ocupa el lugar 75 en uso de TIC en las empresas</a:t>
            </a:r>
            <a:endParaRPr lang="es-MX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4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20 CuadroTexto"/>
          <p:cNvSpPr txBox="1"/>
          <p:nvPr/>
        </p:nvSpPr>
        <p:spPr>
          <a:xfrm>
            <a:off x="179512" y="2060848"/>
            <a:ext cx="3672408" cy="3907736"/>
          </a:xfrm>
          <a:prstGeom prst="rect">
            <a:avLst/>
          </a:prstGeom>
          <a:noFill/>
        </p:spPr>
        <p:txBody>
          <a:bodyPr wrap="square" rIns="144000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b="1" dirty="0" smtClean="0"/>
              <a:t>70 millones (57%) sin acceso a </a:t>
            </a:r>
            <a:r>
              <a:rPr lang="es-MX" sz="1400" b="1" dirty="0" smtClean="0"/>
              <a:t>Internet</a:t>
            </a:r>
            <a:endParaRPr lang="es-MX" sz="1400" b="1" dirty="0" smtClean="0"/>
          </a:p>
          <a:p>
            <a:pPr marL="180975" indent="-18097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b="1" dirty="0" smtClean="0"/>
              <a:t>Inversión en I+D</a:t>
            </a:r>
          </a:p>
          <a:p>
            <a:pPr marL="357188" lvl="1" indent="-17462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dirty="0" smtClean="0"/>
              <a:t>México: menos del 0.5% del PIB.</a:t>
            </a:r>
          </a:p>
          <a:p>
            <a:pPr marL="357188" lvl="1" indent="-17462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dirty="0" smtClean="0"/>
              <a:t>Promedio OCDE: 2.3% del PIB.</a:t>
            </a:r>
          </a:p>
          <a:p>
            <a:pPr marL="180975" indent="-18097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b="1" dirty="0" smtClean="0"/>
              <a:t>Inversión per cápita  en TIC</a:t>
            </a:r>
          </a:p>
          <a:p>
            <a:pPr marL="357188" lvl="1" indent="-17462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dirty="0" smtClean="0"/>
              <a:t>México: menos de 50 USD</a:t>
            </a:r>
          </a:p>
          <a:p>
            <a:pPr marL="357188" lvl="1" indent="-17462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dirty="0" smtClean="0"/>
              <a:t>Australia: 350 USD (2009)</a:t>
            </a:r>
          </a:p>
          <a:p>
            <a:pPr marL="180975" indent="-18097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b="1" dirty="0" smtClean="0"/>
              <a:t>Uso de internet como herramienta de aprendizaje</a:t>
            </a:r>
          </a:p>
          <a:p>
            <a:pPr marL="357188" lvl="1" indent="-17462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dirty="0" smtClean="0"/>
              <a:t>México: menos del 10% </a:t>
            </a:r>
            <a:r>
              <a:rPr lang="es-MX" sz="1400" dirty="0" smtClean="0"/>
              <a:t>(</a:t>
            </a:r>
            <a:r>
              <a:rPr lang="es-MX" sz="1400" dirty="0" smtClean="0"/>
              <a:t>penúltimo lugar de la OCDE)</a:t>
            </a:r>
          </a:p>
          <a:p>
            <a:pPr marL="357188" lvl="1" indent="-174625">
              <a:lnSpc>
                <a:spcPct val="120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s-MX" sz="1400" dirty="0" smtClean="0"/>
              <a:t>Promedio OCDE: 47%</a:t>
            </a:r>
            <a:endParaRPr lang="es-MX" sz="14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903858"/>
            <a:ext cx="9144000" cy="508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</a:t>
            </a:r>
            <a:r>
              <a:rPr lang="es-MX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ESaD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 y fomento a las TIC: ¿para qué?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995936" y="2017018"/>
            <a:ext cx="4896544" cy="395981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107504" y="6166465"/>
            <a:ext cx="9036496" cy="4308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100" b="1" dirty="0" smtClean="0"/>
              <a:t>Fuente: </a:t>
            </a:r>
            <a:r>
              <a:rPr lang="es-ES" sz="1100" dirty="0" smtClean="0"/>
              <a:t>COFEMER. </a:t>
            </a:r>
            <a:r>
              <a:rPr lang="es-MX" sz="1100" i="1" dirty="0" smtClean="0"/>
              <a:t>Piloto de Integración Vertical (tres órdenes de gobierno) de Trámites y Servicios  México, 2013.</a:t>
            </a:r>
            <a:endParaRPr lang="en-US" sz="1100" i="1" dirty="0" smtClean="0"/>
          </a:p>
          <a:p>
            <a:pPr algn="just"/>
            <a:r>
              <a:rPr lang="es-ES" sz="1100" dirty="0" smtClean="0">
                <a:hlinkClick r:id="rId6"/>
              </a:rPr>
              <a:t>www.cofemer.gob.mx/documentos/ponencias/18%20de%20abril/Programa%20Piloto%20Yolanda%20Mtz.pdf</a:t>
            </a:r>
            <a:r>
              <a:rPr lang="es-ES" sz="1100" dirty="0" smtClean="0"/>
              <a:t>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9512" y="4509120"/>
            <a:ext cx="3672408" cy="14401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2677897" y="1484784"/>
            <a:ext cx="3501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400"/>
              </a:spcBef>
              <a:spcAft>
                <a:spcPts val="400"/>
              </a:spcAft>
            </a:pPr>
            <a:r>
              <a:rPr lang="es-ES_tradnl" sz="2000" b="1" dirty="0" smtClean="0">
                <a:ea typeface="MS Mincho" pitchFamily="49" charset="-128"/>
                <a:cs typeface="Times New Roman" pitchFamily="18" charset="0"/>
              </a:rPr>
              <a:t>México dentro de la OCDE</a:t>
            </a:r>
            <a:endParaRPr lang="es-MX" sz="32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539552" y="2276872"/>
            <a:ext cx="3816424" cy="3528392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252000" anchor="ctr">
            <a:normAutofit/>
          </a:bodyPr>
          <a:lstStyle/>
          <a:p>
            <a:pPr marL="360363" lvl="1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s-MX" sz="1800" dirty="0" smtClean="0"/>
              <a:t>Entusiasmo </a:t>
            </a:r>
            <a:r>
              <a:rPr lang="es-MX" sz="1800" dirty="0"/>
              <a:t>espontáneo de un </a:t>
            </a:r>
            <a:r>
              <a:rPr lang="es-MX" sz="1800" dirty="0" smtClean="0"/>
              <a:t>Presidente </a:t>
            </a:r>
            <a:r>
              <a:rPr lang="es-MX" sz="1800" dirty="0"/>
              <a:t>o un ministro de </a:t>
            </a:r>
            <a:r>
              <a:rPr lang="es-MX" sz="1800" dirty="0" smtClean="0"/>
              <a:t>educación.</a:t>
            </a:r>
          </a:p>
          <a:p>
            <a:pPr marL="360363" lvl="1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s-MX" sz="1800" dirty="0" smtClean="0"/>
              <a:t>La </a:t>
            </a:r>
            <a:r>
              <a:rPr lang="es-MX" sz="1800" dirty="0"/>
              <a:t>“oferta irresistible” de un </a:t>
            </a:r>
            <a:r>
              <a:rPr lang="es-MX" sz="1800" dirty="0" smtClean="0"/>
              <a:t>fabricante</a:t>
            </a:r>
            <a:r>
              <a:rPr lang="es-MX" sz="1800" dirty="0"/>
              <a:t>.</a:t>
            </a:r>
            <a:r>
              <a:rPr lang="es-MX" sz="1800" dirty="0" smtClean="0"/>
              <a:t> </a:t>
            </a:r>
          </a:p>
          <a:p>
            <a:pPr marL="360363" lvl="1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s-MX" sz="1800" dirty="0"/>
              <a:t>L</a:t>
            </a:r>
            <a:r>
              <a:rPr lang="es-MX" sz="1800" dirty="0" smtClean="0"/>
              <a:t>a </a:t>
            </a:r>
            <a:r>
              <a:rPr lang="es-MX" sz="1800" dirty="0"/>
              <a:t>presión social de una ciudadanía que reclama acciones inmediatas para </a:t>
            </a:r>
            <a:r>
              <a:rPr lang="es-MX" sz="1800" dirty="0" smtClean="0"/>
              <a:t>mejorar </a:t>
            </a:r>
            <a:r>
              <a:rPr lang="es-MX" sz="1800" dirty="0"/>
              <a:t>la </a:t>
            </a:r>
            <a:r>
              <a:rPr lang="es-MX" sz="1800" dirty="0" smtClean="0"/>
              <a:t>calidad.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CuadroTexto 2"/>
          <p:cNvSpPr txBox="1"/>
          <p:nvPr/>
        </p:nvSpPr>
        <p:spPr>
          <a:xfrm>
            <a:off x="539552" y="5991671"/>
            <a:ext cx="726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Fuente: </a:t>
            </a:r>
            <a:r>
              <a:rPr lang="es-MX" sz="1200" dirty="0" smtClean="0"/>
              <a:t>BID: Tecnologías </a:t>
            </a:r>
            <a:r>
              <a:rPr lang="es-MX" sz="1200" dirty="0" smtClean="0"/>
              <a:t>para la Educación (Ted) Un Marco para la Acción (2011)</a:t>
            </a:r>
            <a:endParaRPr lang="es-MX" sz="1200" dirty="0" smtClean="0">
              <a:hlinkClick r:id="rId4"/>
            </a:endParaRPr>
          </a:p>
          <a:p>
            <a:r>
              <a:rPr lang="es-MX" sz="1200" dirty="0" smtClean="0">
                <a:hlinkClick r:id="rId4"/>
              </a:rPr>
              <a:t>http</a:t>
            </a:r>
            <a:r>
              <a:rPr lang="es-MX" sz="1200" dirty="0">
                <a:hlinkClick r:id="rId4"/>
              </a:rPr>
              <a:t>://</a:t>
            </a:r>
            <a:r>
              <a:rPr lang="es-MX" sz="1200" dirty="0" smtClean="0">
                <a:hlinkClick r:id="rId4"/>
              </a:rPr>
              <a:t>idbdocs.iadb.org/wsdocs/getdocument.aspx?docnum=36613530</a:t>
            </a:r>
            <a:endParaRPr lang="es-ES" sz="1200" dirty="0"/>
          </a:p>
        </p:txBody>
      </p:sp>
      <p:sp>
        <p:nvSpPr>
          <p:cNvPr id="19" name="10 Marcador de contenido"/>
          <p:cNvSpPr txBox="1">
            <a:spLocks/>
          </p:cNvSpPr>
          <p:nvPr/>
        </p:nvSpPr>
        <p:spPr>
          <a:xfrm>
            <a:off x="5508104" y="2564904"/>
            <a:ext cx="3168352" cy="266429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175" marR="0" lvl="0" indent="190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Proyectos desconectados de los objetivos y las acciones que forman parte de las políticas educativas de los países. </a:t>
            </a:r>
            <a:endParaRPr kumimoji="0" lang="es-MX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95536" y="155679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b="1" dirty="0" smtClean="0"/>
              <a:t>Motivaciones inadecuadas para el impulso a las TIC en Latinoamérica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580112" y="2131115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b="1" dirty="0" smtClean="0"/>
              <a:t>Consecuencia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0" y="903858"/>
            <a:ext cx="9144000" cy="508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David" pitchFamily="34" charset="-79"/>
              </a:rPr>
              <a:t>Políticas de </a:t>
            </a:r>
            <a:r>
              <a:rPr lang="es-MX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David" pitchFamily="34" charset="-79"/>
              </a:rPr>
              <a:t>ESaD</a:t>
            </a:r>
            <a:r>
              <a:rPr lang="es-MX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David" pitchFamily="34" charset="-79"/>
              </a:rPr>
              <a:t> y fomento a las TIC: ¿para qué?</a:t>
            </a:r>
          </a:p>
        </p:txBody>
      </p:sp>
      <p:sp>
        <p:nvSpPr>
          <p:cNvPr id="25" name="Notched Right Arrow 2"/>
          <p:cNvSpPr/>
          <p:nvPr/>
        </p:nvSpPr>
        <p:spPr>
          <a:xfrm>
            <a:off x="4499992" y="3501008"/>
            <a:ext cx="936104" cy="504056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903858"/>
            <a:ext cx="9144000" cy="5089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lvl="0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Formulación 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de una política educativa (BID)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b="15686"/>
          <a:stretch>
            <a:fillRect/>
          </a:stretch>
        </p:blipFill>
        <p:spPr bwMode="auto">
          <a:xfrm>
            <a:off x="467544" y="1903402"/>
            <a:ext cx="8263929" cy="36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2"/>
          <p:cNvSpPr txBox="1"/>
          <p:nvPr/>
        </p:nvSpPr>
        <p:spPr>
          <a:xfrm>
            <a:off x="768127" y="5997188"/>
            <a:ext cx="72602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</a:t>
            </a:r>
            <a:r>
              <a:rPr lang="es-MX" sz="1100" dirty="0" smtClean="0"/>
              <a:t>Banco Interamericano de Desarrollo</a:t>
            </a:r>
          </a:p>
          <a:p>
            <a:r>
              <a:rPr lang="es-MX" sz="1100" i="1" dirty="0" smtClean="0"/>
              <a:t>Tecnologías para la Educación (Ted) Un Marco para la Acción (2011)</a:t>
            </a:r>
            <a:endParaRPr lang="es-MX" sz="1100" i="1" dirty="0" smtClean="0">
              <a:hlinkClick r:id="rId5"/>
            </a:endParaRPr>
          </a:p>
          <a:p>
            <a:r>
              <a:rPr lang="es-MX" sz="1100" dirty="0" smtClean="0">
                <a:hlinkClick r:id="rId5"/>
              </a:rPr>
              <a:t>http</a:t>
            </a:r>
            <a:r>
              <a:rPr lang="es-MX" sz="1100" dirty="0">
                <a:hlinkClick r:id="rId5"/>
              </a:rPr>
              <a:t>://</a:t>
            </a:r>
            <a:r>
              <a:rPr lang="es-MX" sz="1100" dirty="0" smtClean="0">
                <a:hlinkClick r:id="rId5"/>
              </a:rPr>
              <a:t>idbdocs.iadb.org/wsdocs/getdocument.aspx?docnum=36613530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95875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Hacia dónde apuntar (BID)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-4613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501462044"/>
              </p:ext>
            </p:extLst>
          </p:nvPr>
        </p:nvGraphicFramePr>
        <p:xfrm>
          <a:off x="1019944" y="1700808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2"/>
          <p:cNvSpPr txBox="1"/>
          <p:nvPr/>
        </p:nvSpPr>
        <p:spPr>
          <a:xfrm>
            <a:off x="971600" y="5853172"/>
            <a:ext cx="5964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</a:t>
            </a:r>
            <a:r>
              <a:rPr lang="es-MX" sz="1100" dirty="0" smtClean="0"/>
              <a:t>Banco Interamericano de Desarrollo</a:t>
            </a:r>
          </a:p>
          <a:p>
            <a:r>
              <a:rPr lang="es-MX" sz="1100" i="1" dirty="0" smtClean="0"/>
              <a:t>Tecnologías para la Educación (Ted) Un Marco para la Acción (2011)</a:t>
            </a:r>
            <a:endParaRPr lang="es-MX" sz="1100" i="1" dirty="0" smtClean="0">
              <a:hlinkClick r:id="rId9"/>
            </a:endParaRPr>
          </a:p>
          <a:p>
            <a:r>
              <a:rPr lang="es-MX" sz="1100" dirty="0" smtClean="0">
                <a:hlinkClick r:id="rId9"/>
              </a:rPr>
              <a:t>http</a:t>
            </a:r>
            <a:r>
              <a:rPr lang="es-MX" sz="1100" dirty="0">
                <a:hlinkClick r:id="rId9"/>
              </a:rPr>
              <a:t>://</a:t>
            </a:r>
            <a:r>
              <a:rPr lang="es-MX" sz="1100" dirty="0" smtClean="0">
                <a:hlinkClick r:id="rId9"/>
              </a:rPr>
              <a:t>idbdocs.iadb.org/wsdocs/getdocument.aspx?docnum=36613530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43576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 Marcador de contenido"/>
          <p:cNvSpPr>
            <a:spLocks noGrp="1"/>
          </p:cNvSpPr>
          <p:nvPr>
            <p:ph idx="1"/>
          </p:nvPr>
        </p:nvSpPr>
        <p:spPr>
          <a:xfrm>
            <a:off x="3491880" y="3068960"/>
            <a:ext cx="5184576" cy="165618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s-ES_tradnl" sz="1800" i="1" dirty="0" smtClean="0"/>
              <a:t>‟… es necesario innovar el Sistema Educativo para formular nuevas opciones y modalidades que usen las nuevas tecnologías de la información y la comunicación, con modalidades de educación abierta y a distancia.”</a:t>
            </a:r>
            <a:endParaRPr lang="es-MX" sz="1800" i="1" dirty="0" smtClean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563888" y="5013176"/>
            <a:ext cx="5112568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defRPr/>
            </a:pPr>
            <a:r>
              <a:rPr lang="es-ES_tradnl" sz="1400" dirty="0" smtClean="0"/>
              <a:t>Gobierno de la República</a:t>
            </a:r>
          </a:p>
          <a:p>
            <a:pPr lvl="0" algn="r">
              <a:defRPr/>
            </a:pPr>
            <a:r>
              <a:rPr lang="es-ES_tradnl" sz="1400" i="1" dirty="0" smtClean="0"/>
              <a:t>Plan Nacional de Desarrollo 2013-2018</a:t>
            </a:r>
            <a:endParaRPr lang="es-ES_tradnl" sz="1400" dirty="0" smtClean="0"/>
          </a:p>
          <a:p>
            <a:pPr lvl="0" algn="r">
              <a:defRPr/>
            </a:pPr>
            <a:r>
              <a:rPr lang="es-ES_tradnl" sz="1400" dirty="0" smtClean="0"/>
              <a:t>p. 62.</a:t>
            </a:r>
            <a:endParaRPr kumimoji="0" lang="es-MX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expresodetuxpan.com/wp-content/uploads/2013/05/plan-desarroll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1281" t="10800" r="20956" b="12251"/>
          <a:stretch>
            <a:fillRect/>
          </a:stretch>
        </p:blipFill>
        <p:spPr bwMode="auto">
          <a:xfrm>
            <a:off x="1403648" y="3068960"/>
            <a:ext cx="1656184" cy="1656184"/>
          </a:xfrm>
          <a:prstGeom prst="rect">
            <a:avLst/>
          </a:prstGeom>
          <a:noFill/>
        </p:spPr>
      </p:pic>
      <p:grpSp>
        <p:nvGrpSpPr>
          <p:cNvPr id="8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4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¿Quién emite políticas para la </a:t>
            </a:r>
            <a:r>
              <a:rPr lang="es-MX" sz="2000" b="1" dirty="0" err="1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ESaD</a:t>
            </a: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 y las TIC?</a:t>
            </a:r>
            <a:endParaRPr kumimoji="0" lang="es-MX" sz="2000" b="1" u="non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720079"/>
          </a:xfrm>
        </p:spPr>
        <p:txBody>
          <a:bodyPr>
            <a:noAutofit/>
          </a:bodyPr>
          <a:lstStyle/>
          <a:p>
            <a:pPr algn="just"/>
            <a:r>
              <a:rPr lang="es-ES_tradnl" sz="1500" dirty="0" smtClean="0"/>
              <a:t>Marca las </a:t>
            </a:r>
            <a:r>
              <a:rPr lang="es-ES_tradnl" sz="1500" b="1" dirty="0" smtClean="0">
                <a:solidFill>
                  <a:schemeClr val="accent1"/>
                </a:solidFill>
              </a:rPr>
              <a:t>pautas generales </a:t>
            </a:r>
            <a:r>
              <a:rPr lang="es-ES_tradnl" sz="1500" dirty="0" smtClean="0"/>
              <a:t>que rigen la programación y presupuestación de toda la APF, a través de cinco Metas Nacionales y tres Estrategias Transversales. </a:t>
            </a:r>
          </a:p>
          <a:p>
            <a:pPr algn="just"/>
            <a:r>
              <a:rPr lang="es-ES_tradnl" sz="1500" dirty="0" smtClean="0"/>
              <a:t>Para cada meta nacional se detallan </a:t>
            </a:r>
            <a:r>
              <a:rPr lang="es-ES_tradnl" sz="1500" b="1" dirty="0" smtClean="0">
                <a:solidFill>
                  <a:schemeClr val="accent1"/>
                </a:solidFill>
              </a:rPr>
              <a:t>estrategias generales y líneas de acción</a:t>
            </a:r>
            <a:r>
              <a:rPr lang="es-ES_tradnl" sz="1500" b="1" dirty="0" smtClean="0"/>
              <a:t>.</a:t>
            </a:r>
            <a:endParaRPr lang="es-MX" sz="1500" b="1" dirty="0" smtClean="0"/>
          </a:p>
          <a:p>
            <a:pPr algn="just"/>
            <a:endParaRPr lang="es-ES_tradnl" sz="1500" dirty="0" smtClean="0"/>
          </a:p>
        </p:txBody>
      </p:sp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6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120680" cy="29523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El PND 2013-2018</a:t>
            </a:r>
            <a:endParaRPr kumimoji="0" lang="es-MX" sz="2000" b="1" u="non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n-ea"/>
              <a:cs typeface="David" pitchFamily="34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7544" y="5662989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1500" dirty="0" smtClean="0"/>
              <a:t>En él, </a:t>
            </a:r>
            <a:r>
              <a:rPr lang="es-ES_tradnl" sz="1500" i="1" dirty="0" smtClean="0"/>
              <a:t>“convergen ideas y visiones, así como propuestas y líneas de acción para llevar a México a su máximo potencial”</a:t>
            </a:r>
            <a:r>
              <a:rPr lang="es-ES_tradnl" sz="1500" dirty="0" smtClean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2348880"/>
            <a:ext cx="554461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ts val="1200"/>
              </a:spcBef>
            </a:pPr>
            <a:r>
              <a:rPr lang="es-MX" sz="1600" b="1" dirty="0" smtClean="0">
                <a:solidFill>
                  <a:srgbClr val="C00000"/>
                </a:solidFill>
              </a:rPr>
              <a:t>Meta 3. México con Educación de Calidad</a:t>
            </a:r>
          </a:p>
          <a:p>
            <a:pPr marL="342900" lvl="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600" b="1" dirty="0" smtClean="0"/>
              <a:t>Estrategia 3.1.4. </a:t>
            </a:r>
            <a:r>
              <a:rPr lang="es-MX" sz="1600" dirty="0" smtClean="0"/>
              <a:t>Promover la </a:t>
            </a:r>
            <a:r>
              <a:rPr lang="es-MX" sz="1600" b="1" dirty="0" smtClean="0">
                <a:solidFill>
                  <a:schemeClr val="accent1"/>
                </a:solidFill>
              </a:rPr>
              <a:t>incorporación de las nuevas tecnologías</a:t>
            </a:r>
            <a:r>
              <a:rPr lang="es-MX" sz="1600" dirty="0" smtClean="0"/>
              <a:t> de la información y comunicación en el proceso de enseñanza-aprendizaje. </a:t>
            </a:r>
          </a:p>
          <a:p>
            <a:pPr marL="342900" lvl="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s-MX" sz="1600" b="1" dirty="0" smtClean="0"/>
              <a:t>Estrategia 3.2.3. </a:t>
            </a:r>
            <a:r>
              <a:rPr lang="es-MX" sz="1600" dirty="0" smtClean="0"/>
              <a:t>Crear nuevos servicios educativos, ampliar los existentes y aprovechar la capacidad instalada de los planteles.</a:t>
            </a:r>
          </a:p>
          <a:p>
            <a:pPr marL="627063" lvl="1" indent="-342900" algn="just">
              <a:spcBef>
                <a:spcPts val="1200"/>
              </a:spcBef>
            </a:pPr>
            <a:r>
              <a:rPr lang="es-MX" sz="1600" b="1" dirty="0" smtClean="0"/>
              <a:t>	Línea de acción </a:t>
            </a:r>
            <a:r>
              <a:rPr lang="es-MX" sz="1600" b="1" dirty="0" smtClean="0"/>
              <a:t>destacada</a:t>
            </a:r>
            <a:endParaRPr lang="es-MX" sz="1600" b="1" dirty="0" smtClean="0"/>
          </a:p>
          <a:p>
            <a:pPr marL="627063" lvl="1" indent="-342900" algn="just">
              <a:spcBef>
                <a:spcPts val="1200"/>
              </a:spcBef>
            </a:pPr>
            <a:r>
              <a:rPr lang="es-MX" sz="1600" dirty="0"/>
              <a:t>	</a:t>
            </a:r>
            <a:r>
              <a:rPr lang="es-MX" sz="1600" b="1" dirty="0" smtClean="0">
                <a:solidFill>
                  <a:schemeClr val="accent1"/>
                </a:solidFill>
              </a:rPr>
              <a:t>Ampliar </a:t>
            </a:r>
            <a:r>
              <a:rPr lang="es-MX" sz="1600" b="1" dirty="0" smtClean="0">
                <a:solidFill>
                  <a:schemeClr val="accent1"/>
                </a:solidFill>
              </a:rPr>
              <a:t>la oferta educativa</a:t>
            </a:r>
            <a:r>
              <a:rPr lang="es-MX" sz="1600" dirty="0" smtClean="0"/>
              <a:t> de las diferentes modalidades, incluyendo la mixta y la no escolarizada.</a:t>
            </a:r>
          </a:p>
        </p:txBody>
      </p:sp>
      <p:pic>
        <p:nvPicPr>
          <p:cNvPr id="13" name="12 Imagen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6" t="25000" r="29427" b="45000"/>
          <a:stretch>
            <a:fillRect/>
          </a:stretch>
        </p:blipFill>
        <p:spPr bwMode="auto">
          <a:xfrm>
            <a:off x="6228184" y="3284984"/>
            <a:ext cx="2232248" cy="1685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457200" y="1556792"/>
            <a:ext cx="83632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Estrategias y Líneas de Acción más destacadas en relación con la </a:t>
            </a:r>
            <a:r>
              <a:rPr kumimoji="0" lang="es-ES_tradnl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ESaD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El PND 2013-2018</a:t>
            </a:r>
            <a:endParaRPr kumimoji="0" lang="es-MX" sz="2000" b="1" u="non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1772816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200"/>
              </a:spcBef>
            </a:pPr>
            <a:r>
              <a:rPr lang="es-MX" b="1" dirty="0" smtClean="0">
                <a:solidFill>
                  <a:srgbClr val="C00000"/>
                </a:solidFill>
              </a:rPr>
              <a:t>Estrategia Transversal I. Democratizar la Productividad</a:t>
            </a:r>
          </a:p>
          <a:p>
            <a:pPr lvl="0" algn="just">
              <a:lnSpc>
                <a:spcPct val="120000"/>
              </a:lnSpc>
              <a:spcBef>
                <a:spcPts val="1200"/>
              </a:spcBef>
            </a:pPr>
            <a:endParaRPr lang="es-MX" b="1" dirty="0" smtClean="0"/>
          </a:p>
          <a:p>
            <a:pPr lvl="0" algn="just">
              <a:lnSpc>
                <a:spcPct val="120000"/>
              </a:lnSpc>
              <a:spcBef>
                <a:spcPts val="1200"/>
              </a:spcBef>
            </a:pPr>
            <a:r>
              <a:rPr lang="es-MX" b="1" dirty="0" smtClean="0"/>
              <a:t>Líneas </a:t>
            </a:r>
            <a:r>
              <a:rPr lang="es-MX" b="1" dirty="0" smtClean="0"/>
              <a:t>de acción destacadas</a:t>
            </a:r>
          </a:p>
          <a:p>
            <a:pPr marL="342900" lvl="0" indent="-342900" algn="just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s-MX" sz="1600" dirty="0" smtClean="0"/>
              <a:t>Ampliar y mejorar la colaboración y coordinación entre todas las instancias de gobierno, para llevar </a:t>
            </a:r>
            <a:r>
              <a:rPr lang="es-MX" sz="1600" b="1" dirty="0" smtClean="0">
                <a:solidFill>
                  <a:schemeClr val="accent1"/>
                </a:solidFill>
              </a:rPr>
              <a:t>educación técnica y superior en diversas modalidades </a:t>
            </a:r>
            <a:r>
              <a:rPr lang="es-MX" sz="1600" dirty="0" smtClean="0"/>
              <a:t>a localidades sin oferta educativa de este tipo y a zonas geográficas de alta y muy alta marginación.</a:t>
            </a:r>
          </a:p>
          <a:p>
            <a:pPr marL="342900" lvl="0" indent="-342900" algn="just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s-MX" sz="1600" dirty="0" smtClean="0"/>
              <a:t>Diseñar e impulsar, junto con los distintos órdenes de gobierno y la sociedad civil, la puesta en marcha de actividades dirigidas a la creación y fortalecimiento de la infraestructura tecnológica adecuada para el </a:t>
            </a:r>
            <a:r>
              <a:rPr lang="es-MX" sz="1600" b="1" dirty="0" smtClean="0">
                <a:solidFill>
                  <a:schemeClr val="accent1"/>
                </a:solidFill>
              </a:rPr>
              <a:t>aprendizaje a través de plataformas digitales.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El PND 2013-2018</a:t>
            </a:r>
            <a:endParaRPr kumimoji="0" lang="es-MX" sz="2000" b="1" u="non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7" name="6 Diagrama"/>
          <p:cNvGraphicFramePr/>
          <p:nvPr/>
        </p:nvGraphicFramePr>
        <p:xfrm>
          <a:off x="107504" y="1108968"/>
          <a:ext cx="892899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2771800" y="5069408"/>
            <a:ext cx="201622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6 líneas</a:t>
            </a:r>
            <a:endParaRPr lang="es-MX" sz="12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364088" y="5069408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1 línea</a:t>
            </a:r>
            <a:endParaRPr lang="es-MX" sz="12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164288" y="5069408"/>
            <a:ext cx="165618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2 líneas</a:t>
            </a:r>
            <a:endParaRPr lang="es-MX" sz="1200" b="1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El Programa Sectorial de Educación 2013-2018</a:t>
            </a:r>
            <a:endParaRPr kumimoji="0" lang="es-MX" sz="2000" b="1" u="non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lvl="0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Contenido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  <p:sp>
        <p:nvSpPr>
          <p:cNvPr id="6" name="10 Marcador de contenido"/>
          <p:cNvSpPr>
            <a:spLocks noGrp="1"/>
          </p:cNvSpPr>
          <p:nvPr>
            <p:ph idx="1"/>
          </p:nvPr>
        </p:nvSpPr>
        <p:spPr>
          <a:xfrm>
            <a:off x="1691680" y="2276872"/>
            <a:ext cx="6264696" cy="3096344"/>
          </a:xfrm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s-MX" sz="1700" dirty="0" smtClean="0"/>
              <a:t>Políticas de ESaD y fomento a las TIC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s-MX" sz="1700" dirty="0" smtClean="0"/>
              <a:t>Consideraciones para la formulación de una política educativa (BID)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chemeClr val="accent4"/>
              </a:buClr>
              <a:buFont typeface="Wingdings" pitchFamily="2" charset="2"/>
              <a:buChar char="Ø"/>
            </a:pPr>
            <a:r>
              <a:rPr lang="es-MX" sz="1700" dirty="0" smtClean="0"/>
              <a:t>Los actores en la definición de políticas para la ESaD y uso de TIC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s-MX" sz="1700" b="1" dirty="0" smtClean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s-MX" sz="17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El Programa Sectorial de Educación 2013-2018</a:t>
            </a:r>
            <a:endParaRPr lang="es-MX" sz="2000" b="1" dirty="0">
              <a:solidFill>
                <a:schemeClr val="tx1"/>
              </a:solidFill>
              <a:latin typeface="+mj-lt"/>
              <a:cs typeface="David" pitchFamily="34" charset="-79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5536" y="1556792"/>
            <a:ext cx="842493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19050" algn="just">
              <a:lnSpc>
                <a:spcPct val="110000"/>
              </a:lnSpc>
              <a:spcBef>
                <a:spcPts val="1200"/>
              </a:spcBef>
            </a:pPr>
            <a:r>
              <a:rPr lang="es-MX" sz="1500" b="1" dirty="0" smtClean="0">
                <a:solidFill>
                  <a:srgbClr val="C00000"/>
                </a:solidFill>
              </a:rPr>
              <a:t>Objetivo 2. Fortalecer la calidad y pertinencia de la educación media superior, superior y formación para el trabajo, a fin de que contribuyan al desarrollo de México.</a:t>
            </a:r>
          </a:p>
          <a:p>
            <a:pPr lvl="0" indent="19050" algn="just">
              <a:lnSpc>
                <a:spcPct val="110000"/>
              </a:lnSpc>
              <a:spcBef>
                <a:spcPts val="1200"/>
              </a:spcBef>
            </a:pPr>
            <a:r>
              <a:rPr lang="es-MX" sz="1500" b="1" dirty="0" smtClean="0"/>
              <a:t>Estrategia 2.6. </a:t>
            </a:r>
            <a:r>
              <a:rPr lang="es-MX" sz="1500" dirty="0" smtClean="0"/>
              <a:t>Aprovechar las tecnologías de la información y la comunicación para el fortalecimiento de la educación media superior y </a:t>
            </a:r>
            <a:r>
              <a:rPr lang="es-MX" sz="1500" dirty="0" smtClean="0"/>
              <a:t>superior.</a:t>
            </a:r>
          </a:p>
          <a:p>
            <a:pPr lvl="0" indent="19050" algn="just">
              <a:lnSpc>
                <a:spcPct val="110000"/>
              </a:lnSpc>
              <a:spcBef>
                <a:spcPts val="1200"/>
              </a:spcBef>
            </a:pPr>
            <a:r>
              <a:rPr lang="es-MX" sz="1500" b="1" dirty="0" smtClean="0"/>
              <a:t>Líneas </a:t>
            </a:r>
            <a:r>
              <a:rPr lang="es-MX" sz="1500" b="1" dirty="0" smtClean="0"/>
              <a:t>de acción destacadas</a:t>
            </a:r>
          </a:p>
          <a:p>
            <a:pPr marL="342900" lvl="0" indent="-342900" algn="just">
              <a:lnSpc>
                <a:spcPct val="110000"/>
              </a:lnSpc>
            </a:pPr>
            <a:endParaRPr lang="es-MX" sz="1500" b="1" dirty="0" smtClean="0"/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2.6.1. </a:t>
            </a:r>
            <a:r>
              <a:rPr lang="es-MX" sz="1500" dirty="0" smtClean="0"/>
              <a:t>Impulsar el desarrollo de la </a:t>
            </a:r>
            <a:r>
              <a:rPr lang="es-MX" sz="1500" b="1" dirty="0" smtClean="0">
                <a:solidFill>
                  <a:schemeClr val="accent1"/>
                </a:solidFill>
              </a:rPr>
              <a:t>oferta de educación abierta y en línea</a:t>
            </a:r>
            <a:r>
              <a:rPr lang="es-MX" sz="1500" dirty="0" smtClean="0"/>
              <a:t>, tanto para programas completos como para asignaturas específicas.</a:t>
            </a:r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2.6.3. </a:t>
            </a:r>
            <a:r>
              <a:rPr lang="es-MX" sz="1500" dirty="0" smtClean="0"/>
              <a:t>Llevar a cabo e impulsar las </a:t>
            </a:r>
            <a:r>
              <a:rPr lang="es-MX" sz="1500" b="1" dirty="0" smtClean="0">
                <a:solidFill>
                  <a:schemeClr val="accent1"/>
                </a:solidFill>
              </a:rPr>
              <a:t>inversiones en las plataformas tecnológicas </a:t>
            </a:r>
            <a:r>
              <a:rPr lang="es-MX" sz="1500" dirty="0" smtClean="0"/>
              <a:t>que requiere la educación en línea.</a:t>
            </a:r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2.6.5. </a:t>
            </a:r>
            <a:r>
              <a:rPr lang="es-MX" sz="1500" dirty="0" smtClean="0"/>
              <a:t>Impulsar la </a:t>
            </a:r>
            <a:r>
              <a:rPr lang="es-MX" sz="1500" b="1" dirty="0" smtClean="0">
                <a:solidFill>
                  <a:schemeClr val="accent1"/>
                </a:solidFill>
              </a:rPr>
              <a:t>normatividad pertinente </a:t>
            </a:r>
            <a:r>
              <a:rPr lang="es-MX" sz="1500" dirty="0" smtClean="0"/>
              <a:t>para que la educación abierta y a distancia provea servicios y apoyos a estudiantes y docentes.</a:t>
            </a:r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2.6.6. </a:t>
            </a:r>
            <a:r>
              <a:rPr lang="es-MX" sz="1500" dirty="0" smtClean="0"/>
              <a:t>Promover la investigación colegiada y multidisciplinaria del uso y </a:t>
            </a:r>
            <a:r>
              <a:rPr lang="es-MX" sz="1500" b="1" dirty="0" smtClean="0">
                <a:solidFill>
                  <a:schemeClr val="accent1"/>
                </a:solidFill>
              </a:rPr>
              <a:t>desarrollo de tecnologías aplicadas a la educación.</a:t>
            </a:r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2.6.7. </a:t>
            </a:r>
            <a:r>
              <a:rPr lang="es-MX" sz="1500" dirty="0" smtClean="0"/>
              <a:t>Instrumentar una estrategia de </a:t>
            </a:r>
            <a:r>
              <a:rPr lang="es-MX" sz="1500" b="1" dirty="0" smtClean="0">
                <a:solidFill>
                  <a:schemeClr val="accent1"/>
                </a:solidFill>
              </a:rPr>
              <a:t>seguimiento y evaluación </a:t>
            </a:r>
            <a:r>
              <a:rPr lang="es-MX" sz="1500" dirty="0" smtClean="0"/>
              <a:t>de los resultados de los programas académicos en operación en </a:t>
            </a:r>
            <a:r>
              <a:rPr lang="es-MX" sz="1500" b="1" dirty="0" smtClean="0">
                <a:solidFill>
                  <a:schemeClr val="accent1"/>
                </a:solidFill>
              </a:rPr>
              <a:t>modalidades no escolarizada y mixta</a:t>
            </a:r>
            <a:r>
              <a:rPr lang="es-MX" sz="1500" dirty="0" smtClean="0">
                <a:solidFill>
                  <a:schemeClr val="accent1"/>
                </a:solidFill>
              </a:rPr>
              <a:t>.</a:t>
            </a:r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2.6.9. </a:t>
            </a:r>
            <a:r>
              <a:rPr lang="es-MX" sz="1500" dirty="0" smtClean="0"/>
              <a:t>Establecer criterios de aplicación general que faciliten el </a:t>
            </a:r>
            <a:r>
              <a:rPr lang="es-MX" sz="1500" b="1" dirty="0" smtClean="0">
                <a:solidFill>
                  <a:schemeClr val="accent1"/>
                </a:solidFill>
              </a:rPr>
              <a:t>desarrollo de unidades de  aprendizaje en línea.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2 Marcador de contenido"/>
          <p:cNvSpPr txBox="1">
            <a:spLocks/>
          </p:cNvSpPr>
          <p:nvPr/>
        </p:nvSpPr>
        <p:spPr>
          <a:xfrm>
            <a:off x="395536" y="1628800"/>
            <a:ext cx="842493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19050" algn="just">
              <a:lnSpc>
                <a:spcPct val="110000"/>
              </a:lnSpc>
              <a:spcBef>
                <a:spcPts val="1200"/>
              </a:spcBef>
            </a:pPr>
            <a:r>
              <a:rPr lang="es-MX" sz="1500" b="1" dirty="0" smtClean="0">
                <a:solidFill>
                  <a:srgbClr val="C00000"/>
                </a:solidFill>
              </a:rPr>
              <a:t>Objetivo 3. Asegurar mayor cobertura, inclusión y equidad educativa entre todos los grupos de la población para la construcción de una sociedad más justa.</a:t>
            </a:r>
          </a:p>
          <a:p>
            <a:pPr lvl="0" indent="19050" algn="just">
              <a:lnSpc>
                <a:spcPct val="110000"/>
              </a:lnSpc>
              <a:spcBef>
                <a:spcPts val="1200"/>
              </a:spcBef>
            </a:pPr>
            <a:r>
              <a:rPr lang="es-MX" sz="1500" b="1" dirty="0" smtClean="0"/>
              <a:t>Estrategia 3.1. </a:t>
            </a:r>
            <a:r>
              <a:rPr lang="es-MX" sz="1500" dirty="0" smtClean="0"/>
              <a:t>Fortalecer la planeación y mejorar la organización del Sistema Educativo Nacional para aumentar con eficiencia la cobertura en distintos contextos.</a:t>
            </a:r>
          </a:p>
          <a:p>
            <a:pPr marL="342900" lvl="0" indent="-3429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s-MX" sz="1500" b="1" dirty="0" smtClean="0"/>
              <a:t>Líneas de acción destacadas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MX" sz="1500" b="1" dirty="0" smtClean="0"/>
              <a:t>	 3.1.7. </a:t>
            </a:r>
            <a:r>
              <a:rPr lang="es-MX" sz="1500" dirty="0" smtClean="0"/>
              <a:t>Impulsar nuevos </a:t>
            </a:r>
            <a:r>
              <a:rPr lang="es-MX" sz="1500" b="1" dirty="0" smtClean="0">
                <a:solidFill>
                  <a:schemeClr val="accent1"/>
                </a:solidFill>
              </a:rPr>
              <a:t>modelos de educación abierta y a distancia</a:t>
            </a:r>
            <a:r>
              <a:rPr lang="es-MX" sz="1500" dirty="0" smtClean="0"/>
              <a:t>, y garantizar su pertinencia tecnológica y de contenidos.</a:t>
            </a:r>
          </a:p>
          <a:p>
            <a:pPr indent="19050" algn="just">
              <a:lnSpc>
                <a:spcPct val="110000"/>
              </a:lnSpc>
              <a:spcBef>
                <a:spcPts val="1200"/>
              </a:spcBef>
            </a:pPr>
            <a:r>
              <a:rPr lang="es-MX" sz="1500" b="1" dirty="0" smtClean="0"/>
              <a:t>Estrategia 3.7. </a:t>
            </a:r>
            <a:r>
              <a:rPr lang="es-MX" sz="1500" dirty="0" smtClean="0"/>
              <a:t>Intensificar y diversificar los programas para la </a:t>
            </a:r>
            <a:r>
              <a:rPr lang="es-MX" sz="1500" b="1" dirty="0" smtClean="0">
                <a:solidFill>
                  <a:schemeClr val="accent1"/>
                </a:solidFill>
              </a:rPr>
              <a:t>educación de las personas adultas </a:t>
            </a:r>
            <a:r>
              <a:rPr lang="es-MX" sz="1500" dirty="0" smtClean="0"/>
              <a:t>y la disminución del rezago educativo.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s-MX" sz="1500" b="1" dirty="0" smtClean="0"/>
              <a:t>Líneas de acción destacadas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_tradnl" sz="1500" b="1" dirty="0" smtClean="0"/>
              <a:t>	3.7.5. </a:t>
            </a:r>
            <a:r>
              <a:rPr lang="es-ES_tradnl" sz="1500" dirty="0" smtClean="0"/>
              <a:t>Llevar servicios educativos a centros de reclusión y readaptación social a través de </a:t>
            </a:r>
            <a:r>
              <a:rPr lang="es-ES_tradnl" sz="1500" b="1" dirty="0" smtClean="0">
                <a:solidFill>
                  <a:schemeClr val="accent1"/>
                </a:solidFill>
              </a:rPr>
              <a:t>modalidades abiertas y a distancia.</a:t>
            </a:r>
            <a:endParaRPr lang="es-MX" sz="1500" b="1" dirty="0" smtClean="0">
              <a:solidFill>
                <a:schemeClr val="accent1"/>
              </a:solidFill>
            </a:endParaRPr>
          </a:p>
          <a:p>
            <a:pPr marL="342900" indent="-342900" algn="just">
              <a:lnSpc>
                <a:spcPct val="110000"/>
              </a:lnSpc>
            </a:pPr>
            <a:r>
              <a:rPr lang="es-ES_tradnl" sz="1500" b="1" dirty="0" smtClean="0"/>
              <a:t>	3.7.9. </a:t>
            </a:r>
            <a:r>
              <a:rPr lang="es-ES_tradnl" sz="1500" dirty="0" smtClean="0"/>
              <a:t>Desarrollar el uso de las tecnologías para favorecer el acceso a la educación de las personas adultas y la </a:t>
            </a:r>
            <a:r>
              <a:rPr lang="es-ES_tradnl" sz="1500" b="1" dirty="0" smtClean="0">
                <a:solidFill>
                  <a:schemeClr val="accent1"/>
                </a:solidFill>
              </a:rPr>
              <a:t>adquisición de competencias digitales.</a:t>
            </a:r>
            <a:endParaRPr lang="es-MX" sz="1500" b="1" dirty="0" smtClean="0">
              <a:solidFill>
                <a:schemeClr val="accent1"/>
              </a:solidFill>
            </a:endParaRPr>
          </a:p>
          <a:p>
            <a:pPr marL="342900" lvl="0" indent="-342900" algn="just">
              <a:lnSpc>
                <a:spcPct val="110000"/>
              </a:lnSpc>
            </a:pPr>
            <a:endParaRPr lang="es-MX" sz="1500" dirty="0" smtClean="0"/>
          </a:p>
          <a:p>
            <a:pPr marL="342900" lvl="0" indent="-342900" algn="just">
              <a:lnSpc>
                <a:spcPct val="110000"/>
              </a:lnSpc>
            </a:pPr>
            <a:r>
              <a:rPr lang="es-MX" sz="1500" b="1" dirty="0" smtClean="0"/>
              <a:t>	</a:t>
            </a:r>
            <a:endParaRPr lang="es-MX" sz="15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908720"/>
            <a:ext cx="91440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El Programa Sectorial de Educación 2013-2018</a:t>
            </a:r>
            <a:endParaRPr lang="es-MX" sz="2000" b="1" dirty="0">
              <a:solidFill>
                <a:schemeClr val="tx1"/>
              </a:solidFill>
              <a:latin typeface="+mj-lt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275 Tabla"/>
          <p:cNvGraphicFramePr>
            <a:graphicFrameLocks noGrp="1"/>
          </p:cNvGraphicFramePr>
          <p:nvPr/>
        </p:nvGraphicFramePr>
        <p:xfrm>
          <a:off x="107504" y="44624"/>
          <a:ext cx="8964489" cy="6768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3848"/>
                <a:gridCol w="2520280"/>
                <a:gridCol w="3240361"/>
              </a:tblGrid>
              <a:tr h="67687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7575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575049" y="205880"/>
            <a:ext cx="252028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Constitución Política de los Estados Unidos Mexicanos</a:t>
            </a:r>
            <a:endParaRPr lang="es-MX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7057" y="836712"/>
            <a:ext cx="1872208" cy="300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Artículo 3º</a:t>
            </a:r>
            <a:endParaRPr lang="es-MX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Conector angular"/>
          <p:cNvCxnSpPr>
            <a:stCxn id="10" idx="1"/>
            <a:endCxn id="11" idx="1"/>
          </p:cNvCxnSpPr>
          <p:nvPr/>
        </p:nvCxnSpPr>
        <p:spPr>
          <a:xfrm rot="10800000" flipH="1" flipV="1">
            <a:off x="575049" y="457907"/>
            <a:ext cx="72008" cy="528821"/>
          </a:xfrm>
          <a:prstGeom prst="bentConnector3">
            <a:avLst>
              <a:gd name="adj1" fmla="val -3174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647057" y="3185592"/>
            <a:ext cx="1872208" cy="260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Artículo 26</a:t>
            </a:r>
            <a:endParaRPr lang="es-MX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20 Conector angular"/>
          <p:cNvCxnSpPr>
            <a:stCxn id="10" idx="1"/>
            <a:endCxn id="19" idx="1"/>
          </p:cNvCxnSpPr>
          <p:nvPr/>
        </p:nvCxnSpPr>
        <p:spPr>
          <a:xfrm rot="10800000" flipH="1" flipV="1">
            <a:off x="575049" y="457908"/>
            <a:ext cx="72008" cy="2858008"/>
          </a:xfrm>
          <a:prstGeom prst="bentConnector3">
            <a:avLst>
              <a:gd name="adj1" fmla="val -3174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47057" y="3545632"/>
            <a:ext cx="1872208" cy="260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Artículo 90 </a:t>
            </a:r>
            <a:endParaRPr lang="es-MX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27 Conector angular"/>
          <p:cNvCxnSpPr>
            <a:stCxn id="10" idx="1"/>
            <a:endCxn id="27" idx="1"/>
          </p:cNvCxnSpPr>
          <p:nvPr/>
        </p:nvCxnSpPr>
        <p:spPr>
          <a:xfrm rot="10800000" flipH="1" flipV="1">
            <a:off x="575049" y="457908"/>
            <a:ext cx="72008" cy="3218048"/>
          </a:xfrm>
          <a:prstGeom prst="bentConnector3">
            <a:avLst>
              <a:gd name="adj1" fmla="val -31746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1007097" y="1440160"/>
            <a:ext cx="169007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Ley General de Educación</a:t>
            </a:r>
            <a:endParaRPr lang="es-MX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007097" y="2708920"/>
            <a:ext cx="169007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Ley Orgánica del CONACyT</a:t>
            </a:r>
            <a:endParaRPr lang="es-MX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41 Conector angular"/>
          <p:cNvCxnSpPr>
            <a:stCxn id="11" idx="2"/>
            <a:endCxn id="37" idx="1"/>
          </p:cNvCxnSpPr>
          <p:nvPr/>
        </p:nvCxnSpPr>
        <p:spPr>
          <a:xfrm rot="5400000">
            <a:off x="419032" y="1724810"/>
            <a:ext cx="1752195" cy="576064"/>
          </a:xfrm>
          <a:prstGeom prst="bentConnector4">
            <a:avLst>
              <a:gd name="adj1" fmla="val 8442"/>
              <a:gd name="adj2" fmla="val 1396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1 Conector angular"/>
          <p:cNvCxnSpPr>
            <a:stCxn id="11" idx="2"/>
            <a:endCxn id="35" idx="1"/>
          </p:cNvCxnSpPr>
          <p:nvPr/>
        </p:nvCxnSpPr>
        <p:spPr>
          <a:xfrm rot="5400000">
            <a:off x="1053412" y="1090430"/>
            <a:ext cx="483435" cy="576064"/>
          </a:xfrm>
          <a:prstGeom prst="bentConnector4">
            <a:avLst>
              <a:gd name="adj1" fmla="val 31381"/>
              <a:gd name="adj2" fmla="val 1396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1367137" y="1899592"/>
            <a:ext cx="1296144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Acuerdo 243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Bases RVOE</a:t>
            </a:r>
            <a:endParaRPr lang="es-MX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54 Conector angular"/>
          <p:cNvCxnSpPr>
            <a:stCxn id="35" idx="2"/>
            <a:endCxn id="54" idx="1"/>
          </p:cNvCxnSpPr>
          <p:nvPr/>
        </p:nvCxnSpPr>
        <p:spPr>
          <a:xfrm rot="5400000">
            <a:off x="1476775" y="1690563"/>
            <a:ext cx="265720" cy="484995"/>
          </a:xfrm>
          <a:prstGeom prst="bentConnector4">
            <a:avLst>
              <a:gd name="adj1" fmla="val 18702"/>
              <a:gd name="adj2" fmla="val 14713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1367137" y="2304256"/>
            <a:ext cx="1296144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Acuerdo 279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Trámites RVOE</a:t>
            </a:r>
            <a:endParaRPr lang="es-MX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54 Conector angular"/>
          <p:cNvCxnSpPr>
            <a:stCxn id="35" idx="2"/>
            <a:endCxn id="60" idx="1"/>
          </p:cNvCxnSpPr>
          <p:nvPr/>
        </p:nvCxnSpPr>
        <p:spPr>
          <a:xfrm rot="5400000">
            <a:off x="1274443" y="1892895"/>
            <a:ext cx="670384" cy="484995"/>
          </a:xfrm>
          <a:prstGeom prst="bentConnector4">
            <a:avLst>
              <a:gd name="adj1" fmla="val 7758"/>
              <a:gd name="adj2" fmla="val 14713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"/>
          <p:cNvSpPr/>
          <p:nvPr/>
        </p:nvSpPr>
        <p:spPr>
          <a:xfrm>
            <a:off x="3671393" y="4680520"/>
            <a:ext cx="1800200" cy="432048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Nacional de Desarrollo</a:t>
            </a:r>
          </a:p>
        </p:txBody>
      </p:sp>
      <p:sp>
        <p:nvSpPr>
          <p:cNvPr id="95" name="94 Rectángulo"/>
          <p:cNvSpPr/>
          <p:nvPr/>
        </p:nvSpPr>
        <p:spPr>
          <a:xfrm>
            <a:off x="1007097" y="3933056"/>
            <a:ext cx="147600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Ley Orgánica de la APF</a:t>
            </a:r>
            <a:endParaRPr lang="es-MX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41 Conector angular"/>
          <p:cNvCxnSpPr>
            <a:stCxn id="27" idx="2"/>
            <a:endCxn id="95" idx="1"/>
          </p:cNvCxnSpPr>
          <p:nvPr/>
        </p:nvCxnSpPr>
        <p:spPr>
          <a:xfrm rot="5400000">
            <a:off x="1141731" y="3671646"/>
            <a:ext cx="306796" cy="576064"/>
          </a:xfrm>
          <a:prstGeom prst="bentConnector4">
            <a:avLst>
              <a:gd name="adj1" fmla="val 20661"/>
              <a:gd name="adj2" fmla="val 13968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"/>
          <p:cNvSpPr/>
          <p:nvPr/>
        </p:nvSpPr>
        <p:spPr>
          <a:xfrm>
            <a:off x="3743401" y="2880320"/>
            <a:ext cx="1728192" cy="648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Fundamentos sobre calidad educativa en la modalidad no escolarizada</a:t>
            </a:r>
          </a:p>
        </p:txBody>
      </p:sp>
      <p:sp>
        <p:nvSpPr>
          <p:cNvPr id="139" name="138 Rectángulo"/>
          <p:cNvSpPr/>
          <p:nvPr/>
        </p:nvSpPr>
        <p:spPr>
          <a:xfrm>
            <a:off x="3743401" y="3600400"/>
            <a:ext cx="1728192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Marco de Referencia para la evaluación y seguimiento de programas de posgrado en las modalidades a distancia y mixta</a:t>
            </a:r>
          </a:p>
        </p:txBody>
      </p:sp>
      <p:sp>
        <p:nvSpPr>
          <p:cNvPr id="156" name="155 Rectángulo"/>
          <p:cNvSpPr/>
          <p:nvPr/>
        </p:nvSpPr>
        <p:spPr>
          <a:xfrm>
            <a:off x="3671393" y="5256584"/>
            <a:ext cx="1800200" cy="432048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Sectorial de Educación</a:t>
            </a:r>
          </a:p>
        </p:txBody>
      </p:sp>
      <p:sp>
        <p:nvSpPr>
          <p:cNvPr id="175" name="174 Rectángulo"/>
          <p:cNvSpPr/>
          <p:nvPr/>
        </p:nvSpPr>
        <p:spPr>
          <a:xfrm>
            <a:off x="3671394" y="5832648"/>
            <a:ext cx="1800198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SEP</a:t>
            </a:r>
          </a:p>
        </p:txBody>
      </p:sp>
      <p:sp>
        <p:nvSpPr>
          <p:cNvPr id="194" name="193 Rectángulo"/>
          <p:cNvSpPr/>
          <p:nvPr/>
        </p:nvSpPr>
        <p:spPr>
          <a:xfrm>
            <a:off x="3671393" y="1728192"/>
            <a:ext cx="1800199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CONACyT</a:t>
            </a:r>
          </a:p>
        </p:txBody>
      </p:sp>
      <p:sp>
        <p:nvSpPr>
          <p:cNvPr id="255" name="254 Rectángulo"/>
          <p:cNvSpPr/>
          <p:nvPr/>
        </p:nvSpPr>
        <p:spPr>
          <a:xfrm>
            <a:off x="5975649" y="1080120"/>
            <a:ext cx="1440160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IES públicas y privadas</a:t>
            </a:r>
          </a:p>
        </p:txBody>
      </p:sp>
      <p:sp>
        <p:nvSpPr>
          <p:cNvPr id="256" name="255 Rectángulo"/>
          <p:cNvSpPr/>
          <p:nvPr/>
        </p:nvSpPr>
        <p:spPr>
          <a:xfrm>
            <a:off x="6335689" y="1800200"/>
            <a:ext cx="172819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ANUIES</a:t>
            </a:r>
          </a:p>
        </p:txBody>
      </p:sp>
      <p:sp>
        <p:nvSpPr>
          <p:cNvPr id="257" name="256 Rectángulo"/>
          <p:cNvSpPr/>
          <p:nvPr/>
        </p:nvSpPr>
        <p:spPr>
          <a:xfrm>
            <a:off x="3671393" y="2304256"/>
            <a:ext cx="1800200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Programa Nacional de Posgrados de Calidad</a:t>
            </a:r>
          </a:p>
        </p:txBody>
      </p:sp>
      <p:cxnSp>
        <p:nvCxnSpPr>
          <p:cNvPr id="260" name="41 Conector angular"/>
          <p:cNvCxnSpPr>
            <a:stCxn id="257" idx="2"/>
            <a:endCxn id="133" idx="1"/>
          </p:cNvCxnSpPr>
          <p:nvPr/>
        </p:nvCxnSpPr>
        <p:spPr>
          <a:xfrm rot="5400000">
            <a:off x="3923421" y="2556284"/>
            <a:ext cx="468052" cy="828092"/>
          </a:xfrm>
          <a:prstGeom prst="bentConnector4">
            <a:avLst>
              <a:gd name="adj1" fmla="val 15385"/>
              <a:gd name="adj2" fmla="val 12760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41 Conector angular"/>
          <p:cNvCxnSpPr>
            <a:stCxn id="257" idx="2"/>
            <a:endCxn id="139" idx="1"/>
          </p:cNvCxnSpPr>
          <p:nvPr/>
        </p:nvCxnSpPr>
        <p:spPr>
          <a:xfrm rot="5400000">
            <a:off x="3491373" y="2988332"/>
            <a:ext cx="1332148" cy="828092"/>
          </a:xfrm>
          <a:prstGeom prst="bentConnector4">
            <a:avLst>
              <a:gd name="adj1" fmla="val 4771"/>
              <a:gd name="adj2" fmla="val 12760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41 Conector angular"/>
          <p:cNvCxnSpPr>
            <a:stCxn id="255" idx="2"/>
            <a:endCxn id="256" idx="1"/>
          </p:cNvCxnSpPr>
          <p:nvPr/>
        </p:nvCxnSpPr>
        <p:spPr>
          <a:xfrm rot="5400000">
            <a:off x="6263681" y="1584176"/>
            <a:ext cx="504056" cy="360040"/>
          </a:xfrm>
          <a:prstGeom prst="bentConnector4">
            <a:avLst>
              <a:gd name="adj1" fmla="val 28571"/>
              <a:gd name="adj2" fmla="val 16349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279 Rectángulo"/>
          <p:cNvSpPr/>
          <p:nvPr/>
        </p:nvSpPr>
        <p:spPr>
          <a:xfrm>
            <a:off x="6335688" y="2492896"/>
            <a:ext cx="1728193" cy="792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Maestro de Educación Superior Abierta y a Distancia</a:t>
            </a:r>
          </a:p>
        </p:txBody>
      </p:sp>
      <p:sp>
        <p:nvSpPr>
          <p:cNvPr id="281" name="280 Rectángulo"/>
          <p:cNvSpPr/>
          <p:nvPr/>
        </p:nvSpPr>
        <p:spPr>
          <a:xfrm>
            <a:off x="6335688" y="3501008"/>
            <a:ext cx="1728193" cy="1296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Lineamientos para la construcción de la normatividad institucional de educación superior en modalidades alternativas</a:t>
            </a:r>
          </a:p>
        </p:txBody>
      </p:sp>
      <p:cxnSp>
        <p:nvCxnSpPr>
          <p:cNvPr id="282" name="41 Conector angular"/>
          <p:cNvCxnSpPr>
            <a:stCxn id="256" idx="2"/>
            <a:endCxn id="280" idx="1"/>
          </p:cNvCxnSpPr>
          <p:nvPr/>
        </p:nvCxnSpPr>
        <p:spPr>
          <a:xfrm rot="5400000">
            <a:off x="6439391" y="2128546"/>
            <a:ext cx="656692" cy="864097"/>
          </a:xfrm>
          <a:prstGeom prst="bentConnector4">
            <a:avLst>
              <a:gd name="adj1" fmla="val 19846"/>
              <a:gd name="adj2" fmla="val 12645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41 Conector angular"/>
          <p:cNvCxnSpPr>
            <a:stCxn id="256" idx="2"/>
            <a:endCxn id="281" idx="1"/>
          </p:cNvCxnSpPr>
          <p:nvPr/>
        </p:nvCxnSpPr>
        <p:spPr>
          <a:xfrm rot="5400000">
            <a:off x="5809321" y="2758616"/>
            <a:ext cx="1916832" cy="864097"/>
          </a:xfrm>
          <a:prstGeom prst="bentConnector4">
            <a:avLst>
              <a:gd name="adj1" fmla="val 7075"/>
              <a:gd name="adj2" fmla="val 12645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62 Grupo"/>
          <p:cNvGrpSpPr/>
          <p:nvPr/>
        </p:nvGrpSpPr>
        <p:grpSpPr>
          <a:xfrm>
            <a:off x="3419872" y="116632"/>
            <a:ext cx="2304256" cy="1080120"/>
            <a:chOff x="6084168" y="4365104"/>
            <a:chExt cx="2304256" cy="1080120"/>
          </a:xfrm>
          <a:solidFill>
            <a:schemeClr val="bg1"/>
          </a:solidFill>
        </p:grpSpPr>
        <p:sp>
          <p:nvSpPr>
            <p:cNvPr id="295" name="294 Rectángulo"/>
            <p:cNvSpPr/>
            <p:nvPr/>
          </p:nvSpPr>
          <p:spPr>
            <a:xfrm>
              <a:off x="6084168" y="4365104"/>
              <a:ext cx="2304256" cy="108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72000" rIns="54000" bIns="72000" rtlCol="0" anchor="t"/>
            <a:lstStyle/>
            <a:p>
              <a:pPr algn="ctr"/>
              <a:r>
                <a:rPr lang="es-MX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Descripción</a:t>
              </a:r>
              <a:endParaRPr lang="es-MX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293 Rectángulo"/>
            <p:cNvSpPr/>
            <p:nvPr/>
          </p:nvSpPr>
          <p:spPr>
            <a:xfrm>
              <a:off x="6191672" y="5085184"/>
              <a:ext cx="360040" cy="2880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180000" rIns="54000" bIns="180000" rtlCol="0" anchor="ctr"/>
            <a:lstStyle/>
            <a:p>
              <a:pPr algn="ctr"/>
              <a:endParaRPr lang="es-MX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295 Rectángulo"/>
            <p:cNvSpPr/>
            <p:nvPr/>
          </p:nvSpPr>
          <p:spPr>
            <a:xfrm>
              <a:off x="6623720" y="5065096"/>
              <a:ext cx="1764704" cy="288032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180000" rIns="54000" bIns="180000" rtlCol="0" anchor="ctr"/>
            <a:lstStyle/>
            <a:p>
              <a:r>
                <a:rPr lang="es-MX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Lineamientos, planes o ejes de acción</a:t>
              </a:r>
              <a:endParaRPr lang="es-MX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" name="296 Rectángulo"/>
            <p:cNvSpPr/>
            <p:nvPr/>
          </p:nvSpPr>
          <p:spPr>
            <a:xfrm>
              <a:off x="6191672" y="4705056"/>
              <a:ext cx="360040" cy="288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180000" rIns="54000" bIns="180000" rtlCol="0" anchor="ctr"/>
            <a:lstStyle/>
            <a:p>
              <a:pPr algn="ctr"/>
              <a:endParaRPr lang="es-MX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" name="297 Rectángulo"/>
            <p:cNvSpPr/>
            <p:nvPr/>
          </p:nvSpPr>
          <p:spPr>
            <a:xfrm>
              <a:off x="6623720" y="4684968"/>
              <a:ext cx="1764704" cy="288032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180000" rIns="54000" bIns="180000" rtlCol="0" anchor="ctr"/>
            <a:lstStyle/>
            <a:p>
              <a:r>
                <a:rPr lang="es-MX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Elementos normativos de observancia obligatoria</a:t>
              </a:r>
              <a:endParaRPr lang="es-MX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36 Rectángulo"/>
          <p:cNvSpPr/>
          <p:nvPr/>
        </p:nvSpPr>
        <p:spPr>
          <a:xfrm>
            <a:off x="7631833" y="1008112"/>
            <a:ext cx="1152128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Normatividades institucionales</a:t>
            </a:r>
            <a:endParaRPr lang="es-MX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41 Conector angular"/>
          <p:cNvCxnSpPr>
            <a:stCxn id="281" idx="3"/>
            <a:endCxn id="70" idx="2"/>
          </p:cNvCxnSpPr>
          <p:nvPr/>
        </p:nvCxnSpPr>
        <p:spPr>
          <a:xfrm flipV="1">
            <a:off x="8063881" y="1584112"/>
            <a:ext cx="144016" cy="256496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41 Conector angular"/>
          <p:cNvCxnSpPr>
            <a:stCxn id="11" idx="2"/>
            <a:endCxn id="255" idx="1"/>
          </p:cNvCxnSpPr>
          <p:nvPr/>
        </p:nvCxnSpPr>
        <p:spPr>
          <a:xfrm rot="16200000" flipH="1">
            <a:off x="3699706" y="-979800"/>
            <a:ext cx="159399" cy="439248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137 Conector recto"/>
          <p:cNvCxnSpPr>
            <a:stCxn id="255" idx="3"/>
            <a:endCxn id="70" idx="1"/>
          </p:cNvCxnSpPr>
          <p:nvPr/>
        </p:nvCxnSpPr>
        <p:spPr>
          <a:xfrm flipV="1">
            <a:off x="7415809" y="1296112"/>
            <a:ext cx="216024" cy="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74 Rectángulo"/>
          <p:cNvSpPr/>
          <p:nvPr/>
        </p:nvSpPr>
        <p:spPr>
          <a:xfrm>
            <a:off x="6335689" y="5828880"/>
            <a:ext cx="1728192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COPAES</a:t>
            </a:r>
          </a:p>
        </p:txBody>
      </p:sp>
      <p:sp>
        <p:nvSpPr>
          <p:cNvPr id="73" name="64 Rectángulo"/>
          <p:cNvSpPr/>
          <p:nvPr/>
        </p:nvSpPr>
        <p:spPr>
          <a:xfrm>
            <a:off x="7343801" y="6332936"/>
            <a:ext cx="1296144" cy="43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180000" rIns="54000" bIns="180000"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Organismos Acreditadores</a:t>
            </a:r>
          </a:p>
        </p:txBody>
      </p:sp>
      <p:cxnSp>
        <p:nvCxnSpPr>
          <p:cNvPr id="98" name="41 Conector angular"/>
          <p:cNvCxnSpPr>
            <a:stCxn id="67" idx="2"/>
            <a:endCxn id="73" idx="1"/>
          </p:cNvCxnSpPr>
          <p:nvPr/>
        </p:nvCxnSpPr>
        <p:spPr>
          <a:xfrm rot="16200000" flipH="1">
            <a:off x="7127777" y="6332936"/>
            <a:ext cx="288032" cy="1440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41 Conector angular"/>
          <p:cNvCxnSpPr>
            <a:stCxn id="73" idx="3"/>
            <a:endCxn id="255" idx="0"/>
          </p:cNvCxnSpPr>
          <p:nvPr/>
        </p:nvCxnSpPr>
        <p:spPr>
          <a:xfrm flipH="1" flipV="1">
            <a:off x="6695729" y="1080120"/>
            <a:ext cx="1944216" cy="5468840"/>
          </a:xfrm>
          <a:prstGeom prst="bentConnector4">
            <a:avLst>
              <a:gd name="adj1" fmla="val -11758"/>
              <a:gd name="adj2" fmla="val 10418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41 Conector angular"/>
          <p:cNvCxnSpPr>
            <a:stCxn id="54" idx="3"/>
            <a:endCxn id="255" idx="1"/>
          </p:cNvCxnSpPr>
          <p:nvPr/>
        </p:nvCxnSpPr>
        <p:spPr>
          <a:xfrm flipV="1">
            <a:off x="2663281" y="1296144"/>
            <a:ext cx="3312368" cy="769776"/>
          </a:xfrm>
          <a:prstGeom prst="bentConnector3">
            <a:avLst>
              <a:gd name="adj1" fmla="val 859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41 Conector angular"/>
          <p:cNvCxnSpPr>
            <a:stCxn id="60" idx="3"/>
            <a:endCxn id="255" idx="1"/>
          </p:cNvCxnSpPr>
          <p:nvPr/>
        </p:nvCxnSpPr>
        <p:spPr>
          <a:xfrm flipV="1">
            <a:off x="2663281" y="1296144"/>
            <a:ext cx="3312368" cy="1174440"/>
          </a:xfrm>
          <a:prstGeom prst="bentConnector3">
            <a:avLst>
              <a:gd name="adj1" fmla="val 88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37 Conector recto"/>
          <p:cNvCxnSpPr>
            <a:stCxn id="194" idx="2"/>
            <a:endCxn id="257" idx="0"/>
          </p:cNvCxnSpPr>
          <p:nvPr/>
        </p:nvCxnSpPr>
        <p:spPr>
          <a:xfrm>
            <a:off x="4571493" y="2160240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41 Conector angular"/>
          <p:cNvCxnSpPr>
            <a:stCxn id="37" idx="3"/>
            <a:endCxn id="194" idx="1"/>
          </p:cNvCxnSpPr>
          <p:nvPr/>
        </p:nvCxnSpPr>
        <p:spPr>
          <a:xfrm flipV="1">
            <a:off x="2697167" y="1944216"/>
            <a:ext cx="974226" cy="94472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137 Conector recto"/>
          <p:cNvCxnSpPr>
            <a:stCxn id="64" idx="2"/>
            <a:endCxn id="156" idx="0"/>
          </p:cNvCxnSpPr>
          <p:nvPr/>
        </p:nvCxnSpPr>
        <p:spPr>
          <a:xfrm>
            <a:off x="4571493" y="5112568"/>
            <a:ext cx="0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225 Conector recto"/>
          <p:cNvCxnSpPr>
            <a:stCxn id="175" idx="3"/>
            <a:endCxn id="67" idx="1"/>
          </p:cNvCxnSpPr>
          <p:nvPr/>
        </p:nvCxnSpPr>
        <p:spPr>
          <a:xfrm flipV="1">
            <a:off x="5471592" y="6044904"/>
            <a:ext cx="864097" cy="3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2"/>
          <p:cNvSpPr txBox="1"/>
          <p:nvPr/>
        </p:nvSpPr>
        <p:spPr>
          <a:xfrm>
            <a:off x="217612" y="6381328"/>
            <a:ext cx="6444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900" b="1" dirty="0"/>
              <a:t>Fuente:</a:t>
            </a:r>
            <a:r>
              <a:rPr lang="es-MX" sz="900" dirty="0"/>
              <a:t> </a:t>
            </a:r>
            <a:r>
              <a:rPr lang="es-MX" sz="900" dirty="0" smtClean="0"/>
              <a:t>Zubieta et al. (2014) </a:t>
            </a:r>
            <a:r>
              <a:rPr lang="es-ES_tradnl" sz="900" b="1" dirty="0" smtClean="0"/>
              <a:t>Leyes, Normas y Reglamentos que regulan la Educación Superior a Distancia y en Línea en América Latina y el Caribe. Capítulo México. </a:t>
            </a:r>
            <a:r>
              <a:rPr lang="es-MX" sz="900" dirty="0" smtClean="0">
                <a:hlinkClick r:id="rId2"/>
              </a:rPr>
              <a:t>http://www.caled-ead.org/publicaciones/libros-caled</a:t>
            </a:r>
            <a:r>
              <a:rPr lang="es-MX" sz="900" dirty="0" smtClean="0"/>
              <a:t> </a:t>
            </a:r>
            <a:endParaRPr lang="es-ES" sz="900" dirty="0"/>
          </a:p>
        </p:txBody>
      </p:sp>
      <p:cxnSp>
        <p:nvCxnSpPr>
          <p:cNvPr id="85" name="41 Conector angular"/>
          <p:cNvCxnSpPr>
            <a:stCxn id="19" idx="3"/>
            <a:endCxn id="64" idx="1"/>
          </p:cNvCxnSpPr>
          <p:nvPr/>
        </p:nvCxnSpPr>
        <p:spPr>
          <a:xfrm>
            <a:off x="2519265" y="3315916"/>
            <a:ext cx="1152128" cy="1580628"/>
          </a:xfrm>
          <a:prstGeom prst="bentConnector3">
            <a:avLst>
              <a:gd name="adj1" fmla="val 574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41 Conector angular"/>
          <p:cNvCxnSpPr>
            <a:stCxn id="95" idx="3"/>
            <a:endCxn id="175" idx="1"/>
          </p:cNvCxnSpPr>
          <p:nvPr/>
        </p:nvCxnSpPr>
        <p:spPr>
          <a:xfrm>
            <a:off x="2483097" y="4113076"/>
            <a:ext cx="1188297" cy="1935596"/>
          </a:xfrm>
          <a:prstGeom prst="bentConnector3">
            <a:avLst>
              <a:gd name="adj1" fmla="val 4038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117 Grupo"/>
          <p:cNvGrpSpPr/>
          <p:nvPr/>
        </p:nvGrpSpPr>
        <p:grpSpPr>
          <a:xfrm>
            <a:off x="240036" y="4502869"/>
            <a:ext cx="2603772" cy="1806451"/>
            <a:chOff x="219228" y="4437112"/>
            <a:chExt cx="2603772" cy="18064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19228" y="4437112"/>
              <a:ext cx="1275478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547664" y="4443563"/>
              <a:ext cx="1275336" cy="180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5807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6" name="5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0" y="908720"/>
            <a:ext cx="914400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marR="0" lvl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Comparativo </a:t>
            </a: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</p:nvPr>
        </p:nvGraphicFramePr>
        <p:xfrm>
          <a:off x="179513" y="1412776"/>
          <a:ext cx="8784975" cy="49834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656183"/>
                <a:gridCol w="71287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Componentes (BID)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Propuestas del PND y el PSE 2013-2018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Infraestructura</a:t>
                      </a:r>
                    </a:p>
                    <a:p>
                      <a:r>
                        <a:rPr lang="es-MX" sz="1100" dirty="0" smtClean="0"/>
                        <a:t>Física, equipamiento,</a:t>
                      </a:r>
                      <a:r>
                        <a:rPr lang="es-MX" sz="1100" baseline="0" dirty="0" smtClean="0"/>
                        <a:t> conectividad, soporte técnico</a:t>
                      </a:r>
                      <a:endParaRPr lang="es-MX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PND - ET1.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Diseñar e impulsar […]</a:t>
                      </a:r>
                      <a:r>
                        <a:rPr lang="es-MX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la puesta en marcha de actividades dirigidas a la creación y fortalecimiento de la infraestructura tecnológica adecuada para el aprendizaje a través de plataformas digitales. </a:t>
                      </a:r>
                    </a:p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PSE - 2.6.3.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Llevar a cabo e impulsar las inversiones en las plataformas tecnológicas que requiere la educación en línea.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8640"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Contenidos</a:t>
                      </a:r>
                    </a:p>
                    <a:p>
                      <a:r>
                        <a:rPr lang="es-MX" sz="1100" dirty="0" smtClean="0"/>
                        <a:t>Currículo,</a:t>
                      </a:r>
                      <a:r>
                        <a:rPr lang="es-MX" sz="1100" baseline="0" dirty="0" smtClean="0"/>
                        <a:t> recursos educativos digitales, plataformas, servicios</a:t>
                      </a:r>
                      <a:endParaRPr lang="es-MX" sz="11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PND - 3.1.4.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Promover la incorporación de las nuevas tecnologías de la información y comunicación en el proceso de enseñanza-aprendizaje. </a:t>
                      </a:r>
                    </a:p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PND - 3.2.3.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Ampliar la oferta educativa de las diferentes modalidades, incluyendo la mixta y la no escolarizada. </a:t>
                      </a:r>
                    </a:p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PSE - 2.6.1.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Impulsar el desarrollo de la oferta de educación abierta y en línea, tanto para programas completos como para asignaturas específicas.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180"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Personas</a:t>
                      </a:r>
                    </a:p>
                    <a:p>
                      <a:r>
                        <a:rPr lang="es-MX" sz="1100" dirty="0" smtClean="0"/>
                        <a:t>Formación docente, competencias TIC, apoyo técnico</a:t>
                      </a:r>
                      <a:endParaRPr lang="es-MX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PSE - 2.6.6.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Promover la investigación colegiada y multidisciplinaria del uso y desarrollo de tecnologías aplicadas a la educación. </a:t>
                      </a:r>
                    </a:p>
                    <a:p>
                      <a:pPr algn="just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PSE - 3.7.9.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Desarrollar el uso de las tecnologías para favorecer el acceso a la educación de las personas adultas y la adquisición de competencias digitales.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568"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Procesos</a:t>
                      </a:r>
                    </a:p>
                    <a:p>
                      <a:r>
                        <a:rPr lang="es-MX" sz="1100" dirty="0" smtClean="0"/>
                        <a:t>Planificación,</a:t>
                      </a:r>
                      <a:r>
                        <a:rPr lang="es-MX" sz="1100" baseline="0" dirty="0" smtClean="0"/>
                        <a:t> </a:t>
                      </a:r>
                      <a:r>
                        <a:rPr lang="es-MX" sz="1100" dirty="0" smtClean="0"/>
                        <a:t>presupuesto, comunicaciones</a:t>
                      </a:r>
                      <a:endParaRPr lang="es-MX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100" b="1" dirty="0" smtClean="0">
                          <a:solidFill>
                            <a:schemeClr val="tx1"/>
                          </a:solidFill>
                        </a:rPr>
                        <a:t>PND - ET1.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Ampliar y mejorar la colaboración y coordinación entre todas las instancias de gobierno, para llevar educación técnica y superior en diversas modalidades a localidades sin oferta educativa de este tipo y a zonas geográficas de alta y muy alta marginación.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 - 2.6.5.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Impulsar la normatividad pertinente para que la educación abierta y a distancia provea servicios y apoyos a estudiantes y docentes.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 - 2.6.7.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Instrumentar una estrategia de seguimiento y evaluación de los resultados de los programas académicos en operación en modalidades no escolarizada y mixta.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 - 2.6.9.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Establecer criterios de aplicación general que faciliten el desarrollo de unidades de aprendizaje en línea.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MX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PSE - 3.1.7.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Impulsar nuevos modelos de educación abierta y a distancia, y garantizar su pertinencia tecnológica y de contenidos.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Marcador de contenido"/>
          <p:cNvSpPr txBox="1">
            <a:spLocks/>
          </p:cNvSpPr>
          <p:nvPr/>
        </p:nvSpPr>
        <p:spPr>
          <a:xfrm>
            <a:off x="2843808" y="4941168"/>
            <a:ext cx="59046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r">
              <a:spcAft>
                <a:spcPts val="400"/>
              </a:spcAft>
              <a:defRPr/>
            </a:pPr>
            <a:r>
              <a:rPr lang="es-ES_tradnl" sz="1200" dirty="0" smtClean="0"/>
              <a:t>ANUIES, sobre las atribuciones de las Instituciones de Educación Superior</a:t>
            </a:r>
          </a:p>
          <a:p>
            <a:pPr lvl="0" algn="r">
              <a:spcAft>
                <a:spcPts val="400"/>
              </a:spcAft>
              <a:defRPr/>
            </a:pPr>
            <a:r>
              <a:rPr lang="es-ES_tradnl" sz="1200" i="1" dirty="0" smtClean="0"/>
              <a:t>Plan Maestro de Educación Superior Abierta y a Distancia-Líneas estratégicas para su desarrollo</a:t>
            </a:r>
            <a:endParaRPr lang="es-ES_tradnl" sz="1200" dirty="0" smtClean="0"/>
          </a:p>
          <a:p>
            <a:pPr lvl="0" algn="r">
              <a:spcAft>
                <a:spcPts val="400"/>
              </a:spcAft>
              <a:defRPr/>
            </a:pPr>
            <a:r>
              <a:rPr lang="es-ES_tradnl" sz="1200" dirty="0" smtClean="0"/>
              <a:t>2001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868" name="Picture 4" descr="http://www.uach.mx/noticias/2009/05/28/anu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1818267" cy="2016224"/>
          </a:xfrm>
          <a:prstGeom prst="rect">
            <a:avLst/>
          </a:prstGeom>
          <a:noFill/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2771800" y="3068960"/>
            <a:ext cx="5976664" cy="201622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s-MX" sz="1500" i="1" dirty="0" smtClean="0"/>
              <a:t>“Analizar y, en su caso, proponer modificaciones a la normativa institucional para facilitar el desarrollo de la modalidad abierta y a distancia revisando especialmente lo relacionado con la duración de los estudios, la permanencia de los estudiantes en los programas, los procesos administrativos y de control escolar así como los procedimientos y requisitos para el ingreso y la titulación.”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908720"/>
            <a:ext cx="914400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L="176213" marR="0"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Gill Sans MT" pitchFamily="34" charset="0"/>
                <a:cs typeface="David" pitchFamily="34" charset="-79"/>
              </a:defRPr>
            </a:lvl1pPr>
          </a:lstStyle>
          <a:p>
            <a:r>
              <a:rPr lang="es-MX" sz="2000" b="1" dirty="0">
                <a:latin typeface="+mj-lt"/>
              </a:rPr>
              <a:t>¿Quién más emite políticas para la </a:t>
            </a:r>
            <a:r>
              <a:rPr lang="es-MX" sz="2000" b="1" dirty="0" err="1">
                <a:latin typeface="+mj-lt"/>
              </a:rPr>
              <a:t>ESaD</a:t>
            </a:r>
            <a:r>
              <a:rPr lang="es-MX" sz="2000" b="1" dirty="0">
                <a:latin typeface="+mj-lt"/>
              </a:rPr>
              <a:t> y las TIC?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6" name="5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363272" cy="468052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_tradnl" sz="1500" dirty="0" smtClean="0"/>
              <a:t>En 2000, la ANUIES propuso los </a:t>
            </a:r>
            <a:r>
              <a:rPr lang="es-ES_tradnl" sz="1500" b="1" i="1" dirty="0" smtClean="0"/>
              <a:t>Lineamientos para la construcción de la normatividad institucional de educación superior en modalidades alternativas</a:t>
            </a:r>
            <a:r>
              <a:rPr lang="es-ES_tradnl" sz="1500" dirty="0" smtClean="0"/>
              <a:t>, estableciendo bases para que las IES generaran instrumentos normativos propios y específicos para la educación a distancia.</a:t>
            </a:r>
          </a:p>
          <a:p>
            <a:pPr algn="just">
              <a:lnSpc>
                <a:spcPct val="120000"/>
              </a:lnSpc>
            </a:pPr>
            <a:endParaRPr lang="es-ES_tradnl" sz="900" dirty="0" smtClean="0"/>
          </a:p>
          <a:p>
            <a:pPr algn="just">
              <a:lnSpc>
                <a:spcPct val="120000"/>
              </a:lnSpc>
            </a:pPr>
            <a:r>
              <a:rPr lang="es-ES_tradnl" sz="1500" dirty="0" smtClean="0"/>
              <a:t>Los criterios propuestos respondían a los siguientes rubros: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Disposiciones generales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De los planes y programas de estudio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De los derechos y obligaciones de los alumnos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Del personal académico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Tránsito entre modalidades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Evaluación y acreditación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Servicio social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Titulación</a:t>
            </a:r>
            <a:endParaRPr lang="es-MX" sz="1500" dirty="0" smtClean="0"/>
          </a:p>
          <a:p>
            <a:pPr marL="1084263" lvl="1" indent="-477838">
              <a:lnSpc>
                <a:spcPct val="120000"/>
              </a:lnSpc>
              <a:spcBef>
                <a:spcPts val="200"/>
              </a:spcBef>
              <a:buFont typeface="+mj-lt"/>
              <a:buAutoNum type="romanUcPeriod"/>
            </a:pPr>
            <a:r>
              <a:rPr lang="es-ES_tradnl" sz="1500" dirty="0" smtClean="0"/>
              <a:t>Propiedad intelectual</a:t>
            </a:r>
            <a:endParaRPr lang="es-MX" sz="1500" dirty="0" smtClean="0"/>
          </a:p>
          <a:p>
            <a:pPr algn="just">
              <a:lnSpc>
                <a:spcPct val="120000"/>
              </a:lnSpc>
            </a:pPr>
            <a:endParaRPr lang="es-MX" sz="15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908720"/>
            <a:ext cx="914400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marL="176213" marR="0"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Gill Sans MT" pitchFamily="34" charset="0"/>
                <a:cs typeface="David" pitchFamily="34" charset="-79"/>
              </a:defRPr>
            </a:lvl1pPr>
          </a:lstStyle>
          <a:p>
            <a:r>
              <a:rPr lang="es-MX" sz="2000" b="1" dirty="0" smtClean="0">
                <a:latin typeface="+mj-lt"/>
              </a:rPr>
              <a:t>Lineamientos ANUIES</a:t>
            </a:r>
            <a:endParaRPr lang="es-MX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6" name="5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0" y="908720"/>
            <a:ext cx="914400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ECOESAD: </a:t>
            </a:r>
            <a:r>
              <a:rPr lang="es-MX" sz="2000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Una </a:t>
            </a:r>
            <a:r>
              <a:rPr lang="es-MX" sz="2000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apuesta para la integración </a:t>
            </a:r>
            <a:r>
              <a:rPr lang="es-MX" sz="2000" dirty="0" smtClean="0">
                <a:solidFill>
                  <a:schemeClr val="tx1"/>
                </a:solidFill>
                <a:latin typeface="+mj-lt"/>
                <a:cs typeface="David" pitchFamily="34" charset="-79"/>
              </a:rPr>
              <a:t>de esfuerzos</a:t>
            </a:r>
            <a:endParaRPr lang="es-MX" sz="2000" dirty="0">
              <a:solidFill>
                <a:schemeClr val="tx1"/>
              </a:solidFill>
              <a:latin typeface="+mj-lt"/>
              <a:cs typeface="David" pitchFamily="34" charset="-79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4690864" cy="3888432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s-MX" sz="1600" dirty="0" smtClean="0"/>
              <a:t>Se crea en 2007 como un </a:t>
            </a:r>
            <a:r>
              <a:rPr lang="es-MX" sz="1600" b="1" i="1" dirty="0"/>
              <a:t>C</a:t>
            </a:r>
            <a:r>
              <a:rPr lang="es-MX" sz="1600" b="1" i="1" dirty="0" smtClean="0"/>
              <a:t>onsorcio </a:t>
            </a:r>
            <a:r>
              <a:rPr lang="es-MX" sz="1600" b="1" i="1" dirty="0" smtClean="0"/>
              <a:t>de Universidades Públicas para la Educación sin </a:t>
            </a:r>
            <a:r>
              <a:rPr lang="es-MX" sz="1600" b="1" i="1" dirty="0" smtClean="0"/>
              <a:t>Distancia</a:t>
            </a:r>
            <a:r>
              <a:rPr lang="es-MX" sz="1600" i="1" dirty="0" smtClean="0"/>
              <a:t> </a:t>
            </a:r>
            <a:r>
              <a:rPr lang="es-MX" sz="1600" i="1" dirty="0" smtClean="0"/>
              <a:t>que consideran a la educación como un derecho social y una obligación del Estado </a:t>
            </a:r>
            <a:r>
              <a:rPr lang="es-MX" sz="1600" i="1" dirty="0" smtClean="0"/>
              <a:t>Mexicano.</a:t>
            </a:r>
            <a:r>
              <a:rPr lang="es-MX" sz="1600" i="1" baseline="30000" dirty="0" smtClean="0"/>
              <a:t>1</a:t>
            </a:r>
            <a:endParaRPr lang="es-MX" sz="1600" dirty="0" smtClean="0"/>
          </a:p>
          <a:p>
            <a:pPr algn="just">
              <a:lnSpc>
                <a:spcPct val="130000"/>
              </a:lnSpc>
            </a:pPr>
            <a:endParaRPr lang="es-MX" sz="1600" dirty="0" smtClean="0"/>
          </a:p>
          <a:p>
            <a:pPr algn="just">
              <a:lnSpc>
                <a:spcPct val="130000"/>
              </a:lnSpc>
            </a:pPr>
            <a:r>
              <a:rPr lang="es-MX" sz="1600" dirty="0" smtClean="0"/>
              <a:t>Se constituyó para atender las necesidades educativas del país, </a:t>
            </a:r>
            <a:r>
              <a:rPr lang="es-MX" sz="1600" b="1" dirty="0" smtClean="0"/>
              <a:t>mediante esfuerzos compartidos</a:t>
            </a:r>
            <a:r>
              <a:rPr lang="es-MX" sz="1600" dirty="0" smtClean="0"/>
              <a:t>, y se ubica en el modelo de Consorcios y redes de la ANUIES.</a:t>
            </a:r>
          </a:p>
          <a:p>
            <a:pPr algn="just">
              <a:lnSpc>
                <a:spcPct val="130000"/>
              </a:lnSpc>
            </a:pPr>
            <a:endParaRPr lang="es-MX" sz="1600" dirty="0"/>
          </a:p>
        </p:txBody>
      </p:sp>
      <p:pic>
        <p:nvPicPr>
          <p:cNvPr id="40962" name="Picture 2" descr="http://www.segalimentaria.unach.mx/css/images/ECOESAD-UNACH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08104" y="2708920"/>
            <a:ext cx="3203184" cy="172819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67544" y="6043354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95250" algn="just"/>
            <a:r>
              <a:rPr lang="es-ES_tradnl" sz="1000" baseline="30000" dirty="0" smtClean="0"/>
              <a:t>1 </a:t>
            </a:r>
            <a:r>
              <a:rPr lang="es-ES_tradnl" sz="1000" dirty="0" smtClean="0"/>
              <a:t>Cervantes</a:t>
            </a:r>
            <a:r>
              <a:rPr lang="es-ES_tradnl" sz="1000" dirty="0" smtClean="0"/>
              <a:t>, F., Huesca, E. y Moreno, M.</a:t>
            </a:r>
            <a:r>
              <a:rPr lang="es-ES_tradnl" sz="1000" i="1" dirty="0" smtClean="0"/>
              <a:t> </a:t>
            </a:r>
            <a:r>
              <a:rPr lang="es-ES_tradnl" sz="1000" dirty="0" smtClean="0"/>
              <a:t>(2011). En búsqueda de un nuevo paradigma de colaboración interinstitucional en México: el ECOESAD. En </a:t>
            </a:r>
            <a:r>
              <a:rPr lang="es-ES_tradnl" sz="1000" dirty="0" err="1" smtClean="0"/>
              <a:t>Lupion</a:t>
            </a:r>
            <a:r>
              <a:rPr lang="es-ES_tradnl" sz="1000" dirty="0" smtClean="0"/>
              <a:t>, P. y Rama, C. (Coord.). (2011). </a:t>
            </a:r>
            <a:r>
              <a:rPr lang="es-ES_tradnl" sz="1000" i="1" dirty="0" smtClean="0"/>
              <a:t>La Educación Superior a Distancia en América Latina y el Caribe</a:t>
            </a:r>
            <a:r>
              <a:rPr lang="es-ES_tradnl" sz="1000" dirty="0" smtClean="0"/>
              <a:t>. 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6" name="5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0" y="908720"/>
            <a:ext cx="9144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+mj-lt"/>
                <a:cs typeface="David" pitchFamily="34" charset="-79"/>
              </a:rPr>
              <a:t>Políticas de ESaD y fomento a las TIC: ¿para qué?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536504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atender grupos diferenciados de población.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hacer frente a las restricciones asociadas a cobertura y accesibilidad, promover el reconocimiento de validez oficial, y establecer mecanismos adecuados para favorecer la permanencia de los alumnos en los programas educativos.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acelerar la incorporación de innovaciones en el proceso educativo, tanto en la modalidad presencial como abierta o a distancia.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incrementar el número de programas en modalidades alternativas, y propiciar su legitimación y reconocimiento social.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favorecer la colaboración interinstitucional y los espacios de aprendizaje.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incrementar la competitividad asociada al uso de las TIC.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eliminar motivaciones desarticuladas en la creación de políticas y programas.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favorecer el desarrollo de nuevas competencias para la vida.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6" name="5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uadroTexto 1"/>
          <p:cNvSpPr txBox="1"/>
          <p:nvPr/>
        </p:nvSpPr>
        <p:spPr>
          <a:xfrm>
            <a:off x="529287" y="1712997"/>
            <a:ext cx="78591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Banco Interamericano de Desarrollo</a:t>
            </a:r>
          </a:p>
          <a:p>
            <a:r>
              <a:rPr lang="es-MX" sz="1400" i="1" dirty="0" smtClean="0"/>
              <a:t>Tecnologías para la Educación (Ted) Un Marco para la Acción (2011)</a:t>
            </a:r>
          </a:p>
          <a:p>
            <a:r>
              <a:rPr lang="es-MX" sz="1200" dirty="0" smtClean="0">
                <a:hlinkClick r:id="rId4"/>
              </a:rPr>
              <a:t>http://idbdocs.iadb.org/wsdocs/getdocument.aspx?docnum=36613530</a:t>
            </a:r>
            <a:endParaRPr lang="es-ES" sz="1200" dirty="0" smtClean="0"/>
          </a:p>
          <a:p>
            <a:endParaRPr lang="es-ES" sz="1400" dirty="0" smtClean="0"/>
          </a:p>
          <a:p>
            <a:r>
              <a:rPr lang="es-ES" sz="1400" b="1" dirty="0" smtClean="0"/>
              <a:t>Foro Económico Mundial</a:t>
            </a:r>
          </a:p>
          <a:p>
            <a:r>
              <a:rPr lang="en-US" sz="1400" i="1" dirty="0" smtClean="0"/>
              <a:t>The Global Information Technology Report 2014</a:t>
            </a:r>
          </a:p>
          <a:p>
            <a:r>
              <a:rPr lang="es-ES" sz="1200" dirty="0" smtClean="0">
                <a:hlinkClick r:id="rId5"/>
              </a:rPr>
              <a:t>http://www.weforum.org/reports/global-information-technology-report-2014</a:t>
            </a:r>
            <a:r>
              <a:rPr lang="es-ES" sz="1200" dirty="0" smtClean="0"/>
              <a:t> </a:t>
            </a:r>
          </a:p>
          <a:p>
            <a:endParaRPr lang="es-ES" sz="1400" i="1" dirty="0" smtClean="0"/>
          </a:p>
          <a:p>
            <a:r>
              <a:rPr lang="es-MX" sz="1400" b="1" dirty="0" smtClean="0"/>
              <a:t>Gobierno de la República</a:t>
            </a:r>
          </a:p>
          <a:p>
            <a:r>
              <a:rPr lang="es-MX" sz="1400" i="1" dirty="0" smtClean="0"/>
              <a:t>Plan Nacional de Desarrollo 2013-2018</a:t>
            </a:r>
          </a:p>
          <a:p>
            <a:r>
              <a:rPr lang="es-MX" sz="1200" dirty="0" smtClean="0">
                <a:hlinkClick r:id="rId6"/>
              </a:rPr>
              <a:t>http://pnd.gob.mx/</a:t>
            </a:r>
            <a:r>
              <a:rPr lang="es-MX" sz="1200" dirty="0" smtClean="0"/>
              <a:t> </a:t>
            </a:r>
          </a:p>
          <a:p>
            <a:r>
              <a:rPr lang="es-MX" sz="1400" i="1" dirty="0" smtClean="0"/>
              <a:t>Programa Sectorial de Educación 2013-2018</a:t>
            </a:r>
          </a:p>
          <a:p>
            <a:r>
              <a:rPr lang="es-MX" sz="1200" dirty="0" smtClean="0">
                <a:hlinkClick r:id="rId7"/>
              </a:rPr>
              <a:t>http://www.sep.gob.mx/es/sep1/programa_sectorial_de_educacion_13_18#.VG4xkclNeE8</a:t>
            </a:r>
            <a:r>
              <a:rPr lang="es-MX" sz="1200" dirty="0" smtClean="0"/>
              <a:t> </a:t>
            </a:r>
          </a:p>
          <a:p>
            <a:r>
              <a:rPr lang="es-ES" sz="1400" i="1" dirty="0" smtClean="0"/>
              <a:t>Matrícula anual de educación superior en modalidades no escolarizadas (estadísticas)</a:t>
            </a:r>
            <a:endParaRPr lang="es-ES" sz="1400" i="1" dirty="0"/>
          </a:p>
          <a:p>
            <a:r>
              <a:rPr lang="es-MX" sz="1200" dirty="0" smtClean="0">
                <a:hlinkClick r:id="rId8"/>
              </a:rPr>
              <a:t>www.dgesu.ses.sep.gob.mx/subdirecciones/matricula/matricula.aspx</a:t>
            </a:r>
            <a:endParaRPr lang="es-MX" sz="1200" dirty="0" smtClean="0"/>
          </a:p>
          <a:p>
            <a:endParaRPr lang="es-MX" sz="1200" b="1" dirty="0" smtClean="0"/>
          </a:p>
          <a:p>
            <a:r>
              <a:rPr lang="es-MX" sz="1400" b="1" dirty="0" smtClean="0"/>
              <a:t>UNESCO - Instituto Internacional para la Planeación Educativa</a:t>
            </a:r>
          </a:p>
          <a:p>
            <a:r>
              <a:rPr lang="es-MX" sz="1400" i="1" dirty="0" smtClean="0"/>
              <a:t>Informe sobre tendencias sociales y educativas en América Latina 2014</a:t>
            </a:r>
            <a:endParaRPr lang="es-ES" sz="1400" i="1" dirty="0" smtClean="0"/>
          </a:p>
          <a:p>
            <a:r>
              <a:rPr lang="es-MX" sz="1200" dirty="0" smtClean="0">
                <a:hlinkClick r:id="rId9"/>
              </a:rPr>
              <a:t>www.siteal.org/sites/default/files/siteal_informe_2014_politicas_tic.pdf</a:t>
            </a:r>
            <a:endParaRPr lang="es-ES" sz="1400" dirty="0" smtClean="0">
              <a:hlinkClick r:id="rId1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908720"/>
            <a:ext cx="9144000" cy="436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+mj-lt"/>
                <a:cs typeface="David" pitchFamily="34" charset="-79"/>
              </a:rPr>
              <a:t>Referencias principales</a:t>
            </a:r>
            <a:endParaRPr kumimoji="0" lang="es-MX" sz="2000" b="1" u="non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55976" y="3861048"/>
            <a:ext cx="4320480" cy="2160240"/>
          </a:xfr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  <a:t>Gracias por su atención</a:t>
            </a:r>
            <a:r>
              <a:rPr lang="es-MX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  <a:t/>
            </a:r>
            <a:br>
              <a:rPr lang="es-MX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</a:br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  <a:t/>
            </a:r>
            <a:b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</a:br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  <a:t>Dra. Judith Zubieta García</a:t>
            </a:r>
            <a:b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</a:br>
            <a:r>
              <a:rPr lang="es-MX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  <a:t/>
            </a:r>
            <a:br>
              <a:rPr lang="es-MX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</a:b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David" pitchFamily="34" charset="-79"/>
              </a:rPr>
              <a:t>Coordinadora de Universidad Abierta y Educación a Distancia</a:t>
            </a:r>
            <a:endParaRPr lang="es-MX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David" pitchFamily="34" charset="-79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10" name="9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3898776" cy="3816424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s-MX" sz="1800" dirty="0" smtClean="0">
                <a:latin typeface="Century Gothic" pitchFamily="34" charset="0"/>
              </a:rPr>
              <a:t>La oferta de </a:t>
            </a:r>
            <a:r>
              <a:rPr lang="es-MX" sz="1800" b="1" dirty="0" smtClean="0">
                <a:latin typeface="Century Gothic" pitchFamily="34" charset="0"/>
              </a:rPr>
              <a:t>educación superior</a:t>
            </a:r>
            <a:r>
              <a:rPr lang="es-MX" sz="1800" dirty="0" smtClean="0">
                <a:latin typeface="Century Gothic" pitchFamily="34" charset="0"/>
              </a:rPr>
              <a:t> en nuestro país tiene </a:t>
            </a:r>
            <a:r>
              <a:rPr lang="es-MX" sz="1800" b="1" dirty="0" smtClean="0">
                <a:latin typeface="Century Gothic" pitchFamily="34" charset="0"/>
              </a:rPr>
              <a:t>restricciones</a:t>
            </a:r>
            <a:r>
              <a:rPr lang="es-MX" sz="1800" dirty="0" smtClean="0">
                <a:latin typeface="Century Gothic" pitchFamily="34" charset="0"/>
              </a:rPr>
              <a:t> en términos de: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s-MX" sz="800" dirty="0" smtClean="0">
              <a:latin typeface="Century Gothic" pitchFamily="34" charset="0"/>
            </a:endParaRPr>
          </a:p>
          <a:p>
            <a:pPr marL="446088" lvl="1" indent="-3556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latin typeface="Century Gothic" pitchFamily="34" charset="0"/>
              </a:rPr>
              <a:t>Cobertura y accesibilidad</a:t>
            </a:r>
          </a:p>
          <a:p>
            <a:pPr marL="446088" lvl="1" indent="-3556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latin typeface="Century Gothic" pitchFamily="34" charset="0"/>
              </a:rPr>
              <a:t>Calidad y reconocimiento de validez oficial</a:t>
            </a:r>
          </a:p>
          <a:p>
            <a:pPr marL="446088" lvl="1" indent="-3556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latin typeface="Century Gothic" pitchFamily="34" charset="0"/>
              </a:rPr>
              <a:t>Retención y egreso</a:t>
            </a:r>
          </a:p>
          <a:p>
            <a:pPr marL="446088" lvl="1" indent="-3556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latin typeface="Century Gothic" pitchFamily="34" charset="0"/>
              </a:rPr>
              <a:t>Otros</a:t>
            </a:r>
            <a:endParaRPr lang="es-MX" sz="1800" b="1" dirty="0" smtClean="0">
              <a:latin typeface="Century Gothic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135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12 Grupo"/>
          <p:cNvGrpSpPr/>
          <p:nvPr/>
        </p:nvGrpSpPr>
        <p:grpSpPr>
          <a:xfrm>
            <a:off x="5004048" y="2204864"/>
            <a:ext cx="3741879" cy="3516148"/>
            <a:chOff x="5040561" y="2132856"/>
            <a:chExt cx="3741879" cy="3516148"/>
          </a:xfrm>
        </p:grpSpPr>
        <p:pic>
          <p:nvPicPr>
            <p:cNvPr id="29698" name="Picture 2" descr="http://federalismoeducativo.cide.edu/documents/97536/107073/500px-mapa_cartel.png?t=1349963995689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458" t="6406"/>
            <a:stretch>
              <a:fillRect/>
            </a:stretch>
          </p:blipFill>
          <p:spPr bwMode="auto">
            <a:xfrm>
              <a:off x="5040561" y="2492895"/>
              <a:ext cx="3741879" cy="3156109"/>
            </a:xfrm>
            <a:prstGeom prst="rect">
              <a:avLst/>
            </a:prstGeom>
            <a:noFill/>
          </p:spPr>
        </p:pic>
        <p:pic>
          <p:nvPicPr>
            <p:cNvPr id="29702" name="Picture 6" descr="http://pngimg.com/upload/book_PNG211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2132856"/>
              <a:ext cx="1800199" cy="1800200"/>
            </a:xfrm>
            <a:prstGeom prst="rect">
              <a:avLst/>
            </a:prstGeom>
            <a:noFill/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</a:t>
            </a:r>
            <a:r>
              <a:rPr lang="es-MX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ESaD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 y fomento a las TIC: ¿para qué?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135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ESaD y fomento a las TIC: ¿para qué?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  <p:graphicFrame>
        <p:nvGraphicFramePr>
          <p:cNvPr id="12" name="Diagrama 6"/>
          <p:cNvGraphicFramePr/>
          <p:nvPr>
            <p:extLst>
              <p:ext uri="{D42A27DB-BD31-4B8C-83A1-F6EECF244321}">
                <p14:modId xmlns:p14="http://schemas.microsoft.com/office/powerpoint/2010/main" val="3210870173"/>
              </p:ext>
            </p:extLst>
          </p:nvPr>
        </p:nvGraphicFramePr>
        <p:xfrm>
          <a:off x="0" y="1676400"/>
          <a:ext cx="78486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Botón de acción: Ayuda 8"/>
          <p:cNvSpPr/>
          <p:nvPr/>
        </p:nvSpPr>
        <p:spPr>
          <a:xfrm>
            <a:off x="7696200" y="1828800"/>
            <a:ext cx="1205289" cy="1524000"/>
          </a:xfrm>
          <a:prstGeom prst="actionButtonHelp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58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2" descr="http://www.cruse.org.uk/sites/default/files/default_images/peo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072" y="3789040"/>
            <a:ext cx="4105384" cy="2216275"/>
          </a:xfrm>
          <a:prstGeom prst="rect">
            <a:avLst/>
          </a:prstGeom>
          <a:noFill/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lvl="0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</a:t>
            </a:r>
            <a:r>
              <a:rPr lang="es-MX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ESaD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 y fomento a las TIC: ¿para qué?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  <p:sp>
        <p:nvSpPr>
          <p:cNvPr id="16" name="10 Marcador de contenido"/>
          <p:cNvSpPr txBox="1">
            <a:spLocks/>
          </p:cNvSpPr>
          <p:nvPr/>
        </p:nvSpPr>
        <p:spPr>
          <a:xfrm>
            <a:off x="457200" y="1700808"/>
            <a:ext cx="62750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modalidades no presenciales representan una magnífica 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oportunidad para la atención de algunos sectores diferenciados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población, a través de propuestas flexibles, innovadoras e incluyentes.</a:t>
            </a:r>
            <a:endParaRPr kumimoji="0" lang="es-MX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16" name="15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1556792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Matrícula anual de educación superior en modalidades no escolarizadas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1948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1 Gráfico"/>
          <p:cNvGraphicFramePr/>
          <p:nvPr/>
        </p:nvGraphicFramePr>
        <p:xfrm>
          <a:off x="611560" y="2132856"/>
          <a:ext cx="8064896" cy="408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Rectángulo"/>
          <p:cNvSpPr/>
          <p:nvPr/>
        </p:nvSpPr>
        <p:spPr>
          <a:xfrm>
            <a:off x="539552" y="6191726"/>
            <a:ext cx="7848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 smtClean="0"/>
              <a:t>Fuente: </a:t>
            </a:r>
            <a:r>
              <a:rPr lang="es-MX" sz="1100" dirty="0" smtClean="0">
                <a:hlinkClick r:id="rId5"/>
              </a:rPr>
              <a:t>www.dgesu.ses.sep.gob.mx/subdirecciones/matricula/matricula.aspx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</a:t>
            </a:r>
            <a:r>
              <a:rPr lang="es-MX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ESaD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 y fomento a las TIC: ¿para qué?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680520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  <a:buFont typeface="Wingdings" charset="2"/>
              <a:buChar char="Ø"/>
            </a:pPr>
            <a:r>
              <a:rPr lang="es-MX" sz="1800" dirty="0" smtClean="0"/>
              <a:t>Origen de la ESaD en el panorama universitario: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  <a:buFont typeface="Wingdings" charset="2"/>
              <a:buChar char="Ø"/>
            </a:pPr>
            <a:endParaRPr lang="es-MX" sz="1800" dirty="0" smtClean="0"/>
          </a:p>
          <a:p>
            <a:pPr marL="377825" indent="0" algn="just">
              <a:spcBef>
                <a:spcPts val="0"/>
              </a:spcBef>
              <a:buClr>
                <a:schemeClr val="accent4"/>
              </a:buClr>
              <a:buNone/>
            </a:pPr>
            <a:r>
              <a:rPr lang="es-MX" sz="1800" dirty="0" smtClean="0"/>
              <a:t>    Universidades de 2</a:t>
            </a:r>
            <a:r>
              <a:rPr lang="en-US" sz="1800" dirty="0" smtClean="0"/>
              <a:t>ª</a:t>
            </a:r>
            <a:r>
              <a:rPr lang="es-MX" sz="1800" dirty="0"/>
              <a:t>	 </a:t>
            </a:r>
            <a:r>
              <a:rPr lang="es-MX" sz="1800" dirty="0" smtClean="0"/>
              <a:t>                  Universidades </a:t>
            </a:r>
            <a:r>
              <a:rPr lang="es-MX" sz="1800" dirty="0"/>
              <a:t>de </a:t>
            </a:r>
            <a:r>
              <a:rPr lang="es-MX" sz="1800" dirty="0" smtClean="0"/>
              <a:t>2</a:t>
            </a:r>
            <a:r>
              <a:rPr lang="en-US" sz="1800" dirty="0" smtClean="0"/>
              <a:t>ª</a:t>
            </a:r>
            <a:endParaRPr lang="es-MX" sz="1800" dirty="0"/>
          </a:p>
          <a:p>
            <a:pPr marL="377825" indent="0" algn="just">
              <a:spcBef>
                <a:spcPts val="0"/>
              </a:spcBef>
              <a:buClr>
                <a:schemeClr val="accent4"/>
              </a:buClr>
              <a:buNone/>
            </a:pPr>
            <a:r>
              <a:rPr lang="es-MX" sz="1800" dirty="0" smtClean="0"/>
              <a:t>         oportunidad			            categoría</a:t>
            </a:r>
          </a:p>
          <a:p>
            <a:pPr marL="377825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None/>
            </a:pPr>
            <a:endParaRPr lang="es-MX" sz="1050" b="1" dirty="0" smtClean="0"/>
          </a:p>
          <a:p>
            <a:pPr marL="377825" indent="0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None/>
            </a:pPr>
            <a:endParaRPr lang="es-MX" sz="1050" b="1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4"/>
              </a:buClr>
              <a:buFont typeface="Wingdings" charset="2"/>
              <a:buChar char="Ø"/>
            </a:pPr>
            <a:r>
              <a:rPr lang="es-MX" sz="1800" dirty="0" smtClean="0"/>
              <a:t>Estrategias de legitimación</a:t>
            </a:r>
          </a:p>
          <a:p>
            <a:pPr marL="628650" indent="-271463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Wingdings" charset="2"/>
              <a:buChar char="§"/>
              <a:tabLst>
                <a:tab pos="357188" algn="l"/>
              </a:tabLst>
            </a:pPr>
            <a:r>
              <a:rPr lang="es-MX" sz="1800" dirty="0" smtClean="0"/>
              <a:t>Aplicación de metodologías educativas rigurosas</a:t>
            </a:r>
          </a:p>
          <a:p>
            <a:pPr marL="628650" indent="-271463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Wingdings" charset="2"/>
              <a:buChar char="§"/>
              <a:tabLst>
                <a:tab pos="357188" algn="l"/>
              </a:tabLst>
            </a:pPr>
            <a:r>
              <a:rPr lang="es-MX" sz="1800" dirty="0" smtClean="0"/>
              <a:t>Enfoque modernizador de viejas tradiciones</a:t>
            </a:r>
          </a:p>
          <a:p>
            <a:pPr marL="628650" indent="-271463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Wingdings" charset="2"/>
              <a:buChar char="§"/>
              <a:tabLst>
                <a:tab pos="357188" algn="l"/>
              </a:tabLst>
            </a:pPr>
            <a:r>
              <a:rPr lang="es-MX" sz="1800" dirty="0" smtClean="0"/>
              <a:t>Apertura a entornos formativos innovadores</a:t>
            </a:r>
          </a:p>
          <a:p>
            <a:pPr marL="628650" indent="-271463" algn="just">
              <a:lnSpc>
                <a:spcPct val="150000"/>
              </a:lnSpc>
              <a:spcBef>
                <a:spcPts val="0"/>
              </a:spcBef>
              <a:buClr>
                <a:schemeClr val="accent4"/>
              </a:buClr>
              <a:buFont typeface="Wingdings" charset="2"/>
              <a:buChar char="§"/>
              <a:tabLst>
                <a:tab pos="357188" algn="l"/>
              </a:tabLst>
            </a:pPr>
            <a:r>
              <a:rPr lang="es-MX" sz="1800" dirty="0" smtClean="0"/>
              <a:t>Incorporación temprana de las TIC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lvl="0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ESaD y fomento a las TIC: ¿para qué?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067944" y="2852936"/>
            <a:ext cx="792088" cy="432048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2360" y="257767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Damascus"/>
                <a:cs typeface="Damascus"/>
              </a:rPr>
              <a:t>?</a:t>
            </a:r>
            <a:endParaRPr lang="en-US" sz="5400" dirty="0">
              <a:latin typeface="Damascus"/>
              <a:cs typeface="Damascu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7767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Damascus"/>
                <a:cs typeface="Damascus"/>
              </a:rPr>
              <a:t>¿</a:t>
            </a:r>
            <a:endParaRPr lang="en-US" sz="5400" dirty="0">
              <a:latin typeface="Damascus"/>
              <a:cs typeface="Damascus"/>
            </a:endParaRPr>
          </a:p>
        </p:txBody>
      </p:sp>
    </p:spTree>
    <p:extLst>
      <p:ext uri="{BB962C8B-B14F-4D97-AF65-F5344CB8AC3E}">
        <p14:creationId xmlns:p14="http://schemas.microsoft.com/office/powerpoint/2010/main" val="217743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8" descr="http://www.administracion.institutotecnologico.es/archivos/imagenes_cursos/social_media.png"/>
          <p:cNvPicPr>
            <a:picLocks noChangeAspect="1" noChangeArrowheads="1"/>
          </p:cNvPicPr>
          <p:nvPr/>
        </p:nvPicPr>
        <p:blipFill>
          <a:blip r:embed="rId4" cstate="print"/>
          <a:srcRect l="15833" r="14399" b="12507"/>
          <a:stretch>
            <a:fillRect/>
          </a:stretch>
        </p:blipFill>
        <p:spPr bwMode="auto">
          <a:xfrm>
            <a:off x="4788024" y="1916832"/>
            <a:ext cx="3745808" cy="3757913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6" name="10 Marcador de contenido"/>
          <p:cNvSpPr txBox="1">
            <a:spLocks/>
          </p:cNvSpPr>
          <p:nvPr/>
        </p:nvSpPr>
        <p:spPr>
          <a:xfrm>
            <a:off x="601216" y="1700808"/>
            <a:ext cx="3898776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incorporación de las Tecnologías de la Información y las Comunicaciones (TIC) en los procesos educativos posibilita la generación de </a:t>
            </a: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dinámicas y de herramientas y materiales de aprendizaje innovadores.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ESaD y fomento a las TIC: ¿para qué?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116632"/>
            <a:ext cx="9144000" cy="6749752"/>
            <a:chOff x="0" y="116632"/>
            <a:chExt cx="9144000" cy="6749752"/>
          </a:xfrm>
        </p:grpSpPr>
        <p:pic>
          <p:nvPicPr>
            <p:cNvPr id="9" name="8 Imagen" descr="C:\Users\Nora\Desktop\manuel\portada.jp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78"/>
            <a:stretch>
              <a:fillRect/>
            </a:stretch>
          </p:blipFill>
          <p:spPr bwMode="auto">
            <a:xfrm>
              <a:off x="0" y="6165304"/>
              <a:ext cx="9144000" cy="701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r="4479"/>
            <a:stretch>
              <a:fillRect/>
            </a:stretch>
          </p:blipFill>
          <p:spPr bwMode="auto">
            <a:xfrm>
              <a:off x="0" y="116632"/>
              <a:ext cx="9144000" cy="69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1 Título"/>
          <p:cNvSpPr txBox="1">
            <a:spLocks/>
          </p:cNvSpPr>
          <p:nvPr/>
        </p:nvSpPr>
        <p:spPr>
          <a:xfrm>
            <a:off x="0" y="908720"/>
            <a:ext cx="9144000" cy="508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6213" algn="ctr">
              <a:spcBef>
                <a:spcPct val="0"/>
              </a:spcBef>
              <a:defRPr/>
            </a:pP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Políticas de </a:t>
            </a:r>
            <a:r>
              <a:rPr lang="es-MX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ESaD</a:t>
            </a:r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David" pitchFamily="34" charset="-79"/>
              </a:rPr>
              <a:t> y fomento a las TIC: ¿para qué?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43478"/>
          <a:stretch>
            <a:fillRect/>
          </a:stretch>
        </p:blipFill>
        <p:spPr bwMode="auto">
          <a:xfrm>
            <a:off x="251520" y="1556792"/>
            <a:ext cx="32675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707904" y="5717882"/>
            <a:ext cx="4032448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100" b="1" dirty="0" smtClean="0"/>
              <a:t>Fuente: </a:t>
            </a:r>
            <a:r>
              <a:rPr lang="en-US" sz="1100" i="1" dirty="0" smtClean="0"/>
              <a:t>The Global Information Technology Report 2014</a:t>
            </a:r>
          </a:p>
          <a:p>
            <a:pPr algn="just"/>
            <a:r>
              <a:rPr lang="es-ES" sz="1100" dirty="0" smtClean="0">
                <a:hlinkClick r:id="rId5"/>
              </a:rPr>
              <a:t>http://www.weforum.org/reports/global-information-technology-report-2014</a:t>
            </a:r>
            <a:r>
              <a:rPr lang="es-ES" sz="1100" dirty="0" smtClean="0"/>
              <a:t> 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46528" y="4365104"/>
            <a:ext cx="3085313" cy="2143125"/>
            <a:chOff x="46528" y="4310211"/>
            <a:chExt cx="3085313" cy="21431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4310211"/>
              <a:ext cx="264604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Rectángulo"/>
            <p:cNvSpPr/>
            <p:nvPr/>
          </p:nvSpPr>
          <p:spPr>
            <a:xfrm>
              <a:off x="467545" y="6201024"/>
              <a:ext cx="2664296" cy="1974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2" name="21 CuadroTexto"/>
            <p:cNvSpPr txBox="1"/>
            <p:nvPr/>
          </p:nvSpPr>
          <p:spPr>
            <a:xfrm rot="16200000">
              <a:off x="-463045" y="5251830"/>
              <a:ext cx="1296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200" b="1" u="sng" dirty="0" smtClean="0">
                  <a:solidFill>
                    <a:schemeClr val="tx2"/>
                  </a:solidFill>
                </a:rPr>
                <a:t>Latinoamérica</a:t>
              </a:r>
              <a:endParaRPr lang="es-MX" sz="1200" b="1" u="sng" dirty="0">
                <a:solidFill>
                  <a:schemeClr val="tx2"/>
                </a:solidFill>
              </a:endParaRPr>
            </a:p>
          </p:txBody>
        </p:sp>
        <p:sp>
          <p:nvSpPr>
            <p:cNvPr id="23" name="22 Abrir llave"/>
            <p:cNvSpPr/>
            <p:nvPr/>
          </p:nvSpPr>
          <p:spPr>
            <a:xfrm>
              <a:off x="323528" y="4310211"/>
              <a:ext cx="144016" cy="2124000"/>
            </a:xfrm>
            <a:prstGeom prst="leftBrac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07904" y="1755701"/>
            <a:ext cx="522643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1724" y="1899716"/>
            <a:ext cx="1110316" cy="72008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2531</Words>
  <Application>Microsoft Macintosh PowerPoint</Application>
  <PresentationFormat>On-screen Show (4:3)</PresentationFormat>
  <Paragraphs>267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 por su atención  Dra. Judith Zubieta García  Coordinadora de Universidad Abierta y Educación a Distancia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Edgar Germán</dc:creator>
  <cp:lastModifiedBy>Dra. Zubieta .</cp:lastModifiedBy>
  <cp:revision>398</cp:revision>
  <dcterms:created xsi:type="dcterms:W3CDTF">2014-02-05T03:08:57Z</dcterms:created>
  <dcterms:modified xsi:type="dcterms:W3CDTF">2014-11-21T20:47:29Z</dcterms:modified>
</cp:coreProperties>
</file>