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0" r:id="rId2"/>
    <p:sldId id="358" r:id="rId3"/>
    <p:sldId id="319" r:id="rId4"/>
    <p:sldId id="278" r:id="rId5"/>
    <p:sldId id="279" r:id="rId6"/>
    <p:sldId id="283" r:id="rId7"/>
    <p:sldId id="369" r:id="rId8"/>
    <p:sldId id="308" r:id="rId9"/>
    <p:sldId id="344" r:id="rId10"/>
    <p:sldId id="307" r:id="rId11"/>
    <p:sldId id="364" r:id="rId12"/>
    <p:sldId id="365" r:id="rId13"/>
    <p:sldId id="366" r:id="rId14"/>
    <p:sldId id="367" r:id="rId15"/>
    <p:sldId id="368" r:id="rId16"/>
    <p:sldId id="343" r:id="rId17"/>
    <p:sldId id="303" r:id="rId18"/>
    <p:sldId id="330" r:id="rId19"/>
    <p:sldId id="331" r:id="rId20"/>
    <p:sldId id="333" r:id="rId21"/>
    <p:sldId id="332" r:id="rId22"/>
    <p:sldId id="370" r:id="rId23"/>
    <p:sldId id="334" r:id="rId24"/>
    <p:sldId id="351" r:id="rId25"/>
    <p:sldId id="337" r:id="rId26"/>
    <p:sldId id="346" r:id="rId27"/>
    <p:sldId id="347" r:id="rId28"/>
    <p:sldId id="267" r:id="rId29"/>
    <p:sldId id="35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E2C"/>
    <a:srgbClr val="09BFFF"/>
    <a:srgbClr val="00FF00"/>
    <a:srgbClr val="FFFF99"/>
    <a:srgbClr val="990000"/>
    <a:srgbClr val="FF0000"/>
    <a:srgbClr val="FF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2" autoAdjust="0"/>
    <p:restoredTop sz="94660"/>
  </p:normalViewPr>
  <p:slideViewPr>
    <p:cSldViewPr>
      <p:cViewPr>
        <p:scale>
          <a:sx n="50" d="100"/>
          <a:sy n="50" d="100"/>
        </p:scale>
        <p:origin x="-389" y="-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0E1ABD-64B3-4C30-BD02-F92B9241E942}" type="datetimeFigureOut">
              <a:rPr lang="es-ES"/>
              <a:pPr>
                <a:defRPr/>
              </a:pPr>
              <a:t>12/11/2014</a:t>
            </a:fld>
            <a:endParaRPr lang="es-E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D6F88FB-02C3-441E-888A-227A9E67FE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67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E678B94-6F40-4358-A550-E2C2C7E7C6DB}" type="datetimeFigureOut">
              <a:rPr lang="es-ES"/>
              <a:pPr>
                <a:defRPr/>
              </a:pPr>
              <a:t>12/11/2014</a:t>
            </a:fld>
            <a:endParaRPr lang="es-E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50833E0-04F6-4316-AE81-9F4D73735F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65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71F97-66C0-4947-8FB3-34111C22C110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5B400-0EFA-460B-8E9A-C621A3C77C6E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A9BC4-05DD-413B-826C-5A02665ED68E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4D5DC-9322-4A4C-B6B3-EF1CF7860EDD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28C1E-4129-4B10-88CE-1CCF064231A4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F115C-E28D-4144-8508-B0E8F8A21814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B7DA8-4761-48B5-92C5-17F53E2893EF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B6D6D-A393-4C81-A341-71E90BE30AD1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B4248-CC0D-4305-BE5C-999DE518C433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20A07-4C0E-4AF2-8E9C-BD13AEF51BA7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EDDA0-1F56-4D8A-9950-5E089D90B183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6D8F2-2767-4EFE-9FC1-1EEAD7D680E2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46E12-B131-415D-A7BD-B7AB93C6765F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3FFBF-9773-4A39-A2CE-FB2A52FCD8F2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73D80-2CA6-4335-92D3-08187FE76C24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EAE06-65F2-4532-8430-75BC45AD233A}" type="slidenum">
              <a:rPr lang="es-ES" smtClean="0"/>
              <a:pPr/>
              <a:t>23</a:t>
            </a:fld>
            <a:endParaRPr lang="es-E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9D474-98A3-48DA-953C-D50B7B4C45A2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82AF3-1377-4AE8-B39F-B34BB973AA9A}" type="slidenum">
              <a:rPr lang="es-ES" smtClean="0"/>
              <a:pPr/>
              <a:t>25</a:t>
            </a:fld>
            <a:endParaRPr 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839FC-014B-4F8E-AED4-478432FD0E6D}" type="slidenum">
              <a:rPr lang="es-ES" smtClean="0"/>
              <a:pPr/>
              <a:t>26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7F12-E38E-4055-80DA-3DBAD8EEB481}" type="slidenum">
              <a:rPr lang="es-ES" smtClean="0"/>
              <a:pPr/>
              <a:t>27</a:t>
            </a:fld>
            <a:endParaRPr 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F8141-FC43-4821-AAB1-C2449574865D}" type="slidenum">
              <a:rPr lang="es-ES" smtClean="0"/>
              <a:pPr/>
              <a:t>28</a:t>
            </a:fld>
            <a:endParaRPr lang="es-E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59C3A-CC07-4C1E-8EFD-05270D106CD6}" type="slidenum">
              <a:rPr lang="es-ES" smtClean="0"/>
              <a:pPr/>
              <a:t>29</a:t>
            </a:fld>
            <a:endParaRPr lang="es-E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C3C01-430C-45BB-A6AE-E7683CCD09BF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25149-BD0B-43A9-BD61-A223A4AD12B8}" type="slidenum">
              <a:rPr lang="es-ES" smtClean="0"/>
              <a:pPr/>
              <a:t>30</a:t>
            </a:fld>
            <a:endParaRPr lang="es-E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8A6D9-F902-4EBE-8EC5-BD97D40953C7}" type="slidenum">
              <a:rPr lang="es-ES" smtClean="0"/>
              <a:pPr/>
              <a:t>31</a:t>
            </a:fld>
            <a:endParaRPr lang="es-E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77EF3-723D-4408-850D-3E76601825A6}" type="slidenum">
              <a:rPr lang="es-ES" smtClean="0"/>
              <a:pPr/>
              <a:t>32</a:t>
            </a:fld>
            <a:endParaRPr lang="es-E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4FED5-1474-407C-B022-E8AB804098CD}" type="slidenum">
              <a:rPr lang="es-ES" smtClean="0"/>
              <a:pPr/>
              <a:t>33</a:t>
            </a:fld>
            <a:endParaRPr lang="es-E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92A05-B3A6-47FC-8459-532E5CB3114A}" type="slidenum">
              <a:rPr lang="es-ES" smtClean="0"/>
              <a:pPr/>
              <a:t>34</a:t>
            </a:fld>
            <a:endParaRPr lang="es-E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97808-7BCE-4857-A394-BE6DD115DED3}" type="slidenum">
              <a:rPr lang="es-ES" smtClean="0"/>
              <a:pPr/>
              <a:t>35</a:t>
            </a:fld>
            <a:endParaRPr lang="es-E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432FB-2DA5-4764-BD32-56ECFA8A74D9}" type="slidenum">
              <a:rPr lang="es-ES" smtClean="0"/>
              <a:pPr/>
              <a:t>36</a:t>
            </a:fld>
            <a:endParaRPr lang="es-E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4CD3F-81AA-46EE-9B4B-4778EFE6BD09}" type="slidenum">
              <a:rPr lang="es-ES" smtClean="0"/>
              <a:pPr/>
              <a:t>37</a:t>
            </a:fld>
            <a:endParaRPr lang="es-E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0D5DD-63B6-4989-BBBB-CDBD602234EC}" type="slidenum">
              <a:rPr lang="es-ES" smtClean="0"/>
              <a:pPr/>
              <a:t>38</a:t>
            </a:fld>
            <a:endParaRPr 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9245F-2AB5-4ABA-8E74-AC32416768D1}" type="slidenum">
              <a:rPr lang="es-ES" smtClean="0"/>
              <a:pPr/>
              <a:t>39</a:t>
            </a:fld>
            <a:endParaRPr lang="es-E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D73D5-C870-40BD-BCC3-16EC685AAD85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86009-3178-4219-BC61-3DE814C8FDEC}" type="slidenum">
              <a:rPr lang="es-ES" smtClean="0"/>
              <a:pPr/>
              <a:t>40</a:t>
            </a:fld>
            <a:endParaRPr lang="es-E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44AAB-7353-48B6-B44B-409FD3851F17}" type="slidenum">
              <a:rPr lang="es-ES" smtClean="0"/>
              <a:pPr/>
              <a:t>41</a:t>
            </a:fld>
            <a:endParaRPr lang="es-E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0EB26-E2D4-4AE9-9254-10699AF3127C}" type="slidenum">
              <a:rPr lang="es-ES" smtClean="0"/>
              <a:pPr/>
              <a:t>42</a:t>
            </a:fld>
            <a:endParaRPr lang="es-E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EC1D1-210C-4A1D-A442-94AE14DD3753}" type="slidenum">
              <a:rPr lang="es-ES" smtClean="0"/>
              <a:pPr/>
              <a:t>43</a:t>
            </a:fld>
            <a:endParaRPr lang="es-E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86525-D80B-43B2-89BF-D99E05F2E0CF}" type="slidenum">
              <a:rPr lang="es-ES" smtClean="0"/>
              <a:pPr/>
              <a:t>44</a:t>
            </a:fld>
            <a:endParaRPr lang="es-E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8851F-D6F6-4D20-BEC2-008908CB83F6}" type="slidenum">
              <a:rPr lang="es-ES" smtClean="0"/>
              <a:pPr/>
              <a:t>45</a:t>
            </a:fld>
            <a:endParaRPr lang="es-E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360EB-B727-4DAD-BC32-74B0BEFC8383}" type="slidenum">
              <a:rPr lang="es-ES" smtClean="0"/>
              <a:pPr/>
              <a:t>46</a:t>
            </a:fld>
            <a:endParaRPr lang="es-E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7D442-BDD9-43DB-B31D-E8F9010B4D17}" type="slidenum">
              <a:rPr lang="es-ES" smtClean="0"/>
              <a:pPr/>
              <a:t>47</a:t>
            </a:fld>
            <a:endParaRPr lang="es-E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08DF2-0EE4-4DF3-8BBE-EF5D3BAF7654}" type="slidenum">
              <a:rPr lang="es-ES" smtClean="0"/>
              <a:pPr/>
              <a:t>48</a:t>
            </a:fld>
            <a:endParaRPr lang="es-E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EA216-5F55-409D-B675-3D892E9EC4CF}" type="slidenum">
              <a:rPr lang="es-ES" smtClean="0"/>
              <a:pPr/>
              <a:t>49</a:t>
            </a:fld>
            <a:endParaRPr lang="es-E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B7090-6974-4C32-B4BF-E6D4E6FB8A4E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A096A-137E-4019-AC56-FDC522238A7F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89F2F-4623-4273-9CAB-BE041A960DE9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34650-7439-4F83-B6BE-DD27FB08428B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932C0-E37C-4E37-B8A7-4CB728785049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14E0-B55E-45D4-A6EF-9DC702E8F09C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D85E-464B-4941-8058-6FEDA7CCCB2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E0FE-0782-4697-8536-4B4F97558E83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852D-9172-4366-9874-E96EC8ED9C8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6A30-6C7E-46F7-AFD0-C8BFA2F28FEC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E1DA-1AAD-4A2B-8A6C-3E3A32E549D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91BB-0FB4-429C-89D8-713097367435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1757-FB03-441B-844F-BC9ECE7FDE3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D5E9-C143-46A5-A75F-4CB137CA6F4E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6659-9066-4382-9DAA-2B0D9883CBA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B8-75DD-4F87-B30D-E5390541DBE9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137F-80B0-4C7E-88AC-E6AC608A74B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724C-E32E-4B68-BA9F-2CE2F0977E1A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500-C030-44E0-962E-39F3C83184D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F3CEE-EE60-465E-A10F-9997794EA8F0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7150-B611-476E-A017-49393A4E732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7B25-8CE0-4E2F-B2C8-E1AC9B2CB60E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BDAA-6BD7-481B-9E3D-A387A0B2E04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EFBA-E6BF-483B-80A6-2F4F22C7ABD6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519C-6416-4AA0-A7F3-F7B7C447525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5BB7-F7EC-4580-A725-48C891DE9304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C985-C1CB-4024-BB89-F5299384E64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D5DC7A-5A73-4592-B356-CE45126D8949}" type="datetime1">
              <a:rPr lang="es-MX"/>
              <a:pPr>
                <a:defRPr/>
              </a:pPr>
              <a:t>12/11/2014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B6E26-79D9-4FC7-A1F3-4432FD49D1D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052" name="3 Imagen" descr="FONDO Ini_ANUIES 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42988" y="6429375"/>
            <a:ext cx="8101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MX" sz="1600" b="1">
                <a:solidFill>
                  <a:schemeClr val="bg1"/>
                </a:solidFill>
                <a:latin typeface="Arial Narrow" pitchFamily="34" charset="0"/>
              </a:rPr>
              <a:t>Alejandra Romo López, Directora de Investigación Educativa. ANUIES, México</a:t>
            </a:r>
            <a:r>
              <a:rPr lang="es-ES_tradnl" sz="1600" b="1">
                <a:solidFill>
                  <a:schemeClr val="bg1"/>
                </a:solidFill>
                <a:latin typeface="Arial Narrow" pitchFamily="34" charset="0"/>
              </a:rPr>
              <a:t>, Noviembre 2010</a:t>
            </a:r>
            <a:endParaRPr lang="es-ES_tradnl" sz="16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563888" y="1844824"/>
            <a:ext cx="4752528" cy="2592288"/>
          </a:xfrm>
          <a:prstGeom prst="roundRect">
            <a:avLst/>
          </a:prstGeom>
          <a:noFill/>
          <a:ln w="127000" cap="rnd" cmpd="sng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lastic">
            <a:bevelT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percepción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 estudiante sobre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acción tutorial.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 para su evaluación</a:t>
            </a:r>
            <a:endParaRPr lang="es-E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8618-0B12-45CD-93D0-3434926D329E}" type="slidenum">
              <a:rPr lang="es-MX"/>
              <a:pPr>
                <a:defRPr/>
              </a:pPr>
              <a:t>10</a:t>
            </a:fld>
            <a:endParaRPr lang="es-MX"/>
          </a:p>
        </p:txBody>
      </p:sp>
      <p:pic>
        <p:nvPicPr>
          <p:cNvPr id="1126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22225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222188" y="766504"/>
            <a:ext cx="7056036" cy="961478"/>
          </a:xfrm>
          <a:prstGeom prst="ellipse">
            <a:avLst/>
          </a:prstGeom>
          <a:solidFill>
            <a:schemeClr val="accent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ctr">
              <a:defRPr/>
            </a:pPr>
            <a:r>
              <a:rPr lang="es-MX" sz="1800" b="1">
                <a:solidFill>
                  <a:srgbClr val="FFFF99"/>
                </a:solidFill>
              </a:rPr>
              <a:t>La evaluación del impacto</a:t>
            </a:r>
          </a:p>
          <a:p>
            <a:pPr indent="457200" algn="ctr">
              <a:defRPr/>
            </a:pPr>
            <a:r>
              <a:rPr lang="es-MX" sz="1800" b="1">
                <a:solidFill>
                  <a:srgbClr val="FFFF99"/>
                </a:solidFill>
              </a:rPr>
              <a:t>desde la perspectiva de los estudiantes</a:t>
            </a:r>
          </a:p>
        </p:txBody>
      </p:sp>
      <p:sp>
        <p:nvSpPr>
          <p:cNvPr id="12295" name="5 Rectángulo"/>
          <p:cNvSpPr>
            <a:spLocks noChangeArrowheads="1"/>
          </p:cNvSpPr>
          <p:nvPr/>
        </p:nvSpPr>
        <p:spPr bwMode="auto">
          <a:xfrm>
            <a:off x="1258888" y="2212975"/>
            <a:ext cx="6264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s-ES" sz="26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“… </a:t>
            </a:r>
            <a:r>
              <a:rPr lang="es-ES" sz="2600" i="1" dirty="0">
                <a:latin typeface="Calibri" pitchFamily="34" charset="0"/>
                <a:cs typeface="Times New Roman" pitchFamily="18" charset="0"/>
              </a:rPr>
              <a:t>tiene el objeto </a:t>
            </a:r>
            <a:r>
              <a:rPr lang="es-ES" sz="26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determinar en forma más general si </a:t>
            </a:r>
            <a:r>
              <a:rPr lang="es-ES" sz="2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[la acción tutorial]</a:t>
            </a:r>
            <a:r>
              <a:rPr lang="es-ES" sz="26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produjo los efectos deseados en </a:t>
            </a:r>
            <a:r>
              <a:rPr lang="es-ES" sz="2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[los estudiantes]...</a:t>
            </a:r>
            <a:r>
              <a:rPr lang="es-ES" sz="26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y si esos efectos son atribuibles a [aquella]. Las evaluaciones de impacto también deben permitir examinar consecuencias no previstas en los beneficiarios, sean positivas o negativas.” (</a:t>
            </a:r>
            <a:r>
              <a:rPr lang="es-ES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Baker, 2000) </a:t>
            </a:r>
            <a:endParaRPr lang="es-ES" sz="26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21B4D-9079-4960-8702-160820C780DA}" type="slidenum">
              <a:rPr lang="es-MX"/>
              <a:pPr>
                <a:defRPr/>
              </a:pPr>
              <a:t>11</a:t>
            </a:fld>
            <a:endParaRPr lang="es-MX"/>
          </a:p>
        </p:txBody>
      </p:sp>
      <p:pic>
        <p:nvPicPr>
          <p:cNvPr id="1229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993164" y="592389"/>
            <a:ext cx="3918482" cy="7556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extrusionH="6350" prstMaterial="metal"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Objetivo general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6625" y="1692193"/>
            <a:ext cx="7737558" cy="463488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/>
          </a:sp3d>
        </p:spPr>
        <p:txBody>
          <a:bodyPr>
            <a:spAutoFit/>
          </a:bodyPr>
          <a:lstStyle/>
          <a:p>
            <a:pPr marL="215900" algn="just">
              <a:defRPr/>
            </a:pPr>
            <a:r>
              <a:rPr lang="es-MX" sz="2400">
                <a:latin typeface="Calibri" pitchFamily="34" charset="0"/>
              </a:rPr>
              <a:t>Obtener información, </a:t>
            </a:r>
            <a:r>
              <a:rPr lang="es-MX" sz="2400" b="1">
                <a:solidFill>
                  <a:schemeClr val="accent2"/>
                </a:solidFill>
                <a:latin typeface="Calibri" pitchFamily="34" charset="0"/>
              </a:rPr>
              <a:t>desde la perspectiva de los estudiantes</a:t>
            </a:r>
            <a:r>
              <a:rPr lang="es-MX" sz="2400">
                <a:latin typeface="Calibri" pitchFamily="34" charset="0"/>
              </a:rPr>
              <a:t>, sobre el impacto que la acción tutorial ha tenido en su formación integral; que permita conocer</a:t>
            </a:r>
          </a:p>
          <a:p>
            <a:pPr marL="215900" algn="just">
              <a:defRPr/>
            </a:pPr>
            <a:endParaRPr lang="es-MX" sz="1000">
              <a:latin typeface="Calibri" pitchFamily="34" charset="0"/>
            </a:endParaRPr>
          </a:p>
          <a:p>
            <a:pPr marL="215900" algn="just">
              <a:buFontTx/>
              <a:buChar char="•"/>
              <a:defRPr/>
            </a:pPr>
            <a:r>
              <a:rPr lang="es-MX" sz="2400">
                <a:latin typeface="Calibri" pitchFamily="34" charset="0"/>
              </a:rPr>
              <a:t> Cómo ha influido la práctica de la acción tutorial en las </a:t>
            </a:r>
            <a:r>
              <a:rPr lang="es-MX" sz="2400" b="1">
                <a:solidFill>
                  <a:schemeClr val="accent2"/>
                </a:solidFill>
                <a:latin typeface="Calibri" pitchFamily="34" charset="0"/>
              </a:rPr>
              <a:t>concepciones</a:t>
            </a:r>
            <a:r>
              <a:rPr lang="es-MX" sz="2400">
                <a:latin typeface="Calibri" pitchFamily="34" charset="0"/>
              </a:rPr>
              <a:t> que los estudiantes tienen sobre ella;</a:t>
            </a:r>
          </a:p>
          <a:p>
            <a:pPr marL="215900" algn="just">
              <a:buFontTx/>
              <a:buChar char="•"/>
              <a:defRPr/>
            </a:pPr>
            <a:r>
              <a:rPr lang="es-MX" sz="2400">
                <a:latin typeface="Calibri" pitchFamily="34" charset="0"/>
              </a:rPr>
              <a:t> Las principales </a:t>
            </a:r>
            <a:r>
              <a:rPr lang="es-MX" sz="2400" b="1">
                <a:solidFill>
                  <a:schemeClr val="accent2"/>
                </a:solidFill>
                <a:latin typeface="Calibri" pitchFamily="34" charset="0"/>
              </a:rPr>
              <a:t>implicaciones</a:t>
            </a:r>
            <a:r>
              <a:rPr lang="es-MX" sz="2400">
                <a:latin typeface="Calibri" pitchFamily="34" charset="0"/>
              </a:rPr>
              <a:t> (rasgos positivos y negativos) en su práctica cotidiana institucional; y, </a:t>
            </a:r>
          </a:p>
          <a:p>
            <a:pPr marL="215900" algn="just">
              <a:buFontTx/>
              <a:buChar char="•"/>
              <a:defRPr/>
            </a:pPr>
            <a:r>
              <a:rPr lang="es-MX" sz="2400">
                <a:latin typeface="Calibri" pitchFamily="34" charset="0"/>
              </a:rPr>
              <a:t> Las principales </a:t>
            </a:r>
            <a:r>
              <a:rPr lang="es-MX" sz="2400" b="1">
                <a:solidFill>
                  <a:schemeClr val="accent2"/>
                </a:solidFill>
                <a:latin typeface="Calibri" pitchFamily="34" charset="0"/>
              </a:rPr>
              <a:t>expectativas</a:t>
            </a:r>
            <a:r>
              <a:rPr lang="es-MX" sz="2400">
                <a:latin typeface="Calibri" pitchFamily="34" charset="0"/>
              </a:rPr>
              <a:t> que ha despertado en los estudiantes.</a:t>
            </a:r>
            <a:endParaRPr lang="es-E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E85D4-4F73-4BE8-9BE8-221577ECCBA6}" type="slidenum">
              <a:rPr lang="es-MX"/>
              <a:pPr>
                <a:defRPr/>
              </a:pPr>
              <a:t>12</a:t>
            </a:fld>
            <a:endParaRPr lang="es-MX"/>
          </a:p>
        </p:txBody>
      </p:sp>
      <p:pic>
        <p:nvPicPr>
          <p:cNvPr id="1331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 rot="16200000">
            <a:off x="-293960" y="2482803"/>
            <a:ext cx="2520282" cy="956288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innerShdw blurRad="63500" dist="50800" dir="8100000">
              <a:schemeClr val="accent4">
                <a:lumMod val="60000"/>
                <a:lumOff val="4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prstMaterial="metal"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500" b="1" dirty="0">
                <a:cs typeface="Arial" pitchFamily="34" charset="0"/>
              </a:rPr>
              <a:t>Cinco </a:t>
            </a:r>
            <a:r>
              <a:rPr lang="es-MX" sz="2800" b="1" dirty="0">
                <a:cs typeface="Arial" pitchFamily="34" charset="0"/>
              </a:rPr>
              <a:t>   </a:t>
            </a:r>
            <a:r>
              <a:rPr lang="es-MX" sz="2500" b="1" dirty="0">
                <a:cs typeface="Arial" pitchFamily="34" charset="0"/>
              </a:rPr>
              <a:t>dimensiones</a:t>
            </a:r>
            <a:r>
              <a:rPr lang="es-MX" sz="2800" b="1" dirty="0">
                <a:cs typeface="Arial" pitchFamily="34" charset="0"/>
              </a:rPr>
              <a:t>*</a:t>
            </a:r>
            <a:endParaRPr lang="es-ES" sz="2800" b="1" dirty="0"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20391" y="1717835"/>
            <a:ext cx="2447553" cy="2359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woPt" dir="t"/>
          </a:scene3d>
          <a:sp3d prstMaterial="metal"/>
        </p:spPr>
        <p:txBody>
          <a:bodyPr lIns="90000" tIns="46800" rIns="90000" bIns="46800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MX" sz="900" b="1" dirty="0">
              <a:cs typeface="Arial" pitchFamily="34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 b="1" dirty="0">
                <a:cs typeface="Arial" pitchFamily="34" charset="0"/>
              </a:rPr>
              <a:t>Ejes transversales: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Tx/>
              <a:buChar char="-"/>
              <a:defRPr/>
            </a:pPr>
            <a:r>
              <a:rPr lang="es-MX" sz="2400" b="1" dirty="0">
                <a:solidFill>
                  <a:srgbClr val="1A44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MX" sz="2400" b="1" dirty="0">
                <a:solidFill>
                  <a:srgbClr val="1A4490"/>
                </a:solidFill>
                <a:cs typeface="Arial" pitchFamily="34" charset="0"/>
              </a:rPr>
              <a:t>Informativo</a:t>
            </a:r>
          </a:p>
          <a:p>
            <a:pPr algn="just" fontAlgn="auto">
              <a:spcBef>
                <a:spcPts val="1000"/>
              </a:spcBef>
              <a:spcAft>
                <a:spcPts val="0"/>
              </a:spcAft>
              <a:buFontTx/>
              <a:buChar char="-"/>
              <a:defRPr/>
            </a:pPr>
            <a:r>
              <a:rPr lang="es-MX" sz="2400" b="1" dirty="0">
                <a:solidFill>
                  <a:srgbClr val="1A4490"/>
                </a:solidFill>
                <a:cs typeface="Arial" pitchFamily="34" charset="0"/>
              </a:rPr>
              <a:t> Formativo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endParaRPr lang="es-ES" sz="900" b="1" dirty="0">
              <a:solidFill>
                <a:srgbClr val="1A4490"/>
              </a:solidFill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57352" y="2714863"/>
            <a:ext cx="1831264" cy="340735"/>
          </a:xfrm>
          <a:prstGeom prst="rect">
            <a:avLst/>
          </a:prstGeom>
          <a:noFill/>
          <a:ln w="19050">
            <a:solidFill>
              <a:srgbClr val="14358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600" b="1" dirty="0">
                <a:cs typeface="Arial" pitchFamily="34" charset="0"/>
              </a:rPr>
              <a:t>Indicadores</a:t>
            </a:r>
            <a:endParaRPr lang="es-ES" sz="1600" b="1" dirty="0"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76648" y="2714863"/>
            <a:ext cx="1872208" cy="340735"/>
          </a:xfrm>
          <a:prstGeom prst="rect">
            <a:avLst/>
          </a:prstGeom>
          <a:noFill/>
          <a:ln w="19050">
            <a:solidFill>
              <a:srgbClr val="14358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600" b="1" dirty="0">
                <a:cs typeface="Arial" pitchFamily="34" charset="0"/>
              </a:rPr>
              <a:t>Reactivos</a:t>
            </a:r>
            <a:endParaRPr lang="es-ES" sz="1600" b="1" dirty="0"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57353" y="1714714"/>
            <a:ext cx="3991504" cy="787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>
            <a:bevelT/>
            <a:bevelB w="165100" prst="coolSlant"/>
          </a:sp3d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s-MX" sz="1800" b="1">
                <a:cs typeface="Arial" pitchFamily="34" charset="0"/>
              </a:rPr>
              <a:t>Estudio 1: de carácter cuantitativo</a:t>
            </a:r>
          </a:p>
          <a:p>
            <a:pPr algn="ctr">
              <a:spcBef>
                <a:spcPct val="5000"/>
              </a:spcBef>
              <a:defRPr/>
            </a:pPr>
            <a:r>
              <a:rPr lang="es-MX" sz="1800" b="1">
                <a:cs typeface="Arial" pitchFamily="34" charset="0"/>
              </a:rPr>
              <a:t>De opinión</a:t>
            </a:r>
            <a:endParaRPr lang="es-ES" sz="1800" b="1"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458362" y="3613126"/>
            <a:ext cx="4119858" cy="7716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>
            <a:bevelT/>
            <a:bevelB w="165100" prst="coolSlant"/>
          </a:sp3d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s-MX" sz="1800" b="1" dirty="0">
                <a:cs typeface="Arial" pitchFamily="34" charset="0"/>
              </a:rPr>
              <a:t>Estudio 2: de carácter cualitativo</a:t>
            </a:r>
          </a:p>
          <a:p>
            <a:pPr algn="ctr">
              <a:defRPr/>
            </a:pPr>
            <a:r>
              <a:rPr lang="es-MX" sz="1800" b="1" dirty="0">
                <a:cs typeface="Arial" pitchFamily="34" charset="0"/>
              </a:rPr>
              <a:t>Marco de racionalidad</a:t>
            </a:r>
          </a:p>
          <a:p>
            <a:pPr>
              <a:defRPr/>
            </a:pPr>
            <a:endParaRPr lang="es-ES" dirty="0">
              <a:latin typeface="Calibri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457353" y="4547296"/>
            <a:ext cx="3991504" cy="1618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metal">
            <a:extrusionClr>
              <a:srgbClr val="FF0000"/>
            </a:extrusionClr>
          </a:sp3d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800" b="1" dirty="0">
                <a:cs typeface="Arial" pitchFamily="34" charset="0"/>
              </a:rPr>
              <a:t>Grupos de discusión: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s-MX" sz="1600" b="1" dirty="0">
                <a:cs typeface="Arial" pitchFamily="34" charset="0"/>
              </a:rPr>
              <a:t>Concepción sobre la tutoría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s-MX" sz="1600" b="1" dirty="0">
                <a:cs typeface="Arial" pitchFamily="34" charset="0"/>
              </a:rPr>
              <a:t>Implicaciones de la práctica tutorial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s-MX" sz="1600" b="1" dirty="0">
                <a:cs typeface="Arial" pitchFamily="34" charset="0"/>
              </a:rPr>
              <a:t>Expectativas respecto a la tutoría</a:t>
            </a:r>
            <a:endParaRPr lang="es-ES" sz="1600" b="1" dirty="0"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4213" y="4581525"/>
            <a:ext cx="3240087" cy="147955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6213" indent="-176213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b="1" dirty="0">
                <a:solidFill>
                  <a:srgbClr val="5F2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es-ES" sz="1900" dirty="0">
                <a:solidFill>
                  <a:srgbClr val="002060"/>
                </a:solidFill>
                <a:latin typeface="Times New Roman" pitchFamily="18" charset="0"/>
              </a:rPr>
              <a:t>Integración y permanencia</a:t>
            </a:r>
          </a:p>
          <a:p>
            <a:pPr marL="176213" indent="-176213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b="1" dirty="0">
                <a:solidFill>
                  <a:srgbClr val="5F2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es-ES" sz="1900" dirty="0">
                <a:solidFill>
                  <a:srgbClr val="002060"/>
                </a:solidFill>
                <a:latin typeface="Times New Roman" pitchFamily="18" charset="0"/>
              </a:rPr>
              <a:t>Vocacional</a:t>
            </a:r>
          </a:p>
          <a:p>
            <a:pPr marL="176213" indent="-176213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b="1" dirty="0">
                <a:solidFill>
                  <a:srgbClr val="5F2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es-ES" sz="1900" dirty="0">
                <a:solidFill>
                  <a:srgbClr val="002060"/>
                </a:solidFill>
                <a:latin typeface="Times New Roman" pitchFamily="18" charset="0"/>
              </a:rPr>
              <a:t>De aprendizaje</a:t>
            </a:r>
          </a:p>
          <a:p>
            <a:pPr marL="176213" indent="-176213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b="1" dirty="0">
                <a:solidFill>
                  <a:srgbClr val="5F2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es-ES" sz="1900" dirty="0">
                <a:solidFill>
                  <a:srgbClr val="002060"/>
                </a:solidFill>
                <a:latin typeface="Times New Roman" pitchFamily="18" charset="0"/>
              </a:rPr>
              <a:t>Académico-profesional</a:t>
            </a:r>
          </a:p>
          <a:p>
            <a:pPr marL="176213" indent="-176213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b="1" dirty="0">
                <a:solidFill>
                  <a:srgbClr val="5F2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es-ES" sz="1900" dirty="0">
                <a:solidFill>
                  <a:srgbClr val="002060"/>
                </a:solidFill>
                <a:latin typeface="Times New Roman" pitchFamily="18" charset="0"/>
              </a:rPr>
              <a:t>Desarrollo personal-social</a:t>
            </a:r>
          </a:p>
        </p:txBody>
      </p:sp>
      <p:sp>
        <p:nvSpPr>
          <p:cNvPr id="14" name="13 Elipse"/>
          <p:cNvSpPr/>
          <p:nvPr/>
        </p:nvSpPr>
        <p:spPr>
          <a:xfrm>
            <a:off x="699579" y="381990"/>
            <a:ext cx="6292630" cy="87049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extrusionH="6350" prstMaterial="metal"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MX" sz="24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Investigación descriptiva exploratoria</a:t>
            </a:r>
            <a:endParaRPr lang="es-ES" sz="2400" b="1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8C1E0-EE9F-4CAA-8025-19DD020693E2}" type="slidenum">
              <a:rPr lang="es-MX"/>
              <a:pPr>
                <a:defRPr/>
              </a:pPr>
              <a:t>13</a:t>
            </a:fld>
            <a:endParaRPr lang="es-MX"/>
          </a:p>
        </p:txBody>
      </p:sp>
      <p:pic>
        <p:nvPicPr>
          <p:cNvPr id="4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4285"/>
            <a:ext cx="9161806" cy="68622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903413"/>
            <a:ext cx="4105275" cy="42799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800" b="1" dirty="0">
                <a:solidFill>
                  <a:srgbClr val="00D0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002060"/>
                </a:solidFill>
                <a:latin typeface="Times New Roman" pitchFamily="18" charset="0"/>
              </a:rPr>
              <a:t>Muestra:</a:t>
            </a:r>
            <a:r>
              <a:rPr lang="es-ES" sz="2000" i="1" dirty="0">
                <a:latin typeface="Times New Roman" pitchFamily="18" charset="0"/>
              </a:rPr>
              <a:t> </a:t>
            </a:r>
            <a:r>
              <a:rPr lang="es-ES" sz="2000" dirty="0">
                <a:latin typeface="Times New Roman" pitchFamily="18" charset="0"/>
              </a:rPr>
              <a:t>Intencionada , 100 estudiantes por institución participante. </a:t>
            </a:r>
            <a:r>
              <a:rPr lang="es-ES" sz="2000" b="1" dirty="0">
                <a:solidFill>
                  <a:schemeClr val="folHlink"/>
                </a:solidFill>
                <a:latin typeface="Times New Roman" pitchFamily="18" charset="0"/>
              </a:rPr>
              <a:t>Registros válidos: 4,574</a:t>
            </a:r>
            <a:endParaRPr lang="es-ES" sz="20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es-ES" sz="2800" b="1" dirty="0">
                <a:solidFill>
                  <a:srgbClr val="00D0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002060"/>
                </a:solidFill>
                <a:latin typeface="Times New Roman" pitchFamily="18" charset="0"/>
              </a:rPr>
              <a:t>Técnica de recolección de datos:</a:t>
            </a:r>
          </a:p>
          <a:p>
            <a:pPr>
              <a:defRPr/>
            </a:pPr>
            <a:r>
              <a:rPr lang="es-ES" sz="2000" dirty="0">
                <a:latin typeface="Times New Roman" pitchFamily="18" charset="0"/>
              </a:rPr>
              <a:t>Cuestionario tipo encuesta con reactivos múltiples</a:t>
            </a:r>
          </a:p>
          <a:p>
            <a:pPr>
              <a:defRPr/>
            </a:pPr>
            <a:r>
              <a:rPr lang="es-ES" sz="2000" dirty="0">
                <a:latin typeface="Times New Roman" pitchFamily="18" charset="0"/>
              </a:rPr>
              <a:t>(escala de opción </a:t>
            </a:r>
            <a:r>
              <a:rPr lang="es-ES" sz="2000" dirty="0" err="1">
                <a:latin typeface="Times New Roman" pitchFamily="18" charset="0"/>
              </a:rPr>
              <a:t>Likert</a:t>
            </a:r>
            <a:r>
              <a:rPr lang="es-ES" sz="2000" dirty="0"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es-ES" sz="2800" b="1" dirty="0">
                <a:solidFill>
                  <a:srgbClr val="00D0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002060"/>
                </a:solidFill>
                <a:latin typeface="Times New Roman" pitchFamily="18" charset="0"/>
              </a:rPr>
              <a:t>Procedimiento de recolección: </a:t>
            </a:r>
          </a:p>
          <a:p>
            <a:pPr>
              <a:defRPr/>
            </a:pPr>
            <a:r>
              <a:rPr lang="es-ES" sz="2000" dirty="0">
                <a:latin typeface="Times New Roman" pitchFamily="18" charset="0"/>
              </a:rPr>
              <a:t>    En línea</a:t>
            </a:r>
          </a:p>
          <a:p>
            <a:pPr>
              <a:buFontTx/>
              <a:buChar char="•"/>
              <a:defRPr/>
            </a:pPr>
            <a:r>
              <a:rPr lang="es-ES" sz="2800" b="1" i="1" dirty="0">
                <a:solidFill>
                  <a:srgbClr val="00D0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002060"/>
                </a:solidFill>
                <a:latin typeface="Times New Roman" pitchFamily="18" charset="0"/>
              </a:rPr>
              <a:t>Resultados obtenidos: </a:t>
            </a:r>
            <a:r>
              <a:rPr lang="es-ES" sz="2000" dirty="0">
                <a:latin typeface="Times New Roman" pitchFamily="18" charset="0"/>
              </a:rPr>
              <a:t>Percepción de estudiantes sobre el impacto de la acción tutorial en las 5 dimensiones.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57725" y="2179638"/>
            <a:ext cx="3816350" cy="403383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b="1" dirty="0">
                <a:solidFill>
                  <a:srgbClr val="98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7C2E2C"/>
                </a:solidFill>
                <a:latin typeface="Times New Roman" pitchFamily="18" charset="0"/>
              </a:rPr>
              <a:t>Muestra:</a:t>
            </a:r>
            <a:r>
              <a:rPr lang="es-ES" sz="2000" i="1" dirty="0">
                <a:latin typeface="Times New Roman" pitchFamily="18" charset="0"/>
              </a:rPr>
              <a:t> </a:t>
            </a:r>
            <a:r>
              <a:rPr lang="es-ES" sz="2000" dirty="0">
                <a:latin typeface="Times New Roman" pitchFamily="18" charset="0"/>
              </a:rPr>
              <a:t>Selección de informantes clave (10 por cada institución participante). Total válido: 339, de 36 </a:t>
            </a:r>
            <a:r>
              <a:rPr lang="es-ES" sz="2000" dirty="0" err="1">
                <a:latin typeface="Times New Roman" pitchFamily="18" charset="0"/>
              </a:rPr>
              <a:t>IES</a:t>
            </a:r>
            <a:endParaRPr lang="es-ES" sz="2000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b="1" i="1" dirty="0">
                <a:solidFill>
                  <a:srgbClr val="98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7C2E2C"/>
                </a:solidFill>
                <a:latin typeface="Times New Roman" pitchFamily="18" charset="0"/>
              </a:rPr>
              <a:t>Técnica de recolección de datos: </a:t>
            </a:r>
            <a:r>
              <a:rPr lang="es-ES" sz="2000" dirty="0">
                <a:latin typeface="Times New Roman" pitchFamily="18" charset="0"/>
              </a:rPr>
              <a:t>Grupo de discusión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b="1" i="1" dirty="0">
                <a:solidFill>
                  <a:srgbClr val="98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7C2E2C"/>
                </a:solidFill>
                <a:latin typeface="Times New Roman" pitchFamily="18" charset="0"/>
              </a:rPr>
              <a:t>Procedimiento de recolección: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i="1" dirty="0">
                <a:solidFill>
                  <a:srgbClr val="7C2E2C"/>
                </a:solidFill>
                <a:latin typeface="Times New Roman" pitchFamily="18" charset="0"/>
              </a:rPr>
              <a:t>   </a:t>
            </a:r>
            <a:r>
              <a:rPr lang="es-ES" sz="2000" dirty="0">
                <a:latin typeface="Times New Roman" pitchFamily="18" charset="0"/>
              </a:rPr>
              <a:t>Presencial</a:t>
            </a:r>
            <a:endParaRPr lang="es-ES" sz="2000" i="1" dirty="0"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400" b="1" i="1" dirty="0">
                <a:solidFill>
                  <a:srgbClr val="981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2000" b="1" i="1" dirty="0">
                <a:solidFill>
                  <a:srgbClr val="7C2E2C"/>
                </a:solidFill>
                <a:latin typeface="Times New Roman" pitchFamily="18" charset="0"/>
              </a:rPr>
              <a:t>Resultados obtenidos: </a:t>
            </a:r>
            <a:r>
              <a:rPr lang="es-ES" sz="2000" dirty="0">
                <a:latin typeface="Times New Roman" pitchFamily="18" charset="0"/>
              </a:rPr>
              <a:t>Concepciones, implicaciones y expectativas en torno de la acción tutorial.</a:t>
            </a:r>
          </a:p>
        </p:txBody>
      </p:sp>
      <p:sp>
        <p:nvSpPr>
          <p:cNvPr id="7" name="6 Elipse"/>
          <p:cNvSpPr/>
          <p:nvPr/>
        </p:nvSpPr>
        <p:spPr>
          <a:xfrm>
            <a:off x="2113310" y="1446684"/>
            <a:ext cx="1872208" cy="504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MX" sz="2000" b="1" i="1">
                <a:solidFill>
                  <a:srgbClr val="002060"/>
                </a:solidFill>
                <a:latin typeface="Times New Roman" pitchFamily="18" charset="0"/>
              </a:rPr>
              <a:t>Estudio 1</a:t>
            </a:r>
          </a:p>
        </p:txBody>
      </p:sp>
      <p:sp>
        <p:nvSpPr>
          <p:cNvPr id="8" name="7 Elipse"/>
          <p:cNvSpPr/>
          <p:nvPr/>
        </p:nvSpPr>
        <p:spPr>
          <a:xfrm>
            <a:off x="5929734" y="1516088"/>
            <a:ext cx="1872208" cy="5040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MX" sz="2000" b="1" i="1">
                <a:solidFill>
                  <a:srgbClr val="002060"/>
                </a:solidFill>
                <a:latin typeface="Times New Roman" pitchFamily="18" charset="0"/>
              </a:rPr>
              <a:t>Estudio 2</a:t>
            </a:r>
          </a:p>
        </p:txBody>
      </p:sp>
      <p:sp>
        <p:nvSpPr>
          <p:cNvPr id="10" name="9 Elipse"/>
          <p:cNvSpPr/>
          <p:nvPr/>
        </p:nvSpPr>
        <p:spPr>
          <a:xfrm>
            <a:off x="395483" y="306593"/>
            <a:ext cx="3954478" cy="6915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63500" contourW="6350" prstMaterial="plastic">
            <a:bevelT w="127000" h="69850" prst="coolSlant"/>
            <a:bevelB w="139700" h="63500" prst="coolSlant"/>
            <a:contourClr>
              <a:srgbClr val="14358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b="1" dirty="0">
                <a:solidFill>
                  <a:srgbClr val="002060"/>
                </a:solidFill>
                <a:latin typeface="Times New Roman" pitchFamily="18" charset="0"/>
              </a:rPr>
              <a:t>Metodología</a:t>
            </a:r>
            <a:endParaRPr lang="es-ES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FC9A8-D528-423E-A01C-C8C627613E62}" type="slidenum">
              <a:rPr lang="es-MX"/>
              <a:pPr>
                <a:defRPr/>
              </a:pPr>
              <a:t>14</a:t>
            </a:fld>
            <a:endParaRPr lang="es-MX"/>
          </a:p>
        </p:txBody>
      </p:sp>
      <p:pic>
        <p:nvPicPr>
          <p:cNvPr id="1536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Text Box 8"/>
          <p:cNvGrpSpPr>
            <a:grpSpLocks/>
          </p:cNvGrpSpPr>
          <p:nvPr/>
        </p:nvGrpSpPr>
        <p:grpSpPr bwMode="auto">
          <a:xfrm>
            <a:off x="755650" y="4724400"/>
            <a:ext cx="7466013" cy="1303338"/>
            <a:chOff x="445" y="2958"/>
            <a:chExt cx="4808" cy="821"/>
          </a:xfrm>
        </p:grpSpPr>
        <p:pic>
          <p:nvPicPr>
            <p:cNvPr id="15374" name="Text Box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" y="3064"/>
              <a:ext cx="4808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Text Box 5"/>
            <p:cNvSpPr txBox="1">
              <a:spLocks noChangeArrowheads="1"/>
            </p:cNvSpPr>
            <p:nvPr/>
          </p:nvSpPr>
          <p:spPr bwMode="auto">
            <a:xfrm>
              <a:off x="513" y="2958"/>
              <a:ext cx="467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es-MX" sz="2400" b="1">
                <a:latin typeface="Times New Roman" pitchFamily="18" charset="0"/>
              </a:endParaRPr>
            </a:p>
            <a:p>
              <a:pPr algn="ctr"/>
              <a:r>
                <a:rPr lang="es-MX" sz="2400" b="1">
                  <a:latin typeface="Times New Roman" pitchFamily="18" charset="0"/>
                </a:rPr>
                <a:t>Integración e interpretación de los resultados</a:t>
              </a:r>
            </a:p>
            <a:p>
              <a:pPr algn="ctr"/>
              <a:r>
                <a:rPr lang="es-MX" sz="2400" b="1">
                  <a:latin typeface="Times New Roman" pitchFamily="18" charset="0"/>
                </a:rPr>
                <a:t>de ambos estudios</a:t>
              </a:r>
              <a:endParaRPr lang="es-ES" sz="2400" b="1">
                <a:latin typeface="Times New Roman" pitchFamily="18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61528" y="2000315"/>
            <a:ext cx="3240088" cy="1387176"/>
          </a:xfrm>
          <a:prstGeom prst="rect">
            <a:avLst/>
          </a:prstGeom>
          <a:noFill/>
          <a:ln w="95250">
            <a:solidFill>
              <a:srgbClr val="009242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>
                <a:latin typeface="Times New Roman" pitchFamily="18" charset="0"/>
              </a:rPr>
              <a:t> </a:t>
            </a:r>
            <a:r>
              <a:rPr lang="es-ES_tradnl" sz="2400" b="1">
                <a:solidFill>
                  <a:srgbClr val="0000FF"/>
                </a:solidFill>
                <a:latin typeface="Times New Roman" pitchFamily="18" charset="0"/>
              </a:rPr>
              <a:t>Estudio 1</a:t>
            </a:r>
          </a:p>
          <a:p>
            <a:pPr algn="ctr">
              <a:defRPr/>
            </a:pPr>
            <a:r>
              <a:rPr lang="es-ES_tradnl" sz="2400" b="1">
                <a:latin typeface="Times New Roman" pitchFamily="18" charset="0"/>
              </a:rPr>
              <a:t>Tratamiento estadístico descriptivo</a:t>
            </a:r>
            <a:endParaRPr lang="es-ES" sz="2400" b="1">
              <a:latin typeface="Tahom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14381" y="2780928"/>
            <a:ext cx="3529013" cy="1387176"/>
          </a:xfrm>
          <a:prstGeom prst="rect">
            <a:avLst/>
          </a:prstGeom>
          <a:noFill/>
          <a:ln w="95250">
            <a:solidFill>
              <a:srgbClr val="7C2E2C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>
                <a:latin typeface="Times New Roman" pitchFamily="18" charset="0"/>
              </a:rPr>
              <a:t> </a:t>
            </a:r>
            <a:r>
              <a:rPr lang="es-ES_tradnl" sz="2400" b="1">
                <a:solidFill>
                  <a:srgbClr val="0000FF"/>
                </a:solidFill>
                <a:latin typeface="Times New Roman" pitchFamily="18" charset="0"/>
              </a:rPr>
              <a:t>Estudio 2</a:t>
            </a:r>
          </a:p>
          <a:p>
            <a:pPr algn="ctr">
              <a:defRPr/>
            </a:pPr>
            <a:r>
              <a:rPr lang="es-ES_tradnl" sz="2400" b="1">
                <a:latin typeface="Times New Roman" pitchFamily="18" charset="0"/>
              </a:rPr>
              <a:t>Análisis de discurso y de representaciones sociales</a:t>
            </a:r>
            <a:endParaRPr lang="es-ES" sz="2400" b="1">
              <a:latin typeface="Tahom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316361" y="463061"/>
            <a:ext cx="3934612" cy="9904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extrusionH="6350" prstMaterial="metal"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002060"/>
                </a:solidFill>
                <a:latin typeface="Times New Roman" pitchFamily="18" charset="0"/>
              </a:rPr>
              <a:t>Análisis de resultados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8F4BB-A8E8-41EC-8FB5-3745377EBA98}" type="slidenum">
              <a:rPr lang="es-MX"/>
              <a:pPr>
                <a:defRPr/>
              </a:pPr>
              <a:t>15</a:t>
            </a:fld>
            <a:endParaRPr lang="es-MX"/>
          </a:p>
        </p:txBody>
      </p:sp>
      <p:pic>
        <p:nvPicPr>
          <p:cNvPr id="1638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450" y="4076700"/>
            <a:ext cx="6624638" cy="2016125"/>
          </a:xfrm>
          <a:prstGeom prst="rect">
            <a:avLst/>
          </a:prstGeom>
        </p:spPr>
        <p:txBody>
          <a:bodyPr/>
          <a:lstStyle/>
          <a:p>
            <a:pPr marL="142875"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s-MX" sz="2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Tener un Programa de capacitación</a:t>
            </a:r>
            <a:r>
              <a:rPr lang="es-MX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 de tutores</a:t>
            </a:r>
          </a:p>
          <a:p>
            <a:pPr marL="142875"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s-MX" sz="2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30% de profesores de TC</a:t>
            </a:r>
            <a:r>
              <a:rPr lang="es-MX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oficialmente </a:t>
            </a:r>
          </a:p>
          <a:p>
            <a:pPr marL="142875" lvl="1">
              <a:lnSpc>
                <a:spcPct val="110000"/>
              </a:lnSpc>
              <a:defRPr/>
            </a:pPr>
            <a:r>
              <a:rPr lang="es-MX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nombrados o asignados como tutores</a:t>
            </a:r>
          </a:p>
          <a:p>
            <a:pPr marL="142875"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s-MX" sz="2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 lo menos un 25% de cobertura </a:t>
            </a:r>
            <a:r>
              <a:rPr lang="es-MX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la población </a:t>
            </a:r>
          </a:p>
          <a:p>
            <a:pPr marL="142875" lvl="1">
              <a:lnSpc>
                <a:spcPct val="110000"/>
              </a:lnSpc>
              <a:defRPr/>
            </a:pPr>
            <a:r>
              <a:rPr lang="es-MX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a la que va dirigido el programa</a:t>
            </a:r>
            <a:endParaRPr lang="es-E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489440" y="314243"/>
            <a:ext cx="5212931" cy="9428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tx1"/>
                </a:solidFill>
              </a:rPr>
              <a:t>Criterios de participación de las instituciones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4213" y="1557338"/>
            <a:ext cx="7416800" cy="2168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1800" b="1" dirty="0">
                <a:latin typeface="+mn-lt"/>
              </a:rPr>
              <a:t>Afiliación a la </a:t>
            </a:r>
            <a:r>
              <a:rPr lang="es-MX" sz="1800" b="1" dirty="0" err="1">
                <a:latin typeface="+mn-lt"/>
              </a:rPr>
              <a:t>ANUIES</a:t>
            </a:r>
            <a:endParaRPr lang="es-MX" sz="1800" b="1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1800" dirty="0">
                <a:latin typeface="+mn-lt"/>
              </a:rPr>
              <a:t>Contar con responsable o coordinador del Programa.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1800" b="1" dirty="0">
                <a:latin typeface="+mn-lt"/>
              </a:rPr>
              <a:t>Apoyo del titular de la institución para realizar el estudio</a:t>
            </a:r>
            <a:endParaRPr lang="es-MX" sz="18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1800" dirty="0">
                <a:latin typeface="+mn-lt"/>
              </a:rPr>
              <a:t>Contar con Programa formal de Tutoría para licenciatura activo por lo menos en los últimos 4 años, con cierto grado de avance, manifestado por </a:t>
            </a:r>
            <a:r>
              <a:rPr lang="es-MX" sz="18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al menos uno de los siguientes rasgos: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F832B-1286-4796-83C6-B255681B62E6}" type="slidenum">
              <a:rPr lang="es-MX"/>
              <a:pPr>
                <a:defRPr/>
              </a:pPr>
              <a:t>16</a:t>
            </a:fld>
            <a:endParaRPr lang="es-MX"/>
          </a:p>
        </p:txBody>
      </p:sp>
      <p:pic>
        <p:nvPicPr>
          <p:cNvPr id="1741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827088" y="2205038"/>
            <a:ext cx="45370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4,574 Registros: </a:t>
            </a:r>
          </a:p>
          <a:p>
            <a:pPr algn="ctr" eaLnBrk="0" hangingPunct="0"/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51%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mujeres</a:t>
            </a:r>
          </a:p>
          <a:p>
            <a:pPr algn="ctr" eaLnBrk="0" hangingPunct="0"/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49%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hombres</a:t>
            </a:r>
            <a:endParaRPr lang="es-MX" sz="1600">
              <a:latin typeface="Calibri" pitchFamily="34" charset="0"/>
              <a:ea typeface="ヒラギノ角ゴ Pro W3" charset="0"/>
              <a:cs typeface="Arial" pitchFamily="34" charset="0"/>
            </a:endParaRPr>
          </a:p>
          <a:p>
            <a:pPr eaLnBrk="0" hangingPunct="0"/>
            <a:endParaRPr lang="es-MX" sz="1600">
              <a:solidFill>
                <a:srgbClr val="000000"/>
              </a:solidFill>
              <a:latin typeface="Calibri" pitchFamily="34" charset="0"/>
              <a:ea typeface="ヒラギノ角ゴ Pro W3" charset="0"/>
              <a:cs typeface="Arial" pitchFamily="34" charset="0"/>
            </a:endParaRPr>
          </a:p>
          <a:p>
            <a:pPr eaLnBrk="0" hangingPunct="0"/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Edad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rango de población comúnmente en </a:t>
            </a:r>
          </a:p>
          <a:p>
            <a:pPr eaLnBrk="0" hangingPunct="0"/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   educación superior: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19-22 años</a:t>
            </a:r>
            <a:endParaRPr lang="es-MX" sz="1600" b="1">
              <a:latin typeface="Calibri" pitchFamily="34" charset="0"/>
              <a:ea typeface="ヒラギノ角ゴ Pro W3" charset="0"/>
              <a:cs typeface="Arial" pitchFamily="34" charset="0"/>
            </a:endParaRPr>
          </a:p>
          <a:p>
            <a:pPr eaLnBrk="0" hangingPunct="0"/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94% 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Solteros</a:t>
            </a:r>
            <a:endParaRPr lang="es-MX" sz="1600" b="1">
              <a:latin typeface="Calibri" pitchFamily="34" charset="0"/>
              <a:ea typeface="ヒラギノ角ゴ Pro W3" charset="0"/>
              <a:cs typeface="Arial" pitchFamily="34" charset="0"/>
            </a:endParaRPr>
          </a:p>
          <a:p>
            <a:pPr eaLnBrk="0" hangingPunct="0"/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78% 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Sin actividad remunerada</a:t>
            </a:r>
            <a:endParaRPr lang="es-MX" sz="1600" b="1">
              <a:latin typeface="Calibri" pitchFamily="34" charset="0"/>
              <a:ea typeface="ヒラギノ角ゴ Pro W3" charset="0"/>
              <a:cs typeface="Arial" pitchFamily="34" charset="0"/>
            </a:endParaRPr>
          </a:p>
          <a:p>
            <a:pPr eaLnBrk="0" hangingPunct="0"/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72% 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No tiene dependientes económicos</a:t>
            </a:r>
            <a:endParaRPr lang="es-MX" sz="1600" b="1">
              <a:latin typeface="Calibri" pitchFamily="34" charset="0"/>
              <a:ea typeface="ヒラギノ角ゴ Pro W3" charset="0"/>
              <a:cs typeface="Arial" pitchFamily="34" charset="0"/>
            </a:endParaRPr>
          </a:p>
          <a:p>
            <a:pPr eaLnBrk="0" hangingPunct="0"/>
            <a:endParaRPr lang="es-MX" sz="900">
              <a:solidFill>
                <a:srgbClr val="000000"/>
              </a:solidFill>
              <a:latin typeface="Calibri" pitchFamily="34" charset="0"/>
              <a:ea typeface="ヒラギノ角ゴ Pro W3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Tipo de institución en la está inscrito: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58%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universidades autónomas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28%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institutos o universidades tecnológicas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14%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en otro tipo de instituciones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88%</a:t>
            </a:r>
            <a:r>
              <a:rPr lang="es-MX" sz="160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Arial" pitchFamily="34" charset="0"/>
              </a:rPr>
              <a:t> de control público.</a:t>
            </a:r>
            <a:endParaRPr lang="es-MX" sz="1600">
              <a:latin typeface="Calibri" pitchFamily="34" charset="0"/>
              <a:ea typeface="ヒラギノ角ゴ Pro W3" charset="0"/>
              <a:cs typeface="Arial" pitchFamily="34" charset="0"/>
            </a:endParaRPr>
          </a:p>
        </p:txBody>
      </p:sp>
      <p:sp>
        <p:nvSpPr>
          <p:cNvPr id="17413" name="4 Rectángulo"/>
          <p:cNvSpPr>
            <a:spLocks noChangeArrowheads="1"/>
          </p:cNvSpPr>
          <p:nvPr/>
        </p:nvSpPr>
        <p:spPr bwMode="auto">
          <a:xfrm>
            <a:off x="5364163" y="3670300"/>
            <a:ext cx="3095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>
                <a:latin typeface="Calibri" pitchFamily="34" charset="0"/>
              </a:rPr>
              <a:t>Ing. y Tecnología:       40%</a:t>
            </a:r>
          </a:p>
          <a:p>
            <a:r>
              <a:rPr lang="es-MX" sz="1800" b="1">
                <a:latin typeface="Calibri" pitchFamily="34" charset="0"/>
              </a:rPr>
              <a:t>Sociales y Adm.:</a:t>
            </a:r>
            <a:r>
              <a:rPr lang="es-MX" sz="1800">
                <a:latin typeface="Calibri" pitchFamily="34" charset="0"/>
              </a:rPr>
              <a:t>         </a:t>
            </a:r>
            <a:r>
              <a:rPr lang="es-MX" sz="1800" b="1">
                <a:latin typeface="Calibri" pitchFamily="34" charset="0"/>
              </a:rPr>
              <a:t>28%</a:t>
            </a:r>
          </a:p>
          <a:p>
            <a:r>
              <a:rPr lang="es-MX" sz="1800" b="1">
                <a:latin typeface="Calibri" pitchFamily="34" charset="0"/>
              </a:rPr>
              <a:t>De la Salud:	    13%</a:t>
            </a:r>
          </a:p>
          <a:p>
            <a:r>
              <a:rPr lang="es-MX" sz="1800" b="1">
                <a:latin typeface="Calibri" pitchFamily="34" charset="0"/>
              </a:rPr>
              <a:t>Educ.  y Humanid.:      </a:t>
            </a:r>
            <a:r>
              <a:rPr lang="es-MX" sz="1800">
                <a:latin typeface="Calibri" pitchFamily="34" charset="0"/>
              </a:rPr>
              <a:t> </a:t>
            </a:r>
            <a:r>
              <a:rPr lang="es-MX" sz="1800" b="1">
                <a:latin typeface="Calibri" pitchFamily="34" charset="0"/>
              </a:rPr>
              <a:t>7%</a:t>
            </a:r>
          </a:p>
          <a:p>
            <a:r>
              <a:rPr lang="es-MX" sz="1800" b="1">
                <a:latin typeface="Calibri" pitchFamily="34" charset="0"/>
              </a:rPr>
              <a:t>Agropecuarias: </a:t>
            </a:r>
            <a:r>
              <a:rPr lang="es-MX" sz="1800">
                <a:latin typeface="Calibri" pitchFamily="34" charset="0"/>
              </a:rPr>
              <a:t>	      </a:t>
            </a:r>
            <a:r>
              <a:rPr lang="es-MX" sz="1800" b="1">
                <a:latin typeface="Calibri" pitchFamily="34" charset="0"/>
              </a:rPr>
              <a:t>6%</a:t>
            </a:r>
          </a:p>
          <a:p>
            <a:r>
              <a:rPr lang="es-MX" sz="1800" b="1">
                <a:latin typeface="Calibri" pitchFamily="34" charset="0"/>
              </a:rPr>
              <a:t>Nat. y Exactas:              6%</a:t>
            </a:r>
          </a:p>
        </p:txBody>
      </p:sp>
      <p:sp>
        <p:nvSpPr>
          <p:cNvPr id="8" name="7 Elipse"/>
          <p:cNvSpPr/>
          <p:nvPr/>
        </p:nvSpPr>
        <p:spPr>
          <a:xfrm>
            <a:off x="846594" y="811932"/>
            <a:ext cx="4990005" cy="937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>
                <a:solidFill>
                  <a:srgbClr val="002060"/>
                </a:solidFill>
                <a:ea typeface="ヒラギノ角ゴ Pro W3" charset="0"/>
                <a:cs typeface="Arial" pitchFamily="34" charset="0"/>
              </a:rPr>
              <a:t>Perfil del estudiante encuestado</a:t>
            </a:r>
            <a:endParaRPr lang="es-MX" sz="2000">
              <a:solidFill>
                <a:srgbClr val="002060"/>
              </a:solidFill>
              <a:ea typeface="ヒラギノ角ゴ Pro W3" charset="0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167787" y="2535286"/>
            <a:ext cx="3474063" cy="6595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800" b="1">
                <a:solidFill>
                  <a:srgbClr val="002060"/>
                </a:solidFill>
              </a:rPr>
              <a:t>Área de pertenencia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89A3-D369-40EE-8E9B-22F3E6A92599}" type="slidenum">
              <a:rPr lang="es-MX"/>
              <a:pPr>
                <a:defRPr/>
              </a:pPr>
              <a:t>17</a:t>
            </a:fld>
            <a:endParaRPr lang="es-MX"/>
          </a:p>
        </p:txBody>
      </p:sp>
      <p:pic>
        <p:nvPicPr>
          <p:cNvPr id="1843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00113" y="1714500"/>
            <a:ext cx="70564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eaLnBrk="0" hangingPunct="0">
              <a:tabLst>
                <a:tab pos="228600" algn="l"/>
                <a:tab pos="449263" algn="l"/>
              </a:tabLst>
              <a:defRPr/>
            </a:pPr>
            <a:r>
              <a:rPr lang="es-MX" sz="1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MX" sz="1800">
                <a:latin typeface="Arial Narrow" pitchFamily="34" charset="0"/>
              </a:rPr>
              <a:t>L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as tablas de frecuencias de los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36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 indicadores muestran percepciones muy similares; en todos los casos:</a:t>
            </a:r>
          </a:p>
          <a:p>
            <a:pPr eaLnBrk="0" hangingPunct="0">
              <a:buFontTx/>
              <a:buChar char="•"/>
              <a:tabLst>
                <a:tab pos="228600" algn="l"/>
                <a:tab pos="449263" algn="l"/>
              </a:tabLst>
              <a:defRPr/>
            </a:pPr>
            <a:endParaRPr lang="es-MX" sz="1800">
              <a:solidFill>
                <a:srgbClr val="000000"/>
              </a:solidFill>
              <a:latin typeface="Arial Narrow" pitchFamily="34" charset="0"/>
            </a:endParaRPr>
          </a:p>
          <a:p>
            <a:pPr eaLnBrk="0" hangingPunct="0">
              <a:buFont typeface="Arial" pitchFamily="34" charset="0"/>
              <a:buChar char="•"/>
              <a:tabLst>
                <a:tab pos="228600" algn="l"/>
                <a:tab pos="449263" algn="l"/>
              </a:tabLst>
              <a:defRPr/>
            </a:pPr>
            <a:r>
              <a:rPr lang="es-MX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La opción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“DE ACUERDO”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 tiene conteos entre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45% y 56% 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de las respuestas.</a:t>
            </a:r>
            <a:endParaRPr lang="es-MX" sz="1800"/>
          </a:p>
          <a:p>
            <a:pPr eaLnBrk="0" hangingPunct="0">
              <a:buFontTx/>
              <a:buChar char="•"/>
              <a:tabLst>
                <a:tab pos="228600" algn="l"/>
                <a:tab pos="449263" algn="l"/>
              </a:tabLst>
              <a:defRPr/>
            </a:pPr>
            <a:r>
              <a:rPr lang="es-MX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La opción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“TOTALMENTE DE ACUERDO”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, entre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20% y 37%.</a:t>
            </a:r>
          </a:p>
          <a:p>
            <a:pPr eaLnBrk="0" hangingPunct="0">
              <a:buFontTx/>
              <a:buChar char="•"/>
              <a:tabLst>
                <a:tab pos="228600" algn="l"/>
                <a:tab pos="449263" algn="l"/>
              </a:tabLst>
              <a:defRPr/>
            </a:pPr>
            <a:endParaRPr lang="es-MX" sz="1800" b="1"/>
          </a:p>
          <a:p>
            <a:pPr eaLnBrk="0" hangingPunct="0">
              <a:buFontTx/>
              <a:buChar char="•"/>
              <a:tabLst>
                <a:tab pos="228600" algn="l"/>
                <a:tab pos="449263" algn="l"/>
              </a:tabLst>
              <a:defRPr/>
            </a:pPr>
            <a:r>
              <a:rPr lang="es-MX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En el extremo, la opción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“EN DESACUERDO”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 entre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9% y 27%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 y, </a:t>
            </a:r>
            <a:endParaRPr lang="es-MX" sz="1800"/>
          </a:p>
          <a:p>
            <a:pPr eaLnBrk="0" hangingPunct="0">
              <a:buFontTx/>
              <a:buChar char="•"/>
              <a:tabLst>
                <a:tab pos="228600" algn="l"/>
                <a:tab pos="449263" algn="l"/>
              </a:tabLst>
              <a:defRPr/>
            </a:pPr>
            <a:r>
              <a:rPr lang="es-MX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La opción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“TOTALMENTE EN DESACUERDO”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</a:rPr>
              <a:t>, entre </a:t>
            </a:r>
            <a:r>
              <a:rPr lang="es-MX" sz="1800" b="1">
                <a:solidFill>
                  <a:srgbClr val="000000"/>
                </a:solidFill>
                <a:latin typeface="Arial Narrow" pitchFamily="34" charset="0"/>
              </a:rPr>
              <a:t>3% y 8%.</a:t>
            </a:r>
            <a:endParaRPr lang="es-MX" sz="1800" b="1"/>
          </a:p>
        </p:txBody>
      </p:sp>
      <p:sp>
        <p:nvSpPr>
          <p:cNvPr id="6" name="5 Elipse"/>
          <p:cNvSpPr/>
          <p:nvPr/>
        </p:nvSpPr>
        <p:spPr>
          <a:xfrm>
            <a:off x="899592" y="620688"/>
            <a:ext cx="4752528" cy="720080"/>
          </a:xfrm>
          <a:prstGeom prst="ellipse">
            <a:avLst/>
          </a:prstGeom>
          <a:solidFill>
            <a:schemeClr val="accent6"/>
          </a:solidFill>
          <a:ln w="1270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76200" contourW="82550" prstMaterial="plastic">
            <a:bevelT w="165100" prst="coolSlant"/>
            <a:bevelB w="165100" prst="coolSlant"/>
            <a:contourClr>
              <a:srgbClr val="14358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Análisis Estudio 1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4213" y="4508500"/>
            <a:ext cx="7632700" cy="16906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>
                <a:latin typeface="Calibri" pitchFamily="34" charset="0"/>
              </a:rPr>
              <a:t>Se aplicó </a:t>
            </a:r>
            <a:r>
              <a:rPr lang="es-MX" sz="1600" b="1">
                <a:solidFill>
                  <a:srgbClr val="990000"/>
                </a:solidFill>
                <a:latin typeface="Calibri" pitchFamily="34" charset="0"/>
              </a:rPr>
              <a:t>método de procesamiento de datos</a:t>
            </a:r>
            <a:r>
              <a:rPr lang="es-MX" sz="1600">
                <a:latin typeface="Calibri" pitchFamily="34" charset="0"/>
              </a:rPr>
              <a:t> </a:t>
            </a:r>
            <a:r>
              <a:rPr lang="es-MX" sz="1600" b="1">
                <a:latin typeface="Calibri" pitchFamily="34" charset="0"/>
              </a:rPr>
              <a:t>“Puntuaciones Z”</a:t>
            </a:r>
            <a:r>
              <a:rPr lang="es-MX" sz="1600">
                <a:latin typeface="Calibri" pitchFamily="34" charset="0"/>
              </a:rPr>
              <a:t> </a:t>
            </a:r>
            <a:r>
              <a:rPr lang="es-MX" sz="1200" b="1">
                <a:latin typeface="Calibri" pitchFamily="34" charset="0"/>
              </a:rPr>
              <a:t>(Sampieri, 2008)</a:t>
            </a:r>
          </a:p>
          <a:p>
            <a:pPr algn="just">
              <a:defRPr/>
            </a:pPr>
            <a:r>
              <a:rPr lang="es-MX" sz="1600">
                <a:latin typeface="Calibri" pitchFamily="34" charset="0"/>
              </a:rPr>
              <a:t>Que permitió establecer algún tipo de percepción diferenciada, a nivel</a:t>
            </a:r>
          </a:p>
          <a:p>
            <a:pPr marL="742950" lvl="1" indent="-285750" algn="just">
              <a:buFont typeface="Wingdings" pitchFamily="2" charset="2"/>
              <a:buChar char="v"/>
              <a:defRPr/>
            </a:pPr>
            <a:r>
              <a:rPr lang="es-MX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MX" sz="1600">
                <a:latin typeface="Calibri" pitchFamily="34" charset="0"/>
              </a:rPr>
              <a:t>de dimensiones,</a:t>
            </a:r>
          </a:p>
          <a:p>
            <a:pPr marL="742950" lvl="1" indent="-285750" algn="just">
              <a:buFont typeface="Wingdings" pitchFamily="2" charset="2"/>
              <a:buChar char="v"/>
              <a:defRPr/>
            </a:pPr>
            <a:r>
              <a:rPr lang="es-MX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MX" sz="1600">
                <a:latin typeface="Calibri" pitchFamily="34" charset="0"/>
              </a:rPr>
              <a:t>de ejes</a:t>
            </a:r>
          </a:p>
          <a:p>
            <a:pPr algn="just">
              <a:buFont typeface="Wingdings" pitchFamily="2" charset="2"/>
              <a:buNone/>
              <a:defRPr/>
            </a:pPr>
            <a:endParaRPr lang="es-MX">
              <a:latin typeface="Calibri" pitchFamily="34" charset="0"/>
            </a:endParaRPr>
          </a:p>
          <a:p>
            <a:pPr algn="just">
              <a:defRPr/>
            </a:pPr>
            <a:r>
              <a:rPr lang="es-MX" sz="1600">
                <a:latin typeface="Calibri" pitchFamily="34" charset="0"/>
              </a:rPr>
              <a:t>Alternativa para analizar la distancia que tiene una puntuación con respecto a su media, en unidades de desviaciones estándar.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7CD04-135E-44FD-B3BC-005A403A8C08}" type="slidenum">
              <a:rPr lang="es-MX"/>
              <a:pPr>
                <a:defRPr/>
              </a:pPr>
              <a:t>18</a:t>
            </a:fld>
            <a:endParaRPr lang="es-MX"/>
          </a:p>
        </p:txBody>
      </p:sp>
      <p:pic>
        <p:nvPicPr>
          <p:cNvPr id="1945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11561" y="3572880"/>
          <a:ext cx="7632847" cy="159599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82697"/>
                <a:gridCol w="2237582"/>
                <a:gridCol w="1013445"/>
                <a:gridCol w="4099123"/>
              </a:tblGrid>
              <a:tr h="270020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Percepción</a:t>
                      </a:r>
                      <a:endParaRPr lang="es-MX" sz="16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Porcentaje</a:t>
                      </a:r>
                      <a:endParaRPr lang="es-MX" sz="16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Preguntas por opción de percepción</a:t>
                      </a:r>
                      <a:endParaRPr lang="es-MX" sz="16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040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B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De acuerdo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48.99%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P12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, </a:t>
                      </a: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P18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, </a:t>
                      </a: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P36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, </a:t>
                      </a:r>
                      <a:r>
                        <a:rPr lang="es-MX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P38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0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A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Totalmente de acuerdo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28.76%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MX" sz="140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P26, P34, P38*, P39, P13, P25, P45, P31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8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Subtotal 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77.75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0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En desacuerdo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17.00%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P28*, P22*, P19*, P21*, P29, P24*, P37, P17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0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Totalmente en desacuerdo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05.25%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P28*, P47, P22*, P24*, P44, P21*, P19*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49">
                <a:tc gridSpan="2">
                  <a:txBody>
                    <a:bodyPr/>
                    <a:lstStyle/>
                    <a:p>
                      <a:pPr marR="71755" algn="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Total de preguntas: 21 (de 36)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188" y="1052513"/>
            <a:ext cx="7272337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228600" algn="l"/>
                <a:tab pos="449263" algn="l"/>
              </a:tabLst>
              <a:defRPr/>
            </a:pPr>
            <a:r>
              <a:rPr lang="es-MX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Arial" pitchFamily="34" charset="0"/>
              </a:rPr>
              <a:t> </a:t>
            </a:r>
            <a:r>
              <a:rPr lang="es-MX" sz="16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Así</a:t>
            </a:r>
            <a:r>
              <a:rPr lang="es-MX" sz="16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, se pudieron identificar aquellas puntuaciones de </a:t>
            </a:r>
            <a:r>
              <a:rPr lang="es-MX" sz="16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indicadores sobresalientes </a:t>
            </a:r>
            <a:r>
              <a:rPr lang="es-MX" sz="16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del resto de las puntuaciones.</a:t>
            </a:r>
          </a:p>
          <a:p>
            <a:pPr algn="just">
              <a:tabLst>
                <a:tab pos="228600" algn="l"/>
                <a:tab pos="449263" algn="l"/>
              </a:tabLst>
              <a:defRPr/>
            </a:pPr>
            <a:endParaRPr lang="es-MX" sz="10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algn="just">
              <a:buFontTx/>
              <a:buChar char="•"/>
              <a:tabLst>
                <a:tab pos="228600" algn="l"/>
                <a:tab pos="449263" algn="l"/>
              </a:tabLst>
              <a:defRPr/>
            </a:pPr>
            <a:r>
              <a:rPr lang="es-MX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Arial" pitchFamily="34" charset="0"/>
              </a:rPr>
              <a:t> </a:t>
            </a:r>
            <a:r>
              <a:rPr lang="es-MX" sz="16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Aquellos aspectos que reflejaron </a:t>
            </a:r>
            <a:r>
              <a:rPr lang="es-MX" sz="16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conteos de percepciones significativamente mayores</a:t>
            </a:r>
            <a:r>
              <a:rPr lang="es-MX" sz="16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, en relación con la distribución correspondiente </a:t>
            </a:r>
          </a:p>
          <a:p>
            <a:pPr algn="just">
              <a:tabLst>
                <a:tab pos="228600" algn="l"/>
                <a:tab pos="449263" algn="l"/>
              </a:tabLst>
              <a:defRPr/>
            </a:pPr>
            <a:r>
              <a:rPr lang="es-MX" sz="16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( A, B, C y D ).</a:t>
            </a:r>
          </a:p>
          <a:p>
            <a:pPr algn="just">
              <a:tabLst>
                <a:tab pos="228600" algn="l"/>
                <a:tab pos="449263" algn="l"/>
              </a:tabLst>
              <a:defRPr/>
            </a:pPr>
            <a:endParaRPr lang="es-MX" sz="1200">
              <a:ea typeface="ヒラギノ角ゴ Pro W3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4213" y="2781300"/>
            <a:ext cx="7920037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tabLst>
                <a:tab pos="228600" algn="l"/>
                <a:tab pos="449263" algn="l"/>
              </a:tabLst>
              <a:defRPr/>
            </a:pPr>
            <a:r>
              <a:rPr lang="es-MX" sz="1400" b="1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Arial" pitchFamily="34" charset="0"/>
              </a:rPr>
              <a:t> </a:t>
            </a:r>
            <a:r>
              <a:rPr lang="es-MX" sz="1800" b="1">
                <a:ea typeface="ヒラギノ角ゴ Pro W3" charset="0"/>
                <a:cs typeface="Arial" pitchFamily="34" charset="0"/>
              </a:rPr>
              <a:t>Preguntas y Porcentaje de frecuencias de respuesta, por percepción</a:t>
            </a:r>
            <a:endParaRPr lang="es-MX" sz="1800">
              <a:ea typeface="ヒラギノ角ゴ Pro W3" charset="0"/>
              <a:cs typeface="Arial" pitchFamily="34" charset="0"/>
            </a:endParaRPr>
          </a:p>
        </p:txBody>
      </p:sp>
      <p:sp>
        <p:nvSpPr>
          <p:cNvPr id="19463" name="6 Rectángulo"/>
          <p:cNvSpPr>
            <a:spLocks noChangeArrowheads="1"/>
          </p:cNvSpPr>
          <p:nvPr/>
        </p:nvSpPr>
        <p:spPr bwMode="auto">
          <a:xfrm>
            <a:off x="684213" y="5272088"/>
            <a:ext cx="7488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6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El </a:t>
            </a:r>
            <a:r>
              <a:rPr lang="es-MX" sz="1600">
                <a:ea typeface="ヒラギノ角ゴ Pro W3" charset="0"/>
                <a:cs typeface="Arial" pitchFamily="34" charset="0"/>
              </a:rPr>
              <a:t>*</a:t>
            </a:r>
            <a:r>
              <a:rPr lang="es-MX" sz="16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indica aquellas preguntas con mayoría significativa en más de una percepción</a:t>
            </a:r>
            <a:endParaRPr lang="es-MX" sz="1600">
              <a:latin typeface="Calibri" pitchFamily="34" charset="0"/>
              <a:ea typeface="ヒラギノ角ゴ Pro W3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B27B7-E032-481E-9574-65D489A426F2}" type="slidenum">
              <a:rPr lang="es-MX"/>
              <a:pPr>
                <a:defRPr/>
              </a:pPr>
              <a:t>19</a:t>
            </a:fld>
            <a:endParaRPr lang="es-MX"/>
          </a:p>
        </p:txBody>
      </p:sp>
      <p:pic>
        <p:nvPicPr>
          <p:cNvPr id="2048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550" y="2087563"/>
            <a:ext cx="71294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92046" anchor="ctr">
            <a:spAutoFit/>
          </a:bodyPr>
          <a:lstStyle/>
          <a:p>
            <a:pPr eaLnBrk="0" hangingPunct="0">
              <a:defRPr/>
            </a:pPr>
            <a:r>
              <a:rPr lang="es-MX" sz="2000" b="1" i="1"/>
              <a:t>Mi participación en las actividades de tutoría, me ha permitido obtener </a:t>
            </a:r>
            <a:r>
              <a:rPr lang="es-MX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información</a:t>
            </a:r>
            <a:r>
              <a:rPr lang="es-MX" sz="2000" b="1" i="1"/>
              <a:t> acerca de...</a:t>
            </a:r>
            <a:endParaRPr lang="es-MX" sz="2000"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2000" i="1"/>
              <a:t>● La normatividad o reglamentos sobre mis derechos y obligaciones.</a:t>
            </a:r>
            <a:endParaRPr lang="es-MX" sz="2000"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2000" i="1"/>
              <a:t>● Las carreras con las cuales se relaciona mi profesión.</a:t>
            </a:r>
          </a:p>
          <a:p>
            <a:pPr eaLnBrk="0" hangingPunct="0">
              <a:defRPr/>
            </a:pPr>
            <a:endParaRPr lang="es-MX" sz="2000">
              <a:cs typeface="Arial" pitchFamily="34" charset="0"/>
            </a:endParaRPr>
          </a:p>
          <a:p>
            <a:pPr eaLnBrk="0" hangingPunct="0">
              <a:defRPr/>
            </a:pPr>
            <a:endParaRPr lang="es-MX" sz="2000"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2000" b="1" i="1"/>
              <a:t>Mi participación en las actividades de tutoría, me ha apoyado en mi </a:t>
            </a:r>
            <a:r>
              <a:rPr lang="es-MX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formación</a:t>
            </a:r>
            <a:r>
              <a:rPr lang="es-MX" sz="2000" b="1" i="1"/>
              <a:t> para:</a:t>
            </a:r>
            <a:endParaRPr lang="es-MX" sz="2000"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2000" i="1"/>
              <a:t>● Aprovechar distintas fuentes de información de utilidad para mi desarrollo profesional.</a:t>
            </a:r>
            <a:endParaRPr lang="es-MX" sz="2000"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2000" i="1"/>
              <a:t>● Ser responsable en mis compromisos académicos.</a:t>
            </a:r>
            <a:endParaRPr lang="es-MX" sz="2000">
              <a:cs typeface="Arial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009012" y="526008"/>
            <a:ext cx="6340283" cy="10155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extrusionH="6350" prstMaterial="metal"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Percepciones con afirmación</a:t>
            </a:r>
          </a:p>
          <a:p>
            <a:pPr algn="ctr">
              <a:defRPr/>
            </a:pPr>
            <a:r>
              <a:rPr lang="es-MX" sz="1600" b="1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 “DE ACUERDO”</a:t>
            </a:r>
          </a:p>
          <a:p>
            <a:pPr algn="ctr">
              <a:defRPr/>
            </a:pPr>
            <a:r>
              <a:rPr lang="es-MX" sz="1600" b="1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Indicadores de mayor impacto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4AB84-85FA-4D2A-893C-88AA339ED80E}" type="slidenum">
              <a:rPr lang="es-MX"/>
              <a:pPr>
                <a:defRPr/>
              </a:pPr>
              <a:t>2</a:t>
            </a:fld>
            <a:endParaRPr lang="es-MX"/>
          </a:p>
        </p:txBody>
      </p:sp>
      <p:pic>
        <p:nvPicPr>
          <p:cNvPr id="307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3173" y="1109627"/>
            <a:ext cx="7873963" cy="3491560"/>
          </a:xfrm>
          <a:prstGeom prst="rect">
            <a:avLst/>
          </a:prstGeom>
          <a:noFill/>
          <a:ln w="88900" cap="rnd">
            <a:solidFill>
              <a:srgbClr val="14358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>
                <a:latin typeface="Times New Roman" pitchFamily="18" charset="0"/>
              </a:rPr>
              <a:t>Coordinadores regionales:</a:t>
            </a:r>
          </a:p>
          <a:p>
            <a:pPr>
              <a:defRPr/>
            </a:pPr>
            <a:endParaRPr lang="es-ES_tradnl" b="1"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es-ES_tradnl" sz="2400">
                <a:latin typeface="Times New Roman" pitchFamily="18" charset="0"/>
              </a:rPr>
              <a:t>   </a:t>
            </a:r>
            <a:r>
              <a:rPr lang="es-ES_tradnl" sz="2200" b="1">
                <a:latin typeface="Times New Roman" pitchFamily="18" charset="0"/>
              </a:rPr>
              <a:t>Noroeste:</a:t>
            </a:r>
            <a:r>
              <a:rPr lang="es-ES_tradnl" sz="2200">
                <a:latin typeface="Times New Roman" pitchFamily="18" charset="0"/>
              </a:rPr>
              <a:t>  Ena Nieblas Obregón (USon)</a:t>
            </a:r>
          </a:p>
          <a:p>
            <a:pPr>
              <a:buFontTx/>
              <a:buChar char="•"/>
              <a:defRPr/>
            </a:pPr>
            <a:r>
              <a:rPr lang="es-ES_tradnl" sz="2200">
                <a:latin typeface="Times New Roman" pitchFamily="18" charset="0"/>
              </a:rPr>
              <a:t>   </a:t>
            </a:r>
            <a:r>
              <a:rPr lang="es-ES_tradnl" sz="2200" b="1">
                <a:latin typeface="Times New Roman" pitchFamily="18" charset="0"/>
              </a:rPr>
              <a:t>Noreste: </a:t>
            </a:r>
            <a:r>
              <a:rPr lang="es-ES_tradnl" sz="2200">
                <a:latin typeface="Times New Roman" pitchFamily="18" charset="0"/>
              </a:rPr>
              <a:t>José Francisco Martínez Licona y Ricardo Barrios 	Campos (UASLP)</a:t>
            </a:r>
          </a:p>
          <a:p>
            <a:pPr>
              <a:buFontTx/>
              <a:buChar char="•"/>
              <a:defRPr/>
            </a:pPr>
            <a:r>
              <a:rPr lang="es-ES_tradnl" sz="2200" b="1">
                <a:latin typeface="Times New Roman" pitchFamily="18" charset="0"/>
              </a:rPr>
              <a:t>   Centro-Occidente:</a:t>
            </a:r>
            <a:r>
              <a:rPr lang="es-ES_tradnl" sz="2200">
                <a:latin typeface="Times New Roman" pitchFamily="18" charset="0"/>
              </a:rPr>
              <a:t> Angélica Cuevas de la Vega (U-Gto) y, </a:t>
            </a:r>
          </a:p>
          <a:p>
            <a:pPr>
              <a:defRPr/>
            </a:pPr>
            <a:r>
              <a:rPr lang="es-ES_tradnl" sz="2200">
                <a:latin typeface="Times New Roman" pitchFamily="18" charset="0"/>
              </a:rPr>
              <a:t>    Omar Sánchez Medina (UAN)</a:t>
            </a:r>
          </a:p>
          <a:p>
            <a:pPr>
              <a:buFontTx/>
              <a:buChar char="•"/>
              <a:defRPr/>
            </a:pPr>
            <a:r>
              <a:rPr lang="es-ES_tradnl" sz="2200">
                <a:latin typeface="Times New Roman" pitchFamily="18" charset="0"/>
              </a:rPr>
              <a:t>   </a:t>
            </a:r>
            <a:r>
              <a:rPr lang="es-ES_tradnl" sz="2200" b="1">
                <a:latin typeface="Times New Roman" pitchFamily="18" charset="0"/>
              </a:rPr>
              <a:t>Centro-Sur:</a:t>
            </a:r>
            <a:r>
              <a:rPr lang="es-ES_tradnl" sz="2200">
                <a:latin typeface="Times New Roman" pitchFamily="18" charset="0"/>
              </a:rPr>
              <a:t> Arturo Reyes Lazalde (BUAP)</a:t>
            </a:r>
          </a:p>
          <a:p>
            <a:pPr>
              <a:buFontTx/>
              <a:buChar char="•"/>
              <a:defRPr/>
            </a:pPr>
            <a:r>
              <a:rPr lang="es-ES_tradnl" sz="2200">
                <a:latin typeface="Times New Roman" pitchFamily="18" charset="0"/>
              </a:rPr>
              <a:t>   </a:t>
            </a:r>
            <a:r>
              <a:rPr lang="es-ES_tradnl" sz="2200" b="1">
                <a:latin typeface="Times New Roman" pitchFamily="18" charset="0"/>
              </a:rPr>
              <a:t>Sur-Sureste:</a:t>
            </a:r>
            <a:r>
              <a:rPr lang="es-ES_tradnl" sz="2200">
                <a:latin typeface="Times New Roman" pitchFamily="18" charset="0"/>
              </a:rPr>
              <a:t> Guadalupe Cu Balán (UACam)</a:t>
            </a:r>
          </a:p>
          <a:p>
            <a:pPr>
              <a:buFontTx/>
              <a:buChar char="•"/>
              <a:defRPr/>
            </a:pPr>
            <a:r>
              <a:rPr lang="es-ES_tradnl" sz="2200">
                <a:latin typeface="Times New Roman" pitchFamily="18" charset="0"/>
              </a:rPr>
              <a:t>   </a:t>
            </a:r>
            <a:r>
              <a:rPr lang="es-ES_tradnl" sz="2200" b="1">
                <a:latin typeface="Times New Roman" pitchFamily="18" charset="0"/>
              </a:rPr>
              <a:t>Metropolitana:</a:t>
            </a:r>
            <a:r>
              <a:rPr lang="es-ES_tradnl" sz="2200">
                <a:latin typeface="Times New Roman" pitchFamily="18" charset="0"/>
              </a:rPr>
              <a:t> Marisa Ysunza Breña (UAM-X)</a:t>
            </a:r>
            <a:endParaRPr lang="es-ES" sz="2200">
              <a:latin typeface="Times New Roman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454449" y="226816"/>
            <a:ext cx="3751321" cy="5769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6350"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sz="2400" b="1" i="1">
                <a:solidFill>
                  <a:srgbClr val="002060"/>
                </a:solidFill>
                <a:latin typeface="Times New Roman" pitchFamily="18" charset="0"/>
              </a:rPr>
              <a:t>Grupo de trabajo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755650" y="4724400"/>
            <a:ext cx="741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latin typeface="Times New Roman" pitchFamily="18" charset="0"/>
              </a:rPr>
              <a:t>Apoyo Estadístico y Tecnológico:</a:t>
            </a:r>
          </a:p>
          <a:p>
            <a:r>
              <a:rPr lang="es-ES_tradnl" sz="2000">
                <a:latin typeface="Times New Roman" pitchFamily="18" charset="0"/>
              </a:rPr>
              <a:t>Alberto Lugo González y Francisco Javier Velázquez Sagahón (UG)</a:t>
            </a:r>
          </a:p>
          <a:p>
            <a:r>
              <a:rPr lang="es-ES_tradnl" sz="2000" b="1">
                <a:latin typeface="Times New Roman" pitchFamily="18" charset="0"/>
              </a:rPr>
              <a:t>Apoyo Técnico: </a:t>
            </a:r>
            <a:r>
              <a:rPr lang="es-ES_tradnl" sz="2000">
                <a:latin typeface="Times New Roman" pitchFamily="18" charset="0"/>
              </a:rPr>
              <a:t>Jesús Hidalgo R. y Vicente Salazar D. (ANUIES)</a:t>
            </a:r>
          </a:p>
          <a:p>
            <a:pPr algn="r"/>
            <a:r>
              <a:rPr lang="es-ES_tradnl" sz="2400" b="1">
                <a:latin typeface="Times New Roman" pitchFamily="18" charset="0"/>
              </a:rPr>
              <a:t>Coordinación general:</a:t>
            </a:r>
            <a:r>
              <a:rPr lang="es-ES_tradnl" sz="2400">
                <a:latin typeface="Times New Roman" pitchFamily="18" charset="0"/>
              </a:rPr>
              <a:t> Alejandra Romo López 		2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0D8C3-D3F2-457E-BADE-9072F7B2CFD5}" type="slidenum">
              <a:rPr lang="es-MX"/>
              <a:pPr>
                <a:defRPr/>
              </a:pPr>
              <a:t>20</a:t>
            </a:fld>
            <a:endParaRPr lang="es-MX"/>
          </a:p>
        </p:txBody>
      </p:sp>
      <p:pic>
        <p:nvPicPr>
          <p:cNvPr id="2150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55650" y="1262063"/>
            <a:ext cx="73453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MX" sz="2000" b="1" i="1" dirty="0">
                <a:ea typeface="ヒラギノ角ゴ Pro W3" charset="0"/>
                <a:cs typeface="Arial" pitchFamily="34" charset="0"/>
              </a:rPr>
              <a:t>Mi participación en las actividades de tutoría, me ha permitido obtener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Arial" pitchFamily="34" charset="0"/>
              </a:rPr>
              <a:t>información</a:t>
            </a:r>
            <a:r>
              <a:rPr lang="es-MX" sz="2000" b="1" i="1" dirty="0">
                <a:ea typeface="ヒラギノ角ゴ Pro W3" charset="0"/>
                <a:cs typeface="Arial" pitchFamily="34" charset="0"/>
              </a:rPr>
              <a:t> acerca de...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i="1" dirty="0">
                <a:ea typeface="ヒラギノ角ゴ Pro W3" charset="0"/>
                <a:cs typeface="Arial" pitchFamily="34" charset="0"/>
              </a:rPr>
              <a:t>El Plan de Estudios de mi carrera (materias, seriación, créditos, optativas...)</a:t>
            </a:r>
          </a:p>
          <a:p>
            <a:pPr eaLnBrk="0" hangingPunct="0">
              <a:defRPr/>
            </a:pP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2000" b="1" dirty="0">
                <a:ea typeface="ヒラギノ角ゴ Pro W3" charset="0"/>
                <a:cs typeface="Arial" pitchFamily="34" charset="0"/>
              </a:rPr>
              <a:t>Mi participación en las actividades de tutoría, me ha apoyado en mi </a:t>
            </a:r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Arial" pitchFamily="34" charset="0"/>
              </a:rPr>
              <a:t>formación</a:t>
            </a:r>
            <a:r>
              <a:rPr lang="es-MX" sz="2000" b="1" dirty="0">
                <a:ea typeface="ヒラギノ角ゴ Pro W3" charset="0"/>
                <a:cs typeface="Arial" pitchFamily="34" charset="0"/>
              </a:rPr>
              <a:t> para: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i="1" dirty="0">
                <a:ea typeface="ヒラギノ角ゴ Pro W3" charset="0"/>
                <a:cs typeface="Arial" pitchFamily="34" charset="0"/>
              </a:rPr>
              <a:t>Comprometerme con mi formación profesional.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i="1" dirty="0">
                <a:ea typeface="ヒラギノ角ゴ Pro W3" charset="0"/>
                <a:cs typeface="Arial" pitchFamily="34" charset="0"/>
              </a:rPr>
              <a:t>Mejorar mi aprovechamiento académico.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i="1" dirty="0">
                <a:ea typeface="ヒラギノ角ゴ Pro W3" charset="0"/>
                <a:cs typeface="Arial" pitchFamily="34" charset="0"/>
              </a:rPr>
              <a:t>Ser responsable en mis compromisos académicos.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i="1" dirty="0">
                <a:ea typeface="ヒラギノ角ゴ Pro W3" charset="0"/>
                <a:cs typeface="Arial" pitchFamily="34" charset="0"/>
              </a:rPr>
              <a:t>Desarrollar una actitud ética en mi formación profesional.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b="1" i="1" dirty="0">
                <a:ea typeface="ヒラギノ角ゴ Pro W3" charset="0"/>
                <a:cs typeface="Arial" pitchFamily="34" charset="0"/>
              </a:rPr>
              <a:t>Sentirme parte de la institución.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i="1" dirty="0">
                <a:ea typeface="ヒラギノ角ゴ Pro W3" charset="0"/>
                <a:cs typeface="Arial" pitchFamily="34" charset="0"/>
              </a:rPr>
              <a:t>Respetar las ideas y valores de las personas.</a:t>
            </a:r>
            <a:endParaRPr lang="es-MX" sz="2000" dirty="0">
              <a:ea typeface="ヒラギノ角ゴ Pro W3" charset="0"/>
              <a:cs typeface="Arial" pitchFamily="34" charset="0"/>
            </a:endParaRPr>
          </a:p>
          <a:p>
            <a:pPr marL="742950" lvl="1" indent="-285750" eaLnBrk="0" hangingPunct="0">
              <a:defRPr/>
            </a:pPr>
            <a:r>
              <a:rPr lang="es-MX" sz="20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2000" i="1" dirty="0">
                <a:ea typeface="ヒラギノ角ゴ Pro W3" charset="0"/>
                <a:cs typeface="Arial" pitchFamily="34" charset="0"/>
              </a:rPr>
              <a:t>Reconocer la importancia de construir mi proyecto de vida.</a:t>
            </a:r>
          </a:p>
          <a:p>
            <a:pPr marL="742950" lvl="1" indent="-285750" algn="r" eaLnBrk="0" hangingPunct="0">
              <a:defRPr/>
            </a:pPr>
            <a:r>
              <a:rPr lang="es-ES_tradnl" sz="1600" i="1" dirty="0">
                <a:ea typeface="ヒラギノ角ゴ Pro W3" charset="0"/>
                <a:cs typeface="Arial" pitchFamily="34" charset="0"/>
              </a:rPr>
              <a:t>20</a:t>
            </a:r>
            <a:endParaRPr lang="es-MX" sz="1600" dirty="0">
              <a:ea typeface="ヒラギノ角ゴ Pro W3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787517" y="303864"/>
            <a:ext cx="5198140" cy="755284"/>
          </a:xfrm>
          <a:prstGeom prst="ellipse">
            <a:avLst/>
          </a:prstGeom>
          <a:solidFill>
            <a:schemeClr val="accent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extrusionH="6350" prstMaterial="metal"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Percepciones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“TOTALMENTE DE ACUERDO”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2543A-E815-4C25-A061-AD854BE47D6E}" type="slidenum">
              <a:rPr lang="es-MX"/>
              <a:pPr>
                <a:defRPr/>
              </a:pPr>
              <a:t>21</a:t>
            </a:fld>
            <a:endParaRPr lang="es-MX"/>
          </a:p>
        </p:txBody>
      </p:sp>
      <p:pic>
        <p:nvPicPr>
          <p:cNvPr id="2253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828675" y="2581275"/>
            <a:ext cx="727233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92046" anchor="ctr">
            <a:spAutoFit/>
          </a:bodyPr>
          <a:lstStyle/>
          <a:p>
            <a:pPr eaLnBrk="0" hangingPunct="0">
              <a:defRPr/>
            </a:pPr>
            <a:r>
              <a:rPr lang="es-MX" sz="1800" b="1" i="1">
                <a:ea typeface="ヒラギノ角ゴ Pro W3" charset="0"/>
                <a:cs typeface="Arial" pitchFamily="34" charset="0"/>
              </a:rPr>
              <a:t>Mi participación en las actividades de tutoría, me ha apoyado en mi </a:t>
            </a:r>
            <a:r>
              <a:rPr lang="es-MX" sz="18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Arial" pitchFamily="34" charset="0"/>
              </a:rPr>
              <a:t>formación </a:t>
            </a:r>
            <a:r>
              <a:rPr lang="es-MX" sz="1800" b="1" i="1">
                <a:ea typeface="ヒラギノ角ゴ Pro W3" charset="0"/>
                <a:cs typeface="Arial" pitchFamily="34" charset="0"/>
              </a:rPr>
              <a:t>para: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i="1">
                <a:ea typeface="ヒラギノ角ゴ Pro W3" charset="0"/>
                <a:cs typeface="Arial" pitchFamily="34" charset="0"/>
              </a:rPr>
              <a:t>Intervenir en actividades deportivas, culturales y recreativas en la institución.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b="1" i="1">
                <a:ea typeface="ヒラギノ角ゴ Pro W3" charset="0"/>
                <a:cs typeface="Arial" pitchFamily="34" charset="0"/>
              </a:rPr>
              <a:t>Integrarme a mi grupo-clase o a diversos grupos académicos</a:t>
            </a:r>
            <a:r>
              <a:rPr lang="es-MX" sz="1800" i="1">
                <a:ea typeface="ヒラギノ角ゴ Pro W3" charset="0"/>
                <a:cs typeface="Arial" pitchFamily="34" charset="0"/>
              </a:rPr>
              <a:t>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i="1">
                <a:ea typeface="ヒラギノ角ゴ Pro W3" charset="0"/>
                <a:cs typeface="Arial" pitchFamily="34" charset="0"/>
              </a:rPr>
              <a:t>Saber comunicar mis ideas de forma clara y segura y comunicar mis sentimientos de forma constructiva.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● </a:t>
            </a:r>
            <a:r>
              <a:rPr lang="es-ES_tradnl" sz="1800" i="1">
                <a:ea typeface="ヒラギノ角ゴ Pro W3" charset="0"/>
                <a:cs typeface="Arial" pitchFamily="34" charset="0"/>
              </a:rPr>
              <a:t>Desarrollar valores y actitudes favorables para mantenerme sano(a) física y mentalmente.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● </a:t>
            </a:r>
            <a:r>
              <a:rPr lang="es-ES_tradnl" sz="1800" i="1">
                <a:ea typeface="ヒラギノ角ゴ Pro W3" charset="0"/>
                <a:cs typeface="Arial" pitchFamily="34" charset="0"/>
              </a:rPr>
              <a:t>Definir con claridad metas para mi proyecto de vida personal y familiar.</a:t>
            </a:r>
            <a:endParaRPr lang="es-MX" sz="1800">
              <a:ea typeface="ヒラギノ角ゴ Pro W3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697059" y="1239618"/>
            <a:ext cx="4938762" cy="964131"/>
          </a:xfrm>
          <a:prstGeom prst="ellipse">
            <a:avLst/>
          </a:prstGeom>
          <a:solidFill>
            <a:schemeClr val="accent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extrusionH="6350" prstMaterial="metal"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Percepciones </a:t>
            </a:r>
          </a:p>
          <a:p>
            <a:pPr algn="ctr"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“EN DESACUERDO” 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 y</a:t>
            </a:r>
          </a:p>
          <a:p>
            <a:pPr algn="ctr"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“TOTALMENTE EN DESACUERDO”</a:t>
            </a:r>
            <a:endParaRPr lang="es-MX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34634" y="122332"/>
            <a:ext cx="6012736" cy="7675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6350"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rgbClr val="000000"/>
                </a:solidFill>
                <a:latin typeface="Arial" pitchFamily="34" charset="0"/>
                <a:ea typeface="ヒラギノ角ゴ Pro W3" charset="0"/>
              </a:rPr>
              <a:t>Indicadores en los que perciben un </a:t>
            </a:r>
          </a:p>
          <a:p>
            <a:pPr algn="ctr">
              <a:defRPr/>
            </a:pPr>
            <a:r>
              <a:rPr lang="es-MX" sz="1800" b="1" dirty="0">
                <a:solidFill>
                  <a:srgbClr val="000000"/>
                </a:solidFill>
                <a:latin typeface="Arial" pitchFamily="34" charset="0"/>
                <a:ea typeface="ヒラギノ角ゴ Pro W3" charset="0"/>
              </a:rPr>
              <a:t>Menor impacto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CC659-5710-4AB3-BBF8-68C62794E252}" type="slidenum">
              <a:rPr lang="es-MX"/>
              <a:pPr>
                <a:defRPr/>
              </a:pPr>
              <a:t>22</a:t>
            </a:fld>
            <a:endParaRPr lang="es-MX"/>
          </a:p>
        </p:txBody>
      </p:sp>
      <p:pic>
        <p:nvPicPr>
          <p:cNvPr id="2355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4213" y="1782763"/>
            <a:ext cx="7272337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92046" anchor="ctr">
            <a:spAutoFit/>
          </a:bodyPr>
          <a:lstStyle/>
          <a:p>
            <a:pPr eaLnBrk="0" hangingPunct="0">
              <a:defRPr/>
            </a:pPr>
            <a:r>
              <a:rPr lang="es-MX" sz="1800" b="1" i="1" dirty="0">
                <a:ea typeface="ヒラギノ角ゴ Pro W3" charset="0"/>
                <a:cs typeface="Arial" pitchFamily="34" charset="0"/>
              </a:rPr>
              <a:t>Mi participación en las actividades de tutoría, me ha permitido obtener </a:t>
            </a:r>
            <a:r>
              <a:rPr lang="es-MX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0"/>
                <a:cs typeface="Arial" pitchFamily="34" charset="0"/>
              </a:rPr>
              <a:t>información </a:t>
            </a:r>
            <a:r>
              <a:rPr lang="es-MX" sz="1800" b="1" i="1" dirty="0">
                <a:ea typeface="ヒラギノ角ゴ Pro W3" charset="0"/>
                <a:cs typeface="Arial" pitchFamily="34" charset="0"/>
              </a:rPr>
              <a:t>acerca de...</a:t>
            </a:r>
            <a:endParaRPr lang="es-MX" sz="1800" dirty="0">
              <a:ea typeface="ヒラギノ角ゴ Pro W3" charset="0"/>
              <a:cs typeface="Arial" pitchFamily="34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18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i="1" dirty="0">
                <a:ea typeface="ヒラギノ角ゴ Pro W3" charset="0"/>
                <a:cs typeface="Arial" pitchFamily="34" charset="0"/>
              </a:rPr>
              <a:t>Las actividades académicas extra-curriculares útiles para mi formación profesional como congresos, seminarios, concursos, foros, veranos de investigación, etc.</a:t>
            </a:r>
            <a:endParaRPr lang="es-MX" sz="1800" dirty="0">
              <a:ea typeface="ヒラギノ角ゴ Pro W3" charset="0"/>
              <a:cs typeface="Arial" pitchFamily="34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18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i="1" dirty="0">
                <a:ea typeface="ヒラギノ角ゴ Pro W3" charset="0"/>
                <a:cs typeface="Arial" pitchFamily="34" charset="0"/>
              </a:rPr>
              <a:t>Diferentes fuentes documentales de información (libros, revistas, archivos) y electrónicas (bases de datos, páginas web, etc.) que pueden ser útiles para mi formación profesional.</a:t>
            </a:r>
            <a:endParaRPr lang="es-MX" sz="1800" dirty="0">
              <a:ea typeface="ヒラギノ角ゴ Pro W3" charset="0"/>
              <a:cs typeface="Arial" pitchFamily="34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18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i="1" dirty="0">
                <a:ea typeface="ヒラギノ角ゴ Pro W3" charset="0"/>
                <a:cs typeface="Arial" pitchFamily="34" charset="0"/>
              </a:rPr>
              <a:t>Las condiciones y requisitos para realizar las actividades curriculares tales como: el servicio social, prácticas, residencias profesionales, aprendizaje de un idioma extranjero, elaboración de tesis o cualquier otra opción de titulación.</a:t>
            </a:r>
            <a:endParaRPr lang="es-MX" sz="1800" dirty="0">
              <a:ea typeface="ヒラギノ角ゴ Pro W3" charset="0"/>
              <a:cs typeface="Arial" pitchFamily="34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18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i="1" dirty="0">
                <a:ea typeface="ヒラギノ角ゴ Pro W3" charset="0"/>
                <a:cs typeface="Arial" pitchFamily="34" charset="0"/>
              </a:rPr>
              <a:t>Factores que intervienen en la construcción de un proyecto de vida.</a:t>
            </a:r>
            <a:endParaRPr lang="es-MX" sz="1800" dirty="0">
              <a:ea typeface="ヒラギノ角ゴ Pro W3" charset="0"/>
              <a:cs typeface="Arial" pitchFamily="34" charset="0"/>
            </a:endParaRPr>
          </a:p>
          <a:p>
            <a:pPr eaLnBrk="0" hangingPunct="0">
              <a:spcBef>
                <a:spcPts val="100"/>
              </a:spcBef>
              <a:spcAft>
                <a:spcPts val="100"/>
              </a:spcAft>
              <a:defRPr/>
            </a:pPr>
            <a:r>
              <a:rPr lang="es-MX" sz="1800" dirty="0">
                <a:ea typeface="ヒラギノ角ゴ Pro W3" charset="0"/>
                <a:cs typeface="Arial" pitchFamily="34" charset="0"/>
              </a:rPr>
              <a:t>● </a:t>
            </a:r>
            <a:r>
              <a:rPr lang="es-MX" sz="1800" b="1" i="1" dirty="0">
                <a:ea typeface="ヒラギノ角ゴ Pro W3" charset="0"/>
                <a:cs typeface="Arial" pitchFamily="34" charset="0"/>
              </a:rPr>
              <a:t>El campo laboral en donde puedo ejercer la profesión</a:t>
            </a:r>
            <a:r>
              <a:rPr lang="es-MX" sz="1800" i="1" dirty="0">
                <a:ea typeface="ヒラギノ角ゴ Pro W3" charset="0"/>
                <a:cs typeface="Arial" pitchFamily="34" charset="0"/>
              </a:rPr>
              <a:t>.</a:t>
            </a:r>
            <a:endParaRPr lang="es-MX" sz="1800" dirty="0">
              <a:ea typeface="ヒラギノ角ゴ Pro W3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823765" y="591859"/>
            <a:ext cx="5521914" cy="962789"/>
          </a:xfrm>
          <a:prstGeom prst="ellipse">
            <a:avLst/>
          </a:prstGeom>
          <a:solidFill>
            <a:schemeClr val="accent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balanced" dir="t"/>
          </a:scene3d>
          <a:sp3d extrusionH="6350" prstMaterial="metal">
            <a:bevelT w="152400" h="50800" prst="softRound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Percepciones </a:t>
            </a:r>
          </a:p>
          <a:p>
            <a:pPr algn="ctr"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“EN DESACUERDO” </a:t>
            </a:r>
            <a:r>
              <a:rPr lang="es-MX" sz="1400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 y</a:t>
            </a:r>
          </a:p>
          <a:p>
            <a:pPr algn="ctr" eaLnBrk="0" hangingPunct="0">
              <a:defRPr/>
            </a:pPr>
            <a:r>
              <a:rPr lang="es-MX" sz="14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“TOTALMENTE EN DESACUERDO”</a:t>
            </a:r>
            <a:endParaRPr lang="es-MX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0A2FF-A850-4E64-91C9-B8BC46A79F0B}" type="slidenum">
              <a:rPr lang="es-MX"/>
              <a:pPr>
                <a:defRPr/>
              </a:pPr>
              <a:t>23</a:t>
            </a:fld>
            <a:endParaRPr lang="es-MX"/>
          </a:p>
        </p:txBody>
      </p:sp>
      <p:pic>
        <p:nvPicPr>
          <p:cNvPr id="2457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750" y="1884363"/>
            <a:ext cx="7920038" cy="4373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tIns="152352" bIns="92046" anchor="ctr">
            <a:spAutoFit/>
          </a:bodyPr>
          <a:lstStyle/>
          <a:p>
            <a:pPr eaLnBrk="0" hangingPunct="0"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14.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Trámites administrativos 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como inscripciones, periodos de exámenes, pagos, expedición de constancias, etc.</a:t>
            </a:r>
          </a:p>
          <a:p>
            <a:pPr eaLnBrk="0" hangingPunct="0">
              <a:defRPr/>
            </a:pPr>
            <a:endParaRPr lang="es-MX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15. </a:t>
            </a:r>
            <a:r>
              <a:rPr lang="es-MX" sz="1800" b="1">
                <a:ea typeface="ヒラギノ角ゴ Pro W3" charset="0"/>
                <a:cs typeface="Arial" pitchFamily="34" charset="0"/>
              </a:rPr>
              <a:t>Los servicios y programas</a:t>
            </a:r>
            <a:r>
              <a:rPr lang="es-MX" sz="1800">
                <a:ea typeface="ヒラギノ角ゴ Pro W3" charset="0"/>
                <a:cs typeface="Arial" pitchFamily="34" charset="0"/>
              </a:rPr>
              <a:t> que me pueden ayudar en mi formación profesional y personal: biblioteca, cómputo, intercambios académicos, servicio médico, becas, orientación psicológica, actividades deportivas, eventos culturales, etc.</a:t>
            </a:r>
          </a:p>
          <a:p>
            <a:pPr>
              <a:defRPr/>
            </a:pPr>
            <a:endParaRPr lang="es-MX" sz="1800">
              <a:ea typeface="ヒラギノ角ゴ Pro W3" charset="0"/>
              <a:cs typeface="Arial" pitchFamily="34" charset="0"/>
            </a:endParaRPr>
          </a:p>
          <a:p>
            <a:pPr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16. </a:t>
            </a:r>
            <a:r>
              <a:rPr lang="es-MX" sz="1800" b="1">
                <a:ea typeface="ヒラギノ角ゴ Pro W3" charset="0"/>
                <a:cs typeface="Arial" pitchFamily="34" charset="0"/>
              </a:rPr>
              <a:t>Las áreas o especialidades</a:t>
            </a:r>
            <a:r>
              <a:rPr lang="es-MX" sz="1800">
                <a:ea typeface="ヒラギノ角ゴ Pro W3" charset="0"/>
                <a:cs typeface="Arial" pitchFamily="34" charset="0"/>
              </a:rPr>
              <a:t> de mi profesión</a:t>
            </a:r>
          </a:p>
          <a:p>
            <a:pPr>
              <a:defRPr/>
            </a:pPr>
            <a:endParaRPr lang="es-MX" sz="1800">
              <a:ea typeface="ヒラギノ角ゴ Pro W3" charset="0"/>
              <a:cs typeface="Arial" pitchFamily="34" charset="0"/>
            </a:endParaRPr>
          </a:p>
          <a:p>
            <a:pPr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20. </a:t>
            </a:r>
            <a:r>
              <a:rPr lang="es-MX" sz="1800" b="1">
                <a:ea typeface="ヒラギノ角ゴ Pro W3" charset="0"/>
                <a:cs typeface="Arial" pitchFamily="34" charset="0"/>
              </a:rPr>
              <a:t>La importancia de trabajar en grupo</a:t>
            </a:r>
            <a:r>
              <a:rPr lang="es-MX" sz="1800">
                <a:ea typeface="ヒラギノ角ゴ Pro W3" charset="0"/>
                <a:cs typeface="Arial" pitchFamily="34" charset="0"/>
              </a:rPr>
              <a:t>, de desarrollar hábitos de estudio y mejores formas de aprender</a:t>
            </a:r>
          </a:p>
          <a:p>
            <a:pPr>
              <a:defRPr/>
            </a:pPr>
            <a:endParaRPr lang="es-MX" sz="1800">
              <a:ea typeface="ヒラギノ角ゴ Pro W3" charset="0"/>
              <a:cs typeface="Arial" pitchFamily="34" charset="0"/>
            </a:endParaRPr>
          </a:p>
          <a:p>
            <a:pPr>
              <a:defRPr/>
            </a:pPr>
            <a:r>
              <a:rPr lang="es-MX" sz="1800">
                <a:ea typeface="ヒラギノ角ゴ Pro W3" charset="0"/>
                <a:cs typeface="Arial" pitchFamily="34" charset="0"/>
              </a:rPr>
              <a:t>23. </a:t>
            </a:r>
            <a:r>
              <a:rPr lang="es-MX" sz="1800" b="1">
                <a:ea typeface="ヒラギノ角ゴ Pro W3" charset="0"/>
                <a:cs typeface="Arial" pitchFamily="34" charset="0"/>
              </a:rPr>
              <a:t>La importancia de desarrollar habilidades </a:t>
            </a:r>
            <a:r>
              <a:rPr lang="es-MX" sz="1800">
                <a:ea typeface="ヒラギノ角ゴ Pro W3" charset="0"/>
                <a:cs typeface="Arial" pitchFamily="34" charset="0"/>
              </a:rPr>
              <a:t>para comunicarme y relacionarme con los demás.</a:t>
            </a:r>
          </a:p>
        </p:txBody>
      </p:sp>
      <p:sp>
        <p:nvSpPr>
          <p:cNvPr id="6" name="5 Elipse"/>
          <p:cNvSpPr/>
          <p:nvPr/>
        </p:nvSpPr>
        <p:spPr>
          <a:xfrm>
            <a:off x="467544" y="503783"/>
            <a:ext cx="496855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6350"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b="1" dirty="0">
                <a:solidFill>
                  <a:schemeClr val="tx1"/>
                </a:solidFill>
                <a:latin typeface="Arial Narrow" pitchFamily="34" charset="0"/>
                <a:ea typeface="ヒラギノ角ゴ Pro W3" charset="0"/>
                <a:cs typeface="Arial" pitchFamily="34" charset="0"/>
              </a:rPr>
              <a:t>Las excluidas de la puntuación son, Del </a:t>
            </a:r>
            <a:r>
              <a:rPr lang="es-MX" sz="2000" b="1" dirty="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Arial" pitchFamily="34" charset="0"/>
              </a:rPr>
              <a:t>Eje INFORMATIVO</a:t>
            </a:r>
            <a:r>
              <a:rPr lang="es-MX" sz="1800" b="1" dirty="0">
                <a:solidFill>
                  <a:schemeClr val="tx1"/>
                </a:solidFill>
                <a:latin typeface="Arial Narrow" pitchFamily="34" charset="0"/>
                <a:ea typeface="ヒラギノ角ゴ Pro W3" charset="0"/>
                <a:cs typeface="Arial" pitchFamily="34" charset="0"/>
              </a:rPr>
              <a:t>:</a:t>
            </a:r>
            <a:endParaRPr lang="es-MX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F4B5A-7D49-4C2D-BA27-2E7C297900C6}" type="slidenum">
              <a:rPr lang="es-MX"/>
              <a:pPr>
                <a:defRPr/>
              </a:pPr>
              <a:t>24</a:t>
            </a:fld>
            <a:endParaRPr lang="es-MX"/>
          </a:p>
        </p:txBody>
      </p:sp>
      <p:pic>
        <p:nvPicPr>
          <p:cNvPr id="2560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66725" y="1700213"/>
            <a:ext cx="8208963" cy="464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27.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Aprovechar los programas y servicios de apoyo 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que ofrece la institución</a:t>
            </a:r>
          </a:p>
          <a:p>
            <a:pPr eaLnBrk="0" hangingPunct="0">
              <a:lnSpc>
                <a:spcPct val="75000"/>
              </a:lnSpc>
              <a:defRPr/>
            </a:pP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30.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Valorar las consecuencias 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de mi decisión vocacional.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ES_tradnl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ES_tradnl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32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Mejorar mis habilidades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para trabajar en equipo o en grupos de trabajo académico.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MX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33.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Reconocer mis fortalezas y debilidades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como estudiante.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MX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35.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Desarrollar o mejorar mis hábitos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de estudio y estrategias para aprender.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MX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40.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Tener la capacidad de relacionarme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y resolver conflictos con los demás.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MX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41. </a:t>
            </a:r>
            <a:r>
              <a:rPr lang="es-ES_tradnl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Argumentar y defender</a:t>
            </a:r>
            <a:r>
              <a:rPr lang="es-ES_tradnl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mis ideas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MX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42.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Tomar decisiones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de manera independiente y fundamentada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ES_tradnl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ES_tradnl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43. </a:t>
            </a:r>
            <a:r>
              <a:rPr lang="es-ES_tradnl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Planear mis actividades</a:t>
            </a:r>
            <a:r>
              <a:rPr lang="es-ES_tradnl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escolares y no escolares.</a:t>
            </a:r>
            <a:endParaRPr lang="es-MX" sz="1800"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endParaRPr lang="es-ES_tradnl" sz="1800">
              <a:solidFill>
                <a:srgbClr val="000000"/>
              </a:solidFill>
              <a:ea typeface="ヒラギノ角ゴ Pro W3" charset="0"/>
              <a:cs typeface="Arial" pitchFamily="34" charset="0"/>
            </a:endParaRPr>
          </a:p>
          <a:p>
            <a:pPr eaLnBrk="0" hangingPunct="0">
              <a:lnSpc>
                <a:spcPct val="75000"/>
              </a:lnSpc>
              <a:defRPr/>
            </a:pPr>
            <a:r>
              <a:rPr lang="es-ES_tradnl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46. </a:t>
            </a:r>
            <a:r>
              <a:rPr lang="es-MX" sz="18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Ser responsable</a:t>
            </a:r>
            <a:r>
              <a:rPr lang="es-MX" sz="18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ante las demandas de mi vida personal y social.</a:t>
            </a:r>
            <a:endParaRPr lang="es-MX" sz="1800">
              <a:ea typeface="ヒラギノ角ゴ Pro W3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39552" y="363190"/>
            <a:ext cx="4968552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6350"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b="1" dirty="0">
                <a:solidFill>
                  <a:schemeClr val="tx1"/>
                </a:solidFill>
                <a:latin typeface="Arial Narrow" pitchFamily="34" charset="0"/>
                <a:ea typeface="ヒラギノ角ゴ Pro W3" charset="0"/>
                <a:cs typeface="Arial" pitchFamily="34" charset="0"/>
              </a:rPr>
              <a:t>Las excluidas de la puntuación son, </a:t>
            </a:r>
            <a:r>
              <a:rPr lang="es-MX" sz="1800" b="1" dirty="0">
                <a:solidFill>
                  <a:srgbClr val="000000"/>
                </a:solidFill>
                <a:latin typeface="Arial Narrow" pitchFamily="34" charset="0"/>
                <a:ea typeface="ヒラギノ角ゴ Pro W3"/>
                <a:cs typeface="Times New Roman" pitchFamily="18" charset="0"/>
              </a:rPr>
              <a:t>Del </a:t>
            </a:r>
            <a:r>
              <a:rPr lang="es-MX" sz="2000" b="1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Eje FORMATIVO: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88D1E-BB2D-4975-A0CE-26DBAFBF8A4C}" type="slidenum">
              <a:rPr lang="es-MX"/>
              <a:pPr>
                <a:defRPr/>
              </a:pPr>
              <a:t>25</a:t>
            </a:fld>
            <a:endParaRPr lang="es-MX"/>
          </a:p>
        </p:txBody>
      </p:sp>
      <p:pic>
        <p:nvPicPr>
          <p:cNvPr id="2662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47664" y="3106256"/>
          <a:ext cx="5832648" cy="298704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872208"/>
                <a:gridCol w="936104"/>
                <a:gridCol w="1008112"/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Totalmente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de acuerdo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De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acuerdo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En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desacuerdo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Totalmente 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Times New Roman"/>
                        </a:rPr>
                        <a:t>en desacuerdo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Conocer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 tu institución y adaptarte al ambiente institucional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37%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Reafirmar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 tu vocación profesional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Ser mejor 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estudiante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Desarrollar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 habilidades y actitudes para tu futura práctica profesional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39%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38%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Sentirte mejor</a:t>
                      </a:r>
                      <a:r>
                        <a:rPr lang="es-MX" sz="1400" dirty="0">
                          <a:solidFill>
                            <a:srgbClr val="000000"/>
                          </a:solidFill>
                          <a:latin typeface="Arial Narrow"/>
                          <a:ea typeface="ヒラギノ角ゴ Pro W3"/>
                          <a:cs typeface="Arial"/>
                        </a:rPr>
                        <a:t> contigo mismo y con los demás</a:t>
                      </a:r>
                      <a:endParaRPr lang="es-MX" sz="1400" dirty="0">
                        <a:solidFill>
                          <a:srgbClr val="000000"/>
                        </a:solidFill>
                        <a:latin typeface="Arial Narrow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42%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629" name="6 Grupo"/>
          <p:cNvGrpSpPr>
            <a:grpSpLocks/>
          </p:cNvGrpSpPr>
          <p:nvPr/>
        </p:nvGrpSpPr>
        <p:grpSpPr bwMode="auto">
          <a:xfrm>
            <a:off x="1547813" y="692150"/>
            <a:ext cx="5256212" cy="1920875"/>
            <a:chOff x="2196752" y="896584"/>
            <a:chExt cx="4463480" cy="1921027"/>
          </a:xfrm>
        </p:grpSpPr>
        <p:sp>
          <p:nvSpPr>
            <p:cNvPr id="26630" name="Rectangle 1"/>
            <p:cNvSpPr>
              <a:spLocks noChangeArrowheads="1"/>
            </p:cNvSpPr>
            <p:nvPr/>
          </p:nvSpPr>
          <p:spPr bwMode="auto">
            <a:xfrm>
              <a:off x="2196752" y="896584"/>
              <a:ext cx="4463480" cy="192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s-MX" sz="2000" b="1">
                  <a:solidFill>
                    <a:srgbClr val="000000"/>
                  </a:solidFill>
                  <a:latin typeface="Arial Narrow" pitchFamily="34" charset="0"/>
                  <a:ea typeface="ヒラギノ角ゴ Pro W3" charset="0"/>
                  <a:cs typeface="Times New Roman" pitchFamily="18" charset="0"/>
                </a:rPr>
                <a:t>En relación con lo que se denominó</a:t>
              </a:r>
            </a:p>
            <a:p>
              <a:pPr algn="ctr"/>
              <a:endParaRPr lang="es-MX" sz="2000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endParaRPr>
            </a:p>
            <a:p>
              <a:pPr algn="ctr"/>
              <a:endParaRPr lang="es-MX" sz="2000" b="1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endParaRPr>
            </a:p>
            <a:p>
              <a:pPr algn="ctr"/>
              <a:endParaRPr lang="es-MX" sz="2000" b="1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endParaRPr>
            </a:p>
            <a:p>
              <a:pPr algn="ctr"/>
              <a:r>
                <a:rPr lang="es-MX" sz="2000" b="1">
                  <a:solidFill>
                    <a:srgbClr val="000000"/>
                  </a:solidFill>
                  <a:latin typeface="Arial Narrow" pitchFamily="34" charset="0"/>
                  <a:ea typeface="ヒラギノ角ゴ Pro W3" charset="0"/>
                  <a:cs typeface="Times New Roman" pitchFamily="18" charset="0"/>
                </a:rPr>
                <a:t>para una evaluación general de la percepción de cada estudiante acerca de la acción tutorial</a:t>
              </a:r>
              <a:endParaRPr lang="es-MX" sz="2000" b="1">
                <a:ea typeface="ヒラギノ角ゴ Pro W3" charset="0"/>
                <a:cs typeface="Times New Roman" pitchFamily="18" charset="0"/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2844824" y="1473750"/>
              <a:ext cx="3168352" cy="4320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6350"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2000" b="1">
                  <a:solidFill>
                    <a:srgbClr val="000000"/>
                  </a:solidFill>
                  <a:latin typeface="Arial Narrow" pitchFamily="34" charset="0"/>
                  <a:ea typeface="ヒラギノ角ゴ Pro W3" charset="0"/>
                  <a:cs typeface="Times New Roman" pitchFamily="18" charset="0"/>
                </a:rPr>
                <a:t>Preguntas Integradoras</a:t>
              </a:r>
              <a:endParaRPr lang="es-MX" sz="2000" b="1">
                <a:solidFill>
                  <a:srgbClr val="000000"/>
                </a:solidFill>
                <a:latin typeface="Arial" pitchFamily="34" charset="0"/>
                <a:ea typeface="ヒラギノ角ゴ Pro W3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6168E-C9B7-4B5A-ACE1-B1605F223ADF}" type="slidenum">
              <a:rPr lang="es-MX"/>
              <a:pPr>
                <a:defRPr/>
              </a:pPr>
              <a:t>26</a:t>
            </a:fld>
            <a:endParaRPr lang="es-MX"/>
          </a:p>
        </p:txBody>
      </p:sp>
      <p:pic>
        <p:nvPicPr>
          <p:cNvPr id="2765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95288" y="1593850"/>
            <a:ext cx="4392612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hangingPunct="0">
              <a:buFont typeface="Wingdings" pitchFamily="2" charset="2"/>
              <a:buChar char="ü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ヒラギノ角ゴ Pro W3"/>
                <a:cs typeface="Arial Narrow" pitchFamily="34" charset="0"/>
              </a:rPr>
              <a:t> 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Las </a:t>
            </a:r>
            <a:r>
              <a:rPr lang="es-MX" sz="1800" b="1" dirty="0">
                <a:latin typeface="Arial Narrow" pitchFamily="34" charset="0"/>
                <a:ea typeface="ヒラギノ角ゴ Pro W3"/>
                <a:cs typeface="Arial Narrow" pitchFamily="34" charset="0"/>
              </a:rPr>
              <a:t>concepciones</a:t>
            </a:r>
            <a:endParaRPr lang="es-MX" sz="1800" dirty="0">
              <a:latin typeface="Arial Narrow" pitchFamily="34" charset="0"/>
              <a:ea typeface="ヒラギノ角ゴ Pro W3"/>
              <a:cs typeface="Arial Narrow" pitchFamily="34" charset="0"/>
            </a:endParaRPr>
          </a:p>
          <a:p>
            <a:pPr lvl="1" eaLnBrk="0" hangingPunct="0">
              <a:buFont typeface="Wingdings" pitchFamily="2" charset="2"/>
              <a:buChar char="ü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ヒラギノ角ゴ Pro W3"/>
                <a:cs typeface="Arial Narrow" pitchFamily="34" charset="0"/>
              </a:rPr>
              <a:t> 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Las </a:t>
            </a:r>
            <a:r>
              <a:rPr lang="es-MX" sz="1800" b="1" dirty="0">
                <a:latin typeface="Arial Narrow" pitchFamily="34" charset="0"/>
                <a:ea typeface="ヒラギノ角ゴ Pro W3"/>
                <a:cs typeface="Arial Narrow" pitchFamily="34" charset="0"/>
              </a:rPr>
              <a:t>implicaciones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 y</a:t>
            </a:r>
          </a:p>
          <a:p>
            <a:pPr lvl="1" eaLnBrk="0" hangingPunct="0">
              <a:buFont typeface="Wingdings" pitchFamily="2" charset="2"/>
              <a:buChar char="ü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ヒラギノ角ゴ Pro W3"/>
                <a:cs typeface="Arial Narrow" pitchFamily="34" charset="0"/>
              </a:rPr>
              <a:t> 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Las </a:t>
            </a:r>
            <a:r>
              <a:rPr lang="es-MX" sz="1800" b="1" dirty="0">
                <a:latin typeface="Arial Narrow" pitchFamily="34" charset="0"/>
                <a:ea typeface="ヒラギノ角ゴ Pro W3"/>
                <a:cs typeface="Arial Narrow" pitchFamily="34" charset="0"/>
              </a:rPr>
              <a:t>expectativas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 que tiene el estudiante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08625" y="1457325"/>
            <a:ext cx="2519363" cy="10683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es-MX" sz="600" dirty="0">
              <a:latin typeface="Arial Narrow" pitchFamily="34" charset="0"/>
              <a:ea typeface="ヒラギノ角ゴ Pro W3"/>
              <a:cs typeface="Arial Narrow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ヒラギノ角ゴ Pro W3"/>
                <a:cs typeface="Arial Narrow" pitchFamily="34" charset="0"/>
              </a:rPr>
              <a:t> 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Aplicada en </a:t>
            </a:r>
            <a:r>
              <a:rPr lang="es-MX" sz="1800" b="1" dirty="0">
                <a:latin typeface="Arial Narrow" pitchFamily="34" charset="0"/>
                <a:ea typeface="ヒラギノ角ゴ Pro W3"/>
                <a:cs typeface="Arial Narrow" pitchFamily="34" charset="0"/>
              </a:rPr>
              <a:t>36 </a:t>
            </a:r>
            <a:r>
              <a:rPr lang="es-MX" sz="1800" b="1" dirty="0" err="1">
                <a:latin typeface="Arial Narrow" pitchFamily="34" charset="0"/>
                <a:ea typeface="ヒラギノ角ゴ Pro W3"/>
                <a:cs typeface="Arial Narrow" pitchFamily="34" charset="0"/>
              </a:rPr>
              <a:t>IES</a:t>
            </a:r>
            <a:endParaRPr lang="es-MX" sz="1800" b="1" dirty="0">
              <a:latin typeface="Arial Narrow" pitchFamily="34" charset="0"/>
              <a:ea typeface="ヒラギノ角ゴ Pro W3"/>
              <a:cs typeface="Arial Narrow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ヒラギノ角ゴ Pro W3"/>
                <a:cs typeface="Arial Narrow" pitchFamily="34" charset="0"/>
              </a:rPr>
              <a:t> 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A </a:t>
            </a:r>
            <a:r>
              <a:rPr lang="es-MX" sz="1800" b="1" dirty="0">
                <a:latin typeface="Arial Narrow" pitchFamily="34" charset="0"/>
                <a:ea typeface="ヒラギノ角ゴ Pro W3"/>
                <a:cs typeface="Arial Narrow" pitchFamily="34" charset="0"/>
              </a:rPr>
              <a:t>39 informantes</a:t>
            </a:r>
            <a:r>
              <a:rPr lang="es-MX" sz="1800" dirty="0">
                <a:latin typeface="Arial Narrow" pitchFamily="34" charset="0"/>
                <a:ea typeface="ヒラギノ角ゴ Pro W3"/>
                <a:cs typeface="Arial Narrow" pitchFamily="34" charset="0"/>
              </a:rPr>
              <a:t> clave.</a:t>
            </a:r>
          </a:p>
        </p:txBody>
      </p:sp>
      <p:sp>
        <p:nvSpPr>
          <p:cNvPr id="27654" name="7 Rectángulo"/>
          <p:cNvSpPr>
            <a:spLocks noChangeArrowheads="1"/>
          </p:cNvSpPr>
          <p:nvPr/>
        </p:nvSpPr>
        <p:spPr bwMode="auto">
          <a:xfrm>
            <a:off x="827088" y="2852738"/>
            <a:ext cx="4525962" cy="3762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800" b="1">
                <a:solidFill>
                  <a:srgbClr val="002060"/>
                </a:solidFill>
                <a:latin typeface="Arial Narrow" pitchFamily="34" charset="0"/>
                <a:ea typeface="ヒラギノ角ゴ Pro W3" charset="0"/>
                <a:cs typeface="Arial Narrow" pitchFamily="34" charset="0"/>
              </a:rPr>
              <a:t>El procedimiento de análisis consta de </a:t>
            </a:r>
            <a:r>
              <a:rPr lang="es-MX" sz="1800" b="1">
                <a:latin typeface="Arial Narrow" pitchFamily="34" charset="0"/>
                <a:ea typeface="ヒラギノ角ゴ Pro W3" charset="0"/>
                <a:cs typeface="Arial Narrow" pitchFamily="34" charset="0"/>
              </a:rPr>
              <a:t>4 etapas:</a:t>
            </a:r>
            <a:endParaRPr lang="es-MX" sz="1800">
              <a:latin typeface="Calibri" pitchFamily="34" charset="0"/>
              <a:ea typeface="ヒラギノ角ゴ Pro W3" charset="0"/>
              <a:cs typeface="Arial Narrow" pitchFamily="34" charset="0"/>
            </a:endParaRPr>
          </a:p>
        </p:txBody>
      </p:sp>
      <p:sp>
        <p:nvSpPr>
          <p:cNvPr id="27655" name="8 Rectángulo"/>
          <p:cNvSpPr>
            <a:spLocks noChangeArrowheads="1"/>
          </p:cNvSpPr>
          <p:nvPr/>
        </p:nvSpPr>
        <p:spPr bwMode="auto">
          <a:xfrm>
            <a:off x="593725" y="1233488"/>
            <a:ext cx="4191000" cy="3762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1800" b="1">
                <a:solidFill>
                  <a:srgbClr val="002060"/>
                </a:solidFill>
                <a:latin typeface="Arial Narrow" pitchFamily="34" charset="0"/>
                <a:ea typeface="ヒラギノ角ゴ Pro W3" charset="0"/>
                <a:cs typeface="Arial Narrow" pitchFamily="34" charset="0"/>
              </a:rPr>
              <a:t>Explora, en lo cualitativo, t</a:t>
            </a:r>
            <a:r>
              <a:rPr lang="es-ES" sz="1800" b="1">
                <a:solidFill>
                  <a:srgbClr val="002060"/>
                </a:solidFill>
                <a:latin typeface="Arial Narrow" pitchFamily="34" charset="0"/>
                <a:ea typeface="ヒラギノ角ゴ Pro W3" charset="0"/>
                <a:cs typeface="Arial Narrow" pitchFamily="34" charset="0"/>
              </a:rPr>
              <a:t>res orientaciones:</a:t>
            </a:r>
          </a:p>
        </p:txBody>
      </p:sp>
      <p:sp>
        <p:nvSpPr>
          <p:cNvPr id="27656" name="9 Rectángulo"/>
          <p:cNvSpPr>
            <a:spLocks noChangeArrowheads="1"/>
          </p:cNvSpPr>
          <p:nvPr/>
        </p:nvSpPr>
        <p:spPr bwMode="auto">
          <a:xfrm>
            <a:off x="5519738" y="1089025"/>
            <a:ext cx="2122487" cy="376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1800" b="1">
                <a:solidFill>
                  <a:srgbClr val="002060"/>
                </a:solidFill>
                <a:latin typeface="Arial Narrow" pitchFamily="34" charset="0"/>
                <a:ea typeface="ヒラギノ角ゴ Pro W3" charset="0"/>
                <a:cs typeface="Arial Narrow" pitchFamily="34" charset="0"/>
              </a:rPr>
              <a:t>Grupos de discusión:</a:t>
            </a:r>
          </a:p>
        </p:txBody>
      </p:sp>
      <p:sp>
        <p:nvSpPr>
          <p:cNvPr id="27657" name="10 Rectángulo"/>
          <p:cNvSpPr>
            <a:spLocks noChangeArrowheads="1"/>
          </p:cNvSpPr>
          <p:nvPr/>
        </p:nvSpPr>
        <p:spPr bwMode="auto">
          <a:xfrm>
            <a:off x="684213" y="3573463"/>
            <a:ext cx="946150" cy="3762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800" b="1">
                <a:latin typeface="Arial Narrow" pitchFamily="34" charset="0"/>
                <a:ea typeface="ヒラギノ角ゴ Pro W3" charset="0"/>
                <a:cs typeface="Arial Narrow" pitchFamily="34" charset="0"/>
              </a:rPr>
              <a:t>Primera</a:t>
            </a:r>
            <a:r>
              <a:rPr lang="es-MX" sz="1800">
                <a:latin typeface="Arial Narrow" pitchFamily="34" charset="0"/>
                <a:ea typeface="ヒラギノ角ゴ Pro W3" charset="0"/>
                <a:cs typeface="Arial Narrow" pitchFamily="34" charset="0"/>
              </a:rPr>
              <a:t>:</a:t>
            </a:r>
            <a:endParaRPr lang="es-MX" sz="1800">
              <a:latin typeface="Calibri" pitchFamily="34" charset="0"/>
              <a:ea typeface="ヒラギノ角ゴ Pro W3" charset="0"/>
              <a:cs typeface="Arial Narrow" pitchFamily="34" charset="0"/>
            </a:endParaRPr>
          </a:p>
        </p:txBody>
      </p:sp>
      <p:sp>
        <p:nvSpPr>
          <p:cNvPr id="27658" name="Rectangle 2"/>
          <p:cNvSpPr>
            <a:spLocks noChangeArrowheads="1"/>
          </p:cNvSpPr>
          <p:nvPr/>
        </p:nvSpPr>
        <p:spPr bwMode="auto">
          <a:xfrm>
            <a:off x="1835150" y="3429000"/>
            <a:ext cx="6697663" cy="7397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MX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Análisis de información por moderadores de grupos de discusión. Selección de argumentos clave de acuerdo con criterios, clasificados según </a:t>
            </a:r>
            <a:r>
              <a:rPr lang="es-MX" sz="1400" b="1" i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concepciones</a:t>
            </a:r>
            <a:r>
              <a:rPr lang="es-MX" sz="14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, </a:t>
            </a:r>
            <a:r>
              <a:rPr lang="es-MX" sz="1400" b="1" i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implicaciones</a:t>
            </a:r>
            <a:r>
              <a:rPr lang="es-MX" sz="14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y </a:t>
            </a:r>
            <a:r>
              <a:rPr lang="es-MX" sz="1400" b="1" i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expectativas</a:t>
            </a:r>
            <a:r>
              <a:rPr lang="es-MX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sobre la acción tutorial. </a:t>
            </a:r>
            <a:endParaRPr lang="es-MX" sz="1400">
              <a:ea typeface="ヒラギノ角ゴ Pro W3" charset="0"/>
              <a:cs typeface="Arial" pitchFamily="34" charset="0"/>
            </a:endParaRPr>
          </a:p>
        </p:txBody>
      </p:sp>
      <p:sp>
        <p:nvSpPr>
          <p:cNvPr id="27659" name="12 Rectángulo"/>
          <p:cNvSpPr>
            <a:spLocks noChangeArrowheads="1"/>
          </p:cNvSpPr>
          <p:nvPr/>
        </p:nvSpPr>
        <p:spPr bwMode="auto">
          <a:xfrm>
            <a:off x="684213" y="4365625"/>
            <a:ext cx="1038225" cy="376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800" b="1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rPr>
              <a:t>Segunda</a:t>
            </a:r>
            <a:r>
              <a:rPr lang="es-MX" sz="1800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rPr>
              <a:t>:</a:t>
            </a:r>
            <a:endParaRPr lang="es-MX" sz="1800">
              <a:latin typeface="Calibri" pitchFamily="34" charset="0"/>
              <a:ea typeface="ヒラギノ角ゴ Pro W3" charset="0"/>
              <a:cs typeface="Times New Roman" pitchFamily="18" charset="0"/>
            </a:endParaRPr>
          </a:p>
        </p:txBody>
      </p:sp>
      <p:sp>
        <p:nvSpPr>
          <p:cNvPr id="27660" name="13 Rectángulo"/>
          <p:cNvSpPr>
            <a:spLocks noChangeArrowheads="1"/>
          </p:cNvSpPr>
          <p:nvPr/>
        </p:nvSpPr>
        <p:spPr bwMode="auto">
          <a:xfrm>
            <a:off x="1835150" y="4365625"/>
            <a:ext cx="6624638" cy="527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MX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S</a:t>
            </a:r>
            <a:r>
              <a:rPr lang="es-ES_tradnl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e reunieron todos los argumentos según concepciones,  implicaciones y  expectativas en bases de datos. Reacomodo  y depuración.</a:t>
            </a:r>
            <a:endParaRPr lang="es-MX" sz="1400">
              <a:ea typeface="ヒラギノ角ゴ Pro W3" charset="0"/>
              <a:cs typeface="Arial" pitchFamily="34" charset="0"/>
            </a:endParaRPr>
          </a:p>
        </p:txBody>
      </p:sp>
      <p:sp>
        <p:nvSpPr>
          <p:cNvPr id="27661" name="14 Rectángulo"/>
          <p:cNvSpPr>
            <a:spLocks noChangeArrowheads="1"/>
          </p:cNvSpPr>
          <p:nvPr/>
        </p:nvSpPr>
        <p:spPr bwMode="auto">
          <a:xfrm>
            <a:off x="684213" y="5229225"/>
            <a:ext cx="977900" cy="376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rPr>
              <a:t>Tercera</a:t>
            </a:r>
            <a:r>
              <a:rPr lang="es-ES_tradnl" sz="1800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rPr>
              <a:t>: </a:t>
            </a:r>
            <a:endParaRPr lang="es-MX" sz="1800">
              <a:latin typeface="Calibri" pitchFamily="34" charset="0"/>
              <a:ea typeface="ヒラギノ角ゴ Pro W3" charset="0"/>
              <a:cs typeface="Times New Roman" pitchFamily="18" charset="0"/>
            </a:endParaRPr>
          </a:p>
        </p:txBody>
      </p:sp>
      <p:sp>
        <p:nvSpPr>
          <p:cNvPr id="27662" name="15 Rectángulo"/>
          <p:cNvSpPr>
            <a:spLocks noChangeArrowheads="1"/>
          </p:cNvSpPr>
          <p:nvPr/>
        </p:nvSpPr>
        <p:spPr bwMode="auto">
          <a:xfrm>
            <a:off x="1835150" y="5084763"/>
            <a:ext cx="6697663" cy="527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Agrupación de argumentos por  “códigos” de análisis por cada dimensión: </a:t>
            </a:r>
            <a:r>
              <a:rPr lang="es-MX" sz="1400" b="1" i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concepciones</a:t>
            </a:r>
            <a:r>
              <a:rPr lang="es-MX" sz="14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, </a:t>
            </a:r>
            <a:r>
              <a:rPr lang="es-MX" sz="1400" b="1" i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implicaciones</a:t>
            </a:r>
            <a:r>
              <a:rPr lang="es-MX" sz="1400" b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y </a:t>
            </a:r>
            <a:r>
              <a:rPr lang="es-MX" sz="1400" b="1" i="1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expectativas.</a:t>
            </a:r>
            <a:r>
              <a:rPr lang="es-MX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 Resultado:  </a:t>
            </a:r>
            <a:r>
              <a:rPr lang="es-ES_tradnl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11 códigos.</a:t>
            </a:r>
            <a:endParaRPr lang="es-MX" sz="1400">
              <a:ea typeface="ヒラギノ角ゴ Pro W3" charset="0"/>
              <a:cs typeface="Arial" pitchFamily="34" charset="0"/>
            </a:endParaRPr>
          </a:p>
        </p:txBody>
      </p:sp>
      <p:sp>
        <p:nvSpPr>
          <p:cNvPr id="27663" name="16 Rectángulo"/>
          <p:cNvSpPr>
            <a:spLocks noChangeArrowheads="1"/>
          </p:cNvSpPr>
          <p:nvPr/>
        </p:nvSpPr>
        <p:spPr bwMode="auto">
          <a:xfrm>
            <a:off x="684213" y="5813425"/>
            <a:ext cx="849312" cy="376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solidFill>
                  <a:srgbClr val="000000"/>
                </a:solidFill>
                <a:latin typeface="Arial Narrow" pitchFamily="34" charset="0"/>
                <a:ea typeface="ヒラギノ角ゴ Pro W3" charset="0"/>
                <a:cs typeface="Times New Roman" pitchFamily="18" charset="0"/>
              </a:rPr>
              <a:t>Cuarta:</a:t>
            </a:r>
            <a:endParaRPr lang="es-MX" sz="1800">
              <a:latin typeface="Calibri" pitchFamily="34" charset="0"/>
              <a:ea typeface="ヒラギノ角ゴ Pro W3" charset="0"/>
              <a:cs typeface="Times New Roman" pitchFamily="18" charset="0"/>
            </a:endParaRPr>
          </a:p>
        </p:txBody>
      </p:sp>
      <p:sp>
        <p:nvSpPr>
          <p:cNvPr id="27664" name="17 Rectángulo"/>
          <p:cNvSpPr>
            <a:spLocks noChangeArrowheads="1"/>
          </p:cNvSpPr>
          <p:nvPr/>
        </p:nvSpPr>
        <p:spPr bwMode="auto">
          <a:xfrm>
            <a:off x="1835150" y="5895975"/>
            <a:ext cx="6697663" cy="314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s-ES_tradnl" sz="1400">
                <a:solidFill>
                  <a:srgbClr val="000000"/>
                </a:solidFill>
                <a:ea typeface="ヒラギノ角ゴ Pro W3" charset="0"/>
                <a:cs typeface="Arial" pitchFamily="34" charset="0"/>
              </a:rPr>
              <a:t>Agrupamiento de 1,051 argumentos clave (para consulta) en 76 categorías</a:t>
            </a:r>
            <a:endParaRPr lang="es-MX" sz="1400">
              <a:ea typeface="ヒラギノ角ゴ Pro W3" charset="0"/>
              <a:cs typeface="Arial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907704" y="188640"/>
            <a:ext cx="4320480" cy="864096"/>
          </a:xfrm>
          <a:prstGeom prst="ellipse">
            <a:avLst/>
          </a:prstGeom>
          <a:solidFill>
            <a:schemeClr val="accent6"/>
          </a:solidFill>
          <a:ln w="381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_tradnl" sz="1800" b="1" dirty="0">
                <a:solidFill>
                  <a:srgbClr val="002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Análisis sobre los resultados del</a:t>
            </a:r>
          </a:p>
          <a:p>
            <a:pPr algn="ctr" eaLnBrk="0" hangingPunct="0">
              <a:defRPr/>
            </a:pPr>
            <a:r>
              <a:rPr lang="es-ES_tradnl" sz="1800" b="1" dirty="0">
                <a:solidFill>
                  <a:srgbClr val="00206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Estudio 2</a:t>
            </a:r>
            <a:endParaRPr lang="es-E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5FFA7-C6B6-47D2-8149-206C95C030B0}" type="slidenum">
              <a:rPr lang="es-MX"/>
              <a:pPr>
                <a:defRPr/>
              </a:pPr>
              <a:t>27</a:t>
            </a:fld>
            <a:endParaRPr lang="es-MX"/>
          </a:p>
        </p:txBody>
      </p:sp>
      <p:pic>
        <p:nvPicPr>
          <p:cNvPr id="2867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22225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49210" y="1594688"/>
          <a:ext cx="7128792" cy="255005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108923"/>
                <a:gridCol w="1411357"/>
                <a:gridCol w="4608512"/>
              </a:tblGrid>
              <a:tr h="370736">
                <a:tc>
                  <a:txBody>
                    <a:bodyPr/>
                    <a:lstStyle/>
                    <a:p>
                      <a:pPr marL="720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Dimensión 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Código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Categorías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</a:tr>
              <a:tr h="40640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Concepciones</a:t>
                      </a:r>
                      <a:endParaRPr lang="es-MX" sz="16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conceptualización de la tutoría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Un apoyo, una ayuda o una asesoría de parte del tutor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Una orientación o guía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Una relación o acompañamiento donde enfatizaron el vínculo entre tutor y tutorando.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Un proceso de información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Un proceso de simulación o control académico administrativo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Las funciones y el impacto de la tutoría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Apoyar, ayudar y orientar integralmente al estudiante en aspectos académicos, de desarrollo personal, de toma de decisiones y de logro de objetivos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solución de problemas en diferentes ámbitos de la vida escolar.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Informar y resolver dudas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Integración escolar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No sirve para nada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60338" algn="l"/>
              </a:tabLst>
            </a:pPr>
            <a:endParaRPr lang="es-ES" sz="1800"/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60338" algn="l"/>
              </a:tabLst>
            </a:pP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01F7B-FC29-43F6-905A-AE138D9C3452}" type="slidenum">
              <a:rPr lang="es-MX"/>
              <a:pPr>
                <a:defRPr/>
              </a:pPr>
              <a:t>28</a:t>
            </a:fld>
            <a:endParaRPr lang="es-MX"/>
          </a:p>
        </p:txBody>
      </p:sp>
      <p:sp>
        <p:nvSpPr>
          <p:cNvPr id="2969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970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970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43393" y="839739"/>
          <a:ext cx="7200799" cy="506042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008111"/>
                <a:gridCol w="1368152"/>
                <a:gridCol w="4824536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Dimensión 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Código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Categorías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1576" marR="6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</a:tr>
              <a:tr h="1273056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Implicaciones</a:t>
                      </a:r>
                      <a:endParaRPr lang="es-MX" sz="16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1576" marR="6157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Limitaciones sobre el desarrollo de la tutoría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80000" algn="just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Énfasis en que las implicaciones más importantes se refieren a los propios tutores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Su poca disponibilidad, actitud y compromiso, las malas actitudes y desinterés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Desconocimiento y falta de planificación de algunos tutores.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Falta de seguimiento de la tutoría y que a veces las funciones tutoriales son asumidas por otros docentes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Un trámite burocrático, como falta de confianza y credibilidad.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Desconocimiento del alumno sobre la tutoría, su organización y desarrollo y sobre su tutor asignado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Limitaciones sobre el diseño y la organización de la tutoría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Falta de formación de los tutores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Incongruencia en la asignación de tutores respecto de su ámbito formativo o empatía personal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tutoría no funciona como materia o </a:t>
                      </a:r>
                      <a:r>
                        <a:rPr lang="es-MX" sz="1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asignatura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None/>
                        <a:tabLst>
                          <a:tab pos="160020" algn="l"/>
                        </a:tabLst>
                      </a:pPr>
                      <a:endParaRPr lang="es-MX" sz="5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  <a:p>
                      <a:pPr marL="108000" indent="-180000" algn="just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Respecto de los espacios, algunos alumnos recalcaron: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Carencia de espacios para la organización de la tutoría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Un tipo de relación y comunicación más cálida, que pudiera desarrollarse en cualquier otro espacio, fuera de aulas y cubículos.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Ventajas y atributos sobre el impacto de la tutoría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80000" algn="just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Refirieron </a:t>
                      </a: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tres grandes ámbitos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de impacto positivo, en los que la tutoría contribuye a su desarrollo integral: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El académico-profesional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De desarrollo personal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De integración</a:t>
                      </a: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del alumnado a la universidad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Ventajas y atributos en el desarrollo de la tutoría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</a:t>
                      </a: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relevancia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de la relación positiva entre tutor y tutorando</a:t>
                      </a:r>
                    </a:p>
                    <a:p>
                      <a:pPr marL="108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Disponibilidad 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y</a:t>
                      </a: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compromiso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de algunos tutores con la acción tutorial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F2B9F-ABB5-4FA1-A8F5-03D7B4C25718}" type="slidenum">
              <a:rPr lang="es-MX"/>
              <a:pPr>
                <a:defRPr/>
              </a:pPr>
              <a:t>29</a:t>
            </a:fld>
            <a:endParaRPr lang="es-MX"/>
          </a:p>
        </p:txBody>
      </p:sp>
      <p:sp>
        <p:nvSpPr>
          <p:cNvPr id="3072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0724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60338" algn="l"/>
              </a:tabLst>
            </a:pPr>
            <a:endParaRPr lang="es-ES" sz="180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8366" y="615098"/>
          <a:ext cx="7200800" cy="55502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972678"/>
                <a:gridCol w="998131"/>
                <a:gridCol w="5229991"/>
              </a:tblGrid>
              <a:tr h="353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Dimensión 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Código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cap="all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Categorías</a:t>
                      </a:r>
                      <a:endParaRPr lang="es-MX" sz="12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BFFF"/>
                    </a:solidFill>
                  </a:tcPr>
                </a:tc>
              </a:tr>
              <a:tr h="1796272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Expectativas</a:t>
                      </a:r>
                      <a:endParaRPr lang="es-MX" sz="16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organización de la tutoría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Asignación de tutores compatibles con sus intereses, persona y área formativa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Posibilidad de elegir cada uno a su tutor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Posibilidad de que la tutoría sea una cuestión opcional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Contar con más tutores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Posibilidad de decidir cambiar de tutor en caso necesario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Que la tutoría se realice al principio de la carrera y que sea ejercida por el mismo tutor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Que la tutoría sea para todos y no sólo para los que tienen problemas.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Asignación de tiempos y horarios para la tutoría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Mayor difusión, publicidad y estrategias de inducción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Apoyo institucional al ejercicio de la tutoría y mejores espacios.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Los objetivos, contenidos o finalidades de la tutoría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Referencia a los ámbitos de atención que reclaman los alumnos: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Orientación académica-profesional, sobre procesos académico administrativos e itinerario académico.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Confirmación de la elección vocacional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Orientación para la integración a la carrera y a sus compañeros.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Orientación para el desarrollo personal y social.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Orientación socio-laboral.</a:t>
                      </a:r>
                    </a:p>
                    <a:p>
                      <a:pPr marL="144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Orientación para desarrollar estrategias de trabajo intelectual.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8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metodología de intervención de la tutoría</a:t>
                      </a:r>
                      <a:r>
                        <a:rPr lang="es-MX" sz="110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 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Necesidad de contar con una tutoría con modalidad individual y grupal</a:t>
                      </a:r>
                    </a:p>
                    <a:p>
                      <a:pPr marL="180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Programa o servicio formal donde se incorpore el uso de las </a:t>
                      </a:r>
                      <a:r>
                        <a:rPr lang="es-MX" sz="11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TIC´s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  <a:p>
                      <a:pPr marL="180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canalización con especialistas</a:t>
                      </a:r>
                    </a:p>
                    <a:p>
                      <a:pPr marL="180000" lvl="0" indent="-180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Diseño de una tutoría entre iguales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El perfil y formación del tutor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lvl="0" indent="-144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Incluir capacidades para relacionarse más estrechamente y provocar más confianza y comunicación.</a:t>
                      </a:r>
                    </a:p>
                    <a:p>
                      <a:pPr marL="144000" lvl="0" indent="-144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Disponibilidad y compromiso del tutor, sus características de personalidad y su capacitación.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9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La relación tutor-tutorado</a:t>
                      </a:r>
                      <a:endParaRPr lang="es-MX" sz="1100" dirty="0">
                        <a:solidFill>
                          <a:srgbClr val="000000"/>
                        </a:solidFill>
                        <a:latin typeface="Arial" pitchFamily="34" charset="0"/>
                        <a:ea typeface="ヒラギノ角ゴ Pro W3"/>
                        <a:cs typeface="Arial" pitchFamily="34" charset="0"/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44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Que la relación entre tutor y tutorando sea más estrecha y comprensiva con las condiciones del alumnado</a:t>
                      </a:r>
                    </a:p>
                    <a:p>
                      <a:pPr marL="180000" lvl="0" indent="-144000" algn="just"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ヒラギノ角ゴ Pro W3"/>
                          <a:cs typeface="Arial" pitchFamily="34" charset="0"/>
                        </a:rPr>
                        <a:t>Que mejore la confianza y la comunicación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60338" algn="l"/>
              </a:tabLst>
            </a:pP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973F4-0B9B-45DB-9685-16862F1F90FD}" type="slidenum">
              <a:rPr lang="es-MX"/>
              <a:pPr>
                <a:defRPr/>
              </a:pPr>
              <a:t>3</a:t>
            </a:fld>
            <a:endParaRPr lang="es-MX"/>
          </a:p>
        </p:txBody>
      </p:sp>
      <p:pic>
        <p:nvPicPr>
          <p:cNvPr id="409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7 Rectángulo"/>
          <p:cNvSpPr>
            <a:spLocks noChangeArrowheads="1"/>
          </p:cNvSpPr>
          <p:nvPr/>
        </p:nvSpPr>
        <p:spPr bwMode="auto">
          <a:xfrm>
            <a:off x="539750" y="909638"/>
            <a:ext cx="705643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Estudio sistemático que </a:t>
            </a:r>
            <a:r>
              <a:rPr lang="es-MX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recupera la voz de los beneficiarios</a:t>
            </a:r>
            <a:r>
              <a:rPr lang="es-MX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pretende</a:t>
            </a:r>
            <a:r>
              <a:rPr lang="es-MX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servir de referente </a:t>
            </a:r>
            <a:r>
              <a:rPr lang="es-MX" sz="2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futuras discusiones en torno  de la construcción de </a:t>
            </a:r>
            <a:r>
              <a:rPr lang="es-MX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 modelo de tutoría enriquecido</a:t>
            </a:r>
            <a:r>
              <a:rPr lang="es-MX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288" y="3860800"/>
            <a:ext cx="3313112" cy="1749425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MX" sz="1800" b="1" dirty="0">
                <a:latin typeface="Times New Roman" pitchFamily="18" charset="0"/>
                <a:cs typeface="Times New Roman" pitchFamily="18" charset="0"/>
              </a:rPr>
              <a:t>Aspectos contextuales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9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800" b="1" dirty="0">
                <a:latin typeface="Times New Roman" pitchFamily="18" charset="0"/>
                <a:cs typeface="Times New Roman" pitchFamily="18" charset="0"/>
              </a:rPr>
              <a:t>De antecedentes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9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800" b="1" dirty="0">
                <a:latin typeface="Times New Roman" pitchFamily="18" charset="0"/>
                <a:cs typeface="Times New Roman" pitchFamily="18" charset="0"/>
              </a:rPr>
              <a:t>Teórico-conceptual 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9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800" b="1" dirty="0">
                <a:latin typeface="Times New Roman" pitchFamily="18" charset="0"/>
                <a:cs typeface="Times New Roman" pitchFamily="18" charset="0"/>
              </a:rPr>
              <a:t>Una propuesta metodológica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851275" y="3384550"/>
            <a:ext cx="4897438" cy="2863850"/>
          </a:xfrm>
          <a:prstGeom prst="rect">
            <a:avLst/>
          </a:prstGeom>
          <a:ln w="28575">
            <a:solidFill>
              <a:srgbClr val="143583"/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MX" sz="2000" dirty="0">
                <a:latin typeface="Calibri" pitchFamily="34" charset="0"/>
              </a:rPr>
              <a:t>Procesos de evaluación del impacto de la acción tutorial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MX" sz="2000" dirty="0">
                <a:latin typeface="Calibri" pitchFamily="34" charset="0"/>
              </a:rPr>
              <a:t>Toma de decisiones sobre los mecanismos institucionales que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MX" sz="2000" dirty="0">
                <a:latin typeface="Calibri" pitchFamily="34" charset="0"/>
              </a:rPr>
              <a:t>fomenten la calidad de la educación superior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</a:t>
            </a:r>
            <a:r>
              <a:rPr lang="es-MX" sz="2000" dirty="0">
                <a:latin typeface="Calibri" pitchFamily="34" charset="0"/>
              </a:rPr>
              <a:t>ejoren el rendimiento académico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s-MX" sz="2000" dirty="0">
                <a:solidFill>
                  <a:srgbClr val="7C2E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MX" sz="2000" dirty="0">
                <a:latin typeface="Calibri" pitchFamily="34" charset="0"/>
              </a:rPr>
              <a:t>estimulen el desarrollo personal de la población escolar.                                       3</a:t>
            </a:r>
          </a:p>
        </p:txBody>
      </p:sp>
      <p:sp>
        <p:nvSpPr>
          <p:cNvPr id="12" name="11 Elipse"/>
          <p:cNvSpPr/>
          <p:nvPr/>
        </p:nvSpPr>
        <p:spPr>
          <a:xfrm>
            <a:off x="646283" y="2755785"/>
            <a:ext cx="2603800" cy="7217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rgbClr val="002060"/>
                </a:solidFill>
              </a:rPr>
              <a:t>El material integra:</a:t>
            </a:r>
          </a:p>
        </p:txBody>
      </p:sp>
      <p:sp>
        <p:nvSpPr>
          <p:cNvPr id="13" name="12 Elipse"/>
          <p:cNvSpPr/>
          <p:nvPr/>
        </p:nvSpPr>
        <p:spPr>
          <a:xfrm>
            <a:off x="4907428" y="2190378"/>
            <a:ext cx="2719096" cy="784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rgbClr val="002060"/>
                </a:solidFill>
              </a:rPr>
              <a:t>Para llevar a cabo: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BACF1-3A69-44FF-92C7-824577583018}" type="slidenum">
              <a:rPr lang="es-MX"/>
              <a:pPr>
                <a:defRPr/>
              </a:pPr>
              <a:t>30</a:t>
            </a:fld>
            <a:endParaRPr lang="es-MX"/>
          </a:p>
        </p:txBody>
      </p:sp>
      <p:pic>
        <p:nvPicPr>
          <p:cNvPr id="3174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900113" y="3167063"/>
            <a:ext cx="7272337" cy="270986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algn="dist" eaLnBrk="0" hangingPunct="0"/>
            <a:r>
              <a:rPr lang="es-MX" sz="2400">
                <a:latin typeface="Verdana" pitchFamily="34" charset="0"/>
              </a:rPr>
              <a:t>A partir de lo que piensa, vive o experimenta el estudiante en ámbitos diferenciados: cinco dimensiones establecidas (encuesta), más una expresión libre, (grupos de discusión), en dos ejes: informativo y formativo</a:t>
            </a:r>
            <a:r>
              <a:rPr lang="es-ES" sz="2400"/>
              <a:t> </a:t>
            </a:r>
          </a:p>
          <a:p>
            <a:pPr eaLnBrk="0" hangingPunct="0"/>
            <a:endParaRPr lang="es-MX" sz="2400"/>
          </a:p>
          <a:p>
            <a:pPr eaLnBrk="0" hangingPunct="0"/>
            <a:endParaRPr lang="es-MX" sz="1800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11188" y="836613"/>
            <a:ext cx="72739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/>
              <a:t>CONCLUSIONES GENERALES</a:t>
            </a:r>
          </a:p>
          <a:p>
            <a:endParaRPr lang="es-ES_tradnl" sz="2400" b="1"/>
          </a:p>
          <a:p>
            <a:r>
              <a:rPr lang="es-ES_tradnl" sz="3200" b="1"/>
              <a:t>Qué piensa el alumno sobre el impacto de la acción tutorial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BCA89-8BC2-4764-8534-1A6EF227A7A3}" type="slidenum">
              <a:rPr lang="es-MX"/>
              <a:pPr>
                <a:defRPr/>
              </a:pPr>
              <a:t>31</a:t>
            </a:fld>
            <a:endParaRPr lang="es-MX"/>
          </a:p>
        </p:txBody>
      </p:sp>
      <p:pic>
        <p:nvPicPr>
          <p:cNvPr id="3277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900113" y="1743647"/>
            <a:ext cx="7272337" cy="412476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algn="ctr"/>
            <a:r>
              <a:rPr lang="es-MX" sz="1800" dirty="0"/>
              <a:t>Tutoría como un apoyo, ayuda o asesoría, con </a:t>
            </a:r>
            <a:r>
              <a:rPr lang="es-MX" sz="1800" dirty="0" smtClean="0"/>
              <a:t>menor  implicación </a:t>
            </a:r>
            <a:r>
              <a:rPr lang="es-MX" sz="1800" dirty="0"/>
              <a:t>y participación de los estudiantes en dicho proceso, </a:t>
            </a:r>
          </a:p>
          <a:p>
            <a:pPr algn="ctr"/>
            <a:r>
              <a:rPr lang="es-MX" sz="1800" dirty="0"/>
              <a:t>algo que se “recibe” de parte de la institución y de los tutores.</a:t>
            </a:r>
            <a:r>
              <a:rPr lang="es-MX" sz="1800" b="1" dirty="0"/>
              <a:t> </a:t>
            </a:r>
          </a:p>
          <a:p>
            <a:pPr algn="ctr"/>
            <a:r>
              <a:rPr lang="es-MX" sz="1800" b="1" dirty="0"/>
              <a:t>apoyo o resolución de dudas académicas</a:t>
            </a:r>
          </a:p>
          <a:p>
            <a:pPr algn="ctr"/>
            <a:endParaRPr lang="es-MX" sz="1800" dirty="0"/>
          </a:p>
          <a:p>
            <a:pPr algn="ctr"/>
            <a:r>
              <a:rPr lang="es-MX" sz="1800" dirty="0"/>
              <a:t>Orientación, guía o acción, expresan una relación más personalizada </a:t>
            </a:r>
            <a:r>
              <a:rPr lang="es-MX" sz="1800" dirty="0" smtClean="0"/>
              <a:t>que significa </a:t>
            </a:r>
            <a:r>
              <a:rPr lang="es-MX" sz="1800" dirty="0"/>
              <a:t>un </a:t>
            </a:r>
            <a:r>
              <a:rPr lang="es-MX" sz="1800" dirty="0" smtClean="0"/>
              <a:t>mayor </a:t>
            </a:r>
            <a:r>
              <a:rPr lang="es-MX" sz="1800" dirty="0"/>
              <a:t>compromiso con los estudiantes.</a:t>
            </a:r>
            <a:r>
              <a:rPr lang="es-MX" sz="1800" b="1" dirty="0"/>
              <a:t> </a:t>
            </a:r>
          </a:p>
          <a:p>
            <a:pPr algn="ctr"/>
            <a:r>
              <a:rPr lang="es-MX" sz="1800" b="1" dirty="0"/>
              <a:t>Una relación más democrática y comprensiva para con los estudiantes.</a:t>
            </a:r>
          </a:p>
          <a:p>
            <a:pPr algn="ctr"/>
            <a:endParaRPr lang="es-MX" sz="1800" dirty="0"/>
          </a:p>
          <a:p>
            <a:pPr algn="ctr"/>
            <a:r>
              <a:rPr lang="es-MX" sz="1800" dirty="0"/>
              <a:t>En </a:t>
            </a:r>
            <a:r>
              <a:rPr lang="es-MX" sz="1800" dirty="0" smtClean="0"/>
              <a:t>mayor</a:t>
            </a:r>
            <a:r>
              <a:rPr lang="es-MX" sz="1800" b="1" dirty="0" smtClean="0"/>
              <a:t> </a:t>
            </a:r>
            <a:r>
              <a:rPr lang="es-MX" sz="1800" b="1" dirty="0"/>
              <a:t>implicación con esta práctica educativa, </a:t>
            </a:r>
            <a:r>
              <a:rPr lang="es-MX" sz="1800" dirty="0"/>
              <a:t>algunos estudiantes la asociaron con términos como</a:t>
            </a:r>
            <a:r>
              <a:rPr lang="es-MX" sz="1800" b="1" dirty="0"/>
              <a:t> “relación” y “acompañamiento”, acercamiento personal entre los dos actores </a:t>
            </a:r>
            <a:r>
              <a:rPr lang="es-MX" sz="1800" dirty="0"/>
              <a:t>el tutor y el estudiante tutorado.</a:t>
            </a:r>
            <a:r>
              <a:rPr lang="es-ES" sz="1800" dirty="0"/>
              <a:t> </a:t>
            </a:r>
            <a:endParaRPr lang="es-MX" sz="1800" dirty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rgbClr val="FF3300"/>
                </a:solidFill>
              </a:rPr>
              <a:t>Concepciones</a:t>
            </a:r>
            <a:r>
              <a:rPr lang="es-E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E1CAB-85F4-4E40-BC94-2AEA6B1C310C}" type="slidenum">
              <a:rPr lang="es-MX"/>
              <a:pPr>
                <a:defRPr/>
              </a:pPr>
              <a:t>32</a:t>
            </a:fld>
            <a:endParaRPr lang="es-MX"/>
          </a:p>
        </p:txBody>
      </p:sp>
      <p:pic>
        <p:nvPicPr>
          <p:cNvPr id="3379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900113" y="1719556"/>
            <a:ext cx="7343775" cy="3755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algn="ctr"/>
            <a:r>
              <a:rPr lang="es-MX" sz="1900" dirty="0"/>
              <a:t>Orientada a ofrecer información puntual sobre el plan de estudios, aclarar pormenores de trámites y servicios institucionales.</a:t>
            </a:r>
          </a:p>
          <a:p>
            <a:pPr algn="ctr"/>
            <a:endParaRPr lang="es-MX" sz="1900" dirty="0"/>
          </a:p>
          <a:p>
            <a:pPr algn="ctr"/>
            <a:r>
              <a:rPr lang="es-MX" sz="1900" dirty="0" smtClean="0"/>
              <a:t>Esa </a:t>
            </a:r>
            <a:r>
              <a:rPr lang="es-MX" sz="1900" dirty="0"/>
              <a:t>información y la consecuente satisfacción del estudiante, repercuten en la actitud inicial y a lo largo de la trayectoria de cada estudiante. Ayudan a una conveniente toma de decisiones, para definir trayectorias, para generar </a:t>
            </a:r>
            <a:r>
              <a:rPr lang="es-MX" sz="1900" dirty="0" smtClean="0"/>
              <a:t>autonomía </a:t>
            </a:r>
            <a:r>
              <a:rPr lang="es-MX" sz="1900" dirty="0"/>
              <a:t>y saber cómo establecer sus relaciones formales en la institución.</a:t>
            </a:r>
          </a:p>
          <a:p>
            <a:pPr algn="ctr"/>
            <a:endParaRPr lang="es-MX" sz="1900" dirty="0"/>
          </a:p>
          <a:p>
            <a:pPr algn="ctr"/>
            <a:r>
              <a:rPr lang="es-MX" sz="1900" dirty="0" smtClean="0"/>
              <a:t>Identifica </a:t>
            </a:r>
            <a:r>
              <a:rPr lang="es-MX" sz="1900" dirty="0"/>
              <a:t>la transición entre una formación de carácter remedial a una de tipo preventivo o </a:t>
            </a:r>
            <a:r>
              <a:rPr lang="es-MX" sz="1900" dirty="0" smtClean="0"/>
              <a:t>reforzadora </a:t>
            </a:r>
            <a:r>
              <a:rPr lang="es-MX" sz="1900" dirty="0"/>
              <a:t>de su potencial</a:t>
            </a:r>
          </a:p>
          <a:p>
            <a:pPr algn="ctr"/>
            <a:r>
              <a:rPr lang="es-MX" sz="1900" dirty="0"/>
              <a:t>Paso de un enfoque de acción informativo, a uno más formativo.</a:t>
            </a:r>
            <a:r>
              <a:rPr lang="es-ES" sz="1900" dirty="0"/>
              <a:t> </a:t>
            </a:r>
            <a:endParaRPr lang="es-MX" sz="1900" dirty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3300"/>
                </a:solidFill>
              </a:rPr>
              <a:t>Funciones e impacto de la tutoría</a:t>
            </a:r>
            <a:r>
              <a:rPr lang="es-MX" sz="2000">
                <a:solidFill>
                  <a:srgbClr val="FF3300"/>
                </a:solidFill>
              </a:rPr>
              <a:t> </a:t>
            </a:r>
            <a:endParaRPr lang="es-ES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6792E-15E8-4005-AFD3-2198C86E6B51}" type="slidenum">
              <a:rPr lang="es-MX"/>
              <a:pPr>
                <a:defRPr/>
              </a:pPr>
              <a:t>33</a:t>
            </a:fld>
            <a:endParaRPr lang="es-MX"/>
          </a:p>
        </p:txBody>
      </p:sp>
      <p:pic>
        <p:nvPicPr>
          <p:cNvPr id="3481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900113" y="1261067"/>
            <a:ext cx="7343775" cy="467876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algn="ctr"/>
            <a:r>
              <a:rPr lang="es-MX" sz="1800" b="1" dirty="0"/>
              <a:t>Enfoque informativo frente al enfoque formativo</a:t>
            </a:r>
          </a:p>
          <a:p>
            <a:pPr algn="ctr"/>
            <a:endParaRPr lang="es-MX" sz="1800" dirty="0"/>
          </a:p>
          <a:p>
            <a:pPr algn="ctr"/>
            <a:r>
              <a:rPr lang="es-MX" sz="1800" dirty="0" smtClean="0"/>
              <a:t>Enfoque </a:t>
            </a:r>
            <a:r>
              <a:rPr lang="es-MX" sz="1800" b="1" dirty="0"/>
              <a:t>informativo</a:t>
            </a:r>
            <a:r>
              <a:rPr lang="es-MX" sz="1800" dirty="0"/>
              <a:t>: </a:t>
            </a:r>
            <a:r>
              <a:rPr lang="es-MX" sz="1800" dirty="0" smtClean="0"/>
              <a:t>medio </a:t>
            </a:r>
            <a:r>
              <a:rPr lang="es-MX" sz="1800" dirty="0"/>
              <a:t>para obtener información sobre cuestiones curriculares, extracurriculares o, para </a:t>
            </a:r>
            <a:r>
              <a:rPr lang="es-MX" sz="1800" dirty="0" smtClean="0"/>
              <a:t>resolución </a:t>
            </a:r>
            <a:r>
              <a:rPr lang="es-MX" sz="1800" dirty="0"/>
              <a:t>de dudas</a:t>
            </a:r>
            <a:r>
              <a:rPr lang="es-MX" sz="1800" dirty="0" smtClean="0"/>
              <a:t>.</a:t>
            </a:r>
          </a:p>
          <a:p>
            <a:pPr algn="ctr"/>
            <a:endParaRPr lang="es-MX" sz="1800" dirty="0"/>
          </a:p>
          <a:p>
            <a:pPr algn="ctr"/>
            <a:r>
              <a:rPr lang="es-MX" sz="1800" dirty="0"/>
              <a:t>Desde un enfoque</a:t>
            </a:r>
            <a:r>
              <a:rPr lang="es-MX" sz="1800" b="1" dirty="0"/>
              <a:t> formativo,</a:t>
            </a:r>
            <a:r>
              <a:rPr lang="es-MX" sz="1800" dirty="0"/>
              <a:t> </a:t>
            </a:r>
            <a:r>
              <a:rPr lang="es-MX" sz="1800" dirty="0" smtClean="0"/>
              <a:t>medio </a:t>
            </a:r>
            <a:r>
              <a:rPr lang="es-MX" sz="1800" dirty="0"/>
              <a:t>para </a:t>
            </a:r>
            <a:r>
              <a:rPr lang="es-MX" sz="1800" dirty="0" smtClean="0"/>
              <a:t>prevenir y potenciar </a:t>
            </a:r>
            <a:r>
              <a:rPr lang="es-MX" sz="1800" dirty="0"/>
              <a:t>aspectos vinculados a dimensiones académicas y personales de su formación.</a:t>
            </a:r>
          </a:p>
          <a:p>
            <a:pPr algn="ctr"/>
            <a:endParaRPr lang="es-MX" sz="1800" dirty="0"/>
          </a:p>
          <a:p>
            <a:pPr algn="ctr"/>
            <a:r>
              <a:rPr lang="es-MX" sz="1800" b="1" dirty="0"/>
              <a:t>Estos resultados permiten concluir que: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s-MX" sz="1800" b="1" dirty="0"/>
              <a:t> </a:t>
            </a:r>
            <a:r>
              <a:rPr lang="es-MX" sz="1800" b="1" dirty="0">
                <a:solidFill>
                  <a:srgbClr val="FF3300"/>
                </a:solidFill>
              </a:rPr>
              <a:t>no existen concepciones unívocas de la tutoría; 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s-MX" sz="1800" b="1" dirty="0" smtClean="0">
                <a:solidFill>
                  <a:srgbClr val="FF3300"/>
                </a:solidFill>
              </a:rPr>
              <a:t>múltiples </a:t>
            </a:r>
            <a:r>
              <a:rPr lang="es-MX" sz="1800" b="1" dirty="0">
                <a:solidFill>
                  <a:srgbClr val="FF3300"/>
                </a:solidFill>
              </a:rPr>
              <a:t>significados </a:t>
            </a:r>
            <a:r>
              <a:rPr lang="es-MX" sz="1800" b="1" dirty="0" smtClean="0">
                <a:solidFill>
                  <a:srgbClr val="FF3300"/>
                </a:solidFill>
              </a:rPr>
              <a:t>que provienen </a:t>
            </a:r>
            <a:r>
              <a:rPr lang="es-MX" sz="1800" b="1" dirty="0">
                <a:solidFill>
                  <a:srgbClr val="FF3300"/>
                </a:solidFill>
              </a:rPr>
              <a:t>de diferentes interpretaciones y aproximaciones teórico-prácticas en los ámbitos institucional, académico y pedagógico</a:t>
            </a:r>
          </a:p>
          <a:p>
            <a:pPr marL="742950" lvl="1" indent="-28575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s-MX" sz="1800" b="1" dirty="0" smtClean="0">
                <a:solidFill>
                  <a:srgbClr val="FF3300"/>
                </a:solidFill>
              </a:rPr>
              <a:t>diversidad </a:t>
            </a:r>
            <a:r>
              <a:rPr lang="es-MX" sz="1800" b="1" dirty="0">
                <a:solidFill>
                  <a:srgbClr val="FF3300"/>
                </a:solidFill>
              </a:rPr>
              <a:t>de modelos de tutoría.</a:t>
            </a:r>
            <a:r>
              <a:rPr lang="es-MX" sz="18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3300"/>
                </a:solidFill>
              </a:rPr>
              <a:t>Funciones e impacto de la tutoría</a:t>
            </a:r>
            <a:r>
              <a:rPr lang="es-MX" sz="2000">
                <a:solidFill>
                  <a:srgbClr val="FF3300"/>
                </a:solidFill>
              </a:rPr>
              <a:t> </a:t>
            </a:r>
            <a:endParaRPr lang="es-ES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6B494-D491-428D-BEF2-CF2E970922A3}" type="slidenum">
              <a:rPr lang="es-MX"/>
              <a:pPr>
                <a:defRPr/>
              </a:pPr>
              <a:t>34</a:t>
            </a:fld>
            <a:endParaRPr lang="es-MX"/>
          </a:p>
        </p:txBody>
      </p:sp>
      <p:pic>
        <p:nvPicPr>
          <p:cNvPr id="3584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900113" y="1614801"/>
            <a:ext cx="7343775" cy="430943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algn="ctr"/>
            <a:r>
              <a:rPr lang="es-MX" sz="2200" b="1" dirty="0"/>
              <a:t>Dos “grandes patrones conceptuales de tutoría”</a:t>
            </a:r>
          </a:p>
          <a:p>
            <a:pPr algn="ctr"/>
            <a:endParaRPr lang="es-MX" sz="2200" b="1" dirty="0"/>
          </a:p>
          <a:p>
            <a:pPr algn="ctr"/>
            <a:r>
              <a:rPr lang="es-MX" sz="2200" b="1" dirty="0">
                <a:solidFill>
                  <a:srgbClr val="FF3300"/>
                </a:solidFill>
              </a:rPr>
              <a:t>Primero:</a:t>
            </a:r>
            <a:r>
              <a:rPr lang="es-MX" sz="2200" dirty="0"/>
              <a:t> </a:t>
            </a:r>
            <a:r>
              <a:rPr lang="es-MX" sz="2200" dirty="0" smtClean="0"/>
              <a:t>“acomodada” </a:t>
            </a:r>
            <a:r>
              <a:rPr lang="es-MX" sz="2200" dirty="0"/>
              <a:t>en la transmisión del conocimiento; no impacta en relaciones entre profesores y alumnos y sus nuevos roles, o en la forma de entender la enseñanza y el aprendizaje. </a:t>
            </a:r>
          </a:p>
          <a:p>
            <a:pPr algn="ctr"/>
            <a:endParaRPr lang="es-MX" sz="2200" dirty="0"/>
          </a:p>
          <a:p>
            <a:pPr algn="ctr"/>
            <a:r>
              <a:rPr lang="es-MX" sz="2200" b="1" dirty="0">
                <a:solidFill>
                  <a:srgbClr val="FF3300"/>
                </a:solidFill>
              </a:rPr>
              <a:t>Segundo:</a:t>
            </a:r>
            <a:r>
              <a:rPr lang="es-MX" sz="2200" dirty="0"/>
              <a:t> </a:t>
            </a:r>
            <a:r>
              <a:rPr lang="es-MX" sz="2200" dirty="0" smtClean="0"/>
              <a:t>elemento </a:t>
            </a:r>
            <a:r>
              <a:rPr lang="es-MX" sz="2200" dirty="0"/>
              <a:t>de transición educativa hacia un nuevo paradigma; reconsideración conceptual sobre la función de la educación superior, flexibilización de procesos curriculares, académicos y pedagógicos, replanteamiento del rol de profesores y alumnos. 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rgbClr val="FF3300"/>
                </a:solidFill>
              </a:rPr>
              <a:t>Funciones e impacto de la tutoría</a:t>
            </a:r>
            <a:r>
              <a:rPr lang="es-MX" sz="2000">
                <a:solidFill>
                  <a:srgbClr val="FF3300"/>
                </a:solidFill>
              </a:rPr>
              <a:t> </a:t>
            </a:r>
            <a:endParaRPr lang="es-ES" sz="2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47521-9C53-444E-BA62-2C7EA0DC3653}" type="slidenum">
              <a:rPr lang="es-MX"/>
              <a:pPr>
                <a:defRPr/>
              </a:pPr>
              <a:t>35</a:t>
            </a:fld>
            <a:endParaRPr lang="es-MX"/>
          </a:p>
        </p:txBody>
      </p:sp>
      <p:pic>
        <p:nvPicPr>
          <p:cNvPr id="3686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900113" y="1230080"/>
            <a:ext cx="7343775" cy="50788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r>
              <a:rPr lang="es-MX" sz="1800" b="1" dirty="0">
                <a:solidFill>
                  <a:schemeClr val="hlink"/>
                </a:solidFill>
              </a:rPr>
              <a:t>Limitaciones</a:t>
            </a:r>
            <a:r>
              <a:rPr lang="es-MX" sz="1800" dirty="0"/>
              <a:t> </a:t>
            </a:r>
          </a:p>
          <a:p>
            <a:endParaRPr lang="es-MX" dirty="0"/>
          </a:p>
          <a:p>
            <a:pPr algn="ctr"/>
            <a:r>
              <a:rPr lang="es-MX" sz="1800" dirty="0"/>
              <a:t>En ocasiones los tutores presentan mala actitud y desinterés; genera sensación de desconfianza e incredulidad hacia ellos y la tutoría.</a:t>
            </a:r>
          </a:p>
          <a:p>
            <a:pPr algn="ctr"/>
            <a:endParaRPr lang="es-MX" sz="1800" dirty="0"/>
          </a:p>
          <a:p>
            <a:pPr algn="ctr"/>
            <a:r>
              <a:rPr lang="es-MX" sz="1800" b="1" dirty="0"/>
              <a:t>Obstáculos </a:t>
            </a:r>
            <a:r>
              <a:rPr lang="es-MX" sz="1800" b="1" dirty="0" smtClean="0"/>
              <a:t>en </a:t>
            </a:r>
            <a:r>
              <a:rPr lang="es-MX" sz="1800" b="1" dirty="0"/>
              <a:t>la relación entre los actores</a:t>
            </a:r>
            <a:r>
              <a:rPr lang="es-MX" sz="1800" dirty="0"/>
              <a:t>: falta </a:t>
            </a:r>
            <a:r>
              <a:rPr lang="es-MX" sz="1800" dirty="0" smtClean="0"/>
              <a:t>planificación </a:t>
            </a:r>
            <a:r>
              <a:rPr lang="es-MX" sz="1800" dirty="0"/>
              <a:t>de </a:t>
            </a:r>
            <a:r>
              <a:rPr lang="es-MX" sz="1800" dirty="0" smtClean="0"/>
              <a:t>las </a:t>
            </a:r>
            <a:r>
              <a:rPr lang="es-MX" sz="1800" dirty="0"/>
              <a:t>sesiones; desconocimiento de </a:t>
            </a:r>
            <a:r>
              <a:rPr lang="es-MX" sz="1800" dirty="0" smtClean="0"/>
              <a:t>la </a:t>
            </a:r>
            <a:r>
              <a:rPr lang="es-MX" sz="1800" dirty="0"/>
              <a:t>función; falta de seguimiento sobre el proceso de acompañamiento; tutoría como un trámite burocrático, carente de contenido, objetivos y claridad en la metodología de acción.</a:t>
            </a:r>
          </a:p>
          <a:p>
            <a:pPr algn="ctr"/>
            <a:endParaRPr lang="es-MX" sz="1800" dirty="0"/>
          </a:p>
          <a:p>
            <a:pPr algn="ctr"/>
            <a:r>
              <a:rPr lang="es-MX" sz="1800" dirty="0"/>
              <a:t>Falta de mecanismos </a:t>
            </a:r>
            <a:r>
              <a:rPr lang="es-MX" sz="1800" dirty="0" smtClean="0"/>
              <a:t>de evaluación; de </a:t>
            </a:r>
            <a:r>
              <a:rPr lang="es-MX" sz="1800" dirty="0"/>
              <a:t>reconocimiento de la labor de los tutores o deficiente relación entre las actividades tutoriales y el marco organizacional del currículum.</a:t>
            </a:r>
          </a:p>
          <a:p>
            <a:pPr algn="ctr"/>
            <a:endParaRPr lang="es-MX" sz="1800" dirty="0"/>
          </a:p>
          <a:p>
            <a:pPr algn="ctr"/>
            <a:r>
              <a:rPr lang="es-MX" sz="1800" dirty="0" smtClean="0"/>
              <a:t>Falta </a:t>
            </a:r>
            <a:r>
              <a:rPr lang="es-MX" sz="1800" dirty="0"/>
              <a:t>de capacitación de los </a:t>
            </a:r>
            <a:r>
              <a:rPr lang="es-MX" sz="1800" dirty="0" smtClean="0"/>
              <a:t>tutores sobre la </a:t>
            </a:r>
            <a:r>
              <a:rPr lang="es-MX" sz="1800" dirty="0"/>
              <a:t>visión institucional de la tutoría, </a:t>
            </a:r>
            <a:r>
              <a:rPr lang="es-MX" sz="1800" dirty="0" smtClean="0"/>
              <a:t>diseño </a:t>
            </a:r>
            <a:r>
              <a:rPr lang="es-MX" sz="1800" dirty="0"/>
              <a:t>del plan de acción tutorial, </a:t>
            </a:r>
            <a:r>
              <a:rPr lang="es-MX" sz="1800" dirty="0" smtClean="0"/>
              <a:t>estrategias </a:t>
            </a:r>
            <a:r>
              <a:rPr lang="es-MX" sz="1800" dirty="0"/>
              <a:t>y técnicas de acción </a:t>
            </a:r>
            <a:r>
              <a:rPr lang="es-MX" sz="1800" dirty="0" smtClean="0"/>
              <a:t>modalidad</a:t>
            </a:r>
            <a:r>
              <a:rPr lang="es-MX" sz="1800" dirty="0"/>
              <a:t>: individual, grupal, </a:t>
            </a:r>
            <a:r>
              <a:rPr lang="es-MX" sz="1800" dirty="0" smtClean="0"/>
              <a:t> entre </a:t>
            </a:r>
            <a:r>
              <a:rPr lang="es-MX" sz="1800" dirty="0"/>
              <a:t>pares. 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chemeClr val="hlink"/>
                </a:solidFill>
              </a:rPr>
              <a:t>Implicaciones</a:t>
            </a:r>
            <a:endParaRPr lang="es-ES" sz="2000" b="1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F64DF-F69C-4145-8905-A7ADDA38E73B}" type="slidenum">
              <a:rPr lang="es-MX"/>
              <a:pPr>
                <a:defRPr/>
              </a:pPr>
              <a:t>36</a:t>
            </a:fld>
            <a:endParaRPr lang="es-MX"/>
          </a:p>
        </p:txBody>
      </p:sp>
      <p:pic>
        <p:nvPicPr>
          <p:cNvPr id="3789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900113" y="1402354"/>
            <a:ext cx="7343775" cy="467876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r>
              <a:rPr lang="es-MX" sz="2400" b="1" dirty="0">
                <a:solidFill>
                  <a:schemeClr val="hlink"/>
                </a:solidFill>
              </a:rPr>
              <a:t>Limitaciones</a:t>
            </a:r>
            <a:r>
              <a:rPr lang="es-MX" sz="2400" dirty="0"/>
              <a:t> </a:t>
            </a:r>
          </a:p>
          <a:p>
            <a:endParaRPr lang="es-MX" sz="2400" dirty="0"/>
          </a:p>
          <a:p>
            <a:pPr algn="just"/>
            <a:r>
              <a:rPr lang="es-MX" sz="2400" dirty="0"/>
              <a:t>Percepción de insatisfacción de los </a:t>
            </a:r>
            <a:r>
              <a:rPr lang="es-MX" sz="2400" dirty="0" smtClean="0"/>
              <a:t>estudiantes:</a:t>
            </a:r>
            <a:endParaRPr lang="es-MX" sz="2400" dirty="0"/>
          </a:p>
          <a:p>
            <a:pPr lvl="1" algn="just">
              <a:buFontTx/>
              <a:buChar char="•"/>
            </a:pPr>
            <a:r>
              <a:rPr lang="es-MX" sz="2400" dirty="0"/>
              <a:t>formación deficiente de los tutores; </a:t>
            </a:r>
          </a:p>
          <a:p>
            <a:pPr lvl="1" algn="just">
              <a:buFontTx/>
              <a:buChar char="•"/>
            </a:pPr>
            <a:r>
              <a:rPr lang="es-MX" sz="2400" dirty="0"/>
              <a:t>falta de congruencia en la asignación de tutores a estudiantes;</a:t>
            </a:r>
          </a:p>
          <a:p>
            <a:pPr lvl="1" algn="just">
              <a:buFontTx/>
              <a:buChar char="•"/>
            </a:pPr>
            <a:r>
              <a:rPr lang="es-MX" sz="2400" dirty="0"/>
              <a:t>implementación de la tutoría como una asignatura, asociada a pérdida de tiempo por que es percibida como “materia de relleno”.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Desventaja: concepción de la función tutorial desvinculada de la función docente.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b="1">
                <a:solidFill>
                  <a:schemeClr val="hlink"/>
                </a:solidFill>
              </a:rPr>
              <a:t>Implicaciones</a:t>
            </a:r>
            <a:endParaRPr lang="es-ES" sz="2400" b="1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6BEEE-4D73-45EF-9990-1ED0E656D059}" type="slidenum">
              <a:rPr lang="es-MX"/>
              <a:pPr>
                <a:defRPr/>
              </a:pPr>
              <a:t>37</a:t>
            </a:fld>
            <a:endParaRPr lang="es-MX"/>
          </a:p>
        </p:txBody>
      </p:sp>
      <p:pic>
        <p:nvPicPr>
          <p:cNvPr id="3891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900113" y="1600136"/>
            <a:ext cx="7343775" cy="363232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r>
              <a:rPr lang="es-MX" sz="2000" b="1" dirty="0">
                <a:solidFill>
                  <a:schemeClr val="hlink"/>
                </a:solidFill>
              </a:rPr>
              <a:t>Limitaciones</a:t>
            </a:r>
            <a:r>
              <a:rPr lang="es-MX" sz="2000" dirty="0"/>
              <a:t> </a:t>
            </a:r>
          </a:p>
          <a:p>
            <a:endParaRPr lang="es-MX" sz="2000" dirty="0"/>
          </a:p>
          <a:p>
            <a:pPr algn="ctr"/>
            <a:r>
              <a:rPr lang="es-MX" sz="2000" b="1" dirty="0"/>
              <a:t>Dimensión vocacional</a:t>
            </a:r>
            <a:r>
              <a:rPr lang="es-MX" sz="2000" dirty="0" smtClean="0"/>
              <a:t>.</a:t>
            </a:r>
          </a:p>
          <a:p>
            <a:pPr algn="ctr"/>
            <a:r>
              <a:rPr lang="es-MX" sz="2000" dirty="0" smtClean="0"/>
              <a:t> </a:t>
            </a:r>
            <a:r>
              <a:rPr lang="es-MX" sz="2000" dirty="0"/>
              <a:t>Actividad </a:t>
            </a:r>
            <a:r>
              <a:rPr lang="es-MX" sz="2000" dirty="0" smtClean="0"/>
              <a:t>enfocada </a:t>
            </a:r>
            <a:r>
              <a:rPr lang="es-MX" sz="2000" dirty="0"/>
              <a:t>a la etapa de formación básica, </a:t>
            </a:r>
            <a:r>
              <a:rPr lang="es-MX" sz="2000" dirty="0" smtClean="0"/>
              <a:t>a </a:t>
            </a:r>
            <a:r>
              <a:rPr lang="es-MX" sz="2000" dirty="0"/>
              <a:t>la integración de los estudiantes a la institución; </a:t>
            </a:r>
            <a:r>
              <a:rPr lang="es-MX" sz="2000" dirty="0" smtClean="0"/>
              <a:t>mejora de </a:t>
            </a:r>
            <a:r>
              <a:rPr lang="es-MX" sz="2000" dirty="0"/>
              <a:t>sus hábitos y formas de </a:t>
            </a:r>
            <a:r>
              <a:rPr lang="es-MX" sz="2000" dirty="0" smtClean="0"/>
              <a:t>aprender, en detrimento del seguimiento </a:t>
            </a:r>
            <a:r>
              <a:rPr lang="es-MX" sz="2000" dirty="0"/>
              <a:t>a lo largo de la trayectoria académica.</a:t>
            </a:r>
          </a:p>
          <a:p>
            <a:pPr algn="ctr"/>
            <a:endParaRPr lang="es-MX" sz="2000" dirty="0"/>
          </a:p>
          <a:p>
            <a:pPr algn="ctr"/>
            <a:r>
              <a:rPr lang="es-MX" sz="2000" b="1" dirty="0"/>
              <a:t>Dimensión académico-profesional</a:t>
            </a:r>
            <a:r>
              <a:rPr lang="es-MX" sz="2000" dirty="0"/>
              <a:t>, </a:t>
            </a:r>
            <a:r>
              <a:rPr lang="es-MX" sz="2000" dirty="0" smtClean="0"/>
              <a:t>para </a:t>
            </a:r>
            <a:r>
              <a:rPr lang="es-MX" sz="2000" dirty="0"/>
              <a:t>orientar </a:t>
            </a:r>
            <a:r>
              <a:rPr lang="es-MX" sz="2000" dirty="0" smtClean="0"/>
              <a:t>sobre el </a:t>
            </a:r>
            <a:r>
              <a:rPr lang="es-MX" sz="2000" dirty="0"/>
              <a:t>servicio social, prácticas, residencias profesionales, debido a que </a:t>
            </a:r>
            <a:r>
              <a:rPr lang="es-MX" sz="2000" dirty="0" smtClean="0"/>
              <a:t>esta </a:t>
            </a:r>
            <a:r>
              <a:rPr lang="es-MX" sz="2000" dirty="0"/>
              <a:t>información se contempla como </a:t>
            </a:r>
            <a:r>
              <a:rPr lang="es-MX" sz="2000" dirty="0" smtClean="0"/>
              <a:t>apoyo académico.</a:t>
            </a:r>
            <a:endParaRPr lang="es-MX" sz="2000" dirty="0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b="1">
                <a:solidFill>
                  <a:schemeClr val="hlink"/>
                </a:solidFill>
              </a:rPr>
              <a:t>Implicaciones</a:t>
            </a:r>
            <a:endParaRPr lang="es-ES" sz="2000" b="1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5389-B931-4ED5-9421-4CF9B447879E}" type="slidenum">
              <a:rPr lang="es-MX"/>
              <a:pPr>
                <a:defRPr/>
              </a:pPr>
              <a:t>38</a:t>
            </a:fld>
            <a:endParaRPr lang="es-MX"/>
          </a:p>
        </p:txBody>
      </p:sp>
      <p:pic>
        <p:nvPicPr>
          <p:cNvPr id="3993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900113" y="1114322"/>
            <a:ext cx="7343775" cy="498654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r>
              <a:rPr lang="es-MX" sz="2000" b="1" dirty="0">
                <a:solidFill>
                  <a:schemeClr val="hlink"/>
                </a:solidFill>
              </a:rPr>
              <a:t>Limitaciones</a:t>
            </a:r>
            <a:r>
              <a:rPr lang="es-MX" sz="2000" dirty="0"/>
              <a:t> </a:t>
            </a:r>
          </a:p>
          <a:p>
            <a:endParaRPr lang="es-MX" dirty="0"/>
          </a:p>
          <a:p>
            <a:pPr algn="ctr"/>
            <a:r>
              <a:rPr lang="es-MX" sz="2000" b="1" dirty="0"/>
              <a:t>Dimensión de desarrollo personal y social:</a:t>
            </a:r>
            <a:r>
              <a:rPr lang="es-MX" sz="2000" dirty="0"/>
              <a:t> La interpretación sobre </a:t>
            </a:r>
            <a:r>
              <a:rPr lang="es-MX" sz="2000" dirty="0" smtClean="0"/>
              <a:t>la </a:t>
            </a:r>
            <a:r>
              <a:rPr lang="es-MX" sz="2000" dirty="0"/>
              <a:t>construcción de un proyecto de vida, refiere incapacidad de tutor y tutorado para mantener una comunicación que permita abordar el futuro en la vida del estudiante. </a:t>
            </a:r>
            <a:endParaRPr lang="es-MX" sz="2000" dirty="0" smtClean="0"/>
          </a:p>
          <a:p>
            <a:pPr algn="ctr"/>
            <a:endParaRPr lang="es-MX" sz="2000" dirty="0"/>
          </a:p>
          <a:p>
            <a:pPr algn="ctr"/>
            <a:r>
              <a:rPr lang="es-MX" sz="2000" dirty="0" smtClean="0"/>
              <a:t>No </a:t>
            </a:r>
            <a:r>
              <a:rPr lang="es-MX" sz="2000" dirty="0"/>
              <a:t>se valora la importancia que tiene para el joven en formación la definición de su futuro y los </a:t>
            </a:r>
            <a:r>
              <a:rPr lang="es-MX" sz="2000" dirty="0" smtClean="0"/>
              <a:t>compromisos que </a:t>
            </a:r>
            <a:r>
              <a:rPr lang="es-MX" sz="2000" dirty="0"/>
              <a:t>implica este periodo.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¿El tutor está completamente informado y consciente de su contribución en el desarrollo de la formación integral de sus tutorados?; ¿se sentirá él un sujeto integrado?; ¿cuenta la institución con un clima real para fomentar esta formación?</a:t>
            </a:r>
            <a:r>
              <a:rPr lang="es-MX" sz="1800" dirty="0"/>
              <a:t>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11188" y="511175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hlink"/>
                </a:solidFill>
              </a:rPr>
              <a:t>Implicaciones</a:t>
            </a:r>
            <a:endParaRPr lang="es-ES" sz="2000" b="1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F3AB5-B77D-4EAC-9CED-D407614DA967}" type="slidenum">
              <a:rPr lang="es-MX"/>
              <a:pPr>
                <a:defRPr/>
              </a:pPr>
              <a:t>39</a:t>
            </a:fld>
            <a:endParaRPr lang="es-MX"/>
          </a:p>
        </p:txBody>
      </p:sp>
      <p:pic>
        <p:nvPicPr>
          <p:cNvPr id="4096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900113" y="1325717"/>
            <a:ext cx="7343775" cy="480187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r>
              <a:rPr lang="es-MX" sz="1800" b="1" dirty="0">
                <a:solidFill>
                  <a:schemeClr val="hlink"/>
                </a:solidFill>
              </a:rPr>
              <a:t>Ventajas y atributos</a:t>
            </a:r>
            <a:endParaRPr lang="es-MX" sz="2000" dirty="0">
              <a:solidFill>
                <a:schemeClr val="hlink"/>
              </a:solidFill>
            </a:endParaRPr>
          </a:p>
          <a:p>
            <a:endParaRPr lang="es-MX" dirty="0"/>
          </a:p>
          <a:p>
            <a:pPr algn="ctr"/>
            <a:r>
              <a:rPr lang="es-MX" altLang="ko-KR" sz="1800" dirty="0">
                <a:ea typeface="굴림" charset="-127"/>
              </a:rPr>
              <a:t>Los encuestados aprecian el valor de ser apoyados por un tutor; lo reconocen como un referente para su estabilidad, su progreso académico y el egreso exitoso con la visión sobre su proyecto de vida.</a:t>
            </a:r>
          </a:p>
          <a:p>
            <a:pPr algn="ctr"/>
            <a:endParaRPr lang="es-MX" altLang="ko-KR" sz="1800" dirty="0">
              <a:ea typeface="굴림" charset="-127"/>
            </a:endParaRPr>
          </a:p>
          <a:p>
            <a:pPr algn="ctr"/>
            <a:r>
              <a:rPr lang="es-MX" altLang="ko-KR" sz="1800" dirty="0">
                <a:ea typeface="굴림" charset="-127"/>
              </a:rPr>
              <a:t>Los tutorados desarrollan conocimientos, habilidades y actitudes en beneficio de su formación personal y </a:t>
            </a:r>
            <a:r>
              <a:rPr lang="es-MX" altLang="ko-KR" sz="1800" dirty="0" smtClean="0">
                <a:ea typeface="굴림" charset="-127"/>
              </a:rPr>
              <a:t>profesional. </a:t>
            </a:r>
          </a:p>
          <a:p>
            <a:pPr algn="ctr"/>
            <a:r>
              <a:rPr lang="es-MX" altLang="ko-KR" sz="1800" dirty="0" smtClean="0">
                <a:ea typeface="굴림" charset="-127"/>
              </a:rPr>
              <a:t>Mantener  y consolidar, a </a:t>
            </a:r>
            <a:r>
              <a:rPr lang="es-MX" altLang="ko-KR" sz="1800" dirty="0">
                <a:ea typeface="굴림" charset="-127"/>
              </a:rPr>
              <a:t>efecto de promover las potencialidades de los alumnos, </a:t>
            </a:r>
            <a:r>
              <a:rPr lang="es-MX" altLang="ko-KR" sz="1800" dirty="0" smtClean="0">
                <a:ea typeface="굴림" charset="-127"/>
              </a:rPr>
              <a:t>atender </a:t>
            </a:r>
            <a:r>
              <a:rPr lang="es-MX" altLang="ko-KR" sz="1800" dirty="0">
                <a:ea typeface="굴림" charset="-127"/>
              </a:rPr>
              <a:t>sus deficiencias de aprendizaje y facilitar sus trayectorias académicas.</a:t>
            </a:r>
          </a:p>
          <a:p>
            <a:pPr algn="ctr"/>
            <a:endParaRPr lang="es-MX" altLang="ko-KR" sz="1800" dirty="0">
              <a:ea typeface="굴림" charset="-127"/>
            </a:endParaRPr>
          </a:p>
          <a:p>
            <a:pPr algn="ctr"/>
            <a:r>
              <a:rPr lang="es-MX" altLang="ko-KR" sz="1800" dirty="0" smtClean="0">
                <a:ea typeface="굴림" charset="-127"/>
              </a:rPr>
              <a:t>Compromiso </a:t>
            </a:r>
            <a:r>
              <a:rPr lang="es-MX" altLang="ko-KR" sz="1800" dirty="0">
                <a:ea typeface="굴림" charset="-127"/>
              </a:rPr>
              <a:t>frente a las exigencias escolares y como sujeto social.  Entiende la importancia de conocer y acatar las normas </a:t>
            </a:r>
            <a:r>
              <a:rPr lang="es-MX" altLang="ko-KR" sz="1800" dirty="0" smtClean="0">
                <a:ea typeface="굴림" charset="-127"/>
              </a:rPr>
              <a:t>institucionales; </a:t>
            </a:r>
            <a:r>
              <a:rPr lang="es-MX" altLang="ko-KR" sz="1800" dirty="0">
                <a:ea typeface="굴림" charset="-127"/>
              </a:rPr>
              <a:t>identificar sus obligaciones y derechos. Se interesa por practicar </a:t>
            </a:r>
            <a:r>
              <a:rPr lang="es-MX" altLang="ko-KR" sz="1800" dirty="0" smtClean="0">
                <a:ea typeface="굴림" charset="-127"/>
              </a:rPr>
              <a:t>valores </a:t>
            </a:r>
            <a:r>
              <a:rPr lang="es-MX" altLang="ko-KR" sz="1800" dirty="0">
                <a:ea typeface="굴림" charset="-127"/>
              </a:rPr>
              <a:t>como responsabilidad, compromiso,  identificación con su carrera e institución, y respeto por las ideas y por las personas.</a:t>
            </a:r>
            <a:r>
              <a:rPr lang="es-ES" altLang="ko-KR" sz="1800" dirty="0">
                <a:ea typeface="굴림" charset="-127"/>
              </a:rPr>
              <a:t> </a:t>
            </a:r>
            <a:endParaRPr lang="es-MX" sz="1800" dirty="0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11188" y="511175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hlink"/>
                </a:solidFill>
              </a:rPr>
              <a:t>Implicaciones</a:t>
            </a:r>
            <a:endParaRPr lang="es-ES" sz="2000" b="1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E1B09-91F4-4F7C-9D51-45287D032CC1}" type="slidenum">
              <a:rPr lang="es-MX"/>
              <a:pPr>
                <a:defRPr/>
              </a:pPr>
              <a:t>4</a:t>
            </a:fld>
            <a:endParaRPr lang="es-MX"/>
          </a:p>
        </p:txBody>
      </p:sp>
      <p:pic>
        <p:nvPicPr>
          <p:cNvPr id="512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-4763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4 Rectángulo"/>
          <p:cNvSpPr>
            <a:spLocks noChangeArrowheads="1"/>
          </p:cNvSpPr>
          <p:nvPr/>
        </p:nvSpPr>
        <p:spPr bwMode="auto">
          <a:xfrm>
            <a:off x="3706813" y="1268413"/>
            <a:ext cx="32416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es-MX" sz="900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sz="2200" b="1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2200" b="1">
                <a:latin typeface="Calibri" pitchFamily="34" charset="0"/>
              </a:rPr>
              <a:t>Evaluación</a:t>
            </a:r>
            <a:r>
              <a:rPr lang="es-MX" sz="2200">
                <a:latin typeface="Calibri" pitchFamily="34" charset="0"/>
              </a:rPr>
              <a:t> de los</a:t>
            </a:r>
          </a:p>
          <a:p>
            <a:pPr marL="0" lvl="1"/>
            <a:r>
              <a:rPr lang="es-MX" sz="2200">
                <a:latin typeface="Calibri" pitchFamily="34" charset="0"/>
              </a:rPr>
              <a:t>     programas de tutoría</a:t>
            </a:r>
          </a:p>
        </p:txBody>
      </p:sp>
      <p:sp>
        <p:nvSpPr>
          <p:cNvPr id="5125" name="6 Rectángulo"/>
          <p:cNvSpPr>
            <a:spLocks noChangeArrowheads="1"/>
          </p:cNvSpPr>
          <p:nvPr/>
        </p:nvSpPr>
        <p:spPr bwMode="auto">
          <a:xfrm>
            <a:off x="5219700" y="2565400"/>
            <a:ext cx="33845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MX" sz="220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2200">
                <a:latin typeface="Calibri" pitchFamily="34" charset="0"/>
              </a:rPr>
              <a:t>Son aislados </a:t>
            </a:r>
          </a:p>
          <a:p>
            <a:pPr>
              <a:buFont typeface="Wingdings" pitchFamily="2" charset="2"/>
              <a:buChar char="q"/>
            </a:pPr>
            <a:r>
              <a:rPr lang="es-MX" sz="220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2200">
                <a:latin typeface="Calibri" pitchFamily="34" charset="0"/>
              </a:rPr>
              <a:t>Un número limitado</a:t>
            </a:r>
            <a:r>
              <a:rPr lang="es-MX" sz="2200" b="1">
                <a:latin typeface="Calibri" pitchFamily="34" charset="0"/>
              </a:rPr>
              <a:t> </a:t>
            </a:r>
            <a:r>
              <a:rPr lang="es-MX" sz="2200">
                <a:latin typeface="Calibri" pitchFamily="34" charset="0"/>
              </a:rPr>
              <a:t>de IES los han divulgado</a:t>
            </a:r>
          </a:p>
        </p:txBody>
      </p:sp>
      <p:sp>
        <p:nvSpPr>
          <p:cNvPr id="13" name="12 Elipse"/>
          <p:cNvSpPr/>
          <p:nvPr/>
        </p:nvSpPr>
        <p:spPr>
          <a:xfrm>
            <a:off x="325348" y="1300092"/>
            <a:ext cx="3067035" cy="801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s-MX" sz="1800" b="1">
                <a:solidFill>
                  <a:srgbClr val="98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800" b="1">
                <a:solidFill>
                  <a:srgbClr val="002060"/>
                </a:solidFill>
              </a:rPr>
              <a:t>Se conoce poco sobre:</a:t>
            </a:r>
          </a:p>
        </p:txBody>
      </p:sp>
      <p:sp>
        <p:nvSpPr>
          <p:cNvPr id="16" name="15 Elipse"/>
          <p:cNvSpPr/>
          <p:nvPr/>
        </p:nvSpPr>
        <p:spPr>
          <a:xfrm>
            <a:off x="1047912" y="2670250"/>
            <a:ext cx="3838311" cy="10490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es-MX" sz="1800" b="1">
                <a:solidFill>
                  <a:srgbClr val="981614"/>
                </a:solidFill>
              </a:rPr>
              <a:t> </a:t>
            </a:r>
            <a:r>
              <a:rPr lang="es-MX" sz="1800" b="1">
                <a:solidFill>
                  <a:srgbClr val="98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800" b="1">
                <a:solidFill>
                  <a:srgbClr val="002060"/>
                </a:solidFill>
              </a:rPr>
              <a:t>Sobre los estudiantes apoyados por un tutor: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484438" y="4365625"/>
            <a:ext cx="6408737" cy="193833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000" b="1" dirty="0">
              <a:latin typeface="+mn-lt"/>
            </a:endParaRPr>
          </a:p>
          <a:p>
            <a:pPr marL="0"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2200" dirty="0">
                <a:solidFill>
                  <a:srgbClr val="981614"/>
                </a:solidFill>
                <a:latin typeface="+mn-lt"/>
              </a:rPr>
              <a:t> </a:t>
            </a:r>
            <a:r>
              <a:rPr lang="es-MX" sz="2200" b="1" dirty="0">
                <a:latin typeface="+mn-lt"/>
              </a:rPr>
              <a:t>Constituirse en un Modelo</a:t>
            </a:r>
            <a:r>
              <a:rPr lang="es-MX" sz="2200" dirty="0">
                <a:latin typeface="+mn-lt"/>
              </a:rPr>
              <a:t> para la evaluación del impacto de la acción tutorial en los jóvenes</a:t>
            </a:r>
          </a:p>
          <a:p>
            <a:pPr marL="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2200" b="1" dirty="0">
                <a:solidFill>
                  <a:srgbClr val="981614"/>
                </a:solidFill>
                <a:latin typeface="+mn-lt"/>
              </a:rPr>
              <a:t> </a:t>
            </a:r>
            <a:r>
              <a:rPr lang="es-MX" sz="2200" b="1" dirty="0">
                <a:latin typeface="+mn-lt"/>
              </a:rPr>
              <a:t>Apoyar la transformación cualitativa </a:t>
            </a:r>
            <a:r>
              <a:rPr lang="es-MX" sz="2200" dirty="0">
                <a:latin typeface="+mn-lt"/>
              </a:rPr>
              <a:t>en las relaciones  entre profesores y estudiantes.</a:t>
            </a:r>
          </a:p>
          <a:p>
            <a:pPr marL="0" lvl="3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dirty="0">
                <a:latin typeface="+mn-lt"/>
              </a:rPr>
              <a:t>4</a:t>
            </a:r>
            <a:endParaRPr lang="es-MX" sz="2200" dirty="0">
              <a:latin typeface="+mn-lt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24246" y="4399286"/>
            <a:ext cx="1955866" cy="1527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s-MX" sz="1600" b="1">
                <a:solidFill>
                  <a:srgbClr val="98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1800" b="1">
                <a:solidFill>
                  <a:srgbClr val="143583"/>
                </a:solidFill>
              </a:rPr>
              <a:t>A</a:t>
            </a:r>
            <a:r>
              <a:rPr lang="es-MX" sz="1800" b="1">
                <a:solidFill>
                  <a:srgbClr val="002060"/>
                </a:solidFill>
              </a:rPr>
              <a:t>portes del estudio</a:t>
            </a:r>
            <a:endParaRPr lang="es-MX" sz="1800">
              <a:solidFill>
                <a:srgbClr val="002060"/>
              </a:solidFill>
            </a:endParaRPr>
          </a:p>
        </p:txBody>
      </p:sp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468313" y="685800"/>
            <a:ext cx="633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800" b="1">
                <a:solidFill>
                  <a:srgbClr val="002060"/>
                </a:solidFill>
              </a:rPr>
              <a:t>EL PROBLEMA Y LA NECESIDAD DE LOS ESTUDIOS</a:t>
            </a:r>
            <a:endParaRPr lang="es-ES" sz="1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B4E21-50BA-44A2-A35A-86A95E954345}" type="slidenum">
              <a:rPr lang="es-MX"/>
              <a:pPr>
                <a:defRPr/>
              </a:pPr>
              <a:t>40</a:t>
            </a:fld>
            <a:endParaRPr lang="es-MX"/>
          </a:p>
        </p:txBody>
      </p:sp>
      <p:pic>
        <p:nvPicPr>
          <p:cNvPr id="4198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611188" y="1878128"/>
            <a:ext cx="7993062" cy="36938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r>
              <a:rPr lang="es-MX" sz="1800" b="1" dirty="0">
                <a:solidFill>
                  <a:schemeClr val="hlink"/>
                </a:solidFill>
              </a:rPr>
              <a:t>Ventajas y atributos</a:t>
            </a:r>
            <a:endParaRPr lang="es-MX" sz="2000" dirty="0">
              <a:solidFill>
                <a:schemeClr val="hlink"/>
              </a:solidFill>
            </a:endParaRPr>
          </a:p>
          <a:p>
            <a:endParaRPr lang="es-MX" dirty="0"/>
          </a:p>
          <a:p>
            <a:pPr algn="ctr"/>
            <a:r>
              <a:rPr lang="es-MX" altLang="ko-KR" sz="1800" b="1" dirty="0">
                <a:ea typeface="굴림" charset="-127"/>
              </a:rPr>
              <a:t>Para que la tutoría logre afianzarse, hay que fortalecer el vínculo entre el tutor y los </a:t>
            </a:r>
            <a:r>
              <a:rPr lang="es-MX" altLang="ko-KR" sz="1800" b="1" dirty="0" smtClean="0">
                <a:ea typeface="굴림" charset="-127"/>
              </a:rPr>
              <a:t>tutorados; en </a:t>
            </a:r>
            <a:r>
              <a:rPr lang="es-MX" altLang="ko-KR" sz="1800" b="1" dirty="0">
                <a:ea typeface="굴림" charset="-127"/>
              </a:rPr>
              <a:t>una relación académica y de aprendizaje, </a:t>
            </a:r>
            <a:r>
              <a:rPr lang="es-MX" altLang="ko-KR" sz="1800" b="1" dirty="0" smtClean="0">
                <a:ea typeface="굴림" charset="-127"/>
              </a:rPr>
              <a:t>entre </a:t>
            </a:r>
            <a:r>
              <a:rPr lang="es-MX" altLang="ko-KR" sz="1800" b="1" dirty="0">
                <a:ea typeface="굴림" charset="-127"/>
              </a:rPr>
              <a:t>dos </a:t>
            </a:r>
            <a:r>
              <a:rPr lang="es-MX" altLang="ko-KR" sz="1800" b="1" dirty="0" smtClean="0">
                <a:ea typeface="굴림" charset="-127"/>
              </a:rPr>
              <a:t>personas que son </a:t>
            </a:r>
            <a:r>
              <a:rPr lang="es-MX" altLang="ko-KR" sz="1800" b="1" dirty="0">
                <a:ea typeface="굴림" charset="-127"/>
              </a:rPr>
              <a:t>iguales. </a:t>
            </a:r>
          </a:p>
          <a:p>
            <a:pPr algn="ctr"/>
            <a:endParaRPr lang="es-MX" altLang="ko-KR" sz="1800" dirty="0">
              <a:ea typeface="굴림" charset="-127"/>
            </a:endParaRPr>
          </a:p>
          <a:p>
            <a:pPr algn="ctr"/>
            <a:r>
              <a:rPr lang="es-MX" altLang="ko-KR" sz="1800" dirty="0" smtClean="0">
                <a:ea typeface="굴림" charset="-127"/>
              </a:rPr>
              <a:t>Los </a:t>
            </a:r>
            <a:r>
              <a:rPr lang="es-MX" altLang="ko-KR" sz="1800" dirty="0">
                <a:ea typeface="굴림" charset="-127"/>
              </a:rPr>
              <a:t>argumentos presentados como implicaciones de la tutoría, </a:t>
            </a:r>
            <a:r>
              <a:rPr lang="es-MX" altLang="ko-KR" sz="1800" b="1" dirty="0" smtClean="0">
                <a:ea typeface="굴림" charset="-127"/>
              </a:rPr>
              <a:t>no </a:t>
            </a:r>
            <a:r>
              <a:rPr lang="es-MX" altLang="ko-KR" sz="1800" b="1" dirty="0">
                <a:ea typeface="굴림" charset="-127"/>
              </a:rPr>
              <a:t>debieran verse como razones buenas o malas, sino como aspectos que caracterizan determinadas prácticas tutoriales relacionadas entre </a:t>
            </a:r>
            <a:r>
              <a:rPr lang="es-MX" altLang="ko-KR" sz="1800" b="1" dirty="0" smtClean="0">
                <a:ea typeface="굴림" charset="-127"/>
              </a:rPr>
              <a:t>sí.</a:t>
            </a:r>
          </a:p>
          <a:p>
            <a:pPr algn="ctr"/>
            <a:endParaRPr lang="es-MX" altLang="ko-KR" sz="1800" b="1" dirty="0" smtClean="0">
              <a:ea typeface="굴림" charset="-127"/>
            </a:endParaRPr>
          </a:p>
          <a:p>
            <a:pPr algn="ctr"/>
            <a:r>
              <a:rPr lang="es-MX" altLang="ko-KR" sz="1800" dirty="0" smtClean="0">
                <a:ea typeface="굴림" charset="-127"/>
              </a:rPr>
              <a:t>U</a:t>
            </a:r>
            <a:r>
              <a:rPr lang="es-MX" altLang="ko-KR" sz="1800" b="1" dirty="0" smtClean="0">
                <a:ea typeface="굴림" charset="-127"/>
              </a:rPr>
              <a:t>no </a:t>
            </a:r>
            <a:r>
              <a:rPr lang="es-MX" altLang="ko-KR" sz="1800" b="1" dirty="0">
                <a:ea typeface="굴림" charset="-127"/>
              </a:rPr>
              <a:t>de los principales obstáculos del desarrollo de la tutoría: querer encontrar “el” modelo, en vez de diseñar “un” modelo adecuado </a:t>
            </a:r>
            <a:r>
              <a:rPr lang="es-MX" altLang="ko-KR" sz="1800" b="1" dirty="0" smtClean="0">
                <a:ea typeface="굴림" charset="-127"/>
              </a:rPr>
              <a:t>al contexto </a:t>
            </a:r>
            <a:r>
              <a:rPr lang="es-MX" altLang="ko-KR" sz="1800" b="1" dirty="0">
                <a:ea typeface="굴림" charset="-127"/>
              </a:rPr>
              <a:t>y a sus particularidades.</a:t>
            </a:r>
            <a:r>
              <a:rPr lang="es-ES" altLang="ko-KR" sz="1800" dirty="0">
                <a:ea typeface="굴림" charset="-127"/>
              </a:rPr>
              <a:t> </a:t>
            </a:r>
            <a:endParaRPr lang="es-MX" sz="1800" dirty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11188" y="511175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hlink"/>
                </a:solidFill>
              </a:rPr>
              <a:t>Implicaciones</a:t>
            </a:r>
            <a:endParaRPr lang="es-ES" sz="2000" b="1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A6AF6-B9AD-47D2-91F3-06BCDD2EA576}" type="slidenum">
              <a:rPr lang="es-MX"/>
              <a:pPr>
                <a:defRPr/>
              </a:pPr>
              <a:t>41</a:t>
            </a:fld>
            <a:endParaRPr lang="es-MX"/>
          </a:p>
        </p:txBody>
      </p:sp>
      <p:pic>
        <p:nvPicPr>
          <p:cNvPr id="4301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755650" y="1417772"/>
            <a:ext cx="7489825" cy="42478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algn="ctr"/>
            <a:r>
              <a:rPr lang="es-MX" sz="2000" b="1" dirty="0">
                <a:solidFill>
                  <a:srgbClr val="336600"/>
                </a:solidFill>
              </a:rPr>
              <a:t>Sobre la </a:t>
            </a:r>
            <a:r>
              <a:rPr lang="es-MX" sz="2000" b="1" dirty="0" smtClean="0">
                <a:solidFill>
                  <a:srgbClr val="336600"/>
                </a:solidFill>
              </a:rPr>
              <a:t>organización</a:t>
            </a:r>
          </a:p>
          <a:p>
            <a:pPr algn="ctr"/>
            <a:endParaRPr lang="es-ES_tradnl" sz="2000" b="1" dirty="0" smtClean="0">
              <a:solidFill>
                <a:srgbClr val="336600"/>
              </a:solidFill>
            </a:endParaRPr>
          </a:p>
          <a:p>
            <a:pPr algn="ctr"/>
            <a:endParaRPr lang="es-MX" sz="2000" dirty="0">
              <a:solidFill>
                <a:srgbClr val="336600"/>
              </a:solidFill>
            </a:endParaRPr>
          </a:p>
          <a:p>
            <a:pPr algn="just"/>
            <a:r>
              <a:rPr lang="es-MX" sz="2000" dirty="0"/>
              <a:t>Algunas expectativas de los estudiantes sobre la tutoría abundan sobre la manera en que ésta se </a:t>
            </a:r>
            <a:r>
              <a:rPr lang="es-MX" sz="2000" dirty="0" smtClean="0"/>
              <a:t>organiza.</a:t>
            </a:r>
          </a:p>
          <a:p>
            <a:r>
              <a:rPr lang="es-ES" sz="2000" dirty="0" smtClean="0"/>
              <a:t> </a:t>
            </a:r>
            <a:endParaRPr lang="es-ES" sz="2000" dirty="0"/>
          </a:p>
          <a:p>
            <a:pPr algn="ctr"/>
            <a:r>
              <a:rPr lang="es-MX" sz="2000" dirty="0" smtClean="0"/>
              <a:t>Desarrollo </a:t>
            </a:r>
            <a:r>
              <a:rPr lang="es-MX" sz="2000" dirty="0"/>
              <a:t>de componentes formativos disciplinares y </a:t>
            </a:r>
            <a:r>
              <a:rPr lang="es-MX" sz="2000" dirty="0" smtClean="0"/>
              <a:t>transversales y </a:t>
            </a:r>
            <a:r>
              <a:rPr lang="es-MX" sz="2000" dirty="0"/>
              <a:t>propiciar la adaptación de los estudiantes a distintos momentos de su trayectoria académico-profesional.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 smtClean="0"/>
              <a:t>Perfil </a:t>
            </a:r>
            <a:r>
              <a:rPr lang="es-MX" sz="2000" dirty="0"/>
              <a:t>del tutor: la confianza, premisa fundamental de la tutoría como relación personal y educativa. Lo que los estudiantes expresan es el deseo de tener </a:t>
            </a:r>
            <a:r>
              <a:rPr lang="es-MX" sz="2000" i="1" dirty="0"/>
              <a:t>el mejor </a:t>
            </a:r>
            <a:r>
              <a:rPr lang="es-MX" sz="2000" dirty="0"/>
              <a:t>tutor posible.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611188" y="511175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336600"/>
                </a:solidFill>
              </a:rPr>
              <a:t>Expectativas</a:t>
            </a:r>
            <a:endParaRPr lang="es-ES" sz="2400" b="1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13176-E729-451B-AB59-25E55D6229E6}" type="slidenum">
              <a:rPr lang="es-MX"/>
              <a:pPr>
                <a:defRPr/>
              </a:pPr>
              <a:t>42</a:t>
            </a:fld>
            <a:endParaRPr lang="es-MX"/>
          </a:p>
        </p:txBody>
      </p:sp>
      <p:pic>
        <p:nvPicPr>
          <p:cNvPr id="4403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755650" y="807840"/>
            <a:ext cx="7489825" cy="54328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2000" b="1" dirty="0">
                <a:solidFill>
                  <a:srgbClr val="336600"/>
                </a:solidFill>
              </a:rPr>
              <a:t>Sobre la organización</a:t>
            </a:r>
            <a:endParaRPr lang="es-MX" sz="2000" dirty="0">
              <a:solidFill>
                <a:srgbClr val="336600"/>
              </a:solidFill>
            </a:endParaRPr>
          </a:p>
          <a:p>
            <a:pPr marL="342900" indent="-342900" algn="ctr"/>
            <a:r>
              <a:rPr lang="es-MX" sz="1800" b="1" dirty="0"/>
              <a:t>Argumento divido: la tutoría como algo opcional o para quienes la necesitan / obligatoria para todos.</a:t>
            </a:r>
          </a:p>
          <a:p>
            <a:pPr marL="342900" indent="-342900" algn="ctr"/>
            <a:endParaRPr lang="es-MX" sz="1000" b="1" dirty="0"/>
          </a:p>
          <a:p>
            <a:pPr marL="342900" indent="-342900" algn="ctr"/>
            <a:r>
              <a:rPr lang="es-MX" sz="1000" dirty="0"/>
              <a:t> </a:t>
            </a:r>
            <a:r>
              <a:rPr lang="es-MX" sz="1800" dirty="0"/>
              <a:t>Esta contradicción pone en entredicho la indispensabilidad de la tutoría. Para responder esta interrogante conviene una reflexión en torno a tres posiciones de la tutoría:</a:t>
            </a:r>
          </a:p>
          <a:p>
            <a:pPr marL="342900" indent="-342900" algn="ctr"/>
            <a:endParaRPr lang="es-MX" sz="1000" dirty="0"/>
          </a:p>
          <a:p>
            <a:pPr marL="342900" indent="-342900" algn="ctr">
              <a:buFontTx/>
              <a:buAutoNum type="arabicPeriod"/>
            </a:pPr>
            <a:r>
              <a:rPr lang="es-MX" sz="1900" b="1" dirty="0"/>
              <a:t>Carácter predominantemente remedial:</a:t>
            </a:r>
            <a:r>
              <a:rPr lang="es-MX" sz="1900" dirty="0"/>
              <a:t> no puede ser dirigida a todos, sólo a quienes presentan determinada problemática; quienes no la requieren pueden ver en ella una pérdida de tiempo.</a:t>
            </a:r>
          </a:p>
          <a:p>
            <a:pPr marL="342900" indent="-342900" algn="ctr">
              <a:buFontTx/>
              <a:buAutoNum type="arabicPeriod"/>
            </a:pPr>
            <a:endParaRPr lang="es-MX" dirty="0"/>
          </a:p>
          <a:p>
            <a:pPr marL="342900" indent="-342900" algn="ctr"/>
            <a:r>
              <a:rPr lang="es-MX" sz="1900" b="1" dirty="0"/>
              <a:t>2.</a:t>
            </a:r>
            <a:r>
              <a:rPr lang="es-MX" sz="1900" dirty="0"/>
              <a:t> </a:t>
            </a:r>
            <a:r>
              <a:rPr lang="es-MX" sz="1900" b="1" dirty="0"/>
              <a:t>Carácter predominantemente preventivo: </a:t>
            </a:r>
            <a:r>
              <a:rPr lang="es-MX" sz="1900" dirty="0" smtClean="0"/>
              <a:t>para </a:t>
            </a:r>
            <a:r>
              <a:rPr lang="es-MX" sz="1900" dirty="0"/>
              <a:t>grupos más amplios de estudiantes: es probable que quienes no la necesiten especulen que la problemática no les resulta común;</a:t>
            </a:r>
          </a:p>
          <a:p>
            <a:pPr marL="342900" indent="-342900" algn="ctr"/>
            <a:endParaRPr lang="es-MX" sz="900" dirty="0"/>
          </a:p>
          <a:p>
            <a:pPr marL="342900" indent="-342900" algn="ctr"/>
            <a:r>
              <a:rPr lang="es-MX" sz="1900" b="1" dirty="0"/>
              <a:t>3. Carácter potenciador del desarrollo integral:</a:t>
            </a:r>
            <a:r>
              <a:rPr lang="es-MX" sz="1900" dirty="0"/>
              <a:t> </a:t>
            </a:r>
            <a:r>
              <a:rPr lang="es-MX" sz="1900" dirty="0" smtClean="0"/>
              <a:t>para </a:t>
            </a:r>
            <a:r>
              <a:rPr lang="es-MX" sz="1900" dirty="0"/>
              <a:t>todos los estudiantes en proceso formativo. La contradicción sobre su obligatoriedad, se ancla en su organización y en sus objetivos.</a:t>
            </a:r>
            <a:r>
              <a:rPr lang="es-ES" sz="1800" dirty="0"/>
              <a:t> </a:t>
            </a:r>
            <a:endParaRPr lang="es-MX" sz="1800" dirty="0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FFFF99"/>
                </a:solidFill>
              </a:rPr>
              <a:t>Expectativas</a:t>
            </a:r>
            <a:endParaRPr lang="es-E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63352-DFCA-4CCA-90FA-C079099C2D46}" type="slidenum">
              <a:rPr lang="es-MX"/>
              <a:pPr>
                <a:defRPr/>
              </a:pPr>
              <a:t>43</a:t>
            </a:fld>
            <a:endParaRPr lang="es-MX"/>
          </a:p>
        </p:txBody>
      </p:sp>
      <p:pic>
        <p:nvPicPr>
          <p:cNvPr id="4505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755650" y="736695"/>
            <a:ext cx="7489825" cy="56020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2000" b="1" dirty="0">
                <a:solidFill>
                  <a:srgbClr val="336600"/>
                </a:solidFill>
              </a:rPr>
              <a:t>Sobre las finalidades</a:t>
            </a:r>
          </a:p>
          <a:p>
            <a:pPr marL="342900" indent="-342900" algn="ctr"/>
            <a:r>
              <a:rPr lang="es-MX" sz="2000" b="1" dirty="0">
                <a:solidFill>
                  <a:srgbClr val="336600"/>
                </a:solidFill>
              </a:rPr>
              <a:t>Dimensión Académico-Profesional</a:t>
            </a:r>
          </a:p>
          <a:p>
            <a:pPr marL="342900" indent="-342900" algn="ctr"/>
            <a:r>
              <a:rPr lang="es-ES" dirty="0"/>
              <a:t> </a:t>
            </a:r>
            <a:endParaRPr lang="es-MX" dirty="0">
              <a:solidFill>
                <a:srgbClr val="336600"/>
              </a:solidFill>
            </a:endParaRPr>
          </a:p>
          <a:p>
            <a:pPr marL="342900" indent="-342900" algn="ctr"/>
            <a:r>
              <a:rPr lang="es-MX" sz="2000" dirty="0" smtClean="0"/>
              <a:t>Necesidad </a:t>
            </a:r>
            <a:r>
              <a:rPr lang="es-MX" sz="2000" dirty="0"/>
              <a:t>de ser informados sobre </a:t>
            </a:r>
            <a:r>
              <a:rPr lang="es-MX" sz="2000" dirty="0" smtClean="0"/>
              <a:t>campos </a:t>
            </a:r>
            <a:r>
              <a:rPr lang="es-MX" sz="2000" dirty="0"/>
              <a:t>de acción de la carrera, centros de prácticas o residencias profesionales, desarrollo de habilidades profesionales, toma de decisiones sobre el futuro académico y profesional, elección de área de énfasis disciplinario, etc. </a:t>
            </a:r>
          </a:p>
          <a:p>
            <a:pPr marL="342900" indent="-342900" algn="ctr"/>
            <a:endParaRPr lang="es-MX" sz="1000" dirty="0"/>
          </a:p>
          <a:p>
            <a:pPr marL="342900" indent="-342900" algn="ctr"/>
            <a:r>
              <a:rPr lang="es-MX" sz="2000" dirty="0" smtClean="0"/>
              <a:t>Interés </a:t>
            </a:r>
            <a:r>
              <a:rPr lang="es-MX" sz="2000" dirty="0"/>
              <a:t>por tener acercamiento a los contextos de la práctica profesional, como espacio “real” </a:t>
            </a:r>
            <a:r>
              <a:rPr lang="es-MX" sz="2000" dirty="0" smtClean="0"/>
              <a:t>de </a:t>
            </a:r>
            <a:r>
              <a:rPr lang="es-MX" sz="2000" dirty="0"/>
              <a:t>competencias profesionales en desarrollo. </a:t>
            </a:r>
          </a:p>
          <a:p>
            <a:pPr marL="342900" indent="-342900" algn="ctr"/>
            <a:endParaRPr lang="es-MX" sz="1000" b="1" dirty="0"/>
          </a:p>
          <a:p>
            <a:pPr marL="342900" indent="-342900" algn="ctr"/>
            <a:r>
              <a:rPr lang="es-MX" sz="2000" b="1" dirty="0"/>
              <a:t>En el marco de los nuevos modelos educativos, se </a:t>
            </a:r>
            <a:r>
              <a:rPr lang="es-MX" sz="2000" b="1" dirty="0" smtClean="0"/>
              <a:t>hace necesario </a:t>
            </a:r>
            <a:r>
              <a:rPr lang="es-MX" sz="2000" b="1" dirty="0"/>
              <a:t>profundizar en las metodologías de acercamiento de los estudiantes a los escenarios </a:t>
            </a:r>
            <a:r>
              <a:rPr lang="es-MX" sz="2000" b="1" dirty="0" smtClean="0"/>
              <a:t>reales.</a:t>
            </a:r>
          </a:p>
          <a:p>
            <a:pPr marL="342900" indent="-342900" algn="ctr"/>
            <a:r>
              <a:rPr lang="es-MX" sz="2000" b="1" dirty="0" smtClean="0"/>
              <a:t> </a:t>
            </a:r>
          </a:p>
          <a:p>
            <a:pPr marL="342900" indent="-342900" algn="ctr"/>
            <a:r>
              <a:rPr lang="es-MX" sz="2000" dirty="0" smtClean="0"/>
              <a:t>Que </a:t>
            </a:r>
            <a:r>
              <a:rPr lang="es-MX" sz="2000" dirty="0"/>
              <a:t>los profesores orienten a los jóvenes profesionistas en su proceso progresivo de inserción a la vida profesional. 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FFFF99"/>
                </a:solidFill>
              </a:rPr>
              <a:t>Expectativas</a:t>
            </a:r>
            <a:endParaRPr lang="es-E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5C6BF-967B-4E7E-90DB-859A16A5A2B7}" type="slidenum">
              <a:rPr lang="es-MX"/>
              <a:pPr>
                <a:defRPr/>
              </a:pPr>
              <a:t>44</a:t>
            </a:fld>
            <a:endParaRPr lang="es-MX"/>
          </a:p>
        </p:txBody>
      </p:sp>
      <p:pic>
        <p:nvPicPr>
          <p:cNvPr id="4608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755650" y="1282700"/>
            <a:ext cx="7489825" cy="451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2000" b="1" dirty="0">
                <a:solidFill>
                  <a:srgbClr val="336600"/>
                </a:solidFill>
              </a:rPr>
              <a:t>Sobre las finalidades</a:t>
            </a:r>
          </a:p>
          <a:p>
            <a:pPr marL="342900" indent="-342900" algn="ctr"/>
            <a:r>
              <a:rPr lang="es-MX" sz="2000" b="1" dirty="0">
                <a:solidFill>
                  <a:srgbClr val="336600"/>
                </a:solidFill>
              </a:rPr>
              <a:t>Dimensión Vocacional</a:t>
            </a:r>
          </a:p>
          <a:p>
            <a:pPr marL="342900" indent="-342900" algn="ctr"/>
            <a:endParaRPr lang="es-MX" sz="2000" b="1" dirty="0"/>
          </a:p>
          <a:p>
            <a:pPr marL="342900" indent="-342900" algn="ctr"/>
            <a:r>
              <a:rPr lang="es-MX" sz="2000" dirty="0"/>
              <a:t>Que a través de la tutoría se implementen actividades para reafirmar su afinidad con la carrera elegida</a:t>
            </a:r>
            <a:r>
              <a:rPr lang="es-MX" sz="2000" dirty="0" smtClean="0"/>
              <a:t>, orientando </a:t>
            </a:r>
            <a:r>
              <a:rPr lang="es-MX" sz="2000" dirty="0"/>
              <a:t>acerca del perfil y los diferentes ámbitos de la profesión, las características de la carrera.</a:t>
            </a:r>
          </a:p>
          <a:p>
            <a:pPr marL="342900" indent="-342900" algn="ctr"/>
            <a:endParaRPr lang="es-MX" sz="2000" dirty="0"/>
          </a:p>
          <a:p>
            <a:pPr marL="342900" indent="-342900" algn="ctr"/>
            <a:r>
              <a:rPr lang="es-MX" sz="2000" dirty="0"/>
              <a:t>No todos los casos de deserción se </a:t>
            </a:r>
            <a:r>
              <a:rPr lang="es-MX" sz="2000" dirty="0" smtClean="0"/>
              <a:t>asocian </a:t>
            </a:r>
            <a:r>
              <a:rPr lang="es-MX" sz="2000" dirty="0"/>
              <a:t>con insuficiencias </a:t>
            </a:r>
            <a:r>
              <a:rPr lang="es-MX" sz="2000" dirty="0" smtClean="0"/>
              <a:t> académicas </a:t>
            </a:r>
            <a:r>
              <a:rPr lang="es-MX" sz="2000" dirty="0"/>
              <a:t>de los estudiantes. </a:t>
            </a:r>
          </a:p>
          <a:p>
            <a:pPr marL="342900" indent="-342900" algn="ctr"/>
            <a:r>
              <a:rPr lang="es-MX" sz="2000" dirty="0" smtClean="0"/>
              <a:t>Múltiples </a:t>
            </a:r>
            <a:r>
              <a:rPr lang="es-MX" sz="2000" dirty="0"/>
              <a:t>causas: inestabilidad emocional, falta de recursos, necesidad de ingresos, cambio de residencia, decisión de estudiar otra profesión; limitaciones profesionales de los docentes.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FFFF99"/>
                </a:solidFill>
              </a:rPr>
              <a:t>Expectativas</a:t>
            </a:r>
            <a:endParaRPr lang="es-E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556B3-B5AF-4733-9F94-6CBFE248B968}" type="slidenum">
              <a:rPr lang="es-MX"/>
              <a:pPr>
                <a:defRPr/>
              </a:pPr>
              <a:t>45</a:t>
            </a:fld>
            <a:endParaRPr lang="es-MX"/>
          </a:p>
        </p:txBody>
      </p:sp>
      <p:pic>
        <p:nvPicPr>
          <p:cNvPr id="47107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755650" y="596073"/>
            <a:ext cx="7489825" cy="56944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2000" b="1" dirty="0">
                <a:solidFill>
                  <a:srgbClr val="336600"/>
                </a:solidFill>
              </a:rPr>
              <a:t>Sobre las finalidades</a:t>
            </a:r>
          </a:p>
          <a:p>
            <a:pPr marL="342900" indent="-342900" algn="ctr"/>
            <a:r>
              <a:rPr lang="es-MX" sz="1800" b="1" dirty="0">
                <a:solidFill>
                  <a:srgbClr val="336600"/>
                </a:solidFill>
              </a:rPr>
              <a:t>Dimensión Integración y Permanencia</a:t>
            </a:r>
          </a:p>
          <a:p>
            <a:pPr marL="342900" indent="-342900" algn="ctr"/>
            <a:r>
              <a:rPr lang="es-MX" sz="1800" dirty="0"/>
              <a:t>Que la tutoría coadyuve a su integración a la carrera y a su ambiente escolar, </a:t>
            </a:r>
            <a:r>
              <a:rPr lang="es-MX" sz="1800" dirty="0" smtClean="0"/>
              <a:t>para promover </a:t>
            </a:r>
            <a:r>
              <a:rPr lang="es-MX" sz="1800" dirty="0"/>
              <a:t>su permanencia en la institución. Actividades: mayor información acerca de la institución, sus normas, modelo educativo, características de la carrera; programas de integración.</a:t>
            </a:r>
          </a:p>
          <a:p>
            <a:pPr marL="342900" indent="-342900" algn="ctr"/>
            <a:endParaRPr lang="es-MX" dirty="0"/>
          </a:p>
          <a:p>
            <a:pPr marL="342900" indent="-342900" algn="ctr"/>
            <a:r>
              <a:rPr lang="es-MX" sz="1800" b="1" dirty="0">
                <a:solidFill>
                  <a:srgbClr val="336600"/>
                </a:solidFill>
              </a:rPr>
              <a:t>Dimensión Desarrollo Personal y Social</a:t>
            </a:r>
          </a:p>
          <a:p>
            <a:pPr marL="342900" indent="-342900" algn="ctr"/>
            <a:r>
              <a:rPr lang="es-MX" sz="1800" dirty="0"/>
              <a:t>Que la tutoría transcienda lo académico y contribuya a la superación personal, a la prevención y promoción de la salud, desarrollo de habilidades de comunicación en el ámbito escolar, trabajo en equipo, convivencia y resolución de conflictos, actitud </a:t>
            </a:r>
            <a:r>
              <a:rPr lang="es-MX" sz="1800" dirty="0" smtClean="0"/>
              <a:t>ética.</a:t>
            </a:r>
            <a:endParaRPr lang="es-MX" sz="1800" dirty="0"/>
          </a:p>
          <a:p>
            <a:pPr marL="342900" indent="-342900" algn="ctr"/>
            <a:endParaRPr lang="es-MX" sz="1000" dirty="0"/>
          </a:p>
          <a:p>
            <a:pPr marL="342900" indent="-342900" algn="ctr"/>
            <a:r>
              <a:rPr lang="es-MX" sz="1800" dirty="0"/>
              <a:t>Transición al mundo </a:t>
            </a:r>
            <a:r>
              <a:rPr lang="es-MX" sz="1800" dirty="0" smtClean="0"/>
              <a:t>socio-laboral</a:t>
            </a:r>
            <a:r>
              <a:rPr lang="es-MX" sz="1800" dirty="0"/>
              <a:t>. Ser orientados sobre otro tipo de opciones para los egresados, como estudios de posgrado, etc. </a:t>
            </a:r>
          </a:p>
          <a:p>
            <a:pPr marL="342900" indent="-342900" algn="ctr"/>
            <a:endParaRPr lang="es-MX" sz="1000" dirty="0"/>
          </a:p>
          <a:p>
            <a:pPr marL="342900" indent="-342900" algn="ctr"/>
            <a:r>
              <a:rPr lang="es-MX" sz="1800" b="1" dirty="0">
                <a:solidFill>
                  <a:srgbClr val="336600"/>
                </a:solidFill>
              </a:rPr>
              <a:t>Dimensión Escolar y de Aprendizaje</a:t>
            </a:r>
          </a:p>
          <a:p>
            <a:pPr marL="342900" indent="-342900" algn="ctr"/>
            <a:r>
              <a:rPr lang="es-MX" sz="1800" dirty="0"/>
              <a:t>Orientación para desarrollar habilidades de aprendizaje autónomo; estudio, técnicas y herramientas específicas, así como la autogestión del propio aprendizaje. 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FFFF99"/>
                </a:solidFill>
              </a:rPr>
              <a:t>Expectativas</a:t>
            </a:r>
            <a:endParaRPr lang="es-E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A3198-C289-44CF-BD89-6BCA2EE2F938}" type="slidenum">
              <a:rPr lang="es-MX"/>
              <a:pPr>
                <a:defRPr/>
              </a:pPr>
              <a:t>46</a:t>
            </a:fld>
            <a:endParaRPr lang="es-MX"/>
          </a:p>
        </p:txBody>
      </p:sp>
      <p:pic>
        <p:nvPicPr>
          <p:cNvPr id="4813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755650" y="1473236"/>
            <a:ext cx="7489825" cy="394010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2400" b="1" dirty="0">
                <a:solidFill>
                  <a:srgbClr val="336600"/>
                </a:solidFill>
              </a:rPr>
              <a:t>Sobre la metodología de acción</a:t>
            </a:r>
            <a:r>
              <a:rPr lang="es-ES" sz="2400" dirty="0">
                <a:solidFill>
                  <a:srgbClr val="336600"/>
                </a:solidFill>
              </a:rPr>
              <a:t> </a:t>
            </a:r>
            <a:endParaRPr lang="es-MX" sz="2400" b="1" dirty="0">
              <a:solidFill>
                <a:srgbClr val="336600"/>
              </a:solidFill>
            </a:endParaRPr>
          </a:p>
          <a:p>
            <a:pPr marL="342900" indent="-342900" algn="ctr"/>
            <a:r>
              <a:rPr lang="es-MX" sz="2400" b="1" dirty="0"/>
              <a:t>Implementar la tutoría como una serie de </a:t>
            </a:r>
            <a:r>
              <a:rPr lang="es-MX" sz="2400" b="1" i="1" dirty="0"/>
              <a:t>servicios</a:t>
            </a:r>
            <a:r>
              <a:rPr lang="es-MX" sz="2400" b="1" dirty="0"/>
              <a:t> que ofrece la institución. </a:t>
            </a:r>
          </a:p>
          <a:p>
            <a:pPr marL="342900" indent="-342900" algn="ctr"/>
            <a:endParaRPr lang="es-MX" sz="2400" b="1" dirty="0"/>
          </a:p>
          <a:p>
            <a:pPr marL="342900" indent="-342900" algn="ctr"/>
            <a:r>
              <a:rPr lang="es-MX" sz="2400" b="1" dirty="0"/>
              <a:t>De manera distorsionada, </a:t>
            </a:r>
            <a:r>
              <a:rPr lang="es-MX" sz="2400" b="1" dirty="0" smtClean="0"/>
              <a:t>se </a:t>
            </a:r>
            <a:r>
              <a:rPr lang="es-MX" sz="2400" b="1" dirty="0"/>
              <a:t>habla de canalizar a los tutorados a diferentes “servicios”. </a:t>
            </a:r>
          </a:p>
          <a:p>
            <a:pPr marL="342900" indent="-342900" algn="ctr"/>
            <a:r>
              <a:rPr lang="es-MX" sz="2400" b="1" dirty="0" smtClean="0"/>
              <a:t>Eso sugiere una </a:t>
            </a:r>
            <a:r>
              <a:rPr lang="es-MX" sz="2400" b="1" dirty="0"/>
              <a:t>atención a los estudiantes de “ventanilla”, a petición del </a:t>
            </a:r>
            <a:r>
              <a:rPr lang="es-MX" sz="2400" b="1" dirty="0" smtClean="0"/>
              <a:t>solicitante, no </a:t>
            </a:r>
            <a:r>
              <a:rPr lang="es-MX" sz="2400" b="1" dirty="0"/>
              <a:t>como una posibilidad de articulación dentro de un proceso de acompañamiento.</a:t>
            </a:r>
            <a:r>
              <a:rPr lang="es-ES" sz="2400" dirty="0"/>
              <a:t> </a:t>
            </a:r>
            <a:endParaRPr lang="es-MX" sz="2400" dirty="0"/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FFFF99"/>
                </a:solidFill>
              </a:rPr>
              <a:t>Expectativas</a:t>
            </a:r>
            <a:endParaRPr lang="es-E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367DD-E90E-4B91-A523-779ECD39EFCF}" type="slidenum">
              <a:rPr lang="es-MX"/>
              <a:pPr>
                <a:defRPr/>
              </a:pPr>
              <a:t>47</a:t>
            </a:fld>
            <a:endParaRPr lang="es-MX"/>
          </a:p>
        </p:txBody>
      </p:sp>
      <p:pic>
        <p:nvPicPr>
          <p:cNvPr id="4915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611188" y="1052782"/>
            <a:ext cx="7777162" cy="490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1800" b="1" dirty="0">
                <a:solidFill>
                  <a:srgbClr val="336600"/>
                </a:solidFill>
              </a:rPr>
              <a:t>Sobre la relación </a:t>
            </a:r>
            <a:r>
              <a:rPr lang="es-MX" sz="1800" b="1" dirty="0" smtClean="0">
                <a:solidFill>
                  <a:srgbClr val="336600"/>
                </a:solidFill>
              </a:rPr>
              <a:t>tutor-tutorado</a:t>
            </a:r>
          </a:p>
          <a:p>
            <a:pPr marL="342900" indent="-342900" algn="ctr"/>
            <a:endParaRPr lang="es-MX" sz="1800" b="1" dirty="0">
              <a:solidFill>
                <a:srgbClr val="336600"/>
              </a:solidFill>
            </a:endParaRPr>
          </a:p>
          <a:p>
            <a:pPr marL="342900" indent="-342900" algn="ctr"/>
            <a:r>
              <a:rPr lang="es-MX" sz="1900" dirty="0" smtClean="0"/>
              <a:t>Contar </a:t>
            </a:r>
            <a:r>
              <a:rPr lang="es-MX" sz="1900" dirty="0"/>
              <a:t>con tutores más responsables de sus tareas, con mayor nivel de compromiso, más accesibles y con disponibilidad; </a:t>
            </a:r>
          </a:p>
          <a:p>
            <a:pPr marL="342900" indent="-342900" algn="ctr"/>
            <a:r>
              <a:rPr lang="es-MX" sz="1900" dirty="0"/>
              <a:t>Que no vean en la tutoría una carga de trabajo, sino que les guste ser tutores. Que den seguimiento a la tutoría y no se limiten a llenar formatos. </a:t>
            </a:r>
            <a:endParaRPr lang="es-MX" sz="1900" dirty="0" smtClean="0"/>
          </a:p>
          <a:p>
            <a:pPr marL="342900" indent="-342900" algn="ctr"/>
            <a:endParaRPr lang="es-MX" sz="1900" dirty="0"/>
          </a:p>
          <a:p>
            <a:pPr marL="342900" indent="-342900" algn="ctr"/>
            <a:endParaRPr lang="es-MX" sz="1000" dirty="0"/>
          </a:p>
          <a:p>
            <a:pPr marL="342900" indent="-342900" algn="ctr"/>
            <a:r>
              <a:rPr lang="es-MX" sz="1900" dirty="0" smtClean="0"/>
              <a:t>Contar </a:t>
            </a:r>
            <a:r>
              <a:rPr lang="es-MX" sz="1900" dirty="0"/>
              <a:t>con tutores mejor preparados en el área académica, provistos de información administrativa, con capacidad para lograr un mayor conocimiento de los estudiantes y sus </a:t>
            </a:r>
            <a:r>
              <a:rPr lang="es-MX" sz="1900" dirty="0" smtClean="0"/>
              <a:t>necesidades. </a:t>
            </a:r>
          </a:p>
          <a:p>
            <a:pPr marL="342900" indent="-342900" algn="ctr"/>
            <a:endParaRPr lang="es-MX" sz="1900" dirty="0"/>
          </a:p>
          <a:p>
            <a:pPr marL="342900" indent="-342900" algn="ctr"/>
            <a:endParaRPr lang="es-MX" sz="1000" dirty="0"/>
          </a:p>
          <a:p>
            <a:pPr marL="342900" indent="-342900" algn="ctr"/>
            <a:r>
              <a:rPr lang="es-MX" sz="1900" dirty="0"/>
              <a:t>Mejora del vínculo con los tutores. Esperan mayor contacto, dentro y fuera de la escuela, una mayor interacción en la convivencia con una comprensión mutua en un marco de autonomía personal. 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solidFill>
                  <a:srgbClr val="FFFF99"/>
                </a:solidFill>
              </a:rPr>
              <a:t>Expectativas</a:t>
            </a:r>
            <a:endParaRPr lang="es-E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1C212-5188-4988-AAC1-6B89AB36ADAB}" type="slidenum">
              <a:rPr lang="es-MX"/>
              <a:pPr>
                <a:defRPr/>
              </a:pPr>
              <a:t>48</a:t>
            </a:fld>
            <a:endParaRPr lang="es-MX"/>
          </a:p>
        </p:txBody>
      </p:sp>
      <p:pic>
        <p:nvPicPr>
          <p:cNvPr id="5017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611188" y="774987"/>
            <a:ext cx="7777162" cy="54635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2000" dirty="0"/>
              <a:t>El estudio, soporte de información, </a:t>
            </a:r>
            <a:r>
              <a:rPr lang="es-MX" sz="2000" b="1" dirty="0"/>
              <a:t>de viva voz</a:t>
            </a:r>
            <a:r>
              <a:rPr lang="es-MX" sz="2000" dirty="0"/>
              <a:t>, sobre las bondades derivadas del desarrollo de la acción tutorial; </a:t>
            </a:r>
          </a:p>
          <a:p>
            <a:pPr marL="342900" indent="-342900" algn="ctr"/>
            <a:r>
              <a:rPr lang="es-MX" sz="2000" dirty="0"/>
              <a:t>Aspectos en los que se requiere de una mayor atención para dar sentido a la formación de nivel </a:t>
            </a:r>
            <a:r>
              <a:rPr lang="es-MX" sz="2000" dirty="0" smtClean="0"/>
              <a:t>superior.</a:t>
            </a:r>
          </a:p>
          <a:p>
            <a:pPr marL="342900" indent="-342900" algn="ctr"/>
            <a:r>
              <a:rPr lang="es-MX" sz="2000" dirty="0" smtClean="0"/>
              <a:t> </a:t>
            </a:r>
            <a:endParaRPr lang="es-MX" altLang="ko-KR" sz="2000" dirty="0">
              <a:ea typeface="굴림" charset="-127"/>
            </a:endParaRPr>
          </a:p>
          <a:p>
            <a:pPr marL="342900" indent="-342900" algn="ctr"/>
            <a:r>
              <a:rPr lang="es-MX" altLang="ko-KR" sz="2000" dirty="0">
                <a:ea typeface="굴림" charset="-127"/>
              </a:rPr>
              <a:t>El éxito de un programa de tutoría descansa en</a:t>
            </a:r>
          </a:p>
          <a:p>
            <a:pPr marL="342900" indent="-342900" algn="ctr"/>
            <a:endParaRPr lang="es-MX" altLang="ko-KR" sz="900" dirty="0">
              <a:ea typeface="굴림" charset="-127"/>
            </a:endParaRPr>
          </a:p>
          <a:p>
            <a:pPr marL="7200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altLang="ko-KR" sz="2000" dirty="0" smtClean="0">
                <a:ea typeface="굴림" charset="-127"/>
              </a:rPr>
              <a:t>una </a:t>
            </a:r>
            <a:r>
              <a:rPr lang="es-MX" altLang="ko-KR" sz="2000" dirty="0">
                <a:ea typeface="굴림" charset="-127"/>
              </a:rPr>
              <a:t>articulación institucional de instancias formales y de 	esfuerzos personales, </a:t>
            </a:r>
            <a:endParaRPr lang="es-MX" altLang="ko-KR" sz="2000" dirty="0" smtClean="0">
              <a:ea typeface="굴림" charset="-127"/>
            </a:endParaRPr>
          </a:p>
          <a:p>
            <a:pPr marL="7200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altLang="ko-KR" sz="2000" dirty="0" smtClean="0">
                <a:ea typeface="굴림" charset="-127"/>
              </a:rPr>
              <a:t>claridad en </a:t>
            </a:r>
            <a:r>
              <a:rPr lang="es-MX" altLang="ko-KR" sz="2000" dirty="0">
                <a:ea typeface="굴림" charset="-127"/>
              </a:rPr>
              <a:t>expectativas de la formación de los </a:t>
            </a:r>
            <a:r>
              <a:rPr lang="es-MX" altLang="ko-KR" sz="2000" dirty="0" smtClean="0">
                <a:ea typeface="굴림" charset="-127"/>
              </a:rPr>
              <a:t>egresados</a:t>
            </a:r>
          </a:p>
          <a:p>
            <a:pPr marL="7200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altLang="ko-KR" sz="2000" dirty="0" smtClean="0">
                <a:ea typeface="굴림" charset="-127"/>
              </a:rPr>
              <a:t>los resultados, una fuente </a:t>
            </a:r>
            <a:r>
              <a:rPr lang="es-MX" altLang="ko-KR" sz="2000" dirty="0">
                <a:ea typeface="굴림" charset="-127"/>
              </a:rPr>
              <a:t>inestimable de 	información </a:t>
            </a:r>
            <a:r>
              <a:rPr lang="es-MX" altLang="ko-KR" sz="2000" dirty="0" smtClean="0">
                <a:ea typeface="굴림" charset="-127"/>
              </a:rPr>
              <a:t>para ser </a:t>
            </a:r>
            <a:r>
              <a:rPr lang="es-MX" altLang="ko-KR" sz="2000" dirty="0">
                <a:ea typeface="굴림" charset="-127"/>
              </a:rPr>
              <a:t>analizada por </a:t>
            </a:r>
            <a:r>
              <a:rPr lang="es-MX" altLang="ko-KR" sz="2000" dirty="0" smtClean="0">
                <a:ea typeface="굴림" charset="-127"/>
              </a:rPr>
              <a:t>todos los actores</a:t>
            </a:r>
          </a:p>
          <a:p>
            <a:pPr marL="7200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que </a:t>
            </a:r>
            <a:r>
              <a:rPr lang="es-MX" sz="2000" dirty="0"/>
              <a:t>las instituciones </a:t>
            </a:r>
            <a:r>
              <a:rPr lang="es-MX" sz="2000" dirty="0" smtClean="0"/>
              <a:t>busquen formas de mejorar </a:t>
            </a:r>
            <a:r>
              <a:rPr lang="es-MX" sz="2000" dirty="0"/>
              <a:t>el desarrollo de sus </a:t>
            </a:r>
            <a:r>
              <a:rPr lang="es-MX" sz="2000" dirty="0" smtClean="0"/>
              <a:t>programas </a:t>
            </a:r>
            <a:r>
              <a:rPr lang="es-MX" sz="2000" dirty="0"/>
              <a:t>de tutoría.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</a:rPr>
              <a:t>Epílogo</a:t>
            </a:r>
            <a:r>
              <a:rPr lang="es-ES" sz="2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D8CBD-F729-45EC-BEE9-986DE7AF9BC2}" type="slidenum">
              <a:rPr lang="es-MX"/>
              <a:pPr>
                <a:defRPr/>
              </a:pPr>
              <a:t>49</a:t>
            </a:fld>
            <a:endParaRPr lang="es-MX"/>
          </a:p>
        </p:txBody>
      </p:sp>
      <p:pic>
        <p:nvPicPr>
          <p:cNvPr id="5120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539750" y="1092533"/>
            <a:ext cx="7777163" cy="48634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152352" bIns="92046" anchor="ctr">
            <a:spAutoFit/>
          </a:bodyPr>
          <a:lstStyle/>
          <a:p>
            <a:pPr marL="342900" indent="-342900" algn="ctr"/>
            <a:r>
              <a:rPr lang="es-MX" sz="2000" dirty="0"/>
              <a:t>El ejercicio de investigación </a:t>
            </a:r>
            <a:r>
              <a:rPr lang="es-MX" sz="2000" dirty="0" smtClean="0"/>
              <a:t>realizado</a:t>
            </a:r>
          </a:p>
          <a:p>
            <a:pPr marL="342900" indent="-342900" algn="ctr"/>
            <a:endParaRPr lang="es-MX" sz="2000" dirty="0"/>
          </a:p>
          <a:p>
            <a:pPr marL="342900" indent="-342900" algn="ctr"/>
            <a:r>
              <a:rPr lang="es-MX" sz="2000" dirty="0"/>
              <a:t>Deja ver cuántas acciones están pendientes de realizar con los profesores. </a:t>
            </a:r>
            <a:endParaRPr lang="es-MX" sz="2000" dirty="0" smtClean="0"/>
          </a:p>
          <a:p>
            <a:pPr marL="342900" indent="-342900" algn="ctr"/>
            <a:r>
              <a:rPr lang="es-MX" sz="2000" dirty="0" smtClean="0"/>
              <a:t>La </a:t>
            </a:r>
            <a:r>
              <a:rPr lang="es-MX" sz="2000" dirty="0"/>
              <a:t>incorporación de un profesor </a:t>
            </a:r>
            <a:r>
              <a:rPr lang="es-MX" sz="2000" dirty="0" smtClean="0"/>
              <a:t>como </a:t>
            </a:r>
            <a:r>
              <a:rPr lang="es-MX" sz="2000" dirty="0"/>
              <a:t>un proceso </a:t>
            </a:r>
            <a:r>
              <a:rPr lang="es-MX" sz="2000" dirty="0" smtClean="0"/>
              <a:t>más </a:t>
            </a:r>
            <a:r>
              <a:rPr lang="es-MX" sz="2000" dirty="0"/>
              <a:t>integral y secuenciado, que implica asumir una actitud diferente ante su propio trabajo docente, </a:t>
            </a:r>
            <a:r>
              <a:rPr lang="es-MX" sz="2000" dirty="0" smtClean="0"/>
              <a:t>ante </a:t>
            </a:r>
            <a:r>
              <a:rPr lang="es-MX" sz="2000" dirty="0"/>
              <a:t>sus alumnos y sus tutorados.</a:t>
            </a:r>
          </a:p>
          <a:p>
            <a:pPr marL="342900" indent="-342900" algn="ctr"/>
            <a:endParaRPr lang="es-MX" sz="2000" dirty="0"/>
          </a:p>
          <a:p>
            <a:pPr marL="342900" indent="-342900" algn="ctr"/>
            <a:r>
              <a:rPr lang="es-MX" sz="2000" dirty="0"/>
              <a:t>El </a:t>
            </a:r>
            <a:r>
              <a:rPr lang="es-MX" sz="2000" dirty="0" smtClean="0"/>
              <a:t>estudio </a:t>
            </a:r>
            <a:r>
              <a:rPr lang="es-MX" sz="2000" dirty="0"/>
              <a:t>constituye el </a:t>
            </a:r>
            <a:r>
              <a:rPr lang="es-MX" sz="2000" b="1" dirty="0"/>
              <a:t>punto de partida </a:t>
            </a:r>
            <a:r>
              <a:rPr lang="es-MX" sz="2000" dirty="0"/>
              <a:t>sobre la evaluación del impacto de la actividad tutorial en el nivel de licenciatura de las IES mexicanas. </a:t>
            </a:r>
          </a:p>
          <a:p>
            <a:pPr marL="342900" indent="-342900" algn="ctr"/>
            <a:endParaRPr lang="es-MX" sz="2000" dirty="0"/>
          </a:p>
          <a:p>
            <a:pPr marL="342900" indent="-342900" algn="ctr"/>
            <a:r>
              <a:rPr lang="es-MX" sz="2000" dirty="0" smtClean="0"/>
              <a:t>Determinar dimensiones a explorar </a:t>
            </a:r>
            <a:r>
              <a:rPr lang="es-MX" sz="2000" dirty="0"/>
              <a:t>para evaluar su impacto desde la perspectiva de los docentes y de los responsables de su operación en los diferentes niveles de la estructura institucional.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7273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</a:rPr>
              <a:t>Epílogo</a:t>
            </a:r>
            <a:r>
              <a:rPr lang="es-ES" sz="2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3DA14-892A-4A86-9ECA-850B0079F00F}" type="slidenum">
              <a:rPr lang="es-MX"/>
              <a:pPr>
                <a:defRPr/>
              </a:pPr>
              <a:t>5</a:t>
            </a:fld>
            <a:endParaRPr lang="es-MX"/>
          </a:p>
        </p:txBody>
      </p:sp>
      <p:pic>
        <p:nvPicPr>
          <p:cNvPr id="4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" y="-26988"/>
            <a:ext cx="9161463" cy="686117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6148" name="7 Rectángulo"/>
          <p:cNvSpPr>
            <a:spLocks noChangeArrowheads="1"/>
          </p:cNvSpPr>
          <p:nvPr/>
        </p:nvSpPr>
        <p:spPr bwMode="auto">
          <a:xfrm>
            <a:off x="3779838" y="3500438"/>
            <a:ext cx="4752975" cy="29035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  <a:buFont typeface="Wingdings" pitchFamily="2" charset="2"/>
              <a:buChar char="q"/>
            </a:pPr>
            <a:r>
              <a:rPr lang="es-MX" sz="1800" b="1">
                <a:solidFill>
                  <a:srgbClr val="981614"/>
                </a:solidFill>
                <a:latin typeface="Calibri" pitchFamily="34" charset="0"/>
              </a:rPr>
              <a:t>  </a:t>
            </a:r>
            <a:r>
              <a:rPr lang="es-MX" sz="1800" b="1">
                <a:latin typeface="Calibri" pitchFamily="34" charset="0"/>
                <a:cs typeface="Arial" pitchFamily="34" charset="0"/>
              </a:rPr>
              <a:t>Qué significa la práctica docente en la acción tutorial</a:t>
            </a:r>
          </a:p>
          <a:p>
            <a:pPr>
              <a:spcBef>
                <a:spcPct val="15000"/>
              </a:spcBef>
              <a:buFont typeface="Wingdings" pitchFamily="2" charset="2"/>
              <a:buChar char="q"/>
            </a:pPr>
            <a:r>
              <a:rPr lang="es-MX" sz="1800" b="1">
                <a:latin typeface="Calibri" pitchFamily="34" charset="0"/>
                <a:cs typeface="Arial" pitchFamily="34" charset="0"/>
              </a:rPr>
              <a:t>  </a:t>
            </a:r>
            <a:r>
              <a:rPr lang="es-MX" sz="1800" b="1">
                <a:latin typeface="Calibri" pitchFamily="34" charset="0"/>
              </a:rPr>
              <a:t>En un contexto de innovación en la educación superior</a:t>
            </a:r>
            <a:endParaRPr lang="es-MX" sz="180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MX" sz="1800">
                <a:solidFill>
                  <a:srgbClr val="981614"/>
                </a:solidFill>
                <a:latin typeface="Calibri" pitchFamily="34" charset="0"/>
              </a:rPr>
              <a:t>  </a:t>
            </a:r>
            <a:r>
              <a:rPr lang="es-MX" sz="1800">
                <a:latin typeface="Calibri" pitchFamily="34" charset="0"/>
              </a:rPr>
              <a:t>Cómo transitar de una acción tutorial     	</a:t>
            </a:r>
            <a:r>
              <a:rPr lang="es-MX" sz="1800" b="1">
                <a:latin typeface="Calibri" pitchFamily="34" charset="0"/>
              </a:rPr>
              <a:t>remedial</a:t>
            </a:r>
          </a:p>
          <a:p>
            <a:pPr lvl="1">
              <a:buFont typeface="Wingdings" pitchFamily="2" charset="2"/>
              <a:buChar char="§"/>
            </a:pPr>
            <a:r>
              <a:rPr lang="es-MX" sz="1800">
                <a:solidFill>
                  <a:srgbClr val="981614"/>
                </a:solidFill>
                <a:latin typeface="Calibri" pitchFamily="34" charset="0"/>
              </a:rPr>
              <a:t>  </a:t>
            </a:r>
            <a:r>
              <a:rPr lang="es-MX" sz="1800">
                <a:latin typeface="Calibri" pitchFamily="34" charset="0"/>
              </a:rPr>
              <a:t>A estimular el </a:t>
            </a:r>
            <a:r>
              <a:rPr lang="es-MX" sz="1800" b="1">
                <a:latin typeface="Calibri" pitchFamily="34" charset="0"/>
              </a:rPr>
              <a:t>potencial</a:t>
            </a:r>
            <a:r>
              <a:rPr lang="es-MX" sz="1800">
                <a:latin typeface="Calibri" pitchFamily="34" charset="0"/>
              </a:rPr>
              <a:t> escolar y 	personal de los estudiantes.</a:t>
            </a:r>
            <a:r>
              <a:rPr lang="es-MX" sz="1800" b="1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endParaRPr lang="es-ES_tradnl" sz="1800" b="1">
              <a:latin typeface="Calibri" pitchFamily="34" charset="0"/>
            </a:endParaRPr>
          </a:p>
          <a:p>
            <a:pPr lvl="1" algn="r"/>
            <a:r>
              <a:rPr lang="es-ES_tradnl" sz="1800" b="1">
                <a:latin typeface="Calibri" pitchFamily="34" charset="0"/>
              </a:rPr>
              <a:t>5</a:t>
            </a:r>
            <a:endParaRPr lang="es-MX" sz="1800" b="1">
              <a:latin typeface="Calibri" pitchFamily="34" charset="0"/>
            </a:endParaRPr>
          </a:p>
        </p:txBody>
      </p:sp>
      <p:sp>
        <p:nvSpPr>
          <p:cNvPr id="6149" name="4 Rectángulo"/>
          <p:cNvSpPr>
            <a:spLocks noChangeArrowheads="1"/>
          </p:cNvSpPr>
          <p:nvPr/>
        </p:nvSpPr>
        <p:spPr bwMode="auto">
          <a:xfrm>
            <a:off x="539750" y="3789363"/>
            <a:ext cx="2952750" cy="1677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MX" sz="2000" b="1">
                <a:latin typeface="Calibri" pitchFamily="34" charset="0"/>
              </a:rPr>
              <a:t> Rezago</a:t>
            </a:r>
          </a:p>
          <a:p>
            <a:endParaRPr lang="es-MX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sz="2000" b="1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2000" b="1">
                <a:latin typeface="Calibri" pitchFamily="34" charset="0"/>
              </a:rPr>
              <a:t>Deserción</a:t>
            </a:r>
          </a:p>
          <a:p>
            <a:endParaRPr lang="es-MX" b="1">
              <a:solidFill>
                <a:srgbClr val="981614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sz="2000" b="1">
                <a:latin typeface="Calibri" pitchFamily="34" charset="0"/>
              </a:rPr>
              <a:t> Eficiencia  terminal</a:t>
            </a:r>
          </a:p>
          <a:p>
            <a:endParaRPr lang="es-MX" b="1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sz="2000" b="1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2000" b="1">
                <a:latin typeface="Calibri" pitchFamily="34" charset="0"/>
              </a:rPr>
              <a:t>Titulación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563938" y="2022475"/>
            <a:ext cx="4752975" cy="1190625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En qué medida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1800" b="1" dirty="0">
                <a:solidFill>
                  <a:srgbClr val="981614"/>
                </a:solidFill>
                <a:latin typeface="+mn-lt"/>
              </a:rPr>
              <a:t>  </a:t>
            </a:r>
            <a:r>
              <a:rPr lang="es-MX" sz="1800" b="1" dirty="0">
                <a:latin typeface="+mn-lt"/>
                <a:cs typeface="Arial" pitchFamily="34" charset="0"/>
              </a:rPr>
              <a:t>La acción tutorial es responsable de: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1800" b="1" dirty="0">
                <a:solidFill>
                  <a:srgbClr val="981614"/>
                </a:solidFill>
                <a:latin typeface="+mn-lt"/>
              </a:rPr>
              <a:t>  </a:t>
            </a:r>
            <a:r>
              <a:rPr lang="es-MX" sz="1800" b="1" dirty="0">
                <a:latin typeface="+mn-lt"/>
              </a:rPr>
              <a:t>Cambios efectivos en el rol que desempeña el docente</a:t>
            </a:r>
            <a:endParaRPr lang="es-MX" sz="1800" dirty="0">
              <a:latin typeface="+mn-lt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48311" y="1671104"/>
            <a:ext cx="3060210" cy="14006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800" b="1">
                <a:solidFill>
                  <a:srgbClr val="002060"/>
                </a:solidFill>
              </a:rPr>
              <a:t>Más allá de los indicadores de desempeño más comunes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C7AD4-44A5-4631-9C79-9CB17F54BE06}" type="slidenum">
              <a:rPr lang="es-MX"/>
              <a:pPr>
                <a:defRPr/>
              </a:pPr>
              <a:t>6</a:t>
            </a:fld>
            <a:endParaRPr lang="es-MX"/>
          </a:p>
        </p:txBody>
      </p:sp>
      <p:pic>
        <p:nvPicPr>
          <p:cNvPr id="7171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4 Rectángulo"/>
          <p:cNvSpPr>
            <a:spLocks noChangeArrowheads="1"/>
          </p:cNvSpPr>
          <p:nvPr/>
        </p:nvSpPr>
        <p:spPr bwMode="auto">
          <a:xfrm>
            <a:off x="3719513" y="1211263"/>
            <a:ext cx="47529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s-MX" sz="2400" dirty="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1800" b="1" dirty="0">
                <a:latin typeface="Calibri" pitchFamily="34" charset="0"/>
              </a:rPr>
              <a:t>Un campo virgen </a:t>
            </a:r>
            <a:r>
              <a:rPr lang="es-MX" sz="1800" dirty="0">
                <a:latin typeface="Calibri" pitchFamily="34" charset="0"/>
              </a:rPr>
              <a:t>en México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s-MX" sz="1800" dirty="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1800" dirty="0">
                <a:latin typeface="Calibri" pitchFamily="34" charset="0"/>
              </a:rPr>
              <a:t>Se encuentran </a:t>
            </a:r>
            <a:r>
              <a:rPr lang="es-MX" sz="1800" b="1" dirty="0">
                <a:latin typeface="Calibri" pitchFamily="34" charset="0"/>
              </a:rPr>
              <a:t>estudios cuyo alcance es limitado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es-MX" sz="1800" dirty="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1800" dirty="0">
                <a:latin typeface="Calibri" pitchFamily="34" charset="0"/>
              </a:rPr>
              <a:t>Frecuentemente</a:t>
            </a:r>
          </a:p>
          <a:p>
            <a:pPr lvl="2">
              <a:defRPr/>
            </a:pPr>
            <a:r>
              <a:rPr lang="es-MX" sz="1800" dirty="0">
                <a:latin typeface="Calibri" pitchFamily="34" charset="0"/>
              </a:rPr>
              <a:t>     </a:t>
            </a:r>
            <a:r>
              <a:rPr lang="es-MX" sz="1800" b="1" dirty="0">
                <a:latin typeface="Calibri" pitchFamily="34" charset="0"/>
              </a:rPr>
              <a:t>se inclinan a valorar: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es-MX" sz="1800" dirty="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1800" b="1" dirty="0">
                <a:latin typeface="Calibri" pitchFamily="34" charset="0"/>
              </a:rPr>
              <a:t>Implantación </a:t>
            </a:r>
            <a:r>
              <a:rPr lang="es-MX" sz="1800" dirty="0">
                <a:latin typeface="Calibri" pitchFamily="34" charset="0"/>
              </a:rPr>
              <a:t>u operación de programas de tutoría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es-MX" sz="1800" dirty="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1800" b="1" dirty="0">
                <a:latin typeface="Calibri" pitchFamily="34" charset="0"/>
              </a:rPr>
              <a:t>Poco se aborda</a:t>
            </a:r>
            <a:r>
              <a:rPr lang="es-MX" sz="1800" dirty="0">
                <a:latin typeface="Calibri" pitchFamily="34" charset="0"/>
              </a:rPr>
              <a:t> </a:t>
            </a:r>
            <a:r>
              <a:rPr lang="es-MX" sz="1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desde la perspectiva de los actores: tutores, estudiantes o ambos </a:t>
            </a:r>
          </a:p>
        </p:txBody>
      </p:sp>
      <p:sp>
        <p:nvSpPr>
          <p:cNvPr id="11" name="10 Elipse"/>
          <p:cNvSpPr/>
          <p:nvPr/>
        </p:nvSpPr>
        <p:spPr>
          <a:xfrm>
            <a:off x="683568" y="1700808"/>
            <a:ext cx="3141971" cy="26240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rgbClr val="002060"/>
                </a:solidFill>
              </a:rPr>
              <a:t>La tutoría, como objeto de investigación,  todavía 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02AD8-F7D4-4B3C-8722-767FC6B587BC}" type="slidenum">
              <a:rPr lang="es-MX"/>
              <a:pPr>
                <a:defRPr/>
              </a:pPr>
              <a:t>7</a:t>
            </a:fld>
            <a:endParaRPr lang="es-MX"/>
          </a:p>
        </p:txBody>
      </p:sp>
      <p:pic>
        <p:nvPicPr>
          <p:cNvPr id="8195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25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4 Rectángulo"/>
          <p:cNvSpPr>
            <a:spLocks noChangeArrowheads="1"/>
          </p:cNvSpPr>
          <p:nvPr/>
        </p:nvSpPr>
        <p:spPr bwMode="auto">
          <a:xfrm>
            <a:off x="3779838" y="908050"/>
            <a:ext cx="445293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MX" sz="2400">
                <a:solidFill>
                  <a:srgbClr val="981614"/>
                </a:solidFill>
                <a:cs typeface="Arial" pitchFamily="34" charset="0"/>
              </a:rPr>
              <a:t> </a:t>
            </a:r>
            <a:r>
              <a:rPr lang="es-MX" sz="1800" b="1">
                <a:cs typeface="Arial" pitchFamily="34" charset="0"/>
              </a:rPr>
              <a:t>No se cuenta con </a:t>
            </a:r>
            <a:r>
              <a:rPr lang="es-MX" sz="1800" b="1"/>
              <a:t>un estudio de alcance nacional que atienda el impacto logrado por la acción tutorial en el estudiante</a:t>
            </a:r>
            <a:r>
              <a:rPr lang="es-ES" sz="1800"/>
              <a:t> </a:t>
            </a:r>
            <a:endParaRPr lang="es-MX" sz="1800"/>
          </a:p>
        </p:txBody>
      </p:sp>
      <p:sp>
        <p:nvSpPr>
          <p:cNvPr id="8197" name="6 Rectángulo"/>
          <p:cNvSpPr>
            <a:spLocks noChangeArrowheads="1"/>
          </p:cNvSpPr>
          <p:nvPr/>
        </p:nvSpPr>
        <p:spPr bwMode="auto">
          <a:xfrm>
            <a:off x="3419475" y="2492375"/>
            <a:ext cx="5329238" cy="37655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MX" sz="2400">
                <a:solidFill>
                  <a:srgbClr val="981614"/>
                </a:solidFill>
                <a:latin typeface="Calibri" pitchFamily="34" charset="0"/>
              </a:rPr>
              <a:t> </a:t>
            </a:r>
            <a:r>
              <a:rPr lang="es-MX" sz="1800" b="1"/>
              <a:t>Tres grandes niveles o intencionalidades:</a:t>
            </a:r>
          </a:p>
          <a:p>
            <a:pPr marL="342900" indent="-342900"/>
            <a:endParaRPr lang="es-ES" sz="1000" b="1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s-MX" sz="1800"/>
              <a:t> </a:t>
            </a:r>
            <a:r>
              <a:rPr lang="es-MX" sz="1800" b="1">
                <a:solidFill>
                  <a:srgbClr val="800000"/>
                </a:solidFill>
              </a:rPr>
              <a:t>Conocer el estado del arte: qué se ha hecho, cómo y qué logros o malestares reporta.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s-MX" sz="1800" b="1">
                <a:solidFill>
                  <a:srgbClr val="800000"/>
                </a:solidFill>
              </a:rPr>
              <a:t> Contar con elementos para consolidar o transformar el esquema de atención tutorial original y adoptado en prácticamente todo el país.</a:t>
            </a:r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Tx/>
              <a:buAutoNum type="arabicPeriod"/>
            </a:pPr>
            <a:r>
              <a:rPr lang="es-MX" sz="1800" b="1">
                <a:solidFill>
                  <a:srgbClr val="800000"/>
                </a:solidFill>
              </a:rPr>
              <a:t> Ofrecer una metodología de evaluación de la acción tutorial, de aplicación universal, que recupere la voz de estudiantes, a través de su propia percepción.</a:t>
            </a:r>
            <a:r>
              <a:rPr lang="es-ES" sz="1800" b="1">
                <a:solidFill>
                  <a:srgbClr val="800000"/>
                </a:solidFill>
              </a:rPr>
              <a:t> </a:t>
            </a:r>
            <a:endParaRPr lang="es-MX" sz="1800" b="1">
              <a:solidFill>
                <a:srgbClr val="800000"/>
              </a:solidFill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468313" y="765175"/>
            <a:ext cx="2951162" cy="16033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800"/>
              <a:t>ANUIES, 2000</a:t>
            </a:r>
          </a:p>
          <a:p>
            <a:pPr algn="dist">
              <a:spcBef>
                <a:spcPct val="50000"/>
              </a:spcBef>
            </a:pPr>
            <a:r>
              <a:rPr lang="es-MX" sz="1800"/>
              <a:t> Propuesta para la implantación de Programas Institucionales de Tutoría</a:t>
            </a:r>
            <a:endParaRPr lang="es-ES" sz="1800"/>
          </a:p>
        </p:txBody>
      </p:sp>
      <p:sp>
        <p:nvSpPr>
          <p:cNvPr id="8199" name="AutoShape 12"/>
          <p:cNvSpPr>
            <a:spLocks noChangeArrowheads="1"/>
          </p:cNvSpPr>
          <p:nvPr/>
        </p:nvSpPr>
        <p:spPr bwMode="auto">
          <a:xfrm>
            <a:off x="539750" y="3500438"/>
            <a:ext cx="2519363" cy="208915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 b="1">
                <a:solidFill>
                  <a:schemeClr val="bg1"/>
                </a:solidFill>
              </a:rPr>
              <a:t>Estudio sistemático</a:t>
            </a:r>
          </a:p>
          <a:p>
            <a:pPr algn="ctr"/>
            <a:r>
              <a:rPr lang="es-MX" sz="1800" b="1">
                <a:solidFill>
                  <a:schemeClr val="bg1"/>
                </a:solidFill>
              </a:rPr>
              <a:t> que combina técnicas</a:t>
            </a:r>
          </a:p>
          <a:p>
            <a:pPr algn="ctr"/>
            <a:r>
              <a:rPr lang="es-MX" sz="1800" b="1">
                <a:solidFill>
                  <a:schemeClr val="bg1"/>
                </a:solidFill>
              </a:rPr>
              <a:t>de obtención</a:t>
            </a:r>
          </a:p>
          <a:p>
            <a:pPr algn="ctr"/>
            <a:r>
              <a:rPr lang="es-MX" sz="1800" b="1">
                <a:solidFill>
                  <a:schemeClr val="bg1"/>
                </a:solidFill>
              </a:rPr>
              <a:t> de información</a:t>
            </a:r>
            <a:endParaRPr lang="es-E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15437-70BE-4D5F-9B2F-5423D551CDEC}" type="slidenum">
              <a:rPr lang="es-MX"/>
              <a:pPr>
                <a:defRPr/>
              </a:pPr>
              <a:t>8</a:t>
            </a:fld>
            <a:endParaRPr lang="es-MX"/>
          </a:p>
        </p:txBody>
      </p:sp>
      <p:pic>
        <p:nvPicPr>
          <p:cNvPr id="9219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1222160" y="1009873"/>
            <a:ext cx="2952327" cy="144016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2100" b="1">
                <a:solidFill>
                  <a:schemeClr val="tx1"/>
                </a:solidFill>
                <a:cs typeface="Times New Roman" pitchFamily="18" charset="0"/>
              </a:rPr>
              <a:t>Los estudiantes tienen mucho que decir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28408" y="1231732"/>
            <a:ext cx="3312368" cy="10178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es-ES" sz="2000" b="1">
                <a:latin typeface="Times New Roman" pitchFamily="18" charset="0"/>
                <a:cs typeface="Times New Roman" pitchFamily="18" charset="0"/>
              </a:rPr>
              <a:t>Del significado de la tutoría</a:t>
            </a:r>
          </a:p>
          <a:p>
            <a:pPr eaLnBrk="0" hangingPunct="0">
              <a:defRPr/>
            </a:pPr>
            <a:r>
              <a:rPr lang="es-ES" sz="2000" b="1">
                <a:latin typeface="Times New Roman" pitchFamily="18" charset="0"/>
                <a:cs typeface="Times New Roman" pitchFamily="18" charset="0"/>
              </a:rPr>
              <a:t>y cómo pueden aportar a su perfeccionamiento</a:t>
            </a:r>
          </a:p>
        </p:txBody>
      </p:sp>
      <p:sp>
        <p:nvSpPr>
          <p:cNvPr id="9226" name="8 Rectángulo"/>
          <p:cNvSpPr>
            <a:spLocks noChangeArrowheads="1"/>
          </p:cNvSpPr>
          <p:nvPr/>
        </p:nvSpPr>
        <p:spPr bwMode="auto">
          <a:xfrm>
            <a:off x="323850" y="511175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2000" b="1">
                <a:latin typeface="Calibri" pitchFamily="34" charset="0"/>
                <a:cs typeface="Times New Roman" pitchFamily="18" charset="0"/>
              </a:rPr>
              <a:t>La acción tutorial tiene que ser incluyente</a:t>
            </a:r>
          </a:p>
        </p:txBody>
      </p:sp>
      <p:sp>
        <p:nvSpPr>
          <p:cNvPr id="10" name="9 Elipse"/>
          <p:cNvSpPr/>
          <p:nvPr/>
        </p:nvSpPr>
        <p:spPr>
          <a:xfrm>
            <a:off x="3166072" y="2811421"/>
            <a:ext cx="2664296" cy="108012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2000" b="1" dirty="0">
                <a:solidFill>
                  <a:schemeClr val="tx1"/>
                </a:solidFill>
                <a:ea typeface="Times New Roman" pitchFamily="18" charset="0"/>
              </a:rPr>
              <a:t>Trajo a la discusión: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84168" y="3129507"/>
            <a:ext cx="2160240" cy="648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0">
            <a:solidFill>
              <a:schemeClr val="accent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0000" tIns="46800" rIns="90000" bIns="4680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dirty="0" smtClean="0">
                <a:ea typeface="Times New Roman" pitchFamily="18" charset="0"/>
              </a:rPr>
              <a:t>Lo que implica “ser estudiante”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331640" y="4066051"/>
            <a:ext cx="2664296" cy="108012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2000" b="1">
                <a:solidFill>
                  <a:schemeClr val="tx1"/>
                </a:solidFill>
                <a:cs typeface="Times New Roman" pitchFamily="18" charset="0"/>
              </a:rPr>
              <a:t>Propone revisar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 rot="16200000">
            <a:off x="-282611" y="3367696"/>
            <a:ext cx="2232247" cy="463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0">
            <a:solidFill>
              <a:schemeClr val="accent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0000" tIns="46800" rIns="90000" bIns="4680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 smtClean="0">
                <a:ea typeface="Times New Roman" pitchFamily="18" charset="0"/>
              </a:rPr>
              <a:t>La tutoría</a:t>
            </a:r>
            <a:endParaRPr lang="es-ES" sz="2400" b="1" dirty="0">
              <a:latin typeface="Tahom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03511" y="4281635"/>
            <a:ext cx="4176464" cy="648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0">
            <a:solidFill>
              <a:schemeClr val="accent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s-ES" sz="1800">
                <a:latin typeface="Calibri" pitchFamily="34" charset="0"/>
                <a:cs typeface="Times New Roman" pitchFamily="18" charset="0"/>
              </a:rPr>
              <a:t>¿Estar inscrito en una IES hace al sujeto “alumno” estudiante?</a:t>
            </a:r>
            <a:endParaRPr lang="es-ES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9022" y="5536950"/>
            <a:ext cx="7776865" cy="7100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0">
            <a:solidFill>
              <a:schemeClr val="accent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90000" tIns="46800" rIns="90000" bIns="4680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2200" b="1" dirty="0" smtClean="0">
                <a:ea typeface="Times New Roman" pitchFamily="18" charset="0"/>
              </a:rPr>
              <a:t>Ser estudiante conlleva:</a:t>
            </a:r>
          </a:p>
          <a:p>
            <a:pPr algn="ctr" eaLnBrk="0" hangingPunct="0">
              <a:defRPr/>
            </a:pPr>
            <a:r>
              <a:rPr lang="es-ES" b="1" dirty="0" smtClean="0">
                <a:solidFill>
                  <a:srgbClr val="002060"/>
                </a:solidFill>
                <a:ea typeface="Times New Roman" pitchFamily="18" charset="0"/>
              </a:rPr>
              <a:t>Responsabilidades para la apropiación del espacio académico</a:t>
            </a:r>
            <a:endParaRPr lang="es-E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822-80B4-4BBD-AB15-31F80A0507BE}" type="slidenum">
              <a:rPr lang="es-MX"/>
              <a:pPr>
                <a:defRPr/>
              </a:pPr>
              <a:t>9</a:t>
            </a:fld>
            <a:endParaRPr lang="es-MX"/>
          </a:p>
        </p:txBody>
      </p:sp>
      <p:pic>
        <p:nvPicPr>
          <p:cNvPr id="10243" name="3 Imagen" descr="ANUIES FONDO PRESENTACIÓN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-26988"/>
            <a:ext cx="91614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986603" y="385802"/>
            <a:ext cx="5126473" cy="98829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685800" algn="l"/>
              </a:tabLst>
              <a:defRPr/>
            </a:pPr>
            <a:r>
              <a:rPr lang="es-ES_tradnl" sz="1800" b="1" dirty="0" bmk="_Toc263025120">
                <a:solidFill>
                  <a:schemeClr val="tx1"/>
                </a:solidFill>
                <a:ea typeface="ヒラギノ角ゴ Pro W3" charset="0"/>
              </a:rPr>
              <a:t>Dimensiones y ámbitos</a:t>
            </a:r>
          </a:p>
          <a:p>
            <a:pPr algn="ctr">
              <a:tabLst>
                <a:tab pos="685800" algn="l"/>
              </a:tabLst>
              <a:defRPr/>
            </a:pPr>
            <a:r>
              <a:rPr lang="es-ES_tradnl" sz="1800" b="1" dirty="0" bmk="_Toc263025120">
                <a:solidFill>
                  <a:srgbClr val="000000"/>
                </a:solidFill>
                <a:ea typeface="ヒラギノ角ゴ Pro W3" charset="0"/>
              </a:rPr>
              <a:t>de atención de la Tutoría</a:t>
            </a:r>
            <a:endParaRPr lang="es-ES_tradnl" sz="1800" b="1" dirty="0">
              <a:solidFill>
                <a:srgbClr val="000000"/>
              </a:solidFill>
              <a:ea typeface="ヒラギノ角ゴ Pro W3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07704" y="1771477"/>
          <a:ext cx="5112569" cy="336914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512168"/>
                <a:gridCol w="3600401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DIMENSIÓN DE ANÁLISIS</a:t>
                      </a:r>
                      <a:endParaRPr lang="es-MX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CAPACIDAD DE LAS </a:t>
                      </a:r>
                      <a:r>
                        <a:rPr lang="es-MX" sz="1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I.E.S.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PARA</a:t>
                      </a:r>
                      <a:endParaRPr lang="es-MX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Integración y permanencia</a:t>
                      </a:r>
                      <a:endParaRPr lang="es-MX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Incorporar y retener 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a los </a:t>
                      </a:r>
                      <a:r>
                        <a:rPr lang="es-MX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estudiantes a lo 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largo de su trayectoria académica;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Vocacional</a:t>
                      </a:r>
                      <a:endParaRPr lang="es-MX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Confirmar los intereses vocacionales </a:t>
                      </a:r>
                      <a:r>
                        <a:rPr lang="es-MX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en 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un campo profesional;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Académica-profesional</a:t>
                      </a:r>
                      <a:endParaRPr lang="es-MX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Desarrollar </a:t>
                      </a:r>
                      <a:r>
                        <a:rPr lang="es-MX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habilidades </a:t>
                      </a:r>
                      <a:r>
                        <a:rPr lang="es-MX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de estudio y competencias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 para ejercer su </a:t>
                      </a:r>
                      <a:r>
                        <a:rPr lang="es-MX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práctica</a:t>
                      </a:r>
                      <a:endParaRPr lang="es-MX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Escolar y de Aprendizaje</a:t>
                      </a:r>
                      <a:endParaRPr lang="es-MX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Proveer ambientes y experiencias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 que le permitan </a:t>
                      </a:r>
                      <a:r>
                        <a:rPr lang="es-MX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aprender 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a </a:t>
                      </a:r>
                      <a:r>
                        <a:rPr lang="es-MX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aprender</a:t>
                      </a:r>
                      <a:endParaRPr lang="es-MX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Personal y Social</a:t>
                      </a:r>
                      <a:endParaRPr lang="es-MX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Potenciar el desarrollo </a:t>
                      </a:r>
                      <a:r>
                        <a:rPr lang="es-MX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como </a:t>
                      </a:r>
                      <a:r>
                        <a:rPr lang="es-MX" sz="1400" b="1" dirty="0">
                          <a:latin typeface="+mn-lt"/>
                          <a:ea typeface="Calibri"/>
                          <a:cs typeface="Times New Roman" pitchFamily="18" charset="0"/>
                        </a:rPr>
                        <a:t>ser humano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 y </a:t>
                      </a:r>
                      <a:r>
                        <a:rPr lang="es-MX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promover </a:t>
                      </a:r>
                      <a:r>
                        <a:rPr lang="es-MX" sz="1400" dirty="0">
                          <a:latin typeface="+mn-lt"/>
                          <a:ea typeface="Calibri"/>
                          <a:cs typeface="Times New Roman" pitchFamily="18" charset="0"/>
                        </a:rPr>
                        <a:t>su interacción social.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489700" y="5661025"/>
            <a:ext cx="4587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es-ES" sz="18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27088" y="5445125"/>
            <a:ext cx="7489825" cy="923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rgbClr val="800000"/>
                </a:solidFill>
              </a:rPr>
              <a:t>Análisis del alcance de las acciones en cada institución, en diferentes esferas de la formación.                                                 </a:t>
            </a:r>
          </a:p>
          <a:p>
            <a:pPr algn="r"/>
            <a:r>
              <a:rPr lang="es-ES" sz="1800" b="1">
                <a:solidFill>
                  <a:srgbClr val="80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5227</Words>
  <Application>Microsoft Office PowerPoint</Application>
  <PresentationFormat>Presentación en pantalla (4:3)</PresentationFormat>
  <Paragraphs>723</Paragraphs>
  <Slides>49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ANUIES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VSALAZAR</dc:creator>
  <cp:lastModifiedBy>Jorge</cp:lastModifiedBy>
  <cp:revision>478</cp:revision>
  <dcterms:created xsi:type="dcterms:W3CDTF">2010-10-25T18:26:21Z</dcterms:created>
  <dcterms:modified xsi:type="dcterms:W3CDTF">2014-11-12T16:24:02Z</dcterms:modified>
</cp:coreProperties>
</file>