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 id="2147483696" r:id="rId2"/>
    <p:sldMasterId id="2147483709" r:id="rId3"/>
    <p:sldMasterId id="2147483722" r:id="rId4"/>
    <p:sldMasterId id="2147483735" r:id="rId5"/>
  </p:sldMasterIdLst>
  <p:notesMasterIdLst>
    <p:notesMasterId r:id="rId112"/>
  </p:notesMasterIdLst>
  <p:sldIdLst>
    <p:sldId id="256" r:id="rId6"/>
    <p:sldId id="282" r:id="rId7"/>
    <p:sldId id="273" r:id="rId8"/>
    <p:sldId id="283" r:id="rId9"/>
    <p:sldId id="270" r:id="rId10"/>
    <p:sldId id="272" r:id="rId11"/>
    <p:sldId id="261" r:id="rId12"/>
    <p:sldId id="262" r:id="rId13"/>
    <p:sldId id="263" r:id="rId14"/>
    <p:sldId id="264" r:id="rId15"/>
    <p:sldId id="265" r:id="rId16"/>
    <p:sldId id="266" r:id="rId17"/>
    <p:sldId id="284" r:id="rId18"/>
    <p:sldId id="267" r:id="rId19"/>
    <p:sldId id="268" r:id="rId20"/>
    <p:sldId id="285" r:id="rId21"/>
    <p:sldId id="269" r:id="rId22"/>
    <p:sldId id="286" r:id="rId23"/>
    <p:sldId id="293" r:id="rId24"/>
    <p:sldId id="290" r:id="rId25"/>
    <p:sldId id="291" r:id="rId26"/>
    <p:sldId id="292" r:id="rId27"/>
    <p:sldId id="287" r:id="rId28"/>
    <p:sldId id="288" r:id="rId29"/>
    <p:sldId id="289" r:id="rId30"/>
    <p:sldId id="294" r:id="rId31"/>
    <p:sldId id="295" r:id="rId32"/>
    <p:sldId id="276" r:id="rId33"/>
    <p:sldId id="277" r:id="rId34"/>
    <p:sldId id="271" r:id="rId35"/>
    <p:sldId id="297" r:id="rId36"/>
    <p:sldId id="275" r:id="rId37"/>
    <p:sldId id="278" r:id="rId38"/>
    <p:sldId id="319" r:id="rId39"/>
    <p:sldId id="320" r:id="rId40"/>
    <p:sldId id="322" r:id="rId41"/>
    <p:sldId id="323" r:id="rId42"/>
    <p:sldId id="351" r:id="rId43"/>
    <p:sldId id="329" r:id="rId44"/>
    <p:sldId id="330" r:id="rId45"/>
    <p:sldId id="331" r:id="rId46"/>
    <p:sldId id="332" r:id="rId47"/>
    <p:sldId id="333"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72" r:id="rId70"/>
    <p:sldId id="334" r:id="rId71"/>
    <p:sldId id="335" r:id="rId72"/>
    <p:sldId id="337" r:id="rId73"/>
    <p:sldId id="338" r:id="rId74"/>
    <p:sldId id="336" r:id="rId75"/>
    <p:sldId id="279" r:id="rId76"/>
    <p:sldId id="373"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4" r:id="rId98"/>
    <p:sldId id="339" r:id="rId99"/>
    <p:sldId id="340" r:id="rId100"/>
    <p:sldId id="341" r:id="rId101"/>
    <p:sldId id="342" r:id="rId102"/>
    <p:sldId id="343" r:id="rId103"/>
    <p:sldId id="344" r:id="rId104"/>
    <p:sldId id="345" r:id="rId105"/>
    <p:sldId id="346" r:id="rId106"/>
    <p:sldId id="347" r:id="rId107"/>
    <p:sldId id="348" r:id="rId108"/>
    <p:sldId id="349" r:id="rId109"/>
    <p:sldId id="350" r:id="rId110"/>
    <p:sldId id="375"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547" y="-67"/>
      </p:cViewPr>
      <p:guideLst>
        <p:guide orient="horz" pos="2160"/>
        <p:guide pos="3840"/>
      </p:guideLst>
    </p:cSldViewPr>
  </p:slideViewPr>
  <p:notesTextViewPr>
    <p:cViewPr>
      <p:scale>
        <a:sx n="1" d="1"/>
        <a:sy n="1" d="1"/>
      </p:scale>
      <p:origin x="0" y="0"/>
    </p:cViewPr>
  </p:notesTextViewPr>
  <p:sorterViewPr>
    <p:cViewPr>
      <p:scale>
        <a:sx n="100" d="100"/>
        <a:sy n="100" d="100"/>
      </p:scale>
      <p:origin x="0" y="155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F1767-720F-49A3-85A3-3E686D5FD06B}" type="datetimeFigureOut">
              <a:rPr lang="es-MX" smtClean="0"/>
              <a:t>14/11/2014</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94996-682A-4605-80DC-476D3FE0E455}" type="slidenum">
              <a:rPr lang="es-MX" smtClean="0"/>
              <a:t>‹Nº›</a:t>
            </a:fld>
            <a:endParaRPr lang="es-MX"/>
          </a:p>
        </p:txBody>
      </p:sp>
    </p:spTree>
    <p:extLst>
      <p:ext uri="{BB962C8B-B14F-4D97-AF65-F5344CB8AC3E}">
        <p14:creationId xmlns:p14="http://schemas.microsoft.com/office/powerpoint/2010/main" val="154275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7F6829-B1F7-4AA4-A2A8-C4AC980493AC}" type="slidenum">
              <a:rPr lang="es-ES" altLang="es-MX" sz="1200"/>
              <a:pPr/>
              <a:t>39</a:t>
            </a:fld>
            <a:endParaRPr lang="es-ES" altLang="es-MX"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4646E5-C537-417E-894E-0867CF1EF149}" type="slidenum">
              <a:rPr lang="es-ES" altLang="es-MX" sz="1200"/>
              <a:pPr/>
              <a:t>48</a:t>
            </a:fld>
            <a:endParaRPr lang="es-ES" altLang="es-MX"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67E7D4-84BE-4F12-9887-C3E94FF9CDDE}" type="slidenum">
              <a:rPr lang="es-ES" altLang="es-MX" sz="1200"/>
              <a:pPr/>
              <a:t>49</a:t>
            </a:fld>
            <a:endParaRPr lang="es-ES" altLang="es-MX"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727184-B3B0-44D6-91B3-4620BDF97288}" type="slidenum">
              <a:rPr lang="es-ES" altLang="es-MX" sz="1200"/>
              <a:pPr/>
              <a:t>50</a:t>
            </a:fld>
            <a:endParaRPr lang="es-ES" altLang="es-MX"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C2038B-56DB-42E9-8928-B72E7F49ECD8}" type="slidenum">
              <a:rPr lang="es-ES" altLang="es-MX" sz="1200"/>
              <a:pPr/>
              <a:t>51</a:t>
            </a:fld>
            <a:endParaRPr lang="es-ES" altLang="es-MX"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39657B-B708-4D06-A926-0ED0FF7A8BFC}" type="slidenum">
              <a:rPr lang="es-ES" altLang="es-MX" sz="1200"/>
              <a:pPr/>
              <a:t>52</a:t>
            </a:fld>
            <a:endParaRPr lang="es-ES" altLang="es-MX"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142C1-67D9-465A-A752-D8EF293B634B}" type="slidenum">
              <a:rPr lang="es-ES" altLang="es-MX" sz="1200"/>
              <a:pPr/>
              <a:t>53</a:t>
            </a:fld>
            <a:endParaRPr lang="es-ES" altLang="es-MX"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C76E7B-84A9-4272-AA7F-CB46DD908689}" type="slidenum">
              <a:rPr lang="es-ES" altLang="es-MX" sz="1200"/>
              <a:pPr/>
              <a:t>54</a:t>
            </a:fld>
            <a:endParaRPr lang="es-ES" altLang="es-MX"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168302-FE64-4E22-A35A-990876C81329}" type="slidenum">
              <a:rPr lang="es-ES" altLang="es-MX" sz="1200"/>
              <a:pPr/>
              <a:t>55</a:t>
            </a:fld>
            <a:endParaRPr lang="es-ES" altLang="es-MX"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AA39EC-99D9-48E7-8659-3F4885A0C55A}" type="slidenum">
              <a:rPr lang="es-ES" altLang="es-MX" sz="1200"/>
              <a:pPr/>
              <a:t>56</a:t>
            </a:fld>
            <a:endParaRPr lang="es-ES" altLang="es-MX"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BB61319-36C0-4AEB-B30A-CCEF83600834}" type="slidenum">
              <a:rPr lang="es-ES" altLang="es-MX" sz="1200"/>
              <a:pPr/>
              <a:t>57</a:t>
            </a:fld>
            <a:endParaRPr lang="es-ES" altLang="es-MX"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882CA9-39FA-41B7-9B22-0BDB6F02E11D}" type="slidenum">
              <a:rPr lang="es-ES" altLang="es-MX" sz="1200"/>
              <a:pPr/>
              <a:t>40</a:t>
            </a:fld>
            <a:endParaRPr lang="es-ES" altLang="es-MX"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3A03B4-6ADD-46F3-8927-2833D0B452F3}" type="slidenum">
              <a:rPr lang="es-ES" altLang="es-MX" sz="1200"/>
              <a:pPr/>
              <a:t>58</a:t>
            </a:fld>
            <a:endParaRPr lang="es-ES" altLang="es-MX"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7D4EE9-891A-451F-9EB1-4EC61116140E}" type="slidenum">
              <a:rPr lang="es-ES" altLang="es-MX" sz="1200"/>
              <a:pPr/>
              <a:t>59</a:t>
            </a:fld>
            <a:endParaRPr lang="es-ES" altLang="es-MX"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45ED52B-177D-4A67-8596-FBEB6B9B6670}" type="slidenum">
              <a:rPr lang="es-ES" altLang="es-MX" sz="1200"/>
              <a:pPr/>
              <a:t>60</a:t>
            </a:fld>
            <a:endParaRPr lang="es-ES" altLang="es-MX"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92612C-4784-4FBA-98DB-33AE5C12780F}" type="slidenum">
              <a:rPr lang="es-ES" altLang="es-MX" sz="1200"/>
              <a:pPr/>
              <a:t>61</a:t>
            </a:fld>
            <a:endParaRPr lang="es-ES" altLang="es-MX"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E2E5B1-B377-4A53-A119-D18C2DC38104}" type="slidenum">
              <a:rPr lang="es-ES" altLang="es-MX" sz="1200"/>
              <a:pPr/>
              <a:t>62</a:t>
            </a:fld>
            <a:endParaRPr lang="es-ES" altLang="es-MX"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C02000-1399-464D-986E-055DC740A484}" type="slidenum">
              <a:rPr lang="es-ES" altLang="es-MX" sz="1200"/>
              <a:pPr/>
              <a:t>63</a:t>
            </a:fld>
            <a:endParaRPr lang="es-ES" altLang="es-MX"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A75BF2-45C3-4929-BF46-AD8DE5CFFEE4}" type="slidenum">
              <a:rPr lang="es-ES" altLang="es-MX" sz="1200"/>
              <a:pPr/>
              <a:t>64</a:t>
            </a:fld>
            <a:endParaRPr lang="es-ES" altLang="es-MX"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E8FEE-FC44-4634-8BF1-51E5CF42734D}" type="slidenum">
              <a:rPr lang="es-ES" altLang="es-MX">
                <a:solidFill>
                  <a:prstClr val="black"/>
                </a:solidFill>
              </a:rPr>
              <a:pPr/>
              <a:t>94</a:t>
            </a:fld>
            <a:endParaRPr lang="es-ES" altLang="es-MX">
              <a:solidFill>
                <a:prstClr val="black"/>
              </a:solidFill>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E8D8C-94E4-4369-BCE8-DE016D9E4CF3}" type="slidenum">
              <a:rPr lang="es-ES" altLang="es-MX">
                <a:solidFill>
                  <a:prstClr val="black"/>
                </a:solidFill>
              </a:rPr>
              <a:pPr/>
              <a:t>95</a:t>
            </a:fld>
            <a:endParaRPr lang="es-ES" altLang="es-MX">
              <a:solidFill>
                <a:prstClr val="black"/>
              </a:solidFill>
            </a:endParaRPr>
          </a:p>
        </p:txBody>
      </p:sp>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6B482-0B72-413D-94EB-CD73CA66B3EA}" type="slidenum">
              <a:rPr lang="es-ES" altLang="es-MX">
                <a:solidFill>
                  <a:prstClr val="black"/>
                </a:solidFill>
              </a:rPr>
              <a:pPr/>
              <a:t>96</a:t>
            </a:fld>
            <a:endParaRPr lang="es-ES" altLang="es-MX">
              <a:solidFill>
                <a:prstClr val="black"/>
              </a:solidFill>
            </a:endParaRPr>
          </a:p>
        </p:txBody>
      </p:sp>
      <p:sp>
        <p:nvSpPr>
          <p:cNvPr id="176130" name="Rectangle 2"/>
          <p:cNvSpPr>
            <a:spLocks noGrp="1" noRot="1" noChangeAspect="1" noChangeArrowheads="1" noTextEdit="1"/>
          </p:cNvSpPr>
          <p:nvPr>
            <p:ph type="sldImg"/>
          </p:nvPr>
        </p:nvSpPr>
        <p:spPr>
          <a:xfrm>
            <a:off x="1143000" y="685800"/>
            <a:ext cx="4572000" cy="3429000"/>
          </a:xfrm>
          <a:ln/>
        </p:spPr>
      </p:sp>
      <p:sp>
        <p:nvSpPr>
          <p:cNvPr id="176131"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F8ADEA-AC6B-48F8-8371-933898D82535}" type="slidenum">
              <a:rPr lang="es-ES" altLang="es-MX" sz="1200"/>
              <a:pPr/>
              <a:t>41</a:t>
            </a:fld>
            <a:endParaRPr lang="es-ES" altLang="es-MX"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185F5-3112-436A-B92E-B7C52590BA5C}" type="slidenum">
              <a:rPr lang="es-ES" altLang="es-MX">
                <a:solidFill>
                  <a:prstClr val="black"/>
                </a:solidFill>
              </a:rPr>
              <a:pPr/>
              <a:t>97</a:t>
            </a:fld>
            <a:endParaRPr lang="es-ES" altLang="es-MX">
              <a:solidFill>
                <a:prstClr val="black"/>
              </a:solidFill>
            </a:endParaRPr>
          </a:p>
        </p:txBody>
      </p:sp>
      <p:sp>
        <p:nvSpPr>
          <p:cNvPr id="174082" name="Rectangle 2"/>
          <p:cNvSpPr>
            <a:spLocks noGrp="1" noRot="1" noChangeAspect="1" noChangeArrowheads="1" noTextEdit="1"/>
          </p:cNvSpPr>
          <p:nvPr>
            <p:ph type="sldImg"/>
          </p:nvPr>
        </p:nvSpPr>
        <p:spPr>
          <a:xfrm>
            <a:off x="1143000" y="685800"/>
            <a:ext cx="4572000" cy="3429000"/>
          </a:xfrm>
          <a:ln/>
        </p:spPr>
      </p:sp>
      <p:sp>
        <p:nvSpPr>
          <p:cNvPr id="174083"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9220C-CBF1-4BEB-B5BB-72871D2256D3}" type="slidenum">
              <a:rPr lang="es-ES" altLang="es-MX">
                <a:solidFill>
                  <a:prstClr val="black"/>
                </a:solidFill>
              </a:rPr>
              <a:pPr/>
              <a:t>98</a:t>
            </a:fld>
            <a:endParaRPr lang="es-ES" altLang="es-MX">
              <a:solidFill>
                <a:prstClr val="black"/>
              </a:solidFill>
            </a:endParaRPr>
          </a:p>
        </p:txBody>
      </p:sp>
      <p:sp>
        <p:nvSpPr>
          <p:cNvPr id="180226" name="Rectangle 2"/>
          <p:cNvSpPr>
            <a:spLocks noGrp="1" noRot="1" noChangeAspect="1" noChangeArrowheads="1" noTextEdit="1"/>
          </p:cNvSpPr>
          <p:nvPr>
            <p:ph type="sldImg"/>
          </p:nvPr>
        </p:nvSpPr>
        <p:spPr>
          <a:xfrm>
            <a:off x="381000" y="685800"/>
            <a:ext cx="6096000" cy="3429000"/>
          </a:xfrm>
          <a:ln/>
        </p:spPr>
      </p:sp>
      <p:sp>
        <p:nvSpPr>
          <p:cNvPr id="180227"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27007-CB8B-4593-9741-738CEDCA9317}" type="slidenum">
              <a:rPr lang="es-ES" altLang="es-MX">
                <a:solidFill>
                  <a:prstClr val="black"/>
                </a:solidFill>
              </a:rPr>
              <a:pPr/>
              <a:t>99</a:t>
            </a:fld>
            <a:endParaRPr lang="es-ES" altLang="es-MX">
              <a:solidFill>
                <a:prstClr val="black"/>
              </a:solidFill>
            </a:endParaRPr>
          </a:p>
        </p:txBody>
      </p:sp>
      <p:sp>
        <p:nvSpPr>
          <p:cNvPr id="188418" name="Rectangle 2"/>
          <p:cNvSpPr>
            <a:spLocks noGrp="1" noRot="1" noChangeAspect="1" noChangeArrowheads="1" noTextEdit="1"/>
          </p:cNvSpPr>
          <p:nvPr>
            <p:ph type="sldImg"/>
          </p:nvPr>
        </p:nvSpPr>
        <p:spPr>
          <a:xfrm>
            <a:off x="1143000" y="685800"/>
            <a:ext cx="4572000" cy="3429000"/>
          </a:xfrm>
          <a:ln/>
        </p:spPr>
      </p:sp>
      <p:sp>
        <p:nvSpPr>
          <p:cNvPr id="188419"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67BBD-4488-44AE-AF77-EE3B2E6A194E}" type="slidenum">
              <a:rPr lang="es-ES" altLang="es-MX">
                <a:solidFill>
                  <a:prstClr val="black"/>
                </a:solidFill>
              </a:rPr>
              <a:pPr/>
              <a:t>100</a:t>
            </a:fld>
            <a:endParaRPr lang="es-ES" altLang="es-MX">
              <a:solidFill>
                <a:prstClr val="black"/>
              </a:solidFill>
            </a:endParaRPr>
          </a:p>
        </p:txBody>
      </p:sp>
      <p:sp>
        <p:nvSpPr>
          <p:cNvPr id="190466" name="Rectangle 2"/>
          <p:cNvSpPr>
            <a:spLocks noGrp="1" noRot="1" noChangeAspect="1" noChangeArrowheads="1" noTextEdit="1"/>
          </p:cNvSpPr>
          <p:nvPr>
            <p:ph type="sldImg"/>
          </p:nvPr>
        </p:nvSpPr>
        <p:spPr>
          <a:xfrm>
            <a:off x="1143000" y="685800"/>
            <a:ext cx="4572000" cy="3429000"/>
          </a:xfrm>
          <a:ln/>
        </p:spPr>
      </p:sp>
      <p:sp>
        <p:nvSpPr>
          <p:cNvPr id="190467"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0E451-BFB1-4DB2-BE19-6539335CEC6A}" type="slidenum">
              <a:rPr lang="es-ES" altLang="es-MX">
                <a:solidFill>
                  <a:prstClr val="black"/>
                </a:solidFill>
              </a:rPr>
              <a:pPr/>
              <a:t>101</a:t>
            </a:fld>
            <a:endParaRPr lang="es-ES" altLang="es-MX">
              <a:solidFill>
                <a:prstClr val="black"/>
              </a:solidFill>
            </a:endParaRPr>
          </a:p>
        </p:txBody>
      </p:sp>
      <p:sp>
        <p:nvSpPr>
          <p:cNvPr id="163842" name="Rectangle 2"/>
          <p:cNvSpPr>
            <a:spLocks noGrp="1" noRot="1" noChangeAspect="1" noChangeArrowheads="1" noTextEdit="1"/>
          </p:cNvSpPr>
          <p:nvPr>
            <p:ph type="sldImg"/>
          </p:nvPr>
        </p:nvSpPr>
        <p:spPr>
          <a:xfrm>
            <a:off x="1143000" y="685800"/>
            <a:ext cx="4572000" cy="3429000"/>
          </a:xfrm>
          <a:ln/>
        </p:spPr>
      </p:sp>
      <p:sp>
        <p:nvSpPr>
          <p:cNvPr id="163843"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235FD-C2F6-4C25-8A6F-78FAE438A415}" type="slidenum">
              <a:rPr lang="es-ES" altLang="es-MX">
                <a:solidFill>
                  <a:prstClr val="black"/>
                </a:solidFill>
              </a:rPr>
              <a:pPr/>
              <a:t>102</a:t>
            </a:fld>
            <a:endParaRPr lang="es-ES" altLang="es-MX">
              <a:solidFill>
                <a:prstClr val="black"/>
              </a:solidFill>
            </a:endParaRPr>
          </a:p>
        </p:txBody>
      </p:sp>
      <p:sp>
        <p:nvSpPr>
          <p:cNvPr id="193538" name="Rectangle 2"/>
          <p:cNvSpPr>
            <a:spLocks noGrp="1" noRot="1" noChangeAspect="1" noChangeArrowheads="1" noTextEdit="1"/>
          </p:cNvSpPr>
          <p:nvPr>
            <p:ph type="sldImg"/>
          </p:nvPr>
        </p:nvSpPr>
        <p:spPr>
          <a:xfrm>
            <a:off x="1143000" y="685800"/>
            <a:ext cx="4572000" cy="3429000"/>
          </a:xfrm>
          <a:ln/>
        </p:spPr>
      </p:sp>
      <p:sp>
        <p:nvSpPr>
          <p:cNvPr id="193539"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71E1E-89EA-4A7A-81EA-F23217BF6FBA}" type="slidenum">
              <a:rPr lang="es-ES" altLang="es-MX">
                <a:solidFill>
                  <a:prstClr val="black"/>
                </a:solidFill>
              </a:rPr>
              <a:pPr/>
              <a:t>103</a:t>
            </a:fld>
            <a:endParaRPr lang="es-ES" altLang="es-MX">
              <a:solidFill>
                <a:prstClr val="black"/>
              </a:solidFill>
            </a:endParaRPr>
          </a:p>
        </p:txBody>
      </p:sp>
      <p:sp>
        <p:nvSpPr>
          <p:cNvPr id="169986" name="Rectangle 2"/>
          <p:cNvSpPr>
            <a:spLocks noGrp="1" noRot="1" noChangeAspect="1" noChangeArrowheads="1" noTextEdit="1"/>
          </p:cNvSpPr>
          <p:nvPr>
            <p:ph type="sldImg"/>
          </p:nvPr>
        </p:nvSpPr>
        <p:spPr>
          <a:xfrm>
            <a:off x="1143000" y="685800"/>
            <a:ext cx="4572000" cy="3429000"/>
          </a:xfrm>
          <a:ln/>
        </p:spPr>
      </p:sp>
      <p:sp>
        <p:nvSpPr>
          <p:cNvPr id="169987"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B6E04-0E70-4247-8789-F237B22D147D}" type="slidenum">
              <a:rPr lang="es-ES" altLang="es-MX">
                <a:solidFill>
                  <a:prstClr val="black"/>
                </a:solidFill>
              </a:rPr>
              <a:pPr/>
              <a:t>104</a:t>
            </a:fld>
            <a:endParaRPr lang="es-ES" altLang="es-MX">
              <a:solidFill>
                <a:prstClr val="black"/>
              </a:solidFill>
            </a:endParaRPr>
          </a:p>
        </p:txBody>
      </p:sp>
      <p:sp>
        <p:nvSpPr>
          <p:cNvPr id="195586" name="Rectangle 2"/>
          <p:cNvSpPr>
            <a:spLocks noGrp="1" noRot="1" noChangeAspect="1" noChangeArrowheads="1" noTextEdit="1"/>
          </p:cNvSpPr>
          <p:nvPr>
            <p:ph type="sldImg"/>
          </p:nvPr>
        </p:nvSpPr>
        <p:spPr>
          <a:xfrm>
            <a:off x="1143000" y="685800"/>
            <a:ext cx="4572000" cy="3429000"/>
          </a:xfrm>
          <a:ln/>
        </p:spPr>
      </p:sp>
      <p:sp>
        <p:nvSpPr>
          <p:cNvPr id="195587"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525C7-A891-4769-AC5B-F2F4923580BF}" type="slidenum">
              <a:rPr lang="es-ES" altLang="es-MX">
                <a:solidFill>
                  <a:prstClr val="black"/>
                </a:solidFill>
              </a:rPr>
              <a:pPr/>
              <a:t>105</a:t>
            </a:fld>
            <a:endParaRPr lang="es-ES" altLang="es-MX">
              <a:solidFill>
                <a:prstClr val="black"/>
              </a:solidFill>
            </a:endParaRPr>
          </a:p>
        </p:txBody>
      </p:sp>
      <p:sp>
        <p:nvSpPr>
          <p:cNvPr id="197634" name="Rectangle 2"/>
          <p:cNvSpPr>
            <a:spLocks noGrp="1" noRot="1" noChangeAspect="1" noChangeArrowheads="1" noTextEdit="1"/>
          </p:cNvSpPr>
          <p:nvPr>
            <p:ph type="sldImg"/>
          </p:nvPr>
        </p:nvSpPr>
        <p:spPr>
          <a:xfrm>
            <a:off x="381000" y="685800"/>
            <a:ext cx="6096000" cy="3429000"/>
          </a:xfrm>
          <a:ln/>
        </p:spPr>
      </p:sp>
      <p:sp>
        <p:nvSpPr>
          <p:cNvPr id="197635" name="Rectangle 3"/>
          <p:cNvSpPr>
            <a:spLocks noGrp="1" noChangeArrowheads="1"/>
          </p:cNvSpPr>
          <p:nvPr>
            <p:ph type="body" idx="1"/>
          </p:nvPr>
        </p:nvSpPr>
        <p:spPr/>
        <p:txBody>
          <a:bodyPr/>
          <a:lstStyle/>
          <a:p>
            <a:endParaRPr lang="es-MX"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D5FFFAA-431D-42C5-B401-F2EB8A04DBF7}" type="slidenum">
              <a:rPr lang="es-ES" altLang="es-MX" sz="1200"/>
              <a:pPr/>
              <a:t>42</a:t>
            </a:fld>
            <a:endParaRPr lang="es-ES" altLang="es-MX"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2292863-6FDF-4ABD-8C3E-CB9A57E8274C}" type="slidenum">
              <a:rPr lang="es-ES" altLang="es-MX" sz="1200"/>
              <a:pPr/>
              <a:t>43</a:t>
            </a:fld>
            <a:endParaRPr lang="es-ES" altLang="es-MX"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B24EF2-C1CB-49FC-98B2-9390D8EF1153}" type="slidenum">
              <a:rPr lang="es-ES" altLang="es-MX" sz="1200"/>
              <a:pPr/>
              <a:t>44</a:t>
            </a:fld>
            <a:endParaRPr lang="es-ES" altLang="es-MX"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13F0B5-ED08-4236-AC55-FDE04A12437C}" type="slidenum">
              <a:rPr lang="es-ES" altLang="es-MX" sz="1200"/>
              <a:pPr/>
              <a:t>45</a:t>
            </a:fld>
            <a:endParaRPr lang="es-ES" altLang="es-MX"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31079CC-42E2-4E4A-ABC4-927A3C8AEA7D}" type="slidenum">
              <a:rPr lang="es-ES" altLang="es-MX" sz="1200"/>
              <a:pPr/>
              <a:t>46</a:t>
            </a:fld>
            <a:endParaRPr lang="es-ES" altLang="es-MX"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31D98DF-8062-4F8C-8F25-83686E47374B}" type="slidenum">
              <a:rPr lang="es-ES" altLang="es-MX" sz="1200"/>
              <a:pPr/>
              <a:t>47</a:t>
            </a:fld>
            <a:endParaRPr lang="es-ES" altLang="es-MX"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es-ES" alt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11/14/2014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sp>
        <p:nvSpPr>
          <p:cNvPr id="10" name="Marcador de contenido 9"/>
          <p:cNvSpPr>
            <a:spLocks noGrp="1"/>
          </p:cNvSpPr>
          <p:nvPr>
            <p:ph sz="quarter" idx="13"/>
          </p:nvPr>
        </p:nvSpPr>
        <p:spPr>
          <a:xfrm>
            <a:off x="584200" y="199390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pic>
        <p:nvPicPr>
          <p:cNvPr id="11" name="Imagen 10"/>
          <p:cNvPicPr>
            <a:picLocks noChangeAspect="1"/>
          </p:cNvPicPr>
          <p:nvPr userDrawn="1"/>
        </p:nvPicPr>
        <p:blipFill>
          <a:blip r:embed="rId2"/>
          <a:stretch>
            <a:fillRect/>
          </a:stretch>
        </p:blipFill>
        <p:spPr>
          <a:xfrm>
            <a:off x="298726" y="279046"/>
            <a:ext cx="981541" cy="63099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pPr/>
              <a:t>11/14/2014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Marcador de contenido 9"/>
          <p:cNvSpPr>
            <a:spLocks noGrp="1"/>
          </p:cNvSpPr>
          <p:nvPr>
            <p:ph sz="quarter" idx="13"/>
          </p:nvPr>
        </p:nvSpPr>
        <p:spPr>
          <a:xfrm>
            <a:off x="584200" y="199390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pic>
        <p:nvPicPr>
          <p:cNvPr id="11" name="Imagen 10"/>
          <p:cNvPicPr>
            <a:picLocks noChangeAspect="1"/>
          </p:cNvPicPr>
          <p:nvPr userDrawn="1"/>
        </p:nvPicPr>
        <p:blipFill>
          <a:blip r:embed="rId2"/>
          <a:stretch>
            <a:fillRect/>
          </a:stretch>
        </p:blipFill>
        <p:spPr>
          <a:xfrm>
            <a:off x="298726" y="279046"/>
            <a:ext cx="981541" cy="6309907"/>
          </a:xfrm>
          <a:prstGeom prst="rect">
            <a:avLst/>
          </a:prstGeom>
        </p:spPr>
      </p:pic>
    </p:spTree>
    <p:extLst>
      <p:ext uri="{BB962C8B-B14F-4D97-AF65-F5344CB8AC3E}">
        <p14:creationId xmlns:p14="http://schemas.microsoft.com/office/powerpoint/2010/main" val="259714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134133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66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52450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1924552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934259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914678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419992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390183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407349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925849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8429825-CB0D-49FF-B809-2B0F061FFF99}" type="datetimeFigureOut">
              <a:rPr lang="es-MX" smtClean="0">
                <a:solidFill>
                  <a:srgbClr val="A6B727"/>
                </a:solidFill>
              </a:rPr>
              <a:pPr/>
              <a:t>14/11/2014</a:t>
            </a:fld>
            <a:endParaRPr lang="es-MX">
              <a:solidFill>
                <a:srgbClr val="A6B727"/>
              </a:solidFill>
            </a:endParaRPr>
          </a:p>
        </p:txBody>
      </p:sp>
      <p:sp>
        <p:nvSpPr>
          <p:cNvPr id="5" name="4 Marcador de pie de página"/>
          <p:cNvSpPr>
            <a:spLocks noGrp="1"/>
          </p:cNvSpPr>
          <p:nvPr>
            <p:ph type="ftr" sz="quarter" idx="11"/>
          </p:nvPr>
        </p:nvSpPr>
        <p:spPr/>
        <p:txBody>
          <a:bodyPr/>
          <a:lstStyle/>
          <a:p>
            <a:endParaRPr lang="es-MX">
              <a:solidFill>
                <a:srgbClr val="A6B727"/>
              </a:solidFill>
            </a:endParaRPr>
          </a:p>
        </p:txBody>
      </p:sp>
      <p:sp>
        <p:nvSpPr>
          <p:cNvPr id="6" name="5 Marcador de número de diapositiva"/>
          <p:cNvSpPr>
            <a:spLocks noGrp="1"/>
          </p:cNvSpPr>
          <p:nvPr>
            <p:ph type="sldNum" sz="quarter" idx="12"/>
          </p:nvPr>
        </p:nvSpPr>
        <p:spPr/>
        <p:txBody>
          <a:bodyPr/>
          <a:lstStyle/>
          <a:p>
            <a:fld id="{4E551F1C-6BB4-4534-9680-8A7D6C73C2FF}" type="slidenum">
              <a:rPr lang="es-MX" smtClean="0">
                <a:solidFill>
                  <a:srgbClr val="A6B727"/>
                </a:solidFill>
              </a:rPr>
              <a:pPr/>
              <a:t>‹Nº›</a:t>
            </a:fld>
            <a:endParaRPr lang="es-MX">
              <a:solidFill>
                <a:srgbClr val="A6B727"/>
              </a:solidFill>
            </a:endParaRPr>
          </a:p>
        </p:txBody>
      </p:sp>
    </p:spTree>
    <p:extLst>
      <p:ext uri="{BB962C8B-B14F-4D97-AF65-F5344CB8AC3E}">
        <p14:creationId xmlns:p14="http://schemas.microsoft.com/office/powerpoint/2010/main" val="104550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5122" name="Group 2"/>
          <p:cNvGrpSpPr>
            <a:grpSpLocks/>
          </p:cNvGrpSpPr>
          <p:nvPr/>
        </p:nvGrpSpPr>
        <p:grpSpPr bwMode="auto">
          <a:xfrm>
            <a:off x="425451" y="1752601"/>
            <a:ext cx="11766549" cy="5129213"/>
            <a:chOff x="201" y="1104"/>
            <a:chExt cx="5559" cy="3231"/>
          </a:xfrm>
        </p:grpSpPr>
        <p:sp>
          <p:nvSpPr>
            <p:cNvPr id="5123"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sp>
          <p:nvSpPr>
            <p:cNvPr id="5124"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sp>
          <p:nvSpPr>
            <p:cNvPr id="5125"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sp>
          <p:nvSpPr>
            <p:cNvPr id="5126"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sp>
          <p:nvSpPr>
            <p:cNvPr id="5127"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sp>
          <p:nvSpPr>
            <p:cNvPr id="5128"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defTabSz="914400" fontAlgn="base">
                <a:spcBef>
                  <a:spcPct val="0"/>
                </a:spcBef>
                <a:spcAft>
                  <a:spcPct val="0"/>
                </a:spcAft>
              </a:pPr>
              <a:endParaRPr lang="es-MX" smtClean="0">
                <a:solidFill>
                  <a:srgbClr val="FFFFFF"/>
                </a:solidFill>
                <a:effectLst>
                  <a:outerShdw blurRad="38100" dist="38100" dir="2700000" algn="tl">
                    <a:srgbClr val="000000">
                      <a:alpha val="43137"/>
                    </a:srgbClr>
                  </a:outerShdw>
                </a:effectLst>
              </a:endParaRPr>
            </a:p>
          </p:txBody>
        </p:sp>
      </p:grpSp>
      <p:sp>
        <p:nvSpPr>
          <p:cNvPr id="5129" name="Rectangle 9"/>
          <p:cNvSpPr>
            <a:spLocks noGrp="1" noChangeArrowheads="1"/>
          </p:cNvSpPr>
          <p:nvPr>
            <p:ph type="ctrTitle" sz="quarter"/>
          </p:nvPr>
        </p:nvSpPr>
        <p:spPr bwMode="auto">
          <a:xfrm>
            <a:off x="1320800" y="1905001"/>
            <a:ext cx="103632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5400"/>
            </a:lvl1pPr>
          </a:lstStyle>
          <a:p>
            <a:pPr lvl="0"/>
            <a:r>
              <a:rPr lang="es-ES" altLang="es-MX" noProof="0" smtClean="0"/>
              <a:t>Haga clic para cambiar el estilo de título	</a:t>
            </a:r>
          </a:p>
        </p:txBody>
      </p:sp>
      <p:sp>
        <p:nvSpPr>
          <p:cNvPr id="5130" name="Rectangle 10"/>
          <p:cNvSpPr>
            <a:spLocks noGrp="1" noChangeArrowheads="1"/>
          </p:cNvSpPr>
          <p:nvPr>
            <p:ph type="subTitle" sz="quarter" idx="1"/>
          </p:nvPr>
        </p:nvSpPr>
        <p:spPr bwMode="auto">
          <a:xfrm>
            <a:off x="1320800" y="3962400"/>
            <a:ext cx="90424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es-ES" altLang="es-MX" noProof="0" smtClean="0"/>
              <a:t>Haga clic para modificar el estilo de subtítulo del patrón</a:t>
            </a:r>
          </a:p>
        </p:txBody>
      </p:sp>
      <p:sp>
        <p:nvSpPr>
          <p:cNvPr id="5131" name="Rectangle 11"/>
          <p:cNvSpPr>
            <a:spLocks noGrp="1" noChangeArrowheads="1"/>
          </p:cNvSpPr>
          <p:nvPr>
            <p:ph type="dt" sz="quarter" idx="2"/>
          </p:nvPr>
        </p:nvSpPr>
        <p:spPr bwMode="auto">
          <a:xfrm>
            <a:off x="1320801" y="6245225"/>
            <a:ext cx="2535767"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defRPr>
            </a:lvl1pPr>
          </a:lstStyle>
          <a:p>
            <a:pPr defTabSz="914400" fontAlgn="base">
              <a:spcBef>
                <a:spcPct val="0"/>
              </a:spcBef>
              <a:spcAft>
                <a:spcPct val="0"/>
              </a:spcAft>
            </a:pPr>
            <a:endParaRPr lang="es-ES" altLang="es-MX" smtClean="0">
              <a:solidFill>
                <a:srgbClr val="FFFFFF"/>
              </a:solidFill>
            </a:endParaRPr>
          </a:p>
        </p:txBody>
      </p:sp>
      <p:sp>
        <p:nvSpPr>
          <p:cNvPr id="5132" name="Rectangle 12"/>
          <p:cNvSpPr>
            <a:spLocks noGrp="1" noChangeArrowheads="1"/>
          </p:cNvSpPr>
          <p:nvPr>
            <p:ph type="ftr" sz="quarter" idx="3"/>
          </p:nvPr>
        </p:nvSpPr>
        <p:spPr bwMode="auto">
          <a:xfrm>
            <a:off x="4624917"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defTabSz="914400" fontAlgn="base">
              <a:spcBef>
                <a:spcPct val="0"/>
              </a:spcBef>
              <a:spcAft>
                <a:spcPct val="0"/>
              </a:spcAft>
            </a:pPr>
            <a:endParaRPr lang="es-ES" altLang="es-MX" smtClean="0">
              <a:solidFill>
                <a:srgbClr val="FFFFFF"/>
              </a:solidFill>
            </a:endParaRPr>
          </a:p>
        </p:txBody>
      </p:sp>
      <p:sp>
        <p:nvSpPr>
          <p:cNvPr id="5133" name="Rectangle 13"/>
          <p:cNvSpPr>
            <a:spLocks noGrp="1" noChangeArrowheads="1"/>
          </p:cNvSpPr>
          <p:nvPr>
            <p:ph type="sldNum" sz="quarter" idx="4"/>
          </p:nvPr>
        </p:nvSpPr>
        <p:spPr bwMode="auto">
          <a:xfrm>
            <a:off x="9249834" y="6245225"/>
            <a:ext cx="2535767"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lgn="r" defTabSz="914400" fontAlgn="base">
              <a:spcBef>
                <a:spcPct val="0"/>
              </a:spcBef>
              <a:spcAft>
                <a:spcPct val="0"/>
              </a:spcAft>
            </a:pPr>
            <a:fld id="{51576FAD-F4EE-44FD-867A-85CF772996DC}" type="slidenum">
              <a:rPr lang="es-ES" altLang="es-MX" smtClean="0">
                <a:solidFill>
                  <a:srgbClr val="FFFFFF"/>
                </a:solidFill>
              </a:rPr>
              <a:pPr algn="r" defTabSz="914400" fontAlgn="base">
                <a:spcBef>
                  <a:spcPct val="0"/>
                </a:spcBef>
                <a:spcAft>
                  <a:spcPct val="0"/>
                </a:spcAft>
              </a:pPr>
              <a:t>‹Nº›</a:t>
            </a:fld>
            <a:endParaRPr lang="es-ES" altLang="es-MX" smtClean="0">
              <a:solidFill>
                <a:srgbClr val="FFFFFF"/>
              </a:solidFill>
            </a:endParaRPr>
          </a:p>
        </p:txBody>
      </p:sp>
    </p:spTree>
    <p:extLst>
      <p:ext uri="{BB962C8B-B14F-4D97-AF65-F5344CB8AC3E}">
        <p14:creationId xmlns:p14="http://schemas.microsoft.com/office/powerpoint/2010/main" val="1824086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29246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9333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303890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255541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4203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656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07642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398268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457410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592699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627193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644949"/>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595137102"/>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672031912"/>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8954444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318432474"/>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826427266"/>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025039"/>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40914540"/>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1867628"/>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504892113"/>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981619163"/>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609600" y="1600201"/>
            <a:ext cx="10972800" cy="4525963"/>
          </a:xfrm>
          <a:prstGeom prst="rect">
            <a:avLst/>
          </a:prstGeom>
        </p:spPr>
        <p:txBody>
          <a:bodyPr/>
          <a:lstStyle/>
          <a:p>
            <a:endParaRPr lang="es-MX"/>
          </a:p>
        </p:txBody>
      </p:sp>
    </p:spTree>
    <p:extLst>
      <p:ext uri="{BB962C8B-B14F-4D97-AF65-F5344CB8AC3E}">
        <p14:creationId xmlns:p14="http://schemas.microsoft.com/office/powerpoint/2010/main" val="4015123329"/>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pPr/>
              <a:t>11/14/2014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‹Nº›</a:t>
            </a:fld>
            <a:endParaRPr lang="en-US" dirty="0"/>
          </a:p>
        </p:txBody>
      </p:sp>
      <p:sp>
        <p:nvSpPr>
          <p:cNvPr id="10" name="Marcador de contenido 9"/>
          <p:cNvSpPr>
            <a:spLocks noGrp="1"/>
          </p:cNvSpPr>
          <p:nvPr>
            <p:ph sz="quarter" idx="13"/>
          </p:nvPr>
        </p:nvSpPr>
        <p:spPr>
          <a:xfrm>
            <a:off x="584200" y="199390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pic>
        <p:nvPicPr>
          <p:cNvPr id="11" name="Imagen 10"/>
          <p:cNvPicPr>
            <a:picLocks noChangeAspect="1"/>
          </p:cNvPicPr>
          <p:nvPr userDrawn="1"/>
        </p:nvPicPr>
        <p:blipFill>
          <a:blip r:embed="rId2"/>
          <a:stretch>
            <a:fillRect/>
          </a:stretch>
        </p:blipFill>
        <p:spPr>
          <a:xfrm>
            <a:off x="298726" y="279046"/>
            <a:ext cx="981541" cy="6309907"/>
          </a:xfrm>
          <a:prstGeom prst="rect">
            <a:avLst/>
          </a:prstGeom>
        </p:spPr>
      </p:pic>
    </p:spTree>
    <p:extLst>
      <p:ext uri="{BB962C8B-B14F-4D97-AF65-F5344CB8AC3E}">
        <p14:creationId xmlns:p14="http://schemas.microsoft.com/office/powerpoint/2010/main" val="2106761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87258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953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108051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3694417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501420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684933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14774707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168967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9830014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2902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11/14/2014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3939799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102196"/>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31756" name="Picture 12" descr="Funambn"/>
          <p:cNvPicPr>
            <a:picLocks noChangeAspect="1" noChangeArrowheads="1"/>
          </p:cNvPicPr>
          <p:nvPr userDrawn="1"/>
        </p:nvPicPr>
        <p:blipFill>
          <a:blip r:embed="rId14">
            <a:clrChange>
              <a:clrFrom>
                <a:srgbClr val="FFFFFF"/>
              </a:clrFrom>
              <a:clrTo>
                <a:srgbClr val="FFFFFF">
                  <a:alpha val="0"/>
                </a:srgbClr>
              </a:clrTo>
            </a:clrChange>
            <a:lum bright="20000" contrast="-82000"/>
            <a:extLst>
              <a:ext uri="{28A0092B-C50C-407E-A947-70E740481C1C}">
                <a14:useLocalDpi xmlns:a14="http://schemas.microsoft.com/office/drawing/2010/main" val="0"/>
              </a:ext>
            </a:extLst>
          </a:blip>
          <a:srcRect/>
          <a:stretch>
            <a:fillRect/>
          </a:stretch>
        </p:blipFill>
        <p:spPr bwMode="auto">
          <a:xfrm>
            <a:off x="88901" y="76200"/>
            <a:ext cx="1028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descr="pronabes"/>
          <p:cNvPicPr>
            <a:picLocks noChangeAspect="1" noChangeArrowheads="1"/>
          </p:cNvPicPr>
          <p:nvPr userDrawn="1"/>
        </p:nvPicPr>
        <p:blipFill>
          <a:blip r:embed="rId15">
            <a:clrChange>
              <a:clrFrom>
                <a:srgbClr val="FFFFFF"/>
              </a:clrFrom>
              <a:clrTo>
                <a:srgbClr val="FFFFFF">
                  <a:alpha val="0"/>
                </a:srgbClr>
              </a:clrTo>
            </a:clrChange>
            <a:lum bright="24000" contrast="-90000"/>
            <a:extLst>
              <a:ext uri="{28A0092B-C50C-407E-A947-70E740481C1C}">
                <a14:useLocalDpi xmlns:a14="http://schemas.microsoft.com/office/drawing/2010/main" val="0"/>
              </a:ext>
            </a:extLst>
          </a:blip>
          <a:srcRect/>
          <a:stretch>
            <a:fillRect/>
          </a:stretch>
        </p:blipFill>
        <p:spPr bwMode="auto">
          <a:xfrm>
            <a:off x="0" y="5965826"/>
            <a:ext cx="5080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Rectangle 19"/>
          <p:cNvSpPr>
            <a:spLocks noChangeArrowheads="1"/>
          </p:cNvSpPr>
          <p:nvPr/>
        </p:nvSpPr>
        <p:spPr bwMode="auto">
          <a:xfrm>
            <a:off x="6705600" y="1"/>
            <a:ext cx="54864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defTabSz="914400" fontAlgn="base">
              <a:spcBef>
                <a:spcPct val="0"/>
              </a:spcBef>
              <a:spcAft>
                <a:spcPct val="0"/>
              </a:spcAft>
            </a:pPr>
            <a:r>
              <a:rPr lang="es-ES_tradnl" altLang="es-MX" sz="2200" b="1" smtClean="0">
                <a:solidFill>
                  <a:srgbClr val="AEAEAE"/>
                </a:solidFill>
                <a:effectLst>
                  <a:outerShdw blurRad="38100" dist="38100" dir="2700000" algn="tl">
                    <a:srgbClr val="000000"/>
                  </a:outerShdw>
                </a:effectLst>
                <a:latin typeface="Arial Narrow" pitchFamily="34" charset="0"/>
              </a:rPr>
              <a:t>Dirección General de Orientación</a:t>
            </a:r>
          </a:p>
          <a:p>
            <a:pPr algn="r" defTabSz="914400" fontAlgn="base">
              <a:spcBef>
                <a:spcPct val="0"/>
              </a:spcBef>
              <a:spcAft>
                <a:spcPct val="0"/>
              </a:spcAft>
            </a:pPr>
            <a:r>
              <a:rPr lang="es-ES_tradnl" altLang="es-MX" sz="2200" b="1" smtClean="0">
                <a:solidFill>
                  <a:srgbClr val="AEAEAE"/>
                </a:solidFill>
                <a:effectLst>
                  <a:outerShdw blurRad="38100" dist="38100" dir="2700000" algn="tl">
                    <a:srgbClr val="000000"/>
                  </a:outerShdw>
                </a:effectLst>
                <a:latin typeface="Arial Narrow" pitchFamily="34" charset="0"/>
              </a:rPr>
              <a:t> y Servicios Educativos</a:t>
            </a:r>
            <a:endParaRPr lang="es-ES_tradnl" altLang="es-MX" sz="2200" smtClean="0">
              <a:solidFill>
                <a:srgbClr val="AEAEAE"/>
              </a:solidFill>
              <a:effectLst>
                <a:outerShdw blurRad="38100" dist="38100" dir="2700000" algn="tl">
                  <a:srgbClr val="000000"/>
                </a:outerShdw>
              </a:effectLst>
              <a:latin typeface="Arial Narrow" pitchFamily="34" charset="0"/>
            </a:endParaRPr>
          </a:p>
        </p:txBody>
      </p:sp>
      <p:pic>
        <p:nvPicPr>
          <p:cNvPr id="31764" name="Picture 20" descr="Logodgov SIN NOMBRE"/>
          <p:cNvPicPr>
            <a:picLocks noChangeAspect="1" noChangeArrowheads="1"/>
          </p:cNvPicPr>
          <p:nvPr/>
        </p:nvPicPr>
        <p:blipFill>
          <a:blip r:embed="rId16">
            <a:clrChange>
              <a:clrFrom>
                <a:srgbClr val="FFFFFF"/>
              </a:clrFrom>
              <a:clrTo>
                <a:srgbClr val="FFFFFF">
                  <a:alpha val="0"/>
                </a:srgbClr>
              </a:clrTo>
            </a:clrChange>
            <a:lum bright="20000" contrast="-82000"/>
            <a:extLst>
              <a:ext uri="{28A0092B-C50C-407E-A947-70E740481C1C}">
                <a14:useLocalDpi xmlns:a14="http://schemas.microsoft.com/office/drawing/2010/main" val="0"/>
              </a:ext>
            </a:extLst>
          </a:blip>
          <a:srcRect/>
          <a:stretch>
            <a:fillRect/>
          </a:stretch>
        </p:blipFill>
        <p:spPr bwMode="auto">
          <a:xfrm>
            <a:off x="7416800" y="381001"/>
            <a:ext cx="6096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670378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spd="slow">
    <p:random/>
  </p:transition>
  <p:txStyles>
    <p:titleStyle>
      <a:lvl1pPr algn="r" rtl="0" fontAlgn="base">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2pPr>
      <a:lvl3pPr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3pPr>
      <a:lvl4pPr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4pPr>
      <a:lvl5pPr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5pPr>
      <a:lvl6pPr marL="457200"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p:titleStyle>
    <p:bodyStyle>
      <a:lvl1pPr marL="342900" indent="-342900" algn="just" rtl="0" fontAlgn="base">
        <a:spcBef>
          <a:spcPct val="20000"/>
        </a:spcBef>
        <a:spcAft>
          <a:spcPct val="0"/>
        </a:spcAft>
        <a:buClr>
          <a:srgbClr val="FF9900"/>
        </a:buClr>
        <a:buFont typeface="Wingdings" pitchFamily="2" charset="2"/>
        <a:buBlip>
          <a:blip r:embed="rId17"/>
        </a:buBlip>
        <a:defRPr sz="2200">
          <a:solidFill>
            <a:schemeClr val="tx1"/>
          </a:solidFill>
          <a:latin typeface="+mn-lt"/>
          <a:ea typeface="+mn-ea"/>
          <a:cs typeface="+mn-cs"/>
        </a:defRPr>
      </a:lvl1pPr>
      <a:lvl2pPr marL="742950" indent="-285750" algn="just" rtl="0" fontAlgn="base">
        <a:spcBef>
          <a:spcPct val="20000"/>
        </a:spcBef>
        <a:spcAft>
          <a:spcPct val="0"/>
        </a:spcAft>
        <a:buClr>
          <a:schemeClr val="tx1"/>
        </a:buClr>
        <a:buBlip>
          <a:blip r:embed="rId17"/>
        </a:buBlip>
        <a:defRPr sz="2000">
          <a:solidFill>
            <a:schemeClr val="tx1"/>
          </a:solidFill>
          <a:latin typeface="+mn-lt"/>
        </a:defRPr>
      </a:lvl2pPr>
      <a:lvl3pPr marL="1143000" indent="-228600" algn="just" rtl="0" fontAlgn="base">
        <a:spcBef>
          <a:spcPct val="20000"/>
        </a:spcBef>
        <a:spcAft>
          <a:spcPct val="0"/>
        </a:spcAft>
        <a:buClr>
          <a:schemeClr val="tx1"/>
        </a:buClr>
        <a:buBlip>
          <a:blip r:embed="rId17"/>
        </a:buBlip>
        <a:defRPr>
          <a:solidFill>
            <a:schemeClr val="tx1"/>
          </a:solidFill>
          <a:latin typeface="+mn-lt"/>
        </a:defRPr>
      </a:lvl3pPr>
      <a:lvl4pPr marL="1600200" indent="-228600" algn="just" rtl="0" fontAlgn="base">
        <a:spcBef>
          <a:spcPct val="20000"/>
        </a:spcBef>
        <a:spcAft>
          <a:spcPct val="0"/>
        </a:spcAft>
        <a:buClr>
          <a:schemeClr val="tx2"/>
        </a:buClr>
        <a:buFont typeface="Wingdings" pitchFamily="2" charset="2"/>
        <a:buBlip>
          <a:blip r:embed="rId17"/>
        </a:buBlip>
        <a:defRPr>
          <a:solidFill>
            <a:schemeClr val="tx1"/>
          </a:solidFill>
          <a:latin typeface="+mn-lt"/>
        </a:defRPr>
      </a:lvl4pPr>
      <a:lvl5pPr marL="2057400" indent="-228600" algn="just" rtl="0" fontAlgn="base">
        <a:spcBef>
          <a:spcPct val="20000"/>
        </a:spcBef>
        <a:spcAft>
          <a:spcPct val="0"/>
        </a:spcAft>
        <a:buClr>
          <a:schemeClr val="tx1"/>
        </a:buClr>
        <a:buBlip>
          <a:blip r:embed="rId17"/>
        </a:buBlip>
        <a:defRPr>
          <a:solidFill>
            <a:schemeClr val="tx1"/>
          </a:solidFill>
          <a:latin typeface="+mn-lt"/>
        </a:defRPr>
      </a:lvl5pPr>
      <a:lvl6pPr marL="2514600" indent="-228600" algn="just" rtl="0" fontAlgn="base">
        <a:spcBef>
          <a:spcPct val="20000"/>
        </a:spcBef>
        <a:spcAft>
          <a:spcPct val="0"/>
        </a:spcAft>
        <a:buClr>
          <a:schemeClr val="tx1"/>
        </a:buClr>
        <a:buBlip>
          <a:blip r:embed="rId17"/>
        </a:buBlip>
        <a:defRPr>
          <a:solidFill>
            <a:schemeClr val="tx1"/>
          </a:solidFill>
          <a:latin typeface="+mn-lt"/>
        </a:defRPr>
      </a:lvl6pPr>
      <a:lvl7pPr marL="2971800" indent="-228600" algn="just" rtl="0" fontAlgn="base">
        <a:spcBef>
          <a:spcPct val="20000"/>
        </a:spcBef>
        <a:spcAft>
          <a:spcPct val="0"/>
        </a:spcAft>
        <a:buClr>
          <a:schemeClr val="tx1"/>
        </a:buClr>
        <a:buBlip>
          <a:blip r:embed="rId17"/>
        </a:buBlip>
        <a:defRPr>
          <a:solidFill>
            <a:schemeClr val="tx1"/>
          </a:solidFill>
          <a:latin typeface="+mn-lt"/>
        </a:defRPr>
      </a:lvl7pPr>
      <a:lvl8pPr marL="3429000" indent="-228600" algn="just" rtl="0" fontAlgn="base">
        <a:spcBef>
          <a:spcPct val="20000"/>
        </a:spcBef>
        <a:spcAft>
          <a:spcPct val="0"/>
        </a:spcAft>
        <a:buClr>
          <a:schemeClr val="tx1"/>
        </a:buClr>
        <a:buBlip>
          <a:blip r:embed="rId17"/>
        </a:buBlip>
        <a:defRPr>
          <a:solidFill>
            <a:schemeClr val="tx1"/>
          </a:solidFill>
          <a:latin typeface="+mn-lt"/>
        </a:defRPr>
      </a:lvl8pPr>
      <a:lvl9pPr marL="3886200" indent="-228600" algn="just" rtl="0" fontAlgn="base">
        <a:spcBef>
          <a:spcPct val="20000"/>
        </a:spcBef>
        <a:spcAft>
          <a:spcPct val="0"/>
        </a:spcAft>
        <a:buClr>
          <a:schemeClr val="tx1"/>
        </a:buClr>
        <a:buBlip>
          <a:blip r:embed="rId17"/>
        </a:buBlip>
        <a:defRPr>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solidFill>
                  <a:srgbClr val="A6B727"/>
                </a:solidFill>
              </a:rPr>
              <a:pPr/>
              <a:t>11/14/2014</a:t>
            </a:fld>
            <a:endParaRPr lang="en-US" dirty="0">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solidFill>
                  <a:srgbClr val="A6B727"/>
                </a:solidFill>
              </a:rPr>
              <a:pPr/>
              <a:t>‹Nº›</a:t>
            </a:fld>
            <a:endParaRPr lang="en-US" dirty="0">
              <a:solidFill>
                <a:srgbClr val="A6B727"/>
              </a:solidFill>
            </a:endParaRPr>
          </a:p>
        </p:txBody>
      </p:sp>
    </p:spTree>
    <p:extLst>
      <p:ext uri="{BB962C8B-B14F-4D97-AF65-F5344CB8AC3E}">
        <p14:creationId xmlns:p14="http://schemas.microsoft.com/office/powerpoint/2010/main" val="12299458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http://www.anuies.mx/servicios/d_estrategicos/libros/lib42/figura1.gif"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10.w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7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47.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image" Target="../media/image18.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7.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7.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7.xml"/><Relationship Id="rId1" Type="http://schemas.openxmlformats.org/officeDocument/2006/relationships/vmlDrawing" Target="../drawings/vmlDrawing9.vml"/><Relationship Id="rId4" Type="http://schemas.openxmlformats.org/officeDocument/2006/relationships/image" Target="../media/image2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7.xml"/><Relationship Id="rId1" Type="http://schemas.openxmlformats.org/officeDocument/2006/relationships/vmlDrawing" Target="../drawings/vmlDrawing10.vml"/><Relationship Id="rId4" Type="http://schemas.openxmlformats.org/officeDocument/2006/relationships/image" Target="../media/image2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7.xml"/><Relationship Id="rId1" Type="http://schemas.openxmlformats.org/officeDocument/2006/relationships/vmlDrawing" Target="../drawings/vmlDrawing11.vml"/><Relationship Id="rId4" Type="http://schemas.openxmlformats.org/officeDocument/2006/relationships/image" Target="../media/image30.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7.xml"/><Relationship Id="rId1" Type="http://schemas.openxmlformats.org/officeDocument/2006/relationships/vmlDrawing" Target="../drawings/vmlDrawing12.vml"/><Relationship Id="rId4" Type="http://schemas.openxmlformats.org/officeDocument/2006/relationships/image" Target="../media/image31.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7.xml"/><Relationship Id="rId1" Type="http://schemas.openxmlformats.org/officeDocument/2006/relationships/vmlDrawing" Target="../drawings/vmlDrawing13.vml"/><Relationship Id="rId4" Type="http://schemas.openxmlformats.org/officeDocument/2006/relationships/image" Target="../media/image32.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7.xml"/><Relationship Id="rId1" Type="http://schemas.openxmlformats.org/officeDocument/2006/relationships/vmlDrawing" Target="../drawings/vmlDrawing14.vml"/><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7.xml"/><Relationship Id="rId1" Type="http://schemas.openxmlformats.org/officeDocument/2006/relationships/vmlDrawing" Target="../drawings/vmlDrawing15.vml"/><Relationship Id="rId4" Type="http://schemas.openxmlformats.org/officeDocument/2006/relationships/image" Target="../media/image34.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7.xml"/><Relationship Id="rId1" Type="http://schemas.openxmlformats.org/officeDocument/2006/relationships/vmlDrawing" Target="../drawings/vmlDrawing16.vml"/><Relationship Id="rId4" Type="http://schemas.openxmlformats.org/officeDocument/2006/relationships/image" Target="../media/image35.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7.xml"/><Relationship Id="rId1" Type="http://schemas.openxmlformats.org/officeDocument/2006/relationships/vmlDrawing" Target="../drawings/vmlDrawing17.vml"/><Relationship Id="rId4" Type="http://schemas.openxmlformats.org/officeDocument/2006/relationships/image" Target="../media/image36.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2290" y="916881"/>
            <a:ext cx="9966960" cy="2926080"/>
          </a:xfrm>
        </p:spPr>
        <p:txBody>
          <a:bodyPr>
            <a:normAutofit fontScale="90000"/>
          </a:bodyPr>
          <a:lstStyle/>
          <a:p>
            <a:r>
              <a:rPr lang="es-MX" dirty="0"/>
              <a:t>Sesión no. </a:t>
            </a:r>
            <a:r>
              <a:rPr lang="es-MX" dirty="0" smtClean="0"/>
              <a:t>15</a:t>
            </a:r>
            <a:br>
              <a:rPr lang="es-MX" dirty="0" smtClean="0"/>
            </a:br>
            <a:r>
              <a:rPr lang="es-MX" dirty="0"/>
              <a:t/>
            </a:r>
            <a:br>
              <a:rPr lang="es-MX" dirty="0"/>
            </a:br>
            <a:r>
              <a:rPr lang="es-MX" dirty="0" smtClean="0"/>
              <a:t>Políticas </a:t>
            </a:r>
            <a:r>
              <a:rPr lang="es-MX" dirty="0"/>
              <a:t>de bienestar estudiantil</a:t>
            </a:r>
          </a:p>
        </p:txBody>
      </p:sp>
      <p:sp>
        <p:nvSpPr>
          <p:cNvPr id="3" name="Subtítulo 2"/>
          <p:cNvSpPr>
            <a:spLocks noGrp="1"/>
          </p:cNvSpPr>
          <p:nvPr>
            <p:ph type="subTitle" idx="1"/>
          </p:nvPr>
        </p:nvSpPr>
        <p:spPr>
          <a:xfrm>
            <a:off x="1709530" y="4075697"/>
            <a:ext cx="8767860" cy="1388165"/>
          </a:xfrm>
        </p:spPr>
        <p:txBody>
          <a:bodyPr>
            <a:normAutofit fontScale="25000" lnSpcReduction="20000"/>
          </a:bodyPr>
          <a:lstStyle/>
          <a:p>
            <a:endParaRPr lang="es-MX" sz="4400" b="1" dirty="0" smtClean="0"/>
          </a:p>
          <a:p>
            <a:r>
              <a:rPr lang="es-MX" sz="19200" b="1" dirty="0" smtClean="0"/>
              <a:t>Jorge Martínez Stack</a:t>
            </a:r>
          </a:p>
          <a:p>
            <a:endParaRPr lang="es-MX" sz="12300" b="1" dirty="0" smtClean="0"/>
          </a:p>
          <a:p>
            <a:pPr algn="r"/>
            <a:r>
              <a:rPr lang="es-MX" sz="11200" b="1" dirty="0" smtClean="0"/>
              <a:t>Noviembre  de 2014</a:t>
            </a:r>
            <a:endParaRPr lang="es-MX" sz="11200" b="1" dirty="0"/>
          </a:p>
        </p:txBody>
      </p:sp>
    </p:spTree>
    <p:extLst>
      <p:ext uri="{BB962C8B-B14F-4D97-AF65-F5344CB8AC3E}">
        <p14:creationId xmlns:p14="http://schemas.microsoft.com/office/powerpoint/2010/main" val="5188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85179" y="333137"/>
            <a:ext cx="10483912" cy="5970865"/>
          </a:xfrm>
          <a:prstGeom prst="rect">
            <a:avLst/>
          </a:prstGeom>
        </p:spPr>
        <p:txBody>
          <a:bodyPr wrap="square">
            <a:spAutoFit/>
          </a:bodyPr>
          <a:lstStyle/>
          <a:p>
            <a:pPr lvl="1"/>
            <a:endParaRPr lang="es-MX" sz="2600" b="1" dirty="0">
              <a:solidFill>
                <a:schemeClr val="bg1"/>
              </a:solidFill>
            </a:endParaRPr>
          </a:p>
          <a:p>
            <a:pPr marL="914400" lvl="1" indent="-457200">
              <a:buFont typeface="Wingdings" panose="05000000000000000000" pitchFamily="2" charset="2"/>
              <a:buChar char="v"/>
            </a:pPr>
            <a:r>
              <a:rPr lang="es-MX" sz="2800" b="1" dirty="0" smtClean="0">
                <a:solidFill>
                  <a:schemeClr val="bg1"/>
                </a:solidFill>
              </a:rPr>
              <a:t>Las </a:t>
            </a:r>
            <a:r>
              <a:rPr lang="es-MX" sz="2800" b="1" dirty="0">
                <a:solidFill>
                  <a:schemeClr val="bg1"/>
                </a:solidFill>
              </a:rPr>
              <a:t>diferentes acciones del Estado se llevan a cabo a través de un conjunto de organizaciones </a:t>
            </a:r>
            <a:r>
              <a:rPr lang="es-MX" sz="2800" b="1" dirty="0" smtClean="0">
                <a:solidFill>
                  <a:schemeClr val="bg1"/>
                </a:solidFill>
              </a:rPr>
              <a:t>públicas que </a:t>
            </a:r>
            <a:r>
              <a:rPr lang="es-MX" sz="2800" b="1" dirty="0">
                <a:solidFill>
                  <a:schemeClr val="bg1"/>
                </a:solidFill>
              </a:rPr>
              <a:t>conforman </a:t>
            </a:r>
            <a:r>
              <a:rPr lang="es-MX" sz="2800" b="1" i="1" u="sng" dirty="0">
                <a:solidFill>
                  <a:schemeClr val="bg1"/>
                </a:solidFill>
              </a:rPr>
              <a:t>su aparato institucional</a:t>
            </a:r>
            <a:r>
              <a:rPr lang="es-MX" sz="2800" b="1" dirty="0" smtClean="0">
                <a:solidFill>
                  <a:schemeClr val="bg1"/>
                </a:solidFill>
              </a:rPr>
              <a:t>.</a:t>
            </a:r>
          </a:p>
          <a:p>
            <a:pPr marL="914400" lvl="1" indent="-457200">
              <a:buFont typeface="Wingdings" panose="05000000000000000000" pitchFamily="2" charset="2"/>
              <a:buChar char="v"/>
            </a:pPr>
            <a:endParaRPr lang="es-MX" sz="1000" b="1" dirty="0">
              <a:solidFill>
                <a:schemeClr val="bg1"/>
              </a:solidFill>
            </a:endParaRPr>
          </a:p>
          <a:p>
            <a:pPr marL="914400" lvl="1" indent="-457200">
              <a:buFont typeface="Wingdings" panose="05000000000000000000" pitchFamily="2" charset="2"/>
              <a:buChar char="v"/>
            </a:pPr>
            <a:r>
              <a:rPr lang="es-MX" sz="2800" b="1" dirty="0" smtClean="0">
                <a:solidFill>
                  <a:schemeClr val="bg1"/>
                </a:solidFill>
              </a:rPr>
              <a:t>En </a:t>
            </a:r>
            <a:r>
              <a:rPr lang="es-MX" sz="2800" b="1" dirty="0">
                <a:solidFill>
                  <a:schemeClr val="bg1"/>
                </a:solidFill>
              </a:rPr>
              <a:t>cada sociedad se establecen los mecanismos de acceso al poder del Estado por parte del </a:t>
            </a:r>
            <a:r>
              <a:rPr lang="es-MX" sz="2800" b="1" dirty="0" smtClean="0">
                <a:solidFill>
                  <a:schemeClr val="bg1"/>
                </a:solidFill>
              </a:rPr>
              <a:t>resto de </a:t>
            </a:r>
            <a:r>
              <a:rPr lang="es-MX" sz="2800" b="1" dirty="0">
                <a:solidFill>
                  <a:schemeClr val="bg1"/>
                </a:solidFill>
              </a:rPr>
              <a:t>los miembros de la comunidad, quedando así definido el </a:t>
            </a:r>
            <a:r>
              <a:rPr lang="es-MX" sz="2800" b="1" i="1" u="sng" dirty="0">
                <a:solidFill>
                  <a:schemeClr val="bg1"/>
                </a:solidFill>
              </a:rPr>
              <a:t>tipo de régimen político </a:t>
            </a:r>
            <a:r>
              <a:rPr lang="es-MX" sz="2800" b="1" dirty="0">
                <a:solidFill>
                  <a:schemeClr val="bg1"/>
                </a:solidFill>
              </a:rPr>
              <a:t>que </a:t>
            </a:r>
            <a:r>
              <a:rPr lang="es-MX" sz="2800" b="1" dirty="0" smtClean="0">
                <a:solidFill>
                  <a:schemeClr val="bg1"/>
                </a:solidFill>
              </a:rPr>
              <a:t>adoptará ese </a:t>
            </a:r>
            <a:r>
              <a:rPr lang="es-MX" sz="2800" b="1" dirty="0">
                <a:solidFill>
                  <a:schemeClr val="bg1"/>
                </a:solidFill>
              </a:rPr>
              <a:t>Estado </a:t>
            </a:r>
            <a:r>
              <a:rPr lang="es-MX" sz="2800" b="1" dirty="0" smtClean="0">
                <a:solidFill>
                  <a:schemeClr val="bg1"/>
                </a:solidFill>
              </a:rPr>
              <a:t>(por ejemplo: absolutista</a:t>
            </a:r>
            <a:r>
              <a:rPr lang="es-MX" sz="2800" b="1" dirty="0">
                <a:solidFill>
                  <a:schemeClr val="bg1"/>
                </a:solidFill>
              </a:rPr>
              <a:t>, democrático, </a:t>
            </a:r>
            <a:r>
              <a:rPr lang="es-MX" sz="2800" b="1" dirty="0" smtClean="0">
                <a:solidFill>
                  <a:schemeClr val="bg1"/>
                </a:solidFill>
              </a:rPr>
              <a:t>dictatorial).</a:t>
            </a:r>
          </a:p>
          <a:p>
            <a:pPr marL="914400" lvl="1" indent="-457200">
              <a:buFont typeface="Wingdings" panose="05000000000000000000" pitchFamily="2" charset="2"/>
              <a:buChar char="v"/>
            </a:pPr>
            <a:endParaRPr lang="es-MX" sz="1000" b="1" dirty="0">
              <a:solidFill>
                <a:schemeClr val="bg1"/>
              </a:solidFill>
            </a:endParaRPr>
          </a:p>
          <a:p>
            <a:pPr marL="914400" lvl="1" indent="-457200">
              <a:buFont typeface="Wingdings" panose="05000000000000000000" pitchFamily="2" charset="2"/>
              <a:buChar char="v"/>
            </a:pPr>
            <a:r>
              <a:rPr lang="es-MX" sz="2800" b="1" dirty="0">
                <a:solidFill>
                  <a:schemeClr val="bg1"/>
                </a:solidFill>
              </a:rPr>
              <a:t> El Estado contribuye a crear entre los miembros de la sociedad un </a:t>
            </a:r>
            <a:r>
              <a:rPr lang="es-MX" sz="2800" b="1" i="1" u="sng" dirty="0">
                <a:solidFill>
                  <a:schemeClr val="bg1"/>
                </a:solidFill>
              </a:rPr>
              <a:t>sentimiento </a:t>
            </a:r>
            <a:r>
              <a:rPr lang="es-MX" sz="2800" b="1" i="1" u="sng" dirty="0" smtClean="0">
                <a:solidFill>
                  <a:schemeClr val="bg1"/>
                </a:solidFill>
              </a:rPr>
              <a:t>colectivo de </a:t>
            </a:r>
            <a:r>
              <a:rPr lang="es-MX" sz="2800" b="1" i="1" u="sng" dirty="0">
                <a:solidFill>
                  <a:schemeClr val="bg1"/>
                </a:solidFill>
              </a:rPr>
              <a:t>pertenencia </a:t>
            </a:r>
            <a:r>
              <a:rPr lang="es-MX" sz="2800" b="1" dirty="0">
                <a:solidFill>
                  <a:schemeClr val="bg1"/>
                </a:solidFill>
              </a:rPr>
              <a:t>a un pasado y </a:t>
            </a:r>
            <a:r>
              <a:rPr lang="es-MX" sz="2800" b="1" dirty="0" smtClean="0">
                <a:solidFill>
                  <a:schemeClr val="bg1"/>
                </a:solidFill>
              </a:rPr>
              <a:t>a un destino comunes mediante una </a:t>
            </a:r>
            <a:r>
              <a:rPr lang="es-MX" sz="2800" b="1" dirty="0">
                <a:solidFill>
                  <a:schemeClr val="bg1"/>
                </a:solidFill>
              </a:rPr>
              <a:t>lengua, una </a:t>
            </a:r>
            <a:r>
              <a:rPr lang="es-MX" sz="2800" b="1" dirty="0" smtClean="0">
                <a:solidFill>
                  <a:schemeClr val="bg1"/>
                </a:solidFill>
              </a:rPr>
              <a:t>historia, símbolos</a:t>
            </a:r>
            <a:r>
              <a:rPr lang="es-MX" sz="2800" b="1" dirty="0">
                <a:solidFill>
                  <a:schemeClr val="bg1"/>
                </a:solidFill>
              </a:rPr>
              <a:t>, </a:t>
            </a:r>
            <a:r>
              <a:rPr lang="es-MX" sz="2800" b="1" dirty="0" smtClean="0">
                <a:solidFill>
                  <a:schemeClr val="bg1"/>
                </a:solidFill>
              </a:rPr>
              <a:t>costumbres, tradiciones</a:t>
            </a:r>
            <a:r>
              <a:rPr lang="es-MX" sz="2800" b="1" dirty="0">
                <a:solidFill>
                  <a:schemeClr val="bg1"/>
                </a:solidFill>
              </a:rPr>
              <a:t>.</a:t>
            </a:r>
          </a:p>
        </p:txBody>
      </p:sp>
    </p:spTree>
    <p:extLst>
      <p:ext uri="{BB962C8B-B14F-4D97-AF65-F5344CB8AC3E}">
        <p14:creationId xmlns:p14="http://schemas.microsoft.com/office/powerpoint/2010/main" val="27015789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4078819" y="188914"/>
            <a:ext cx="7681383" cy="5016758"/>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just" defTabSz="914400" fontAlgn="base">
              <a:spcBef>
                <a:spcPct val="0"/>
              </a:spcBef>
              <a:spcAft>
                <a:spcPct val="0"/>
              </a:spcAft>
            </a:pPr>
            <a:r>
              <a:rPr lang="es-MX" altLang="es-MX" sz="2000" b="1" smtClean="0">
                <a:solidFill>
                  <a:srgbClr val="FFFFFF"/>
                </a:solidFill>
              </a:rPr>
              <a:t>ANUIES define a la tutoría como  un proceso de “acompañamiento” durante la formación de estudiantes, que se concreta a través de la atención individual o de grupos reducidos.</a:t>
            </a:r>
          </a:p>
          <a:p>
            <a:pPr algn="just" defTabSz="914400" fontAlgn="base">
              <a:spcBef>
                <a:spcPct val="0"/>
              </a:spcBef>
              <a:spcAft>
                <a:spcPct val="0"/>
              </a:spcAft>
            </a:pPr>
            <a:endParaRPr lang="es-MX" altLang="es-MX" sz="2000" b="1" smtClean="0">
              <a:solidFill>
                <a:srgbClr val="FFFFFF"/>
              </a:solidFill>
            </a:endParaRPr>
          </a:p>
          <a:p>
            <a:pPr algn="just" defTabSz="914400" fontAlgn="base">
              <a:spcBef>
                <a:spcPct val="0"/>
              </a:spcBef>
              <a:spcAft>
                <a:spcPct val="0"/>
              </a:spcAft>
            </a:pPr>
            <a:r>
              <a:rPr lang="es-MX" altLang="es-MX" sz="2000" b="1" smtClean="0">
                <a:solidFill>
                  <a:srgbClr val="FFFFFF"/>
                </a:solidFill>
              </a:rPr>
              <a:t>Con la acción tutorial se busca orientar y dar seguimiento al desarrollo de los estudiantes y, al mismo tiempo, apoyarlos en los aspectos cognitivos y afectivos del aprendizaje, buscando fomentar su capacidad crítica y creadora y perfeccionar su evolución social y personal. </a:t>
            </a:r>
          </a:p>
          <a:p>
            <a:pPr algn="just" defTabSz="914400" fontAlgn="base">
              <a:spcBef>
                <a:spcPct val="0"/>
              </a:spcBef>
              <a:spcAft>
                <a:spcPct val="0"/>
              </a:spcAft>
            </a:pPr>
            <a:endParaRPr lang="es-MX" altLang="es-MX" sz="2000" b="1" smtClean="0">
              <a:solidFill>
                <a:srgbClr val="FFFFFF"/>
              </a:solidFill>
            </a:endParaRPr>
          </a:p>
          <a:p>
            <a:pPr algn="just" defTabSz="914400" fontAlgn="base">
              <a:spcBef>
                <a:spcPct val="0"/>
              </a:spcBef>
              <a:spcAft>
                <a:spcPct val="0"/>
              </a:spcAft>
            </a:pPr>
            <a:r>
              <a:rPr lang="es-ES" altLang="es-MX" sz="2000" b="1" smtClean="0">
                <a:solidFill>
                  <a:srgbClr val="FFFFFF"/>
                </a:solidFill>
              </a:rPr>
              <a:t>En este sentido, la tutoría es concebida como un instrumento para apoyar al estudiante en su tránsito por la institución (es decir, ayudarle a sortear los posibles obstáculos que pudiera enfrentar) y alcanzar, así, los objetivos individuales e institucionales.</a:t>
            </a:r>
            <a:endParaRPr lang="es-MX" altLang="es-MX" sz="2000" b="1" smtClean="0">
              <a:solidFill>
                <a:srgbClr val="FFFFFF"/>
              </a:solidFill>
            </a:endParaRPr>
          </a:p>
        </p:txBody>
      </p:sp>
      <p:sp>
        <p:nvSpPr>
          <p:cNvPr id="189443" name="Text Box 3"/>
          <p:cNvSpPr txBox="1">
            <a:spLocks noChangeArrowheads="1"/>
          </p:cNvSpPr>
          <p:nvPr/>
        </p:nvSpPr>
        <p:spPr bwMode="auto">
          <a:xfrm>
            <a:off x="239184" y="2420938"/>
            <a:ext cx="3361267" cy="781752"/>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smtClean="0">
                <a:solidFill>
                  <a:srgbClr val="FFFFFF"/>
                </a:solidFill>
              </a:rPr>
              <a:t>Tutoría y Servicios Estudiantiles</a:t>
            </a:r>
          </a:p>
        </p:txBody>
      </p:sp>
    </p:spTree>
    <p:extLst>
      <p:ext uri="{BB962C8B-B14F-4D97-AF65-F5344CB8AC3E}">
        <p14:creationId xmlns:p14="http://schemas.microsoft.com/office/powerpoint/2010/main" val="17569841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No se puede mostrar la imagen “http://www.anuies.mx/servicios/d_estrategicos/libros/lib42/figura1.gif” porque contiene errores."/>
          <p:cNvPicPr>
            <a:picLocks noGrp="1" noChangeAspect="1" noChangeArrowheads="1"/>
          </p:cNvPicPr>
          <p:nvPr>
            <p:ph/>
          </p:nvPr>
        </p:nvPicPr>
        <p:blipFill>
          <a:blip r:embed="rId3" r:link="rId4">
            <a:extLst>
              <a:ext uri="{28A0092B-C50C-407E-A947-70E740481C1C}">
                <a14:useLocalDpi xmlns:a14="http://schemas.microsoft.com/office/drawing/2010/main" val="0"/>
              </a:ext>
            </a:extLst>
          </a:blip>
          <a:srcRect/>
          <a:stretch>
            <a:fillRect/>
          </a:stretch>
        </p:blipFill>
        <p:spPr bwMode="auto">
          <a:xfrm>
            <a:off x="912284" y="1173163"/>
            <a:ext cx="10464800" cy="55689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6" name="Text Box 4"/>
          <p:cNvSpPr txBox="1">
            <a:spLocks noChangeArrowheads="1"/>
          </p:cNvSpPr>
          <p:nvPr/>
        </p:nvSpPr>
        <p:spPr bwMode="auto">
          <a:xfrm>
            <a:off x="1678517" y="333377"/>
            <a:ext cx="9025467" cy="437043"/>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smtClean="0">
                <a:solidFill>
                  <a:srgbClr val="FFFFFF"/>
                </a:solidFill>
              </a:rPr>
              <a:t>El Enfoque Tradicional de la Tutoría</a:t>
            </a:r>
          </a:p>
        </p:txBody>
      </p:sp>
    </p:spTree>
    <p:extLst>
      <p:ext uri="{BB962C8B-B14F-4D97-AF65-F5344CB8AC3E}">
        <p14:creationId xmlns:p14="http://schemas.microsoft.com/office/powerpoint/2010/main" val="31328488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Text Box 4"/>
          <p:cNvSpPr txBox="1">
            <a:spLocks noChangeArrowheads="1"/>
          </p:cNvSpPr>
          <p:nvPr/>
        </p:nvSpPr>
        <p:spPr bwMode="auto">
          <a:xfrm>
            <a:off x="239186" y="404814"/>
            <a:ext cx="7776633" cy="5062924"/>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85000"/>
              </a:lnSpc>
              <a:spcBef>
                <a:spcPct val="0"/>
              </a:spcBef>
              <a:spcAft>
                <a:spcPct val="0"/>
              </a:spcAft>
            </a:pPr>
            <a:r>
              <a:rPr lang="es-MX" altLang="es-MX" sz="2000" b="1" smtClean="0">
                <a:solidFill>
                  <a:srgbClr val="FFFFFF"/>
                </a:solidFill>
              </a:rPr>
              <a:t>El eje central de todas las acciones institucionales debe ser el propio estudiante. </a:t>
            </a:r>
          </a:p>
          <a:p>
            <a:pPr defTabSz="914400" fontAlgn="base">
              <a:lnSpc>
                <a:spcPct val="85000"/>
              </a:lnSpc>
              <a:spcBef>
                <a:spcPct val="0"/>
              </a:spcBef>
              <a:spcAft>
                <a:spcPct val="0"/>
              </a:spcAft>
            </a:pPr>
            <a:endParaRPr lang="es-MX" altLang="es-MX" sz="2000" b="1" smtClean="0">
              <a:solidFill>
                <a:srgbClr val="FFFFFF"/>
              </a:solidFill>
            </a:endParaRPr>
          </a:p>
          <a:p>
            <a:pPr defTabSz="914400" fontAlgn="base">
              <a:lnSpc>
                <a:spcPct val="85000"/>
              </a:lnSpc>
              <a:spcBef>
                <a:spcPct val="0"/>
              </a:spcBef>
              <a:spcAft>
                <a:spcPct val="0"/>
              </a:spcAft>
            </a:pPr>
            <a:r>
              <a:rPr lang="es-MX" altLang="es-MX" sz="2000" b="1" smtClean="0">
                <a:solidFill>
                  <a:srgbClr val="FFFFFF"/>
                </a:solidFill>
              </a:rPr>
              <a:t>La IET en sus prácticas de mejoramiento busca que sus estudiantes egresen con éxito, cumpliendo satisfactoriamente con los objetivos de su formación profesional e integral, sin rezagos y sin abandonos. </a:t>
            </a:r>
          </a:p>
          <a:p>
            <a:pPr defTabSz="914400" fontAlgn="base">
              <a:lnSpc>
                <a:spcPct val="85000"/>
              </a:lnSpc>
              <a:spcBef>
                <a:spcPct val="0"/>
              </a:spcBef>
              <a:spcAft>
                <a:spcPct val="0"/>
              </a:spcAft>
            </a:pPr>
            <a:endParaRPr lang="es-MX" altLang="es-MX" sz="2000" b="1" smtClean="0">
              <a:solidFill>
                <a:srgbClr val="FFFFFF"/>
              </a:solidFill>
            </a:endParaRPr>
          </a:p>
          <a:p>
            <a:pPr defTabSz="914400" fontAlgn="base">
              <a:lnSpc>
                <a:spcPct val="85000"/>
              </a:lnSpc>
              <a:spcBef>
                <a:spcPct val="0"/>
              </a:spcBef>
              <a:spcAft>
                <a:spcPct val="0"/>
              </a:spcAft>
            </a:pPr>
            <a:r>
              <a:rPr lang="es-MX" altLang="es-MX" sz="2000" b="1" smtClean="0">
                <a:solidFill>
                  <a:srgbClr val="FFFFFF"/>
                </a:solidFill>
              </a:rPr>
              <a:t>Esta es la la razón de ser de los servicios estudiantiles: ayudar al egreso exitoso y a disminuir el rezago y la deserción.</a:t>
            </a:r>
          </a:p>
          <a:p>
            <a:pPr defTabSz="914400" fontAlgn="base">
              <a:lnSpc>
                <a:spcPct val="85000"/>
              </a:lnSpc>
              <a:spcBef>
                <a:spcPct val="0"/>
              </a:spcBef>
              <a:spcAft>
                <a:spcPct val="0"/>
              </a:spcAft>
            </a:pPr>
            <a:r>
              <a:rPr lang="es-MX" altLang="es-MX" sz="2000" b="1" smtClean="0">
                <a:solidFill>
                  <a:srgbClr val="FFFFFF"/>
                </a:solidFill>
              </a:rPr>
              <a:t> </a:t>
            </a:r>
          </a:p>
          <a:p>
            <a:pPr defTabSz="914400" fontAlgn="base">
              <a:lnSpc>
                <a:spcPct val="85000"/>
              </a:lnSpc>
              <a:spcBef>
                <a:spcPct val="0"/>
              </a:spcBef>
              <a:spcAft>
                <a:spcPct val="0"/>
              </a:spcAft>
            </a:pPr>
            <a:r>
              <a:rPr lang="es-MX" altLang="es-MX" sz="2000" b="1" smtClean="0">
                <a:solidFill>
                  <a:srgbClr val="FFFFFF"/>
                </a:solidFill>
              </a:rPr>
              <a:t>Vemos en la función de la tutoría una forma de lograr que los servicios estudiantiles tengan un mejor impacto y alcancen de manera eficaz los objetivos por los que fueron creados.</a:t>
            </a:r>
          </a:p>
          <a:p>
            <a:pPr defTabSz="914400" fontAlgn="base">
              <a:lnSpc>
                <a:spcPct val="85000"/>
              </a:lnSpc>
              <a:spcBef>
                <a:spcPct val="0"/>
              </a:spcBef>
              <a:spcAft>
                <a:spcPct val="0"/>
              </a:spcAft>
            </a:pPr>
            <a:endParaRPr lang="es-MX" altLang="es-MX" sz="2000" b="1" smtClean="0">
              <a:solidFill>
                <a:srgbClr val="FFFFFF"/>
              </a:solidFill>
            </a:endParaRPr>
          </a:p>
          <a:p>
            <a:pPr defTabSz="914400" fontAlgn="base">
              <a:lnSpc>
                <a:spcPct val="85000"/>
              </a:lnSpc>
              <a:spcBef>
                <a:spcPct val="0"/>
              </a:spcBef>
              <a:spcAft>
                <a:spcPct val="0"/>
              </a:spcAft>
            </a:pPr>
            <a:r>
              <a:rPr lang="es-MX" altLang="es-MX" sz="2000" b="1" smtClean="0">
                <a:solidFill>
                  <a:srgbClr val="FFFFFF"/>
                </a:solidFill>
              </a:rPr>
              <a:t>Los servicios estudiantiles buscan colaborar para la mejor formación de los estudiantes y no pueden supeditarse a las necesidades de los programas de tutorías.</a:t>
            </a:r>
            <a:r>
              <a:rPr lang="es-ES" altLang="es-MX" sz="2000" smtClean="0">
                <a:solidFill>
                  <a:srgbClr val="FFFFFF"/>
                </a:solidFill>
                <a:effectLst>
                  <a:outerShdw blurRad="38100" dist="38100" dir="2700000" algn="tl">
                    <a:srgbClr val="000000"/>
                  </a:outerShdw>
                </a:effectLst>
              </a:rPr>
              <a:t> </a:t>
            </a:r>
            <a:endParaRPr lang="es-MX" altLang="es-MX" sz="2000" smtClean="0">
              <a:solidFill>
                <a:srgbClr val="FFFFFF"/>
              </a:solidFill>
              <a:effectLst>
                <a:outerShdw blurRad="38100" dist="38100" dir="2700000" algn="tl">
                  <a:srgbClr val="000000"/>
                </a:outerShdw>
              </a:effectLst>
            </a:endParaRPr>
          </a:p>
        </p:txBody>
      </p:sp>
      <p:pic>
        <p:nvPicPr>
          <p:cNvPr id="1914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84" y="1700213"/>
            <a:ext cx="35306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0233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4" descr="Tut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2" y="333378"/>
            <a:ext cx="10945283"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1" y="1341438"/>
            <a:ext cx="1602316"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972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2446867" y="836614"/>
            <a:ext cx="7391400" cy="4524315"/>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90000"/>
              </a:lnSpc>
              <a:spcBef>
                <a:spcPct val="0"/>
              </a:spcBef>
              <a:spcAft>
                <a:spcPct val="0"/>
              </a:spcAft>
            </a:pPr>
            <a:r>
              <a:rPr lang="es-MX" altLang="es-MX" sz="2000" b="1" smtClean="0">
                <a:solidFill>
                  <a:srgbClr val="FFFFFF"/>
                </a:solidFill>
              </a:rPr>
              <a:t>La tutoría es un servicio estudiantil de mayor o menor importancia que otros, es una interfase entre el estudiante y los  servicios a su disposición.</a:t>
            </a:r>
          </a:p>
          <a:p>
            <a:pPr defTabSz="914400" fontAlgn="base">
              <a:lnSpc>
                <a:spcPct val="90000"/>
              </a:lnSpc>
              <a:spcBef>
                <a:spcPct val="0"/>
              </a:spcBef>
              <a:spcAft>
                <a:spcPct val="0"/>
              </a:spcAft>
            </a:pPr>
            <a:endParaRPr lang="es-MX" altLang="es-MX" sz="2000" b="1" smtClean="0">
              <a:solidFill>
                <a:srgbClr val="FFFFFF"/>
              </a:solidFill>
            </a:endParaRPr>
          </a:p>
          <a:p>
            <a:pPr defTabSz="914400" fontAlgn="base">
              <a:lnSpc>
                <a:spcPct val="90000"/>
              </a:lnSpc>
              <a:spcBef>
                <a:spcPct val="0"/>
              </a:spcBef>
              <a:spcAft>
                <a:spcPct val="0"/>
              </a:spcAft>
            </a:pPr>
            <a:r>
              <a:rPr lang="es-MX" altLang="es-MX" sz="2000" b="1" smtClean="0">
                <a:solidFill>
                  <a:srgbClr val="FFFFFF"/>
                </a:solidFill>
              </a:rPr>
              <a:t>La tutoría adquiere relevancia en tanto responde a las necesidades del estudiante y ayuda al logro de los objetivos institucionales.</a:t>
            </a:r>
          </a:p>
          <a:p>
            <a:pPr defTabSz="914400" fontAlgn="base">
              <a:lnSpc>
                <a:spcPct val="90000"/>
              </a:lnSpc>
              <a:spcBef>
                <a:spcPct val="0"/>
              </a:spcBef>
              <a:spcAft>
                <a:spcPct val="0"/>
              </a:spcAft>
            </a:pPr>
            <a:endParaRPr lang="es-MX" altLang="es-MX" sz="2000" b="1" smtClean="0">
              <a:solidFill>
                <a:srgbClr val="FFFFFF"/>
              </a:solidFill>
            </a:endParaRPr>
          </a:p>
          <a:p>
            <a:pPr defTabSz="914400" fontAlgn="base">
              <a:lnSpc>
                <a:spcPct val="90000"/>
              </a:lnSpc>
              <a:spcBef>
                <a:spcPct val="0"/>
              </a:spcBef>
              <a:spcAft>
                <a:spcPct val="0"/>
              </a:spcAft>
            </a:pPr>
            <a:r>
              <a:rPr lang="es-MX" altLang="es-MX" sz="2000" b="1" smtClean="0">
                <a:solidFill>
                  <a:srgbClr val="FFFFFF"/>
                </a:solidFill>
              </a:rPr>
              <a:t>Quizá la tutoría, “entendida como el acompañamiento y apoyo docente de carácter individual, ofrecido a los estudiantes como una actividad más de su curriculum formativo, puede ser la palanca que sirva para una transformación cualitativa del proceso educativo en el nivel superior”; pero, de igual forma consideramos que esto sólo será posible si se da un mejoramiento de lo que hemos llamado los Servicios Estudiantiles.</a:t>
            </a:r>
          </a:p>
        </p:txBody>
      </p:sp>
      <p:sp>
        <p:nvSpPr>
          <p:cNvPr id="194563" name="Text Box 3"/>
          <p:cNvSpPr txBox="1">
            <a:spLocks noChangeArrowheads="1"/>
          </p:cNvSpPr>
          <p:nvPr/>
        </p:nvSpPr>
        <p:spPr bwMode="auto">
          <a:xfrm>
            <a:off x="2446868" y="111127"/>
            <a:ext cx="7393517" cy="437043"/>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smtClean="0">
                <a:solidFill>
                  <a:srgbClr val="FFFFFF"/>
                </a:solidFill>
              </a:rPr>
              <a:t>La Tutoría: Un Servicio</a:t>
            </a:r>
          </a:p>
        </p:txBody>
      </p:sp>
    </p:spTree>
    <p:extLst>
      <p:ext uri="{BB962C8B-B14F-4D97-AF65-F5344CB8AC3E}">
        <p14:creationId xmlns:p14="http://schemas.microsoft.com/office/powerpoint/2010/main" val="26977092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431800" y="2635252"/>
            <a:ext cx="11328400" cy="2419124"/>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90000"/>
              </a:lnSpc>
              <a:spcBef>
                <a:spcPct val="0"/>
              </a:spcBef>
              <a:spcAft>
                <a:spcPct val="0"/>
              </a:spcAft>
            </a:pPr>
            <a:r>
              <a:rPr lang="es-MX" altLang="es-MX" sz="2800" b="1" smtClean="0">
                <a:solidFill>
                  <a:srgbClr val="FFFFFF"/>
                </a:solidFill>
              </a:rPr>
              <a:t>Tanto o más importante que fortalecer los programas de tutorías, debiera plantearse el fortalecimiento de los servicios estudiantiles de las IET.</a:t>
            </a:r>
          </a:p>
          <a:p>
            <a:pPr defTabSz="914400" fontAlgn="base">
              <a:lnSpc>
                <a:spcPct val="90000"/>
              </a:lnSpc>
              <a:spcBef>
                <a:spcPct val="0"/>
              </a:spcBef>
              <a:spcAft>
                <a:spcPct val="0"/>
              </a:spcAft>
            </a:pPr>
            <a:endParaRPr lang="es-MX" altLang="es-MX" sz="2800" b="1" smtClean="0">
              <a:solidFill>
                <a:srgbClr val="FFFFFF"/>
              </a:solidFill>
            </a:endParaRPr>
          </a:p>
          <a:p>
            <a:pPr defTabSz="914400" fontAlgn="base">
              <a:lnSpc>
                <a:spcPct val="90000"/>
              </a:lnSpc>
              <a:spcBef>
                <a:spcPct val="0"/>
              </a:spcBef>
              <a:spcAft>
                <a:spcPct val="0"/>
              </a:spcAft>
            </a:pPr>
            <a:r>
              <a:rPr lang="es-MX" altLang="es-MX" sz="2800" b="1" smtClean="0">
                <a:solidFill>
                  <a:srgbClr val="FFFFFF"/>
                </a:solidFill>
              </a:rPr>
              <a:t>Debiera abrirse un espacio para su discusión y revaloración dentro del propio funcionamiento de las EIT en nuestro país</a:t>
            </a:r>
            <a:r>
              <a:rPr lang="es-ES" altLang="es-MX" sz="2800" smtClean="0">
                <a:solidFill>
                  <a:srgbClr val="FFFFFF"/>
                </a:solidFill>
                <a:effectLst>
                  <a:outerShdw blurRad="38100" dist="38100" dir="2700000" algn="tl">
                    <a:srgbClr val="000000"/>
                  </a:outerShdw>
                </a:effectLst>
              </a:rPr>
              <a:t> </a:t>
            </a:r>
            <a:endParaRPr lang="es-MX" altLang="es-MX" sz="2800" smtClean="0">
              <a:solidFill>
                <a:srgbClr val="FFFFFF"/>
              </a:solidFill>
              <a:effectLst>
                <a:outerShdw blurRad="38100" dist="38100" dir="2700000" algn="tl">
                  <a:srgbClr val="000000"/>
                </a:outerShdw>
              </a:effectLst>
            </a:endParaRPr>
          </a:p>
        </p:txBody>
      </p:sp>
      <p:sp>
        <p:nvSpPr>
          <p:cNvPr id="196611" name="Text Box 3"/>
          <p:cNvSpPr txBox="1">
            <a:spLocks noChangeArrowheads="1"/>
          </p:cNvSpPr>
          <p:nvPr/>
        </p:nvSpPr>
        <p:spPr bwMode="auto">
          <a:xfrm>
            <a:off x="431800" y="1190627"/>
            <a:ext cx="7393517" cy="437043"/>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dirty="0" smtClean="0">
                <a:solidFill>
                  <a:srgbClr val="FFFFFF"/>
                </a:solidFill>
              </a:rPr>
              <a:t>Una </a:t>
            </a:r>
            <a:r>
              <a:rPr lang="es-MX" altLang="es-MX" sz="2800" b="1" dirty="0" smtClean="0">
                <a:solidFill>
                  <a:srgbClr val="FFFFFF"/>
                </a:solidFill>
              </a:rPr>
              <a:t>posible conclusión</a:t>
            </a:r>
            <a:endParaRPr lang="es-MX" altLang="es-MX" sz="2800" b="1" dirty="0" smtClean="0">
              <a:solidFill>
                <a:srgbClr val="FFFFFF"/>
              </a:solidFill>
            </a:endParaRPr>
          </a:p>
        </p:txBody>
      </p:sp>
      <p:pic>
        <p:nvPicPr>
          <p:cNvPr id="196612" name="Picture 4" descr="eyethroughwhole"/>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9882720" y="868366"/>
            <a:ext cx="1782233" cy="1336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2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2290" y="916881"/>
            <a:ext cx="9966960" cy="2926080"/>
          </a:xfrm>
        </p:spPr>
        <p:txBody>
          <a:bodyPr>
            <a:normAutofit fontScale="90000"/>
          </a:bodyPr>
          <a:lstStyle/>
          <a:p>
            <a:r>
              <a:rPr lang="es-MX" dirty="0"/>
              <a:t>Sesión no. </a:t>
            </a:r>
            <a:r>
              <a:rPr lang="es-MX" dirty="0" smtClean="0"/>
              <a:t>15</a:t>
            </a:r>
            <a:br>
              <a:rPr lang="es-MX" dirty="0" smtClean="0"/>
            </a:br>
            <a:r>
              <a:rPr lang="es-MX" dirty="0"/>
              <a:t/>
            </a:r>
            <a:br>
              <a:rPr lang="es-MX" dirty="0"/>
            </a:br>
            <a:r>
              <a:rPr lang="es-MX" dirty="0" smtClean="0"/>
              <a:t>Políticas </a:t>
            </a:r>
            <a:r>
              <a:rPr lang="es-MX" dirty="0"/>
              <a:t>de bienestar estudiantil</a:t>
            </a:r>
          </a:p>
        </p:txBody>
      </p:sp>
      <p:sp>
        <p:nvSpPr>
          <p:cNvPr id="3" name="Subtítulo 2"/>
          <p:cNvSpPr>
            <a:spLocks noGrp="1"/>
          </p:cNvSpPr>
          <p:nvPr>
            <p:ph type="subTitle" idx="1"/>
          </p:nvPr>
        </p:nvSpPr>
        <p:spPr>
          <a:xfrm>
            <a:off x="1709530" y="4075697"/>
            <a:ext cx="8767860" cy="1388165"/>
          </a:xfrm>
        </p:spPr>
        <p:txBody>
          <a:bodyPr>
            <a:normAutofit fontScale="25000" lnSpcReduction="20000"/>
          </a:bodyPr>
          <a:lstStyle/>
          <a:p>
            <a:endParaRPr lang="es-MX" sz="4400" b="1" dirty="0" smtClean="0"/>
          </a:p>
          <a:p>
            <a:r>
              <a:rPr lang="es-MX" sz="19200" b="1" dirty="0" smtClean="0"/>
              <a:t>Jorge Martínez Stack</a:t>
            </a:r>
          </a:p>
          <a:p>
            <a:endParaRPr lang="es-MX" sz="12300" b="1" dirty="0" smtClean="0"/>
          </a:p>
          <a:p>
            <a:pPr algn="r"/>
            <a:r>
              <a:rPr lang="es-MX" sz="11200" b="1" dirty="0" smtClean="0"/>
              <a:t>Noviembre  de 2014</a:t>
            </a:r>
            <a:endParaRPr lang="es-MX" sz="11200" b="1" dirty="0"/>
          </a:p>
        </p:txBody>
      </p:sp>
    </p:spTree>
    <p:extLst>
      <p:ext uri="{BB962C8B-B14F-4D97-AF65-F5344CB8AC3E}">
        <p14:creationId xmlns:p14="http://schemas.microsoft.com/office/powerpoint/2010/main" val="134158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8966" y="872743"/>
            <a:ext cx="9943043" cy="923330"/>
          </a:xfrm>
          <a:prstGeom prst="rect">
            <a:avLst/>
          </a:prstGeom>
        </p:spPr>
        <p:txBody>
          <a:bodyPr wrap="none">
            <a:spAutoFit/>
          </a:bodyPr>
          <a:lstStyle/>
          <a:p>
            <a:r>
              <a:rPr lang="es-MX" sz="5400" b="1" dirty="0">
                <a:solidFill>
                  <a:schemeClr val="bg1"/>
                </a:solidFill>
              </a:rPr>
              <a:t>Tres formas históricas del Estado</a:t>
            </a:r>
          </a:p>
        </p:txBody>
      </p:sp>
      <p:sp>
        <p:nvSpPr>
          <p:cNvPr id="18" name="17 Rectángulo"/>
          <p:cNvSpPr/>
          <p:nvPr/>
        </p:nvSpPr>
        <p:spPr>
          <a:xfrm>
            <a:off x="1358966" y="2147582"/>
            <a:ext cx="4389343" cy="830997"/>
          </a:xfrm>
          <a:prstGeom prst="rect">
            <a:avLst/>
          </a:prstGeom>
        </p:spPr>
        <p:txBody>
          <a:bodyPr wrap="none">
            <a:spAutoFit/>
          </a:bodyPr>
          <a:lstStyle/>
          <a:p>
            <a:pPr marL="571500" indent="-571500">
              <a:buFont typeface="Arial" panose="020B0604020202020204" pitchFamily="34" charset="0"/>
              <a:buChar char="•"/>
            </a:pPr>
            <a:r>
              <a:rPr lang="es-MX" sz="4800" b="1" dirty="0">
                <a:solidFill>
                  <a:schemeClr val="bg1"/>
                </a:solidFill>
              </a:rPr>
              <a:t>Estado liberal</a:t>
            </a:r>
          </a:p>
        </p:txBody>
      </p:sp>
      <p:sp>
        <p:nvSpPr>
          <p:cNvPr id="19" name="18 Rectángulo"/>
          <p:cNvSpPr/>
          <p:nvPr/>
        </p:nvSpPr>
        <p:spPr>
          <a:xfrm>
            <a:off x="2993814" y="3515937"/>
            <a:ext cx="5631670" cy="830997"/>
          </a:xfrm>
          <a:prstGeom prst="rect">
            <a:avLst/>
          </a:prstGeom>
        </p:spPr>
        <p:txBody>
          <a:bodyPr wrap="none">
            <a:spAutoFit/>
          </a:bodyPr>
          <a:lstStyle/>
          <a:p>
            <a:pPr marL="571500" indent="-571500">
              <a:buFont typeface="Arial" panose="020B0604020202020204" pitchFamily="34" charset="0"/>
              <a:buChar char="•"/>
            </a:pPr>
            <a:r>
              <a:rPr lang="es-MX" sz="4800" b="1" dirty="0">
                <a:solidFill>
                  <a:schemeClr val="bg1"/>
                </a:solidFill>
              </a:rPr>
              <a:t>Estado benefactor</a:t>
            </a:r>
          </a:p>
        </p:txBody>
      </p:sp>
      <p:sp>
        <p:nvSpPr>
          <p:cNvPr id="20" name="19 Rectángulo"/>
          <p:cNvSpPr/>
          <p:nvPr/>
        </p:nvSpPr>
        <p:spPr>
          <a:xfrm>
            <a:off x="6165036" y="4822828"/>
            <a:ext cx="5388013" cy="830997"/>
          </a:xfrm>
          <a:prstGeom prst="rect">
            <a:avLst/>
          </a:prstGeom>
        </p:spPr>
        <p:txBody>
          <a:bodyPr wrap="none">
            <a:spAutoFit/>
          </a:bodyPr>
          <a:lstStyle/>
          <a:p>
            <a:pPr marL="571500" indent="-571500">
              <a:buFont typeface="Arial" panose="020B0604020202020204" pitchFamily="34" charset="0"/>
              <a:buChar char="•"/>
            </a:pPr>
            <a:r>
              <a:rPr lang="es-MX" sz="4800" b="1" dirty="0">
                <a:solidFill>
                  <a:schemeClr val="bg1"/>
                </a:solidFill>
              </a:rPr>
              <a:t>Estado neoliberal</a:t>
            </a:r>
          </a:p>
        </p:txBody>
      </p:sp>
    </p:spTree>
    <p:extLst>
      <p:ext uri="{BB962C8B-B14F-4D97-AF65-F5344CB8AC3E}">
        <p14:creationId xmlns:p14="http://schemas.microsoft.com/office/powerpoint/2010/main" val="311170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76126" y="901761"/>
            <a:ext cx="10366218" cy="5539978"/>
          </a:xfrm>
          <a:prstGeom prst="rect">
            <a:avLst/>
          </a:prstGeom>
        </p:spPr>
        <p:txBody>
          <a:bodyPr wrap="square">
            <a:spAutoFit/>
          </a:bodyPr>
          <a:lstStyle/>
          <a:p>
            <a:pPr marL="342900" indent="-342900">
              <a:buFont typeface="Arial" panose="020B0604020202020204" pitchFamily="34" charset="0"/>
              <a:buChar char="•"/>
            </a:pPr>
            <a:r>
              <a:rPr lang="es-MX" sz="3600" b="1" dirty="0" smtClean="0">
                <a:solidFill>
                  <a:schemeClr val="bg1"/>
                </a:solidFill>
              </a:rPr>
              <a:t>Nace con </a:t>
            </a:r>
            <a:r>
              <a:rPr lang="es-MX" sz="3600" b="1" dirty="0">
                <a:solidFill>
                  <a:schemeClr val="bg1"/>
                </a:solidFill>
              </a:rPr>
              <a:t>las revoluciones burguesas como </a:t>
            </a:r>
            <a:r>
              <a:rPr lang="es-MX" sz="3600" b="1" dirty="0" smtClean="0">
                <a:solidFill>
                  <a:schemeClr val="bg1"/>
                </a:solidFill>
              </a:rPr>
              <a:t>la forma </a:t>
            </a:r>
            <a:r>
              <a:rPr lang="es-MX" sz="3600" b="1" dirty="0">
                <a:solidFill>
                  <a:schemeClr val="bg1"/>
                </a:solidFill>
              </a:rPr>
              <a:t>política que </a:t>
            </a:r>
            <a:r>
              <a:rPr lang="es-MX" sz="3600" b="1" i="1" u="sng" dirty="0" smtClean="0">
                <a:solidFill>
                  <a:schemeClr val="bg1"/>
                </a:solidFill>
              </a:rPr>
              <a:t>viene a reemplazar al </a:t>
            </a:r>
            <a:r>
              <a:rPr lang="es-MX" sz="3600" b="1" i="1" u="sng" dirty="0">
                <a:solidFill>
                  <a:schemeClr val="bg1"/>
                </a:solidFill>
              </a:rPr>
              <a:t>Estado absolutista. </a:t>
            </a:r>
            <a:endParaRPr lang="es-MX" sz="3600" b="1" i="1" u="sng" dirty="0" smtClean="0">
              <a:solidFill>
                <a:schemeClr val="bg1"/>
              </a:solidFill>
            </a:endParaRPr>
          </a:p>
          <a:p>
            <a:pPr marL="171450" indent="-171450">
              <a:buFont typeface="Arial" panose="020B0604020202020204" pitchFamily="34" charset="0"/>
              <a:buChar char="•"/>
            </a:pPr>
            <a:endParaRPr lang="es-MX" sz="1000" b="1" i="1" u="sng" dirty="0">
              <a:solidFill>
                <a:schemeClr val="bg1"/>
              </a:solidFill>
            </a:endParaRPr>
          </a:p>
          <a:p>
            <a:pPr marL="342900" indent="-342900">
              <a:buFont typeface="Arial" panose="020B0604020202020204" pitchFamily="34" charset="0"/>
              <a:buChar char="•"/>
            </a:pPr>
            <a:r>
              <a:rPr lang="es-MX" sz="3600" b="1" dirty="0" smtClean="0">
                <a:solidFill>
                  <a:schemeClr val="bg1"/>
                </a:solidFill>
              </a:rPr>
              <a:t>Se corresponde históricamente </a:t>
            </a:r>
            <a:r>
              <a:rPr lang="es-MX" sz="3600" b="1" dirty="0">
                <a:solidFill>
                  <a:schemeClr val="bg1"/>
                </a:solidFill>
              </a:rPr>
              <a:t>con el período del </a:t>
            </a:r>
            <a:r>
              <a:rPr lang="es-MX" sz="3600" b="1" i="1" u="sng" dirty="0">
                <a:solidFill>
                  <a:schemeClr val="bg1"/>
                </a:solidFill>
              </a:rPr>
              <a:t>capitalismo liberal o de </a:t>
            </a:r>
            <a:r>
              <a:rPr lang="es-MX" sz="3600" b="1" i="1" u="sng" dirty="0" smtClean="0">
                <a:solidFill>
                  <a:schemeClr val="bg1"/>
                </a:solidFill>
              </a:rPr>
              <a:t>libre competencia.</a:t>
            </a:r>
          </a:p>
          <a:p>
            <a:pPr marL="171450" indent="-171450">
              <a:buFont typeface="Arial" panose="020B0604020202020204" pitchFamily="34" charset="0"/>
              <a:buChar char="•"/>
            </a:pPr>
            <a:endParaRPr lang="es-MX" sz="1000" b="1" dirty="0">
              <a:solidFill>
                <a:schemeClr val="bg1"/>
              </a:solidFill>
            </a:endParaRPr>
          </a:p>
          <a:p>
            <a:pPr marL="342900" indent="-342900">
              <a:buFont typeface="Arial" panose="020B0604020202020204" pitchFamily="34" charset="0"/>
              <a:buChar char="•"/>
            </a:pPr>
            <a:r>
              <a:rPr lang="es-MX" sz="3600" b="1" dirty="0" smtClean="0">
                <a:solidFill>
                  <a:schemeClr val="bg1"/>
                </a:solidFill>
              </a:rPr>
              <a:t>El </a:t>
            </a:r>
            <a:r>
              <a:rPr lang="es-MX" sz="3600" b="1" dirty="0">
                <a:solidFill>
                  <a:schemeClr val="bg1"/>
                </a:solidFill>
              </a:rPr>
              <a:t>poder estatal </a:t>
            </a:r>
            <a:r>
              <a:rPr lang="es-MX" sz="3600" b="1" dirty="0" smtClean="0">
                <a:solidFill>
                  <a:schemeClr val="bg1"/>
                </a:solidFill>
              </a:rPr>
              <a:t>se despersonaliza en </a:t>
            </a:r>
            <a:r>
              <a:rPr lang="es-MX" sz="3600" b="1" dirty="0">
                <a:solidFill>
                  <a:schemeClr val="bg1"/>
                </a:solidFill>
              </a:rPr>
              <a:t>relación al poder </a:t>
            </a:r>
            <a:r>
              <a:rPr lang="es-MX" sz="3600" b="1" dirty="0" smtClean="0">
                <a:solidFill>
                  <a:schemeClr val="bg1"/>
                </a:solidFill>
              </a:rPr>
              <a:t>personal de </a:t>
            </a:r>
            <a:r>
              <a:rPr lang="es-MX" sz="3600" b="1" dirty="0">
                <a:solidFill>
                  <a:schemeClr val="bg1"/>
                </a:solidFill>
              </a:rPr>
              <a:t>los monarcas y </a:t>
            </a:r>
            <a:r>
              <a:rPr lang="es-MX" sz="3600" b="1" dirty="0" smtClean="0">
                <a:solidFill>
                  <a:schemeClr val="bg1"/>
                </a:solidFill>
              </a:rPr>
              <a:t>es asumido </a:t>
            </a:r>
            <a:r>
              <a:rPr lang="es-MX" sz="3600" b="1" dirty="0">
                <a:solidFill>
                  <a:schemeClr val="bg1"/>
                </a:solidFill>
              </a:rPr>
              <a:t>por funcionarios elegidos </a:t>
            </a:r>
            <a:r>
              <a:rPr lang="es-MX" sz="3600" b="1" dirty="0" smtClean="0">
                <a:solidFill>
                  <a:schemeClr val="bg1"/>
                </a:solidFill>
              </a:rPr>
              <a:t>entre los </a:t>
            </a:r>
            <a:r>
              <a:rPr lang="es-MX" sz="3600" b="1" dirty="0">
                <a:solidFill>
                  <a:schemeClr val="bg1"/>
                </a:solidFill>
              </a:rPr>
              <a:t>miembros ilustrados de la clase hegemónica: </a:t>
            </a:r>
            <a:r>
              <a:rPr lang="es-MX" sz="3600" b="1" i="1" u="sng" dirty="0">
                <a:solidFill>
                  <a:schemeClr val="bg1"/>
                </a:solidFill>
              </a:rPr>
              <a:t>la burguesía</a:t>
            </a:r>
            <a:r>
              <a:rPr lang="es-MX" sz="3600" b="1" dirty="0" smtClean="0">
                <a:solidFill>
                  <a:schemeClr val="bg1"/>
                </a:solidFill>
              </a:rPr>
              <a:t>.</a:t>
            </a:r>
          </a:p>
          <a:p>
            <a:pPr marL="171450" indent="-171450">
              <a:buFont typeface="Arial" panose="020B0604020202020204" pitchFamily="34" charset="0"/>
              <a:buChar char="•"/>
            </a:pPr>
            <a:endParaRPr lang="es-MX" sz="1000" b="1" dirty="0">
              <a:solidFill>
                <a:schemeClr val="bg1"/>
              </a:solidFill>
            </a:endParaRPr>
          </a:p>
        </p:txBody>
      </p:sp>
      <p:sp>
        <p:nvSpPr>
          <p:cNvPr id="6" name="5 Rectángulo"/>
          <p:cNvSpPr/>
          <p:nvPr/>
        </p:nvSpPr>
        <p:spPr>
          <a:xfrm>
            <a:off x="3380752" y="219848"/>
            <a:ext cx="5226111" cy="707886"/>
          </a:xfrm>
          <a:prstGeom prst="rect">
            <a:avLst/>
          </a:prstGeom>
        </p:spPr>
        <p:txBody>
          <a:bodyPr wrap="none">
            <a:spAutoFit/>
          </a:bodyPr>
          <a:lstStyle/>
          <a:p>
            <a:r>
              <a:rPr lang="es-MX" sz="4000" b="1" dirty="0" smtClean="0">
                <a:solidFill>
                  <a:schemeClr val="bg1"/>
                </a:solidFill>
              </a:rPr>
              <a:t>Sobre el Estado </a:t>
            </a:r>
            <a:r>
              <a:rPr lang="es-MX" sz="4000" b="1" dirty="0">
                <a:solidFill>
                  <a:schemeClr val="bg1"/>
                </a:solidFill>
              </a:rPr>
              <a:t>liberal </a:t>
            </a:r>
          </a:p>
        </p:txBody>
      </p:sp>
    </p:spTree>
    <p:extLst>
      <p:ext uri="{BB962C8B-B14F-4D97-AF65-F5344CB8AC3E}">
        <p14:creationId xmlns:p14="http://schemas.microsoft.com/office/powerpoint/2010/main" val="284787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73006" y="530919"/>
            <a:ext cx="10731445" cy="6093976"/>
          </a:xfrm>
          <a:prstGeom prst="rect">
            <a:avLst/>
          </a:prstGeom>
        </p:spPr>
        <p:txBody>
          <a:bodyPr wrap="square">
            <a:spAutoFit/>
          </a:bodyPr>
          <a:lstStyle/>
          <a:p>
            <a:pPr marL="171450" indent="-171450">
              <a:buFont typeface="Arial" panose="020B0604020202020204" pitchFamily="34" charset="0"/>
              <a:buChar char="•"/>
            </a:pPr>
            <a:endParaRPr lang="es-MX" sz="1000" b="1" dirty="0">
              <a:solidFill>
                <a:schemeClr val="bg1"/>
              </a:solidFill>
            </a:endParaRPr>
          </a:p>
          <a:p>
            <a:pPr marL="342900" indent="-342900">
              <a:buFont typeface="Arial" panose="020B0604020202020204" pitchFamily="34" charset="0"/>
              <a:buChar char="•"/>
            </a:pPr>
            <a:r>
              <a:rPr lang="es-MX" sz="3600" b="1" dirty="0" smtClean="0">
                <a:solidFill>
                  <a:schemeClr val="bg1"/>
                </a:solidFill>
              </a:rPr>
              <a:t>Garantiza </a:t>
            </a:r>
            <a:r>
              <a:rPr lang="es-MX" sz="3600" b="1" dirty="0">
                <a:solidFill>
                  <a:schemeClr val="bg1"/>
                </a:solidFill>
              </a:rPr>
              <a:t>los derechos civiles y políticos </a:t>
            </a:r>
            <a:r>
              <a:rPr lang="es-MX" sz="3600" b="1" dirty="0" smtClean="0">
                <a:solidFill>
                  <a:schemeClr val="bg1"/>
                </a:solidFill>
              </a:rPr>
              <a:t>de los </a:t>
            </a:r>
            <a:r>
              <a:rPr lang="es-MX" sz="3600" b="1" dirty="0">
                <a:solidFill>
                  <a:schemeClr val="bg1"/>
                </a:solidFill>
              </a:rPr>
              <a:t>individuos, quienes </a:t>
            </a:r>
            <a:r>
              <a:rPr lang="es-MX" sz="3600" b="1" dirty="0" smtClean="0">
                <a:solidFill>
                  <a:schemeClr val="bg1"/>
                </a:solidFill>
              </a:rPr>
              <a:t>dejan de </a:t>
            </a:r>
            <a:r>
              <a:rPr lang="es-MX" sz="3600" b="1" dirty="0">
                <a:solidFill>
                  <a:schemeClr val="bg1"/>
                </a:solidFill>
              </a:rPr>
              <a:t>ser súbditos para pasar a </a:t>
            </a:r>
            <a:r>
              <a:rPr lang="es-MX" sz="3600" b="1" dirty="0" smtClean="0">
                <a:solidFill>
                  <a:schemeClr val="bg1"/>
                </a:solidFill>
              </a:rPr>
              <a:t>ser </a:t>
            </a:r>
            <a:r>
              <a:rPr lang="es-MX" sz="3600" b="1" i="1" u="sng" dirty="0" smtClean="0">
                <a:solidFill>
                  <a:schemeClr val="bg1"/>
                </a:solidFill>
              </a:rPr>
              <a:t>ciudadanos.</a:t>
            </a:r>
          </a:p>
          <a:p>
            <a:pPr marL="171450" indent="-171450">
              <a:buFont typeface="Arial" panose="020B0604020202020204" pitchFamily="34" charset="0"/>
              <a:buChar char="•"/>
            </a:pPr>
            <a:endParaRPr lang="es-MX" sz="1000" b="1" dirty="0">
              <a:solidFill>
                <a:schemeClr val="bg1"/>
              </a:solidFill>
            </a:endParaRPr>
          </a:p>
          <a:p>
            <a:pPr marL="342900" indent="-342900">
              <a:buFont typeface="Arial" panose="020B0604020202020204" pitchFamily="34" charset="0"/>
              <a:buChar char="•"/>
            </a:pPr>
            <a:r>
              <a:rPr lang="es-MX" sz="3600" b="1" dirty="0" smtClean="0">
                <a:solidFill>
                  <a:schemeClr val="bg1"/>
                </a:solidFill>
              </a:rPr>
              <a:t>En </a:t>
            </a:r>
            <a:r>
              <a:rPr lang="es-MX" sz="3600" b="1" dirty="0">
                <a:solidFill>
                  <a:schemeClr val="bg1"/>
                </a:solidFill>
              </a:rPr>
              <a:t>relación con la </a:t>
            </a:r>
            <a:r>
              <a:rPr lang="es-MX" sz="3600" b="1" dirty="0" smtClean="0">
                <a:solidFill>
                  <a:schemeClr val="bg1"/>
                </a:solidFill>
              </a:rPr>
              <a:t>economía, se caracterizó por </a:t>
            </a:r>
            <a:r>
              <a:rPr lang="es-MX" sz="3600" b="1" dirty="0">
                <a:solidFill>
                  <a:schemeClr val="bg1"/>
                </a:solidFill>
              </a:rPr>
              <a:t>no </a:t>
            </a:r>
            <a:r>
              <a:rPr lang="es-MX" sz="3600" b="1" dirty="0" smtClean="0">
                <a:solidFill>
                  <a:schemeClr val="bg1"/>
                </a:solidFill>
              </a:rPr>
              <a:t>intervenir directamente </a:t>
            </a:r>
            <a:r>
              <a:rPr lang="es-MX" sz="3600" b="1" dirty="0">
                <a:solidFill>
                  <a:schemeClr val="bg1"/>
                </a:solidFill>
              </a:rPr>
              <a:t>en lo que </a:t>
            </a:r>
            <a:r>
              <a:rPr lang="es-MX" sz="3600" b="1" dirty="0" smtClean="0">
                <a:solidFill>
                  <a:schemeClr val="bg1"/>
                </a:solidFill>
              </a:rPr>
              <a:t>la concepción </a:t>
            </a:r>
            <a:r>
              <a:rPr lang="es-MX" sz="3600" b="1" dirty="0">
                <a:solidFill>
                  <a:schemeClr val="bg1"/>
                </a:solidFill>
              </a:rPr>
              <a:t>liberal </a:t>
            </a:r>
            <a:r>
              <a:rPr lang="es-MX" sz="3600" b="1" dirty="0" smtClean="0">
                <a:solidFill>
                  <a:schemeClr val="bg1"/>
                </a:solidFill>
              </a:rPr>
              <a:t>entendía como </a:t>
            </a:r>
            <a:r>
              <a:rPr lang="es-MX" sz="3600" b="1" i="1" u="sng" dirty="0" smtClean="0">
                <a:solidFill>
                  <a:schemeClr val="bg1"/>
                </a:solidFill>
              </a:rPr>
              <a:t>el curso espontáneo de </a:t>
            </a:r>
            <a:r>
              <a:rPr lang="es-MX" sz="3600" b="1" i="1" u="sng" dirty="0">
                <a:solidFill>
                  <a:schemeClr val="bg1"/>
                </a:solidFill>
              </a:rPr>
              <a:t>las fuerzas del mercado</a:t>
            </a:r>
            <a:r>
              <a:rPr lang="es-MX" sz="3600" b="1" i="1" u="sng" dirty="0" smtClean="0">
                <a:solidFill>
                  <a:schemeClr val="bg1"/>
                </a:solidFill>
              </a:rPr>
              <a:t>.</a:t>
            </a:r>
          </a:p>
          <a:p>
            <a:pPr marL="171450" indent="-171450">
              <a:buFont typeface="Arial" panose="020B0604020202020204" pitchFamily="34" charset="0"/>
              <a:buChar char="•"/>
            </a:pPr>
            <a:endParaRPr lang="es-MX" sz="1000" b="1" dirty="0" smtClean="0">
              <a:solidFill>
                <a:schemeClr val="bg1"/>
              </a:solidFill>
            </a:endParaRPr>
          </a:p>
          <a:p>
            <a:pPr marL="342900" indent="-342900">
              <a:buFont typeface="Arial" panose="020B0604020202020204" pitchFamily="34" charset="0"/>
              <a:buChar char="•"/>
            </a:pPr>
            <a:r>
              <a:rPr lang="es-MX" sz="3600" b="1" dirty="0" smtClean="0">
                <a:solidFill>
                  <a:schemeClr val="bg1"/>
                </a:solidFill>
              </a:rPr>
              <a:t>Brindaba </a:t>
            </a:r>
            <a:r>
              <a:rPr lang="es-MX" sz="3600" b="1" i="1" u="sng" dirty="0" smtClean="0">
                <a:solidFill>
                  <a:schemeClr val="bg1"/>
                </a:solidFill>
              </a:rPr>
              <a:t>el </a:t>
            </a:r>
            <a:r>
              <a:rPr lang="es-MX" sz="3600" b="1" i="1" u="sng" dirty="0">
                <a:solidFill>
                  <a:schemeClr val="bg1"/>
                </a:solidFill>
              </a:rPr>
              <a:t>marco </a:t>
            </a:r>
            <a:r>
              <a:rPr lang="es-MX" sz="3600" b="1" i="1" u="sng" dirty="0" smtClean="0">
                <a:solidFill>
                  <a:schemeClr val="bg1"/>
                </a:solidFill>
              </a:rPr>
              <a:t>jurídico-normativo de </a:t>
            </a:r>
            <a:r>
              <a:rPr lang="es-MX" sz="3600" b="1" i="1" u="sng" dirty="0">
                <a:solidFill>
                  <a:schemeClr val="bg1"/>
                </a:solidFill>
              </a:rPr>
              <a:t>la sociedad </a:t>
            </a:r>
            <a:r>
              <a:rPr lang="es-MX" sz="3600" b="1" dirty="0">
                <a:solidFill>
                  <a:schemeClr val="bg1"/>
                </a:solidFill>
              </a:rPr>
              <a:t>y </a:t>
            </a:r>
            <a:r>
              <a:rPr lang="es-MX" sz="3600" b="1" dirty="0" smtClean="0">
                <a:solidFill>
                  <a:schemeClr val="bg1"/>
                </a:solidFill>
              </a:rPr>
              <a:t>también intervenía </a:t>
            </a:r>
            <a:r>
              <a:rPr lang="es-MX" sz="3600" b="1" dirty="0">
                <a:solidFill>
                  <a:schemeClr val="bg1"/>
                </a:solidFill>
              </a:rPr>
              <a:t>con las </a:t>
            </a:r>
            <a:r>
              <a:rPr lang="es-MX" sz="3600" b="1" dirty="0" smtClean="0">
                <a:solidFill>
                  <a:schemeClr val="bg1"/>
                </a:solidFill>
              </a:rPr>
              <a:t>fuerzas del </a:t>
            </a:r>
            <a:r>
              <a:rPr lang="es-MX" sz="3600" b="1" dirty="0">
                <a:solidFill>
                  <a:schemeClr val="bg1"/>
                </a:solidFill>
              </a:rPr>
              <a:t>orden, cuando éste </a:t>
            </a:r>
            <a:r>
              <a:rPr lang="es-MX" sz="3600" b="1" dirty="0" smtClean="0">
                <a:solidFill>
                  <a:schemeClr val="bg1"/>
                </a:solidFill>
              </a:rPr>
              <a:t>se veía </a:t>
            </a:r>
            <a:r>
              <a:rPr lang="es-MX" sz="3600" b="1" dirty="0">
                <a:solidFill>
                  <a:schemeClr val="bg1"/>
                </a:solidFill>
              </a:rPr>
              <a:t>amenazado.</a:t>
            </a:r>
          </a:p>
        </p:txBody>
      </p:sp>
      <p:sp>
        <p:nvSpPr>
          <p:cNvPr id="6" name="5 Rectángulo"/>
          <p:cNvSpPr/>
          <p:nvPr/>
        </p:nvSpPr>
        <p:spPr>
          <a:xfrm>
            <a:off x="3743062" y="146743"/>
            <a:ext cx="5226111" cy="707886"/>
          </a:xfrm>
          <a:prstGeom prst="rect">
            <a:avLst/>
          </a:prstGeom>
        </p:spPr>
        <p:txBody>
          <a:bodyPr wrap="none">
            <a:spAutoFit/>
          </a:bodyPr>
          <a:lstStyle/>
          <a:p>
            <a:r>
              <a:rPr lang="es-MX" sz="4000" b="1" dirty="0" smtClean="0">
                <a:solidFill>
                  <a:schemeClr val="bg1"/>
                </a:solidFill>
              </a:rPr>
              <a:t>Sobre el Estado </a:t>
            </a:r>
            <a:r>
              <a:rPr lang="es-MX" sz="4000" b="1" dirty="0">
                <a:solidFill>
                  <a:schemeClr val="bg1"/>
                </a:solidFill>
              </a:rPr>
              <a:t>liberal </a:t>
            </a:r>
          </a:p>
        </p:txBody>
      </p:sp>
    </p:spTree>
    <p:extLst>
      <p:ext uri="{BB962C8B-B14F-4D97-AF65-F5344CB8AC3E}">
        <p14:creationId xmlns:p14="http://schemas.microsoft.com/office/powerpoint/2010/main" val="833329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28468" y="318586"/>
            <a:ext cx="10506974" cy="6309420"/>
          </a:xfrm>
          <a:prstGeom prst="rect">
            <a:avLst/>
          </a:prstGeom>
        </p:spPr>
        <p:txBody>
          <a:bodyPr wrap="square">
            <a:spAutoFit/>
          </a:bodyPr>
          <a:lstStyle/>
          <a:p>
            <a:r>
              <a:rPr lang="es-MX" sz="3200" b="1" dirty="0">
                <a:solidFill>
                  <a:schemeClr val="bg1"/>
                </a:solidFill>
              </a:rPr>
              <a:t>A partir de la crisis de 1929, el </a:t>
            </a:r>
            <a:r>
              <a:rPr lang="es-MX" sz="3200" b="1" i="1" u="sng" dirty="0">
                <a:solidFill>
                  <a:schemeClr val="bg1"/>
                </a:solidFill>
              </a:rPr>
              <a:t>Estado liberal </a:t>
            </a:r>
            <a:r>
              <a:rPr lang="es-MX" sz="3200" b="1" dirty="0">
                <a:solidFill>
                  <a:schemeClr val="bg1"/>
                </a:solidFill>
              </a:rPr>
              <a:t>comenzó a ser </a:t>
            </a:r>
            <a:r>
              <a:rPr lang="es-MX" sz="3200" b="1" dirty="0" smtClean="0">
                <a:solidFill>
                  <a:schemeClr val="bg1"/>
                </a:solidFill>
              </a:rPr>
              <a:t>cuestionado de manera creciente:</a:t>
            </a:r>
          </a:p>
          <a:p>
            <a:endParaRPr lang="es-MX" sz="1000" b="1" dirty="0">
              <a:solidFill>
                <a:schemeClr val="bg1"/>
              </a:solidFill>
            </a:endParaRPr>
          </a:p>
          <a:p>
            <a:pPr marL="285750" indent="-285750">
              <a:buFont typeface="Arial" panose="020B0604020202020204" pitchFamily="34" charset="0"/>
              <a:buChar char="•"/>
            </a:pPr>
            <a:r>
              <a:rPr lang="es-MX" sz="3200" b="1" dirty="0">
                <a:solidFill>
                  <a:schemeClr val="bg1"/>
                </a:solidFill>
              </a:rPr>
              <a:t>P</a:t>
            </a:r>
            <a:r>
              <a:rPr lang="es-MX" sz="3200" b="1" dirty="0" smtClean="0">
                <a:solidFill>
                  <a:schemeClr val="bg1"/>
                </a:solidFill>
              </a:rPr>
              <a:t>or </a:t>
            </a:r>
            <a:r>
              <a:rPr lang="es-MX" sz="3200" b="1" dirty="0">
                <a:solidFill>
                  <a:schemeClr val="bg1"/>
                </a:solidFill>
              </a:rPr>
              <a:t>las burguesías, para quienes resultaba inservible un Estado </a:t>
            </a:r>
            <a:r>
              <a:rPr lang="es-MX" sz="3200" b="1" dirty="0" smtClean="0">
                <a:solidFill>
                  <a:schemeClr val="bg1"/>
                </a:solidFill>
              </a:rPr>
              <a:t>que no </a:t>
            </a:r>
            <a:r>
              <a:rPr lang="es-MX" sz="3200" b="1" dirty="0">
                <a:solidFill>
                  <a:schemeClr val="bg1"/>
                </a:solidFill>
              </a:rPr>
              <a:t>interviniese activamente en la vida económica amortiguando </a:t>
            </a:r>
            <a:r>
              <a:rPr lang="es-MX" sz="3200" b="1" dirty="0" smtClean="0">
                <a:solidFill>
                  <a:schemeClr val="bg1"/>
                </a:solidFill>
              </a:rPr>
              <a:t>las crisis </a:t>
            </a:r>
            <a:r>
              <a:rPr lang="es-MX" sz="3200" b="1" dirty="0">
                <a:solidFill>
                  <a:schemeClr val="bg1"/>
                </a:solidFill>
              </a:rPr>
              <a:t>periódicas del sistema </a:t>
            </a:r>
            <a:r>
              <a:rPr lang="es-MX" sz="3200" b="1" dirty="0" smtClean="0">
                <a:solidFill>
                  <a:schemeClr val="bg1"/>
                </a:solidFill>
              </a:rPr>
              <a:t>(Regulando </a:t>
            </a:r>
            <a:r>
              <a:rPr lang="es-MX" sz="3200" b="1" dirty="0">
                <a:solidFill>
                  <a:schemeClr val="bg1"/>
                </a:solidFill>
              </a:rPr>
              <a:t>el tipo de </a:t>
            </a:r>
            <a:r>
              <a:rPr lang="es-MX" sz="3200" b="1" dirty="0" smtClean="0">
                <a:solidFill>
                  <a:schemeClr val="bg1"/>
                </a:solidFill>
              </a:rPr>
              <a:t>cambio de </a:t>
            </a:r>
            <a:r>
              <a:rPr lang="es-MX" sz="3200" b="1" dirty="0">
                <a:solidFill>
                  <a:schemeClr val="bg1"/>
                </a:solidFill>
              </a:rPr>
              <a:t>la moneda nacional o las tasas de interés bancario, o </a:t>
            </a:r>
            <a:r>
              <a:rPr lang="es-MX" sz="3200" b="1" dirty="0" smtClean="0">
                <a:solidFill>
                  <a:schemeClr val="bg1"/>
                </a:solidFill>
              </a:rPr>
              <a:t>creando grandes </a:t>
            </a:r>
            <a:r>
              <a:rPr lang="es-MX" sz="3200" b="1" dirty="0">
                <a:solidFill>
                  <a:schemeClr val="bg1"/>
                </a:solidFill>
              </a:rPr>
              <a:t>empresas estatales en áreas en que la producción </a:t>
            </a:r>
            <a:r>
              <a:rPr lang="es-MX" sz="3200" b="1" dirty="0" smtClean="0">
                <a:solidFill>
                  <a:schemeClr val="bg1"/>
                </a:solidFill>
              </a:rPr>
              <a:t>privada era </a:t>
            </a:r>
            <a:r>
              <a:rPr lang="es-MX" sz="3200" b="1" dirty="0">
                <a:solidFill>
                  <a:schemeClr val="bg1"/>
                </a:solidFill>
              </a:rPr>
              <a:t>insuficiente o insegura);</a:t>
            </a:r>
          </a:p>
          <a:p>
            <a:endParaRPr lang="es-MX" sz="1000" b="1" dirty="0" smtClean="0">
              <a:solidFill>
                <a:schemeClr val="bg1"/>
              </a:solidFill>
            </a:endParaRPr>
          </a:p>
          <a:p>
            <a:pPr marL="285750" indent="-285750">
              <a:buFont typeface="Arial" panose="020B0604020202020204" pitchFamily="34" charset="0"/>
              <a:buChar char="•"/>
            </a:pPr>
            <a:r>
              <a:rPr lang="es-MX" sz="3200" b="1" dirty="0">
                <a:solidFill>
                  <a:schemeClr val="bg1"/>
                </a:solidFill>
              </a:rPr>
              <a:t>P</a:t>
            </a:r>
            <a:r>
              <a:rPr lang="es-MX" sz="3200" b="1" dirty="0" smtClean="0">
                <a:solidFill>
                  <a:schemeClr val="bg1"/>
                </a:solidFill>
              </a:rPr>
              <a:t>or </a:t>
            </a:r>
            <a:r>
              <a:rPr lang="es-MX" sz="3200" b="1" dirty="0">
                <a:solidFill>
                  <a:schemeClr val="bg1"/>
                </a:solidFill>
              </a:rPr>
              <a:t>las clases trabajadoras como un Estado </a:t>
            </a:r>
            <a:r>
              <a:rPr lang="es-MX" sz="3200" b="1" dirty="0" smtClean="0">
                <a:solidFill>
                  <a:schemeClr val="bg1"/>
                </a:solidFill>
              </a:rPr>
              <a:t>sin sensibilidad social y que </a:t>
            </a:r>
            <a:r>
              <a:rPr lang="es-MX" sz="3200" b="1" dirty="0">
                <a:solidFill>
                  <a:schemeClr val="bg1"/>
                </a:solidFill>
              </a:rPr>
              <a:t>sólo servía para proteger los intereses </a:t>
            </a:r>
            <a:r>
              <a:rPr lang="es-MX" sz="3200" b="1" dirty="0" smtClean="0">
                <a:solidFill>
                  <a:schemeClr val="bg1"/>
                </a:solidFill>
              </a:rPr>
              <a:t>del mercado</a:t>
            </a:r>
            <a:r>
              <a:rPr lang="es-MX" sz="3200" b="1" dirty="0">
                <a:solidFill>
                  <a:schemeClr val="bg1"/>
                </a:solidFill>
              </a:rPr>
              <a:t>.</a:t>
            </a:r>
          </a:p>
        </p:txBody>
      </p:sp>
    </p:spTree>
    <p:extLst>
      <p:ext uri="{BB962C8B-B14F-4D97-AF65-F5344CB8AC3E}">
        <p14:creationId xmlns:p14="http://schemas.microsoft.com/office/powerpoint/2010/main" val="2298858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8020" y="320436"/>
            <a:ext cx="10492965" cy="6155531"/>
          </a:xfrm>
          <a:prstGeom prst="rect">
            <a:avLst/>
          </a:prstGeom>
        </p:spPr>
        <p:txBody>
          <a:bodyPr wrap="square">
            <a:spAutoFit/>
          </a:bodyPr>
          <a:lstStyle/>
          <a:p>
            <a:r>
              <a:rPr lang="es-MX" sz="3200" b="1" dirty="0">
                <a:solidFill>
                  <a:schemeClr val="bg1"/>
                </a:solidFill>
              </a:rPr>
              <a:t>Después de </a:t>
            </a:r>
            <a:r>
              <a:rPr lang="es-MX" sz="3200" b="1" dirty="0" smtClean="0">
                <a:solidFill>
                  <a:schemeClr val="bg1"/>
                </a:solidFill>
              </a:rPr>
              <a:t>1945 surgió una forma </a:t>
            </a:r>
            <a:r>
              <a:rPr lang="es-MX" sz="3200" b="1" dirty="0">
                <a:solidFill>
                  <a:schemeClr val="bg1"/>
                </a:solidFill>
              </a:rPr>
              <a:t>de Estado que acompañó una nueva etapa del </a:t>
            </a:r>
            <a:r>
              <a:rPr lang="es-MX" sz="3200" b="1" dirty="0" smtClean="0">
                <a:solidFill>
                  <a:schemeClr val="bg1"/>
                </a:solidFill>
              </a:rPr>
              <a:t>capitalismo caracterizada </a:t>
            </a:r>
            <a:r>
              <a:rPr lang="es-MX" sz="3200" b="1" dirty="0">
                <a:solidFill>
                  <a:schemeClr val="bg1"/>
                </a:solidFill>
              </a:rPr>
              <a:t>por un intenso crecimiento económico. </a:t>
            </a:r>
            <a:endParaRPr lang="es-MX" sz="3200" b="1" dirty="0" smtClean="0">
              <a:solidFill>
                <a:schemeClr val="bg1"/>
              </a:solidFill>
            </a:endParaRPr>
          </a:p>
          <a:p>
            <a:endParaRPr lang="es-MX" sz="1000" b="1" dirty="0" smtClean="0">
              <a:solidFill>
                <a:schemeClr val="bg1"/>
              </a:solidFill>
            </a:endParaRPr>
          </a:p>
          <a:p>
            <a:r>
              <a:rPr lang="es-MX" sz="3200" b="1" dirty="0" smtClean="0">
                <a:solidFill>
                  <a:schemeClr val="bg1"/>
                </a:solidFill>
              </a:rPr>
              <a:t>A </a:t>
            </a:r>
            <a:r>
              <a:rPr lang="es-MX" sz="3200" b="1" dirty="0">
                <a:solidFill>
                  <a:schemeClr val="bg1"/>
                </a:solidFill>
              </a:rPr>
              <a:t>dicha </a:t>
            </a:r>
            <a:r>
              <a:rPr lang="es-MX" sz="3200" b="1" dirty="0" smtClean="0">
                <a:solidFill>
                  <a:schemeClr val="bg1"/>
                </a:solidFill>
              </a:rPr>
              <a:t>forma política</a:t>
            </a:r>
            <a:r>
              <a:rPr lang="es-MX" sz="3200" b="1" dirty="0">
                <a:solidFill>
                  <a:schemeClr val="bg1"/>
                </a:solidFill>
              </a:rPr>
              <a:t>, creada para resolver la crisis del Estado liberal, se </a:t>
            </a:r>
            <a:r>
              <a:rPr lang="es-MX" sz="3200" b="1" dirty="0" smtClean="0">
                <a:solidFill>
                  <a:schemeClr val="bg1"/>
                </a:solidFill>
              </a:rPr>
              <a:t>la llamó </a:t>
            </a:r>
            <a:r>
              <a:rPr lang="es-MX" sz="3200" b="1" i="1" u="sng" dirty="0">
                <a:solidFill>
                  <a:schemeClr val="bg1"/>
                </a:solidFill>
              </a:rPr>
              <a:t>Estado benefactor o Estado de </a:t>
            </a:r>
            <a:r>
              <a:rPr lang="es-MX" sz="3200" b="1" i="1" u="sng" dirty="0" smtClean="0">
                <a:solidFill>
                  <a:schemeClr val="bg1"/>
                </a:solidFill>
              </a:rPr>
              <a:t>bienestar</a:t>
            </a:r>
            <a:r>
              <a:rPr lang="es-MX" sz="3200" b="1" dirty="0" smtClean="0">
                <a:solidFill>
                  <a:schemeClr val="bg1"/>
                </a:solidFill>
              </a:rPr>
              <a:t>:</a:t>
            </a:r>
          </a:p>
          <a:p>
            <a:pPr marL="342900" indent="-342900">
              <a:buFont typeface="Arial" panose="020B0604020202020204" pitchFamily="34" charset="0"/>
              <a:buChar char="•"/>
            </a:pPr>
            <a:endParaRPr lang="es-MX" sz="1000" b="1" dirty="0" smtClean="0">
              <a:solidFill>
                <a:schemeClr val="bg1"/>
              </a:solidFill>
            </a:endParaRPr>
          </a:p>
          <a:p>
            <a:pPr marL="342900" indent="-342900">
              <a:buFont typeface="Arial" panose="020B0604020202020204" pitchFamily="34" charset="0"/>
              <a:buChar char="•"/>
            </a:pPr>
            <a:r>
              <a:rPr lang="es-MX" sz="3200" b="1" i="1" u="sng" dirty="0" smtClean="0">
                <a:solidFill>
                  <a:schemeClr val="bg1"/>
                </a:solidFill>
              </a:rPr>
              <a:t>Políticas </a:t>
            </a:r>
            <a:r>
              <a:rPr lang="es-MX" sz="3200" b="1" i="1" u="sng" dirty="0">
                <a:solidFill>
                  <a:schemeClr val="bg1"/>
                </a:solidFill>
              </a:rPr>
              <a:t>sociales </a:t>
            </a:r>
            <a:r>
              <a:rPr lang="es-MX" sz="3200" b="1" i="1" dirty="0">
                <a:solidFill>
                  <a:schemeClr val="bg1"/>
                </a:solidFill>
              </a:rPr>
              <a:t>que tendieron a mejorar </a:t>
            </a:r>
            <a:r>
              <a:rPr lang="es-MX" sz="3200" b="1" i="1" dirty="0" smtClean="0">
                <a:solidFill>
                  <a:schemeClr val="bg1"/>
                </a:solidFill>
              </a:rPr>
              <a:t>las condiciones </a:t>
            </a:r>
            <a:r>
              <a:rPr lang="es-MX" sz="3200" b="1" i="1" dirty="0">
                <a:solidFill>
                  <a:schemeClr val="bg1"/>
                </a:solidFill>
              </a:rPr>
              <a:t>de vida de los sectores populares y medios: </a:t>
            </a:r>
            <a:r>
              <a:rPr lang="es-MX" sz="3200" b="1" i="1" dirty="0" smtClean="0">
                <a:solidFill>
                  <a:schemeClr val="bg1"/>
                </a:solidFill>
              </a:rPr>
              <a:t>servicios públicos gratuitos, </a:t>
            </a:r>
            <a:r>
              <a:rPr lang="es-MX" sz="3200" b="1" i="1" dirty="0">
                <a:solidFill>
                  <a:schemeClr val="bg1"/>
                </a:solidFill>
              </a:rPr>
              <a:t>un sistema de seguridad </a:t>
            </a:r>
            <a:r>
              <a:rPr lang="es-MX" sz="3200" b="1" i="1" dirty="0" smtClean="0">
                <a:solidFill>
                  <a:schemeClr val="bg1"/>
                </a:solidFill>
              </a:rPr>
              <a:t>social, derechos </a:t>
            </a:r>
            <a:r>
              <a:rPr lang="es-MX" sz="3200" b="1" i="1" dirty="0">
                <a:solidFill>
                  <a:schemeClr val="bg1"/>
                </a:solidFill>
              </a:rPr>
              <a:t>y beneficios </a:t>
            </a:r>
            <a:r>
              <a:rPr lang="es-MX" sz="3200" b="1" i="1" dirty="0" smtClean="0">
                <a:solidFill>
                  <a:schemeClr val="bg1"/>
                </a:solidFill>
              </a:rPr>
              <a:t>económico-sociales para </a:t>
            </a:r>
            <a:r>
              <a:rPr lang="es-MX" sz="3200" b="1" i="1" dirty="0">
                <a:solidFill>
                  <a:schemeClr val="bg1"/>
                </a:solidFill>
              </a:rPr>
              <a:t>los </a:t>
            </a:r>
            <a:r>
              <a:rPr lang="es-MX" sz="3200" b="1" i="1" dirty="0" smtClean="0">
                <a:solidFill>
                  <a:schemeClr val="bg1"/>
                </a:solidFill>
              </a:rPr>
              <a:t>trabajadores.</a:t>
            </a:r>
          </a:p>
          <a:p>
            <a:pPr marL="342900" indent="-342900">
              <a:buFont typeface="Arial" panose="020B0604020202020204" pitchFamily="34" charset="0"/>
              <a:buChar char="•"/>
            </a:pPr>
            <a:endParaRPr lang="es-MX" sz="2200" b="1" i="1" dirty="0" smtClean="0">
              <a:solidFill>
                <a:schemeClr val="bg1"/>
              </a:solidFill>
            </a:endParaRPr>
          </a:p>
        </p:txBody>
      </p:sp>
    </p:spTree>
    <p:extLst>
      <p:ext uri="{BB962C8B-B14F-4D97-AF65-F5344CB8AC3E}">
        <p14:creationId xmlns:p14="http://schemas.microsoft.com/office/powerpoint/2010/main" val="2083274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8019" y="579228"/>
            <a:ext cx="10492965" cy="5632311"/>
          </a:xfrm>
          <a:prstGeom prst="rect">
            <a:avLst/>
          </a:prstGeom>
        </p:spPr>
        <p:txBody>
          <a:bodyPr wrap="square">
            <a:spAutoFit/>
          </a:bodyPr>
          <a:lstStyle/>
          <a:p>
            <a:r>
              <a:rPr lang="es-MX" sz="3200" b="1" i="1" u="sng" dirty="0" smtClean="0">
                <a:solidFill>
                  <a:schemeClr val="bg1"/>
                </a:solidFill>
              </a:rPr>
              <a:t>Estado </a:t>
            </a:r>
            <a:r>
              <a:rPr lang="es-MX" sz="3200" b="1" i="1" u="sng" dirty="0">
                <a:solidFill>
                  <a:schemeClr val="bg1"/>
                </a:solidFill>
              </a:rPr>
              <a:t>benefactor o Estado de </a:t>
            </a:r>
            <a:r>
              <a:rPr lang="es-MX" sz="3200" b="1" i="1" u="sng" dirty="0" smtClean="0">
                <a:solidFill>
                  <a:schemeClr val="bg1"/>
                </a:solidFill>
              </a:rPr>
              <a:t>bienestar</a:t>
            </a:r>
            <a:r>
              <a:rPr lang="es-MX" sz="3200" b="1" dirty="0" smtClean="0">
                <a:solidFill>
                  <a:schemeClr val="bg1"/>
                </a:solidFill>
              </a:rPr>
              <a:t>:</a:t>
            </a:r>
          </a:p>
          <a:p>
            <a:endParaRPr lang="es-MX" sz="1000" b="1" dirty="0" smtClean="0">
              <a:solidFill>
                <a:schemeClr val="bg1"/>
              </a:solidFill>
            </a:endParaRPr>
          </a:p>
          <a:p>
            <a:endParaRPr lang="es-MX" sz="1000" b="1" i="1" dirty="0" smtClean="0">
              <a:solidFill>
                <a:schemeClr val="bg1"/>
              </a:solidFill>
            </a:endParaRPr>
          </a:p>
          <a:p>
            <a:pPr marL="342900" indent="-342900">
              <a:buFont typeface="Arial" panose="020B0604020202020204" pitchFamily="34" charset="0"/>
              <a:buChar char="•"/>
            </a:pPr>
            <a:r>
              <a:rPr lang="es-MX" sz="3200" b="1" i="1" dirty="0" smtClean="0">
                <a:solidFill>
                  <a:schemeClr val="bg1"/>
                </a:solidFill>
              </a:rPr>
              <a:t>Por el </a:t>
            </a:r>
            <a:r>
              <a:rPr lang="es-MX" sz="3200" b="1" i="1" dirty="0">
                <a:solidFill>
                  <a:schemeClr val="bg1"/>
                </a:solidFill>
              </a:rPr>
              <a:t>peso decisivo que </a:t>
            </a:r>
            <a:r>
              <a:rPr lang="es-MX" sz="3200" b="1" i="1" dirty="0" smtClean="0">
                <a:solidFill>
                  <a:schemeClr val="bg1"/>
                </a:solidFill>
              </a:rPr>
              <a:t>tuvieron las </a:t>
            </a:r>
            <a:r>
              <a:rPr lang="es-MX" sz="3200" b="1" i="1" dirty="0">
                <a:solidFill>
                  <a:schemeClr val="bg1"/>
                </a:solidFill>
              </a:rPr>
              <a:t>empresas públicas destinadas al sector industrial, a </a:t>
            </a:r>
            <a:r>
              <a:rPr lang="es-MX" sz="3200" b="1" i="1" dirty="0" smtClean="0">
                <a:solidFill>
                  <a:schemeClr val="bg1"/>
                </a:solidFill>
              </a:rPr>
              <a:t>esta forma </a:t>
            </a:r>
            <a:r>
              <a:rPr lang="es-MX" sz="3200" b="1" i="1" dirty="0">
                <a:solidFill>
                  <a:schemeClr val="bg1"/>
                </a:solidFill>
              </a:rPr>
              <a:t>estatal también se la llamó </a:t>
            </a:r>
            <a:r>
              <a:rPr lang="es-MX" sz="3200" b="1" i="1" u="sng" dirty="0">
                <a:solidFill>
                  <a:schemeClr val="bg1"/>
                </a:solidFill>
              </a:rPr>
              <a:t>Estado industrial</a:t>
            </a:r>
            <a:r>
              <a:rPr lang="es-MX" sz="3200" b="1" i="1" dirty="0" smtClean="0">
                <a:solidFill>
                  <a:schemeClr val="bg1"/>
                </a:solidFill>
              </a:rPr>
              <a:t>.</a:t>
            </a:r>
          </a:p>
          <a:p>
            <a:pPr marL="342900" indent="-342900">
              <a:buFont typeface="Arial" panose="020B0604020202020204" pitchFamily="34" charset="0"/>
              <a:buChar char="•"/>
            </a:pPr>
            <a:endParaRPr lang="es-MX" sz="1000" b="1" i="1" dirty="0" smtClean="0">
              <a:solidFill>
                <a:schemeClr val="bg1"/>
              </a:solidFill>
            </a:endParaRPr>
          </a:p>
          <a:p>
            <a:pPr marL="342900" indent="-342900">
              <a:buFont typeface="Arial" panose="020B0604020202020204" pitchFamily="34" charset="0"/>
              <a:buChar char="•"/>
            </a:pPr>
            <a:r>
              <a:rPr lang="es-MX" sz="3200" b="1" i="1" dirty="0">
                <a:solidFill>
                  <a:schemeClr val="bg1"/>
                </a:solidFill>
              </a:rPr>
              <a:t>Estas políticas estatales de corte keynesiano, al inducir el consumo </a:t>
            </a:r>
            <a:r>
              <a:rPr lang="es-MX" sz="3200" b="1" i="1" dirty="0" smtClean="0">
                <a:solidFill>
                  <a:schemeClr val="bg1"/>
                </a:solidFill>
              </a:rPr>
              <a:t>de la </a:t>
            </a:r>
            <a:r>
              <a:rPr lang="es-MX" sz="3200" b="1" i="1" dirty="0">
                <a:solidFill>
                  <a:schemeClr val="bg1"/>
                </a:solidFill>
              </a:rPr>
              <a:t>población, contribuyeron </a:t>
            </a:r>
            <a:r>
              <a:rPr lang="es-MX" sz="3200" b="1" i="1" dirty="0" smtClean="0">
                <a:solidFill>
                  <a:schemeClr val="bg1"/>
                </a:solidFill>
              </a:rPr>
              <a:t>a fomentar </a:t>
            </a:r>
            <a:r>
              <a:rPr lang="es-MX" sz="3200" b="1" i="1" u="sng" dirty="0">
                <a:solidFill>
                  <a:schemeClr val="bg1"/>
                </a:solidFill>
              </a:rPr>
              <a:t>el desarrollo industrial y </a:t>
            </a:r>
            <a:r>
              <a:rPr lang="es-MX" sz="3200" b="1" i="1" u="sng" dirty="0" smtClean="0">
                <a:solidFill>
                  <a:schemeClr val="bg1"/>
                </a:solidFill>
              </a:rPr>
              <a:t>redujeron el </a:t>
            </a:r>
            <a:r>
              <a:rPr lang="es-MX" sz="3200" b="1" i="1" u="sng" dirty="0">
                <a:solidFill>
                  <a:schemeClr val="bg1"/>
                </a:solidFill>
              </a:rPr>
              <a:t>conflicto social</a:t>
            </a:r>
            <a:r>
              <a:rPr lang="es-MX" sz="3200" b="1" i="1" dirty="0">
                <a:solidFill>
                  <a:schemeClr val="bg1"/>
                </a:solidFill>
              </a:rPr>
              <a:t>. </a:t>
            </a:r>
            <a:endParaRPr lang="es-MX" sz="3200" b="1" i="1" dirty="0" smtClean="0">
              <a:solidFill>
                <a:schemeClr val="bg1"/>
              </a:solidFill>
            </a:endParaRPr>
          </a:p>
          <a:p>
            <a:pPr marL="342900" indent="-342900">
              <a:buFont typeface="Arial" panose="020B0604020202020204" pitchFamily="34" charset="0"/>
              <a:buChar char="•"/>
            </a:pPr>
            <a:endParaRPr lang="es-MX" sz="1000" b="1" i="1" dirty="0" smtClean="0">
              <a:solidFill>
                <a:schemeClr val="bg1"/>
              </a:solidFill>
            </a:endParaRPr>
          </a:p>
          <a:p>
            <a:pPr marL="342900" indent="-342900">
              <a:buFont typeface="Arial" panose="020B0604020202020204" pitchFamily="34" charset="0"/>
              <a:buChar char="•"/>
            </a:pPr>
            <a:r>
              <a:rPr lang="es-MX" sz="3200" b="1" i="1" dirty="0" smtClean="0">
                <a:solidFill>
                  <a:schemeClr val="bg1"/>
                </a:solidFill>
              </a:rPr>
              <a:t>A </a:t>
            </a:r>
            <a:r>
              <a:rPr lang="es-MX" sz="3200" b="1" i="1" dirty="0">
                <a:solidFill>
                  <a:schemeClr val="bg1"/>
                </a:solidFill>
              </a:rPr>
              <a:t>la </a:t>
            </a:r>
            <a:r>
              <a:rPr lang="es-MX" sz="3200" b="1" i="1" u="sng" dirty="0">
                <a:solidFill>
                  <a:schemeClr val="bg1"/>
                </a:solidFill>
              </a:rPr>
              <a:t>garantía de los derechos civiles y </a:t>
            </a:r>
            <a:r>
              <a:rPr lang="es-MX" sz="3200" b="1" i="1" u="sng" dirty="0" smtClean="0">
                <a:solidFill>
                  <a:schemeClr val="bg1"/>
                </a:solidFill>
              </a:rPr>
              <a:t>políticos </a:t>
            </a:r>
            <a:r>
              <a:rPr lang="es-MX" sz="3200" b="1" i="1" dirty="0" smtClean="0">
                <a:solidFill>
                  <a:schemeClr val="bg1"/>
                </a:solidFill>
              </a:rPr>
              <a:t>de </a:t>
            </a:r>
            <a:r>
              <a:rPr lang="es-MX" sz="3200" b="1" i="1" dirty="0">
                <a:solidFill>
                  <a:schemeClr val="bg1"/>
                </a:solidFill>
              </a:rPr>
              <a:t>los individuos por parte del Estado liberal, el Estado </a:t>
            </a:r>
            <a:r>
              <a:rPr lang="es-MX" sz="3200" b="1" i="1" dirty="0" smtClean="0">
                <a:solidFill>
                  <a:schemeClr val="bg1"/>
                </a:solidFill>
              </a:rPr>
              <a:t>benefactor sumaba </a:t>
            </a:r>
            <a:r>
              <a:rPr lang="es-MX" sz="3200" b="1" i="1" dirty="0">
                <a:solidFill>
                  <a:schemeClr val="bg1"/>
                </a:solidFill>
              </a:rPr>
              <a:t>la </a:t>
            </a:r>
            <a:r>
              <a:rPr lang="es-MX" sz="3200" b="1" i="1" u="sng" dirty="0">
                <a:solidFill>
                  <a:schemeClr val="bg1"/>
                </a:solidFill>
              </a:rPr>
              <a:t>garantía de los derechos sociales</a:t>
            </a:r>
            <a:r>
              <a:rPr lang="es-MX" sz="3200" b="1" i="1" dirty="0">
                <a:solidFill>
                  <a:schemeClr val="bg1"/>
                </a:solidFill>
              </a:rPr>
              <a:t>.</a:t>
            </a:r>
          </a:p>
        </p:txBody>
      </p:sp>
    </p:spTree>
    <p:extLst>
      <p:ext uri="{BB962C8B-B14F-4D97-AF65-F5344CB8AC3E}">
        <p14:creationId xmlns:p14="http://schemas.microsoft.com/office/powerpoint/2010/main" val="1941497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8020" y="732662"/>
            <a:ext cx="10420538" cy="5232202"/>
          </a:xfrm>
          <a:prstGeom prst="rect">
            <a:avLst/>
          </a:prstGeom>
        </p:spPr>
        <p:txBody>
          <a:bodyPr wrap="square">
            <a:spAutoFit/>
          </a:bodyPr>
          <a:lstStyle/>
          <a:p>
            <a:r>
              <a:rPr lang="es-MX" sz="3600" b="1" dirty="0">
                <a:solidFill>
                  <a:schemeClr val="bg1"/>
                </a:solidFill>
              </a:rPr>
              <a:t>El </a:t>
            </a:r>
            <a:r>
              <a:rPr lang="es-MX" sz="3600" b="1" i="1" u="sng" dirty="0">
                <a:solidFill>
                  <a:schemeClr val="bg1"/>
                </a:solidFill>
              </a:rPr>
              <a:t>Estado neoliberal </a:t>
            </a:r>
            <a:r>
              <a:rPr lang="es-MX" sz="3600" b="1" dirty="0">
                <a:solidFill>
                  <a:schemeClr val="bg1"/>
                </a:solidFill>
              </a:rPr>
              <a:t>nació </a:t>
            </a:r>
            <a:r>
              <a:rPr lang="es-MX" sz="3600" b="1" dirty="0" smtClean="0">
                <a:solidFill>
                  <a:schemeClr val="bg1"/>
                </a:solidFill>
              </a:rPr>
              <a:t>con la </a:t>
            </a:r>
            <a:r>
              <a:rPr lang="es-MX" sz="3600" b="1" dirty="0">
                <a:solidFill>
                  <a:schemeClr val="bg1"/>
                </a:solidFill>
              </a:rPr>
              <a:t>crisis económica </a:t>
            </a:r>
            <a:r>
              <a:rPr lang="es-MX" sz="3600" b="1" dirty="0" smtClean="0">
                <a:solidFill>
                  <a:schemeClr val="bg1"/>
                </a:solidFill>
              </a:rPr>
              <a:t>de 1973-1975 de los </a:t>
            </a:r>
            <a:r>
              <a:rPr lang="es-MX" sz="3600" b="1" dirty="0">
                <a:solidFill>
                  <a:schemeClr val="bg1"/>
                </a:solidFill>
              </a:rPr>
              <a:t>gobiernos conservadores en los </a:t>
            </a:r>
            <a:r>
              <a:rPr lang="es-MX" sz="3600" b="1" dirty="0" smtClean="0">
                <a:solidFill>
                  <a:schemeClr val="bg1"/>
                </a:solidFill>
              </a:rPr>
              <a:t>E.U. y Gran Bretaña; rápidamente </a:t>
            </a:r>
            <a:r>
              <a:rPr lang="es-MX" sz="3600" b="1" dirty="0">
                <a:solidFill>
                  <a:schemeClr val="bg1"/>
                </a:solidFill>
              </a:rPr>
              <a:t>se extendió a casi todo el mundo occidental</a:t>
            </a:r>
            <a:r>
              <a:rPr lang="es-MX" sz="3600" b="1" dirty="0" smtClean="0">
                <a:solidFill>
                  <a:schemeClr val="bg1"/>
                </a:solidFill>
              </a:rPr>
              <a:t>.</a:t>
            </a:r>
          </a:p>
          <a:p>
            <a:endParaRPr lang="es-MX" sz="3600" b="1" dirty="0">
              <a:solidFill>
                <a:schemeClr val="bg1"/>
              </a:solidFill>
            </a:endParaRPr>
          </a:p>
          <a:p>
            <a:r>
              <a:rPr lang="es-MX" sz="3600" b="1" dirty="0" smtClean="0">
                <a:solidFill>
                  <a:schemeClr val="bg1"/>
                </a:solidFill>
              </a:rPr>
              <a:t>Las </a:t>
            </a:r>
            <a:r>
              <a:rPr lang="es-MX" sz="3600" b="1" dirty="0">
                <a:solidFill>
                  <a:schemeClr val="bg1"/>
                </a:solidFill>
              </a:rPr>
              <a:t>posturas neoliberales atribuían la quiebra de las finanzas </a:t>
            </a:r>
            <a:r>
              <a:rPr lang="es-MX" sz="3600" b="1" dirty="0" smtClean="0">
                <a:solidFill>
                  <a:schemeClr val="bg1"/>
                </a:solidFill>
              </a:rPr>
              <a:t>públicas y </a:t>
            </a:r>
            <a:r>
              <a:rPr lang="es-MX" sz="3600" b="1" dirty="0">
                <a:solidFill>
                  <a:schemeClr val="bg1"/>
                </a:solidFill>
              </a:rPr>
              <a:t>la inflación galopante en las economías a los </a:t>
            </a:r>
            <a:r>
              <a:rPr lang="es-MX" sz="3600" b="1" dirty="0" smtClean="0">
                <a:solidFill>
                  <a:schemeClr val="bg1"/>
                </a:solidFill>
              </a:rPr>
              <a:t>importantes gastos </a:t>
            </a:r>
            <a:r>
              <a:rPr lang="es-MX" sz="3600" b="1" dirty="0">
                <a:solidFill>
                  <a:schemeClr val="bg1"/>
                </a:solidFill>
              </a:rPr>
              <a:t>sociales del Estado benefactor. </a:t>
            </a:r>
            <a:endParaRPr lang="es-MX" sz="3600" b="1" dirty="0" smtClean="0">
              <a:solidFill>
                <a:schemeClr val="bg1"/>
              </a:solidFill>
            </a:endParaRPr>
          </a:p>
          <a:p>
            <a:endParaRPr lang="es-MX" sz="1000" b="1" dirty="0">
              <a:solidFill>
                <a:schemeClr val="bg1"/>
              </a:solidFill>
            </a:endParaRPr>
          </a:p>
        </p:txBody>
      </p:sp>
    </p:spTree>
    <p:extLst>
      <p:ext uri="{BB962C8B-B14F-4D97-AF65-F5344CB8AC3E}">
        <p14:creationId xmlns:p14="http://schemas.microsoft.com/office/powerpoint/2010/main" val="149644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8020" y="0"/>
            <a:ext cx="10563686" cy="6586418"/>
          </a:xfrm>
          <a:prstGeom prst="rect">
            <a:avLst/>
          </a:prstGeom>
        </p:spPr>
        <p:txBody>
          <a:bodyPr wrap="square">
            <a:spAutoFit/>
          </a:bodyPr>
          <a:lstStyle/>
          <a:p>
            <a:endParaRPr lang="es-MX" sz="1000" b="1" dirty="0">
              <a:solidFill>
                <a:schemeClr val="bg1"/>
              </a:solidFill>
            </a:endParaRPr>
          </a:p>
          <a:p>
            <a:r>
              <a:rPr lang="es-MX" sz="3600" b="1" dirty="0" smtClean="0">
                <a:solidFill>
                  <a:schemeClr val="bg1"/>
                </a:solidFill>
              </a:rPr>
              <a:t>Como </a:t>
            </a:r>
            <a:r>
              <a:rPr lang="es-MX" sz="3600" b="1" dirty="0">
                <a:solidFill>
                  <a:schemeClr val="bg1"/>
                </a:solidFill>
              </a:rPr>
              <a:t>solución a </a:t>
            </a:r>
            <a:r>
              <a:rPr lang="es-MX" sz="3600" b="1" dirty="0" smtClean="0">
                <a:solidFill>
                  <a:schemeClr val="bg1"/>
                </a:solidFill>
              </a:rPr>
              <a:t>los problemas asociados al Estado benefactor, proponían:</a:t>
            </a:r>
          </a:p>
          <a:p>
            <a:endParaRPr lang="es-MX" sz="1000" b="1" dirty="0" smtClean="0">
              <a:solidFill>
                <a:schemeClr val="bg1"/>
              </a:solidFill>
            </a:endParaRPr>
          </a:p>
          <a:p>
            <a:pPr marL="800100" lvl="1" indent="-342900">
              <a:buFont typeface="Arial" panose="020B0604020202020204" pitchFamily="34" charset="0"/>
              <a:buChar char="•"/>
            </a:pPr>
            <a:r>
              <a:rPr lang="es-MX" sz="2400" b="1" dirty="0" smtClean="0">
                <a:solidFill>
                  <a:schemeClr val="bg1"/>
                </a:solidFill>
              </a:rPr>
              <a:t>disminuir </a:t>
            </a:r>
            <a:r>
              <a:rPr lang="es-MX" sz="2400" b="1" dirty="0">
                <a:solidFill>
                  <a:schemeClr val="bg1"/>
                </a:solidFill>
              </a:rPr>
              <a:t>el gasto público hasta lograr el equilibrio fiscal;</a:t>
            </a:r>
          </a:p>
          <a:p>
            <a:pPr marL="800100" lvl="1" indent="-342900">
              <a:buFont typeface="Arial" panose="020B0604020202020204" pitchFamily="34" charset="0"/>
              <a:buChar char="•"/>
            </a:pPr>
            <a:r>
              <a:rPr lang="es-MX" sz="2400" b="1" dirty="0" smtClean="0">
                <a:solidFill>
                  <a:schemeClr val="bg1"/>
                </a:solidFill>
              </a:rPr>
              <a:t>privatizar </a:t>
            </a:r>
            <a:r>
              <a:rPr lang="es-MX" sz="2400" b="1" dirty="0">
                <a:solidFill>
                  <a:schemeClr val="bg1"/>
                </a:solidFill>
              </a:rPr>
              <a:t>masivamente las empresas públicas, muchas veces </a:t>
            </a:r>
            <a:r>
              <a:rPr lang="es-MX" sz="2400" b="1" dirty="0" smtClean="0">
                <a:solidFill>
                  <a:schemeClr val="bg1"/>
                </a:solidFill>
              </a:rPr>
              <a:t>burocráticas e </a:t>
            </a:r>
            <a:r>
              <a:rPr lang="es-MX" sz="2400" b="1" dirty="0">
                <a:solidFill>
                  <a:schemeClr val="bg1"/>
                </a:solidFill>
              </a:rPr>
              <a:t>ineficientes;</a:t>
            </a:r>
          </a:p>
          <a:p>
            <a:pPr marL="800100" lvl="1" indent="-342900">
              <a:buFont typeface="Arial" panose="020B0604020202020204" pitchFamily="34" charset="0"/>
              <a:buChar char="•"/>
            </a:pPr>
            <a:r>
              <a:rPr lang="es-MX" sz="2400" b="1" dirty="0" smtClean="0">
                <a:solidFill>
                  <a:schemeClr val="bg1"/>
                </a:solidFill>
              </a:rPr>
              <a:t>reducir </a:t>
            </a:r>
            <a:r>
              <a:rPr lang="es-MX" sz="2400" b="1" dirty="0">
                <a:solidFill>
                  <a:schemeClr val="bg1"/>
                </a:solidFill>
              </a:rPr>
              <a:t>las acciones económicas y sociales del Estado a su </a:t>
            </a:r>
            <a:r>
              <a:rPr lang="es-MX" sz="2400" b="1" dirty="0" smtClean="0">
                <a:solidFill>
                  <a:schemeClr val="bg1"/>
                </a:solidFill>
              </a:rPr>
              <a:t>mínima expresión</a:t>
            </a:r>
            <a:r>
              <a:rPr lang="es-MX" sz="2400" b="1" dirty="0">
                <a:solidFill>
                  <a:schemeClr val="bg1"/>
                </a:solidFill>
              </a:rPr>
              <a:t>;</a:t>
            </a:r>
          </a:p>
          <a:p>
            <a:pPr marL="800100" lvl="1" indent="-342900">
              <a:buFont typeface="Arial" panose="020B0604020202020204" pitchFamily="34" charset="0"/>
              <a:buChar char="•"/>
            </a:pPr>
            <a:r>
              <a:rPr lang="es-MX" sz="2400" b="1" dirty="0" smtClean="0">
                <a:solidFill>
                  <a:schemeClr val="bg1"/>
                </a:solidFill>
              </a:rPr>
              <a:t>desregular </a:t>
            </a:r>
            <a:r>
              <a:rPr lang="es-MX" sz="2400" b="1" dirty="0">
                <a:solidFill>
                  <a:schemeClr val="bg1"/>
                </a:solidFill>
              </a:rPr>
              <a:t>la economía y las relaciones laborales para </a:t>
            </a:r>
            <a:r>
              <a:rPr lang="es-MX" sz="2400" b="1" dirty="0" smtClean="0">
                <a:solidFill>
                  <a:schemeClr val="bg1"/>
                </a:solidFill>
              </a:rPr>
              <a:t>aumentar la </a:t>
            </a:r>
            <a:r>
              <a:rPr lang="es-MX" sz="2400" b="1" dirty="0">
                <a:solidFill>
                  <a:schemeClr val="bg1"/>
                </a:solidFill>
              </a:rPr>
              <a:t>inversión privada en economías abiertas y flexibles, sin </a:t>
            </a:r>
            <a:r>
              <a:rPr lang="es-MX" sz="2400" b="1" dirty="0" smtClean="0">
                <a:solidFill>
                  <a:schemeClr val="bg1"/>
                </a:solidFill>
              </a:rPr>
              <a:t>intervención o </a:t>
            </a:r>
            <a:r>
              <a:rPr lang="es-MX" sz="2400" b="1" dirty="0">
                <a:solidFill>
                  <a:schemeClr val="bg1"/>
                </a:solidFill>
              </a:rPr>
              <a:t>"protección" del Estado</a:t>
            </a:r>
            <a:r>
              <a:rPr lang="es-MX" sz="2400" b="1" dirty="0" smtClean="0">
                <a:solidFill>
                  <a:schemeClr val="bg1"/>
                </a:solidFill>
              </a:rPr>
              <a:t>.</a:t>
            </a:r>
          </a:p>
          <a:p>
            <a:pPr lvl="1"/>
            <a:endParaRPr lang="es-MX" sz="1000" b="1" dirty="0" smtClean="0">
              <a:solidFill>
                <a:schemeClr val="bg1"/>
              </a:solidFill>
            </a:endParaRPr>
          </a:p>
          <a:p>
            <a:r>
              <a:rPr lang="es-MX" sz="3200" b="1" dirty="0">
                <a:solidFill>
                  <a:schemeClr val="bg1"/>
                </a:solidFill>
              </a:rPr>
              <a:t>La reducción de la intervención estatal en </a:t>
            </a:r>
            <a:r>
              <a:rPr lang="es-MX" sz="3200" b="1" dirty="0" smtClean="0">
                <a:solidFill>
                  <a:schemeClr val="bg1"/>
                </a:solidFill>
              </a:rPr>
              <a:t>la economía </a:t>
            </a:r>
            <a:r>
              <a:rPr lang="es-MX" sz="3200" b="1" dirty="0">
                <a:solidFill>
                  <a:schemeClr val="bg1"/>
                </a:solidFill>
              </a:rPr>
              <a:t>y el debilitamiento de las </a:t>
            </a:r>
            <a:r>
              <a:rPr lang="es-MX" sz="3200" b="1" dirty="0" smtClean="0">
                <a:solidFill>
                  <a:schemeClr val="bg1"/>
                </a:solidFill>
              </a:rPr>
              <a:t>políticas públicas </a:t>
            </a:r>
            <a:r>
              <a:rPr lang="es-MX" sz="3200" b="1" dirty="0">
                <a:solidFill>
                  <a:schemeClr val="bg1"/>
                </a:solidFill>
              </a:rPr>
              <a:t>en materia social </a:t>
            </a:r>
            <a:r>
              <a:rPr lang="es-MX" sz="3200" b="1" dirty="0" smtClean="0">
                <a:solidFill>
                  <a:schemeClr val="bg1"/>
                </a:solidFill>
              </a:rPr>
              <a:t>profundizaron la inequidad</a:t>
            </a:r>
            <a:r>
              <a:rPr lang="es-MX" sz="3200" b="1" dirty="0">
                <a:solidFill>
                  <a:schemeClr val="bg1"/>
                </a:solidFill>
              </a:rPr>
              <a:t>, pobreza y </a:t>
            </a:r>
            <a:r>
              <a:rPr lang="es-MX" sz="3200" b="1" dirty="0" smtClean="0">
                <a:solidFill>
                  <a:schemeClr val="bg1"/>
                </a:solidFill>
              </a:rPr>
              <a:t>desempleo en </a:t>
            </a:r>
            <a:r>
              <a:rPr lang="es-MX" sz="3200" b="1" dirty="0">
                <a:solidFill>
                  <a:schemeClr val="bg1"/>
                </a:solidFill>
              </a:rPr>
              <a:t>amplios sectores de la población.</a:t>
            </a:r>
          </a:p>
        </p:txBody>
      </p:sp>
    </p:spTree>
    <p:extLst>
      <p:ext uri="{BB962C8B-B14F-4D97-AF65-F5344CB8AC3E}">
        <p14:creationId xmlns:p14="http://schemas.microsoft.com/office/powerpoint/2010/main" val="2325696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1394" y="254798"/>
            <a:ext cx="9596674" cy="6063198"/>
          </a:xfrm>
          <a:prstGeom prst="rect">
            <a:avLst/>
          </a:prstGeom>
          <a:noFill/>
        </p:spPr>
        <p:txBody>
          <a:bodyPr wrap="square" rtlCol="0">
            <a:spAutoFit/>
          </a:bodyPr>
          <a:lstStyle/>
          <a:p>
            <a:pPr algn="ctr"/>
            <a:r>
              <a:rPr lang="es-MX" sz="4000" b="1" i="1" u="sng" dirty="0" smtClean="0">
                <a:solidFill>
                  <a:schemeClr val="bg1"/>
                </a:solidFill>
              </a:rPr>
              <a:t>Políticas Públicas y Educación Superior</a:t>
            </a:r>
          </a:p>
          <a:p>
            <a:pPr algn="ctr"/>
            <a:endParaRPr lang="es-MX" sz="4000" u="sng" dirty="0" smtClean="0">
              <a:solidFill>
                <a:schemeClr val="bg1"/>
              </a:solidFill>
            </a:endParaRPr>
          </a:p>
          <a:p>
            <a:r>
              <a:rPr lang="es-MX" sz="4000" dirty="0" smtClean="0">
                <a:solidFill>
                  <a:schemeClr val="bg1"/>
                </a:solidFill>
              </a:rPr>
              <a:t>Estos cambios en los modelos o tipos de Estado o formas de organizar el poder político (toma de decisiones) se asocian a diferentes diseños y puestas en operación de diferentes políticas públicas.</a:t>
            </a:r>
          </a:p>
          <a:p>
            <a:endParaRPr lang="es-MX" sz="1000" dirty="0" smtClean="0">
              <a:solidFill>
                <a:schemeClr val="bg1"/>
              </a:solidFill>
            </a:endParaRPr>
          </a:p>
          <a:p>
            <a:r>
              <a:rPr lang="es-MX" sz="4000" dirty="0" smtClean="0">
                <a:solidFill>
                  <a:schemeClr val="bg1"/>
                </a:solidFill>
              </a:rPr>
              <a:t>En términos de su incidencia en la educación superior (ES) tenemos por ejemplo: </a:t>
            </a:r>
          </a:p>
          <a:p>
            <a:r>
              <a:rPr lang="es-MX" dirty="0" smtClean="0"/>
              <a:t>  </a:t>
            </a:r>
            <a:endParaRPr lang="es-MX" dirty="0"/>
          </a:p>
        </p:txBody>
      </p:sp>
      <p:sp>
        <p:nvSpPr>
          <p:cNvPr id="6" name="5 Flecha derecha"/>
          <p:cNvSpPr/>
          <p:nvPr/>
        </p:nvSpPr>
        <p:spPr>
          <a:xfrm>
            <a:off x="9615097" y="5332490"/>
            <a:ext cx="696800" cy="1294646"/>
          </a:xfrm>
          <a:prstGeom prst="rightArrow">
            <a:avLst>
              <a:gd name="adj1" fmla="val 50000"/>
              <a:gd name="adj2" fmla="val 40659"/>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2759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25615" y="5055079"/>
            <a:ext cx="9722533" cy="1200329"/>
          </a:xfrm>
          <a:prstGeom prst="rect">
            <a:avLst/>
          </a:prstGeom>
          <a:noFill/>
        </p:spPr>
        <p:txBody>
          <a:bodyPr wrap="none" rtlCol="0">
            <a:spAutoFit/>
          </a:bodyPr>
          <a:lstStyle/>
          <a:p>
            <a:r>
              <a:rPr lang="es-MX" sz="7200" b="1" dirty="0" smtClean="0">
                <a:solidFill>
                  <a:schemeClr val="bg1"/>
                </a:solidFill>
              </a:rPr>
              <a:t>A manera de preámbulo</a:t>
            </a:r>
            <a:endParaRPr lang="es-MX" sz="7200" b="1" dirty="0">
              <a:solidFill>
                <a:schemeClr val="bg1"/>
              </a:solidFill>
            </a:endParaRPr>
          </a:p>
        </p:txBody>
      </p:sp>
    </p:spTree>
    <p:extLst>
      <p:ext uri="{BB962C8B-B14F-4D97-AF65-F5344CB8AC3E}">
        <p14:creationId xmlns:p14="http://schemas.microsoft.com/office/powerpoint/2010/main" val="254432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17963" y="213996"/>
            <a:ext cx="10278701" cy="6647974"/>
          </a:xfrm>
          <a:prstGeom prst="rect">
            <a:avLst/>
          </a:prstGeom>
        </p:spPr>
        <p:txBody>
          <a:bodyPr wrap="square">
            <a:spAutoFit/>
          </a:bodyPr>
          <a:lstStyle/>
          <a:p>
            <a:pPr algn="ctr"/>
            <a:r>
              <a:rPr lang="es-MX" sz="3200" b="1" dirty="0" smtClean="0">
                <a:solidFill>
                  <a:schemeClr val="bg1"/>
                </a:solidFill>
              </a:rPr>
              <a:t>Los proyectos de la ES </a:t>
            </a:r>
            <a:r>
              <a:rPr lang="es-MX" sz="3200" b="1" dirty="0">
                <a:solidFill>
                  <a:schemeClr val="bg1"/>
                </a:solidFill>
              </a:rPr>
              <a:t>en México en el siglo </a:t>
            </a:r>
            <a:r>
              <a:rPr lang="es-MX" sz="3200" b="1" dirty="0" smtClean="0">
                <a:solidFill>
                  <a:schemeClr val="bg1"/>
                </a:solidFill>
              </a:rPr>
              <a:t>XX</a:t>
            </a:r>
          </a:p>
          <a:p>
            <a:endParaRPr lang="es-MX" sz="1000" b="1" dirty="0">
              <a:solidFill>
                <a:schemeClr val="bg1"/>
              </a:solidFill>
            </a:endParaRPr>
          </a:p>
          <a:p>
            <a:pPr marL="457200" indent="-457200">
              <a:buFont typeface="+mj-lt"/>
              <a:buAutoNum type="arabicPeriod"/>
            </a:pPr>
            <a:r>
              <a:rPr lang="es-MX" sz="2400" b="1" u="sng" dirty="0" smtClean="0">
                <a:solidFill>
                  <a:schemeClr val="bg1"/>
                </a:solidFill>
              </a:rPr>
              <a:t>“Proyecto liberal-revolucionario-popular”. </a:t>
            </a:r>
            <a:r>
              <a:rPr lang="es-MX" sz="2400" b="1" dirty="0" smtClean="0">
                <a:solidFill>
                  <a:schemeClr val="bg1"/>
                </a:solidFill>
              </a:rPr>
              <a:t>Al </a:t>
            </a:r>
            <a:r>
              <a:rPr lang="es-MX" sz="2400" b="1" dirty="0">
                <a:solidFill>
                  <a:schemeClr val="bg1"/>
                </a:solidFill>
              </a:rPr>
              <a:t>periodo posrevolucionario de 1920 a 1946 </a:t>
            </a:r>
            <a:r>
              <a:rPr lang="es-MX" sz="2400" b="1" dirty="0" smtClean="0">
                <a:solidFill>
                  <a:schemeClr val="bg1"/>
                </a:solidFill>
              </a:rPr>
              <a:t>en </a:t>
            </a:r>
            <a:r>
              <a:rPr lang="es-MX" sz="2400" b="1" dirty="0">
                <a:solidFill>
                  <a:schemeClr val="bg1"/>
                </a:solidFill>
              </a:rPr>
              <a:t>el que la ES estaba más </a:t>
            </a:r>
            <a:r>
              <a:rPr lang="es-MX" sz="2400" b="1" dirty="0" smtClean="0">
                <a:solidFill>
                  <a:schemeClr val="bg1"/>
                </a:solidFill>
              </a:rPr>
              <a:t>ligada </a:t>
            </a:r>
            <a:r>
              <a:rPr lang="es-MX" sz="2400" b="1" dirty="0">
                <a:solidFill>
                  <a:schemeClr val="bg1"/>
                </a:solidFill>
              </a:rPr>
              <a:t>a las políticas de desarrollo social y cultural que a las de </a:t>
            </a:r>
            <a:r>
              <a:rPr lang="es-MX" sz="2400" b="1" dirty="0" smtClean="0">
                <a:solidFill>
                  <a:schemeClr val="bg1"/>
                </a:solidFill>
              </a:rPr>
              <a:t>desarrollo económico</a:t>
            </a:r>
            <a:r>
              <a:rPr lang="es-MX" sz="2400" b="1" dirty="0">
                <a:solidFill>
                  <a:schemeClr val="bg1"/>
                </a:solidFill>
              </a:rPr>
              <a:t>. </a:t>
            </a:r>
            <a:endParaRPr lang="es-MX" sz="2400" b="1" dirty="0" smtClean="0">
              <a:solidFill>
                <a:schemeClr val="bg1"/>
              </a:solidFill>
            </a:endParaRPr>
          </a:p>
          <a:p>
            <a:pPr marL="228600" indent="-228600">
              <a:buFont typeface="+mj-lt"/>
              <a:buAutoNum type="arabicPeriod"/>
            </a:pPr>
            <a:endParaRPr lang="es-MX" sz="1000" b="1" dirty="0">
              <a:solidFill>
                <a:schemeClr val="bg1"/>
              </a:solidFill>
            </a:endParaRPr>
          </a:p>
          <a:p>
            <a:pPr marL="457200" indent="-457200">
              <a:buFont typeface="+mj-lt"/>
              <a:buAutoNum type="arabicPeriod"/>
            </a:pPr>
            <a:r>
              <a:rPr lang="es-MX" sz="2400" b="1" u="sng" dirty="0" smtClean="0">
                <a:solidFill>
                  <a:schemeClr val="bg1"/>
                </a:solidFill>
              </a:rPr>
              <a:t>“Proyecto Modernizador”. </a:t>
            </a:r>
            <a:r>
              <a:rPr lang="es-MX" sz="2400" b="1" dirty="0" smtClean="0">
                <a:solidFill>
                  <a:schemeClr val="bg1"/>
                </a:solidFill>
              </a:rPr>
              <a:t>De </a:t>
            </a:r>
            <a:r>
              <a:rPr lang="es-MX" sz="2400" b="1" dirty="0">
                <a:solidFill>
                  <a:schemeClr val="bg1"/>
                </a:solidFill>
              </a:rPr>
              <a:t>los cuarentas a los </a:t>
            </a:r>
            <a:r>
              <a:rPr lang="es-MX" sz="2400" b="1" dirty="0" smtClean="0">
                <a:solidFill>
                  <a:schemeClr val="bg1"/>
                </a:solidFill>
              </a:rPr>
              <a:t>setentas en donde el </a:t>
            </a:r>
            <a:r>
              <a:rPr lang="es-MX" sz="2400" b="1" dirty="0">
                <a:solidFill>
                  <a:schemeClr val="bg1"/>
                </a:solidFill>
              </a:rPr>
              <a:t>objetivo primordial era formar </a:t>
            </a:r>
            <a:r>
              <a:rPr lang="es-MX" sz="2400" b="1" dirty="0" smtClean="0">
                <a:solidFill>
                  <a:schemeClr val="bg1"/>
                </a:solidFill>
              </a:rPr>
              <a:t>cuadros profesionales </a:t>
            </a:r>
            <a:r>
              <a:rPr lang="es-MX" sz="2400" b="1" dirty="0">
                <a:solidFill>
                  <a:schemeClr val="bg1"/>
                </a:solidFill>
              </a:rPr>
              <a:t>para el desarrollo de una economía moderna y también como </a:t>
            </a:r>
            <a:r>
              <a:rPr lang="es-MX" sz="2400" b="1" dirty="0" smtClean="0">
                <a:solidFill>
                  <a:schemeClr val="bg1"/>
                </a:solidFill>
              </a:rPr>
              <a:t> promotor </a:t>
            </a:r>
            <a:r>
              <a:rPr lang="es-MX" sz="2400" b="1" dirty="0">
                <a:solidFill>
                  <a:schemeClr val="bg1"/>
                </a:solidFill>
              </a:rPr>
              <a:t>de la movilidad social. </a:t>
            </a:r>
            <a:endParaRPr lang="es-MX" sz="2400" b="1" dirty="0" smtClean="0">
              <a:solidFill>
                <a:schemeClr val="bg1"/>
              </a:solidFill>
            </a:endParaRPr>
          </a:p>
          <a:p>
            <a:pPr marL="228600" indent="-228600">
              <a:buFont typeface="+mj-lt"/>
              <a:buAutoNum type="arabicPeriod"/>
            </a:pPr>
            <a:endParaRPr lang="es-MX" sz="1000" b="1" dirty="0">
              <a:solidFill>
                <a:schemeClr val="bg1"/>
              </a:solidFill>
            </a:endParaRPr>
          </a:p>
          <a:p>
            <a:pPr marL="457200" indent="-457200">
              <a:buFont typeface="+mj-lt"/>
              <a:buAutoNum type="arabicPeriod"/>
            </a:pPr>
            <a:r>
              <a:rPr lang="es-MX" sz="2400" b="1" u="sng" dirty="0" smtClean="0">
                <a:solidFill>
                  <a:schemeClr val="bg1"/>
                </a:solidFill>
              </a:rPr>
              <a:t>“Proyecto Neoliberal”. </a:t>
            </a:r>
            <a:r>
              <a:rPr lang="es-MX" sz="2400" b="1" dirty="0" smtClean="0">
                <a:solidFill>
                  <a:schemeClr val="bg1"/>
                </a:solidFill>
              </a:rPr>
              <a:t>En </a:t>
            </a:r>
            <a:r>
              <a:rPr lang="es-MX" sz="2400" b="1" dirty="0">
                <a:solidFill>
                  <a:schemeClr val="bg1"/>
                </a:solidFill>
              </a:rPr>
              <a:t>los </a:t>
            </a:r>
            <a:r>
              <a:rPr lang="es-MX" sz="2400" b="1" dirty="0" smtClean="0">
                <a:solidFill>
                  <a:schemeClr val="bg1"/>
                </a:solidFill>
              </a:rPr>
              <a:t>ochentas</a:t>
            </a:r>
            <a:r>
              <a:rPr lang="es-MX" sz="2400" b="1" dirty="0">
                <a:solidFill>
                  <a:schemeClr val="bg1"/>
                </a:solidFill>
              </a:rPr>
              <a:t>, el surgimiento de políticas públicas que reorientaron el nuevo papel </a:t>
            </a:r>
            <a:r>
              <a:rPr lang="es-MX" sz="2400" b="1" dirty="0" smtClean="0">
                <a:solidFill>
                  <a:schemeClr val="bg1"/>
                </a:solidFill>
              </a:rPr>
              <a:t> de </a:t>
            </a:r>
            <a:r>
              <a:rPr lang="es-MX" sz="2400" b="1" dirty="0">
                <a:solidFill>
                  <a:schemeClr val="bg1"/>
                </a:solidFill>
              </a:rPr>
              <a:t>la educación en el desarrollo económico y </a:t>
            </a:r>
            <a:r>
              <a:rPr lang="es-MX" sz="2400" b="1" dirty="0" smtClean="0">
                <a:solidFill>
                  <a:schemeClr val="bg1"/>
                </a:solidFill>
              </a:rPr>
              <a:t>social, en donde pasa </a:t>
            </a:r>
            <a:r>
              <a:rPr lang="es-MX" sz="2400" b="1" dirty="0">
                <a:solidFill>
                  <a:schemeClr val="bg1"/>
                </a:solidFill>
              </a:rPr>
              <a:t>a ser un elemento de comercio del capital </a:t>
            </a:r>
            <a:r>
              <a:rPr lang="es-MX" sz="2400" b="1" dirty="0" smtClean="0">
                <a:solidFill>
                  <a:schemeClr val="bg1"/>
                </a:solidFill>
              </a:rPr>
              <a:t>cultural</a:t>
            </a:r>
            <a:r>
              <a:rPr lang="es-MX" sz="2400" b="1" dirty="0">
                <a:solidFill>
                  <a:schemeClr val="bg1"/>
                </a:solidFill>
              </a:rPr>
              <a:t>. A través de la libre competencia se pretende atraer, a partir de sus </a:t>
            </a:r>
            <a:r>
              <a:rPr lang="es-MX" sz="2400" b="1" dirty="0" smtClean="0">
                <a:solidFill>
                  <a:schemeClr val="bg1"/>
                </a:solidFill>
              </a:rPr>
              <a:t> características </a:t>
            </a:r>
            <a:r>
              <a:rPr lang="es-MX" sz="2400" b="1" dirty="0">
                <a:solidFill>
                  <a:schemeClr val="bg1"/>
                </a:solidFill>
              </a:rPr>
              <a:t>de calidad, a los “clientes” que aspiran a poseer capital cultural y </a:t>
            </a:r>
            <a:r>
              <a:rPr lang="es-MX" sz="2400" b="1" dirty="0" smtClean="0">
                <a:solidFill>
                  <a:schemeClr val="bg1"/>
                </a:solidFill>
              </a:rPr>
              <a:t> trasladarlo </a:t>
            </a:r>
            <a:r>
              <a:rPr lang="es-MX" sz="2400" b="1" dirty="0">
                <a:solidFill>
                  <a:schemeClr val="bg1"/>
                </a:solidFill>
              </a:rPr>
              <a:t>como competencias productivas en el mercado de laboral. </a:t>
            </a:r>
            <a:endParaRPr lang="es-MX" sz="2400" b="1" dirty="0" smtClean="0">
              <a:solidFill>
                <a:schemeClr val="bg1"/>
              </a:solidFill>
            </a:endParaRPr>
          </a:p>
          <a:p>
            <a:pPr marL="457200" indent="-457200">
              <a:buFont typeface="+mj-lt"/>
              <a:buAutoNum type="arabicPeriod"/>
            </a:pPr>
            <a:endParaRPr lang="es-MX" sz="1000" b="1" dirty="0" smtClean="0">
              <a:solidFill>
                <a:schemeClr val="bg1"/>
              </a:solidFill>
            </a:endParaRPr>
          </a:p>
          <a:p>
            <a:pPr algn="r"/>
            <a:r>
              <a:rPr lang="es-MX" sz="1400" b="1" dirty="0">
                <a:solidFill>
                  <a:schemeClr val="bg1"/>
                </a:solidFill>
              </a:rPr>
              <a:t>De la Torre, M. (Sin año). “Educación Superior en el siglo XX”. Diccionario de Historia de </a:t>
            </a:r>
            <a:r>
              <a:rPr lang="es-MX" sz="1400" b="1" dirty="0" smtClean="0">
                <a:solidFill>
                  <a:schemeClr val="bg1"/>
                </a:solidFill>
              </a:rPr>
              <a:t> la </a:t>
            </a:r>
            <a:r>
              <a:rPr lang="es-MX" sz="1400" b="1" dirty="0">
                <a:solidFill>
                  <a:schemeClr val="bg1"/>
                </a:solidFill>
              </a:rPr>
              <a:t>Educación en México. Proyecto </a:t>
            </a:r>
            <a:r>
              <a:rPr lang="es-MX" sz="1400" b="1" dirty="0" err="1">
                <a:solidFill>
                  <a:schemeClr val="bg1"/>
                </a:solidFill>
              </a:rPr>
              <a:t>CONACyT</a:t>
            </a:r>
            <a:r>
              <a:rPr lang="es-MX" sz="1400" b="1" dirty="0">
                <a:solidFill>
                  <a:schemeClr val="bg1"/>
                </a:solidFill>
              </a:rPr>
              <a:t>. En: </a:t>
            </a:r>
            <a:r>
              <a:rPr lang="es-MX" sz="1400" b="1" dirty="0" smtClean="0">
                <a:solidFill>
                  <a:schemeClr val="bg1"/>
                </a:solidFill>
              </a:rPr>
              <a:t>http</a:t>
            </a:r>
            <a:r>
              <a:rPr lang="es-MX" sz="1400" b="1" dirty="0">
                <a:solidFill>
                  <a:schemeClr val="bg1"/>
                </a:solidFill>
              </a:rPr>
              <a:t>://www.biblioweb.dgsca.unam.mx/diccionario/htm/indic</a:t>
            </a:r>
          </a:p>
        </p:txBody>
      </p:sp>
    </p:spTree>
    <p:extLst>
      <p:ext uri="{BB962C8B-B14F-4D97-AF65-F5344CB8AC3E}">
        <p14:creationId xmlns:p14="http://schemas.microsoft.com/office/powerpoint/2010/main" val="2149241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85180" y="409049"/>
            <a:ext cx="10502020" cy="5447645"/>
          </a:xfrm>
          <a:prstGeom prst="rect">
            <a:avLst/>
          </a:prstGeom>
        </p:spPr>
        <p:txBody>
          <a:bodyPr wrap="square">
            <a:spAutoFit/>
          </a:bodyPr>
          <a:lstStyle/>
          <a:p>
            <a:r>
              <a:rPr lang="es-MX" sz="2800" b="1" dirty="0" smtClean="0">
                <a:solidFill>
                  <a:schemeClr val="bg1"/>
                </a:solidFill>
              </a:rPr>
              <a:t>Javier Mendoza distingue las </a:t>
            </a:r>
            <a:r>
              <a:rPr lang="es-MX" sz="2800" b="1" dirty="0">
                <a:solidFill>
                  <a:schemeClr val="bg1"/>
                </a:solidFill>
              </a:rPr>
              <a:t>siguientes orientaciones </a:t>
            </a:r>
            <a:r>
              <a:rPr lang="es-MX" sz="2800" b="1" dirty="0" smtClean="0">
                <a:solidFill>
                  <a:schemeClr val="bg1"/>
                </a:solidFill>
              </a:rPr>
              <a:t> en </a:t>
            </a:r>
            <a:r>
              <a:rPr lang="es-MX" sz="2800" b="1" dirty="0">
                <a:solidFill>
                  <a:schemeClr val="bg1"/>
                </a:solidFill>
              </a:rPr>
              <a:t>las políticas públicas hacia las universidades: </a:t>
            </a:r>
          </a:p>
          <a:p>
            <a:r>
              <a:rPr lang="es-MX" sz="2800" b="1" dirty="0">
                <a:solidFill>
                  <a:schemeClr val="bg1"/>
                </a:solidFill>
              </a:rPr>
              <a:t> </a:t>
            </a:r>
          </a:p>
          <a:p>
            <a:pPr lvl="1"/>
            <a:r>
              <a:rPr lang="es-MX" sz="2200" b="1" dirty="0">
                <a:solidFill>
                  <a:schemeClr val="bg1"/>
                </a:solidFill>
              </a:rPr>
              <a:t>• 1968-1970. Conflicto universidad-gobierno y ruptura del pacto</a:t>
            </a:r>
            <a:r>
              <a:rPr lang="es-MX" sz="2200" b="1" dirty="0" smtClean="0">
                <a:solidFill>
                  <a:schemeClr val="bg1"/>
                </a:solidFill>
              </a:rPr>
              <a:t>.</a:t>
            </a:r>
          </a:p>
          <a:p>
            <a:pPr lvl="1"/>
            <a:r>
              <a:rPr lang="es-MX" sz="2200" b="1" dirty="0" smtClean="0">
                <a:solidFill>
                  <a:schemeClr val="bg1"/>
                </a:solidFill>
              </a:rPr>
              <a:t> </a:t>
            </a:r>
            <a:endParaRPr lang="es-MX" sz="2200" b="1" dirty="0">
              <a:solidFill>
                <a:schemeClr val="bg1"/>
              </a:solidFill>
            </a:endParaRPr>
          </a:p>
          <a:p>
            <a:pPr lvl="1"/>
            <a:r>
              <a:rPr lang="es-MX" sz="2200" b="1" dirty="0">
                <a:solidFill>
                  <a:schemeClr val="bg1"/>
                </a:solidFill>
              </a:rPr>
              <a:t>• 1971-1976. Política democratizadora y populista para la reconstrucción </a:t>
            </a:r>
            <a:r>
              <a:rPr lang="es-MX" sz="2200" b="1" dirty="0" smtClean="0">
                <a:solidFill>
                  <a:schemeClr val="bg1"/>
                </a:solidFill>
              </a:rPr>
              <a:t> del </a:t>
            </a:r>
            <a:r>
              <a:rPr lang="es-MX" sz="2200" b="1" dirty="0">
                <a:solidFill>
                  <a:schemeClr val="bg1"/>
                </a:solidFill>
              </a:rPr>
              <a:t>pacto. </a:t>
            </a:r>
            <a:endParaRPr lang="es-MX" sz="2200" b="1" dirty="0" smtClean="0">
              <a:solidFill>
                <a:schemeClr val="bg1"/>
              </a:solidFill>
            </a:endParaRPr>
          </a:p>
          <a:p>
            <a:pPr lvl="1"/>
            <a:endParaRPr lang="es-MX" sz="2200" b="1" dirty="0">
              <a:solidFill>
                <a:schemeClr val="bg1"/>
              </a:solidFill>
            </a:endParaRPr>
          </a:p>
          <a:p>
            <a:pPr lvl="1"/>
            <a:r>
              <a:rPr lang="es-MX" sz="2200" b="1" dirty="0">
                <a:solidFill>
                  <a:schemeClr val="bg1"/>
                </a:solidFill>
              </a:rPr>
              <a:t>• 1977-1982. Establecimiento de la primera etapa de una concepción </a:t>
            </a:r>
            <a:r>
              <a:rPr lang="es-MX" sz="2200" b="1" dirty="0" smtClean="0">
                <a:solidFill>
                  <a:schemeClr val="bg1"/>
                </a:solidFill>
              </a:rPr>
              <a:t>sistémica </a:t>
            </a:r>
            <a:r>
              <a:rPr lang="es-MX" sz="2200" b="1" dirty="0">
                <a:solidFill>
                  <a:schemeClr val="bg1"/>
                </a:solidFill>
              </a:rPr>
              <a:t>y formalista de la planeación</a:t>
            </a:r>
            <a:r>
              <a:rPr lang="es-MX" sz="2200" b="1" dirty="0" smtClean="0">
                <a:solidFill>
                  <a:schemeClr val="bg1"/>
                </a:solidFill>
              </a:rPr>
              <a:t>.</a:t>
            </a:r>
          </a:p>
          <a:p>
            <a:pPr lvl="1"/>
            <a:r>
              <a:rPr lang="es-MX" sz="2200" b="1" dirty="0" smtClean="0">
                <a:solidFill>
                  <a:schemeClr val="bg1"/>
                </a:solidFill>
              </a:rPr>
              <a:t> </a:t>
            </a:r>
            <a:endParaRPr lang="es-MX" sz="2200" b="1" dirty="0">
              <a:solidFill>
                <a:schemeClr val="bg1"/>
              </a:solidFill>
            </a:endParaRPr>
          </a:p>
          <a:p>
            <a:pPr lvl="1"/>
            <a:r>
              <a:rPr lang="es-MX" sz="2200" b="1" dirty="0">
                <a:solidFill>
                  <a:schemeClr val="bg1"/>
                </a:solidFill>
              </a:rPr>
              <a:t>• 1982-1988. Política de negligencia benigna con intentos de </a:t>
            </a:r>
            <a:r>
              <a:rPr lang="es-MX" sz="2200" b="1" dirty="0" smtClean="0">
                <a:solidFill>
                  <a:schemeClr val="bg1"/>
                </a:solidFill>
              </a:rPr>
              <a:t> reordenamiento </a:t>
            </a:r>
            <a:r>
              <a:rPr lang="es-MX" sz="2200" b="1" dirty="0">
                <a:solidFill>
                  <a:schemeClr val="bg1"/>
                </a:solidFill>
              </a:rPr>
              <a:t>a través de la planeación. </a:t>
            </a:r>
            <a:endParaRPr lang="es-MX" sz="2200" b="1" dirty="0" smtClean="0">
              <a:solidFill>
                <a:schemeClr val="bg1"/>
              </a:solidFill>
            </a:endParaRPr>
          </a:p>
          <a:p>
            <a:pPr lvl="1"/>
            <a:endParaRPr lang="es-MX" sz="2200" b="1" dirty="0">
              <a:solidFill>
                <a:schemeClr val="bg1"/>
              </a:solidFill>
            </a:endParaRPr>
          </a:p>
          <a:p>
            <a:pPr lvl="1"/>
            <a:r>
              <a:rPr lang="es-MX" sz="2200" b="1" dirty="0">
                <a:solidFill>
                  <a:schemeClr val="bg1"/>
                </a:solidFill>
              </a:rPr>
              <a:t>• 1988-1995. Políticas del Estado evaluador. </a:t>
            </a:r>
          </a:p>
        </p:txBody>
      </p:sp>
      <p:sp>
        <p:nvSpPr>
          <p:cNvPr id="6" name="5 CuadroTexto"/>
          <p:cNvSpPr txBox="1"/>
          <p:nvPr/>
        </p:nvSpPr>
        <p:spPr>
          <a:xfrm>
            <a:off x="2982839" y="5947228"/>
            <a:ext cx="8904361" cy="646331"/>
          </a:xfrm>
          <a:prstGeom prst="rect">
            <a:avLst/>
          </a:prstGeom>
          <a:noFill/>
        </p:spPr>
        <p:txBody>
          <a:bodyPr wrap="none" rtlCol="0">
            <a:spAutoFit/>
          </a:bodyPr>
          <a:lstStyle/>
          <a:p>
            <a:pPr algn="r"/>
            <a:r>
              <a:rPr lang="es-MX" b="1" dirty="0">
                <a:solidFill>
                  <a:schemeClr val="bg1"/>
                </a:solidFill>
              </a:rPr>
              <a:t>Mendoza, J. (2002). Transición de la educación superior contemporánea en México: de la </a:t>
            </a:r>
          </a:p>
          <a:p>
            <a:pPr algn="r"/>
            <a:r>
              <a:rPr lang="es-MX" b="1" dirty="0">
                <a:solidFill>
                  <a:schemeClr val="bg1"/>
                </a:solidFill>
              </a:rPr>
              <a:t>planeación al Estado evaluador, UNAM/Grupo editorial Porrúa, México </a:t>
            </a:r>
          </a:p>
        </p:txBody>
      </p:sp>
    </p:spTree>
    <p:extLst>
      <p:ext uri="{BB962C8B-B14F-4D97-AF65-F5344CB8AC3E}">
        <p14:creationId xmlns:p14="http://schemas.microsoft.com/office/powerpoint/2010/main" val="1870587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21394" y="722075"/>
            <a:ext cx="10402432" cy="5170646"/>
          </a:xfrm>
          <a:prstGeom prst="rect">
            <a:avLst/>
          </a:prstGeom>
        </p:spPr>
        <p:txBody>
          <a:bodyPr wrap="square">
            <a:spAutoFit/>
          </a:bodyPr>
          <a:lstStyle/>
          <a:p>
            <a:r>
              <a:rPr lang="es-MX" sz="2800" b="1" dirty="0">
                <a:solidFill>
                  <a:schemeClr val="bg1"/>
                </a:solidFill>
              </a:rPr>
              <a:t>LAS ETAPAS DE LA EDUCACIÓN SUPERIOR A PARTIR </a:t>
            </a:r>
            <a:r>
              <a:rPr lang="es-MX" sz="2800" b="1" dirty="0" smtClean="0">
                <a:solidFill>
                  <a:schemeClr val="bg1"/>
                </a:solidFill>
              </a:rPr>
              <a:t>DE 1940 </a:t>
            </a:r>
          </a:p>
          <a:p>
            <a:endParaRPr lang="es-MX" sz="1000" b="1" dirty="0">
              <a:solidFill>
                <a:schemeClr val="bg1"/>
              </a:solidFill>
            </a:endParaRPr>
          </a:p>
          <a:p>
            <a:endParaRPr lang="es-MX" dirty="0" smtClean="0"/>
          </a:p>
          <a:p>
            <a:pPr marL="1200150" lvl="2" indent="-285750">
              <a:buFont typeface="Wingdings" panose="05000000000000000000" pitchFamily="2" charset="2"/>
              <a:buChar char="q"/>
            </a:pPr>
            <a:r>
              <a:rPr lang="es-MX" sz="3200" dirty="0" smtClean="0">
                <a:solidFill>
                  <a:schemeClr val="bg1"/>
                </a:solidFill>
              </a:rPr>
              <a:t>  </a:t>
            </a:r>
            <a:r>
              <a:rPr lang="es-MX" sz="3200" b="1" dirty="0" smtClean="0">
                <a:solidFill>
                  <a:schemeClr val="bg1"/>
                </a:solidFill>
              </a:rPr>
              <a:t>La </a:t>
            </a:r>
            <a:r>
              <a:rPr lang="es-MX" sz="3200" b="1" dirty="0">
                <a:solidFill>
                  <a:schemeClr val="bg1"/>
                </a:solidFill>
              </a:rPr>
              <a:t>etapa modernizadora </a:t>
            </a:r>
            <a:endParaRPr lang="es-MX" sz="3200" b="1" dirty="0" smtClean="0">
              <a:solidFill>
                <a:schemeClr val="bg1"/>
              </a:solidFill>
            </a:endParaRPr>
          </a:p>
          <a:p>
            <a:pPr marL="1200150" lvl="2" indent="-285750">
              <a:buFont typeface="Wingdings" panose="05000000000000000000" pitchFamily="2" charset="2"/>
              <a:buChar char="q"/>
            </a:pPr>
            <a:endParaRPr lang="es-MX" sz="3200" dirty="0">
              <a:solidFill>
                <a:schemeClr val="bg1"/>
              </a:solidFill>
            </a:endParaRPr>
          </a:p>
          <a:p>
            <a:pPr marL="1200150" lvl="2" indent="-285750">
              <a:buFont typeface="Wingdings" panose="05000000000000000000" pitchFamily="2" charset="2"/>
              <a:buChar char="q"/>
            </a:pPr>
            <a:r>
              <a:rPr lang="es-MX" sz="3200" dirty="0" smtClean="0">
                <a:solidFill>
                  <a:schemeClr val="bg1"/>
                </a:solidFill>
              </a:rPr>
              <a:t>  </a:t>
            </a:r>
            <a:r>
              <a:rPr lang="es-MX" sz="3200" b="1" dirty="0" smtClean="0">
                <a:solidFill>
                  <a:schemeClr val="bg1"/>
                </a:solidFill>
              </a:rPr>
              <a:t>La </a:t>
            </a:r>
            <a:r>
              <a:rPr lang="es-MX" sz="3200" b="1" dirty="0">
                <a:solidFill>
                  <a:schemeClr val="bg1"/>
                </a:solidFill>
              </a:rPr>
              <a:t>etapa de desaceleración en los ochenta </a:t>
            </a:r>
          </a:p>
          <a:p>
            <a:pPr marL="1200150" lvl="2" indent="-285750">
              <a:buFont typeface="Wingdings" panose="05000000000000000000" pitchFamily="2" charset="2"/>
              <a:buChar char="q"/>
            </a:pPr>
            <a:endParaRPr lang="es-MX" sz="3200" dirty="0" smtClean="0">
              <a:solidFill>
                <a:schemeClr val="bg1"/>
              </a:solidFill>
            </a:endParaRPr>
          </a:p>
          <a:p>
            <a:pPr marL="1200150" lvl="2" indent="-285750">
              <a:buFont typeface="Wingdings" panose="05000000000000000000" pitchFamily="2" charset="2"/>
              <a:buChar char="q"/>
            </a:pPr>
            <a:r>
              <a:rPr lang="es-MX" sz="3200" dirty="0" smtClean="0">
                <a:solidFill>
                  <a:schemeClr val="bg1"/>
                </a:solidFill>
              </a:rPr>
              <a:t>  La </a:t>
            </a:r>
            <a:r>
              <a:rPr lang="es-MX" sz="3200" dirty="0">
                <a:solidFill>
                  <a:schemeClr val="bg1"/>
                </a:solidFill>
              </a:rPr>
              <a:t>etapa evaluadora en los </a:t>
            </a:r>
            <a:r>
              <a:rPr lang="es-MX" sz="3200" dirty="0" smtClean="0">
                <a:solidFill>
                  <a:schemeClr val="bg1"/>
                </a:solidFill>
              </a:rPr>
              <a:t>noventa</a:t>
            </a:r>
          </a:p>
          <a:p>
            <a:pPr marL="1200150" lvl="2" indent="-285750">
              <a:buFont typeface="Wingdings" panose="05000000000000000000" pitchFamily="2" charset="2"/>
              <a:buChar char="q"/>
            </a:pPr>
            <a:endParaRPr lang="es-MX" sz="3200" dirty="0">
              <a:solidFill>
                <a:schemeClr val="bg1"/>
              </a:solidFill>
            </a:endParaRPr>
          </a:p>
          <a:p>
            <a:pPr marL="1200150" lvl="2" indent="-285750">
              <a:buFont typeface="Wingdings" panose="05000000000000000000" pitchFamily="2" charset="2"/>
              <a:buChar char="q"/>
            </a:pPr>
            <a:r>
              <a:rPr lang="es-MX" sz="3200" dirty="0" smtClean="0">
                <a:solidFill>
                  <a:schemeClr val="bg1"/>
                </a:solidFill>
              </a:rPr>
              <a:t>  </a:t>
            </a:r>
            <a:r>
              <a:rPr lang="es-MX" sz="3200" b="1" dirty="0" smtClean="0">
                <a:solidFill>
                  <a:schemeClr val="bg1"/>
                </a:solidFill>
              </a:rPr>
              <a:t>El </a:t>
            </a:r>
            <a:r>
              <a:rPr lang="es-MX" sz="3200" b="1" dirty="0">
                <a:solidFill>
                  <a:schemeClr val="bg1"/>
                </a:solidFill>
              </a:rPr>
              <a:t>siglo XXI continuidad de las políticas de los noventa </a:t>
            </a:r>
          </a:p>
          <a:p>
            <a:endParaRPr lang="es-MX" dirty="0"/>
          </a:p>
        </p:txBody>
      </p:sp>
      <p:sp>
        <p:nvSpPr>
          <p:cNvPr id="6" name="5 CuadroTexto"/>
          <p:cNvSpPr txBox="1"/>
          <p:nvPr/>
        </p:nvSpPr>
        <p:spPr>
          <a:xfrm>
            <a:off x="1421394" y="5843165"/>
            <a:ext cx="10402432" cy="830997"/>
          </a:xfrm>
          <a:prstGeom prst="rect">
            <a:avLst/>
          </a:prstGeom>
          <a:noFill/>
        </p:spPr>
        <p:txBody>
          <a:bodyPr wrap="square" rtlCol="0">
            <a:spAutoFit/>
          </a:bodyPr>
          <a:lstStyle/>
          <a:p>
            <a:pPr algn="r"/>
            <a:r>
              <a:rPr lang="es-MX" sz="1600" b="1" dirty="0" smtClean="0">
                <a:solidFill>
                  <a:schemeClr val="bg1"/>
                </a:solidFill>
              </a:rPr>
              <a:t>Políticas Públicas y Educación Superior en México. Myrna Delfina López Noriega / Cristina Antonia </a:t>
            </a:r>
            <a:r>
              <a:rPr lang="es-MX" sz="1600" b="1" dirty="0" err="1" smtClean="0">
                <a:solidFill>
                  <a:schemeClr val="bg1"/>
                </a:solidFill>
              </a:rPr>
              <a:t>Lagunes</a:t>
            </a:r>
            <a:r>
              <a:rPr lang="es-MX" sz="1600" b="1" dirty="0" smtClean="0">
                <a:solidFill>
                  <a:schemeClr val="bg1"/>
                </a:solidFill>
              </a:rPr>
              <a:t> Huerta / </a:t>
            </a:r>
          </a:p>
          <a:p>
            <a:pPr algn="r"/>
            <a:r>
              <a:rPr lang="es-MX" sz="1600" b="1" dirty="0" smtClean="0">
                <a:solidFill>
                  <a:schemeClr val="bg1"/>
                </a:solidFill>
              </a:rPr>
              <a:t>Carlos Enrique Recio Urdaneta. En: </a:t>
            </a:r>
            <a:r>
              <a:rPr lang="es-MX" sz="1600" b="1" dirty="0">
                <a:solidFill>
                  <a:schemeClr val="bg1"/>
                </a:solidFill>
              </a:rPr>
              <a:t>http://www.comie.org.mx/congreso/memoriaelectronica/v10/pdf/area_tematica_09/ponencias/1480-F.pdf </a:t>
            </a:r>
            <a:endParaRPr lang="es-MX" dirty="0"/>
          </a:p>
        </p:txBody>
      </p:sp>
    </p:spTree>
    <p:extLst>
      <p:ext uri="{BB962C8B-B14F-4D97-AF65-F5344CB8AC3E}">
        <p14:creationId xmlns:p14="http://schemas.microsoft.com/office/powerpoint/2010/main" val="836363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05462" y="295598"/>
            <a:ext cx="10460967" cy="6247864"/>
          </a:xfrm>
          <a:prstGeom prst="rect">
            <a:avLst/>
          </a:prstGeom>
        </p:spPr>
        <p:txBody>
          <a:bodyPr wrap="square">
            <a:spAutoFit/>
          </a:bodyPr>
          <a:lstStyle/>
          <a:p>
            <a:r>
              <a:rPr lang="es-MX" sz="3200" b="1" dirty="0" smtClean="0">
                <a:solidFill>
                  <a:schemeClr val="bg1"/>
                </a:solidFill>
              </a:rPr>
              <a:t> … la transición </a:t>
            </a:r>
            <a:r>
              <a:rPr lang="es-MX" sz="3200" b="1" dirty="0">
                <a:solidFill>
                  <a:schemeClr val="bg1"/>
                </a:solidFill>
              </a:rPr>
              <a:t>del </a:t>
            </a:r>
            <a:r>
              <a:rPr lang="es-MX" sz="3200" b="1" dirty="0" smtClean="0">
                <a:solidFill>
                  <a:schemeClr val="bg1"/>
                </a:solidFill>
              </a:rPr>
              <a:t>estado intervencionista </a:t>
            </a:r>
            <a:r>
              <a:rPr lang="es-MX" sz="3200" b="1" dirty="0">
                <a:solidFill>
                  <a:schemeClr val="bg1"/>
                </a:solidFill>
              </a:rPr>
              <a:t>a un régimen gubernamental neoliberal </a:t>
            </a:r>
            <a:r>
              <a:rPr lang="es-MX" sz="3200" b="1" dirty="0" smtClean="0">
                <a:solidFill>
                  <a:schemeClr val="bg1"/>
                </a:solidFill>
              </a:rPr>
              <a:t>basado </a:t>
            </a:r>
            <a:r>
              <a:rPr lang="es-MX" sz="3200" b="1" dirty="0">
                <a:solidFill>
                  <a:schemeClr val="bg1"/>
                </a:solidFill>
              </a:rPr>
              <a:t>en la operación “natural” del </a:t>
            </a:r>
            <a:r>
              <a:rPr lang="es-MX" sz="3200" b="1" dirty="0" smtClean="0">
                <a:solidFill>
                  <a:schemeClr val="bg1"/>
                </a:solidFill>
              </a:rPr>
              <a:t>mercado:</a:t>
            </a:r>
          </a:p>
          <a:p>
            <a:endParaRPr lang="es-MX" sz="1000" b="1" dirty="0">
              <a:solidFill>
                <a:schemeClr val="bg1"/>
              </a:solidFill>
            </a:endParaRPr>
          </a:p>
          <a:p>
            <a:r>
              <a:rPr lang="es-MX" sz="3200" b="1" dirty="0" smtClean="0">
                <a:solidFill>
                  <a:schemeClr val="bg1"/>
                </a:solidFill>
              </a:rPr>
              <a:t>“… implicó </a:t>
            </a:r>
            <a:r>
              <a:rPr lang="es-MX" sz="3200" b="1" dirty="0">
                <a:solidFill>
                  <a:schemeClr val="bg1"/>
                </a:solidFill>
              </a:rPr>
              <a:t>una modificación en el modo de racionalidad que dicta “cómo se hacen las cosas” </a:t>
            </a:r>
            <a:r>
              <a:rPr lang="es-MX" sz="3200" b="1" dirty="0" smtClean="0">
                <a:solidFill>
                  <a:schemeClr val="bg1"/>
                </a:solidFill>
              </a:rPr>
              <a:t>lo </a:t>
            </a:r>
            <a:r>
              <a:rPr lang="es-MX" sz="3200" b="1" dirty="0">
                <a:solidFill>
                  <a:schemeClr val="bg1"/>
                </a:solidFill>
              </a:rPr>
              <a:t>que se traduce, por tanto, en el tipo de políticas que operan, en su peso y su </a:t>
            </a:r>
            <a:r>
              <a:rPr lang="es-MX" sz="3200" b="1" dirty="0" smtClean="0">
                <a:solidFill>
                  <a:schemeClr val="bg1"/>
                </a:solidFill>
              </a:rPr>
              <a:t>centralidad. </a:t>
            </a:r>
            <a:endParaRPr lang="es-MX" sz="3200" b="1" dirty="0">
              <a:solidFill>
                <a:schemeClr val="bg1"/>
              </a:solidFill>
            </a:endParaRPr>
          </a:p>
          <a:p>
            <a:endParaRPr lang="es-MX" sz="1000" b="1" dirty="0" smtClean="0">
              <a:solidFill>
                <a:schemeClr val="bg1"/>
              </a:solidFill>
            </a:endParaRPr>
          </a:p>
          <a:p>
            <a:r>
              <a:rPr lang="es-MX" sz="3200" b="1" dirty="0" smtClean="0">
                <a:solidFill>
                  <a:schemeClr val="bg1"/>
                </a:solidFill>
              </a:rPr>
              <a:t>Como </a:t>
            </a:r>
            <a:r>
              <a:rPr lang="es-MX" sz="3200" b="1" dirty="0">
                <a:solidFill>
                  <a:schemeClr val="bg1"/>
                </a:solidFill>
              </a:rPr>
              <a:t>consecuencia del retraimiento del Estado, se pasa de políticas de acción directa a </a:t>
            </a:r>
            <a:r>
              <a:rPr lang="es-MX" sz="3200" b="1" dirty="0" smtClean="0">
                <a:solidFill>
                  <a:schemeClr val="bg1"/>
                </a:solidFill>
              </a:rPr>
              <a:t> políticas </a:t>
            </a:r>
            <a:r>
              <a:rPr lang="es-MX" sz="3200" b="1" dirty="0">
                <a:solidFill>
                  <a:schemeClr val="bg1"/>
                </a:solidFill>
              </a:rPr>
              <a:t>que persiguen diseñar escenarios institucionales bajo los que operen los agentes </a:t>
            </a:r>
            <a:r>
              <a:rPr lang="es-MX" sz="3200" b="1" dirty="0" smtClean="0">
                <a:solidFill>
                  <a:schemeClr val="bg1"/>
                </a:solidFill>
              </a:rPr>
              <a:t>involucrados”.                                   </a:t>
            </a:r>
          </a:p>
          <a:p>
            <a:pPr algn="r"/>
            <a:r>
              <a:rPr lang="es-MX" sz="2800" b="1" dirty="0" smtClean="0">
                <a:solidFill>
                  <a:schemeClr val="bg1"/>
                </a:solidFill>
              </a:rPr>
              <a:t> E. Ibarra Colado (2013, página  3)</a:t>
            </a:r>
            <a:endParaRPr lang="es-MX" sz="2400" b="1" dirty="0">
              <a:solidFill>
                <a:schemeClr val="bg1"/>
              </a:solidFill>
            </a:endParaRPr>
          </a:p>
        </p:txBody>
      </p:sp>
    </p:spTree>
    <p:extLst>
      <p:ext uri="{BB962C8B-B14F-4D97-AF65-F5344CB8AC3E}">
        <p14:creationId xmlns:p14="http://schemas.microsoft.com/office/powerpoint/2010/main" val="197660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05463" y="312849"/>
            <a:ext cx="10633495" cy="6832640"/>
          </a:xfrm>
          <a:prstGeom prst="rect">
            <a:avLst/>
          </a:prstGeom>
        </p:spPr>
        <p:txBody>
          <a:bodyPr wrap="square">
            <a:spAutoFit/>
          </a:bodyPr>
          <a:lstStyle/>
          <a:p>
            <a:r>
              <a:rPr lang="es-MX" sz="3000" b="1" dirty="0" smtClean="0">
                <a:solidFill>
                  <a:schemeClr val="bg1"/>
                </a:solidFill>
              </a:rPr>
              <a:t>… “el </a:t>
            </a:r>
            <a:r>
              <a:rPr lang="es-MX" sz="3000" b="1" dirty="0">
                <a:solidFill>
                  <a:schemeClr val="bg1"/>
                </a:solidFill>
              </a:rPr>
              <a:t>Estado retoma su papel como guardián y árbitro permitiendo a los particulares proporcionar “servicios” como la educación, la salud, la cultura y la recreación bajo la lógica de la competencia. </a:t>
            </a:r>
            <a:endParaRPr lang="es-MX" sz="3000" b="1" dirty="0" smtClean="0">
              <a:solidFill>
                <a:schemeClr val="bg1"/>
              </a:solidFill>
            </a:endParaRPr>
          </a:p>
          <a:p>
            <a:endParaRPr lang="es-MX" sz="1000" b="1" dirty="0">
              <a:solidFill>
                <a:schemeClr val="bg1"/>
              </a:solidFill>
            </a:endParaRPr>
          </a:p>
          <a:p>
            <a:r>
              <a:rPr lang="es-MX" sz="3000" b="1" dirty="0" smtClean="0">
                <a:solidFill>
                  <a:schemeClr val="bg1"/>
                </a:solidFill>
              </a:rPr>
              <a:t>La </a:t>
            </a:r>
            <a:r>
              <a:rPr lang="es-MX" sz="3000" b="1" dirty="0">
                <a:solidFill>
                  <a:schemeClr val="bg1"/>
                </a:solidFill>
              </a:rPr>
              <a:t>función estatal, por tanto, se redefine y relocaliza ubicándose </a:t>
            </a:r>
            <a:r>
              <a:rPr lang="es-MX" sz="3000" b="1" dirty="0" smtClean="0">
                <a:solidFill>
                  <a:schemeClr val="bg1"/>
                </a:solidFill>
              </a:rPr>
              <a:t>básicamente </a:t>
            </a:r>
            <a:r>
              <a:rPr lang="es-MX" sz="3000" b="1" dirty="0">
                <a:solidFill>
                  <a:schemeClr val="bg1"/>
                </a:solidFill>
              </a:rPr>
              <a:t>en el ámbito de la definición de los dispositivos y reglas que garanticen que </a:t>
            </a:r>
            <a:r>
              <a:rPr lang="es-MX" sz="3000" b="1" dirty="0" smtClean="0">
                <a:solidFill>
                  <a:schemeClr val="bg1"/>
                </a:solidFill>
              </a:rPr>
              <a:t>todos </a:t>
            </a:r>
            <a:r>
              <a:rPr lang="es-MX" sz="3000" b="1" dirty="0">
                <a:solidFill>
                  <a:schemeClr val="bg1"/>
                </a:solidFill>
              </a:rPr>
              <a:t>estos servicios, que ahora son ofrecidos por los particulares a través del </a:t>
            </a:r>
            <a:r>
              <a:rPr lang="es-MX" sz="3000" b="1" dirty="0" smtClean="0">
                <a:solidFill>
                  <a:schemeClr val="bg1"/>
                </a:solidFill>
              </a:rPr>
              <a:t>mercado funcionen </a:t>
            </a:r>
            <a:r>
              <a:rPr lang="es-MX" sz="3000" b="1" dirty="0">
                <a:solidFill>
                  <a:schemeClr val="bg1"/>
                </a:solidFill>
              </a:rPr>
              <a:t>sin interferencias. </a:t>
            </a:r>
            <a:endParaRPr lang="es-MX" sz="3000" b="1" dirty="0" smtClean="0">
              <a:solidFill>
                <a:schemeClr val="bg1"/>
              </a:solidFill>
            </a:endParaRPr>
          </a:p>
          <a:p>
            <a:endParaRPr lang="es-MX" sz="1000" b="1" dirty="0">
              <a:solidFill>
                <a:schemeClr val="bg1"/>
              </a:solidFill>
            </a:endParaRPr>
          </a:p>
          <a:p>
            <a:r>
              <a:rPr lang="es-MX" sz="3000" b="1" dirty="0" smtClean="0">
                <a:solidFill>
                  <a:schemeClr val="bg1"/>
                </a:solidFill>
              </a:rPr>
              <a:t>Si </a:t>
            </a:r>
            <a:r>
              <a:rPr lang="es-MX" sz="3000" b="1" dirty="0">
                <a:solidFill>
                  <a:schemeClr val="bg1"/>
                </a:solidFill>
              </a:rPr>
              <a:t>se mira con cuidado, aunque se trate de un proceso </a:t>
            </a:r>
            <a:r>
              <a:rPr lang="es-MX" sz="3000" b="1" dirty="0" smtClean="0">
                <a:solidFill>
                  <a:schemeClr val="bg1"/>
                </a:solidFill>
              </a:rPr>
              <a:t>aún inconcluso</a:t>
            </a:r>
            <a:r>
              <a:rPr lang="es-MX" sz="3000" b="1" dirty="0">
                <a:solidFill>
                  <a:schemeClr val="bg1"/>
                </a:solidFill>
              </a:rPr>
              <a:t>, esto es precisamente lo que ha sucedido en el ámbito del Sistema </a:t>
            </a:r>
            <a:r>
              <a:rPr lang="es-MX" sz="3000" b="1" dirty="0" smtClean="0">
                <a:solidFill>
                  <a:schemeClr val="bg1"/>
                </a:solidFill>
              </a:rPr>
              <a:t>Universitario Mexicano”.</a:t>
            </a:r>
          </a:p>
          <a:p>
            <a:pPr algn="r"/>
            <a:r>
              <a:rPr lang="es-MX" sz="3200" b="1" dirty="0">
                <a:solidFill>
                  <a:schemeClr val="bg1"/>
                </a:solidFill>
              </a:rPr>
              <a:t> E. Ibarra Colado (2013, página  </a:t>
            </a:r>
            <a:r>
              <a:rPr lang="es-MX" sz="3200" b="1" dirty="0" smtClean="0">
                <a:solidFill>
                  <a:schemeClr val="bg1"/>
                </a:solidFill>
              </a:rPr>
              <a:t>4)</a:t>
            </a:r>
            <a:endParaRPr lang="es-MX" sz="2800" b="1" dirty="0">
              <a:solidFill>
                <a:schemeClr val="bg1"/>
              </a:solidFill>
            </a:endParaRPr>
          </a:p>
          <a:p>
            <a:endParaRPr lang="es-MX" sz="3000" b="1" dirty="0">
              <a:solidFill>
                <a:schemeClr val="bg1"/>
              </a:solidFill>
            </a:endParaRPr>
          </a:p>
        </p:txBody>
      </p:sp>
    </p:spTree>
    <p:extLst>
      <p:ext uri="{BB962C8B-B14F-4D97-AF65-F5344CB8AC3E}">
        <p14:creationId xmlns:p14="http://schemas.microsoft.com/office/powerpoint/2010/main" val="1006253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49238" y="2607658"/>
            <a:ext cx="10352321" cy="2926080"/>
          </a:xfrm>
        </p:spPr>
        <p:txBody>
          <a:bodyPr>
            <a:normAutofit/>
          </a:bodyPr>
          <a:lstStyle/>
          <a:p>
            <a:pPr algn="r"/>
            <a:r>
              <a:rPr lang="es-MX" sz="5400" dirty="0" smtClean="0"/>
              <a:t>¿Qué son las </a:t>
            </a:r>
            <a:br>
              <a:rPr lang="es-MX" sz="5400" dirty="0" smtClean="0"/>
            </a:br>
            <a:r>
              <a:rPr lang="es-MX" sz="5400" dirty="0" smtClean="0"/>
              <a:t>políticas públicas?</a:t>
            </a:r>
            <a:endParaRPr lang="es-MX" sz="5400" dirty="0"/>
          </a:p>
        </p:txBody>
      </p:sp>
    </p:spTree>
    <p:extLst>
      <p:ext uri="{BB962C8B-B14F-4D97-AF65-F5344CB8AC3E}">
        <p14:creationId xmlns:p14="http://schemas.microsoft.com/office/powerpoint/2010/main" val="760060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30036" y="341241"/>
            <a:ext cx="10058400" cy="6063198"/>
          </a:xfrm>
          <a:prstGeom prst="rect">
            <a:avLst/>
          </a:prstGeom>
        </p:spPr>
        <p:txBody>
          <a:bodyPr wrap="square">
            <a:spAutoFit/>
          </a:bodyPr>
          <a:lstStyle/>
          <a:p>
            <a:pPr algn="ctr"/>
            <a:r>
              <a:rPr lang="es-MX" u="sng" dirty="0"/>
              <a:t> </a:t>
            </a:r>
            <a:r>
              <a:rPr lang="es-MX" sz="2800" b="1" u="sng" dirty="0">
                <a:solidFill>
                  <a:schemeClr val="bg1"/>
                </a:solidFill>
              </a:rPr>
              <a:t>Política no es lo mismo que políticas (</a:t>
            </a:r>
            <a:r>
              <a:rPr lang="es-MX" sz="2800" b="1" u="sng" dirty="0" err="1">
                <a:solidFill>
                  <a:schemeClr val="bg1"/>
                </a:solidFill>
              </a:rPr>
              <a:t>politics</a:t>
            </a:r>
            <a:r>
              <a:rPr lang="es-MX" sz="2800" b="1" u="sng" dirty="0">
                <a:solidFill>
                  <a:schemeClr val="bg1"/>
                </a:solidFill>
              </a:rPr>
              <a:t> / </a:t>
            </a:r>
            <a:r>
              <a:rPr lang="es-MX" sz="2800" b="1" u="sng" dirty="0" err="1">
                <a:solidFill>
                  <a:schemeClr val="bg1"/>
                </a:solidFill>
              </a:rPr>
              <a:t>policies</a:t>
            </a:r>
            <a:r>
              <a:rPr lang="es-MX" sz="2800" b="1" u="sng" dirty="0">
                <a:solidFill>
                  <a:schemeClr val="bg1"/>
                </a:solidFill>
              </a:rPr>
              <a:t>, </a:t>
            </a:r>
            <a:r>
              <a:rPr lang="es-MX" sz="2800" b="1" u="sng" dirty="0" err="1">
                <a:solidFill>
                  <a:schemeClr val="bg1"/>
                </a:solidFill>
              </a:rPr>
              <a:t>policy</a:t>
            </a:r>
            <a:r>
              <a:rPr lang="es-MX" sz="2800" b="1" u="sng" dirty="0">
                <a:solidFill>
                  <a:schemeClr val="bg1"/>
                </a:solidFill>
              </a:rPr>
              <a:t>)</a:t>
            </a:r>
          </a:p>
          <a:p>
            <a:endParaRPr lang="es-MX" dirty="0"/>
          </a:p>
          <a:p>
            <a:r>
              <a:rPr lang="es-MX" sz="2400" b="1" dirty="0" smtClean="0">
                <a:solidFill>
                  <a:schemeClr val="bg1"/>
                </a:solidFill>
              </a:rPr>
              <a:t>Es </a:t>
            </a:r>
            <a:r>
              <a:rPr lang="es-MX" sz="2400" b="1" dirty="0">
                <a:solidFill>
                  <a:schemeClr val="bg1"/>
                </a:solidFill>
              </a:rPr>
              <a:t>necesario diferenciar dos conceptos que en nuestro idioma no tienen traducción: </a:t>
            </a:r>
            <a:r>
              <a:rPr lang="es-MX" sz="2400" b="1" dirty="0" smtClean="0">
                <a:solidFill>
                  <a:schemeClr val="bg1"/>
                </a:solidFill>
              </a:rPr>
              <a:t> </a:t>
            </a:r>
          </a:p>
          <a:p>
            <a:pPr algn="ctr"/>
            <a:r>
              <a:rPr lang="es-MX" sz="2400" b="1" dirty="0" err="1" smtClean="0">
                <a:solidFill>
                  <a:srgbClr val="C00000"/>
                </a:solidFill>
              </a:rPr>
              <a:t>Politics</a:t>
            </a:r>
            <a:r>
              <a:rPr lang="es-MX" sz="2400" b="1" dirty="0" smtClean="0">
                <a:solidFill>
                  <a:srgbClr val="C00000"/>
                </a:solidFill>
              </a:rPr>
              <a:t> </a:t>
            </a:r>
            <a:r>
              <a:rPr lang="es-MX" sz="2400" b="1" dirty="0">
                <a:solidFill>
                  <a:srgbClr val="C00000"/>
                </a:solidFill>
              </a:rPr>
              <a:t>(</a:t>
            </a:r>
            <a:r>
              <a:rPr lang="es-MX" sz="2400" b="1" dirty="0" smtClean="0">
                <a:solidFill>
                  <a:srgbClr val="C00000"/>
                </a:solidFill>
              </a:rPr>
              <a:t>política) y </a:t>
            </a:r>
            <a:r>
              <a:rPr lang="es-MX" sz="2400" b="1" dirty="0" err="1" smtClean="0">
                <a:solidFill>
                  <a:srgbClr val="C00000"/>
                </a:solidFill>
              </a:rPr>
              <a:t>policies</a:t>
            </a:r>
            <a:r>
              <a:rPr lang="es-MX" sz="2400" b="1" dirty="0" smtClean="0">
                <a:solidFill>
                  <a:srgbClr val="C00000"/>
                </a:solidFill>
              </a:rPr>
              <a:t> </a:t>
            </a:r>
            <a:r>
              <a:rPr lang="es-MX" sz="2400" b="1" dirty="0">
                <a:solidFill>
                  <a:srgbClr val="C00000"/>
                </a:solidFill>
              </a:rPr>
              <a:t>(políticas). </a:t>
            </a:r>
            <a:endParaRPr lang="es-MX" sz="2400" b="1" dirty="0" smtClean="0">
              <a:solidFill>
                <a:srgbClr val="C00000"/>
              </a:solidFill>
            </a:endParaRPr>
          </a:p>
          <a:p>
            <a:endParaRPr lang="es-MX" sz="1000" dirty="0"/>
          </a:p>
          <a:p>
            <a:pPr marL="342900" indent="-342900">
              <a:buFont typeface="Arial" panose="020B0604020202020204" pitchFamily="34" charset="0"/>
              <a:buChar char="•"/>
            </a:pPr>
            <a:r>
              <a:rPr lang="es-MX" sz="2000" b="1" dirty="0" smtClean="0">
                <a:solidFill>
                  <a:schemeClr val="bg1"/>
                </a:solidFill>
              </a:rPr>
              <a:t>El </a:t>
            </a:r>
            <a:r>
              <a:rPr lang="es-MX" sz="2000" b="1" dirty="0">
                <a:solidFill>
                  <a:schemeClr val="bg1"/>
                </a:solidFill>
              </a:rPr>
              <a:t>primero </a:t>
            </a:r>
            <a:r>
              <a:rPr lang="es-MX" sz="2000" b="1" dirty="0" smtClean="0">
                <a:solidFill>
                  <a:schemeClr val="bg1"/>
                </a:solidFill>
              </a:rPr>
              <a:t>se entiende como </a:t>
            </a:r>
            <a:r>
              <a:rPr lang="es-MX" sz="2000" b="1" dirty="0">
                <a:solidFill>
                  <a:schemeClr val="bg1"/>
                </a:solidFill>
              </a:rPr>
              <a:t>las relaciones de poder, los procesos electorales, las confrontaciones entre organizaciones sociales con el gobierno. </a:t>
            </a:r>
            <a:endParaRPr lang="es-MX" sz="2000" b="1" dirty="0" smtClean="0">
              <a:solidFill>
                <a:schemeClr val="bg1"/>
              </a:solidFill>
            </a:endParaRPr>
          </a:p>
          <a:p>
            <a:pPr marL="171450" indent="-171450">
              <a:buFont typeface="Arial" panose="020B0604020202020204" pitchFamily="34" charset="0"/>
              <a:buChar char="•"/>
            </a:pPr>
            <a:endParaRPr lang="es-MX" sz="1000" dirty="0"/>
          </a:p>
          <a:p>
            <a:pPr marL="342900" indent="-342900">
              <a:buFont typeface="Arial" panose="020B0604020202020204" pitchFamily="34" charset="0"/>
              <a:buChar char="•"/>
            </a:pPr>
            <a:r>
              <a:rPr lang="es-MX" sz="2000" b="1" dirty="0">
                <a:solidFill>
                  <a:schemeClr val="bg1"/>
                </a:solidFill>
              </a:rPr>
              <a:t>El segundo tiene que ver más con las acciones, decisiones y omisiones por parte de los distintos actores involucrados en los asuntos públicos.</a:t>
            </a:r>
          </a:p>
          <a:p>
            <a:pPr marL="171450" indent="-171450">
              <a:buFont typeface="Arial" panose="020B0604020202020204" pitchFamily="34" charset="0"/>
              <a:buChar char="•"/>
            </a:pPr>
            <a:endParaRPr lang="es-MX" sz="1000" dirty="0"/>
          </a:p>
          <a:p>
            <a:pPr marL="342900" indent="-342900">
              <a:buFont typeface="Arial" panose="020B0604020202020204" pitchFamily="34" charset="0"/>
              <a:buChar char="•"/>
            </a:pPr>
            <a:r>
              <a:rPr lang="es-MX" sz="2000" b="1" dirty="0">
                <a:solidFill>
                  <a:schemeClr val="bg1"/>
                </a:solidFill>
              </a:rPr>
              <a:t>Se habla de política (en singular) –</a:t>
            </a:r>
            <a:r>
              <a:rPr lang="es-MX" sz="2000" b="1" dirty="0" err="1">
                <a:solidFill>
                  <a:schemeClr val="bg1"/>
                </a:solidFill>
              </a:rPr>
              <a:t>politics</a:t>
            </a:r>
            <a:r>
              <a:rPr lang="es-MX" sz="2000" b="1" dirty="0">
                <a:solidFill>
                  <a:schemeClr val="bg1"/>
                </a:solidFill>
              </a:rPr>
              <a:t>- cuando se refiere a las relaciones de poder (objeto de estudio de la Ciencia Política); y de políticas (plural) cuando se refiere a las políticas públicas –</a:t>
            </a:r>
            <a:r>
              <a:rPr lang="es-MX" sz="2000" b="1" dirty="0" err="1">
                <a:solidFill>
                  <a:schemeClr val="bg1"/>
                </a:solidFill>
              </a:rPr>
              <a:t>policies</a:t>
            </a:r>
            <a:r>
              <a:rPr lang="es-MX" sz="2000" b="1" dirty="0">
                <a:solidFill>
                  <a:schemeClr val="bg1"/>
                </a:solidFill>
              </a:rPr>
              <a:t>, </a:t>
            </a:r>
            <a:r>
              <a:rPr lang="es-MX" sz="2000" b="1" dirty="0" err="1">
                <a:solidFill>
                  <a:schemeClr val="bg1"/>
                </a:solidFill>
              </a:rPr>
              <a:t>policy</a:t>
            </a:r>
            <a:r>
              <a:rPr lang="es-MX" sz="2000" b="1" dirty="0">
                <a:solidFill>
                  <a:schemeClr val="bg1"/>
                </a:solidFill>
              </a:rPr>
              <a:t>.</a:t>
            </a:r>
          </a:p>
          <a:p>
            <a:pPr marL="171450" indent="-171450">
              <a:buFont typeface="Arial" panose="020B0604020202020204" pitchFamily="34" charset="0"/>
              <a:buChar char="•"/>
            </a:pPr>
            <a:endParaRPr lang="es-MX" sz="1000" b="1" dirty="0">
              <a:solidFill>
                <a:schemeClr val="bg1"/>
              </a:solidFill>
            </a:endParaRPr>
          </a:p>
          <a:p>
            <a:pPr marL="342900" indent="-342900">
              <a:buFont typeface="Arial" panose="020B0604020202020204" pitchFamily="34" charset="0"/>
              <a:buChar char="•"/>
            </a:pPr>
            <a:r>
              <a:rPr lang="es-MX" sz="2000" b="1" dirty="0" smtClean="0">
                <a:solidFill>
                  <a:schemeClr val="bg1"/>
                </a:solidFill>
              </a:rPr>
              <a:t>Esta nos permite diferenciar entre la </a:t>
            </a:r>
            <a:r>
              <a:rPr lang="es-MX" sz="2000" b="1" dirty="0">
                <a:solidFill>
                  <a:schemeClr val="bg1"/>
                </a:solidFill>
              </a:rPr>
              <a:t>Ciencia Política (</a:t>
            </a:r>
            <a:r>
              <a:rPr lang="es-MX" sz="2000" b="1" dirty="0" err="1">
                <a:solidFill>
                  <a:schemeClr val="bg1"/>
                </a:solidFill>
              </a:rPr>
              <a:t>Political</a:t>
            </a:r>
            <a:r>
              <a:rPr lang="es-MX" sz="2000" b="1" dirty="0">
                <a:solidFill>
                  <a:schemeClr val="bg1"/>
                </a:solidFill>
              </a:rPr>
              <a:t> </a:t>
            </a:r>
            <a:r>
              <a:rPr lang="es-MX" sz="2000" b="1" dirty="0" err="1" smtClean="0">
                <a:solidFill>
                  <a:schemeClr val="bg1"/>
                </a:solidFill>
              </a:rPr>
              <a:t>Sciences</a:t>
            </a:r>
            <a:r>
              <a:rPr lang="es-MX" sz="2000" b="1" dirty="0" smtClean="0">
                <a:solidFill>
                  <a:schemeClr val="bg1"/>
                </a:solidFill>
              </a:rPr>
              <a:t>) y  </a:t>
            </a:r>
            <a:r>
              <a:rPr lang="es-MX" sz="2000" b="1" dirty="0">
                <a:solidFill>
                  <a:schemeClr val="bg1"/>
                </a:solidFill>
              </a:rPr>
              <a:t>las Ciencias de </a:t>
            </a:r>
            <a:r>
              <a:rPr lang="es-MX" sz="2000" b="1" dirty="0" smtClean="0">
                <a:solidFill>
                  <a:schemeClr val="bg1"/>
                </a:solidFill>
              </a:rPr>
              <a:t>(las) Políticas </a:t>
            </a:r>
            <a:r>
              <a:rPr lang="es-MX" sz="2000" b="1" dirty="0">
                <a:solidFill>
                  <a:schemeClr val="bg1"/>
                </a:solidFill>
              </a:rPr>
              <a:t>(</a:t>
            </a:r>
            <a:r>
              <a:rPr lang="es-MX" sz="2000" b="1" dirty="0" err="1">
                <a:solidFill>
                  <a:schemeClr val="bg1"/>
                </a:solidFill>
              </a:rPr>
              <a:t>Policy</a:t>
            </a:r>
            <a:r>
              <a:rPr lang="es-MX" sz="2000" b="1" dirty="0">
                <a:solidFill>
                  <a:schemeClr val="bg1"/>
                </a:solidFill>
              </a:rPr>
              <a:t> </a:t>
            </a:r>
            <a:r>
              <a:rPr lang="es-MX" sz="2000" b="1" dirty="0" err="1" smtClean="0">
                <a:solidFill>
                  <a:schemeClr val="bg1"/>
                </a:solidFill>
              </a:rPr>
              <a:t>Sciences</a:t>
            </a:r>
            <a:r>
              <a:rPr lang="es-MX" sz="2000" b="1" dirty="0" smtClean="0">
                <a:solidFill>
                  <a:schemeClr val="bg1"/>
                </a:solidFill>
              </a:rPr>
              <a:t>).</a:t>
            </a:r>
          </a:p>
          <a:p>
            <a:pPr marL="171450" indent="-171450">
              <a:buFont typeface="Arial" panose="020B0604020202020204" pitchFamily="34" charset="0"/>
              <a:buChar char="•"/>
            </a:pPr>
            <a:endParaRPr lang="es-MX" sz="1000" dirty="0"/>
          </a:p>
          <a:p>
            <a:pPr marL="342900" indent="-342900">
              <a:buFont typeface="Arial" panose="020B0604020202020204" pitchFamily="34" charset="0"/>
              <a:buChar char="•"/>
            </a:pPr>
            <a:r>
              <a:rPr lang="es-MX" sz="2000" b="1" dirty="0" smtClean="0">
                <a:solidFill>
                  <a:schemeClr val="bg1"/>
                </a:solidFill>
              </a:rPr>
              <a:t>En este sentido se puede hablar de la </a:t>
            </a:r>
            <a:r>
              <a:rPr lang="es-MX" sz="2000" b="1" dirty="0">
                <a:solidFill>
                  <a:schemeClr val="bg1"/>
                </a:solidFill>
              </a:rPr>
              <a:t>política de las políticas públicas, que son las relaciones de poder en el proceso de las acciones de gobierno con la sociedad.</a:t>
            </a:r>
          </a:p>
        </p:txBody>
      </p:sp>
    </p:spTree>
    <p:extLst>
      <p:ext uri="{BB962C8B-B14F-4D97-AF65-F5344CB8AC3E}">
        <p14:creationId xmlns:p14="http://schemas.microsoft.com/office/powerpoint/2010/main" val="486019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30036" y="341241"/>
            <a:ext cx="10058400" cy="5786199"/>
          </a:xfrm>
          <a:prstGeom prst="rect">
            <a:avLst/>
          </a:prstGeom>
        </p:spPr>
        <p:txBody>
          <a:bodyPr wrap="square">
            <a:spAutoFit/>
          </a:bodyPr>
          <a:lstStyle/>
          <a:p>
            <a:pPr algn="ctr"/>
            <a:r>
              <a:rPr lang="es-MX" sz="3200" b="1" dirty="0" smtClean="0">
                <a:solidFill>
                  <a:schemeClr val="bg1"/>
                </a:solidFill>
              </a:rPr>
              <a:t>Una definición de política pública: </a:t>
            </a:r>
          </a:p>
          <a:p>
            <a:pPr algn="just"/>
            <a:endParaRPr lang="es-MX" sz="1000" b="1" dirty="0" smtClean="0">
              <a:solidFill>
                <a:schemeClr val="bg1"/>
              </a:solidFill>
            </a:endParaRPr>
          </a:p>
          <a:p>
            <a:pPr algn="just"/>
            <a:r>
              <a:rPr lang="es-MX" sz="2400" b="1" dirty="0" smtClean="0">
                <a:solidFill>
                  <a:schemeClr val="bg1"/>
                </a:solidFill>
              </a:rPr>
              <a:t>“… </a:t>
            </a:r>
            <a:r>
              <a:rPr lang="es-MX" sz="2400" b="1" dirty="0">
                <a:solidFill>
                  <a:schemeClr val="bg1"/>
                </a:solidFill>
              </a:rPr>
              <a:t>C</a:t>
            </a:r>
            <a:r>
              <a:rPr lang="es-MX" sz="2400" b="1" dirty="0" smtClean="0">
                <a:solidFill>
                  <a:schemeClr val="bg1"/>
                </a:solidFill>
              </a:rPr>
              <a:t>onjunto (secuencia</a:t>
            </a:r>
            <a:r>
              <a:rPr lang="es-MX" sz="2400" b="1" dirty="0">
                <a:solidFill>
                  <a:schemeClr val="bg1"/>
                </a:solidFill>
              </a:rPr>
              <a:t>, sistema, ciclo) de acciones, estructuradas en modo intencional y </a:t>
            </a:r>
            <a:r>
              <a:rPr lang="es-MX" sz="2400" b="1" dirty="0" smtClean="0">
                <a:solidFill>
                  <a:schemeClr val="bg1"/>
                </a:solidFill>
              </a:rPr>
              <a:t>causal, que </a:t>
            </a:r>
            <a:r>
              <a:rPr lang="es-MX" sz="2400" b="1" dirty="0">
                <a:solidFill>
                  <a:schemeClr val="bg1"/>
                </a:solidFill>
              </a:rPr>
              <a:t>se orientan a realizar objetivos considerados de valor para la sociedad </a:t>
            </a:r>
            <a:r>
              <a:rPr lang="es-MX" sz="2400" b="1" dirty="0" smtClean="0">
                <a:solidFill>
                  <a:schemeClr val="bg1"/>
                </a:solidFill>
              </a:rPr>
              <a:t>o a </a:t>
            </a:r>
            <a:r>
              <a:rPr lang="es-MX" sz="2400" b="1" dirty="0">
                <a:solidFill>
                  <a:schemeClr val="bg1"/>
                </a:solidFill>
              </a:rPr>
              <a:t>resolver problemas cuya solución es considerada de interés o beneficio </a:t>
            </a:r>
            <a:r>
              <a:rPr lang="es-MX" sz="2400" b="1" dirty="0" smtClean="0">
                <a:solidFill>
                  <a:schemeClr val="bg1"/>
                </a:solidFill>
              </a:rPr>
              <a:t>público; </a:t>
            </a:r>
          </a:p>
          <a:p>
            <a:pPr algn="just"/>
            <a:endParaRPr lang="es-MX" sz="1000" b="1" dirty="0" smtClean="0">
              <a:solidFill>
                <a:schemeClr val="bg1"/>
              </a:solidFill>
            </a:endParaRPr>
          </a:p>
          <a:p>
            <a:pPr algn="just"/>
            <a:r>
              <a:rPr lang="es-MX" sz="2400" b="1" dirty="0" smtClean="0">
                <a:solidFill>
                  <a:schemeClr val="bg1"/>
                </a:solidFill>
              </a:rPr>
              <a:t>… cuya </a:t>
            </a:r>
            <a:r>
              <a:rPr lang="es-MX" sz="2400" b="1" dirty="0">
                <a:solidFill>
                  <a:schemeClr val="bg1"/>
                </a:solidFill>
              </a:rPr>
              <a:t>intencionalidad y causalidad han sido definidas por la interlocución que </a:t>
            </a:r>
            <a:r>
              <a:rPr lang="es-MX" sz="2400" b="1" dirty="0" smtClean="0">
                <a:solidFill>
                  <a:schemeClr val="bg1"/>
                </a:solidFill>
              </a:rPr>
              <a:t>ha tenido </a:t>
            </a:r>
            <a:r>
              <a:rPr lang="es-MX" sz="2400" b="1" dirty="0">
                <a:solidFill>
                  <a:schemeClr val="bg1"/>
                </a:solidFill>
              </a:rPr>
              <a:t>lugar entre el gobierno y los sectores de la ciudadanía; </a:t>
            </a:r>
            <a:endParaRPr lang="es-MX" sz="2400" b="1" dirty="0" smtClean="0">
              <a:solidFill>
                <a:schemeClr val="bg1"/>
              </a:solidFill>
            </a:endParaRPr>
          </a:p>
          <a:p>
            <a:pPr algn="just"/>
            <a:endParaRPr lang="es-MX" sz="1000" b="1" dirty="0" smtClean="0">
              <a:solidFill>
                <a:schemeClr val="bg1"/>
              </a:solidFill>
            </a:endParaRPr>
          </a:p>
          <a:p>
            <a:pPr algn="just"/>
            <a:r>
              <a:rPr lang="es-MX" sz="2400" b="1" dirty="0" smtClean="0">
                <a:solidFill>
                  <a:schemeClr val="bg1"/>
                </a:solidFill>
              </a:rPr>
              <a:t>… que </a:t>
            </a:r>
            <a:r>
              <a:rPr lang="es-MX" sz="2400" b="1" dirty="0">
                <a:solidFill>
                  <a:schemeClr val="bg1"/>
                </a:solidFill>
              </a:rPr>
              <a:t>han sido </a:t>
            </a:r>
            <a:r>
              <a:rPr lang="es-MX" sz="2400" b="1" dirty="0" smtClean="0">
                <a:solidFill>
                  <a:schemeClr val="bg1"/>
                </a:solidFill>
              </a:rPr>
              <a:t>decididas por </a:t>
            </a:r>
            <a:r>
              <a:rPr lang="es-MX" sz="2400" b="1" dirty="0">
                <a:solidFill>
                  <a:schemeClr val="bg1"/>
                </a:solidFill>
              </a:rPr>
              <a:t>autoridades públicas legítimas; </a:t>
            </a:r>
            <a:endParaRPr lang="es-MX" sz="2400" b="1" dirty="0" smtClean="0">
              <a:solidFill>
                <a:schemeClr val="bg1"/>
              </a:solidFill>
            </a:endParaRPr>
          </a:p>
          <a:p>
            <a:pPr algn="just"/>
            <a:endParaRPr lang="es-MX" sz="1000" b="1" dirty="0" smtClean="0">
              <a:solidFill>
                <a:schemeClr val="bg1"/>
              </a:solidFill>
            </a:endParaRPr>
          </a:p>
          <a:p>
            <a:pPr algn="just"/>
            <a:r>
              <a:rPr lang="es-MX" sz="2400" b="1" dirty="0" smtClean="0">
                <a:solidFill>
                  <a:schemeClr val="bg1"/>
                </a:solidFill>
              </a:rPr>
              <a:t>… que </a:t>
            </a:r>
            <a:r>
              <a:rPr lang="es-MX" sz="2400" b="1" dirty="0">
                <a:solidFill>
                  <a:schemeClr val="bg1"/>
                </a:solidFill>
              </a:rPr>
              <a:t>son ejecutadas por actores </a:t>
            </a:r>
            <a:r>
              <a:rPr lang="es-MX" sz="2400" b="1" dirty="0" smtClean="0">
                <a:solidFill>
                  <a:schemeClr val="bg1"/>
                </a:solidFill>
              </a:rPr>
              <a:t>gubernamentales y </a:t>
            </a:r>
            <a:r>
              <a:rPr lang="es-MX" sz="2400" b="1" dirty="0">
                <a:solidFill>
                  <a:schemeClr val="bg1"/>
                </a:solidFill>
              </a:rPr>
              <a:t>estatales o por </a:t>
            </a:r>
            <a:r>
              <a:rPr lang="es-MX" sz="2400" b="1" dirty="0" smtClean="0">
                <a:solidFill>
                  <a:schemeClr val="bg1"/>
                </a:solidFill>
              </a:rPr>
              <a:t>éstos </a:t>
            </a:r>
            <a:r>
              <a:rPr lang="es-MX" sz="2400" b="1" dirty="0">
                <a:solidFill>
                  <a:schemeClr val="bg1"/>
                </a:solidFill>
              </a:rPr>
              <a:t>en asociación con actores sociales (</a:t>
            </a:r>
            <a:r>
              <a:rPr lang="es-MX" sz="2400" b="1" dirty="0" smtClean="0">
                <a:solidFill>
                  <a:schemeClr val="bg1"/>
                </a:solidFill>
              </a:rPr>
              <a:t>económicos, civiles</a:t>
            </a:r>
            <a:r>
              <a:rPr lang="es-MX" sz="2400" b="1" dirty="0">
                <a:solidFill>
                  <a:schemeClr val="bg1"/>
                </a:solidFill>
              </a:rPr>
              <a:t>), </a:t>
            </a:r>
            <a:r>
              <a:rPr lang="es-MX" sz="2400" b="1" dirty="0" smtClean="0">
                <a:solidFill>
                  <a:schemeClr val="bg1"/>
                </a:solidFill>
              </a:rPr>
              <a:t>y </a:t>
            </a:r>
          </a:p>
          <a:p>
            <a:pPr algn="just"/>
            <a:endParaRPr lang="es-MX" sz="1000" b="1" dirty="0" smtClean="0">
              <a:solidFill>
                <a:schemeClr val="bg1"/>
              </a:solidFill>
            </a:endParaRPr>
          </a:p>
          <a:p>
            <a:pPr algn="just"/>
            <a:r>
              <a:rPr lang="es-MX" sz="2400" b="1" dirty="0" smtClean="0">
                <a:solidFill>
                  <a:schemeClr val="bg1"/>
                </a:solidFill>
              </a:rPr>
              <a:t>… que dan origen </a:t>
            </a:r>
            <a:r>
              <a:rPr lang="es-MX" sz="2400" b="1" dirty="0">
                <a:solidFill>
                  <a:schemeClr val="bg1"/>
                </a:solidFill>
              </a:rPr>
              <a:t>o forman un patrón de comportamiento del gobierno y la sociedad</a:t>
            </a:r>
            <a:r>
              <a:rPr lang="es-MX" sz="2400" b="1" dirty="0" smtClean="0">
                <a:solidFill>
                  <a:schemeClr val="bg1"/>
                </a:solidFill>
              </a:rPr>
              <a:t>”. </a:t>
            </a:r>
          </a:p>
          <a:p>
            <a:pPr algn="r"/>
            <a:r>
              <a:rPr lang="es-MX" sz="2400" b="1" dirty="0" smtClean="0">
                <a:solidFill>
                  <a:schemeClr val="bg1"/>
                </a:solidFill>
              </a:rPr>
              <a:t>(</a:t>
            </a:r>
            <a:r>
              <a:rPr lang="es-MX" sz="2400" b="1" dirty="0">
                <a:solidFill>
                  <a:schemeClr val="bg1"/>
                </a:solidFill>
              </a:rPr>
              <a:t>Aguilar Villanueva, 2009: 14).</a:t>
            </a:r>
          </a:p>
        </p:txBody>
      </p:sp>
    </p:spTree>
    <p:extLst>
      <p:ext uri="{BB962C8B-B14F-4D97-AF65-F5344CB8AC3E}">
        <p14:creationId xmlns:p14="http://schemas.microsoft.com/office/powerpoint/2010/main" val="4000749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94647" y="1150657"/>
            <a:ext cx="10483910" cy="5632311"/>
          </a:xfrm>
          <a:prstGeom prst="rect">
            <a:avLst/>
          </a:prstGeom>
        </p:spPr>
        <p:txBody>
          <a:bodyPr wrap="square">
            <a:spAutoFit/>
          </a:bodyPr>
          <a:lstStyle/>
          <a:p>
            <a:pPr marL="971550" lvl="1" indent="-514350">
              <a:buAutoNum type="romanLcParenR"/>
            </a:pPr>
            <a:r>
              <a:rPr lang="es-MX" sz="2400" b="1" i="1" u="sng" dirty="0" smtClean="0">
                <a:solidFill>
                  <a:schemeClr val="bg1"/>
                </a:solidFill>
              </a:rPr>
              <a:t>Un </a:t>
            </a:r>
            <a:r>
              <a:rPr lang="es-MX" sz="2400" b="1" i="1" u="sng" dirty="0">
                <a:solidFill>
                  <a:schemeClr val="bg1"/>
                </a:solidFill>
              </a:rPr>
              <a:t>componente de autoridad </a:t>
            </a:r>
            <a:r>
              <a:rPr lang="es-MX" sz="2400" b="1" dirty="0">
                <a:solidFill>
                  <a:schemeClr val="bg1"/>
                </a:solidFill>
              </a:rPr>
              <a:t>(institucional): puesto que la política </a:t>
            </a:r>
            <a:r>
              <a:rPr lang="es-MX" sz="2400" b="1" dirty="0" smtClean="0">
                <a:solidFill>
                  <a:schemeClr val="bg1"/>
                </a:solidFill>
              </a:rPr>
              <a:t>pública constituye </a:t>
            </a:r>
            <a:r>
              <a:rPr lang="es-MX" sz="2400" b="1" dirty="0">
                <a:solidFill>
                  <a:schemeClr val="bg1"/>
                </a:solidFill>
              </a:rPr>
              <a:t>un acto de autoridad adoptado por una autoridad que </a:t>
            </a:r>
            <a:r>
              <a:rPr lang="es-MX" sz="2400" b="1" dirty="0" smtClean="0">
                <a:solidFill>
                  <a:schemeClr val="bg1"/>
                </a:solidFill>
              </a:rPr>
              <a:t>dispone de </a:t>
            </a:r>
            <a:r>
              <a:rPr lang="es-MX" sz="2400" b="1" dirty="0">
                <a:solidFill>
                  <a:schemeClr val="bg1"/>
                </a:solidFill>
              </a:rPr>
              <a:t>la legitimidad y que se ajusta a todos los procedimientos </a:t>
            </a:r>
            <a:r>
              <a:rPr lang="es-MX" sz="2400" b="1" dirty="0" smtClean="0">
                <a:solidFill>
                  <a:schemeClr val="bg1"/>
                </a:solidFill>
              </a:rPr>
              <a:t>establecidos legalmente.</a:t>
            </a:r>
          </a:p>
          <a:p>
            <a:pPr lvl="1"/>
            <a:endParaRPr lang="es-MX" sz="1200" b="1" dirty="0">
              <a:solidFill>
                <a:schemeClr val="bg1"/>
              </a:solidFill>
            </a:endParaRPr>
          </a:p>
          <a:p>
            <a:pPr marL="971550" lvl="1" indent="-514350">
              <a:buAutoNum type="romanLcParenR" startAt="2"/>
            </a:pPr>
            <a:r>
              <a:rPr lang="es-MX" sz="2400" b="1" i="1" u="sng" dirty="0" smtClean="0">
                <a:solidFill>
                  <a:schemeClr val="bg1"/>
                </a:solidFill>
              </a:rPr>
              <a:t>Un </a:t>
            </a:r>
            <a:r>
              <a:rPr lang="es-MX" sz="2400" b="1" i="1" u="sng" dirty="0">
                <a:solidFill>
                  <a:schemeClr val="bg1"/>
                </a:solidFill>
              </a:rPr>
              <a:t>componente decisional</a:t>
            </a:r>
            <a:r>
              <a:rPr lang="es-MX" sz="2400" b="1" dirty="0">
                <a:solidFill>
                  <a:schemeClr val="bg1"/>
                </a:solidFill>
              </a:rPr>
              <a:t>: en tanto toda política pública implica la </a:t>
            </a:r>
            <a:r>
              <a:rPr lang="es-MX" sz="2400" b="1" dirty="0" smtClean="0">
                <a:solidFill>
                  <a:schemeClr val="bg1"/>
                </a:solidFill>
              </a:rPr>
              <a:t>presencia de </a:t>
            </a:r>
            <a:r>
              <a:rPr lang="es-MX" sz="2400" b="1" dirty="0">
                <a:solidFill>
                  <a:schemeClr val="bg1"/>
                </a:solidFill>
              </a:rPr>
              <a:t>una decisión (acción o inacción</a:t>
            </a:r>
            <a:r>
              <a:rPr lang="es-MX" sz="2400" b="1" dirty="0" smtClean="0">
                <a:solidFill>
                  <a:schemeClr val="bg1"/>
                </a:solidFill>
              </a:rPr>
              <a:t>).</a:t>
            </a:r>
          </a:p>
          <a:p>
            <a:pPr lvl="1"/>
            <a:endParaRPr lang="es-MX" sz="1200" b="1" dirty="0">
              <a:solidFill>
                <a:schemeClr val="bg1"/>
              </a:solidFill>
            </a:endParaRPr>
          </a:p>
          <a:p>
            <a:pPr marL="971550" lvl="1" indent="-514350">
              <a:buAutoNum type="romanLcParenR" startAt="3"/>
            </a:pPr>
            <a:r>
              <a:rPr lang="es-MX" sz="2400" b="1" i="1" u="sng" dirty="0" smtClean="0">
                <a:solidFill>
                  <a:schemeClr val="bg1"/>
                </a:solidFill>
              </a:rPr>
              <a:t>Un </a:t>
            </a:r>
            <a:r>
              <a:rPr lang="es-MX" sz="2400" b="1" i="1" u="sng" dirty="0">
                <a:solidFill>
                  <a:schemeClr val="bg1"/>
                </a:solidFill>
              </a:rPr>
              <a:t>componente conductual</a:t>
            </a:r>
            <a:r>
              <a:rPr lang="es-MX" sz="2400" b="1" dirty="0">
                <a:solidFill>
                  <a:schemeClr val="bg1"/>
                </a:solidFill>
              </a:rPr>
              <a:t>: dado que toda política </a:t>
            </a:r>
            <a:r>
              <a:rPr lang="es-MX" sz="2400" b="1" dirty="0" smtClean="0">
                <a:solidFill>
                  <a:schemeClr val="bg1"/>
                </a:solidFill>
              </a:rPr>
              <a:t>pública desencadena un </a:t>
            </a:r>
            <a:r>
              <a:rPr lang="es-MX" sz="2400" b="1" dirty="0">
                <a:solidFill>
                  <a:schemeClr val="bg1"/>
                </a:solidFill>
              </a:rPr>
              <a:t>conjunto de acciones, actividades y comportamientos de múltiples </a:t>
            </a:r>
            <a:r>
              <a:rPr lang="es-MX" sz="2400" b="1" dirty="0" smtClean="0">
                <a:solidFill>
                  <a:schemeClr val="bg1"/>
                </a:solidFill>
              </a:rPr>
              <a:t>actores, no </a:t>
            </a:r>
            <a:r>
              <a:rPr lang="es-MX" sz="2400" b="1" dirty="0">
                <a:solidFill>
                  <a:schemeClr val="bg1"/>
                </a:solidFill>
              </a:rPr>
              <a:t>necesaria o exclusivamente </a:t>
            </a:r>
            <a:r>
              <a:rPr lang="es-MX" sz="2400" b="1" dirty="0" smtClean="0">
                <a:solidFill>
                  <a:schemeClr val="bg1"/>
                </a:solidFill>
              </a:rPr>
              <a:t>gubernamentales.</a:t>
            </a:r>
          </a:p>
          <a:p>
            <a:pPr marL="971550" lvl="1" indent="-514350">
              <a:buAutoNum type="romanLcParenR" startAt="3"/>
            </a:pPr>
            <a:endParaRPr lang="es-MX" sz="1200" b="1" dirty="0" smtClean="0">
              <a:solidFill>
                <a:schemeClr val="bg1"/>
              </a:solidFill>
            </a:endParaRPr>
          </a:p>
          <a:p>
            <a:pPr marL="971550" lvl="1" indent="-514350">
              <a:buAutoNum type="romanLcParenR" startAt="3"/>
            </a:pPr>
            <a:r>
              <a:rPr lang="es-MX" sz="2400" b="1" i="1" u="sng" dirty="0" smtClean="0">
                <a:solidFill>
                  <a:schemeClr val="bg1"/>
                </a:solidFill>
              </a:rPr>
              <a:t>Un </a:t>
            </a:r>
            <a:r>
              <a:rPr lang="es-MX" sz="2400" b="1" i="1" u="sng" dirty="0">
                <a:solidFill>
                  <a:schemeClr val="bg1"/>
                </a:solidFill>
              </a:rPr>
              <a:t>componente causal</a:t>
            </a:r>
            <a:r>
              <a:rPr lang="es-MX" sz="2400" b="1" dirty="0">
                <a:solidFill>
                  <a:schemeClr val="bg1"/>
                </a:solidFill>
              </a:rPr>
              <a:t>: en la medida que toda política busca </a:t>
            </a:r>
            <a:r>
              <a:rPr lang="es-MX" sz="2400" b="1" dirty="0" smtClean="0">
                <a:solidFill>
                  <a:schemeClr val="bg1"/>
                </a:solidFill>
              </a:rPr>
              <a:t>producir determinados </a:t>
            </a:r>
            <a:r>
              <a:rPr lang="es-MX" sz="2400" b="1" dirty="0">
                <a:solidFill>
                  <a:schemeClr val="bg1"/>
                </a:solidFill>
              </a:rPr>
              <a:t>resultados o efectos sobre los comportamientos de </a:t>
            </a:r>
            <a:r>
              <a:rPr lang="es-MX" sz="2400" b="1" dirty="0" smtClean="0">
                <a:solidFill>
                  <a:schemeClr val="bg1"/>
                </a:solidFill>
              </a:rPr>
              <a:t>ciertos actores </a:t>
            </a:r>
            <a:r>
              <a:rPr lang="es-MX" sz="2400" b="1" dirty="0">
                <a:solidFill>
                  <a:schemeClr val="bg1"/>
                </a:solidFill>
              </a:rPr>
              <a:t>o grupos sociales o sobre los contextos o situaciones en la que </a:t>
            </a:r>
            <a:r>
              <a:rPr lang="es-MX" sz="2400" b="1" dirty="0" smtClean="0">
                <a:solidFill>
                  <a:schemeClr val="bg1"/>
                </a:solidFill>
              </a:rPr>
              <a:t>despliegan sus </a:t>
            </a:r>
            <a:r>
              <a:rPr lang="es-MX" sz="2400" b="1" dirty="0">
                <a:solidFill>
                  <a:schemeClr val="bg1"/>
                </a:solidFill>
              </a:rPr>
              <a:t>acciones los ciudadanos</a:t>
            </a:r>
            <a:r>
              <a:rPr lang="es-MX" dirty="0"/>
              <a:t>.</a:t>
            </a:r>
          </a:p>
        </p:txBody>
      </p:sp>
      <p:sp>
        <p:nvSpPr>
          <p:cNvPr id="6" name="5 Rectángulo"/>
          <p:cNvSpPr/>
          <p:nvPr/>
        </p:nvSpPr>
        <p:spPr>
          <a:xfrm>
            <a:off x="1294647" y="532882"/>
            <a:ext cx="10483910" cy="461665"/>
          </a:xfrm>
          <a:prstGeom prst="rect">
            <a:avLst/>
          </a:prstGeom>
        </p:spPr>
        <p:txBody>
          <a:bodyPr wrap="square">
            <a:spAutoFit/>
          </a:bodyPr>
          <a:lstStyle/>
          <a:p>
            <a:r>
              <a:rPr lang="es-MX" sz="2400" b="1" dirty="0" smtClean="0">
                <a:solidFill>
                  <a:schemeClr val="bg1"/>
                </a:solidFill>
              </a:rPr>
              <a:t>Para Aguilar </a:t>
            </a:r>
            <a:r>
              <a:rPr lang="es-MX" sz="2400" b="1" dirty="0">
                <a:solidFill>
                  <a:schemeClr val="bg1"/>
                </a:solidFill>
              </a:rPr>
              <a:t>Villanueva </a:t>
            </a:r>
            <a:r>
              <a:rPr lang="es-MX" sz="2400" b="1" dirty="0" smtClean="0">
                <a:solidFill>
                  <a:schemeClr val="bg1"/>
                </a:solidFill>
              </a:rPr>
              <a:t>toda </a:t>
            </a:r>
            <a:r>
              <a:rPr lang="es-MX" sz="2400" b="1" dirty="0">
                <a:solidFill>
                  <a:schemeClr val="bg1"/>
                </a:solidFill>
              </a:rPr>
              <a:t>política pública se define por la presencia de:</a:t>
            </a:r>
          </a:p>
        </p:txBody>
      </p:sp>
    </p:spTree>
    <p:extLst>
      <p:ext uri="{BB962C8B-B14F-4D97-AF65-F5344CB8AC3E}">
        <p14:creationId xmlns:p14="http://schemas.microsoft.com/office/powerpoint/2010/main" val="3057026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85180" y="458159"/>
            <a:ext cx="10556338" cy="6186309"/>
          </a:xfrm>
          <a:prstGeom prst="rect">
            <a:avLst/>
          </a:prstGeom>
        </p:spPr>
        <p:txBody>
          <a:bodyPr wrap="square">
            <a:spAutoFit/>
          </a:bodyPr>
          <a:lstStyle/>
          <a:p>
            <a:pPr algn="ctr"/>
            <a:r>
              <a:rPr lang="es-MX" sz="2400" b="1" dirty="0" smtClean="0">
                <a:solidFill>
                  <a:schemeClr val="bg1"/>
                </a:solidFill>
              </a:rPr>
              <a:t>Cuatro </a:t>
            </a:r>
            <a:r>
              <a:rPr lang="es-MX" sz="2400" b="1" dirty="0">
                <a:solidFill>
                  <a:schemeClr val="bg1"/>
                </a:solidFill>
              </a:rPr>
              <a:t>tipos de </a:t>
            </a:r>
            <a:r>
              <a:rPr lang="es-MX" sz="2400" b="1" dirty="0" smtClean="0">
                <a:solidFill>
                  <a:schemeClr val="bg1"/>
                </a:solidFill>
              </a:rPr>
              <a:t>políticas</a:t>
            </a:r>
          </a:p>
          <a:p>
            <a:endParaRPr lang="es-MX" sz="1000" b="1" dirty="0">
              <a:solidFill>
                <a:schemeClr val="bg1"/>
              </a:solidFill>
            </a:endParaRPr>
          </a:p>
          <a:p>
            <a:r>
              <a:rPr lang="es-MX" sz="2200" b="1" i="1" u="sng" dirty="0" smtClean="0">
                <a:solidFill>
                  <a:schemeClr val="bg1"/>
                </a:solidFill>
              </a:rPr>
              <a:t>Las políticas </a:t>
            </a:r>
            <a:r>
              <a:rPr lang="es-MX" sz="2200" b="1" i="1" u="sng" dirty="0">
                <a:solidFill>
                  <a:schemeClr val="bg1"/>
                </a:solidFill>
              </a:rPr>
              <a:t>distributivas </a:t>
            </a:r>
            <a:r>
              <a:rPr lang="es-MX" sz="2200" b="1" i="1" u="sng" dirty="0" smtClean="0">
                <a:solidFill>
                  <a:schemeClr val="bg1"/>
                </a:solidFill>
              </a:rPr>
              <a:t> </a:t>
            </a:r>
            <a:r>
              <a:rPr lang="es-MX" sz="2200" b="1" dirty="0" smtClean="0">
                <a:solidFill>
                  <a:schemeClr val="bg1"/>
                </a:solidFill>
              </a:rPr>
              <a:t>aquellas </a:t>
            </a:r>
            <a:r>
              <a:rPr lang="es-MX" sz="2200" b="1" dirty="0">
                <a:solidFill>
                  <a:schemeClr val="bg1"/>
                </a:solidFill>
              </a:rPr>
              <a:t>destinadas a prestar bienes o servicios a los ciudadanos. El énfasis está en </a:t>
            </a:r>
            <a:r>
              <a:rPr lang="es-MX" sz="2200" b="1" dirty="0" smtClean="0">
                <a:solidFill>
                  <a:schemeClr val="bg1"/>
                </a:solidFill>
              </a:rPr>
              <a:t>el ofrecer servicios </a:t>
            </a:r>
            <a:r>
              <a:rPr lang="es-MX" sz="2200" b="1" dirty="0">
                <a:solidFill>
                  <a:schemeClr val="bg1"/>
                </a:solidFill>
              </a:rPr>
              <a:t>públicos, tales como los servicios de salud, educación y seguridad. </a:t>
            </a:r>
            <a:endParaRPr lang="es-MX" sz="2200" b="1" dirty="0" smtClean="0">
              <a:solidFill>
                <a:schemeClr val="bg1"/>
              </a:solidFill>
            </a:endParaRPr>
          </a:p>
          <a:p>
            <a:endParaRPr lang="es-MX" sz="1200" b="1" dirty="0" smtClean="0">
              <a:solidFill>
                <a:schemeClr val="bg1"/>
              </a:solidFill>
            </a:endParaRPr>
          </a:p>
          <a:p>
            <a:endParaRPr lang="es-MX" sz="1000" b="1" dirty="0">
              <a:solidFill>
                <a:schemeClr val="bg1"/>
              </a:solidFill>
            </a:endParaRPr>
          </a:p>
          <a:p>
            <a:r>
              <a:rPr lang="es-MX" sz="2200" b="1" i="1" u="sng" dirty="0" smtClean="0">
                <a:solidFill>
                  <a:schemeClr val="bg1"/>
                </a:solidFill>
              </a:rPr>
              <a:t>Las políticas </a:t>
            </a:r>
            <a:r>
              <a:rPr lang="es-MX" sz="2200" b="1" i="1" u="sng" dirty="0">
                <a:solidFill>
                  <a:schemeClr val="bg1"/>
                </a:solidFill>
              </a:rPr>
              <a:t>regulatorias</a:t>
            </a:r>
            <a:r>
              <a:rPr lang="es-MX" sz="2200" b="1" dirty="0">
                <a:solidFill>
                  <a:schemeClr val="bg1"/>
                </a:solidFill>
              </a:rPr>
              <a:t>, </a:t>
            </a:r>
            <a:r>
              <a:rPr lang="es-MX" sz="2200" b="1" dirty="0" smtClean="0">
                <a:solidFill>
                  <a:schemeClr val="bg1"/>
                </a:solidFill>
              </a:rPr>
              <a:t>orientadas </a:t>
            </a:r>
            <a:r>
              <a:rPr lang="es-MX" sz="2200" b="1" dirty="0">
                <a:solidFill>
                  <a:schemeClr val="bg1"/>
                </a:solidFill>
              </a:rPr>
              <a:t>principalmente a lograr la realización de conductas deseadas o la no realización de conductas indeseadas. El énfasis está aquí en un enfoque conductual de las decisiones de los sujetos. </a:t>
            </a:r>
            <a:r>
              <a:rPr lang="es-MX" sz="2200" b="1" dirty="0" smtClean="0">
                <a:solidFill>
                  <a:schemeClr val="bg1"/>
                </a:solidFill>
              </a:rPr>
              <a:t>Por ejemplo: las </a:t>
            </a:r>
            <a:r>
              <a:rPr lang="es-MX" sz="2200" b="1" dirty="0">
                <a:solidFill>
                  <a:schemeClr val="bg1"/>
                </a:solidFill>
              </a:rPr>
              <a:t>políticas de tránsito terrestre. </a:t>
            </a:r>
            <a:endParaRPr lang="es-MX" sz="2200" b="1" dirty="0" smtClean="0">
              <a:solidFill>
                <a:schemeClr val="bg1"/>
              </a:solidFill>
            </a:endParaRPr>
          </a:p>
          <a:p>
            <a:endParaRPr lang="es-MX" sz="1200" b="1" dirty="0" smtClean="0">
              <a:solidFill>
                <a:schemeClr val="bg1"/>
              </a:solidFill>
            </a:endParaRPr>
          </a:p>
          <a:p>
            <a:endParaRPr lang="es-MX" sz="1000" b="1" dirty="0">
              <a:solidFill>
                <a:schemeClr val="bg1"/>
              </a:solidFill>
            </a:endParaRPr>
          </a:p>
          <a:p>
            <a:r>
              <a:rPr lang="es-MX" sz="2200" b="1" i="1" u="sng" dirty="0">
                <a:solidFill>
                  <a:schemeClr val="bg1"/>
                </a:solidFill>
              </a:rPr>
              <a:t>Las políticas redistributivas</a:t>
            </a:r>
            <a:r>
              <a:rPr lang="es-MX" sz="2200" b="1" dirty="0">
                <a:solidFill>
                  <a:schemeClr val="bg1"/>
                </a:solidFill>
              </a:rPr>
              <a:t>, cuando se trata de políticas que recaudan de algunos para entregar a otros, en particular, por su condición de pobreza o vulnerabilidad. Los programas sociales son parte de las políticas redistributivas</a:t>
            </a:r>
            <a:r>
              <a:rPr lang="es-MX" sz="2200" b="1" dirty="0" smtClean="0">
                <a:solidFill>
                  <a:schemeClr val="bg1"/>
                </a:solidFill>
              </a:rPr>
              <a:t>. </a:t>
            </a:r>
          </a:p>
          <a:p>
            <a:endParaRPr lang="es-MX" sz="1200" b="1" dirty="0" smtClean="0">
              <a:solidFill>
                <a:schemeClr val="bg1"/>
              </a:solidFill>
            </a:endParaRPr>
          </a:p>
          <a:p>
            <a:endParaRPr lang="es-MX" sz="1000" b="1" dirty="0" smtClean="0">
              <a:solidFill>
                <a:schemeClr val="bg1"/>
              </a:solidFill>
            </a:endParaRPr>
          </a:p>
          <a:p>
            <a:r>
              <a:rPr lang="es-MX" sz="2200" b="1" i="1" u="sng" dirty="0">
                <a:solidFill>
                  <a:schemeClr val="bg1"/>
                </a:solidFill>
              </a:rPr>
              <a:t>L</a:t>
            </a:r>
            <a:r>
              <a:rPr lang="es-MX" sz="2200" b="1" i="1" u="sng" dirty="0" smtClean="0">
                <a:solidFill>
                  <a:schemeClr val="bg1"/>
                </a:solidFill>
              </a:rPr>
              <a:t>as políticas </a:t>
            </a:r>
            <a:r>
              <a:rPr lang="es-MX" sz="2200" b="1" i="1" u="sng" dirty="0">
                <a:solidFill>
                  <a:schemeClr val="bg1"/>
                </a:solidFill>
              </a:rPr>
              <a:t>constitucionales </a:t>
            </a:r>
            <a:r>
              <a:rPr lang="es-MX" sz="2200" b="1" dirty="0">
                <a:solidFill>
                  <a:schemeClr val="bg1"/>
                </a:solidFill>
              </a:rPr>
              <a:t>(también llamadas constituyentes) cuando modifican la organización misma del Estado. El caso más claro </a:t>
            </a:r>
            <a:r>
              <a:rPr lang="es-MX" sz="2200" b="1" dirty="0" smtClean="0">
                <a:solidFill>
                  <a:schemeClr val="bg1"/>
                </a:solidFill>
              </a:rPr>
              <a:t>es </a:t>
            </a:r>
            <a:r>
              <a:rPr lang="es-MX" sz="2200" b="1" dirty="0">
                <a:solidFill>
                  <a:schemeClr val="bg1"/>
                </a:solidFill>
              </a:rPr>
              <a:t>el de las políticas de </a:t>
            </a:r>
            <a:r>
              <a:rPr lang="es-MX" sz="2200" b="1" dirty="0" smtClean="0">
                <a:solidFill>
                  <a:schemeClr val="bg1"/>
                </a:solidFill>
              </a:rPr>
              <a:t>la descentralización</a:t>
            </a:r>
            <a:r>
              <a:rPr lang="es-MX" sz="2200" b="1" dirty="0">
                <a:solidFill>
                  <a:schemeClr val="bg1"/>
                </a:solidFill>
              </a:rPr>
              <a:t>.</a:t>
            </a:r>
          </a:p>
        </p:txBody>
      </p:sp>
    </p:spTree>
    <p:extLst>
      <p:ext uri="{BB962C8B-B14F-4D97-AF65-F5344CB8AC3E}">
        <p14:creationId xmlns:p14="http://schemas.microsoft.com/office/powerpoint/2010/main" val="428369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13481" y="647415"/>
            <a:ext cx="5353146" cy="5447645"/>
          </a:xfrm>
          <a:prstGeom prst="rect">
            <a:avLst/>
          </a:prstGeom>
        </p:spPr>
        <p:txBody>
          <a:bodyPr wrap="square">
            <a:spAutoFit/>
          </a:bodyPr>
          <a:lstStyle/>
          <a:p>
            <a:pPr marL="457200" indent="-457200">
              <a:buFont typeface="Wingdings" panose="05000000000000000000" pitchFamily="2" charset="2"/>
              <a:buChar char="q"/>
            </a:pPr>
            <a:r>
              <a:rPr lang="es-MX" sz="2800" b="1" dirty="0">
                <a:solidFill>
                  <a:schemeClr val="bg1"/>
                </a:solidFill>
              </a:rPr>
              <a:t>El campo político de la educación </a:t>
            </a:r>
            <a:r>
              <a:rPr lang="es-MX" sz="2800" b="1" dirty="0" smtClean="0">
                <a:solidFill>
                  <a:schemeClr val="bg1"/>
                </a:solidFill>
              </a:rPr>
              <a:t>superior</a:t>
            </a:r>
          </a:p>
          <a:p>
            <a:pPr marL="457200" indent="-457200">
              <a:buFont typeface="Wingdings" panose="05000000000000000000" pitchFamily="2" charset="2"/>
              <a:buChar char="q"/>
            </a:pPr>
            <a:endParaRPr lang="es-MX" sz="1000" b="1" dirty="0">
              <a:solidFill>
                <a:schemeClr val="bg1"/>
              </a:solidFill>
            </a:endParaRPr>
          </a:p>
          <a:p>
            <a:pPr marL="457200" indent="-457200">
              <a:buFont typeface="Wingdings" panose="05000000000000000000" pitchFamily="2" charset="2"/>
              <a:buChar char="q"/>
            </a:pPr>
            <a:r>
              <a:rPr lang="es-MX" sz="2800" b="1" dirty="0">
                <a:solidFill>
                  <a:schemeClr val="bg1"/>
                </a:solidFill>
              </a:rPr>
              <a:t>Globalización de las políticas de educación </a:t>
            </a:r>
            <a:r>
              <a:rPr lang="es-MX" sz="2800" b="1" dirty="0" smtClean="0">
                <a:solidFill>
                  <a:schemeClr val="bg1"/>
                </a:solidFill>
              </a:rPr>
              <a:t>superior</a:t>
            </a:r>
          </a:p>
          <a:p>
            <a:pPr marL="457200" indent="-457200">
              <a:buFont typeface="Wingdings" panose="05000000000000000000" pitchFamily="2" charset="2"/>
              <a:buChar char="q"/>
            </a:pPr>
            <a:endParaRPr lang="es-MX" sz="1000" b="1" dirty="0">
              <a:solidFill>
                <a:schemeClr val="bg1"/>
              </a:solidFill>
            </a:endParaRPr>
          </a:p>
          <a:p>
            <a:pPr marL="457200" indent="-457200">
              <a:buFont typeface="Wingdings" panose="05000000000000000000" pitchFamily="2" charset="2"/>
              <a:buChar char="q"/>
            </a:pPr>
            <a:r>
              <a:rPr lang="es-MX" sz="2800" b="1" dirty="0">
                <a:solidFill>
                  <a:schemeClr val="bg1"/>
                </a:solidFill>
              </a:rPr>
              <a:t>Ideas, políticas y comportamientos institucionales en la educación </a:t>
            </a:r>
            <a:r>
              <a:rPr lang="es-MX" sz="2800" b="1" dirty="0" smtClean="0">
                <a:solidFill>
                  <a:schemeClr val="bg1"/>
                </a:solidFill>
              </a:rPr>
              <a:t>superior</a:t>
            </a:r>
          </a:p>
          <a:p>
            <a:pPr marL="457200" indent="-457200">
              <a:buFont typeface="Wingdings" panose="05000000000000000000" pitchFamily="2" charset="2"/>
              <a:buChar char="q"/>
            </a:pPr>
            <a:endParaRPr lang="es-MX" sz="1000" b="1" dirty="0">
              <a:solidFill>
                <a:schemeClr val="bg1"/>
              </a:solidFill>
            </a:endParaRPr>
          </a:p>
          <a:p>
            <a:pPr marL="457200" indent="-457200">
              <a:buFont typeface="Wingdings" panose="05000000000000000000" pitchFamily="2" charset="2"/>
              <a:buChar char="q"/>
            </a:pPr>
            <a:r>
              <a:rPr lang="es-MX" sz="2800" b="1" dirty="0">
                <a:solidFill>
                  <a:schemeClr val="bg1"/>
                </a:solidFill>
              </a:rPr>
              <a:t>Políticas de </a:t>
            </a:r>
            <a:r>
              <a:rPr lang="es-MX" sz="2800" b="1" dirty="0" smtClean="0">
                <a:solidFill>
                  <a:schemeClr val="bg1"/>
                </a:solidFill>
              </a:rPr>
              <a:t>internacionalización</a:t>
            </a:r>
          </a:p>
          <a:p>
            <a:pPr marL="457200" indent="-457200">
              <a:buFont typeface="Wingdings" panose="05000000000000000000" pitchFamily="2" charset="2"/>
              <a:buChar char="q"/>
            </a:pPr>
            <a:endParaRPr lang="es-MX" sz="1000" b="1" dirty="0">
              <a:solidFill>
                <a:schemeClr val="bg1"/>
              </a:solidFill>
            </a:endParaRPr>
          </a:p>
          <a:p>
            <a:pPr marL="457200" indent="-457200">
              <a:buFont typeface="Wingdings" panose="05000000000000000000" pitchFamily="2" charset="2"/>
              <a:buChar char="q"/>
            </a:pPr>
            <a:r>
              <a:rPr lang="es-MX" sz="2800" b="1" dirty="0">
                <a:solidFill>
                  <a:schemeClr val="bg1"/>
                </a:solidFill>
              </a:rPr>
              <a:t>Políticas de </a:t>
            </a:r>
            <a:r>
              <a:rPr lang="es-MX" sz="2800" b="1" dirty="0" smtClean="0">
                <a:solidFill>
                  <a:schemeClr val="bg1"/>
                </a:solidFill>
              </a:rPr>
              <a:t>evaluación</a:t>
            </a:r>
            <a:endParaRPr lang="es-MX" sz="2800" dirty="0"/>
          </a:p>
        </p:txBody>
      </p:sp>
      <p:sp>
        <p:nvSpPr>
          <p:cNvPr id="10" name="9 CuadroTexto"/>
          <p:cNvSpPr txBox="1"/>
          <p:nvPr/>
        </p:nvSpPr>
        <p:spPr>
          <a:xfrm>
            <a:off x="8241850" y="2094943"/>
            <a:ext cx="3507328" cy="2554545"/>
          </a:xfrm>
          <a:prstGeom prst="rect">
            <a:avLst/>
          </a:prstGeom>
          <a:noFill/>
        </p:spPr>
        <p:txBody>
          <a:bodyPr wrap="square" rtlCol="0">
            <a:spAutoFit/>
          </a:bodyPr>
          <a:lstStyle/>
          <a:p>
            <a:pPr algn="ctr"/>
            <a:r>
              <a:rPr lang="es-MX" sz="4000" b="1" dirty="0" smtClean="0">
                <a:solidFill>
                  <a:schemeClr val="bg1"/>
                </a:solidFill>
              </a:rPr>
              <a:t>Temas de  la segunda parte vistos hasta ahora</a:t>
            </a:r>
            <a:endParaRPr lang="es-MX" sz="4000" b="1" dirty="0">
              <a:solidFill>
                <a:schemeClr val="bg1"/>
              </a:solidFill>
            </a:endParaRPr>
          </a:p>
        </p:txBody>
      </p:sp>
      <p:sp>
        <p:nvSpPr>
          <p:cNvPr id="11" name="10 Flecha izquierda"/>
          <p:cNvSpPr/>
          <p:nvPr/>
        </p:nvSpPr>
        <p:spPr>
          <a:xfrm>
            <a:off x="7263442" y="2387356"/>
            <a:ext cx="978408" cy="147727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0004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146486" y="316871"/>
            <a:ext cx="7695447" cy="620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339914" y="2353901"/>
            <a:ext cx="2679826" cy="2246769"/>
          </a:xfrm>
          <a:prstGeom prst="rect">
            <a:avLst/>
          </a:prstGeom>
          <a:noFill/>
        </p:spPr>
        <p:txBody>
          <a:bodyPr wrap="square" rtlCol="0">
            <a:spAutoFit/>
          </a:bodyPr>
          <a:lstStyle/>
          <a:p>
            <a:pPr algn="ctr"/>
            <a:r>
              <a:rPr lang="es-MX" sz="2800" b="1" dirty="0" smtClean="0">
                <a:solidFill>
                  <a:schemeClr val="bg1"/>
                </a:solidFill>
              </a:rPr>
              <a:t>Etapas en el desarrollo y aplicación de Políticas Públicas</a:t>
            </a:r>
            <a:endParaRPr lang="es-MX" sz="2800" b="1" dirty="0">
              <a:solidFill>
                <a:schemeClr val="bg1"/>
              </a:solidFill>
            </a:endParaRPr>
          </a:p>
        </p:txBody>
      </p:sp>
    </p:spTree>
    <p:extLst>
      <p:ext uri="{BB962C8B-B14F-4D97-AF65-F5344CB8AC3E}">
        <p14:creationId xmlns:p14="http://schemas.microsoft.com/office/powerpoint/2010/main" val="2596129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9914" y="2353901"/>
            <a:ext cx="2679826" cy="2246769"/>
          </a:xfrm>
          <a:prstGeom prst="rect">
            <a:avLst/>
          </a:prstGeom>
          <a:noFill/>
        </p:spPr>
        <p:txBody>
          <a:bodyPr wrap="square" rtlCol="0">
            <a:spAutoFit/>
          </a:bodyPr>
          <a:lstStyle/>
          <a:p>
            <a:pPr algn="ctr"/>
            <a:r>
              <a:rPr lang="es-MX" sz="2800" b="1" dirty="0" smtClean="0">
                <a:solidFill>
                  <a:schemeClr val="bg1"/>
                </a:solidFill>
              </a:rPr>
              <a:t>Etapas en el desarrollo y aplicación de Políticas Públicas</a:t>
            </a:r>
            <a:endParaRPr lang="es-MX" sz="28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434" y="597530"/>
            <a:ext cx="7613964" cy="573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50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157268" y="3384036"/>
            <a:ext cx="8506268" cy="2926080"/>
          </a:xfrm>
        </p:spPr>
        <p:txBody>
          <a:bodyPr>
            <a:normAutofit/>
          </a:bodyPr>
          <a:lstStyle/>
          <a:p>
            <a:r>
              <a:rPr lang="es-MX" sz="5400" dirty="0" smtClean="0"/>
              <a:t>Sobre el Bienestar Estudiantil</a:t>
            </a:r>
            <a:endParaRPr lang="es-MX" sz="5400" dirty="0"/>
          </a:p>
        </p:txBody>
      </p:sp>
    </p:spTree>
    <p:extLst>
      <p:ext uri="{BB962C8B-B14F-4D97-AF65-F5344CB8AC3E}">
        <p14:creationId xmlns:p14="http://schemas.microsoft.com/office/powerpoint/2010/main" val="1232180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94646" y="547362"/>
            <a:ext cx="10574447" cy="954107"/>
          </a:xfrm>
          <a:prstGeom prst="rect">
            <a:avLst/>
          </a:prstGeom>
        </p:spPr>
        <p:txBody>
          <a:bodyPr wrap="square">
            <a:spAutoFit/>
          </a:bodyPr>
          <a:lstStyle/>
          <a:p>
            <a:pPr algn="ctr"/>
            <a:r>
              <a:rPr lang="es-MX" sz="2800" b="1" dirty="0">
                <a:solidFill>
                  <a:schemeClr val="bg1"/>
                </a:solidFill>
              </a:rPr>
              <a:t>Asuntos Estudiantiles,  </a:t>
            </a:r>
            <a:r>
              <a:rPr lang="es-MX" sz="2800" b="1" dirty="0" smtClean="0">
                <a:solidFill>
                  <a:schemeClr val="bg1"/>
                </a:solidFill>
              </a:rPr>
              <a:t>Bienestar </a:t>
            </a:r>
            <a:r>
              <a:rPr lang="es-MX" sz="2800" b="1" dirty="0">
                <a:solidFill>
                  <a:schemeClr val="bg1"/>
                </a:solidFill>
              </a:rPr>
              <a:t>Universitario o  </a:t>
            </a:r>
            <a:endParaRPr lang="es-MX" sz="2800" b="1" dirty="0" smtClean="0">
              <a:solidFill>
                <a:schemeClr val="bg1"/>
              </a:solidFill>
            </a:endParaRPr>
          </a:p>
          <a:p>
            <a:pPr algn="ctr"/>
            <a:r>
              <a:rPr lang="es-MX" sz="2800" b="1" dirty="0" smtClean="0">
                <a:solidFill>
                  <a:schemeClr val="bg1"/>
                </a:solidFill>
              </a:rPr>
              <a:t>Bienestar </a:t>
            </a:r>
            <a:r>
              <a:rPr lang="es-MX" sz="2800" b="1" dirty="0">
                <a:solidFill>
                  <a:schemeClr val="bg1"/>
                </a:solidFill>
              </a:rPr>
              <a:t>Estudiantil  </a:t>
            </a:r>
          </a:p>
        </p:txBody>
      </p:sp>
      <p:sp>
        <p:nvSpPr>
          <p:cNvPr id="8" name="7 Rectángulo"/>
          <p:cNvSpPr/>
          <p:nvPr/>
        </p:nvSpPr>
        <p:spPr>
          <a:xfrm>
            <a:off x="1474206" y="2427787"/>
            <a:ext cx="10215326" cy="3539430"/>
          </a:xfrm>
          <a:prstGeom prst="rect">
            <a:avLst/>
          </a:prstGeom>
        </p:spPr>
        <p:txBody>
          <a:bodyPr wrap="square">
            <a:spAutoFit/>
          </a:bodyPr>
          <a:lstStyle/>
          <a:p>
            <a:r>
              <a:rPr lang="es-ES" sz="3200" b="1" dirty="0" smtClean="0">
                <a:solidFill>
                  <a:schemeClr val="bg1"/>
                </a:solidFill>
              </a:rPr>
              <a:t>Se asume que la </a:t>
            </a:r>
            <a:r>
              <a:rPr lang="es-ES" sz="3200" b="1" dirty="0">
                <a:solidFill>
                  <a:schemeClr val="bg1"/>
                </a:solidFill>
              </a:rPr>
              <a:t>Universidad no solamente debe formar profesionales que puedan afrontar las demandas del mercado laboral, sino </a:t>
            </a:r>
            <a:r>
              <a:rPr lang="es-ES" sz="3200" b="1" dirty="0" smtClean="0">
                <a:solidFill>
                  <a:schemeClr val="bg1"/>
                </a:solidFill>
              </a:rPr>
              <a:t>que también lograr</a:t>
            </a:r>
            <a:r>
              <a:rPr lang="es-ES" sz="3200" b="1" u="sng" dirty="0" smtClean="0">
                <a:solidFill>
                  <a:srgbClr val="FF0000"/>
                </a:solidFill>
              </a:rPr>
              <a:t> una formación integral</a:t>
            </a:r>
            <a:r>
              <a:rPr lang="es-ES" sz="3200" b="1" dirty="0" smtClean="0">
                <a:solidFill>
                  <a:schemeClr val="bg1"/>
                </a:solidFill>
              </a:rPr>
              <a:t> que haga de cada estudiante un </a:t>
            </a:r>
            <a:r>
              <a:rPr lang="es-ES" sz="3200" b="1" dirty="0">
                <a:solidFill>
                  <a:schemeClr val="bg1"/>
                </a:solidFill>
              </a:rPr>
              <a:t>profesional comprometido, y más allá del profesional, un ciudadano </a:t>
            </a:r>
            <a:r>
              <a:rPr lang="es-ES" sz="3200" b="1" dirty="0" smtClean="0">
                <a:solidFill>
                  <a:schemeClr val="bg1"/>
                </a:solidFill>
              </a:rPr>
              <a:t>participativo y comprometido con su realidad inmediata y con el desarrollo de su país.</a:t>
            </a:r>
            <a:endParaRPr lang="es-MX" sz="3200" b="1" dirty="0">
              <a:solidFill>
                <a:schemeClr val="bg1"/>
              </a:solidFill>
            </a:endParaRPr>
          </a:p>
        </p:txBody>
      </p:sp>
    </p:spTree>
    <p:extLst>
      <p:ext uri="{BB962C8B-B14F-4D97-AF65-F5344CB8AC3E}">
        <p14:creationId xmlns:p14="http://schemas.microsoft.com/office/powerpoint/2010/main" val="2402687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16013" y="363915"/>
            <a:ext cx="10271185" cy="5878532"/>
          </a:xfrm>
          <a:prstGeom prst="rect">
            <a:avLst/>
          </a:prstGeom>
        </p:spPr>
        <p:txBody>
          <a:bodyPr wrap="square">
            <a:spAutoFit/>
          </a:bodyPr>
          <a:lstStyle/>
          <a:p>
            <a:pPr algn="ctr"/>
            <a:r>
              <a:rPr lang="es-MX" sz="3200" b="1" dirty="0" smtClean="0">
                <a:solidFill>
                  <a:schemeClr val="bg1"/>
                </a:solidFill>
              </a:rPr>
              <a:t>Programa de Bienestar Estudiantil</a:t>
            </a:r>
          </a:p>
          <a:p>
            <a:pPr algn="ctr"/>
            <a:r>
              <a:rPr lang="es-MX" sz="3200" b="1" dirty="0" smtClean="0">
                <a:solidFill>
                  <a:schemeClr val="bg1"/>
                </a:solidFill>
              </a:rPr>
              <a:t>ITSON</a:t>
            </a:r>
          </a:p>
          <a:p>
            <a:endParaRPr lang="es-MX" sz="1200" b="1" dirty="0" smtClean="0">
              <a:solidFill>
                <a:schemeClr val="bg1"/>
              </a:solidFill>
            </a:endParaRPr>
          </a:p>
          <a:p>
            <a:pPr marL="457200" indent="-457200">
              <a:buFont typeface="Wingdings" panose="05000000000000000000" pitchFamily="2" charset="2"/>
              <a:buChar char="ü"/>
            </a:pPr>
            <a:r>
              <a:rPr lang="es-MX" sz="3200" b="1" dirty="0" smtClean="0">
                <a:solidFill>
                  <a:schemeClr val="bg1"/>
                </a:solidFill>
              </a:rPr>
              <a:t>Busca apoyar </a:t>
            </a:r>
            <a:r>
              <a:rPr lang="es-MX" sz="3200" b="1" dirty="0">
                <a:solidFill>
                  <a:schemeClr val="bg1"/>
                </a:solidFill>
              </a:rPr>
              <a:t>al estudiante en su crecimiento como persona y futuro </a:t>
            </a:r>
            <a:r>
              <a:rPr lang="es-MX" sz="3200" b="1" dirty="0" smtClean="0">
                <a:solidFill>
                  <a:schemeClr val="bg1"/>
                </a:solidFill>
              </a:rPr>
              <a:t>profesionista.</a:t>
            </a:r>
          </a:p>
          <a:p>
            <a:pPr marL="457200" indent="-457200">
              <a:buFont typeface="Wingdings" panose="05000000000000000000" pitchFamily="2" charset="2"/>
              <a:buChar char="ü"/>
            </a:pPr>
            <a:endParaRPr lang="es-MX" sz="1200" b="1" dirty="0" smtClean="0">
              <a:solidFill>
                <a:schemeClr val="bg1"/>
              </a:solidFill>
            </a:endParaRPr>
          </a:p>
          <a:p>
            <a:pPr marL="457200" indent="-457200">
              <a:buFont typeface="Wingdings" panose="05000000000000000000" pitchFamily="2" charset="2"/>
              <a:buChar char="ü"/>
            </a:pPr>
            <a:r>
              <a:rPr lang="es-MX" sz="3200" b="1" dirty="0" smtClean="0">
                <a:solidFill>
                  <a:schemeClr val="bg1"/>
                </a:solidFill>
              </a:rPr>
              <a:t>El programa consta de los servicios de consejería</a:t>
            </a:r>
            <a:r>
              <a:rPr lang="es-MX" sz="3200" b="1" dirty="0">
                <a:solidFill>
                  <a:schemeClr val="bg1"/>
                </a:solidFill>
              </a:rPr>
              <a:t>, apoyo psicopedagógico y apoyo psicológico; actividades de integración y convivencia que promueven habilidades, actitudes y valores, y la adaptación a la vida en comunidad; y la orientación y apoyo para el cumplimiento de los Estatutos de Vida Comunitaria.</a:t>
            </a:r>
          </a:p>
        </p:txBody>
      </p:sp>
    </p:spTree>
    <p:extLst>
      <p:ext uri="{BB962C8B-B14F-4D97-AF65-F5344CB8AC3E}">
        <p14:creationId xmlns:p14="http://schemas.microsoft.com/office/powerpoint/2010/main" val="637020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7196" y="304437"/>
            <a:ext cx="10257576" cy="6124754"/>
          </a:xfrm>
          <a:prstGeom prst="rect">
            <a:avLst/>
          </a:prstGeom>
        </p:spPr>
        <p:txBody>
          <a:bodyPr wrap="square">
            <a:spAutoFit/>
          </a:bodyPr>
          <a:lstStyle/>
          <a:p>
            <a:pPr algn="ctr"/>
            <a:r>
              <a:rPr lang="es-MX" sz="2400" b="1" dirty="0">
                <a:solidFill>
                  <a:schemeClr val="bg1"/>
                </a:solidFill>
              </a:rPr>
              <a:t>Universidad de Chile</a:t>
            </a:r>
          </a:p>
          <a:p>
            <a:endParaRPr lang="es-MX" sz="800" dirty="0"/>
          </a:p>
          <a:p>
            <a:r>
              <a:rPr lang="es-MX" sz="2000" b="1" dirty="0">
                <a:solidFill>
                  <a:schemeClr val="bg1"/>
                </a:solidFill>
                <a:latin typeface="Arial Narrow" panose="020B0606020202030204" pitchFamily="34" charset="0"/>
              </a:rPr>
              <a:t>Para </a:t>
            </a:r>
            <a:r>
              <a:rPr lang="es-MX" sz="2000" b="1" dirty="0" smtClean="0">
                <a:solidFill>
                  <a:schemeClr val="bg1"/>
                </a:solidFill>
                <a:latin typeface="Arial Narrow" panose="020B0606020202030204" pitchFamily="34" charset="0"/>
              </a:rPr>
              <a:t>apoyar a sus procesos formativos </a:t>
            </a:r>
            <a:r>
              <a:rPr lang="es-MX" sz="2000" b="1" dirty="0">
                <a:solidFill>
                  <a:schemeClr val="bg1"/>
                </a:solidFill>
                <a:latin typeface="Arial Narrow" panose="020B0606020202030204" pitchFamily="34" charset="0"/>
              </a:rPr>
              <a:t>la Universidad cuenta con la Dirección de Bienestar Estudiantil, organismo dependiente de la Vicerrectoría de Asuntos Académicos, encargado de atender el conjunto de demandas y necesidades no cubiertas totalmente por la formación académica regular. </a:t>
            </a:r>
            <a:endParaRPr lang="es-MX" sz="2000" b="1" dirty="0" smtClean="0">
              <a:solidFill>
                <a:schemeClr val="bg1"/>
              </a:solidFill>
              <a:latin typeface="Arial Narrow" panose="020B0606020202030204" pitchFamily="34" charset="0"/>
            </a:endParaRPr>
          </a:p>
          <a:p>
            <a:endParaRPr lang="es-MX" sz="1000" b="1" dirty="0">
              <a:solidFill>
                <a:schemeClr val="bg1"/>
              </a:solidFill>
              <a:latin typeface="Arial Narrow" panose="020B0606020202030204" pitchFamily="34" charset="0"/>
            </a:endParaRPr>
          </a:p>
          <a:p>
            <a:r>
              <a:rPr lang="es-MX" sz="2000" b="1" dirty="0">
                <a:solidFill>
                  <a:schemeClr val="bg1"/>
                </a:solidFill>
                <a:latin typeface="Arial Narrow" panose="020B0606020202030204" pitchFamily="34" charset="0"/>
              </a:rPr>
              <a:t>Dentro de su ámbito de acción le corresponde, además, responsabilizarse por la igualdad de oportunidades y condiciones para cada uno de los alumnos, buscando disminuir los efectos adversos generados por los desequilibrios propios del sistema, apuntando así a un mejoramiento integral de la calidad de vida de los estudiantes y de la Comunidad Universitaria en general.</a:t>
            </a:r>
          </a:p>
          <a:p>
            <a:endParaRPr lang="es-MX" sz="1000" b="1" dirty="0">
              <a:solidFill>
                <a:schemeClr val="bg1"/>
              </a:solidFill>
              <a:latin typeface="Arial Narrow" panose="020B0606020202030204" pitchFamily="34" charset="0"/>
            </a:endParaRPr>
          </a:p>
          <a:p>
            <a:r>
              <a:rPr lang="es-MX" sz="2000" b="1" dirty="0">
                <a:solidFill>
                  <a:schemeClr val="bg1"/>
                </a:solidFill>
                <a:latin typeface="Arial Narrow" panose="020B0606020202030204" pitchFamily="34" charset="0"/>
              </a:rPr>
              <a:t>La Dirección está a cargo de diversas actividades y programas relacionados con el bienestar estudiantil, lo que incluye, entre otras, las siguientes áreas: Salud (Servicio Médico y Dental); Programas de Bienestar (Becas de atención socioeconómica, Hogares Universitarios, Apoyo Preescolar); Beneficios Estudiantiles (Pase Escolar), además de apoyo a las actividades extracurriculares estudiantiles (Premio Azul). Junto a esto, a partir del segundo semestre del 2003, con el patrocinio de la Vicerrectoría de Asuntos Académicos, coordina el Curso de Formación General (CFG): "Drogas y alcohol: construir prevención desde el conocimiento integral", abordando el tema del consumo y abuso de drogas y alcohol desde una perspectiva pluralista tanto en lo disciplinario, como en las valoraciones éticas y sociales implicadas. </a:t>
            </a:r>
          </a:p>
        </p:txBody>
      </p:sp>
    </p:spTree>
    <p:extLst>
      <p:ext uri="{BB962C8B-B14F-4D97-AF65-F5344CB8AC3E}">
        <p14:creationId xmlns:p14="http://schemas.microsoft.com/office/powerpoint/2010/main" val="2538170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7196" y="304437"/>
            <a:ext cx="10357164" cy="5847755"/>
          </a:xfrm>
          <a:prstGeom prst="rect">
            <a:avLst/>
          </a:prstGeom>
        </p:spPr>
        <p:txBody>
          <a:bodyPr wrap="square">
            <a:spAutoFit/>
          </a:bodyPr>
          <a:lstStyle/>
          <a:p>
            <a:pPr algn="ctr"/>
            <a:r>
              <a:rPr lang="es-MX" sz="2400" b="1" dirty="0">
                <a:solidFill>
                  <a:schemeClr val="bg1"/>
                </a:solidFill>
              </a:rPr>
              <a:t>Universidad Autónoma de </a:t>
            </a:r>
            <a:r>
              <a:rPr lang="es-MX" sz="2400" b="1" dirty="0" smtClean="0">
                <a:solidFill>
                  <a:schemeClr val="bg1"/>
                </a:solidFill>
              </a:rPr>
              <a:t>Colombia</a:t>
            </a:r>
          </a:p>
          <a:p>
            <a:pPr algn="ctr"/>
            <a:endParaRPr lang="es-MX" sz="2400" b="1" dirty="0">
              <a:solidFill>
                <a:schemeClr val="bg1"/>
              </a:solidFill>
            </a:endParaRPr>
          </a:p>
          <a:p>
            <a:pPr algn="ctr"/>
            <a:endParaRPr lang="es-MX" sz="800" b="1" dirty="0">
              <a:solidFill>
                <a:schemeClr val="bg1"/>
              </a:solidFill>
            </a:endParaRPr>
          </a:p>
          <a:p>
            <a:r>
              <a:rPr lang="es-MX" sz="2200" b="1" dirty="0" smtClean="0">
                <a:solidFill>
                  <a:schemeClr val="bg1"/>
                </a:solidFill>
                <a:latin typeface="Arial Narrow" panose="020B0606020202030204" pitchFamily="34" charset="0"/>
              </a:rPr>
              <a:t>FORMACIÓN </a:t>
            </a:r>
            <a:r>
              <a:rPr lang="es-MX" sz="2200" b="1" dirty="0">
                <a:solidFill>
                  <a:schemeClr val="bg1"/>
                </a:solidFill>
                <a:latin typeface="Arial Narrow" panose="020B0606020202030204" pitchFamily="34" charset="0"/>
              </a:rPr>
              <a:t>INTEGRAL: La Universidad debe contribuir integralmente </a:t>
            </a:r>
            <a:r>
              <a:rPr lang="es-MX" sz="2200" b="1" dirty="0" smtClean="0">
                <a:solidFill>
                  <a:schemeClr val="bg1"/>
                </a:solidFill>
                <a:latin typeface="Arial Narrow" panose="020B0606020202030204" pitchFamily="34" charset="0"/>
              </a:rPr>
              <a:t>al desarrollo </a:t>
            </a:r>
            <a:r>
              <a:rPr lang="es-MX" sz="2200" b="1" dirty="0">
                <a:solidFill>
                  <a:schemeClr val="bg1"/>
                </a:solidFill>
                <a:latin typeface="Arial Narrow" panose="020B0606020202030204" pitchFamily="34" charset="0"/>
              </a:rPr>
              <a:t>de las dimensiones del ser humano en el contexto de la </a:t>
            </a:r>
            <a:r>
              <a:rPr lang="es-MX" sz="2200" b="1" dirty="0" smtClean="0">
                <a:solidFill>
                  <a:schemeClr val="bg1"/>
                </a:solidFill>
                <a:latin typeface="Arial Narrow" panose="020B0606020202030204" pitchFamily="34" charset="0"/>
              </a:rPr>
              <a:t>vida universitaria </a:t>
            </a:r>
            <a:r>
              <a:rPr lang="es-MX" sz="2200" b="1" dirty="0">
                <a:solidFill>
                  <a:schemeClr val="bg1"/>
                </a:solidFill>
                <a:latin typeface="Arial Narrow" panose="020B0606020202030204" pitchFamily="34" charset="0"/>
              </a:rPr>
              <a:t>y su proyección social</a:t>
            </a:r>
            <a:r>
              <a:rPr lang="es-MX" sz="2200" b="1" dirty="0" smtClean="0">
                <a:solidFill>
                  <a:schemeClr val="bg1"/>
                </a:solidFill>
                <a:latin typeface="Arial Narrow" panose="020B0606020202030204" pitchFamily="34" charset="0"/>
              </a:rPr>
              <a:t>.</a:t>
            </a:r>
          </a:p>
          <a:p>
            <a:r>
              <a:rPr lang="es-MX" sz="2400" b="1" dirty="0" smtClean="0">
                <a:solidFill>
                  <a:schemeClr val="bg1"/>
                </a:solidFill>
                <a:latin typeface="Arial Narrow" panose="020B0606020202030204" pitchFamily="34" charset="0"/>
              </a:rPr>
              <a:t> </a:t>
            </a:r>
          </a:p>
          <a:p>
            <a:r>
              <a:rPr lang="es-MX" sz="2200" b="1" dirty="0" smtClean="0">
                <a:solidFill>
                  <a:schemeClr val="bg1"/>
                </a:solidFill>
                <a:latin typeface="Arial Narrow" panose="020B0606020202030204" pitchFamily="34" charset="0"/>
              </a:rPr>
              <a:t>TRANSVERSALIDAD</a:t>
            </a:r>
            <a:r>
              <a:rPr lang="es-MX" sz="2200" b="1" dirty="0">
                <a:solidFill>
                  <a:schemeClr val="bg1"/>
                </a:solidFill>
                <a:latin typeface="Arial Narrow" panose="020B0606020202030204" pitchFamily="34" charset="0"/>
              </a:rPr>
              <a:t>: El </a:t>
            </a:r>
            <a:r>
              <a:rPr lang="es-MX" sz="2200" b="1" dirty="0" smtClean="0">
                <a:solidFill>
                  <a:schemeClr val="bg1"/>
                </a:solidFill>
                <a:latin typeface="Arial Narrow" panose="020B0606020202030204" pitchFamily="34" charset="0"/>
              </a:rPr>
              <a:t>Bienestar Universitario </a:t>
            </a:r>
            <a:r>
              <a:rPr lang="es-MX" sz="2200" b="1" dirty="0">
                <a:solidFill>
                  <a:schemeClr val="bg1"/>
                </a:solidFill>
                <a:latin typeface="Arial Narrow" panose="020B0606020202030204" pitchFamily="34" charset="0"/>
              </a:rPr>
              <a:t>es un eje transversal de la vida universitaria. Todas </a:t>
            </a:r>
            <a:r>
              <a:rPr lang="es-MX" sz="2200" b="1" dirty="0" smtClean="0">
                <a:solidFill>
                  <a:schemeClr val="bg1"/>
                </a:solidFill>
                <a:latin typeface="Arial Narrow" panose="020B0606020202030204" pitchFamily="34" charset="0"/>
              </a:rPr>
              <a:t>las actividades </a:t>
            </a:r>
            <a:r>
              <a:rPr lang="es-MX" sz="2200" b="1" dirty="0">
                <a:solidFill>
                  <a:schemeClr val="bg1"/>
                </a:solidFill>
                <a:latin typeface="Arial Narrow" panose="020B0606020202030204" pitchFamily="34" charset="0"/>
              </a:rPr>
              <a:t>de la misma deben tener en cuenta las condiciones </a:t>
            </a:r>
            <a:r>
              <a:rPr lang="es-MX" sz="2200" b="1" dirty="0" smtClean="0">
                <a:solidFill>
                  <a:schemeClr val="bg1"/>
                </a:solidFill>
                <a:latin typeface="Arial Narrow" panose="020B0606020202030204" pitchFamily="34" charset="0"/>
              </a:rPr>
              <a:t>de bienestar </a:t>
            </a:r>
            <a:r>
              <a:rPr lang="es-MX" sz="2200" b="1" dirty="0">
                <a:solidFill>
                  <a:schemeClr val="bg1"/>
                </a:solidFill>
                <a:latin typeface="Arial Narrow" panose="020B0606020202030204" pitchFamily="34" charset="0"/>
              </a:rPr>
              <a:t>de las personas y la promoción de su desarrollo. El bienestar </a:t>
            </a:r>
            <a:r>
              <a:rPr lang="es-MX" sz="2200" b="1" dirty="0" smtClean="0">
                <a:solidFill>
                  <a:schemeClr val="bg1"/>
                </a:solidFill>
                <a:latin typeface="Arial Narrow" panose="020B0606020202030204" pitchFamily="34" charset="0"/>
              </a:rPr>
              <a:t>es un </a:t>
            </a:r>
            <a:r>
              <a:rPr lang="es-MX" sz="2200" b="1" dirty="0">
                <a:solidFill>
                  <a:schemeClr val="bg1"/>
                </a:solidFill>
                <a:latin typeface="Arial Narrow" panose="020B0606020202030204" pitchFamily="34" charset="0"/>
              </a:rPr>
              <a:t>derecho y un deber de todos los miembros de la </a:t>
            </a:r>
            <a:r>
              <a:rPr lang="es-MX" sz="2200" b="1" dirty="0" smtClean="0">
                <a:solidFill>
                  <a:schemeClr val="bg1"/>
                </a:solidFill>
                <a:latin typeface="Arial Narrow" panose="020B0606020202030204" pitchFamily="34" charset="0"/>
              </a:rPr>
              <a:t>comunidad universitaria </a:t>
            </a:r>
            <a:r>
              <a:rPr lang="es-MX" sz="2200" b="1" dirty="0">
                <a:solidFill>
                  <a:schemeClr val="bg1"/>
                </a:solidFill>
                <a:latin typeface="Arial Narrow" panose="020B0606020202030204" pitchFamily="34" charset="0"/>
              </a:rPr>
              <a:t>y debe estar presente en todos los momentos e instancias </a:t>
            </a:r>
            <a:r>
              <a:rPr lang="es-MX" sz="2200" b="1" dirty="0" smtClean="0">
                <a:solidFill>
                  <a:schemeClr val="bg1"/>
                </a:solidFill>
                <a:latin typeface="Arial Narrow" panose="020B0606020202030204" pitchFamily="34" charset="0"/>
              </a:rPr>
              <a:t>de la </a:t>
            </a:r>
            <a:r>
              <a:rPr lang="es-MX" sz="2200" b="1" dirty="0">
                <a:solidFill>
                  <a:schemeClr val="bg1"/>
                </a:solidFill>
                <a:latin typeface="Arial Narrow" panose="020B0606020202030204" pitchFamily="34" charset="0"/>
              </a:rPr>
              <a:t>vida universitaria. </a:t>
            </a:r>
            <a:endParaRPr lang="es-MX" sz="2200" b="1" dirty="0" smtClean="0">
              <a:solidFill>
                <a:schemeClr val="bg1"/>
              </a:solidFill>
              <a:latin typeface="Arial Narrow" panose="020B0606020202030204" pitchFamily="34" charset="0"/>
            </a:endParaRPr>
          </a:p>
          <a:p>
            <a:pPr marL="457200" indent="-457200">
              <a:buAutoNum type="alphaLcParenR"/>
            </a:pPr>
            <a:endParaRPr lang="es-MX" sz="1000" b="1" dirty="0" smtClean="0">
              <a:solidFill>
                <a:schemeClr val="bg1"/>
              </a:solidFill>
              <a:latin typeface="Arial Narrow" panose="020B0606020202030204" pitchFamily="34" charset="0"/>
            </a:endParaRPr>
          </a:p>
          <a:p>
            <a:r>
              <a:rPr lang="es-MX" sz="2200" b="1" dirty="0" smtClean="0">
                <a:solidFill>
                  <a:schemeClr val="bg1"/>
                </a:solidFill>
                <a:latin typeface="Arial Narrow" panose="020B0606020202030204" pitchFamily="34" charset="0"/>
              </a:rPr>
              <a:t>CONSTRUCCIÓN </a:t>
            </a:r>
            <a:r>
              <a:rPr lang="es-MX" sz="2200" b="1" dirty="0">
                <a:solidFill>
                  <a:schemeClr val="bg1"/>
                </a:solidFill>
                <a:latin typeface="Arial Narrow" panose="020B0606020202030204" pitchFamily="34" charset="0"/>
              </a:rPr>
              <a:t>DE COMUNIDAD: La </a:t>
            </a:r>
            <a:r>
              <a:rPr lang="es-MX" sz="2200" b="1" dirty="0" smtClean="0">
                <a:solidFill>
                  <a:schemeClr val="bg1"/>
                </a:solidFill>
                <a:latin typeface="Arial Narrow" panose="020B0606020202030204" pitchFamily="34" charset="0"/>
              </a:rPr>
              <a:t>promoción del </a:t>
            </a:r>
            <a:r>
              <a:rPr lang="es-MX" sz="2200" b="1" dirty="0">
                <a:solidFill>
                  <a:schemeClr val="bg1"/>
                </a:solidFill>
                <a:latin typeface="Arial Narrow" panose="020B0606020202030204" pitchFamily="34" charset="0"/>
              </a:rPr>
              <a:t>bienestar de la comunidad universitaria debe estar ligada a la </a:t>
            </a:r>
            <a:r>
              <a:rPr lang="es-MX" sz="2200" b="1" dirty="0" smtClean="0">
                <a:solidFill>
                  <a:schemeClr val="bg1"/>
                </a:solidFill>
                <a:latin typeface="Arial Narrow" panose="020B0606020202030204" pitchFamily="34" charset="0"/>
              </a:rPr>
              <a:t>misión de </a:t>
            </a:r>
            <a:r>
              <a:rPr lang="es-MX" sz="2200" b="1" dirty="0">
                <a:solidFill>
                  <a:schemeClr val="bg1"/>
                </a:solidFill>
                <a:latin typeface="Arial Narrow" panose="020B0606020202030204" pitchFamily="34" charset="0"/>
              </a:rPr>
              <a:t>la Universidad: la Comunidad que aprende, que enseña, que </a:t>
            </a:r>
            <a:r>
              <a:rPr lang="es-MX" sz="2200" b="1" dirty="0" smtClean="0">
                <a:solidFill>
                  <a:schemeClr val="bg1"/>
                </a:solidFill>
                <a:latin typeface="Arial Narrow" panose="020B0606020202030204" pitchFamily="34" charset="0"/>
              </a:rPr>
              <a:t>investiga, que </a:t>
            </a:r>
            <a:r>
              <a:rPr lang="es-MX" sz="2200" b="1" dirty="0">
                <a:solidFill>
                  <a:schemeClr val="bg1"/>
                </a:solidFill>
                <a:latin typeface="Arial Narrow" panose="020B0606020202030204" pitchFamily="34" charset="0"/>
              </a:rPr>
              <a:t>aplica el conocimiento, requiere por tanto de condiciones que </a:t>
            </a:r>
            <a:r>
              <a:rPr lang="es-MX" sz="2200" b="1" dirty="0" smtClean="0">
                <a:solidFill>
                  <a:schemeClr val="bg1"/>
                </a:solidFill>
                <a:latin typeface="Arial Narrow" panose="020B0606020202030204" pitchFamily="34" charset="0"/>
              </a:rPr>
              <a:t>hagan esto </a:t>
            </a:r>
            <a:r>
              <a:rPr lang="es-MX" sz="2200" b="1" dirty="0">
                <a:solidFill>
                  <a:schemeClr val="bg1"/>
                </a:solidFill>
                <a:latin typeface="Arial Narrow" panose="020B0606020202030204" pitchFamily="34" charset="0"/>
              </a:rPr>
              <a:t>posible por una parte; y por la otra que la realización de todas </a:t>
            </a:r>
            <a:r>
              <a:rPr lang="es-MX" sz="2200" b="1" dirty="0" smtClean="0">
                <a:solidFill>
                  <a:schemeClr val="bg1"/>
                </a:solidFill>
                <a:latin typeface="Arial Narrow" panose="020B0606020202030204" pitchFamily="34" charset="0"/>
              </a:rPr>
              <a:t>estas actividades </a:t>
            </a:r>
            <a:r>
              <a:rPr lang="es-MX" sz="2200" b="1" dirty="0">
                <a:solidFill>
                  <a:schemeClr val="bg1"/>
                </a:solidFill>
                <a:latin typeface="Arial Narrow" panose="020B0606020202030204" pitchFamily="34" charset="0"/>
              </a:rPr>
              <a:t>contribuye al desarrollo integral de las personas </a:t>
            </a:r>
            <a:r>
              <a:rPr lang="es-MX" sz="2200" b="1" dirty="0" smtClean="0">
                <a:solidFill>
                  <a:schemeClr val="bg1"/>
                </a:solidFill>
                <a:latin typeface="Arial Narrow" panose="020B0606020202030204" pitchFamily="34" charset="0"/>
              </a:rPr>
              <a:t>que conforman </a:t>
            </a:r>
            <a:r>
              <a:rPr lang="es-MX" sz="2200" b="1" dirty="0">
                <a:solidFill>
                  <a:schemeClr val="bg1"/>
                </a:solidFill>
                <a:latin typeface="Arial Narrow" panose="020B0606020202030204" pitchFamily="34" charset="0"/>
              </a:rPr>
              <a:t>la comunidad universitaria y su proyección en la sociedad.</a:t>
            </a:r>
          </a:p>
        </p:txBody>
      </p:sp>
    </p:spTree>
    <p:extLst>
      <p:ext uri="{BB962C8B-B14F-4D97-AF65-F5344CB8AC3E}">
        <p14:creationId xmlns:p14="http://schemas.microsoft.com/office/powerpoint/2010/main" val="2503004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57196" y="539828"/>
            <a:ext cx="10357164" cy="5755422"/>
          </a:xfrm>
          <a:prstGeom prst="rect">
            <a:avLst/>
          </a:prstGeom>
        </p:spPr>
        <p:txBody>
          <a:bodyPr wrap="square">
            <a:spAutoFit/>
          </a:bodyPr>
          <a:lstStyle/>
          <a:p>
            <a:pPr algn="ctr"/>
            <a:r>
              <a:rPr lang="es-MX" sz="2400" b="1" dirty="0">
                <a:solidFill>
                  <a:schemeClr val="bg1"/>
                </a:solidFill>
              </a:rPr>
              <a:t>Universidad Autónoma de </a:t>
            </a:r>
            <a:r>
              <a:rPr lang="es-MX" sz="2400" b="1" dirty="0" smtClean="0">
                <a:solidFill>
                  <a:schemeClr val="bg1"/>
                </a:solidFill>
              </a:rPr>
              <a:t>Colombia</a:t>
            </a:r>
          </a:p>
          <a:p>
            <a:pPr algn="ctr"/>
            <a:endParaRPr lang="es-MX" sz="2400" b="1" dirty="0">
              <a:solidFill>
                <a:schemeClr val="bg1"/>
              </a:solidFill>
            </a:endParaRPr>
          </a:p>
          <a:p>
            <a:pPr algn="ctr"/>
            <a:endParaRPr lang="es-MX" sz="800" b="1" dirty="0">
              <a:solidFill>
                <a:schemeClr val="bg1"/>
              </a:solidFill>
            </a:endParaRPr>
          </a:p>
          <a:p>
            <a:r>
              <a:rPr lang="es-MX" sz="2400" b="1" dirty="0">
                <a:solidFill>
                  <a:schemeClr val="bg1"/>
                </a:solidFill>
                <a:latin typeface="Arial Narrow" panose="020B0606020202030204" pitchFamily="34" charset="0"/>
              </a:rPr>
              <a:t>El Departamento de Bienestar Universitario está compuesto </a:t>
            </a:r>
            <a:r>
              <a:rPr lang="es-MX" sz="2400" b="1" dirty="0" smtClean="0">
                <a:solidFill>
                  <a:schemeClr val="bg1"/>
                </a:solidFill>
                <a:latin typeface="Arial Narrow" panose="020B0606020202030204" pitchFamily="34" charset="0"/>
              </a:rPr>
              <a:t>actualmente por </a:t>
            </a:r>
            <a:r>
              <a:rPr lang="es-MX" sz="2400" b="1" dirty="0">
                <a:solidFill>
                  <a:schemeClr val="bg1"/>
                </a:solidFill>
                <a:latin typeface="Arial Narrow" panose="020B0606020202030204" pitchFamily="34" charset="0"/>
              </a:rPr>
              <a:t>cinco áreas de trabajo como lo exige la Ley 30 y el CESU: </a:t>
            </a:r>
            <a:endParaRPr lang="es-MX" sz="2400" b="1" dirty="0" smtClean="0">
              <a:solidFill>
                <a:schemeClr val="bg1"/>
              </a:solidFill>
              <a:latin typeface="Arial Narrow" panose="020B0606020202030204" pitchFamily="34" charset="0"/>
            </a:endParaRPr>
          </a:p>
          <a:p>
            <a:endParaRPr lang="es-MX" sz="2400" b="1" dirty="0" smtClean="0">
              <a:solidFill>
                <a:schemeClr val="bg1"/>
              </a:solidFill>
              <a:latin typeface="Arial Narrow" panose="020B0606020202030204" pitchFamily="34" charset="0"/>
            </a:endParaRPr>
          </a:p>
          <a:p>
            <a:r>
              <a:rPr lang="es-MX" sz="2400" b="1" dirty="0" smtClean="0">
                <a:solidFill>
                  <a:schemeClr val="bg1"/>
                </a:solidFill>
                <a:latin typeface="Arial Narrow" panose="020B0606020202030204" pitchFamily="34" charset="0"/>
              </a:rPr>
              <a:t>Salud. Recreación </a:t>
            </a:r>
            <a:r>
              <a:rPr lang="es-MX" sz="2400" b="1" dirty="0">
                <a:solidFill>
                  <a:schemeClr val="bg1"/>
                </a:solidFill>
                <a:latin typeface="Arial Narrow" panose="020B0606020202030204" pitchFamily="34" charset="0"/>
              </a:rPr>
              <a:t>y Deportes. Arte y Cultura. Desarrollo Humano y </a:t>
            </a:r>
            <a:r>
              <a:rPr lang="es-MX" sz="2400" b="1" dirty="0" smtClean="0">
                <a:solidFill>
                  <a:schemeClr val="bg1"/>
                </a:solidFill>
                <a:latin typeface="Arial Narrow" panose="020B0606020202030204" pitchFamily="34" charset="0"/>
              </a:rPr>
              <a:t>Promoción Socioeconómica</a:t>
            </a:r>
            <a:r>
              <a:rPr lang="es-MX" sz="2400" b="1" dirty="0">
                <a:solidFill>
                  <a:schemeClr val="bg1"/>
                </a:solidFill>
                <a:latin typeface="Arial Narrow" panose="020B0606020202030204" pitchFamily="34" charset="0"/>
              </a:rPr>
              <a:t>, </a:t>
            </a:r>
            <a:endParaRPr lang="es-MX" sz="2400" b="1" dirty="0" smtClean="0">
              <a:solidFill>
                <a:schemeClr val="bg1"/>
              </a:solidFill>
              <a:latin typeface="Arial Narrow" panose="020B0606020202030204" pitchFamily="34" charset="0"/>
            </a:endParaRPr>
          </a:p>
          <a:p>
            <a:endParaRPr lang="es-MX" sz="2400" b="1" dirty="0">
              <a:solidFill>
                <a:schemeClr val="bg1"/>
              </a:solidFill>
              <a:latin typeface="Arial Narrow" panose="020B0606020202030204" pitchFamily="34" charset="0"/>
            </a:endParaRPr>
          </a:p>
          <a:p>
            <a:r>
              <a:rPr lang="es-MX" sz="2400" b="1" dirty="0" smtClean="0">
                <a:solidFill>
                  <a:schemeClr val="bg1"/>
                </a:solidFill>
                <a:latin typeface="Arial Narrow" panose="020B0606020202030204" pitchFamily="34" charset="0"/>
              </a:rPr>
              <a:t>con </a:t>
            </a:r>
            <a:r>
              <a:rPr lang="es-MX" sz="2400" b="1" dirty="0">
                <a:solidFill>
                  <a:schemeClr val="bg1"/>
                </a:solidFill>
                <a:latin typeface="Arial Narrow" panose="020B0606020202030204" pitchFamily="34" charset="0"/>
              </a:rPr>
              <a:t>el fin de adelantar programas </a:t>
            </a:r>
            <a:r>
              <a:rPr lang="es-MX" sz="2400" b="1" dirty="0" smtClean="0">
                <a:solidFill>
                  <a:schemeClr val="bg1"/>
                </a:solidFill>
                <a:latin typeface="Arial Narrow" panose="020B0606020202030204" pitchFamily="34" charset="0"/>
              </a:rPr>
              <a:t>y actividades </a:t>
            </a:r>
            <a:r>
              <a:rPr lang="es-MX" sz="2400" b="1" dirty="0">
                <a:solidFill>
                  <a:schemeClr val="bg1"/>
                </a:solidFill>
                <a:latin typeface="Arial Narrow" panose="020B0606020202030204" pitchFamily="34" charset="0"/>
              </a:rPr>
              <a:t>que </a:t>
            </a:r>
            <a:r>
              <a:rPr lang="es-MX" sz="2400" b="1" dirty="0" smtClean="0">
                <a:solidFill>
                  <a:schemeClr val="bg1"/>
                </a:solidFill>
                <a:latin typeface="Arial Narrow" panose="020B0606020202030204" pitchFamily="34" charset="0"/>
              </a:rPr>
              <a:t>se orienten </a:t>
            </a:r>
            <a:r>
              <a:rPr lang="es-MX" sz="2400" b="1" dirty="0">
                <a:solidFill>
                  <a:schemeClr val="bg1"/>
                </a:solidFill>
                <a:latin typeface="Arial Narrow" panose="020B0606020202030204" pitchFamily="34" charset="0"/>
              </a:rPr>
              <a:t>al desarrollo físico, </a:t>
            </a:r>
            <a:r>
              <a:rPr lang="es-MX" sz="2400" b="1" dirty="0" err="1">
                <a:solidFill>
                  <a:schemeClr val="bg1"/>
                </a:solidFill>
                <a:latin typeface="Arial Narrow" panose="020B0606020202030204" pitchFamily="34" charset="0"/>
              </a:rPr>
              <a:t>psicoafectivo</a:t>
            </a:r>
            <a:r>
              <a:rPr lang="es-MX" sz="2400" b="1" dirty="0">
                <a:solidFill>
                  <a:schemeClr val="bg1"/>
                </a:solidFill>
                <a:latin typeface="Arial Narrow" panose="020B0606020202030204" pitchFamily="34" charset="0"/>
              </a:rPr>
              <a:t>, espiritual y social de toda </a:t>
            </a:r>
            <a:r>
              <a:rPr lang="es-MX" sz="2400" b="1" dirty="0" smtClean="0">
                <a:solidFill>
                  <a:schemeClr val="bg1"/>
                </a:solidFill>
                <a:latin typeface="Arial Narrow" panose="020B0606020202030204" pitchFamily="34" charset="0"/>
              </a:rPr>
              <a:t>la comunidad universitaria (fundadores</a:t>
            </a:r>
            <a:r>
              <a:rPr lang="es-MX" sz="2400" b="1" dirty="0">
                <a:solidFill>
                  <a:schemeClr val="bg1"/>
                </a:solidFill>
                <a:latin typeface="Arial Narrow" panose="020B0606020202030204" pitchFamily="34" charset="0"/>
              </a:rPr>
              <a:t>, </a:t>
            </a:r>
            <a:r>
              <a:rPr lang="es-MX" sz="2400" b="1" dirty="0" smtClean="0">
                <a:solidFill>
                  <a:schemeClr val="bg1"/>
                </a:solidFill>
                <a:latin typeface="Arial Narrow" panose="020B0606020202030204" pitchFamily="34" charset="0"/>
              </a:rPr>
              <a:t>profesores, trabajadores</a:t>
            </a:r>
            <a:r>
              <a:rPr lang="es-MX" sz="2400" b="1" dirty="0">
                <a:solidFill>
                  <a:schemeClr val="bg1"/>
                </a:solidFill>
                <a:latin typeface="Arial Narrow" panose="020B0606020202030204" pitchFamily="34" charset="0"/>
              </a:rPr>
              <a:t>, estudiantes y egresados. </a:t>
            </a:r>
            <a:endParaRPr lang="es-MX" sz="2400" b="1" dirty="0" smtClean="0">
              <a:solidFill>
                <a:schemeClr val="bg1"/>
              </a:solidFill>
              <a:latin typeface="Arial Narrow" panose="020B0606020202030204" pitchFamily="34" charset="0"/>
            </a:endParaRPr>
          </a:p>
          <a:p>
            <a:endParaRPr lang="es-MX" sz="2400" b="1" dirty="0">
              <a:solidFill>
                <a:schemeClr val="bg1"/>
              </a:solidFill>
              <a:latin typeface="Arial Narrow" panose="020B0606020202030204" pitchFamily="34" charset="0"/>
            </a:endParaRPr>
          </a:p>
          <a:p>
            <a:r>
              <a:rPr lang="es-MX" sz="2400" b="1" dirty="0" smtClean="0">
                <a:solidFill>
                  <a:schemeClr val="bg1"/>
                </a:solidFill>
                <a:latin typeface="Arial Narrow" panose="020B0606020202030204" pitchFamily="34" charset="0"/>
              </a:rPr>
              <a:t>En </a:t>
            </a:r>
            <a:r>
              <a:rPr lang="es-MX" sz="2400" b="1" dirty="0">
                <a:solidFill>
                  <a:schemeClr val="bg1"/>
                </a:solidFill>
                <a:latin typeface="Arial Narrow" panose="020B0606020202030204" pitchFamily="34" charset="0"/>
              </a:rPr>
              <a:t>este contexto el </a:t>
            </a:r>
            <a:r>
              <a:rPr lang="es-MX" sz="2400" b="1" dirty="0" smtClean="0">
                <a:solidFill>
                  <a:schemeClr val="bg1"/>
                </a:solidFill>
                <a:latin typeface="Arial Narrow" panose="020B0606020202030204" pitchFamily="34" charset="0"/>
              </a:rPr>
              <a:t>Bienestar Universitario </a:t>
            </a:r>
            <a:r>
              <a:rPr lang="es-MX" sz="2400" b="1" dirty="0">
                <a:solidFill>
                  <a:schemeClr val="bg1"/>
                </a:solidFill>
                <a:latin typeface="Arial Narrow" panose="020B0606020202030204" pitchFamily="34" charset="0"/>
              </a:rPr>
              <a:t>apunta al desarrollo humano de cada uno de los </a:t>
            </a:r>
            <a:r>
              <a:rPr lang="es-MX" sz="2400" b="1" dirty="0" smtClean="0">
                <a:solidFill>
                  <a:schemeClr val="bg1"/>
                </a:solidFill>
                <a:latin typeface="Arial Narrow" panose="020B0606020202030204" pitchFamily="34" charset="0"/>
              </a:rPr>
              <a:t>miembros de </a:t>
            </a:r>
            <a:r>
              <a:rPr lang="es-MX" sz="2400" b="1" dirty="0">
                <a:solidFill>
                  <a:schemeClr val="bg1"/>
                </a:solidFill>
                <a:latin typeface="Arial Narrow" panose="020B0606020202030204" pitchFamily="34" charset="0"/>
              </a:rPr>
              <a:t>la comunidad, al mejoramiento de la calidad de vida de </a:t>
            </a:r>
            <a:r>
              <a:rPr lang="es-MX" sz="2400" b="1" dirty="0" smtClean="0">
                <a:solidFill>
                  <a:schemeClr val="bg1"/>
                </a:solidFill>
                <a:latin typeface="Arial Narrow" panose="020B0606020202030204" pitchFamily="34" charset="0"/>
              </a:rPr>
              <a:t>cada persona y del </a:t>
            </a:r>
            <a:r>
              <a:rPr lang="es-MX" sz="2400" b="1" dirty="0">
                <a:solidFill>
                  <a:schemeClr val="bg1"/>
                </a:solidFill>
                <a:latin typeface="Arial Narrow" panose="020B0606020202030204" pitchFamily="34" charset="0"/>
              </a:rPr>
              <a:t>grupo institucional como un todo.</a:t>
            </a:r>
          </a:p>
        </p:txBody>
      </p:sp>
    </p:spTree>
    <p:extLst>
      <p:ext uri="{BB962C8B-B14F-4D97-AF65-F5344CB8AC3E}">
        <p14:creationId xmlns:p14="http://schemas.microsoft.com/office/powerpoint/2010/main" val="808842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402" y="2550108"/>
            <a:ext cx="37043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394234" y="499529"/>
            <a:ext cx="9809096" cy="523220"/>
          </a:xfrm>
          <a:prstGeom prst="rect">
            <a:avLst/>
          </a:prstGeom>
          <a:noFill/>
        </p:spPr>
        <p:txBody>
          <a:bodyPr wrap="none" rtlCol="0">
            <a:spAutoFit/>
          </a:bodyPr>
          <a:lstStyle/>
          <a:p>
            <a:pPr marL="342900" indent="-342900">
              <a:buFont typeface="Arial" panose="020B0604020202020204" pitchFamily="34" charset="0"/>
              <a:buChar char="•"/>
            </a:pPr>
            <a:r>
              <a:rPr lang="es-MX" sz="2800" b="1" dirty="0" smtClean="0">
                <a:solidFill>
                  <a:schemeClr val="bg1"/>
                </a:solidFill>
              </a:rPr>
              <a:t>Los estudios universitarios son una carrera (¿de obstáculos?)</a:t>
            </a:r>
            <a:endParaRPr lang="es-MX" sz="2800" b="1" dirty="0">
              <a:solidFill>
                <a:schemeClr val="bg1"/>
              </a:solidFill>
            </a:endParaRPr>
          </a:p>
        </p:txBody>
      </p:sp>
      <p:sp>
        <p:nvSpPr>
          <p:cNvPr id="6" name="5 CuadroTexto"/>
          <p:cNvSpPr txBox="1"/>
          <p:nvPr/>
        </p:nvSpPr>
        <p:spPr>
          <a:xfrm>
            <a:off x="1466662" y="1258432"/>
            <a:ext cx="6346480" cy="830997"/>
          </a:xfrm>
          <a:prstGeom prst="rect">
            <a:avLst/>
          </a:prstGeom>
          <a:noFill/>
        </p:spPr>
        <p:txBody>
          <a:bodyPr wrap="square" rtlCol="0">
            <a:spAutoFit/>
          </a:bodyPr>
          <a:lstStyle/>
          <a:p>
            <a:pPr marL="342900" indent="-342900">
              <a:buFont typeface="Arial" panose="020B0604020202020204" pitchFamily="34" charset="0"/>
              <a:buChar char="•"/>
            </a:pPr>
            <a:r>
              <a:rPr lang="es-MX" sz="2400" b="1" dirty="0">
                <a:solidFill>
                  <a:schemeClr val="bg1"/>
                </a:solidFill>
              </a:rPr>
              <a:t>No todos los estudiantes están igualmente preparados para esa carrera</a:t>
            </a:r>
          </a:p>
        </p:txBody>
      </p:sp>
      <p:sp>
        <p:nvSpPr>
          <p:cNvPr id="7" name="6 Rectángulo"/>
          <p:cNvSpPr/>
          <p:nvPr/>
        </p:nvSpPr>
        <p:spPr>
          <a:xfrm>
            <a:off x="1466662" y="2199038"/>
            <a:ext cx="6096000" cy="4154984"/>
          </a:xfrm>
          <a:prstGeom prst="rect">
            <a:avLst/>
          </a:prstGeom>
        </p:spPr>
        <p:txBody>
          <a:bodyPr>
            <a:spAutoFit/>
          </a:bodyPr>
          <a:lstStyle/>
          <a:p>
            <a:pPr marL="342900" indent="-342900">
              <a:buFont typeface="Arial" panose="020B0604020202020204" pitchFamily="34" charset="0"/>
              <a:buChar char="•"/>
            </a:pPr>
            <a:r>
              <a:rPr lang="es-MX" sz="2400" b="1" dirty="0" smtClean="0">
                <a:solidFill>
                  <a:schemeClr val="bg1"/>
                </a:solidFill>
              </a:rPr>
              <a:t>Ni cuentan con las mismas condiciones  para competir en igualdad de condiciones </a:t>
            </a:r>
          </a:p>
          <a:p>
            <a:endParaRPr lang="es-MX" sz="2400" b="1" dirty="0">
              <a:solidFill>
                <a:schemeClr val="bg1"/>
              </a:solidFill>
            </a:endParaRPr>
          </a:p>
          <a:p>
            <a:pPr marL="342900" indent="-342900">
              <a:buFont typeface="Arial" panose="020B0604020202020204" pitchFamily="34" charset="0"/>
              <a:buChar char="•"/>
            </a:pPr>
            <a:r>
              <a:rPr lang="es-MX" sz="2400" b="1" dirty="0" smtClean="0">
                <a:solidFill>
                  <a:schemeClr val="bg1"/>
                </a:solidFill>
              </a:rPr>
              <a:t>Idealmente, </a:t>
            </a:r>
            <a:r>
              <a:rPr lang="es-MX" sz="2400" b="1" u="sng" dirty="0" smtClean="0">
                <a:solidFill>
                  <a:schemeClr val="bg1"/>
                </a:solidFill>
              </a:rPr>
              <a:t>los Servicios Estudiantiles </a:t>
            </a:r>
            <a:r>
              <a:rPr lang="es-MX" sz="2400" b="1" u="sng" dirty="0" smtClean="0">
                <a:solidFill>
                  <a:schemeClr val="bg1"/>
                </a:solidFill>
              </a:rPr>
              <a:t>por una parte, debieran </a:t>
            </a:r>
            <a:r>
              <a:rPr lang="es-MX" sz="2400" b="1" u="sng" dirty="0" smtClean="0">
                <a:solidFill>
                  <a:schemeClr val="bg1"/>
                </a:solidFill>
              </a:rPr>
              <a:t>ofrecer los medios requeridos por el estudiante para sortear los obstáculos de </a:t>
            </a:r>
            <a:r>
              <a:rPr lang="es-MX" sz="2400" b="1" u="sng" dirty="0">
                <a:solidFill>
                  <a:schemeClr val="bg1"/>
                </a:solidFill>
              </a:rPr>
              <a:t>s</a:t>
            </a:r>
            <a:r>
              <a:rPr lang="es-MX" sz="2400" b="1" u="sng" dirty="0" smtClean="0">
                <a:solidFill>
                  <a:schemeClr val="bg1"/>
                </a:solidFill>
              </a:rPr>
              <a:t>u carrera o formación </a:t>
            </a:r>
            <a:r>
              <a:rPr lang="es-MX" sz="2400" b="1" u="sng" dirty="0" smtClean="0">
                <a:solidFill>
                  <a:schemeClr val="bg1"/>
                </a:solidFill>
              </a:rPr>
              <a:t>profesional; y, por otra, ayudar, en la medida de lo posible a que los estudiantes en desventaja logren  competir en igualdad de condiciones. </a:t>
            </a:r>
            <a:endParaRPr lang="es-MX" sz="2400" b="1" u="sng" dirty="0">
              <a:solidFill>
                <a:schemeClr val="bg1"/>
              </a:solidFill>
            </a:endParaRPr>
          </a:p>
        </p:txBody>
      </p:sp>
    </p:spTree>
    <p:extLst>
      <p:ext uri="{BB962C8B-B14F-4D97-AF65-F5344CB8AC3E}">
        <p14:creationId xmlns:p14="http://schemas.microsoft.com/office/powerpoint/2010/main" val="2547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44443" y="2292351"/>
            <a:ext cx="1874067" cy="2492990"/>
          </a:xfrm>
          <a:prstGeom prst="rect">
            <a:avLst/>
          </a:prstGeom>
          <a:noFill/>
          <a:ln w="952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_tradnl" altLang="es-MX" sz="1600" dirty="0">
                <a:latin typeface="Arial" charset="0"/>
              </a:rPr>
              <a:t>APOYAR</a:t>
            </a:r>
          </a:p>
          <a:p>
            <a:pPr>
              <a:buClr>
                <a:srgbClr val="FF0000"/>
              </a:buClr>
              <a:buSzPct val="125000"/>
              <a:buFontTx/>
              <a:buChar char="•"/>
              <a:defRPr/>
            </a:pPr>
            <a:r>
              <a:rPr lang="es-ES_tradnl" altLang="es-MX" sz="1400" dirty="0">
                <a:solidFill>
                  <a:srgbClr val="000000"/>
                </a:solidFill>
                <a:latin typeface="Arial" charset="0"/>
              </a:rPr>
              <a:t> Adaptación al </a:t>
            </a:r>
            <a:r>
              <a:rPr lang="es-ES_tradnl" altLang="es-MX" sz="1400" dirty="0" smtClean="0">
                <a:solidFill>
                  <a:srgbClr val="000000"/>
                </a:solidFill>
                <a:latin typeface="Arial" charset="0"/>
              </a:rPr>
              <a:t>entorno</a:t>
            </a:r>
          </a:p>
          <a:p>
            <a:pPr>
              <a:buClr>
                <a:srgbClr val="FF0000"/>
              </a:buClr>
              <a:buSzPct val="125000"/>
              <a:buFontTx/>
              <a:buChar char="•"/>
              <a:defRPr/>
            </a:pPr>
            <a:r>
              <a:rPr lang="es-ES_tradnl" altLang="es-MX" sz="1400" dirty="0">
                <a:solidFill>
                  <a:srgbClr val="000000"/>
                </a:solidFill>
                <a:latin typeface="Arial" charset="0"/>
              </a:rPr>
              <a:t> </a:t>
            </a:r>
            <a:r>
              <a:rPr lang="es-ES_tradnl" altLang="es-MX" sz="1400" dirty="0" smtClean="0">
                <a:solidFill>
                  <a:srgbClr val="000000"/>
                </a:solidFill>
                <a:latin typeface="Arial" charset="0"/>
              </a:rPr>
              <a:t>Autocuidado</a:t>
            </a:r>
            <a:endParaRPr lang="es-ES_tradnl" altLang="es-MX" sz="1400" dirty="0">
              <a:latin typeface="Arial" charset="0"/>
            </a:endParaRPr>
          </a:p>
          <a:p>
            <a:pPr>
              <a:buClr>
                <a:srgbClr val="FF0000"/>
              </a:buClr>
              <a:buSzPct val="125000"/>
              <a:buFontTx/>
              <a:buChar char="•"/>
              <a:defRPr/>
            </a:pPr>
            <a:r>
              <a:rPr lang="es-ES_tradnl" altLang="es-MX" sz="1400" dirty="0">
                <a:solidFill>
                  <a:srgbClr val="000000"/>
                </a:solidFill>
                <a:latin typeface="Arial" charset="0"/>
              </a:rPr>
              <a:t> Permanencia y </a:t>
            </a:r>
            <a:r>
              <a:rPr lang="es-ES_tradnl" altLang="es-MX" sz="1400" dirty="0">
                <a:latin typeface="Arial" charset="0"/>
              </a:rPr>
              <a:t>desempeño</a:t>
            </a:r>
          </a:p>
          <a:p>
            <a:pPr>
              <a:buClr>
                <a:srgbClr val="FF0000"/>
              </a:buClr>
              <a:buSzPct val="125000"/>
              <a:buFontTx/>
              <a:buChar char="•"/>
              <a:defRPr/>
            </a:pPr>
            <a:r>
              <a:rPr lang="es-ES_tradnl" altLang="es-MX" sz="1400" dirty="0">
                <a:solidFill>
                  <a:srgbClr val="000000"/>
                </a:solidFill>
                <a:latin typeface="Arial" charset="0"/>
              </a:rPr>
              <a:t> Toma </a:t>
            </a:r>
            <a:r>
              <a:rPr lang="es-ES_tradnl" altLang="es-MX" sz="1400" dirty="0" smtClean="0">
                <a:solidFill>
                  <a:srgbClr val="000000"/>
                </a:solidFill>
                <a:latin typeface="Arial" charset="0"/>
              </a:rPr>
              <a:t>de decisiones</a:t>
            </a:r>
            <a:endParaRPr lang="es-ES_tradnl" altLang="es-MX" sz="1400" dirty="0">
              <a:latin typeface="Arial" charset="0"/>
            </a:endParaRPr>
          </a:p>
          <a:p>
            <a:pPr>
              <a:buClr>
                <a:srgbClr val="FF0000"/>
              </a:buClr>
              <a:buSzPct val="125000"/>
              <a:buFontTx/>
              <a:buChar char="•"/>
              <a:defRPr/>
            </a:pPr>
            <a:r>
              <a:rPr lang="es-ES_tradnl" altLang="es-MX" sz="1400" dirty="0">
                <a:solidFill>
                  <a:srgbClr val="000000"/>
                </a:solidFill>
                <a:latin typeface="Arial" charset="0"/>
              </a:rPr>
              <a:t> Vinculación con la sociedad</a:t>
            </a:r>
            <a:endParaRPr lang="es-ES_tradnl" altLang="es-MX" sz="1400" dirty="0">
              <a:latin typeface="Arial" charset="0"/>
            </a:endParaRPr>
          </a:p>
          <a:p>
            <a:pPr>
              <a:buClr>
                <a:srgbClr val="FF0000"/>
              </a:buClr>
              <a:buSzPct val="125000"/>
              <a:buFontTx/>
              <a:buChar char="•"/>
              <a:defRPr/>
            </a:pPr>
            <a:r>
              <a:rPr lang="es-ES_tradnl" altLang="es-MX" sz="1400" dirty="0">
                <a:solidFill>
                  <a:srgbClr val="000000"/>
                </a:solidFill>
                <a:latin typeface="Arial" charset="0"/>
              </a:rPr>
              <a:t> Incorporación al mercado laboral</a:t>
            </a:r>
            <a:endParaRPr lang="es-ES_tradnl" altLang="es-MX" dirty="0">
              <a:solidFill>
                <a:srgbClr val="000000"/>
              </a:solidFill>
              <a:latin typeface="Arial" charset="0"/>
            </a:endParaRPr>
          </a:p>
        </p:txBody>
      </p:sp>
      <p:sp>
        <p:nvSpPr>
          <p:cNvPr id="31747" name="Rectangle 3"/>
          <p:cNvSpPr>
            <a:spLocks noChangeArrowheads="1"/>
          </p:cNvSpPr>
          <p:nvPr/>
        </p:nvSpPr>
        <p:spPr bwMode="auto">
          <a:xfrm>
            <a:off x="2046817" y="2286000"/>
            <a:ext cx="1620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a:solidFill>
                  <a:srgbClr val="000000"/>
                </a:solidFill>
                <a:latin typeface="Arial" charset="0"/>
              </a:rPr>
              <a:t>DIAGNÓSTICO</a:t>
            </a:r>
            <a:endParaRPr lang="es-ES_tradnl" altLang="es-MX">
              <a:solidFill>
                <a:srgbClr val="000000"/>
              </a:solidFill>
              <a:latin typeface="Arial" charset="0"/>
            </a:endParaRPr>
          </a:p>
        </p:txBody>
      </p:sp>
      <p:sp>
        <p:nvSpPr>
          <p:cNvPr id="31748" name="Rectangle 4"/>
          <p:cNvSpPr>
            <a:spLocks noChangeArrowheads="1"/>
          </p:cNvSpPr>
          <p:nvPr/>
        </p:nvSpPr>
        <p:spPr bwMode="auto">
          <a:xfrm>
            <a:off x="2182285" y="2754314"/>
            <a:ext cx="2000249" cy="89255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smtClean="0">
                <a:latin typeface="Arial" charset="0"/>
              </a:rPr>
              <a:t>Población </a:t>
            </a:r>
            <a:r>
              <a:rPr lang="es-ES_tradnl" altLang="es-MX" sz="1400" dirty="0">
                <a:latin typeface="Arial" charset="0"/>
              </a:rPr>
              <a:t>Objetivo</a:t>
            </a:r>
          </a:p>
          <a:p>
            <a:pPr>
              <a:buClr>
                <a:srgbClr val="FF0000"/>
              </a:buClr>
              <a:buSzPct val="125000"/>
              <a:buFontTx/>
              <a:buChar char="•"/>
            </a:pPr>
            <a:r>
              <a:rPr lang="es-ES_tradnl" altLang="es-MX" sz="1400" dirty="0">
                <a:latin typeface="Arial" charset="0"/>
              </a:rPr>
              <a:t>Necesidades</a:t>
            </a:r>
          </a:p>
          <a:p>
            <a:pPr>
              <a:buClr>
                <a:srgbClr val="FF0000"/>
              </a:buClr>
              <a:buSzPct val="125000"/>
              <a:buFontTx/>
              <a:buChar char="•"/>
            </a:pPr>
            <a:endParaRPr lang="es-ES_tradnl" altLang="es-MX" dirty="0">
              <a:latin typeface="Arial" charset="0"/>
            </a:endParaRPr>
          </a:p>
        </p:txBody>
      </p:sp>
      <p:sp>
        <p:nvSpPr>
          <p:cNvPr id="31749" name="Rectangle 5"/>
          <p:cNvSpPr>
            <a:spLocks noChangeArrowheads="1"/>
          </p:cNvSpPr>
          <p:nvPr/>
        </p:nvSpPr>
        <p:spPr bwMode="auto">
          <a:xfrm>
            <a:off x="2182284" y="3668713"/>
            <a:ext cx="2006600" cy="13779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a:latin typeface="Arial" charset="0"/>
              </a:rPr>
              <a:t>Contexto</a:t>
            </a:r>
          </a:p>
          <a:p>
            <a:pPr>
              <a:buClr>
                <a:srgbClr val="FF0000"/>
              </a:buClr>
              <a:buSzPct val="125000"/>
              <a:buFontTx/>
              <a:buChar char="•"/>
            </a:pPr>
            <a:r>
              <a:rPr lang="es-ES_tradnl" altLang="es-MX" sz="1400" dirty="0">
                <a:solidFill>
                  <a:srgbClr val="000000"/>
                </a:solidFill>
                <a:latin typeface="Arial" charset="0"/>
              </a:rPr>
              <a:t> Educación</a:t>
            </a:r>
            <a:endParaRPr lang="es-ES_tradnl" altLang="es-MX" sz="1400" dirty="0">
              <a:latin typeface="Arial" charset="0"/>
            </a:endParaRPr>
          </a:p>
          <a:p>
            <a:pPr>
              <a:buClr>
                <a:srgbClr val="FF0000"/>
              </a:buClr>
              <a:buSzPct val="125000"/>
              <a:buFontTx/>
              <a:buChar char="•"/>
            </a:pPr>
            <a:r>
              <a:rPr lang="es-ES_tradnl" altLang="es-MX" sz="1400" dirty="0">
                <a:solidFill>
                  <a:srgbClr val="000000"/>
                </a:solidFill>
                <a:latin typeface="Arial" charset="0"/>
              </a:rPr>
              <a:t> Políticas para jóvenes</a:t>
            </a:r>
            <a:endParaRPr lang="es-ES_tradnl" altLang="es-MX" sz="1400" dirty="0">
              <a:latin typeface="Arial" charset="0"/>
            </a:endParaRPr>
          </a:p>
          <a:p>
            <a:pPr>
              <a:buClr>
                <a:srgbClr val="FF0000"/>
              </a:buClr>
              <a:buSzPct val="125000"/>
              <a:buFontTx/>
              <a:buChar char="•"/>
            </a:pPr>
            <a:r>
              <a:rPr lang="es-ES_tradnl" altLang="es-MX" sz="1400" dirty="0">
                <a:solidFill>
                  <a:srgbClr val="000000"/>
                </a:solidFill>
                <a:latin typeface="Arial" charset="0"/>
              </a:rPr>
              <a:t> Orientación</a:t>
            </a:r>
            <a:endParaRPr lang="es-ES_tradnl" altLang="es-MX" sz="1400" dirty="0">
              <a:latin typeface="Arial" charset="0"/>
            </a:endParaRPr>
          </a:p>
          <a:p>
            <a:pPr>
              <a:buClr>
                <a:srgbClr val="FF0000"/>
              </a:buClr>
              <a:buSzPct val="125000"/>
              <a:buFontTx/>
              <a:buChar char="•"/>
            </a:pPr>
            <a:r>
              <a:rPr lang="es-ES_tradnl" altLang="es-MX" sz="1400" dirty="0">
                <a:solidFill>
                  <a:srgbClr val="000000"/>
                </a:solidFill>
                <a:latin typeface="Arial" charset="0"/>
              </a:rPr>
              <a:t> Medio laboral</a:t>
            </a:r>
            <a:endParaRPr lang="es-ES_tradnl" altLang="es-MX" dirty="0">
              <a:solidFill>
                <a:srgbClr val="000000"/>
              </a:solidFill>
              <a:latin typeface="Arial" charset="0"/>
            </a:endParaRPr>
          </a:p>
        </p:txBody>
      </p:sp>
      <p:sp>
        <p:nvSpPr>
          <p:cNvPr id="31750" name="Rectangle 6"/>
          <p:cNvSpPr>
            <a:spLocks noChangeArrowheads="1"/>
          </p:cNvSpPr>
          <p:nvPr/>
        </p:nvSpPr>
        <p:spPr bwMode="auto">
          <a:xfrm>
            <a:off x="5643034" y="2416175"/>
            <a:ext cx="1820333" cy="73866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a:solidFill>
                  <a:srgbClr val="000000"/>
                </a:solidFill>
                <a:latin typeface="Arial" charset="0"/>
              </a:rPr>
              <a:t>Definición </a:t>
            </a:r>
            <a:r>
              <a:rPr lang="es-ES_tradnl" altLang="es-MX" sz="1400" dirty="0" smtClean="0">
                <a:solidFill>
                  <a:srgbClr val="000000"/>
                </a:solidFill>
                <a:latin typeface="Arial" charset="0"/>
              </a:rPr>
              <a:t>y aplicación de </a:t>
            </a:r>
            <a:r>
              <a:rPr lang="es-ES_tradnl" altLang="es-MX" sz="1400" dirty="0">
                <a:solidFill>
                  <a:srgbClr val="000000"/>
                </a:solidFill>
                <a:latin typeface="Arial" charset="0"/>
              </a:rPr>
              <a:t>políticas</a:t>
            </a:r>
          </a:p>
        </p:txBody>
      </p:sp>
      <p:sp>
        <p:nvSpPr>
          <p:cNvPr id="31751" name="Rectangle 7"/>
          <p:cNvSpPr>
            <a:spLocks noChangeArrowheads="1"/>
          </p:cNvSpPr>
          <p:nvPr/>
        </p:nvSpPr>
        <p:spPr bwMode="auto">
          <a:xfrm>
            <a:off x="5621867" y="3205163"/>
            <a:ext cx="1820333" cy="527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latin typeface="Arial" charset="0"/>
              </a:rPr>
              <a:t>Programas</a:t>
            </a:r>
          </a:p>
          <a:p>
            <a:pPr>
              <a:buClr>
                <a:srgbClr val="FF0000"/>
              </a:buClr>
              <a:buSzPct val="125000"/>
              <a:buFontTx/>
              <a:buChar char="•"/>
            </a:pPr>
            <a:r>
              <a:rPr lang="es-ES_tradnl" altLang="es-MX" sz="1400">
                <a:solidFill>
                  <a:srgbClr val="000000"/>
                </a:solidFill>
                <a:latin typeface="Arial" charset="0"/>
              </a:rPr>
              <a:t>Estudiantes</a:t>
            </a:r>
            <a:endParaRPr lang="es-ES_tradnl" altLang="es-MX">
              <a:solidFill>
                <a:srgbClr val="000000"/>
              </a:solidFill>
              <a:latin typeface="Arial" charset="0"/>
            </a:endParaRPr>
          </a:p>
        </p:txBody>
      </p:sp>
      <p:sp>
        <p:nvSpPr>
          <p:cNvPr id="31752" name="Rectangle 8"/>
          <p:cNvSpPr>
            <a:spLocks noChangeArrowheads="1"/>
          </p:cNvSpPr>
          <p:nvPr/>
        </p:nvSpPr>
        <p:spPr bwMode="auto">
          <a:xfrm>
            <a:off x="5643033" y="3957638"/>
            <a:ext cx="1797051" cy="73866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a:latin typeface="Arial" charset="0"/>
              </a:rPr>
              <a:t>Actualización</a:t>
            </a:r>
          </a:p>
          <a:p>
            <a:pPr>
              <a:buClr>
                <a:srgbClr val="FF0000"/>
              </a:buClr>
              <a:buSzPct val="125000"/>
              <a:buFontTx/>
              <a:buChar char="•"/>
            </a:pPr>
            <a:r>
              <a:rPr lang="es-ES_tradnl" altLang="es-MX" sz="1400" dirty="0" smtClean="0">
                <a:solidFill>
                  <a:srgbClr val="000000"/>
                </a:solidFill>
                <a:latin typeface="Arial" charset="0"/>
              </a:rPr>
              <a:t>Orientadores</a:t>
            </a:r>
          </a:p>
          <a:p>
            <a:pPr>
              <a:buClr>
                <a:srgbClr val="FF0000"/>
              </a:buClr>
              <a:buSzPct val="125000"/>
              <a:buFontTx/>
              <a:buChar char="•"/>
            </a:pPr>
            <a:r>
              <a:rPr lang="es-ES_tradnl" altLang="es-MX" sz="1400" dirty="0">
                <a:solidFill>
                  <a:srgbClr val="000000"/>
                </a:solidFill>
                <a:latin typeface="Arial" charset="0"/>
              </a:rPr>
              <a:t> </a:t>
            </a:r>
            <a:r>
              <a:rPr lang="es-ES_tradnl" altLang="es-MX" sz="1400" dirty="0" smtClean="0">
                <a:solidFill>
                  <a:srgbClr val="000000"/>
                </a:solidFill>
                <a:latin typeface="Arial" charset="0"/>
              </a:rPr>
              <a:t>Especialistas</a:t>
            </a:r>
            <a:endParaRPr lang="es-ES_tradnl" altLang="es-MX" sz="1400" dirty="0">
              <a:solidFill>
                <a:srgbClr val="000000"/>
              </a:solidFill>
              <a:latin typeface="Arial" charset="0"/>
            </a:endParaRPr>
          </a:p>
        </p:txBody>
      </p:sp>
      <p:sp>
        <p:nvSpPr>
          <p:cNvPr id="31753" name="Rectangle 9"/>
          <p:cNvSpPr>
            <a:spLocks noChangeArrowheads="1"/>
          </p:cNvSpPr>
          <p:nvPr/>
        </p:nvSpPr>
        <p:spPr bwMode="auto">
          <a:xfrm>
            <a:off x="5649384" y="4695825"/>
            <a:ext cx="1818216" cy="116955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latin typeface="Arial" charset="0"/>
              </a:rPr>
              <a:t>Información</a:t>
            </a:r>
          </a:p>
          <a:p>
            <a:pPr>
              <a:buClr>
                <a:srgbClr val="FF0000"/>
              </a:buClr>
              <a:buSzPct val="125000"/>
              <a:buFontTx/>
              <a:buChar char="•"/>
            </a:pPr>
            <a:r>
              <a:rPr lang="es-ES_tradnl" altLang="es-MX" sz="1400">
                <a:solidFill>
                  <a:srgbClr val="000000"/>
                </a:solidFill>
                <a:latin typeface="Arial" charset="0"/>
              </a:rPr>
              <a:t>Padres de familia</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Profesores</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Empleadores</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Jóvenes</a:t>
            </a:r>
            <a:endParaRPr lang="es-ES_tradnl" altLang="es-MX">
              <a:solidFill>
                <a:srgbClr val="000000"/>
              </a:solidFill>
              <a:latin typeface="Arial" charset="0"/>
            </a:endParaRPr>
          </a:p>
        </p:txBody>
      </p:sp>
      <p:sp>
        <p:nvSpPr>
          <p:cNvPr id="31754" name="Rectangle 10"/>
          <p:cNvSpPr>
            <a:spLocks noChangeArrowheads="1"/>
          </p:cNvSpPr>
          <p:nvPr/>
        </p:nvSpPr>
        <p:spPr bwMode="auto">
          <a:xfrm>
            <a:off x="7863417" y="2425700"/>
            <a:ext cx="1801283" cy="52322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smtClean="0">
                <a:solidFill>
                  <a:srgbClr val="000000"/>
                </a:solidFill>
                <a:latin typeface="Arial" charset="0"/>
              </a:rPr>
              <a:t>Órganos </a:t>
            </a:r>
            <a:r>
              <a:rPr lang="es-ES_tradnl" altLang="es-MX" sz="1400" dirty="0">
                <a:solidFill>
                  <a:srgbClr val="000000"/>
                </a:solidFill>
                <a:latin typeface="Arial" charset="0"/>
              </a:rPr>
              <a:t>de decisión</a:t>
            </a:r>
          </a:p>
        </p:txBody>
      </p:sp>
      <p:sp>
        <p:nvSpPr>
          <p:cNvPr id="31755" name="Rectangle 11"/>
          <p:cNvSpPr>
            <a:spLocks noChangeArrowheads="1"/>
          </p:cNvSpPr>
          <p:nvPr/>
        </p:nvSpPr>
        <p:spPr bwMode="auto">
          <a:xfrm>
            <a:off x="7876118" y="3209925"/>
            <a:ext cx="1790700" cy="527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solidFill>
                  <a:srgbClr val="000000"/>
                </a:solidFill>
                <a:latin typeface="Arial" charset="0"/>
              </a:rPr>
              <a:t>Escuelas y facultades</a:t>
            </a:r>
            <a:endParaRPr lang="es-ES_tradnl" altLang="es-MX">
              <a:solidFill>
                <a:srgbClr val="000000"/>
              </a:solidFill>
              <a:latin typeface="Arial" charset="0"/>
            </a:endParaRPr>
          </a:p>
        </p:txBody>
      </p:sp>
      <p:sp>
        <p:nvSpPr>
          <p:cNvPr id="31756" name="Rectangle 12"/>
          <p:cNvSpPr>
            <a:spLocks noChangeArrowheads="1"/>
          </p:cNvSpPr>
          <p:nvPr/>
        </p:nvSpPr>
        <p:spPr bwMode="auto">
          <a:xfrm>
            <a:off x="7874000" y="3957639"/>
            <a:ext cx="1788584" cy="95410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dirty="0">
                <a:solidFill>
                  <a:srgbClr val="000000"/>
                </a:solidFill>
                <a:latin typeface="Arial" charset="0"/>
              </a:rPr>
              <a:t>Centros de </a:t>
            </a:r>
            <a:r>
              <a:rPr lang="es-ES_tradnl" altLang="es-MX" sz="1400" dirty="0" smtClean="0">
                <a:solidFill>
                  <a:srgbClr val="000000"/>
                </a:solidFill>
                <a:latin typeface="Arial" charset="0"/>
              </a:rPr>
              <a:t>Orientación y Servicios  Educativos</a:t>
            </a:r>
            <a:endParaRPr lang="es-ES_tradnl" altLang="es-MX" sz="1400" dirty="0">
              <a:solidFill>
                <a:srgbClr val="000000"/>
              </a:solidFill>
              <a:latin typeface="Arial" charset="0"/>
            </a:endParaRPr>
          </a:p>
        </p:txBody>
      </p:sp>
      <p:sp>
        <p:nvSpPr>
          <p:cNvPr id="31757" name="Rectangle 13"/>
          <p:cNvSpPr>
            <a:spLocks noChangeArrowheads="1"/>
          </p:cNvSpPr>
          <p:nvPr/>
        </p:nvSpPr>
        <p:spPr bwMode="auto">
          <a:xfrm>
            <a:off x="7859184" y="4841876"/>
            <a:ext cx="1811867" cy="11541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latin typeface="Arial" charset="0"/>
              </a:rPr>
              <a:t>Medios masivos</a:t>
            </a:r>
          </a:p>
          <a:p>
            <a:pPr>
              <a:buClr>
                <a:srgbClr val="FF0000"/>
              </a:buClr>
              <a:buSzPct val="125000"/>
              <a:buFontTx/>
              <a:buChar char="•"/>
            </a:pPr>
            <a:r>
              <a:rPr lang="es-ES_tradnl" altLang="es-MX" sz="1300">
                <a:solidFill>
                  <a:srgbClr val="000000"/>
                </a:solidFill>
                <a:latin typeface="Arial" charset="0"/>
              </a:rPr>
              <a:t>Publicaciones</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TV</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Radio</a:t>
            </a:r>
            <a:endParaRPr lang="es-ES_tradnl" altLang="es-MX" sz="1400">
              <a:latin typeface="Arial" charset="0"/>
            </a:endParaRPr>
          </a:p>
          <a:p>
            <a:pPr>
              <a:buClr>
                <a:srgbClr val="FF0000"/>
              </a:buClr>
              <a:buSzPct val="125000"/>
              <a:buFontTx/>
              <a:buChar char="•"/>
            </a:pPr>
            <a:r>
              <a:rPr lang="es-ES_tradnl" altLang="es-MX" sz="1400">
                <a:solidFill>
                  <a:srgbClr val="000000"/>
                </a:solidFill>
                <a:latin typeface="Arial" charset="0"/>
              </a:rPr>
              <a:t>Internet</a:t>
            </a:r>
            <a:endParaRPr lang="es-ES_tradnl" altLang="es-MX">
              <a:solidFill>
                <a:srgbClr val="000000"/>
              </a:solidFill>
              <a:latin typeface="Arial" charset="0"/>
            </a:endParaRPr>
          </a:p>
        </p:txBody>
      </p:sp>
      <p:sp>
        <p:nvSpPr>
          <p:cNvPr id="31758" name="Rectangle 14"/>
          <p:cNvSpPr>
            <a:spLocks noChangeArrowheads="1"/>
          </p:cNvSpPr>
          <p:nvPr/>
        </p:nvSpPr>
        <p:spPr bwMode="auto">
          <a:xfrm>
            <a:off x="9910234" y="4179889"/>
            <a:ext cx="1934633" cy="11969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altLang="es-MX" sz="1200" b="1">
                <a:solidFill>
                  <a:srgbClr val="000000"/>
                </a:solidFill>
                <a:latin typeface="Arial" charset="0"/>
              </a:rPr>
              <a:t>ASPIRANTES, ALUMNOS Y EGRESADOS DE BACHILLERATO, LICENCIATURA Y POSGRADO</a:t>
            </a:r>
            <a:endParaRPr lang="es-ES_tradnl" altLang="es-MX" sz="1400" b="1">
              <a:solidFill>
                <a:srgbClr val="000000"/>
              </a:solidFill>
              <a:latin typeface="Arial" charset="0"/>
            </a:endParaRPr>
          </a:p>
        </p:txBody>
      </p:sp>
      <p:sp>
        <p:nvSpPr>
          <p:cNvPr id="31759" name="Rectangle 15"/>
          <p:cNvSpPr>
            <a:spLocks noChangeArrowheads="1"/>
          </p:cNvSpPr>
          <p:nvPr/>
        </p:nvSpPr>
        <p:spPr bwMode="auto">
          <a:xfrm rot="5400000" flipH="1" flipV="1">
            <a:off x="4094109" y="3638084"/>
            <a:ext cx="1510350" cy="52322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solidFill>
                  <a:srgbClr val="000000"/>
                </a:solidFill>
                <a:latin typeface="Arial" charset="0"/>
              </a:rPr>
              <a:t>INFORMACIÓN </a:t>
            </a:r>
          </a:p>
          <a:p>
            <a:r>
              <a:rPr lang="es-ES_tradnl" altLang="es-MX" sz="1400">
                <a:solidFill>
                  <a:srgbClr val="000000"/>
                </a:solidFill>
                <a:latin typeface="Arial" charset="0"/>
              </a:rPr>
              <a:t>ESTRATÉGICA</a:t>
            </a:r>
          </a:p>
        </p:txBody>
      </p:sp>
      <p:cxnSp>
        <p:nvCxnSpPr>
          <p:cNvPr id="31760" name="AutoShape 16"/>
          <p:cNvCxnSpPr>
            <a:cxnSpLocks noChangeShapeType="1"/>
            <a:stCxn id="31748" idx="3"/>
            <a:endCxn id="31759" idx="0"/>
          </p:cNvCxnSpPr>
          <p:nvPr/>
        </p:nvCxnSpPr>
        <p:spPr bwMode="auto">
          <a:xfrm>
            <a:off x="4182534" y="3200590"/>
            <a:ext cx="405140" cy="699104"/>
          </a:xfrm>
          <a:prstGeom prst="bentConnector5">
            <a:avLst>
              <a:gd name="adj1" fmla="val 56425"/>
              <a:gd name="adj2" fmla="val 170120"/>
              <a:gd name="adj3" fmla="val 43575"/>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1" name="AutoShape 17"/>
          <p:cNvCxnSpPr>
            <a:cxnSpLocks noChangeShapeType="1"/>
            <a:stCxn id="31749" idx="3"/>
            <a:endCxn id="31759" idx="0"/>
          </p:cNvCxnSpPr>
          <p:nvPr/>
        </p:nvCxnSpPr>
        <p:spPr bwMode="auto">
          <a:xfrm flipV="1">
            <a:off x="4188884" y="3899694"/>
            <a:ext cx="398790" cy="457994"/>
          </a:xfrm>
          <a:prstGeom prst="bentConnector5">
            <a:avLst>
              <a:gd name="adj1" fmla="val 57323"/>
              <a:gd name="adj2" fmla="val 207034"/>
              <a:gd name="adj3" fmla="val 42677"/>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2" name="AutoShape 18"/>
          <p:cNvCxnSpPr>
            <a:cxnSpLocks noChangeShapeType="1"/>
            <a:stCxn id="31759" idx="2"/>
            <a:endCxn id="31750" idx="1"/>
          </p:cNvCxnSpPr>
          <p:nvPr/>
        </p:nvCxnSpPr>
        <p:spPr bwMode="auto">
          <a:xfrm flipV="1">
            <a:off x="5110894" y="2785507"/>
            <a:ext cx="532140" cy="1114187"/>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3" name="AutoShape 19"/>
          <p:cNvCxnSpPr>
            <a:cxnSpLocks noChangeShapeType="1"/>
            <a:stCxn id="31759" idx="2"/>
            <a:endCxn id="31751" idx="1"/>
          </p:cNvCxnSpPr>
          <p:nvPr/>
        </p:nvCxnSpPr>
        <p:spPr bwMode="auto">
          <a:xfrm flipV="1">
            <a:off x="5110894" y="3468688"/>
            <a:ext cx="510973" cy="431006"/>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4" name="AutoShape 20"/>
          <p:cNvCxnSpPr>
            <a:cxnSpLocks noChangeShapeType="1"/>
            <a:stCxn id="31759" idx="2"/>
            <a:endCxn id="31752" idx="1"/>
          </p:cNvCxnSpPr>
          <p:nvPr/>
        </p:nvCxnSpPr>
        <p:spPr bwMode="auto">
          <a:xfrm>
            <a:off x="5110894" y="3899694"/>
            <a:ext cx="532139" cy="427276"/>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5" name="AutoShape 21"/>
          <p:cNvCxnSpPr>
            <a:cxnSpLocks noChangeShapeType="1"/>
            <a:stCxn id="31759" idx="2"/>
            <a:endCxn id="31753" idx="1"/>
          </p:cNvCxnSpPr>
          <p:nvPr/>
        </p:nvCxnSpPr>
        <p:spPr bwMode="auto">
          <a:xfrm>
            <a:off x="5110894" y="3899694"/>
            <a:ext cx="538490" cy="1380907"/>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6" name="AutoShape 22"/>
          <p:cNvCxnSpPr>
            <a:cxnSpLocks noChangeShapeType="1"/>
            <a:stCxn id="31753" idx="3"/>
            <a:endCxn id="31757" idx="1"/>
          </p:cNvCxnSpPr>
          <p:nvPr/>
        </p:nvCxnSpPr>
        <p:spPr bwMode="auto">
          <a:xfrm>
            <a:off x="7467600" y="5280601"/>
            <a:ext cx="391584" cy="138356"/>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7" name="AutoShape 23"/>
          <p:cNvCxnSpPr>
            <a:cxnSpLocks noChangeShapeType="1"/>
            <a:stCxn id="31752" idx="3"/>
            <a:endCxn id="31755" idx="1"/>
          </p:cNvCxnSpPr>
          <p:nvPr/>
        </p:nvCxnSpPr>
        <p:spPr bwMode="auto">
          <a:xfrm flipV="1">
            <a:off x="7440084" y="3473450"/>
            <a:ext cx="436034" cy="853520"/>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8" name="AutoShape 24"/>
          <p:cNvCxnSpPr>
            <a:cxnSpLocks noChangeShapeType="1"/>
            <a:stCxn id="31751" idx="3"/>
            <a:endCxn id="31756" idx="1"/>
          </p:cNvCxnSpPr>
          <p:nvPr/>
        </p:nvCxnSpPr>
        <p:spPr bwMode="auto">
          <a:xfrm>
            <a:off x="7442200" y="3468688"/>
            <a:ext cx="431800" cy="966005"/>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69" name="AutoShape 25"/>
          <p:cNvCxnSpPr>
            <a:cxnSpLocks noChangeShapeType="1"/>
            <a:stCxn id="31750" idx="3"/>
            <a:endCxn id="31754" idx="1"/>
          </p:cNvCxnSpPr>
          <p:nvPr/>
        </p:nvCxnSpPr>
        <p:spPr bwMode="auto">
          <a:xfrm flipV="1">
            <a:off x="7463367" y="2687310"/>
            <a:ext cx="400050" cy="98197"/>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0" name="AutoShape 26"/>
          <p:cNvCxnSpPr>
            <a:cxnSpLocks noChangeShapeType="1"/>
            <a:stCxn id="31754" idx="3"/>
            <a:endCxn id="31758" idx="1"/>
          </p:cNvCxnSpPr>
          <p:nvPr/>
        </p:nvCxnSpPr>
        <p:spPr bwMode="auto">
          <a:xfrm>
            <a:off x="9664700" y="2687310"/>
            <a:ext cx="245534" cy="2091067"/>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1" name="AutoShape 27"/>
          <p:cNvCxnSpPr>
            <a:cxnSpLocks noChangeShapeType="1"/>
            <a:stCxn id="31755" idx="3"/>
            <a:endCxn id="31758" idx="1"/>
          </p:cNvCxnSpPr>
          <p:nvPr/>
        </p:nvCxnSpPr>
        <p:spPr bwMode="auto">
          <a:xfrm>
            <a:off x="9666817" y="3473451"/>
            <a:ext cx="243416" cy="1304925"/>
          </a:xfrm>
          <a:prstGeom prst="bentConnector3">
            <a:avLst>
              <a:gd name="adj1" fmla="val 49565"/>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2" name="AutoShape 28"/>
          <p:cNvCxnSpPr>
            <a:cxnSpLocks noChangeShapeType="1"/>
            <a:stCxn id="31757" idx="3"/>
            <a:endCxn id="31758" idx="1"/>
          </p:cNvCxnSpPr>
          <p:nvPr/>
        </p:nvCxnSpPr>
        <p:spPr bwMode="auto">
          <a:xfrm flipV="1">
            <a:off x="9671051" y="4778377"/>
            <a:ext cx="239183" cy="640580"/>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3" name="AutoShape 29"/>
          <p:cNvCxnSpPr>
            <a:cxnSpLocks noChangeShapeType="1"/>
            <a:stCxn id="31756" idx="3"/>
            <a:endCxn id="31758" idx="1"/>
          </p:cNvCxnSpPr>
          <p:nvPr/>
        </p:nvCxnSpPr>
        <p:spPr bwMode="auto">
          <a:xfrm>
            <a:off x="9662584" y="4434693"/>
            <a:ext cx="247650" cy="343684"/>
          </a:xfrm>
          <a:prstGeom prst="bentConnector3">
            <a:avLst>
              <a:gd name="adj1" fmla="val 50000"/>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74" name="Rectangle 30"/>
          <p:cNvSpPr>
            <a:spLocks noChangeArrowheads="1"/>
          </p:cNvSpPr>
          <p:nvPr/>
        </p:nvSpPr>
        <p:spPr bwMode="auto">
          <a:xfrm>
            <a:off x="3928534" y="6376989"/>
            <a:ext cx="3504934" cy="30777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a:solidFill>
                  <a:srgbClr val="000000"/>
                </a:solidFill>
                <a:latin typeface="Arial" charset="0"/>
              </a:rPr>
              <a:t>EVALUACIÓN Y RETROALIMENTACIÓN</a:t>
            </a:r>
          </a:p>
        </p:txBody>
      </p:sp>
      <p:cxnSp>
        <p:nvCxnSpPr>
          <p:cNvPr id="31775" name="AutoShape 31"/>
          <p:cNvCxnSpPr>
            <a:cxnSpLocks noChangeShapeType="1"/>
            <a:stCxn id="31758" idx="2"/>
            <a:endCxn id="31774" idx="3"/>
          </p:cNvCxnSpPr>
          <p:nvPr/>
        </p:nvCxnSpPr>
        <p:spPr bwMode="auto">
          <a:xfrm rot="5400000">
            <a:off x="8578503" y="4231830"/>
            <a:ext cx="1154014" cy="3444083"/>
          </a:xfrm>
          <a:prstGeom prst="bentConnector2">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76" name="AutoShape 32"/>
          <p:cNvCxnSpPr>
            <a:cxnSpLocks noChangeShapeType="1"/>
            <a:stCxn id="31774" idx="1"/>
            <a:endCxn id="31749" idx="2"/>
          </p:cNvCxnSpPr>
          <p:nvPr/>
        </p:nvCxnSpPr>
        <p:spPr bwMode="auto">
          <a:xfrm rot="10800000">
            <a:off x="3185584" y="5046664"/>
            <a:ext cx="742950" cy="1484215"/>
          </a:xfrm>
          <a:prstGeom prst="bentConnector2">
            <a:avLst/>
          </a:prstGeom>
          <a:noFill/>
          <a:ln w="9525">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777"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433" y="2338389"/>
            <a:ext cx="1684867"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8" name="Rectangle 34"/>
          <p:cNvSpPr>
            <a:spLocks noChangeArrowheads="1"/>
          </p:cNvSpPr>
          <p:nvPr/>
        </p:nvSpPr>
        <p:spPr bwMode="auto">
          <a:xfrm>
            <a:off x="435117" y="1905000"/>
            <a:ext cx="1242200" cy="3385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altLang="es-MX" sz="1600" b="1">
                <a:solidFill>
                  <a:srgbClr val="FFFFFF"/>
                </a:solidFill>
                <a:latin typeface="Arial" charset="0"/>
              </a:rPr>
              <a:t>PARA QUÉ</a:t>
            </a:r>
          </a:p>
        </p:txBody>
      </p:sp>
      <p:sp>
        <p:nvSpPr>
          <p:cNvPr id="31779" name="Rectangle 35"/>
          <p:cNvSpPr>
            <a:spLocks noChangeArrowheads="1"/>
          </p:cNvSpPr>
          <p:nvPr/>
        </p:nvSpPr>
        <p:spPr bwMode="auto">
          <a:xfrm>
            <a:off x="2533084" y="1905000"/>
            <a:ext cx="2382383" cy="3385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altLang="es-MX" sz="1600" b="1">
                <a:solidFill>
                  <a:srgbClr val="FFFFFF"/>
                </a:solidFill>
                <a:latin typeface="Arial" charset="0"/>
              </a:rPr>
              <a:t>CÓMO                           </a:t>
            </a:r>
          </a:p>
        </p:txBody>
      </p:sp>
      <p:sp>
        <p:nvSpPr>
          <p:cNvPr id="31780" name="Rectangle 36"/>
          <p:cNvSpPr>
            <a:spLocks noChangeArrowheads="1"/>
          </p:cNvSpPr>
          <p:nvPr/>
        </p:nvSpPr>
        <p:spPr bwMode="auto">
          <a:xfrm>
            <a:off x="5435601" y="1905000"/>
            <a:ext cx="1701107" cy="3385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b="1">
                <a:solidFill>
                  <a:srgbClr val="FFFFFF"/>
                </a:solidFill>
                <a:latin typeface="Arial" charset="0"/>
              </a:rPr>
              <a:t>POR MEDIO DE</a:t>
            </a:r>
          </a:p>
        </p:txBody>
      </p:sp>
      <p:sp>
        <p:nvSpPr>
          <p:cNvPr id="31781" name="Rectangle 37"/>
          <p:cNvSpPr>
            <a:spLocks noChangeArrowheads="1"/>
          </p:cNvSpPr>
          <p:nvPr/>
        </p:nvSpPr>
        <p:spPr bwMode="auto">
          <a:xfrm>
            <a:off x="7840134" y="1905000"/>
            <a:ext cx="1500732" cy="3385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b="1">
                <a:solidFill>
                  <a:srgbClr val="FFFFFF"/>
                </a:solidFill>
                <a:latin typeface="Arial" charset="0"/>
              </a:rPr>
              <a:t>DÓNDE          </a:t>
            </a:r>
          </a:p>
        </p:txBody>
      </p:sp>
      <p:sp>
        <p:nvSpPr>
          <p:cNvPr id="31782" name="Rectangle 38"/>
          <p:cNvSpPr>
            <a:spLocks noChangeArrowheads="1"/>
          </p:cNvSpPr>
          <p:nvPr/>
        </p:nvSpPr>
        <p:spPr bwMode="auto">
          <a:xfrm>
            <a:off x="9956801" y="1905000"/>
            <a:ext cx="1447384" cy="33855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b="1">
                <a:solidFill>
                  <a:srgbClr val="FFFFFF"/>
                </a:solidFill>
                <a:latin typeface="Arial" charset="0"/>
              </a:rPr>
              <a:t>PARA QUIÉN</a:t>
            </a:r>
          </a:p>
        </p:txBody>
      </p:sp>
      <p:sp>
        <p:nvSpPr>
          <p:cNvPr id="31783" name="Rectangle 39"/>
          <p:cNvSpPr>
            <a:spLocks noChangeArrowheads="1"/>
          </p:cNvSpPr>
          <p:nvPr/>
        </p:nvSpPr>
        <p:spPr bwMode="auto">
          <a:xfrm>
            <a:off x="282717" y="783690"/>
            <a:ext cx="304800"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1784" name="Rectangle 40"/>
          <p:cNvSpPr>
            <a:spLocks noChangeArrowheads="1"/>
          </p:cNvSpPr>
          <p:nvPr/>
        </p:nvSpPr>
        <p:spPr bwMode="auto">
          <a:xfrm>
            <a:off x="678599" y="713324"/>
            <a:ext cx="11166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dirty="0">
                <a:solidFill>
                  <a:srgbClr val="FF0000"/>
                </a:solidFill>
                <a:latin typeface="Arial" charset="0"/>
              </a:rPr>
              <a:t>PROCESO GENERAL DE </a:t>
            </a:r>
            <a:r>
              <a:rPr lang="es-ES_tradnl" altLang="es-MX" sz="1800" b="1" dirty="0" smtClean="0">
                <a:solidFill>
                  <a:srgbClr val="FF0000"/>
                </a:solidFill>
                <a:latin typeface="Arial" charset="0"/>
              </a:rPr>
              <a:t>SERVICIOS EDUCATIVOS/ESTUDIANTILES (ORIENTACIÓN EDUCATIVA)</a:t>
            </a:r>
            <a:endParaRPr lang="es-ES_tradnl" altLang="es-MX" b="1" dirty="0">
              <a:solidFill>
                <a:srgbClr val="FF0000"/>
              </a:solidFill>
              <a:latin typeface="Arial" charset="0"/>
            </a:endParaRPr>
          </a:p>
        </p:txBody>
      </p:sp>
    </p:spTree>
    <p:extLst>
      <p:ext uri="{BB962C8B-B14F-4D97-AF65-F5344CB8AC3E}">
        <p14:creationId xmlns:p14="http://schemas.microsoft.com/office/powerpoint/2010/main" val="3928647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14731" y="1138688"/>
            <a:ext cx="10334446" cy="5078313"/>
          </a:xfrm>
          <a:prstGeom prst="rect">
            <a:avLst/>
          </a:prstGeom>
          <a:noFill/>
        </p:spPr>
        <p:txBody>
          <a:bodyPr wrap="square" rtlCol="0">
            <a:spAutoFit/>
          </a:bodyPr>
          <a:lstStyle/>
          <a:p>
            <a:pPr marL="685800" indent="-685800">
              <a:buFont typeface="Wingdings" panose="05000000000000000000" pitchFamily="2" charset="2"/>
              <a:buChar char="ü"/>
            </a:pPr>
            <a:r>
              <a:rPr lang="es-MX" sz="4800" b="1" dirty="0" smtClean="0">
                <a:solidFill>
                  <a:schemeClr val="bg1"/>
                </a:solidFill>
              </a:rPr>
              <a:t>¿Qué es una política pública?</a:t>
            </a:r>
          </a:p>
          <a:p>
            <a:pPr marL="685800" indent="-685800">
              <a:buFont typeface="Wingdings" panose="05000000000000000000" pitchFamily="2" charset="2"/>
              <a:buChar char="ü"/>
            </a:pPr>
            <a:endParaRPr lang="es-MX" sz="4800" b="1" dirty="0">
              <a:solidFill>
                <a:schemeClr val="bg1"/>
              </a:solidFill>
            </a:endParaRPr>
          </a:p>
          <a:p>
            <a:pPr marL="685800" indent="-685800">
              <a:buFont typeface="Wingdings" panose="05000000000000000000" pitchFamily="2" charset="2"/>
              <a:buChar char="ü"/>
            </a:pPr>
            <a:r>
              <a:rPr lang="es-MX" sz="4800" b="1" dirty="0" smtClean="0">
                <a:solidFill>
                  <a:schemeClr val="bg1"/>
                </a:solidFill>
              </a:rPr>
              <a:t>¿Por qué cambian las políticas?</a:t>
            </a:r>
          </a:p>
          <a:p>
            <a:pPr marL="685800" indent="-685800">
              <a:buFont typeface="Wingdings" panose="05000000000000000000" pitchFamily="2" charset="2"/>
              <a:buChar char="ü"/>
            </a:pPr>
            <a:endParaRPr lang="es-MX" sz="4800" b="1" dirty="0">
              <a:solidFill>
                <a:schemeClr val="bg1"/>
              </a:solidFill>
            </a:endParaRPr>
          </a:p>
          <a:p>
            <a:pPr marL="685800" indent="-685800">
              <a:buFont typeface="Wingdings" panose="05000000000000000000" pitchFamily="2" charset="2"/>
              <a:buChar char="ü"/>
            </a:pPr>
            <a:r>
              <a:rPr lang="es-MX" sz="4800" b="1" dirty="0" smtClean="0">
                <a:solidFill>
                  <a:schemeClr val="bg1"/>
                </a:solidFill>
              </a:rPr>
              <a:t>¿Cómo se analiza una política pública?</a:t>
            </a:r>
          </a:p>
          <a:p>
            <a:endParaRPr lang="es-MX" dirty="0"/>
          </a:p>
          <a:p>
            <a:endParaRPr lang="es-MX" dirty="0"/>
          </a:p>
        </p:txBody>
      </p:sp>
    </p:spTree>
    <p:extLst>
      <p:ext uri="{BB962C8B-B14F-4D97-AF65-F5344CB8AC3E}">
        <p14:creationId xmlns:p14="http://schemas.microsoft.com/office/powerpoint/2010/main" val="3220055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133" y="2270125"/>
            <a:ext cx="35306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AutoShape 8"/>
          <p:cNvSpPr>
            <a:spLocks noChangeArrowheads="1"/>
          </p:cNvSpPr>
          <p:nvPr/>
        </p:nvSpPr>
        <p:spPr bwMode="auto">
          <a:xfrm>
            <a:off x="3223685" y="2174876"/>
            <a:ext cx="789516"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2" name="AutoShape 9"/>
          <p:cNvSpPr>
            <a:spLocks noChangeArrowheads="1"/>
          </p:cNvSpPr>
          <p:nvPr/>
        </p:nvSpPr>
        <p:spPr bwMode="auto">
          <a:xfrm>
            <a:off x="2789767" y="3371851"/>
            <a:ext cx="789517"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3" name="AutoShape 10"/>
          <p:cNvSpPr>
            <a:spLocks noChangeArrowheads="1"/>
          </p:cNvSpPr>
          <p:nvPr/>
        </p:nvSpPr>
        <p:spPr bwMode="auto">
          <a:xfrm>
            <a:off x="3132667" y="4598989"/>
            <a:ext cx="789517"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4" name="AutoShape 11"/>
          <p:cNvSpPr>
            <a:spLocks noChangeArrowheads="1"/>
          </p:cNvSpPr>
          <p:nvPr/>
        </p:nvSpPr>
        <p:spPr bwMode="auto">
          <a:xfrm flipH="1">
            <a:off x="7368118" y="1960564"/>
            <a:ext cx="895349"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5" name="AutoShape 12"/>
          <p:cNvSpPr>
            <a:spLocks noChangeArrowheads="1"/>
          </p:cNvSpPr>
          <p:nvPr/>
        </p:nvSpPr>
        <p:spPr bwMode="auto">
          <a:xfrm flipH="1">
            <a:off x="7645401" y="2919414"/>
            <a:ext cx="895351"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6" name="AutoShape 13"/>
          <p:cNvSpPr>
            <a:spLocks noChangeArrowheads="1"/>
          </p:cNvSpPr>
          <p:nvPr/>
        </p:nvSpPr>
        <p:spPr bwMode="auto">
          <a:xfrm flipH="1">
            <a:off x="8093076" y="4052532"/>
            <a:ext cx="895349"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7" name="AutoShape 14"/>
          <p:cNvSpPr>
            <a:spLocks noChangeArrowheads="1"/>
          </p:cNvSpPr>
          <p:nvPr/>
        </p:nvSpPr>
        <p:spPr bwMode="auto">
          <a:xfrm flipH="1">
            <a:off x="7766051" y="4989514"/>
            <a:ext cx="895349" cy="942975"/>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78" name="Rectangle 15"/>
          <p:cNvSpPr>
            <a:spLocks noChangeArrowheads="1"/>
          </p:cNvSpPr>
          <p:nvPr/>
        </p:nvSpPr>
        <p:spPr bwMode="auto">
          <a:xfrm>
            <a:off x="628650" y="2471738"/>
            <a:ext cx="19672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EMPLEADORES</a:t>
            </a:r>
            <a:endParaRPr lang="es-ES_tradnl" altLang="es-MX" sz="1600" b="1">
              <a:solidFill>
                <a:srgbClr val="000000"/>
              </a:solidFill>
              <a:latin typeface="Arial" charset="0"/>
            </a:endParaRPr>
          </a:p>
        </p:txBody>
      </p:sp>
      <p:sp>
        <p:nvSpPr>
          <p:cNvPr id="32779" name="Rectangle 16"/>
          <p:cNvSpPr>
            <a:spLocks noChangeArrowheads="1"/>
          </p:cNvSpPr>
          <p:nvPr/>
        </p:nvSpPr>
        <p:spPr bwMode="auto">
          <a:xfrm>
            <a:off x="762000" y="3535363"/>
            <a:ext cx="1492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PADRES </a:t>
            </a:r>
            <a:endParaRPr lang="es-ES_tradnl" altLang="es-MX" sz="1800" b="1">
              <a:latin typeface="Arial" charset="0"/>
            </a:endParaRPr>
          </a:p>
          <a:p>
            <a:r>
              <a:rPr lang="es-ES_tradnl" altLang="es-MX" sz="1800" b="1">
                <a:latin typeface="Arial" charset="0"/>
              </a:rPr>
              <a:t>DE FAMILIA</a:t>
            </a:r>
            <a:endParaRPr lang="es-ES_tradnl" altLang="es-MX" b="1">
              <a:latin typeface="Arial" charset="0"/>
            </a:endParaRPr>
          </a:p>
        </p:txBody>
      </p:sp>
      <p:sp>
        <p:nvSpPr>
          <p:cNvPr id="32780" name="Rectangle 17"/>
          <p:cNvSpPr>
            <a:spLocks noChangeArrowheads="1"/>
          </p:cNvSpPr>
          <p:nvPr/>
        </p:nvSpPr>
        <p:spPr bwMode="auto">
          <a:xfrm>
            <a:off x="863600" y="4800600"/>
            <a:ext cx="16979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SOCIEDAD</a:t>
            </a:r>
          </a:p>
          <a:p>
            <a:r>
              <a:rPr lang="es-ES_tradnl" altLang="es-MX" sz="1800" b="1">
                <a:solidFill>
                  <a:srgbClr val="000000"/>
                </a:solidFill>
                <a:latin typeface="Arial" charset="0"/>
              </a:rPr>
              <a:t>EN GENERAL</a:t>
            </a:r>
          </a:p>
        </p:txBody>
      </p:sp>
      <p:sp>
        <p:nvSpPr>
          <p:cNvPr id="32781" name="Rectangle 18"/>
          <p:cNvSpPr>
            <a:spLocks noChangeArrowheads="1"/>
          </p:cNvSpPr>
          <p:nvPr/>
        </p:nvSpPr>
        <p:spPr bwMode="auto">
          <a:xfrm>
            <a:off x="8453967" y="2106613"/>
            <a:ext cx="1873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AUTORIDADES</a:t>
            </a:r>
          </a:p>
          <a:p>
            <a:r>
              <a:rPr lang="es-ES_tradnl" altLang="es-MX" sz="1800" b="1">
                <a:solidFill>
                  <a:srgbClr val="000000"/>
                </a:solidFill>
                <a:latin typeface="Arial" charset="0"/>
              </a:rPr>
              <a:t> EDUCATIVAS</a:t>
            </a:r>
          </a:p>
        </p:txBody>
      </p:sp>
      <p:sp>
        <p:nvSpPr>
          <p:cNvPr id="32782" name="Rectangle 19"/>
          <p:cNvSpPr>
            <a:spLocks noChangeArrowheads="1"/>
          </p:cNvSpPr>
          <p:nvPr/>
        </p:nvSpPr>
        <p:spPr bwMode="auto">
          <a:xfrm>
            <a:off x="8676218" y="2984500"/>
            <a:ext cx="16850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ÓRGANOS </a:t>
            </a:r>
          </a:p>
          <a:p>
            <a:r>
              <a:rPr lang="es-ES_tradnl" altLang="es-MX" sz="1800" b="1">
                <a:solidFill>
                  <a:srgbClr val="000000"/>
                </a:solidFill>
                <a:latin typeface="Arial" charset="0"/>
              </a:rPr>
              <a:t>DE DECISIÓN</a:t>
            </a:r>
          </a:p>
        </p:txBody>
      </p:sp>
      <p:sp>
        <p:nvSpPr>
          <p:cNvPr id="32783" name="Rectangle 20"/>
          <p:cNvSpPr>
            <a:spLocks noChangeArrowheads="1"/>
          </p:cNvSpPr>
          <p:nvPr/>
        </p:nvSpPr>
        <p:spPr bwMode="auto">
          <a:xfrm>
            <a:off x="9067277" y="4043194"/>
            <a:ext cx="20270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dirty="0" smtClean="0">
                <a:solidFill>
                  <a:srgbClr val="000000"/>
                </a:solidFill>
                <a:latin typeface="Arial" charset="0"/>
              </a:rPr>
              <a:t>ORIENTADORES</a:t>
            </a:r>
            <a:endParaRPr lang="es-ES_tradnl" altLang="es-MX" b="1" dirty="0">
              <a:solidFill>
                <a:srgbClr val="000000"/>
              </a:solidFill>
              <a:latin typeface="Arial" charset="0"/>
            </a:endParaRPr>
          </a:p>
        </p:txBody>
      </p:sp>
      <p:sp>
        <p:nvSpPr>
          <p:cNvPr id="32784" name="Rectangle 21"/>
          <p:cNvSpPr>
            <a:spLocks noChangeArrowheads="1"/>
          </p:cNvSpPr>
          <p:nvPr/>
        </p:nvSpPr>
        <p:spPr bwMode="auto">
          <a:xfrm>
            <a:off x="8919633" y="5256213"/>
            <a:ext cx="178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PROFESORES</a:t>
            </a:r>
            <a:endParaRPr lang="es-ES_tradnl" altLang="es-MX" b="1">
              <a:solidFill>
                <a:srgbClr val="000000"/>
              </a:solidFill>
              <a:latin typeface="Arial" charset="0"/>
            </a:endParaRPr>
          </a:p>
        </p:txBody>
      </p:sp>
      <p:sp>
        <p:nvSpPr>
          <p:cNvPr id="32785" name="Rectangle 22"/>
          <p:cNvSpPr>
            <a:spLocks noChangeArrowheads="1"/>
          </p:cNvSpPr>
          <p:nvPr/>
        </p:nvSpPr>
        <p:spPr bwMode="auto">
          <a:xfrm>
            <a:off x="3154513" y="5954713"/>
            <a:ext cx="5438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altLang="es-MX" sz="1800" b="1">
                <a:solidFill>
                  <a:srgbClr val="005F26"/>
                </a:solidFill>
                <a:latin typeface="Arial" charset="0"/>
              </a:rPr>
              <a:t>ALUMNOS Y EGRESADOS DE</a:t>
            </a:r>
          </a:p>
          <a:p>
            <a:pPr algn="ctr"/>
            <a:r>
              <a:rPr lang="es-ES_tradnl" altLang="es-MX" sz="1800" b="1">
                <a:solidFill>
                  <a:srgbClr val="005F26"/>
                </a:solidFill>
                <a:latin typeface="Arial" charset="0"/>
              </a:rPr>
              <a:t>BACHILLERATO, LICENCIATURA Y POSGRADO</a:t>
            </a:r>
            <a:endParaRPr lang="es-ES_tradnl" altLang="es-MX" b="1">
              <a:solidFill>
                <a:srgbClr val="005F26"/>
              </a:solidFill>
              <a:latin typeface="Arial" charset="0"/>
            </a:endParaRPr>
          </a:p>
        </p:txBody>
      </p:sp>
      <p:sp>
        <p:nvSpPr>
          <p:cNvPr id="32786" name="Rectangle 23"/>
          <p:cNvSpPr>
            <a:spLocks noChangeArrowheads="1"/>
          </p:cNvSpPr>
          <p:nvPr/>
        </p:nvSpPr>
        <p:spPr bwMode="auto">
          <a:xfrm>
            <a:off x="4165600" y="1276350"/>
            <a:ext cx="304800"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2787" name="Rectangle 24"/>
          <p:cNvSpPr>
            <a:spLocks noChangeArrowheads="1"/>
          </p:cNvSpPr>
          <p:nvPr/>
        </p:nvSpPr>
        <p:spPr bwMode="auto">
          <a:xfrm>
            <a:off x="4620684" y="1231901"/>
            <a:ext cx="2578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FF0000"/>
                </a:solidFill>
                <a:latin typeface="Arial" charset="0"/>
              </a:rPr>
              <a:t>POBLACIÓN OBJETO</a:t>
            </a:r>
          </a:p>
        </p:txBody>
      </p:sp>
      <p:sp>
        <p:nvSpPr>
          <p:cNvPr id="20" name="Rectangle 20"/>
          <p:cNvSpPr>
            <a:spLocks noChangeArrowheads="1"/>
          </p:cNvSpPr>
          <p:nvPr/>
        </p:nvSpPr>
        <p:spPr bwMode="auto">
          <a:xfrm>
            <a:off x="9228879" y="4406521"/>
            <a:ext cx="20569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dirty="0" smtClean="0">
                <a:solidFill>
                  <a:srgbClr val="000000"/>
                </a:solidFill>
                <a:latin typeface="Arial" charset="0"/>
              </a:rPr>
              <a:t>PERSONAL </a:t>
            </a:r>
          </a:p>
          <a:p>
            <a:r>
              <a:rPr lang="es-ES_tradnl" altLang="es-MX" sz="1800" b="1" dirty="0" smtClean="0">
                <a:solidFill>
                  <a:srgbClr val="000000"/>
                </a:solidFill>
                <a:latin typeface="Arial" charset="0"/>
              </a:rPr>
              <a:t>ESPECIALIZADO</a:t>
            </a:r>
            <a:endParaRPr lang="es-ES_tradnl" altLang="es-MX" b="1" dirty="0">
              <a:solidFill>
                <a:srgbClr val="000000"/>
              </a:solidFill>
              <a:latin typeface="Arial" charset="0"/>
            </a:endParaRPr>
          </a:p>
        </p:txBody>
      </p:sp>
    </p:spTree>
    <p:extLst>
      <p:ext uri="{BB962C8B-B14F-4D97-AF65-F5344CB8AC3E}">
        <p14:creationId xmlns:p14="http://schemas.microsoft.com/office/powerpoint/2010/main" val="1385163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134" y="2265364"/>
            <a:ext cx="6098117"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3"/>
          <p:cNvSpPr>
            <a:spLocks noChangeArrowheads="1"/>
          </p:cNvSpPr>
          <p:nvPr/>
        </p:nvSpPr>
        <p:spPr bwMode="auto">
          <a:xfrm>
            <a:off x="2495551" y="3286126"/>
            <a:ext cx="1659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EGRESADOS</a:t>
            </a:r>
            <a:endParaRPr lang="es-ES_tradnl" altLang="es-MX" b="1">
              <a:solidFill>
                <a:srgbClr val="000000"/>
              </a:solidFill>
              <a:latin typeface="Arial" charset="0"/>
            </a:endParaRPr>
          </a:p>
        </p:txBody>
      </p:sp>
      <p:sp>
        <p:nvSpPr>
          <p:cNvPr id="33796" name="Rectangle 4"/>
          <p:cNvSpPr>
            <a:spLocks noChangeArrowheads="1"/>
          </p:cNvSpPr>
          <p:nvPr/>
        </p:nvSpPr>
        <p:spPr bwMode="auto">
          <a:xfrm>
            <a:off x="2495551" y="4146551"/>
            <a:ext cx="15311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POSGRADO</a:t>
            </a:r>
            <a:endParaRPr lang="es-ES_tradnl" altLang="es-MX" b="1">
              <a:solidFill>
                <a:srgbClr val="000000"/>
              </a:solidFill>
              <a:latin typeface="Arial" charset="0"/>
            </a:endParaRPr>
          </a:p>
        </p:txBody>
      </p:sp>
      <p:sp>
        <p:nvSpPr>
          <p:cNvPr id="33797" name="Rectangle 5"/>
          <p:cNvSpPr>
            <a:spLocks noChangeArrowheads="1"/>
          </p:cNvSpPr>
          <p:nvPr/>
        </p:nvSpPr>
        <p:spPr bwMode="auto">
          <a:xfrm>
            <a:off x="2495551" y="4987926"/>
            <a:ext cx="18987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LICENCIATURA</a:t>
            </a:r>
            <a:endParaRPr lang="es-ES_tradnl" altLang="es-MX" b="1">
              <a:solidFill>
                <a:srgbClr val="000000"/>
              </a:solidFill>
              <a:latin typeface="Arial" charset="0"/>
            </a:endParaRPr>
          </a:p>
        </p:txBody>
      </p:sp>
      <p:sp>
        <p:nvSpPr>
          <p:cNvPr id="33798" name="Rectangle 6"/>
          <p:cNvSpPr>
            <a:spLocks noChangeArrowheads="1"/>
          </p:cNvSpPr>
          <p:nvPr/>
        </p:nvSpPr>
        <p:spPr bwMode="auto">
          <a:xfrm>
            <a:off x="2495551" y="5903913"/>
            <a:ext cx="19843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000000"/>
                </a:solidFill>
                <a:latin typeface="Arial" charset="0"/>
              </a:rPr>
              <a:t>BACHILLERATO</a:t>
            </a:r>
            <a:endParaRPr lang="es-ES_tradnl" altLang="es-MX" b="1">
              <a:solidFill>
                <a:srgbClr val="000000"/>
              </a:solidFill>
              <a:latin typeface="Arial" charset="0"/>
            </a:endParaRPr>
          </a:p>
        </p:txBody>
      </p:sp>
      <p:sp>
        <p:nvSpPr>
          <p:cNvPr id="33799" name="Oval 7"/>
          <p:cNvSpPr>
            <a:spLocks noChangeArrowheads="1"/>
          </p:cNvSpPr>
          <p:nvPr/>
        </p:nvSpPr>
        <p:spPr bwMode="auto">
          <a:xfrm>
            <a:off x="2222501" y="3400426"/>
            <a:ext cx="224367" cy="14922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3800" name="Oval 8"/>
          <p:cNvSpPr>
            <a:spLocks noChangeArrowheads="1"/>
          </p:cNvSpPr>
          <p:nvPr/>
        </p:nvSpPr>
        <p:spPr bwMode="auto">
          <a:xfrm>
            <a:off x="2222501" y="4241801"/>
            <a:ext cx="224367" cy="14922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3801" name="Oval 9"/>
          <p:cNvSpPr>
            <a:spLocks noChangeArrowheads="1"/>
          </p:cNvSpPr>
          <p:nvPr/>
        </p:nvSpPr>
        <p:spPr bwMode="auto">
          <a:xfrm>
            <a:off x="2222501" y="5103814"/>
            <a:ext cx="224367" cy="14922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3802" name="Oval 10"/>
          <p:cNvSpPr>
            <a:spLocks noChangeArrowheads="1"/>
          </p:cNvSpPr>
          <p:nvPr/>
        </p:nvSpPr>
        <p:spPr bwMode="auto">
          <a:xfrm>
            <a:off x="2222501" y="6056314"/>
            <a:ext cx="224367" cy="14922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3803" name="Rectangle 11"/>
          <p:cNvSpPr>
            <a:spLocks noChangeArrowheads="1"/>
          </p:cNvSpPr>
          <p:nvPr/>
        </p:nvSpPr>
        <p:spPr bwMode="auto">
          <a:xfrm>
            <a:off x="4165600" y="1276350"/>
            <a:ext cx="304800"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3804" name="Rectangle 12"/>
          <p:cNvSpPr>
            <a:spLocks noChangeArrowheads="1"/>
          </p:cNvSpPr>
          <p:nvPr/>
        </p:nvSpPr>
        <p:spPr bwMode="auto">
          <a:xfrm>
            <a:off x="4620684" y="1174751"/>
            <a:ext cx="28007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FF0000"/>
                </a:solidFill>
                <a:latin typeface="Arial" charset="0"/>
              </a:rPr>
              <a:t>NIVELES DE ATENCIÓN</a:t>
            </a:r>
          </a:p>
        </p:txBody>
      </p:sp>
    </p:spTree>
    <p:extLst>
      <p:ext uri="{BB962C8B-B14F-4D97-AF65-F5344CB8AC3E}">
        <p14:creationId xmlns:p14="http://schemas.microsoft.com/office/powerpoint/2010/main" val="1938421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730251" y="1276351"/>
            <a:ext cx="2808816" cy="493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19" name="Rectangle 4"/>
          <p:cNvSpPr>
            <a:spLocks noChangeArrowheads="1"/>
          </p:cNvSpPr>
          <p:nvPr/>
        </p:nvSpPr>
        <p:spPr bwMode="auto">
          <a:xfrm>
            <a:off x="3147484" y="500618"/>
            <a:ext cx="8640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dirty="0">
                <a:solidFill>
                  <a:srgbClr val="FF0000"/>
                </a:solidFill>
                <a:latin typeface="Arial" charset="0"/>
              </a:rPr>
              <a:t>ÁMBITOS DE LOS SERVICIOS </a:t>
            </a:r>
            <a:r>
              <a:rPr lang="es-ES_tradnl" altLang="es-MX" sz="1800" b="1" dirty="0" smtClean="0">
                <a:solidFill>
                  <a:srgbClr val="FF0000"/>
                </a:solidFill>
                <a:latin typeface="Arial" charset="0"/>
              </a:rPr>
              <a:t>ESTUDIANTILES (ORIENTACIÓN EDUCATIVA) </a:t>
            </a:r>
            <a:endParaRPr lang="es-ES_tradnl" altLang="es-MX" b="1" dirty="0">
              <a:solidFill>
                <a:srgbClr val="FF0000"/>
              </a:solidFill>
              <a:latin typeface="Arial" charset="0"/>
            </a:endParaRPr>
          </a:p>
        </p:txBody>
      </p:sp>
      <p:sp>
        <p:nvSpPr>
          <p:cNvPr id="34820" name="Rectangle 5"/>
          <p:cNvSpPr>
            <a:spLocks noChangeArrowheads="1"/>
          </p:cNvSpPr>
          <p:nvPr/>
        </p:nvSpPr>
        <p:spPr bwMode="auto">
          <a:xfrm>
            <a:off x="2385484" y="641350"/>
            <a:ext cx="304800"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21" name="Rectangle 6"/>
          <p:cNvSpPr>
            <a:spLocks noChangeArrowheads="1"/>
          </p:cNvSpPr>
          <p:nvPr/>
        </p:nvSpPr>
        <p:spPr bwMode="auto">
          <a:xfrm>
            <a:off x="768351" y="2003425"/>
            <a:ext cx="3232149"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b="1" dirty="0">
                <a:solidFill>
                  <a:srgbClr val="005F26"/>
                </a:solidFill>
                <a:latin typeface="Arial" charset="0"/>
              </a:rPr>
              <a:t>Apoyo a </a:t>
            </a:r>
            <a:endParaRPr lang="es-ES_tradnl" altLang="es-MX" sz="1600" dirty="0">
              <a:latin typeface="Arial" charset="0"/>
            </a:endParaRPr>
          </a:p>
          <a:p>
            <a:r>
              <a:rPr lang="es-ES_tradnl" altLang="es-MX" sz="1400" dirty="0">
                <a:solidFill>
                  <a:srgbClr val="000000"/>
                </a:solidFill>
                <a:latin typeface="Arial" charset="0"/>
              </a:rPr>
              <a:t>Adaptación al entorno</a:t>
            </a:r>
            <a:endParaRPr lang="es-ES_tradnl" altLang="es-MX" sz="1400" dirty="0">
              <a:latin typeface="Arial" charset="0"/>
            </a:endParaRPr>
          </a:p>
          <a:p>
            <a:r>
              <a:rPr lang="es-ES_tradnl" altLang="es-MX" sz="1400" dirty="0">
                <a:solidFill>
                  <a:srgbClr val="000000"/>
                </a:solidFill>
                <a:latin typeface="Arial" charset="0"/>
              </a:rPr>
              <a:t>Permanencia</a:t>
            </a:r>
            <a:endParaRPr lang="es-ES_tradnl" altLang="es-MX" sz="1400" dirty="0">
              <a:latin typeface="Arial" charset="0"/>
            </a:endParaRPr>
          </a:p>
          <a:p>
            <a:r>
              <a:rPr lang="es-ES_tradnl" altLang="es-MX" sz="1400" dirty="0">
                <a:solidFill>
                  <a:srgbClr val="000000"/>
                </a:solidFill>
                <a:latin typeface="Arial" charset="0"/>
              </a:rPr>
              <a:t>Desempeño académico</a:t>
            </a:r>
            <a:endParaRPr lang="es-ES_tradnl" altLang="es-MX" sz="1600" dirty="0">
              <a:latin typeface="Arial" charset="0"/>
            </a:endParaRPr>
          </a:p>
          <a:p>
            <a:endParaRPr lang="es-ES_tradnl" altLang="es-MX" sz="1600" dirty="0">
              <a:latin typeface="Arial" charset="0"/>
            </a:endParaRPr>
          </a:p>
          <a:p>
            <a:r>
              <a:rPr lang="es-ES_tradnl" altLang="es-MX" sz="1600" b="1" dirty="0">
                <a:solidFill>
                  <a:srgbClr val="005F26"/>
                </a:solidFill>
                <a:latin typeface="Arial" charset="0"/>
              </a:rPr>
              <a:t>Por medio de:</a:t>
            </a:r>
            <a:endParaRPr lang="es-ES_tradnl" altLang="es-MX" sz="1600" dirty="0">
              <a:latin typeface="Arial" charset="0"/>
            </a:endParaRPr>
          </a:p>
          <a:p>
            <a:r>
              <a:rPr lang="es-ES_tradnl" altLang="es-MX" sz="1400" dirty="0">
                <a:solidFill>
                  <a:srgbClr val="000000"/>
                </a:solidFill>
                <a:latin typeface="Arial" charset="0"/>
              </a:rPr>
              <a:t>Información escolar, cultural deportiva, recreativa, turismo juvenil</a:t>
            </a:r>
            <a:endParaRPr lang="es-ES_tradnl" altLang="es-MX" sz="1400" dirty="0">
              <a:latin typeface="Arial" charset="0"/>
            </a:endParaRPr>
          </a:p>
          <a:p>
            <a:r>
              <a:rPr lang="es-ES_tradnl" altLang="es-MX" sz="1400" dirty="0">
                <a:solidFill>
                  <a:srgbClr val="000000"/>
                </a:solidFill>
                <a:latin typeface="Arial" charset="0"/>
              </a:rPr>
              <a:t>Desarrollo de Estrategias de Aprendizaje</a:t>
            </a:r>
            <a:endParaRPr lang="es-ES_tradnl" altLang="es-MX" sz="1400" dirty="0">
              <a:latin typeface="Arial" charset="0"/>
            </a:endParaRPr>
          </a:p>
          <a:p>
            <a:r>
              <a:rPr lang="es-ES_tradnl" altLang="es-MX" sz="1400" dirty="0">
                <a:solidFill>
                  <a:srgbClr val="000000"/>
                </a:solidFill>
                <a:latin typeface="Arial" charset="0"/>
              </a:rPr>
              <a:t>Becas</a:t>
            </a:r>
            <a:endParaRPr lang="es-ES_tradnl" altLang="es-MX" sz="1400" dirty="0">
              <a:latin typeface="Arial" charset="0"/>
            </a:endParaRPr>
          </a:p>
          <a:p>
            <a:r>
              <a:rPr lang="es-ES_tradnl" altLang="es-MX" sz="1400" dirty="0">
                <a:solidFill>
                  <a:srgbClr val="000000"/>
                </a:solidFill>
                <a:latin typeface="Arial" charset="0"/>
              </a:rPr>
              <a:t>Tutorías</a:t>
            </a:r>
            <a:endParaRPr lang="es-ES_tradnl" altLang="es-MX" sz="1400" dirty="0">
              <a:latin typeface="Arial" charset="0"/>
            </a:endParaRPr>
          </a:p>
          <a:p>
            <a:r>
              <a:rPr lang="es-ES_tradnl" altLang="es-MX" sz="1400" dirty="0">
                <a:solidFill>
                  <a:srgbClr val="000000"/>
                </a:solidFill>
                <a:latin typeface="Arial" charset="0"/>
              </a:rPr>
              <a:t>Formación Complementaria (idiomas, cómputo)</a:t>
            </a:r>
            <a:endParaRPr lang="es-ES_tradnl" altLang="es-MX" sz="1600" dirty="0">
              <a:solidFill>
                <a:srgbClr val="000000"/>
              </a:solidFill>
              <a:latin typeface="Arial" charset="0"/>
            </a:endParaRPr>
          </a:p>
        </p:txBody>
      </p:sp>
      <p:sp>
        <p:nvSpPr>
          <p:cNvPr id="34822" name="Rectangle 8"/>
          <p:cNvSpPr>
            <a:spLocks noChangeArrowheads="1"/>
          </p:cNvSpPr>
          <p:nvPr/>
        </p:nvSpPr>
        <p:spPr bwMode="auto">
          <a:xfrm>
            <a:off x="4474634" y="1982788"/>
            <a:ext cx="2808817" cy="493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23" name="Rectangle 9"/>
          <p:cNvSpPr>
            <a:spLocks noChangeArrowheads="1"/>
          </p:cNvSpPr>
          <p:nvPr/>
        </p:nvSpPr>
        <p:spPr bwMode="auto">
          <a:xfrm>
            <a:off x="8191501" y="1982788"/>
            <a:ext cx="2808817" cy="493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24" name="Rectangle 10"/>
          <p:cNvSpPr>
            <a:spLocks noChangeArrowheads="1"/>
          </p:cNvSpPr>
          <p:nvPr/>
        </p:nvSpPr>
        <p:spPr bwMode="auto">
          <a:xfrm>
            <a:off x="4597400" y="2003426"/>
            <a:ext cx="2980267"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ES_tradnl" altLang="es-MX" sz="1600" b="1">
              <a:solidFill>
                <a:srgbClr val="005F26"/>
              </a:solidFill>
              <a:latin typeface="Arial" charset="0"/>
            </a:endParaRPr>
          </a:p>
          <a:p>
            <a:endParaRPr lang="es-ES_tradnl" altLang="es-MX" sz="1600" b="1">
              <a:solidFill>
                <a:srgbClr val="005F26"/>
              </a:solidFill>
              <a:latin typeface="Arial" charset="0"/>
            </a:endParaRPr>
          </a:p>
          <a:p>
            <a:r>
              <a:rPr lang="es-ES_tradnl" altLang="es-MX" sz="1600" b="1">
                <a:solidFill>
                  <a:srgbClr val="005F26"/>
                </a:solidFill>
                <a:latin typeface="Arial" charset="0"/>
              </a:rPr>
              <a:t>Apoyo a </a:t>
            </a:r>
            <a:endParaRPr lang="es-ES_tradnl" altLang="es-MX" sz="1600">
              <a:latin typeface="Arial" charset="0"/>
            </a:endParaRPr>
          </a:p>
          <a:p>
            <a:r>
              <a:rPr lang="es-ES_tradnl" altLang="es-MX" sz="1400">
                <a:solidFill>
                  <a:srgbClr val="000000"/>
                </a:solidFill>
                <a:latin typeface="Arial" charset="0"/>
              </a:rPr>
              <a:t>Problemas de adolescenciay ajuste</a:t>
            </a:r>
          </a:p>
          <a:p>
            <a:r>
              <a:rPr lang="es-ES_tradnl" altLang="es-MX" sz="1400">
                <a:solidFill>
                  <a:srgbClr val="000000"/>
                </a:solidFill>
                <a:latin typeface="Arial" charset="0"/>
              </a:rPr>
              <a:t>de personalidad</a:t>
            </a:r>
            <a:endParaRPr lang="es-ES_tradnl" altLang="es-MX" sz="1600">
              <a:latin typeface="Arial" charset="0"/>
            </a:endParaRPr>
          </a:p>
          <a:p>
            <a:endParaRPr lang="es-ES_tradnl" altLang="es-MX" sz="1600">
              <a:latin typeface="Arial" charset="0"/>
            </a:endParaRPr>
          </a:p>
          <a:p>
            <a:r>
              <a:rPr lang="es-ES_tradnl" altLang="es-MX" sz="1600" b="1">
                <a:solidFill>
                  <a:srgbClr val="005F26"/>
                </a:solidFill>
                <a:latin typeface="Arial" charset="0"/>
              </a:rPr>
              <a:t>Por medio de:</a:t>
            </a:r>
            <a:endParaRPr lang="es-ES_tradnl" altLang="es-MX" sz="1600">
              <a:latin typeface="Arial" charset="0"/>
            </a:endParaRPr>
          </a:p>
          <a:p>
            <a:r>
              <a:rPr lang="es-ES_tradnl" altLang="es-MX" sz="1400">
                <a:solidFill>
                  <a:srgbClr val="000000"/>
                </a:solidFill>
                <a:latin typeface="Arial" charset="0"/>
              </a:rPr>
              <a:t>Información sobre autocuidado de la salud</a:t>
            </a:r>
            <a:endParaRPr lang="es-ES_tradnl" altLang="es-MX" sz="1400">
              <a:latin typeface="Arial" charset="0"/>
            </a:endParaRPr>
          </a:p>
          <a:p>
            <a:r>
              <a:rPr lang="es-ES_tradnl" altLang="es-MX" sz="1400">
                <a:solidFill>
                  <a:srgbClr val="000000"/>
                </a:solidFill>
                <a:latin typeface="Arial" charset="0"/>
              </a:rPr>
              <a:t>Conocimiento de sí mismo</a:t>
            </a:r>
            <a:endParaRPr lang="es-ES_tradnl" altLang="es-MX" sz="1400">
              <a:latin typeface="Arial" charset="0"/>
            </a:endParaRPr>
          </a:p>
          <a:p>
            <a:r>
              <a:rPr lang="es-ES_tradnl" altLang="es-MX" sz="1400">
                <a:solidFill>
                  <a:srgbClr val="000000"/>
                </a:solidFill>
                <a:latin typeface="Arial" charset="0"/>
              </a:rPr>
              <a:t>Manejo de autoestima</a:t>
            </a:r>
          </a:p>
          <a:p>
            <a:r>
              <a:rPr lang="es-ES_tradnl" altLang="es-MX" sz="1400">
                <a:solidFill>
                  <a:srgbClr val="000000"/>
                </a:solidFill>
                <a:latin typeface="Arial" charset="0"/>
              </a:rPr>
              <a:t>Servicios especializados</a:t>
            </a:r>
            <a:endParaRPr lang="es-ES_tradnl" altLang="es-MX">
              <a:solidFill>
                <a:srgbClr val="000000"/>
              </a:solidFill>
              <a:latin typeface="Arial" charset="0"/>
            </a:endParaRPr>
          </a:p>
        </p:txBody>
      </p:sp>
      <p:sp>
        <p:nvSpPr>
          <p:cNvPr id="34825" name="Rectangle 11"/>
          <p:cNvSpPr>
            <a:spLocks noChangeArrowheads="1"/>
          </p:cNvSpPr>
          <p:nvPr/>
        </p:nvSpPr>
        <p:spPr bwMode="auto">
          <a:xfrm>
            <a:off x="8335687" y="2505730"/>
            <a:ext cx="3295649"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600" b="1" dirty="0">
                <a:solidFill>
                  <a:srgbClr val="005F26"/>
                </a:solidFill>
                <a:latin typeface="Arial" charset="0"/>
              </a:rPr>
              <a:t>Apoyo a</a:t>
            </a:r>
            <a:endParaRPr lang="es-ES_tradnl" altLang="es-MX" sz="1600" dirty="0">
              <a:latin typeface="Arial" charset="0"/>
            </a:endParaRPr>
          </a:p>
          <a:p>
            <a:r>
              <a:rPr lang="es-ES_tradnl" altLang="es-MX" sz="1400" dirty="0">
                <a:solidFill>
                  <a:srgbClr val="000000"/>
                </a:solidFill>
                <a:latin typeface="Arial" charset="0"/>
              </a:rPr>
              <a:t>Elección de opciones educativas (técnico, licenciatura y posgrado)</a:t>
            </a:r>
            <a:endParaRPr lang="es-ES_tradnl" altLang="es-MX" sz="1400" dirty="0">
              <a:latin typeface="Arial" charset="0"/>
            </a:endParaRPr>
          </a:p>
          <a:p>
            <a:r>
              <a:rPr lang="es-ES_tradnl" altLang="es-MX" sz="1400" dirty="0">
                <a:solidFill>
                  <a:srgbClr val="000000"/>
                </a:solidFill>
                <a:latin typeface="Arial" charset="0"/>
              </a:rPr>
              <a:t>Vinculación con la sociedad</a:t>
            </a:r>
            <a:endParaRPr lang="es-ES_tradnl" altLang="es-MX" sz="1400" dirty="0">
              <a:latin typeface="Arial" charset="0"/>
            </a:endParaRPr>
          </a:p>
          <a:p>
            <a:r>
              <a:rPr lang="es-ES_tradnl" altLang="es-MX" sz="1400" dirty="0">
                <a:solidFill>
                  <a:srgbClr val="000000"/>
                </a:solidFill>
                <a:latin typeface="Arial" charset="0"/>
              </a:rPr>
              <a:t>Incorporación al mercado laboral</a:t>
            </a:r>
            <a:endParaRPr lang="es-ES_tradnl" altLang="es-MX" sz="1600" dirty="0">
              <a:latin typeface="Arial" charset="0"/>
            </a:endParaRPr>
          </a:p>
          <a:p>
            <a:endParaRPr lang="es-ES_tradnl" altLang="es-MX" sz="1600" dirty="0">
              <a:latin typeface="Arial" charset="0"/>
            </a:endParaRPr>
          </a:p>
          <a:p>
            <a:r>
              <a:rPr lang="es-ES_tradnl" altLang="es-MX" sz="1600" b="1" dirty="0">
                <a:solidFill>
                  <a:srgbClr val="005F26"/>
                </a:solidFill>
                <a:latin typeface="Arial" charset="0"/>
              </a:rPr>
              <a:t>Por medio de:</a:t>
            </a:r>
            <a:endParaRPr lang="es-ES_tradnl" altLang="es-MX" sz="1600" dirty="0">
              <a:latin typeface="Arial" charset="0"/>
            </a:endParaRPr>
          </a:p>
          <a:p>
            <a:r>
              <a:rPr lang="es-ES_tradnl" altLang="es-MX" sz="1400" dirty="0">
                <a:solidFill>
                  <a:srgbClr val="000000"/>
                </a:solidFill>
                <a:latin typeface="Arial" charset="0"/>
              </a:rPr>
              <a:t>Información </a:t>
            </a:r>
            <a:r>
              <a:rPr lang="es-ES_tradnl" altLang="es-MX" sz="1400" dirty="0" err="1">
                <a:solidFill>
                  <a:srgbClr val="000000"/>
                </a:solidFill>
                <a:latin typeface="Arial" charset="0"/>
              </a:rPr>
              <a:t>profesiográfica</a:t>
            </a:r>
            <a:r>
              <a:rPr lang="es-ES_tradnl" altLang="es-MX" sz="1400" dirty="0">
                <a:solidFill>
                  <a:srgbClr val="000000"/>
                </a:solidFill>
                <a:latin typeface="Arial" charset="0"/>
              </a:rPr>
              <a:t> y de oferta de empleo</a:t>
            </a:r>
            <a:endParaRPr lang="es-ES_tradnl" altLang="es-MX" sz="1400" dirty="0">
              <a:latin typeface="Arial" charset="0"/>
            </a:endParaRPr>
          </a:p>
          <a:p>
            <a:r>
              <a:rPr lang="es-ES_tradnl" altLang="es-MX" sz="1400" dirty="0" smtClean="0">
                <a:solidFill>
                  <a:srgbClr val="000000"/>
                </a:solidFill>
                <a:latin typeface="Arial" charset="0"/>
              </a:rPr>
              <a:t> Perfil </a:t>
            </a:r>
            <a:r>
              <a:rPr lang="es-ES_tradnl" altLang="es-MX" sz="1400" dirty="0">
                <a:solidFill>
                  <a:srgbClr val="000000"/>
                </a:solidFill>
                <a:latin typeface="Arial" charset="0"/>
              </a:rPr>
              <a:t>de intereses, aptitudes y competencias</a:t>
            </a:r>
            <a:endParaRPr lang="es-ES_tradnl" altLang="es-MX" sz="1400" dirty="0">
              <a:latin typeface="Arial" charset="0"/>
            </a:endParaRPr>
          </a:p>
          <a:p>
            <a:r>
              <a:rPr lang="es-ES_tradnl" altLang="es-MX" sz="1400" dirty="0">
                <a:solidFill>
                  <a:srgbClr val="000000"/>
                </a:solidFill>
                <a:latin typeface="Arial" charset="0"/>
              </a:rPr>
              <a:t>Estrategias para búsqueda de empleo y </a:t>
            </a:r>
            <a:r>
              <a:rPr lang="es-ES_tradnl" altLang="es-MX" sz="1400" dirty="0" smtClean="0">
                <a:solidFill>
                  <a:srgbClr val="000000"/>
                </a:solidFill>
                <a:latin typeface="Arial" charset="0"/>
              </a:rPr>
              <a:t>colocación</a:t>
            </a:r>
          </a:p>
          <a:p>
            <a:r>
              <a:rPr lang="es-ES_tradnl" altLang="es-MX" sz="1400" dirty="0" smtClean="0">
                <a:solidFill>
                  <a:srgbClr val="000000"/>
                </a:solidFill>
                <a:latin typeface="Arial" charset="0"/>
              </a:rPr>
              <a:t>Seguimiento de Egresados</a:t>
            </a:r>
            <a:endParaRPr lang="es-ES_tradnl" altLang="es-MX" sz="1600" dirty="0">
              <a:solidFill>
                <a:srgbClr val="000000"/>
              </a:solidFill>
              <a:latin typeface="Arial" charset="0"/>
            </a:endParaRPr>
          </a:p>
        </p:txBody>
      </p:sp>
      <p:sp>
        <p:nvSpPr>
          <p:cNvPr id="34826" name="Rectangle 12"/>
          <p:cNvSpPr>
            <a:spLocks noChangeArrowheads="1"/>
          </p:cNvSpPr>
          <p:nvPr/>
        </p:nvSpPr>
        <p:spPr bwMode="auto">
          <a:xfrm>
            <a:off x="7859184" y="1922464"/>
            <a:ext cx="2263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s-ES_tradnl" altLang="es-MX" sz="1600" b="1">
                <a:solidFill>
                  <a:srgbClr val="FFFFFF"/>
                </a:solidFill>
                <a:latin typeface="Arial" charset="0"/>
              </a:rPr>
              <a:t>VOCACIONAL Y </a:t>
            </a:r>
            <a:endParaRPr lang="es-ES_tradnl" altLang="es-MX" sz="1600">
              <a:solidFill>
                <a:srgbClr val="FFFFFF"/>
              </a:solidFill>
              <a:latin typeface="Arial" charset="0"/>
            </a:endParaRPr>
          </a:p>
          <a:p>
            <a:pPr lvl="1"/>
            <a:r>
              <a:rPr lang="es-ES_tradnl" altLang="es-MX" sz="1600" b="1">
                <a:solidFill>
                  <a:srgbClr val="FFFFFF"/>
                </a:solidFill>
                <a:latin typeface="Arial" charset="0"/>
              </a:rPr>
              <a:t>PROFESIONAL</a:t>
            </a:r>
          </a:p>
        </p:txBody>
      </p:sp>
      <p:sp>
        <p:nvSpPr>
          <p:cNvPr id="34827" name="Rectangle 13"/>
          <p:cNvSpPr>
            <a:spLocks noChangeArrowheads="1"/>
          </p:cNvSpPr>
          <p:nvPr/>
        </p:nvSpPr>
        <p:spPr bwMode="auto">
          <a:xfrm>
            <a:off x="4144433" y="1982788"/>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s-ES_tradnl" altLang="es-MX" sz="1600" b="1">
                <a:solidFill>
                  <a:srgbClr val="FFFFFF"/>
                </a:solidFill>
                <a:latin typeface="Arial" charset="0"/>
              </a:rPr>
              <a:t>PERSONAL</a:t>
            </a:r>
          </a:p>
        </p:txBody>
      </p:sp>
      <p:sp>
        <p:nvSpPr>
          <p:cNvPr id="34828" name="Rectangle 14"/>
          <p:cNvSpPr>
            <a:spLocks noChangeArrowheads="1"/>
          </p:cNvSpPr>
          <p:nvPr/>
        </p:nvSpPr>
        <p:spPr bwMode="auto">
          <a:xfrm>
            <a:off x="825500" y="1355725"/>
            <a:ext cx="16466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s-ES_tradnl" altLang="es-MX" sz="1600" b="1">
                <a:solidFill>
                  <a:srgbClr val="FFFFFF"/>
                </a:solidFill>
                <a:latin typeface="Arial" charset="0"/>
              </a:rPr>
              <a:t>ESCOLAR</a:t>
            </a:r>
          </a:p>
        </p:txBody>
      </p:sp>
      <p:sp>
        <p:nvSpPr>
          <p:cNvPr id="34829" name="Oval 15"/>
          <p:cNvSpPr>
            <a:spLocks noChangeArrowheads="1"/>
          </p:cNvSpPr>
          <p:nvPr/>
        </p:nvSpPr>
        <p:spPr bwMode="auto">
          <a:xfrm>
            <a:off x="622301" y="2370139"/>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0" name="Oval 16"/>
          <p:cNvSpPr>
            <a:spLocks noChangeArrowheads="1"/>
          </p:cNvSpPr>
          <p:nvPr/>
        </p:nvSpPr>
        <p:spPr bwMode="auto">
          <a:xfrm>
            <a:off x="615951" y="2546351"/>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1" name="Oval 17"/>
          <p:cNvSpPr>
            <a:spLocks noChangeArrowheads="1"/>
          </p:cNvSpPr>
          <p:nvPr/>
        </p:nvSpPr>
        <p:spPr bwMode="auto">
          <a:xfrm>
            <a:off x="630767" y="2747964"/>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2" name="Oval 18"/>
          <p:cNvSpPr>
            <a:spLocks noChangeArrowheads="1"/>
          </p:cNvSpPr>
          <p:nvPr/>
        </p:nvSpPr>
        <p:spPr bwMode="auto">
          <a:xfrm>
            <a:off x="626534" y="3484564"/>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3" name="Oval 21"/>
          <p:cNvSpPr>
            <a:spLocks noChangeArrowheads="1"/>
          </p:cNvSpPr>
          <p:nvPr/>
        </p:nvSpPr>
        <p:spPr bwMode="auto">
          <a:xfrm>
            <a:off x="660401" y="4338638"/>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4" name="Oval 23"/>
          <p:cNvSpPr>
            <a:spLocks noChangeArrowheads="1"/>
          </p:cNvSpPr>
          <p:nvPr/>
        </p:nvSpPr>
        <p:spPr bwMode="auto">
          <a:xfrm>
            <a:off x="685801" y="4730195"/>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5" name="Oval 24"/>
          <p:cNvSpPr>
            <a:spLocks noChangeArrowheads="1"/>
          </p:cNvSpPr>
          <p:nvPr/>
        </p:nvSpPr>
        <p:spPr bwMode="auto">
          <a:xfrm>
            <a:off x="660401" y="4512352"/>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6" name="Oval 25"/>
          <p:cNvSpPr>
            <a:spLocks noChangeArrowheads="1"/>
          </p:cNvSpPr>
          <p:nvPr/>
        </p:nvSpPr>
        <p:spPr bwMode="auto">
          <a:xfrm>
            <a:off x="660401" y="3915241"/>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7" name="Oval 27"/>
          <p:cNvSpPr>
            <a:spLocks noChangeArrowheads="1"/>
          </p:cNvSpPr>
          <p:nvPr/>
        </p:nvSpPr>
        <p:spPr bwMode="auto">
          <a:xfrm>
            <a:off x="4470401" y="2857501"/>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8" name="Oval 28"/>
          <p:cNvSpPr>
            <a:spLocks noChangeArrowheads="1"/>
          </p:cNvSpPr>
          <p:nvPr/>
        </p:nvSpPr>
        <p:spPr bwMode="auto">
          <a:xfrm>
            <a:off x="4462407" y="3789342"/>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39" name="Oval 29"/>
          <p:cNvSpPr>
            <a:spLocks noChangeArrowheads="1"/>
          </p:cNvSpPr>
          <p:nvPr/>
        </p:nvSpPr>
        <p:spPr bwMode="auto">
          <a:xfrm>
            <a:off x="4503209" y="4233863"/>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0" name="Oval 30"/>
          <p:cNvSpPr>
            <a:spLocks noChangeArrowheads="1"/>
          </p:cNvSpPr>
          <p:nvPr/>
        </p:nvSpPr>
        <p:spPr bwMode="auto">
          <a:xfrm>
            <a:off x="4514850" y="4410877"/>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1" name="Oval 31"/>
          <p:cNvSpPr>
            <a:spLocks noChangeArrowheads="1"/>
          </p:cNvSpPr>
          <p:nvPr/>
        </p:nvSpPr>
        <p:spPr bwMode="auto">
          <a:xfrm>
            <a:off x="8229601" y="2809876"/>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2" name="Oval 32"/>
          <p:cNvSpPr>
            <a:spLocks noChangeArrowheads="1"/>
          </p:cNvSpPr>
          <p:nvPr/>
        </p:nvSpPr>
        <p:spPr bwMode="auto">
          <a:xfrm>
            <a:off x="8229601" y="3292590"/>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3" name="Oval 33"/>
          <p:cNvSpPr>
            <a:spLocks noChangeArrowheads="1"/>
          </p:cNvSpPr>
          <p:nvPr/>
        </p:nvSpPr>
        <p:spPr bwMode="auto">
          <a:xfrm>
            <a:off x="8255001" y="4181475"/>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4" name="Oval 34"/>
          <p:cNvSpPr>
            <a:spLocks noChangeArrowheads="1"/>
          </p:cNvSpPr>
          <p:nvPr/>
        </p:nvSpPr>
        <p:spPr bwMode="auto">
          <a:xfrm>
            <a:off x="8256071" y="4657342"/>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5" name="Oval 35"/>
          <p:cNvSpPr>
            <a:spLocks noChangeArrowheads="1"/>
          </p:cNvSpPr>
          <p:nvPr/>
        </p:nvSpPr>
        <p:spPr bwMode="auto">
          <a:xfrm>
            <a:off x="8256071" y="5022317"/>
            <a:ext cx="165100" cy="1047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6" name="Rectangle 39"/>
          <p:cNvSpPr>
            <a:spLocks noChangeArrowheads="1"/>
          </p:cNvSpPr>
          <p:nvPr/>
        </p:nvSpPr>
        <p:spPr bwMode="auto">
          <a:xfrm>
            <a:off x="2537884" y="5427663"/>
            <a:ext cx="40446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b="1">
                <a:solidFill>
                  <a:srgbClr val="005F26"/>
                </a:solidFill>
                <a:latin typeface="Arial" charset="0"/>
              </a:rPr>
              <a:t>ACCIONES PREVENTIVAS Y REEDUCATIVAS</a:t>
            </a:r>
            <a:endParaRPr lang="es-ES_tradnl" altLang="es-MX" b="1">
              <a:solidFill>
                <a:srgbClr val="005F26"/>
              </a:solidFill>
              <a:latin typeface="Arial" charset="0"/>
            </a:endParaRPr>
          </a:p>
        </p:txBody>
      </p:sp>
      <p:sp>
        <p:nvSpPr>
          <p:cNvPr id="34847" name="AutoShape 40"/>
          <p:cNvSpPr>
            <a:spLocks noChangeArrowheads="1"/>
          </p:cNvSpPr>
          <p:nvPr/>
        </p:nvSpPr>
        <p:spPr bwMode="auto">
          <a:xfrm>
            <a:off x="2537884" y="5986500"/>
            <a:ext cx="7059083" cy="500062"/>
          </a:xfrm>
          <a:prstGeom prst="roundRect">
            <a:avLst>
              <a:gd name="adj" fmla="val 16667"/>
            </a:avLst>
          </a:prstGeom>
          <a:solidFill>
            <a:srgbClr val="33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
        <p:nvSpPr>
          <p:cNvPr id="34848" name="Rectangle 41"/>
          <p:cNvSpPr>
            <a:spLocks noChangeArrowheads="1"/>
          </p:cNvSpPr>
          <p:nvPr/>
        </p:nvSpPr>
        <p:spPr bwMode="auto">
          <a:xfrm>
            <a:off x="4391105" y="5984341"/>
            <a:ext cx="31833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ES_tradnl" altLang="es-MX" sz="1400" b="1" dirty="0">
                <a:solidFill>
                  <a:schemeClr val="bg1"/>
                </a:solidFill>
                <a:latin typeface="Arial" charset="0"/>
              </a:rPr>
              <a:t>ESTRATEGIAS DE INTERVENCIÓN </a:t>
            </a:r>
          </a:p>
          <a:p>
            <a:pPr algn="ctr"/>
            <a:r>
              <a:rPr lang="es-ES_tradnl" altLang="es-MX" sz="1400" b="1" dirty="0">
                <a:solidFill>
                  <a:schemeClr val="bg1"/>
                </a:solidFill>
                <a:latin typeface="Arial" charset="0"/>
              </a:rPr>
              <a:t>INDIVIDUAL, GRUPAL Y MASIVA</a:t>
            </a:r>
            <a:endParaRPr lang="es-ES_tradnl" altLang="es-MX" b="1" dirty="0">
              <a:solidFill>
                <a:schemeClr val="bg1"/>
              </a:solidFill>
              <a:latin typeface="Arial" charset="0"/>
            </a:endParaRPr>
          </a:p>
        </p:txBody>
      </p:sp>
      <p:sp>
        <p:nvSpPr>
          <p:cNvPr id="34849" name="Line 42"/>
          <p:cNvSpPr>
            <a:spLocks noChangeShapeType="1"/>
          </p:cNvSpPr>
          <p:nvPr/>
        </p:nvSpPr>
        <p:spPr bwMode="auto">
          <a:xfrm>
            <a:off x="836231" y="5533794"/>
            <a:ext cx="4984750" cy="470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4850" name="Line 43"/>
          <p:cNvSpPr>
            <a:spLocks noChangeShapeType="1"/>
          </p:cNvSpPr>
          <p:nvPr/>
        </p:nvSpPr>
        <p:spPr bwMode="auto">
          <a:xfrm flipV="1">
            <a:off x="5838926" y="5529957"/>
            <a:ext cx="5885312" cy="4543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34851" name="Picture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267" y="4605748"/>
            <a:ext cx="162984"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1" y="3488467"/>
            <a:ext cx="1651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675" y="5478364"/>
            <a:ext cx="16510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95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5"/>
          <p:cNvGrpSpPr>
            <a:grpSpLocks/>
          </p:cNvGrpSpPr>
          <p:nvPr/>
        </p:nvGrpSpPr>
        <p:grpSpPr bwMode="auto">
          <a:xfrm>
            <a:off x="-127000" y="1614488"/>
            <a:ext cx="12115800" cy="5108575"/>
            <a:chOff x="0" y="1005"/>
            <a:chExt cx="5724" cy="3218"/>
          </a:xfrm>
        </p:grpSpPr>
        <p:sp>
          <p:nvSpPr>
            <p:cNvPr id="35853" name="Rectangle 2"/>
            <p:cNvSpPr>
              <a:spLocks noChangeArrowheads="1"/>
            </p:cNvSpPr>
            <p:nvPr/>
          </p:nvSpPr>
          <p:spPr bwMode="auto">
            <a:xfrm>
              <a:off x="0" y="1005"/>
              <a:ext cx="2040"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Aft>
                  <a:spcPts val="600"/>
                </a:spcAft>
              </a:pPr>
              <a:r>
                <a:rPr lang="es-ES_tradnl" altLang="es-MX" sz="1200" b="1" dirty="0">
                  <a:solidFill>
                    <a:srgbClr val="005F26"/>
                  </a:solidFill>
                  <a:latin typeface="Arial" charset="0"/>
                </a:rPr>
                <a:t>ESCOLAR</a:t>
              </a:r>
              <a:endParaRPr lang="es-ES_tradnl" altLang="es-MX" sz="1200" dirty="0">
                <a:latin typeface="Arial" charset="0"/>
              </a:endParaRPr>
            </a:p>
            <a:p>
              <a:pPr lvl="1">
                <a:spcAft>
                  <a:spcPts val="600"/>
                </a:spcAft>
              </a:pPr>
              <a:r>
                <a:rPr lang="es-ES_tradnl" altLang="es-MX" sz="1200" dirty="0">
                  <a:latin typeface="Symbol" pitchFamily="18" charset="2"/>
                </a:rPr>
                <a:t>· </a:t>
              </a:r>
              <a:r>
                <a:rPr lang="es-ES_tradnl" altLang="es-MX" sz="1200" dirty="0">
                  <a:latin typeface="Arial" charset="0"/>
                </a:rPr>
                <a:t>Adaptación al entorno</a:t>
              </a:r>
            </a:p>
            <a:p>
              <a:pPr marL="628650" lvl="1" indent="-171450">
                <a:spcAft>
                  <a:spcPts val="600"/>
                </a:spcAft>
                <a:buFont typeface="Symbol" pitchFamily="18" charset="2"/>
                <a:buChar char="·"/>
              </a:pPr>
              <a:r>
                <a:rPr lang="es-ES_tradnl" altLang="es-MX" sz="1200" dirty="0" smtClean="0">
                  <a:latin typeface="Arial" charset="0"/>
                </a:rPr>
                <a:t>Calidad </a:t>
              </a:r>
              <a:r>
                <a:rPr lang="es-ES_tradnl" altLang="es-MX" sz="1200" dirty="0">
                  <a:latin typeface="Arial" charset="0"/>
                </a:rPr>
                <a:t>de la permanencia y </a:t>
              </a:r>
              <a:endParaRPr lang="es-ES_tradnl" altLang="es-MX" sz="1200" dirty="0" smtClean="0">
                <a:latin typeface="Arial" charset="0"/>
              </a:endParaRPr>
            </a:p>
            <a:p>
              <a:pPr lvl="1">
                <a:spcAft>
                  <a:spcPts val="600"/>
                </a:spcAft>
              </a:pPr>
              <a:r>
                <a:rPr lang="es-ES_tradnl" altLang="es-MX" sz="1200" dirty="0" smtClean="0">
                  <a:latin typeface="Arial" charset="0"/>
                </a:rPr>
                <a:t>desempeño </a:t>
              </a:r>
              <a:r>
                <a:rPr lang="es-ES_tradnl" altLang="es-MX" sz="1200" dirty="0">
                  <a:latin typeface="Arial" charset="0"/>
                </a:rPr>
                <a:t>académico</a:t>
              </a:r>
            </a:p>
            <a:p>
              <a:pPr lvl="1">
                <a:spcAft>
                  <a:spcPts val="600"/>
                </a:spcAft>
              </a:pPr>
              <a:r>
                <a:rPr lang="es-ES_tradnl" altLang="es-MX" sz="1200" dirty="0">
                  <a:latin typeface="Symbol" pitchFamily="18" charset="2"/>
                </a:rPr>
                <a:t>·  </a:t>
              </a:r>
              <a:r>
                <a:rPr lang="es-ES_tradnl" altLang="es-MX" sz="1200" dirty="0">
                  <a:latin typeface="Arial" charset="0"/>
                </a:rPr>
                <a:t>Toma de decisiones escolares	</a:t>
              </a:r>
              <a:endParaRPr lang="es-ES_tradnl" altLang="es-MX" sz="1200" dirty="0">
                <a:solidFill>
                  <a:srgbClr val="005F26"/>
                </a:solidFill>
                <a:latin typeface="Arial" charset="0"/>
              </a:endParaRPr>
            </a:p>
            <a:p>
              <a:pPr lvl="1">
                <a:spcAft>
                  <a:spcPts val="600"/>
                </a:spcAft>
              </a:pPr>
              <a:endParaRPr lang="es-ES_tradnl" altLang="es-MX" sz="800" b="1" dirty="0">
                <a:solidFill>
                  <a:srgbClr val="005F26"/>
                </a:solidFill>
                <a:latin typeface="Arial" charset="0"/>
              </a:endParaRPr>
            </a:p>
            <a:p>
              <a:pPr lvl="1">
                <a:spcAft>
                  <a:spcPts val="600"/>
                </a:spcAft>
              </a:pPr>
              <a:endParaRPr lang="es-ES_tradnl" altLang="es-MX" sz="1200" b="1" dirty="0">
                <a:solidFill>
                  <a:srgbClr val="005F26"/>
                </a:solidFill>
                <a:latin typeface="Arial" charset="0"/>
              </a:endParaRPr>
            </a:p>
            <a:p>
              <a:pPr lvl="1">
                <a:spcAft>
                  <a:spcPts val="600"/>
                </a:spcAft>
              </a:pPr>
              <a:r>
                <a:rPr lang="es-ES_tradnl" altLang="es-MX" sz="1200" b="1" dirty="0">
                  <a:solidFill>
                    <a:srgbClr val="005F26"/>
                  </a:solidFill>
                  <a:latin typeface="Arial" charset="0"/>
                </a:rPr>
                <a:t>PERSONAL</a:t>
              </a:r>
              <a:endParaRPr lang="es-ES_tradnl" altLang="es-MX" sz="1200" dirty="0">
                <a:latin typeface="Arial" charset="0"/>
              </a:endParaRPr>
            </a:p>
            <a:p>
              <a:pPr lvl="1">
                <a:spcAft>
                  <a:spcPts val="600"/>
                </a:spcAft>
              </a:pPr>
              <a:r>
                <a:rPr lang="es-ES_tradnl" altLang="es-MX" sz="1200" dirty="0">
                  <a:latin typeface="Symbol" pitchFamily="18" charset="2"/>
                </a:rPr>
                <a:t>·  </a:t>
              </a:r>
              <a:r>
                <a:rPr lang="es-ES_tradnl" altLang="es-MX" sz="1200" dirty="0">
                  <a:latin typeface="Arial" charset="0"/>
                </a:rPr>
                <a:t>Adaptación al entorno</a:t>
              </a:r>
            </a:p>
            <a:p>
              <a:pPr lvl="1">
                <a:spcAft>
                  <a:spcPts val="600"/>
                </a:spcAft>
              </a:pPr>
              <a:r>
                <a:rPr lang="es-ES_tradnl" altLang="es-MX" sz="1200" dirty="0">
                  <a:latin typeface="Symbol" pitchFamily="18" charset="2"/>
                </a:rPr>
                <a:t>· </a:t>
              </a:r>
              <a:r>
                <a:rPr lang="es-ES_tradnl" altLang="es-MX" sz="1200" dirty="0">
                  <a:latin typeface="Arial" charset="0"/>
                </a:rPr>
                <a:t> Calidad de la permanencia y desempeño académico	</a:t>
              </a:r>
            </a:p>
            <a:p>
              <a:endParaRPr lang="es-ES_tradnl" altLang="es-MX" sz="1200" dirty="0">
                <a:latin typeface="Arial" charset="0"/>
              </a:endParaRPr>
            </a:p>
            <a:p>
              <a:pPr lvl="1">
                <a:spcAft>
                  <a:spcPts val="600"/>
                </a:spcAft>
              </a:pPr>
              <a:endParaRPr lang="es-ES_tradnl" altLang="es-MX" sz="800" b="1" dirty="0">
                <a:solidFill>
                  <a:srgbClr val="005F26"/>
                </a:solidFill>
                <a:latin typeface="Arial" charset="0"/>
              </a:endParaRPr>
            </a:p>
            <a:p>
              <a:pPr lvl="1">
                <a:spcAft>
                  <a:spcPts val="600"/>
                </a:spcAft>
              </a:pPr>
              <a:r>
                <a:rPr lang="es-ES_tradnl" altLang="es-MX" sz="1200" b="1" dirty="0">
                  <a:solidFill>
                    <a:srgbClr val="005F26"/>
                  </a:solidFill>
                  <a:latin typeface="Arial" charset="0"/>
                </a:rPr>
                <a:t>VOCACIONAL Y PROFESIONAL</a:t>
              </a:r>
              <a:endParaRPr lang="es-ES_tradnl" altLang="es-MX" sz="1200" dirty="0">
                <a:latin typeface="Arial" charset="0"/>
              </a:endParaRPr>
            </a:p>
            <a:p>
              <a:pPr marL="628650" lvl="1" indent="-171450">
                <a:spcAft>
                  <a:spcPts val="600"/>
                </a:spcAft>
                <a:buFont typeface="Symbol" pitchFamily="18" charset="2"/>
                <a:buChar char="·"/>
              </a:pPr>
              <a:r>
                <a:rPr lang="es-ES_tradnl" altLang="es-MX" sz="1200" dirty="0" smtClean="0">
                  <a:latin typeface="Arial" charset="0"/>
                </a:rPr>
                <a:t>Calidad </a:t>
              </a:r>
              <a:r>
                <a:rPr lang="es-ES_tradnl" altLang="es-MX" sz="1200" dirty="0">
                  <a:latin typeface="Arial" charset="0"/>
                </a:rPr>
                <a:t>de la permanencia y </a:t>
              </a:r>
              <a:endParaRPr lang="es-ES_tradnl" altLang="es-MX" sz="1200" dirty="0" smtClean="0">
                <a:latin typeface="Arial" charset="0"/>
              </a:endParaRPr>
            </a:p>
            <a:p>
              <a:pPr lvl="1">
                <a:spcAft>
                  <a:spcPts val="600"/>
                </a:spcAft>
              </a:pPr>
              <a:r>
                <a:rPr lang="es-ES_tradnl" altLang="es-MX" sz="1200" dirty="0" smtClean="0">
                  <a:latin typeface="Arial" charset="0"/>
                </a:rPr>
                <a:t>desempeño </a:t>
              </a:r>
              <a:r>
                <a:rPr lang="es-ES_tradnl" altLang="es-MX" sz="1200" dirty="0">
                  <a:latin typeface="Arial" charset="0"/>
                </a:rPr>
                <a:t>académico</a:t>
              </a:r>
            </a:p>
            <a:p>
              <a:pPr lvl="1">
                <a:spcAft>
                  <a:spcPts val="600"/>
                </a:spcAft>
              </a:pPr>
              <a:r>
                <a:rPr lang="es-ES_tradnl" altLang="es-MX" sz="1200" dirty="0">
                  <a:latin typeface="Symbol" pitchFamily="18" charset="2"/>
                </a:rPr>
                <a:t>· </a:t>
              </a:r>
              <a:r>
                <a:rPr lang="es-ES_tradnl" altLang="es-MX" sz="1200" dirty="0">
                  <a:latin typeface="Arial" charset="0"/>
                </a:rPr>
                <a:t>Toma de decisiones para elección de carrera, estudios de posgrado</a:t>
              </a:r>
            </a:p>
            <a:p>
              <a:pPr lvl="1">
                <a:spcAft>
                  <a:spcPts val="600"/>
                </a:spcAft>
              </a:pPr>
              <a:r>
                <a:rPr lang="es-ES_tradnl" altLang="es-MX" sz="1200" dirty="0">
                  <a:latin typeface="Symbol" pitchFamily="18" charset="2"/>
                </a:rPr>
                <a:t>· </a:t>
              </a:r>
              <a:r>
                <a:rPr lang="es-ES_tradnl" altLang="es-MX" sz="1200" dirty="0">
                  <a:latin typeface="Arial" charset="0"/>
                </a:rPr>
                <a:t>Vinculación con la sociedad e incorporación al mercado laboral</a:t>
              </a:r>
              <a:endParaRPr lang="es-ES_tradnl" altLang="es-MX" sz="1200" b="1" dirty="0">
                <a:latin typeface="Arial" charset="0"/>
              </a:endParaRPr>
            </a:p>
            <a:p>
              <a:pPr lvl="1">
                <a:spcAft>
                  <a:spcPts val="600"/>
                </a:spcAft>
              </a:pPr>
              <a:r>
                <a:rPr lang="es-ES_tradnl" altLang="es-MX" sz="1400" b="1" dirty="0">
                  <a:latin typeface="Arial" charset="0"/>
                </a:rPr>
                <a:t>	</a:t>
              </a:r>
            </a:p>
          </p:txBody>
        </p:sp>
        <p:sp>
          <p:nvSpPr>
            <p:cNvPr id="35854" name="Rectangle 3"/>
            <p:cNvSpPr>
              <a:spLocks noChangeArrowheads="1"/>
            </p:cNvSpPr>
            <p:nvPr/>
          </p:nvSpPr>
          <p:spPr bwMode="auto">
            <a:xfrm>
              <a:off x="1621" y="1005"/>
              <a:ext cx="2208" cy="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s-ES_tradnl" altLang="es-MX" sz="1200" dirty="0">
                  <a:latin typeface="Arial" charset="0"/>
                </a:rPr>
                <a:t>Falta de adaptación e integración al entorno escolar, problemas de aprendizaje, situación económica desfavorable que determinan:</a:t>
              </a:r>
            </a:p>
            <a:p>
              <a:pPr lvl="1"/>
              <a:r>
                <a:rPr lang="es-ES_tradnl" altLang="es-MX" sz="1200" dirty="0">
                  <a:latin typeface="Symbol" pitchFamily="18" charset="2"/>
                </a:rPr>
                <a:t>· </a:t>
              </a:r>
              <a:r>
                <a:rPr lang="es-ES_tradnl" altLang="es-MX" sz="1200" dirty="0">
                  <a:latin typeface="Arial" charset="0"/>
                </a:rPr>
                <a:t>Bajo rendimiento escolar  </a:t>
              </a:r>
            </a:p>
            <a:p>
              <a:pPr lvl="1"/>
              <a:r>
                <a:rPr lang="es-ES_tradnl" altLang="es-MX" sz="1200" dirty="0">
                  <a:latin typeface="Symbol" pitchFamily="18" charset="2"/>
                </a:rPr>
                <a:t>· </a:t>
              </a:r>
              <a:r>
                <a:rPr lang="es-ES_tradnl" altLang="es-MX" sz="1200" dirty="0">
                  <a:latin typeface="Arial" charset="0"/>
                </a:rPr>
                <a:t>Deserción  </a:t>
              </a:r>
            </a:p>
            <a:p>
              <a:pPr lvl="1"/>
              <a:r>
                <a:rPr lang="es-ES_tradnl" altLang="es-MX" sz="1200" dirty="0">
                  <a:latin typeface="Symbol" pitchFamily="18" charset="2"/>
                </a:rPr>
                <a:t>· </a:t>
              </a:r>
              <a:r>
                <a:rPr lang="es-ES_tradnl" altLang="es-MX" sz="1200" dirty="0">
                  <a:latin typeface="Arial" charset="0"/>
                </a:rPr>
                <a:t>Abandono	</a:t>
              </a:r>
            </a:p>
            <a:p>
              <a:endParaRPr lang="es-ES_tradnl" altLang="es-MX" sz="1200" dirty="0">
                <a:latin typeface="Arial" charset="0"/>
              </a:endParaRPr>
            </a:p>
            <a:p>
              <a:pPr lvl="1"/>
              <a:endParaRPr lang="es-ES_tradnl" altLang="es-MX" sz="800" dirty="0">
                <a:latin typeface="Arial" charset="0"/>
              </a:endParaRPr>
            </a:p>
            <a:p>
              <a:pPr lvl="1"/>
              <a:r>
                <a:rPr lang="es-ES_tradnl" altLang="es-MX" sz="1200" dirty="0">
                  <a:latin typeface="Arial" charset="0"/>
                </a:rPr>
                <a:t>Inestabilidad emocional, falta de conocimiento de sí mismo, baja autoestima, riesgos del joven que determinan:</a:t>
              </a:r>
            </a:p>
            <a:p>
              <a:pPr lvl="1"/>
              <a:r>
                <a:rPr lang="es-ES_tradnl" altLang="es-MX" sz="1200" dirty="0">
                  <a:latin typeface="Symbol" pitchFamily="18" charset="2"/>
                </a:rPr>
                <a:t>·  </a:t>
              </a:r>
              <a:r>
                <a:rPr lang="es-ES_tradnl" altLang="es-MX" sz="1200" dirty="0">
                  <a:latin typeface="Arial" charset="0"/>
                </a:rPr>
                <a:t>Desadaptación psicosocial</a:t>
              </a:r>
              <a:endParaRPr lang="es-ES_tradnl" altLang="es-MX" sz="1200" dirty="0">
                <a:latin typeface="Symbol" pitchFamily="18" charset="2"/>
              </a:endParaRPr>
            </a:p>
            <a:p>
              <a:pPr lvl="1"/>
              <a:r>
                <a:rPr lang="es-ES_tradnl" altLang="es-MX" sz="1200" dirty="0">
                  <a:latin typeface="Symbol" pitchFamily="18" charset="2"/>
                </a:rPr>
                <a:t>·  </a:t>
              </a:r>
              <a:r>
                <a:rPr lang="es-ES_tradnl" altLang="es-MX" sz="1200" dirty="0">
                  <a:latin typeface="Arial" charset="0"/>
                </a:rPr>
                <a:t>Abandono</a:t>
              </a:r>
            </a:p>
            <a:p>
              <a:pPr lvl="1"/>
              <a:r>
                <a:rPr lang="es-ES_tradnl" altLang="es-MX" sz="1200" dirty="0">
                  <a:latin typeface="Symbol" pitchFamily="18" charset="2"/>
                </a:rPr>
                <a:t>·  </a:t>
              </a:r>
              <a:r>
                <a:rPr lang="es-ES_tradnl" altLang="es-MX" sz="1200" dirty="0">
                  <a:latin typeface="Arial" charset="0"/>
                </a:rPr>
                <a:t>Deserción</a:t>
              </a:r>
            </a:p>
            <a:p>
              <a:pPr lvl="1"/>
              <a:r>
                <a:rPr lang="es-ES_tradnl" altLang="es-MX" sz="1200" dirty="0">
                  <a:latin typeface="Symbol" pitchFamily="18" charset="2"/>
                </a:rPr>
                <a:t>·  </a:t>
              </a:r>
              <a:r>
                <a:rPr lang="es-ES_tradnl" altLang="es-MX" sz="1200" dirty="0">
                  <a:latin typeface="Arial" charset="0"/>
                </a:rPr>
                <a:t>Bajo rendimiento escolar.	</a:t>
              </a:r>
            </a:p>
            <a:p>
              <a:pPr lvl="1"/>
              <a:endParaRPr lang="es-ES_tradnl" altLang="es-MX" sz="800" dirty="0">
                <a:latin typeface="Arial" charset="0"/>
              </a:endParaRPr>
            </a:p>
            <a:p>
              <a:pPr lvl="1"/>
              <a:r>
                <a:rPr lang="es-ES_tradnl" altLang="es-MX" sz="1200" dirty="0">
                  <a:latin typeface="Symbol" pitchFamily="18" charset="2"/>
                </a:rPr>
                <a:t>· </a:t>
              </a:r>
              <a:r>
                <a:rPr lang="es-ES_tradnl" altLang="es-MX" sz="1200" dirty="0" smtClean="0">
                  <a:latin typeface="Arial" charset="0"/>
                </a:rPr>
                <a:t>Información </a:t>
              </a:r>
              <a:r>
                <a:rPr lang="es-ES_tradnl" altLang="es-MX" sz="1200" dirty="0">
                  <a:latin typeface="Arial" charset="0"/>
                </a:rPr>
                <a:t>deficiente sobre opciones de educación,   aptitudes e intereses, competencias personales y  requeridas por el mercado laboral que determinan:</a:t>
              </a:r>
            </a:p>
            <a:p>
              <a:pPr lvl="1"/>
              <a:r>
                <a:rPr lang="es-ES_tradnl" altLang="es-MX" sz="1200" dirty="0">
                  <a:latin typeface="Symbol" pitchFamily="18" charset="2"/>
                </a:rPr>
                <a:t>·  </a:t>
              </a:r>
              <a:r>
                <a:rPr lang="es-ES_tradnl" altLang="es-MX" sz="1200" dirty="0">
                  <a:latin typeface="Arial" charset="0"/>
                </a:rPr>
                <a:t>Elección inadecuada</a:t>
              </a:r>
            </a:p>
            <a:p>
              <a:pPr lvl="1"/>
              <a:r>
                <a:rPr lang="es-ES_tradnl" altLang="es-MX" sz="1200" dirty="0">
                  <a:latin typeface="Symbol" pitchFamily="18" charset="2"/>
                </a:rPr>
                <a:t>·  </a:t>
              </a:r>
              <a:r>
                <a:rPr lang="es-ES_tradnl" altLang="es-MX" sz="1200" dirty="0">
                  <a:latin typeface="Arial" charset="0"/>
                </a:rPr>
                <a:t>Bajo rendimiento escolar</a:t>
              </a:r>
            </a:p>
            <a:p>
              <a:pPr lvl="1"/>
              <a:r>
                <a:rPr lang="es-ES_tradnl" altLang="es-MX" sz="1200" dirty="0">
                  <a:latin typeface="Symbol" pitchFamily="18" charset="2"/>
                </a:rPr>
                <a:t>·  </a:t>
              </a:r>
              <a:r>
                <a:rPr lang="es-ES_tradnl" altLang="es-MX" sz="1200" dirty="0">
                  <a:latin typeface="Arial" charset="0"/>
                </a:rPr>
                <a:t>Cambio de carrera </a:t>
              </a:r>
            </a:p>
            <a:p>
              <a:pPr lvl="1"/>
              <a:r>
                <a:rPr lang="es-ES_tradnl" altLang="es-MX" sz="1200" dirty="0">
                  <a:latin typeface="Symbol" pitchFamily="18" charset="2"/>
                </a:rPr>
                <a:t>·  </a:t>
              </a:r>
              <a:r>
                <a:rPr lang="es-ES_tradnl" altLang="es-MX" sz="1200" dirty="0">
                  <a:latin typeface="Arial" charset="0"/>
                </a:rPr>
                <a:t>Deserción</a:t>
              </a:r>
            </a:p>
            <a:p>
              <a:pPr lvl="1"/>
              <a:r>
                <a:rPr lang="es-ES_tradnl" altLang="es-MX" sz="1200" dirty="0">
                  <a:latin typeface="Symbol" pitchFamily="18" charset="2"/>
                </a:rPr>
                <a:t>·  </a:t>
              </a:r>
              <a:r>
                <a:rPr lang="es-ES_tradnl" altLang="es-MX" sz="1200" dirty="0">
                  <a:latin typeface="Arial" charset="0"/>
                </a:rPr>
                <a:t>Abandono</a:t>
              </a:r>
            </a:p>
            <a:p>
              <a:pPr lvl="1"/>
              <a:r>
                <a:rPr lang="es-ES_tradnl" altLang="es-MX" sz="1200" dirty="0">
                  <a:latin typeface="Symbol" pitchFamily="18" charset="2"/>
                </a:rPr>
                <a:t>·  </a:t>
              </a:r>
              <a:r>
                <a:rPr lang="es-ES_tradnl" altLang="es-MX" sz="1200" dirty="0">
                  <a:latin typeface="Arial" charset="0"/>
                </a:rPr>
                <a:t>Dificultad para incorporarse al mercado laboral</a:t>
              </a:r>
            </a:p>
            <a:p>
              <a:r>
                <a:rPr lang="es-ES_tradnl" altLang="es-MX" dirty="0">
                  <a:latin typeface="Arial" charset="0"/>
                </a:rPr>
                <a:t>	</a:t>
              </a:r>
            </a:p>
          </p:txBody>
        </p:sp>
        <p:sp>
          <p:nvSpPr>
            <p:cNvPr id="35855" name="Rectangle 4"/>
            <p:cNvSpPr>
              <a:spLocks noChangeArrowheads="1"/>
            </p:cNvSpPr>
            <p:nvPr/>
          </p:nvSpPr>
          <p:spPr bwMode="auto">
            <a:xfrm>
              <a:off x="3554" y="1005"/>
              <a:ext cx="2170" cy="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s-ES_tradnl" altLang="es-MX" sz="1200" dirty="0">
                  <a:latin typeface="Symbol" pitchFamily="18" charset="2"/>
                </a:rPr>
                <a:t>·  </a:t>
              </a:r>
              <a:r>
                <a:rPr lang="es-ES_tradnl" altLang="es-MX" sz="1200" dirty="0">
                  <a:latin typeface="Arial" charset="0"/>
                </a:rPr>
                <a:t>Estrategias integradoras</a:t>
              </a:r>
              <a:endParaRPr lang="es-ES_tradnl" altLang="es-MX" sz="1200" dirty="0">
                <a:latin typeface="Symbol" pitchFamily="18" charset="2"/>
              </a:endParaRPr>
            </a:p>
            <a:p>
              <a:pPr lvl="1"/>
              <a:r>
                <a:rPr lang="es-ES_tradnl" altLang="es-MX" sz="1200" dirty="0">
                  <a:latin typeface="Symbol" pitchFamily="18" charset="2"/>
                </a:rPr>
                <a:t>· </a:t>
              </a:r>
              <a:r>
                <a:rPr lang="es-ES_tradnl" altLang="es-MX" sz="1200" dirty="0">
                  <a:latin typeface="Arial" charset="0"/>
                </a:rPr>
                <a:t>Información Educativa (escolar, 	</a:t>
              </a:r>
              <a:r>
                <a:rPr lang="es-ES_tradnl" altLang="es-MX" sz="1200" dirty="0" smtClean="0">
                  <a:latin typeface="Arial" charset="0"/>
                </a:rPr>
                <a:t>cultural</a:t>
              </a:r>
              <a:r>
                <a:rPr lang="es-ES_tradnl" altLang="es-MX" sz="1200" dirty="0">
                  <a:latin typeface="Arial" charset="0"/>
                </a:rPr>
                <a:t>, deportiva y recreativa)</a:t>
              </a:r>
            </a:p>
            <a:p>
              <a:pPr lvl="1"/>
              <a:r>
                <a:rPr lang="es-ES_tradnl" altLang="es-MX" sz="1200" dirty="0">
                  <a:latin typeface="Symbol" pitchFamily="18" charset="2"/>
                </a:rPr>
                <a:t>·  </a:t>
              </a:r>
              <a:r>
                <a:rPr lang="es-ES_tradnl" altLang="es-MX" sz="1200" dirty="0">
                  <a:latin typeface="Arial" charset="0"/>
                </a:rPr>
                <a:t>Estrategias de aprendizaje</a:t>
              </a:r>
            </a:p>
            <a:p>
              <a:pPr lvl="1"/>
              <a:r>
                <a:rPr lang="es-ES_tradnl" altLang="es-MX" sz="1200" dirty="0">
                  <a:latin typeface="Symbol" pitchFamily="18" charset="2"/>
                </a:rPr>
                <a:t>· </a:t>
              </a:r>
              <a:r>
                <a:rPr lang="es-ES_tradnl" altLang="es-MX" sz="1200" dirty="0">
                  <a:latin typeface="Arial" charset="0"/>
                </a:rPr>
                <a:t>Tutorías académicas</a:t>
              </a:r>
            </a:p>
            <a:p>
              <a:pPr lvl="1"/>
              <a:r>
                <a:rPr lang="es-ES_tradnl" altLang="es-MX" sz="1200" dirty="0">
                  <a:latin typeface="Symbol" pitchFamily="18" charset="2"/>
                </a:rPr>
                <a:t>·  </a:t>
              </a:r>
              <a:r>
                <a:rPr lang="es-ES_tradnl" altLang="es-MX" sz="1200" dirty="0">
                  <a:latin typeface="Arial" charset="0"/>
                </a:rPr>
                <a:t>Reconocimiento al Buen Desempeño</a:t>
              </a:r>
            </a:p>
            <a:p>
              <a:pPr lvl="1"/>
              <a:r>
                <a:rPr lang="es-ES_tradnl" altLang="es-MX" sz="1200" dirty="0">
                  <a:latin typeface="Symbol" pitchFamily="18" charset="2"/>
                </a:rPr>
                <a:t>·  </a:t>
              </a:r>
              <a:r>
                <a:rPr lang="es-ES_tradnl" altLang="es-MX" sz="1200" dirty="0">
                  <a:latin typeface="Arial" charset="0"/>
                </a:rPr>
                <a:t>Apoyos Económicos</a:t>
              </a:r>
            </a:p>
            <a:p>
              <a:pPr lvl="1"/>
              <a:r>
                <a:rPr lang="es-ES_tradnl" altLang="es-MX" sz="1200" dirty="0">
                  <a:latin typeface="Symbol" pitchFamily="18" charset="2"/>
                </a:rPr>
                <a:t>·   </a:t>
              </a:r>
              <a:r>
                <a:rPr lang="es-ES_tradnl" altLang="es-MX" sz="1200" dirty="0">
                  <a:latin typeface="Arial" charset="0"/>
                </a:rPr>
                <a:t>Formación complementaria	</a:t>
              </a:r>
              <a:endParaRPr lang="es-ES_tradnl" altLang="es-MX" sz="1200" dirty="0">
                <a:latin typeface="Symbol" pitchFamily="18" charset="2"/>
              </a:endParaRPr>
            </a:p>
            <a:p>
              <a:pPr lvl="1"/>
              <a:endParaRPr lang="es-ES_tradnl" altLang="es-MX" sz="800" dirty="0">
                <a:latin typeface="Symbol" pitchFamily="18" charset="2"/>
              </a:endParaRPr>
            </a:p>
            <a:p>
              <a:pPr lvl="1"/>
              <a:r>
                <a:rPr lang="es-ES_tradnl" altLang="es-MX" sz="1200" dirty="0">
                  <a:latin typeface="Symbol" pitchFamily="18" charset="2"/>
                </a:rPr>
                <a:t>·</a:t>
              </a:r>
              <a:r>
                <a:rPr lang="es-ES_tradnl" altLang="es-MX" sz="1200" dirty="0">
                  <a:latin typeface="Arial" charset="0"/>
                </a:rPr>
                <a:t>  Información (autocuidado de la salud)</a:t>
              </a:r>
            </a:p>
            <a:p>
              <a:pPr lvl="1"/>
              <a:r>
                <a:rPr lang="es-ES_tradnl" altLang="es-MX" sz="1200" dirty="0">
                  <a:latin typeface="Symbol" pitchFamily="18" charset="2"/>
                </a:rPr>
                <a:t>·  </a:t>
              </a:r>
              <a:r>
                <a:rPr lang="es-ES_tradnl" altLang="es-MX" sz="1200" dirty="0">
                  <a:latin typeface="Arial" charset="0"/>
                </a:rPr>
                <a:t>Asesoría psicológica</a:t>
              </a:r>
            </a:p>
            <a:p>
              <a:pPr lvl="1"/>
              <a:r>
                <a:rPr lang="es-ES_tradnl" altLang="es-MX" sz="1200" dirty="0">
                  <a:latin typeface="Symbol" pitchFamily="18" charset="2"/>
                </a:rPr>
                <a:t>·  </a:t>
              </a:r>
              <a:r>
                <a:rPr lang="es-ES_tradnl" altLang="es-MX" sz="1200" dirty="0">
                  <a:latin typeface="Arial" charset="0"/>
                </a:rPr>
                <a:t>Autoconocimiento</a:t>
              </a:r>
            </a:p>
            <a:p>
              <a:pPr lvl="1"/>
              <a:r>
                <a:rPr lang="es-ES_tradnl" altLang="es-MX" sz="1200" dirty="0">
                  <a:latin typeface="Symbol" pitchFamily="18" charset="2"/>
                </a:rPr>
                <a:t>·  </a:t>
              </a:r>
              <a:r>
                <a:rPr lang="es-ES_tradnl" altLang="es-MX" sz="1200" dirty="0">
                  <a:latin typeface="Arial" charset="0"/>
                </a:rPr>
                <a:t>Manejo de autoestima</a:t>
              </a:r>
            </a:p>
            <a:p>
              <a:pPr lvl="1"/>
              <a:r>
                <a:rPr lang="es-ES_tradnl" altLang="es-MX" sz="1200" dirty="0">
                  <a:latin typeface="Symbol" pitchFamily="18" charset="2"/>
                </a:rPr>
                <a:t>·  </a:t>
              </a:r>
              <a:r>
                <a:rPr lang="es-ES_tradnl" altLang="es-MX" sz="1200" dirty="0">
                  <a:latin typeface="Arial" charset="0"/>
                </a:rPr>
                <a:t>Habilidades sociales</a:t>
              </a:r>
            </a:p>
            <a:p>
              <a:pPr lvl="1"/>
              <a:r>
                <a:rPr lang="es-ES_tradnl" altLang="es-MX" sz="1200" dirty="0">
                  <a:latin typeface="Arial" charset="0"/>
                </a:rPr>
                <a:t>	</a:t>
              </a:r>
            </a:p>
            <a:p>
              <a:pPr lvl="1"/>
              <a:endParaRPr lang="es-ES_tradnl" altLang="es-MX" sz="1200" dirty="0">
                <a:latin typeface="Arial" charset="0"/>
              </a:endParaRPr>
            </a:p>
            <a:p>
              <a:pPr lvl="1"/>
              <a:endParaRPr lang="es-ES_tradnl" altLang="es-MX" sz="1200" dirty="0">
                <a:latin typeface="Symbol" pitchFamily="18" charset="2"/>
              </a:endParaRPr>
            </a:p>
            <a:p>
              <a:pPr lvl="1"/>
              <a:endParaRPr lang="es-ES_tradnl" altLang="es-MX" sz="800" dirty="0">
                <a:latin typeface="Symbol" pitchFamily="18" charset="2"/>
              </a:endParaRPr>
            </a:p>
            <a:p>
              <a:pPr lvl="1"/>
              <a:r>
                <a:rPr lang="es-ES_tradnl" altLang="es-MX" sz="1200" dirty="0">
                  <a:latin typeface="Symbol" pitchFamily="18" charset="2"/>
                </a:rPr>
                <a:t>·  </a:t>
              </a:r>
              <a:r>
                <a:rPr lang="es-ES_tradnl" altLang="es-MX" sz="1200" dirty="0">
                  <a:latin typeface="Arial" charset="0"/>
                </a:rPr>
                <a:t>Información </a:t>
              </a:r>
              <a:r>
                <a:rPr lang="es-ES_tradnl" altLang="es-MX" sz="1200" dirty="0" err="1">
                  <a:latin typeface="Arial" charset="0"/>
                </a:rPr>
                <a:t>Profesiográfica</a:t>
              </a:r>
              <a:endParaRPr lang="es-ES_tradnl" altLang="es-MX" sz="1200" dirty="0">
                <a:latin typeface="Arial" charset="0"/>
              </a:endParaRPr>
            </a:p>
            <a:p>
              <a:pPr lvl="1"/>
              <a:r>
                <a:rPr lang="es-ES_tradnl" altLang="es-MX" sz="1200" dirty="0">
                  <a:latin typeface="Symbol" pitchFamily="18" charset="2"/>
                </a:rPr>
                <a:t>·  </a:t>
              </a:r>
              <a:r>
                <a:rPr lang="es-ES_tradnl" altLang="es-MX" sz="1200" dirty="0">
                  <a:latin typeface="Arial" charset="0"/>
                </a:rPr>
                <a:t>Identificación de intereses y aptitudes     (Instrumentos de medición)</a:t>
              </a:r>
            </a:p>
            <a:p>
              <a:pPr lvl="1"/>
              <a:r>
                <a:rPr lang="es-ES_tradnl" altLang="es-MX" sz="1200" dirty="0">
                  <a:latin typeface="Symbol" pitchFamily="18" charset="2"/>
                </a:rPr>
                <a:t>·  </a:t>
              </a:r>
              <a:r>
                <a:rPr lang="es-ES_tradnl" altLang="es-MX" sz="1200" dirty="0">
                  <a:latin typeface="Arial" charset="0"/>
                </a:rPr>
                <a:t>Desarrollo de habilidades para la toma de decisiones</a:t>
              </a:r>
            </a:p>
            <a:p>
              <a:pPr lvl="1"/>
              <a:r>
                <a:rPr lang="es-ES_tradnl" altLang="es-MX" sz="1200" dirty="0">
                  <a:latin typeface="Symbol" pitchFamily="18" charset="2"/>
                </a:rPr>
                <a:t>·  </a:t>
              </a:r>
              <a:r>
                <a:rPr lang="es-ES_tradnl" altLang="es-MX" sz="1200" dirty="0">
                  <a:latin typeface="Arial" charset="0"/>
                </a:rPr>
                <a:t>Desarrollo de habilidades para la incorporación al mercado laboral</a:t>
              </a:r>
            </a:p>
            <a:p>
              <a:pPr lvl="1"/>
              <a:r>
                <a:rPr lang="es-ES_tradnl" altLang="es-MX" sz="1200" dirty="0">
                  <a:latin typeface="Symbol" pitchFamily="18" charset="2"/>
                </a:rPr>
                <a:t>·  </a:t>
              </a:r>
              <a:r>
                <a:rPr lang="es-ES_tradnl" altLang="es-MX" sz="1200" dirty="0">
                  <a:latin typeface="Arial" charset="0"/>
                </a:rPr>
                <a:t>Autoestima y asertividad</a:t>
              </a:r>
            </a:p>
            <a:p>
              <a:pPr lvl="1"/>
              <a:r>
                <a:rPr lang="es-ES_tradnl" altLang="es-MX" sz="1200" dirty="0">
                  <a:latin typeface="Symbol" pitchFamily="18" charset="2"/>
                </a:rPr>
                <a:t>·   </a:t>
              </a:r>
              <a:r>
                <a:rPr lang="es-ES_tradnl" altLang="es-MX" sz="1200" dirty="0">
                  <a:latin typeface="Arial" charset="0"/>
                </a:rPr>
                <a:t>Creatividad y orientación profesional</a:t>
              </a:r>
              <a:r>
                <a:rPr lang="es-ES_tradnl" altLang="es-MX" sz="1400" dirty="0">
                  <a:latin typeface="Arial" charset="0"/>
                </a:rPr>
                <a:t>	</a:t>
              </a:r>
              <a:endParaRPr lang="es-ES_tradnl" altLang="es-MX" dirty="0">
                <a:latin typeface="Arial" charset="0"/>
              </a:endParaRPr>
            </a:p>
          </p:txBody>
        </p:sp>
      </p:grpSp>
      <p:sp>
        <p:nvSpPr>
          <p:cNvPr id="35844" name="Rectangle 7"/>
          <p:cNvSpPr>
            <a:spLocks noChangeArrowheads="1"/>
          </p:cNvSpPr>
          <p:nvPr/>
        </p:nvSpPr>
        <p:spPr bwMode="auto">
          <a:xfrm>
            <a:off x="980017" y="1320800"/>
            <a:ext cx="1428083" cy="3077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b="1">
                <a:solidFill>
                  <a:srgbClr val="FFFFFF"/>
                </a:solidFill>
                <a:latin typeface="Arial" charset="0"/>
              </a:rPr>
              <a:t>ORIENTACIÓN</a:t>
            </a:r>
            <a:endParaRPr lang="es-ES_tradnl" altLang="es-MX" b="1">
              <a:solidFill>
                <a:srgbClr val="FFFFFF"/>
              </a:solidFill>
              <a:latin typeface="Arial" charset="0"/>
            </a:endParaRPr>
          </a:p>
        </p:txBody>
      </p:sp>
      <p:sp>
        <p:nvSpPr>
          <p:cNvPr id="35845" name="Rectangle 8"/>
          <p:cNvSpPr>
            <a:spLocks noChangeArrowheads="1"/>
          </p:cNvSpPr>
          <p:nvPr/>
        </p:nvSpPr>
        <p:spPr bwMode="auto">
          <a:xfrm>
            <a:off x="4601633" y="1327150"/>
            <a:ext cx="1453988" cy="3077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b="1">
                <a:solidFill>
                  <a:srgbClr val="FFFFFF"/>
                </a:solidFill>
                <a:latin typeface="Arial" charset="0"/>
              </a:rPr>
              <a:t>PROBLEMA     </a:t>
            </a:r>
            <a:endParaRPr lang="es-ES_tradnl" altLang="es-MX" b="1">
              <a:solidFill>
                <a:srgbClr val="FFFFFF"/>
              </a:solidFill>
              <a:latin typeface="Arial" charset="0"/>
            </a:endParaRPr>
          </a:p>
        </p:txBody>
      </p:sp>
      <p:sp>
        <p:nvSpPr>
          <p:cNvPr id="35846" name="Rectangle 9"/>
          <p:cNvSpPr>
            <a:spLocks noChangeArrowheads="1"/>
          </p:cNvSpPr>
          <p:nvPr/>
        </p:nvSpPr>
        <p:spPr bwMode="auto">
          <a:xfrm>
            <a:off x="8729134" y="1327150"/>
            <a:ext cx="1539204" cy="3077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400" b="1">
                <a:solidFill>
                  <a:srgbClr val="FFFFFF"/>
                </a:solidFill>
                <a:latin typeface="Arial" charset="0"/>
              </a:rPr>
              <a:t>ACCIÓN             </a:t>
            </a:r>
            <a:endParaRPr lang="es-ES_tradnl" altLang="es-MX" b="1">
              <a:solidFill>
                <a:srgbClr val="FFFFFF"/>
              </a:solidFill>
              <a:latin typeface="Arial" charset="0"/>
            </a:endParaRPr>
          </a:p>
        </p:txBody>
      </p:sp>
      <p:sp>
        <p:nvSpPr>
          <p:cNvPr id="35851" name="Rectangle 14"/>
          <p:cNvSpPr>
            <a:spLocks noChangeArrowheads="1"/>
          </p:cNvSpPr>
          <p:nvPr/>
        </p:nvSpPr>
        <p:spPr bwMode="auto">
          <a:xfrm>
            <a:off x="2230967" y="457200"/>
            <a:ext cx="65283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_tradnl" altLang="es-MX" sz="1800" b="1">
                <a:solidFill>
                  <a:srgbClr val="FF0000"/>
                </a:solidFill>
                <a:latin typeface="Arial" charset="0"/>
              </a:rPr>
              <a:t>SERVICIOS ESTUDIANTILES (ORIENTACIÓN EDUCATIVA)</a:t>
            </a:r>
          </a:p>
        </p:txBody>
      </p:sp>
      <p:sp>
        <p:nvSpPr>
          <p:cNvPr id="35852" name="Rectangle 15"/>
          <p:cNvSpPr>
            <a:spLocks noChangeArrowheads="1"/>
          </p:cNvSpPr>
          <p:nvPr/>
        </p:nvSpPr>
        <p:spPr bwMode="auto">
          <a:xfrm>
            <a:off x="1727200" y="527050"/>
            <a:ext cx="304800" cy="228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s-MX" altLang="es-MX"/>
          </a:p>
        </p:txBody>
      </p:sp>
    </p:spTree>
    <p:extLst>
      <p:ext uri="{BB962C8B-B14F-4D97-AF65-F5344CB8AC3E}">
        <p14:creationId xmlns:p14="http://schemas.microsoft.com/office/powerpoint/2010/main" val="3674981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611516" y="1314289"/>
            <a:ext cx="9506139" cy="156966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El desarrollo de la OE </a:t>
            </a:r>
            <a:endParaRPr lang="es-MX" altLang="es-MX" sz="3200" b="1" dirty="0" smtClean="0">
              <a:solidFill>
                <a:schemeClr val="bg1"/>
              </a:solidFill>
              <a:latin typeface="Arial Narrow" pitchFamily="34" charset="0"/>
            </a:endParaRPr>
          </a:p>
          <a:p>
            <a:pPr algn="ctr"/>
            <a:r>
              <a:rPr lang="es-MX" altLang="es-MX" sz="3200" b="1" dirty="0" smtClean="0">
                <a:solidFill>
                  <a:schemeClr val="bg1"/>
                </a:solidFill>
                <a:latin typeface="Arial Narrow" pitchFamily="34" charset="0"/>
              </a:rPr>
              <a:t>(¿Servicios Estudiantiles/Bienestar?) en </a:t>
            </a:r>
            <a:r>
              <a:rPr lang="es-MX" altLang="es-MX" sz="3200" b="1" dirty="0">
                <a:solidFill>
                  <a:schemeClr val="bg1"/>
                </a:solidFill>
                <a:latin typeface="Arial Narrow" pitchFamily="34" charset="0"/>
              </a:rPr>
              <a:t>el contexto de las IES</a:t>
            </a:r>
            <a:endParaRPr lang="es-ES_tradnl" altLang="es-MX" sz="3200" b="1" dirty="0">
              <a:solidFill>
                <a:schemeClr val="bg1"/>
              </a:solidFill>
              <a:latin typeface="Arial Narrow" pitchFamily="34" charset="0"/>
            </a:endParaRPr>
          </a:p>
        </p:txBody>
      </p:sp>
      <p:sp>
        <p:nvSpPr>
          <p:cNvPr id="36867" name="Text Box 3"/>
          <p:cNvSpPr txBox="1">
            <a:spLocks noChangeArrowheads="1"/>
          </p:cNvSpPr>
          <p:nvPr/>
        </p:nvSpPr>
        <p:spPr bwMode="auto">
          <a:xfrm>
            <a:off x="1611517" y="2936876"/>
            <a:ext cx="9506138" cy="2246769"/>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_tradnl" altLang="es-MX" sz="2000" b="1" dirty="0">
                <a:solidFill>
                  <a:srgbClr val="FFCC99"/>
                </a:solidFill>
                <a:sym typeface="Marlett" pitchFamily="2" charset="2"/>
              </a:rPr>
              <a:t></a:t>
            </a:r>
            <a:r>
              <a:rPr lang="es-ES_tradnl" altLang="es-MX" sz="2800" b="1" dirty="0">
                <a:solidFill>
                  <a:schemeClr val="bg1"/>
                </a:solidFill>
                <a:latin typeface="Arial Narrow" pitchFamily="34" charset="0"/>
              </a:rPr>
              <a:t> El documento de la ANUIES:</a:t>
            </a:r>
          </a:p>
          <a:p>
            <a:pPr algn="just">
              <a:buFont typeface="Marlett" pitchFamily="2" charset="2"/>
              <a:buNone/>
            </a:pPr>
            <a:endParaRPr lang="es-ES_tradnl" altLang="es-MX" sz="2800" b="1" dirty="0">
              <a:solidFill>
                <a:schemeClr val="bg1"/>
              </a:solidFill>
              <a:latin typeface="Arial Narrow" pitchFamily="34" charset="0"/>
            </a:endParaRPr>
          </a:p>
          <a:p>
            <a:pPr algn="ctr"/>
            <a:r>
              <a:rPr lang="es-ES_tradnl" altLang="es-MX" sz="2800" b="1" dirty="0">
                <a:solidFill>
                  <a:schemeClr val="bg1"/>
                </a:solidFill>
                <a:latin typeface="Arial Narrow" pitchFamily="34" charset="0"/>
              </a:rPr>
              <a:t>“La Educación Superior en el Siglo XXI. Líneas Estratégicas de desarrollo. </a:t>
            </a:r>
            <a:endParaRPr lang="es-ES_tradnl" altLang="es-MX" sz="2800" b="1" dirty="0" smtClean="0">
              <a:solidFill>
                <a:schemeClr val="bg1"/>
              </a:solidFill>
              <a:latin typeface="Arial Narrow" pitchFamily="34" charset="0"/>
            </a:endParaRPr>
          </a:p>
          <a:p>
            <a:pPr algn="ctr"/>
            <a:r>
              <a:rPr lang="es-ES_tradnl" altLang="es-MX" sz="2800" b="1" dirty="0" smtClean="0">
                <a:solidFill>
                  <a:schemeClr val="bg1"/>
                </a:solidFill>
                <a:latin typeface="Arial Narrow" pitchFamily="34" charset="0"/>
              </a:rPr>
              <a:t>Una </a:t>
            </a:r>
            <a:r>
              <a:rPr lang="es-ES_tradnl" altLang="es-MX" sz="2800" b="1" dirty="0">
                <a:solidFill>
                  <a:schemeClr val="bg1"/>
                </a:solidFill>
                <a:latin typeface="Arial Narrow" pitchFamily="34" charset="0"/>
              </a:rPr>
              <a:t>Propuesta de la ANUIES”</a:t>
            </a:r>
          </a:p>
        </p:txBody>
      </p:sp>
      <p:sp>
        <p:nvSpPr>
          <p:cNvPr id="4" name="3 Marcador de contenido"/>
          <p:cNvSpPr>
            <a:spLocks noGrp="1"/>
          </p:cNvSpPr>
          <p:nvPr>
            <p:ph sz="quarter" idx="13"/>
          </p:nvPr>
        </p:nvSpPr>
        <p:spPr/>
        <p:txBody>
          <a:bodyPr/>
          <a:lstStyle/>
          <a:p>
            <a:endParaRPr lang="es-MX"/>
          </a:p>
        </p:txBody>
      </p:sp>
    </p:spTree>
    <p:extLst>
      <p:ext uri="{BB962C8B-B14F-4D97-AF65-F5344CB8AC3E}">
        <p14:creationId xmlns:p14="http://schemas.microsoft.com/office/powerpoint/2010/main" val="1716323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70289" y="397212"/>
            <a:ext cx="3554178" cy="584775"/>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Expectativas y Retos</a:t>
            </a:r>
            <a:endParaRPr lang="es-ES_tradnl" altLang="es-MX" sz="3200" b="1" dirty="0">
              <a:solidFill>
                <a:schemeClr val="bg1"/>
              </a:solidFill>
              <a:latin typeface="Arial Narrow" pitchFamily="34" charset="0"/>
            </a:endParaRPr>
          </a:p>
        </p:txBody>
      </p:sp>
      <p:sp>
        <p:nvSpPr>
          <p:cNvPr id="37891" name="Text Box 3"/>
          <p:cNvSpPr txBox="1">
            <a:spLocks noChangeArrowheads="1"/>
          </p:cNvSpPr>
          <p:nvPr/>
        </p:nvSpPr>
        <p:spPr bwMode="auto">
          <a:xfrm>
            <a:off x="2584011" y="1702884"/>
            <a:ext cx="8569858" cy="440120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_tradnl" altLang="es-MX" sz="2000" b="1" dirty="0">
                <a:solidFill>
                  <a:srgbClr val="FFCC99"/>
                </a:solidFill>
                <a:sym typeface="Marlett" pitchFamily="2" charset="2"/>
              </a:rPr>
              <a:t></a:t>
            </a:r>
            <a:r>
              <a:rPr lang="es-ES_tradnl" altLang="es-MX" sz="2800" b="1" dirty="0">
                <a:solidFill>
                  <a:schemeClr val="bg1"/>
                </a:solidFill>
                <a:latin typeface="Arial Narrow" pitchFamily="34" charset="0"/>
              </a:rPr>
              <a:t> …</a:t>
            </a:r>
            <a:r>
              <a:rPr lang="es-ES" altLang="es-MX" sz="2800" b="1" dirty="0">
                <a:solidFill>
                  <a:schemeClr val="bg1"/>
                </a:solidFill>
                <a:latin typeface="Arial Narrow" pitchFamily="34" charset="0"/>
                <a:cs typeface="Times New Roman" pitchFamily="18" charset="0"/>
              </a:rPr>
              <a:t>en las primeras décadas del siglo XXI el sistema educativo mexicano, como es deseable, incrementa su cobertura, pasando del actual 18% del grupo de edad al 20%, al 25%, al 30% y más en el futuro, el reto de las IES mexicanas, no para el próximo sexenio, sino para la próxima generación, será el de atender un alumnado que, en lugar de 1.8 millones deberá acercarse, hacia el año 2020, a los 5 millones de estudiantes, y esto sin contar la demanda adicional de personas adultas, que representarán una proporción creciente de la matrícula.</a:t>
            </a:r>
          </a:p>
        </p:txBody>
      </p:sp>
      <p:sp>
        <p:nvSpPr>
          <p:cNvPr id="3" name="2 Subtítulo"/>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40124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296625" y="846184"/>
            <a:ext cx="3554178" cy="584775"/>
          </a:xfrm>
          <a:prstGeom prst="rect">
            <a:avLst/>
          </a:prstGeom>
          <a:ln/>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Expectativas y Retos</a:t>
            </a:r>
            <a:endParaRPr lang="es-ES_tradnl" altLang="es-MX" sz="3200" b="1" dirty="0">
              <a:solidFill>
                <a:schemeClr val="bg1"/>
              </a:solidFill>
              <a:latin typeface="Arial Narrow" pitchFamily="34" charset="0"/>
            </a:endParaRPr>
          </a:p>
        </p:txBody>
      </p:sp>
      <p:sp>
        <p:nvSpPr>
          <p:cNvPr id="38915" name="Text Box 3"/>
          <p:cNvSpPr txBox="1">
            <a:spLocks noChangeArrowheads="1"/>
          </p:cNvSpPr>
          <p:nvPr/>
        </p:nvSpPr>
        <p:spPr bwMode="auto">
          <a:xfrm>
            <a:off x="2744364" y="2060717"/>
            <a:ext cx="8558826" cy="3970318"/>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_tradnl" altLang="es-MX" sz="2000" b="1" dirty="0">
                <a:solidFill>
                  <a:srgbClr val="FFCC99"/>
                </a:solidFill>
                <a:sym typeface="Marlett" pitchFamily="2" charset="2"/>
              </a:rPr>
              <a:t></a:t>
            </a:r>
            <a:r>
              <a:rPr lang="es-ES_tradnl" altLang="es-MX" sz="2800" b="1" dirty="0">
                <a:solidFill>
                  <a:schemeClr val="bg1"/>
                </a:solidFill>
                <a:latin typeface="Arial Narrow" pitchFamily="34" charset="0"/>
              </a:rPr>
              <a:t> …</a:t>
            </a:r>
            <a:r>
              <a:rPr lang="es-MX" altLang="es-MX" sz="2800" b="1" dirty="0">
                <a:solidFill>
                  <a:schemeClr val="bg1"/>
                </a:solidFill>
                <a:latin typeface="Arial Narrow" pitchFamily="34" charset="0"/>
                <a:cs typeface="Times New Roman" pitchFamily="18" charset="0"/>
              </a:rPr>
              <a:t>se espera que las IES </a:t>
            </a:r>
            <a:r>
              <a:rPr lang="es-ES" altLang="es-MX" sz="2800" b="1" dirty="0" err="1">
                <a:solidFill>
                  <a:schemeClr val="bg1"/>
                </a:solidFill>
                <a:latin typeface="Arial Narrow" pitchFamily="34" charset="0"/>
                <a:cs typeface="Times New Roman" pitchFamily="18" charset="0"/>
              </a:rPr>
              <a:t>aport</a:t>
            </a:r>
            <a:r>
              <a:rPr lang="es-MX" altLang="es-MX" sz="2800" b="1" dirty="0">
                <a:solidFill>
                  <a:schemeClr val="bg1"/>
                </a:solidFill>
                <a:latin typeface="Arial Narrow" pitchFamily="34" charset="0"/>
                <a:cs typeface="Times New Roman" pitchFamily="18" charset="0"/>
              </a:rPr>
              <a:t>en</a:t>
            </a:r>
            <a:r>
              <a:rPr lang="es-ES" altLang="es-MX" sz="2800" b="1" dirty="0">
                <a:solidFill>
                  <a:schemeClr val="bg1"/>
                </a:solidFill>
                <a:latin typeface="Arial Narrow" pitchFamily="34" charset="0"/>
                <a:cs typeface="Times New Roman" pitchFamily="18" charset="0"/>
              </a:rPr>
              <a:t> al país no sólo profesionales técnicamente competentes, sino también ciudadanos participativos y conscientes y personas cultas, y de hacerlo con un alumnado que, además de ser mucho más numeroso, estará formado cada vez más por jóvenes que, en proporciones crecientes, tendrán características distintas y aún opuestas a las que distinguían a los escasos alumnos de la educación superior de mediados del siglo XX:</a:t>
            </a:r>
          </a:p>
        </p:txBody>
      </p:sp>
    </p:spTree>
    <p:extLst>
      <p:ext uri="{BB962C8B-B14F-4D97-AF65-F5344CB8AC3E}">
        <p14:creationId xmlns:p14="http://schemas.microsoft.com/office/powerpoint/2010/main" val="1067061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427144" y="791863"/>
            <a:ext cx="3874883"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a:solidFill>
                  <a:schemeClr val="bg1"/>
                </a:solidFill>
                <a:latin typeface="Arial Narrow" pitchFamily="34" charset="0"/>
              </a:rPr>
              <a:t>Expectativas y Retos</a:t>
            </a:r>
            <a:endParaRPr lang="es-ES_tradnl" altLang="es-MX" sz="3200" b="1">
              <a:solidFill>
                <a:schemeClr val="bg1"/>
              </a:solidFill>
              <a:latin typeface="Arial Narrow" pitchFamily="34" charset="0"/>
            </a:endParaRPr>
          </a:p>
        </p:txBody>
      </p:sp>
      <p:sp>
        <p:nvSpPr>
          <p:cNvPr id="39939" name="Text Box 3"/>
          <p:cNvSpPr txBox="1">
            <a:spLocks noChangeArrowheads="1"/>
          </p:cNvSpPr>
          <p:nvPr/>
        </p:nvSpPr>
        <p:spPr bwMode="auto">
          <a:xfrm>
            <a:off x="2390114" y="1781442"/>
            <a:ext cx="9224769" cy="3935412"/>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 una preparación escolar previa deficiente;</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menor dominio de la lectura y la expresión oral y escrita, ausencia de hábitos de estudio;</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escaso apoyo familiar y urgencias económicas en el hogar;</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contexto familiar, social y cultural con normas y valores no siempre claros ni consistentes;</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ambientes que no siempre propician el desarrollo de tradiciones de disciplina, con la consiguiente tendencia a la indisciplina frente a la mayor “docilidad” anterior;</a:t>
            </a:r>
          </a:p>
        </p:txBody>
      </p:sp>
    </p:spTree>
    <p:extLst>
      <p:ext uri="{BB962C8B-B14F-4D97-AF65-F5344CB8AC3E}">
        <p14:creationId xmlns:p14="http://schemas.microsoft.com/office/powerpoint/2010/main" val="5329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269759" y="2048252"/>
            <a:ext cx="8576292" cy="3970318"/>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 con rasgos psicológicos desfavorables para el trabajo escolar tradicional, tal vez por influencia de la televisión, como inestabilidad, rapidez de la percepción, prioridad de lo emotivo sobre lo racional</a:t>
            </a:r>
            <a:r>
              <a:rPr lang="es-ES" altLang="es-MX" sz="2800" b="1" dirty="0" smtClean="0">
                <a:solidFill>
                  <a:schemeClr val="bg1"/>
                </a:solidFill>
                <a:latin typeface="Arial Narrow" pitchFamily="34" charset="0"/>
                <a:cs typeface="Times New Roman" pitchFamily="18" charset="0"/>
              </a:rPr>
              <a:t>;</a:t>
            </a:r>
          </a:p>
          <a:p>
            <a:pPr algn="just">
              <a:buFont typeface="Marlett" pitchFamily="2" charset="2"/>
              <a:buNone/>
            </a:pPr>
            <a:endParaRPr lang="es-ES" altLang="es-MX" sz="2800" b="1" dirty="0">
              <a:solidFill>
                <a:schemeClr val="bg1"/>
              </a:solidFill>
              <a:latin typeface="Arial Narrow" pitchFamily="34" charset="0"/>
              <a:cs typeface="Times New Roman" pitchFamily="18" charset="0"/>
            </a:endParaRPr>
          </a:p>
          <a:p>
            <a:pPr algn="just">
              <a:buFont typeface="Marlett" pitchFamily="2" charset="2"/>
              <a:buNone/>
            </a:pPr>
            <a:r>
              <a:rPr lang="es-ES" altLang="es-MX" sz="2800" b="1" dirty="0">
                <a:solidFill>
                  <a:schemeClr val="bg1"/>
                </a:solidFill>
                <a:latin typeface="Arial Narrow" pitchFamily="34" charset="0"/>
                <a:cs typeface="Times New Roman" pitchFamily="18" charset="0"/>
              </a:rPr>
              <a:t>• con subculturas a las que resultan extrañas las normas y valores propios de las instituciones académicas, como se refleja en la aparición de expresiones de desorden </a:t>
            </a:r>
            <a:r>
              <a:rPr lang="es-ES" altLang="es-MX" sz="2800" b="1" dirty="0" err="1">
                <a:solidFill>
                  <a:schemeClr val="bg1"/>
                </a:solidFill>
                <a:latin typeface="Arial Narrow" pitchFamily="34" charset="0"/>
                <a:cs typeface="Times New Roman" pitchFamily="18" charset="0"/>
              </a:rPr>
              <a:t>anómico</a:t>
            </a:r>
            <a:r>
              <a:rPr lang="es-ES" altLang="es-MX" sz="2800" b="1" dirty="0">
                <a:solidFill>
                  <a:schemeClr val="bg1"/>
                </a:solidFill>
                <a:latin typeface="Arial Narrow" pitchFamily="34" charset="0"/>
                <a:cs typeface="Times New Roman" pitchFamily="18" charset="0"/>
              </a:rPr>
              <a:t>, diferentes de las tradicionales formas de “relajo ritual”</a:t>
            </a:r>
            <a:r>
              <a:rPr lang="es-MX" altLang="es-MX" sz="2800" b="1" dirty="0">
                <a:solidFill>
                  <a:schemeClr val="bg1"/>
                </a:solidFill>
                <a:latin typeface="Arial Narrow" pitchFamily="34" charset="0"/>
                <a:cs typeface="Times New Roman" pitchFamily="18" charset="0"/>
              </a:rPr>
              <a:t>.</a:t>
            </a:r>
            <a:endParaRPr lang="es-ES" altLang="es-MX" sz="2800" b="1" dirty="0">
              <a:solidFill>
                <a:schemeClr val="bg1"/>
              </a:solidFill>
              <a:latin typeface="Arial Narrow" pitchFamily="34" charset="0"/>
              <a:cs typeface="Times New Roman" pitchFamily="18"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695" y="519427"/>
            <a:ext cx="39751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885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201972" y="954826"/>
            <a:ext cx="3554178"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a:solidFill>
                  <a:schemeClr val="bg1"/>
                </a:solidFill>
                <a:latin typeface="Arial Narrow" pitchFamily="34" charset="0"/>
              </a:rPr>
              <a:t>Expectativas y Retos</a:t>
            </a:r>
            <a:endParaRPr lang="es-ES_tradnl" altLang="es-MX" sz="3200" b="1">
              <a:solidFill>
                <a:schemeClr val="bg1"/>
              </a:solidFill>
              <a:latin typeface="Arial Narrow" pitchFamily="34" charset="0"/>
            </a:endParaRPr>
          </a:p>
        </p:txBody>
      </p:sp>
      <p:sp>
        <p:nvSpPr>
          <p:cNvPr id="41987" name="Text Box 3"/>
          <p:cNvSpPr txBox="1">
            <a:spLocks noChangeArrowheads="1"/>
          </p:cNvSpPr>
          <p:nvPr/>
        </p:nvSpPr>
        <p:spPr bwMode="auto">
          <a:xfrm>
            <a:off x="1865014" y="2212993"/>
            <a:ext cx="8564578" cy="3108543"/>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 En este contexto tan complejo, </a:t>
            </a:r>
            <a:r>
              <a:rPr lang="es-MX" altLang="es-MX" sz="2800" b="1" dirty="0">
                <a:solidFill>
                  <a:schemeClr val="bg1"/>
                </a:solidFill>
                <a:latin typeface="Arial Narrow" pitchFamily="34" charset="0"/>
                <a:cs typeface="Times New Roman" pitchFamily="18" charset="0"/>
              </a:rPr>
              <a:t>los alumnos</a:t>
            </a:r>
            <a:r>
              <a:rPr lang="es-ES" altLang="es-MX" sz="2800" b="1" dirty="0">
                <a:solidFill>
                  <a:schemeClr val="bg1"/>
                </a:solidFill>
                <a:latin typeface="Arial Narrow" pitchFamily="34" charset="0"/>
                <a:cs typeface="Times New Roman" pitchFamily="18" charset="0"/>
              </a:rPr>
              <a:t> de las </a:t>
            </a:r>
            <a:r>
              <a:rPr lang="es-MX" altLang="es-MX" sz="2800" b="1" dirty="0">
                <a:solidFill>
                  <a:schemeClr val="bg1"/>
                </a:solidFill>
                <a:latin typeface="Arial Narrow" pitchFamily="34" charset="0"/>
                <a:cs typeface="Times New Roman" pitchFamily="18" charset="0"/>
              </a:rPr>
              <a:t>IES</a:t>
            </a:r>
            <a:r>
              <a:rPr lang="es-ES" altLang="es-MX" sz="2800" b="1" dirty="0">
                <a:solidFill>
                  <a:schemeClr val="bg1"/>
                </a:solidFill>
                <a:latin typeface="Arial Narrow" pitchFamily="34" charset="0"/>
                <a:cs typeface="Times New Roman" pitchFamily="18" charset="0"/>
              </a:rPr>
              <a:t> del siglo XXI, </a:t>
            </a:r>
            <a:r>
              <a:rPr lang="es-MX" altLang="es-MX" sz="2800" b="1" dirty="0">
                <a:solidFill>
                  <a:schemeClr val="bg1"/>
                </a:solidFill>
                <a:latin typeface="Arial Narrow" pitchFamily="34" charset="0"/>
                <a:cs typeface="Times New Roman" pitchFamily="18" charset="0"/>
              </a:rPr>
              <a:t>en su mayoría serán</a:t>
            </a:r>
            <a:r>
              <a:rPr lang="es-ES" altLang="es-MX" sz="2800" b="1" dirty="0">
                <a:solidFill>
                  <a:schemeClr val="bg1"/>
                </a:solidFill>
                <a:latin typeface="Arial Narrow" pitchFamily="34" charset="0"/>
                <a:cs typeface="Times New Roman" pitchFamily="18" charset="0"/>
              </a:rPr>
              <a:t> jóvenes en pleno periodo de desfase entre su madurez biológica y psicológica, que muchas veces deben combinar trabajo y estudio, con una </a:t>
            </a:r>
            <a:r>
              <a:rPr lang="es-MX" altLang="es-MX" sz="2800" b="1" dirty="0">
                <a:solidFill>
                  <a:schemeClr val="bg1"/>
                </a:solidFill>
                <a:latin typeface="Arial Narrow" pitchFamily="34" charset="0"/>
                <a:cs typeface="Times New Roman" pitchFamily="18" charset="0"/>
              </a:rPr>
              <a:t>gran incertidumbre con respecto a </a:t>
            </a:r>
            <a:r>
              <a:rPr lang="es-ES" altLang="es-MX" sz="2800" b="1" dirty="0">
                <a:solidFill>
                  <a:schemeClr val="bg1"/>
                </a:solidFill>
                <a:latin typeface="Arial Narrow" pitchFamily="34" charset="0"/>
                <a:cs typeface="Times New Roman" pitchFamily="18" charset="0"/>
              </a:rPr>
              <a:t>su futuro, desencantados de la vida política y las instituciones, y fácil presa de manipulaciones ideológicas.</a:t>
            </a:r>
          </a:p>
        </p:txBody>
      </p:sp>
    </p:spTree>
    <p:extLst>
      <p:ext uri="{BB962C8B-B14F-4D97-AF65-F5344CB8AC3E}">
        <p14:creationId xmlns:p14="http://schemas.microsoft.com/office/powerpoint/2010/main" val="2647271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a la derecha"/>
          <p:cNvSpPr/>
          <p:nvPr/>
        </p:nvSpPr>
        <p:spPr>
          <a:xfrm>
            <a:off x="1479272" y="2938609"/>
            <a:ext cx="3368079" cy="2908831"/>
          </a:xfrm>
          <a:prstGeom prst="rightArrowCallout">
            <a:avLst>
              <a:gd name="adj1" fmla="val 32117"/>
              <a:gd name="adj2" fmla="val 25000"/>
              <a:gd name="adj3" fmla="val 25000"/>
              <a:gd name="adj4" fmla="val 64977"/>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A manera de contexto </a:t>
            </a:r>
            <a:endParaRPr lang="es-MX" sz="3200" b="1" dirty="0"/>
          </a:p>
        </p:txBody>
      </p:sp>
      <p:sp>
        <p:nvSpPr>
          <p:cNvPr id="6" name="5 Rectángulo"/>
          <p:cNvSpPr/>
          <p:nvPr/>
        </p:nvSpPr>
        <p:spPr>
          <a:xfrm>
            <a:off x="5006565" y="2742102"/>
            <a:ext cx="6889687" cy="3539430"/>
          </a:xfrm>
          <a:prstGeom prst="rect">
            <a:avLst/>
          </a:prstGeom>
        </p:spPr>
        <p:txBody>
          <a:bodyPr wrap="square">
            <a:spAutoFit/>
          </a:bodyPr>
          <a:lstStyle/>
          <a:p>
            <a:pPr marL="342900" indent="-342900">
              <a:buFont typeface="Wingdings" panose="05000000000000000000" pitchFamily="2" charset="2"/>
              <a:buChar char="ü"/>
            </a:pPr>
            <a:r>
              <a:rPr lang="es-MX" sz="3200" b="1" dirty="0" smtClean="0">
                <a:solidFill>
                  <a:schemeClr val="bg1"/>
                </a:solidFill>
              </a:rPr>
              <a:t> Transformaciones </a:t>
            </a:r>
            <a:r>
              <a:rPr lang="es-MX" sz="3200" b="1" dirty="0">
                <a:solidFill>
                  <a:schemeClr val="bg1"/>
                </a:solidFill>
              </a:rPr>
              <a:t>del Estado en el mundo </a:t>
            </a:r>
            <a:r>
              <a:rPr lang="es-MX" sz="3200" b="1" dirty="0" smtClean="0">
                <a:solidFill>
                  <a:schemeClr val="bg1"/>
                </a:solidFill>
              </a:rPr>
              <a:t>moderno</a:t>
            </a:r>
          </a:p>
          <a:p>
            <a:endParaRPr lang="es-MX" sz="3200" b="1" dirty="0" smtClean="0">
              <a:solidFill>
                <a:schemeClr val="bg1"/>
              </a:solidFill>
            </a:endParaRPr>
          </a:p>
          <a:p>
            <a:pPr marL="342900" indent="-342900">
              <a:buFont typeface="Wingdings" panose="05000000000000000000" pitchFamily="2" charset="2"/>
              <a:buChar char="ü"/>
            </a:pPr>
            <a:r>
              <a:rPr lang="es-MX" sz="3200" b="1" dirty="0" smtClean="0">
                <a:solidFill>
                  <a:schemeClr val="bg1"/>
                </a:solidFill>
              </a:rPr>
              <a:t> El concepto de “Políticas Públicas”</a:t>
            </a:r>
          </a:p>
          <a:p>
            <a:pPr marL="342900" indent="-342900">
              <a:buFont typeface="Wingdings" panose="05000000000000000000" pitchFamily="2" charset="2"/>
              <a:buChar char="ü"/>
            </a:pPr>
            <a:endParaRPr lang="es-MX" sz="3200" b="1" dirty="0">
              <a:solidFill>
                <a:schemeClr val="bg1"/>
              </a:solidFill>
            </a:endParaRPr>
          </a:p>
          <a:p>
            <a:pPr marL="342900" indent="-342900">
              <a:buFont typeface="Wingdings" panose="05000000000000000000" pitchFamily="2" charset="2"/>
              <a:buChar char="ü"/>
            </a:pPr>
            <a:r>
              <a:rPr lang="es-MX" sz="3200" b="1" dirty="0" smtClean="0">
                <a:solidFill>
                  <a:schemeClr val="bg1"/>
                </a:solidFill>
              </a:rPr>
              <a:t> Aproximaciones al Bienestar Estudiantil</a:t>
            </a:r>
            <a:endParaRPr lang="es-MX" sz="3200" b="1" dirty="0">
              <a:solidFill>
                <a:schemeClr val="bg1"/>
              </a:solidFill>
            </a:endParaRPr>
          </a:p>
        </p:txBody>
      </p:sp>
      <p:sp>
        <p:nvSpPr>
          <p:cNvPr id="7" name="6 CuadroTexto"/>
          <p:cNvSpPr txBox="1"/>
          <p:nvPr/>
        </p:nvSpPr>
        <p:spPr>
          <a:xfrm>
            <a:off x="1397629" y="1581583"/>
            <a:ext cx="5137945" cy="1015663"/>
          </a:xfrm>
          <a:prstGeom prst="rect">
            <a:avLst/>
          </a:prstGeom>
          <a:noFill/>
        </p:spPr>
        <p:txBody>
          <a:bodyPr wrap="none" rtlCol="0">
            <a:spAutoFit/>
          </a:bodyPr>
          <a:lstStyle/>
          <a:p>
            <a:r>
              <a:rPr lang="es-MX" sz="6000" b="1" dirty="0" smtClean="0">
                <a:solidFill>
                  <a:schemeClr val="bg1"/>
                </a:solidFill>
              </a:rPr>
              <a:t>Primera parte: </a:t>
            </a:r>
            <a:endParaRPr lang="es-MX" sz="6000" b="1" dirty="0">
              <a:solidFill>
                <a:schemeClr val="bg1"/>
              </a:solidFill>
            </a:endParaRPr>
          </a:p>
        </p:txBody>
      </p:sp>
      <p:sp>
        <p:nvSpPr>
          <p:cNvPr id="2" name="1 Rectángulo"/>
          <p:cNvSpPr/>
          <p:nvPr/>
        </p:nvSpPr>
        <p:spPr>
          <a:xfrm>
            <a:off x="1607783" y="418174"/>
            <a:ext cx="9855583" cy="923330"/>
          </a:xfrm>
          <a:prstGeom prst="rect">
            <a:avLst/>
          </a:prstGeom>
        </p:spPr>
        <p:txBody>
          <a:bodyPr wrap="none">
            <a:spAutoFit/>
          </a:bodyPr>
          <a:lstStyle/>
          <a:p>
            <a:r>
              <a:rPr lang="es-MX" sz="5400" b="1" dirty="0">
                <a:solidFill>
                  <a:schemeClr val="bg1"/>
                </a:solidFill>
              </a:rPr>
              <a:t>Políticas de bienestar estudiantil</a:t>
            </a:r>
          </a:p>
        </p:txBody>
      </p:sp>
    </p:spTree>
    <p:extLst>
      <p:ext uri="{BB962C8B-B14F-4D97-AF65-F5344CB8AC3E}">
        <p14:creationId xmlns:p14="http://schemas.microsoft.com/office/powerpoint/2010/main" val="252024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471991" y="945773"/>
            <a:ext cx="3554178"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Expectativas y Retos</a:t>
            </a:r>
            <a:endParaRPr lang="es-ES_tradnl" altLang="es-MX" sz="3200" b="1" dirty="0">
              <a:solidFill>
                <a:schemeClr val="bg1"/>
              </a:solidFill>
              <a:latin typeface="Arial Narrow" pitchFamily="34" charset="0"/>
            </a:endParaRPr>
          </a:p>
        </p:txBody>
      </p:sp>
      <p:sp>
        <p:nvSpPr>
          <p:cNvPr id="43011" name="Text Box 3"/>
          <p:cNvSpPr txBox="1">
            <a:spLocks noChangeArrowheads="1"/>
          </p:cNvSpPr>
          <p:nvPr/>
        </p:nvSpPr>
        <p:spPr bwMode="auto">
          <a:xfrm>
            <a:off x="2789684" y="1883121"/>
            <a:ext cx="8146904" cy="3970318"/>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a:t>
            </a:r>
            <a:r>
              <a:rPr lang="es-MX" altLang="es-MX" sz="2800" b="1" dirty="0">
                <a:solidFill>
                  <a:schemeClr val="bg1"/>
                </a:solidFill>
                <a:latin typeface="Arial Narrow" pitchFamily="34" charset="0"/>
                <a:cs typeface="Times New Roman" pitchFamily="18" charset="0"/>
              </a:rPr>
              <a:t> </a:t>
            </a:r>
            <a:r>
              <a:rPr lang="es-ES" altLang="es-MX" sz="2800" b="1" dirty="0">
                <a:solidFill>
                  <a:schemeClr val="bg1"/>
                </a:solidFill>
                <a:latin typeface="Arial Narrow" pitchFamily="34" charset="0"/>
                <a:cs typeface="Times New Roman" pitchFamily="18" charset="0"/>
              </a:rPr>
              <a:t>Si no prevalecen condiciones de pobreza extrema, las nuevas generaciones pueden ser progresivamente más altas y fuertes que las anteriores, gracias a una mejor alimentación, al ejercicio temprano y a la práctica generalizada del deporte. Lo anterior, junto con el acceso temprano a las nuevas tecnologías, hace que también tengan extraordinarias capacidades de aprendizaje y mucha más información sobre el mundo que sus antecesores. </a:t>
            </a:r>
          </a:p>
        </p:txBody>
      </p:sp>
    </p:spTree>
    <p:extLst>
      <p:ext uri="{BB962C8B-B14F-4D97-AF65-F5344CB8AC3E}">
        <p14:creationId xmlns:p14="http://schemas.microsoft.com/office/powerpoint/2010/main" val="2897455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305153" y="738283"/>
            <a:ext cx="3554178"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Expectativas y Retos</a:t>
            </a:r>
            <a:endParaRPr lang="es-ES_tradnl" altLang="es-MX" sz="3200" b="1" dirty="0">
              <a:solidFill>
                <a:schemeClr val="bg1"/>
              </a:solidFill>
              <a:latin typeface="Arial Narrow" pitchFamily="34" charset="0"/>
            </a:endParaRPr>
          </a:p>
        </p:txBody>
      </p:sp>
      <p:sp>
        <p:nvSpPr>
          <p:cNvPr id="44035" name="Text Box 3"/>
          <p:cNvSpPr txBox="1">
            <a:spLocks noChangeArrowheads="1"/>
          </p:cNvSpPr>
          <p:nvPr/>
        </p:nvSpPr>
        <p:spPr bwMode="auto">
          <a:xfrm>
            <a:off x="2381062" y="1729212"/>
            <a:ext cx="7623018" cy="4832092"/>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a:t>
            </a:r>
            <a:r>
              <a:rPr lang="es-MX" altLang="es-MX" sz="2800" b="1" dirty="0">
                <a:solidFill>
                  <a:schemeClr val="bg1"/>
                </a:solidFill>
                <a:latin typeface="Arial Narrow" pitchFamily="34" charset="0"/>
                <a:cs typeface="Times New Roman" pitchFamily="18" charset="0"/>
              </a:rPr>
              <a:t> Las nuevas generaciones serán </a:t>
            </a:r>
            <a:r>
              <a:rPr lang="es-ES" altLang="es-MX" sz="2800" b="1" dirty="0">
                <a:solidFill>
                  <a:schemeClr val="bg1"/>
                </a:solidFill>
                <a:latin typeface="Arial Narrow" pitchFamily="34" charset="0"/>
                <a:cs typeface="Times New Roman" pitchFamily="18" charset="0"/>
              </a:rPr>
              <a:t>distintas</a:t>
            </a:r>
            <a:r>
              <a:rPr lang="es-MX" altLang="es-MX" sz="2800" b="1" dirty="0">
                <a:solidFill>
                  <a:schemeClr val="bg1"/>
                </a:solidFill>
                <a:latin typeface="Arial Narrow" pitchFamily="34" charset="0"/>
                <a:cs typeface="Times New Roman" pitchFamily="18" charset="0"/>
              </a:rPr>
              <a:t> y </a:t>
            </a:r>
            <a:r>
              <a:rPr lang="es-ES" altLang="es-MX" sz="2800" b="1" dirty="0">
                <a:solidFill>
                  <a:schemeClr val="bg1"/>
                </a:solidFill>
                <a:latin typeface="Arial Narrow" pitchFamily="34" charset="0"/>
                <a:cs typeface="Times New Roman" pitchFamily="18" charset="0"/>
              </a:rPr>
              <a:t>su formación constituye un reto muy grande e inédito. </a:t>
            </a:r>
            <a:r>
              <a:rPr lang="es-MX" altLang="es-MX" sz="2800" b="1" dirty="0">
                <a:solidFill>
                  <a:schemeClr val="bg1"/>
                </a:solidFill>
                <a:latin typeface="Arial Narrow" pitchFamily="34" charset="0"/>
                <a:cs typeface="Times New Roman" pitchFamily="18" charset="0"/>
              </a:rPr>
              <a:t>L</a:t>
            </a:r>
            <a:r>
              <a:rPr lang="es-ES" altLang="es-MX" sz="2800" b="1" dirty="0">
                <a:solidFill>
                  <a:schemeClr val="bg1"/>
                </a:solidFill>
                <a:latin typeface="Arial Narrow" pitchFamily="34" charset="0"/>
                <a:cs typeface="Times New Roman" pitchFamily="18" charset="0"/>
              </a:rPr>
              <a:t>a tarea de las </a:t>
            </a:r>
            <a:r>
              <a:rPr lang="es-MX" altLang="es-MX" sz="2800" b="1" dirty="0">
                <a:solidFill>
                  <a:schemeClr val="bg1"/>
                </a:solidFill>
                <a:latin typeface="Arial Narrow" pitchFamily="34" charset="0"/>
                <a:cs typeface="Times New Roman" pitchFamily="18" charset="0"/>
              </a:rPr>
              <a:t>IES</a:t>
            </a:r>
            <a:r>
              <a:rPr lang="es-ES" altLang="es-MX" sz="2800" b="1" dirty="0">
                <a:solidFill>
                  <a:schemeClr val="bg1"/>
                </a:solidFill>
                <a:latin typeface="Arial Narrow" pitchFamily="34" charset="0"/>
                <a:cs typeface="Times New Roman" pitchFamily="18" charset="0"/>
              </a:rPr>
              <a:t> incluye una dimensión formativa creciente, tal vez no </a:t>
            </a:r>
            <a:r>
              <a:rPr lang="es-MX" altLang="es-MX" sz="2800" b="1" dirty="0">
                <a:solidFill>
                  <a:schemeClr val="bg1"/>
                </a:solidFill>
                <a:latin typeface="Arial Narrow" pitchFamily="34" charset="0"/>
                <a:cs typeface="Times New Roman" pitchFamily="18" charset="0"/>
              </a:rPr>
              <a:t>tan</a:t>
            </a:r>
            <a:r>
              <a:rPr lang="es-ES" altLang="es-MX" sz="2800" b="1" dirty="0">
                <a:solidFill>
                  <a:schemeClr val="bg1"/>
                </a:solidFill>
                <a:latin typeface="Arial Narrow" pitchFamily="34" charset="0"/>
                <a:cs typeface="Times New Roman" pitchFamily="18" charset="0"/>
              </a:rPr>
              <a:t> importante a mediados del siglo XX, con la minoría de jóvenes con excelentes condiciones de aprendizaje que llegaban a las IES, pero que en el siglo XXI será crucial si deseamos que nuestras sociedades enfrenten con éxito el triple reto de buscar la prosperidad económica, la democracia política y la integración cultural en forma abierta al mundo.</a:t>
            </a:r>
          </a:p>
        </p:txBody>
      </p:sp>
    </p:spTree>
    <p:extLst>
      <p:ext uri="{BB962C8B-B14F-4D97-AF65-F5344CB8AC3E}">
        <p14:creationId xmlns:p14="http://schemas.microsoft.com/office/powerpoint/2010/main" val="1585412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279505" y="999644"/>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45059" name="Text Box 3"/>
          <p:cNvSpPr txBox="1">
            <a:spLocks noChangeArrowheads="1"/>
          </p:cNvSpPr>
          <p:nvPr/>
        </p:nvSpPr>
        <p:spPr bwMode="auto">
          <a:xfrm>
            <a:off x="2516864" y="2734146"/>
            <a:ext cx="7460056" cy="3108543"/>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“A</a:t>
            </a:r>
            <a:r>
              <a:rPr lang="es-ES" altLang="es-MX" sz="2800" b="1" dirty="0" err="1">
                <a:solidFill>
                  <a:schemeClr val="bg1"/>
                </a:solidFill>
                <a:latin typeface="Arial Narrow" pitchFamily="34" charset="0"/>
                <a:cs typeface="Times New Roman" pitchFamily="18" charset="0"/>
              </a:rPr>
              <a:t>unque</a:t>
            </a:r>
            <a:r>
              <a:rPr lang="es-ES" altLang="es-MX" sz="2800" b="1" dirty="0">
                <a:solidFill>
                  <a:schemeClr val="bg1"/>
                </a:solidFill>
                <a:latin typeface="Arial Narrow" pitchFamily="34" charset="0"/>
                <a:cs typeface="Times New Roman" pitchFamily="18" charset="0"/>
              </a:rPr>
              <a:t> en sus documentos oficiales todas las IES afirmen que los estudiantes son quienes dan sentido al esfuerzo institucional, en realidad casi ninguna hace realidad esos planteamientos, mediante programas de atención que ofrezcan a los alumnos un apoyo concebido en forma realmente integral</a:t>
            </a:r>
            <a:r>
              <a:rPr lang="es-MX" altLang="es-MX" sz="2800" b="1" dirty="0">
                <a:solidFill>
                  <a:schemeClr val="bg1"/>
                </a:solidFill>
                <a:latin typeface="Arial Narrow" pitchFamily="34" charset="0"/>
                <a:cs typeface="Times New Roman" pitchFamily="18" charset="0"/>
              </a:rPr>
              <a:t>”</a:t>
            </a:r>
            <a:r>
              <a:rPr lang="es-ES" altLang="es-MX" sz="2800" b="1" dirty="0">
                <a:solidFill>
                  <a:schemeClr val="bg1"/>
                </a:solidFill>
                <a:latin typeface="Arial Narrow" pitchFamily="34" charset="0"/>
                <a:cs typeface="Times New Roman" pitchFamily="18" charset="0"/>
              </a:rPr>
              <a:t> (</a:t>
            </a:r>
            <a:r>
              <a:rPr lang="es-MX" altLang="es-MX" sz="2800" b="1" dirty="0">
                <a:solidFill>
                  <a:schemeClr val="bg1"/>
                </a:solidFill>
                <a:latin typeface="Arial Narrow" pitchFamily="34" charset="0"/>
                <a:cs typeface="Times New Roman" pitchFamily="18" charset="0"/>
              </a:rPr>
              <a:t>ANUIES;</a:t>
            </a:r>
            <a:r>
              <a:rPr lang="es-ES" altLang="es-MX" sz="2800" b="1" dirty="0">
                <a:solidFill>
                  <a:schemeClr val="bg1"/>
                </a:solidFill>
                <a:latin typeface="Arial Narrow" pitchFamily="34" charset="0"/>
                <a:cs typeface="Times New Roman" pitchFamily="18" charset="0"/>
              </a:rPr>
              <a:t>1999</a:t>
            </a:r>
            <a:r>
              <a:rPr lang="es-MX" altLang="es-MX" sz="2800" b="1" dirty="0">
                <a:solidFill>
                  <a:schemeClr val="bg1"/>
                </a:solidFill>
                <a:latin typeface="Arial Narrow" pitchFamily="34" charset="0"/>
                <a:cs typeface="Times New Roman" pitchFamily="18" charset="0"/>
              </a:rPr>
              <a:t>. Página </a:t>
            </a:r>
            <a:r>
              <a:rPr lang="es-ES" altLang="es-MX" sz="2800" b="1" dirty="0">
                <a:solidFill>
                  <a:schemeClr val="bg1"/>
                </a:solidFill>
                <a:latin typeface="Arial Narrow" pitchFamily="34" charset="0"/>
                <a:cs typeface="Times New Roman" pitchFamily="18" charset="0"/>
              </a:rPr>
              <a:t>206).</a:t>
            </a:r>
          </a:p>
        </p:txBody>
      </p:sp>
    </p:spTree>
    <p:extLst>
      <p:ext uri="{BB962C8B-B14F-4D97-AF65-F5344CB8AC3E}">
        <p14:creationId xmlns:p14="http://schemas.microsoft.com/office/powerpoint/2010/main" val="37577338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150232" y="1017751"/>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46083" name="Text Box 3"/>
          <p:cNvSpPr txBox="1">
            <a:spLocks noChangeArrowheads="1"/>
          </p:cNvSpPr>
          <p:nvPr/>
        </p:nvSpPr>
        <p:spPr bwMode="auto">
          <a:xfrm>
            <a:off x="2643614" y="2634558"/>
            <a:ext cx="7650178" cy="3108543"/>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La ANUIES</a:t>
            </a:r>
            <a:r>
              <a:rPr lang="es-ES" altLang="es-MX" sz="2800" b="1" dirty="0">
                <a:solidFill>
                  <a:schemeClr val="bg1"/>
                </a:solidFill>
                <a:latin typeface="Arial Narrow" pitchFamily="34" charset="0"/>
                <a:cs typeface="Times New Roman" pitchFamily="18" charset="0"/>
              </a:rPr>
              <a:t> establece que para el año 2020 las IES mexicanas contarán con programas que atiendan a los alumnos “desde antes de su ingreso hasta después de su egreso y aseguren su permanencia, desempeño y desarrollo integral” y propone </a:t>
            </a:r>
            <a:r>
              <a:rPr lang="es-MX" altLang="es-MX" sz="2800" b="1" dirty="0">
                <a:solidFill>
                  <a:schemeClr val="bg1"/>
                </a:solidFill>
                <a:latin typeface="Arial Narrow" pitchFamily="34" charset="0"/>
                <a:cs typeface="Times New Roman" pitchFamily="18" charset="0"/>
              </a:rPr>
              <a:t>una serie </a:t>
            </a:r>
            <a:r>
              <a:rPr lang="es-ES" altLang="es-MX" sz="2800" b="1" dirty="0">
                <a:solidFill>
                  <a:schemeClr val="bg1"/>
                </a:solidFill>
                <a:latin typeface="Arial Narrow" pitchFamily="34" charset="0"/>
                <a:cs typeface="Times New Roman" pitchFamily="18" charset="0"/>
              </a:rPr>
              <a:t>elementos para la organización de tales programas, en una secuencia cronológica </a:t>
            </a:r>
            <a:r>
              <a:rPr lang="es-MX" altLang="es-MX" sz="2800" b="1" dirty="0">
                <a:solidFill>
                  <a:schemeClr val="bg1"/>
                </a:solidFill>
                <a:latin typeface="Arial Narrow" pitchFamily="34" charset="0"/>
                <a:cs typeface="Times New Roman" pitchFamily="18" charset="0"/>
              </a:rPr>
              <a:t>.</a:t>
            </a:r>
            <a:endParaRPr lang="es-ES" altLang="es-MX" sz="2800" b="1" dirty="0">
              <a:solidFill>
                <a:schemeClr val="bg1"/>
              </a:solidFill>
              <a:latin typeface="Arial Narrow" pitchFamily="34" charset="0"/>
              <a:cs typeface="Times New Roman" pitchFamily="18" charset="0"/>
            </a:endParaRPr>
          </a:p>
        </p:txBody>
      </p:sp>
    </p:spTree>
    <p:extLst>
      <p:ext uri="{BB962C8B-B14F-4D97-AF65-F5344CB8AC3E}">
        <p14:creationId xmlns:p14="http://schemas.microsoft.com/office/powerpoint/2010/main" val="4010233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279505" y="1016728"/>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47107" name="Text Box 3"/>
          <p:cNvSpPr txBox="1">
            <a:spLocks noChangeArrowheads="1"/>
          </p:cNvSpPr>
          <p:nvPr/>
        </p:nvSpPr>
        <p:spPr bwMode="auto">
          <a:xfrm>
            <a:off x="2236207" y="1955549"/>
            <a:ext cx="8836182" cy="3539430"/>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Muchos de los elementos que contiene el </a:t>
            </a:r>
            <a:r>
              <a:rPr lang="es-MX" altLang="es-MX" sz="2800" b="1" dirty="0">
                <a:solidFill>
                  <a:schemeClr val="bg1"/>
                </a:solidFill>
                <a:latin typeface="Arial Narrow" pitchFamily="34" charset="0"/>
                <a:cs typeface="Times New Roman" pitchFamily="18" charset="0"/>
              </a:rPr>
              <a:t>documento</a:t>
            </a:r>
            <a:r>
              <a:rPr lang="es-ES" altLang="es-MX" sz="2800" b="1" dirty="0">
                <a:solidFill>
                  <a:schemeClr val="bg1"/>
                </a:solidFill>
                <a:latin typeface="Arial Narrow" pitchFamily="34" charset="0"/>
                <a:cs typeface="Times New Roman" pitchFamily="18" charset="0"/>
              </a:rPr>
              <a:t> de la ANUIES existen en </a:t>
            </a:r>
            <a:r>
              <a:rPr lang="es-MX" altLang="es-MX" sz="2800" b="1" dirty="0">
                <a:solidFill>
                  <a:schemeClr val="bg1"/>
                </a:solidFill>
                <a:latin typeface="Arial Narrow" pitchFamily="34" charset="0"/>
                <a:cs typeface="Times New Roman" pitchFamily="18" charset="0"/>
              </a:rPr>
              <a:t>varias </a:t>
            </a:r>
            <a:r>
              <a:rPr lang="es-ES" altLang="es-MX" sz="2800" b="1" dirty="0">
                <a:solidFill>
                  <a:schemeClr val="bg1"/>
                </a:solidFill>
                <a:latin typeface="Arial Narrow" pitchFamily="34" charset="0"/>
                <a:cs typeface="Times New Roman" pitchFamily="18" charset="0"/>
              </a:rPr>
              <a:t>de las IES del país, pero por lo general funcionan de manera no coordinada, sin visión de conjunto.</a:t>
            </a:r>
            <a:r>
              <a:rPr lang="es-MX" altLang="es-MX" sz="2800" b="1" dirty="0">
                <a:solidFill>
                  <a:schemeClr val="bg1"/>
                </a:solidFill>
                <a:latin typeface="Arial Narrow" pitchFamily="34" charset="0"/>
                <a:cs typeface="Times New Roman" pitchFamily="18" charset="0"/>
              </a:rPr>
              <a:t> L</a:t>
            </a:r>
            <a:r>
              <a:rPr lang="es-ES" altLang="es-MX" sz="2800" b="1" dirty="0">
                <a:solidFill>
                  <a:schemeClr val="bg1"/>
                </a:solidFill>
                <a:latin typeface="Arial Narrow" pitchFamily="34" charset="0"/>
                <a:cs typeface="Times New Roman" pitchFamily="18" charset="0"/>
              </a:rPr>
              <a:t>a principal sugerencia del documento consiste en señalar la importancia de que los componentes se articulen formando un programa institucional diseñado para ofrecer un apoyo integral a los alumnos, que incluya, de una u otra manera, los siguientes aspectos:</a:t>
            </a:r>
          </a:p>
        </p:txBody>
      </p:sp>
    </p:spTree>
    <p:extLst>
      <p:ext uri="{BB962C8B-B14F-4D97-AF65-F5344CB8AC3E}">
        <p14:creationId xmlns:p14="http://schemas.microsoft.com/office/powerpoint/2010/main" val="1496311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279505" y="1060153"/>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48131" name="Text Box 3"/>
          <p:cNvSpPr txBox="1">
            <a:spLocks noChangeArrowheads="1"/>
          </p:cNvSpPr>
          <p:nvPr/>
        </p:nvSpPr>
        <p:spPr bwMode="auto">
          <a:xfrm>
            <a:off x="2643612" y="2263366"/>
            <a:ext cx="8347295" cy="2779414"/>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A. Información y orientación antes del ingreso</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Lo que implica contar con estrategias y mecanismos efectivos de difusión de la gama de opciones de estudio existentes y fortalecer los programas, actividades y procedimientos de orientación vocacional para estudiantes de educación preuniversitaria.</a:t>
            </a:r>
          </a:p>
        </p:txBody>
      </p:sp>
    </p:spTree>
    <p:extLst>
      <p:ext uri="{BB962C8B-B14F-4D97-AF65-F5344CB8AC3E}">
        <p14:creationId xmlns:p14="http://schemas.microsoft.com/office/powerpoint/2010/main" val="6925386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326072" y="1075933"/>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49155" name="Text Box 3"/>
          <p:cNvSpPr txBox="1">
            <a:spLocks noChangeArrowheads="1"/>
          </p:cNvSpPr>
          <p:nvPr/>
        </p:nvSpPr>
        <p:spPr bwMode="auto">
          <a:xfrm>
            <a:off x="2606716" y="2879001"/>
            <a:ext cx="7931423" cy="1815882"/>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ES" altLang="es-MX" sz="2800" b="1" dirty="0">
                <a:solidFill>
                  <a:schemeClr val="bg1"/>
                </a:solidFill>
                <a:latin typeface="Arial Narrow" pitchFamily="34" charset="0"/>
                <a:cs typeface="Times New Roman" pitchFamily="18" charset="0"/>
              </a:rPr>
              <a:t>B. Selección para el ingreso</a:t>
            </a:r>
          </a:p>
          <a:p>
            <a:pPr algn="just">
              <a:buFont typeface="Marlett" pitchFamily="2" charset="2"/>
              <a:buNone/>
            </a:pPr>
            <a:r>
              <a:rPr lang="es-MX" altLang="es-MX" sz="2800" b="1" dirty="0">
                <a:solidFill>
                  <a:schemeClr val="bg1"/>
                </a:solidFill>
                <a:latin typeface="Arial Narrow" pitchFamily="34" charset="0"/>
                <a:cs typeface="Times New Roman" pitchFamily="18" charset="0"/>
              </a:rPr>
              <a:t>M</a:t>
            </a:r>
            <a:r>
              <a:rPr lang="es-ES" altLang="es-MX" sz="2800" b="1" dirty="0" err="1">
                <a:solidFill>
                  <a:schemeClr val="bg1"/>
                </a:solidFill>
                <a:latin typeface="Arial Narrow" pitchFamily="34" charset="0"/>
                <a:cs typeface="Times New Roman" pitchFamily="18" charset="0"/>
              </a:rPr>
              <a:t>ecanismos</a:t>
            </a:r>
            <a:r>
              <a:rPr lang="es-ES" altLang="es-MX" sz="2800" b="1" dirty="0">
                <a:solidFill>
                  <a:schemeClr val="bg1"/>
                </a:solidFill>
                <a:latin typeface="Arial Narrow" pitchFamily="34" charset="0"/>
                <a:cs typeface="Times New Roman" pitchFamily="18" charset="0"/>
              </a:rPr>
              <a:t> de selección de aspirantes objetivos y justos, que se basen únicamente en la aptitud académica...</a:t>
            </a:r>
            <a:endParaRPr lang="es-MX" altLang="es-MX" sz="2800" b="1" dirty="0">
              <a:solidFill>
                <a:schemeClr val="bg1"/>
              </a:solidFill>
              <a:latin typeface="Arial Narrow" pitchFamily="34" charset="0"/>
              <a:cs typeface="Times New Roman" pitchFamily="18" charset="0"/>
            </a:endParaRPr>
          </a:p>
        </p:txBody>
      </p:sp>
    </p:spTree>
    <p:extLst>
      <p:ext uri="{BB962C8B-B14F-4D97-AF65-F5344CB8AC3E}">
        <p14:creationId xmlns:p14="http://schemas.microsoft.com/office/powerpoint/2010/main" val="1579560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208890" y="793201"/>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0179" name="Text Box 3"/>
          <p:cNvSpPr txBox="1">
            <a:spLocks noChangeArrowheads="1"/>
          </p:cNvSpPr>
          <p:nvPr/>
        </p:nvSpPr>
        <p:spPr bwMode="auto">
          <a:xfrm>
            <a:off x="2281473" y="1883120"/>
            <a:ext cx="7767161" cy="3970318"/>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C. </a:t>
            </a:r>
            <a:r>
              <a:rPr lang="es-ES" altLang="es-MX" sz="2800" b="1" dirty="0">
                <a:solidFill>
                  <a:schemeClr val="bg1"/>
                </a:solidFill>
                <a:latin typeface="Arial Narrow" pitchFamily="34" charset="0"/>
                <a:cs typeface="Times New Roman" pitchFamily="18" charset="0"/>
              </a:rPr>
              <a:t>Incorporación a la institución</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...actividades de integración inicial, desde antes de que comiencen las clases y hasta concluir el primer ciclo escolar. Además de sesiones informativas sobre el funcionamiento académico y administrativo</a:t>
            </a:r>
            <a:r>
              <a:rPr lang="es-MX" altLang="es-MX" sz="2800" b="1" dirty="0">
                <a:solidFill>
                  <a:schemeClr val="bg1"/>
                </a:solidFill>
                <a:latin typeface="Arial Narrow" pitchFamily="34" charset="0"/>
                <a:cs typeface="Times New Roman" pitchFamily="18" charset="0"/>
              </a:rPr>
              <a:t>, </a:t>
            </a:r>
            <a:r>
              <a:rPr lang="es-ES" altLang="es-MX" sz="2800" b="1" dirty="0">
                <a:solidFill>
                  <a:schemeClr val="bg1"/>
                </a:solidFill>
                <a:latin typeface="Arial Narrow" pitchFamily="34" charset="0"/>
                <a:cs typeface="Times New Roman" pitchFamily="18" charset="0"/>
              </a:rPr>
              <a:t>atender la esfera de las relaciones personales</a:t>
            </a:r>
            <a:r>
              <a:rPr lang="es-MX" altLang="es-MX" sz="2800" b="1" dirty="0">
                <a:solidFill>
                  <a:schemeClr val="bg1"/>
                </a:solidFill>
                <a:latin typeface="Arial Narrow" pitchFamily="34" charset="0"/>
                <a:cs typeface="Times New Roman" pitchFamily="18" charset="0"/>
              </a:rPr>
              <a:t>, </a:t>
            </a:r>
            <a:r>
              <a:rPr lang="es-ES" altLang="es-MX" sz="2800" b="1" dirty="0">
                <a:solidFill>
                  <a:schemeClr val="bg1"/>
                </a:solidFill>
                <a:latin typeface="Arial Narrow" pitchFamily="34" charset="0"/>
                <a:cs typeface="Times New Roman" pitchFamily="18" charset="0"/>
              </a:rPr>
              <a:t>prestar atención a las diferencias individuales (estudiantes de alto riesgo vs. de alto rendimiento) y de los programas</a:t>
            </a:r>
            <a:r>
              <a:rPr lang="es-MX" altLang="es-MX" sz="2800" b="1" dirty="0">
                <a:solidFill>
                  <a:schemeClr val="bg1"/>
                </a:solidFill>
                <a:latin typeface="Arial Narrow" pitchFamily="34" charset="0"/>
                <a:cs typeface="Times New Roman" pitchFamily="18" charset="0"/>
              </a:rPr>
              <a:t> académicos.</a:t>
            </a:r>
            <a:endParaRPr lang="es-ES" altLang="es-MX" sz="2800" b="1" dirty="0">
              <a:solidFill>
                <a:schemeClr val="bg1"/>
              </a:solidFill>
              <a:latin typeface="Arial Narrow" pitchFamily="34" charset="0"/>
              <a:cs typeface="Times New Roman" pitchFamily="18" charset="0"/>
            </a:endParaRPr>
          </a:p>
        </p:txBody>
      </p:sp>
    </p:spTree>
    <p:extLst>
      <p:ext uri="{BB962C8B-B14F-4D97-AF65-F5344CB8AC3E}">
        <p14:creationId xmlns:p14="http://schemas.microsoft.com/office/powerpoint/2010/main" val="3151707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402177" y="1188189"/>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1203" name="Text Box 3"/>
          <p:cNvSpPr txBox="1">
            <a:spLocks noChangeArrowheads="1"/>
          </p:cNvSpPr>
          <p:nvPr/>
        </p:nvSpPr>
        <p:spPr bwMode="auto">
          <a:xfrm>
            <a:off x="2172832" y="2534972"/>
            <a:ext cx="8064165" cy="2691882"/>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D. </a:t>
            </a:r>
            <a:r>
              <a:rPr lang="es-ES" altLang="es-MX" sz="2800" b="1" dirty="0">
                <a:solidFill>
                  <a:schemeClr val="bg1"/>
                </a:solidFill>
                <a:latin typeface="Arial Narrow" pitchFamily="34" charset="0"/>
                <a:cs typeface="Times New Roman" pitchFamily="18" charset="0"/>
              </a:rPr>
              <a:t>El primer año de la carrera</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La mayor proporción de alumnos que salen de las IES antes de terminar sus estudios lo hace en el transcurso del primer año. De ahí la importancia de contar con programas que permitan una exitosa integración a la institución, favoreciendo la permanencia...</a:t>
            </a:r>
          </a:p>
        </p:txBody>
      </p:sp>
    </p:spTree>
    <p:extLst>
      <p:ext uri="{BB962C8B-B14F-4D97-AF65-F5344CB8AC3E}">
        <p14:creationId xmlns:p14="http://schemas.microsoft.com/office/powerpoint/2010/main" val="1251412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702494" y="1132832"/>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2227" name="Text Box 3"/>
          <p:cNvSpPr txBox="1">
            <a:spLocks noChangeArrowheads="1"/>
          </p:cNvSpPr>
          <p:nvPr/>
        </p:nvSpPr>
        <p:spPr bwMode="auto">
          <a:xfrm>
            <a:off x="2227152" y="2417275"/>
            <a:ext cx="8889791" cy="3539430"/>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E. </a:t>
            </a:r>
            <a:r>
              <a:rPr lang="es-ES" altLang="es-MX" sz="2800" b="1" dirty="0">
                <a:solidFill>
                  <a:schemeClr val="bg1"/>
                </a:solidFill>
                <a:latin typeface="Arial Narrow" pitchFamily="34" charset="0"/>
                <a:cs typeface="Times New Roman" pitchFamily="18" charset="0"/>
              </a:rPr>
              <a:t>El transcurso de la carrera</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a:t>
            </a:r>
            <a:r>
              <a:rPr lang="es-MX" altLang="es-MX" sz="2800" b="1" dirty="0">
                <a:solidFill>
                  <a:schemeClr val="bg1"/>
                </a:solidFill>
                <a:latin typeface="Arial Narrow" pitchFamily="34" charset="0"/>
                <a:cs typeface="Times New Roman" pitchFamily="18" charset="0"/>
              </a:rPr>
              <a:t>M</a:t>
            </a:r>
            <a:r>
              <a:rPr lang="es-ES" altLang="es-MX" sz="2800" b="1" dirty="0" err="1">
                <a:solidFill>
                  <a:schemeClr val="bg1"/>
                </a:solidFill>
                <a:latin typeface="Arial Narrow" pitchFamily="34" charset="0"/>
                <a:cs typeface="Times New Roman" pitchFamily="18" charset="0"/>
              </a:rPr>
              <a:t>antener</a:t>
            </a:r>
            <a:r>
              <a:rPr lang="es-ES" altLang="es-MX" sz="2800" b="1" dirty="0">
                <a:solidFill>
                  <a:schemeClr val="bg1"/>
                </a:solidFill>
                <a:latin typeface="Arial Narrow" pitchFamily="34" charset="0"/>
                <a:cs typeface="Times New Roman" pitchFamily="18" charset="0"/>
              </a:rPr>
              <a:t> cursos de apoyo para quienes lo requieran</a:t>
            </a:r>
            <a:r>
              <a:rPr lang="es-MX" altLang="es-MX" sz="2800" b="1" dirty="0">
                <a:solidFill>
                  <a:schemeClr val="bg1"/>
                </a:solidFill>
                <a:latin typeface="Arial Narrow" pitchFamily="34" charset="0"/>
                <a:cs typeface="Times New Roman" pitchFamily="18" charset="0"/>
              </a:rPr>
              <a:t>, </a:t>
            </a:r>
            <a:r>
              <a:rPr lang="es-ES" altLang="es-MX" sz="2800" b="1" dirty="0" err="1">
                <a:solidFill>
                  <a:schemeClr val="bg1"/>
                </a:solidFill>
                <a:latin typeface="Arial Narrow" pitchFamily="34" charset="0"/>
                <a:cs typeface="Times New Roman" pitchFamily="18" charset="0"/>
              </a:rPr>
              <a:t>foment</a:t>
            </a:r>
            <a:r>
              <a:rPr lang="es-MX" altLang="es-MX" sz="2800" b="1" dirty="0" err="1">
                <a:solidFill>
                  <a:schemeClr val="bg1"/>
                </a:solidFill>
                <a:latin typeface="Arial Narrow" pitchFamily="34" charset="0"/>
                <a:cs typeface="Times New Roman" pitchFamily="18" charset="0"/>
              </a:rPr>
              <a:t>ar</a:t>
            </a:r>
            <a:r>
              <a:rPr lang="es-ES" altLang="es-MX" sz="2800" b="1" dirty="0">
                <a:solidFill>
                  <a:schemeClr val="bg1"/>
                </a:solidFill>
                <a:latin typeface="Arial Narrow" pitchFamily="34" charset="0"/>
                <a:cs typeface="Times New Roman" pitchFamily="18" charset="0"/>
              </a:rPr>
              <a:t> la integración de </a:t>
            </a:r>
            <a:r>
              <a:rPr lang="es-MX" altLang="es-MX" sz="2800" b="1" dirty="0">
                <a:solidFill>
                  <a:schemeClr val="bg1"/>
                </a:solidFill>
                <a:latin typeface="Arial Narrow" pitchFamily="34" charset="0"/>
                <a:cs typeface="Times New Roman" pitchFamily="18" charset="0"/>
              </a:rPr>
              <a:t>los</a:t>
            </a:r>
            <a:r>
              <a:rPr lang="es-ES" altLang="es-MX" sz="2800" b="1" dirty="0">
                <a:solidFill>
                  <a:schemeClr val="bg1"/>
                </a:solidFill>
                <a:latin typeface="Arial Narrow" pitchFamily="34" charset="0"/>
                <a:cs typeface="Times New Roman" pitchFamily="18" charset="0"/>
              </a:rPr>
              <a:t> alumnos a la vida social y cultural de la institución, incluyendo en este aspecto los programas deportivos y culturales, el servicio social y actividades similares; deberán contemplarse acciones que apoyen el proceso de afiliación de los alumnos a la disciplina a la que aspiran a formar parte</a:t>
            </a:r>
            <a:r>
              <a:rPr lang="es-MX" altLang="es-MX" sz="2800" b="1" dirty="0">
                <a:solidFill>
                  <a:schemeClr val="bg1"/>
                </a:solidFill>
                <a:latin typeface="Arial Narrow" pitchFamily="34" charset="0"/>
                <a:cs typeface="Times New Roman" pitchFamily="18" charset="0"/>
              </a:rPr>
              <a:t>…</a:t>
            </a:r>
            <a:endParaRPr lang="es-ES" altLang="es-MX" sz="2800" b="1" dirty="0">
              <a:solidFill>
                <a:schemeClr val="bg1"/>
              </a:solidFill>
              <a:latin typeface="Arial Narrow" pitchFamily="34" charset="0"/>
              <a:cs typeface="Times New Roman" pitchFamily="18" charset="0"/>
            </a:endParaRPr>
          </a:p>
        </p:txBody>
      </p:sp>
    </p:spTree>
    <p:extLst>
      <p:ext uri="{BB962C8B-B14F-4D97-AF65-F5344CB8AC3E}">
        <p14:creationId xmlns:p14="http://schemas.microsoft.com/office/powerpoint/2010/main" val="1787085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a la derecha"/>
          <p:cNvSpPr/>
          <p:nvPr/>
        </p:nvSpPr>
        <p:spPr>
          <a:xfrm>
            <a:off x="1466661" y="2860895"/>
            <a:ext cx="3612332" cy="3032910"/>
          </a:xfrm>
          <a:prstGeom prst="rightArrowCallout">
            <a:avLst>
              <a:gd name="adj1" fmla="val 29369"/>
              <a:gd name="adj2" fmla="val 18690"/>
              <a:gd name="adj3" fmla="val 25000"/>
              <a:gd name="adj4" fmla="val 64977"/>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t>Dos ejemplos de políticas de “bienestar estudiantil”</a:t>
            </a:r>
            <a:endParaRPr lang="es-MX" sz="3200" b="1" dirty="0"/>
          </a:p>
        </p:txBody>
      </p:sp>
      <p:sp>
        <p:nvSpPr>
          <p:cNvPr id="6" name="5 Rectángulo"/>
          <p:cNvSpPr/>
          <p:nvPr/>
        </p:nvSpPr>
        <p:spPr>
          <a:xfrm>
            <a:off x="5555068" y="2860895"/>
            <a:ext cx="6312145" cy="3477875"/>
          </a:xfrm>
          <a:prstGeom prst="rect">
            <a:avLst/>
          </a:prstGeom>
        </p:spPr>
        <p:txBody>
          <a:bodyPr wrap="square">
            <a:spAutoFit/>
          </a:bodyPr>
          <a:lstStyle/>
          <a:p>
            <a:pPr marL="342900" indent="-342900">
              <a:buFont typeface="Wingdings" panose="05000000000000000000" pitchFamily="2" charset="2"/>
              <a:buChar char="ü"/>
            </a:pPr>
            <a:r>
              <a:rPr lang="es-MX" sz="3200" b="1" dirty="0" smtClean="0">
                <a:solidFill>
                  <a:schemeClr val="bg1"/>
                </a:solidFill>
              </a:rPr>
              <a:t> </a:t>
            </a:r>
            <a:r>
              <a:rPr lang="es-MX" sz="4400" b="1" dirty="0" smtClean="0">
                <a:solidFill>
                  <a:schemeClr val="bg1"/>
                </a:solidFill>
              </a:rPr>
              <a:t>Becas PRONABES (¿?)</a:t>
            </a:r>
          </a:p>
          <a:p>
            <a:pPr marL="342900" indent="-342900">
              <a:buFont typeface="Wingdings" panose="05000000000000000000" pitchFamily="2" charset="2"/>
              <a:buChar char="ü"/>
            </a:pPr>
            <a:endParaRPr lang="es-MX" sz="4400" b="1" dirty="0">
              <a:solidFill>
                <a:schemeClr val="bg1"/>
              </a:solidFill>
            </a:endParaRPr>
          </a:p>
          <a:p>
            <a:pPr marL="342900" indent="-342900">
              <a:buFont typeface="Wingdings" panose="05000000000000000000" pitchFamily="2" charset="2"/>
              <a:buChar char="ü"/>
            </a:pPr>
            <a:r>
              <a:rPr lang="es-MX" sz="4400" b="1" dirty="0" smtClean="0">
                <a:solidFill>
                  <a:schemeClr val="bg1"/>
                </a:solidFill>
              </a:rPr>
              <a:t> Programas Institucionales de Tutorías </a:t>
            </a:r>
            <a:endParaRPr lang="es-MX" sz="4400" b="1" dirty="0">
              <a:solidFill>
                <a:schemeClr val="bg1"/>
              </a:solidFill>
            </a:endParaRPr>
          </a:p>
        </p:txBody>
      </p:sp>
      <p:sp>
        <p:nvSpPr>
          <p:cNvPr id="7" name="6 CuadroTexto"/>
          <p:cNvSpPr txBox="1"/>
          <p:nvPr/>
        </p:nvSpPr>
        <p:spPr>
          <a:xfrm>
            <a:off x="1376127" y="1646891"/>
            <a:ext cx="5434501" cy="1015663"/>
          </a:xfrm>
          <a:prstGeom prst="rect">
            <a:avLst/>
          </a:prstGeom>
          <a:noFill/>
        </p:spPr>
        <p:txBody>
          <a:bodyPr wrap="none" rtlCol="0">
            <a:spAutoFit/>
          </a:bodyPr>
          <a:lstStyle/>
          <a:p>
            <a:r>
              <a:rPr lang="es-MX" sz="6000" b="1" dirty="0" smtClean="0">
                <a:solidFill>
                  <a:schemeClr val="bg1"/>
                </a:solidFill>
              </a:rPr>
              <a:t>Segunda parte: </a:t>
            </a:r>
            <a:endParaRPr lang="es-MX" sz="60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32" y="184505"/>
            <a:ext cx="10431462"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6632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435174" y="1225566"/>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3251" name="Text Box 3"/>
          <p:cNvSpPr txBox="1">
            <a:spLocks noChangeArrowheads="1"/>
          </p:cNvSpPr>
          <p:nvPr/>
        </p:nvSpPr>
        <p:spPr bwMode="auto">
          <a:xfrm>
            <a:off x="2562131" y="2670773"/>
            <a:ext cx="8501204" cy="2677656"/>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T</a:t>
            </a:r>
            <a:r>
              <a:rPr lang="es-ES" altLang="es-MX" sz="2800" b="1" dirty="0" err="1">
                <a:solidFill>
                  <a:schemeClr val="bg1"/>
                </a:solidFill>
                <a:latin typeface="Arial Narrow" pitchFamily="34" charset="0"/>
                <a:cs typeface="Times New Roman" pitchFamily="18" charset="0"/>
              </a:rPr>
              <a:t>ambién</a:t>
            </a:r>
            <a:r>
              <a:rPr lang="es-ES" altLang="es-MX" sz="2800" b="1" dirty="0">
                <a:solidFill>
                  <a:schemeClr val="bg1"/>
                </a:solidFill>
                <a:latin typeface="Arial Narrow" pitchFamily="34" charset="0"/>
                <a:cs typeface="Times New Roman" pitchFamily="18" charset="0"/>
              </a:rPr>
              <a:t> deberán promoverse desde el pregrado los programas de movilidad, para que los alumnos puedan tener la experiencia de llevar parte de su formación en una IES diferente; muy importante es lo relativo a los sistemas de becas u otros apoyos económicos para estudiantes calificados y necesitados…</a:t>
            </a:r>
          </a:p>
        </p:txBody>
      </p:sp>
    </p:spTree>
    <p:extLst>
      <p:ext uri="{BB962C8B-B14F-4D97-AF65-F5344CB8AC3E}">
        <p14:creationId xmlns:p14="http://schemas.microsoft.com/office/powerpoint/2010/main" val="2691442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279505" y="764451"/>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4275" name="Text Box 3"/>
          <p:cNvSpPr txBox="1">
            <a:spLocks noChangeArrowheads="1"/>
          </p:cNvSpPr>
          <p:nvPr/>
        </p:nvSpPr>
        <p:spPr bwMode="auto">
          <a:xfrm>
            <a:off x="2460856" y="2087202"/>
            <a:ext cx="8412356" cy="3970318"/>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F. “</a:t>
            </a:r>
            <a:r>
              <a:rPr lang="es-ES" altLang="es-MX" sz="2800" b="1" dirty="0">
                <a:solidFill>
                  <a:schemeClr val="bg1"/>
                </a:solidFill>
                <a:latin typeface="Arial Narrow" pitchFamily="34" charset="0"/>
                <a:cs typeface="Times New Roman" pitchFamily="18" charset="0"/>
              </a:rPr>
              <a:t>...se requerirá mejorar los sistemas de evaluación académica... incluyendo la adopción de exámenes departamentales y la substitución de los mecanismos tradicionales al egreso que dificultan la obtención del grado (tesis y similares) por otros integrados en el </a:t>
            </a:r>
            <a:r>
              <a:rPr lang="es-ES" altLang="es-MX" sz="2800" b="1" dirty="0" err="1">
                <a:solidFill>
                  <a:schemeClr val="bg1"/>
                </a:solidFill>
                <a:latin typeface="Arial Narrow" pitchFamily="34" charset="0"/>
                <a:cs typeface="Times New Roman" pitchFamily="18" charset="0"/>
              </a:rPr>
              <a:t>curriculum</a:t>
            </a:r>
            <a:r>
              <a:rPr lang="es-ES" altLang="es-MX" sz="2800" b="1" dirty="0">
                <a:solidFill>
                  <a:schemeClr val="bg1"/>
                </a:solidFill>
                <a:latin typeface="Arial Narrow" pitchFamily="34" charset="0"/>
                <a:cs typeface="Times New Roman" pitchFamily="18" charset="0"/>
              </a:rPr>
              <a:t> que favorezcan la graduación con exigencias pertinentes y complementados, en su caso, con exámenes externos estandarizados de egreso... se requiere que las IES pongan en marcha sistemas de </a:t>
            </a:r>
            <a:r>
              <a:rPr lang="es-ES" altLang="es-MX" sz="2800" b="1" dirty="0" err="1">
                <a:solidFill>
                  <a:schemeClr val="bg1"/>
                </a:solidFill>
                <a:latin typeface="Arial Narrow" pitchFamily="34" charset="0"/>
                <a:cs typeface="Times New Roman" pitchFamily="18" charset="0"/>
              </a:rPr>
              <a:t>tutorí</a:t>
            </a:r>
            <a:r>
              <a:rPr lang="es-MX" altLang="es-MX" sz="2800" b="1" dirty="0">
                <a:solidFill>
                  <a:schemeClr val="bg1"/>
                </a:solidFill>
                <a:latin typeface="Arial Narrow" pitchFamily="34" charset="0"/>
                <a:cs typeface="Times New Roman" pitchFamily="18" charset="0"/>
              </a:rPr>
              <a:t>as”…</a:t>
            </a:r>
            <a:endParaRPr lang="es-ES" altLang="es-MX" sz="2800" b="1" dirty="0">
              <a:solidFill>
                <a:schemeClr val="bg1"/>
              </a:solidFill>
              <a:latin typeface="Arial Narrow" pitchFamily="34" charset="0"/>
              <a:cs typeface="Times New Roman" pitchFamily="18" charset="0"/>
            </a:endParaRPr>
          </a:p>
        </p:txBody>
      </p:sp>
    </p:spTree>
    <p:extLst>
      <p:ext uri="{BB962C8B-B14F-4D97-AF65-F5344CB8AC3E}">
        <p14:creationId xmlns:p14="http://schemas.microsoft.com/office/powerpoint/2010/main" val="3751159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254105" y="1115417"/>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5299" name="Text Box 3"/>
          <p:cNvSpPr txBox="1">
            <a:spLocks noChangeArrowheads="1"/>
          </p:cNvSpPr>
          <p:nvPr/>
        </p:nvSpPr>
        <p:spPr bwMode="auto">
          <a:xfrm>
            <a:off x="2281473" y="2679826"/>
            <a:ext cx="8066638" cy="2677656"/>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G. </a:t>
            </a:r>
            <a:r>
              <a:rPr lang="es-ES" altLang="es-MX" sz="2800" b="1" dirty="0">
                <a:solidFill>
                  <a:schemeClr val="bg1"/>
                </a:solidFill>
                <a:latin typeface="Arial Narrow" pitchFamily="34" charset="0"/>
                <a:cs typeface="Times New Roman" pitchFamily="18" charset="0"/>
              </a:rPr>
              <a:t>El último año y la transición al trabajo o al posgrado</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...Las IES deberán instrumentar acciones conducentes a completar la formación de los alumnos y prepararlos para el egreso y la transición al empleo o, en su caso, al posgrado.</a:t>
            </a:r>
          </a:p>
          <a:p>
            <a:pPr algn="just">
              <a:buFont typeface="Marlett" pitchFamily="2" charset="2"/>
              <a:buNone/>
            </a:pPr>
            <a:r>
              <a:rPr lang="es-ES" altLang="es-MX" sz="2800" b="1" dirty="0">
                <a:solidFill>
                  <a:schemeClr val="bg1"/>
                </a:solidFill>
                <a:latin typeface="Arial Narrow" pitchFamily="34" charset="0"/>
                <a:cs typeface="Times New Roman" pitchFamily="18" charset="0"/>
              </a:rPr>
              <a:t> </a:t>
            </a:r>
          </a:p>
        </p:txBody>
      </p:sp>
    </p:spTree>
    <p:extLst>
      <p:ext uri="{BB962C8B-B14F-4D97-AF65-F5344CB8AC3E}">
        <p14:creationId xmlns:p14="http://schemas.microsoft.com/office/powerpoint/2010/main" val="154517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279505" y="928011"/>
            <a:ext cx="3605474"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La formación integral</a:t>
            </a:r>
            <a:endParaRPr lang="es-ES_tradnl" altLang="es-MX" sz="3200" b="1" dirty="0">
              <a:solidFill>
                <a:schemeClr val="bg1"/>
              </a:solidFill>
              <a:latin typeface="Arial Narrow" pitchFamily="34" charset="0"/>
            </a:endParaRPr>
          </a:p>
        </p:txBody>
      </p:sp>
      <p:sp>
        <p:nvSpPr>
          <p:cNvPr id="56323" name="Text Box 3"/>
          <p:cNvSpPr txBox="1">
            <a:spLocks noChangeArrowheads="1"/>
          </p:cNvSpPr>
          <p:nvPr/>
        </p:nvSpPr>
        <p:spPr bwMode="auto">
          <a:xfrm>
            <a:off x="2480650" y="2172832"/>
            <a:ext cx="7686392" cy="3539430"/>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H. </a:t>
            </a:r>
            <a:r>
              <a:rPr lang="es-ES" altLang="es-MX" sz="2800" b="1" dirty="0">
                <a:solidFill>
                  <a:schemeClr val="bg1"/>
                </a:solidFill>
                <a:latin typeface="Arial Narrow" pitchFamily="34" charset="0"/>
                <a:cs typeface="Times New Roman" pitchFamily="18" charset="0"/>
              </a:rPr>
              <a:t>Después de egresar</a:t>
            </a:r>
          </a:p>
          <a:p>
            <a:pPr algn="just">
              <a:buFont typeface="Marlett" pitchFamily="2" charset="2"/>
              <a:buNone/>
            </a:pPr>
            <a:r>
              <a:rPr lang="es-MX" altLang="es-MX" sz="2800" b="1" dirty="0">
                <a:solidFill>
                  <a:schemeClr val="bg1"/>
                </a:solidFill>
                <a:latin typeface="Arial Narrow" pitchFamily="34" charset="0"/>
                <a:cs typeface="Times New Roman" pitchFamily="18" charset="0"/>
              </a:rPr>
              <a:t>“</a:t>
            </a:r>
            <a:r>
              <a:rPr lang="es-ES" altLang="es-MX" sz="2800" b="1" dirty="0">
                <a:solidFill>
                  <a:schemeClr val="bg1"/>
                </a:solidFill>
                <a:latin typeface="Arial Narrow" pitchFamily="34" charset="0"/>
                <a:cs typeface="Times New Roman" pitchFamily="18" charset="0"/>
              </a:rPr>
              <a:t>...seguimiento de egresados con propósitos de retroalimentación curricular y de evaluación institucional, además de considerarlos como destinatarios privilegiados de su oferta de educación continua y posgrado</a:t>
            </a:r>
            <a:r>
              <a:rPr lang="es-MX" altLang="es-MX" sz="2800" b="1" dirty="0">
                <a:solidFill>
                  <a:schemeClr val="bg1"/>
                </a:solidFill>
                <a:latin typeface="Arial Narrow" pitchFamily="34" charset="0"/>
                <a:cs typeface="Times New Roman" pitchFamily="18" charset="0"/>
              </a:rPr>
              <a:t> y </a:t>
            </a:r>
            <a:r>
              <a:rPr lang="es-ES" altLang="es-MX" sz="2800" b="1" dirty="0">
                <a:solidFill>
                  <a:schemeClr val="bg1"/>
                </a:solidFill>
                <a:latin typeface="Arial Narrow" pitchFamily="34" charset="0"/>
                <a:cs typeface="Times New Roman" pitchFamily="18" charset="0"/>
              </a:rPr>
              <a:t>de reforzar el compromiso de los antiguos estudiantes para apoyar a la institución donde se formaron</a:t>
            </a:r>
            <a:r>
              <a:rPr lang="es-MX" altLang="es-MX" sz="2800" b="1" dirty="0">
                <a:solidFill>
                  <a:schemeClr val="bg1"/>
                </a:solidFill>
                <a:latin typeface="Arial Narrow" pitchFamily="34" charset="0"/>
                <a:cs typeface="Times New Roman" pitchFamily="18" charset="0"/>
              </a:rPr>
              <a:t>”</a:t>
            </a:r>
            <a:r>
              <a:rPr lang="es-ES" altLang="es-MX" sz="2800" b="1" dirty="0">
                <a:solidFill>
                  <a:schemeClr val="bg1"/>
                </a:solidFill>
                <a:latin typeface="Arial Narrow" pitchFamily="34" charset="0"/>
                <a:cs typeface="Times New Roman" pitchFamily="18" charset="0"/>
              </a:rPr>
              <a:t>.</a:t>
            </a:r>
          </a:p>
        </p:txBody>
      </p:sp>
    </p:spTree>
    <p:extLst>
      <p:ext uri="{BB962C8B-B14F-4D97-AF65-F5344CB8AC3E}">
        <p14:creationId xmlns:p14="http://schemas.microsoft.com/office/powerpoint/2010/main" val="702087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884064" y="918958"/>
            <a:ext cx="2015295" cy="584775"/>
          </a:xfrm>
          <a:prstGeom prst="rect">
            <a:avLst/>
          </a:prstGeom>
          <a:ln/>
          <a:extLst/>
        </p:spPr>
        <p:style>
          <a:lnRef idx="1">
            <a:schemeClr val="accent1"/>
          </a:lnRef>
          <a:fillRef idx="3">
            <a:schemeClr val="accent1"/>
          </a:fillRef>
          <a:effectRef idx="2">
            <a:schemeClr val="accent1"/>
          </a:effectRef>
          <a:fontRef idx="minor">
            <a:schemeClr val="lt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s-MX" altLang="es-MX" sz="3200" b="1" dirty="0">
                <a:solidFill>
                  <a:schemeClr val="bg1"/>
                </a:solidFill>
                <a:latin typeface="Arial Narrow" pitchFamily="34" charset="0"/>
              </a:rPr>
              <a:t>Conclusión</a:t>
            </a:r>
            <a:endParaRPr lang="es-ES_tradnl" altLang="es-MX" sz="3200" b="1" dirty="0">
              <a:solidFill>
                <a:schemeClr val="bg1"/>
              </a:solidFill>
              <a:latin typeface="Arial Narrow" pitchFamily="34" charset="0"/>
            </a:endParaRPr>
          </a:p>
        </p:txBody>
      </p:sp>
      <p:sp>
        <p:nvSpPr>
          <p:cNvPr id="57347" name="Text Box 3"/>
          <p:cNvSpPr txBox="1">
            <a:spLocks noChangeArrowheads="1"/>
          </p:cNvSpPr>
          <p:nvPr/>
        </p:nvSpPr>
        <p:spPr bwMode="auto">
          <a:xfrm>
            <a:off x="2127564" y="2136619"/>
            <a:ext cx="8763042" cy="3970318"/>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buFont typeface="Marlett" pitchFamily="2" charset="2"/>
              <a:buNone/>
            </a:pPr>
            <a:r>
              <a:rPr lang="es-MX" altLang="es-MX" sz="2800" b="1" dirty="0">
                <a:solidFill>
                  <a:schemeClr val="bg1"/>
                </a:solidFill>
                <a:latin typeface="Arial Narrow" pitchFamily="34" charset="0"/>
                <a:cs typeface="Times New Roman" pitchFamily="18" charset="0"/>
              </a:rPr>
              <a:t>“</a:t>
            </a:r>
            <a:r>
              <a:rPr lang="es-ES" altLang="es-MX" sz="2800" b="1" dirty="0">
                <a:solidFill>
                  <a:schemeClr val="bg1"/>
                </a:solidFill>
                <a:latin typeface="Arial Narrow" pitchFamily="34" charset="0"/>
                <a:cs typeface="Times New Roman" pitchFamily="18" charset="0"/>
              </a:rPr>
              <a:t>Las IES mexicanas deberán atender cada vez más a jóvenes que, por su edad y su origen social, necesitarán de un apoyo mucho mayor que el que precisaban los alumnos de</a:t>
            </a:r>
            <a:r>
              <a:rPr lang="es-MX" altLang="es-MX" sz="2800" b="1" dirty="0">
                <a:solidFill>
                  <a:schemeClr val="bg1"/>
                </a:solidFill>
                <a:latin typeface="Arial Narrow" pitchFamily="34" charset="0"/>
                <a:cs typeface="Times New Roman" pitchFamily="18" charset="0"/>
              </a:rPr>
              <a:t>l siglo pasado</a:t>
            </a:r>
            <a:r>
              <a:rPr lang="es-ES" altLang="es-MX" sz="2800" b="1" dirty="0">
                <a:solidFill>
                  <a:schemeClr val="bg1"/>
                </a:solidFill>
                <a:latin typeface="Arial Narrow" pitchFamily="34" charset="0"/>
                <a:cs typeface="Times New Roman" pitchFamily="18" charset="0"/>
              </a:rPr>
              <a:t>, para llegar a ser realmente los profesionales, técnicos y académicos que la vida productiva y el desarrollo científico y cultural del país requieren, así como los ciudadanos íntegros, pensantes y participativos que nuestras casas de estudio dicen querer formar</a:t>
            </a:r>
            <a:r>
              <a:rPr lang="es-MX" altLang="es-MX" sz="2800" b="1" dirty="0">
                <a:solidFill>
                  <a:schemeClr val="bg1"/>
                </a:solidFill>
                <a:latin typeface="Arial Narrow" pitchFamily="34" charset="0"/>
                <a:cs typeface="Times New Roman" pitchFamily="18" charset="0"/>
              </a:rPr>
              <a:t>” (Felipe Martínez </a:t>
            </a:r>
            <a:r>
              <a:rPr lang="es-MX" altLang="es-MX" sz="2800" b="1" dirty="0" err="1">
                <a:solidFill>
                  <a:schemeClr val="bg1"/>
                </a:solidFill>
                <a:latin typeface="Arial Narrow" pitchFamily="34" charset="0"/>
                <a:cs typeface="Times New Roman" pitchFamily="18" charset="0"/>
              </a:rPr>
              <a:t>Risso</a:t>
            </a:r>
            <a:r>
              <a:rPr lang="es-MX" altLang="es-MX" sz="2800" b="1" dirty="0">
                <a:solidFill>
                  <a:schemeClr val="bg1"/>
                </a:solidFill>
                <a:latin typeface="Arial Narrow" pitchFamily="34" charset="0"/>
                <a:cs typeface="Times New Roman" pitchFamily="18" charset="0"/>
              </a:rPr>
              <a:t>, 2001)</a:t>
            </a:r>
            <a:r>
              <a:rPr lang="es-ES" altLang="es-MX" sz="2800" b="1" dirty="0">
                <a:solidFill>
                  <a:schemeClr val="bg1"/>
                </a:solidFill>
                <a:latin typeface="Arial Narrow" pitchFamily="34" charset="0"/>
                <a:cs typeface="Times New Roman" pitchFamily="18" charset="0"/>
              </a:rPr>
              <a:t>.</a:t>
            </a:r>
          </a:p>
        </p:txBody>
      </p:sp>
    </p:spTree>
    <p:extLst>
      <p:ext uri="{BB962C8B-B14F-4D97-AF65-F5344CB8AC3E}">
        <p14:creationId xmlns:p14="http://schemas.microsoft.com/office/powerpoint/2010/main" val="38166137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72421" y="4538136"/>
            <a:ext cx="9451817" cy="1569660"/>
          </a:xfrm>
          <a:prstGeom prst="rect">
            <a:avLst/>
          </a:prstGeom>
          <a:noFill/>
        </p:spPr>
        <p:txBody>
          <a:bodyPr wrap="square" rtlCol="0">
            <a:spAutoFit/>
          </a:bodyPr>
          <a:lstStyle/>
          <a:p>
            <a:pPr algn="r"/>
            <a:r>
              <a:rPr lang="es-MX" sz="4800" dirty="0" smtClean="0">
                <a:solidFill>
                  <a:schemeClr val="bg1"/>
                </a:solidFill>
              </a:rPr>
              <a:t>Becas PRONABES (MANUTENCIÓN)</a:t>
            </a:r>
            <a:endParaRPr lang="es-MX" sz="4800" dirty="0">
              <a:solidFill>
                <a:schemeClr val="bg1"/>
              </a:solidFill>
            </a:endParaRPr>
          </a:p>
        </p:txBody>
      </p:sp>
    </p:spTree>
    <p:extLst>
      <p:ext uri="{BB962C8B-B14F-4D97-AF65-F5344CB8AC3E}">
        <p14:creationId xmlns:p14="http://schemas.microsoft.com/office/powerpoint/2010/main" val="3547771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045" y="0"/>
            <a:ext cx="10119956" cy="684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23393" y="980729"/>
            <a:ext cx="744114" cy="4708981"/>
          </a:xfrm>
          <a:prstGeom prst="rect">
            <a:avLst/>
          </a:prstGeom>
          <a:noFill/>
        </p:spPr>
        <p:txBody>
          <a:bodyPr wrap="none" rtlCol="0">
            <a:spAutoFit/>
          </a:bodyPr>
          <a:lstStyle/>
          <a:p>
            <a:r>
              <a:rPr lang="es-MX" sz="6000" b="1" dirty="0" smtClean="0">
                <a:solidFill>
                  <a:srgbClr val="FF0000"/>
                </a:solidFill>
              </a:rPr>
              <a:t>C</a:t>
            </a:r>
          </a:p>
          <a:p>
            <a:r>
              <a:rPr lang="es-MX" sz="6000" b="1" dirty="0" smtClean="0">
                <a:solidFill>
                  <a:srgbClr val="FF0000"/>
                </a:solidFill>
              </a:rPr>
              <a:t>N</a:t>
            </a:r>
          </a:p>
          <a:p>
            <a:r>
              <a:rPr lang="es-MX" sz="6000" b="1" dirty="0" smtClean="0">
                <a:solidFill>
                  <a:srgbClr val="FF0000"/>
                </a:solidFill>
              </a:rPr>
              <a:t>B</a:t>
            </a:r>
          </a:p>
          <a:p>
            <a:r>
              <a:rPr lang="es-MX" sz="6000" b="1" dirty="0" smtClean="0">
                <a:solidFill>
                  <a:srgbClr val="FF0000"/>
                </a:solidFill>
              </a:rPr>
              <a:t>E</a:t>
            </a:r>
          </a:p>
          <a:p>
            <a:r>
              <a:rPr lang="es-MX" sz="6000" b="1" dirty="0">
                <a:solidFill>
                  <a:srgbClr val="FF0000"/>
                </a:solidFill>
              </a:rPr>
              <a:t>S</a:t>
            </a:r>
          </a:p>
        </p:txBody>
      </p:sp>
    </p:spTree>
    <p:extLst>
      <p:ext uri="{BB962C8B-B14F-4D97-AF65-F5344CB8AC3E}">
        <p14:creationId xmlns:p14="http://schemas.microsoft.com/office/powerpoint/2010/main" val="38116897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5360" y="188641"/>
            <a:ext cx="11521280" cy="5509200"/>
          </a:xfrm>
          <a:prstGeom prst="rect">
            <a:avLst/>
          </a:prstGeom>
        </p:spPr>
        <p:txBody>
          <a:bodyPr wrap="square">
            <a:spAutoFit/>
          </a:bodyPr>
          <a:lstStyle/>
          <a:p>
            <a:pPr algn="ctr"/>
            <a:r>
              <a:rPr lang="es-MX" sz="2400" b="1" dirty="0" smtClean="0">
                <a:solidFill>
                  <a:srgbClr val="FF0000"/>
                </a:solidFill>
              </a:rPr>
              <a:t> </a:t>
            </a:r>
            <a:r>
              <a:rPr lang="es-MX" sz="2400" b="1" dirty="0" smtClean="0">
                <a:solidFill>
                  <a:srgbClr val="FF0000"/>
                </a:solidFill>
                <a:latin typeface="Arial Narrow" panose="020B0606020202030204" pitchFamily="34" charset="0"/>
              </a:rPr>
              <a:t>¡PRONABES cambia de nombre, ahora se llama MANUTENCIÓN!                       </a:t>
            </a:r>
          </a:p>
          <a:p>
            <a:endParaRPr lang="es-MX" sz="1000" dirty="0" smtClean="0">
              <a:solidFill>
                <a:srgbClr val="000000"/>
              </a:solidFill>
              <a:latin typeface="Arial Narrow" panose="020B0606020202030204" pitchFamily="34" charset="0"/>
            </a:endParaRPr>
          </a:p>
          <a:p>
            <a:r>
              <a:rPr lang="es-MX" sz="2000" b="1" dirty="0" smtClean="0">
                <a:solidFill>
                  <a:srgbClr val="000000"/>
                </a:solidFill>
                <a:latin typeface="Arial Narrow" panose="020B0606020202030204" pitchFamily="34" charset="0"/>
              </a:rPr>
              <a:t>La Coordinación Nacional de Becas de Educación Superior de la SEP  informa que el Programa Nacional de Becas y Financiamiento (PRONABES) cambia de nombre y ahora se llama “BECA MANUTENCIÓN”.</a:t>
            </a:r>
          </a:p>
          <a:p>
            <a:endParaRPr lang="es-MX" sz="1000" b="1" dirty="0" smtClean="0">
              <a:solidFill>
                <a:srgbClr val="000000"/>
              </a:solidFill>
              <a:latin typeface="Arial Narrow" panose="020B0606020202030204" pitchFamily="34" charset="0"/>
            </a:endParaRPr>
          </a:p>
          <a:p>
            <a:r>
              <a:rPr lang="es-MX" sz="2000" b="1" dirty="0" smtClean="0">
                <a:solidFill>
                  <a:srgbClr val="000000"/>
                </a:solidFill>
                <a:latin typeface="Arial Narrow" panose="020B0606020202030204" pitchFamily="34" charset="0"/>
              </a:rPr>
              <a:t>Está dirigida a estudiantes inscritos en Instituciones Públicas de Educación Superior que cursen estudios de licenciatura o de Técnico Superior Universitario y que provengan de hogares cuyo ingreso sea igual o menor a cuatro salarios mínimos per cápita mensuales. </a:t>
            </a:r>
          </a:p>
          <a:p>
            <a:endParaRPr lang="es-MX" sz="1000" b="1" dirty="0" smtClean="0">
              <a:solidFill>
                <a:srgbClr val="000000"/>
              </a:solidFill>
              <a:latin typeface="Arial Narrow" panose="020B0606020202030204" pitchFamily="34" charset="0"/>
            </a:endParaRPr>
          </a:p>
          <a:p>
            <a:r>
              <a:rPr lang="es-MX" sz="2000" b="1" dirty="0" smtClean="0">
                <a:solidFill>
                  <a:srgbClr val="000000"/>
                </a:solidFill>
                <a:latin typeface="Arial Narrow" panose="020B0606020202030204" pitchFamily="34" charset="0"/>
              </a:rPr>
              <a:t>La Beca Manutención de Educación Superior está financiada por el Gobierno Federal –a través de la Secretaría de Educación Pública-  y  los gobiernos de cada estado de la República; para el caso del Distrito Federal, la responsabilidad se comparte con las Instituciones Públicas de Educación Superior.</a:t>
            </a:r>
          </a:p>
          <a:p>
            <a:endParaRPr lang="es-MX" sz="1000" b="1" dirty="0" smtClean="0">
              <a:solidFill>
                <a:srgbClr val="000000"/>
              </a:solidFill>
              <a:latin typeface="Arial Narrow" panose="020B0606020202030204" pitchFamily="34" charset="0"/>
            </a:endParaRPr>
          </a:p>
          <a:p>
            <a:r>
              <a:rPr lang="es-MX" sz="2000" b="1" dirty="0" smtClean="0">
                <a:solidFill>
                  <a:srgbClr val="000000"/>
                </a:solidFill>
                <a:latin typeface="Arial Narrow" panose="020B0606020202030204" pitchFamily="34" charset="0"/>
              </a:rPr>
              <a:t>La convocatoria para esta beca será emitida próximamente por cada entidad federativa del país una vez que se publique, en el Diario Oficial de la Federación, el Acuerdo modificatorio a las Reglas de Operación vigentes, en el sentido de cambio de nombre del programa los estudiantes podrán consultar las bases, requisitos y características del apoyo a través de los distintos medios de difusión de su escuela y en el sitio www.cnbes.sep.gob.mx</a:t>
            </a:r>
          </a:p>
          <a:p>
            <a:endParaRPr lang="es-MX" sz="1000" dirty="0" smtClean="0">
              <a:solidFill>
                <a:srgbClr val="000000"/>
              </a:solidFill>
              <a:latin typeface="Arial Narrow" panose="020B0606020202030204" pitchFamily="34" charset="0"/>
            </a:endParaRPr>
          </a:p>
          <a:p>
            <a:pPr algn="r"/>
            <a:r>
              <a:rPr lang="es-MX" dirty="0" smtClean="0">
                <a:solidFill>
                  <a:srgbClr val="000000"/>
                </a:solidFill>
                <a:latin typeface="Arial Narrow" panose="020B0606020202030204" pitchFamily="34" charset="0"/>
              </a:rPr>
              <a:t>Última actualización: Viernes 31 de octubre de 2014.</a:t>
            </a:r>
            <a:endParaRPr lang="es-MX"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887291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37030" y="1582341"/>
            <a:ext cx="8908610" cy="3477875"/>
          </a:xfrm>
          <a:prstGeom prst="rect">
            <a:avLst/>
          </a:prstGeom>
        </p:spPr>
        <p:txBody>
          <a:bodyPr wrap="square">
            <a:spAutoFit/>
          </a:bodyPr>
          <a:lstStyle/>
          <a:p>
            <a:r>
              <a:rPr lang="es-MX" sz="3600" b="1" dirty="0" smtClean="0">
                <a:solidFill>
                  <a:srgbClr val="FF0000"/>
                </a:solidFill>
              </a:rPr>
              <a:t>manutención</a:t>
            </a:r>
            <a:endParaRPr lang="es-MX" sz="3600" b="1" dirty="0">
              <a:solidFill>
                <a:srgbClr val="FF0000"/>
              </a:solidFill>
            </a:endParaRPr>
          </a:p>
          <a:p>
            <a:endParaRPr lang="es-MX" sz="1000" dirty="0" smtClean="0">
              <a:solidFill>
                <a:srgbClr val="000000"/>
              </a:solidFill>
            </a:endParaRPr>
          </a:p>
          <a:p>
            <a:r>
              <a:rPr lang="es-MX" sz="2400" b="1" dirty="0" smtClean="0">
                <a:solidFill>
                  <a:schemeClr val="bg1"/>
                </a:solidFill>
              </a:rPr>
              <a:t>(De manutener).</a:t>
            </a:r>
          </a:p>
          <a:p>
            <a:endParaRPr lang="es-MX" sz="1000" b="1" dirty="0" smtClean="0">
              <a:solidFill>
                <a:schemeClr val="bg1"/>
              </a:solidFill>
            </a:endParaRPr>
          </a:p>
          <a:p>
            <a:r>
              <a:rPr lang="es-MX" sz="2400" b="1" dirty="0" smtClean="0">
                <a:solidFill>
                  <a:schemeClr val="bg1"/>
                </a:solidFill>
              </a:rPr>
              <a:t>1. f. Acción y efecto de mantener o mantenerse.</a:t>
            </a:r>
          </a:p>
          <a:p>
            <a:endParaRPr lang="es-MX" sz="1000" b="1" dirty="0" smtClean="0">
              <a:solidFill>
                <a:schemeClr val="bg1"/>
              </a:solidFill>
            </a:endParaRPr>
          </a:p>
          <a:p>
            <a:r>
              <a:rPr lang="es-MX" sz="2400" b="1" dirty="0" smtClean="0">
                <a:solidFill>
                  <a:schemeClr val="bg1"/>
                </a:solidFill>
              </a:rPr>
              <a:t>2. f. </a:t>
            </a:r>
            <a:r>
              <a:rPr lang="es-MX" sz="2400" b="1" dirty="0" err="1" smtClean="0">
                <a:solidFill>
                  <a:schemeClr val="bg1"/>
                </a:solidFill>
              </a:rPr>
              <a:t>Tecnol</a:t>
            </a:r>
            <a:r>
              <a:rPr lang="es-MX" sz="2400" b="1" dirty="0" smtClean="0">
                <a:solidFill>
                  <a:schemeClr val="bg1"/>
                </a:solidFill>
              </a:rPr>
              <a:t>. Conjunto de operaciones de almacenaje, manipulación y aprovisionamiento de piezas, mercancías, etc., en un recinto industrial.</a:t>
            </a:r>
          </a:p>
          <a:p>
            <a:endParaRPr lang="es-MX" sz="1000" b="1" dirty="0" smtClean="0">
              <a:solidFill>
                <a:schemeClr val="bg1"/>
              </a:solidFill>
            </a:endParaRPr>
          </a:p>
          <a:p>
            <a:r>
              <a:rPr lang="es-MX" sz="2400" b="1" dirty="0" smtClean="0">
                <a:solidFill>
                  <a:schemeClr val="bg1"/>
                </a:solidFill>
              </a:rPr>
              <a:t>3. f. p. </a:t>
            </a:r>
            <a:r>
              <a:rPr lang="es-MX" sz="2400" b="1" dirty="0" err="1" smtClean="0">
                <a:solidFill>
                  <a:schemeClr val="bg1"/>
                </a:solidFill>
              </a:rPr>
              <a:t>us</a:t>
            </a:r>
            <a:r>
              <a:rPr lang="es-MX" sz="2400" b="1" dirty="0" smtClean="0">
                <a:solidFill>
                  <a:schemeClr val="bg1"/>
                </a:solidFill>
              </a:rPr>
              <a:t>. Conservación y amparo.</a:t>
            </a:r>
            <a:endParaRPr lang="es-MX" sz="2400" b="1" dirty="0">
              <a:solidFill>
                <a:schemeClr val="bg1"/>
              </a:solidFill>
            </a:endParaRPr>
          </a:p>
        </p:txBody>
      </p:sp>
    </p:spTree>
    <p:extLst>
      <p:ext uri="{BB962C8B-B14F-4D97-AF65-F5344CB8AC3E}">
        <p14:creationId xmlns:p14="http://schemas.microsoft.com/office/powerpoint/2010/main" val="19561797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18099" y="497940"/>
            <a:ext cx="9318093" cy="6093976"/>
          </a:xfrm>
          <a:prstGeom prst="rect">
            <a:avLst/>
          </a:prstGeom>
        </p:spPr>
        <p:txBody>
          <a:bodyPr wrap="square">
            <a:spAutoFit/>
          </a:bodyPr>
          <a:lstStyle/>
          <a:p>
            <a:r>
              <a:rPr lang="es-MX" sz="3600" b="1" dirty="0" smtClean="0">
                <a:solidFill>
                  <a:srgbClr val="FF0000"/>
                </a:solidFill>
              </a:rPr>
              <a:t>mantener</a:t>
            </a:r>
          </a:p>
          <a:p>
            <a:endParaRPr lang="es-MX" sz="1000" dirty="0" smtClean="0">
              <a:solidFill>
                <a:srgbClr val="000000"/>
              </a:solidFill>
            </a:endParaRPr>
          </a:p>
          <a:p>
            <a:r>
              <a:rPr lang="es-MX" b="1" dirty="0" smtClean="0">
                <a:solidFill>
                  <a:schemeClr val="bg1"/>
                </a:solidFill>
              </a:rPr>
              <a:t>(Del lat. manu </a:t>
            </a:r>
            <a:r>
              <a:rPr lang="es-MX" b="1" dirty="0" err="1" smtClean="0">
                <a:solidFill>
                  <a:schemeClr val="bg1"/>
                </a:solidFill>
              </a:rPr>
              <a:t>tenēre</a:t>
            </a:r>
            <a:r>
              <a:rPr lang="es-MX" b="1" dirty="0" smtClean="0">
                <a:solidFill>
                  <a:schemeClr val="bg1"/>
                </a:solidFill>
              </a:rPr>
              <a:t>).</a:t>
            </a:r>
          </a:p>
          <a:p>
            <a:endParaRPr lang="es-MX" sz="1000" b="1" dirty="0" smtClean="0">
              <a:solidFill>
                <a:schemeClr val="bg1"/>
              </a:solidFill>
            </a:endParaRPr>
          </a:p>
          <a:p>
            <a:r>
              <a:rPr lang="es-MX" b="1" dirty="0" smtClean="0">
                <a:solidFill>
                  <a:schemeClr val="bg1"/>
                </a:solidFill>
              </a:rPr>
              <a:t>1. </a:t>
            </a:r>
            <a:r>
              <a:rPr lang="es-MX" b="1" dirty="0" err="1" smtClean="0">
                <a:solidFill>
                  <a:schemeClr val="bg1"/>
                </a:solidFill>
              </a:rPr>
              <a:t>tr</a:t>
            </a:r>
            <a:r>
              <a:rPr lang="es-MX" b="1" dirty="0" smtClean="0">
                <a:solidFill>
                  <a:schemeClr val="bg1"/>
                </a:solidFill>
              </a:rPr>
              <a:t>. Proveer a alguien del alimento necesario. U. t. c. </a:t>
            </a:r>
            <a:r>
              <a:rPr lang="es-MX" b="1" dirty="0" err="1" smtClean="0">
                <a:solidFill>
                  <a:schemeClr val="bg1"/>
                </a:solidFill>
              </a:rPr>
              <a:t>prnl</a:t>
            </a:r>
            <a:r>
              <a:rPr lang="es-MX" b="1" dirty="0" smtClean="0">
                <a:solidFill>
                  <a:schemeClr val="bg1"/>
                </a:solidFill>
              </a:rPr>
              <a:t>.</a:t>
            </a:r>
          </a:p>
          <a:p>
            <a:endParaRPr lang="es-MX" sz="1000" b="1" dirty="0" smtClean="0">
              <a:solidFill>
                <a:schemeClr val="bg1"/>
              </a:solidFill>
            </a:endParaRPr>
          </a:p>
          <a:p>
            <a:r>
              <a:rPr lang="es-MX" b="1" dirty="0" smtClean="0">
                <a:solidFill>
                  <a:schemeClr val="bg1"/>
                </a:solidFill>
              </a:rPr>
              <a:t>2. </a:t>
            </a:r>
            <a:r>
              <a:rPr lang="es-MX" b="1" dirty="0" err="1" smtClean="0">
                <a:solidFill>
                  <a:schemeClr val="bg1"/>
                </a:solidFill>
              </a:rPr>
              <a:t>tr</a:t>
            </a:r>
            <a:r>
              <a:rPr lang="es-MX" b="1" dirty="0" smtClean="0">
                <a:solidFill>
                  <a:schemeClr val="bg1"/>
                </a:solidFill>
              </a:rPr>
              <a:t>. Costear las necesidades económicas de alguien.</a:t>
            </a:r>
          </a:p>
          <a:p>
            <a:endParaRPr lang="es-MX" sz="1000" b="1" dirty="0" smtClean="0">
              <a:solidFill>
                <a:schemeClr val="bg1"/>
              </a:solidFill>
            </a:endParaRPr>
          </a:p>
          <a:p>
            <a:r>
              <a:rPr lang="es-MX" b="1" dirty="0" smtClean="0">
                <a:solidFill>
                  <a:schemeClr val="bg1"/>
                </a:solidFill>
              </a:rPr>
              <a:t>3. </a:t>
            </a:r>
            <a:r>
              <a:rPr lang="es-MX" b="1" dirty="0" err="1" smtClean="0">
                <a:solidFill>
                  <a:schemeClr val="bg1"/>
                </a:solidFill>
              </a:rPr>
              <a:t>tr</a:t>
            </a:r>
            <a:r>
              <a:rPr lang="es-MX" b="1" dirty="0" smtClean="0">
                <a:solidFill>
                  <a:schemeClr val="bg1"/>
                </a:solidFill>
              </a:rPr>
              <a:t>. Conservar algo en su ser, darle vigor y permanencia.</a:t>
            </a:r>
          </a:p>
          <a:p>
            <a:endParaRPr lang="es-MX" sz="1000" b="1" dirty="0" smtClean="0">
              <a:solidFill>
                <a:schemeClr val="bg1"/>
              </a:solidFill>
            </a:endParaRPr>
          </a:p>
          <a:p>
            <a:r>
              <a:rPr lang="es-MX" b="1" dirty="0" smtClean="0">
                <a:solidFill>
                  <a:schemeClr val="bg1"/>
                </a:solidFill>
              </a:rPr>
              <a:t>4. </a:t>
            </a:r>
            <a:r>
              <a:rPr lang="es-MX" b="1" dirty="0" err="1" smtClean="0">
                <a:solidFill>
                  <a:schemeClr val="bg1"/>
                </a:solidFill>
              </a:rPr>
              <a:t>tr</a:t>
            </a:r>
            <a:r>
              <a:rPr lang="es-MX" b="1" dirty="0" smtClean="0">
                <a:solidFill>
                  <a:schemeClr val="bg1"/>
                </a:solidFill>
              </a:rPr>
              <a:t>. Sostener algo para que no caiga o se tuerza.</a:t>
            </a:r>
          </a:p>
          <a:p>
            <a:endParaRPr lang="es-MX" sz="1000" b="1" dirty="0" smtClean="0">
              <a:solidFill>
                <a:schemeClr val="bg1"/>
              </a:solidFill>
            </a:endParaRPr>
          </a:p>
          <a:p>
            <a:r>
              <a:rPr lang="es-MX" b="1" dirty="0" smtClean="0">
                <a:solidFill>
                  <a:schemeClr val="bg1"/>
                </a:solidFill>
              </a:rPr>
              <a:t>5. </a:t>
            </a:r>
            <a:r>
              <a:rPr lang="es-MX" b="1" dirty="0" err="1" smtClean="0">
                <a:solidFill>
                  <a:schemeClr val="bg1"/>
                </a:solidFill>
              </a:rPr>
              <a:t>tr</a:t>
            </a:r>
            <a:r>
              <a:rPr lang="es-MX" b="1" dirty="0" smtClean="0">
                <a:solidFill>
                  <a:schemeClr val="bg1"/>
                </a:solidFill>
              </a:rPr>
              <a:t>. Proseguir en lo que se está ejecutando. Mantener la conversación, el juego.</a:t>
            </a:r>
          </a:p>
          <a:p>
            <a:endParaRPr lang="es-MX" sz="1000" b="1" dirty="0" smtClean="0">
              <a:solidFill>
                <a:schemeClr val="bg1"/>
              </a:solidFill>
            </a:endParaRPr>
          </a:p>
          <a:p>
            <a:r>
              <a:rPr lang="es-MX" b="1" dirty="0" smtClean="0">
                <a:solidFill>
                  <a:schemeClr val="bg1"/>
                </a:solidFill>
              </a:rPr>
              <a:t>6. </a:t>
            </a:r>
            <a:r>
              <a:rPr lang="es-MX" b="1" dirty="0" err="1" smtClean="0">
                <a:solidFill>
                  <a:schemeClr val="bg1"/>
                </a:solidFill>
              </a:rPr>
              <a:t>tr</a:t>
            </a:r>
            <a:r>
              <a:rPr lang="es-MX" b="1" dirty="0" smtClean="0">
                <a:solidFill>
                  <a:schemeClr val="bg1"/>
                </a:solidFill>
              </a:rPr>
              <a:t>. Defender o sustentar una opinión o sistema.</a:t>
            </a:r>
          </a:p>
          <a:p>
            <a:endParaRPr lang="es-MX" sz="1000" b="1" dirty="0" smtClean="0">
              <a:solidFill>
                <a:schemeClr val="bg1"/>
              </a:solidFill>
            </a:endParaRPr>
          </a:p>
          <a:p>
            <a:r>
              <a:rPr lang="es-MX" b="1" dirty="0" smtClean="0">
                <a:solidFill>
                  <a:schemeClr val="bg1"/>
                </a:solidFill>
              </a:rPr>
              <a:t>7. </a:t>
            </a:r>
            <a:r>
              <a:rPr lang="es-MX" b="1" dirty="0" err="1" smtClean="0">
                <a:solidFill>
                  <a:schemeClr val="bg1"/>
                </a:solidFill>
              </a:rPr>
              <a:t>tr</a:t>
            </a:r>
            <a:r>
              <a:rPr lang="es-MX" b="1" dirty="0" smtClean="0">
                <a:solidFill>
                  <a:schemeClr val="bg1"/>
                </a:solidFill>
              </a:rPr>
              <a:t>. Sostener un torneo, una justa, etc.</a:t>
            </a:r>
          </a:p>
          <a:p>
            <a:endParaRPr lang="es-MX" sz="1000" b="1" dirty="0" smtClean="0">
              <a:solidFill>
                <a:schemeClr val="bg1"/>
              </a:solidFill>
            </a:endParaRPr>
          </a:p>
          <a:p>
            <a:r>
              <a:rPr lang="es-MX" b="1" dirty="0" smtClean="0">
                <a:solidFill>
                  <a:schemeClr val="bg1"/>
                </a:solidFill>
              </a:rPr>
              <a:t>8. </a:t>
            </a:r>
            <a:r>
              <a:rPr lang="es-MX" b="1" dirty="0" err="1" smtClean="0">
                <a:solidFill>
                  <a:schemeClr val="bg1"/>
                </a:solidFill>
              </a:rPr>
              <a:t>tr</a:t>
            </a:r>
            <a:r>
              <a:rPr lang="es-MX" b="1" dirty="0" smtClean="0">
                <a:solidFill>
                  <a:schemeClr val="bg1"/>
                </a:solidFill>
              </a:rPr>
              <a:t>. Der. Amparar a alguien en la posesión o goce de algo.</a:t>
            </a:r>
          </a:p>
          <a:p>
            <a:endParaRPr lang="es-MX" sz="1000" b="1" dirty="0" smtClean="0">
              <a:solidFill>
                <a:schemeClr val="bg1"/>
              </a:solidFill>
            </a:endParaRPr>
          </a:p>
          <a:p>
            <a:r>
              <a:rPr lang="es-MX" b="1" dirty="0" smtClean="0">
                <a:solidFill>
                  <a:schemeClr val="bg1"/>
                </a:solidFill>
              </a:rPr>
              <a:t>9. </a:t>
            </a:r>
            <a:r>
              <a:rPr lang="es-MX" b="1" dirty="0" err="1" smtClean="0">
                <a:solidFill>
                  <a:schemeClr val="bg1"/>
                </a:solidFill>
              </a:rPr>
              <a:t>prnl</a:t>
            </a:r>
            <a:r>
              <a:rPr lang="es-MX" b="1" dirty="0" smtClean="0">
                <a:solidFill>
                  <a:schemeClr val="bg1"/>
                </a:solidFill>
              </a:rPr>
              <a:t>. Dicho de un cuerpo: Estar en un medio o en un lugar, sin caer o haciéndolo muy lentamente.</a:t>
            </a:r>
          </a:p>
          <a:p>
            <a:endParaRPr lang="es-MX" sz="1000" b="1" dirty="0" smtClean="0">
              <a:solidFill>
                <a:schemeClr val="bg1"/>
              </a:solidFill>
            </a:endParaRPr>
          </a:p>
          <a:p>
            <a:r>
              <a:rPr lang="es-MX" b="1" dirty="0" smtClean="0">
                <a:solidFill>
                  <a:schemeClr val="bg1"/>
                </a:solidFill>
              </a:rPr>
              <a:t>10. </a:t>
            </a:r>
            <a:r>
              <a:rPr lang="es-MX" b="1" dirty="0" err="1" smtClean="0">
                <a:solidFill>
                  <a:schemeClr val="bg1"/>
                </a:solidFill>
              </a:rPr>
              <a:t>prnl</a:t>
            </a:r>
            <a:r>
              <a:rPr lang="es-MX" b="1" dirty="0" smtClean="0">
                <a:solidFill>
                  <a:schemeClr val="bg1"/>
                </a:solidFill>
              </a:rPr>
              <a:t>. Perseverar, no variar de estado o resolución.</a:t>
            </a:r>
          </a:p>
          <a:p>
            <a:endParaRPr lang="es-MX" sz="1000" b="1" dirty="0" smtClean="0">
              <a:solidFill>
                <a:schemeClr val="bg1"/>
              </a:solidFill>
            </a:endParaRPr>
          </a:p>
          <a:p>
            <a:r>
              <a:rPr lang="es-MX" b="1" dirty="0" smtClean="0">
                <a:solidFill>
                  <a:schemeClr val="bg1"/>
                </a:solidFill>
              </a:rPr>
              <a:t>11. </a:t>
            </a:r>
            <a:r>
              <a:rPr lang="es-MX" b="1" dirty="0" err="1" smtClean="0">
                <a:solidFill>
                  <a:schemeClr val="bg1"/>
                </a:solidFill>
              </a:rPr>
              <a:t>prnl</a:t>
            </a:r>
            <a:r>
              <a:rPr lang="es-MX" b="1" dirty="0" smtClean="0">
                <a:solidFill>
                  <a:schemeClr val="bg1"/>
                </a:solidFill>
              </a:rPr>
              <a:t>. Fomentarse, alimentarse.</a:t>
            </a:r>
            <a:endParaRPr lang="es-MX" b="1" dirty="0">
              <a:solidFill>
                <a:schemeClr val="bg1"/>
              </a:solidFill>
            </a:endParaRPr>
          </a:p>
        </p:txBody>
      </p:sp>
    </p:spTree>
    <p:extLst>
      <p:ext uri="{BB962C8B-B14F-4D97-AF65-F5344CB8AC3E}">
        <p14:creationId xmlns:p14="http://schemas.microsoft.com/office/powerpoint/2010/main" val="79578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29624" y="1295143"/>
            <a:ext cx="10293790" cy="3139321"/>
          </a:xfrm>
          <a:prstGeom prst="rect">
            <a:avLst/>
          </a:prstGeom>
        </p:spPr>
        <p:txBody>
          <a:bodyPr wrap="square">
            <a:spAutoFit/>
          </a:bodyPr>
          <a:lstStyle/>
          <a:p>
            <a:pPr algn="r"/>
            <a:r>
              <a:rPr lang="es-MX" sz="6600" b="1" dirty="0">
                <a:solidFill>
                  <a:schemeClr val="bg1"/>
                </a:solidFill>
              </a:rPr>
              <a:t>Transformaciones del </a:t>
            </a:r>
            <a:r>
              <a:rPr lang="es-MX" sz="6600" b="1" dirty="0" smtClean="0">
                <a:solidFill>
                  <a:schemeClr val="bg1"/>
                </a:solidFill>
              </a:rPr>
              <a:t>Estado en </a:t>
            </a:r>
            <a:r>
              <a:rPr lang="es-MX" sz="6600" b="1" dirty="0">
                <a:solidFill>
                  <a:schemeClr val="bg1"/>
                </a:solidFill>
              </a:rPr>
              <a:t>el mundo moderno</a:t>
            </a:r>
          </a:p>
        </p:txBody>
      </p:sp>
      <p:sp>
        <p:nvSpPr>
          <p:cNvPr id="6" name="5 Rectángulo"/>
          <p:cNvSpPr/>
          <p:nvPr/>
        </p:nvSpPr>
        <p:spPr>
          <a:xfrm>
            <a:off x="1330859" y="5387308"/>
            <a:ext cx="10592555" cy="369332"/>
          </a:xfrm>
          <a:prstGeom prst="rect">
            <a:avLst/>
          </a:prstGeom>
        </p:spPr>
        <p:txBody>
          <a:bodyPr wrap="square">
            <a:spAutoFit/>
          </a:bodyPr>
          <a:lstStyle/>
          <a:p>
            <a:r>
              <a:rPr lang="es-MX" b="1" dirty="0">
                <a:solidFill>
                  <a:schemeClr val="bg1"/>
                </a:solidFill>
                <a:latin typeface="Arial Black" panose="020B0A04020102020204" pitchFamily="34" charset="0"/>
              </a:rPr>
              <a:t>http://www.me.gov.ar/curriform/servicios/unidad/aprender/laminas/ep/lamsoc-6.pdf</a:t>
            </a:r>
          </a:p>
        </p:txBody>
      </p:sp>
    </p:spTree>
    <p:extLst>
      <p:ext uri="{BB962C8B-B14F-4D97-AF65-F5344CB8AC3E}">
        <p14:creationId xmlns:p14="http://schemas.microsoft.com/office/powerpoint/2010/main" val="35586630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81" y="1"/>
            <a:ext cx="12053771" cy="671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45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21807" y="615635"/>
            <a:ext cx="10502020" cy="5724644"/>
          </a:xfrm>
          <a:prstGeom prst="rect">
            <a:avLst/>
          </a:prstGeom>
        </p:spPr>
        <p:txBody>
          <a:bodyPr wrap="square">
            <a:spAutoFit/>
          </a:bodyPr>
          <a:lstStyle/>
          <a:p>
            <a:r>
              <a:rPr lang="es-MX" sz="2800" b="1" dirty="0" smtClean="0">
                <a:solidFill>
                  <a:schemeClr val="bg1"/>
                </a:solidFill>
              </a:rPr>
              <a:t>Si la </a:t>
            </a:r>
            <a:r>
              <a:rPr lang="es-MX" sz="2800" b="1" dirty="0">
                <a:solidFill>
                  <a:schemeClr val="bg1"/>
                </a:solidFill>
              </a:rPr>
              <a:t>educación superior </a:t>
            </a:r>
            <a:r>
              <a:rPr lang="es-MX" sz="2800" b="1" dirty="0" smtClean="0">
                <a:solidFill>
                  <a:schemeClr val="bg1"/>
                </a:solidFill>
              </a:rPr>
              <a:t>es un </a:t>
            </a:r>
            <a:r>
              <a:rPr lang="es-MX" sz="2800" b="1" dirty="0">
                <a:solidFill>
                  <a:schemeClr val="bg1"/>
                </a:solidFill>
              </a:rPr>
              <a:t>bien social y público, </a:t>
            </a:r>
            <a:r>
              <a:rPr lang="es-MX" sz="2800" b="1" dirty="0" smtClean="0">
                <a:solidFill>
                  <a:schemeClr val="bg1"/>
                </a:solidFill>
              </a:rPr>
              <a:t>y el Estado es el </a:t>
            </a:r>
            <a:r>
              <a:rPr lang="es-MX" sz="2800" b="1" dirty="0">
                <a:solidFill>
                  <a:schemeClr val="bg1"/>
                </a:solidFill>
              </a:rPr>
              <a:t>principal responsable de su gestación, es inevitable concluir que la igualdad de oportunidades es el principal reaseguro para llevar desarrollo, progreso e inclusión a la mayor parte de los </a:t>
            </a:r>
            <a:r>
              <a:rPr lang="es-MX" sz="2800" b="1" dirty="0" smtClean="0">
                <a:solidFill>
                  <a:schemeClr val="bg1"/>
                </a:solidFill>
              </a:rPr>
              <a:t>ciudadanos. </a:t>
            </a:r>
          </a:p>
          <a:p>
            <a:endParaRPr lang="es-MX" sz="1000" b="1" dirty="0">
              <a:solidFill>
                <a:schemeClr val="bg1"/>
              </a:solidFill>
            </a:endParaRPr>
          </a:p>
          <a:p>
            <a:r>
              <a:rPr lang="es-MX" sz="2800" b="1" dirty="0" smtClean="0">
                <a:solidFill>
                  <a:schemeClr val="bg1"/>
                </a:solidFill>
              </a:rPr>
              <a:t>Esta </a:t>
            </a:r>
            <a:r>
              <a:rPr lang="es-MX" sz="2800" b="1" dirty="0">
                <a:solidFill>
                  <a:schemeClr val="bg1"/>
                </a:solidFill>
              </a:rPr>
              <a:t>igualdad de oportunidades remite a una heterogeneidad cultural, social y económica, en particular de los </a:t>
            </a:r>
            <a:r>
              <a:rPr lang="es-MX" sz="2800" b="1" dirty="0" smtClean="0">
                <a:solidFill>
                  <a:schemeClr val="bg1"/>
                </a:solidFill>
              </a:rPr>
              <a:t>estudiantes. La </a:t>
            </a:r>
            <a:r>
              <a:rPr lang="es-MX" sz="2800" b="1" dirty="0">
                <a:solidFill>
                  <a:schemeClr val="bg1"/>
                </a:solidFill>
              </a:rPr>
              <a:t>gratuidad de los estudios de grado constituye una de las estrategias básicas de los principios democratizadores. </a:t>
            </a:r>
            <a:endParaRPr lang="es-MX" sz="2800" b="1" dirty="0" smtClean="0">
              <a:solidFill>
                <a:schemeClr val="bg1"/>
              </a:solidFill>
            </a:endParaRPr>
          </a:p>
          <a:p>
            <a:endParaRPr lang="es-MX" sz="1000" b="1" dirty="0">
              <a:solidFill>
                <a:schemeClr val="bg1"/>
              </a:solidFill>
            </a:endParaRPr>
          </a:p>
          <a:p>
            <a:r>
              <a:rPr lang="es-MX" sz="2800" b="1" dirty="0" smtClean="0">
                <a:solidFill>
                  <a:schemeClr val="bg1"/>
                </a:solidFill>
              </a:rPr>
              <a:t>Los </a:t>
            </a:r>
            <a:r>
              <a:rPr lang="es-MX" sz="2800" b="1" dirty="0">
                <a:solidFill>
                  <a:schemeClr val="bg1"/>
                </a:solidFill>
              </a:rPr>
              <a:t>servicios que brinda la universidad a sus actores (becas, comedor, residencia, biblioteca e instalaciones) […] constituyen una decisión política y un esfuerzo por mejorar las condiciones en las que tienen lugar los procesos </a:t>
            </a:r>
            <a:r>
              <a:rPr lang="es-MX" sz="2800" b="1" dirty="0" smtClean="0">
                <a:solidFill>
                  <a:schemeClr val="bg1"/>
                </a:solidFill>
              </a:rPr>
              <a:t>pedagógicos.</a:t>
            </a:r>
          </a:p>
          <a:p>
            <a:endParaRPr lang="es-MX" sz="1000" b="1" dirty="0">
              <a:solidFill>
                <a:schemeClr val="bg1"/>
              </a:solidFill>
            </a:endParaRPr>
          </a:p>
        </p:txBody>
      </p:sp>
    </p:spTree>
    <p:extLst>
      <p:ext uri="{BB962C8B-B14F-4D97-AF65-F5344CB8AC3E}">
        <p14:creationId xmlns:p14="http://schemas.microsoft.com/office/powerpoint/2010/main" val="5467032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03699" y="398445"/>
            <a:ext cx="10393378" cy="5786199"/>
          </a:xfrm>
          <a:prstGeom prst="rect">
            <a:avLst/>
          </a:prstGeom>
        </p:spPr>
        <p:txBody>
          <a:bodyPr wrap="square">
            <a:spAutoFit/>
          </a:bodyPr>
          <a:lstStyle/>
          <a:p>
            <a:endParaRPr lang="es-MX" sz="1000" b="1" dirty="0">
              <a:solidFill>
                <a:schemeClr val="bg1"/>
              </a:solidFill>
            </a:endParaRPr>
          </a:p>
          <a:p>
            <a:r>
              <a:rPr lang="es-MX" sz="2400" b="1" dirty="0">
                <a:solidFill>
                  <a:schemeClr val="bg1"/>
                </a:solidFill>
              </a:rPr>
              <a:t>La situación actual de la educación superior muestra que “en la composición de la población estudiantil aparecen nuevos grupos de edades, nuevas demandas educativas y la matrícula femenina se ha incrementado notablemente, superando a la masculina en varias disciplinas y en la matrícula total de varios países</a:t>
            </a:r>
            <a:r>
              <a:rPr lang="es-MX" sz="2400" b="1" dirty="0" smtClean="0">
                <a:solidFill>
                  <a:schemeClr val="bg1"/>
                </a:solidFill>
              </a:rPr>
              <a:t>”, </a:t>
            </a:r>
            <a:r>
              <a:rPr lang="es-MX" sz="2400" b="1" dirty="0">
                <a:solidFill>
                  <a:schemeClr val="bg1"/>
                </a:solidFill>
              </a:rPr>
              <a:t>por lo que el Estado no se puede desentender de esta realidad y debe articular los mecanismos para que se asegure a todos la tan necesaria posibilidad de aprender. </a:t>
            </a:r>
            <a:endParaRPr lang="es-MX" sz="2400" b="1" dirty="0" smtClean="0">
              <a:solidFill>
                <a:schemeClr val="bg1"/>
              </a:solidFill>
            </a:endParaRPr>
          </a:p>
          <a:p>
            <a:endParaRPr lang="es-MX" sz="2400" b="1" dirty="0">
              <a:solidFill>
                <a:schemeClr val="bg1"/>
              </a:solidFill>
            </a:endParaRPr>
          </a:p>
          <a:p>
            <a:r>
              <a:rPr lang="es-MX" sz="2400" b="1" dirty="0">
                <a:solidFill>
                  <a:schemeClr val="bg1"/>
                </a:solidFill>
              </a:rPr>
              <a:t>Las Universidades Públicas no se pueden desentender del compromiso social que les </a:t>
            </a:r>
            <a:r>
              <a:rPr lang="es-MX" sz="2400" b="1" dirty="0" smtClean="0">
                <a:solidFill>
                  <a:schemeClr val="bg1"/>
                </a:solidFill>
              </a:rPr>
              <a:t>compete. Deben enfrentar la apertura </a:t>
            </a:r>
            <a:r>
              <a:rPr lang="es-MX" sz="2400" b="1" dirty="0">
                <a:solidFill>
                  <a:schemeClr val="bg1"/>
                </a:solidFill>
              </a:rPr>
              <a:t>a la participación que a veces </a:t>
            </a:r>
            <a:r>
              <a:rPr lang="es-MX" sz="2400" b="1" dirty="0" smtClean="0">
                <a:solidFill>
                  <a:schemeClr val="bg1"/>
                </a:solidFill>
              </a:rPr>
              <a:t>entra </a:t>
            </a:r>
            <a:r>
              <a:rPr lang="es-MX" sz="2400" b="1" dirty="0">
                <a:solidFill>
                  <a:schemeClr val="bg1"/>
                </a:solidFill>
              </a:rPr>
              <a:t>en tensión con la excelencia académica. </a:t>
            </a:r>
            <a:endParaRPr lang="es-MX" sz="2400" b="1" dirty="0" smtClean="0">
              <a:solidFill>
                <a:schemeClr val="bg1"/>
              </a:solidFill>
            </a:endParaRPr>
          </a:p>
          <a:p>
            <a:endParaRPr lang="es-MX" sz="2400" b="1" dirty="0">
              <a:solidFill>
                <a:schemeClr val="bg1"/>
              </a:solidFill>
            </a:endParaRPr>
          </a:p>
          <a:p>
            <a:r>
              <a:rPr lang="es-MX" sz="2400" b="1" dirty="0" smtClean="0">
                <a:solidFill>
                  <a:schemeClr val="bg1"/>
                </a:solidFill>
              </a:rPr>
              <a:t>La </a:t>
            </a:r>
            <a:r>
              <a:rPr lang="es-MX" sz="2400" b="1" dirty="0" smtClean="0">
                <a:solidFill>
                  <a:schemeClr val="bg1"/>
                </a:solidFill>
              </a:rPr>
              <a:t>sociedad, </a:t>
            </a:r>
            <a:r>
              <a:rPr lang="es-MX" sz="2400" b="1" dirty="0">
                <a:solidFill>
                  <a:schemeClr val="bg1"/>
                </a:solidFill>
              </a:rPr>
              <a:t>que mediante sus </a:t>
            </a:r>
            <a:r>
              <a:rPr lang="es-MX" sz="2400" b="1" dirty="0" smtClean="0">
                <a:solidFill>
                  <a:schemeClr val="bg1"/>
                </a:solidFill>
              </a:rPr>
              <a:t>impuestos </a:t>
            </a:r>
            <a:r>
              <a:rPr lang="es-MX" sz="2400" b="1" dirty="0">
                <a:solidFill>
                  <a:schemeClr val="bg1"/>
                </a:solidFill>
              </a:rPr>
              <a:t>paga a la universidad pública, </a:t>
            </a:r>
            <a:r>
              <a:rPr lang="es-MX" sz="2400" b="1" dirty="0" smtClean="0">
                <a:solidFill>
                  <a:schemeClr val="bg1"/>
                </a:solidFill>
              </a:rPr>
              <a:t>tiene </a:t>
            </a:r>
            <a:r>
              <a:rPr lang="es-MX" sz="2400" b="1" dirty="0">
                <a:solidFill>
                  <a:schemeClr val="bg1"/>
                </a:solidFill>
              </a:rPr>
              <a:t>derecho a una institución de alta calidad, pero a su vez es recomendable que garantice la igualdad de posibilidades” .</a:t>
            </a:r>
          </a:p>
        </p:txBody>
      </p:sp>
    </p:spTree>
    <p:extLst>
      <p:ext uri="{BB962C8B-B14F-4D97-AF65-F5344CB8AC3E}">
        <p14:creationId xmlns:p14="http://schemas.microsoft.com/office/powerpoint/2010/main" val="12322526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3790951" y="4508500"/>
            <a:ext cx="80264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600">
                <a:solidFill>
                  <a:schemeClr val="tx2"/>
                </a:solidFill>
                <a:effectLst>
                  <a:outerShdw blurRad="38100" dist="38100" dir="2700000" algn="tl">
                    <a:srgbClr val="000000"/>
                  </a:outerShdw>
                </a:effectLst>
                <a:latin typeface="Tahoma" pitchFamily="34" charset="0"/>
              </a:defRPr>
            </a:lvl1pPr>
            <a:lvl2pPr>
              <a:defRPr sz="3600">
                <a:solidFill>
                  <a:schemeClr val="tx2"/>
                </a:solidFill>
                <a:effectLst>
                  <a:outerShdw blurRad="38100" dist="38100" dir="2700000" algn="tl">
                    <a:srgbClr val="000000"/>
                  </a:outerShdw>
                </a:effectLst>
                <a:latin typeface="Tahoma" pitchFamily="34" charset="0"/>
              </a:defRPr>
            </a:lvl2pPr>
            <a:lvl3pPr>
              <a:defRPr sz="3600">
                <a:solidFill>
                  <a:schemeClr val="tx2"/>
                </a:solidFill>
                <a:effectLst>
                  <a:outerShdw blurRad="38100" dist="38100" dir="2700000" algn="tl">
                    <a:srgbClr val="000000"/>
                  </a:outerShdw>
                </a:effectLst>
                <a:latin typeface="Tahoma" pitchFamily="34" charset="0"/>
              </a:defRPr>
            </a:lvl3pPr>
            <a:lvl4pPr>
              <a:defRPr sz="3600">
                <a:solidFill>
                  <a:schemeClr val="tx2"/>
                </a:solidFill>
                <a:effectLst>
                  <a:outerShdw blurRad="38100" dist="38100" dir="2700000" algn="tl">
                    <a:srgbClr val="000000"/>
                  </a:outerShdw>
                </a:effectLst>
                <a:latin typeface="Tahoma" pitchFamily="34" charset="0"/>
              </a:defRPr>
            </a:lvl4pPr>
            <a:lvl5pPr>
              <a:defRPr sz="3600">
                <a:solidFill>
                  <a:schemeClr val="tx2"/>
                </a:solidFill>
                <a:effectLst>
                  <a:outerShdw blurRad="38100" dist="38100" dir="2700000" algn="tl">
                    <a:srgbClr val="000000"/>
                  </a:outerShdw>
                </a:effectLst>
                <a:latin typeface="Tahoma" pitchFamily="34" charset="0"/>
              </a:defRPr>
            </a:lvl5pPr>
            <a:lvl6pPr marL="4572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a:lstStyle>
          <a:p>
            <a:pPr algn="ctr" defTabSz="914400" fontAlgn="base">
              <a:lnSpc>
                <a:spcPct val="115000"/>
              </a:lnSpc>
              <a:spcBef>
                <a:spcPct val="0"/>
              </a:spcBef>
              <a:spcAft>
                <a:spcPct val="0"/>
              </a:spcAft>
            </a:pPr>
            <a:r>
              <a:rPr lang="es-MX" altLang="es-MX" sz="3200" b="1" dirty="0" smtClean="0">
                <a:solidFill>
                  <a:srgbClr val="FFFFFF"/>
                </a:solidFill>
              </a:rPr>
              <a:t>Ejercicio 2003 - 2004</a:t>
            </a:r>
            <a:endParaRPr lang="es-ES" altLang="es-MX" b="1" dirty="0" smtClean="0">
              <a:solidFill>
                <a:srgbClr val="FFFFFF"/>
              </a:solidFill>
            </a:endParaRPr>
          </a:p>
        </p:txBody>
      </p:sp>
    </p:spTree>
    <p:extLst>
      <p:ext uri="{BB962C8B-B14F-4D97-AF65-F5344CB8AC3E}">
        <p14:creationId xmlns:p14="http://schemas.microsoft.com/office/powerpoint/2010/main" val="237238926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bwMode="auto">
          <a:xfrm>
            <a:off x="711200" y="762000"/>
            <a:ext cx="10363200" cy="1524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MX" altLang="es-MX" sz="2800" b="1">
                <a:solidFill>
                  <a:schemeClr val="bg2"/>
                </a:solidFill>
              </a:rPr>
              <a:t>Logro de objetivos </a:t>
            </a:r>
            <a:br>
              <a:rPr lang="es-MX" altLang="es-MX" sz="2800" b="1">
                <a:solidFill>
                  <a:schemeClr val="bg2"/>
                </a:solidFill>
              </a:rPr>
            </a:br>
            <a:r>
              <a:rPr lang="es-MX" altLang="es-MX" sz="2800" b="1">
                <a:solidFill>
                  <a:schemeClr val="bg2"/>
                </a:solidFill>
              </a:rPr>
              <a:t>Evaluación General</a:t>
            </a:r>
            <a:r>
              <a:rPr lang="es-MX" altLang="es-MX" sz="2800">
                <a:solidFill>
                  <a:schemeClr val="bg2"/>
                </a:solidFill>
              </a:rPr>
              <a:t/>
            </a:r>
            <a:br>
              <a:rPr lang="es-MX" altLang="es-MX" sz="2800">
                <a:solidFill>
                  <a:schemeClr val="bg2"/>
                </a:solidFill>
              </a:rPr>
            </a:br>
            <a:r>
              <a:rPr lang="es-MX" altLang="es-MX" sz="2800" b="1">
                <a:solidFill>
                  <a:schemeClr val="bg2"/>
                </a:solidFill>
              </a:rPr>
              <a:t>N = 3814</a:t>
            </a:r>
            <a:endParaRPr lang="es-ES" altLang="es-MX" sz="2800">
              <a:solidFill>
                <a:schemeClr val="bg2"/>
              </a:solidFill>
            </a:endParaRPr>
          </a:p>
        </p:txBody>
      </p:sp>
      <p:graphicFrame>
        <p:nvGraphicFramePr>
          <p:cNvPr id="481283" name="Object 3"/>
          <p:cNvGraphicFramePr>
            <a:graphicFrameLocks noGrp="1" noChangeAspect="1"/>
          </p:cNvGraphicFramePr>
          <p:nvPr>
            <p:ph type="chart" idx="1"/>
          </p:nvPr>
        </p:nvGraphicFramePr>
        <p:xfrm>
          <a:off x="406400" y="1819278"/>
          <a:ext cx="11303000" cy="4733925"/>
        </p:xfrm>
        <a:graphic>
          <a:graphicData uri="http://schemas.openxmlformats.org/presentationml/2006/ole">
            <mc:AlternateContent xmlns:mc="http://schemas.openxmlformats.org/markup-compatibility/2006">
              <mc:Choice xmlns:v="urn:schemas-microsoft-com:vml" Requires="v">
                <p:oleObj spid="_x0000_s9223" name="Gráfico" r:id="rId3" imgW="8473530" imgH="4739688" progId="MSGraph.Chart.8">
                  <p:embed followColorScheme="full"/>
                </p:oleObj>
              </mc:Choice>
              <mc:Fallback>
                <p:oleObj name="Gráfico" r:id="rId3" imgW="8473530" imgH="4739688" progId="MSGraph.Chart.8">
                  <p:embed followColorScheme="full"/>
                  <p:pic>
                    <p:nvPicPr>
                      <p:cNvPr id="0" name=""/>
                      <p:cNvPicPr>
                        <a:picLocks noGrp="1" noChangeAspect="1" noChangeArrowheads="1"/>
                      </p:cNvPicPr>
                      <p:nvPr/>
                    </p:nvPicPr>
                    <p:blipFill>
                      <a:blip r:embed="rId4"/>
                      <a:srcRect/>
                      <a:stretch>
                        <a:fillRect/>
                      </a:stretch>
                    </p:blipFill>
                    <p:spPr bwMode="auto">
                      <a:xfrm>
                        <a:off x="406400" y="1819278"/>
                        <a:ext cx="113030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3439475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bwMode="auto">
          <a:xfrm>
            <a:off x="5520268" y="66675"/>
            <a:ext cx="5367867" cy="914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MX" altLang="es-MX" sz="2800" b="1">
                <a:solidFill>
                  <a:schemeClr val="bg2"/>
                </a:solidFill>
              </a:rPr>
              <a:t>Logro de objetivos </a:t>
            </a:r>
            <a:br>
              <a:rPr lang="es-MX" altLang="es-MX" sz="2800" b="1">
                <a:solidFill>
                  <a:schemeClr val="bg2"/>
                </a:solidFill>
              </a:rPr>
            </a:br>
            <a:r>
              <a:rPr lang="es-MX" altLang="es-MX" sz="2800" b="1">
                <a:solidFill>
                  <a:schemeClr val="bg2"/>
                </a:solidFill>
              </a:rPr>
              <a:t>por año académico</a:t>
            </a:r>
            <a:r>
              <a:rPr lang="es-MX" altLang="es-MX" sz="2800">
                <a:solidFill>
                  <a:schemeClr val="bg2"/>
                </a:solidFill>
              </a:rPr>
              <a:t/>
            </a:r>
            <a:br>
              <a:rPr lang="es-MX" altLang="es-MX" sz="2800">
                <a:solidFill>
                  <a:schemeClr val="bg2"/>
                </a:solidFill>
              </a:rPr>
            </a:br>
            <a:endParaRPr lang="es-ES" altLang="es-MX" sz="2800">
              <a:solidFill>
                <a:schemeClr val="bg2"/>
              </a:solidFill>
            </a:endParaRPr>
          </a:p>
        </p:txBody>
      </p:sp>
      <p:graphicFrame>
        <p:nvGraphicFramePr>
          <p:cNvPr id="482307" name="Object 3"/>
          <p:cNvGraphicFramePr>
            <a:graphicFrameLocks noGrp="1" noChangeAspect="1"/>
          </p:cNvGraphicFramePr>
          <p:nvPr>
            <p:ph type="chart" idx="1"/>
          </p:nvPr>
        </p:nvGraphicFramePr>
        <p:xfrm>
          <a:off x="-393698" y="765175"/>
          <a:ext cx="6339417" cy="2514600"/>
        </p:xfrm>
        <a:graphic>
          <a:graphicData uri="http://schemas.openxmlformats.org/presentationml/2006/ole">
            <mc:AlternateContent xmlns:mc="http://schemas.openxmlformats.org/markup-compatibility/2006">
              <mc:Choice xmlns:v="urn:schemas-microsoft-com:vml" Requires="v">
                <p:oleObj spid="_x0000_s10257" name="Gráfico" r:id="rId3" imgW="8762896" imgH="4686336" progId="MSGraph.Chart.8">
                  <p:embed followColorScheme="full"/>
                </p:oleObj>
              </mc:Choice>
              <mc:Fallback>
                <p:oleObj name="Gráfico" r:id="rId3" imgW="8762896" imgH="4686336" progId="MSGraph.Chart.8">
                  <p:embed followColorScheme="full"/>
                  <p:pic>
                    <p:nvPicPr>
                      <p:cNvPr id="0" name=""/>
                      <p:cNvPicPr>
                        <a:picLocks noGrp="1" noChangeAspect="1" noChangeArrowheads="1"/>
                      </p:cNvPicPr>
                      <p:nvPr/>
                    </p:nvPicPr>
                    <p:blipFill>
                      <a:blip r:embed="rId4"/>
                      <a:srcRect/>
                      <a:stretch>
                        <a:fillRect/>
                      </a:stretch>
                    </p:blipFill>
                    <p:spPr bwMode="auto">
                      <a:xfrm>
                        <a:off x="-393698" y="765175"/>
                        <a:ext cx="633941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8" name="Object 4"/>
          <p:cNvGraphicFramePr>
            <a:graphicFrameLocks noChangeAspect="1"/>
          </p:cNvGraphicFramePr>
          <p:nvPr/>
        </p:nvGraphicFramePr>
        <p:xfrm>
          <a:off x="6062133" y="1847853"/>
          <a:ext cx="6096000" cy="3021013"/>
        </p:xfrm>
        <a:graphic>
          <a:graphicData uri="http://schemas.openxmlformats.org/presentationml/2006/ole">
            <mc:AlternateContent xmlns:mc="http://schemas.openxmlformats.org/markup-compatibility/2006">
              <mc:Choice xmlns:v="urn:schemas-microsoft-com:vml" Requires="v">
                <p:oleObj spid="_x0000_s10258" name="Gráfico" r:id="rId5" imgW="8762896" imgH="5189184" progId="MSGraph.Chart.8">
                  <p:embed followColorScheme="full"/>
                </p:oleObj>
              </mc:Choice>
              <mc:Fallback>
                <p:oleObj name="Gráfico" r:id="rId5" imgW="8762896" imgH="5189184" progId="MSGraph.Chart.8">
                  <p:embed followColorScheme="full"/>
                  <p:pic>
                    <p:nvPicPr>
                      <p:cNvPr id="0" name=""/>
                      <p:cNvPicPr>
                        <a:picLocks noChangeAspect="1" noChangeArrowheads="1"/>
                      </p:cNvPicPr>
                      <p:nvPr/>
                    </p:nvPicPr>
                    <p:blipFill>
                      <a:blip r:embed="rId6"/>
                      <a:srcRect/>
                      <a:stretch>
                        <a:fillRect/>
                      </a:stretch>
                    </p:blipFill>
                    <p:spPr bwMode="auto">
                      <a:xfrm>
                        <a:off x="6062133" y="1847853"/>
                        <a:ext cx="60960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9" name="Object 5"/>
          <p:cNvGraphicFramePr>
            <a:graphicFrameLocks noChangeAspect="1"/>
          </p:cNvGraphicFramePr>
          <p:nvPr/>
        </p:nvGraphicFramePr>
        <p:xfrm>
          <a:off x="334433" y="3789363"/>
          <a:ext cx="7620000" cy="2921000"/>
        </p:xfrm>
        <a:graphic>
          <a:graphicData uri="http://schemas.openxmlformats.org/presentationml/2006/ole">
            <mc:AlternateContent xmlns:mc="http://schemas.openxmlformats.org/markup-compatibility/2006">
              <mc:Choice xmlns:v="urn:schemas-microsoft-com:vml" Requires="v">
                <p:oleObj spid="_x0000_s10259" name="Gráfico" r:id="rId7" imgW="11772826" imgH="6035040" progId="MSGraph.Chart.8">
                  <p:embed followColorScheme="full"/>
                </p:oleObj>
              </mc:Choice>
              <mc:Fallback>
                <p:oleObj name="Gráfico" r:id="rId7" imgW="11772826" imgH="6035040" progId="MSGraph.Chart.8">
                  <p:embed followColorScheme="full"/>
                  <p:pic>
                    <p:nvPicPr>
                      <p:cNvPr id="0" name=""/>
                      <p:cNvPicPr>
                        <a:picLocks noChangeAspect="1" noChangeArrowheads="1"/>
                      </p:cNvPicPr>
                      <p:nvPr/>
                    </p:nvPicPr>
                    <p:blipFill>
                      <a:blip r:embed="rId8"/>
                      <a:srcRect/>
                      <a:stretch>
                        <a:fillRect/>
                      </a:stretch>
                    </p:blipFill>
                    <p:spPr bwMode="auto">
                      <a:xfrm>
                        <a:off x="334433" y="3789363"/>
                        <a:ext cx="7620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438071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bwMode="auto">
          <a:xfrm>
            <a:off x="1492251" y="228600"/>
            <a:ext cx="10363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s-MX" altLang="es-MX" sz="2800" b="1">
                <a:solidFill>
                  <a:schemeClr val="bg2"/>
                </a:solidFill>
              </a:rPr>
              <a:t>Logro de objetivos</a:t>
            </a:r>
            <a:br>
              <a:rPr lang="es-MX" altLang="es-MX" sz="2800" b="1">
                <a:solidFill>
                  <a:schemeClr val="bg2"/>
                </a:solidFill>
              </a:rPr>
            </a:br>
            <a:r>
              <a:rPr lang="es-MX" altLang="es-MX" sz="2800" b="1">
                <a:solidFill>
                  <a:schemeClr val="bg2"/>
                </a:solidFill>
              </a:rPr>
              <a:t> por año académico</a:t>
            </a:r>
            <a:endParaRPr lang="es-ES" altLang="es-MX" sz="2800" b="1">
              <a:solidFill>
                <a:schemeClr val="bg2"/>
              </a:solidFill>
            </a:endParaRPr>
          </a:p>
        </p:txBody>
      </p:sp>
      <p:graphicFrame>
        <p:nvGraphicFramePr>
          <p:cNvPr id="483331" name="Object 3"/>
          <p:cNvGraphicFramePr>
            <a:graphicFrameLocks noChangeAspect="1"/>
          </p:cNvGraphicFramePr>
          <p:nvPr/>
        </p:nvGraphicFramePr>
        <p:xfrm>
          <a:off x="143933" y="836613"/>
          <a:ext cx="5759451" cy="3313112"/>
        </p:xfrm>
        <a:graphic>
          <a:graphicData uri="http://schemas.openxmlformats.org/presentationml/2006/ole">
            <mc:AlternateContent xmlns:mc="http://schemas.openxmlformats.org/markup-compatibility/2006">
              <mc:Choice xmlns:v="urn:schemas-microsoft-com:vml" Requires="v">
                <p:oleObj spid="_x0000_s11276" name="Gráfico" r:id="rId3" imgW="8824055" imgH="6042600" progId="MSGraph.Chart.8">
                  <p:embed followColorScheme="full"/>
                </p:oleObj>
              </mc:Choice>
              <mc:Fallback>
                <p:oleObj name="Gráfico" r:id="rId3" imgW="8824055" imgH="6042600" progId="MSGraph.Chart.8">
                  <p:embed followColorScheme="full"/>
                  <p:pic>
                    <p:nvPicPr>
                      <p:cNvPr id="0" name=""/>
                      <p:cNvPicPr>
                        <a:picLocks noChangeAspect="1" noChangeArrowheads="1"/>
                      </p:cNvPicPr>
                      <p:nvPr/>
                    </p:nvPicPr>
                    <p:blipFill>
                      <a:blip r:embed="rId4"/>
                      <a:srcRect/>
                      <a:stretch>
                        <a:fillRect/>
                      </a:stretch>
                    </p:blipFill>
                    <p:spPr bwMode="auto">
                      <a:xfrm>
                        <a:off x="143933" y="836613"/>
                        <a:ext cx="5759451" cy="331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3332" name="Object 4"/>
          <p:cNvGraphicFramePr>
            <a:graphicFrameLocks noChangeAspect="1"/>
          </p:cNvGraphicFramePr>
          <p:nvPr/>
        </p:nvGraphicFramePr>
        <p:xfrm>
          <a:off x="5135033" y="3562350"/>
          <a:ext cx="6968067" cy="2674938"/>
        </p:xfrm>
        <a:graphic>
          <a:graphicData uri="http://schemas.openxmlformats.org/presentationml/2006/ole">
            <mc:AlternateContent xmlns:mc="http://schemas.openxmlformats.org/markup-compatibility/2006">
              <mc:Choice xmlns:v="urn:schemas-microsoft-com:vml" Requires="v">
                <p:oleObj spid="_x0000_s11277" name="Gráfico" r:id="rId5" imgW="5882631" imgH="3009960" progId="MSGraph.Chart.8">
                  <p:embed followColorScheme="full"/>
                </p:oleObj>
              </mc:Choice>
              <mc:Fallback>
                <p:oleObj name="Gráfico" r:id="rId5" imgW="5882631" imgH="3009960" progId="MSGraph.Chart.8">
                  <p:embed followColorScheme="full"/>
                  <p:pic>
                    <p:nvPicPr>
                      <p:cNvPr id="0" name=""/>
                      <p:cNvPicPr>
                        <a:picLocks noChangeAspect="1" noChangeArrowheads="1"/>
                      </p:cNvPicPr>
                      <p:nvPr/>
                    </p:nvPicPr>
                    <p:blipFill>
                      <a:blip r:embed="rId6"/>
                      <a:srcRect/>
                      <a:stretch>
                        <a:fillRect/>
                      </a:stretch>
                    </p:blipFill>
                    <p:spPr bwMode="auto">
                      <a:xfrm>
                        <a:off x="5135033" y="3562350"/>
                        <a:ext cx="6968067"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292065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p:cNvSpPr>
          <p:nvPr/>
        </p:nvSpPr>
        <p:spPr bwMode="auto">
          <a:xfrm>
            <a:off x="3503085" y="4149728"/>
            <a:ext cx="816186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600">
                <a:solidFill>
                  <a:schemeClr val="tx2"/>
                </a:solidFill>
                <a:effectLst>
                  <a:outerShdw blurRad="38100" dist="38100" dir="2700000" algn="tl">
                    <a:srgbClr val="000000"/>
                  </a:outerShdw>
                </a:effectLst>
                <a:latin typeface="Tahoma" pitchFamily="34" charset="0"/>
              </a:defRPr>
            </a:lvl1pPr>
            <a:lvl2pPr>
              <a:defRPr sz="3600">
                <a:solidFill>
                  <a:schemeClr val="tx2"/>
                </a:solidFill>
                <a:effectLst>
                  <a:outerShdw blurRad="38100" dist="38100" dir="2700000" algn="tl">
                    <a:srgbClr val="000000"/>
                  </a:outerShdw>
                </a:effectLst>
                <a:latin typeface="Tahoma" pitchFamily="34" charset="0"/>
              </a:defRPr>
            </a:lvl2pPr>
            <a:lvl3pPr>
              <a:defRPr sz="3600">
                <a:solidFill>
                  <a:schemeClr val="tx2"/>
                </a:solidFill>
                <a:effectLst>
                  <a:outerShdw blurRad="38100" dist="38100" dir="2700000" algn="tl">
                    <a:srgbClr val="000000"/>
                  </a:outerShdw>
                </a:effectLst>
                <a:latin typeface="Tahoma" pitchFamily="34" charset="0"/>
              </a:defRPr>
            </a:lvl3pPr>
            <a:lvl4pPr>
              <a:defRPr sz="3600">
                <a:solidFill>
                  <a:schemeClr val="tx2"/>
                </a:solidFill>
                <a:effectLst>
                  <a:outerShdw blurRad="38100" dist="38100" dir="2700000" algn="tl">
                    <a:srgbClr val="000000"/>
                  </a:outerShdw>
                </a:effectLst>
                <a:latin typeface="Tahoma" pitchFamily="34" charset="0"/>
              </a:defRPr>
            </a:lvl4pPr>
            <a:lvl5pPr>
              <a:defRPr sz="3600">
                <a:solidFill>
                  <a:schemeClr val="tx2"/>
                </a:solidFill>
                <a:effectLst>
                  <a:outerShdw blurRad="38100" dist="38100" dir="2700000" algn="tl">
                    <a:srgbClr val="000000"/>
                  </a:outerShdw>
                </a:effectLst>
                <a:latin typeface="Tahoma" pitchFamily="34" charset="0"/>
              </a:defRPr>
            </a:lvl5pPr>
            <a:lvl6pPr marL="4572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a:lstStyle>
          <a:p>
            <a:pPr algn="r" defTabSz="914400" fontAlgn="base">
              <a:lnSpc>
                <a:spcPct val="115000"/>
              </a:lnSpc>
              <a:spcBef>
                <a:spcPct val="0"/>
              </a:spcBef>
              <a:spcAft>
                <a:spcPct val="0"/>
              </a:spcAft>
            </a:pPr>
            <a:r>
              <a:rPr lang="es-MX" altLang="es-MX" sz="3200" b="1" smtClean="0">
                <a:solidFill>
                  <a:srgbClr val="FFFFFF"/>
                </a:solidFill>
              </a:rPr>
              <a:t>Becarios / No Becarios</a:t>
            </a:r>
            <a:br>
              <a:rPr lang="es-MX" altLang="es-MX" sz="3200" b="1" smtClean="0">
                <a:solidFill>
                  <a:srgbClr val="FFFFFF"/>
                </a:solidFill>
              </a:rPr>
            </a:br>
            <a:r>
              <a:rPr lang="es-MX" altLang="es-MX" sz="3200" b="1" smtClean="0">
                <a:solidFill>
                  <a:srgbClr val="FFFFFF"/>
                </a:solidFill>
              </a:rPr>
              <a:t>Perfil Académico</a:t>
            </a:r>
            <a:endParaRPr lang="es-ES" altLang="es-MX" b="1" smtClean="0">
              <a:solidFill>
                <a:srgbClr val="FFFFFF"/>
              </a:solidFill>
            </a:endParaRPr>
          </a:p>
        </p:txBody>
      </p:sp>
    </p:spTree>
    <p:extLst>
      <p:ext uri="{BB962C8B-B14F-4D97-AF65-F5344CB8AC3E}">
        <p14:creationId xmlns:p14="http://schemas.microsoft.com/office/powerpoint/2010/main" val="100333751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2765138" y="733427"/>
            <a:ext cx="67633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0"/>
              </a:spcBef>
              <a:spcAft>
                <a:spcPct val="0"/>
              </a:spcAft>
            </a:pPr>
            <a:r>
              <a:rPr lang="es-ES_tradnl" altLang="es-MX" sz="2800" b="1" smtClean="0">
                <a:solidFill>
                  <a:srgbClr val="FFFFFF"/>
                </a:solidFill>
                <a:effectLst>
                  <a:outerShdw blurRad="38100" dist="38100" dir="2700000" algn="tl">
                    <a:srgbClr val="000000"/>
                  </a:outerShdw>
                </a:effectLst>
                <a:latin typeface="Times New Roman" pitchFamily="18" charset="0"/>
              </a:rPr>
              <a:t>Cumplimiento de Objetivos</a:t>
            </a:r>
          </a:p>
          <a:p>
            <a:pPr algn="ctr" defTabSz="914400" fontAlgn="base">
              <a:spcBef>
                <a:spcPct val="0"/>
              </a:spcBef>
              <a:spcAft>
                <a:spcPct val="0"/>
              </a:spcAft>
            </a:pPr>
            <a:r>
              <a:rPr lang="es-ES_tradnl" altLang="es-MX" sz="2800" b="1" smtClean="0">
                <a:solidFill>
                  <a:srgbClr val="FFFFFF"/>
                </a:solidFill>
                <a:effectLst>
                  <a:outerShdw blurRad="38100" dist="38100" dir="2700000" algn="tl">
                    <a:srgbClr val="000000"/>
                  </a:outerShdw>
                </a:effectLst>
                <a:latin typeface="Times New Roman" pitchFamily="18" charset="0"/>
              </a:rPr>
              <a:t>Comparación entre Becarios y No Becarios</a:t>
            </a:r>
            <a:endParaRPr lang="es-ES_tradnl" altLang="es-MX" sz="2400" smtClean="0">
              <a:solidFill>
                <a:srgbClr val="000000"/>
              </a:solidFill>
              <a:latin typeface="Times New Roman" pitchFamily="18" charset="0"/>
            </a:endParaRPr>
          </a:p>
        </p:txBody>
      </p:sp>
      <p:graphicFrame>
        <p:nvGraphicFramePr>
          <p:cNvPr id="556035" name="Object 3"/>
          <p:cNvGraphicFramePr>
            <a:graphicFrameLocks noChangeAspect="1"/>
          </p:cNvGraphicFramePr>
          <p:nvPr/>
        </p:nvGraphicFramePr>
        <p:xfrm>
          <a:off x="143933" y="1628775"/>
          <a:ext cx="12192000" cy="4616450"/>
        </p:xfrm>
        <a:graphic>
          <a:graphicData uri="http://schemas.openxmlformats.org/presentationml/2006/ole">
            <mc:AlternateContent xmlns:mc="http://schemas.openxmlformats.org/markup-compatibility/2006">
              <mc:Choice xmlns:v="urn:schemas-microsoft-com:vml" Requires="v">
                <p:oleObj spid="_x0000_s12295" name="Gráfico" r:id="rId3" imgW="8000905" imgH="4038552" progId="MSGraph.Chart.8">
                  <p:embed followColorScheme="full"/>
                </p:oleObj>
              </mc:Choice>
              <mc:Fallback>
                <p:oleObj name="Gráfico" r:id="rId3" imgW="8000905" imgH="4038552" progId="MSGraph.Chart.8">
                  <p:embed followColorScheme="full"/>
                  <p:pic>
                    <p:nvPicPr>
                      <p:cNvPr id="0" name=""/>
                      <p:cNvPicPr>
                        <a:picLocks noChangeAspect="1" noChangeArrowheads="1"/>
                      </p:cNvPicPr>
                      <p:nvPr/>
                    </p:nvPicPr>
                    <p:blipFill>
                      <a:blip r:embed="rId4"/>
                      <a:srcRect/>
                      <a:stretch>
                        <a:fillRect/>
                      </a:stretch>
                    </p:blipFill>
                    <p:spPr bwMode="auto">
                      <a:xfrm>
                        <a:off x="143933" y="1628775"/>
                        <a:ext cx="12192000" cy="461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8356301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2290299" y="733427"/>
            <a:ext cx="77193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0"/>
              </a:spcBef>
              <a:spcAft>
                <a:spcPct val="0"/>
              </a:spcAft>
            </a:pPr>
            <a:r>
              <a:rPr lang="es-ES_tradnl" altLang="es-MX" sz="2800" b="1" smtClean="0">
                <a:solidFill>
                  <a:srgbClr val="FFFFFF"/>
                </a:solidFill>
                <a:effectLst>
                  <a:outerShdw blurRad="38100" dist="38100" dir="2700000" algn="tl">
                    <a:srgbClr val="000000"/>
                  </a:outerShdw>
                </a:effectLst>
                <a:latin typeface="Times New Roman" pitchFamily="18" charset="0"/>
              </a:rPr>
              <a:t>Cumplimiento Total de Objetivos por año escolar</a:t>
            </a:r>
          </a:p>
          <a:p>
            <a:pPr algn="ctr" defTabSz="914400" fontAlgn="base">
              <a:spcBef>
                <a:spcPct val="0"/>
              </a:spcBef>
              <a:spcAft>
                <a:spcPct val="0"/>
              </a:spcAft>
            </a:pPr>
            <a:r>
              <a:rPr lang="es-ES_tradnl" altLang="es-MX" sz="2800" b="1" smtClean="0">
                <a:solidFill>
                  <a:srgbClr val="FFFFFF"/>
                </a:solidFill>
                <a:effectLst>
                  <a:outerShdw blurRad="38100" dist="38100" dir="2700000" algn="tl">
                    <a:srgbClr val="000000"/>
                  </a:outerShdw>
                </a:effectLst>
                <a:latin typeface="Times New Roman" pitchFamily="18" charset="0"/>
              </a:rPr>
              <a:t>Comparación entre Becarios y No Becarios</a:t>
            </a:r>
            <a:endParaRPr lang="es-ES_tradnl" altLang="es-MX" sz="2400" smtClean="0">
              <a:solidFill>
                <a:srgbClr val="000000"/>
              </a:solidFill>
              <a:latin typeface="Times New Roman" pitchFamily="18" charset="0"/>
            </a:endParaRPr>
          </a:p>
        </p:txBody>
      </p:sp>
      <p:graphicFrame>
        <p:nvGraphicFramePr>
          <p:cNvPr id="557059" name="Object 3"/>
          <p:cNvGraphicFramePr>
            <a:graphicFrameLocks noChangeAspect="1"/>
          </p:cNvGraphicFramePr>
          <p:nvPr/>
        </p:nvGraphicFramePr>
        <p:xfrm>
          <a:off x="143933" y="1628775"/>
          <a:ext cx="12192000" cy="4616450"/>
        </p:xfrm>
        <a:graphic>
          <a:graphicData uri="http://schemas.openxmlformats.org/presentationml/2006/ole">
            <mc:AlternateContent xmlns:mc="http://schemas.openxmlformats.org/markup-compatibility/2006">
              <mc:Choice xmlns:v="urn:schemas-microsoft-com:vml" Requires="v">
                <p:oleObj spid="_x0000_s13319" name="Gráfico" r:id="rId3" imgW="8000905" imgH="4038552" progId="MSGraph.Chart.8">
                  <p:embed followColorScheme="full"/>
                </p:oleObj>
              </mc:Choice>
              <mc:Fallback>
                <p:oleObj name="Gráfico" r:id="rId3" imgW="8000905" imgH="4038552" progId="MSGraph.Chart.8">
                  <p:embed followColorScheme="full"/>
                  <p:pic>
                    <p:nvPicPr>
                      <p:cNvPr id="0" name=""/>
                      <p:cNvPicPr>
                        <a:picLocks noChangeAspect="1" noChangeArrowheads="1"/>
                      </p:cNvPicPr>
                      <p:nvPr/>
                    </p:nvPicPr>
                    <p:blipFill>
                      <a:blip r:embed="rId4"/>
                      <a:srcRect/>
                      <a:stretch>
                        <a:fillRect/>
                      </a:stretch>
                    </p:blipFill>
                    <p:spPr bwMode="auto">
                      <a:xfrm>
                        <a:off x="143933" y="1628775"/>
                        <a:ext cx="12192000" cy="461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7754959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02463" y="863459"/>
            <a:ext cx="9940705" cy="5262979"/>
          </a:xfrm>
          <a:prstGeom prst="rect">
            <a:avLst/>
          </a:prstGeom>
        </p:spPr>
        <p:txBody>
          <a:bodyPr wrap="square">
            <a:spAutoFit/>
          </a:bodyPr>
          <a:lstStyle/>
          <a:p>
            <a:pPr marL="457200" indent="-457200">
              <a:buFont typeface="Wingdings" panose="05000000000000000000" pitchFamily="2" charset="2"/>
              <a:buChar char="v"/>
            </a:pPr>
            <a:r>
              <a:rPr lang="es-MX" sz="2800" b="1" dirty="0" smtClean="0">
                <a:solidFill>
                  <a:schemeClr val="bg1"/>
                </a:solidFill>
              </a:rPr>
              <a:t>En los </a:t>
            </a:r>
            <a:r>
              <a:rPr lang="es-MX" sz="2800" b="1" dirty="0">
                <a:solidFill>
                  <a:schemeClr val="bg1"/>
                </a:solidFill>
              </a:rPr>
              <a:t>dos últimos siglos, las sociedades </a:t>
            </a:r>
            <a:r>
              <a:rPr lang="es-MX" sz="2800" b="1" dirty="0" smtClean="0">
                <a:solidFill>
                  <a:schemeClr val="bg1"/>
                </a:solidFill>
              </a:rPr>
              <a:t>occidentales han </a:t>
            </a:r>
            <a:r>
              <a:rPr lang="es-MX" sz="2800" b="1" i="1" u="sng" dirty="0" smtClean="0">
                <a:solidFill>
                  <a:schemeClr val="bg1"/>
                </a:solidFill>
              </a:rPr>
              <a:t>experimentado profundos </a:t>
            </a:r>
            <a:r>
              <a:rPr lang="es-MX" sz="2800" b="1" i="1" u="sng" dirty="0">
                <a:solidFill>
                  <a:schemeClr val="bg1"/>
                </a:solidFill>
              </a:rPr>
              <a:t>cambios </a:t>
            </a:r>
            <a:r>
              <a:rPr lang="es-MX" sz="2800" b="1" dirty="0">
                <a:solidFill>
                  <a:schemeClr val="bg1"/>
                </a:solidFill>
              </a:rPr>
              <a:t>en </a:t>
            </a:r>
            <a:r>
              <a:rPr lang="es-MX" sz="2800" b="1" dirty="0" smtClean="0">
                <a:solidFill>
                  <a:schemeClr val="bg1"/>
                </a:solidFill>
              </a:rPr>
              <a:t>sus </a:t>
            </a:r>
            <a:r>
              <a:rPr lang="es-MX" sz="2800" b="1" dirty="0">
                <a:solidFill>
                  <a:schemeClr val="bg1"/>
                </a:solidFill>
              </a:rPr>
              <a:t>límites territoriales, la tecnología, la organización de la </a:t>
            </a:r>
            <a:r>
              <a:rPr lang="es-MX" sz="2800" b="1" dirty="0" smtClean="0">
                <a:solidFill>
                  <a:schemeClr val="bg1"/>
                </a:solidFill>
              </a:rPr>
              <a:t>economía, las </a:t>
            </a:r>
            <a:r>
              <a:rPr lang="es-MX" sz="2800" b="1" dirty="0">
                <a:solidFill>
                  <a:schemeClr val="bg1"/>
                </a:solidFill>
              </a:rPr>
              <a:t>relaciones sociales entre sus miembros, las ideas políticas y las manifestaciones culturales</a:t>
            </a:r>
            <a:r>
              <a:rPr lang="es-MX" sz="2800" b="1" dirty="0" smtClean="0">
                <a:solidFill>
                  <a:schemeClr val="bg1"/>
                </a:solidFill>
              </a:rPr>
              <a:t>.</a:t>
            </a:r>
          </a:p>
          <a:p>
            <a:pPr marL="457200" indent="-457200">
              <a:buFont typeface="Wingdings" panose="05000000000000000000" pitchFamily="2" charset="2"/>
              <a:buChar char="v"/>
            </a:pPr>
            <a:endParaRPr lang="es-MX" sz="2800" b="1" dirty="0">
              <a:solidFill>
                <a:schemeClr val="bg1"/>
              </a:solidFill>
            </a:endParaRPr>
          </a:p>
          <a:p>
            <a:pPr marL="457200" indent="-457200">
              <a:buFont typeface="Wingdings" panose="05000000000000000000" pitchFamily="2" charset="2"/>
              <a:buChar char="v"/>
            </a:pPr>
            <a:r>
              <a:rPr lang="es-MX" sz="2800" b="1" dirty="0">
                <a:solidFill>
                  <a:schemeClr val="bg1"/>
                </a:solidFill>
              </a:rPr>
              <a:t>El </a:t>
            </a:r>
            <a:r>
              <a:rPr lang="es-MX" sz="2800" b="1" i="1" u="sng" dirty="0">
                <a:solidFill>
                  <a:schemeClr val="bg1"/>
                </a:solidFill>
              </a:rPr>
              <a:t>Estado</a:t>
            </a:r>
            <a:r>
              <a:rPr lang="es-MX" sz="2800" b="1" dirty="0">
                <a:solidFill>
                  <a:schemeClr val="bg1"/>
                </a:solidFill>
              </a:rPr>
              <a:t> </a:t>
            </a:r>
            <a:r>
              <a:rPr lang="es-MX" sz="2800" b="1" dirty="0" smtClean="0">
                <a:solidFill>
                  <a:schemeClr val="bg1"/>
                </a:solidFill>
              </a:rPr>
              <a:t>no ha sido ajeno a </a:t>
            </a:r>
            <a:r>
              <a:rPr lang="es-MX" sz="2800" b="1" dirty="0">
                <a:solidFill>
                  <a:schemeClr val="bg1"/>
                </a:solidFill>
              </a:rPr>
              <a:t>estas transformaciones. </a:t>
            </a:r>
            <a:endParaRPr lang="es-MX" sz="2800" b="1" dirty="0" smtClean="0">
              <a:solidFill>
                <a:schemeClr val="bg1"/>
              </a:solidFill>
            </a:endParaRPr>
          </a:p>
          <a:p>
            <a:pPr marL="457200" indent="-457200">
              <a:buFont typeface="Wingdings" panose="05000000000000000000" pitchFamily="2" charset="2"/>
              <a:buChar char="v"/>
            </a:pPr>
            <a:endParaRPr lang="es-MX" sz="2800" b="1" dirty="0">
              <a:solidFill>
                <a:schemeClr val="bg1"/>
              </a:solidFill>
            </a:endParaRPr>
          </a:p>
          <a:p>
            <a:pPr marL="457200" indent="-457200">
              <a:buFont typeface="Wingdings" panose="05000000000000000000" pitchFamily="2" charset="2"/>
              <a:buChar char="v"/>
            </a:pPr>
            <a:r>
              <a:rPr lang="es-MX" sz="2800" b="1" dirty="0" smtClean="0">
                <a:solidFill>
                  <a:schemeClr val="bg1"/>
                </a:solidFill>
              </a:rPr>
              <a:t>Si </a:t>
            </a:r>
            <a:r>
              <a:rPr lang="es-MX" sz="2800" b="1" dirty="0">
                <a:solidFill>
                  <a:schemeClr val="bg1"/>
                </a:solidFill>
              </a:rPr>
              <a:t>bien en la actualidad se sigue denominando “</a:t>
            </a:r>
            <a:r>
              <a:rPr lang="es-MX" sz="2800" b="1" dirty="0" smtClean="0">
                <a:solidFill>
                  <a:schemeClr val="bg1"/>
                </a:solidFill>
              </a:rPr>
              <a:t>Estado“ al </a:t>
            </a:r>
            <a:r>
              <a:rPr lang="es-MX" sz="2800" b="1" i="1" u="sng" dirty="0">
                <a:solidFill>
                  <a:schemeClr val="bg1"/>
                </a:solidFill>
              </a:rPr>
              <a:t>orden político oficial que rige las naciones</a:t>
            </a:r>
            <a:r>
              <a:rPr lang="es-MX" sz="2800" b="1" dirty="0">
                <a:solidFill>
                  <a:schemeClr val="bg1"/>
                </a:solidFill>
              </a:rPr>
              <a:t>, </a:t>
            </a:r>
            <a:r>
              <a:rPr lang="es-MX" sz="2800" b="1" dirty="0" smtClean="0">
                <a:solidFill>
                  <a:schemeClr val="bg1"/>
                </a:solidFill>
              </a:rPr>
              <a:t>lo que hoy </a:t>
            </a:r>
            <a:r>
              <a:rPr lang="es-MX" sz="2800" b="1" dirty="0">
                <a:solidFill>
                  <a:schemeClr val="bg1"/>
                </a:solidFill>
              </a:rPr>
              <a:t>entendemos por </a:t>
            </a:r>
            <a:r>
              <a:rPr lang="es-MX" sz="2800" b="1" dirty="0" smtClean="0">
                <a:solidFill>
                  <a:schemeClr val="bg1"/>
                </a:solidFill>
              </a:rPr>
              <a:t>Estado es algo diferente a lo que se </a:t>
            </a:r>
            <a:r>
              <a:rPr lang="es-MX" sz="2800" b="1" dirty="0">
                <a:solidFill>
                  <a:schemeClr val="bg1"/>
                </a:solidFill>
              </a:rPr>
              <a:t>entendía en el siglo XIX o a mediados del XX.</a:t>
            </a:r>
          </a:p>
        </p:txBody>
      </p:sp>
    </p:spTree>
    <p:extLst>
      <p:ext uri="{BB962C8B-B14F-4D97-AF65-F5344CB8AC3E}">
        <p14:creationId xmlns:p14="http://schemas.microsoft.com/office/powerpoint/2010/main" val="1437180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5529680" y="4325941"/>
            <a:ext cx="45320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fontAlgn="base">
              <a:spcBef>
                <a:spcPct val="0"/>
              </a:spcBef>
              <a:spcAft>
                <a:spcPct val="0"/>
              </a:spcAft>
            </a:pPr>
            <a:r>
              <a:rPr lang="es-MX" altLang="es-MX" sz="3600" b="1" smtClean="0">
                <a:solidFill>
                  <a:srgbClr val="FFFFFF"/>
                </a:solidFill>
                <a:effectLst>
                  <a:outerShdw blurRad="38100" dist="38100" dir="2700000" algn="tl">
                    <a:srgbClr val="000000"/>
                  </a:outerShdw>
                </a:effectLst>
                <a:latin typeface="Times New Roman" pitchFamily="18" charset="0"/>
              </a:rPr>
              <a:t>Becarios </a:t>
            </a:r>
            <a:br>
              <a:rPr lang="es-MX" altLang="es-MX" sz="3600" b="1" smtClean="0">
                <a:solidFill>
                  <a:srgbClr val="FFFFFF"/>
                </a:solidFill>
                <a:effectLst>
                  <a:outerShdw blurRad="38100" dist="38100" dir="2700000" algn="tl">
                    <a:srgbClr val="000000"/>
                  </a:outerShdw>
                </a:effectLst>
                <a:latin typeface="Times New Roman" pitchFamily="18" charset="0"/>
              </a:rPr>
            </a:br>
            <a:r>
              <a:rPr lang="es-ES_tradnl" altLang="es-MX" sz="3600" b="1" smtClean="0">
                <a:solidFill>
                  <a:srgbClr val="FFFFFF"/>
                </a:solidFill>
                <a:effectLst>
                  <a:outerShdw blurRad="38100" dist="38100" dir="2700000" algn="tl">
                    <a:srgbClr val="000000"/>
                  </a:outerShdw>
                </a:effectLst>
                <a:latin typeface="Times New Roman" pitchFamily="18" charset="0"/>
              </a:rPr>
              <a:t>Perfil Socioeconómico</a:t>
            </a:r>
          </a:p>
        </p:txBody>
      </p:sp>
    </p:spTree>
    <p:extLst>
      <p:ext uri="{BB962C8B-B14F-4D97-AF65-F5344CB8AC3E}">
        <p14:creationId xmlns:p14="http://schemas.microsoft.com/office/powerpoint/2010/main" val="652596466"/>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1117600" y="914400"/>
            <a:ext cx="5892800" cy="6096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3600">
                <a:solidFill>
                  <a:schemeClr val="tx2"/>
                </a:solidFill>
                <a:effectLst>
                  <a:outerShdw blurRad="38100" dist="38100" dir="2700000" algn="tl">
                    <a:srgbClr val="000000"/>
                  </a:outerShdw>
                </a:effectLst>
                <a:latin typeface="Tahoma" pitchFamily="34" charset="0"/>
              </a:defRPr>
            </a:lvl1pPr>
            <a:lvl2pPr>
              <a:defRPr sz="3600">
                <a:solidFill>
                  <a:schemeClr val="tx2"/>
                </a:solidFill>
                <a:effectLst>
                  <a:outerShdw blurRad="38100" dist="38100" dir="2700000" algn="tl">
                    <a:srgbClr val="000000"/>
                  </a:outerShdw>
                </a:effectLst>
                <a:latin typeface="Tahoma" pitchFamily="34" charset="0"/>
              </a:defRPr>
            </a:lvl2pPr>
            <a:lvl3pPr>
              <a:defRPr sz="3600">
                <a:solidFill>
                  <a:schemeClr val="tx2"/>
                </a:solidFill>
                <a:effectLst>
                  <a:outerShdw blurRad="38100" dist="38100" dir="2700000" algn="tl">
                    <a:srgbClr val="000000"/>
                  </a:outerShdw>
                </a:effectLst>
                <a:latin typeface="Tahoma" pitchFamily="34" charset="0"/>
              </a:defRPr>
            </a:lvl3pPr>
            <a:lvl4pPr>
              <a:defRPr sz="3600">
                <a:solidFill>
                  <a:schemeClr val="tx2"/>
                </a:solidFill>
                <a:effectLst>
                  <a:outerShdw blurRad="38100" dist="38100" dir="2700000" algn="tl">
                    <a:srgbClr val="000000"/>
                  </a:outerShdw>
                </a:effectLst>
                <a:latin typeface="Tahoma" pitchFamily="34" charset="0"/>
              </a:defRPr>
            </a:lvl4pPr>
            <a:lvl5pPr>
              <a:defRPr sz="3600">
                <a:solidFill>
                  <a:schemeClr val="tx2"/>
                </a:solidFill>
                <a:effectLst>
                  <a:outerShdw blurRad="38100" dist="38100" dir="2700000" algn="tl">
                    <a:srgbClr val="000000"/>
                  </a:outerShdw>
                </a:effectLst>
                <a:latin typeface="Tahoma" pitchFamily="34" charset="0"/>
              </a:defRPr>
            </a:lvl5pPr>
            <a:lvl6pPr marL="4572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r"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a:lstStyle>
          <a:p>
            <a:pPr algn="ctr" defTabSz="914400" fontAlgn="base">
              <a:spcBef>
                <a:spcPct val="0"/>
              </a:spcBef>
              <a:spcAft>
                <a:spcPct val="0"/>
              </a:spcAft>
            </a:pPr>
            <a:r>
              <a:rPr lang="es-ES_tradnl" altLang="es-MX" sz="3200" b="1" smtClean="0">
                <a:solidFill>
                  <a:srgbClr val="FFFFFF"/>
                </a:solidFill>
              </a:rPr>
              <a:t>SEXO</a:t>
            </a:r>
            <a:endParaRPr lang="es-ES" altLang="es-MX" smtClean="0">
              <a:solidFill>
                <a:srgbClr val="FFFFFF"/>
              </a:solidFill>
            </a:endParaRPr>
          </a:p>
        </p:txBody>
      </p:sp>
      <p:graphicFrame>
        <p:nvGraphicFramePr>
          <p:cNvPr id="566275" name="Object 3"/>
          <p:cNvGraphicFramePr>
            <a:graphicFrameLocks noChangeAspect="1"/>
          </p:cNvGraphicFramePr>
          <p:nvPr/>
        </p:nvGraphicFramePr>
        <p:xfrm>
          <a:off x="711200" y="2005016"/>
          <a:ext cx="9956800" cy="4776787"/>
        </p:xfrm>
        <a:graphic>
          <a:graphicData uri="http://schemas.openxmlformats.org/presentationml/2006/ole">
            <mc:AlternateContent xmlns:mc="http://schemas.openxmlformats.org/markup-compatibility/2006">
              <mc:Choice xmlns:v="urn:schemas-microsoft-com:vml" Requires="v">
                <p:oleObj spid="_x0000_s14343" name="Gráfico" r:id="rId3" imgW="6095928" imgH="4069008" progId="MSGraph.Chart.8">
                  <p:embed followColorScheme="full"/>
                </p:oleObj>
              </mc:Choice>
              <mc:Fallback>
                <p:oleObj name="Gráfico" r:id="rId3" imgW="6095928" imgH="4069008" progId="MSGraph.Chart.8">
                  <p:embed followColorScheme="full"/>
                  <p:pic>
                    <p:nvPicPr>
                      <p:cNvPr id="0" name=""/>
                      <p:cNvPicPr>
                        <a:picLocks noChangeAspect="1" noChangeArrowheads="1"/>
                      </p:cNvPicPr>
                      <p:nvPr/>
                    </p:nvPicPr>
                    <p:blipFill>
                      <a:blip r:embed="rId4"/>
                      <a:srcRect/>
                      <a:stretch>
                        <a:fillRect/>
                      </a:stretch>
                    </p:blipFill>
                    <p:spPr bwMode="auto">
                      <a:xfrm>
                        <a:off x="711200" y="2005016"/>
                        <a:ext cx="9956800" cy="477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6276" name="Text Box 4"/>
          <p:cNvSpPr txBox="1">
            <a:spLocks noChangeArrowheads="1"/>
          </p:cNvSpPr>
          <p:nvPr/>
        </p:nvSpPr>
        <p:spPr bwMode="auto">
          <a:xfrm>
            <a:off x="7873860" y="1524001"/>
            <a:ext cx="40133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fontAlgn="base">
              <a:spcBef>
                <a:spcPct val="0"/>
              </a:spcBef>
              <a:spcAft>
                <a:spcPct val="0"/>
              </a:spcAft>
            </a:pPr>
            <a:r>
              <a:rPr lang="es-ES_tradnl" altLang="es-MX" sz="2800" b="1" smtClean="0">
                <a:solidFill>
                  <a:srgbClr val="FFFFFF"/>
                </a:solidFill>
                <a:effectLst>
                  <a:outerShdw blurRad="38100" dist="38100" dir="2700000" algn="tl">
                    <a:srgbClr val="000000"/>
                  </a:outerShdw>
                </a:effectLst>
                <a:latin typeface="Times New Roman" pitchFamily="18" charset="0"/>
              </a:rPr>
              <a:t>Total de Becarios = 5,538</a:t>
            </a:r>
            <a:endParaRPr lang="es-ES_tradnl" altLang="es-MX" sz="2400" smtClean="0">
              <a:solidFill>
                <a:srgbClr val="000000"/>
              </a:solidFill>
              <a:latin typeface="Times New Roman" pitchFamily="18" charset="0"/>
            </a:endParaRPr>
          </a:p>
        </p:txBody>
      </p:sp>
    </p:spTree>
    <p:extLst>
      <p:ext uri="{BB962C8B-B14F-4D97-AF65-F5344CB8AC3E}">
        <p14:creationId xmlns:p14="http://schemas.microsoft.com/office/powerpoint/2010/main" val="1912626041"/>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bwMode="auto">
          <a:xfrm>
            <a:off x="711200" y="990600"/>
            <a:ext cx="65024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200" b="1">
                <a:solidFill>
                  <a:schemeClr val="bg2"/>
                </a:solidFill>
              </a:rPr>
              <a:t>Escolaridad del Padre</a:t>
            </a:r>
          </a:p>
        </p:txBody>
      </p:sp>
      <p:graphicFrame>
        <p:nvGraphicFramePr>
          <p:cNvPr id="567299" name="Object 3"/>
          <p:cNvGraphicFramePr>
            <a:graphicFrameLocks noGrp="1" noChangeAspect="1"/>
          </p:cNvGraphicFramePr>
          <p:nvPr>
            <p:ph type="chart" idx="1"/>
          </p:nvPr>
        </p:nvGraphicFramePr>
        <p:xfrm>
          <a:off x="285753" y="1676400"/>
          <a:ext cx="11804649" cy="4914900"/>
        </p:xfrm>
        <a:graphic>
          <a:graphicData uri="http://schemas.openxmlformats.org/presentationml/2006/ole">
            <mc:AlternateContent xmlns:mc="http://schemas.openxmlformats.org/markup-compatibility/2006">
              <mc:Choice xmlns:v="urn:schemas-microsoft-com:vml" Requires="v">
                <p:oleObj spid="_x0000_s15367" name="Gráfico" r:id="rId3" imgW="7780045" imgH="4312872" progId="MSGraph.Chart.8">
                  <p:embed followColorScheme="full"/>
                </p:oleObj>
              </mc:Choice>
              <mc:Fallback>
                <p:oleObj name="Gráfico" r:id="rId3" imgW="7780045" imgH="4312872" progId="MSGraph.Chart.8">
                  <p:embed followColorScheme="full"/>
                  <p:pic>
                    <p:nvPicPr>
                      <p:cNvPr id="0" name=""/>
                      <p:cNvPicPr>
                        <a:picLocks noGrp="1" noChangeAspect="1" noChangeArrowheads="1"/>
                      </p:cNvPicPr>
                      <p:nvPr/>
                    </p:nvPicPr>
                    <p:blipFill>
                      <a:blip r:embed="rId4"/>
                      <a:srcRect/>
                      <a:stretch>
                        <a:fillRect/>
                      </a:stretch>
                    </p:blipFill>
                    <p:spPr bwMode="auto">
                      <a:xfrm>
                        <a:off x="285753" y="1676400"/>
                        <a:ext cx="11804649"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2986682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bwMode="auto">
          <a:xfrm>
            <a:off x="711200" y="990600"/>
            <a:ext cx="82296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l"/>
            <a:r>
              <a:rPr lang="es-ES_tradnl" altLang="es-MX" sz="3200" b="1">
                <a:solidFill>
                  <a:schemeClr val="bg2"/>
                </a:solidFill>
              </a:rPr>
              <a:t>Escolaridad de la Madre</a:t>
            </a:r>
          </a:p>
        </p:txBody>
      </p:sp>
      <p:graphicFrame>
        <p:nvGraphicFramePr>
          <p:cNvPr id="568323" name="Object 3"/>
          <p:cNvGraphicFramePr>
            <a:graphicFrameLocks noGrp="1" noChangeAspect="1"/>
          </p:cNvGraphicFramePr>
          <p:nvPr>
            <p:ph type="chart" idx="1"/>
          </p:nvPr>
        </p:nvGraphicFramePr>
        <p:xfrm>
          <a:off x="285753" y="1676400"/>
          <a:ext cx="11804649" cy="4914900"/>
        </p:xfrm>
        <a:graphic>
          <a:graphicData uri="http://schemas.openxmlformats.org/presentationml/2006/ole">
            <mc:AlternateContent xmlns:mc="http://schemas.openxmlformats.org/markup-compatibility/2006">
              <mc:Choice xmlns:v="urn:schemas-microsoft-com:vml" Requires="v">
                <p:oleObj spid="_x0000_s16391" name="Gráfico" r:id="rId3" imgW="7772481" imgH="4312872" progId="MSGraph.Chart.8">
                  <p:embed followColorScheme="full"/>
                </p:oleObj>
              </mc:Choice>
              <mc:Fallback>
                <p:oleObj name="Gráfico" r:id="rId3" imgW="7772481" imgH="4312872" progId="MSGraph.Chart.8">
                  <p:embed followColorScheme="full"/>
                  <p:pic>
                    <p:nvPicPr>
                      <p:cNvPr id="0" name=""/>
                      <p:cNvPicPr>
                        <a:picLocks noGrp="1" noChangeAspect="1" noChangeArrowheads="1"/>
                      </p:cNvPicPr>
                      <p:nvPr/>
                    </p:nvPicPr>
                    <p:blipFill>
                      <a:blip r:embed="rId4"/>
                      <a:srcRect/>
                      <a:stretch>
                        <a:fillRect/>
                      </a:stretch>
                    </p:blipFill>
                    <p:spPr bwMode="auto">
                      <a:xfrm>
                        <a:off x="285753" y="1676400"/>
                        <a:ext cx="11804649"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44022250"/>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bwMode="auto">
          <a:xfrm>
            <a:off x="2794000" y="914400"/>
            <a:ext cx="66040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200" b="1">
                <a:solidFill>
                  <a:schemeClr val="bg2"/>
                </a:solidFill>
              </a:rPr>
              <a:t>Gasto diario declarado</a:t>
            </a:r>
          </a:p>
        </p:txBody>
      </p:sp>
      <p:graphicFrame>
        <p:nvGraphicFramePr>
          <p:cNvPr id="569347" name="Object 3"/>
          <p:cNvGraphicFramePr>
            <a:graphicFrameLocks noGrp="1" noChangeAspect="1"/>
          </p:cNvGraphicFramePr>
          <p:nvPr>
            <p:ph type="chart" idx="1"/>
          </p:nvPr>
        </p:nvGraphicFramePr>
        <p:xfrm>
          <a:off x="406400" y="1676400"/>
          <a:ext cx="11277600" cy="4800600"/>
        </p:xfrm>
        <a:graphic>
          <a:graphicData uri="http://schemas.openxmlformats.org/presentationml/2006/ole">
            <mc:AlternateContent xmlns:mc="http://schemas.openxmlformats.org/markup-compatibility/2006">
              <mc:Choice xmlns:v="urn:schemas-microsoft-com:vml" Requires="v">
                <p:oleObj spid="_x0000_s17415"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406400" y="1676400"/>
                        <a:ext cx="11277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6717568"/>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bwMode="auto">
          <a:xfrm>
            <a:off x="1828800" y="990600"/>
            <a:ext cx="85344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200" b="1">
                <a:solidFill>
                  <a:schemeClr val="bg2"/>
                </a:solidFill>
              </a:rPr>
              <a:t>¿Quién Sostiene Tus Estudios? </a:t>
            </a:r>
          </a:p>
        </p:txBody>
      </p:sp>
      <p:graphicFrame>
        <p:nvGraphicFramePr>
          <p:cNvPr id="570371" name="Object 3"/>
          <p:cNvGraphicFramePr>
            <a:graphicFrameLocks noGrp="1" noChangeAspect="1"/>
          </p:cNvGraphicFramePr>
          <p:nvPr>
            <p:ph type="chart" idx="1"/>
          </p:nvPr>
        </p:nvGraphicFramePr>
        <p:xfrm>
          <a:off x="304800" y="1600200"/>
          <a:ext cx="11277600" cy="4857750"/>
        </p:xfrm>
        <a:graphic>
          <a:graphicData uri="http://schemas.openxmlformats.org/presentationml/2006/ole">
            <mc:AlternateContent xmlns:mc="http://schemas.openxmlformats.org/markup-compatibility/2006">
              <mc:Choice xmlns:v="urn:schemas-microsoft-com:vml" Requires="v">
                <p:oleObj spid="_x0000_s18439"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304800" y="1600200"/>
                        <a:ext cx="11277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3714631"/>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bwMode="auto">
          <a:xfrm>
            <a:off x="1828800" y="1295400"/>
            <a:ext cx="914400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200" b="1">
                <a:solidFill>
                  <a:schemeClr val="bg2"/>
                </a:solidFill>
              </a:rPr>
              <a:t>Material del techo de la vivienda</a:t>
            </a:r>
          </a:p>
        </p:txBody>
      </p:sp>
      <p:graphicFrame>
        <p:nvGraphicFramePr>
          <p:cNvPr id="571395" name="Object 3"/>
          <p:cNvGraphicFramePr>
            <a:graphicFrameLocks noGrp="1" noChangeAspect="1"/>
          </p:cNvGraphicFramePr>
          <p:nvPr>
            <p:ph type="chart" idx="1"/>
          </p:nvPr>
        </p:nvGraphicFramePr>
        <p:xfrm>
          <a:off x="812800" y="1847850"/>
          <a:ext cx="11277600" cy="4476750"/>
        </p:xfrm>
        <a:graphic>
          <a:graphicData uri="http://schemas.openxmlformats.org/presentationml/2006/ole">
            <mc:AlternateContent xmlns:mc="http://schemas.openxmlformats.org/markup-compatibility/2006">
              <mc:Choice xmlns:v="urn:schemas-microsoft-com:vml" Requires="v">
                <p:oleObj spid="_x0000_s19463"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812800" y="1847850"/>
                        <a:ext cx="112776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7974027"/>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bwMode="auto">
          <a:xfrm>
            <a:off x="4654553" y="115888"/>
            <a:ext cx="6625167"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Frecuencia de consumo </a:t>
            </a:r>
            <a:br>
              <a:rPr lang="es-ES_tradnl" altLang="es-MX" sz="3100" b="1">
                <a:solidFill>
                  <a:schemeClr val="bg2"/>
                </a:solidFill>
              </a:rPr>
            </a:br>
            <a:r>
              <a:rPr lang="es-ES_tradnl" altLang="es-MX" sz="3100" b="1">
                <a:solidFill>
                  <a:schemeClr val="bg2"/>
                </a:solidFill>
              </a:rPr>
              <a:t>de carne por semana</a:t>
            </a:r>
          </a:p>
        </p:txBody>
      </p:sp>
      <p:graphicFrame>
        <p:nvGraphicFramePr>
          <p:cNvPr id="610307" name="Object 3"/>
          <p:cNvGraphicFramePr>
            <a:graphicFrameLocks noGrp="1" noChangeAspect="1"/>
          </p:cNvGraphicFramePr>
          <p:nvPr>
            <p:ph type="chart" idx="1"/>
          </p:nvPr>
        </p:nvGraphicFramePr>
        <p:xfrm>
          <a:off x="334435" y="1484316"/>
          <a:ext cx="11755967" cy="4840287"/>
        </p:xfrm>
        <a:graphic>
          <a:graphicData uri="http://schemas.openxmlformats.org/presentationml/2006/ole">
            <mc:AlternateContent xmlns:mc="http://schemas.openxmlformats.org/markup-compatibility/2006">
              <mc:Choice xmlns:v="urn:schemas-microsoft-com:vml" Requires="v">
                <p:oleObj spid="_x0000_s20487"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334435" y="1484316"/>
                        <a:ext cx="11755967"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33537161"/>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bwMode="auto">
          <a:xfrm>
            <a:off x="4656669" y="115888"/>
            <a:ext cx="6625167"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Frecuencia de consumo </a:t>
            </a:r>
            <a:br>
              <a:rPr lang="es-ES_tradnl" altLang="es-MX" sz="3100" b="1">
                <a:solidFill>
                  <a:schemeClr val="bg2"/>
                </a:solidFill>
              </a:rPr>
            </a:br>
            <a:r>
              <a:rPr lang="es-ES_tradnl" altLang="es-MX" sz="3100" b="1">
                <a:solidFill>
                  <a:schemeClr val="bg2"/>
                </a:solidFill>
              </a:rPr>
              <a:t>de leche por semana</a:t>
            </a:r>
          </a:p>
        </p:txBody>
      </p:sp>
      <p:graphicFrame>
        <p:nvGraphicFramePr>
          <p:cNvPr id="611331" name="Object 3"/>
          <p:cNvGraphicFramePr>
            <a:graphicFrameLocks noGrp="1" noChangeAspect="1"/>
          </p:cNvGraphicFramePr>
          <p:nvPr>
            <p:ph type="chart" idx="1"/>
          </p:nvPr>
        </p:nvGraphicFramePr>
        <p:xfrm>
          <a:off x="239186" y="1484316"/>
          <a:ext cx="11755967" cy="5113337"/>
        </p:xfrm>
        <a:graphic>
          <a:graphicData uri="http://schemas.openxmlformats.org/presentationml/2006/ole">
            <mc:AlternateContent xmlns:mc="http://schemas.openxmlformats.org/markup-compatibility/2006">
              <mc:Choice xmlns:v="urn:schemas-microsoft-com:vml" Requires="v">
                <p:oleObj spid="_x0000_s21511"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239186" y="1484316"/>
                        <a:ext cx="1175596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4666182"/>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bwMode="auto">
          <a:xfrm>
            <a:off x="4656669" y="115888"/>
            <a:ext cx="6625167"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Frecuencia de consumo </a:t>
            </a:r>
            <a:br>
              <a:rPr lang="es-ES_tradnl" altLang="es-MX" sz="3100" b="1">
                <a:solidFill>
                  <a:schemeClr val="bg2"/>
                </a:solidFill>
              </a:rPr>
            </a:br>
            <a:r>
              <a:rPr lang="es-ES_tradnl" altLang="es-MX" sz="3100" b="1">
                <a:solidFill>
                  <a:schemeClr val="bg2"/>
                </a:solidFill>
              </a:rPr>
              <a:t>de frutas por semana</a:t>
            </a:r>
          </a:p>
        </p:txBody>
      </p:sp>
      <p:graphicFrame>
        <p:nvGraphicFramePr>
          <p:cNvPr id="612355" name="Object 3"/>
          <p:cNvGraphicFramePr>
            <a:graphicFrameLocks noGrp="1" noChangeAspect="1"/>
          </p:cNvGraphicFramePr>
          <p:nvPr>
            <p:ph type="chart" idx="1"/>
          </p:nvPr>
        </p:nvGraphicFramePr>
        <p:xfrm>
          <a:off x="239186" y="1557338"/>
          <a:ext cx="11755967" cy="5111750"/>
        </p:xfrm>
        <a:graphic>
          <a:graphicData uri="http://schemas.openxmlformats.org/presentationml/2006/ole">
            <mc:AlternateContent xmlns:mc="http://schemas.openxmlformats.org/markup-compatibility/2006">
              <mc:Choice xmlns:v="urn:schemas-microsoft-com:vml" Requires="v">
                <p:oleObj spid="_x0000_s22535"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239186" y="1557338"/>
                        <a:ext cx="1175596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829002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11001" y="330059"/>
            <a:ext cx="5178021" cy="523220"/>
          </a:xfrm>
          <a:prstGeom prst="rect">
            <a:avLst/>
          </a:prstGeom>
        </p:spPr>
        <p:txBody>
          <a:bodyPr wrap="none">
            <a:spAutoFit/>
          </a:bodyPr>
          <a:lstStyle/>
          <a:p>
            <a:r>
              <a:rPr lang="es-MX" sz="2800" b="1" dirty="0" smtClean="0">
                <a:solidFill>
                  <a:schemeClr val="bg1"/>
                </a:solidFill>
              </a:rPr>
              <a:t>Una definición básica de Estado:</a:t>
            </a:r>
            <a:endParaRPr lang="es-MX" sz="2800" b="1" dirty="0">
              <a:solidFill>
                <a:schemeClr val="bg1"/>
              </a:solidFill>
            </a:endParaRPr>
          </a:p>
        </p:txBody>
      </p:sp>
      <p:sp>
        <p:nvSpPr>
          <p:cNvPr id="6" name="5 Rectángulo"/>
          <p:cNvSpPr/>
          <p:nvPr/>
        </p:nvSpPr>
        <p:spPr>
          <a:xfrm>
            <a:off x="1385179" y="870146"/>
            <a:ext cx="10547287" cy="523220"/>
          </a:xfrm>
          <a:prstGeom prst="rect">
            <a:avLst/>
          </a:prstGeom>
        </p:spPr>
        <p:txBody>
          <a:bodyPr wrap="square">
            <a:spAutoFit/>
          </a:bodyPr>
          <a:lstStyle/>
          <a:p>
            <a:r>
              <a:rPr lang="es-MX" sz="2800" b="1" i="1" u="sng" dirty="0">
                <a:solidFill>
                  <a:schemeClr val="bg1"/>
                </a:solidFill>
              </a:rPr>
              <a:t>El Estado es una forma de organizar el poder político en una </a:t>
            </a:r>
            <a:r>
              <a:rPr lang="es-MX" sz="2800" b="1" i="1" u="sng" dirty="0" smtClean="0">
                <a:solidFill>
                  <a:schemeClr val="bg1"/>
                </a:solidFill>
              </a:rPr>
              <a:t>sociedad</a:t>
            </a:r>
            <a:endParaRPr lang="es-MX" sz="2800" b="1" i="1" u="sng" dirty="0">
              <a:solidFill>
                <a:schemeClr val="bg1"/>
              </a:solidFill>
            </a:endParaRPr>
          </a:p>
        </p:txBody>
      </p:sp>
      <p:sp>
        <p:nvSpPr>
          <p:cNvPr id="7" name="6 Rectángulo"/>
          <p:cNvSpPr/>
          <p:nvPr/>
        </p:nvSpPr>
        <p:spPr>
          <a:xfrm>
            <a:off x="1385179" y="1653032"/>
            <a:ext cx="10483912" cy="5109091"/>
          </a:xfrm>
          <a:prstGeom prst="rect">
            <a:avLst/>
          </a:prstGeom>
        </p:spPr>
        <p:txBody>
          <a:bodyPr wrap="square">
            <a:spAutoFit/>
          </a:bodyPr>
          <a:lstStyle/>
          <a:p>
            <a:pPr marL="914400" lvl="1" indent="-457200">
              <a:buFont typeface="Wingdings" panose="05000000000000000000" pitchFamily="2" charset="2"/>
              <a:buChar char="v"/>
            </a:pPr>
            <a:r>
              <a:rPr lang="es-MX" sz="2800" b="1" dirty="0">
                <a:solidFill>
                  <a:schemeClr val="bg1"/>
                </a:solidFill>
              </a:rPr>
              <a:t>Si es una forma de organizar el poder político (capacidad de tomar decisiones en una </a:t>
            </a:r>
            <a:r>
              <a:rPr lang="es-MX" sz="2800" b="1" dirty="0" smtClean="0">
                <a:solidFill>
                  <a:schemeClr val="bg1"/>
                </a:solidFill>
              </a:rPr>
              <a:t>sociedad) es </a:t>
            </a:r>
            <a:r>
              <a:rPr lang="es-MX" sz="2800" b="1" dirty="0">
                <a:solidFill>
                  <a:schemeClr val="bg1"/>
                </a:solidFill>
              </a:rPr>
              <a:t>porque hubo o puede haber otras formas históricamente posibles. </a:t>
            </a:r>
            <a:endParaRPr lang="es-MX" sz="2800" b="1" dirty="0" smtClean="0">
              <a:solidFill>
                <a:schemeClr val="bg1"/>
              </a:solidFill>
            </a:endParaRPr>
          </a:p>
          <a:p>
            <a:pPr marL="914400" lvl="1" indent="-457200">
              <a:buFont typeface="Wingdings" panose="05000000000000000000" pitchFamily="2" charset="2"/>
              <a:buChar char="v"/>
            </a:pPr>
            <a:endParaRPr lang="es-MX" sz="1000" b="1" dirty="0">
              <a:solidFill>
                <a:schemeClr val="bg1"/>
              </a:solidFill>
            </a:endParaRPr>
          </a:p>
          <a:p>
            <a:pPr marL="914400" lvl="1" indent="-457200">
              <a:buFont typeface="Wingdings" panose="05000000000000000000" pitchFamily="2" charset="2"/>
              <a:buChar char="v"/>
            </a:pPr>
            <a:r>
              <a:rPr lang="es-MX" sz="2800" b="1" dirty="0" smtClean="0">
                <a:solidFill>
                  <a:schemeClr val="bg1"/>
                </a:solidFill>
              </a:rPr>
              <a:t>No </a:t>
            </a:r>
            <a:r>
              <a:rPr lang="es-MX" sz="2800" b="1" dirty="0">
                <a:solidFill>
                  <a:schemeClr val="bg1"/>
                </a:solidFill>
              </a:rPr>
              <a:t>todas las </a:t>
            </a:r>
            <a:r>
              <a:rPr lang="es-MX" sz="2800" b="1" dirty="0" smtClean="0">
                <a:solidFill>
                  <a:schemeClr val="bg1"/>
                </a:solidFill>
              </a:rPr>
              <a:t>sociedades conocieron esta forma de organización social.</a:t>
            </a:r>
            <a:endParaRPr lang="es-MX" sz="2800" b="1" dirty="0">
              <a:solidFill>
                <a:schemeClr val="bg1"/>
              </a:solidFill>
            </a:endParaRPr>
          </a:p>
          <a:p>
            <a:pPr lvl="1"/>
            <a:endParaRPr lang="es-MX" sz="1000" b="1" dirty="0">
              <a:solidFill>
                <a:schemeClr val="bg1"/>
              </a:solidFill>
            </a:endParaRPr>
          </a:p>
          <a:p>
            <a:pPr marL="914400" lvl="1" indent="-457200">
              <a:buFont typeface="Wingdings" panose="05000000000000000000" pitchFamily="2" charset="2"/>
              <a:buChar char="v"/>
            </a:pPr>
            <a:r>
              <a:rPr lang="es-MX" sz="2800" b="1" dirty="0" smtClean="0">
                <a:solidFill>
                  <a:schemeClr val="bg1"/>
                </a:solidFill>
              </a:rPr>
              <a:t>El </a:t>
            </a:r>
            <a:r>
              <a:rPr lang="es-MX" sz="2800" b="1" dirty="0">
                <a:solidFill>
                  <a:schemeClr val="bg1"/>
                </a:solidFill>
              </a:rPr>
              <a:t>Estado es el resultado de un proceso de concentración del poder político de una </a:t>
            </a:r>
            <a:r>
              <a:rPr lang="es-MX" sz="2800" b="1" dirty="0" smtClean="0">
                <a:solidFill>
                  <a:schemeClr val="bg1"/>
                </a:solidFill>
              </a:rPr>
              <a:t>sociedad por </a:t>
            </a:r>
            <a:r>
              <a:rPr lang="es-MX" sz="2800" b="1" dirty="0">
                <a:solidFill>
                  <a:schemeClr val="bg1"/>
                </a:solidFill>
              </a:rPr>
              <a:t>parte de un grupo dominante. Al disponer del monopolio legítimo de la fuerza, el </a:t>
            </a:r>
            <a:r>
              <a:rPr lang="es-MX" sz="2800" b="1" dirty="0" smtClean="0">
                <a:solidFill>
                  <a:schemeClr val="bg1"/>
                </a:solidFill>
              </a:rPr>
              <a:t>Estado puede </a:t>
            </a:r>
            <a:r>
              <a:rPr lang="es-MX" sz="2800" b="1" dirty="0">
                <a:solidFill>
                  <a:schemeClr val="bg1"/>
                </a:solidFill>
              </a:rPr>
              <a:t>imponer su </a:t>
            </a:r>
            <a:r>
              <a:rPr lang="es-MX" sz="2800" b="1" dirty="0" smtClean="0">
                <a:solidFill>
                  <a:schemeClr val="bg1"/>
                </a:solidFill>
              </a:rPr>
              <a:t>“voluntad “ a </a:t>
            </a:r>
            <a:r>
              <a:rPr lang="es-MX" sz="2800" b="1" dirty="0">
                <a:solidFill>
                  <a:schemeClr val="bg1"/>
                </a:solidFill>
              </a:rPr>
              <a:t>los diferentes sectores de la sociedad.</a:t>
            </a:r>
          </a:p>
          <a:p>
            <a:endParaRPr lang="es-MX" sz="2600" b="1" dirty="0">
              <a:solidFill>
                <a:schemeClr val="bg1"/>
              </a:solidFill>
            </a:endParaRPr>
          </a:p>
        </p:txBody>
      </p:sp>
    </p:spTree>
    <p:extLst>
      <p:ext uri="{BB962C8B-B14F-4D97-AF65-F5344CB8AC3E}">
        <p14:creationId xmlns:p14="http://schemas.microsoft.com/office/powerpoint/2010/main" val="20583491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4656669" y="115888"/>
            <a:ext cx="6625167"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Frecuencia de consumo </a:t>
            </a:r>
            <a:br>
              <a:rPr lang="es-ES_tradnl" altLang="es-MX" sz="3100" b="1">
                <a:solidFill>
                  <a:schemeClr val="bg2"/>
                </a:solidFill>
              </a:rPr>
            </a:br>
            <a:r>
              <a:rPr lang="es-ES_tradnl" altLang="es-MX" sz="3100" b="1">
                <a:solidFill>
                  <a:schemeClr val="bg2"/>
                </a:solidFill>
              </a:rPr>
              <a:t>de verduras por semana</a:t>
            </a:r>
          </a:p>
        </p:txBody>
      </p:sp>
      <p:graphicFrame>
        <p:nvGraphicFramePr>
          <p:cNvPr id="613379" name="Object 3"/>
          <p:cNvGraphicFramePr>
            <a:graphicFrameLocks noGrp="1" noChangeAspect="1"/>
          </p:cNvGraphicFramePr>
          <p:nvPr>
            <p:ph type="chart" idx="1"/>
          </p:nvPr>
        </p:nvGraphicFramePr>
        <p:xfrm>
          <a:off x="143935" y="1484316"/>
          <a:ext cx="11755967" cy="5113337"/>
        </p:xfrm>
        <a:graphic>
          <a:graphicData uri="http://schemas.openxmlformats.org/presentationml/2006/ole">
            <mc:AlternateContent xmlns:mc="http://schemas.openxmlformats.org/markup-compatibility/2006">
              <mc:Choice xmlns:v="urn:schemas-microsoft-com:vml" Requires="v">
                <p:oleObj spid="_x0000_s23559"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143935" y="1484316"/>
                        <a:ext cx="1175596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56206871"/>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bwMode="auto">
          <a:xfrm>
            <a:off x="4656669" y="115888"/>
            <a:ext cx="6625167"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Frecuencia de consumo </a:t>
            </a:r>
            <a:br>
              <a:rPr lang="es-ES_tradnl" altLang="es-MX" sz="3100" b="1">
                <a:solidFill>
                  <a:schemeClr val="bg2"/>
                </a:solidFill>
              </a:rPr>
            </a:br>
            <a:r>
              <a:rPr lang="es-ES_tradnl" altLang="es-MX" sz="3100" b="1">
                <a:solidFill>
                  <a:schemeClr val="bg2"/>
                </a:solidFill>
              </a:rPr>
              <a:t>de refresco por semana</a:t>
            </a:r>
          </a:p>
        </p:txBody>
      </p:sp>
      <p:graphicFrame>
        <p:nvGraphicFramePr>
          <p:cNvPr id="614403" name="Object 3"/>
          <p:cNvGraphicFramePr>
            <a:graphicFrameLocks noGrp="1" noChangeAspect="1"/>
          </p:cNvGraphicFramePr>
          <p:nvPr>
            <p:ph type="chart" idx="1"/>
          </p:nvPr>
        </p:nvGraphicFramePr>
        <p:xfrm>
          <a:off x="143935" y="1484316"/>
          <a:ext cx="11755967" cy="5113337"/>
        </p:xfrm>
        <a:graphic>
          <a:graphicData uri="http://schemas.openxmlformats.org/presentationml/2006/ole">
            <mc:AlternateContent xmlns:mc="http://schemas.openxmlformats.org/markup-compatibility/2006">
              <mc:Choice xmlns:v="urn:schemas-microsoft-com:vml" Requires="v">
                <p:oleObj spid="_x0000_s24583"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143935" y="1484316"/>
                        <a:ext cx="1175596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87977758"/>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bwMode="auto">
          <a:xfrm>
            <a:off x="6096002" y="117475"/>
            <a:ext cx="4610100" cy="107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s-ES_tradnl" altLang="es-MX" sz="3100" b="1">
                <a:solidFill>
                  <a:schemeClr val="bg2"/>
                </a:solidFill>
              </a:rPr>
              <a:t>Índices de Hacinamiento</a:t>
            </a:r>
          </a:p>
        </p:txBody>
      </p:sp>
      <p:graphicFrame>
        <p:nvGraphicFramePr>
          <p:cNvPr id="615427" name="Object 3"/>
          <p:cNvGraphicFramePr>
            <a:graphicFrameLocks noGrp="1" noChangeAspect="1"/>
          </p:cNvGraphicFramePr>
          <p:nvPr>
            <p:ph type="chart" idx="1"/>
          </p:nvPr>
        </p:nvGraphicFramePr>
        <p:xfrm>
          <a:off x="143935" y="1484316"/>
          <a:ext cx="11755967" cy="5113337"/>
        </p:xfrm>
        <a:graphic>
          <a:graphicData uri="http://schemas.openxmlformats.org/presentationml/2006/ole">
            <mc:AlternateContent xmlns:mc="http://schemas.openxmlformats.org/markup-compatibility/2006">
              <mc:Choice xmlns:v="urn:schemas-microsoft-com:vml" Requires="v">
                <p:oleObj spid="_x0000_s25607" name="Gráfico" r:id="rId3" imgW="7772481" imgH="4114800" progId="MSGraph.Chart.8">
                  <p:embed followColorScheme="full"/>
                </p:oleObj>
              </mc:Choice>
              <mc:Fallback>
                <p:oleObj name="Gráfico" r:id="rId3" imgW="7772481"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143935" y="1484316"/>
                        <a:ext cx="1175596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71549603"/>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97811" y="5211575"/>
            <a:ext cx="9872254" cy="830997"/>
          </a:xfrm>
          <a:prstGeom prst="rect">
            <a:avLst/>
          </a:prstGeom>
          <a:noFill/>
        </p:spPr>
        <p:txBody>
          <a:bodyPr wrap="none" rtlCol="0">
            <a:spAutoFit/>
          </a:bodyPr>
          <a:lstStyle/>
          <a:p>
            <a:r>
              <a:rPr lang="es-MX" sz="4800" b="1" dirty="0" smtClean="0">
                <a:solidFill>
                  <a:schemeClr val="bg1"/>
                </a:solidFill>
              </a:rPr>
              <a:t>Programas Institucionales de Tutoría</a:t>
            </a:r>
            <a:endParaRPr lang="es-MX" sz="4800" b="1" dirty="0">
              <a:solidFill>
                <a:schemeClr val="bg1"/>
              </a:solidFill>
            </a:endParaRPr>
          </a:p>
        </p:txBody>
      </p:sp>
    </p:spTree>
    <p:extLst>
      <p:ext uri="{BB962C8B-B14F-4D97-AF65-F5344CB8AC3E}">
        <p14:creationId xmlns:p14="http://schemas.microsoft.com/office/powerpoint/2010/main" val="21463235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1488017" y="2492376"/>
            <a:ext cx="10081683" cy="2246769"/>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spcBef>
                <a:spcPct val="0"/>
              </a:spcBef>
              <a:spcAft>
                <a:spcPct val="0"/>
              </a:spcAft>
            </a:pPr>
            <a:r>
              <a:rPr lang="es-MX" altLang="es-MX" sz="2800" b="1" smtClean="0">
                <a:solidFill>
                  <a:srgbClr val="FFFFFF"/>
                </a:solidFill>
              </a:rPr>
              <a:t>Continuar el análisis sistemático de la relación entre los servicios estudiantiles, que en principio ofrecen o deben ofrecer las instituciones educativas terciarias (IET), y los ahora ya tan populares programas “institucionales” de tutorías.</a:t>
            </a:r>
          </a:p>
        </p:txBody>
      </p:sp>
      <p:sp>
        <p:nvSpPr>
          <p:cNvPr id="177155" name="Text Box 3"/>
          <p:cNvSpPr txBox="1">
            <a:spLocks noChangeArrowheads="1"/>
          </p:cNvSpPr>
          <p:nvPr/>
        </p:nvSpPr>
        <p:spPr bwMode="auto">
          <a:xfrm>
            <a:off x="814920" y="1052516"/>
            <a:ext cx="4032249" cy="437043"/>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smtClean="0">
                <a:solidFill>
                  <a:srgbClr val="FFFFFF"/>
                </a:solidFill>
              </a:rPr>
              <a:t>Propósito</a:t>
            </a:r>
          </a:p>
        </p:txBody>
      </p:sp>
      <p:pic>
        <p:nvPicPr>
          <p:cNvPr id="177156" name="Picture 4" descr="j0234687"/>
          <p:cNvPicPr>
            <a:picLocks noGrp="1" noChangeAspect="1" noChangeArrowheads="1" noCrop="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7823200" y="692153"/>
            <a:ext cx="2973917" cy="13128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945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ChangeArrowheads="1"/>
          </p:cNvSpPr>
          <p:nvPr/>
        </p:nvSpPr>
        <p:spPr bwMode="auto">
          <a:xfrm>
            <a:off x="431802" y="597942"/>
            <a:ext cx="11521017" cy="5693866"/>
          </a:xfrm>
          <a:prstGeom prst="rect">
            <a:avLst/>
          </a:prstGeom>
          <a:solidFill>
            <a:srgbClr val="009900"/>
          </a:solidFill>
          <a:ln w="63500">
            <a:solidFill>
              <a:schemeClr val="folHlink"/>
            </a:solidFill>
            <a:miter lim="800000"/>
            <a:headEnd/>
            <a:tailEnd/>
          </a:ln>
          <a:effectLst>
            <a:outerShdw dist="35921" dir="2700000" algn="ctr" rotWithShape="0">
              <a:schemeClr val="bg2">
                <a:alpha val="50000"/>
              </a:schemeClr>
            </a:outerShdw>
          </a:effectLst>
        </p:spPr>
        <p:txBody>
          <a:bodyPr anchor="ctr">
            <a:spAutoFit/>
          </a:bodyPr>
          <a:lstStyle/>
          <a:p>
            <a:pPr algn="ctr" defTabSz="914400" fontAlgn="base">
              <a:spcBef>
                <a:spcPct val="0"/>
              </a:spcBef>
              <a:spcAft>
                <a:spcPct val="0"/>
              </a:spcAft>
            </a:pPr>
            <a:endParaRPr lang="es-ES" altLang="es-MX" sz="2000" b="1" smtClean="0">
              <a:solidFill>
                <a:srgbClr val="FFFFFF"/>
              </a:solidFill>
            </a:endParaRPr>
          </a:p>
          <a:p>
            <a:pPr algn="ctr" defTabSz="914400" fontAlgn="base">
              <a:spcBef>
                <a:spcPct val="0"/>
              </a:spcBef>
              <a:spcAft>
                <a:spcPct val="0"/>
              </a:spcAft>
            </a:pPr>
            <a:r>
              <a:rPr lang="es-ES" altLang="es-MX" sz="2800" b="1" u="sng" smtClean="0">
                <a:solidFill>
                  <a:srgbClr val="FFFFFF"/>
                </a:solidFill>
              </a:rPr>
              <a:t>Ideas Centrales</a:t>
            </a:r>
          </a:p>
          <a:p>
            <a:pPr algn="ctr" defTabSz="914400" fontAlgn="base">
              <a:spcBef>
                <a:spcPct val="0"/>
              </a:spcBef>
              <a:spcAft>
                <a:spcPct val="0"/>
              </a:spcAft>
            </a:pPr>
            <a:endParaRPr lang="es-ES" altLang="es-MX" sz="2800" b="1" smtClean="0">
              <a:solidFill>
                <a:srgbClr val="FFFFFF"/>
              </a:solidFill>
            </a:endParaRPr>
          </a:p>
          <a:p>
            <a:pPr algn="just" defTabSz="914400" fontAlgn="base">
              <a:spcBef>
                <a:spcPct val="0"/>
              </a:spcBef>
              <a:spcAft>
                <a:spcPct val="0"/>
              </a:spcAft>
              <a:buFontTx/>
              <a:buChar char="•"/>
            </a:pPr>
            <a:r>
              <a:rPr lang="es-ES" altLang="es-MX" sz="2000" smtClean="0">
                <a:solidFill>
                  <a:srgbClr val="FFFFFF"/>
                </a:solidFill>
              </a:rPr>
              <a:t> </a:t>
            </a:r>
            <a:r>
              <a:rPr lang="es-ES" altLang="es-MX" sz="2400" b="1" smtClean="0">
                <a:solidFill>
                  <a:srgbClr val="FFFFFF"/>
                </a:solidFill>
              </a:rPr>
              <a:t>Necesidad de analizar con mayor detenimiento las relaciones entre los servicios estudiantiles y los programas de tutorías. </a:t>
            </a:r>
          </a:p>
          <a:p>
            <a:pPr algn="just" defTabSz="914400" fontAlgn="base">
              <a:spcBef>
                <a:spcPct val="0"/>
              </a:spcBef>
              <a:spcAft>
                <a:spcPct val="0"/>
              </a:spcAft>
              <a:buFontTx/>
              <a:buChar char="•"/>
            </a:pPr>
            <a:endParaRPr lang="es-ES" altLang="es-MX" sz="2400" b="1" smtClean="0">
              <a:solidFill>
                <a:srgbClr val="FFFFFF"/>
              </a:solidFill>
            </a:endParaRPr>
          </a:p>
          <a:p>
            <a:pPr algn="just" defTabSz="914400" fontAlgn="base">
              <a:spcBef>
                <a:spcPct val="0"/>
              </a:spcBef>
              <a:spcAft>
                <a:spcPct val="0"/>
              </a:spcAft>
              <a:buFontTx/>
              <a:buChar char="•"/>
            </a:pPr>
            <a:r>
              <a:rPr lang="es-ES" altLang="es-MX" sz="2400" b="1" smtClean="0">
                <a:solidFill>
                  <a:srgbClr val="FFFFFF"/>
                </a:solidFill>
              </a:rPr>
              <a:t> A partir de una concepción dual de las funciones de los servicios estudiantiles, compensatoria y de formación integral, se propone considerar a la tutoría como un servicio estudiantil.</a:t>
            </a:r>
          </a:p>
          <a:p>
            <a:pPr algn="just" defTabSz="914400" fontAlgn="base">
              <a:spcBef>
                <a:spcPct val="0"/>
              </a:spcBef>
              <a:spcAft>
                <a:spcPct val="0"/>
              </a:spcAft>
              <a:buFontTx/>
              <a:buChar char="•"/>
            </a:pPr>
            <a:endParaRPr lang="es-ES" altLang="es-MX" sz="2400" b="1" smtClean="0">
              <a:solidFill>
                <a:srgbClr val="FFFFFF"/>
              </a:solidFill>
            </a:endParaRPr>
          </a:p>
          <a:p>
            <a:pPr algn="just" defTabSz="914400" fontAlgn="base">
              <a:spcBef>
                <a:spcPct val="0"/>
              </a:spcBef>
              <a:spcAft>
                <a:spcPct val="0"/>
              </a:spcAft>
              <a:buFontTx/>
              <a:buChar char="•"/>
            </a:pPr>
            <a:r>
              <a:rPr lang="es-ES" altLang="es-MX" sz="2400" b="1" smtClean="0">
                <a:solidFill>
                  <a:srgbClr val="FFFFFF"/>
                </a:solidFill>
              </a:rPr>
              <a:t> Su función básica debiera ser la de una interfase entre el estudiante y los demás servicios. </a:t>
            </a:r>
          </a:p>
          <a:p>
            <a:pPr algn="just" defTabSz="914400" fontAlgn="base">
              <a:spcBef>
                <a:spcPct val="0"/>
              </a:spcBef>
              <a:spcAft>
                <a:spcPct val="0"/>
              </a:spcAft>
              <a:buFontTx/>
              <a:buChar char="•"/>
            </a:pPr>
            <a:endParaRPr lang="es-ES" altLang="es-MX" sz="2400" b="1" smtClean="0">
              <a:solidFill>
                <a:srgbClr val="FFFFFF"/>
              </a:solidFill>
            </a:endParaRPr>
          </a:p>
          <a:p>
            <a:pPr algn="just" defTabSz="914400" fontAlgn="base">
              <a:spcBef>
                <a:spcPct val="0"/>
              </a:spcBef>
              <a:spcAft>
                <a:spcPct val="0"/>
              </a:spcAft>
              <a:buFontTx/>
              <a:buChar char="•"/>
            </a:pPr>
            <a:r>
              <a:rPr lang="es-ES" altLang="es-MX" sz="2400" b="1" smtClean="0">
                <a:solidFill>
                  <a:srgbClr val="FFFFFF"/>
                </a:solidFill>
              </a:rPr>
              <a:t> Una verdadera transformación de las IETs requiere del fortalecimiento de los servicios estudiantiles.</a:t>
            </a:r>
          </a:p>
        </p:txBody>
      </p:sp>
    </p:spTree>
    <p:extLst>
      <p:ext uri="{BB962C8B-B14F-4D97-AF65-F5344CB8AC3E}">
        <p14:creationId xmlns:p14="http://schemas.microsoft.com/office/powerpoint/2010/main" val="137048804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334435" y="765178"/>
            <a:ext cx="11523133" cy="978729"/>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80000"/>
              </a:lnSpc>
              <a:spcBef>
                <a:spcPct val="0"/>
              </a:spcBef>
              <a:spcAft>
                <a:spcPct val="0"/>
              </a:spcAft>
            </a:pPr>
            <a:r>
              <a:rPr lang="es-MX" altLang="es-MX" sz="2400" b="1" smtClean="0">
                <a:solidFill>
                  <a:srgbClr val="FFFFFF"/>
                </a:solidFill>
              </a:rPr>
              <a:t>En un trabajo anterior analizamos las relaciones entre las funciones tradicionalmente asignadas al personal académico y las actividades de tutoría impulsadas desde la ANUIES y las propias instituciones educativas. </a:t>
            </a:r>
          </a:p>
        </p:txBody>
      </p:sp>
      <p:sp>
        <p:nvSpPr>
          <p:cNvPr id="175109" name="Text Box 5"/>
          <p:cNvSpPr txBox="1">
            <a:spLocks noChangeArrowheads="1"/>
          </p:cNvSpPr>
          <p:nvPr/>
        </p:nvSpPr>
        <p:spPr bwMode="auto">
          <a:xfrm>
            <a:off x="3695702" y="115891"/>
            <a:ext cx="3839633" cy="4333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76200">
                <a:solidFill>
                  <a:schemeClr val="folHlink"/>
                </a:solidFill>
                <a:miter lim="800000"/>
                <a:headEnd/>
                <a:tailEnd/>
              </a14:hiddenLine>
            </a:ext>
          </a:extLst>
        </p:spPr>
        <p:txBody>
          <a:bodyPr>
            <a:spAutoFit/>
          </a:bodyPr>
          <a:lstStyle/>
          <a:p>
            <a:pPr algn="ctr" defTabSz="914400" fontAlgn="base">
              <a:lnSpc>
                <a:spcPct val="80000"/>
              </a:lnSpc>
              <a:spcBef>
                <a:spcPct val="0"/>
              </a:spcBef>
              <a:spcAft>
                <a:spcPct val="0"/>
              </a:spcAft>
            </a:pPr>
            <a:r>
              <a:rPr lang="es-MX" altLang="es-MX" sz="2800" b="1" u="sng" smtClean="0">
                <a:solidFill>
                  <a:srgbClr val="FFFFFF"/>
                </a:solidFill>
              </a:rPr>
              <a:t>Antecedentes</a:t>
            </a:r>
          </a:p>
        </p:txBody>
      </p:sp>
      <p:sp>
        <p:nvSpPr>
          <p:cNvPr id="175110" name="Text Box 6"/>
          <p:cNvSpPr txBox="1">
            <a:spLocks noChangeArrowheads="1"/>
          </p:cNvSpPr>
          <p:nvPr/>
        </p:nvSpPr>
        <p:spPr bwMode="auto">
          <a:xfrm>
            <a:off x="5422902" y="2636840"/>
            <a:ext cx="6432551" cy="3194721"/>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80000"/>
              </a:lnSpc>
              <a:spcBef>
                <a:spcPct val="0"/>
              </a:spcBef>
              <a:spcAft>
                <a:spcPct val="0"/>
              </a:spcAft>
            </a:pPr>
            <a:r>
              <a:rPr lang="es-MX" altLang="es-MX" sz="2400" b="1" smtClean="0">
                <a:solidFill>
                  <a:srgbClr val="FFFFFF"/>
                </a:solidFill>
              </a:rPr>
              <a:t>Propusimos:</a:t>
            </a:r>
          </a:p>
          <a:p>
            <a:pPr defTabSz="914400" fontAlgn="base">
              <a:lnSpc>
                <a:spcPct val="80000"/>
              </a:lnSpc>
              <a:spcBef>
                <a:spcPct val="0"/>
              </a:spcBef>
              <a:spcAft>
                <a:spcPct val="0"/>
              </a:spcAft>
            </a:pPr>
            <a:endParaRPr lang="es-MX" altLang="es-MX" sz="2400" b="1" smtClean="0">
              <a:solidFill>
                <a:srgbClr val="FFFFFF"/>
              </a:solidFill>
            </a:endParaRPr>
          </a:p>
          <a:p>
            <a:pPr defTabSz="914400" fontAlgn="base">
              <a:lnSpc>
                <a:spcPct val="80000"/>
              </a:lnSpc>
              <a:spcBef>
                <a:spcPct val="0"/>
              </a:spcBef>
              <a:spcAft>
                <a:spcPct val="0"/>
              </a:spcAft>
              <a:buFontTx/>
              <a:buChar char="•"/>
            </a:pPr>
            <a:r>
              <a:rPr lang="es-MX" altLang="es-MX" sz="2400" b="1" smtClean="0">
                <a:solidFill>
                  <a:srgbClr val="FFFFFF"/>
                </a:solidFill>
              </a:rPr>
              <a:t> </a:t>
            </a:r>
            <a:r>
              <a:rPr lang="es-MX" altLang="es-MX" sz="2000" b="1" smtClean="0">
                <a:solidFill>
                  <a:srgbClr val="FFFFFF"/>
                </a:solidFill>
              </a:rPr>
              <a:t>Ver a los servicios estudiantiles como incluyentes de la noción de tutoría</a:t>
            </a:r>
          </a:p>
          <a:p>
            <a:pPr defTabSz="914400" fontAlgn="base">
              <a:lnSpc>
                <a:spcPct val="80000"/>
              </a:lnSpc>
              <a:spcBef>
                <a:spcPct val="0"/>
              </a:spcBef>
              <a:spcAft>
                <a:spcPct val="0"/>
              </a:spcAft>
              <a:buFontTx/>
              <a:buChar char="•"/>
            </a:pPr>
            <a:endParaRPr lang="es-MX" altLang="es-MX" sz="2000" b="1" smtClean="0">
              <a:solidFill>
                <a:srgbClr val="FFFFFF"/>
              </a:solidFill>
            </a:endParaRPr>
          </a:p>
          <a:p>
            <a:pPr defTabSz="914400" fontAlgn="base">
              <a:lnSpc>
                <a:spcPct val="80000"/>
              </a:lnSpc>
              <a:spcBef>
                <a:spcPct val="0"/>
              </a:spcBef>
              <a:spcAft>
                <a:spcPct val="0"/>
              </a:spcAft>
              <a:buFontTx/>
              <a:buChar char="•"/>
            </a:pPr>
            <a:r>
              <a:rPr lang="es-MX" altLang="es-MX" sz="2000" b="1" smtClean="0">
                <a:solidFill>
                  <a:srgbClr val="FFFFFF"/>
                </a:solidFill>
              </a:rPr>
              <a:t> No considerar a la relación entre las actividades de tutoría y el trabajo académico como de una total complementariedad</a:t>
            </a:r>
          </a:p>
          <a:p>
            <a:pPr defTabSz="914400" fontAlgn="base">
              <a:lnSpc>
                <a:spcPct val="80000"/>
              </a:lnSpc>
              <a:spcBef>
                <a:spcPct val="0"/>
              </a:spcBef>
              <a:spcAft>
                <a:spcPct val="0"/>
              </a:spcAft>
              <a:buFontTx/>
              <a:buChar char="•"/>
            </a:pPr>
            <a:endParaRPr lang="es-MX" altLang="es-MX" sz="2000" b="1" smtClean="0">
              <a:solidFill>
                <a:srgbClr val="FFFFFF"/>
              </a:solidFill>
            </a:endParaRPr>
          </a:p>
          <a:p>
            <a:pPr defTabSz="914400" fontAlgn="base">
              <a:lnSpc>
                <a:spcPct val="80000"/>
              </a:lnSpc>
              <a:spcBef>
                <a:spcPct val="0"/>
              </a:spcBef>
              <a:spcAft>
                <a:spcPct val="0"/>
              </a:spcAft>
              <a:buFontTx/>
              <a:buChar char="•"/>
            </a:pPr>
            <a:r>
              <a:rPr lang="es-MX" altLang="es-MX" sz="2000" b="1" smtClean="0">
                <a:solidFill>
                  <a:srgbClr val="FFFFFF"/>
                </a:solidFill>
              </a:rPr>
              <a:t> Ver que otros factores influyen de manera determinante en la complementariedad-tensión que es común observar entre ellas.</a:t>
            </a:r>
          </a:p>
        </p:txBody>
      </p:sp>
      <p:sp>
        <p:nvSpPr>
          <p:cNvPr id="175111" name="Text Box 7"/>
          <p:cNvSpPr txBox="1">
            <a:spLocks noChangeArrowheads="1"/>
          </p:cNvSpPr>
          <p:nvPr/>
        </p:nvSpPr>
        <p:spPr bwMode="auto">
          <a:xfrm>
            <a:off x="334435" y="2420939"/>
            <a:ext cx="4512733" cy="2751522"/>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lnSpc>
                <a:spcPct val="80000"/>
              </a:lnSpc>
              <a:spcBef>
                <a:spcPct val="0"/>
              </a:spcBef>
              <a:spcAft>
                <a:spcPct val="0"/>
              </a:spcAft>
            </a:pPr>
            <a:r>
              <a:rPr lang="es-MX" altLang="es-MX" sz="2400" b="1" smtClean="0">
                <a:solidFill>
                  <a:srgbClr val="FFFFFF"/>
                </a:solidFill>
              </a:rPr>
              <a:t>Planteamos:</a:t>
            </a:r>
          </a:p>
          <a:p>
            <a:pPr defTabSz="914400" fontAlgn="base">
              <a:lnSpc>
                <a:spcPct val="80000"/>
              </a:lnSpc>
              <a:spcBef>
                <a:spcPct val="0"/>
              </a:spcBef>
              <a:spcAft>
                <a:spcPct val="0"/>
              </a:spcAft>
            </a:pPr>
            <a:endParaRPr lang="es-MX" altLang="es-MX" sz="2400" b="1" smtClean="0">
              <a:solidFill>
                <a:srgbClr val="FFFFFF"/>
              </a:solidFill>
            </a:endParaRPr>
          </a:p>
          <a:p>
            <a:pPr defTabSz="914400" fontAlgn="base">
              <a:lnSpc>
                <a:spcPct val="80000"/>
              </a:lnSpc>
              <a:spcBef>
                <a:spcPct val="0"/>
              </a:spcBef>
              <a:spcAft>
                <a:spcPct val="0"/>
              </a:spcAft>
              <a:buFontTx/>
              <a:buChar char="•"/>
            </a:pPr>
            <a:r>
              <a:rPr lang="es-MX" altLang="es-MX" sz="2400" b="1" smtClean="0">
                <a:solidFill>
                  <a:srgbClr val="FFFFFF"/>
                </a:solidFill>
              </a:rPr>
              <a:t> La necesidad de profundizar en el análisis de esta relación y de asumir una postura diferenciada frente al trabajo académico y las actividades de tutoría que desarrollan los propios académicos.</a:t>
            </a:r>
          </a:p>
        </p:txBody>
      </p:sp>
    </p:spTree>
    <p:extLst>
      <p:ext uri="{BB962C8B-B14F-4D97-AF65-F5344CB8AC3E}">
        <p14:creationId xmlns:p14="http://schemas.microsoft.com/office/powerpoint/2010/main" val="99885385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Text Box 4"/>
          <p:cNvSpPr txBox="1">
            <a:spLocks noChangeArrowheads="1"/>
          </p:cNvSpPr>
          <p:nvPr/>
        </p:nvSpPr>
        <p:spPr bwMode="auto">
          <a:xfrm>
            <a:off x="1775886" y="373065"/>
            <a:ext cx="8064500" cy="2092881"/>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spcBef>
                <a:spcPct val="0"/>
              </a:spcBef>
              <a:spcAft>
                <a:spcPct val="0"/>
              </a:spcAft>
            </a:pPr>
            <a:r>
              <a:rPr lang="es-MX" altLang="es-MX" sz="2400" b="1" u="sng" smtClean="0">
                <a:solidFill>
                  <a:srgbClr val="FFFFFF"/>
                </a:solidFill>
              </a:rPr>
              <a:t>Una necesidad percibida</a:t>
            </a:r>
            <a:r>
              <a:rPr lang="es-MX" altLang="es-MX" sz="2400" b="1" smtClean="0">
                <a:solidFill>
                  <a:srgbClr val="FFFFFF"/>
                </a:solidFill>
              </a:rPr>
              <a:t>: </a:t>
            </a:r>
            <a:r>
              <a:rPr lang="es-MX" altLang="es-MX" b="1" smtClean="0">
                <a:solidFill>
                  <a:srgbClr val="FFFFFF"/>
                </a:solidFill>
              </a:rPr>
              <a:t> </a:t>
            </a:r>
          </a:p>
          <a:p>
            <a:pPr algn="ctr" defTabSz="914400" fontAlgn="base">
              <a:spcBef>
                <a:spcPct val="0"/>
              </a:spcBef>
              <a:spcAft>
                <a:spcPct val="0"/>
              </a:spcAft>
            </a:pPr>
            <a:endParaRPr lang="es-MX" altLang="es-MX" b="1" smtClean="0">
              <a:solidFill>
                <a:srgbClr val="FFFFFF"/>
              </a:solidFill>
            </a:endParaRPr>
          </a:p>
          <a:p>
            <a:pPr defTabSz="914400" fontAlgn="base">
              <a:spcBef>
                <a:spcPct val="0"/>
              </a:spcBef>
              <a:spcAft>
                <a:spcPct val="0"/>
              </a:spcAft>
              <a:buFontTx/>
              <a:buChar char="•"/>
            </a:pPr>
            <a:r>
              <a:rPr lang="es-MX" altLang="es-MX" sz="2200" b="1" smtClean="0">
                <a:solidFill>
                  <a:srgbClr val="FFFFFF"/>
                </a:solidFill>
              </a:rPr>
              <a:t> El desarrollo de los actuales programas institucionales de tutoría hace necesario el análisis sistemático de su relación con los servicios estudiantiles que ofrecen o deben ofrecer las instituciones educativas terciarias (IET).</a:t>
            </a:r>
            <a:endParaRPr lang="es-MX" altLang="es-MX" sz="2000" smtClean="0">
              <a:solidFill>
                <a:srgbClr val="FFFFFF"/>
              </a:solidFill>
            </a:endParaRPr>
          </a:p>
        </p:txBody>
      </p:sp>
      <p:sp>
        <p:nvSpPr>
          <p:cNvPr id="173062" name="Text Box 6"/>
          <p:cNvSpPr txBox="1">
            <a:spLocks noChangeArrowheads="1"/>
          </p:cNvSpPr>
          <p:nvPr/>
        </p:nvSpPr>
        <p:spPr bwMode="auto">
          <a:xfrm>
            <a:off x="719669" y="4137025"/>
            <a:ext cx="10657417" cy="1569660"/>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spcBef>
                <a:spcPct val="0"/>
              </a:spcBef>
              <a:spcAft>
                <a:spcPct val="0"/>
              </a:spcAft>
            </a:pPr>
            <a:r>
              <a:rPr lang="es-MX" altLang="es-MX" b="1" smtClean="0">
                <a:solidFill>
                  <a:srgbClr val="FFFFFF"/>
                </a:solidFill>
              </a:rPr>
              <a:t> </a:t>
            </a:r>
            <a:r>
              <a:rPr lang="es-MX" altLang="es-MX" sz="2400" b="1" u="sng" smtClean="0">
                <a:solidFill>
                  <a:srgbClr val="FFFFFF"/>
                </a:solidFill>
              </a:rPr>
              <a:t>La formación integral y los servicios estudiantiles</a:t>
            </a:r>
          </a:p>
          <a:p>
            <a:pPr defTabSz="914400" fontAlgn="base">
              <a:spcBef>
                <a:spcPct val="0"/>
              </a:spcBef>
              <a:spcAft>
                <a:spcPct val="0"/>
              </a:spcAft>
            </a:pPr>
            <a:endParaRPr lang="es-MX" altLang="es-MX" sz="2400" b="1" u="sng" smtClean="0">
              <a:solidFill>
                <a:srgbClr val="FFFFFF"/>
              </a:solidFill>
            </a:endParaRPr>
          </a:p>
          <a:p>
            <a:pPr defTabSz="914400" fontAlgn="base">
              <a:spcBef>
                <a:spcPct val="0"/>
              </a:spcBef>
              <a:spcAft>
                <a:spcPct val="0"/>
              </a:spcAft>
            </a:pPr>
            <a:r>
              <a:rPr lang="es-MX" altLang="es-MX" sz="2400" b="1" smtClean="0">
                <a:solidFill>
                  <a:srgbClr val="FFFFFF"/>
                </a:solidFill>
              </a:rPr>
              <a:t>La </a:t>
            </a:r>
            <a:r>
              <a:rPr lang="es-MX" altLang="es-MX" sz="2400" b="1" i="1" smtClean="0">
                <a:solidFill>
                  <a:srgbClr val="FFFFFF"/>
                </a:solidFill>
              </a:rPr>
              <a:t>formación integral del estudiante </a:t>
            </a:r>
            <a:r>
              <a:rPr lang="es-MX" altLang="es-MX" sz="2400" b="1" smtClean="0">
                <a:solidFill>
                  <a:srgbClr val="FFFFFF"/>
                </a:solidFill>
              </a:rPr>
              <a:t>se ha venido a constituir en uno de los  </a:t>
            </a:r>
            <a:r>
              <a:rPr lang="es-MX" altLang="es-MX" sz="2400" b="1" i="1" smtClean="0">
                <a:solidFill>
                  <a:srgbClr val="FFFFFF"/>
                </a:solidFill>
              </a:rPr>
              <a:t>desiderátum </a:t>
            </a:r>
            <a:r>
              <a:rPr lang="es-MX" altLang="es-MX" sz="2400" b="1" smtClean="0">
                <a:solidFill>
                  <a:srgbClr val="FFFFFF"/>
                </a:solidFill>
              </a:rPr>
              <a:t>de la reforma del sistema de educación terciaria. </a:t>
            </a:r>
            <a:endParaRPr lang="es-ES" altLang="es-MX" sz="2400" b="1" smtClean="0">
              <a:solidFill>
                <a:srgbClr val="FFFFFF"/>
              </a:solidFill>
            </a:endParaRPr>
          </a:p>
        </p:txBody>
      </p:sp>
    </p:spTree>
    <p:extLst>
      <p:ext uri="{BB962C8B-B14F-4D97-AF65-F5344CB8AC3E}">
        <p14:creationId xmlns:p14="http://schemas.microsoft.com/office/powerpoint/2010/main" val="28695563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39186" y="454026"/>
            <a:ext cx="11713633" cy="2708434"/>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spcBef>
                <a:spcPct val="0"/>
              </a:spcBef>
              <a:spcAft>
                <a:spcPct val="0"/>
              </a:spcAft>
            </a:pPr>
            <a:r>
              <a:rPr lang="es-MX" altLang="es-MX" sz="2200" b="1" smtClean="0">
                <a:solidFill>
                  <a:srgbClr val="FFFFFF"/>
                </a:solidFill>
              </a:rPr>
              <a:t>Las IET han incrementado sus programas de formación complementaria“extracurricular”: </a:t>
            </a:r>
          </a:p>
          <a:p>
            <a:pPr defTabSz="914400" fontAlgn="base">
              <a:spcBef>
                <a:spcPct val="0"/>
              </a:spcBef>
              <a:spcAft>
                <a:spcPct val="0"/>
              </a:spcAft>
            </a:pPr>
            <a:endParaRPr lang="es-MX" altLang="es-MX" sz="2200" b="1" smtClean="0">
              <a:solidFill>
                <a:srgbClr val="FFFFFF"/>
              </a:solidFill>
            </a:endParaRPr>
          </a:p>
          <a:p>
            <a:pPr lvl="1" defTabSz="914400" fontAlgn="base">
              <a:lnSpc>
                <a:spcPct val="80000"/>
              </a:lnSpc>
              <a:spcBef>
                <a:spcPct val="0"/>
              </a:spcBef>
              <a:spcAft>
                <a:spcPct val="0"/>
              </a:spcAft>
              <a:buFontTx/>
              <a:buChar char="•"/>
            </a:pPr>
            <a:r>
              <a:rPr lang="es-MX" altLang="es-MX" sz="2200" b="1" smtClean="0">
                <a:solidFill>
                  <a:srgbClr val="FFFFFF"/>
                </a:solidFill>
              </a:rPr>
              <a:t> </a:t>
            </a:r>
            <a:r>
              <a:rPr lang="es-MX" altLang="es-MX" b="1" smtClean="0">
                <a:solidFill>
                  <a:srgbClr val="FFFFFF"/>
                </a:solidFill>
              </a:rPr>
              <a:t>de orientación educativa, de atención y promoción de la salud, de actividades culturales y deportivas, entre otros,</a:t>
            </a:r>
          </a:p>
          <a:p>
            <a:pPr lvl="1" defTabSz="914400" fontAlgn="base">
              <a:lnSpc>
                <a:spcPct val="80000"/>
              </a:lnSpc>
              <a:spcBef>
                <a:spcPct val="0"/>
              </a:spcBef>
              <a:spcAft>
                <a:spcPct val="0"/>
              </a:spcAft>
              <a:buFontTx/>
              <a:buChar char="•"/>
            </a:pPr>
            <a:endParaRPr lang="es-MX" altLang="es-MX" b="1" smtClean="0">
              <a:solidFill>
                <a:srgbClr val="FFFFFF"/>
              </a:solidFill>
            </a:endParaRPr>
          </a:p>
          <a:p>
            <a:pPr lvl="1" defTabSz="914400" fontAlgn="base">
              <a:lnSpc>
                <a:spcPct val="80000"/>
              </a:lnSpc>
              <a:spcBef>
                <a:spcPct val="0"/>
              </a:spcBef>
              <a:spcAft>
                <a:spcPct val="0"/>
              </a:spcAft>
              <a:buFontTx/>
              <a:buChar char="•"/>
            </a:pPr>
            <a:r>
              <a:rPr lang="es-MX" altLang="es-MX" b="1" smtClean="0">
                <a:solidFill>
                  <a:srgbClr val="FFFFFF"/>
                </a:solidFill>
              </a:rPr>
              <a:t> han propuesto una gran diversidad de programas especiales -que van desde los dirigidos a combatir las adicciones hasta los relacionados con actitudes emprendedoras, la formación ciudadana, el fomento de actitudes de aprendizaje continuo y el de la inserción exitosa en el mercado laboral.</a:t>
            </a:r>
          </a:p>
        </p:txBody>
      </p:sp>
      <p:sp>
        <p:nvSpPr>
          <p:cNvPr id="179203" name="Text Box 3"/>
          <p:cNvSpPr txBox="1">
            <a:spLocks noChangeArrowheads="1"/>
          </p:cNvSpPr>
          <p:nvPr/>
        </p:nvSpPr>
        <p:spPr bwMode="auto">
          <a:xfrm>
            <a:off x="143935" y="3716341"/>
            <a:ext cx="11904133" cy="2800767"/>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defTabSz="914400" fontAlgn="base">
              <a:spcBef>
                <a:spcPct val="0"/>
              </a:spcBef>
              <a:spcAft>
                <a:spcPct val="0"/>
              </a:spcAft>
            </a:pPr>
            <a:r>
              <a:rPr lang="es-MX" altLang="es-MX" sz="2000" b="1" dirty="0" smtClean="0">
                <a:solidFill>
                  <a:srgbClr val="FFFFFF"/>
                </a:solidFill>
              </a:rPr>
              <a:t>No obstante que ahora de manera explícita se busca que los estudiantes adquieran otras habilidades y competencias y se formen en una serie de principios y valores que van más allá de lo que tradicionalmente se ofrece o enseña en un salón de clases; los programas o servicios estudiantiles mediante los que se busca (o se buscaría) alcanzar estos objetivos formativos “extra-curriculares”: </a:t>
            </a:r>
          </a:p>
          <a:p>
            <a:pPr defTabSz="914400" fontAlgn="base">
              <a:spcBef>
                <a:spcPct val="0"/>
              </a:spcBef>
              <a:spcAft>
                <a:spcPct val="0"/>
              </a:spcAft>
            </a:pPr>
            <a:endParaRPr lang="es-MX" altLang="es-MX" sz="2000" b="1" dirty="0" smtClean="0">
              <a:solidFill>
                <a:srgbClr val="FFFFFF"/>
              </a:solidFill>
            </a:endParaRPr>
          </a:p>
          <a:p>
            <a:pPr algn="ctr" defTabSz="914400" fontAlgn="base">
              <a:spcBef>
                <a:spcPct val="0"/>
              </a:spcBef>
              <a:spcAft>
                <a:spcPct val="0"/>
              </a:spcAft>
            </a:pPr>
            <a:r>
              <a:rPr lang="es-MX" altLang="es-MX" sz="2800" b="1" dirty="0" smtClean="0">
                <a:solidFill>
                  <a:srgbClr val="FFFF00"/>
                </a:solidFill>
                <a:effectLst>
                  <a:outerShdw blurRad="38100" dist="38100" dir="2700000" algn="tl">
                    <a:srgbClr val="000000"/>
                  </a:outerShdw>
                </a:effectLst>
              </a:rPr>
              <a:t>No han adquirido la visibilidad y </a:t>
            </a:r>
            <a:endParaRPr lang="es-MX" altLang="es-MX" sz="2800" b="1" dirty="0" smtClean="0">
              <a:solidFill>
                <a:srgbClr val="FFFF00"/>
              </a:solidFill>
              <a:effectLst>
                <a:outerShdw blurRad="38100" dist="38100" dir="2700000" algn="tl">
                  <a:srgbClr val="000000"/>
                </a:outerShdw>
              </a:effectLst>
            </a:endParaRPr>
          </a:p>
          <a:p>
            <a:pPr algn="ctr" defTabSz="914400" fontAlgn="base">
              <a:spcBef>
                <a:spcPct val="0"/>
              </a:spcBef>
              <a:spcAft>
                <a:spcPct val="0"/>
              </a:spcAft>
            </a:pPr>
            <a:r>
              <a:rPr lang="es-MX" altLang="es-MX" sz="2800" b="1" dirty="0" smtClean="0">
                <a:solidFill>
                  <a:srgbClr val="FFFF00"/>
                </a:solidFill>
                <a:effectLst>
                  <a:outerShdw blurRad="38100" dist="38100" dir="2700000" algn="tl">
                    <a:srgbClr val="000000"/>
                  </a:outerShdw>
                </a:effectLst>
              </a:rPr>
              <a:t>relevancia </a:t>
            </a:r>
            <a:r>
              <a:rPr lang="es-MX" altLang="es-MX" sz="2800" b="1" dirty="0" smtClean="0">
                <a:solidFill>
                  <a:srgbClr val="FFFF00"/>
                </a:solidFill>
                <a:effectLst>
                  <a:outerShdw blurRad="38100" dist="38100" dir="2700000" algn="tl">
                    <a:srgbClr val="000000"/>
                  </a:outerShdw>
                </a:effectLst>
              </a:rPr>
              <a:t>institucional que ameritan</a:t>
            </a:r>
            <a:r>
              <a:rPr lang="es-ES" altLang="es-MX" sz="2800" b="1" dirty="0" smtClean="0">
                <a:solidFill>
                  <a:srgbClr val="FFFF00"/>
                </a:solidFill>
                <a:effectLst>
                  <a:outerShdw blurRad="38100" dist="38100" dir="2700000" algn="tl">
                    <a:srgbClr val="000000"/>
                  </a:outerShdw>
                </a:effectLst>
              </a:rPr>
              <a:t> </a:t>
            </a:r>
            <a:endParaRPr lang="es-MX" altLang="es-MX" sz="2800" b="1" dirty="0" smtClean="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280284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34435" y="446089"/>
            <a:ext cx="6625167" cy="4524315"/>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just" defTabSz="914400" fontAlgn="base">
              <a:spcBef>
                <a:spcPct val="0"/>
              </a:spcBef>
              <a:spcAft>
                <a:spcPct val="0"/>
              </a:spcAft>
            </a:pPr>
            <a:r>
              <a:rPr lang="es-MX" altLang="es-MX" b="1" smtClean="0">
                <a:solidFill>
                  <a:srgbClr val="FFFFFF"/>
                </a:solidFill>
              </a:rPr>
              <a:t>Si el paso de un estudiante por una IET se concibe como una trayectoria que enfrentará un sinnúmero de obstáculos -que pueden desde impedir su avance, demorar su egreso exitoso o, hasta, incluso, llevarlo a abandonar sus estudios…</a:t>
            </a:r>
          </a:p>
          <a:p>
            <a:pPr algn="just" defTabSz="914400" fontAlgn="base">
              <a:spcBef>
                <a:spcPct val="0"/>
              </a:spcBef>
              <a:spcAft>
                <a:spcPct val="0"/>
              </a:spcAft>
            </a:pPr>
            <a:endParaRPr lang="es-MX" altLang="es-MX" b="1" smtClean="0">
              <a:solidFill>
                <a:srgbClr val="FFFFFF"/>
              </a:solidFill>
            </a:endParaRPr>
          </a:p>
          <a:p>
            <a:pPr algn="just" defTabSz="914400" fontAlgn="base">
              <a:spcBef>
                <a:spcPct val="0"/>
              </a:spcBef>
              <a:spcAft>
                <a:spcPct val="0"/>
              </a:spcAft>
            </a:pPr>
            <a:r>
              <a:rPr lang="es-MX" altLang="es-MX" b="1" smtClean="0">
                <a:solidFill>
                  <a:srgbClr val="FFFFFF"/>
                </a:solidFill>
              </a:rPr>
              <a:t>Los servicios estudiantiles pueden ser conceptualizados como todos aquellos apoyos o ayudas que la institución pone a disposición del estudiante para que pueda sortear o prevenir dichos obstáculos. </a:t>
            </a:r>
          </a:p>
          <a:p>
            <a:pPr algn="just" defTabSz="914400" fontAlgn="base">
              <a:spcBef>
                <a:spcPct val="0"/>
              </a:spcBef>
              <a:spcAft>
                <a:spcPct val="0"/>
              </a:spcAft>
            </a:pPr>
            <a:endParaRPr lang="es-MX" altLang="es-MX" b="1" smtClean="0">
              <a:solidFill>
                <a:srgbClr val="FFFFFF"/>
              </a:solidFill>
            </a:endParaRPr>
          </a:p>
          <a:p>
            <a:pPr algn="just" defTabSz="914400" fontAlgn="base">
              <a:spcBef>
                <a:spcPct val="0"/>
              </a:spcBef>
              <a:spcAft>
                <a:spcPct val="0"/>
              </a:spcAft>
            </a:pPr>
            <a:r>
              <a:rPr lang="es-MX" altLang="es-MX" b="1" smtClean="0">
                <a:solidFill>
                  <a:srgbClr val="FFFFFF"/>
                </a:solidFill>
              </a:rPr>
              <a:t>Además de su función en la formación integral, los servicios estudiantiles juegan un papel importante en la función </a:t>
            </a:r>
            <a:r>
              <a:rPr lang="es-MX" altLang="es-MX" b="1" i="1" smtClean="0">
                <a:solidFill>
                  <a:srgbClr val="FFFFFF"/>
                </a:solidFill>
              </a:rPr>
              <a:t>compensatoria, </a:t>
            </a:r>
            <a:r>
              <a:rPr lang="es-MX" altLang="es-MX" b="1" smtClean="0">
                <a:solidFill>
                  <a:srgbClr val="FFFFFF"/>
                </a:solidFill>
              </a:rPr>
              <a:t>que</a:t>
            </a:r>
            <a:r>
              <a:rPr lang="es-MX" altLang="es-MX" b="1" i="1" smtClean="0">
                <a:solidFill>
                  <a:srgbClr val="FFFFFF"/>
                </a:solidFill>
              </a:rPr>
              <a:t> </a:t>
            </a:r>
            <a:r>
              <a:rPr lang="es-MX" altLang="es-MX" b="1" smtClean="0">
                <a:solidFill>
                  <a:srgbClr val="FFFFFF"/>
                </a:solidFill>
              </a:rPr>
              <a:t>en el contexto de los diagnósticos recientes realizados por la propia ANUIES ha adquirido una mayor notoriedad en las IET mexicanas.</a:t>
            </a:r>
          </a:p>
        </p:txBody>
      </p:sp>
      <p:sp>
        <p:nvSpPr>
          <p:cNvPr id="187396" name="Text Box 4"/>
          <p:cNvSpPr txBox="1">
            <a:spLocks noChangeArrowheads="1"/>
          </p:cNvSpPr>
          <p:nvPr/>
        </p:nvSpPr>
        <p:spPr bwMode="auto">
          <a:xfrm>
            <a:off x="7727953" y="2492376"/>
            <a:ext cx="4032249" cy="1471172"/>
          </a:xfrm>
          <a:prstGeom prst="rect">
            <a:avLst/>
          </a:prstGeom>
          <a:solidFill>
            <a:srgbClr val="009900"/>
          </a:solidFill>
          <a:ln w="76200">
            <a:solidFill>
              <a:schemeClr val="folHlink"/>
            </a:solidFill>
            <a:miter lim="800000"/>
            <a:headEnd/>
            <a:tailEnd/>
          </a:ln>
          <a:effectLst>
            <a:outerShdw dist="35921" dir="2700000" algn="ctr" rotWithShape="0">
              <a:schemeClr val="bg2"/>
            </a:outerShdw>
          </a:effectLst>
        </p:spPr>
        <p:txBody>
          <a:bodyPr>
            <a:spAutoFit/>
          </a:bodyPr>
          <a:lstStyle/>
          <a:p>
            <a:pPr algn="ctr" defTabSz="914400" fontAlgn="base">
              <a:lnSpc>
                <a:spcPct val="80000"/>
              </a:lnSpc>
              <a:spcBef>
                <a:spcPct val="0"/>
              </a:spcBef>
              <a:spcAft>
                <a:spcPct val="0"/>
              </a:spcAft>
            </a:pPr>
            <a:r>
              <a:rPr lang="es-MX" altLang="es-MX" sz="2800" b="1" smtClean="0">
                <a:solidFill>
                  <a:srgbClr val="FFFFFF"/>
                </a:solidFill>
              </a:rPr>
              <a:t>Función Compensatoria y Servicios Estudiantiles</a:t>
            </a:r>
          </a:p>
        </p:txBody>
      </p:sp>
    </p:spTree>
    <p:extLst>
      <p:ext uri="{BB962C8B-B14F-4D97-AF65-F5344CB8AC3E}">
        <p14:creationId xmlns:p14="http://schemas.microsoft.com/office/powerpoint/2010/main" val="61875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1_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Capas de cristal">
  <a:themeElements>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pas de crist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altLang="es-MX"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altLang="es-MX"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apas de cristal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pas de cristal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pas de cristal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pas de cristal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pas de cristal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pas de cristal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pas de cristal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pas de cristal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onal azul">
  <a:themeElements>
    <a:clrScheme name="Diagonal azu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fontScheme name="Diagonal azu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s-MX"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agonal azu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iagonal azu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iagonal azu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iagonal azu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TC103457444[[fn=Base]]</Template>
  <TotalTime>4653</TotalTime>
  <Words>6593</Words>
  <Application>Microsoft Office PowerPoint</Application>
  <PresentationFormat>Personalizado</PresentationFormat>
  <Paragraphs>671</Paragraphs>
  <Slides>106</Slides>
  <Notes>38</Notes>
  <HiddenSlides>0</HiddenSlides>
  <MMClips>0</MMClips>
  <ScaleCrop>false</ScaleCrop>
  <HeadingPairs>
    <vt:vector size="6" baseType="variant">
      <vt:variant>
        <vt:lpstr>Tema</vt:lpstr>
      </vt:variant>
      <vt:variant>
        <vt:i4>5</vt:i4>
      </vt:variant>
      <vt:variant>
        <vt:lpstr>Servidores OLE incrustados</vt:lpstr>
      </vt:variant>
      <vt:variant>
        <vt:i4>1</vt:i4>
      </vt:variant>
      <vt:variant>
        <vt:lpstr>Títulos de diapositiva</vt:lpstr>
      </vt:variant>
      <vt:variant>
        <vt:i4>106</vt:i4>
      </vt:variant>
    </vt:vector>
  </HeadingPairs>
  <TitlesOfParts>
    <vt:vector size="112" baseType="lpstr">
      <vt:lpstr>Base</vt:lpstr>
      <vt:lpstr>1_Base</vt:lpstr>
      <vt:lpstr>Capas de cristal</vt:lpstr>
      <vt:lpstr>Diagonal azul</vt:lpstr>
      <vt:lpstr>2_Base</vt:lpstr>
      <vt:lpstr>Gráfico</vt:lpstr>
      <vt:lpstr>Sesión no. 15  Políticas de bienestar estudiantil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son las  políticas públicas?</vt:lpstr>
      <vt:lpstr>Presentación de PowerPoint</vt:lpstr>
      <vt:lpstr>Presentación de PowerPoint</vt:lpstr>
      <vt:lpstr>Presentación de PowerPoint</vt:lpstr>
      <vt:lpstr>Presentación de PowerPoint</vt:lpstr>
      <vt:lpstr>Presentación de PowerPoint</vt:lpstr>
      <vt:lpstr>Presentación de PowerPoint</vt:lpstr>
      <vt:lpstr>Sobre el Bienestar Estudiantil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Logro de objetivos  Evaluación General N = 3814</vt:lpstr>
      <vt:lpstr>Logro de objetivos  por año académico </vt:lpstr>
      <vt:lpstr>Logro de objetivos  por año académico</vt:lpstr>
      <vt:lpstr>Presentación de PowerPoint</vt:lpstr>
      <vt:lpstr>Presentación de PowerPoint</vt:lpstr>
      <vt:lpstr>Presentación de PowerPoint</vt:lpstr>
      <vt:lpstr>Presentación de PowerPoint</vt:lpstr>
      <vt:lpstr>Presentación de PowerPoint</vt:lpstr>
      <vt:lpstr>Escolaridad del Padre</vt:lpstr>
      <vt:lpstr>Escolaridad de la Madre</vt:lpstr>
      <vt:lpstr>Gasto diario declarado</vt:lpstr>
      <vt:lpstr>¿Quién Sostiene Tus Estudios? </vt:lpstr>
      <vt:lpstr>Material del techo de la vivienda</vt:lpstr>
      <vt:lpstr>Frecuencia de consumo  de carne por semana</vt:lpstr>
      <vt:lpstr>Frecuencia de consumo  de leche por semana</vt:lpstr>
      <vt:lpstr>Frecuencia de consumo  de frutas por semana</vt:lpstr>
      <vt:lpstr>Frecuencia de consumo  de verduras por semana</vt:lpstr>
      <vt:lpstr>Frecuencia de consumo  de refresco por semana</vt:lpstr>
      <vt:lpstr>Índices de Hacinamiento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Sesión no. 15  Políticas de bienestar estudiantil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no. 15  Políticas de bienestar estudiantil</dc:title>
  <dc:creator>Jorge Martinez Stack</dc:creator>
  <cp:lastModifiedBy>Jorge</cp:lastModifiedBy>
  <cp:revision>61</cp:revision>
  <dcterms:created xsi:type="dcterms:W3CDTF">2014-10-28T11:39:17Z</dcterms:created>
  <dcterms:modified xsi:type="dcterms:W3CDTF">2014-11-14T22:07:33Z</dcterms:modified>
</cp:coreProperties>
</file>