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1" r:id="rId4"/>
    <p:sldId id="272" r:id="rId5"/>
    <p:sldId id="273" r:id="rId6"/>
    <p:sldId id="274" r:id="rId7"/>
    <p:sldId id="270" r:id="rId8"/>
    <p:sldId id="276" r:id="rId9"/>
    <p:sldId id="264" r:id="rId10"/>
    <p:sldId id="265" r:id="rId11"/>
    <p:sldId id="277" r:id="rId12"/>
    <p:sldId id="257" r:id="rId13"/>
    <p:sldId id="258" r:id="rId14"/>
    <p:sldId id="259" r:id="rId15"/>
    <p:sldId id="266" r:id="rId16"/>
    <p:sldId id="267" r:id="rId17"/>
    <p:sldId id="261" r:id="rId18"/>
    <p:sldId id="262" r:id="rId19"/>
    <p:sldId id="263" r:id="rId20"/>
    <p:sldId id="275" r:id="rId21"/>
    <p:sldId id="269" r:id="rId22"/>
  </p:sldIdLst>
  <p:sldSz cx="9144000" cy="6858000" type="screen4x3"/>
  <p:notesSz cx="68580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CB403FC-85F6-44D2-A33F-0002561EACEB}" type="datetimeFigureOut">
              <a:rPr lang="es-MX" smtClean="0"/>
              <a:pPr/>
              <a:t>24/10/14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9582775-C682-46F6-9246-8D35637E855A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03FC-85F6-44D2-A33F-0002561EACEB}" type="datetimeFigureOut">
              <a:rPr lang="es-MX" smtClean="0"/>
              <a:pPr/>
              <a:t>24/10/14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2775-C682-46F6-9246-8D35637E855A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03FC-85F6-44D2-A33F-0002561EACEB}" type="datetimeFigureOut">
              <a:rPr lang="es-MX" smtClean="0"/>
              <a:pPr/>
              <a:t>24/10/14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2775-C682-46F6-9246-8D35637E855A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03FC-85F6-44D2-A33F-0002561EACEB}" type="datetimeFigureOut">
              <a:rPr lang="es-MX" smtClean="0"/>
              <a:pPr/>
              <a:t>24/10/14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2775-C682-46F6-9246-8D35637E855A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03FC-85F6-44D2-A33F-0002561EACEB}" type="datetimeFigureOut">
              <a:rPr lang="es-MX" smtClean="0"/>
              <a:pPr/>
              <a:t>24/10/14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2775-C682-46F6-9246-8D35637E855A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03FC-85F6-44D2-A33F-0002561EACEB}" type="datetimeFigureOut">
              <a:rPr lang="es-MX" smtClean="0"/>
              <a:pPr/>
              <a:t>24/10/14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2775-C682-46F6-9246-8D35637E855A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B403FC-85F6-44D2-A33F-0002561EACEB}" type="datetimeFigureOut">
              <a:rPr lang="es-MX" smtClean="0"/>
              <a:pPr/>
              <a:t>24/10/14</a:t>
            </a:fld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582775-C682-46F6-9246-8D35637E855A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CB403FC-85F6-44D2-A33F-0002561EACEB}" type="datetimeFigureOut">
              <a:rPr lang="es-MX" smtClean="0"/>
              <a:pPr/>
              <a:t>24/10/14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9582775-C682-46F6-9246-8D35637E855A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03FC-85F6-44D2-A33F-0002561EACEB}" type="datetimeFigureOut">
              <a:rPr lang="es-MX" smtClean="0"/>
              <a:pPr/>
              <a:t>24/10/14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2775-C682-46F6-9246-8D35637E855A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03FC-85F6-44D2-A33F-0002561EACEB}" type="datetimeFigureOut">
              <a:rPr lang="es-MX" smtClean="0"/>
              <a:pPr/>
              <a:t>24/10/14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2775-C682-46F6-9246-8D35637E855A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03FC-85F6-44D2-A33F-0002561EACEB}" type="datetimeFigureOut">
              <a:rPr lang="es-MX" smtClean="0"/>
              <a:pPr/>
              <a:t>24/10/14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2775-C682-46F6-9246-8D35637E855A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CB403FC-85F6-44D2-A33F-0002561EACEB}" type="datetimeFigureOut">
              <a:rPr lang="es-MX" smtClean="0"/>
              <a:pPr/>
              <a:t>24/10/14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9582775-C682-46F6-9246-8D35637E855A}" type="slidenum">
              <a:rPr lang="es-MX" smtClean="0"/>
              <a:pPr/>
              <a:t>‹Nr.›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2071678"/>
            <a:ext cx="8458200" cy="1470025"/>
          </a:xfrm>
        </p:spPr>
        <p:txBody>
          <a:bodyPr>
            <a:noAutofit/>
          </a:bodyPr>
          <a:lstStyle/>
          <a:p>
            <a:r>
              <a:rPr lang="es-MX" sz="3600" dirty="0" smtClean="0"/>
              <a:t>Ideas, políticas  y decisiones en la educación superior en México  </a:t>
            </a:r>
            <a:endParaRPr lang="es-MX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4143380"/>
            <a:ext cx="6400800" cy="1752600"/>
          </a:xfrm>
        </p:spPr>
        <p:txBody>
          <a:bodyPr/>
          <a:lstStyle/>
          <a:p>
            <a:pPr lvl="0"/>
            <a:r>
              <a:rPr lang="es-MX" dirty="0"/>
              <a:t>Adrián </a:t>
            </a:r>
            <a:r>
              <a:rPr lang="es-MX"/>
              <a:t>Acosta </a:t>
            </a:r>
            <a:r>
              <a:rPr lang="es-MX" smtClean="0"/>
              <a:t>Silva</a:t>
            </a:r>
            <a:endParaRPr lang="es-MX" dirty="0" smtClean="0"/>
          </a:p>
          <a:p>
            <a:r>
              <a:rPr lang="es-MX" dirty="0" smtClean="0"/>
              <a:t>Octubre, 2014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PROBLEMAS Y SOLUCIONES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 smtClean="0"/>
              <a:t>1. </a:t>
            </a:r>
            <a:r>
              <a:rPr lang="es-MX" sz="2400" dirty="0" smtClean="0"/>
              <a:t>Deficiente calidad del sistema educativo/aseguramiento de la calidad</a:t>
            </a:r>
          </a:p>
          <a:p>
            <a:r>
              <a:rPr lang="es-MX" sz="2400" dirty="0" smtClean="0"/>
              <a:t>2. Insuficiente cobertura, inclusión y equidad/planeación, disminución de abandono escolar.</a:t>
            </a:r>
          </a:p>
          <a:p>
            <a:r>
              <a:rPr lang="es-MX" sz="2400" dirty="0" smtClean="0"/>
              <a:t>3. Debilidad-incapacidad para ingresar a la sociedad del conocimiento/cultura científica, inversión en investigación en CT&amp;DE, impulso a posgrado (estudiantes, investigadores y programas).</a:t>
            </a:r>
            <a:endParaRPr lang="es-MX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Ideas y acciones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Calidad: una idea ambigua dirigida a la mejora del desempeño institucional. La continuidad de programas de aseguramiento de la calidad: COPAES, participación de los gremios en la acreditación y/certificación</a:t>
            </a:r>
          </a:p>
          <a:p>
            <a:r>
              <a:rPr lang="es-MX" dirty="0" smtClean="0"/>
              <a:t>La diversificación de la oferta pública y privada. La planeación teórica y la anarquía práctica.</a:t>
            </a:r>
          </a:p>
          <a:p>
            <a:r>
              <a:rPr lang="es-MX" dirty="0" smtClean="0"/>
              <a:t>Posgrado e investigación. Mayores recursos para los mismos programas. </a:t>
            </a:r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s-MX" sz="2700" dirty="0"/>
              <a:t>Contexto:  </a:t>
            </a:r>
            <a:r>
              <a:rPr lang="es-MX" sz="2700" dirty="0" smtClean="0"/>
              <a:t>ciclo largo de políticas (1984-2012)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s-MX" sz="2000" dirty="0" smtClean="0"/>
              <a:t>Continuidad </a:t>
            </a:r>
            <a:r>
              <a:rPr lang="es-MX" sz="2000" dirty="0"/>
              <a:t>de políticas federales en un período transexenal y con experiencia de alternancia política (PRI/PAN</a:t>
            </a:r>
            <a:r>
              <a:rPr lang="es-MX" sz="2000" dirty="0" smtClean="0"/>
              <a:t>).</a:t>
            </a:r>
          </a:p>
          <a:p>
            <a:r>
              <a:rPr lang="es-MX" sz="2000" dirty="0" smtClean="0"/>
              <a:t>Las ideas y las políticas: la modernización. Las universidades sólo cambian con estímulos. </a:t>
            </a:r>
            <a:r>
              <a:rPr lang="es-MX" sz="2000" dirty="0"/>
              <a:t>C</a:t>
            </a:r>
            <a:r>
              <a:rPr lang="es-MX" sz="2000" dirty="0" smtClean="0"/>
              <a:t>alidad</a:t>
            </a:r>
            <a:r>
              <a:rPr lang="es-MX" sz="2000" dirty="0"/>
              <a:t>, evaluación y financiamiento diferencial y condicionado.  </a:t>
            </a:r>
            <a:endParaRPr lang="es-MX" sz="2000" dirty="0" smtClean="0"/>
          </a:p>
          <a:p>
            <a:r>
              <a:rPr lang="es-MX" sz="2000" dirty="0" smtClean="0"/>
              <a:t>Una </a:t>
            </a:r>
            <a:r>
              <a:rPr lang="es-MX" sz="2000" dirty="0"/>
              <a:t>agenda común: evaluación, acreditación, integralidad (PIFI), profesorado (PROMEP), becas, internacionalización, </a:t>
            </a:r>
            <a:r>
              <a:rPr lang="es-MX" sz="2000" dirty="0" smtClean="0"/>
              <a:t>competencias.</a:t>
            </a:r>
          </a:p>
          <a:p>
            <a:r>
              <a:rPr lang="es-MX" sz="2000" dirty="0" smtClean="0"/>
              <a:t>Políticas </a:t>
            </a:r>
            <a:r>
              <a:rPr lang="es-MX" sz="2000" dirty="0"/>
              <a:t>e incentivos: de la novedad a la rutina. La burocratización del cambio institucional. </a:t>
            </a:r>
            <a:endParaRPr lang="es-MX" sz="2000" dirty="0" smtClean="0"/>
          </a:p>
          <a:p>
            <a:r>
              <a:rPr lang="es-MX" sz="2000" dirty="0" smtClean="0"/>
              <a:t>Financiamiento </a:t>
            </a:r>
            <a:r>
              <a:rPr lang="es-MX" sz="2000" dirty="0"/>
              <a:t>irregular, de incertidumbre federal y complejidades </a:t>
            </a:r>
            <a:r>
              <a:rPr lang="es-MX" sz="2000" dirty="0" smtClean="0"/>
              <a:t>estatales.</a:t>
            </a:r>
          </a:p>
          <a:p>
            <a:r>
              <a:rPr lang="es-MX" sz="2000" dirty="0" smtClean="0"/>
              <a:t>Expansión </a:t>
            </a:r>
            <a:r>
              <a:rPr lang="es-MX" sz="2000" dirty="0"/>
              <a:t>explosiva de la matrícula y oferta privada y pública. No universitaria.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000" b="1" dirty="0" smtClean="0"/>
              <a:t>Contenidos de </a:t>
            </a:r>
            <a:r>
              <a:rPr lang="es-MX" sz="2000" b="1" dirty="0"/>
              <a:t>las políticas: tres sexenios, tres programas, varios  instrumentos de “focalización” de la acción pública</a:t>
            </a:r>
            <a:r>
              <a:rPr lang="es-MX" sz="2000" dirty="0"/>
              <a:t>.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788478"/>
          </a:xfrm>
        </p:spPr>
        <p:txBody>
          <a:bodyPr>
            <a:normAutofit fontScale="92500" lnSpcReduction="10000"/>
          </a:bodyPr>
          <a:lstStyle/>
          <a:p>
            <a:r>
              <a:rPr lang="es-MX" sz="2000" i="1" dirty="0" smtClean="0"/>
              <a:t>Salinismo (</a:t>
            </a:r>
            <a:r>
              <a:rPr lang="es-MX" sz="2000" dirty="0" smtClean="0"/>
              <a:t>1988-1994):</a:t>
            </a:r>
            <a:r>
              <a:rPr lang="es-MX" sz="2000" i="1" dirty="0" smtClean="0"/>
              <a:t> </a:t>
            </a:r>
            <a:r>
              <a:rPr lang="es-MX" sz="2000" dirty="0" smtClean="0"/>
              <a:t> modernización y neo-intervencionismo estatal. </a:t>
            </a:r>
          </a:p>
          <a:p>
            <a:endParaRPr lang="es-MX" sz="2000" i="1" dirty="0" smtClean="0"/>
          </a:p>
          <a:p>
            <a:r>
              <a:rPr lang="es-MX" sz="2000" i="1" dirty="0" err="1" smtClean="0"/>
              <a:t>Zedillismo</a:t>
            </a:r>
            <a:r>
              <a:rPr lang="es-MX" sz="2000" dirty="0" smtClean="0"/>
              <a:t> (1994-2000): la ruta de la modernización como reforma institucional. Del FOMES al COPAES y PROMEP y PRIDES. ITF, UPF.</a:t>
            </a:r>
          </a:p>
          <a:p>
            <a:endParaRPr lang="es-MX" sz="2000" dirty="0" smtClean="0"/>
          </a:p>
          <a:p>
            <a:r>
              <a:rPr lang="es-MX" sz="2000" i="1" dirty="0" smtClean="0"/>
              <a:t>Foxismo</a:t>
            </a:r>
            <a:r>
              <a:rPr lang="es-MX" sz="2000" dirty="0" smtClean="0"/>
              <a:t> (2000-2006): la continuidad pragmática. La multiplicación de los programas/fondos (12): PRONABES, PIFI…</a:t>
            </a:r>
          </a:p>
          <a:p>
            <a:endParaRPr lang="es-MX" sz="2000" dirty="0" smtClean="0"/>
          </a:p>
          <a:p>
            <a:r>
              <a:rPr lang="es-MX" sz="2000" i="1" dirty="0" err="1" smtClean="0"/>
              <a:t>Calderonismo</a:t>
            </a:r>
            <a:r>
              <a:rPr lang="es-MX" sz="2000" dirty="0" smtClean="0"/>
              <a:t> (2006-2012): la continuidad recargada: 18 programas/fondos. </a:t>
            </a:r>
          </a:p>
          <a:p>
            <a:endParaRPr lang="es-MX" sz="2000" dirty="0" smtClean="0"/>
          </a:p>
          <a:p>
            <a:r>
              <a:rPr lang="es-MX" sz="2000" i="1" dirty="0" err="1" smtClean="0"/>
              <a:t>Peñanietismo</a:t>
            </a:r>
            <a:r>
              <a:rPr lang="es-MX" sz="2000" dirty="0" smtClean="0"/>
              <a:t> (2013-2018): la continuidad reorganizada: 4 programas/fondos</a:t>
            </a:r>
            <a:endParaRPr lang="es-MX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000" b="1" dirty="0"/>
              <a:t>El crecimiento del sistema: instituciones, matrícula, profesorado, financiamiento </a:t>
            </a:r>
            <a:r>
              <a:rPr lang="es-MX" sz="2000" b="1" dirty="0" smtClean="0"/>
              <a:t>, 1980-2010</a:t>
            </a:r>
            <a:endParaRPr lang="es-MX" sz="20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Matrícula </a:t>
            </a:r>
          </a:p>
          <a:p>
            <a:r>
              <a:rPr lang="es-MX" dirty="0" smtClean="0"/>
              <a:t>1980: 13.5% privada y 86.5% pública</a:t>
            </a:r>
          </a:p>
          <a:p>
            <a:r>
              <a:rPr lang="es-MX" dirty="0" smtClean="0"/>
              <a:t>2012: 31.6% privada y 68.4%  pública</a:t>
            </a:r>
          </a:p>
          <a:p>
            <a:r>
              <a:rPr lang="es-MX" dirty="0" smtClean="0"/>
              <a:t>Instituciones:</a:t>
            </a:r>
          </a:p>
          <a:p>
            <a:r>
              <a:rPr lang="es-MX" dirty="0" smtClean="0"/>
              <a:t>1980: 118 públicas y 108 privadas (total: 226)</a:t>
            </a:r>
          </a:p>
          <a:p>
            <a:r>
              <a:rPr lang="es-MX" dirty="0" smtClean="0"/>
              <a:t>2010:539 públicas y 1498 privadas (total:2037)</a:t>
            </a:r>
          </a:p>
          <a:p>
            <a:pPr>
              <a:buNone/>
            </a:pPr>
            <a:r>
              <a:rPr lang="es-MX" dirty="0" smtClean="0"/>
              <a:t>(En 30 AÑOS: 55 nuevas IES cada año, 14 públicas, y 41 privadas).</a:t>
            </a:r>
          </a:p>
          <a:p>
            <a:r>
              <a:rPr lang="es-MX" smtClean="0"/>
              <a:t>(Establecimientos ,2013: 2780 p</a:t>
            </a:r>
            <a:r>
              <a:rPr lang="es-MX" smtClean="0"/>
              <a:t>úblicos y 3727 privados=6507)</a:t>
            </a:r>
            <a:endParaRPr lang="es-MX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Crecimiento (2)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Profesorado: 335 mil profesores ES: 60% público y 40% privado.</a:t>
            </a:r>
          </a:p>
          <a:p>
            <a:r>
              <a:rPr lang="es-MX" dirty="0" smtClean="0"/>
              <a:t>Entre 1992 y 2012 se triplicó el número de puestos académicos: 6,239 puestos nuevos al año, 32 al día.</a:t>
            </a:r>
          </a:p>
          <a:p>
            <a:r>
              <a:rPr lang="es-MX" dirty="0" smtClean="0"/>
              <a:t>PTC Nacional: 27%, horas: 66%</a:t>
            </a:r>
          </a:p>
          <a:p>
            <a:r>
              <a:rPr lang="es-MX" dirty="0" smtClean="0"/>
              <a:t>IES Públicas: 40% PTC, 52% horas</a:t>
            </a:r>
          </a:p>
          <a:p>
            <a:r>
              <a:rPr lang="es-MX" dirty="0" smtClean="0"/>
              <a:t>IES Privadas: 8% PTC , 86% horas.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Financiamiento 1982-2013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Gasto público en educación superior en relación con PIB: </a:t>
            </a:r>
          </a:p>
          <a:p>
            <a:r>
              <a:rPr lang="es-MX" dirty="0" smtClean="0"/>
              <a:t>1982: 0.82%</a:t>
            </a:r>
          </a:p>
          <a:p>
            <a:r>
              <a:rPr lang="es-MX" dirty="0" smtClean="0"/>
              <a:t>2000:0.63%</a:t>
            </a:r>
          </a:p>
          <a:p>
            <a:r>
              <a:rPr lang="es-MX" dirty="0" smtClean="0"/>
              <a:t>2010: 0.87%</a:t>
            </a:r>
          </a:p>
          <a:p>
            <a:r>
              <a:rPr lang="es-MX" dirty="0" smtClean="0"/>
              <a:t>2013:0.63%</a:t>
            </a:r>
            <a:endParaRPr lang="es-MX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MX" sz="3100" dirty="0" smtClean="0"/>
              <a:t>ASUNTOS CRÍTICOS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lphaUcPeriod"/>
            </a:pPr>
            <a:r>
              <a:rPr lang="es-MX" dirty="0" smtClean="0"/>
              <a:t>Decisiones </a:t>
            </a:r>
            <a:r>
              <a:rPr lang="es-MX" dirty="0"/>
              <a:t>académicas: planes y programas de estudio, contratación de profesorado de nuevo ingreso, políticas de </a:t>
            </a:r>
            <a:r>
              <a:rPr lang="es-MX" dirty="0" smtClean="0"/>
              <a:t>expansión, </a:t>
            </a:r>
            <a:r>
              <a:rPr lang="es-MX" dirty="0"/>
              <a:t>enfoques pedagógicos, posgrado e investigación.</a:t>
            </a:r>
          </a:p>
          <a:p>
            <a:pPr marL="624078" indent="-514350">
              <a:buFont typeface="+mj-lt"/>
              <a:buAutoNum type="alphaUcPeriod"/>
            </a:pPr>
            <a:r>
              <a:rPr lang="es-MX" dirty="0" smtClean="0"/>
              <a:t>Decisiones </a:t>
            </a:r>
            <a:r>
              <a:rPr lang="es-MX" dirty="0"/>
              <a:t>organizacionales: la reforma de estructuras administrativas y académicas.  </a:t>
            </a:r>
          </a:p>
          <a:p>
            <a:pPr marL="624078" indent="-514350">
              <a:buFont typeface="+mj-lt"/>
              <a:buAutoNum type="alphaUcPeriod"/>
            </a:pPr>
            <a:r>
              <a:rPr lang="es-MX" dirty="0" smtClean="0"/>
              <a:t>Decisiones </a:t>
            </a:r>
            <a:r>
              <a:rPr lang="es-MX" dirty="0"/>
              <a:t>políticas: cambios en las </a:t>
            </a:r>
            <a:r>
              <a:rPr lang="es-MX" dirty="0" smtClean="0"/>
              <a:t>estructuras de </a:t>
            </a:r>
            <a:r>
              <a:rPr lang="es-MX" dirty="0"/>
              <a:t>gobernanza institucional.</a:t>
            </a:r>
          </a:p>
          <a:p>
            <a:pPr marL="624078" indent="-514350">
              <a:buFont typeface="+mj-lt"/>
              <a:buAutoNum type="alphaUcPeriod"/>
            </a:pPr>
            <a:r>
              <a:rPr lang="es-MX" dirty="0" smtClean="0"/>
              <a:t>Decisiones financieras: La cuestión salarial. </a:t>
            </a:r>
            <a:r>
              <a:rPr lang="es-MX" dirty="0"/>
              <a:t>El riesgo de la no sustentabilidad financiera de las universidades públicas: envejecimiento de la población académica, jubilaciones, pensiones</a:t>
            </a:r>
            <a:r>
              <a:rPr lang="es-MX" dirty="0" smtClean="0"/>
              <a:t>.</a:t>
            </a:r>
            <a:endParaRPr lang="es-MX" dirty="0"/>
          </a:p>
          <a:p>
            <a:pPr marL="624078" indent="-514350">
              <a:buFont typeface="+mj-lt"/>
              <a:buAutoNum type="alphaUcPeriod"/>
            </a:pPr>
            <a:endParaRPr lang="es-MX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El comportamiento institucional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 smtClean="0"/>
              <a:t>El poder de los estímulos. El </a:t>
            </a:r>
            <a:r>
              <a:rPr lang="es-MX" dirty="0"/>
              <a:t>cumplimiento de indicadores y las prácticas de la gestión institucional. </a:t>
            </a:r>
            <a:endParaRPr lang="es-MX" dirty="0" smtClean="0"/>
          </a:p>
          <a:p>
            <a:pPr lvl="0"/>
            <a:r>
              <a:rPr lang="es-MX" dirty="0" smtClean="0"/>
              <a:t>Planeación </a:t>
            </a:r>
            <a:r>
              <a:rPr lang="es-MX" dirty="0"/>
              <a:t>estratégica  vs planeación integral.  </a:t>
            </a:r>
            <a:endParaRPr lang="es-MX" dirty="0" smtClean="0"/>
          </a:p>
          <a:p>
            <a:pPr lvl="0"/>
            <a:r>
              <a:rPr lang="es-MX" dirty="0" smtClean="0"/>
              <a:t>Reformas a la gestión y a la organización; adaptación incremental/pragmática frente a restricciones financieras; mayor dependencia recursos federales; libertad académica y regulación pública.</a:t>
            </a:r>
          </a:p>
          <a:p>
            <a:pPr lvl="0">
              <a:buNone/>
            </a:pPr>
            <a:endParaRPr lang="es-MX" dirty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El poder autónomo de la universidad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i="1" dirty="0" smtClean="0"/>
              <a:t>Para ser influyente, una idea no necesita ser correcta</a:t>
            </a:r>
          </a:p>
          <a:p>
            <a:r>
              <a:rPr lang="es-MX" sz="2400" dirty="0" smtClean="0"/>
              <a:t>1990-2014: La continuidad como novedad</a:t>
            </a:r>
          </a:p>
          <a:p>
            <a:r>
              <a:rPr lang="es-MX" sz="2400" dirty="0" smtClean="0"/>
              <a:t>Burocratización como sobre-regulación pública universitaria</a:t>
            </a:r>
          </a:p>
          <a:p>
            <a:r>
              <a:rPr lang="es-MX" sz="2400" dirty="0" smtClean="0"/>
              <a:t>Autonomía política vs. </a:t>
            </a:r>
            <a:r>
              <a:rPr lang="es-MX" sz="2400" dirty="0" err="1" smtClean="0"/>
              <a:t>heteronomía</a:t>
            </a:r>
            <a:r>
              <a:rPr lang="es-MX" sz="2400" dirty="0" smtClean="0"/>
              <a:t> financiera y de gestión. </a:t>
            </a:r>
          </a:p>
          <a:p>
            <a:r>
              <a:rPr lang="es-MX" sz="2400" dirty="0" smtClean="0"/>
              <a:t>Los tiempos ya cambiaron: de los incentivos al cambio a los impedimentos al cambio.</a:t>
            </a:r>
          </a:p>
          <a:p>
            <a:r>
              <a:rPr lang="es-MX" sz="2400" dirty="0" smtClean="0"/>
              <a:t>¿Políticas de Estado? ¿Transexenales, compartidas por los poderes y niveles de gobierno, y hasta por las universidades?. Ya la tenemos.</a:t>
            </a:r>
            <a:endParaRPr lang="es-MX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Ideas y políticas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La acción pública siempre contiene ideas políticas.</a:t>
            </a:r>
          </a:p>
          <a:p>
            <a:r>
              <a:rPr lang="es-MX" dirty="0" smtClean="0"/>
              <a:t>Las ideas políticas determinan el tipo de políticas públicas implementadas.</a:t>
            </a:r>
          </a:p>
          <a:p>
            <a:r>
              <a:rPr lang="es-MX" dirty="0" smtClean="0"/>
              <a:t>Las ideas son mezclas complejas de creencias, de valores e intereses.</a:t>
            </a:r>
          </a:p>
          <a:p>
            <a:r>
              <a:rPr lang="es-MX" dirty="0" smtClean="0"/>
              <a:t>Los sistemas de creencias proporcionan una visión “unificada” del mundo, y un sentido a la acción de individuos y sociedades (Weber)</a:t>
            </a:r>
          </a:p>
          <a:p>
            <a:r>
              <a:rPr lang="es-MX" dirty="0" smtClean="0"/>
              <a:t>Sistemas de creencias como ideologías.</a:t>
            </a:r>
          </a:p>
          <a:p>
            <a:r>
              <a:rPr lang="es-MX" dirty="0" smtClean="0"/>
              <a:t>Las políticas siempre implican decisiones y preferencias. </a:t>
            </a:r>
            <a:endParaRPr lang="es-MX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Saldos de la cuarta modernización de la educación superior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El énfasis en la gobernanza institucional desplazó las tensiones en la gobernabilidad institucional.</a:t>
            </a:r>
          </a:p>
          <a:p>
            <a:r>
              <a:rPr lang="es-MX" dirty="0" smtClean="0"/>
              <a:t>Los temas como fantasmas hambrientos: la irrupción de la ingobernabilidad en la era de la modernización.</a:t>
            </a:r>
          </a:p>
          <a:p>
            <a:r>
              <a:rPr lang="es-MX" dirty="0" smtClean="0"/>
              <a:t>El viejo problema  de la legitimidad bifronte: ¿la legitimidad externa proporciona legitimidad interna? </a:t>
            </a:r>
          </a:p>
          <a:p>
            <a:r>
              <a:rPr lang="es-MX" dirty="0" smtClean="0"/>
              <a:t>Los límites de la modernización</a:t>
            </a:r>
            <a:endParaRPr lang="es-MX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“El futuro es la prolongación del pasado” (Eugene O´Neill)</a:t>
            </a:r>
          </a:p>
          <a:p>
            <a:r>
              <a:rPr lang="es-MX" dirty="0" smtClean="0"/>
              <a:t>El núcleo y la periferia del programa: ¿Calidad con financiamiento y cobertura? ¿Todo el SES?</a:t>
            </a:r>
          </a:p>
          <a:p>
            <a:r>
              <a:rPr lang="es-MX" dirty="0" smtClean="0"/>
              <a:t>La música de los estímulos. </a:t>
            </a:r>
          </a:p>
          <a:p>
            <a:r>
              <a:rPr lang="es-MX" dirty="0" smtClean="0"/>
              <a:t>Diversificación sin diferenciación: Lo público y lo privado, lo universitario y lo no universitario</a:t>
            </a:r>
          </a:p>
          <a:p>
            <a:r>
              <a:rPr lang="es-MX" dirty="0" smtClean="0"/>
              <a:t>El problema de los niveles: bachillerato, pregrado, posgrado.</a:t>
            </a:r>
          </a:p>
          <a:p>
            <a:r>
              <a:rPr lang="es-MX" dirty="0" smtClean="0"/>
              <a:t>En búsqueda de nuevas ideas para nuevas políticas </a:t>
            </a:r>
            <a:r>
              <a:rPr lang="es-MX" smtClean="0"/>
              <a:t>y decisiones.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Decisiones y efectos de políticas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Las pasiones y los intereses. De los efectos no buscados pero realizados, a los efectos buscados pero no realizados (</a:t>
            </a:r>
            <a:r>
              <a:rPr lang="es-MX" dirty="0" err="1" smtClean="0"/>
              <a:t>Hirschman</a:t>
            </a:r>
            <a:r>
              <a:rPr lang="es-MX" dirty="0" smtClean="0"/>
              <a:t>)</a:t>
            </a:r>
          </a:p>
          <a:p>
            <a:r>
              <a:rPr lang="es-MX" dirty="0" smtClean="0"/>
              <a:t>Intereses y decisiones. El imperio del cálculo racional.</a:t>
            </a:r>
          </a:p>
          <a:p>
            <a:r>
              <a:rPr lang="es-MX" dirty="0" smtClean="0"/>
              <a:t>Políticas: del diseño </a:t>
            </a:r>
            <a:r>
              <a:rPr lang="es-MX" dirty="0" err="1" smtClean="0"/>
              <a:t>decisional</a:t>
            </a:r>
            <a:r>
              <a:rPr lang="es-MX" dirty="0" smtClean="0"/>
              <a:t> a la implementación </a:t>
            </a:r>
            <a:r>
              <a:rPr lang="es-MX" dirty="0" err="1" smtClean="0"/>
              <a:t>decisional</a:t>
            </a:r>
            <a:r>
              <a:rPr lang="es-MX" dirty="0" smtClean="0"/>
              <a:t>.</a:t>
            </a:r>
          </a:p>
          <a:p>
            <a:r>
              <a:rPr lang="es-MX" dirty="0" smtClean="0"/>
              <a:t>Gobernabilidad y gobernanza institucional</a:t>
            </a:r>
          </a:p>
          <a:p>
            <a:r>
              <a:rPr lang="es-MX" dirty="0" smtClean="0"/>
              <a:t>El problema de la legitimidad dual: la acción del Estado y las prácticas de las universidades.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Modernización y autonomía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La emergencia de una nueva/vieja idea: la modernización como cambio y novedad </a:t>
            </a:r>
            <a:r>
              <a:rPr lang="es-MX" i="1" dirty="0" smtClean="0"/>
              <a:t>versus</a:t>
            </a:r>
            <a:r>
              <a:rPr lang="es-MX" dirty="0" smtClean="0"/>
              <a:t> la autonomía como tradición y continuidad.</a:t>
            </a:r>
          </a:p>
          <a:p>
            <a:r>
              <a:rPr lang="es-MX" dirty="0" smtClean="0"/>
              <a:t>Cuatro olas de modernización de educación superior universitaria: el </a:t>
            </a:r>
            <a:r>
              <a:rPr lang="es-MX" dirty="0" err="1" smtClean="0"/>
              <a:t>porfiriato</a:t>
            </a:r>
            <a:r>
              <a:rPr lang="es-MX" dirty="0" smtClean="0"/>
              <a:t> (1910), la autonomía universitaria (1929-1944), la masificación de la universidad (1960-1980), la crisis y el estado neo-intervencionista (1989-actual) </a:t>
            </a:r>
          </a:p>
          <a:p>
            <a:r>
              <a:rPr lang="es-MX" dirty="0" smtClean="0"/>
              <a:t>Supuesto general de las políticas de cambio institucional: las organizaciones (universidades) solo cambian a partir del empleo intensivo de incentivos, recompensas y restricciones.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núcleo  de las políticas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Sector público universitario: </a:t>
            </a:r>
            <a:r>
              <a:rPr lang="es-MX" dirty="0" err="1" smtClean="0"/>
              <a:t>Evaluación+financiamiento</a:t>
            </a:r>
            <a:r>
              <a:rPr lang="es-MX" dirty="0" smtClean="0"/>
              <a:t> diferencial y condicionado=calidad de la educación universitaria. (Informe </a:t>
            </a:r>
            <a:r>
              <a:rPr lang="es-MX" dirty="0" err="1" smtClean="0"/>
              <a:t>Coombs</a:t>
            </a:r>
            <a:r>
              <a:rPr lang="es-MX" dirty="0" smtClean="0"/>
              <a:t>, 1991)</a:t>
            </a:r>
          </a:p>
          <a:p>
            <a:r>
              <a:rPr lang="es-MX" dirty="0" smtClean="0"/>
              <a:t>Flexibilización de entornos regulatorios del sector privado (RVOE)</a:t>
            </a:r>
          </a:p>
          <a:p>
            <a:r>
              <a:rPr lang="es-MX" dirty="0" smtClean="0"/>
              <a:t>Los programas y las políticas: del </a:t>
            </a:r>
            <a:r>
              <a:rPr lang="es-MX" dirty="0" err="1" smtClean="0"/>
              <a:t>delamadridismo</a:t>
            </a:r>
            <a:r>
              <a:rPr lang="es-MX" dirty="0" smtClean="0"/>
              <a:t> y el salinismo al </a:t>
            </a:r>
            <a:r>
              <a:rPr lang="es-MX" dirty="0" err="1" smtClean="0"/>
              <a:t>peñanietismo</a:t>
            </a:r>
            <a:r>
              <a:rPr lang="es-MX" dirty="0" smtClean="0"/>
              <a:t> (pasando por el panismo).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Los instrumentos de las políticas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Del FOMES al PIFI (1990-2012)</a:t>
            </a:r>
          </a:p>
          <a:p>
            <a:r>
              <a:rPr lang="es-MX" dirty="0" smtClean="0"/>
              <a:t>De la evaluación/autoevaluación modernizadora   a la planeación “integral” y “estratégica”</a:t>
            </a:r>
          </a:p>
          <a:p>
            <a:r>
              <a:rPr lang="es-MX" dirty="0" smtClean="0"/>
              <a:t>Del programa exploratorio y compensatorio a la focalización salvaje: 18 programas federales.</a:t>
            </a:r>
          </a:p>
          <a:p>
            <a:r>
              <a:rPr lang="es-MX" dirty="0" smtClean="0"/>
              <a:t> La música de los incentivos institucionales, grupales e individuales: Del Sistema Nacional de Investigadores a los programas de estímulos a académicos y la “deseabilidad” del profesorado universitario (PROMEP)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Las lógicas institucionales en 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Tensión entre la lógica gubernamental y la lógica universitaria.</a:t>
            </a:r>
          </a:p>
          <a:p>
            <a:r>
              <a:rPr lang="es-MX" dirty="0" smtClean="0"/>
              <a:t>Gobierno federal: principio de coordinación, gestión y gobernanza institucional.</a:t>
            </a:r>
          </a:p>
          <a:p>
            <a:r>
              <a:rPr lang="es-MX" dirty="0" smtClean="0"/>
              <a:t>Cuatro principios en las Universidades Públicas:</a:t>
            </a:r>
          </a:p>
          <a:p>
            <a:r>
              <a:rPr lang="es-MX" dirty="0" smtClean="0"/>
              <a:t>*Académico</a:t>
            </a:r>
          </a:p>
          <a:p>
            <a:r>
              <a:rPr lang="es-MX" dirty="0" smtClean="0"/>
              <a:t>*Responsabilidad social</a:t>
            </a:r>
          </a:p>
          <a:p>
            <a:r>
              <a:rPr lang="es-MX" dirty="0" smtClean="0"/>
              <a:t>*Democrático</a:t>
            </a:r>
          </a:p>
          <a:p>
            <a:r>
              <a:rPr lang="es-MX" dirty="0" smtClean="0"/>
              <a:t>*Burocrático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4 esferas </a:t>
            </a:r>
            <a:r>
              <a:rPr lang="es-MX" dirty="0" err="1" smtClean="0"/>
              <a:t>decisionales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Académica: planes, programas de estudio e investigación, prácticas académicas, contratación profesorado.</a:t>
            </a:r>
          </a:p>
          <a:p>
            <a:r>
              <a:rPr lang="es-MX" dirty="0" smtClean="0"/>
              <a:t>Burocrática: gestión y administración eficiente y estable de recursos</a:t>
            </a:r>
          </a:p>
          <a:p>
            <a:r>
              <a:rPr lang="es-MX" dirty="0" smtClean="0"/>
              <a:t>Política: gobernabilidad universitaria.  Profesionalización de la gestión y autoridad de los académicos. </a:t>
            </a:r>
          </a:p>
          <a:p>
            <a:r>
              <a:rPr lang="es-MX" dirty="0" smtClean="0"/>
              <a:t>Responsabilidad social: rendición de cuentas amplia (no hacia el gobierno)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b="1" dirty="0" smtClean="0"/>
              <a:t>Explorando ideas, políticas y decisiones: el PSE 2013-2018</a:t>
            </a:r>
            <a:endParaRPr lang="es-MX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El PSE es un instrumento federal de política pública, orientado por una intención explícita: la mejora de la calidad de la educación.</a:t>
            </a:r>
          </a:p>
          <a:p>
            <a:r>
              <a:rPr lang="es-MX" dirty="0" smtClean="0"/>
              <a:t>Datos: 6 grandes objetivos nacionales, 3 dedicados a la EMS, la ES, y el posgrado.</a:t>
            </a:r>
          </a:p>
          <a:p>
            <a:r>
              <a:rPr lang="es-MX" dirty="0" smtClean="0"/>
              <a:t>3 objetivos generales, 12 estrategias, 83 líneas de acción.</a:t>
            </a:r>
          </a:p>
          <a:p>
            <a:r>
              <a:rPr lang="es-MX" dirty="0" smtClean="0"/>
              <a:t>Cuatro fondos extraordinarios: Calidad, Desarrollo de la ES, Estímulos docentes, Saneamiento financiero a UPE´S.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315</TotalTime>
  <Words>1526</Words>
  <Application>Microsoft Macintosh PowerPoint</Application>
  <PresentationFormat>Presentación en pantalla (4:3)</PresentationFormat>
  <Paragraphs>121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Urbano</vt:lpstr>
      <vt:lpstr>Ideas, políticas  y decisiones en la educación superior en México  </vt:lpstr>
      <vt:lpstr>Ideas y políticas</vt:lpstr>
      <vt:lpstr>Decisiones y efectos de políticas</vt:lpstr>
      <vt:lpstr>Modernización y autonomía </vt:lpstr>
      <vt:lpstr>El núcleo  de las políticas</vt:lpstr>
      <vt:lpstr>Los instrumentos de las políticas</vt:lpstr>
      <vt:lpstr>Las lógicas institucionales en ES</vt:lpstr>
      <vt:lpstr>4 esferas decisionales</vt:lpstr>
      <vt:lpstr>Explorando ideas, políticas y decisiones: el PSE 2013-2018</vt:lpstr>
      <vt:lpstr>PROBLEMAS Y SOLUCIONES</vt:lpstr>
      <vt:lpstr>Ideas y acciones</vt:lpstr>
      <vt:lpstr>Contexto:  ciclo largo de políticas (1984-2012) </vt:lpstr>
      <vt:lpstr>Contenidos de las políticas: tres sexenios, tres programas, varios  instrumentos de “focalización” de la acción pública. </vt:lpstr>
      <vt:lpstr>El crecimiento del sistema: instituciones, matrícula, profesorado, financiamiento , 1980-2010</vt:lpstr>
      <vt:lpstr>Crecimiento (2)</vt:lpstr>
      <vt:lpstr>Financiamiento 1982-2013</vt:lpstr>
      <vt:lpstr>ASUNTOS CRÍTICOS </vt:lpstr>
      <vt:lpstr>El comportamiento institucional</vt:lpstr>
      <vt:lpstr>El poder autónomo de la universidad</vt:lpstr>
      <vt:lpstr>Saldos de la cuarta modernización de la educación superior</vt:lpstr>
      <vt:lpstr>Conclusiones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decisiones del poder: políticas, gobierno y comportamiento institucional universitario, 1998-2013.</dc:title>
  <dc:creator>ad</dc:creator>
  <cp:lastModifiedBy>Adrian Acosta</cp:lastModifiedBy>
  <cp:revision>98</cp:revision>
  <dcterms:created xsi:type="dcterms:W3CDTF">2013-11-15T00:28:20Z</dcterms:created>
  <dcterms:modified xsi:type="dcterms:W3CDTF">2014-10-24T09:11:07Z</dcterms:modified>
</cp:coreProperties>
</file>