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1" d="100"/>
          <a:sy n="191" d="100"/>
        </p:scale>
        <p:origin x="-2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3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89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44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8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7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91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4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39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3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8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77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E585-C100-5E4E-A94F-594B9D524C58}" type="datetimeFigureOut">
              <a:rPr lang="es-ES" smtClean="0"/>
              <a:t>10/10/14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6168-FED6-614A-A68B-BCB83AA4A4A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49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6762" y="2130425"/>
            <a:ext cx="7241438" cy="1470025"/>
          </a:xfrm>
        </p:spPr>
        <p:txBody>
          <a:bodyPr/>
          <a:lstStyle/>
          <a:p>
            <a:r>
              <a:rPr lang="es-ES" dirty="0" smtClean="0"/>
              <a:t>El campo pol</a:t>
            </a:r>
            <a:r>
              <a:rPr lang="es-ES" dirty="0" smtClean="0"/>
              <a:t>ítico de la educación superior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153266"/>
            <a:ext cx="6400800" cy="485534"/>
          </a:xfrm>
        </p:spPr>
        <p:txBody>
          <a:bodyPr>
            <a:normAutofit/>
          </a:bodyPr>
          <a:lstStyle/>
          <a:p>
            <a:r>
              <a:rPr lang="es-ES" sz="2000" dirty="0" smtClean="0"/>
              <a:t>10 de octubre de 2014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4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i="1" dirty="0" smtClean="0"/>
              <a:t>Caracterizaciones de la educaci</a:t>
            </a:r>
            <a:r>
              <a:rPr lang="es-ES" sz="2800" i="1" dirty="0" smtClean="0"/>
              <a:t>ón superior</a:t>
            </a:r>
            <a:endParaRPr lang="es-ES" sz="28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0166" y="1600200"/>
            <a:ext cx="7496634" cy="4525963"/>
          </a:xfrm>
        </p:spPr>
        <p:txBody>
          <a:bodyPr/>
          <a:lstStyle/>
          <a:p>
            <a:r>
              <a:rPr lang="es-ES" b="1" dirty="0" smtClean="0"/>
              <a:t>Humanismo </a:t>
            </a:r>
          </a:p>
          <a:p>
            <a:r>
              <a:rPr lang="es-ES" b="1" dirty="0" smtClean="0"/>
              <a:t>Liberalismo</a:t>
            </a:r>
          </a:p>
          <a:p>
            <a:r>
              <a:rPr lang="es-ES" b="1" dirty="0" smtClean="0"/>
              <a:t>Capital humano </a:t>
            </a:r>
            <a:r>
              <a:rPr lang="es-ES" dirty="0" smtClean="0"/>
              <a:t>(</a:t>
            </a:r>
            <a:r>
              <a:rPr lang="es-ES" dirty="0" err="1" smtClean="0"/>
              <a:t>Schultz</a:t>
            </a:r>
            <a:r>
              <a:rPr lang="es-ES" dirty="0" smtClean="0"/>
              <a:t> y Becker)</a:t>
            </a:r>
          </a:p>
          <a:p>
            <a:r>
              <a:rPr lang="es-ES" b="1" dirty="0" smtClean="0"/>
              <a:t>Teor</a:t>
            </a:r>
            <a:r>
              <a:rPr lang="es-ES" b="1" dirty="0" smtClean="0"/>
              <a:t>ías de la r</a:t>
            </a:r>
            <a:r>
              <a:rPr lang="es-ES" b="1" dirty="0" smtClean="0"/>
              <a:t>eproducci</a:t>
            </a:r>
            <a:r>
              <a:rPr lang="es-ES" b="1" dirty="0" smtClean="0"/>
              <a:t>ón</a:t>
            </a:r>
          </a:p>
          <a:p>
            <a:pPr lvl="1"/>
            <a:r>
              <a:rPr lang="es-ES" dirty="0" smtClean="0"/>
              <a:t>Económica (</a:t>
            </a:r>
            <a:r>
              <a:rPr lang="es-ES" dirty="0" err="1" smtClean="0"/>
              <a:t>Bowles</a:t>
            </a:r>
            <a:r>
              <a:rPr lang="es-ES" dirty="0" smtClean="0"/>
              <a:t> y </a:t>
            </a:r>
            <a:r>
              <a:rPr lang="es-ES" dirty="0" err="1" smtClean="0"/>
              <a:t>Gintis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Simbólica (Freire, </a:t>
            </a:r>
            <a:r>
              <a:rPr lang="es-ES" dirty="0" err="1" smtClean="0"/>
              <a:t>Aronowitz</a:t>
            </a:r>
            <a:r>
              <a:rPr lang="es-ES" dirty="0" smtClean="0"/>
              <a:t> y </a:t>
            </a:r>
            <a:r>
              <a:rPr lang="es-ES" dirty="0" err="1" smtClean="0"/>
              <a:t>Giroux</a:t>
            </a:r>
            <a:r>
              <a:rPr lang="es-ES" dirty="0" smtClean="0"/>
              <a:t>)</a:t>
            </a:r>
          </a:p>
          <a:p>
            <a:r>
              <a:rPr lang="es-ES" b="1" dirty="0" smtClean="0"/>
              <a:t>Educación superior como espacio de conflicto </a:t>
            </a:r>
            <a:r>
              <a:rPr lang="es-ES" dirty="0" smtClean="0"/>
              <a:t>(</a:t>
            </a:r>
            <a:r>
              <a:rPr lang="es-ES" dirty="0" err="1" smtClean="0"/>
              <a:t>Carnoy</a:t>
            </a:r>
            <a:r>
              <a:rPr lang="es-ES" dirty="0" smtClean="0"/>
              <a:t> y </a:t>
            </a:r>
            <a:r>
              <a:rPr lang="es-ES" dirty="0" err="1" smtClean="0"/>
              <a:t>Levin</a:t>
            </a:r>
            <a:r>
              <a:rPr lang="es-ES" dirty="0" smtClean="0"/>
              <a:t>)</a:t>
            </a:r>
          </a:p>
          <a:p>
            <a:pPr lvl="1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6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3100" i="1" dirty="0" smtClean="0"/>
              <a:t>Universidades, instituciones políticas de la sociedad</a:t>
            </a:r>
            <a:r>
              <a:rPr lang="es-ES" sz="3100" dirty="0" smtClean="0"/>
              <a:t/>
            </a:r>
            <a:br>
              <a:rPr lang="es-ES" sz="3100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6762" y="1600200"/>
            <a:ext cx="7470038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En ellas existen y se dirimen diferentes proyectos de sociedad, de nación y de universidad</a:t>
            </a:r>
          </a:p>
          <a:p>
            <a:r>
              <a:rPr lang="es-ES" dirty="0" smtClean="0"/>
              <a:t>Existen relaciones de poder al interior y estas están articuladas con relaciones entre grupos externos e internos</a:t>
            </a:r>
          </a:p>
          <a:p>
            <a:r>
              <a:rPr lang="es-ES" dirty="0" smtClean="0"/>
              <a:t>La autonomía es una expresión de estas relaciones de poder</a:t>
            </a:r>
          </a:p>
          <a:p>
            <a:r>
              <a:rPr lang="es-ES" dirty="0" smtClean="0"/>
              <a:t>Acumulación </a:t>
            </a:r>
            <a:r>
              <a:rPr lang="es-ES" i="1" dirty="0" smtClean="0"/>
              <a:t>versus</a:t>
            </a:r>
            <a:r>
              <a:rPr lang="es-ES" dirty="0" smtClean="0"/>
              <a:t> democratización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3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3200" i="1" dirty="0" smtClean="0"/>
              <a:t>Niveles del poder en la educaci</a:t>
            </a:r>
            <a:r>
              <a:rPr lang="es-ES" sz="3200" i="1" dirty="0" smtClean="0"/>
              <a:t>ón superior</a:t>
            </a:r>
            <a:endParaRPr lang="es-ES" sz="32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0112" y="1600200"/>
            <a:ext cx="7476687" cy="4525963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 smtClean="0"/>
              <a:t>El nivel instrumental</a:t>
            </a:r>
            <a:r>
              <a:rPr lang="es-ES" dirty="0" smtClean="0"/>
              <a:t>. Establecido a trav</a:t>
            </a:r>
            <a:r>
              <a:rPr lang="es-ES" dirty="0" smtClean="0"/>
              <a:t>és de leyes, normas, estructuras de gobierno y organización</a:t>
            </a:r>
          </a:p>
          <a:p>
            <a:r>
              <a:rPr lang="es-ES" b="1" dirty="0" smtClean="0"/>
              <a:t>El control de agendas</a:t>
            </a:r>
            <a:r>
              <a:rPr lang="es-ES" dirty="0" smtClean="0"/>
              <a:t>. Determinación de los temas incluidos y excluidos de la </a:t>
            </a:r>
            <a:r>
              <a:rPr lang="es-ES" dirty="0" err="1" smtClean="0"/>
              <a:t>disusión</a:t>
            </a:r>
            <a:r>
              <a:rPr lang="es-ES" dirty="0" smtClean="0"/>
              <a:t> y la toma de decisiones</a:t>
            </a:r>
          </a:p>
          <a:p>
            <a:r>
              <a:rPr lang="es-ES" b="1" dirty="0" smtClean="0"/>
              <a:t>El nivel hegemónico</a:t>
            </a:r>
            <a:r>
              <a:rPr lang="es-ES" dirty="0" smtClean="0"/>
              <a:t>. La configuración de una idea dominante de universidad y sus mitos:</a:t>
            </a:r>
          </a:p>
          <a:p>
            <a:pPr lvl="1"/>
            <a:r>
              <a:rPr lang="es-ES" dirty="0" err="1" smtClean="0"/>
              <a:t>Meritocracia</a:t>
            </a:r>
            <a:endParaRPr lang="es-ES" dirty="0" smtClean="0"/>
          </a:p>
          <a:p>
            <a:pPr lvl="1"/>
            <a:r>
              <a:rPr lang="es-ES" dirty="0" smtClean="0"/>
              <a:t>Apoliticismo</a:t>
            </a:r>
          </a:p>
          <a:p>
            <a:pPr lvl="1"/>
            <a:r>
              <a:rPr lang="es-ES" dirty="0" smtClean="0"/>
              <a:t>Libertad de c</a:t>
            </a:r>
            <a:r>
              <a:rPr lang="es-ES" dirty="0" smtClean="0"/>
              <a:t>átedra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0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3200" i="1" dirty="0" smtClean="0"/>
              <a:t>Objetos del conflicto pol</a:t>
            </a:r>
            <a:r>
              <a:rPr lang="es-ES" sz="3200" i="1" dirty="0" smtClean="0"/>
              <a:t>ítico</a:t>
            </a:r>
            <a:endParaRPr lang="es-ES" sz="32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6762" y="1600200"/>
            <a:ext cx="7470038" cy="4525963"/>
          </a:xfrm>
        </p:spPr>
        <p:txBody>
          <a:bodyPr/>
          <a:lstStyle/>
          <a:p>
            <a:r>
              <a:rPr lang="es-ES" dirty="0" smtClean="0"/>
              <a:t>Acceso</a:t>
            </a:r>
          </a:p>
          <a:p>
            <a:pPr lvl="1"/>
            <a:r>
              <a:rPr lang="es-ES" dirty="0" smtClean="0"/>
              <a:t>A las instituciones de educaci</a:t>
            </a:r>
            <a:r>
              <a:rPr lang="es-ES" dirty="0" smtClean="0"/>
              <a:t>ón superior</a:t>
            </a:r>
          </a:p>
          <a:p>
            <a:pPr lvl="1"/>
            <a:r>
              <a:rPr lang="es-ES" dirty="0" smtClean="0"/>
              <a:t>A los bienes y productos de la educación superior</a:t>
            </a:r>
            <a:endParaRPr lang="es-ES" dirty="0" smtClean="0"/>
          </a:p>
          <a:p>
            <a:r>
              <a:rPr lang="es-ES" dirty="0" smtClean="0"/>
              <a:t>Usos y formas de organizaci</a:t>
            </a:r>
            <a:r>
              <a:rPr lang="es-ES" dirty="0" smtClean="0"/>
              <a:t>ón </a:t>
            </a:r>
            <a:r>
              <a:rPr lang="es-ES" dirty="0" smtClean="0"/>
              <a:t>de la generaci</a:t>
            </a:r>
            <a:r>
              <a:rPr lang="es-ES" dirty="0" smtClean="0"/>
              <a:t>ón y distribución del </a:t>
            </a:r>
            <a:r>
              <a:rPr lang="es-ES" dirty="0" smtClean="0"/>
              <a:t>conocimiento</a:t>
            </a:r>
          </a:p>
          <a:p>
            <a:r>
              <a:rPr lang="es-ES" dirty="0" smtClean="0"/>
              <a:t>Distribuci</a:t>
            </a:r>
            <a:r>
              <a:rPr lang="es-ES" dirty="0" smtClean="0"/>
              <a:t>ón de los recursos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8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3600" i="1" dirty="0" smtClean="0"/>
              <a:t>El conflicto en el ámbito global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6868" y="1600200"/>
            <a:ext cx="7509932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Campo pol</a:t>
            </a:r>
            <a:r>
              <a:rPr lang="es-ES" dirty="0" smtClean="0"/>
              <a:t>ítico de la educación superior a nivel internacional</a:t>
            </a:r>
          </a:p>
          <a:p>
            <a:pPr lvl="1"/>
            <a:r>
              <a:rPr lang="es-ES" dirty="0" smtClean="0"/>
              <a:t>Acceso a recursos materiales y humanos</a:t>
            </a:r>
          </a:p>
          <a:p>
            <a:pPr lvl="1"/>
            <a:r>
              <a:rPr lang="es-ES" dirty="0" smtClean="0"/>
              <a:t>Hegemonía</a:t>
            </a:r>
            <a:r>
              <a:rPr lang="es-ES" dirty="0" smtClean="0"/>
              <a:t> del modelo de universidad elitista de investigación norteamericano</a:t>
            </a:r>
          </a:p>
          <a:p>
            <a:pPr lvl="1"/>
            <a:r>
              <a:rPr lang="es-ES" dirty="0" smtClean="0"/>
              <a:t>Status y reconocimiento global</a:t>
            </a:r>
          </a:p>
          <a:p>
            <a:r>
              <a:rPr lang="es-ES" dirty="0" smtClean="0"/>
              <a:t>Mecanismos de reproducción</a:t>
            </a:r>
          </a:p>
          <a:p>
            <a:pPr lvl="1"/>
            <a:r>
              <a:rPr lang="es-ES" dirty="0" smtClean="0"/>
              <a:t>Distribución de los recursos</a:t>
            </a:r>
          </a:p>
          <a:p>
            <a:pPr lvl="1"/>
            <a:r>
              <a:rPr lang="es-ES" dirty="0" smtClean="0"/>
              <a:t>Flujos de conocimiento y de estudiantes</a:t>
            </a:r>
          </a:p>
          <a:p>
            <a:pPr lvl="1"/>
            <a:r>
              <a:rPr lang="es-ES" dirty="0" smtClean="0"/>
              <a:t>Rankings internacionales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2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80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258</Words>
  <Application>Microsoft Macintosh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 campo político de la educación superior</vt:lpstr>
      <vt:lpstr>Caracterizaciones de la educación superior</vt:lpstr>
      <vt:lpstr>Universidades, instituciones políticas de la sociedad </vt:lpstr>
      <vt:lpstr>Niveles del poder en la educación superior</vt:lpstr>
      <vt:lpstr>Objetos del conflicto político</vt:lpstr>
      <vt:lpstr>El conflicto en el ámbito global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campo político de la educación superior</dc:title>
  <dc:creator>Ordorika 1</dc:creator>
  <cp:lastModifiedBy>Ordorika 1</cp:lastModifiedBy>
  <cp:revision>4</cp:revision>
  <dcterms:created xsi:type="dcterms:W3CDTF">2014-10-10T14:16:04Z</dcterms:created>
  <dcterms:modified xsi:type="dcterms:W3CDTF">2014-10-10T14:40:54Z</dcterms:modified>
</cp:coreProperties>
</file>