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27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F4EE-C3E5-46C4-93B3-B3A7CBA56153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8BF-18C7-4D25-A059-7191F95C8A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901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F4EE-C3E5-46C4-93B3-B3A7CBA56153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8BF-18C7-4D25-A059-7191F95C8A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64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F4EE-C3E5-46C4-93B3-B3A7CBA56153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8BF-18C7-4D25-A059-7191F95C8A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256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F4EE-C3E5-46C4-93B3-B3A7CBA56153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8BF-18C7-4D25-A059-7191F95C8A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151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F4EE-C3E5-46C4-93B3-B3A7CBA56153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8BF-18C7-4D25-A059-7191F95C8A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636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F4EE-C3E5-46C4-93B3-B3A7CBA56153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8BF-18C7-4D25-A059-7191F95C8A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856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F4EE-C3E5-46C4-93B3-B3A7CBA56153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8BF-18C7-4D25-A059-7191F95C8A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537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F4EE-C3E5-46C4-93B3-B3A7CBA56153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8BF-18C7-4D25-A059-7191F95C8A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892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F4EE-C3E5-46C4-93B3-B3A7CBA56153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8BF-18C7-4D25-A059-7191F95C8A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9176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F4EE-C3E5-46C4-93B3-B3A7CBA56153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8BF-18C7-4D25-A059-7191F95C8A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526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F4EE-C3E5-46C4-93B3-B3A7CBA56153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8BF-18C7-4D25-A059-7191F95C8A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576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3F4EE-C3E5-46C4-93B3-B3A7CBA56153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CA8BF-18C7-4D25-A059-7191F95C8A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095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es.unam.mx/curso2014/images/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11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259632" y="1052736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Novena Sesión </a:t>
            </a:r>
          </a:p>
          <a:p>
            <a:pPr algn="ctr"/>
            <a:endParaRPr lang="es-MX" sz="800" b="1" dirty="0" smtClean="0">
              <a:solidFill>
                <a:srgbClr val="FF0000"/>
              </a:solidFill>
            </a:endParaRPr>
          </a:p>
          <a:p>
            <a:pPr algn="ctr"/>
            <a:r>
              <a:rPr lang="es-MX" sz="2800" b="1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3 de octubre de 2014</a:t>
            </a:r>
          </a:p>
          <a:p>
            <a:pPr algn="ctr"/>
            <a:endParaRPr lang="es-MX" sz="3200" b="1" dirty="0" smtClean="0">
              <a:solidFill>
                <a:srgbClr val="FF0000"/>
              </a:solidFill>
            </a:endParaRPr>
          </a:p>
          <a:p>
            <a:pPr algn="ctr"/>
            <a:endParaRPr lang="es-MX" sz="3200" b="1" dirty="0">
              <a:solidFill>
                <a:srgbClr val="FF0000"/>
              </a:solidFill>
            </a:endParaRPr>
          </a:p>
          <a:p>
            <a:pPr algn="ctr"/>
            <a:r>
              <a:rPr lang="es-MX" sz="3200" b="1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Recapitulación: Aspectos económicos de la educación superior</a:t>
            </a:r>
          </a:p>
          <a:p>
            <a:pPr algn="ctr"/>
            <a:endParaRPr lang="es-MX" sz="3200" b="1" dirty="0" smtClean="0">
              <a:solidFill>
                <a:srgbClr val="FF0000"/>
              </a:solidFill>
              <a:latin typeface="Cooper Black" panose="0208090404030B020404" pitchFamily="18" charset="0"/>
            </a:endParaRPr>
          </a:p>
          <a:p>
            <a:pPr algn="ctr"/>
            <a:endParaRPr lang="es-MX" sz="3200" b="1" dirty="0" smtClean="0">
              <a:solidFill>
                <a:srgbClr val="FF0000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s-MX" sz="2800" b="1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Alejandro Márquez y Roberto Rodríguez </a:t>
            </a:r>
            <a:endParaRPr lang="es-MX" sz="2800" b="1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88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188640"/>
            <a:ext cx="799288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b="1" dirty="0" smtClean="0">
                <a:solidFill>
                  <a:srgbClr val="FF0000"/>
                </a:solidFill>
              </a:rPr>
              <a:t>Objetivos</a:t>
            </a:r>
          </a:p>
          <a:p>
            <a:endParaRPr lang="es-MX" dirty="0" smtClean="0"/>
          </a:p>
          <a:p>
            <a:r>
              <a:rPr lang="es-MX" sz="2800" dirty="0" smtClean="0"/>
              <a:t>El curso se ha centrado en los temas de economía y política de la educación superior. </a:t>
            </a:r>
          </a:p>
          <a:p>
            <a:endParaRPr lang="es-MX" sz="1000" dirty="0" smtClean="0"/>
          </a:p>
          <a:p>
            <a:endParaRPr lang="es-MX" sz="1000" dirty="0" smtClean="0"/>
          </a:p>
          <a:p>
            <a:r>
              <a:rPr lang="es-MX" sz="2800" dirty="0" smtClean="0"/>
              <a:t>Este curso busca poner al alcance de los participantes</a:t>
            </a:r>
          </a:p>
          <a:p>
            <a:r>
              <a:rPr lang="es-MX" sz="2800" dirty="0" smtClean="0"/>
              <a:t> </a:t>
            </a:r>
          </a:p>
          <a:p>
            <a:endParaRPr lang="es-MX" sz="1000" dirty="0"/>
          </a:p>
          <a:p>
            <a:r>
              <a:rPr lang="es-MX" sz="2800" b="1" u="sng" dirty="0" smtClean="0">
                <a:solidFill>
                  <a:srgbClr val="FF0000"/>
                </a:solidFill>
              </a:rPr>
              <a:t>conocimientos teóricos, metodológicos y empíricos</a:t>
            </a:r>
          </a:p>
          <a:p>
            <a:r>
              <a:rPr lang="es-MX" sz="2800" b="1" u="sng" dirty="0" smtClean="0">
                <a:solidFill>
                  <a:srgbClr val="FF0000"/>
                </a:solidFill>
              </a:rPr>
              <a:t> </a:t>
            </a:r>
          </a:p>
          <a:p>
            <a:endParaRPr lang="es-MX" sz="1000" dirty="0"/>
          </a:p>
          <a:p>
            <a:r>
              <a:rPr lang="es-MX" sz="2800" dirty="0" smtClean="0"/>
              <a:t>que les permitan profundizar en el análisis de los principales planteamientos y debates sobre las universidades y acerca de su relación con el entorno social.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556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2783" y="188640"/>
            <a:ext cx="864096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 smtClean="0">
                <a:solidFill>
                  <a:srgbClr val="FF0000"/>
                </a:solidFill>
              </a:rPr>
              <a:t>Se espera que los participantes alcancen los siguientes objetivos:</a:t>
            </a:r>
          </a:p>
          <a:p>
            <a:endParaRPr lang="es-MX" dirty="0" smtClean="0"/>
          </a:p>
          <a:p>
            <a:pPr marL="514350" indent="-514350">
              <a:buFont typeface="+mj-lt"/>
              <a:buAutoNum type="arabicPeriod" startAt="4"/>
            </a:pPr>
            <a:endParaRPr lang="es-MX" sz="2800" dirty="0"/>
          </a:p>
          <a:p>
            <a:pPr marL="514350" indent="-514350">
              <a:buFont typeface="+mj-lt"/>
              <a:buAutoNum type="arabicPeriod"/>
            </a:pPr>
            <a:r>
              <a:rPr lang="es-MX" sz="2800" dirty="0"/>
              <a:t>    </a:t>
            </a:r>
            <a:r>
              <a:rPr lang="es-MX" sz="2800" dirty="0"/>
              <a:t>Discernir las principales tendencias de cambio universitario, así como los escenarios probables que éstas implican.</a:t>
            </a:r>
          </a:p>
          <a:p>
            <a:pPr marL="514350" indent="-514350">
              <a:buFont typeface="+mj-lt"/>
              <a:buAutoNum type="arabicPeriod"/>
            </a:pPr>
            <a:endParaRPr lang="es-MX" sz="2800" dirty="0"/>
          </a:p>
          <a:p>
            <a:pPr marL="514350" indent="-514350">
              <a:buFont typeface="+mj-lt"/>
              <a:buAutoNum type="arabicPeriod"/>
            </a:pPr>
            <a:r>
              <a:rPr lang="es-MX" sz="2800" dirty="0"/>
              <a:t>    Argumentar sobre posibles alternativas para mejorar las actuales condiciones del sistema de educación superior en México.</a:t>
            </a:r>
          </a:p>
          <a:p>
            <a:pPr marL="514350" indent="-514350">
              <a:buFont typeface="+mj-lt"/>
              <a:buAutoNum type="arabicPeriod"/>
            </a:pPr>
            <a:endParaRPr lang="es-MX" sz="2800" dirty="0"/>
          </a:p>
          <a:p>
            <a:pPr marL="514350" indent="-514350">
              <a:buFont typeface="+mj-lt"/>
              <a:buAutoNum type="arabicPeriod"/>
            </a:pPr>
            <a:r>
              <a:rPr lang="es-MX" sz="2800" dirty="0"/>
              <a:t>    Contar con elementos básicos para profundizar, por su cuenta, en el estudio de los temas desarrollados en el programa.</a:t>
            </a:r>
          </a:p>
        </p:txBody>
      </p:sp>
    </p:spTree>
    <p:extLst>
      <p:ext uri="{BB962C8B-B14F-4D97-AF65-F5344CB8AC3E}">
        <p14:creationId xmlns:p14="http://schemas.microsoft.com/office/powerpoint/2010/main" val="72038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88640"/>
            <a:ext cx="864096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 smtClean="0">
                <a:solidFill>
                  <a:srgbClr val="FF0000"/>
                </a:solidFill>
              </a:rPr>
              <a:t>Se espera que los participantes alcancen los siguientes objetivos:</a:t>
            </a:r>
          </a:p>
          <a:p>
            <a:pPr marL="342900" indent="-342900">
              <a:buFont typeface="+mj-lt"/>
              <a:buAutoNum type="arabicPeriod" startAt="4"/>
            </a:pPr>
            <a:endParaRPr lang="es-MX" sz="2800" dirty="0" smtClean="0"/>
          </a:p>
          <a:p>
            <a:pPr marL="342900" indent="-342900">
              <a:buFont typeface="+mj-lt"/>
              <a:buAutoNum type="arabicPeriod" startAt="4"/>
            </a:pPr>
            <a:r>
              <a:rPr lang="es-MX" sz="2800" dirty="0" smtClean="0"/>
              <a:t>    </a:t>
            </a:r>
            <a:r>
              <a:rPr lang="es-MX" sz="2800" b="1" dirty="0"/>
              <a:t>Distinguir los rasgos generales y principales aspectos de los temas, problemas y debates que integran el programa.</a:t>
            </a:r>
          </a:p>
          <a:p>
            <a:pPr marL="514350" indent="-514350">
              <a:buFont typeface="+mj-lt"/>
              <a:buAutoNum type="arabicPeriod" startAt="4"/>
            </a:pPr>
            <a:endParaRPr lang="es-MX" sz="2800" b="1" dirty="0"/>
          </a:p>
          <a:p>
            <a:pPr marL="514350" indent="-514350">
              <a:buFont typeface="+mj-lt"/>
              <a:buAutoNum type="arabicPeriod" startAt="4"/>
            </a:pPr>
            <a:r>
              <a:rPr lang="es-MX" sz="2800" b="1" dirty="0"/>
              <a:t>    Distinguir diferentes posturas teóricas, ideológicas y políticas involucradas en los temas y debates que se presentan y analizan en el curso.</a:t>
            </a:r>
          </a:p>
          <a:p>
            <a:pPr marL="514350" indent="-514350">
              <a:buFont typeface="+mj-lt"/>
              <a:buAutoNum type="arabicPeriod" startAt="4"/>
            </a:pPr>
            <a:endParaRPr lang="es-MX" sz="2800" b="1" dirty="0"/>
          </a:p>
          <a:p>
            <a:pPr marL="514350" indent="-514350">
              <a:buFont typeface="+mj-lt"/>
              <a:buAutoNum type="arabicPeriod" startAt="4"/>
            </a:pPr>
            <a:r>
              <a:rPr lang="es-MX" sz="2800" b="1" dirty="0"/>
              <a:t>    Reflexionar y postular argumentos acerca la problemática actual de la educación superior en México y en el plano internacional.</a:t>
            </a:r>
          </a:p>
          <a:p>
            <a:pPr marL="457200" indent="-457200">
              <a:buFont typeface="+mj-lt"/>
              <a:buAutoNum type="arabicPeriod" startAt="4"/>
            </a:pPr>
            <a:endParaRPr lang="es-MX" sz="2000" dirty="0" smtClean="0"/>
          </a:p>
        </p:txBody>
      </p:sp>
    </p:spTree>
    <p:extLst>
      <p:ext uri="{BB962C8B-B14F-4D97-AF65-F5344CB8AC3E}">
        <p14:creationId xmlns:p14="http://schemas.microsoft.com/office/powerpoint/2010/main" val="1719943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457312"/>
              </p:ext>
            </p:extLst>
          </p:nvPr>
        </p:nvGraphicFramePr>
        <p:xfrm>
          <a:off x="251520" y="404664"/>
          <a:ext cx="8496944" cy="587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9337"/>
                <a:gridCol w="3017607"/>
              </a:tblGrid>
              <a:tr h="7366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b="1" dirty="0" smtClean="0">
                          <a:solidFill>
                            <a:schemeClr val="bg1"/>
                          </a:solidFill>
                          <a:latin typeface="Cooper Black" panose="0208090404030B020404" pitchFamily="18" charset="0"/>
                        </a:rPr>
                        <a:t>Las</a:t>
                      </a:r>
                      <a:r>
                        <a:rPr lang="es-MX" sz="3200" b="1" baseline="0" dirty="0" smtClean="0">
                          <a:solidFill>
                            <a:schemeClr val="bg1"/>
                          </a:solidFill>
                          <a:latin typeface="Cooper Black" panose="0208090404030B020404" pitchFamily="18" charset="0"/>
                        </a:rPr>
                        <a:t> </a:t>
                      </a:r>
                      <a:r>
                        <a:rPr lang="es-MX" sz="3200" b="1" dirty="0" smtClean="0">
                          <a:solidFill>
                            <a:schemeClr val="bg1"/>
                          </a:solidFill>
                          <a:latin typeface="Cooper Black" panose="0208090404030B020404" pitchFamily="18" charset="0"/>
                        </a:rPr>
                        <a:t>Sesiones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b="1" kern="1200" dirty="0" smtClean="0">
                          <a:solidFill>
                            <a:schemeClr val="bg1"/>
                          </a:solidFill>
                          <a:latin typeface="Cooper Black" panose="0208090404030B020404" pitchFamily="18" charset="0"/>
                          <a:ea typeface="+mn-ea"/>
                          <a:cs typeface="+mn-cs"/>
                        </a:rPr>
                        <a:t>Los Expositores</a:t>
                      </a:r>
                      <a:endParaRPr lang="es-MX" sz="3200" b="1" kern="1200" dirty="0">
                        <a:solidFill>
                          <a:schemeClr val="bg1"/>
                        </a:solidFill>
                        <a:latin typeface="Cooper Black" panose="0208090404030B0204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1632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/>
                        <a:t>1. La economía de la educación superior. Perspectivas de análisis de un campo disciplinario en transformación.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smtClean="0"/>
                        <a:t>Claudio Rama </a:t>
                      </a:r>
                      <a:r>
                        <a:rPr lang="es-MX" sz="1800" b="1" dirty="0" err="1" smtClean="0"/>
                        <a:t>Vitale</a:t>
                      </a:r>
                      <a:endParaRPr lang="es-MX" sz="1800" b="1" dirty="0" smtClean="0"/>
                    </a:p>
                  </a:txBody>
                  <a:tcPr anchor="ctr"/>
                </a:tc>
              </a:tr>
              <a:tr h="471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/>
                        <a:t>2. La educación superior: ¿bien público o privado?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Roberto Rodríguez Gómez</a:t>
                      </a:r>
                      <a:endParaRPr lang="es-MX" b="1" dirty="0"/>
                    </a:p>
                  </a:txBody>
                  <a:tcPr anchor="ctr"/>
                </a:tc>
              </a:tr>
              <a:tr h="471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/>
                        <a:t>3. Educación superior y crecimiento económico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Alejandro Márquez Jiménez</a:t>
                      </a:r>
                      <a:endParaRPr lang="es-MX" b="1" dirty="0"/>
                    </a:p>
                  </a:txBody>
                  <a:tcPr anchor="ctr"/>
                </a:tc>
              </a:tr>
              <a:tr h="471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/>
                        <a:t>4. Financiamiento público a la educación superior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Javier Mendoza Rojas</a:t>
                      </a:r>
                      <a:endParaRPr lang="es-MX" b="1" dirty="0"/>
                    </a:p>
                  </a:txBody>
                  <a:tcPr anchor="ctr"/>
                </a:tc>
              </a:tr>
              <a:tr h="471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/>
                        <a:t>5. Distribución del gasto en universidades públicas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Héctor Hernández Bringas</a:t>
                      </a:r>
                      <a:endParaRPr lang="es-MX" b="1" dirty="0"/>
                    </a:p>
                  </a:txBody>
                  <a:tcPr anchor="ctr"/>
                </a:tc>
              </a:tr>
              <a:tr h="471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/>
                        <a:t>6. Educación superior y desigualdades sociales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Manuel Gil Antón</a:t>
                      </a:r>
                      <a:endParaRPr lang="es-MX" b="1" dirty="0"/>
                    </a:p>
                  </a:txBody>
                  <a:tcPr anchor="ctr"/>
                </a:tc>
              </a:tr>
              <a:tr h="814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/>
                        <a:t>7. Mercado de trabajo y movilidad ocupacional de los profesionistas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Patricio Solís Gutiérrez</a:t>
                      </a:r>
                      <a:endParaRPr lang="es-MX" b="1" dirty="0"/>
                    </a:p>
                  </a:txBody>
                  <a:tcPr anchor="ctr"/>
                </a:tc>
              </a:tr>
              <a:tr h="471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/>
                        <a:t>8. Rasgos y condiciones del trabajo académico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Jesús Galaz </a:t>
                      </a:r>
                      <a:r>
                        <a:rPr lang="es-MX" b="1" dirty="0" err="1" smtClean="0"/>
                        <a:t>Fontes</a:t>
                      </a:r>
                      <a:endParaRPr lang="es-MX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05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349154"/>
            <a:ext cx="296862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 descr="http://www.ses.unam.mx/curso2014/images/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11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331640" y="548680"/>
            <a:ext cx="771076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¿Qué referencias u obras adicionales </a:t>
            </a:r>
          </a:p>
          <a:p>
            <a:pPr algn="ctr"/>
            <a:r>
              <a:rPr lang="es-MX" sz="36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me podrían servir </a:t>
            </a:r>
          </a:p>
          <a:p>
            <a:pPr algn="ctr"/>
            <a:r>
              <a:rPr lang="es-MX" sz="36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para aprovechar mejor </a:t>
            </a:r>
          </a:p>
          <a:p>
            <a:pPr algn="ctr"/>
            <a:r>
              <a:rPr lang="es-MX" sz="36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lo visto hasta aquí?</a:t>
            </a:r>
            <a:endParaRPr lang="es-MX" sz="3600" b="1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86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ses.unam.mx/curso2014/images/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11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954668" y="1844824"/>
            <a:ext cx="651011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- ¿Qué es lo que he aprendido </a:t>
            </a:r>
          </a:p>
          <a:p>
            <a:pPr algn="ctr"/>
            <a:r>
              <a:rPr lang="es-MX" sz="36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a lo largo de estas primeras </a:t>
            </a:r>
          </a:p>
          <a:p>
            <a:pPr algn="ctr"/>
            <a:r>
              <a:rPr lang="es-MX" sz="36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ocho sesiones?</a:t>
            </a:r>
          </a:p>
          <a:p>
            <a:pPr algn="ctr"/>
            <a:endParaRPr lang="es-MX" sz="3600" b="1" dirty="0" smtClean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es-MX" sz="36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- ¿Qué utilidad puedo hallarle </a:t>
            </a:r>
          </a:p>
          <a:p>
            <a:pPr algn="ctr"/>
            <a:r>
              <a:rPr lang="es-MX" sz="36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a lo aprendido o revisado?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102" y="404664"/>
            <a:ext cx="2268537" cy="133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123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ses.unam.mx/curso2014/images/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11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547664" y="1074509"/>
            <a:ext cx="73448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Tx/>
              <a:buChar char="-"/>
            </a:pPr>
            <a:r>
              <a:rPr lang="es-MX" sz="36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¿Cuáles han sido los temas o conceptos más difíciles?</a:t>
            </a:r>
          </a:p>
          <a:p>
            <a:pPr algn="ctr"/>
            <a:endParaRPr lang="es-MX" sz="1200" b="1" dirty="0" smtClean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pPr marL="571500" indent="-571500" algn="ctr">
              <a:buFontTx/>
              <a:buChar char="-"/>
            </a:pPr>
            <a:r>
              <a:rPr lang="es-MX" sz="36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¿Y los más fáciles?</a:t>
            </a:r>
          </a:p>
          <a:p>
            <a:pPr marL="571500" indent="-571500" algn="ctr">
              <a:buFontTx/>
              <a:buChar char="-"/>
            </a:pPr>
            <a:endParaRPr lang="es-MX" sz="3600" b="1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pPr marL="571500" indent="-571500" algn="ctr">
              <a:buFontTx/>
              <a:buChar char="-"/>
            </a:pPr>
            <a:r>
              <a:rPr lang="es-MX" sz="36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Con todo lo revisado hasta </a:t>
            </a:r>
          </a:p>
          <a:p>
            <a:pPr algn="ctr"/>
            <a:r>
              <a:rPr lang="es-MX" sz="36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aquí tengo una mejor comprensión del fenómeno de </a:t>
            </a:r>
          </a:p>
          <a:p>
            <a:pPr algn="ctr"/>
            <a:r>
              <a:rPr lang="es-MX" sz="36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la educación superior?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-10613"/>
            <a:ext cx="12255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356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413</Words>
  <Application>Microsoft Office PowerPoint</Application>
  <PresentationFormat>Presentación en pantalla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</dc:creator>
  <cp:lastModifiedBy>Jorge</cp:lastModifiedBy>
  <cp:revision>8</cp:revision>
  <dcterms:created xsi:type="dcterms:W3CDTF">2014-10-03T15:49:47Z</dcterms:created>
  <dcterms:modified xsi:type="dcterms:W3CDTF">2014-10-03T21:24:10Z</dcterms:modified>
</cp:coreProperties>
</file>