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notesSlides/notesSlide3.xml" ContentType="application/vnd.openxmlformats-officedocument.presentationml.notesSlide+xml"/>
  <Override PartName="/ppt/embeddings/oleObject5.bin" ContentType="application/vnd.openxmlformats-officedocument.oleObject"/>
  <Override PartName="/ppt/notesSlides/notesSlide4.xml" ContentType="application/vnd.openxmlformats-officedocument.presentationml.notesSlide+xml"/>
  <Override PartName="/ppt/embeddings/oleObject6.bin" ContentType="application/vnd.openxmlformats-officedocument.oleObject"/>
  <Override PartName="/ppt/notesSlides/notesSlide5.xml" ContentType="application/vnd.openxmlformats-officedocument.presentationml.notesSlide+xml"/>
  <Override PartName="/ppt/embeddings/oleObject7.bin" ContentType="application/vnd.openxmlformats-officedocument.oleObject"/>
  <Override PartName="/ppt/notesSlides/notesSlide6.xml" ContentType="application/vnd.openxmlformats-officedocument.presentationml.notesSlide+xml"/>
  <Override PartName="/ppt/embeddings/oleObject8.bin" ContentType="application/vnd.openxmlformats-officedocument.oleObject"/>
  <Override PartName="/ppt/notesSlides/notesSlide7.xml" ContentType="application/vnd.openxmlformats-officedocument.presentationml.notesSlide+xml"/>
  <Override PartName="/ppt/embeddings/oleObject9.bin" ContentType="application/vnd.openxmlformats-officedocument.oleObject"/>
  <Override PartName="/ppt/notesSlides/notesSlide8.xml" ContentType="application/vnd.openxmlformats-officedocument.presentationml.notesSlide+xml"/>
  <Override PartName="/ppt/embeddings/oleObject10.bin" ContentType="application/vnd.openxmlformats-officedocument.oleObject"/>
  <Override PartName="/ppt/notesSlides/notesSlide9.xml" ContentType="application/vnd.openxmlformats-officedocument.presentationml.notesSlide+xml"/>
  <Override PartName="/ppt/embeddings/oleObject11.bin" ContentType="application/vnd.openxmlformats-officedocument.oleObject"/>
  <Override PartName="/ppt/notesSlides/notesSlide10.xml" ContentType="application/vnd.openxmlformats-officedocument.presentationml.notesSlide+xml"/>
  <Override PartName="/ppt/embeddings/oleObject12.bin" ContentType="application/vnd.openxmlformats-officedocument.oleObject"/>
  <Override PartName="/ppt/notesSlides/notesSlide11.xml" ContentType="application/vnd.openxmlformats-officedocument.presentationml.notesSlide+xml"/>
  <Override PartName="/ppt/embeddings/oleObject13.bin" ContentType="application/vnd.openxmlformats-officedocument.oleObject"/>
  <Override PartName="/ppt/notesSlides/notesSlide12.xml" ContentType="application/vnd.openxmlformats-officedocument.presentationml.notesSlide+xml"/>
  <Override PartName="/ppt/embeddings/oleObject14.bin" ContentType="application/vnd.openxmlformats-officedocument.oleObject"/>
  <Override PartName="/ppt/notesSlides/notesSlide13.xml" ContentType="application/vnd.openxmlformats-officedocument.presentationml.notesSlide+xml"/>
  <Override PartName="/ppt/embeddings/oleObject15.bin" ContentType="application/vnd.openxmlformats-officedocument.oleObject"/>
  <Override PartName="/ppt/notesSlides/notesSlide14.xml" ContentType="application/vnd.openxmlformats-officedocument.presentationml.notesSlide+xml"/>
  <Override PartName="/ppt/embeddings/oleObject16.bin" ContentType="application/vnd.openxmlformats-officedocument.oleObject"/>
  <Override PartName="/ppt/notesSlides/notesSlide15.xml" ContentType="application/vnd.openxmlformats-officedocument.presentationml.notesSlide+xml"/>
  <Override PartName="/ppt/embeddings/oleObject17.bin" ContentType="application/vnd.openxmlformats-officedocument.oleObject"/>
  <Override PartName="/ppt/notesSlides/notesSlide16.xml" ContentType="application/vnd.openxmlformats-officedocument.presentationml.notesSlide+xml"/>
  <Override PartName="/ppt/embeddings/oleObject18.bin" ContentType="application/vnd.openxmlformats-officedocument.oleObject"/>
  <Override PartName="/ppt/notesSlides/notesSlide17.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58" r:id="rId4"/>
    <p:sldId id="295" r:id="rId5"/>
    <p:sldId id="259" r:id="rId6"/>
    <p:sldId id="262" r:id="rId7"/>
    <p:sldId id="260" r:id="rId8"/>
    <p:sldId id="270" r:id="rId9"/>
    <p:sldId id="265" r:id="rId10"/>
    <p:sldId id="271" r:id="rId11"/>
    <p:sldId id="275" r:id="rId12"/>
    <p:sldId id="279" r:id="rId13"/>
    <p:sldId id="276" r:id="rId14"/>
    <p:sldId id="278" r:id="rId15"/>
    <p:sldId id="293" r:id="rId16"/>
    <p:sldId id="282" r:id="rId17"/>
    <p:sldId id="286" r:id="rId18"/>
    <p:sldId id="288" r:id="rId19"/>
    <p:sldId id="289" r:id="rId20"/>
    <p:sldId id="296" r:id="rId21"/>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00" autoAdjust="0"/>
  </p:normalViewPr>
  <p:slideViewPr>
    <p:cSldViewPr snapToGrid="0" snapToObjects="1">
      <p:cViewPr>
        <p:scale>
          <a:sx n="75" d="100"/>
          <a:sy n="75" d="100"/>
        </p:scale>
        <p:origin x="-1704" y="2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390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6.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72490F-3450-9F42-A93B-07357AB21498}" type="datetimeFigureOut">
              <a:t>9/25/14</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D6D7DD-8EDE-8442-AD75-B6571D578259}" type="slidenum">
              <a:t>‹Nr.›</a:t>
            </a:fld>
            <a:endParaRPr lang="es-ES"/>
          </a:p>
        </p:txBody>
      </p:sp>
    </p:spTree>
    <p:extLst>
      <p:ext uri="{BB962C8B-B14F-4D97-AF65-F5344CB8AC3E}">
        <p14:creationId xmlns:p14="http://schemas.microsoft.com/office/powerpoint/2010/main" val="3463316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ACB16-9B98-4A4E-8044-519414F9F798}" type="datetimeFigureOut">
              <a:t>9/25/14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0AF11-8A40-6D4B-89EE-A7DB46D6FC91}" type="slidenum">
              <a:t>‹Nr.›</a:t>
            </a:fld>
            <a:endParaRPr lang="es-ES"/>
          </a:p>
        </p:txBody>
      </p:sp>
    </p:spTree>
    <p:extLst>
      <p:ext uri="{BB962C8B-B14F-4D97-AF65-F5344CB8AC3E}">
        <p14:creationId xmlns:p14="http://schemas.microsoft.com/office/powerpoint/2010/main" val="17288410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Both"/>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rPr lang="es-ES"/>
              <a:t>3</a:t>
            </a:fld>
            <a:endParaRPr lang="es-ES"/>
          </a:p>
        </p:txBody>
      </p:sp>
    </p:spTree>
    <p:extLst>
      <p:ext uri="{BB962C8B-B14F-4D97-AF65-F5344CB8AC3E}">
        <p14:creationId xmlns:p14="http://schemas.microsoft.com/office/powerpoint/2010/main" val="260239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12</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13</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14</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rPr lang="es-ES"/>
              <a:t>15</a:t>
            </a:fld>
            <a:endParaRPr lang="es-ES"/>
          </a:p>
        </p:txBody>
      </p:sp>
    </p:spTree>
    <p:extLst>
      <p:ext uri="{BB962C8B-B14F-4D97-AF65-F5344CB8AC3E}">
        <p14:creationId xmlns:p14="http://schemas.microsoft.com/office/powerpoint/2010/main" val="45170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16</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 typeface="+mj-lt"/>
              <a:buAutoNum type="arabicPeriod"/>
              <a:tabLst/>
              <a:defRPr/>
            </a:pPr>
            <a:r>
              <a:rPr lang="es-ES_tradnl"/>
              <a:t>40.2% de los académicos decanos ya ha pensado seriamente en jubilarse, 21.7% de los académicos maduros también lo han considerado y, por último, 15.6% de los académicos jóvenes expresaron lo mismo.</a:t>
            </a:r>
            <a:r>
              <a:rPr lang="en-US">
                <a:effectLst/>
              </a:rPr>
              <a:t> </a:t>
            </a:r>
            <a:endParaRPr lang="es-ES"/>
          </a:p>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17</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18</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850AF11-8A40-6D4B-89EE-A7DB46D6FC91}" type="slidenum">
              <a:t>19</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arenBoth"/>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rPr lang="es-ES"/>
              <a:t>4</a:t>
            </a:fld>
            <a:endParaRPr lang="es-ES"/>
          </a:p>
        </p:txBody>
      </p:sp>
    </p:spTree>
    <p:extLst>
      <p:ext uri="{BB962C8B-B14F-4D97-AF65-F5344CB8AC3E}">
        <p14:creationId xmlns:p14="http://schemas.microsoft.com/office/powerpoint/2010/main" val="260239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rPr lang="es-ES"/>
              <a:t>5</a:t>
            </a:fld>
            <a:endParaRPr lang="es-ES"/>
          </a:p>
        </p:txBody>
      </p:sp>
    </p:spTree>
    <p:extLst>
      <p:ext uri="{BB962C8B-B14F-4D97-AF65-F5344CB8AC3E}">
        <p14:creationId xmlns:p14="http://schemas.microsoft.com/office/powerpoint/2010/main" val="85033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baseline="0"/>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endParaRPr lang="es-ES" baseline="0"/>
          </a:p>
          <a:p>
            <a:pPr marL="228600" marR="0" indent="-228600" algn="l" defTabSz="457200" rtl="0" eaLnBrk="1" fontAlgn="auto" latinLnBrk="0" hangingPunct="1">
              <a:lnSpc>
                <a:spcPct val="100000"/>
              </a:lnSpc>
              <a:spcBef>
                <a:spcPts val="0"/>
              </a:spcBef>
              <a:spcAft>
                <a:spcPts val="0"/>
              </a:spcAft>
              <a:buClrTx/>
              <a:buSzTx/>
              <a:buFontTx/>
              <a:buAutoNum type="arabicParenBoth"/>
              <a:tabLst/>
              <a:defRPr/>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6</a:t>
            </a:fld>
            <a:endParaRPr lang="es-ES"/>
          </a:p>
        </p:txBody>
      </p:sp>
    </p:spTree>
    <p:extLst>
      <p:ext uri="{BB962C8B-B14F-4D97-AF65-F5344CB8AC3E}">
        <p14:creationId xmlns:p14="http://schemas.microsoft.com/office/powerpoint/2010/main" val="98669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7</a:t>
            </a:fld>
            <a:endParaRPr lang="es-ES"/>
          </a:p>
        </p:txBody>
      </p:sp>
    </p:spTree>
    <p:extLst>
      <p:ext uri="{BB962C8B-B14F-4D97-AF65-F5344CB8AC3E}">
        <p14:creationId xmlns:p14="http://schemas.microsoft.com/office/powerpoint/2010/main" val="403948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mj-lt"/>
              <a:buNone/>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8</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9</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10</a:t>
            </a:fld>
            <a:endParaRPr lang="es-ES"/>
          </a:p>
        </p:txBody>
      </p:sp>
    </p:spTree>
    <p:extLst>
      <p:ext uri="{BB962C8B-B14F-4D97-AF65-F5344CB8AC3E}">
        <p14:creationId xmlns:p14="http://schemas.microsoft.com/office/powerpoint/2010/main" val="1977655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Font typeface="+mj-lt"/>
              <a:buAutoNum type="arabicPeriod"/>
            </a:pPr>
            <a:endParaRPr lang="es-ES"/>
          </a:p>
        </p:txBody>
      </p:sp>
      <p:sp>
        <p:nvSpPr>
          <p:cNvPr id="4" name="Marcador de número de diapositiva 3"/>
          <p:cNvSpPr>
            <a:spLocks noGrp="1"/>
          </p:cNvSpPr>
          <p:nvPr>
            <p:ph type="sldNum" sz="quarter" idx="10"/>
          </p:nvPr>
        </p:nvSpPr>
        <p:spPr/>
        <p:txBody>
          <a:bodyPr/>
          <a:lstStyle/>
          <a:p>
            <a:fld id="{6850AF11-8A40-6D4B-89EE-A7DB46D6FC91}" type="slidenum">
              <a:t>11</a:t>
            </a:fld>
            <a:endParaRPr lang="es-ES"/>
          </a:p>
        </p:txBody>
      </p:sp>
    </p:spTree>
    <p:extLst>
      <p:ext uri="{BB962C8B-B14F-4D97-AF65-F5344CB8AC3E}">
        <p14:creationId xmlns:p14="http://schemas.microsoft.com/office/powerpoint/2010/main" val="197765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0537E6A3-F09B-9E4D-AFDD-F8AD42146418}" type="datetimeFigureOut">
              <a:t>9/25/14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359304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0537E6A3-F09B-9E4D-AFDD-F8AD42146418}" type="datetimeFigureOut">
              <a:t>9/25/14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2126672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0537E6A3-F09B-9E4D-AFDD-F8AD42146418}" type="datetimeFigureOut">
              <a:t>9/25/14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76294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0537E6A3-F09B-9E4D-AFDD-F8AD42146418}" type="datetimeFigureOut">
              <a:t>9/25/14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410125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0537E6A3-F09B-9E4D-AFDD-F8AD42146418}" type="datetimeFigureOut">
              <a:t>9/25/14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288654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p>
            <a:fld id="{0537E6A3-F09B-9E4D-AFDD-F8AD42146418}" type="datetimeFigureOut">
              <a:t>9/25/14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164027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p>
            <a:fld id="{0537E6A3-F09B-9E4D-AFDD-F8AD42146418}" type="datetimeFigureOut">
              <a:t>9/25/14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100755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2"/>
          <p:cNvSpPr>
            <a:spLocks noGrp="1"/>
          </p:cNvSpPr>
          <p:nvPr>
            <p:ph type="dt" sz="half" idx="10"/>
          </p:nvPr>
        </p:nvSpPr>
        <p:spPr/>
        <p:txBody>
          <a:bodyPr/>
          <a:lstStyle/>
          <a:p>
            <a:fld id="{0537E6A3-F09B-9E4D-AFDD-F8AD42146418}" type="datetimeFigureOut">
              <a:t>9/25/14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219869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537E6A3-F09B-9E4D-AFDD-F8AD42146418}" type="datetimeFigureOut">
              <a:t>9/25/14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90482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0537E6A3-F09B-9E4D-AFDD-F8AD42146418}" type="datetimeFigureOut">
              <a:t>9/25/14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384748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0537E6A3-F09B-9E4D-AFDD-F8AD42146418}" type="datetimeFigureOut">
              <a:t>9/25/14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7DA5EBD-A592-B643-84DE-39408C34963F}" type="slidenum">
              <a:t>‹Nr.›</a:t>
            </a:fld>
            <a:endParaRPr lang="es-ES"/>
          </a:p>
        </p:txBody>
      </p:sp>
    </p:spTree>
    <p:extLst>
      <p:ext uri="{BB962C8B-B14F-4D97-AF65-F5344CB8AC3E}">
        <p14:creationId xmlns:p14="http://schemas.microsoft.com/office/powerpoint/2010/main" val="29684774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7E6A3-F09B-9E4D-AFDD-F8AD42146418}" type="datetimeFigureOut">
              <a:t>9/25/14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A5EBD-A592-B643-84DE-39408C34963F}" type="slidenum">
              <a:t>‹Nr.›</a:t>
            </a:fld>
            <a:endParaRPr lang="es-ES"/>
          </a:p>
        </p:txBody>
      </p:sp>
    </p:spTree>
    <p:extLst>
      <p:ext uri="{BB962C8B-B14F-4D97-AF65-F5344CB8AC3E}">
        <p14:creationId xmlns:p14="http://schemas.microsoft.com/office/powerpoint/2010/main" val="3294902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0.bin"/><Relationship Id="rId5" Type="http://schemas.openxmlformats.org/officeDocument/2006/relationships/image" Target="../media/image1.png"/><Relationship Id="rId6" Type="http://schemas.openxmlformats.org/officeDocument/2006/relationships/package" Target="../embeddings/Documento_de_Microsoft_Word8.docx"/><Relationship Id="rId7" Type="http://schemas.openxmlformats.org/officeDocument/2006/relationships/image" Target="../media/image9.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1.bin"/><Relationship Id="rId5" Type="http://schemas.openxmlformats.org/officeDocument/2006/relationships/image" Target="../media/image1.png"/><Relationship Id="rId6" Type="http://schemas.openxmlformats.org/officeDocument/2006/relationships/package" Target="../embeddings/Documento_de_Microsoft_Word9.docx"/><Relationship Id="rId7" Type="http://schemas.openxmlformats.org/officeDocument/2006/relationships/image" Target="../media/image10.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1.png"/><Relationship Id="rId6" Type="http://schemas.openxmlformats.org/officeDocument/2006/relationships/package" Target="../embeddings/Documento_de_Microsoft_Word10.docx"/><Relationship Id="rId7" Type="http://schemas.openxmlformats.org/officeDocument/2006/relationships/image" Target="../media/image11.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3.bin"/><Relationship Id="rId5" Type="http://schemas.openxmlformats.org/officeDocument/2006/relationships/image" Target="../media/image1.png"/><Relationship Id="rId6" Type="http://schemas.openxmlformats.org/officeDocument/2006/relationships/package" Target="../embeddings/Documento_de_Microsoft_Word11.docx"/><Relationship Id="rId7" Type="http://schemas.openxmlformats.org/officeDocument/2006/relationships/image" Target="../media/image12.emf"/><Relationship Id="rId8" Type="http://schemas.openxmlformats.org/officeDocument/2006/relationships/image" Target="../media/image13.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4.bin"/><Relationship Id="rId5" Type="http://schemas.openxmlformats.org/officeDocument/2006/relationships/image" Target="../media/image1.png"/><Relationship Id="rId6" Type="http://schemas.openxmlformats.org/officeDocument/2006/relationships/package" Target="../embeddings/Documento_de_Microsoft_Word12.docx"/><Relationship Id="rId7" Type="http://schemas.openxmlformats.org/officeDocument/2006/relationships/image" Target="../media/image14.png"/><Relationship Id="rId1" Type="http://schemas.openxmlformats.org/officeDocument/2006/relationships/vmlDrawing" Target="../drawings/vmlDrawing14.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5.bin"/><Relationship Id="rId5" Type="http://schemas.openxmlformats.org/officeDocument/2006/relationships/image" Target="../media/image1.png"/><Relationship Id="rId6" Type="http://schemas.openxmlformats.org/officeDocument/2006/relationships/package" Target="../embeddings/Documento_de_Microsoft_Word13.docx"/><Relationship Id="rId7" Type="http://schemas.openxmlformats.org/officeDocument/2006/relationships/image" Target="../media/image15.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6.bin"/><Relationship Id="rId5" Type="http://schemas.openxmlformats.org/officeDocument/2006/relationships/image" Target="../media/image1.png"/><Relationship Id="rId6" Type="http://schemas.openxmlformats.org/officeDocument/2006/relationships/package" Target="../embeddings/Documento_de_Microsoft_Word14.docx"/><Relationship Id="rId7" Type="http://schemas.openxmlformats.org/officeDocument/2006/relationships/image" Target="../media/image16.png"/><Relationship Id="rId1" Type="http://schemas.openxmlformats.org/officeDocument/2006/relationships/vmlDrawing" Target="../drawings/vmlDrawing16.v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7.bin"/><Relationship Id="rId5" Type="http://schemas.openxmlformats.org/officeDocument/2006/relationships/image" Target="../media/image1.png"/><Relationship Id="rId6" Type="http://schemas.openxmlformats.org/officeDocument/2006/relationships/package" Target="../embeddings/Documento_de_Microsoft_Word15.docx"/><Relationship Id="rId7" Type="http://schemas.openxmlformats.org/officeDocument/2006/relationships/image" Target="../media/image17.png"/><Relationship Id="rId1" Type="http://schemas.openxmlformats.org/officeDocument/2006/relationships/vmlDrawing" Target="../drawings/vmlDrawing17.vml"/><Relationship Id="rId2"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8.bin"/><Relationship Id="rId5" Type="http://schemas.openxmlformats.org/officeDocument/2006/relationships/image" Target="../media/image1.png"/><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9.bin"/><Relationship Id="rId5" Type="http://schemas.openxmlformats.org/officeDocument/2006/relationships/image" Target="../media/image1.png"/><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1.png"/><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1.png"/><Relationship Id="rId6" Type="http://schemas.openxmlformats.org/officeDocument/2006/relationships/package" Target="../embeddings/Documento_de_Microsoft_Word1.docx"/><Relationship Id="rId7" Type="http://schemas.openxmlformats.org/officeDocument/2006/relationships/image" Target="../media/image2.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1.png"/><Relationship Id="rId6" Type="http://schemas.openxmlformats.org/officeDocument/2006/relationships/package" Target="../embeddings/Documento_de_Microsoft_Word2.docx"/><Relationship Id="rId7"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5.bin"/><Relationship Id="rId5" Type="http://schemas.openxmlformats.org/officeDocument/2006/relationships/image" Target="../media/image1.png"/><Relationship Id="rId6" Type="http://schemas.openxmlformats.org/officeDocument/2006/relationships/package" Target="../embeddings/Documento_de_Microsoft_Word3.docx"/><Relationship Id="rId7" Type="http://schemas.openxmlformats.org/officeDocument/2006/relationships/image" Target="../media/image4.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6.bin"/><Relationship Id="rId5" Type="http://schemas.openxmlformats.org/officeDocument/2006/relationships/image" Target="../media/image1.png"/><Relationship Id="rId6" Type="http://schemas.openxmlformats.org/officeDocument/2006/relationships/package" Target="../embeddings/Documento_de_Microsoft_Word4.docx"/><Relationship Id="rId7"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7.bin"/><Relationship Id="rId5" Type="http://schemas.openxmlformats.org/officeDocument/2006/relationships/image" Target="../media/image1.png"/><Relationship Id="rId6" Type="http://schemas.openxmlformats.org/officeDocument/2006/relationships/package" Target="../embeddings/Documento_de_Microsoft_Word5.docx"/><Relationship Id="rId7" Type="http://schemas.openxmlformats.org/officeDocument/2006/relationships/image" Target="../media/image6.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bin"/><Relationship Id="rId5" Type="http://schemas.openxmlformats.org/officeDocument/2006/relationships/image" Target="../media/image1.png"/><Relationship Id="rId6" Type="http://schemas.openxmlformats.org/officeDocument/2006/relationships/package" Target="../embeddings/Documento_de_Microsoft_Word6.docx"/><Relationship Id="rId7" Type="http://schemas.openxmlformats.org/officeDocument/2006/relationships/image" Target="../media/image7.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9.bin"/><Relationship Id="rId5" Type="http://schemas.openxmlformats.org/officeDocument/2006/relationships/image" Target="../media/image1.png"/><Relationship Id="rId6" Type="http://schemas.openxmlformats.org/officeDocument/2006/relationships/package" Target="../embeddings/Documento_de_Microsoft_Word7.docx"/><Relationship Id="rId7" Type="http://schemas.openxmlformats.org/officeDocument/2006/relationships/image" Target="../media/image8.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0339" y="1298317"/>
            <a:ext cx="8006669" cy="1470025"/>
          </a:xfrm>
        </p:spPr>
        <p:txBody>
          <a:bodyPr>
            <a:normAutofit/>
          </a:bodyPr>
          <a:lstStyle/>
          <a:p>
            <a:r>
              <a:rPr lang="es-ES_tradnl" sz="3200" b="1"/>
              <a:t>La Carrera del Académico Mexicano a Principios del Siglo XXI</a:t>
            </a:r>
            <a:r>
              <a:rPr lang="en-US" sz="3600" b="1" baseline="30000"/>
              <a:t>1</a:t>
            </a:r>
            <a:endParaRPr lang="es-ES" sz="3600" b="1"/>
          </a:p>
        </p:txBody>
      </p:sp>
      <p:sp>
        <p:nvSpPr>
          <p:cNvPr id="3" name="Subtítulo 2"/>
          <p:cNvSpPr>
            <a:spLocks noGrp="1"/>
          </p:cNvSpPr>
          <p:nvPr>
            <p:ph type="subTitle" idx="1"/>
          </p:nvPr>
        </p:nvSpPr>
        <p:spPr>
          <a:xfrm>
            <a:off x="778932" y="3182297"/>
            <a:ext cx="7798075" cy="1435400"/>
          </a:xfrm>
        </p:spPr>
        <p:txBody>
          <a:bodyPr>
            <a:noAutofit/>
          </a:bodyPr>
          <a:lstStyle/>
          <a:p>
            <a:r>
              <a:rPr lang="es-ES_tradnl" sz="2000"/>
              <a:t>Jesús Francisco Galaz Fontes</a:t>
            </a:r>
          </a:p>
          <a:p>
            <a:r>
              <a:rPr lang="es-ES_tradnl" sz="2000"/>
              <a:t>Esperanza Viloria Hernández</a:t>
            </a:r>
            <a:endParaRPr lang="en-US" sz="2000"/>
          </a:p>
          <a:p>
            <a:r>
              <a:rPr lang="es-ES_tradnl" sz="2000"/>
              <a:t>Universidad Autónoma de Baja California, Facultad de Ciencias Humanas</a:t>
            </a:r>
            <a:r>
              <a:rPr lang="en-US" sz="2000">
                <a:effectLst/>
              </a:rPr>
              <a:t> </a:t>
            </a:r>
            <a:endParaRPr lang="es-ES" sz="2000"/>
          </a:p>
        </p:txBody>
      </p:sp>
      <p:sp>
        <p:nvSpPr>
          <p:cNvPr id="6" name="Rectángulo 5"/>
          <p:cNvSpPr/>
          <p:nvPr/>
        </p:nvSpPr>
        <p:spPr>
          <a:xfrm>
            <a:off x="412568" y="5847912"/>
            <a:ext cx="8148159" cy="584776"/>
          </a:xfrm>
          <a:prstGeom prst="rect">
            <a:avLst/>
          </a:prstGeom>
        </p:spPr>
        <p:txBody>
          <a:bodyPr wrap="square">
            <a:spAutoFit/>
          </a:bodyPr>
          <a:lstStyle/>
          <a:p>
            <a:pPr algn="just"/>
            <a:r>
              <a:rPr lang="en-US" sz="1600" baseline="30000"/>
              <a:t>1 </a:t>
            </a:r>
            <a:r>
              <a:rPr lang="en-US" sz="1600"/>
              <a:t>Presentación para el Seminario de Educación Superior de la Universidad Nacional Autónoma de México.  México, D.F., a 25 de septiembre de 2014.  Trabajo en proceso, favor de no citar.</a:t>
            </a:r>
          </a:p>
        </p:txBody>
      </p:sp>
      <p:grpSp>
        <p:nvGrpSpPr>
          <p:cNvPr id="5" name="Group 2"/>
          <p:cNvGrpSpPr>
            <a:grpSpLocks/>
          </p:cNvGrpSpPr>
          <p:nvPr/>
        </p:nvGrpSpPr>
        <p:grpSpPr bwMode="auto">
          <a:xfrm>
            <a:off x="0" y="0"/>
            <a:ext cx="2705100" cy="1038225"/>
            <a:chOff x="0" y="0"/>
            <a:chExt cx="1704" cy="654"/>
          </a:xfrm>
        </p:grpSpPr>
        <p:graphicFrame>
          <p:nvGraphicFramePr>
            <p:cNvPr id="7"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19593" name="Photo Editor Photo" r:id="rId3" imgW="2704762" imgH="1038370" progId="">
                    <p:embed/>
                  </p:oleObj>
                </mc:Choice>
                <mc:Fallback>
                  <p:oleObj name="Photo Editor Photo" r:id="rId3" imgW="2704762" imgH="103837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spTree>
    <p:extLst>
      <p:ext uri="{BB962C8B-B14F-4D97-AF65-F5344CB8AC3E}">
        <p14:creationId xmlns:p14="http://schemas.microsoft.com/office/powerpoint/2010/main" val="39124644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2705100" cy="1038225"/>
            <a:chOff x="0" y="0"/>
            <a:chExt cx="1704" cy="654"/>
          </a:xfrm>
        </p:grpSpPr>
        <p:graphicFrame>
          <p:nvGraphicFramePr>
            <p:cNvPr id="6"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31928"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3" name="Objeto 2"/>
          <p:cNvGraphicFramePr>
            <a:graphicFrameLocks noChangeAspect="1"/>
          </p:cNvGraphicFramePr>
          <p:nvPr>
            <p:extLst>
              <p:ext uri="{D42A27DB-BD31-4B8C-83A1-F6EECF244321}">
                <p14:modId xmlns:p14="http://schemas.microsoft.com/office/powerpoint/2010/main" val="418618160"/>
              </p:ext>
            </p:extLst>
          </p:nvPr>
        </p:nvGraphicFramePr>
        <p:xfrm>
          <a:off x="-1" y="1778001"/>
          <a:ext cx="8995895" cy="2506133"/>
        </p:xfrm>
        <a:graphic>
          <a:graphicData uri="http://schemas.openxmlformats.org/presentationml/2006/ole">
            <mc:AlternateContent xmlns:mc="http://schemas.openxmlformats.org/markup-compatibility/2006">
              <mc:Choice xmlns:v="urn:schemas-microsoft-com:vml" Requires="v">
                <p:oleObj spid="_x0000_s31929" name="Documento" r:id="rId6" imgW="6108700" imgH="1701800" progId="Word.Document.12">
                  <p:embed/>
                </p:oleObj>
              </mc:Choice>
              <mc:Fallback>
                <p:oleObj name="Documento" r:id="rId6" imgW="6108700" imgH="1701800" progId="Word.Document.12">
                  <p:embed/>
                  <p:pic>
                    <p:nvPicPr>
                      <p:cNvPr id="0" name=""/>
                      <p:cNvPicPr/>
                      <p:nvPr/>
                    </p:nvPicPr>
                    <p:blipFill>
                      <a:blip r:embed="rId7"/>
                      <a:stretch>
                        <a:fillRect/>
                      </a:stretch>
                    </p:blipFill>
                    <p:spPr>
                      <a:xfrm>
                        <a:off x="-1" y="1778001"/>
                        <a:ext cx="8995895" cy="2506133"/>
                      </a:xfrm>
                      <a:prstGeom prst="rect">
                        <a:avLst/>
                      </a:prstGeom>
                    </p:spPr>
                  </p:pic>
                </p:oleObj>
              </mc:Fallback>
            </mc:AlternateContent>
          </a:graphicData>
        </a:graphic>
      </p:graphicFrame>
    </p:spTree>
    <p:extLst>
      <p:ext uri="{BB962C8B-B14F-4D97-AF65-F5344CB8AC3E}">
        <p14:creationId xmlns:p14="http://schemas.microsoft.com/office/powerpoint/2010/main" val="8000665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2705100" cy="1038225"/>
            <a:chOff x="0" y="0"/>
            <a:chExt cx="1704" cy="654"/>
          </a:xfrm>
        </p:grpSpPr>
        <p:graphicFrame>
          <p:nvGraphicFramePr>
            <p:cNvPr id="5"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32950"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2" name="Objeto 1"/>
          <p:cNvGraphicFramePr>
            <a:graphicFrameLocks noChangeAspect="1"/>
          </p:cNvGraphicFramePr>
          <p:nvPr>
            <p:extLst>
              <p:ext uri="{D42A27DB-BD31-4B8C-83A1-F6EECF244321}">
                <p14:modId xmlns:p14="http://schemas.microsoft.com/office/powerpoint/2010/main" val="17492834"/>
              </p:ext>
            </p:extLst>
          </p:nvPr>
        </p:nvGraphicFramePr>
        <p:xfrm>
          <a:off x="-1" y="1778000"/>
          <a:ext cx="8773335" cy="2370667"/>
        </p:xfrm>
        <a:graphic>
          <a:graphicData uri="http://schemas.openxmlformats.org/presentationml/2006/ole">
            <mc:AlternateContent xmlns:mc="http://schemas.openxmlformats.org/markup-compatibility/2006">
              <mc:Choice xmlns:v="urn:schemas-microsoft-com:vml" Requires="v">
                <p:oleObj spid="_x0000_s32951" name="Documento" r:id="rId6" imgW="5969000" imgH="1612900" progId="Word.Document.12">
                  <p:embed/>
                </p:oleObj>
              </mc:Choice>
              <mc:Fallback>
                <p:oleObj name="Documento" r:id="rId6" imgW="5969000" imgH="1612900" progId="Word.Document.12">
                  <p:embed/>
                  <p:pic>
                    <p:nvPicPr>
                      <p:cNvPr id="0" name=""/>
                      <p:cNvPicPr/>
                      <p:nvPr/>
                    </p:nvPicPr>
                    <p:blipFill>
                      <a:blip r:embed="rId7"/>
                      <a:stretch>
                        <a:fillRect/>
                      </a:stretch>
                    </p:blipFill>
                    <p:spPr>
                      <a:xfrm>
                        <a:off x="-1" y="1778000"/>
                        <a:ext cx="8773335" cy="2370667"/>
                      </a:xfrm>
                      <a:prstGeom prst="rect">
                        <a:avLst/>
                      </a:prstGeom>
                    </p:spPr>
                  </p:pic>
                </p:oleObj>
              </mc:Fallback>
            </mc:AlternateContent>
          </a:graphicData>
        </a:graphic>
      </p:graphicFrame>
    </p:spTree>
    <p:extLst>
      <p:ext uri="{BB962C8B-B14F-4D97-AF65-F5344CB8AC3E}">
        <p14:creationId xmlns:p14="http://schemas.microsoft.com/office/powerpoint/2010/main" val="31484327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705100" cy="1038225"/>
            <a:chOff x="0" y="0"/>
            <a:chExt cx="1704" cy="654"/>
          </a:xfrm>
        </p:grpSpPr>
        <p:graphicFrame>
          <p:nvGraphicFramePr>
            <p:cNvPr id="3"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37051"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5" name="Objeto 4"/>
          <p:cNvGraphicFramePr>
            <a:graphicFrameLocks noChangeAspect="1"/>
          </p:cNvGraphicFramePr>
          <p:nvPr>
            <p:extLst>
              <p:ext uri="{D42A27DB-BD31-4B8C-83A1-F6EECF244321}">
                <p14:modId xmlns:p14="http://schemas.microsoft.com/office/powerpoint/2010/main" val="2603345343"/>
              </p:ext>
            </p:extLst>
          </p:nvPr>
        </p:nvGraphicFramePr>
        <p:xfrm>
          <a:off x="135466" y="1676400"/>
          <a:ext cx="8865118" cy="2590800"/>
        </p:xfrm>
        <a:graphic>
          <a:graphicData uri="http://schemas.openxmlformats.org/presentationml/2006/ole">
            <mc:AlternateContent xmlns:mc="http://schemas.openxmlformats.org/markup-compatibility/2006">
              <mc:Choice xmlns:v="urn:schemas-microsoft-com:vml" Requires="v">
                <p:oleObj spid="_x0000_s37052" name="Documento" r:id="rId6" imgW="6388100" imgH="1866900" progId="Word.Document.12">
                  <p:embed/>
                </p:oleObj>
              </mc:Choice>
              <mc:Fallback>
                <p:oleObj name="Documento" r:id="rId6" imgW="6388100" imgH="1866900" progId="Word.Document.12">
                  <p:embed/>
                  <p:pic>
                    <p:nvPicPr>
                      <p:cNvPr id="0" name=""/>
                      <p:cNvPicPr/>
                      <p:nvPr/>
                    </p:nvPicPr>
                    <p:blipFill>
                      <a:blip r:embed="rId7"/>
                      <a:stretch>
                        <a:fillRect/>
                      </a:stretch>
                    </p:blipFill>
                    <p:spPr>
                      <a:xfrm>
                        <a:off x="135466" y="1676400"/>
                        <a:ext cx="8865118" cy="2590800"/>
                      </a:xfrm>
                      <a:prstGeom prst="rect">
                        <a:avLst/>
                      </a:prstGeom>
                    </p:spPr>
                  </p:pic>
                </p:oleObj>
              </mc:Fallback>
            </mc:AlternateContent>
          </a:graphicData>
        </a:graphic>
      </p:graphicFrame>
    </p:spTree>
    <p:extLst>
      <p:ext uri="{BB962C8B-B14F-4D97-AF65-F5344CB8AC3E}">
        <p14:creationId xmlns:p14="http://schemas.microsoft.com/office/powerpoint/2010/main" val="9247578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2705100" cy="1038225"/>
            <a:chOff x="0" y="0"/>
            <a:chExt cx="1704" cy="654"/>
          </a:xfrm>
        </p:grpSpPr>
        <p:graphicFrame>
          <p:nvGraphicFramePr>
            <p:cNvPr id="4"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33977"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2" name="Objeto 1"/>
          <p:cNvGraphicFramePr>
            <a:graphicFrameLocks noChangeAspect="1"/>
          </p:cNvGraphicFramePr>
          <p:nvPr>
            <p:extLst>
              <p:ext uri="{D42A27DB-BD31-4B8C-83A1-F6EECF244321}">
                <p14:modId xmlns:p14="http://schemas.microsoft.com/office/powerpoint/2010/main" val="652145431"/>
              </p:ext>
            </p:extLst>
          </p:nvPr>
        </p:nvGraphicFramePr>
        <p:xfrm>
          <a:off x="0" y="1591733"/>
          <a:ext cx="8850036" cy="2353733"/>
        </p:xfrm>
        <a:graphic>
          <a:graphicData uri="http://schemas.openxmlformats.org/presentationml/2006/ole">
            <mc:AlternateContent xmlns:mc="http://schemas.openxmlformats.org/markup-compatibility/2006">
              <mc:Choice xmlns:v="urn:schemas-microsoft-com:vml" Requires="v">
                <p:oleObj spid="_x0000_s33978" name="Documento" r:id="rId6" imgW="5969000" imgH="1587500" progId="Word.Document.12">
                  <p:embed/>
                </p:oleObj>
              </mc:Choice>
              <mc:Fallback>
                <p:oleObj name="Documento" r:id="rId6" imgW="5969000" imgH="1587500" progId="Word.Document.12">
                  <p:embed/>
                  <p:pic>
                    <p:nvPicPr>
                      <p:cNvPr id="0" name=""/>
                      <p:cNvPicPr/>
                      <p:nvPr/>
                    </p:nvPicPr>
                    <p:blipFill>
                      <a:blip r:embed="rId7"/>
                      <a:stretch>
                        <a:fillRect/>
                      </a:stretch>
                    </p:blipFill>
                    <p:spPr>
                      <a:xfrm>
                        <a:off x="0" y="1591733"/>
                        <a:ext cx="8850036" cy="2353733"/>
                      </a:xfrm>
                      <a:prstGeom prst="rect">
                        <a:avLst/>
                      </a:prstGeom>
                    </p:spPr>
                  </p:pic>
                </p:oleObj>
              </mc:Fallback>
            </mc:AlternateContent>
          </a:graphicData>
        </a:graphic>
      </p:graphicFrame>
      <p:pic>
        <p:nvPicPr>
          <p:cNvPr id="8" name="Imagen 7"/>
          <p:cNvPicPr>
            <a:picLocks noChangeAspect="1"/>
          </p:cNvPicPr>
          <p:nvPr/>
        </p:nvPicPr>
        <p:blipFill>
          <a:blip r:embed="rId8"/>
          <a:stretch>
            <a:fillRect/>
          </a:stretch>
        </p:blipFill>
        <p:spPr>
          <a:xfrm>
            <a:off x="546100" y="3945466"/>
            <a:ext cx="8051800" cy="2324100"/>
          </a:xfrm>
          <a:prstGeom prst="rect">
            <a:avLst/>
          </a:prstGeom>
        </p:spPr>
      </p:pic>
    </p:spTree>
    <p:extLst>
      <p:ext uri="{BB962C8B-B14F-4D97-AF65-F5344CB8AC3E}">
        <p14:creationId xmlns:p14="http://schemas.microsoft.com/office/powerpoint/2010/main" val="31484327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705100" cy="1038225"/>
            <a:chOff x="0" y="0"/>
            <a:chExt cx="1704" cy="654"/>
          </a:xfrm>
        </p:grpSpPr>
        <p:graphicFrame>
          <p:nvGraphicFramePr>
            <p:cNvPr id="3"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36023"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5" name="Objeto 4"/>
          <p:cNvGraphicFramePr>
            <a:graphicFrameLocks noChangeAspect="1"/>
          </p:cNvGraphicFramePr>
          <p:nvPr>
            <p:extLst>
              <p:ext uri="{D42A27DB-BD31-4B8C-83A1-F6EECF244321}">
                <p14:modId xmlns:p14="http://schemas.microsoft.com/office/powerpoint/2010/main" val="4221048202"/>
              </p:ext>
            </p:extLst>
          </p:nvPr>
        </p:nvGraphicFramePr>
        <p:xfrm>
          <a:off x="203200" y="1998133"/>
          <a:ext cx="8781404" cy="2218267"/>
        </p:xfrm>
        <a:graphic>
          <a:graphicData uri="http://schemas.openxmlformats.org/presentationml/2006/ole">
            <mc:AlternateContent xmlns:mc="http://schemas.openxmlformats.org/markup-compatibility/2006">
              <mc:Choice xmlns:v="urn:schemas-microsoft-com:vml" Requires="v">
                <p:oleObj spid="_x0000_s36024" name="Documento" r:id="rId6" imgW="6083300" imgH="1536700" progId="Word.Document.12">
                  <p:embed/>
                </p:oleObj>
              </mc:Choice>
              <mc:Fallback>
                <p:oleObj name="Documento" r:id="rId6" imgW="6083300" imgH="1536700" progId="Word.Document.12">
                  <p:embed/>
                  <p:pic>
                    <p:nvPicPr>
                      <p:cNvPr id="0" name=""/>
                      <p:cNvPicPr/>
                      <p:nvPr/>
                    </p:nvPicPr>
                    <p:blipFill>
                      <a:blip r:embed="rId7"/>
                      <a:stretch>
                        <a:fillRect/>
                      </a:stretch>
                    </p:blipFill>
                    <p:spPr>
                      <a:xfrm>
                        <a:off x="203200" y="1998133"/>
                        <a:ext cx="8781404" cy="2218267"/>
                      </a:xfrm>
                      <a:prstGeom prst="rect">
                        <a:avLst/>
                      </a:prstGeom>
                    </p:spPr>
                  </p:pic>
                </p:oleObj>
              </mc:Fallback>
            </mc:AlternateContent>
          </a:graphicData>
        </a:graphic>
      </p:graphicFrame>
    </p:spTree>
    <p:extLst>
      <p:ext uri="{BB962C8B-B14F-4D97-AF65-F5344CB8AC3E}">
        <p14:creationId xmlns:p14="http://schemas.microsoft.com/office/powerpoint/2010/main" val="38198902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
          <p:cNvGrpSpPr>
            <a:grpSpLocks/>
          </p:cNvGrpSpPr>
          <p:nvPr/>
        </p:nvGrpSpPr>
        <p:grpSpPr bwMode="auto">
          <a:xfrm>
            <a:off x="0" y="0"/>
            <a:ext cx="2705100" cy="1038225"/>
            <a:chOff x="0" y="0"/>
            <a:chExt cx="1704" cy="654"/>
          </a:xfrm>
        </p:grpSpPr>
        <p:graphicFrame>
          <p:nvGraphicFramePr>
            <p:cNvPr id="12"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55394"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2" name="Objeto 1"/>
          <p:cNvGraphicFramePr>
            <a:graphicFrameLocks noChangeAspect="1"/>
          </p:cNvGraphicFramePr>
          <p:nvPr>
            <p:extLst>
              <p:ext uri="{D42A27DB-BD31-4B8C-83A1-F6EECF244321}">
                <p14:modId xmlns:p14="http://schemas.microsoft.com/office/powerpoint/2010/main" val="2302905838"/>
              </p:ext>
            </p:extLst>
          </p:nvPr>
        </p:nvGraphicFramePr>
        <p:xfrm>
          <a:off x="198966" y="1761066"/>
          <a:ext cx="8709425" cy="2218267"/>
        </p:xfrm>
        <a:graphic>
          <a:graphicData uri="http://schemas.openxmlformats.org/presentationml/2006/ole">
            <mc:AlternateContent xmlns:mc="http://schemas.openxmlformats.org/markup-compatibility/2006">
              <mc:Choice xmlns:v="urn:schemas-microsoft-com:vml" Requires="v">
                <p:oleObj spid="_x0000_s55395" name="Documento" r:id="rId6" imgW="6083300" imgH="1549400" progId="Word.Document.12">
                  <p:embed/>
                </p:oleObj>
              </mc:Choice>
              <mc:Fallback>
                <p:oleObj name="Documento" r:id="rId6" imgW="6083300" imgH="1549400" progId="Word.Document.12">
                  <p:embed/>
                  <p:pic>
                    <p:nvPicPr>
                      <p:cNvPr id="0" name=""/>
                      <p:cNvPicPr/>
                      <p:nvPr/>
                    </p:nvPicPr>
                    <p:blipFill>
                      <a:blip r:embed="rId7"/>
                      <a:stretch>
                        <a:fillRect/>
                      </a:stretch>
                    </p:blipFill>
                    <p:spPr>
                      <a:xfrm>
                        <a:off x="198966" y="1761066"/>
                        <a:ext cx="8709425" cy="2218267"/>
                      </a:xfrm>
                      <a:prstGeom prst="rect">
                        <a:avLst/>
                      </a:prstGeom>
                    </p:spPr>
                  </p:pic>
                </p:oleObj>
              </mc:Fallback>
            </mc:AlternateContent>
          </a:graphicData>
        </a:graphic>
      </p:graphicFrame>
    </p:spTree>
    <p:extLst>
      <p:ext uri="{BB962C8B-B14F-4D97-AF65-F5344CB8AC3E}">
        <p14:creationId xmlns:p14="http://schemas.microsoft.com/office/powerpoint/2010/main" val="9694927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705100" cy="1038225"/>
            <a:chOff x="0" y="0"/>
            <a:chExt cx="1704" cy="654"/>
          </a:xfrm>
        </p:grpSpPr>
        <p:graphicFrame>
          <p:nvGraphicFramePr>
            <p:cNvPr id="3"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40119"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5" name="Objeto 4"/>
          <p:cNvGraphicFramePr>
            <a:graphicFrameLocks noChangeAspect="1"/>
          </p:cNvGraphicFramePr>
          <p:nvPr>
            <p:extLst>
              <p:ext uri="{D42A27DB-BD31-4B8C-83A1-F6EECF244321}">
                <p14:modId xmlns:p14="http://schemas.microsoft.com/office/powerpoint/2010/main" val="2207406331"/>
              </p:ext>
            </p:extLst>
          </p:nvPr>
        </p:nvGraphicFramePr>
        <p:xfrm>
          <a:off x="152400" y="1591733"/>
          <a:ext cx="8814978" cy="2963333"/>
        </p:xfrm>
        <a:graphic>
          <a:graphicData uri="http://schemas.openxmlformats.org/presentationml/2006/ole">
            <mc:AlternateContent xmlns:mc="http://schemas.openxmlformats.org/markup-compatibility/2006">
              <mc:Choice xmlns:v="urn:schemas-microsoft-com:vml" Requires="v">
                <p:oleObj spid="_x0000_s40120" name="Documento" r:id="rId6" imgW="5969000" imgH="2006600" progId="Word.Document.12">
                  <p:embed/>
                </p:oleObj>
              </mc:Choice>
              <mc:Fallback>
                <p:oleObj name="Documento" r:id="rId6" imgW="5969000" imgH="2006600" progId="Word.Document.12">
                  <p:embed/>
                  <p:pic>
                    <p:nvPicPr>
                      <p:cNvPr id="0" name=""/>
                      <p:cNvPicPr/>
                      <p:nvPr/>
                    </p:nvPicPr>
                    <p:blipFill>
                      <a:blip r:embed="rId7"/>
                      <a:stretch>
                        <a:fillRect/>
                      </a:stretch>
                    </p:blipFill>
                    <p:spPr>
                      <a:xfrm>
                        <a:off x="152400" y="1591733"/>
                        <a:ext cx="8814978" cy="2963333"/>
                      </a:xfrm>
                      <a:prstGeom prst="rect">
                        <a:avLst/>
                      </a:prstGeom>
                    </p:spPr>
                  </p:pic>
                </p:oleObj>
              </mc:Fallback>
            </mc:AlternateContent>
          </a:graphicData>
        </a:graphic>
      </p:graphicFrame>
    </p:spTree>
    <p:extLst>
      <p:ext uri="{BB962C8B-B14F-4D97-AF65-F5344CB8AC3E}">
        <p14:creationId xmlns:p14="http://schemas.microsoft.com/office/powerpoint/2010/main" val="9247578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705100" cy="1038225"/>
            <a:chOff x="0" y="0"/>
            <a:chExt cx="1704" cy="654"/>
          </a:xfrm>
        </p:grpSpPr>
        <p:graphicFrame>
          <p:nvGraphicFramePr>
            <p:cNvPr id="3"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44208"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5" name="Objeto 4"/>
          <p:cNvGraphicFramePr>
            <a:graphicFrameLocks noChangeAspect="1"/>
          </p:cNvGraphicFramePr>
          <p:nvPr>
            <p:extLst>
              <p:ext uri="{D42A27DB-BD31-4B8C-83A1-F6EECF244321}">
                <p14:modId xmlns:p14="http://schemas.microsoft.com/office/powerpoint/2010/main" val="794219189"/>
              </p:ext>
            </p:extLst>
          </p:nvPr>
        </p:nvGraphicFramePr>
        <p:xfrm>
          <a:off x="135467" y="1557866"/>
          <a:ext cx="8593054" cy="2523067"/>
        </p:xfrm>
        <a:graphic>
          <a:graphicData uri="http://schemas.openxmlformats.org/presentationml/2006/ole">
            <mc:AlternateContent xmlns:mc="http://schemas.openxmlformats.org/markup-compatibility/2006">
              <mc:Choice xmlns:v="urn:schemas-microsoft-com:vml" Requires="v">
                <p:oleObj spid="_x0000_s44209" name="Documento" r:id="rId6" imgW="5969000" imgH="1752600" progId="Word.Document.12">
                  <p:embed/>
                </p:oleObj>
              </mc:Choice>
              <mc:Fallback>
                <p:oleObj name="Documento" r:id="rId6" imgW="5969000" imgH="1752600" progId="Word.Document.12">
                  <p:embed/>
                  <p:pic>
                    <p:nvPicPr>
                      <p:cNvPr id="0" name=""/>
                      <p:cNvPicPr/>
                      <p:nvPr/>
                    </p:nvPicPr>
                    <p:blipFill>
                      <a:blip r:embed="rId7"/>
                      <a:stretch>
                        <a:fillRect/>
                      </a:stretch>
                    </p:blipFill>
                    <p:spPr>
                      <a:xfrm>
                        <a:off x="135467" y="1557866"/>
                        <a:ext cx="8593054" cy="2523067"/>
                      </a:xfrm>
                      <a:prstGeom prst="rect">
                        <a:avLst/>
                      </a:prstGeom>
                    </p:spPr>
                  </p:pic>
                </p:oleObj>
              </mc:Fallback>
            </mc:AlternateContent>
          </a:graphicData>
        </a:graphic>
      </p:graphicFrame>
    </p:spTree>
    <p:extLst>
      <p:ext uri="{BB962C8B-B14F-4D97-AF65-F5344CB8AC3E}">
        <p14:creationId xmlns:p14="http://schemas.microsoft.com/office/powerpoint/2010/main" val="2647170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705100" cy="1038225"/>
            <a:chOff x="0" y="0"/>
            <a:chExt cx="1704" cy="654"/>
          </a:xfrm>
        </p:grpSpPr>
        <p:graphicFrame>
          <p:nvGraphicFramePr>
            <p:cNvPr id="3"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46244"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sp>
        <p:nvSpPr>
          <p:cNvPr id="8" name="Rectángulo 7"/>
          <p:cNvSpPr/>
          <p:nvPr/>
        </p:nvSpPr>
        <p:spPr>
          <a:xfrm>
            <a:off x="575733" y="1038225"/>
            <a:ext cx="7586133" cy="5355313"/>
          </a:xfrm>
          <a:prstGeom prst="rect">
            <a:avLst/>
          </a:prstGeom>
        </p:spPr>
        <p:txBody>
          <a:bodyPr wrap="square">
            <a:spAutoFit/>
          </a:bodyPr>
          <a:lstStyle/>
          <a:p>
            <a:r>
              <a:rPr lang="es-ES_tradnl"/>
              <a:t>La carrera académica a principios del siglo XXI está cambiando.</a:t>
            </a:r>
          </a:p>
          <a:p>
            <a:endParaRPr lang="en-US"/>
          </a:p>
          <a:p>
            <a:pPr algn="just"/>
            <a:r>
              <a:rPr lang="es-ES_tradnl"/>
              <a:t>Quienes aspiran a ocupar una plaza deberán contar con un posgrado. Asociado a ello la edad al ingreso a la profesión académica ha aumentado considerablemente, lo mismo que las mujeres.</a:t>
            </a:r>
          </a:p>
          <a:p>
            <a:endParaRPr lang="es-ES_tradnl"/>
          </a:p>
          <a:p>
            <a:r>
              <a:rPr lang="es-ES_tradnl"/>
              <a:t>Se observa desde ya un acortamiento de la carrera académica si se considera el grado y escalafones con los que se ingresa el académico. </a:t>
            </a:r>
          </a:p>
          <a:p>
            <a:endParaRPr lang="en-US"/>
          </a:p>
          <a:p>
            <a:pPr algn="just"/>
            <a:r>
              <a:rPr lang="es-ES_tradnl"/>
              <a:t>La disminución en los tiempos de la carrera académica tradicional tiende a hacer desaparecer su sentido de espacio de desarrollo profesional en el oficio. El avance en las categorías institucionales se ve como una condición asociada a un conjunto contradictorio de políticas coyunturales de ingreso, promoción y permanencia.</a:t>
            </a:r>
            <a:endParaRPr lang="en-US"/>
          </a:p>
          <a:p>
            <a:endParaRPr lang="es-ES_tradnl"/>
          </a:p>
          <a:p>
            <a:pPr algn="just"/>
            <a:r>
              <a:rPr lang="es-ES_tradnl"/>
              <a:t>Un escalafón resultado de combinar grado académico y membresía en el SNI, presenta un panorama más razonable, menos dependiente de la antigüedad laboral, en cuanto a la ubicación de los académicos en las categorías generadas por el escalafón SNIgrado.</a:t>
            </a:r>
          </a:p>
        </p:txBody>
      </p:sp>
      <p:sp>
        <p:nvSpPr>
          <p:cNvPr id="9" name="CuadroTexto 8"/>
          <p:cNvSpPr txBox="1"/>
          <p:nvPr/>
        </p:nvSpPr>
        <p:spPr>
          <a:xfrm>
            <a:off x="5551300" y="44304"/>
            <a:ext cx="3527127" cy="523220"/>
          </a:xfrm>
          <a:prstGeom prst="rect">
            <a:avLst/>
          </a:prstGeom>
          <a:noFill/>
        </p:spPr>
        <p:txBody>
          <a:bodyPr wrap="none" rtlCol="0">
            <a:spAutoFit/>
          </a:bodyPr>
          <a:lstStyle/>
          <a:p>
            <a:r>
              <a:rPr lang="es-ES" sz="2800">
                <a:solidFill>
                  <a:schemeClr val="bg1">
                    <a:lumMod val="65000"/>
                  </a:schemeClr>
                </a:solidFill>
              </a:rPr>
              <a:t>3. Comentarios finales.</a:t>
            </a:r>
          </a:p>
        </p:txBody>
      </p:sp>
    </p:spTree>
    <p:extLst>
      <p:ext uri="{BB962C8B-B14F-4D97-AF65-F5344CB8AC3E}">
        <p14:creationId xmlns:p14="http://schemas.microsoft.com/office/powerpoint/2010/main" val="30242785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2705100" cy="1038225"/>
            <a:chOff x="0" y="0"/>
            <a:chExt cx="1704" cy="654"/>
          </a:xfrm>
        </p:grpSpPr>
        <p:graphicFrame>
          <p:nvGraphicFramePr>
            <p:cNvPr id="3"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47231"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sp>
        <p:nvSpPr>
          <p:cNvPr id="5" name="CuadroTexto 4"/>
          <p:cNvSpPr txBox="1"/>
          <p:nvPr/>
        </p:nvSpPr>
        <p:spPr>
          <a:xfrm>
            <a:off x="5551300" y="44304"/>
            <a:ext cx="3527127" cy="523220"/>
          </a:xfrm>
          <a:prstGeom prst="rect">
            <a:avLst/>
          </a:prstGeom>
          <a:noFill/>
        </p:spPr>
        <p:txBody>
          <a:bodyPr wrap="none" rtlCol="0">
            <a:spAutoFit/>
          </a:bodyPr>
          <a:lstStyle/>
          <a:p>
            <a:r>
              <a:rPr lang="es-ES" sz="2800">
                <a:solidFill>
                  <a:schemeClr val="bg1">
                    <a:lumMod val="65000"/>
                  </a:schemeClr>
                </a:solidFill>
              </a:rPr>
              <a:t>3. Comentarios finales.</a:t>
            </a:r>
          </a:p>
        </p:txBody>
      </p:sp>
      <p:sp>
        <p:nvSpPr>
          <p:cNvPr id="7" name="CuadroTexto 6"/>
          <p:cNvSpPr txBox="1"/>
          <p:nvPr/>
        </p:nvSpPr>
        <p:spPr>
          <a:xfrm>
            <a:off x="502053" y="1067761"/>
            <a:ext cx="7767047" cy="5355313"/>
          </a:xfrm>
          <a:prstGeom prst="rect">
            <a:avLst/>
          </a:prstGeom>
          <a:noFill/>
        </p:spPr>
        <p:txBody>
          <a:bodyPr wrap="square" rtlCol="0">
            <a:spAutoFit/>
          </a:bodyPr>
          <a:lstStyle/>
          <a:p>
            <a:pPr algn="just"/>
            <a:r>
              <a:rPr lang="es-ES_tradnl"/>
              <a:t>El proceso formativo de muchos académicos, sobre todo de aquellos que han llegado a obtener un doctorado e ingresar al SNI, ha impactado su identidad en el sentido de que dejan de verse a sí mismos como, esencialmente, docentes, para cambiar su autoimagen a una de investigador o profesor con fuerte inclinación hacia la investigación.</a:t>
            </a:r>
          </a:p>
          <a:p>
            <a:endParaRPr lang="en-US"/>
          </a:p>
          <a:p>
            <a:pPr algn="just"/>
            <a:r>
              <a:rPr lang="es-ES_tradnl"/>
              <a:t>Para un buen número de académicos el retiro y/o jubilación es ya un hecho. ¿Qué se podrá hacer para que todos los involucrados resulten afectados positivamente?</a:t>
            </a:r>
          </a:p>
          <a:p>
            <a:endParaRPr lang="en-US"/>
          </a:p>
          <a:p>
            <a:pPr algn="just"/>
            <a:r>
              <a:rPr lang="es-ES_tradnl"/>
              <a:t>En los próximos años la planta académica mexicana habrá de renovarse y, con las expectativas de incrementar la cobertura en educación superior, también habrá de aumentar considerablemente.  ¿Qué puede hacerse para establecer una carrera académica que redunde en un personal académico altamente calificado, competente y comprometido con sus tareas? Un primer paso es comprender lo que ha sucedido hasta hoy con la carrera académica, por lo que es importante ampliar los estudios sobre ella y, a partir de ellos, aumentar el horizonte de alternativas para construir una carrera académica apropiada a la realidad y al mejoramiento de la educación superior mexicana.</a:t>
            </a:r>
            <a:r>
              <a:rPr lang="en-US"/>
              <a:t> </a:t>
            </a:r>
            <a:endParaRPr lang="es-ES"/>
          </a:p>
        </p:txBody>
      </p:sp>
    </p:spTree>
    <p:extLst>
      <p:ext uri="{BB962C8B-B14F-4D97-AF65-F5344CB8AC3E}">
        <p14:creationId xmlns:p14="http://schemas.microsoft.com/office/powerpoint/2010/main" val="30242785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038225"/>
            <a:ext cx="7772400" cy="690303"/>
          </a:xfrm>
        </p:spPr>
        <p:txBody>
          <a:bodyPr>
            <a:normAutofit/>
          </a:bodyPr>
          <a:lstStyle/>
          <a:p>
            <a:r>
              <a:rPr lang="es-ES" sz="3400" b="1" u="sng"/>
              <a:t>Contenido</a:t>
            </a:r>
          </a:p>
        </p:txBody>
      </p:sp>
      <p:sp>
        <p:nvSpPr>
          <p:cNvPr id="3" name="Subtítulo 2"/>
          <p:cNvSpPr>
            <a:spLocks noGrp="1"/>
          </p:cNvSpPr>
          <p:nvPr>
            <p:ph type="subTitle" idx="1"/>
          </p:nvPr>
        </p:nvSpPr>
        <p:spPr>
          <a:xfrm>
            <a:off x="685800" y="1879163"/>
            <a:ext cx="7772400" cy="4380884"/>
          </a:xfrm>
        </p:spPr>
        <p:txBody>
          <a:bodyPr>
            <a:normAutofit/>
          </a:bodyPr>
          <a:lstStyle/>
          <a:p>
            <a:pPr marL="514350" lvl="0" indent="-514350" algn="l">
              <a:buFont typeface="+mj-lt"/>
              <a:buAutoNum type="arabicPeriod"/>
            </a:pPr>
            <a:r>
              <a:rPr lang="en-US"/>
              <a:t>El concepto de carrera académica y otras consideraciones conceptuales (identidad, contexto institucional, trayectorias, etc.).</a:t>
            </a:r>
          </a:p>
          <a:p>
            <a:pPr marL="514350" lvl="0" indent="-514350" algn="l">
              <a:buFont typeface="+mj-lt"/>
              <a:buAutoNum type="arabicPeriod"/>
            </a:pPr>
            <a:r>
              <a:rPr lang="en-US"/>
              <a:t>Resultados.</a:t>
            </a:r>
          </a:p>
          <a:p>
            <a:pPr marL="514350" lvl="0" indent="-514350" algn="l">
              <a:buFont typeface="+mj-lt"/>
              <a:buAutoNum type="arabicPeriod"/>
            </a:pPr>
            <a:r>
              <a:rPr lang="en-US"/>
              <a:t>Comentarios finales.</a:t>
            </a:r>
          </a:p>
          <a:p>
            <a:endParaRPr lang="es-ES"/>
          </a:p>
        </p:txBody>
      </p:sp>
      <p:grpSp>
        <p:nvGrpSpPr>
          <p:cNvPr id="4" name="Group 2"/>
          <p:cNvGrpSpPr>
            <a:grpSpLocks/>
          </p:cNvGrpSpPr>
          <p:nvPr/>
        </p:nvGrpSpPr>
        <p:grpSpPr bwMode="auto">
          <a:xfrm>
            <a:off x="0" y="0"/>
            <a:ext cx="2705100" cy="1038225"/>
            <a:chOff x="0" y="0"/>
            <a:chExt cx="1704" cy="654"/>
          </a:xfrm>
        </p:grpSpPr>
        <p:graphicFrame>
          <p:nvGraphicFramePr>
            <p:cNvPr id="5"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27778" name="Photo Editor Photo" r:id="rId3" imgW="2704762" imgH="1038370" progId="">
                    <p:embed/>
                  </p:oleObj>
                </mc:Choice>
                <mc:Fallback>
                  <p:oleObj name="Photo Editor Photo" r:id="rId3" imgW="2704762" imgH="103837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spTree>
    <p:extLst>
      <p:ext uri="{BB962C8B-B14F-4D97-AF65-F5344CB8AC3E}">
        <p14:creationId xmlns:p14="http://schemas.microsoft.com/office/powerpoint/2010/main" val="37714750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0339" y="1298317"/>
            <a:ext cx="8006669" cy="1470025"/>
          </a:xfrm>
        </p:spPr>
        <p:txBody>
          <a:bodyPr>
            <a:normAutofit/>
          </a:bodyPr>
          <a:lstStyle/>
          <a:p>
            <a:r>
              <a:rPr lang="es-ES_tradnl" sz="3200" b="1"/>
              <a:t>La Carrera del Académico Mexicano a Principios del Siglo XXI</a:t>
            </a:r>
            <a:r>
              <a:rPr lang="en-US" sz="3600" b="1" baseline="30000"/>
              <a:t>1</a:t>
            </a:r>
            <a:endParaRPr lang="es-ES" sz="3600" b="1"/>
          </a:p>
        </p:txBody>
      </p:sp>
      <p:sp>
        <p:nvSpPr>
          <p:cNvPr id="3" name="Subtítulo 2"/>
          <p:cNvSpPr>
            <a:spLocks noGrp="1"/>
          </p:cNvSpPr>
          <p:nvPr>
            <p:ph type="subTitle" idx="1"/>
          </p:nvPr>
        </p:nvSpPr>
        <p:spPr>
          <a:xfrm>
            <a:off x="778932" y="3182297"/>
            <a:ext cx="7798075" cy="1435400"/>
          </a:xfrm>
        </p:spPr>
        <p:txBody>
          <a:bodyPr>
            <a:noAutofit/>
          </a:bodyPr>
          <a:lstStyle/>
          <a:p>
            <a:r>
              <a:rPr lang="es-ES_tradnl" sz="2000"/>
              <a:t>Jesús Francisco Galaz Fontes</a:t>
            </a:r>
          </a:p>
          <a:p>
            <a:r>
              <a:rPr lang="es-ES_tradnl" sz="2000"/>
              <a:t>Esperanza Viloria Hernández</a:t>
            </a:r>
            <a:endParaRPr lang="en-US" sz="2000"/>
          </a:p>
          <a:p>
            <a:r>
              <a:rPr lang="es-ES_tradnl" sz="2000"/>
              <a:t>Universidad Autónoma de Baja California, Facultad de Ciencias Humanas</a:t>
            </a:r>
            <a:r>
              <a:rPr lang="en-US" sz="2000">
                <a:effectLst/>
              </a:rPr>
              <a:t> </a:t>
            </a:r>
            <a:endParaRPr lang="es-ES" sz="2000"/>
          </a:p>
        </p:txBody>
      </p:sp>
      <p:sp>
        <p:nvSpPr>
          <p:cNvPr id="6" name="Rectángulo 5"/>
          <p:cNvSpPr/>
          <p:nvPr/>
        </p:nvSpPr>
        <p:spPr>
          <a:xfrm>
            <a:off x="412568" y="5847912"/>
            <a:ext cx="8148159" cy="584776"/>
          </a:xfrm>
          <a:prstGeom prst="rect">
            <a:avLst/>
          </a:prstGeom>
        </p:spPr>
        <p:txBody>
          <a:bodyPr wrap="square">
            <a:spAutoFit/>
          </a:bodyPr>
          <a:lstStyle/>
          <a:p>
            <a:pPr algn="just"/>
            <a:r>
              <a:rPr lang="en-US" sz="1600" baseline="30000"/>
              <a:t>1 </a:t>
            </a:r>
            <a:r>
              <a:rPr lang="en-US" sz="1600"/>
              <a:t>Presentación para el Seminario de Educación Superior de la Universidad Nacional Autónoma de México.  México, D.F., a 25 de septiembre de 2014.  Trabajo en proceso, favor de no citar.</a:t>
            </a:r>
          </a:p>
        </p:txBody>
      </p:sp>
      <p:grpSp>
        <p:nvGrpSpPr>
          <p:cNvPr id="5" name="Group 2"/>
          <p:cNvGrpSpPr>
            <a:grpSpLocks/>
          </p:cNvGrpSpPr>
          <p:nvPr/>
        </p:nvGrpSpPr>
        <p:grpSpPr bwMode="auto">
          <a:xfrm>
            <a:off x="0" y="0"/>
            <a:ext cx="2705100" cy="1038225"/>
            <a:chOff x="0" y="0"/>
            <a:chExt cx="1704" cy="654"/>
          </a:xfrm>
        </p:grpSpPr>
        <p:graphicFrame>
          <p:nvGraphicFramePr>
            <p:cNvPr id="7"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64522" name="Photo Editor Photo" r:id="rId3" imgW="2704762" imgH="1038370" progId="">
                    <p:embed/>
                  </p:oleObj>
                </mc:Choice>
                <mc:Fallback>
                  <p:oleObj name="Photo Editor Photo" r:id="rId3" imgW="2704762" imgH="103837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sp>
        <p:nvSpPr>
          <p:cNvPr id="9" name="CuadroTexto 8"/>
          <p:cNvSpPr txBox="1"/>
          <p:nvPr/>
        </p:nvSpPr>
        <p:spPr>
          <a:xfrm rot="19198501">
            <a:off x="1056763" y="2720631"/>
            <a:ext cx="7434247" cy="923330"/>
          </a:xfrm>
          <a:prstGeom prst="rect">
            <a:avLst/>
          </a:prstGeom>
          <a:noFill/>
        </p:spPr>
        <p:txBody>
          <a:bodyPr wrap="none" rtlCol="0">
            <a:spAutoFit/>
          </a:bodyPr>
          <a:lstStyle/>
          <a:p>
            <a:r>
              <a:rPr lang="es-ES" sz="5400" b="1">
                <a:solidFill>
                  <a:srgbClr val="FF0000"/>
                </a:solidFill>
                <a:effectLst>
                  <a:outerShdw blurRad="76200" dist="63500" dir="1920000" algn="tl" rotWithShape="0">
                    <a:srgbClr val="000000">
                      <a:alpha val="43000"/>
                    </a:srgbClr>
                  </a:outerShdw>
                </a:effectLst>
              </a:rPr>
              <a:t>¡Gracias por su Atención!</a:t>
            </a:r>
          </a:p>
        </p:txBody>
      </p:sp>
    </p:spTree>
    <p:extLst>
      <p:ext uri="{BB962C8B-B14F-4D97-AF65-F5344CB8AC3E}">
        <p14:creationId xmlns:p14="http://schemas.microsoft.com/office/powerpoint/2010/main" val="32556367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0" y="0"/>
            <a:ext cx="2705100" cy="1038225"/>
            <a:chOff x="0" y="0"/>
            <a:chExt cx="1704" cy="654"/>
          </a:xfrm>
        </p:grpSpPr>
        <p:graphicFrame>
          <p:nvGraphicFramePr>
            <p:cNvPr id="7"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28850"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4" name="Objeto 3"/>
          <p:cNvGraphicFramePr>
            <a:graphicFrameLocks noChangeAspect="1"/>
          </p:cNvGraphicFramePr>
          <p:nvPr>
            <p:extLst>
              <p:ext uri="{D42A27DB-BD31-4B8C-83A1-F6EECF244321}">
                <p14:modId xmlns:p14="http://schemas.microsoft.com/office/powerpoint/2010/main" val="1766584361"/>
              </p:ext>
            </p:extLst>
          </p:nvPr>
        </p:nvGraphicFramePr>
        <p:xfrm>
          <a:off x="0" y="1947334"/>
          <a:ext cx="9142598" cy="2353733"/>
        </p:xfrm>
        <a:graphic>
          <a:graphicData uri="http://schemas.openxmlformats.org/presentationml/2006/ole">
            <mc:AlternateContent xmlns:mc="http://schemas.openxmlformats.org/markup-compatibility/2006">
              <mc:Choice xmlns:v="urn:schemas-microsoft-com:vml" Requires="v">
                <p:oleObj spid="_x0000_s28851" name="Documento" r:id="rId6" imgW="5969000" imgH="1536700" progId="Word.Document.12">
                  <p:embed/>
                </p:oleObj>
              </mc:Choice>
              <mc:Fallback>
                <p:oleObj name="Documento" r:id="rId6" imgW="5969000" imgH="1536700" progId="Word.Document.12">
                  <p:embed/>
                  <p:pic>
                    <p:nvPicPr>
                      <p:cNvPr id="0" name=""/>
                      <p:cNvPicPr/>
                      <p:nvPr/>
                    </p:nvPicPr>
                    <p:blipFill>
                      <a:blip r:embed="rId7"/>
                      <a:stretch>
                        <a:fillRect/>
                      </a:stretch>
                    </p:blipFill>
                    <p:spPr>
                      <a:xfrm>
                        <a:off x="0" y="1947334"/>
                        <a:ext cx="9142598" cy="2353733"/>
                      </a:xfrm>
                      <a:prstGeom prst="rect">
                        <a:avLst/>
                      </a:prstGeom>
                    </p:spPr>
                  </p:pic>
                </p:oleObj>
              </mc:Fallback>
            </mc:AlternateContent>
          </a:graphicData>
        </a:graphic>
      </p:graphicFrame>
    </p:spTree>
    <p:extLst>
      <p:ext uri="{BB962C8B-B14F-4D97-AF65-F5344CB8AC3E}">
        <p14:creationId xmlns:p14="http://schemas.microsoft.com/office/powerpoint/2010/main" val="37714750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0" y="0"/>
            <a:ext cx="2705100" cy="1038225"/>
            <a:chOff x="0" y="0"/>
            <a:chExt cx="1704" cy="654"/>
          </a:xfrm>
        </p:grpSpPr>
        <p:graphicFrame>
          <p:nvGraphicFramePr>
            <p:cNvPr id="7"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63512"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9" name="Objeto 8"/>
          <p:cNvGraphicFramePr>
            <a:graphicFrameLocks noChangeAspect="1"/>
          </p:cNvGraphicFramePr>
          <p:nvPr>
            <p:extLst>
              <p:ext uri="{D42A27DB-BD31-4B8C-83A1-F6EECF244321}">
                <p14:modId xmlns:p14="http://schemas.microsoft.com/office/powerpoint/2010/main" val="3377780256"/>
              </p:ext>
            </p:extLst>
          </p:nvPr>
        </p:nvGraphicFramePr>
        <p:xfrm>
          <a:off x="1400" y="2015067"/>
          <a:ext cx="9142600" cy="2353733"/>
        </p:xfrm>
        <a:graphic>
          <a:graphicData uri="http://schemas.openxmlformats.org/presentationml/2006/ole">
            <mc:AlternateContent xmlns:mc="http://schemas.openxmlformats.org/markup-compatibility/2006">
              <mc:Choice xmlns:v="urn:schemas-microsoft-com:vml" Requires="v">
                <p:oleObj spid="_x0000_s63513" name="Documento" r:id="rId6" imgW="5969000" imgH="1536700" progId="Word.Document.12">
                  <p:embed/>
                </p:oleObj>
              </mc:Choice>
              <mc:Fallback>
                <p:oleObj name="Documento" r:id="rId6" imgW="5969000" imgH="1536700" progId="Word.Document.12">
                  <p:embed/>
                  <p:pic>
                    <p:nvPicPr>
                      <p:cNvPr id="0" name=""/>
                      <p:cNvPicPr/>
                      <p:nvPr/>
                    </p:nvPicPr>
                    <p:blipFill>
                      <a:blip r:embed="rId7"/>
                      <a:stretch>
                        <a:fillRect/>
                      </a:stretch>
                    </p:blipFill>
                    <p:spPr>
                      <a:xfrm>
                        <a:off x="1400" y="2015067"/>
                        <a:ext cx="9142600" cy="2353733"/>
                      </a:xfrm>
                      <a:prstGeom prst="rect">
                        <a:avLst/>
                      </a:prstGeom>
                    </p:spPr>
                  </p:pic>
                </p:oleObj>
              </mc:Fallback>
            </mc:AlternateContent>
          </a:graphicData>
        </a:graphic>
      </p:graphicFrame>
    </p:spTree>
    <p:extLst>
      <p:ext uri="{BB962C8B-B14F-4D97-AF65-F5344CB8AC3E}">
        <p14:creationId xmlns:p14="http://schemas.microsoft.com/office/powerpoint/2010/main" val="13247231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2705100" cy="1038225"/>
            <a:chOff x="0" y="0"/>
            <a:chExt cx="1704" cy="654"/>
          </a:xfrm>
        </p:grpSpPr>
        <p:graphicFrame>
          <p:nvGraphicFramePr>
            <p:cNvPr id="8"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29875"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5" name="Objeto 4"/>
          <p:cNvGraphicFramePr>
            <a:graphicFrameLocks noChangeAspect="1"/>
          </p:cNvGraphicFramePr>
          <p:nvPr>
            <p:extLst>
              <p:ext uri="{D42A27DB-BD31-4B8C-83A1-F6EECF244321}">
                <p14:modId xmlns:p14="http://schemas.microsoft.com/office/powerpoint/2010/main" val="559494903"/>
              </p:ext>
            </p:extLst>
          </p:nvPr>
        </p:nvGraphicFramePr>
        <p:xfrm>
          <a:off x="0" y="1947333"/>
          <a:ext cx="9039472" cy="3115733"/>
        </p:xfrm>
        <a:graphic>
          <a:graphicData uri="http://schemas.openxmlformats.org/presentationml/2006/ole">
            <mc:AlternateContent xmlns:mc="http://schemas.openxmlformats.org/markup-compatibility/2006">
              <mc:Choice xmlns:v="urn:schemas-microsoft-com:vml" Requires="v">
                <p:oleObj spid="_x0000_s29876" name="Documento" r:id="rId6" imgW="5969000" imgH="2057400" progId="Word.Document.12">
                  <p:embed/>
                </p:oleObj>
              </mc:Choice>
              <mc:Fallback>
                <p:oleObj name="Documento" r:id="rId6" imgW="5969000" imgH="2057400" progId="Word.Document.12">
                  <p:embed/>
                  <p:pic>
                    <p:nvPicPr>
                      <p:cNvPr id="0" name=""/>
                      <p:cNvPicPr/>
                      <p:nvPr/>
                    </p:nvPicPr>
                    <p:blipFill>
                      <a:blip r:embed="rId7"/>
                      <a:stretch>
                        <a:fillRect/>
                      </a:stretch>
                    </p:blipFill>
                    <p:spPr>
                      <a:xfrm>
                        <a:off x="0" y="1947333"/>
                        <a:ext cx="9039472" cy="3115733"/>
                      </a:xfrm>
                      <a:prstGeom prst="rect">
                        <a:avLst/>
                      </a:prstGeom>
                    </p:spPr>
                  </p:pic>
                </p:oleObj>
              </mc:Fallback>
            </mc:AlternateContent>
          </a:graphicData>
        </a:graphic>
      </p:graphicFrame>
    </p:spTree>
    <p:extLst>
      <p:ext uri="{BB962C8B-B14F-4D97-AF65-F5344CB8AC3E}">
        <p14:creationId xmlns:p14="http://schemas.microsoft.com/office/powerpoint/2010/main" val="37714750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p:cNvGrpSpPr>
            <a:grpSpLocks/>
          </p:cNvGrpSpPr>
          <p:nvPr/>
        </p:nvGrpSpPr>
        <p:grpSpPr bwMode="auto">
          <a:xfrm>
            <a:off x="0" y="0"/>
            <a:ext cx="2705100" cy="1038225"/>
            <a:chOff x="0" y="0"/>
            <a:chExt cx="1704" cy="654"/>
          </a:xfrm>
        </p:grpSpPr>
        <p:graphicFrame>
          <p:nvGraphicFramePr>
            <p:cNvPr id="9"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30896"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3" name="Objeto 2"/>
          <p:cNvGraphicFramePr>
            <a:graphicFrameLocks noChangeAspect="1"/>
          </p:cNvGraphicFramePr>
          <p:nvPr>
            <p:extLst>
              <p:ext uri="{D42A27DB-BD31-4B8C-83A1-F6EECF244321}">
                <p14:modId xmlns:p14="http://schemas.microsoft.com/office/powerpoint/2010/main" val="2371595823"/>
              </p:ext>
            </p:extLst>
          </p:nvPr>
        </p:nvGraphicFramePr>
        <p:xfrm>
          <a:off x="0" y="1660908"/>
          <a:ext cx="8974667" cy="2081359"/>
        </p:xfrm>
        <a:graphic>
          <a:graphicData uri="http://schemas.openxmlformats.org/presentationml/2006/ole">
            <mc:AlternateContent xmlns:mc="http://schemas.openxmlformats.org/markup-compatibility/2006">
              <mc:Choice xmlns:v="urn:schemas-microsoft-com:vml" Requires="v">
                <p:oleObj spid="_x0000_s30897" name="Documento" r:id="rId6" imgW="5969000" imgH="1384300" progId="Word.Document.12">
                  <p:embed/>
                </p:oleObj>
              </mc:Choice>
              <mc:Fallback>
                <p:oleObj name="Documento" r:id="rId6" imgW="5969000" imgH="1384300" progId="Word.Document.12">
                  <p:embed/>
                  <p:pic>
                    <p:nvPicPr>
                      <p:cNvPr id="0" name=""/>
                      <p:cNvPicPr/>
                      <p:nvPr/>
                    </p:nvPicPr>
                    <p:blipFill>
                      <a:blip r:embed="rId7"/>
                      <a:stretch>
                        <a:fillRect/>
                      </a:stretch>
                    </p:blipFill>
                    <p:spPr>
                      <a:xfrm>
                        <a:off x="0" y="1660908"/>
                        <a:ext cx="8974667" cy="2081359"/>
                      </a:xfrm>
                      <a:prstGeom prst="rect">
                        <a:avLst/>
                      </a:prstGeom>
                    </p:spPr>
                  </p:pic>
                </p:oleObj>
              </mc:Fallback>
            </mc:AlternateContent>
          </a:graphicData>
        </a:graphic>
      </p:graphicFrame>
    </p:spTree>
    <p:extLst>
      <p:ext uri="{BB962C8B-B14F-4D97-AF65-F5344CB8AC3E}">
        <p14:creationId xmlns:p14="http://schemas.microsoft.com/office/powerpoint/2010/main" val="37714750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0" y="0"/>
            <a:ext cx="2705100" cy="1038225"/>
            <a:chOff x="0" y="0"/>
            <a:chExt cx="1704" cy="654"/>
          </a:xfrm>
        </p:grpSpPr>
        <p:graphicFrame>
          <p:nvGraphicFramePr>
            <p:cNvPr id="7"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1262"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3" name="Objeto 2"/>
          <p:cNvGraphicFramePr>
            <a:graphicFrameLocks noChangeAspect="1"/>
          </p:cNvGraphicFramePr>
          <p:nvPr>
            <p:extLst>
              <p:ext uri="{D42A27DB-BD31-4B8C-83A1-F6EECF244321}">
                <p14:modId xmlns:p14="http://schemas.microsoft.com/office/powerpoint/2010/main" val="3318988802"/>
              </p:ext>
            </p:extLst>
          </p:nvPr>
        </p:nvGraphicFramePr>
        <p:xfrm>
          <a:off x="181631" y="1977916"/>
          <a:ext cx="8793036" cy="3212150"/>
        </p:xfrm>
        <a:graphic>
          <a:graphicData uri="http://schemas.openxmlformats.org/presentationml/2006/ole">
            <mc:AlternateContent xmlns:mc="http://schemas.openxmlformats.org/markup-compatibility/2006">
              <mc:Choice xmlns:v="urn:schemas-microsoft-com:vml" Requires="v">
                <p:oleObj spid="_x0000_s1263" name="Documento" r:id="rId6" imgW="6223000" imgH="2273300" progId="Word.Document.12">
                  <p:embed/>
                </p:oleObj>
              </mc:Choice>
              <mc:Fallback>
                <p:oleObj name="Documento" r:id="rId6" imgW="6223000" imgH="2273300" progId="Word.Document.12">
                  <p:embed/>
                  <p:pic>
                    <p:nvPicPr>
                      <p:cNvPr id="0" name=""/>
                      <p:cNvPicPr/>
                      <p:nvPr/>
                    </p:nvPicPr>
                    <p:blipFill>
                      <a:blip r:embed="rId7"/>
                      <a:stretch>
                        <a:fillRect/>
                      </a:stretch>
                    </p:blipFill>
                    <p:spPr>
                      <a:xfrm>
                        <a:off x="181631" y="1977916"/>
                        <a:ext cx="8793036" cy="3212150"/>
                      </a:xfrm>
                      <a:prstGeom prst="rect">
                        <a:avLst/>
                      </a:prstGeom>
                    </p:spPr>
                  </p:pic>
                </p:oleObj>
              </mc:Fallback>
            </mc:AlternateContent>
          </a:graphicData>
        </a:graphic>
      </p:graphicFrame>
    </p:spTree>
    <p:extLst>
      <p:ext uri="{BB962C8B-B14F-4D97-AF65-F5344CB8AC3E}">
        <p14:creationId xmlns:p14="http://schemas.microsoft.com/office/powerpoint/2010/main" val="37714750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0" y="0"/>
            <a:ext cx="2705100" cy="1038225"/>
            <a:chOff x="0" y="0"/>
            <a:chExt cx="1704" cy="654"/>
          </a:xfrm>
        </p:grpSpPr>
        <p:graphicFrame>
          <p:nvGraphicFramePr>
            <p:cNvPr id="7"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7381"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3" name="Objeto 2"/>
          <p:cNvGraphicFramePr>
            <a:graphicFrameLocks noChangeAspect="1"/>
          </p:cNvGraphicFramePr>
          <p:nvPr>
            <p:extLst>
              <p:ext uri="{D42A27DB-BD31-4B8C-83A1-F6EECF244321}">
                <p14:modId xmlns:p14="http://schemas.microsoft.com/office/powerpoint/2010/main" val="960560941"/>
              </p:ext>
            </p:extLst>
          </p:nvPr>
        </p:nvGraphicFramePr>
        <p:xfrm>
          <a:off x="-1" y="1811867"/>
          <a:ext cx="9005859" cy="2912533"/>
        </p:xfrm>
        <a:graphic>
          <a:graphicData uri="http://schemas.openxmlformats.org/presentationml/2006/ole">
            <mc:AlternateContent xmlns:mc="http://schemas.openxmlformats.org/markup-compatibility/2006">
              <mc:Choice xmlns:v="urn:schemas-microsoft-com:vml" Requires="v">
                <p:oleObj spid="_x0000_s7382" name="Documento" r:id="rId6" imgW="5969000" imgH="1930400" progId="Word.Document.12">
                  <p:embed/>
                </p:oleObj>
              </mc:Choice>
              <mc:Fallback>
                <p:oleObj name="Documento" r:id="rId6" imgW="5969000" imgH="1930400" progId="Word.Document.12">
                  <p:embed/>
                  <p:pic>
                    <p:nvPicPr>
                      <p:cNvPr id="0" name=""/>
                      <p:cNvPicPr/>
                      <p:nvPr/>
                    </p:nvPicPr>
                    <p:blipFill>
                      <a:blip r:embed="rId7"/>
                      <a:stretch>
                        <a:fillRect/>
                      </a:stretch>
                    </p:blipFill>
                    <p:spPr>
                      <a:xfrm>
                        <a:off x="-1" y="1811867"/>
                        <a:ext cx="9005859" cy="2912533"/>
                      </a:xfrm>
                      <a:prstGeom prst="rect">
                        <a:avLst/>
                      </a:prstGeom>
                    </p:spPr>
                  </p:pic>
                </p:oleObj>
              </mc:Fallback>
            </mc:AlternateContent>
          </a:graphicData>
        </a:graphic>
      </p:graphicFrame>
    </p:spTree>
    <p:extLst>
      <p:ext uri="{BB962C8B-B14F-4D97-AF65-F5344CB8AC3E}">
        <p14:creationId xmlns:p14="http://schemas.microsoft.com/office/powerpoint/2010/main" val="16567008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
          <p:cNvGrpSpPr>
            <a:grpSpLocks/>
          </p:cNvGrpSpPr>
          <p:nvPr/>
        </p:nvGrpSpPr>
        <p:grpSpPr bwMode="auto">
          <a:xfrm>
            <a:off x="0" y="0"/>
            <a:ext cx="2705100" cy="1038225"/>
            <a:chOff x="0" y="0"/>
            <a:chExt cx="1704" cy="654"/>
          </a:xfrm>
        </p:grpSpPr>
        <p:graphicFrame>
          <p:nvGraphicFramePr>
            <p:cNvPr id="7" name="Object 3"/>
            <p:cNvGraphicFramePr>
              <a:graphicFrameLocks noChangeAspect="1"/>
            </p:cNvGraphicFramePr>
            <p:nvPr/>
          </p:nvGraphicFramePr>
          <p:xfrm>
            <a:off x="0" y="0"/>
            <a:ext cx="1704" cy="654"/>
          </p:xfrm>
          <a:graphic>
            <a:graphicData uri="http://schemas.openxmlformats.org/presentationml/2006/ole">
              <mc:AlternateContent xmlns:mc="http://schemas.openxmlformats.org/markup-compatibility/2006">
                <mc:Choice xmlns:v="urn:schemas-microsoft-com:vml" Requires="v">
                  <p:oleObj spid="_x0000_s13515" name="Photo Editor Photo" r:id="rId4" imgW="2704762" imgH="1038370" progId="">
                    <p:embed/>
                  </p:oleObj>
                </mc:Choice>
                <mc:Fallback>
                  <p:oleObj name="Photo Editor Photo" r:id="rId4" imgW="2704762" imgH="10383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04"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Line 4"/>
            <p:cNvSpPr>
              <a:spLocks noChangeShapeType="1"/>
            </p:cNvSpPr>
            <p:nvPr/>
          </p:nvSpPr>
          <p:spPr bwMode="auto">
            <a:xfrm>
              <a:off x="0" y="528"/>
              <a:ext cx="1632" cy="0"/>
            </a:xfrm>
            <a:prstGeom prst="line">
              <a:avLst/>
            </a:prstGeom>
            <a:noFill/>
            <a:ln w="28575">
              <a:solidFill>
                <a:srgbClr val="FF0000"/>
              </a:solidFill>
              <a:round/>
              <a:headEnd/>
              <a:tailEnd/>
            </a:ln>
            <a:effectLst/>
          </p:spPr>
          <p:txBody>
            <a:bodyPr/>
            <a:lstStyle/>
            <a:p>
              <a:endParaRPr lang="es-MX"/>
            </a:p>
          </p:txBody>
        </p:sp>
      </p:grpSp>
      <p:graphicFrame>
        <p:nvGraphicFramePr>
          <p:cNvPr id="4" name="Objeto 3"/>
          <p:cNvGraphicFramePr>
            <a:graphicFrameLocks noChangeAspect="1"/>
          </p:cNvGraphicFramePr>
          <p:nvPr>
            <p:extLst>
              <p:ext uri="{D42A27DB-BD31-4B8C-83A1-F6EECF244321}">
                <p14:modId xmlns:p14="http://schemas.microsoft.com/office/powerpoint/2010/main" val="3250409862"/>
              </p:ext>
            </p:extLst>
          </p:nvPr>
        </p:nvGraphicFramePr>
        <p:xfrm>
          <a:off x="135467" y="1744133"/>
          <a:ext cx="8720344" cy="2777067"/>
        </p:xfrm>
        <a:graphic>
          <a:graphicData uri="http://schemas.openxmlformats.org/presentationml/2006/ole">
            <mc:AlternateContent xmlns:mc="http://schemas.openxmlformats.org/markup-compatibility/2006">
              <mc:Choice xmlns:v="urn:schemas-microsoft-com:vml" Requires="v">
                <p:oleObj spid="_x0000_s13516" name="Documento" r:id="rId6" imgW="6261100" imgH="1993900" progId="Word.Document.12">
                  <p:embed/>
                </p:oleObj>
              </mc:Choice>
              <mc:Fallback>
                <p:oleObj name="Documento" r:id="rId6" imgW="6261100" imgH="1993900" progId="Word.Document.12">
                  <p:embed/>
                  <p:pic>
                    <p:nvPicPr>
                      <p:cNvPr id="0" name=""/>
                      <p:cNvPicPr/>
                      <p:nvPr/>
                    </p:nvPicPr>
                    <p:blipFill>
                      <a:blip r:embed="rId7"/>
                      <a:stretch>
                        <a:fillRect/>
                      </a:stretch>
                    </p:blipFill>
                    <p:spPr>
                      <a:xfrm>
                        <a:off x="135467" y="1744133"/>
                        <a:ext cx="8720344" cy="2777067"/>
                      </a:xfrm>
                      <a:prstGeom prst="rect">
                        <a:avLst/>
                      </a:prstGeom>
                    </p:spPr>
                  </p:pic>
                </p:oleObj>
              </mc:Fallback>
            </mc:AlternateContent>
          </a:graphicData>
        </a:graphic>
      </p:graphicFrame>
    </p:spTree>
    <p:extLst>
      <p:ext uri="{BB962C8B-B14F-4D97-AF65-F5344CB8AC3E}">
        <p14:creationId xmlns:p14="http://schemas.microsoft.com/office/powerpoint/2010/main" val="10457897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3623</TotalTime>
  <Words>592</Words>
  <Application>Microsoft Macintosh PowerPoint</Application>
  <PresentationFormat>Presentación en pantalla (4:3)</PresentationFormat>
  <Paragraphs>50</Paragraphs>
  <Slides>20</Slides>
  <Notes>17</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20</vt:i4>
      </vt:variant>
    </vt:vector>
  </HeadingPairs>
  <TitlesOfParts>
    <vt:vector size="23" baseType="lpstr">
      <vt:lpstr>Tema de Office</vt:lpstr>
      <vt:lpstr>Photo Editor Photo</vt:lpstr>
      <vt:lpstr>Documento</vt:lpstr>
      <vt:lpstr>La Carrera del Académico Mexicano a Principios del Siglo XXI1</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Carrera del Académico Mexicano a Principios del Siglo XXI1</vt:lpstr>
    </vt:vector>
  </TitlesOfParts>
  <Company>Universidad Autónoma de Baja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Mexican Junior and Senior Researchers:  A First Exploratory Analysis1 </dc:title>
  <dc:creator>Jesús Francisco Galaz Fontes</dc:creator>
  <cp:lastModifiedBy>Jesús Francisco Galaz Fontes</cp:lastModifiedBy>
  <cp:revision>139</cp:revision>
  <cp:lastPrinted>2013-05-08T02:29:14Z</cp:lastPrinted>
  <dcterms:created xsi:type="dcterms:W3CDTF">2013-05-04T17:33:02Z</dcterms:created>
  <dcterms:modified xsi:type="dcterms:W3CDTF">2014-09-25T16:18:16Z</dcterms:modified>
</cp:coreProperties>
</file>