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94" autoAdjust="0"/>
  </p:normalViewPr>
  <p:slideViewPr>
    <p:cSldViewPr>
      <p:cViewPr varScale="1">
        <p:scale>
          <a:sx n="85" d="100"/>
          <a:sy n="85" d="100"/>
        </p:scale>
        <p:origin x="-17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C962E-ECE9-458C-BFF0-5F7341D5E7E0}" type="datetimeFigureOut">
              <a:rPr lang="es-MX" smtClean="0"/>
              <a:t>19/09/2014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B30EA-069E-432B-8B27-04526557BC69}" type="slidenum">
              <a:rPr lang="es-MX" smtClean="0"/>
              <a:t>‹Nº›</a:t>
            </a:fld>
            <a:endParaRPr lang="es-MX"/>
          </a:p>
        </p:txBody>
      </p:sp>
    </p:spTree>
    <p:extLst>
      <p:ext uri="{BB962C8B-B14F-4D97-AF65-F5344CB8AC3E}">
        <p14:creationId xmlns:p14="http://schemas.microsoft.com/office/powerpoint/2010/main" val="203607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buAutoNum type="arabicPeriod"/>
            </a:pPr>
            <a:r>
              <a:rPr lang="es-MX" dirty="0" smtClean="0"/>
              <a:t>Sociólogo </a:t>
            </a:r>
            <a:r>
              <a:rPr lang="es-MX" dirty="0" err="1" smtClean="0"/>
              <a:t>cuantitativista</a:t>
            </a:r>
            <a:r>
              <a:rPr lang="es-MX" dirty="0" smtClean="0"/>
              <a:t>, no por dogma, sino por vocación</a:t>
            </a:r>
          </a:p>
          <a:p>
            <a:pPr marL="228600" indent="-228600">
              <a:buAutoNum type="arabicPeriod"/>
            </a:pPr>
            <a:r>
              <a:rPr lang="es-MX" dirty="0" smtClean="0"/>
              <a:t>Trabajo</a:t>
            </a:r>
            <a:r>
              <a:rPr lang="es-MX" baseline="0" dirty="0" smtClean="0"/>
              <a:t> temas relacionados principalmente con la estratificación social, es decir, con la reproducción intergeneracional de las desigualdades, y particularmente con la movilidad social</a:t>
            </a:r>
          </a:p>
          <a:p>
            <a:pPr marL="228600" indent="-228600">
              <a:buAutoNum type="arabicPeriod"/>
            </a:pPr>
            <a:r>
              <a:rPr lang="es-MX" baseline="0" dirty="0" smtClean="0"/>
              <a:t>Los trabajo principalmente a través del análisis estadístico, eso implica que voy a hacer una presentación centrada fundamentalmente en el análisis cuantitativo. Espero sin embargo hacerlo de tal forma que no sea tan aburrida y sea inteligible en el marco de un argumento general sobre cuál es el papel de la escolaridad, y particularmente de la educación superior, en la movilidad social y el logro ocupacional de las personas en el México contemporáneo</a:t>
            </a:r>
          </a:p>
          <a:p>
            <a:pPr marL="0" indent="0">
              <a:buNone/>
            </a:pPr>
            <a:endParaRPr lang="es-MX" dirty="0"/>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a:t>
            </a:fld>
            <a:endParaRPr lang="es-MX"/>
          </a:p>
        </p:txBody>
      </p:sp>
    </p:spTree>
    <p:extLst>
      <p:ext uri="{BB962C8B-B14F-4D97-AF65-F5344CB8AC3E}">
        <p14:creationId xmlns:p14="http://schemas.microsoft.com/office/powerpoint/2010/main" val="57932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10</a:t>
            </a:fld>
            <a:endParaRPr lang="es-MX"/>
          </a:p>
        </p:txBody>
      </p:sp>
    </p:spTree>
    <p:extLst>
      <p:ext uri="{BB962C8B-B14F-4D97-AF65-F5344CB8AC3E}">
        <p14:creationId xmlns:p14="http://schemas.microsoft.com/office/powerpoint/2010/main" val="3337709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11</a:t>
            </a:fld>
            <a:endParaRPr lang="es-MX"/>
          </a:p>
        </p:txBody>
      </p:sp>
    </p:spTree>
    <p:extLst>
      <p:ext uri="{BB962C8B-B14F-4D97-AF65-F5344CB8AC3E}">
        <p14:creationId xmlns:p14="http://schemas.microsoft.com/office/powerpoint/2010/main" val="43473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MX" baseline="0" dirty="0" smtClean="0"/>
              <a:t>Plantear la pregunta general nuevamente ¿qué tanta asociación existe, condicional a la escolaridad alcanzada?</a:t>
            </a:r>
            <a:endParaRPr lang="es-MX" dirty="0" smtClean="0"/>
          </a:p>
          <a:p>
            <a:pPr marL="228600" indent="-228600">
              <a:buAutoNum type="arabicPeriod"/>
            </a:pPr>
            <a:r>
              <a:rPr lang="es-MX" dirty="0" smtClean="0"/>
              <a:t>Comenzar por distribución de destinos, mostrar diferencias en marginales de renglón</a:t>
            </a:r>
          </a:p>
          <a:p>
            <a:pPr marL="228600" indent="-228600">
              <a:buAutoNum type="arabicPeriod"/>
            </a:pPr>
            <a:r>
              <a:rPr lang="es-MX" dirty="0" smtClean="0"/>
              <a:t>Matizar luego por distribución</a:t>
            </a:r>
            <a:r>
              <a:rPr lang="es-MX" baseline="0" dirty="0" smtClean="0"/>
              <a:t> de origen, más educación implica origen social más alto</a:t>
            </a:r>
          </a:p>
          <a:p>
            <a:pPr marL="228600" indent="-228600">
              <a:buAutoNum type="arabicPeriod"/>
            </a:pPr>
            <a:r>
              <a:rPr lang="es-MX" baseline="0" dirty="0" smtClean="0"/>
              <a:t>Plantear dificultad para hacer evaluación de qué tanta asociación existe, no sólo por los marginales, sino porque esto implica hacer una evaluación conjunta de los niveles de </a:t>
            </a:r>
            <a:r>
              <a:rPr lang="es-MX" baseline="0" dirty="0" err="1" smtClean="0"/>
              <a:t>aosicación</a:t>
            </a:r>
            <a:r>
              <a:rPr lang="es-MX" baseline="0" dirty="0" smtClean="0"/>
              <a:t> en distintas partes de la tabla</a:t>
            </a:r>
          </a:p>
          <a:p>
            <a:pPr marL="228600" indent="-228600">
              <a:buAutoNum type="arabicPeriod"/>
            </a:pPr>
            <a:r>
              <a:rPr lang="es-MX" baseline="0" dirty="0" smtClean="0"/>
              <a:t>Una opción es obtener una medida general de asociación, un índice para cada </a:t>
            </a:r>
            <a:r>
              <a:rPr lang="es-MX" baseline="0" dirty="0" err="1" smtClean="0"/>
              <a:t>subtabla</a:t>
            </a:r>
            <a:r>
              <a:rPr lang="es-MX" baseline="0" dirty="0" smtClean="0"/>
              <a:t> que nos diga qué tan fuertemente se asocian los orígenes con los destinos de clase. Esto se logra mediante el ajuste de modelos </a:t>
            </a:r>
            <a:r>
              <a:rPr lang="es-MX" baseline="0" dirty="0" err="1" smtClean="0"/>
              <a:t>loglineales</a:t>
            </a:r>
            <a:r>
              <a:rPr lang="es-MX" baseline="0" dirty="0" smtClean="0"/>
              <a:t> de diferencias uniformes (</a:t>
            </a:r>
            <a:r>
              <a:rPr lang="es-MX" baseline="0" dirty="0" err="1" smtClean="0"/>
              <a:t>unidiff</a:t>
            </a:r>
            <a:r>
              <a:rPr lang="es-MX" baseline="0" dirty="0" smtClean="0"/>
              <a:t>), que son ampliamente utilizados en la investigación internacional sobre movilidad de clase. </a:t>
            </a:r>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12</a:t>
            </a:fld>
            <a:endParaRPr lang="es-MX"/>
          </a:p>
        </p:txBody>
      </p:sp>
    </p:spTree>
    <p:extLst>
      <p:ext uri="{BB962C8B-B14F-4D97-AF65-F5344CB8AC3E}">
        <p14:creationId xmlns:p14="http://schemas.microsoft.com/office/powerpoint/2010/main" val="410934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13</a:t>
            </a:fld>
            <a:endParaRPr lang="es-MX"/>
          </a:p>
        </p:txBody>
      </p:sp>
    </p:spTree>
    <p:extLst>
      <p:ext uri="{BB962C8B-B14F-4D97-AF65-F5344CB8AC3E}">
        <p14:creationId xmlns:p14="http://schemas.microsoft.com/office/powerpoint/2010/main" val="386650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14</a:t>
            </a:fld>
            <a:endParaRPr lang="es-MX"/>
          </a:p>
        </p:txBody>
      </p:sp>
    </p:spTree>
    <p:extLst>
      <p:ext uri="{BB962C8B-B14F-4D97-AF65-F5344CB8AC3E}">
        <p14:creationId xmlns:p14="http://schemas.microsoft.com/office/powerpoint/2010/main" val="150017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15</a:t>
            </a:fld>
            <a:endParaRPr lang="es-MX"/>
          </a:p>
        </p:txBody>
      </p:sp>
    </p:spTree>
    <p:extLst>
      <p:ext uri="{BB962C8B-B14F-4D97-AF65-F5344CB8AC3E}">
        <p14:creationId xmlns:p14="http://schemas.microsoft.com/office/powerpoint/2010/main" val="424351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16</a:t>
            </a:fld>
            <a:endParaRPr lang="es-MX"/>
          </a:p>
        </p:txBody>
      </p:sp>
    </p:spTree>
    <p:extLst>
      <p:ext uri="{BB962C8B-B14F-4D97-AF65-F5344CB8AC3E}">
        <p14:creationId xmlns:p14="http://schemas.microsoft.com/office/powerpoint/2010/main" val="147859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17</a:t>
            </a:fld>
            <a:endParaRPr lang="es-MX"/>
          </a:p>
        </p:txBody>
      </p:sp>
    </p:spTree>
    <p:extLst>
      <p:ext uri="{BB962C8B-B14F-4D97-AF65-F5344CB8AC3E}">
        <p14:creationId xmlns:p14="http://schemas.microsoft.com/office/powerpoint/2010/main" val="2429074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18</a:t>
            </a:fld>
            <a:endParaRPr lang="es-MX"/>
          </a:p>
        </p:txBody>
      </p:sp>
    </p:spTree>
    <p:extLst>
      <p:ext uri="{BB962C8B-B14F-4D97-AF65-F5344CB8AC3E}">
        <p14:creationId xmlns:p14="http://schemas.microsoft.com/office/powerpoint/2010/main" val="384065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19</a:t>
            </a:fld>
            <a:endParaRPr lang="es-MX"/>
          </a:p>
        </p:txBody>
      </p:sp>
    </p:spTree>
    <p:extLst>
      <p:ext uri="{BB962C8B-B14F-4D97-AF65-F5344CB8AC3E}">
        <p14:creationId xmlns:p14="http://schemas.microsoft.com/office/powerpoint/2010/main" val="368786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a:t>
            </a:fld>
            <a:endParaRPr lang="es-MX"/>
          </a:p>
        </p:txBody>
      </p:sp>
    </p:spTree>
    <p:extLst>
      <p:ext uri="{BB962C8B-B14F-4D97-AF65-F5344CB8AC3E}">
        <p14:creationId xmlns:p14="http://schemas.microsoft.com/office/powerpoint/2010/main" val="313074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20</a:t>
            </a:fld>
            <a:endParaRPr lang="es-MX"/>
          </a:p>
        </p:txBody>
      </p:sp>
    </p:spTree>
    <p:extLst>
      <p:ext uri="{BB962C8B-B14F-4D97-AF65-F5344CB8AC3E}">
        <p14:creationId xmlns:p14="http://schemas.microsoft.com/office/powerpoint/2010/main" val="225437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21</a:t>
            </a:fld>
            <a:endParaRPr lang="es-MX"/>
          </a:p>
        </p:txBody>
      </p:sp>
    </p:spTree>
    <p:extLst>
      <p:ext uri="{BB962C8B-B14F-4D97-AF65-F5344CB8AC3E}">
        <p14:creationId xmlns:p14="http://schemas.microsoft.com/office/powerpoint/2010/main" val="390837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22</a:t>
            </a:fld>
            <a:endParaRPr lang="es-MX"/>
          </a:p>
        </p:txBody>
      </p:sp>
    </p:spTree>
    <p:extLst>
      <p:ext uri="{BB962C8B-B14F-4D97-AF65-F5344CB8AC3E}">
        <p14:creationId xmlns:p14="http://schemas.microsoft.com/office/powerpoint/2010/main" val="66104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23</a:t>
            </a:fld>
            <a:endParaRPr lang="es-MX"/>
          </a:p>
        </p:txBody>
      </p:sp>
    </p:spTree>
    <p:extLst>
      <p:ext uri="{BB962C8B-B14F-4D97-AF65-F5344CB8AC3E}">
        <p14:creationId xmlns:p14="http://schemas.microsoft.com/office/powerpoint/2010/main" val="277297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24</a:t>
            </a:fld>
            <a:endParaRPr lang="es-MX"/>
          </a:p>
        </p:txBody>
      </p:sp>
    </p:spTree>
    <p:extLst>
      <p:ext uri="{BB962C8B-B14F-4D97-AF65-F5344CB8AC3E}">
        <p14:creationId xmlns:p14="http://schemas.microsoft.com/office/powerpoint/2010/main" val="72345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25</a:t>
            </a:fld>
            <a:endParaRPr lang="es-MX"/>
          </a:p>
        </p:txBody>
      </p:sp>
    </p:spTree>
    <p:extLst>
      <p:ext uri="{BB962C8B-B14F-4D97-AF65-F5344CB8AC3E}">
        <p14:creationId xmlns:p14="http://schemas.microsoft.com/office/powerpoint/2010/main" val="2592879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26</a:t>
            </a:fld>
            <a:endParaRPr lang="es-MX"/>
          </a:p>
        </p:txBody>
      </p:sp>
    </p:spTree>
    <p:extLst>
      <p:ext uri="{BB962C8B-B14F-4D97-AF65-F5344CB8AC3E}">
        <p14:creationId xmlns:p14="http://schemas.microsoft.com/office/powerpoint/2010/main" val="7211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27</a:t>
            </a:fld>
            <a:endParaRPr lang="es-MX"/>
          </a:p>
        </p:txBody>
      </p:sp>
    </p:spTree>
    <p:extLst>
      <p:ext uri="{BB962C8B-B14F-4D97-AF65-F5344CB8AC3E}">
        <p14:creationId xmlns:p14="http://schemas.microsoft.com/office/powerpoint/2010/main" val="160318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28</a:t>
            </a:fld>
            <a:endParaRPr lang="es-MX"/>
          </a:p>
        </p:txBody>
      </p:sp>
    </p:spTree>
    <p:extLst>
      <p:ext uri="{BB962C8B-B14F-4D97-AF65-F5344CB8AC3E}">
        <p14:creationId xmlns:p14="http://schemas.microsoft.com/office/powerpoint/2010/main" val="205404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29</a:t>
            </a:fld>
            <a:endParaRPr lang="es-MX"/>
          </a:p>
        </p:txBody>
      </p:sp>
    </p:spTree>
    <p:extLst>
      <p:ext uri="{BB962C8B-B14F-4D97-AF65-F5344CB8AC3E}">
        <p14:creationId xmlns:p14="http://schemas.microsoft.com/office/powerpoint/2010/main" val="16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Destacar:</a:t>
            </a:r>
          </a:p>
          <a:p>
            <a:endParaRPr lang="es-MX" dirty="0" smtClean="0"/>
          </a:p>
          <a:p>
            <a:endParaRPr lang="es-MX" dirty="0" smtClean="0"/>
          </a:p>
          <a:p>
            <a:pPr marL="228600" indent="-228600">
              <a:buAutoNum type="arabicPeriod"/>
            </a:pPr>
            <a:r>
              <a:rPr lang="es-MX" dirty="0" smtClean="0"/>
              <a:t>Carácter longitudinal inherente al modelo, se trata de un análisis de transmisión</a:t>
            </a:r>
            <a:r>
              <a:rPr lang="es-MX" baseline="0" dirty="0" smtClean="0"/>
              <a:t> intergeneracional de la desigualdad</a:t>
            </a:r>
          </a:p>
          <a:p>
            <a:pPr marL="228600" indent="-228600">
              <a:buAutoNum type="arabicPeriod"/>
            </a:pPr>
            <a:r>
              <a:rPr lang="es-MX" baseline="0" dirty="0" smtClean="0"/>
              <a:t>La relación esencial es origen-escolaridad-logro ocupacional, efecto mediador de la escolaridad es fundamental en el modelo, efecto directo origen-logro ocupacional es de menor magnitud</a:t>
            </a:r>
          </a:p>
          <a:p>
            <a:pPr marL="228600" indent="-228600">
              <a:buAutoNum type="arabicPeriod"/>
            </a:pPr>
            <a:r>
              <a:rPr lang="es-MX" baseline="0" dirty="0" smtClean="0"/>
              <a:t>Esta relación tiene dos “llaves”: origen-escolaridad, y escolaridad-destino</a:t>
            </a:r>
          </a:p>
          <a:p>
            <a:pPr marL="228600" indent="-228600">
              <a:buAutoNum type="arabicPeriod"/>
            </a:pPr>
            <a:r>
              <a:rPr lang="es-MX" baseline="0" dirty="0" smtClean="0"/>
              <a:t>Se ha cuestionado que en esta relación clásica origen social - escolaridad-logro ocupacional no es más el eje regulador principal de la estratificación social en las sociedades contemporáneas</a:t>
            </a:r>
          </a:p>
          <a:p>
            <a:pPr marL="228600" indent="-228600">
              <a:buAutoNum type="arabicPeriod"/>
            </a:pPr>
            <a:endParaRPr lang="es-MX" baseline="0" dirty="0" smtClean="0"/>
          </a:p>
          <a:p>
            <a:pPr marL="0" indent="0">
              <a:buNone/>
            </a:pPr>
            <a:r>
              <a:rPr lang="es-MX" baseline="0" dirty="0" smtClean="0"/>
              <a:t>Llave origen – escolaridad</a:t>
            </a:r>
          </a:p>
          <a:p>
            <a:pPr marL="0" indent="0">
              <a:buNone/>
            </a:pPr>
            <a:endParaRPr lang="es-MX" baseline="0" dirty="0" smtClean="0"/>
          </a:p>
          <a:p>
            <a:pPr marL="171450" indent="-171450">
              <a:buFontTx/>
              <a:buChar char="-"/>
            </a:pPr>
            <a:r>
              <a:rPr lang="es-MX" baseline="0" dirty="0" smtClean="0"/>
              <a:t>Masificación de la educación implica una reducción de la asociación entre origen social y logro educativo. La educación no es más un privilegio de las élites o las clases superiores, las brechas educativas tienden a decrecer</a:t>
            </a:r>
          </a:p>
          <a:p>
            <a:pPr marL="171450" indent="-171450">
              <a:buFontTx/>
              <a:buChar char="-"/>
            </a:pPr>
            <a:r>
              <a:rPr lang="es-MX" baseline="0" dirty="0" smtClean="0"/>
              <a:t>Junto con la masificación de la educación, se da una diversificación/estratificación de las opciones educativas. El origen social es determinante ya no de la escolaridad, sino de las opciones educativas</a:t>
            </a:r>
          </a:p>
          <a:p>
            <a:pPr marL="0" indent="0">
              <a:buNone/>
            </a:pPr>
            <a:endParaRPr lang="es-MX" baseline="0" dirty="0" smtClean="0"/>
          </a:p>
          <a:p>
            <a:pPr marL="0" indent="0">
              <a:buNone/>
            </a:pPr>
            <a:r>
              <a:rPr lang="es-MX" baseline="0" dirty="0" smtClean="0"/>
              <a:t>Llave escolaridad – logro ocupacional</a:t>
            </a:r>
          </a:p>
          <a:p>
            <a:pPr marL="0" indent="0">
              <a:buNone/>
            </a:pPr>
            <a:endParaRPr lang="es-MX" baseline="0" dirty="0" smtClean="0"/>
          </a:p>
          <a:p>
            <a:pPr marL="171450" indent="-171450">
              <a:buFontTx/>
              <a:buChar char="-"/>
            </a:pPr>
            <a:r>
              <a:rPr lang="es-MX" baseline="0" dirty="0" smtClean="0"/>
              <a:t>Devaluación de las credenciales educativas (masificación del acceso a la educación reduce retornos en la escolaridad, particularmente de los títulos universitarios)</a:t>
            </a:r>
          </a:p>
          <a:p>
            <a:pPr marL="171450" indent="-171450">
              <a:buFontTx/>
              <a:buChar char="-"/>
            </a:pPr>
            <a:r>
              <a:rPr lang="es-MX" baseline="0" dirty="0" smtClean="0"/>
              <a:t>Pertinencia de la educación (la educación –media superior y superior- que se ofrece no responde a los nuevos requerimientos del mercado de trabajo)</a:t>
            </a:r>
          </a:p>
          <a:p>
            <a:pPr marL="171450" indent="-171450">
              <a:buFontTx/>
              <a:buChar char="-"/>
            </a:pPr>
            <a:r>
              <a:rPr lang="es-MX" baseline="0" dirty="0" smtClean="0"/>
              <a:t>Precarización (la precarización generalizada del mercado de trabajo implica que incluso los jóvenes universitarios tienen enormes dificultades para encontrar trabajos de calidad, de tal manera que han perdido ventajas competitivas frente a los jóvenes menos escolarizados)</a:t>
            </a:r>
          </a:p>
          <a:p>
            <a:pPr marL="171450" indent="-171450">
              <a:buFontTx/>
              <a:buChar char="-"/>
            </a:pPr>
            <a:r>
              <a:rPr lang="es-MX" baseline="0" dirty="0" smtClean="0"/>
              <a:t>Insuficiencia estructural: el modelo de crecimiento económico no genera empleos suficientes para dar cabida a la masa de jóvenes más escolarizados, subempleo estructural</a:t>
            </a:r>
          </a:p>
          <a:p>
            <a:pPr marL="0" indent="0">
              <a:buFontTx/>
              <a:buNone/>
            </a:pPr>
            <a:endParaRPr lang="es-MX" baseline="0" dirty="0" smtClean="0"/>
          </a:p>
          <a:p>
            <a:pPr marL="0" indent="0">
              <a:buFontTx/>
              <a:buNone/>
            </a:pPr>
            <a:r>
              <a:rPr lang="es-MX" baseline="0" dirty="0" smtClean="0"/>
              <a:t>La relación entre escolaridad y movilidad social está bajo tensión, hay quien incluso ha afirmado que nuestras universidades se han convertido en “fábricas de desempleados”</a:t>
            </a:r>
          </a:p>
          <a:p>
            <a:pPr marL="0" indent="0">
              <a:buNone/>
            </a:pPr>
            <a:endParaRPr lang="es-MX" baseline="0" dirty="0" smtClean="0"/>
          </a:p>
          <a:p>
            <a:pPr marL="0" indent="0">
              <a:buNone/>
            </a:pPr>
            <a:endParaRPr lang="es-MX" baseline="0" dirty="0" smtClean="0"/>
          </a:p>
          <a:p>
            <a:pPr marL="0" indent="0">
              <a:buNone/>
            </a:pPr>
            <a:endParaRPr lang="es-MX" baseline="0" dirty="0" smtClean="0"/>
          </a:p>
          <a:p>
            <a:pPr marL="228600" indent="-228600">
              <a:buAutoNum type="arabicPeriod"/>
            </a:pP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C61B30EA-069E-432B-8B27-04526557BC69}" type="slidenum">
              <a:rPr lang="es-MX" smtClean="0"/>
              <a:t>3</a:t>
            </a:fld>
            <a:endParaRPr lang="es-MX"/>
          </a:p>
        </p:txBody>
      </p:sp>
    </p:spTree>
    <p:extLst>
      <p:ext uri="{BB962C8B-B14F-4D97-AF65-F5344CB8AC3E}">
        <p14:creationId xmlns:p14="http://schemas.microsoft.com/office/powerpoint/2010/main" val="3946058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30</a:t>
            </a:fld>
            <a:endParaRPr lang="es-MX"/>
          </a:p>
        </p:txBody>
      </p:sp>
    </p:spTree>
    <p:extLst>
      <p:ext uri="{BB962C8B-B14F-4D97-AF65-F5344CB8AC3E}">
        <p14:creationId xmlns:p14="http://schemas.microsoft.com/office/powerpoint/2010/main" val="10172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4</a:t>
            </a:fld>
            <a:endParaRPr lang="es-MX"/>
          </a:p>
        </p:txBody>
      </p:sp>
    </p:spTree>
    <p:extLst>
      <p:ext uri="{BB962C8B-B14F-4D97-AF65-F5344CB8AC3E}">
        <p14:creationId xmlns:p14="http://schemas.microsoft.com/office/powerpoint/2010/main" val="115101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buAutoNum type="arabicPeriod"/>
            </a:pPr>
            <a:r>
              <a:rPr lang="es-MX" dirty="0" smtClean="0"/>
              <a:t>Explicar qué significa cada uno de los gráficos, ilustrando con recursos económicos,</a:t>
            </a:r>
            <a:r>
              <a:rPr lang="es-MX" baseline="0" dirty="0" smtClean="0"/>
              <a:t> enfatizar brecha entre p90 y p10</a:t>
            </a:r>
          </a:p>
          <a:p>
            <a:pPr marL="228600" indent="-228600">
              <a:buAutoNum type="arabicPeriod"/>
            </a:pPr>
            <a:r>
              <a:rPr lang="es-MX" baseline="0" dirty="0" smtClean="0"/>
              <a:t>Explicar que e) índice de orígenes sociales, resume las cuatro dimensiones previas en un solo índice integrado</a:t>
            </a:r>
          </a:p>
          <a:p>
            <a:pPr marL="228600" indent="-228600">
              <a:buAutoNum type="arabicPeriod"/>
            </a:pPr>
            <a:r>
              <a:rPr lang="es-MX" baseline="0" dirty="0" smtClean="0"/>
              <a:t>Detenerse en f) como resumen</a:t>
            </a:r>
          </a:p>
          <a:p>
            <a:pPr marL="228600" indent="-228600">
              <a:buAutoNum type="arabicPeriod"/>
            </a:pPr>
            <a:r>
              <a:rPr lang="es-MX" baseline="0" dirty="0" smtClean="0"/>
              <a:t>Explicar que desigualdades se acumulan en la trayectoria educativa:  Así, por ejemplo, según los resultados recién descritos, es posible estimar que la probabilidad de ingresar a la educación superior es 17 veces mayor para un niño que ha nacido en una familia acomodada (percentil 90 del </a:t>
            </a:r>
            <a:r>
              <a:rPr lang="es-MX" baseline="0" dirty="0" err="1" smtClean="0"/>
              <a:t>ios</a:t>
            </a:r>
            <a:r>
              <a:rPr lang="es-MX" baseline="0" dirty="0" smtClean="0"/>
              <a:t>) con respecto a otro que lo ha hecho en una familia con bajos recursos </a:t>
            </a:r>
            <a:r>
              <a:rPr lang="es-MX" baseline="0" dirty="0" err="1" smtClean="0"/>
              <a:t>ocioeconómicos</a:t>
            </a:r>
            <a:r>
              <a:rPr lang="es-MX" baseline="0" dirty="0" smtClean="0"/>
              <a:t> (percentil 10 del </a:t>
            </a:r>
            <a:r>
              <a:rPr lang="es-MX" baseline="0" dirty="0" err="1" smtClean="0"/>
              <a:t>ios</a:t>
            </a:r>
            <a:r>
              <a:rPr lang="es-MX" baseline="0" dirty="0" smtClean="0"/>
              <a:t>).</a:t>
            </a:r>
          </a:p>
          <a:p>
            <a:pPr marL="228600" indent="-228600">
              <a:buAutoNum type="arabicPeriod"/>
            </a:pPr>
            <a:endParaRPr lang="es-MX" baseline="0" dirty="0" smtClean="0"/>
          </a:p>
          <a:p>
            <a:pPr marL="228600" indent="-228600">
              <a:buAutoNum type="arabicPeriod"/>
            </a:pPr>
            <a:r>
              <a:rPr lang="es-MX" baseline="0" dirty="0" smtClean="0"/>
              <a:t>Las desigualdades aparecen como parejas a partir de la secundaria, pero esto involucra a un conjunto de cohortes con experiencias diferentes en términos de acceso a los niveles educativos. ¿Qué pasa si hacemos análisis por cohorte?</a:t>
            </a:r>
            <a:endParaRPr lang="es-MX" dirty="0"/>
          </a:p>
        </p:txBody>
      </p:sp>
      <p:sp>
        <p:nvSpPr>
          <p:cNvPr id="4" name="3 Marcador de número de diapositiva"/>
          <p:cNvSpPr>
            <a:spLocks noGrp="1"/>
          </p:cNvSpPr>
          <p:nvPr>
            <p:ph type="sldNum" sz="quarter" idx="10"/>
          </p:nvPr>
        </p:nvSpPr>
        <p:spPr/>
        <p:txBody>
          <a:bodyPr/>
          <a:lstStyle/>
          <a:p>
            <a:fld id="{C61B30EA-069E-432B-8B27-04526557BC69}" type="slidenum">
              <a:rPr lang="es-MX" smtClean="0"/>
              <a:t>5</a:t>
            </a:fld>
            <a:endParaRPr lang="es-MX"/>
          </a:p>
        </p:txBody>
      </p:sp>
    </p:spTree>
    <p:extLst>
      <p:ext uri="{BB962C8B-B14F-4D97-AF65-F5344CB8AC3E}">
        <p14:creationId xmlns:p14="http://schemas.microsoft.com/office/powerpoint/2010/main" val="204058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6</a:t>
            </a:fld>
            <a:endParaRPr lang="es-MX"/>
          </a:p>
        </p:txBody>
      </p:sp>
    </p:spTree>
    <p:extLst>
      <p:ext uri="{BB962C8B-B14F-4D97-AF65-F5344CB8AC3E}">
        <p14:creationId xmlns:p14="http://schemas.microsoft.com/office/powerpoint/2010/main" val="176974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7</a:t>
            </a:fld>
            <a:endParaRPr lang="es-MX"/>
          </a:p>
        </p:txBody>
      </p:sp>
    </p:spTree>
    <p:extLst>
      <p:ext uri="{BB962C8B-B14F-4D97-AF65-F5344CB8AC3E}">
        <p14:creationId xmlns:p14="http://schemas.microsoft.com/office/powerpoint/2010/main" val="147998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8</a:t>
            </a:fld>
            <a:endParaRPr lang="es-MX"/>
          </a:p>
        </p:txBody>
      </p:sp>
    </p:spTree>
    <p:extLst>
      <p:ext uri="{BB962C8B-B14F-4D97-AF65-F5344CB8AC3E}">
        <p14:creationId xmlns:p14="http://schemas.microsoft.com/office/powerpoint/2010/main" val="199675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61B30EA-069E-432B-8B27-04526557BC69}" type="slidenum">
              <a:rPr lang="es-MX" smtClean="0"/>
              <a:t>9</a:t>
            </a:fld>
            <a:endParaRPr lang="es-MX"/>
          </a:p>
        </p:txBody>
      </p:sp>
    </p:spTree>
    <p:extLst>
      <p:ext uri="{BB962C8B-B14F-4D97-AF65-F5344CB8AC3E}">
        <p14:creationId xmlns:p14="http://schemas.microsoft.com/office/powerpoint/2010/main" val="3713701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C6C89B4-9A08-4C64-8126-B605144DA225}" type="datetimeFigureOut">
              <a:rPr lang="es-MX" smtClean="0"/>
              <a:t>19/09/2014</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E540595E-73BB-4EEA-B997-B3310335565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C6C89B4-9A08-4C64-8126-B605144DA225}" type="datetimeFigureOut">
              <a:rPr lang="es-MX" smtClean="0"/>
              <a:t>19/09/2014</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DC6C89B4-9A08-4C64-8126-B605144DA225}" type="datetimeFigureOut">
              <a:rPr lang="es-MX" smtClean="0"/>
              <a:t>19/09/2014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E540595E-73BB-4EEA-B997-B3310335565F}"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DC6C89B4-9A08-4C64-8126-B605144DA225}" type="datetimeFigureOut">
              <a:rPr lang="es-MX" smtClean="0"/>
              <a:t>19/09/2014</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E540595E-73BB-4EEA-B997-B3310335565F}"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6C89B4-9A08-4C64-8126-B605144DA225}" type="datetimeFigureOut">
              <a:rPr lang="es-MX" smtClean="0"/>
              <a:t>19/09/2014</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540595E-73BB-4EEA-B997-B3310335565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5"/>
            <a:ext cx="7772400" cy="2115666"/>
          </a:xfrm>
        </p:spPr>
        <p:txBody>
          <a:bodyPr>
            <a:normAutofit fontScale="90000"/>
          </a:bodyPr>
          <a:lstStyle/>
          <a:p>
            <a:r>
              <a:rPr lang="es-MX" dirty="0" smtClean="0"/>
              <a:t>Mercado de trabajo y movilidad ocupacional </a:t>
            </a:r>
            <a:br>
              <a:rPr lang="es-MX" dirty="0" smtClean="0"/>
            </a:br>
            <a:r>
              <a:rPr lang="es-MX" dirty="0" smtClean="0"/>
              <a:t>de los</a:t>
            </a:r>
            <a:br>
              <a:rPr lang="es-MX" dirty="0" smtClean="0"/>
            </a:br>
            <a:r>
              <a:rPr lang="es-MX" dirty="0" smtClean="0"/>
              <a:t>profesionistas</a:t>
            </a:r>
            <a:endParaRPr lang="es-MX" dirty="0"/>
          </a:p>
        </p:txBody>
      </p:sp>
      <p:sp>
        <p:nvSpPr>
          <p:cNvPr id="3" name="2 Subtítulo"/>
          <p:cNvSpPr>
            <a:spLocks noGrp="1"/>
          </p:cNvSpPr>
          <p:nvPr>
            <p:ph type="subTitle" idx="1"/>
          </p:nvPr>
        </p:nvSpPr>
        <p:spPr/>
        <p:txBody>
          <a:bodyPr/>
          <a:lstStyle/>
          <a:p>
            <a:r>
              <a:rPr lang="es-MX" dirty="0" smtClean="0"/>
              <a:t>Patricio Solís</a:t>
            </a:r>
          </a:p>
          <a:p>
            <a:r>
              <a:rPr lang="es-MX" dirty="0" smtClean="0"/>
              <a:t>El Colegio de México</a:t>
            </a:r>
          </a:p>
          <a:p>
            <a:endParaRPr lang="es-MX" dirty="0"/>
          </a:p>
          <a:p>
            <a:endParaRPr lang="es-MX" dirty="0"/>
          </a:p>
        </p:txBody>
      </p:sp>
      <p:sp>
        <p:nvSpPr>
          <p:cNvPr id="4" name="3 CuadroTexto"/>
          <p:cNvSpPr txBox="1"/>
          <p:nvPr/>
        </p:nvSpPr>
        <p:spPr>
          <a:xfrm>
            <a:off x="2267744" y="5877272"/>
            <a:ext cx="6192688" cy="646331"/>
          </a:xfrm>
          <a:prstGeom prst="rect">
            <a:avLst/>
          </a:prstGeom>
          <a:noFill/>
        </p:spPr>
        <p:txBody>
          <a:bodyPr wrap="square" rtlCol="0">
            <a:spAutoFit/>
          </a:bodyPr>
          <a:lstStyle/>
          <a:p>
            <a:pPr algn="r"/>
            <a:r>
              <a:rPr lang="es-MX" dirty="0" smtClean="0"/>
              <a:t>Curso interinstitucional del Seminario de Educación Superior, Septiembre 19, 2014, UNAM</a:t>
            </a:r>
            <a:endParaRPr lang="es-MX" dirty="0"/>
          </a:p>
        </p:txBody>
      </p:sp>
    </p:spTree>
    <p:extLst>
      <p:ext uri="{BB962C8B-B14F-4D97-AF65-F5344CB8AC3E}">
        <p14:creationId xmlns:p14="http://schemas.microsoft.com/office/powerpoint/2010/main" val="308578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6632"/>
            <a:ext cx="6406336" cy="673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80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4624"/>
            <a:ext cx="7128792" cy="64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37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9" y="332656"/>
            <a:ext cx="906718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84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274"/>
            <a:ext cx="7344816" cy="635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5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fontScale="85000" lnSpcReduction="20000"/>
          </a:bodyPr>
          <a:lstStyle/>
          <a:p>
            <a:r>
              <a:rPr lang="es-MX" dirty="0" smtClean="0"/>
              <a:t>El análisis de la movilidad intergeneracional de clase nos sugiere que para los hombres, el acceso a la educación superior juega un papel ecualizador importante, en tanto reduce significativamente la asociación neta entre orígenes y destinos de clase, y por tanto la desigualdad de oportunidades de movilidad social</a:t>
            </a:r>
          </a:p>
          <a:p>
            <a:endParaRPr lang="es-MX" dirty="0" smtClean="0"/>
          </a:p>
          <a:p>
            <a:r>
              <a:rPr lang="es-MX" dirty="0" smtClean="0"/>
              <a:t>Entre las mujeres este efecto se expresa desde la educación media superior, no hay diferencias muy marcadas entre media superior y superior</a:t>
            </a:r>
          </a:p>
          <a:p>
            <a:endParaRPr lang="es-MX" dirty="0"/>
          </a:p>
          <a:p>
            <a:r>
              <a:rPr lang="es-MX" dirty="0" smtClean="0"/>
              <a:t>Parecería entonces que el acceso a la escolaridad sigue jugando un papel “ecualizador” en términos de la movilidad intergeneracional de clase. Este efecto se </a:t>
            </a:r>
            <a:r>
              <a:rPr lang="es-MX" dirty="0" err="1" smtClean="0"/>
              <a:t>acentú</a:t>
            </a:r>
            <a:r>
              <a:rPr lang="es-MX" dirty="0" smtClean="0"/>
              <a:t> fuertemente para quienes tienen acceso a la educación superior</a:t>
            </a:r>
            <a:endParaRPr lang="es-MX" dirty="0"/>
          </a:p>
        </p:txBody>
      </p:sp>
      <p:sp>
        <p:nvSpPr>
          <p:cNvPr id="3" name="2 Título"/>
          <p:cNvSpPr>
            <a:spLocks noGrp="1"/>
          </p:cNvSpPr>
          <p:nvPr>
            <p:ph type="title"/>
          </p:nvPr>
        </p:nvSpPr>
        <p:spPr>
          <a:xfrm>
            <a:off x="457200" y="274638"/>
            <a:ext cx="8229600" cy="706090"/>
          </a:xfrm>
        </p:spPr>
        <p:txBody>
          <a:bodyPr>
            <a:normAutofit/>
          </a:bodyPr>
          <a:lstStyle/>
          <a:p>
            <a:r>
              <a:rPr lang="es-MX" sz="3200" dirty="0" smtClean="0"/>
              <a:t>Otras conclusiones parciales…</a:t>
            </a:r>
            <a:endParaRPr lang="es-MX" sz="3200" dirty="0"/>
          </a:p>
        </p:txBody>
      </p:sp>
    </p:spTree>
    <p:extLst>
      <p:ext uri="{BB962C8B-B14F-4D97-AF65-F5344CB8AC3E}">
        <p14:creationId xmlns:p14="http://schemas.microsoft.com/office/powerpoint/2010/main" val="240401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a:bodyPr>
          <a:lstStyle/>
          <a:p>
            <a:r>
              <a:rPr lang="es-MX" sz="2000" dirty="0" smtClean="0"/>
              <a:t>Los resultados previos refieren a la población en su conjunto (25-64 años). Las perspectivas críticas sobre la relación educación superior – trabajo nos sugieren que los problemas son más recientes, y se presentan principalmente entre la población más joven (debutantes en el mercado de trabajo)</a:t>
            </a:r>
          </a:p>
          <a:p>
            <a:endParaRPr lang="es-MX" sz="2000" dirty="0"/>
          </a:p>
          <a:p>
            <a:pPr lvl="1"/>
            <a:r>
              <a:rPr lang="es-MX" sz="1600" dirty="0" smtClean="0"/>
              <a:t>Devaluación de credenciales educativas</a:t>
            </a:r>
          </a:p>
          <a:p>
            <a:pPr lvl="1"/>
            <a:r>
              <a:rPr lang="es-MX" sz="1600" dirty="0" smtClean="0"/>
              <a:t>Cambios en el perfil de la demanda laboral y pertinencia de la educación</a:t>
            </a:r>
          </a:p>
          <a:p>
            <a:pPr lvl="1"/>
            <a:r>
              <a:rPr lang="es-MX" sz="1600" dirty="0" smtClean="0"/>
              <a:t>Precarización generalizada del empleo</a:t>
            </a:r>
          </a:p>
          <a:p>
            <a:endParaRPr lang="es-MX" sz="2000" dirty="0"/>
          </a:p>
          <a:p>
            <a:r>
              <a:rPr lang="es-MX" sz="2000" dirty="0" smtClean="0"/>
              <a:t>¿Persiste la relación positiva entre escolaridad (superior) y logro ocupacional si las trayectorias ocupacionales tempranas de los jóvenes?</a:t>
            </a:r>
          </a:p>
          <a:p>
            <a:r>
              <a:rPr lang="es-MX" sz="2000" dirty="0" smtClean="0"/>
              <a:t>¿O acaso podemos hablar del fin de la educación (superior) como herramienta para la movilidad social?</a:t>
            </a:r>
            <a:endParaRPr lang="es-MX" sz="2000" dirty="0"/>
          </a:p>
          <a:p>
            <a:endParaRPr lang="es-MX" sz="2000" dirty="0" smtClean="0"/>
          </a:p>
          <a:p>
            <a:endParaRPr lang="es-MX" sz="2000" dirty="0"/>
          </a:p>
          <a:p>
            <a:endParaRPr lang="es-MX" sz="2000" dirty="0" smtClean="0"/>
          </a:p>
          <a:p>
            <a:endParaRPr lang="es-MX" sz="2000" dirty="0"/>
          </a:p>
          <a:p>
            <a:endParaRPr lang="es-MX" sz="2000" dirty="0"/>
          </a:p>
        </p:txBody>
      </p:sp>
      <p:sp>
        <p:nvSpPr>
          <p:cNvPr id="3" name="2 Título"/>
          <p:cNvSpPr>
            <a:spLocks noGrp="1"/>
          </p:cNvSpPr>
          <p:nvPr>
            <p:ph type="title"/>
          </p:nvPr>
        </p:nvSpPr>
        <p:spPr>
          <a:xfrm>
            <a:off x="457200" y="274638"/>
            <a:ext cx="8229600" cy="562074"/>
          </a:xfrm>
        </p:spPr>
        <p:txBody>
          <a:bodyPr>
            <a:noAutofit/>
          </a:bodyPr>
          <a:lstStyle/>
          <a:p>
            <a:r>
              <a:rPr lang="es-MX" sz="2400" dirty="0" smtClean="0"/>
              <a:t>La segunda llave: escolaridad-destino ocupacional</a:t>
            </a:r>
            <a:endParaRPr lang="es-MX" sz="2400" dirty="0"/>
          </a:p>
        </p:txBody>
      </p:sp>
    </p:spTree>
    <p:extLst>
      <p:ext uri="{BB962C8B-B14F-4D97-AF65-F5344CB8AC3E}">
        <p14:creationId xmlns:p14="http://schemas.microsoft.com/office/powerpoint/2010/main" val="288332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MX" sz="2000" dirty="0" smtClean="0"/>
              <a:t>Las experiencias laborales tempranas son intermitentes y fluidas, la incorporación al trabajo es un proceso con aproximaciones sucesivas a lo largo del tiempo, más que un momento o un evento en un momento fijo en el tiempo.</a:t>
            </a:r>
          </a:p>
          <a:p>
            <a:endParaRPr lang="es-MX" sz="2000" dirty="0" smtClean="0"/>
          </a:p>
          <a:p>
            <a:r>
              <a:rPr lang="es-MX" sz="2000" dirty="0" smtClean="0"/>
              <a:t>Es importante por tanto tomar en cuenta esta “fluidez” y distinguir tres eventos o tipos de transiciones:</a:t>
            </a:r>
          </a:p>
          <a:p>
            <a:endParaRPr lang="es-MX" sz="2000" dirty="0" smtClean="0"/>
          </a:p>
          <a:p>
            <a:pPr lvl="1"/>
            <a:r>
              <a:rPr lang="es-MX" sz="1800" dirty="0" smtClean="0"/>
              <a:t>1. Primer trabajo</a:t>
            </a:r>
          </a:p>
          <a:p>
            <a:pPr lvl="1"/>
            <a:r>
              <a:rPr lang="es-MX" sz="1800" dirty="0" smtClean="0"/>
              <a:t>2. Cambios de trabajo (incluye dejar de trabajar)</a:t>
            </a:r>
          </a:p>
          <a:p>
            <a:pPr lvl="1"/>
            <a:r>
              <a:rPr lang="es-MX" sz="1800" dirty="0" smtClean="0"/>
              <a:t>3. Reingresos al trabajo (para quienes salieron de trabajar previamente)</a:t>
            </a:r>
          </a:p>
          <a:p>
            <a:pPr lvl="1"/>
            <a:endParaRPr lang="es-MX" sz="1800" dirty="0"/>
          </a:p>
          <a:p>
            <a:r>
              <a:rPr lang="es-MX" sz="2200" dirty="0" smtClean="0"/>
              <a:t>Datos longitudinales: ETEL 2010. Encuesta de trayectorias educativas y laborales levantada a ~2,900 jóvenes entre 18 y 29 años residentes en la Zona Metropolitana del Valle de México (INEE y COLMEX)</a:t>
            </a:r>
          </a:p>
          <a:p>
            <a:pPr lvl="1"/>
            <a:endParaRPr lang="es-MX" sz="1800" dirty="0"/>
          </a:p>
        </p:txBody>
      </p:sp>
      <p:sp>
        <p:nvSpPr>
          <p:cNvPr id="3" name="2 Título"/>
          <p:cNvSpPr>
            <a:spLocks noGrp="1"/>
          </p:cNvSpPr>
          <p:nvPr>
            <p:ph type="title"/>
          </p:nvPr>
        </p:nvSpPr>
        <p:spPr/>
        <p:txBody>
          <a:bodyPr>
            <a:noAutofit/>
          </a:bodyPr>
          <a:lstStyle/>
          <a:p>
            <a:r>
              <a:rPr lang="es-MX" sz="2800" dirty="0" smtClean="0"/>
              <a:t>¿Cómo analizar la relación entre escolaridad y trayectorias ocupacionales de los jóvenes?</a:t>
            </a:r>
            <a:endParaRPr lang="es-MX" sz="2800" dirty="0"/>
          </a:p>
        </p:txBody>
      </p:sp>
    </p:spTree>
    <p:extLst>
      <p:ext uri="{BB962C8B-B14F-4D97-AF65-F5344CB8AC3E}">
        <p14:creationId xmlns:p14="http://schemas.microsoft.com/office/powerpoint/2010/main" val="139006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418058"/>
          </a:xfrm>
        </p:spPr>
        <p:txBody>
          <a:bodyPr>
            <a:normAutofit fontScale="90000"/>
          </a:bodyPr>
          <a:lstStyle/>
          <a:p>
            <a:r>
              <a:rPr lang="es-MX" sz="3200" dirty="0" smtClean="0"/>
              <a:t>Esquema analítico</a:t>
            </a:r>
            <a:endParaRPr lang="es-MX"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81063"/>
            <a:ext cx="8728158" cy="557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90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sz="2000" u="sng" dirty="0" smtClean="0"/>
              <a:t>No manual</a:t>
            </a:r>
            <a:r>
              <a:rPr lang="es-MX" sz="2000" dirty="0" smtClean="0"/>
              <a:t> (clase de servicios, oficinistas)</a:t>
            </a:r>
          </a:p>
          <a:p>
            <a:endParaRPr lang="es-MX" sz="2000" dirty="0"/>
          </a:p>
          <a:p>
            <a:r>
              <a:rPr lang="es-MX" sz="2000" u="sng" dirty="0" smtClean="0"/>
              <a:t>Segunda jerarquía</a:t>
            </a:r>
            <a:r>
              <a:rPr lang="es-MX" sz="2000" dirty="0" smtClean="0"/>
              <a:t> (Microempresarios, trabajadores por cuenta propia en oficios, asalariados en comercio o manuales en empresas establecidas (formales))</a:t>
            </a:r>
          </a:p>
          <a:p>
            <a:endParaRPr lang="es-MX" sz="2000" dirty="0"/>
          </a:p>
          <a:p>
            <a:r>
              <a:rPr lang="es-MX" sz="2000" u="sng" dirty="0" smtClean="0"/>
              <a:t>Baja calidad</a:t>
            </a:r>
            <a:r>
              <a:rPr lang="es-MX" sz="2000" dirty="0" smtClean="0"/>
              <a:t> (</a:t>
            </a:r>
            <a:r>
              <a:rPr lang="es-MX" sz="2000" dirty="0"/>
              <a:t>asalariados en comercio o manuales en </a:t>
            </a:r>
            <a:r>
              <a:rPr lang="es-MX" sz="2000" dirty="0" smtClean="0"/>
              <a:t>microempresas (informales</a:t>
            </a:r>
            <a:r>
              <a:rPr lang="es-MX" sz="2000" dirty="0"/>
              <a:t>))</a:t>
            </a:r>
            <a:r>
              <a:rPr lang="es-MX" sz="2000" dirty="0" smtClean="0"/>
              <a:t> </a:t>
            </a:r>
          </a:p>
          <a:p>
            <a:endParaRPr lang="es-MX" sz="2000" dirty="0"/>
          </a:p>
          <a:p>
            <a:r>
              <a:rPr lang="es-MX" sz="2000" dirty="0" smtClean="0"/>
              <a:t>Clasificación validada con fuentes externas (ENOE, encuestas sobre movilidad social), estratifica en función de ingresos, precariedad laboral, y oportunidades de ascenso socioeconómico de largo plazo </a:t>
            </a:r>
            <a:endParaRPr lang="es-MX" sz="2000" dirty="0"/>
          </a:p>
        </p:txBody>
      </p:sp>
      <p:sp>
        <p:nvSpPr>
          <p:cNvPr id="3" name="2 Título"/>
          <p:cNvSpPr>
            <a:spLocks noGrp="1"/>
          </p:cNvSpPr>
          <p:nvPr>
            <p:ph type="title"/>
          </p:nvPr>
        </p:nvSpPr>
        <p:spPr/>
        <p:txBody>
          <a:bodyPr/>
          <a:lstStyle/>
          <a:p>
            <a:r>
              <a:rPr lang="es-MX" dirty="0" smtClean="0"/>
              <a:t>Jerarquía de las ocupaciones</a:t>
            </a:r>
            <a:endParaRPr lang="es-MX" dirty="0"/>
          </a:p>
        </p:txBody>
      </p:sp>
    </p:spTree>
    <p:extLst>
      <p:ext uri="{BB962C8B-B14F-4D97-AF65-F5344CB8AC3E}">
        <p14:creationId xmlns:p14="http://schemas.microsoft.com/office/powerpoint/2010/main" val="226042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MX" dirty="0" smtClean="0"/>
              <a:t>Análisis de historia de eventos, probabilidades de transición en destinos múltiples a lo largo del tiempo</a:t>
            </a:r>
          </a:p>
          <a:p>
            <a:endParaRPr lang="es-MX" dirty="0"/>
          </a:p>
          <a:p>
            <a:r>
              <a:rPr lang="es-MX" dirty="0" smtClean="0"/>
              <a:t>Variables de control: nivel socioeconómico de la familia de origen, características sociodemográficas (edad, experimentó transiciones familiares), características de los trabajos previos (si aplica), condición de asistencia escolar</a:t>
            </a:r>
          </a:p>
          <a:p>
            <a:endParaRPr lang="es-MX" dirty="0" smtClean="0"/>
          </a:p>
          <a:p>
            <a:r>
              <a:rPr lang="es-MX" dirty="0" smtClean="0"/>
              <a:t> </a:t>
            </a:r>
            <a:r>
              <a:rPr lang="es-MX" dirty="0" smtClean="0">
                <a:solidFill>
                  <a:srgbClr val="FF0000"/>
                </a:solidFill>
              </a:rPr>
              <a:t>Variable de escolaridad: no completó secundaria, completó secundaria, EMS hasta 2 años de ES, y 2 o más años de educación superior</a:t>
            </a:r>
          </a:p>
          <a:p>
            <a:endParaRPr lang="es-MX" dirty="0">
              <a:solidFill>
                <a:srgbClr val="FF0000"/>
              </a:solidFill>
            </a:endParaRPr>
          </a:p>
          <a:p>
            <a:r>
              <a:rPr lang="es-MX" dirty="0" smtClean="0"/>
              <a:t>Para facilitar la interpretación de los modelos, los resultados se presentan como simulaciones</a:t>
            </a:r>
            <a:endParaRPr lang="es-MX" dirty="0"/>
          </a:p>
        </p:txBody>
      </p:sp>
      <p:sp>
        <p:nvSpPr>
          <p:cNvPr id="3" name="2 Título"/>
          <p:cNvSpPr>
            <a:spLocks noGrp="1"/>
          </p:cNvSpPr>
          <p:nvPr>
            <p:ph type="title"/>
          </p:nvPr>
        </p:nvSpPr>
        <p:spPr/>
        <p:txBody>
          <a:bodyPr/>
          <a:lstStyle/>
          <a:p>
            <a:r>
              <a:rPr lang="es-MX" dirty="0" smtClean="0"/>
              <a:t>Modelos estadísticos</a:t>
            </a:r>
            <a:endParaRPr lang="es-MX" dirty="0"/>
          </a:p>
        </p:txBody>
      </p:sp>
    </p:spTree>
    <p:extLst>
      <p:ext uri="{BB962C8B-B14F-4D97-AF65-F5344CB8AC3E}">
        <p14:creationId xmlns:p14="http://schemas.microsoft.com/office/powerpoint/2010/main" val="420105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a:bodyPr>
          <a:lstStyle/>
          <a:p>
            <a:r>
              <a:rPr lang="es-MX" sz="2000" dirty="0" smtClean="0"/>
              <a:t>El modelo clásico de la estratificación social bajo cuestionamiento</a:t>
            </a:r>
          </a:p>
          <a:p>
            <a:endParaRPr lang="es-MX" sz="2000" dirty="0" smtClean="0"/>
          </a:p>
          <a:p>
            <a:r>
              <a:rPr lang="es-MX" sz="2000" dirty="0" smtClean="0"/>
              <a:t>La primera llave: origen social – escolaridad</a:t>
            </a:r>
          </a:p>
          <a:p>
            <a:pPr lvl="1"/>
            <a:r>
              <a:rPr lang="es-MX" sz="1800" dirty="0" smtClean="0"/>
              <a:t>¿Quiénes llegan a la educación superior? Desigualdad social y progresión escolar en </a:t>
            </a:r>
            <a:r>
              <a:rPr lang="es-MX" sz="1800" dirty="0" smtClean="0"/>
              <a:t>México</a:t>
            </a:r>
          </a:p>
          <a:p>
            <a:pPr lvl="1"/>
            <a:endParaRPr lang="es-MX" sz="1800" dirty="0"/>
          </a:p>
          <a:p>
            <a:r>
              <a:rPr lang="es-MX" sz="2200" dirty="0" smtClean="0"/>
              <a:t>Intermedio: movilidad intergeneracional de clase: ¿es la escolaridad el gran ecualizador?</a:t>
            </a:r>
            <a:endParaRPr lang="es-MX" sz="2200" dirty="0" smtClean="0"/>
          </a:p>
          <a:p>
            <a:pPr lvl="1"/>
            <a:endParaRPr lang="es-MX" sz="1800" dirty="0" smtClean="0"/>
          </a:p>
          <a:p>
            <a:r>
              <a:rPr lang="es-MX" sz="2000" dirty="0"/>
              <a:t>La segunda llave: escolaridad – destino </a:t>
            </a:r>
            <a:r>
              <a:rPr lang="es-MX" sz="2000" dirty="0" smtClean="0"/>
              <a:t>ocupacional</a:t>
            </a:r>
          </a:p>
          <a:p>
            <a:pPr lvl="1"/>
            <a:r>
              <a:rPr lang="es-MX" sz="1800" dirty="0" smtClean="0"/>
              <a:t>Educación </a:t>
            </a:r>
            <a:r>
              <a:rPr lang="es-MX" sz="1800" dirty="0" smtClean="0"/>
              <a:t>superior y trayectorias ocupacionales tempranas en la Ciudad de México</a:t>
            </a:r>
          </a:p>
          <a:p>
            <a:pPr lvl="1"/>
            <a:endParaRPr lang="es-MX" sz="1800" dirty="0" smtClean="0"/>
          </a:p>
          <a:p>
            <a:r>
              <a:rPr lang="es-MX" sz="2000" dirty="0" smtClean="0"/>
              <a:t>Comentarios finales</a:t>
            </a:r>
          </a:p>
          <a:p>
            <a:pPr lvl="1"/>
            <a:endParaRPr lang="es-MX" sz="1800" dirty="0"/>
          </a:p>
          <a:p>
            <a:pPr lvl="1"/>
            <a:endParaRPr lang="es-MX" sz="1800" dirty="0" smtClean="0"/>
          </a:p>
          <a:p>
            <a:pPr lvl="1"/>
            <a:endParaRPr lang="es-MX" sz="1800" dirty="0" smtClean="0"/>
          </a:p>
          <a:p>
            <a:pPr lvl="1"/>
            <a:endParaRPr lang="es-MX" sz="1800" dirty="0" smtClean="0"/>
          </a:p>
          <a:p>
            <a:pPr lvl="1"/>
            <a:endParaRPr lang="es-MX" sz="1800" dirty="0"/>
          </a:p>
        </p:txBody>
      </p:sp>
      <p:sp>
        <p:nvSpPr>
          <p:cNvPr id="3" name="2 Título"/>
          <p:cNvSpPr>
            <a:spLocks noGrp="1"/>
          </p:cNvSpPr>
          <p:nvPr>
            <p:ph type="title"/>
          </p:nvPr>
        </p:nvSpPr>
        <p:spPr>
          <a:xfrm>
            <a:off x="457200" y="274638"/>
            <a:ext cx="8229600" cy="634082"/>
          </a:xfrm>
        </p:spPr>
        <p:txBody>
          <a:bodyPr>
            <a:normAutofit fontScale="90000"/>
          </a:bodyPr>
          <a:lstStyle/>
          <a:p>
            <a:r>
              <a:rPr lang="es-MX" dirty="0" smtClean="0"/>
              <a:t>Estructura de la presentación</a:t>
            </a:r>
            <a:endParaRPr lang="es-MX" dirty="0"/>
          </a:p>
        </p:txBody>
      </p:sp>
    </p:spTree>
    <p:extLst>
      <p:ext uri="{BB962C8B-B14F-4D97-AF65-F5344CB8AC3E}">
        <p14:creationId xmlns:p14="http://schemas.microsoft.com/office/powerpoint/2010/main" val="121633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624"/>
            <a:ext cx="8064896" cy="675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36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0698"/>
            <a:ext cx="7783853" cy="676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42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95" y="44624"/>
            <a:ext cx="7773737"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54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052736"/>
            <a:ext cx="8424936" cy="5400600"/>
          </a:xfrm>
        </p:spPr>
        <p:txBody>
          <a:bodyPr>
            <a:normAutofit fontScale="62500" lnSpcReduction="20000"/>
          </a:bodyPr>
          <a:lstStyle/>
          <a:p>
            <a:r>
              <a:rPr lang="es-MX" dirty="0" smtClean="0"/>
              <a:t>La escolaridad tiene efectos importantes en el logro ocupacional, en el ingreso, los cambios de trabajo, y el reingreso para quienes salieron temporalmente</a:t>
            </a:r>
          </a:p>
          <a:p>
            <a:endParaRPr lang="es-MX" dirty="0" smtClean="0"/>
          </a:p>
          <a:p>
            <a:r>
              <a:rPr lang="es-MX" dirty="0" smtClean="0"/>
              <a:t>Los contrastes más significativos ocurren entre quienes tienen educación superior y quienes no la tienen</a:t>
            </a:r>
          </a:p>
          <a:p>
            <a:endParaRPr lang="es-MX" dirty="0" smtClean="0"/>
          </a:p>
          <a:p>
            <a:r>
              <a:rPr lang="es-MX" dirty="0" smtClean="0"/>
              <a:t>La educación superior incrementa significativamente la probabilidad de ingresar a ocupaciones no manuales</a:t>
            </a:r>
          </a:p>
          <a:p>
            <a:endParaRPr lang="es-MX" dirty="0" smtClean="0"/>
          </a:p>
          <a:p>
            <a:r>
              <a:rPr lang="es-MX" dirty="0" smtClean="0"/>
              <a:t>También reduce de manera muy significativa la probabilidad de ingresar a ocupaciones de “baja calidad”</a:t>
            </a:r>
          </a:p>
          <a:p>
            <a:endParaRPr lang="es-MX" dirty="0" smtClean="0"/>
          </a:p>
          <a:p>
            <a:r>
              <a:rPr lang="es-MX" dirty="0" smtClean="0"/>
              <a:t>Sin embargo, no protege contra la descalificación laboral. Entre los varones, más de 50% de los ingresos y cambios, y 40% de los reingresos, se dan a ocupaciones que no demandan calificación profesional (el panorama es ligeramente mejor entre las mujeres)</a:t>
            </a:r>
          </a:p>
          <a:p>
            <a:endParaRPr lang="es-MX" dirty="0" smtClean="0"/>
          </a:p>
          <a:p>
            <a:r>
              <a:rPr lang="es-MX" dirty="0" smtClean="0"/>
              <a:t>La educación superior contribuye a incrementar el ingreso y reingreso laboral de las mujeres, contribuyendo por tanto a igualar las condiciones de género frente a la participación laboral</a:t>
            </a:r>
          </a:p>
          <a:p>
            <a:endParaRPr lang="es-MX" dirty="0" smtClean="0"/>
          </a:p>
          <a:p>
            <a:endParaRPr lang="es-MX" dirty="0"/>
          </a:p>
        </p:txBody>
      </p:sp>
      <p:sp>
        <p:nvSpPr>
          <p:cNvPr id="3" name="2 Título"/>
          <p:cNvSpPr>
            <a:spLocks noGrp="1"/>
          </p:cNvSpPr>
          <p:nvPr>
            <p:ph type="title"/>
          </p:nvPr>
        </p:nvSpPr>
        <p:spPr>
          <a:xfrm>
            <a:off x="457200" y="274638"/>
            <a:ext cx="8229600" cy="706090"/>
          </a:xfrm>
        </p:spPr>
        <p:txBody>
          <a:bodyPr>
            <a:normAutofit fontScale="90000"/>
          </a:bodyPr>
          <a:lstStyle/>
          <a:p>
            <a:r>
              <a:rPr lang="es-MX" dirty="0" smtClean="0"/>
              <a:t>Más conclusiones parciales…</a:t>
            </a:r>
            <a:endParaRPr lang="es-MX" dirty="0"/>
          </a:p>
        </p:txBody>
      </p:sp>
    </p:spTree>
    <p:extLst>
      <p:ext uri="{BB962C8B-B14F-4D97-AF65-F5344CB8AC3E}">
        <p14:creationId xmlns:p14="http://schemas.microsoft.com/office/powerpoint/2010/main" val="306989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MX" dirty="0" smtClean="0"/>
              <a:t>¿Se ha roto en México el paradigma clásico de la estratificación social (Origen &gt; escolaridad &gt; destino)?</a:t>
            </a:r>
          </a:p>
          <a:p>
            <a:pPr marL="109728" indent="0">
              <a:buNone/>
            </a:pPr>
            <a:endParaRPr lang="es-MX" dirty="0" smtClean="0"/>
          </a:p>
          <a:p>
            <a:pPr lvl="1"/>
            <a:r>
              <a:rPr lang="es-MX" dirty="0" smtClean="0"/>
              <a:t>Respuesta en corto: NO, pero nuestra mirada requiere algunos ajustes a las condiciones actuales</a:t>
            </a:r>
            <a:endParaRPr lang="es-MX" dirty="0"/>
          </a:p>
          <a:p>
            <a:endParaRPr lang="es-MX" dirty="0" smtClean="0"/>
          </a:p>
          <a:p>
            <a:r>
              <a:rPr lang="es-MX" dirty="0" smtClean="0"/>
              <a:t>La asociación entre orígenes socioeconómicos familiares y logro educativo sigue vigente, pero:</a:t>
            </a:r>
          </a:p>
          <a:p>
            <a:pPr marL="109728" indent="0">
              <a:buNone/>
            </a:pPr>
            <a:endParaRPr lang="es-MX" dirty="0" smtClean="0"/>
          </a:p>
          <a:p>
            <a:pPr lvl="1"/>
            <a:r>
              <a:rPr lang="es-MX" dirty="0" smtClean="0"/>
              <a:t>La desigualdad se ha desplazado a los niveles EMS y ES</a:t>
            </a:r>
          </a:p>
          <a:p>
            <a:pPr marL="393192" lvl="1" indent="0">
              <a:buNone/>
            </a:pPr>
            <a:endParaRPr lang="es-MX" dirty="0" smtClean="0"/>
          </a:p>
          <a:p>
            <a:pPr lvl="1"/>
            <a:r>
              <a:rPr lang="es-MX" dirty="0" smtClean="0"/>
              <a:t>Surgen nuevas desigualdades “horizontales”, no sólo en términos de la educación pública/privada, sino de la estratificación de opciones en las instituciones públicas</a:t>
            </a:r>
          </a:p>
          <a:p>
            <a:pPr marL="393192" lvl="1" indent="0">
              <a:buNone/>
            </a:pPr>
            <a:r>
              <a:rPr lang="es-MX" dirty="0" smtClean="0"/>
              <a:t> </a:t>
            </a:r>
            <a:endParaRPr lang="es-MX" dirty="0"/>
          </a:p>
        </p:txBody>
      </p:sp>
      <p:sp>
        <p:nvSpPr>
          <p:cNvPr id="3" name="2 Título"/>
          <p:cNvSpPr>
            <a:spLocks noGrp="1"/>
          </p:cNvSpPr>
          <p:nvPr>
            <p:ph type="title"/>
          </p:nvPr>
        </p:nvSpPr>
        <p:spPr/>
        <p:txBody>
          <a:bodyPr/>
          <a:lstStyle/>
          <a:p>
            <a:r>
              <a:rPr lang="es-MX" dirty="0" smtClean="0"/>
              <a:t>Algunas reflexiones finales</a:t>
            </a:r>
            <a:endParaRPr lang="es-MX" dirty="0"/>
          </a:p>
        </p:txBody>
      </p:sp>
    </p:spTree>
    <p:extLst>
      <p:ext uri="{BB962C8B-B14F-4D97-AF65-F5344CB8AC3E}">
        <p14:creationId xmlns:p14="http://schemas.microsoft.com/office/powerpoint/2010/main" val="74323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530619"/>
          </a:xfrm>
        </p:spPr>
        <p:txBody>
          <a:bodyPr>
            <a:normAutofit lnSpcReduction="10000"/>
          </a:bodyPr>
          <a:lstStyle/>
          <a:p>
            <a:r>
              <a:rPr lang="es-MX" dirty="0" smtClean="0"/>
              <a:t>La escolaridad, y particularmente la educación superior, mantiene su papel como “ecualizador” de las oportunidades de movilidad intergeneracional de clase. La asociación entre orígenes y destinos de clase se debilita sustantivamente entre quienes realizaron estudios superiores</a:t>
            </a:r>
          </a:p>
          <a:p>
            <a:pPr marL="109728" indent="0">
              <a:buNone/>
            </a:pPr>
            <a:endParaRPr lang="es-MX" dirty="0" smtClean="0"/>
          </a:p>
          <a:p>
            <a:pPr lvl="1"/>
            <a:r>
              <a:rPr lang="es-MX" dirty="0" smtClean="0"/>
              <a:t>Sin embargo, muy pocos de los miembros de la población adulta (25-64) han tenido acceso a la educación superior, por lo que quizás los resultados “ecualizadores” se deban a la alta selectividad social de quienes fueron a la universidad ¿se mantendrán los resultados en condiciones de mayor acceso a la educación superior?</a:t>
            </a:r>
          </a:p>
          <a:p>
            <a:endParaRPr lang="es-MX" dirty="0"/>
          </a:p>
        </p:txBody>
      </p:sp>
    </p:spTree>
    <p:extLst>
      <p:ext uri="{BB962C8B-B14F-4D97-AF65-F5344CB8AC3E}">
        <p14:creationId xmlns:p14="http://schemas.microsoft.com/office/powerpoint/2010/main" val="18101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530619"/>
          </a:xfrm>
        </p:spPr>
        <p:txBody>
          <a:bodyPr/>
          <a:lstStyle/>
          <a:p>
            <a:r>
              <a:rPr lang="es-MX" dirty="0" smtClean="0"/>
              <a:t>Entre los jóvenes (de la ZMVM) persiste la asociación entre estudios superiores y logro ocupacional.</a:t>
            </a:r>
          </a:p>
          <a:p>
            <a:pPr lvl="1"/>
            <a:endParaRPr lang="es-MX" dirty="0" smtClean="0"/>
          </a:p>
          <a:p>
            <a:pPr lvl="1"/>
            <a:r>
              <a:rPr lang="es-MX" dirty="0" smtClean="0"/>
              <a:t>Los estudios superiores “protegen” contra los riesgos de una trayectoria temprana en las posiciones más precarias</a:t>
            </a:r>
            <a:endParaRPr lang="es-MX" dirty="0"/>
          </a:p>
          <a:p>
            <a:pPr lvl="1"/>
            <a:endParaRPr lang="es-MX" dirty="0" smtClean="0"/>
          </a:p>
          <a:p>
            <a:pPr lvl="1"/>
            <a:r>
              <a:rPr lang="es-MX" dirty="0" smtClean="0"/>
              <a:t> No obstante, a diferencia del pasado, no protegen contra la descalificación laboral</a:t>
            </a:r>
          </a:p>
          <a:p>
            <a:pPr marL="393192" lvl="1" indent="0">
              <a:buNone/>
            </a:pPr>
            <a:endParaRPr lang="es-MX" dirty="0"/>
          </a:p>
          <a:p>
            <a:pPr lvl="1"/>
            <a:endParaRPr lang="es-MX" dirty="0"/>
          </a:p>
        </p:txBody>
      </p:sp>
    </p:spTree>
    <p:extLst>
      <p:ext uri="{BB962C8B-B14F-4D97-AF65-F5344CB8AC3E}">
        <p14:creationId xmlns:p14="http://schemas.microsoft.com/office/powerpoint/2010/main" val="186919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346050"/>
          </a:xfrm>
        </p:spPr>
        <p:txBody>
          <a:bodyPr>
            <a:normAutofit fontScale="90000"/>
          </a:bodyPr>
          <a:lstStyle/>
          <a:p>
            <a:r>
              <a:rPr lang="es-MX" dirty="0" smtClean="0"/>
              <a:t>Analogía del </a:t>
            </a:r>
            <a:r>
              <a:rPr lang="es-MX" dirty="0" err="1"/>
              <a:t>T</a:t>
            </a:r>
            <a:r>
              <a:rPr lang="es-MX" dirty="0" err="1" smtClean="0"/>
              <a:t>itanic</a:t>
            </a:r>
            <a:endParaRPr lang="es-MX" dirty="0"/>
          </a:p>
        </p:txBody>
      </p:sp>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l="12683" t="6531" r="17439" b="4580"/>
          <a:stretch/>
        </p:blipFill>
        <p:spPr>
          <a:xfrm>
            <a:off x="2357059" y="836712"/>
            <a:ext cx="4807229" cy="3439728"/>
          </a:xfrm>
          <a:prstGeom prst="rect">
            <a:avLst/>
          </a:prstGeom>
        </p:spPr>
      </p:pic>
      <p:sp>
        <p:nvSpPr>
          <p:cNvPr id="5" name="4 CuadroTexto"/>
          <p:cNvSpPr txBox="1"/>
          <p:nvPr/>
        </p:nvSpPr>
        <p:spPr>
          <a:xfrm>
            <a:off x="1162121" y="4437112"/>
            <a:ext cx="7488832" cy="2308324"/>
          </a:xfrm>
          <a:prstGeom prst="rect">
            <a:avLst/>
          </a:prstGeom>
          <a:solidFill>
            <a:schemeClr val="bg1"/>
          </a:solidFill>
        </p:spPr>
        <p:txBody>
          <a:bodyPr wrap="square" rtlCol="0">
            <a:spAutoFit/>
          </a:bodyPr>
          <a:lstStyle/>
          <a:p>
            <a:r>
              <a:rPr lang="es-MX" sz="1600" dirty="0" smtClean="0"/>
              <a:t>Al hundirse el barco, quienes están en las cubiertas superiores comienzan a sentir el agua en los pies, pero su condición estructural de ventaja frente a los que están en cubiertas inferiores se mantiene.</a:t>
            </a:r>
          </a:p>
          <a:p>
            <a:endParaRPr lang="es-MX" sz="1600" dirty="0"/>
          </a:p>
          <a:p>
            <a:r>
              <a:rPr lang="es-MX" sz="1600" dirty="0" smtClean="0"/>
              <a:t>Algo similar ocurre con la educación superior en México: con relación al pasado, quienes realizan estudios superiores han perdido ventajas en el mercado de trabajo, pero su condición estructural de ventaja frente a quienes no realizaron estudios superiores se mantiene. Por tanto, la desigualdad en el acceso a la ed. superior sigue siendo un eje clave de la estratificación social</a:t>
            </a:r>
            <a:endParaRPr lang="es-MX" sz="1600" dirty="0"/>
          </a:p>
        </p:txBody>
      </p:sp>
    </p:spTree>
    <p:extLst>
      <p:ext uri="{BB962C8B-B14F-4D97-AF65-F5344CB8AC3E}">
        <p14:creationId xmlns:p14="http://schemas.microsoft.com/office/powerpoint/2010/main" val="387151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16632"/>
            <a:ext cx="8712968" cy="1080120"/>
          </a:xfrm>
        </p:spPr>
        <p:txBody>
          <a:bodyPr>
            <a:normAutofit lnSpcReduction="10000"/>
          </a:bodyPr>
          <a:lstStyle/>
          <a:p>
            <a:r>
              <a:rPr lang="es-MX" sz="1800" dirty="0" smtClean="0"/>
              <a:t>Una nota final: el potencial de la formación de recursos humanos en educación superior está ahí, pero para explotarlo (y ampliar las oportunidades para los egresados universitarios) es necesario generar condiciones estructurales en el mercado de trabajo</a:t>
            </a:r>
            <a:endParaRPr lang="es-MX" sz="1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96752"/>
            <a:ext cx="6841207" cy="557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sz="1800" dirty="0" smtClean="0"/>
              <a:t>Solís, Patricio (2013). </a:t>
            </a:r>
            <a:r>
              <a:rPr lang="es-MX" sz="1800" u="sng" dirty="0" smtClean="0"/>
              <a:t>Desigualdad vertical y horizontal en las transiciones educativas en México</a:t>
            </a:r>
            <a:r>
              <a:rPr lang="es-MX" sz="1800" dirty="0" smtClean="0"/>
              <a:t>. Estudios Sociológicos XXXI (número extraordinario)</a:t>
            </a:r>
          </a:p>
          <a:p>
            <a:endParaRPr lang="es-MX" sz="1800" dirty="0" smtClean="0"/>
          </a:p>
          <a:p>
            <a:r>
              <a:rPr lang="es-MX" sz="1800" dirty="0" smtClean="0"/>
              <a:t>Solís, Patricio y </a:t>
            </a:r>
            <a:r>
              <a:rPr lang="es-MX" sz="1800" dirty="0"/>
              <a:t>Emilio Blanco (en prensa) </a:t>
            </a:r>
            <a:r>
              <a:rPr lang="es-MX" sz="1800" dirty="0" smtClean="0"/>
              <a:t>¿Relación </a:t>
            </a:r>
            <a:r>
              <a:rPr lang="es-MX" sz="1800" dirty="0"/>
              <a:t>duradera o divorcio? </a:t>
            </a:r>
            <a:r>
              <a:rPr lang="es-MX" sz="1800" u="sng" dirty="0"/>
              <a:t>El vínculo entre la escolaridad y </a:t>
            </a:r>
            <a:r>
              <a:rPr lang="es-MX" sz="1800" u="sng" dirty="0" smtClean="0"/>
              <a:t>el logro </a:t>
            </a:r>
            <a:r>
              <a:rPr lang="es-MX" sz="1800" u="sng" dirty="0"/>
              <a:t>ocupacional temprano en un contexto de deterioro </a:t>
            </a:r>
            <a:r>
              <a:rPr lang="es-MX" sz="1800" u="sng" dirty="0" smtClean="0"/>
              <a:t>laboral</a:t>
            </a:r>
            <a:r>
              <a:rPr lang="es-MX" sz="1800" dirty="0" smtClean="0"/>
              <a:t>. En: Blanco, Solís y Robles, </a:t>
            </a:r>
            <a:r>
              <a:rPr lang="es-MX" sz="1800" dirty="0" err="1" smtClean="0"/>
              <a:t>coord</a:t>
            </a:r>
            <a:r>
              <a:rPr lang="es-MX" sz="1800" dirty="0"/>
              <a:t>: “Caminos desiguales: Trayectorias Educativas </a:t>
            </a:r>
            <a:r>
              <a:rPr lang="es-MX" sz="1800" dirty="0" smtClean="0"/>
              <a:t>y Laborales </a:t>
            </a:r>
            <a:r>
              <a:rPr lang="es-MX" sz="1800" dirty="0"/>
              <a:t>de los Jóvenes en la Ciudad de </a:t>
            </a:r>
            <a:r>
              <a:rPr lang="es-MX" sz="1800" dirty="0" smtClean="0"/>
              <a:t>México. México: INEE – El Colegio de México</a:t>
            </a:r>
          </a:p>
          <a:p>
            <a:endParaRPr lang="es-MX" sz="1800" dirty="0" smtClean="0"/>
          </a:p>
          <a:p>
            <a:r>
              <a:rPr lang="es-MX" sz="1800" dirty="0" smtClean="0"/>
              <a:t>Solís, Patricio (en dictamen) </a:t>
            </a:r>
            <a:r>
              <a:rPr lang="es-MX" sz="1800" u="sng" dirty="0" smtClean="0"/>
              <a:t>Estratificación y movilidad de clase en el México contemporáneo</a:t>
            </a:r>
            <a:r>
              <a:rPr lang="es-MX" sz="1800" dirty="0" smtClean="0"/>
              <a:t>. En: Solís y </a:t>
            </a:r>
            <a:r>
              <a:rPr lang="es-MX" sz="1800" dirty="0" err="1" smtClean="0"/>
              <a:t>Boado</a:t>
            </a:r>
            <a:r>
              <a:rPr lang="es-MX" sz="1800" dirty="0" smtClean="0"/>
              <a:t> (coord.) Y sin embargo se mueve: estratificación y movilidad intergeneracional de clase en América Latina. México: El Colegio de México - CEEY</a:t>
            </a:r>
            <a:endParaRPr lang="es-MX" sz="1800" dirty="0"/>
          </a:p>
          <a:p>
            <a:endParaRPr lang="es-MX" sz="1800" dirty="0"/>
          </a:p>
        </p:txBody>
      </p:sp>
      <p:sp>
        <p:nvSpPr>
          <p:cNvPr id="3" name="2 Título"/>
          <p:cNvSpPr>
            <a:spLocks noGrp="1"/>
          </p:cNvSpPr>
          <p:nvPr>
            <p:ph type="title"/>
          </p:nvPr>
        </p:nvSpPr>
        <p:spPr/>
        <p:txBody>
          <a:bodyPr/>
          <a:lstStyle/>
          <a:p>
            <a:r>
              <a:rPr lang="es-MX" dirty="0" smtClean="0"/>
              <a:t>Referencias</a:t>
            </a:r>
            <a:endParaRPr lang="es-MX" dirty="0"/>
          </a:p>
        </p:txBody>
      </p:sp>
    </p:spTree>
    <p:extLst>
      <p:ext uri="{BB962C8B-B14F-4D97-AF65-F5344CB8AC3E}">
        <p14:creationId xmlns:p14="http://schemas.microsoft.com/office/powerpoint/2010/main" val="155392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72"/>
            <a:ext cx="8229600" cy="1143000"/>
          </a:xfrm>
        </p:spPr>
        <p:txBody>
          <a:bodyPr>
            <a:noAutofit/>
          </a:bodyPr>
          <a:lstStyle/>
          <a:p>
            <a:r>
              <a:rPr lang="es-MX" sz="2800" dirty="0" smtClean="0"/>
              <a:t>El modelo clásico de la estratificación social bajo cuestionamiento</a:t>
            </a:r>
            <a:endParaRPr lang="es-MX"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0" y="1196752"/>
            <a:ext cx="9112050" cy="448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164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¡Muchas gracias!</a:t>
            </a:r>
            <a:endParaRPr lang="es-MX" dirty="0"/>
          </a:p>
        </p:txBody>
      </p:sp>
    </p:spTree>
    <p:extLst>
      <p:ext uri="{BB962C8B-B14F-4D97-AF65-F5344CB8AC3E}">
        <p14:creationId xmlns:p14="http://schemas.microsoft.com/office/powerpoint/2010/main" val="198983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MX" dirty="0" smtClean="0"/>
              <a:t>¿Quiénes llegan a la educación superior? Desigualdad social y progresión escolar en México </a:t>
            </a:r>
          </a:p>
          <a:p>
            <a:endParaRPr lang="es-MX" dirty="0"/>
          </a:p>
          <a:p>
            <a:pPr lvl="1"/>
            <a:r>
              <a:rPr lang="es-MX" dirty="0" smtClean="0"/>
              <a:t>¿Se ha “democratizado” el acceso a la educación? </a:t>
            </a:r>
          </a:p>
          <a:p>
            <a:pPr lvl="1"/>
            <a:endParaRPr lang="es-MX" dirty="0"/>
          </a:p>
          <a:p>
            <a:pPr lvl="1"/>
            <a:r>
              <a:rPr lang="es-MX" dirty="0" smtClean="0"/>
              <a:t>¿En qué nivel educativo se sitúan las mayores desigualdades?</a:t>
            </a:r>
          </a:p>
          <a:p>
            <a:pPr lvl="1"/>
            <a:endParaRPr lang="es-MX" dirty="0"/>
          </a:p>
          <a:p>
            <a:pPr lvl="1"/>
            <a:r>
              <a:rPr lang="es-MX" dirty="0" smtClean="0"/>
              <a:t>Análisis estadístico de probabilidades de lograr transiciones educativas: ingreso a primaria, primaria-secundaria, secundaria-</a:t>
            </a:r>
            <a:r>
              <a:rPr lang="es-MX" dirty="0" err="1" smtClean="0"/>
              <a:t>ems</a:t>
            </a:r>
            <a:r>
              <a:rPr lang="es-MX" dirty="0" smtClean="0"/>
              <a:t>, </a:t>
            </a:r>
            <a:r>
              <a:rPr lang="es-MX" dirty="0" err="1" smtClean="0"/>
              <a:t>ems</a:t>
            </a:r>
            <a:r>
              <a:rPr lang="es-MX" dirty="0" smtClean="0"/>
              <a:t>-educación superior</a:t>
            </a:r>
            <a:endParaRPr lang="es-MX" dirty="0"/>
          </a:p>
        </p:txBody>
      </p:sp>
      <p:sp>
        <p:nvSpPr>
          <p:cNvPr id="3" name="2 Título"/>
          <p:cNvSpPr>
            <a:spLocks noGrp="1"/>
          </p:cNvSpPr>
          <p:nvPr>
            <p:ph type="title"/>
          </p:nvPr>
        </p:nvSpPr>
        <p:spPr>
          <a:xfrm>
            <a:off x="457200" y="274638"/>
            <a:ext cx="8229600" cy="562074"/>
          </a:xfrm>
        </p:spPr>
        <p:txBody>
          <a:bodyPr>
            <a:noAutofit/>
          </a:bodyPr>
          <a:lstStyle/>
          <a:p>
            <a:r>
              <a:rPr lang="es-MX" sz="2800" dirty="0" smtClean="0"/>
              <a:t>La primera llave: origen social -escolaridad</a:t>
            </a:r>
            <a:endParaRPr lang="es-MX" sz="2800" dirty="0"/>
          </a:p>
        </p:txBody>
      </p:sp>
    </p:spTree>
    <p:extLst>
      <p:ext uri="{BB962C8B-B14F-4D97-AF65-F5344CB8AC3E}">
        <p14:creationId xmlns:p14="http://schemas.microsoft.com/office/powerpoint/2010/main" val="1793568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2" y="0"/>
            <a:ext cx="8872735" cy="6858000"/>
          </a:xfrm>
          <a:prstGeom prst="rect">
            <a:avLst/>
          </a:prstGeom>
        </p:spPr>
      </p:pic>
    </p:spTree>
    <p:extLst>
      <p:ext uri="{BB962C8B-B14F-4D97-AF65-F5344CB8AC3E}">
        <p14:creationId xmlns:p14="http://schemas.microsoft.com/office/powerpoint/2010/main" val="165299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560"/>
            <a:ext cx="9144000" cy="6650879"/>
          </a:xfrm>
          <a:prstGeom prst="rect">
            <a:avLst/>
          </a:prstGeom>
        </p:spPr>
      </p:pic>
    </p:spTree>
    <p:extLst>
      <p:ext uri="{BB962C8B-B14F-4D97-AF65-F5344CB8AC3E}">
        <p14:creationId xmlns:p14="http://schemas.microsoft.com/office/powerpoint/2010/main" val="79349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sz="2000" dirty="0" smtClean="0"/>
              <a:t>La desigualdad de oportunidades educativas, más que reducirse, se mantiene en niveles altos, a pesar de la ampliación de la cobertura de la educación básica</a:t>
            </a:r>
          </a:p>
          <a:p>
            <a:pPr marL="109728" indent="0">
              <a:buNone/>
            </a:pPr>
            <a:endParaRPr lang="es-MX" sz="2000" dirty="0" smtClean="0"/>
          </a:p>
          <a:p>
            <a:r>
              <a:rPr lang="es-MX" sz="2000" dirty="0" smtClean="0"/>
              <a:t>El cambio principal está en el </a:t>
            </a:r>
            <a:r>
              <a:rPr lang="es-MX" sz="2000" i="1" dirty="0" smtClean="0"/>
              <a:t>locus</a:t>
            </a:r>
            <a:r>
              <a:rPr lang="es-MX" sz="2000" dirty="0" smtClean="0"/>
              <a:t> de la desigualdad social. Las desigualdades se desplazan paulatinamente hacia las transiciones a la EMS y la ES. El cuello de botella actual implica que la tensión social se desplaza hacia el ingreso a la ES. </a:t>
            </a:r>
          </a:p>
          <a:p>
            <a:endParaRPr lang="es-MX" sz="2000" dirty="0"/>
          </a:p>
          <a:p>
            <a:r>
              <a:rPr lang="es-MX" sz="2000" dirty="0" smtClean="0"/>
              <a:t>Los efectos de la desigualdad de oportunidades se expresan no sólo en las probabilidades de progresión escolar, sino también en el tipo de institución al que se tiene acceso (desigualdad horizontal)</a:t>
            </a:r>
            <a:endParaRPr lang="es-MX" sz="2000" dirty="0"/>
          </a:p>
        </p:txBody>
      </p:sp>
      <p:sp>
        <p:nvSpPr>
          <p:cNvPr id="3" name="2 Título"/>
          <p:cNvSpPr>
            <a:spLocks noGrp="1"/>
          </p:cNvSpPr>
          <p:nvPr>
            <p:ph type="title"/>
          </p:nvPr>
        </p:nvSpPr>
        <p:spPr/>
        <p:txBody>
          <a:bodyPr>
            <a:normAutofit fontScale="90000"/>
          </a:bodyPr>
          <a:lstStyle/>
          <a:p>
            <a:r>
              <a:rPr lang="es-MX" dirty="0" smtClean="0"/>
              <a:t>Algunas conclusiones parciales…</a:t>
            </a:r>
            <a:endParaRPr lang="es-MX" dirty="0"/>
          </a:p>
        </p:txBody>
      </p:sp>
    </p:spTree>
    <p:extLst>
      <p:ext uri="{BB962C8B-B14F-4D97-AF65-F5344CB8AC3E}">
        <p14:creationId xmlns:p14="http://schemas.microsoft.com/office/powerpoint/2010/main" val="219224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855365"/>
            <a:ext cx="8229600" cy="4525963"/>
          </a:xfrm>
        </p:spPr>
        <p:txBody>
          <a:bodyPr>
            <a:normAutofit fontScale="70000" lnSpcReduction="20000"/>
          </a:bodyPr>
          <a:lstStyle/>
          <a:p>
            <a:r>
              <a:rPr lang="es-MX" dirty="0" smtClean="0"/>
              <a:t>El análisis de la movilidad intergeneracional de clase nos permite responder desde otra perspectiva a la pregunta de cuál es el papel de la escolaridad en la reproducción intergeneracional de la desigualdad</a:t>
            </a:r>
          </a:p>
          <a:p>
            <a:endParaRPr lang="es-MX" dirty="0" smtClean="0"/>
          </a:p>
          <a:p>
            <a:r>
              <a:rPr lang="es-MX" dirty="0" smtClean="0"/>
              <a:t>Si, como señala el modelo clásico, la escolaridad es EL mecanismo de transmisión de las desigualdades entre orígenes y destinos, entonces cabría esperar que quienes logran romper los obstáculos de su origen social y tener movilidad educativa ascendente, también logren superar las barreras de su origen en términos de su logro ocupacional. </a:t>
            </a:r>
            <a:endParaRPr lang="es-MX" dirty="0"/>
          </a:p>
          <a:p>
            <a:endParaRPr lang="es-MX" dirty="0" smtClean="0"/>
          </a:p>
          <a:p>
            <a:r>
              <a:rPr lang="es-MX" dirty="0" smtClean="0"/>
              <a:t>En otros términos, a mayor escolaridad debería ser menor la asociación entre orígenes y destinos de clase. </a:t>
            </a:r>
          </a:p>
          <a:p>
            <a:endParaRPr lang="es-MX" dirty="0"/>
          </a:p>
          <a:p>
            <a:r>
              <a:rPr lang="es-MX" dirty="0" smtClean="0"/>
              <a:t>Si fuese así, seguiría teniendo sentido promover la escolaridad como vía de movilidad social</a:t>
            </a:r>
            <a:endParaRPr lang="es-MX" dirty="0" smtClean="0"/>
          </a:p>
          <a:p>
            <a:pPr lvl="1"/>
            <a:endParaRPr lang="es-MX" dirty="0"/>
          </a:p>
          <a:p>
            <a:pPr lvl="1"/>
            <a:endParaRPr lang="es-MX" dirty="0"/>
          </a:p>
        </p:txBody>
      </p:sp>
      <p:sp>
        <p:nvSpPr>
          <p:cNvPr id="3" name="2 Título"/>
          <p:cNvSpPr>
            <a:spLocks noGrp="1"/>
          </p:cNvSpPr>
          <p:nvPr>
            <p:ph type="title"/>
          </p:nvPr>
        </p:nvSpPr>
        <p:spPr>
          <a:xfrm>
            <a:off x="457200" y="648675"/>
            <a:ext cx="8229600" cy="1143000"/>
          </a:xfrm>
        </p:spPr>
        <p:txBody>
          <a:bodyPr>
            <a:noAutofit/>
          </a:bodyPr>
          <a:lstStyle/>
          <a:p>
            <a:r>
              <a:rPr lang="es-MX" sz="2800" dirty="0" smtClean="0"/>
              <a:t>Intermedio. </a:t>
            </a:r>
            <a:r>
              <a:rPr lang="es-MX" sz="2800" dirty="0" smtClean="0"/>
              <a:t>Movilidad intergeneracional de clase: ¿puede ser la escolaridad el gran ecualizador?</a:t>
            </a:r>
            <a:r>
              <a:rPr lang="es-MX" sz="2800" dirty="0"/>
              <a:t/>
            </a:r>
            <a:br>
              <a:rPr lang="es-MX" sz="2800" dirty="0"/>
            </a:br>
            <a:endParaRPr lang="es-MX" sz="2800" dirty="0"/>
          </a:p>
        </p:txBody>
      </p:sp>
    </p:spTree>
    <p:extLst>
      <p:ext uri="{BB962C8B-B14F-4D97-AF65-F5344CB8AC3E}">
        <p14:creationId xmlns:p14="http://schemas.microsoft.com/office/powerpoint/2010/main" val="370801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5328592"/>
          </a:xfrm>
        </p:spPr>
        <p:txBody>
          <a:bodyPr>
            <a:normAutofit/>
          </a:bodyPr>
          <a:lstStyle/>
          <a:p>
            <a:r>
              <a:rPr lang="es-MX" sz="1800" dirty="0" smtClean="0"/>
              <a:t>Movilidad intergeneracional se analiza con tablas de movilidad, que comparan orígenes (usualmente clase del padre) con destinos (clase del hijo o hija)</a:t>
            </a:r>
          </a:p>
          <a:p>
            <a:endParaRPr lang="es-MX" sz="1800" dirty="0" smtClean="0"/>
          </a:p>
          <a:p>
            <a:r>
              <a:rPr lang="es-MX" sz="1800" dirty="0" smtClean="0"/>
              <a:t>Se adopta una definición sociológica de clase social, basada en la posición en el mercado de trabajo</a:t>
            </a:r>
          </a:p>
          <a:p>
            <a:endParaRPr lang="es-MX" sz="1800" dirty="0" smtClean="0"/>
          </a:p>
          <a:p>
            <a:r>
              <a:rPr lang="es-MX" sz="1800" dirty="0" smtClean="0"/>
              <a:t>Esquema de clases:</a:t>
            </a:r>
          </a:p>
          <a:p>
            <a:pPr lvl="1"/>
            <a:r>
              <a:rPr lang="es-MX" sz="1600" dirty="0" smtClean="0"/>
              <a:t>Clase de servicios: Patrones 10+, profesionales, directivos medios y altos, técnicos de alto nivel.</a:t>
            </a:r>
          </a:p>
          <a:p>
            <a:pPr lvl="1"/>
            <a:r>
              <a:rPr lang="es-MX" sz="1600" dirty="0" smtClean="0"/>
              <a:t>Clases intermedias: Trabajadores calificados por cuenta propia, comerciantes, asalariados manuales calificados, micro empresarios</a:t>
            </a:r>
          </a:p>
          <a:p>
            <a:pPr lvl="1"/>
            <a:r>
              <a:rPr lang="es-MX" sz="1600" dirty="0" smtClean="0"/>
              <a:t>Trabajadores no calificados: Trabajadores no calificados por cuenta propia, asalariados de baja calificación en industria o servicios</a:t>
            </a:r>
          </a:p>
          <a:p>
            <a:pPr lvl="1"/>
            <a:r>
              <a:rPr lang="es-MX" sz="1600" dirty="0" smtClean="0"/>
              <a:t>Clases agrícolas: pequeños propietarios y jornaleros agrícolas</a:t>
            </a:r>
          </a:p>
          <a:p>
            <a:pPr lvl="1"/>
            <a:endParaRPr lang="es-MX" sz="1600" dirty="0"/>
          </a:p>
          <a:p>
            <a:r>
              <a:rPr lang="es-MX" sz="1800" dirty="0" smtClean="0"/>
              <a:t>Datos: Encuesta ESRU sobre movilidad social, CEEY, 2011 </a:t>
            </a:r>
          </a:p>
          <a:p>
            <a:pPr lvl="1"/>
            <a:endParaRPr lang="es-MX" sz="1600" dirty="0"/>
          </a:p>
        </p:txBody>
      </p:sp>
      <p:sp>
        <p:nvSpPr>
          <p:cNvPr id="3" name="2 Título"/>
          <p:cNvSpPr>
            <a:spLocks noGrp="1"/>
          </p:cNvSpPr>
          <p:nvPr>
            <p:ph type="title"/>
          </p:nvPr>
        </p:nvSpPr>
        <p:spPr>
          <a:xfrm>
            <a:off x="457200" y="274638"/>
            <a:ext cx="8229600" cy="490066"/>
          </a:xfrm>
        </p:spPr>
        <p:txBody>
          <a:bodyPr>
            <a:normAutofit fontScale="90000"/>
          </a:bodyPr>
          <a:lstStyle/>
          <a:p>
            <a:r>
              <a:rPr lang="es-MX" sz="2800" dirty="0" smtClean="0"/>
              <a:t>Detalles metodológicos…</a:t>
            </a:r>
            <a:endParaRPr lang="es-MX" sz="2800" dirty="0"/>
          </a:p>
        </p:txBody>
      </p:sp>
    </p:spTree>
    <p:extLst>
      <p:ext uri="{BB962C8B-B14F-4D97-AF65-F5344CB8AC3E}">
        <p14:creationId xmlns:p14="http://schemas.microsoft.com/office/powerpoint/2010/main" val="1076495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971</TotalTime>
  <Words>2531</Words>
  <Application>Microsoft Office PowerPoint</Application>
  <PresentationFormat>Presentación en pantalla (4:3)</PresentationFormat>
  <Paragraphs>210</Paragraphs>
  <Slides>30</Slides>
  <Notes>30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Concurrencia</vt:lpstr>
      <vt:lpstr>Mercado de trabajo y movilidad ocupacional  de los profesionistas</vt:lpstr>
      <vt:lpstr>Estructura de la presentación</vt:lpstr>
      <vt:lpstr>El modelo clásico de la estratificación social bajo cuestionamiento</vt:lpstr>
      <vt:lpstr>La primera llave: origen social -escolaridad</vt:lpstr>
      <vt:lpstr>Presentación de PowerPoint</vt:lpstr>
      <vt:lpstr>Presentación de PowerPoint</vt:lpstr>
      <vt:lpstr>Algunas conclusiones parciales…</vt:lpstr>
      <vt:lpstr>Intermedio. Movilidad intergeneracional de clase: ¿puede ser la escolaridad el gran ecualizador? </vt:lpstr>
      <vt:lpstr>Detalles metodológicos…</vt:lpstr>
      <vt:lpstr>Presentación de PowerPoint</vt:lpstr>
      <vt:lpstr>Presentación de PowerPoint</vt:lpstr>
      <vt:lpstr>Presentación de PowerPoint</vt:lpstr>
      <vt:lpstr>Presentación de PowerPoint</vt:lpstr>
      <vt:lpstr>Otras conclusiones parciales…</vt:lpstr>
      <vt:lpstr>La segunda llave: escolaridad-destino ocupacional</vt:lpstr>
      <vt:lpstr>¿Cómo analizar la relación entre escolaridad y trayectorias ocupacionales de los jóvenes?</vt:lpstr>
      <vt:lpstr>Esquema analítico</vt:lpstr>
      <vt:lpstr>Jerarquía de las ocupaciones</vt:lpstr>
      <vt:lpstr>Modelos estadísticos</vt:lpstr>
      <vt:lpstr>Presentación de PowerPoint</vt:lpstr>
      <vt:lpstr>Presentación de PowerPoint</vt:lpstr>
      <vt:lpstr>Presentación de PowerPoint</vt:lpstr>
      <vt:lpstr>Más conclusiones parciales…</vt:lpstr>
      <vt:lpstr>Algunas reflexiones finales</vt:lpstr>
      <vt:lpstr>Presentación de PowerPoint</vt:lpstr>
      <vt:lpstr>Presentación de PowerPoint</vt:lpstr>
      <vt:lpstr>Analogía del Titanic</vt:lpstr>
      <vt:lpstr>Presentación de PowerPoint</vt:lpstr>
      <vt:lpstr>Referencias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 de trabajo y movilidad ocupacional  de los profesionistas</dc:title>
  <dc:creator>patricio</dc:creator>
  <cp:lastModifiedBy>patricio</cp:lastModifiedBy>
  <cp:revision>44</cp:revision>
  <cp:lastPrinted>2014-09-19T21:16:20Z</cp:lastPrinted>
  <dcterms:created xsi:type="dcterms:W3CDTF">2014-09-18T14:24:05Z</dcterms:created>
  <dcterms:modified xsi:type="dcterms:W3CDTF">2014-09-19T21:21:52Z</dcterms:modified>
</cp:coreProperties>
</file>