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ardo%20Solis%20R\Documents\Proyecto%20ANUIES\Las%20siete%20entidades%20con%20mejor%20cobertura%20y%20las%20siete%20peo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NUIES\mercado%20laboral%202011\capitulo%201\cuadros%20capitulo%201enero%202012%20c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ublic\Documents\ANUIES\mercado%20laboral%202011\capitulo%203\cuadros%20capitulo%203%20revisado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ublic\Documents\ANUIES\mercado%20laboral%202011\capitulo%203\cuadros%20capitulo%203%20revisado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NUIES\mercado%20laboral%202011\capitulo%209\cuadros%20para%20cap&#237;tulo%20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NUIES\mercado%20laboral%202011\capitulo%209\cuadros%20para%20cap&#237;tulo%2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sz="1500" dirty="0"/>
              <a:t>% de población entre 19-23 años atendida  por el sistema de educación superior </a:t>
            </a:r>
          </a:p>
        </c:rich>
      </c:tx>
      <c:layout>
        <c:manualLayout>
          <c:xMode val="edge"/>
          <c:yMode val="edge"/>
          <c:x val="0.14128118331003017"/>
          <c:y val="8.4745762711864406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Cobertura</c:v>
          </c:tx>
          <c:invertIfNegative val="0"/>
          <c:cat>
            <c:strRef>
              <c:f>Hoja1!$C$42:$C$73</c:f>
              <c:strCache>
                <c:ptCount val="32"/>
                <c:pt idx="0">
                  <c:v>Aguascalientes</c:v>
                </c:pt>
                <c:pt idx="1">
                  <c:v>Baja California</c:v>
                </c:pt>
                <c:pt idx="2">
                  <c:v>Baja California Sur</c:v>
                </c:pt>
                <c:pt idx="3">
                  <c:v>Campeche</c:v>
                </c:pt>
                <c:pt idx="4">
                  <c:v>Chiapas</c:v>
                </c:pt>
                <c:pt idx="5">
                  <c:v>Chihuahua</c:v>
                </c:pt>
                <c:pt idx="6">
                  <c:v>Coahuila </c:v>
                </c:pt>
                <c:pt idx="7">
                  <c:v>Colima</c:v>
                </c:pt>
                <c:pt idx="8">
                  <c:v>Distrito Federal</c:v>
                </c:pt>
                <c:pt idx="9">
                  <c:v>Durango</c:v>
                </c:pt>
                <c:pt idx="10">
                  <c:v>Guanajuato</c:v>
                </c:pt>
                <c:pt idx="11">
                  <c:v>Guerrero</c:v>
                </c:pt>
                <c:pt idx="12">
                  <c:v>Hidalgo</c:v>
                </c:pt>
                <c:pt idx="13">
                  <c:v>Jalisco</c:v>
                </c:pt>
                <c:pt idx="14">
                  <c:v>Estado de México</c:v>
                </c:pt>
                <c:pt idx="15">
                  <c:v>Michoacán </c:v>
                </c:pt>
                <c:pt idx="16">
                  <c:v>Morelos</c:v>
                </c:pt>
                <c:pt idx="17">
                  <c:v>Nayarit</c:v>
                </c:pt>
                <c:pt idx="18">
                  <c:v>Nuevo León</c:v>
                </c:pt>
                <c:pt idx="19">
                  <c:v>Oaxaca</c:v>
                </c:pt>
                <c:pt idx="20">
                  <c:v>Puebla</c:v>
                </c:pt>
                <c:pt idx="21">
                  <c:v>Querétaro </c:v>
                </c:pt>
                <c:pt idx="22">
                  <c:v>Quintana Roo</c:v>
                </c:pt>
                <c:pt idx="23">
                  <c:v>San Luis Potosí</c:v>
                </c:pt>
                <c:pt idx="24">
                  <c:v>Sinaloa</c:v>
                </c:pt>
                <c:pt idx="25">
                  <c:v>Sonora</c:v>
                </c:pt>
                <c:pt idx="26">
                  <c:v>Tabasco</c:v>
                </c:pt>
                <c:pt idx="27">
                  <c:v>Tamaulipas</c:v>
                </c:pt>
                <c:pt idx="28">
                  <c:v>Tlaxcala</c:v>
                </c:pt>
                <c:pt idx="29">
                  <c:v>Veracruz </c:v>
                </c:pt>
                <c:pt idx="30">
                  <c:v>Yucatán</c:v>
                </c:pt>
                <c:pt idx="31">
                  <c:v>Zacatecas</c:v>
                </c:pt>
              </c:strCache>
            </c:strRef>
          </c:cat>
          <c:val>
            <c:numRef>
              <c:f>Hoja1!$F$42:$F$73</c:f>
              <c:numCache>
                <c:formatCode>General</c:formatCode>
                <c:ptCount val="32"/>
                <c:pt idx="0">
                  <c:v>31.2</c:v>
                </c:pt>
                <c:pt idx="1">
                  <c:v>26.3</c:v>
                </c:pt>
                <c:pt idx="2">
                  <c:v>26.4</c:v>
                </c:pt>
                <c:pt idx="3">
                  <c:v>29.4</c:v>
                </c:pt>
                <c:pt idx="4">
                  <c:v>14.9</c:v>
                </c:pt>
                <c:pt idx="5">
                  <c:v>30.7</c:v>
                </c:pt>
                <c:pt idx="6">
                  <c:v>32</c:v>
                </c:pt>
                <c:pt idx="7">
                  <c:v>29.2</c:v>
                </c:pt>
                <c:pt idx="8">
                  <c:v>52.3</c:v>
                </c:pt>
                <c:pt idx="9">
                  <c:v>24.1</c:v>
                </c:pt>
                <c:pt idx="10">
                  <c:v>17</c:v>
                </c:pt>
                <c:pt idx="11">
                  <c:v>16.899999999999999</c:v>
                </c:pt>
                <c:pt idx="12">
                  <c:v>26.6</c:v>
                </c:pt>
                <c:pt idx="13">
                  <c:v>25.7</c:v>
                </c:pt>
                <c:pt idx="14">
                  <c:v>20.5</c:v>
                </c:pt>
                <c:pt idx="15">
                  <c:v>20.100000000000001</c:v>
                </c:pt>
                <c:pt idx="16">
                  <c:v>24.1</c:v>
                </c:pt>
                <c:pt idx="17">
                  <c:v>29.1</c:v>
                </c:pt>
                <c:pt idx="18">
                  <c:v>35</c:v>
                </c:pt>
                <c:pt idx="19">
                  <c:v>18.2</c:v>
                </c:pt>
                <c:pt idx="20">
                  <c:v>31.1</c:v>
                </c:pt>
                <c:pt idx="21">
                  <c:v>25.4</c:v>
                </c:pt>
                <c:pt idx="22">
                  <c:v>16</c:v>
                </c:pt>
                <c:pt idx="23">
                  <c:v>24.9</c:v>
                </c:pt>
                <c:pt idx="24">
                  <c:v>33</c:v>
                </c:pt>
                <c:pt idx="25">
                  <c:v>34.799999999999997</c:v>
                </c:pt>
                <c:pt idx="26">
                  <c:v>29.8</c:v>
                </c:pt>
                <c:pt idx="27">
                  <c:v>33.5</c:v>
                </c:pt>
                <c:pt idx="28">
                  <c:v>23</c:v>
                </c:pt>
                <c:pt idx="29">
                  <c:v>22.3</c:v>
                </c:pt>
                <c:pt idx="30">
                  <c:v>28.5</c:v>
                </c:pt>
                <c:pt idx="31">
                  <c:v>25.6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1593216"/>
        <c:axId val="37439744"/>
      </c:barChart>
      <c:catAx>
        <c:axId val="515932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37439744"/>
        <c:crosses val="autoZero"/>
        <c:auto val="1"/>
        <c:lblAlgn val="ctr"/>
        <c:lblOffset val="100"/>
        <c:noMultiLvlLbl val="0"/>
      </c:catAx>
      <c:valAx>
        <c:axId val="374397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51593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'% mat priv 70-10'!$C$16:$C$17</c:f>
              <c:strCache>
                <c:ptCount val="1"/>
                <c:pt idx="0">
                  <c:v>IES privadas</c:v>
                </c:pt>
              </c:strCache>
            </c:strRef>
          </c:tx>
          <c:spPr>
            <a:ln w="762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'% mat priv 70-10'!$B$18:$B$22</c:f>
              <c:strCache>
                <c:ptCount val="5"/>
                <c:pt idx="0">
                  <c:v>70-71</c:v>
                </c:pt>
                <c:pt idx="1">
                  <c:v>80-81</c:v>
                </c:pt>
                <c:pt idx="2">
                  <c:v>90-91</c:v>
                </c:pt>
                <c:pt idx="3">
                  <c:v>00-01</c:v>
                </c:pt>
                <c:pt idx="4">
                  <c:v>09-10</c:v>
                </c:pt>
              </c:strCache>
            </c:strRef>
          </c:cat>
          <c:val>
            <c:numRef>
              <c:f>'% mat priv 70-10'!$C$18:$C$22</c:f>
              <c:numCache>
                <c:formatCode>0.0</c:formatCode>
                <c:ptCount val="5"/>
                <c:pt idx="0">
                  <c:v>13.957054649341078</c:v>
                </c:pt>
                <c:pt idx="1">
                  <c:v>16.016858501221961</c:v>
                </c:pt>
                <c:pt idx="2">
                  <c:v>19.053343098830936</c:v>
                </c:pt>
                <c:pt idx="3">
                  <c:v>32.019999999999996</c:v>
                </c:pt>
                <c:pt idx="4">
                  <c:v>32.375952519512232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'% mat priv 70-10'!$D$16:$D$17</c:f>
              <c:strCache>
                <c:ptCount val="1"/>
                <c:pt idx="0">
                  <c:v>IES públicas</c:v>
                </c:pt>
              </c:strCache>
            </c:strRef>
          </c:tx>
          <c:spPr>
            <a:ln w="762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'% mat priv 70-10'!$B$18:$B$22</c:f>
              <c:strCache>
                <c:ptCount val="5"/>
                <c:pt idx="0">
                  <c:v>70-71</c:v>
                </c:pt>
                <c:pt idx="1">
                  <c:v>80-81</c:v>
                </c:pt>
                <c:pt idx="2">
                  <c:v>90-91</c:v>
                </c:pt>
                <c:pt idx="3">
                  <c:v>00-01</c:v>
                </c:pt>
                <c:pt idx="4">
                  <c:v>09-10</c:v>
                </c:pt>
              </c:strCache>
            </c:strRef>
          </c:cat>
          <c:val>
            <c:numRef>
              <c:f>'% mat priv 70-10'!$D$18:$D$22</c:f>
              <c:numCache>
                <c:formatCode>0.0</c:formatCode>
                <c:ptCount val="5"/>
                <c:pt idx="0">
                  <c:v>86.042945350658925</c:v>
                </c:pt>
                <c:pt idx="1">
                  <c:v>83.983141498778039</c:v>
                </c:pt>
                <c:pt idx="2">
                  <c:v>80.946656901169064</c:v>
                </c:pt>
                <c:pt idx="3">
                  <c:v>67.98</c:v>
                </c:pt>
                <c:pt idx="4">
                  <c:v>67.624047480487775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94240"/>
        <c:axId val="37442624"/>
      </c:lineChart>
      <c:catAx>
        <c:axId val="51594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37442624"/>
        <c:crosses val="autoZero"/>
        <c:auto val="1"/>
        <c:lblAlgn val="ctr"/>
        <c:lblOffset val="100"/>
        <c:noMultiLvlLbl val="0"/>
      </c:catAx>
      <c:valAx>
        <c:axId val="37442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s-MX" sz="1400"/>
                  <a:t>%</a:t>
                </a:r>
              </a:p>
              <a:p>
                <a:pPr>
                  <a:defRPr sz="1400"/>
                </a:pPr>
                <a:endParaRPr lang="es-MX" sz="1400"/>
              </a:p>
            </c:rich>
          </c:tx>
          <c:overlay val="0"/>
        </c:title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515942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07703864655821"/>
          <c:y val="0.10002650824022297"/>
          <c:w val="0.75000070425246423"/>
          <c:h val="0.71842836205907501"/>
        </c:manualLayout>
      </c:layout>
      <c:lineChart>
        <c:grouping val="standard"/>
        <c:varyColors val="0"/>
        <c:ser>
          <c:idx val="0"/>
          <c:order val="0"/>
          <c:tx>
            <c:strRef>
              <c:f>'GRAFICA 3.1 egre ES'!$C$7</c:f>
              <c:strCache>
                <c:ptCount val="1"/>
                <c:pt idx="0">
                  <c:v>TSU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 w="38100">
                <a:solidFill>
                  <a:srgbClr val="FF0000"/>
                </a:solidFill>
                <a:prstDash val="solid"/>
              </a:ln>
            </c:spPr>
          </c:marker>
          <c:cat>
            <c:strRef>
              <c:f>'GRAFICA 3.1 egre ES'!$B$8:$B$16</c:f>
              <c:strCache>
                <c:ptCount val="9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</c:strCache>
            </c:strRef>
          </c:cat>
          <c:val>
            <c:numRef>
              <c:f>'GRAFICA 3.1 egre ES'!$C$8:$C$16</c:f>
              <c:numCache>
                <c:formatCode>#,##0.0</c:formatCode>
                <c:ptCount val="9"/>
                <c:pt idx="0">
                  <c:v>14.156000000000002</c:v>
                </c:pt>
                <c:pt idx="1">
                  <c:v>15.99</c:v>
                </c:pt>
                <c:pt idx="2">
                  <c:v>18.843300000000003</c:v>
                </c:pt>
                <c:pt idx="3">
                  <c:v>21.791</c:v>
                </c:pt>
                <c:pt idx="4">
                  <c:v>22.929000000000002</c:v>
                </c:pt>
                <c:pt idx="5">
                  <c:v>25.49</c:v>
                </c:pt>
                <c:pt idx="6">
                  <c:v>24.635999999999999</c:v>
                </c:pt>
                <c:pt idx="7">
                  <c:v>24.198</c:v>
                </c:pt>
                <c:pt idx="8">
                  <c:v>27.759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'GRAFICA 3.1 egre ES'!$D$7</c:f>
              <c:strCache>
                <c:ptCount val="1"/>
                <c:pt idx="0">
                  <c:v>Licenciatura</c:v>
                </c:pt>
              </c:strCache>
            </c:strRef>
          </c:tx>
          <c:spPr>
            <a:ln w="38100">
              <a:solidFill>
                <a:srgbClr val="993366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993366"/>
              </a:solidFill>
              <a:ln w="38100">
                <a:solidFill>
                  <a:srgbClr val="993366"/>
                </a:solidFill>
                <a:prstDash val="solid"/>
              </a:ln>
            </c:spPr>
          </c:marker>
          <c:cat>
            <c:strRef>
              <c:f>'GRAFICA 3.1 egre ES'!$B$8:$B$16</c:f>
              <c:strCache>
                <c:ptCount val="9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</c:strCache>
            </c:strRef>
          </c:cat>
          <c:val>
            <c:numRef>
              <c:f>'GRAFICA 3.1 egre ES'!$D$8:$D$16</c:f>
              <c:numCache>
                <c:formatCode>#,##0.0</c:formatCode>
                <c:ptCount val="9"/>
                <c:pt idx="0">
                  <c:v>281.12299999999999</c:v>
                </c:pt>
                <c:pt idx="1">
                  <c:v>288.61200000000002</c:v>
                </c:pt>
                <c:pt idx="2">
                  <c:v>302.97399999999919</c:v>
                </c:pt>
                <c:pt idx="3">
                  <c:v>329.47599999999937</c:v>
                </c:pt>
                <c:pt idx="4">
                  <c:v>336.51800000000003</c:v>
                </c:pt>
                <c:pt idx="5">
                  <c:v>364.19700000000006</c:v>
                </c:pt>
                <c:pt idx="6">
                  <c:v>367.62299999999993</c:v>
                </c:pt>
                <c:pt idx="7">
                  <c:v>361.66099999999994</c:v>
                </c:pt>
                <c:pt idx="8">
                  <c:v>386.7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'GRAFICA 3.1 egre ES'!$E$7</c:f>
              <c:strCache>
                <c:ptCount val="1"/>
                <c:pt idx="0">
                  <c:v>Posgrado</c:v>
                </c:pt>
              </c:strCache>
            </c:strRef>
          </c:tx>
          <c:spPr>
            <a:ln w="38100">
              <a:solidFill>
                <a:srgbClr val="99CC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99CC00"/>
              </a:solidFill>
              <a:ln w="38100">
                <a:solidFill>
                  <a:srgbClr val="99CC00"/>
                </a:solidFill>
                <a:prstDash val="solid"/>
              </a:ln>
            </c:spPr>
          </c:marker>
          <c:cat>
            <c:strRef>
              <c:f>'GRAFICA 3.1 egre ES'!$B$8:$B$16</c:f>
              <c:strCache>
                <c:ptCount val="9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</c:strCache>
            </c:strRef>
          </c:cat>
          <c:val>
            <c:numRef>
              <c:f>'GRAFICA 3.1 egre ES'!$E$8:$E$16</c:f>
              <c:numCache>
                <c:formatCode>#,##0.0</c:formatCode>
                <c:ptCount val="9"/>
                <c:pt idx="0">
                  <c:v>40.659000000000006</c:v>
                </c:pt>
                <c:pt idx="1">
                  <c:v>45.163000000000011</c:v>
                </c:pt>
                <c:pt idx="2">
                  <c:v>44.199000000000012</c:v>
                </c:pt>
                <c:pt idx="3">
                  <c:v>52.585000000000001</c:v>
                </c:pt>
                <c:pt idx="4">
                  <c:v>54.863</c:v>
                </c:pt>
                <c:pt idx="5">
                  <c:v>57.609000000000009</c:v>
                </c:pt>
                <c:pt idx="6">
                  <c:v>61.690000000000012</c:v>
                </c:pt>
                <c:pt idx="7">
                  <c:v>65.711000000000027</c:v>
                </c:pt>
                <c:pt idx="8">
                  <c:v>68.099999999999994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'GRAFICA 3.1 egre ES'!$F$7</c:f>
              <c:strCache>
                <c:ptCount val="1"/>
                <c:pt idx="0">
                  <c:v>Total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FFFF"/>
              </a:solidFill>
              <a:ln w="38100">
                <a:solidFill>
                  <a:srgbClr val="000080"/>
                </a:solidFill>
                <a:prstDash val="solid"/>
              </a:ln>
            </c:spPr>
          </c:marker>
          <c:cat>
            <c:strRef>
              <c:f>'GRAFICA 3.1 egre ES'!$B$8:$B$16</c:f>
              <c:strCache>
                <c:ptCount val="9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</c:strCache>
            </c:strRef>
          </c:cat>
          <c:val>
            <c:numRef>
              <c:f>'GRAFICA 3.1 egre ES'!$F$8:$F$16</c:f>
              <c:numCache>
                <c:formatCode>#,##0.0</c:formatCode>
                <c:ptCount val="9"/>
                <c:pt idx="0">
                  <c:v>335.93799999999919</c:v>
                </c:pt>
                <c:pt idx="1">
                  <c:v>349.76500000000004</c:v>
                </c:pt>
                <c:pt idx="2">
                  <c:v>366.01629999999938</c:v>
                </c:pt>
                <c:pt idx="3">
                  <c:v>403.85199999999969</c:v>
                </c:pt>
                <c:pt idx="4">
                  <c:v>414.31</c:v>
                </c:pt>
                <c:pt idx="5">
                  <c:v>447.29599999999925</c:v>
                </c:pt>
                <c:pt idx="6">
                  <c:v>453.94899999999933</c:v>
                </c:pt>
                <c:pt idx="7">
                  <c:v>451.56999999999994</c:v>
                </c:pt>
                <c:pt idx="8">
                  <c:v>482.55899999999963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70592"/>
        <c:axId val="71910528"/>
      </c:lineChart>
      <c:dateAx>
        <c:axId val="37870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s-MX" sz="1400" b="0"/>
                  <a:t>año</a:t>
                </a:r>
              </a:p>
            </c:rich>
          </c:tx>
          <c:layout>
            <c:manualLayout>
              <c:xMode val="edge"/>
              <c:yMode val="edge"/>
              <c:x val="0.4691353300463611"/>
              <c:y val="0.876401767324998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MX"/>
          </a:p>
        </c:txPr>
        <c:crossAx val="71910528"/>
        <c:crosses val="autoZero"/>
        <c:auto val="0"/>
        <c:lblOffset val="100"/>
        <c:baseTimeUnit val="days"/>
        <c:majorUnit val="1"/>
        <c:majorTimeUnit val="days"/>
        <c:minorUnit val="1"/>
        <c:minorTimeUnit val="days"/>
      </c:dateAx>
      <c:valAx>
        <c:axId val="719105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s-MX" sz="1400" b="0"/>
                  <a:t>miles de personas</a:t>
                </a:r>
              </a:p>
            </c:rich>
          </c:tx>
          <c:layout>
            <c:manualLayout>
              <c:xMode val="edge"/>
              <c:yMode val="edge"/>
              <c:x val="3.8461538461538484E-2"/>
              <c:y val="0.3660723659542575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MX"/>
          </a:p>
        </c:txPr>
        <c:crossAx val="3787059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190411362131137"/>
          <c:y val="0.934523514481297"/>
          <c:w val="0.5442313749242883"/>
          <c:h val="6.547650293713293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s-MX" dirty="0"/>
              <a:t>
</a:t>
            </a:r>
          </a:p>
        </c:rich>
      </c:tx>
      <c:layout>
        <c:manualLayout>
          <c:xMode val="edge"/>
          <c:yMode val="edge"/>
          <c:x val="0.12279920033360316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201629327902242"/>
          <c:y val="8.0897588693166655E-2"/>
          <c:w val="0.68839103869653928"/>
          <c:h val="0.77928477586451317"/>
        </c:manualLayout>
      </c:layout>
      <c:lineChart>
        <c:grouping val="standard"/>
        <c:varyColors val="0"/>
        <c:ser>
          <c:idx val="0"/>
          <c:order val="0"/>
          <c:tx>
            <c:strRef>
              <c:f>'GRAFICA 3.2 egr lic pri-pub'!$C$18</c:f>
              <c:strCache>
                <c:ptCount val="1"/>
                <c:pt idx="0">
                  <c:v>IES Privadas</c:v>
                </c:pt>
              </c:strCache>
            </c:strRef>
          </c:tx>
          <c:spPr>
            <a:ln w="38100">
              <a:solidFill>
                <a:srgbClr val="FF6600"/>
              </a:solidFill>
              <a:prstDash val="solid"/>
            </a:ln>
          </c:spPr>
          <c:marker>
            <c:symbol val="x"/>
            <c:size val="4"/>
            <c:spPr>
              <a:solidFill>
                <a:srgbClr val="FFFFFF"/>
              </a:solidFill>
              <a:ln w="38100">
                <a:solidFill>
                  <a:srgbClr val="FF6600"/>
                </a:solidFill>
                <a:prstDash val="solid"/>
              </a:ln>
            </c:spPr>
          </c:marker>
          <c:cat>
            <c:strRef>
              <c:f>'GRAFICA 3.2 egr lic pri-pub'!$B$19:$B$27</c:f>
              <c:strCache>
                <c:ptCount val="9"/>
                <c:pt idx="0">
                  <c:v>00-01</c:v>
                </c:pt>
                <c:pt idx="1">
                  <c:v>01-02</c:v>
                </c:pt>
                <c:pt idx="2">
                  <c:v>02-03</c:v>
                </c:pt>
                <c:pt idx="3">
                  <c:v>03-04</c:v>
                </c:pt>
                <c:pt idx="4">
                  <c:v>04-05</c:v>
                </c:pt>
                <c:pt idx="5">
                  <c:v>05-06</c:v>
                </c:pt>
                <c:pt idx="6">
                  <c:v>06-07</c:v>
                </c:pt>
                <c:pt idx="7">
                  <c:v>07-08</c:v>
                </c:pt>
                <c:pt idx="8">
                  <c:v>08-09</c:v>
                </c:pt>
              </c:strCache>
            </c:strRef>
          </c:cat>
          <c:val>
            <c:numRef>
              <c:f>'GRAFICA 3.2 egr lic pri-pub'!$C$19:$C$27</c:f>
              <c:numCache>
                <c:formatCode>0.0</c:formatCode>
                <c:ptCount val="9"/>
                <c:pt idx="0">
                  <c:v>86.040999999999997</c:v>
                </c:pt>
                <c:pt idx="1">
                  <c:v>92.543999999999997</c:v>
                </c:pt>
                <c:pt idx="2">
                  <c:v>108.691</c:v>
                </c:pt>
                <c:pt idx="3">
                  <c:v>116.43700000000014</c:v>
                </c:pt>
                <c:pt idx="4">
                  <c:v>123.248</c:v>
                </c:pt>
                <c:pt idx="5">
                  <c:v>129.39800000000028</c:v>
                </c:pt>
                <c:pt idx="6">
                  <c:v>131.89800000000028</c:v>
                </c:pt>
                <c:pt idx="7">
                  <c:v>142.364</c:v>
                </c:pt>
                <c:pt idx="8">
                  <c:v>139.816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'GRAFICA 3.2 egr lic pri-pub'!$D$18</c:f>
              <c:strCache>
                <c:ptCount val="1"/>
                <c:pt idx="0">
                  <c:v>IES Públicas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FFFF"/>
              </a:solidFill>
              <a:ln w="38100">
                <a:solidFill>
                  <a:srgbClr val="FF00FF"/>
                </a:solidFill>
                <a:prstDash val="solid"/>
              </a:ln>
            </c:spPr>
          </c:marker>
          <c:cat>
            <c:strRef>
              <c:f>'GRAFICA 3.2 egr lic pri-pub'!$B$19:$B$27</c:f>
              <c:strCache>
                <c:ptCount val="9"/>
                <c:pt idx="0">
                  <c:v>00-01</c:v>
                </c:pt>
                <c:pt idx="1">
                  <c:v>01-02</c:v>
                </c:pt>
                <c:pt idx="2">
                  <c:v>02-03</c:v>
                </c:pt>
                <c:pt idx="3">
                  <c:v>03-04</c:v>
                </c:pt>
                <c:pt idx="4">
                  <c:v>04-05</c:v>
                </c:pt>
                <c:pt idx="5">
                  <c:v>05-06</c:v>
                </c:pt>
                <c:pt idx="6">
                  <c:v>06-07</c:v>
                </c:pt>
                <c:pt idx="7">
                  <c:v>07-08</c:v>
                </c:pt>
                <c:pt idx="8">
                  <c:v>08-09</c:v>
                </c:pt>
              </c:strCache>
            </c:strRef>
          </c:cat>
          <c:val>
            <c:numRef>
              <c:f>'GRAFICA 3.2 egr lic pri-pub'!$D$19:$D$27</c:f>
              <c:numCache>
                <c:formatCode>0.0</c:formatCode>
                <c:ptCount val="9"/>
                <c:pt idx="0">
                  <c:v>195.08200000000028</c:v>
                </c:pt>
                <c:pt idx="1">
                  <c:v>196.06800000000001</c:v>
                </c:pt>
                <c:pt idx="2">
                  <c:v>194.28300000000002</c:v>
                </c:pt>
                <c:pt idx="3">
                  <c:v>213.03900000000002</c:v>
                </c:pt>
                <c:pt idx="4">
                  <c:v>213.26999999999998</c:v>
                </c:pt>
                <c:pt idx="5">
                  <c:v>234.79899999999998</c:v>
                </c:pt>
                <c:pt idx="6">
                  <c:v>235.72499999999999</c:v>
                </c:pt>
                <c:pt idx="7">
                  <c:v>219.297</c:v>
                </c:pt>
                <c:pt idx="8">
                  <c:v>246.91200000000001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'GRAFICA 3.2 egr lic pri-pub'!$E$18</c:f>
              <c:strCache>
                <c:ptCount val="1"/>
                <c:pt idx="0">
                  <c:v>Total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square"/>
            <c:size val="4"/>
            <c:spPr>
              <a:noFill/>
              <a:ln w="38100">
                <a:solidFill>
                  <a:srgbClr val="003366"/>
                </a:solidFill>
                <a:prstDash val="solid"/>
              </a:ln>
            </c:spPr>
          </c:marker>
          <c:cat>
            <c:strRef>
              <c:f>'GRAFICA 3.2 egr lic pri-pub'!$B$19:$B$27</c:f>
              <c:strCache>
                <c:ptCount val="9"/>
                <c:pt idx="0">
                  <c:v>00-01</c:v>
                </c:pt>
                <c:pt idx="1">
                  <c:v>01-02</c:v>
                </c:pt>
                <c:pt idx="2">
                  <c:v>02-03</c:v>
                </c:pt>
                <c:pt idx="3">
                  <c:v>03-04</c:v>
                </c:pt>
                <c:pt idx="4">
                  <c:v>04-05</c:v>
                </c:pt>
                <c:pt idx="5">
                  <c:v>05-06</c:v>
                </c:pt>
                <c:pt idx="6">
                  <c:v>06-07</c:v>
                </c:pt>
                <c:pt idx="7">
                  <c:v>07-08</c:v>
                </c:pt>
                <c:pt idx="8">
                  <c:v>08-09</c:v>
                </c:pt>
              </c:strCache>
            </c:strRef>
          </c:cat>
          <c:val>
            <c:numRef>
              <c:f>'GRAFICA 3.2 egr lic pri-pub'!$E$19:$E$27</c:f>
              <c:numCache>
                <c:formatCode>0.0</c:formatCode>
                <c:ptCount val="9"/>
                <c:pt idx="0">
                  <c:v>281.12299999999999</c:v>
                </c:pt>
                <c:pt idx="1">
                  <c:v>288.61200000000002</c:v>
                </c:pt>
                <c:pt idx="2">
                  <c:v>302.97399999999919</c:v>
                </c:pt>
                <c:pt idx="3">
                  <c:v>329.47599999999937</c:v>
                </c:pt>
                <c:pt idx="4">
                  <c:v>336.51800000000003</c:v>
                </c:pt>
                <c:pt idx="5">
                  <c:v>364.19700000000006</c:v>
                </c:pt>
                <c:pt idx="6">
                  <c:v>367.62299999999993</c:v>
                </c:pt>
                <c:pt idx="7">
                  <c:v>361.66099999999994</c:v>
                </c:pt>
                <c:pt idx="8">
                  <c:v>386.72799999999938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18016"/>
        <c:axId val="71912832"/>
      </c:lineChart>
      <c:catAx>
        <c:axId val="76118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s-MX" sz="1600"/>
                  <a:t>ciclo escolar</a:t>
                </a:r>
              </a:p>
            </c:rich>
          </c:tx>
          <c:layout>
            <c:manualLayout>
              <c:xMode val="edge"/>
              <c:yMode val="edge"/>
              <c:x val="0.42362525458248484"/>
              <c:y val="0.920972644376899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MX"/>
          </a:p>
        </c:txPr>
        <c:crossAx val="7191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912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s-MX" sz="1600" b="1"/>
                  <a:t>miles de egresados</a:t>
                </a:r>
              </a:p>
            </c:rich>
          </c:tx>
          <c:layout>
            <c:manualLayout>
              <c:xMode val="edge"/>
              <c:yMode val="edge"/>
              <c:x val="1.0183299389002061E-2"/>
              <c:y val="0.34954407294832834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MX"/>
          </a:p>
        </c:txPr>
        <c:crossAx val="7611801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299389002036661"/>
          <c:y val="0.41641337386018296"/>
          <c:w val="0.1507128309572307"/>
          <c:h val="0.185410334346505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68329776534963E-2"/>
          <c:y val="1.5381244717291695E-2"/>
          <c:w val="0.81143805038388905"/>
          <c:h val="0.90249988878508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'9.1 agregado'!$Q$10</c:f>
              <c:strCache>
                <c:ptCount val="1"/>
                <c:pt idx="0">
                  <c:v>ON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cat>
            <c:strRef>
              <c:f>'9.1 agregado'!$R$8:$T$9</c:f>
              <c:strCache>
                <c:ptCount val="3"/>
                <c:pt idx="0">
                  <c:v>escenario 1</c:v>
                </c:pt>
                <c:pt idx="1">
                  <c:v>escenario 2</c:v>
                </c:pt>
                <c:pt idx="2">
                  <c:v>escenario 3</c:v>
                </c:pt>
              </c:strCache>
            </c:strRef>
          </c:cat>
          <c:val>
            <c:numRef>
              <c:f>'9.1 agregado'!$R$10:$T$10</c:f>
              <c:numCache>
                <c:formatCode>_-* #,##0_-;\-* #,##0_-;_-* "-"??_-;_-@_-</c:formatCode>
                <c:ptCount val="3"/>
                <c:pt idx="0">
                  <c:v>6431.8013660680554</c:v>
                </c:pt>
                <c:pt idx="1">
                  <c:v>6431.8013660680554</c:v>
                </c:pt>
                <c:pt idx="2">
                  <c:v>6431.8013660680554</c:v>
                </c:pt>
              </c:numCache>
            </c:numRef>
          </c:val>
        </c:ser>
        <c:ser>
          <c:idx val="1"/>
          <c:order val="1"/>
          <c:tx>
            <c:strRef>
              <c:f>'9.1 agregado'!$Q$11</c:f>
              <c:strCache>
                <c:ptCount val="1"/>
                <c:pt idx="0">
                  <c:v>DNT</c:v>
                </c:pt>
              </c:strCache>
            </c:strRef>
          </c:tx>
          <c:spPr>
            <a:pattFill prst="pct70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'9.1 agregado'!$R$8:$T$9</c:f>
              <c:strCache>
                <c:ptCount val="3"/>
                <c:pt idx="0">
                  <c:v>escenario 1</c:v>
                </c:pt>
                <c:pt idx="1">
                  <c:v>escenario 2</c:v>
                </c:pt>
                <c:pt idx="2">
                  <c:v>escenario 3</c:v>
                </c:pt>
              </c:strCache>
            </c:strRef>
          </c:cat>
          <c:val>
            <c:numRef>
              <c:f>'9.1 agregado'!$R$11:$T$11</c:f>
              <c:numCache>
                <c:formatCode>_-* #,##0_-;\-* #,##0_-;_-* "-"??_-;_-@_-</c:formatCode>
                <c:ptCount val="3"/>
                <c:pt idx="0">
                  <c:v>2673.8023410080309</c:v>
                </c:pt>
                <c:pt idx="1">
                  <c:v>3268.963341008031</c:v>
                </c:pt>
                <c:pt idx="2">
                  <c:v>3254.0114963285628</c:v>
                </c:pt>
              </c:numCache>
            </c:numRef>
          </c:val>
        </c:ser>
        <c:ser>
          <c:idx val="2"/>
          <c:order val="2"/>
          <c:tx>
            <c:strRef>
              <c:f>'9.1 agregado'!$Q$12</c:f>
              <c:strCache>
                <c:ptCount val="1"/>
                <c:pt idx="0">
                  <c:v>DNG1</c:v>
                </c:pt>
              </c:strCache>
            </c:strRef>
          </c:tx>
          <c:invertIfNegative val="0"/>
          <c:cat>
            <c:strRef>
              <c:f>'9.1 agregado'!$R$8:$T$9</c:f>
              <c:strCache>
                <c:ptCount val="3"/>
                <c:pt idx="0">
                  <c:v>escenario 1</c:v>
                </c:pt>
                <c:pt idx="1">
                  <c:v>escenario 2</c:v>
                </c:pt>
                <c:pt idx="2">
                  <c:v>escenario 3</c:v>
                </c:pt>
              </c:strCache>
            </c:strRef>
          </c:cat>
          <c:val>
            <c:numRef>
              <c:f>'9.1 agregado'!$R$12:$T$12</c:f>
              <c:numCache>
                <c:formatCode>_-* #,##0_-;\-* #,##0_-;_-* "-"??_-;_-@_-</c:formatCode>
                <c:ptCount val="3"/>
                <c:pt idx="0">
                  <c:v>704.92037537835665</c:v>
                </c:pt>
                <c:pt idx="1">
                  <c:v>850.17237537835672</c:v>
                </c:pt>
                <c:pt idx="2">
                  <c:v>1223.8483753783562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47264"/>
        <c:axId val="83559552"/>
      </c:barChart>
      <c:catAx>
        <c:axId val="79947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83559552"/>
        <c:crosses val="autoZero"/>
        <c:auto val="1"/>
        <c:lblAlgn val="ctr"/>
        <c:lblOffset val="100"/>
        <c:noMultiLvlLbl val="0"/>
      </c:catAx>
      <c:valAx>
        <c:axId val="83559552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7994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65883750674601"/>
          <c:y val="0.39237688509275348"/>
          <c:w val="0.11134116249325417"/>
          <c:h val="0.215246229814493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62845970067391"/>
          <c:y val="1.8002123027996888E-2"/>
          <c:w val="0.7190775099063067"/>
          <c:h val="0.96399575394400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'[cuadros para capítulo 9.xlsx]9.1 agregado'!$AD$22</c:f>
              <c:strCache>
                <c:ptCount val="1"/>
                <c:pt idx="0">
                  <c:v>TSU/PA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'[cuadros para capítulo 9.xlsx]9.1 agregado'!$AE$21:$AH$21</c:f>
              <c:strCache>
                <c:ptCount val="4"/>
                <c:pt idx="0">
                  <c:v>ON</c:v>
                </c:pt>
                <c:pt idx="1">
                  <c:v>DNG1 E1</c:v>
                </c:pt>
                <c:pt idx="2">
                  <c:v>DNG1 E2</c:v>
                </c:pt>
                <c:pt idx="3">
                  <c:v>DNG1 E3</c:v>
                </c:pt>
              </c:strCache>
            </c:strRef>
          </c:cat>
          <c:val>
            <c:numRef>
              <c:f>'[cuadros para capítulo 9.xlsx]9.1 agregado'!$AE$22:$AH$22</c:f>
              <c:numCache>
                <c:formatCode>0</c:formatCode>
                <c:ptCount val="4"/>
                <c:pt idx="0">
                  <c:v>359.17336606805515</c:v>
                </c:pt>
                <c:pt idx="1">
                  <c:v>-9.0786246216435433</c:v>
                </c:pt>
                <c:pt idx="2">
                  <c:v>-8.5156246216435427</c:v>
                </c:pt>
                <c:pt idx="3">
                  <c:v>-7.2446246216435428</c:v>
                </c:pt>
              </c:numCache>
            </c:numRef>
          </c:val>
        </c:ser>
        <c:ser>
          <c:idx val="1"/>
          <c:order val="1"/>
          <c:tx>
            <c:strRef>
              <c:f>'[cuadros para capítulo 9.xlsx]9.1 agregado'!$AD$23</c:f>
              <c:strCache>
                <c:ptCount val="1"/>
                <c:pt idx="0">
                  <c:v>Licenciatura</c:v>
                </c:pt>
              </c:strCache>
            </c:strRef>
          </c:tx>
          <c:invertIfNegative val="0"/>
          <c:cat>
            <c:strRef>
              <c:f>'[cuadros para capítulo 9.xlsx]9.1 agregado'!$AE$21:$AH$21</c:f>
              <c:strCache>
                <c:ptCount val="4"/>
                <c:pt idx="0">
                  <c:v>ON</c:v>
                </c:pt>
                <c:pt idx="1">
                  <c:v>DNG1 E1</c:v>
                </c:pt>
                <c:pt idx="2">
                  <c:v>DNG1 E2</c:v>
                </c:pt>
                <c:pt idx="3">
                  <c:v>DNG1 E3</c:v>
                </c:pt>
              </c:strCache>
            </c:strRef>
          </c:cat>
          <c:val>
            <c:numRef>
              <c:f>'[cuadros para capítulo 9.xlsx]9.1 agregado'!$AE$23:$AH$23</c:f>
              <c:numCache>
                <c:formatCode>0</c:formatCode>
                <c:ptCount val="4"/>
                <c:pt idx="0">
                  <c:v>5111.3130000000001</c:v>
                </c:pt>
                <c:pt idx="1">
                  <c:v>211.37899999999999</c:v>
                </c:pt>
                <c:pt idx="2">
                  <c:v>315.00400000000002</c:v>
                </c:pt>
                <c:pt idx="3">
                  <c:v>612.14099999999996</c:v>
                </c:pt>
              </c:numCache>
            </c:numRef>
          </c:val>
        </c:ser>
        <c:ser>
          <c:idx val="2"/>
          <c:order val="2"/>
          <c:tx>
            <c:strRef>
              <c:f>'[cuadros para capítulo 9.xlsx]9.1 agregado'!$AD$24</c:f>
              <c:strCache>
                <c:ptCount val="1"/>
                <c:pt idx="0">
                  <c:v>Posgrado</c:v>
                </c:pt>
              </c:strCache>
            </c:strRef>
          </c:tx>
          <c:invertIfNegative val="0"/>
          <c:cat>
            <c:strRef>
              <c:f>'[cuadros para capítulo 9.xlsx]9.1 agregado'!$AE$21:$AH$21</c:f>
              <c:strCache>
                <c:ptCount val="4"/>
                <c:pt idx="0">
                  <c:v>ON</c:v>
                </c:pt>
                <c:pt idx="1">
                  <c:v>DNG1 E1</c:v>
                </c:pt>
                <c:pt idx="2">
                  <c:v>DNG1 E2</c:v>
                </c:pt>
                <c:pt idx="3">
                  <c:v>DNG1 E3</c:v>
                </c:pt>
              </c:strCache>
            </c:strRef>
          </c:cat>
          <c:val>
            <c:numRef>
              <c:f>'[cuadros para capítulo 9.xlsx]9.1 agregado'!$AE$24:$AH$24</c:f>
              <c:numCache>
                <c:formatCode>0</c:formatCode>
                <c:ptCount val="4"/>
                <c:pt idx="0">
                  <c:v>961.31500000000005</c:v>
                </c:pt>
                <c:pt idx="1">
                  <c:v>361.98399999999998</c:v>
                </c:pt>
                <c:pt idx="2">
                  <c:v>381.17899999999997</c:v>
                </c:pt>
                <c:pt idx="3">
                  <c:v>439.21300000000002</c:v>
                </c:pt>
              </c:numCache>
            </c:numRef>
          </c:val>
        </c:ser>
        <c:ser>
          <c:idx val="3"/>
          <c:order val="3"/>
          <c:tx>
            <c:strRef>
              <c:f>'[cuadros para capítulo 9.xlsx]9.1 agregado'!$AD$25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'[cuadros para capítulo 9.xlsx]9.1 agregado'!$AE$21:$AH$21</c:f>
              <c:strCache>
                <c:ptCount val="4"/>
                <c:pt idx="0">
                  <c:v>ON</c:v>
                </c:pt>
                <c:pt idx="1">
                  <c:v>DNG1 E1</c:v>
                </c:pt>
                <c:pt idx="2">
                  <c:v>DNG1 E2</c:v>
                </c:pt>
                <c:pt idx="3">
                  <c:v>DNG1 E3</c:v>
                </c:pt>
              </c:strCache>
            </c:strRef>
          </c:cat>
          <c:val>
            <c:numRef>
              <c:f>'[cuadros para capítulo 9.xlsx]9.1 agregado'!$AE$25:$AH$25</c:f>
              <c:numCache>
                <c:formatCode>0</c:formatCode>
                <c:ptCount val="4"/>
                <c:pt idx="0">
                  <c:v>6431.8013660680554</c:v>
                </c:pt>
                <c:pt idx="1">
                  <c:v>564.28437537835646</c:v>
                </c:pt>
                <c:pt idx="2">
                  <c:v>687.66737537835638</c:v>
                </c:pt>
                <c:pt idx="3">
                  <c:v>1044.1093753783564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48800"/>
        <c:axId val="83561856"/>
      </c:barChart>
      <c:catAx>
        <c:axId val="7994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83561856"/>
        <c:crosses val="autoZero"/>
        <c:auto val="1"/>
        <c:lblAlgn val="ctr"/>
        <c:lblOffset val="100"/>
        <c:noMultiLvlLbl val="0"/>
      </c:catAx>
      <c:valAx>
        <c:axId val="83561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s-MX" sz="1200" dirty="0" smtClean="0"/>
                  <a:t>Miles de personas</a:t>
                </a:r>
                <a:endParaRPr lang="es-MX" sz="1200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799488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70305-3F65-40E5-BFC2-6FF6648B2199}" type="datetimeFigureOut">
              <a:rPr lang="es-MX" smtClean="0"/>
              <a:t>19/11/2013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78619-795D-40A2-AB6C-199CE083AB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22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F22E3-1460-4736-BC3B-A6DBF7B5BC0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7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FC4938-6621-4337-8E92-41F313F9AA8A}" type="datetimeFigureOut">
              <a:rPr lang="es-MX" smtClean="0"/>
              <a:pPr/>
              <a:t>19/11/2013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A9574-7C64-4A42-AC36-5026495A042F}" type="slidenum">
              <a:rPr lang="es-MX" smtClean="0">
                <a:solidFill>
                  <a:srgbClr val="DEDEDE"/>
                </a:solidFill>
              </a:rPr>
              <a:pPr/>
              <a:t>‹Nº›</a:t>
            </a:fld>
            <a:endParaRPr lang="es-MX">
              <a:solidFill>
                <a:srgbClr val="DEDE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9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93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442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DEDED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DEDED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FE2281-B207-4968-B5E2-4233A5EC6EB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82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150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>
              <a:solidFill>
                <a:srgbClr val="DEDE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8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>
              <a:solidFill>
                <a:srgbClr val="DEDE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0542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9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A9574-7C64-4A42-AC36-5026495A042F}" type="slidenum">
              <a:rPr lang="es-MX" smtClean="0">
                <a:solidFill>
                  <a:srgbClr val="DEDEDE"/>
                </a:solidFill>
              </a:rPr>
              <a:pPr/>
              <a:t>‹Nº›</a:t>
            </a:fld>
            <a:endParaRPr lang="es-MX">
              <a:solidFill>
                <a:srgbClr val="DEDE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5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665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2553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FC4938-6621-4337-8E92-41F313F9AA8A}" type="datetimeFigureOut">
              <a:rPr lang="es-MX" smtClean="0">
                <a:solidFill>
                  <a:srgbClr val="DEDEDE"/>
                </a:solidFill>
              </a:rPr>
              <a:pPr/>
              <a:t>19/11/2013</a:t>
            </a:fld>
            <a:endParaRPr lang="es-MX">
              <a:solidFill>
                <a:srgbClr val="DEDEDE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>
              <a:solidFill>
                <a:srgbClr val="DEDEDE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D6D7DF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1A9574-7C64-4A42-AC36-5026495A042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876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Mercado laboral de profesionistas en México. Diagnóstico 2000-2009</a:t>
            </a:r>
            <a:br>
              <a:rPr lang="es-ES_tradnl" dirty="0" smtClean="0"/>
            </a:br>
            <a:r>
              <a:rPr lang="es-ES_tradnl" dirty="0" smtClean="0"/>
              <a:t>y prospectiva 2009-2015 y 2009-2020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 smtClean="0"/>
              <a:t>Presentación en la UNAM  22/11/2013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30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2000-2010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Oferta educativa.  Cobertura en la entidades federativas. 2009</a:t>
            </a:r>
            <a:endParaRPr lang="es-MX" sz="2400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4080817"/>
              </p:ext>
            </p:extLst>
          </p:nvPr>
        </p:nvGraphicFramePr>
        <p:xfrm>
          <a:off x="395536" y="1600200"/>
          <a:ext cx="8370639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7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2000-2010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Oferta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educativa. Crecimiento de la educación privada. % de la matricula total atendida</a:t>
            </a:r>
            <a:endParaRPr lang="es-MX" sz="2400" dirty="0"/>
          </a:p>
        </p:txBody>
      </p:sp>
      <p:graphicFrame>
        <p:nvGraphicFramePr>
          <p:cNvPr id="5" name="3 Gráfic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312886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9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2000-2010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Oferta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educativa. Importancia de la educación superior privada por área de conocimiento</a:t>
            </a:r>
            <a:endParaRPr lang="es-MX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83879267"/>
              </p:ext>
            </p:extLst>
          </p:nvPr>
        </p:nvGraphicFramePr>
        <p:xfrm>
          <a:off x="539552" y="1877568"/>
          <a:ext cx="8064895" cy="4431758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620377"/>
                <a:gridCol w="3694341"/>
                <a:gridCol w="1909181"/>
                <a:gridCol w="1840996"/>
              </a:tblGrid>
              <a:tr h="5152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Grupo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Carrera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Proporción de matrícula en IES </a:t>
                      </a:r>
                      <a:r>
                        <a:rPr lang="es-MX" sz="1400" dirty="0" smtClean="0">
                          <a:effectLst/>
                        </a:rPr>
                        <a:t>privadas (%)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44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00-01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47625" cap="flat" cmpd="dbl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09-10</a:t>
                      </a:r>
                      <a:endParaRPr lang="es-MX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31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Arquitectura y diseño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41.1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51.9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32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Biología, biotecnología y ciencias del mar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2.0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2.4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33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Ciencias agropecuarias y forestales 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4.1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4.5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34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Ciencias de la salud, nutrición y biomédicas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15.5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26.6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35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Humanidades, filosofía y psicología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34.5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42.2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36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Ciencias químicas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6.6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6.3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Ciencias sociales y  políticas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45.3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45.7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38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Disciplinas artísticas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14.2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17.3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39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Ciencias económico-administrativas y turismo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40.7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42.6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40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Educación y pedagogía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33.3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37.0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41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Ingenierías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23.7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16.5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42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Matemáticas, física y astronomía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14.3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11.1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</a:rPr>
                        <a:t> </a:t>
                      </a:r>
                      <a:endParaRPr lang="es-MX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Total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31.8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32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32.3</a:t>
                      </a:r>
                      <a:endParaRPr lang="es-MX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6763" y="1878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srgbClr val="D6D7D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2000-2010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Oferta educativa. Acreditación de los programas por COPAES. 2009 </a:t>
            </a:r>
            <a:endParaRPr lang="es-MX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9654977"/>
              </p:ext>
            </p:extLst>
          </p:nvPr>
        </p:nvGraphicFramePr>
        <p:xfrm>
          <a:off x="611560" y="1988839"/>
          <a:ext cx="8136904" cy="4032449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2016224"/>
                <a:gridCol w="2952328"/>
                <a:gridCol w="3168352"/>
              </a:tblGrid>
              <a:tr h="129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T</a:t>
                      </a:r>
                      <a:r>
                        <a:rPr lang="es-MX" sz="2000" b="0" dirty="0" smtClean="0">
                          <a:effectLst/>
                        </a:rPr>
                        <a:t>ipo </a:t>
                      </a:r>
                      <a:r>
                        <a:rPr lang="es-MX" sz="2000" b="0" dirty="0">
                          <a:effectLst/>
                        </a:rPr>
                        <a:t>de institución</a:t>
                      </a:r>
                      <a:endParaRPr lang="es-MX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000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0000" cap="flat" cmpd="sng" algn="ctr">
                      <a:noFill/>
                      <a:prstDash val="solid"/>
                    </a:lnT>
                    <a:lnB w="47625" cap="flat" cmpd="dbl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% de programas acreditados</a:t>
                      </a:r>
                      <a:endParaRPr lang="es-MX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noFill/>
                      <a:prstDash val="solid"/>
                    </a:lnL>
                    <a:lnR>
                      <a:noFill/>
                    </a:lnR>
                    <a:lnT w="10000" cap="flat" cmpd="sng" algn="ctr">
                      <a:noFill/>
                      <a:prstDash val="solid"/>
                    </a:lnT>
                    <a:lnB w="47625" cap="flat" cmpd="dbl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% de alumnos en programas acreditados</a:t>
                      </a:r>
                      <a:endParaRPr lang="es-MX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0000" cap="flat" cmpd="sng" algn="ctr">
                      <a:noFill/>
                      <a:prstDash val="solid"/>
                    </a:lnR>
                    <a:lnT w="10000" cap="flat" cmpd="sng" algn="ctr">
                      <a:noFill/>
                      <a:prstDash val="solid"/>
                    </a:lnT>
                    <a:lnB w="47625" cap="flat" cmpd="dbl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IES privadas</a:t>
                      </a:r>
                      <a:endParaRPr lang="es-MX" sz="2000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000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47625" cap="flat" cmpd="dbl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5.2</a:t>
                      </a:r>
                      <a:endParaRPr lang="es-MX" sz="2000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noFill/>
                      <a:prstDash val="solid"/>
                    </a:lnL>
                    <a:lnR>
                      <a:noFill/>
                    </a:lnR>
                    <a:lnT w="47625" cap="flat" cmpd="dbl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14.0</a:t>
                      </a:r>
                      <a:endParaRPr lang="es-MX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0000" cap="flat" cmpd="sng" algn="ctr">
                      <a:noFill/>
                      <a:prstDash val="solid"/>
                    </a:lnR>
                    <a:lnT w="47625" cap="flat" cmpd="dbl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IES públicas</a:t>
                      </a:r>
                      <a:endParaRPr lang="es-MX" sz="2000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000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20.7</a:t>
                      </a:r>
                      <a:endParaRPr lang="es-MX" sz="2000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43.2</a:t>
                      </a:r>
                      <a:endParaRPr lang="es-MX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000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Total</a:t>
                      </a:r>
                      <a:endParaRPr lang="es-MX" sz="2000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000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10.9</a:t>
                      </a:r>
                      <a:endParaRPr lang="es-MX" sz="2000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33.8</a:t>
                      </a:r>
                      <a:endParaRPr lang="es-MX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0000" cap="flat" cmpd="sng" algn="ctr">
                      <a:noFill/>
                      <a:prstDash val="soli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effectLst/>
                        </a:rPr>
                        <a:t>Fuente: COPAES diciembre 2009, ANUIES 2009-2010</a:t>
                      </a:r>
                      <a:endParaRPr lang="es-MX" sz="1400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0000" cap="flat" cmpd="sng" algn="ctr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>
                      <a:noFill/>
                    </a:lnT>
                    <a:lnB w="100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79675" y="3001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srgbClr val="D6D7D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6801564"/>
              </p:ext>
            </p:extLst>
          </p:nvPr>
        </p:nvGraphicFramePr>
        <p:xfrm>
          <a:off x="612775" y="1772816"/>
          <a:ext cx="81534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Egresados del Sistema de Educación Superior. 
2001-2009</a:t>
            </a:r>
            <a:r>
              <a:rPr lang="es-MX" sz="2800" dirty="0"/>
              <a:t/>
            </a:r>
            <a:br>
              <a:rPr lang="es-MX" sz="2800" dirty="0"/>
            </a:b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156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Evolución de los egresados de licenciatura 01-09</a:t>
            </a:r>
            <a:r>
              <a:rPr lang="es-MX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MX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2814759"/>
              </p:ext>
            </p:extLst>
          </p:nvPr>
        </p:nvGraphicFramePr>
        <p:xfrm>
          <a:off x="612775" y="1600200"/>
          <a:ext cx="81534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7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  <a:cs typeface="Calibri" pitchFamily="34" charset="0"/>
              </a:rPr>
              <a:t>Importancia de los egresados de licenciatura de las IES privadas por áreas de conocimiento. 2000-2009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97728938"/>
              </p:ext>
            </p:extLst>
          </p:nvPr>
        </p:nvGraphicFramePr>
        <p:xfrm>
          <a:off x="611560" y="1772815"/>
          <a:ext cx="8208913" cy="4833098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253709"/>
                <a:gridCol w="2014915"/>
                <a:gridCol w="1940289"/>
              </a:tblGrid>
              <a:tr h="3613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Área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Proporción de egresados de las IES privadas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87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99-00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08-09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Arquitectura y diseño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34.5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>
                          <a:effectLst/>
                        </a:rPr>
                        <a:t>                 55.8 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Biología, biotecnología y ciencias del mar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  1.8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  2.4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Ciencias agropecuarias y forestales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  4.0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  4.9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Ciencias de la salud, nutrición y biomédicas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13.9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24.4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Humanidades, filosofía y psicología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24.0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48.1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Ciencias químicas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  5.8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  7.5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Ciencias sociales y  políticas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36.7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50.2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Disciplinas artísticas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11.6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20.1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>
                          <a:effectLst/>
                        </a:rPr>
                        <a:t>Ciencias económico-administrativas y turismo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34.8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48.4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>
                          <a:effectLst/>
                        </a:rPr>
                        <a:t>Educación y pedagogía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24.6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38.5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>
                          <a:effectLst/>
                        </a:rPr>
                        <a:t>Ingenierías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21.3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26.9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>
                          <a:effectLst/>
                        </a:rPr>
                        <a:t>Matemáticas, física y astronomía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>
                          <a:effectLst/>
                        </a:rPr>
                        <a:t>                 18.8 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14.3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>
                          <a:effectLst/>
                        </a:rPr>
                        <a:t>TOTAL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>
                          <a:effectLst/>
                        </a:rPr>
                        <a:t>                 27.0 </a:t>
                      </a:r>
                      <a:endParaRPr lang="es-MX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                 39.4 </a:t>
                      </a:r>
                      <a:endParaRPr lang="es-MX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0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MX" dirty="0" smtClean="0"/>
              <a:t>DEBATE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¿ Habría un “debe ser” de  la política pública en educación superior?</a:t>
            </a:r>
          </a:p>
          <a:p>
            <a:pPr marL="0" indent="0">
              <a:buNone/>
            </a:pPr>
            <a:r>
              <a:rPr lang="es-MX" dirty="0" smtClean="0"/>
              <a:t>¿Cuál sería?</a:t>
            </a:r>
          </a:p>
          <a:p>
            <a:pPr lvl="1"/>
            <a:r>
              <a:rPr lang="es-MX" dirty="0" smtClean="0"/>
              <a:t>Cobertura</a:t>
            </a:r>
          </a:p>
          <a:p>
            <a:pPr lvl="1"/>
            <a:r>
              <a:rPr lang="es-MX" dirty="0" smtClean="0"/>
              <a:t>Equidad</a:t>
            </a:r>
          </a:p>
          <a:p>
            <a:pPr lvl="1"/>
            <a:r>
              <a:rPr lang="es-MX" dirty="0" smtClean="0"/>
              <a:t>Calidad</a:t>
            </a:r>
          </a:p>
          <a:p>
            <a:pPr lvl="1"/>
            <a:r>
              <a:rPr lang="es-MX" dirty="0" smtClean="0"/>
              <a:t>Peso relativo educación pública-educación privada</a:t>
            </a:r>
          </a:p>
          <a:p>
            <a:pPr marL="0" indent="0">
              <a:buNone/>
            </a:pPr>
            <a:r>
              <a:rPr lang="es-MX" dirty="0" smtClean="0"/>
              <a:t>¿Cuáles podrían ser los incentivos que permitan alcanzar los nuevos objetivos de la política pública?</a:t>
            </a:r>
          </a:p>
          <a:p>
            <a:pPr lvl="1"/>
            <a:r>
              <a:rPr lang="es-MX" dirty="0" smtClean="0"/>
              <a:t>A nivel nacional y regional</a:t>
            </a:r>
          </a:p>
          <a:p>
            <a:pPr lvl="1"/>
            <a:r>
              <a:rPr lang="es-MX" dirty="0" smtClean="0"/>
              <a:t>Por áreas y niveles</a:t>
            </a:r>
          </a:p>
          <a:p>
            <a:pPr lvl="1"/>
            <a:r>
              <a:rPr lang="es-MX" dirty="0" smtClean="0"/>
              <a:t>Por tipos de instituciones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9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Análisis del mercado laboral y su prospectiva</a:t>
            </a:r>
            <a:br>
              <a:rPr lang="es-MX" dirty="0"/>
            </a:b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43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rgbClr val="FFFFFF"/>
                </a:solidFill>
              </a:rPr>
              <a:t>Balance oferta – demanda netas de profesionistas </a:t>
            </a:r>
            <a:endParaRPr lang="es-MX" sz="24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Entre los objetivos centrales del </a:t>
            </a:r>
            <a:r>
              <a:rPr lang="es-MX" i="1" dirty="0"/>
              <a:t>E</a:t>
            </a:r>
            <a:r>
              <a:rPr lang="es-MX" i="1" dirty="0" smtClean="0"/>
              <a:t>studio de Mercado Laboral de profesionistas</a:t>
            </a:r>
            <a:r>
              <a:rPr lang="es-MX" dirty="0" smtClean="0"/>
              <a:t> para el periodo 2000-2009 destacan: </a:t>
            </a:r>
          </a:p>
          <a:p>
            <a:r>
              <a:rPr lang="es-MX" dirty="0" smtClean="0"/>
              <a:t>determinar el porcentaje de egresados del sistema de educación superior que logró tener un empleo </a:t>
            </a:r>
          </a:p>
          <a:p>
            <a:r>
              <a:rPr lang="es-MX" dirty="0" smtClean="0"/>
              <a:t>identificar el perfil y la calidad de las ocupaciones encontradas por los profesionistas </a:t>
            </a:r>
          </a:p>
          <a:p>
            <a:r>
              <a:rPr lang="es-MX" dirty="0" smtClean="0"/>
              <a:t>cuantificar la evolución de sus remuneraciones reales 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Los dos primeros se extienden en la prospectiva para los años 2009-2015 y 2009-2020.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09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4000" dirty="0" smtClean="0"/>
              <a:t>1. Antecedentes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>
              <a:buNone/>
            </a:pPr>
            <a:r>
              <a:rPr lang="es-MX" sz="4000" dirty="0" smtClean="0"/>
              <a:t>2. Análisis de la oferta educativa</a:t>
            </a:r>
          </a:p>
          <a:p>
            <a:pPr marL="514350" indent="-514350">
              <a:buFont typeface="+mj-lt"/>
              <a:buAutoNum type="arabicPeriod"/>
            </a:pPr>
            <a:endParaRPr lang="es-MX" sz="4000" dirty="0"/>
          </a:p>
          <a:p>
            <a:pPr marL="0" indent="0">
              <a:buNone/>
            </a:pPr>
            <a:r>
              <a:rPr lang="es-MX" sz="4000" dirty="0" smtClean="0"/>
              <a:t>3. Análisis del mercado laboral y su prospectiva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>
              <a:buNone/>
            </a:pPr>
            <a:r>
              <a:rPr lang="es-MX" sz="4000" dirty="0" smtClean="0"/>
              <a:t>4. Conclusiones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8365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rgbClr val="FFFFFF"/>
                </a:solidFill>
              </a:rPr>
              <a:t>Egresados y Empleo</a:t>
            </a:r>
            <a:endParaRPr lang="es-MX" sz="24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20000"/>
          </a:bodyPr>
          <a:lstStyle/>
          <a:p>
            <a:r>
              <a:rPr lang="es-MX" sz="2800" dirty="0" smtClean="0"/>
              <a:t>La tasa de crecimiento promedio anual de egresados entre 2000 y 2009 fue, al igual que en la década anterior, superior al ritmo de crecimiento de la economía. </a:t>
            </a:r>
          </a:p>
          <a:p>
            <a:r>
              <a:rPr lang="es-MX" sz="2800" dirty="0"/>
              <a:t>C</a:t>
            </a:r>
            <a:r>
              <a:rPr lang="es-MX" sz="2800" dirty="0" smtClean="0"/>
              <a:t>omo consecuencia:  </a:t>
            </a:r>
          </a:p>
          <a:p>
            <a:pPr lvl="1"/>
            <a:r>
              <a:rPr lang="es-MX" sz="2500" dirty="0" smtClean="0"/>
              <a:t>Aumentaron significativamente la tasa de desempleo y el número de profesionistas desempleados</a:t>
            </a:r>
          </a:p>
          <a:p>
            <a:pPr lvl="1"/>
            <a:r>
              <a:rPr lang="es-MX" sz="2500" dirty="0" smtClean="0"/>
              <a:t>Disminuyó la proporción de profesionistas en ocupaciones </a:t>
            </a:r>
            <a:r>
              <a:rPr lang="es-MX" sz="2500" dirty="0" err="1" smtClean="0"/>
              <a:t>profesionalizantes</a:t>
            </a:r>
            <a:r>
              <a:rPr lang="es-MX" sz="2500" dirty="0" smtClean="0"/>
              <a:t> (Grupo 1)</a:t>
            </a:r>
          </a:p>
          <a:p>
            <a:pPr lvl="1"/>
            <a:r>
              <a:rPr lang="es-MX" sz="2500" dirty="0" smtClean="0"/>
              <a:t>Se redujeron, salvo excepciones, las remuneraciones reales promedio de los profesionistas </a:t>
            </a:r>
          </a:p>
          <a:p>
            <a:r>
              <a:rPr lang="es-MX" sz="2800" dirty="0" smtClean="0"/>
              <a:t>Los tres problemas mencionados fueron comparativamente superiores en los profesionales menores de 30 años  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MX" sz="2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03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Evolución anual del número de profesionistas en el país y de las tasas de inactividad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es-MX" sz="2000" dirty="0" smtClean="0"/>
              <a:t>Entre 2000 y 2009, el número de profesionistas radicados en el país pasó de 5 a poco más de 7.8 millones, lo que implica una tasa de crecimiento promedio anual del 5.1%, mayor que la PEA a nivel nacional, que creció a una tasa promedio anual de 2.0% y a la tasa de crecimiento del PIB </a:t>
            </a:r>
            <a:r>
              <a:rPr lang="es-MX" sz="2000" dirty="0" smtClean="0">
                <a:solidFill>
                  <a:srgbClr val="CEE4DA"/>
                </a:solidFill>
              </a:rPr>
              <a:t>que fue del 1.2% en el mismo periodo </a:t>
            </a:r>
          </a:p>
          <a:p>
            <a:pPr marL="0" indent="0">
              <a:buNone/>
            </a:pPr>
            <a:endParaRPr lang="es-MX" sz="2000" dirty="0" smtClean="0">
              <a:solidFill>
                <a:srgbClr val="CEE4DA"/>
              </a:solidFill>
            </a:endParaRPr>
          </a:p>
          <a:p>
            <a:r>
              <a:rPr lang="es-MX" sz="2000" dirty="0" smtClean="0"/>
              <a:t>El número de mujeres profesionistas creció a una tasa promedio anual del 6.1%, superior a la tasa correspondiente a los varones, que fue del 4.2%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El número de profesionistas inactivos pasó de 800 mil personas a poco menos de 1.4 millones en el mismo periodo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Del total de profesionistas hombres,  la tasa de inactividad pasó del 8.0% al 9.2% en el mismo periodo, mientras que esas cifras para las mujeres fueron de 26.3  y 23.5%, respectivamente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66719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rgbClr val="FFFFFF"/>
                </a:solidFill>
              </a:rPr>
              <a:t>Empleo:  ocupación y desocupación abierta: el caso especial de las mujeres y los jóvenes </a:t>
            </a:r>
            <a:endParaRPr lang="es-MX" sz="24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  <a:p>
            <a:r>
              <a:rPr lang="es-MX" sz="3000" dirty="0" smtClean="0"/>
              <a:t>La PEA de los profesionistas pasó, en números absolutos, de 4.2 millones de personas en 2000 a 6.5 millones en 2009</a:t>
            </a:r>
            <a:endParaRPr lang="es-MX" sz="3000" dirty="0"/>
          </a:p>
          <a:p>
            <a:pPr marL="0" indent="0">
              <a:buNone/>
            </a:pPr>
            <a:endParaRPr lang="es-MX" sz="3000" dirty="0" smtClean="0"/>
          </a:p>
          <a:p>
            <a:r>
              <a:rPr lang="es-MX" sz="3000" dirty="0" smtClean="0"/>
              <a:t>El número de profesionistas ocupados pasó de 4.1a 6.2 millones de personas en el mismo periodo</a:t>
            </a:r>
          </a:p>
          <a:p>
            <a:pPr marL="0" indent="0">
              <a:buNone/>
            </a:pPr>
            <a:endParaRPr lang="es-MX" sz="3000" dirty="0"/>
          </a:p>
          <a:p>
            <a:r>
              <a:rPr lang="es-MX" sz="3000" dirty="0" smtClean="0"/>
              <a:t>Por su parte, el </a:t>
            </a:r>
            <a:r>
              <a:rPr lang="es-MX" sz="3000" dirty="0"/>
              <a:t>número de profesionistas desempleados pasó de 95.9 miles de personas a 337.2 miles de </a:t>
            </a:r>
            <a:r>
              <a:rPr lang="es-MX" sz="3000" dirty="0" smtClean="0"/>
              <a:t>personas. Eso implica una </a:t>
            </a:r>
            <a:r>
              <a:rPr lang="es-MX" sz="3000" dirty="0"/>
              <a:t>tasa promedio anual </a:t>
            </a:r>
            <a:r>
              <a:rPr lang="es-MX" sz="3000" dirty="0" smtClean="0"/>
              <a:t>de incremento del </a:t>
            </a:r>
            <a:r>
              <a:rPr lang="es-MX" sz="3000" dirty="0"/>
              <a:t>15% en ese periodo, superior a la tasa anual registrada por el </a:t>
            </a:r>
            <a:r>
              <a:rPr lang="es-MX" sz="3000" dirty="0" smtClean="0"/>
              <a:t>conjunto de los desempleados  </a:t>
            </a:r>
            <a:r>
              <a:rPr lang="es-MX" sz="3000" dirty="0"/>
              <a:t>del país que fue del 10.1</a:t>
            </a:r>
            <a:r>
              <a:rPr lang="es-MX" sz="3000" dirty="0" smtClean="0"/>
              <a:t>%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18029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>
                <a:solidFill>
                  <a:srgbClr val="FFFFFF"/>
                </a:solidFill>
              </a:rPr>
              <a:t>Empleo:  desocupación abierta entre las mujeres y los jóvenes </a:t>
            </a:r>
            <a:endParaRPr lang="fr-F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es-MX" dirty="0" smtClean="0"/>
          </a:p>
          <a:p>
            <a:pPr lvl="0"/>
            <a:r>
              <a:rPr lang="es-MX" dirty="0"/>
              <a:t>En porcentaje, </a:t>
            </a:r>
            <a:r>
              <a:rPr lang="es-MX" dirty="0" smtClean="0"/>
              <a:t>la </a:t>
            </a:r>
            <a:r>
              <a:rPr lang="es-MX" dirty="0"/>
              <a:t>tasa de desempleo </a:t>
            </a:r>
            <a:r>
              <a:rPr lang="es-MX" dirty="0" smtClean="0"/>
              <a:t>abierto del total de profesionistas </a:t>
            </a:r>
            <a:r>
              <a:rPr lang="es-MX" dirty="0"/>
              <a:t>pasó del </a:t>
            </a:r>
            <a:r>
              <a:rPr lang="es-MX" dirty="0" smtClean="0"/>
              <a:t>2.3 en </a:t>
            </a:r>
            <a:r>
              <a:rPr lang="es-MX" dirty="0"/>
              <a:t>2000 al </a:t>
            </a:r>
            <a:r>
              <a:rPr lang="es-MX" dirty="0" smtClean="0"/>
              <a:t>5.1% </a:t>
            </a:r>
            <a:r>
              <a:rPr lang="es-MX" dirty="0"/>
              <a:t>en </a:t>
            </a:r>
            <a:r>
              <a:rPr lang="es-MX" dirty="0" smtClean="0"/>
              <a:t>2009</a:t>
            </a:r>
          </a:p>
          <a:p>
            <a:pPr marL="0" lvl="0" indent="0">
              <a:buNone/>
            </a:pPr>
            <a:endParaRPr lang="es-MX" dirty="0" smtClean="0"/>
          </a:p>
          <a:p>
            <a:pPr lvl="0"/>
            <a:r>
              <a:rPr lang="es-MX" dirty="0" smtClean="0"/>
              <a:t>La </a:t>
            </a:r>
            <a:r>
              <a:rPr lang="es-MX" dirty="0"/>
              <a:t>tasa de desempleo </a:t>
            </a:r>
            <a:r>
              <a:rPr lang="es-MX" dirty="0" smtClean="0"/>
              <a:t>de los hombres pasó de 1.9% al 5.1% y la de las mujeres pasó </a:t>
            </a:r>
            <a:r>
              <a:rPr lang="es-MX" dirty="0"/>
              <a:t>del </a:t>
            </a:r>
            <a:r>
              <a:rPr lang="es-MX" dirty="0" smtClean="0"/>
              <a:t>2.8 </a:t>
            </a:r>
            <a:r>
              <a:rPr lang="es-MX" dirty="0"/>
              <a:t>al </a:t>
            </a:r>
            <a:r>
              <a:rPr lang="es-MX" dirty="0" smtClean="0"/>
              <a:t>5.2 % </a:t>
            </a:r>
            <a:r>
              <a:rPr lang="es-MX" dirty="0"/>
              <a:t>en el mismo </a:t>
            </a:r>
            <a:r>
              <a:rPr lang="es-MX" dirty="0" smtClean="0"/>
              <a:t>periodo</a:t>
            </a:r>
          </a:p>
          <a:p>
            <a:pPr marL="0" lvl="0" indent="0">
              <a:buNone/>
            </a:pPr>
            <a:endParaRPr lang="es-MX" dirty="0" smtClean="0"/>
          </a:p>
          <a:p>
            <a:pPr lvl="0"/>
            <a:r>
              <a:rPr lang="es-MX" dirty="0" smtClean="0"/>
              <a:t>Comparando </a:t>
            </a:r>
            <a:r>
              <a:rPr lang="es-MX" dirty="0"/>
              <a:t>los datos se concluye que </a:t>
            </a:r>
            <a:r>
              <a:rPr lang="es-MX" dirty="0" smtClean="0"/>
              <a:t>el aumento del desempleo afectó más a los hombres que a las mujeres, por lo que se redujo la brecha entre las tasas de desempleo por género</a:t>
            </a:r>
            <a:endParaRPr lang="es-MX" dirty="0"/>
          </a:p>
          <a:p>
            <a:pPr lvl="0"/>
            <a:endParaRPr lang="es-MX" dirty="0"/>
          </a:p>
          <a:p>
            <a:pPr lvl="0"/>
            <a:endParaRPr lang="es-MX" dirty="0" smtClean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23528" y="407707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D6D7DF"/>
                </a:solidFill>
              </a:rPr>
              <a:t> </a:t>
            </a:r>
          </a:p>
          <a:p>
            <a:endParaRPr lang="es-MX" dirty="0">
              <a:solidFill>
                <a:srgbClr val="D6D7DF"/>
              </a:solidFill>
            </a:endParaRPr>
          </a:p>
          <a:p>
            <a:endParaRPr lang="es-MX" dirty="0">
              <a:solidFill>
                <a:srgbClr val="D6D7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97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>
                <a:solidFill>
                  <a:srgbClr val="FFFFFF"/>
                </a:solidFill>
              </a:rPr>
              <a:t>Empleo:  </a:t>
            </a:r>
            <a:r>
              <a:rPr lang="es-MX" sz="2400" dirty="0" smtClean="0">
                <a:solidFill>
                  <a:srgbClr val="FFFFFF"/>
                </a:solidFill>
              </a:rPr>
              <a:t>desempleo entre </a:t>
            </a:r>
            <a:r>
              <a:rPr lang="es-MX" sz="2400" dirty="0">
                <a:solidFill>
                  <a:srgbClr val="FFFFFF"/>
                </a:solidFill>
              </a:rPr>
              <a:t>las mujeres y los jóvenes </a:t>
            </a:r>
            <a:endParaRPr lang="fr-F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207824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MX" sz="2400" dirty="0">
                <a:solidFill>
                  <a:srgbClr val="D6D7DF"/>
                </a:solidFill>
              </a:rPr>
              <a:t>Del incremento absoluto en el número de profesionistas desempleados (241mil personas en total), 139 mil fueron hombres y 102 mil fueron </a:t>
            </a:r>
            <a:r>
              <a:rPr lang="es-MX" sz="2400" dirty="0" smtClean="0">
                <a:solidFill>
                  <a:srgbClr val="D6D7DF"/>
                </a:solidFill>
              </a:rPr>
              <a:t>mujeres</a:t>
            </a:r>
          </a:p>
          <a:p>
            <a:pPr>
              <a:spcBef>
                <a:spcPts val="0"/>
              </a:spcBef>
            </a:pPr>
            <a:endParaRPr lang="es-MX" sz="2400" dirty="0">
              <a:solidFill>
                <a:srgbClr val="D6D7DF"/>
              </a:solidFill>
            </a:endParaRPr>
          </a:p>
          <a:p>
            <a:pPr>
              <a:spcBef>
                <a:spcPts val="0"/>
              </a:spcBef>
            </a:pPr>
            <a:r>
              <a:rPr lang="es-MX" sz="2400" dirty="0" smtClean="0">
                <a:solidFill>
                  <a:srgbClr val="D6D7DF"/>
                </a:solidFill>
              </a:rPr>
              <a:t>Considerando </a:t>
            </a:r>
            <a:r>
              <a:rPr lang="es-MX" sz="2400" dirty="0">
                <a:solidFill>
                  <a:srgbClr val="D6D7DF"/>
                </a:solidFill>
              </a:rPr>
              <a:t>los grupos etarios, el desempleo se concentró en los profesionistas con menos de 30 años: entre 2000 y 2009 la tasa de desempleo de este grupo de edad se duplicó: pasó del 10.9 % (10.5 para los hombres y 11.5% para las mujeres) al 20.4% (20.8 para los hombres y 20% para las mujeres</a:t>
            </a:r>
            <a:r>
              <a:rPr lang="es-MX" sz="2400" dirty="0" smtClean="0">
                <a:solidFill>
                  <a:srgbClr val="D6D7DF"/>
                </a:solidFill>
              </a:rPr>
              <a:t>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26692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rgbClr val="FFFFFF"/>
                </a:solidFill>
              </a:rPr>
              <a:t>Empleo: los tres grupos de ocupaciones </a:t>
            </a:r>
            <a:endParaRPr lang="es-MX" sz="24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752528"/>
          </a:xfrm>
        </p:spPr>
        <p:txBody>
          <a:bodyPr>
            <a:normAutofit fontScale="92500" lnSpcReduction="20000"/>
          </a:bodyPr>
          <a:lstStyle/>
          <a:p>
            <a:r>
              <a:rPr lang="es-MX" sz="2400" dirty="0"/>
              <a:t>Se distinguen tres </a:t>
            </a:r>
            <a:r>
              <a:rPr lang="es-MX" sz="2400" dirty="0" smtClean="0"/>
              <a:t>grupos de </a:t>
            </a:r>
            <a:r>
              <a:rPr lang="es-MX" sz="2400" dirty="0"/>
              <a:t>ocupaciones desempeñadas por  profesionistas:</a:t>
            </a:r>
          </a:p>
          <a:p>
            <a:pPr lvl="1"/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es-MX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Grupo 1</a:t>
            </a:r>
            <a:r>
              <a:rPr lang="es-MX" sz="2400" dirty="0"/>
              <a:t>: </a:t>
            </a:r>
            <a:r>
              <a:rPr lang="es-MX" sz="2400" i="1" dirty="0"/>
              <a:t>Altamente profesionalizadas</a:t>
            </a:r>
            <a:r>
              <a:rPr lang="es-MX" sz="2400" dirty="0"/>
              <a:t> (&gt; 50% de ocupados son profesionistas)</a:t>
            </a:r>
          </a:p>
          <a:p>
            <a:pPr lvl="1"/>
            <a:r>
              <a:rPr lang="es-MX" sz="2400" dirty="0"/>
              <a:t> </a:t>
            </a:r>
            <a:r>
              <a:rPr lang="es-MX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Grupo 2</a:t>
            </a:r>
            <a:r>
              <a:rPr lang="es-MX" sz="2400" dirty="0"/>
              <a:t>: </a:t>
            </a:r>
            <a:r>
              <a:rPr lang="es-MX" sz="2400" i="1" dirty="0"/>
              <a:t>Medianamente profesionalizadas</a:t>
            </a:r>
            <a:r>
              <a:rPr lang="es-MX" sz="2400" dirty="0"/>
              <a:t> (&gt; 10% y &lt; 50% son profesionistas)</a:t>
            </a:r>
          </a:p>
          <a:p>
            <a:pPr lvl="1"/>
            <a:r>
              <a:rPr lang="es-MX" sz="2400" dirty="0"/>
              <a:t> </a:t>
            </a:r>
            <a:r>
              <a:rPr lang="es-MX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Grupo 3</a:t>
            </a:r>
            <a:r>
              <a:rPr lang="es-MX" sz="2400" dirty="0"/>
              <a:t>: </a:t>
            </a:r>
            <a:r>
              <a:rPr lang="es-MX" sz="2400" i="1" dirty="0"/>
              <a:t>Escasamente profesionalizadas</a:t>
            </a:r>
            <a:r>
              <a:rPr lang="es-MX" sz="2400" dirty="0"/>
              <a:t> (&lt; 10% son profesionistas)</a:t>
            </a:r>
          </a:p>
          <a:p>
            <a:pPr lvl="1"/>
            <a:endParaRPr lang="es-MX" sz="2400" i="1" dirty="0"/>
          </a:p>
          <a:p>
            <a:r>
              <a:rPr lang="es-MX" sz="2400" i="1" dirty="0" smtClean="0"/>
              <a:t>Entre 2001 y 2009 se </a:t>
            </a:r>
            <a:r>
              <a:rPr lang="es-MX" sz="2400" i="1" dirty="0"/>
              <a:t>experimentó un deterioro respecto a los años 90: </a:t>
            </a:r>
            <a:endParaRPr lang="es-MX" sz="2400" dirty="0"/>
          </a:p>
          <a:p>
            <a:pPr lvl="1"/>
            <a:r>
              <a:rPr lang="es-MX" sz="2400" dirty="0">
                <a:solidFill>
                  <a:srgbClr val="FFC000"/>
                </a:solidFill>
              </a:rPr>
              <a:t>Grupo 1: redujo sus ocupados </a:t>
            </a:r>
            <a:r>
              <a:rPr lang="es-MX" sz="2400" dirty="0" smtClean="0">
                <a:solidFill>
                  <a:srgbClr val="FFC000"/>
                </a:solidFill>
              </a:rPr>
              <a:t>(de 69</a:t>
            </a:r>
            <a:r>
              <a:rPr lang="es-MX" sz="2400" dirty="0">
                <a:solidFill>
                  <a:srgbClr val="FFC000"/>
                </a:solidFill>
              </a:rPr>
              <a:t>% </a:t>
            </a:r>
            <a:r>
              <a:rPr lang="es-MX" sz="2400" dirty="0" smtClean="0">
                <a:solidFill>
                  <a:srgbClr val="FFC000"/>
                </a:solidFill>
              </a:rPr>
              <a:t>a 60%) </a:t>
            </a:r>
            <a:endParaRPr lang="es-MX" sz="2400" dirty="0">
              <a:solidFill>
                <a:srgbClr val="FFC000"/>
              </a:solidFill>
            </a:endParaRPr>
          </a:p>
          <a:p>
            <a:pPr lvl="1"/>
            <a:r>
              <a:rPr lang="es-MX" sz="2400" dirty="0"/>
              <a:t> Grupo 2: aumentó sus ocupados </a:t>
            </a:r>
            <a:r>
              <a:rPr lang="es-MX" sz="2400" dirty="0" smtClean="0"/>
              <a:t>(de 19</a:t>
            </a:r>
            <a:r>
              <a:rPr lang="es-MX" sz="2400" dirty="0"/>
              <a:t>% </a:t>
            </a:r>
            <a:r>
              <a:rPr lang="es-MX" sz="2400" dirty="0" smtClean="0"/>
              <a:t>a </a:t>
            </a:r>
            <a:r>
              <a:rPr lang="es-MX" sz="2400" dirty="0"/>
              <a:t>24%)</a:t>
            </a:r>
          </a:p>
          <a:p>
            <a:pPr lvl="1"/>
            <a:r>
              <a:rPr lang="es-MX" sz="2400" dirty="0"/>
              <a:t> Grupo 3: aumentó sus ocupados </a:t>
            </a:r>
            <a:r>
              <a:rPr lang="es-MX" sz="2400" dirty="0" smtClean="0"/>
              <a:t>(de 12</a:t>
            </a:r>
            <a:r>
              <a:rPr lang="es-MX" sz="2400" dirty="0"/>
              <a:t>% </a:t>
            </a:r>
            <a:r>
              <a:rPr lang="es-MX" sz="2400" dirty="0" smtClean="0"/>
              <a:t>a 16</a:t>
            </a:r>
            <a:r>
              <a:rPr lang="es-MX" sz="2400" dirty="0"/>
              <a:t>%)</a:t>
            </a:r>
          </a:p>
          <a:p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83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2000-2009</a:t>
            </a:r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200" dirty="0">
                <a:solidFill>
                  <a:srgbClr val="FFFFFF"/>
                </a:solidFill>
              </a:rPr>
              <a:t>Balance oferta – demanda netas de profesionistas </a:t>
            </a:r>
            <a:br>
              <a:rPr lang="es-MX" sz="2200" dirty="0">
                <a:solidFill>
                  <a:srgbClr val="FFFFFF"/>
                </a:solidFill>
              </a:rPr>
            </a:br>
            <a:r>
              <a:rPr lang="es-MX" sz="2200" dirty="0">
                <a:solidFill>
                  <a:srgbClr val="FFFFFF"/>
                </a:solidFill>
              </a:rPr>
              <a:t>Consideraciones </a:t>
            </a:r>
            <a:r>
              <a:rPr lang="es-MX" sz="2200" dirty="0" smtClean="0">
                <a:solidFill>
                  <a:srgbClr val="FFFFFF"/>
                </a:solidFill>
              </a:rPr>
              <a:t>metodológicas: SALDO NETO</a:t>
            </a:r>
            <a:endParaRPr lang="es-MX" sz="22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SALDO NETO </a:t>
            </a:r>
            <a:r>
              <a:rPr lang="es-MX" dirty="0" smtClean="0"/>
              <a:t>= </a:t>
            </a:r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Oferta neta </a:t>
            </a:r>
            <a:r>
              <a:rPr lang="es-MX" dirty="0" smtClean="0"/>
              <a:t>-  </a:t>
            </a:r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Demanda Neta</a:t>
            </a:r>
          </a:p>
          <a:p>
            <a:pPr marL="0" indent="0" algn="ctr">
              <a:buNone/>
            </a:pPr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s-MX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s-MX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SALDO </a:t>
            </a:r>
            <a:r>
              <a:rPr lang="es-MX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NETO </a:t>
            </a:r>
            <a:r>
              <a:rPr lang="es-MX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DEL GRUPO </a:t>
            </a:r>
            <a:r>
              <a:rPr lang="es-MX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 </a:t>
            </a:r>
            <a:r>
              <a:rPr lang="es-MX" dirty="0"/>
              <a:t>= </a:t>
            </a:r>
            <a:r>
              <a:rPr lang="es-MX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Oferta neta </a:t>
            </a:r>
            <a:r>
              <a:rPr lang="es-MX" dirty="0"/>
              <a:t>-  </a:t>
            </a:r>
            <a:r>
              <a:rPr lang="es-MX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Demanda Neta de Grupo </a:t>
            </a:r>
            <a:r>
              <a:rPr lang="es-MX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</a:p>
          <a:p>
            <a:pPr marL="0" indent="0" algn="ctr">
              <a:buNone/>
            </a:pPr>
            <a:endParaRPr lang="es-MX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s-MX" sz="2000" dirty="0">
                <a:solidFill>
                  <a:srgbClr val="CC66FF"/>
                </a:solidFill>
              </a:rPr>
              <a:t>OFERTA NETA = egresados en el periodo – (estimación de fallecimientos + emigración + aumento en el número de inactivos</a:t>
            </a:r>
            <a:r>
              <a:rPr lang="es-MX" sz="2000" dirty="0" smtClean="0">
                <a:solidFill>
                  <a:srgbClr val="CC66FF"/>
                </a:solidFill>
              </a:rPr>
              <a:t>)</a:t>
            </a:r>
          </a:p>
          <a:p>
            <a:pPr marL="0" indent="0">
              <a:buNone/>
            </a:pPr>
            <a:r>
              <a:rPr lang="es-MX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DEMANDA NETA = incremento de ocupados en el periodo +  demanda de reemplazo (estimación de fallecimientos del acervo inicial + estimación de fallecimientos de los que se incorporan al mercado laboral durante el periodo)</a:t>
            </a:r>
          </a:p>
          <a:p>
            <a:pPr marL="0" indent="0">
              <a:buNone/>
            </a:pPr>
            <a:endParaRPr lang="es-MX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s-MX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000" dirty="0" smtClean="0">
                <a:solidFill>
                  <a:srgbClr val="FFFFFF"/>
                </a:solidFill>
              </a:rPr>
              <a:t>Relación </a:t>
            </a:r>
            <a:r>
              <a:rPr lang="es-MX" sz="2000" dirty="0">
                <a:solidFill>
                  <a:srgbClr val="FFFFFF"/>
                </a:solidFill>
              </a:rPr>
              <a:t>entre la oferta y la demanda de profesionistas </a:t>
            </a:r>
            <a:r>
              <a:rPr lang="es-MX" sz="2000" dirty="0" smtClean="0">
                <a:solidFill>
                  <a:srgbClr val="FFFFFF"/>
                </a:solidFill>
              </a:rPr>
              <a:t>2001-2009, sin tomar en cuenta el tipo de ocupaciones que se ofrecen</a:t>
            </a:r>
            <a:endParaRPr lang="es-MX" sz="20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La demanda total de los egresados de TSU/PA es superior a la oferta</a:t>
            </a:r>
          </a:p>
          <a:p>
            <a:pPr marL="0" indent="0">
              <a:buNone/>
            </a:pPr>
            <a:endParaRPr lang="es-MX" sz="2800" dirty="0" smtClean="0"/>
          </a:p>
          <a:p>
            <a:r>
              <a:rPr lang="es-MX" sz="2800" dirty="0" smtClean="0"/>
              <a:t>La oferta neta total de profesionistas con licenciatura excede a la demanda en una proporción del 18%</a:t>
            </a:r>
          </a:p>
          <a:p>
            <a:pPr marL="0" indent="0">
              <a:buNone/>
            </a:pPr>
            <a:endParaRPr lang="es-MX" sz="2800" dirty="0" smtClean="0"/>
          </a:p>
          <a:p>
            <a:r>
              <a:rPr lang="es-MX" sz="2800" dirty="0" smtClean="0"/>
              <a:t>La oferta neta total de profesionistas con posgrado excede a la demanda en una proporción del 30%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243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7991800" cy="1196752"/>
          </a:xfrm>
        </p:spPr>
        <p:txBody>
          <a:bodyPr>
            <a:noAutofit/>
          </a:bodyPr>
          <a:lstStyle/>
          <a:p>
            <a: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2000-2009</a:t>
            </a:r>
            <a: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000" dirty="0">
                <a:solidFill>
                  <a:srgbClr val="FFFFFF"/>
                </a:solidFill>
              </a:rPr>
              <a:t>Balance oferta – demanda netas de profesionistas 2001-2009</a:t>
            </a:r>
            <a:br>
              <a:rPr lang="es-MX" sz="2000" dirty="0">
                <a:solidFill>
                  <a:srgbClr val="FFFFFF"/>
                </a:solidFill>
              </a:rPr>
            </a:br>
            <a:r>
              <a:rPr lang="es-MX" sz="2000" dirty="0" smtClean="0">
                <a:solidFill>
                  <a:srgbClr val="FFFFFF"/>
                </a:solidFill>
              </a:rPr>
              <a:t>Relación entre la oferta neta y la demanda de profesionistas del GRUPO 1</a:t>
            </a:r>
            <a:endParaRPr lang="es-MX" sz="2000" dirty="0">
              <a:solidFill>
                <a:srgbClr val="FFFFFF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8261874"/>
              </p:ext>
            </p:extLst>
          </p:nvPr>
        </p:nvGraphicFramePr>
        <p:xfrm>
          <a:off x="467544" y="1844824"/>
          <a:ext cx="7920880" cy="4675900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2202598"/>
                <a:gridCol w="1906094"/>
                <a:gridCol w="1906094"/>
                <a:gridCol w="1906094"/>
              </a:tblGrid>
              <a:tr h="105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Nivel educativo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Oferta neta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Demanda </a:t>
                      </a:r>
                      <a:r>
                        <a:rPr lang="es-MX" sz="2000" dirty="0" smtClean="0">
                          <a:effectLst/>
                        </a:rPr>
                        <a:t>neta G1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% </a:t>
                      </a:r>
                      <a:r>
                        <a:rPr lang="es-MX" sz="1800" dirty="0" smtClean="0">
                          <a:effectLst/>
                        </a:rPr>
                        <a:t>de la demanda neta  del grupo 1 sobre la oferta neta 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53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TSU/PA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171,864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(19,228)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(11.2)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Licenciatura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2,547,457</a:t>
                      </a:r>
                      <a:endParaRPr lang="es-MX" sz="200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1,003,249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39.4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Posgrado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421,885</a:t>
                      </a:r>
                      <a:endParaRPr lang="es-MX" sz="200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244,693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58.0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Total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2,859,442</a:t>
                      </a:r>
                      <a:endParaRPr lang="es-MX" sz="200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1,267,170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44.3</a:t>
                      </a:r>
                      <a:endParaRPr lang="es-MX" sz="2000" dirty="0"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8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153400" cy="1251248"/>
          </a:xfrm>
        </p:spPr>
        <p:txBody>
          <a:bodyPr>
            <a:noAutofit/>
          </a:bodyPr>
          <a:lstStyle/>
          <a:p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2000-2009</a:t>
            </a:r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200" dirty="0">
                <a:solidFill>
                  <a:srgbClr val="FFFFFF"/>
                </a:solidFill>
              </a:rPr>
              <a:t>Balance oferta – demanda netas de profesionistas </a:t>
            </a:r>
            <a:r>
              <a:rPr lang="es-MX" sz="2200" dirty="0" smtClean="0">
                <a:solidFill>
                  <a:srgbClr val="FFFFFF"/>
                </a:solidFill>
              </a:rPr>
              <a:t> por carreras</a:t>
            </a:r>
            <a:br>
              <a:rPr lang="es-MX" sz="2200" dirty="0" smtClean="0">
                <a:solidFill>
                  <a:srgbClr val="FFFFFF"/>
                </a:solidFill>
              </a:rPr>
            </a:br>
            <a:r>
              <a:rPr lang="es-MX" sz="2200" dirty="0" smtClean="0">
                <a:solidFill>
                  <a:srgbClr val="FFFFFF"/>
                </a:solidFill>
              </a:rPr>
              <a:t>GRUPO 1</a:t>
            </a:r>
            <a:r>
              <a:rPr lang="es-MX" sz="2200" dirty="0">
                <a:solidFill>
                  <a:srgbClr val="FFFFFF"/>
                </a:solidFill>
              </a:rPr>
              <a:t/>
            </a:r>
            <a:br>
              <a:rPr lang="es-MX" sz="2200" dirty="0">
                <a:solidFill>
                  <a:srgbClr val="FFFFFF"/>
                </a:solidFill>
              </a:rPr>
            </a:br>
            <a:endParaRPr lang="es-MX" sz="22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47500" lnSpcReduction="20000"/>
          </a:bodyPr>
          <a:lstStyle/>
          <a:p>
            <a:r>
              <a:rPr lang="es-MX" sz="3600" dirty="0" smtClean="0"/>
              <a:t>Licenciaturas cuya demanda de Grupo 1 es mayor a la oferta neta</a:t>
            </a:r>
          </a:p>
          <a:p>
            <a:pPr marL="320040" lvl="1" indent="0">
              <a:buNone/>
            </a:pPr>
            <a:r>
              <a:rPr lang="es-MX" sz="3600" dirty="0"/>
              <a:t>343	Enfermería</a:t>
            </a:r>
          </a:p>
          <a:p>
            <a:pPr marL="320040" lvl="1" indent="0">
              <a:buNone/>
            </a:pPr>
            <a:r>
              <a:rPr lang="es-MX" sz="3600" dirty="0"/>
              <a:t>375	Geografía</a:t>
            </a:r>
          </a:p>
          <a:p>
            <a:pPr marL="0" indent="0">
              <a:buNone/>
            </a:pPr>
            <a:endParaRPr lang="es-MX" sz="3200" dirty="0" smtClean="0"/>
          </a:p>
          <a:p>
            <a:r>
              <a:rPr lang="es-MX" sz="3600" dirty="0" smtClean="0"/>
              <a:t>Licenciaturas cuya demanda del Grupo 1 representa entre 75 y 100% de la oferta neta</a:t>
            </a:r>
          </a:p>
          <a:p>
            <a:pPr marL="320040" lvl="1" indent="0">
              <a:buNone/>
            </a:pPr>
            <a:r>
              <a:rPr lang="es-MX" sz="3600" dirty="0"/>
              <a:t>313	Diseño gráfico</a:t>
            </a:r>
          </a:p>
          <a:p>
            <a:pPr marL="320040" lvl="1" indent="0">
              <a:buNone/>
            </a:pPr>
            <a:r>
              <a:rPr lang="es-MX" sz="3600" dirty="0" smtClean="0"/>
              <a:t>321</a:t>
            </a:r>
            <a:r>
              <a:rPr lang="es-MX" sz="3600" dirty="0"/>
              <a:t>	Biología y biotecnología</a:t>
            </a:r>
          </a:p>
          <a:p>
            <a:pPr marL="320040" lvl="1" indent="0">
              <a:buNone/>
            </a:pPr>
            <a:r>
              <a:rPr lang="es-MX" sz="3600" dirty="0" smtClean="0"/>
              <a:t>341</a:t>
            </a:r>
            <a:r>
              <a:rPr lang="es-MX" sz="3600" dirty="0"/>
              <a:t>	</a:t>
            </a:r>
            <a:r>
              <a:rPr lang="es-MX" sz="3600" dirty="0" smtClean="0"/>
              <a:t>Medicina y carreras afines</a:t>
            </a:r>
            <a:endParaRPr lang="es-MX" sz="3600" dirty="0"/>
          </a:p>
          <a:p>
            <a:pPr marL="320040" lvl="1" indent="0">
              <a:buNone/>
            </a:pPr>
            <a:r>
              <a:rPr lang="es-MX" sz="3600" dirty="0"/>
              <a:t>342	Odontología</a:t>
            </a:r>
          </a:p>
          <a:p>
            <a:pPr marL="320040" lvl="1" indent="0">
              <a:buNone/>
            </a:pPr>
            <a:r>
              <a:rPr lang="es-MX" sz="3600" dirty="0" smtClean="0"/>
              <a:t>344	Nutrición</a:t>
            </a:r>
          </a:p>
          <a:p>
            <a:pPr marL="0" indent="0">
              <a:buNone/>
            </a:pPr>
            <a:endParaRPr lang="es-MX" sz="3200" dirty="0"/>
          </a:p>
          <a:p>
            <a:r>
              <a:rPr lang="es-MX" sz="3600" dirty="0"/>
              <a:t>Licenciaturas </a:t>
            </a:r>
            <a:r>
              <a:rPr lang="es-MX" sz="3600" dirty="0" smtClean="0"/>
              <a:t>cuya demanda del Grupo </a:t>
            </a:r>
            <a:r>
              <a:rPr lang="es-MX" sz="3600" dirty="0"/>
              <a:t>1 </a:t>
            </a:r>
            <a:r>
              <a:rPr lang="es-MX" sz="3600" dirty="0" smtClean="0"/>
              <a:t>representa entre el 50 </a:t>
            </a:r>
            <a:r>
              <a:rPr lang="es-MX" sz="3600" dirty="0"/>
              <a:t>y </a:t>
            </a:r>
            <a:r>
              <a:rPr lang="es-MX" sz="3600" dirty="0" smtClean="0"/>
              <a:t>el 74% </a:t>
            </a:r>
            <a:r>
              <a:rPr lang="es-MX" sz="3600" dirty="0"/>
              <a:t>de </a:t>
            </a:r>
            <a:r>
              <a:rPr lang="es-MX" sz="3600" dirty="0" smtClean="0"/>
              <a:t>la oferta </a:t>
            </a:r>
            <a:r>
              <a:rPr lang="es-MX" sz="3600" dirty="0"/>
              <a:t>neta</a:t>
            </a:r>
          </a:p>
          <a:p>
            <a:pPr marL="320040" lvl="1" indent="0">
              <a:buNone/>
            </a:pPr>
            <a:r>
              <a:rPr lang="es-MX" sz="3600" dirty="0" smtClean="0"/>
              <a:t>312	Diseño, diseño industrial, de interiores y textil</a:t>
            </a:r>
          </a:p>
          <a:p>
            <a:pPr marL="320040" lvl="1" indent="0">
              <a:buNone/>
            </a:pPr>
            <a:r>
              <a:rPr lang="es-MX" sz="3600" dirty="0" smtClean="0"/>
              <a:t>363</a:t>
            </a:r>
            <a:r>
              <a:rPr lang="es-MX" sz="3600" dirty="0"/>
              <a:t>	Bioquímica</a:t>
            </a:r>
          </a:p>
          <a:p>
            <a:pPr marL="320040" lvl="1" indent="0">
              <a:buNone/>
            </a:pPr>
            <a:r>
              <a:rPr lang="es-MX" sz="3600" dirty="0"/>
              <a:t>371	Ciencias sociales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0860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Antecedentes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Los objetivos de la investigación sobre el periodo 1990-2000</a:t>
            </a:r>
            <a:endParaRPr lang="es-MX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s-ES_tradnl" sz="2500" dirty="0" smtClean="0"/>
              <a:t>Identificar las </a:t>
            </a:r>
            <a:r>
              <a:rPr lang="es-ES_tradnl" sz="2500" dirty="0"/>
              <a:t>características de </a:t>
            </a:r>
            <a:r>
              <a:rPr lang="es-ES_tradnl" sz="2500" dirty="0" smtClean="0"/>
              <a:t>los desequilibrios del mercado laboral, cuantificar los </a:t>
            </a:r>
            <a:r>
              <a:rPr lang="es-ES_tradnl" sz="2500" dirty="0"/>
              <a:t>profesionistas que encontraron empleo en las ocupaciones </a:t>
            </a:r>
            <a:r>
              <a:rPr lang="es-ES_tradnl" sz="2500" dirty="0" err="1"/>
              <a:t>profesionalizantes</a:t>
            </a:r>
            <a:r>
              <a:rPr lang="es-ES_tradnl" sz="2500" dirty="0"/>
              <a:t> o poco </a:t>
            </a:r>
            <a:r>
              <a:rPr lang="es-ES_tradnl" sz="2500" dirty="0" err="1"/>
              <a:t>profesionalizantes</a:t>
            </a:r>
            <a:r>
              <a:rPr lang="es-ES_tradnl" sz="2500" dirty="0"/>
              <a:t> </a:t>
            </a:r>
            <a:r>
              <a:rPr lang="es-ES_tradnl" sz="2500" dirty="0" smtClean="0"/>
              <a:t>y estudiar la evolución de las remuneraciones reales percibidas por los profesionistas en los distintos niveles y áreas 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s-ES_tradnl" sz="25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s-ES_tradnl" sz="2500" dirty="0" smtClean="0"/>
              <a:t>Retrospectivamente, esos objetivos se buscaron para </a:t>
            </a:r>
            <a:r>
              <a:rPr lang="es-ES_tradnl" sz="2500" dirty="0"/>
              <a:t>la década de 1990-2000, </a:t>
            </a:r>
            <a:r>
              <a:rPr lang="es-ES_tradnl" sz="2500" dirty="0" smtClean="0"/>
              <a:t>y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s-ES_tradnl" sz="2500" dirty="0" smtClean="0"/>
              <a:t>Con base en los resultados obtenidos, realizar las </a:t>
            </a:r>
            <a:r>
              <a:rPr lang="es-ES_tradnl" sz="2500" dirty="0"/>
              <a:t>proyecciones para los años 2006 y 2010</a:t>
            </a:r>
            <a:r>
              <a:rPr lang="es-ES_tradnl" sz="2500" dirty="0" smtClean="0"/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s-MX" sz="2500" dirty="0"/>
              <a:t>Los resultados fueron publicados por la ANUIES en 2003.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s-ES_tradnl" sz="25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s-ES_tradnl" sz="25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7957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53400" cy="1152128"/>
          </a:xfrm>
        </p:spPr>
        <p:txBody>
          <a:bodyPr>
            <a:noAutofit/>
          </a:bodyPr>
          <a:lstStyle/>
          <a:p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2000-2009</a:t>
            </a:r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200" dirty="0">
                <a:solidFill>
                  <a:srgbClr val="FFFFFF"/>
                </a:solidFill>
              </a:rPr>
              <a:t>Balance oferta – demanda netas de profesionistas </a:t>
            </a:r>
            <a:r>
              <a:rPr lang="es-MX" sz="2200" dirty="0" smtClean="0">
                <a:solidFill>
                  <a:srgbClr val="FFFFFF"/>
                </a:solidFill>
              </a:rPr>
              <a:t> por carreras</a:t>
            </a:r>
            <a:br>
              <a:rPr lang="es-MX" sz="2200" dirty="0" smtClean="0">
                <a:solidFill>
                  <a:srgbClr val="FFFFFF"/>
                </a:solidFill>
              </a:rPr>
            </a:br>
            <a:r>
              <a:rPr lang="es-MX" sz="2200" dirty="0" smtClean="0">
                <a:solidFill>
                  <a:srgbClr val="FFFFFF"/>
                </a:solidFill>
              </a:rPr>
              <a:t>GRUPO 1</a:t>
            </a:r>
            <a:endParaRPr lang="es-MX" sz="22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dirty="0"/>
          </a:p>
          <a:p>
            <a:r>
              <a:rPr lang="es-MX" sz="2200" dirty="0" smtClean="0"/>
              <a:t>Posgrados cuya demanda para ocupaciones del Grupo </a:t>
            </a:r>
            <a:r>
              <a:rPr lang="es-MX" sz="2200" dirty="0"/>
              <a:t>1 </a:t>
            </a:r>
            <a:r>
              <a:rPr lang="es-MX" sz="2200" dirty="0" smtClean="0"/>
              <a:t>representa entre el 50 </a:t>
            </a:r>
            <a:r>
              <a:rPr lang="es-MX" sz="2200" dirty="0"/>
              <a:t>y </a:t>
            </a:r>
            <a:r>
              <a:rPr lang="es-MX" sz="2200" dirty="0" smtClean="0"/>
              <a:t>el 74% </a:t>
            </a:r>
            <a:r>
              <a:rPr lang="es-MX" sz="2200" dirty="0"/>
              <a:t>de </a:t>
            </a:r>
            <a:r>
              <a:rPr lang="es-MX" sz="2200" dirty="0" smtClean="0"/>
              <a:t>la oferta neta</a:t>
            </a:r>
            <a:endParaRPr lang="es-MX" sz="2200" dirty="0"/>
          </a:p>
          <a:p>
            <a:pPr marL="320040" lvl="1" indent="0">
              <a:buNone/>
            </a:pPr>
            <a:r>
              <a:rPr lang="es-MX" sz="2000" dirty="0"/>
              <a:t>31 Arquitectura </a:t>
            </a:r>
            <a:r>
              <a:rPr lang="es-MX" sz="2000" dirty="0" smtClean="0"/>
              <a:t>y diseño</a:t>
            </a:r>
            <a:endParaRPr lang="es-MX" sz="2000" dirty="0"/>
          </a:p>
          <a:p>
            <a:pPr marL="320040" lvl="1" indent="0">
              <a:buNone/>
            </a:pPr>
            <a:r>
              <a:rPr lang="es-MX" sz="2000" dirty="0"/>
              <a:t>32 Biología</a:t>
            </a:r>
            <a:r>
              <a:rPr lang="es-MX" sz="2000" dirty="0" smtClean="0"/>
              <a:t>, biotecnología </a:t>
            </a:r>
            <a:r>
              <a:rPr lang="es-MX" sz="2000" dirty="0"/>
              <a:t>y </a:t>
            </a:r>
            <a:r>
              <a:rPr lang="es-MX" sz="2000" dirty="0" smtClean="0"/>
              <a:t>ciencias </a:t>
            </a:r>
            <a:r>
              <a:rPr lang="es-MX" sz="2000" dirty="0"/>
              <a:t>del mar</a:t>
            </a:r>
          </a:p>
          <a:p>
            <a:pPr marL="320040" lvl="1" indent="0">
              <a:buNone/>
            </a:pPr>
            <a:r>
              <a:rPr lang="es-MX" sz="2000" dirty="0"/>
              <a:t>35 Humanidades</a:t>
            </a:r>
            <a:r>
              <a:rPr lang="es-MX" sz="2000" dirty="0" smtClean="0"/>
              <a:t>, </a:t>
            </a:r>
            <a:r>
              <a:rPr lang="es-MX" sz="2000" dirty="0"/>
              <a:t>filosofía y psicología</a:t>
            </a:r>
          </a:p>
          <a:p>
            <a:pPr marL="320040" lvl="1" indent="0">
              <a:buNone/>
            </a:pPr>
            <a:r>
              <a:rPr lang="es-MX" sz="2000" dirty="0"/>
              <a:t>36 Ciencias químicas</a:t>
            </a:r>
          </a:p>
          <a:p>
            <a:pPr marL="320040" lvl="1" indent="0">
              <a:buNone/>
            </a:pPr>
            <a:r>
              <a:rPr lang="es-MX" sz="2000" dirty="0"/>
              <a:t>37 Ciencias sociales </a:t>
            </a:r>
            <a:r>
              <a:rPr lang="es-MX" sz="2000" dirty="0" smtClean="0"/>
              <a:t>y </a:t>
            </a:r>
            <a:r>
              <a:rPr lang="es-MX" sz="2000" dirty="0"/>
              <a:t>políticas</a:t>
            </a:r>
          </a:p>
          <a:p>
            <a:pPr marL="320040" lvl="1" indent="0">
              <a:buNone/>
            </a:pPr>
            <a:r>
              <a:rPr lang="es-MX" sz="2000" dirty="0"/>
              <a:t>39 Ciencias </a:t>
            </a:r>
            <a:r>
              <a:rPr lang="es-MX" sz="2000" dirty="0" smtClean="0"/>
              <a:t>económico- </a:t>
            </a:r>
            <a:r>
              <a:rPr lang="es-MX" sz="2000" dirty="0"/>
              <a:t>administrativas y </a:t>
            </a:r>
            <a:r>
              <a:rPr lang="es-MX" sz="2000" dirty="0" smtClean="0"/>
              <a:t>turismo</a:t>
            </a:r>
            <a:endParaRPr lang="es-MX" sz="2000" dirty="0"/>
          </a:p>
          <a:p>
            <a:pPr marL="320040" lvl="1" indent="0">
              <a:buNone/>
            </a:pPr>
            <a:r>
              <a:rPr lang="es-MX" sz="2000" dirty="0"/>
              <a:t>40 Educación y </a:t>
            </a:r>
            <a:r>
              <a:rPr lang="es-MX" sz="2000" dirty="0" smtClean="0"/>
              <a:t>pedagogía</a:t>
            </a:r>
            <a:endParaRPr lang="es-MX" sz="2000" dirty="0"/>
          </a:p>
          <a:p>
            <a:pPr marL="320040" lvl="1" indent="0">
              <a:buNone/>
            </a:pPr>
            <a:r>
              <a:rPr lang="es-MX" sz="2000" dirty="0"/>
              <a:t>42 Matemáticas</a:t>
            </a:r>
            <a:r>
              <a:rPr lang="es-MX" sz="1700" dirty="0"/>
              <a:t>, física </a:t>
            </a:r>
            <a:r>
              <a:rPr lang="es-MX" sz="1700" dirty="0" smtClean="0"/>
              <a:t>y astronomía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4282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rgbClr val="FFFFFF"/>
                </a:solidFill>
              </a:rPr>
              <a:t>Empleo y remuneraciones </a:t>
            </a:r>
            <a:endParaRPr lang="es-MX" sz="2400" dirty="0">
              <a:solidFill>
                <a:srgbClr val="FF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es-MX" sz="2400" dirty="0" smtClean="0"/>
              <a:t>En </a:t>
            </a:r>
            <a:r>
              <a:rPr lang="es-MX" sz="2400" dirty="0"/>
              <a:t>los años noventa los profesionistas con licenciatura incrementaron sus remuneraciones reales en 1</a:t>
            </a:r>
            <a:r>
              <a:rPr lang="es-MX" sz="2400" dirty="0" smtClean="0"/>
              <a:t>%</a:t>
            </a:r>
          </a:p>
          <a:p>
            <a:pPr marL="0" indent="0">
              <a:buNone/>
            </a:pPr>
            <a:r>
              <a:rPr lang="es-MX" sz="2400" dirty="0" smtClean="0"/>
              <a:t> </a:t>
            </a:r>
            <a:endParaRPr lang="es-MX" sz="2400" dirty="0"/>
          </a:p>
          <a:p>
            <a:r>
              <a:rPr lang="es-MX" sz="2400" dirty="0"/>
              <a:t>En el período 2000-2009, las remuneraciones de los profesionistas registraron una disminución significativa en contraste con lo ocurrido en los años 90</a:t>
            </a:r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Para los profesionistas con licenciatura esa disminución fue del orden del 19% (21% </a:t>
            </a:r>
            <a:r>
              <a:rPr lang="es-MX" sz="2400" dirty="0"/>
              <a:t>p</a:t>
            </a:r>
            <a:r>
              <a:rPr lang="es-MX" sz="2400" dirty="0" smtClean="0"/>
              <a:t>ara los varones y 10% para las mujeres), aunque las percepciones de los hombres siguen siendo mayor es que las de las mujeres: 44% más altas en el año 2000 y 25% superiores en 2009)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  <a:p>
            <a:endParaRPr lang="es-MX" dirty="0" smtClean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39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2000-2009</a:t>
            </a:r>
            <a:br>
              <a:rPr lang="es-MX" sz="27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700" dirty="0">
                <a:solidFill>
                  <a:srgbClr val="FFFFFF"/>
                </a:solidFill>
              </a:rPr>
              <a:t>Empleo y </a:t>
            </a:r>
            <a:r>
              <a:rPr lang="es-MX" sz="2700" dirty="0" smtClean="0">
                <a:solidFill>
                  <a:srgbClr val="FFFFFF"/>
                </a:solidFill>
              </a:rPr>
              <a:t>remuneraciones 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En los años noventa del siglo XX, los egresados con posgrado, aumentaron sus remuneraciones reales en 6.5% </a:t>
            </a:r>
          </a:p>
          <a:p>
            <a:pPr marL="0" indent="0">
              <a:buNone/>
            </a:pPr>
            <a:endParaRPr lang="es-MX" sz="2800" dirty="0" smtClean="0"/>
          </a:p>
          <a:p>
            <a:r>
              <a:rPr lang="es-MX" sz="2800" dirty="0" smtClean="0"/>
              <a:t>Los </a:t>
            </a:r>
            <a:r>
              <a:rPr lang="es-MX" sz="2800" dirty="0"/>
              <a:t>profesionistas con maestría </a:t>
            </a:r>
            <a:r>
              <a:rPr lang="es-MX" sz="2800" dirty="0" smtClean="0"/>
              <a:t>redujeron sus </a:t>
            </a:r>
            <a:r>
              <a:rPr lang="es-MX" sz="2800" dirty="0"/>
              <a:t>remuneraciones reales </a:t>
            </a:r>
            <a:r>
              <a:rPr lang="es-MX" sz="2800" dirty="0" smtClean="0"/>
              <a:t>en un 21</a:t>
            </a:r>
            <a:r>
              <a:rPr lang="es-MX" sz="2800" dirty="0"/>
              <a:t>% 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MX" sz="2800" dirty="0"/>
              <a:t>Solo los profesionistas con doctorado mantuvieron sus remuneraciones reales sin </a:t>
            </a:r>
            <a:r>
              <a:rPr lang="es-MX" sz="2800" dirty="0" smtClean="0"/>
              <a:t>merma</a:t>
            </a:r>
          </a:p>
          <a:p>
            <a:endParaRPr lang="es-MX" sz="3000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98190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Proyecciones 2009-2015 y 2009-2020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Situación demográfica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800" dirty="0"/>
              <a:t>Entre 2009 y 2020 </a:t>
            </a:r>
            <a:r>
              <a:rPr lang="es-MX" sz="2800" dirty="0" smtClean="0"/>
              <a:t>se experimentará de </a:t>
            </a:r>
            <a:r>
              <a:rPr lang="es-MX" sz="2800" dirty="0"/>
              <a:t>lleno en el llamado </a:t>
            </a:r>
            <a:r>
              <a:rPr lang="es-MX" sz="2800" b="1" dirty="0"/>
              <a:t>bono demográfico: </a:t>
            </a:r>
            <a:r>
              <a:rPr lang="es-MX" sz="2800" dirty="0"/>
              <a:t>más población en edad de trabajar y menos en edades </a:t>
            </a:r>
            <a:r>
              <a:rPr lang="es-MX" sz="2800" dirty="0" smtClean="0"/>
              <a:t>dependientes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MX" sz="2800" dirty="0">
                <a:solidFill>
                  <a:srgbClr val="CEE4DA"/>
                </a:solidFill>
              </a:rPr>
              <a:t>Se prevé que la PEA </a:t>
            </a:r>
            <a:r>
              <a:rPr lang="es-MX" sz="2800" dirty="0" smtClean="0">
                <a:solidFill>
                  <a:srgbClr val="CEE4DA"/>
                </a:solidFill>
              </a:rPr>
              <a:t>de profesionistas aumente </a:t>
            </a:r>
            <a:r>
              <a:rPr lang="es-MX" sz="2800" dirty="0">
                <a:solidFill>
                  <a:srgbClr val="CEE4DA"/>
                </a:solidFill>
              </a:rPr>
              <a:t>en 6.3 millones de personas, que buscarán insertarse en el mercado laboral del </a:t>
            </a:r>
            <a:r>
              <a:rPr lang="es-MX" sz="2800" dirty="0" smtClean="0">
                <a:solidFill>
                  <a:srgbClr val="CEE4DA"/>
                </a:solidFill>
              </a:rPr>
              <a:t>país</a:t>
            </a:r>
          </a:p>
          <a:p>
            <a:pPr marL="0" indent="0">
              <a:buNone/>
            </a:pPr>
            <a:endParaRPr lang="es-MX" sz="2800" dirty="0">
              <a:solidFill>
                <a:srgbClr val="CEE4DA"/>
              </a:solidFill>
            </a:endParaRPr>
          </a:p>
          <a:p>
            <a:r>
              <a:rPr lang="es-MX" sz="2800" dirty="0"/>
              <a:t>En contraste, se estima que la población con edad universitaria (19-23 años) no sólo no aumente, sino se reduzca en alrededor de 500 mil personas.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26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Proyecciones 2009-2015 y 2009-2020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Escenarios económicos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Por otra parte, las perspectivas de crecimiento para nuestra economía no parecen ser muy favorables para los próximos años, tanto en el contexto internacional como doméstico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Aplicando un sencillo modelo de prospección económica, que depende del comportamiento esperado de algunas variables clave, se identificaron tres escenarios posibles (2009-2015-2020):</a:t>
            </a:r>
          </a:p>
          <a:p>
            <a:pPr lvl="1"/>
            <a:r>
              <a:rPr lang="es-MX" dirty="0" smtClean="0"/>
              <a:t>Escenario </a:t>
            </a:r>
            <a:r>
              <a:rPr lang="es-MX" dirty="0"/>
              <a:t>base (E2) con crecimiento </a:t>
            </a:r>
            <a:r>
              <a:rPr lang="es-MX" dirty="0" smtClean="0"/>
              <a:t>del PIB de </a:t>
            </a:r>
            <a:r>
              <a:rPr lang="es-MX" dirty="0"/>
              <a:t>3.5% anual;</a:t>
            </a:r>
          </a:p>
          <a:p>
            <a:pPr lvl="1"/>
            <a:r>
              <a:rPr lang="es-MX" dirty="0"/>
              <a:t>Escenario de bajo crecimiento (E1) con tasa de 2.2% anual, y</a:t>
            </a:r>
          </a:p>
          <a:p>
            <a:pPr lvl="1"/>
            <a:r>
              <a:rPr lang="es-MX" dirty="0"/>
              <a:t>Escenario de rápido crecimiento (E3) con tasa de 5% anual.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materialización de uno u otro escenario tendrá implicaciones muy importantes en el empleo. Sólo si se concreta el E3 podría reducirse la tasa de desempleo abierto de la economía, que pasaría de 6% en 2009 a 3.8% en 2020.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51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Proyecciones 2009-2015 y 2009-2020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Egresados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Para proyectar el número de egresados del SNES se partió de la meta establecida por ANUIES de alcanzar una tasa de cobertura de </a:t>
            </a:r>
            <a:r>
              <a:rPr lang="es-MX" dirty="0" smtClean="0"/>
              <a:t>48% </a:t>
            </a:r>
            <a:r>
              <a:rPr lang="es-MX" dirty="0"/>
              <a:t>para 2020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Se supuso </a:t>
            </a:r>
            <a:r>
              <a:rPr lang="es-MX" dirty="0" smtClean="0"/>
              <a:t>que se </a:t>
            </a:r>
            <a:r>
              <a:rPr lang="es-MX" dirty="0"/>
              <a:t>mantendrán las tasas de eficiencia terminal promedio observadas entre 2000 y 2009, por niveles educativos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En total, cabría esperar un egreso de 645 mil profesionistas en 2015 y 836 mil en 2020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De esos totales, en 2015, 34 mil serían egresados TSU/PA; 519 mil de licenciatura y 93 mil en posgrado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Para 2020 del total de egresados se  tendría que 44 mil serán de TSU/PA, 663 mil de licenciatura y 130 mil en posgrado</a:t>
            </a:r>
          </a:p>
        </p:txBody>
      </p:sp>
    </p:spTree>
    <p:extLst>
      <p:ext uri="{BB962C8B-B14F-4D97-AF65-F5344CB8AC3E}">
        <p14:creationId xmlns:p14="http://schemas.microsoft.com/office/powerpoint/2010/main" val="7405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srgbClr val="D6D7DF"/>
                </a:solidFill>
                <a:latin typeface="+mn-lt"/>
                <a:ea typeface="+mn-ea"/>
                <a:cs typeface="+mn-cs"/>
              </a:defRPr>
            </a:pPr>
            <a:r>
              <a:rPr lang="es-MX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Proyecciones 2009-2020. Cobertura estimada por SEP y ANUIES.</a:t>
            </a:r>
            <a:br>
              <a:rPr lang="es-MX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  <a:t>Oferta y demanda agregada neta de profesionistas</a:t>
            </a:r>
            <a:endParaRPr lang="es-MX" sz="2000" dirty="0">
              <a:solidFill>
                <a:schemeClr val="tx1"/>
              </a:solidFill>
              <a:latin typeface="Tw Cen MT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5588501"/>
              </p:ext>
            </p:extLst>
          </p:nvPr>
        </p:nvGraphicFramePr>
        <p:xfrm>
          <a:off x="827584" y="1916832"/>
          <a:ext cx="7560840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84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srgbClr val="D6D7DF"/>
                </a:solidFill>
                <a:latin typeface="+mn-lt"/>
                <a:ea typeface="+mn-ea"/>
                <a:cs typeface="+mn-cs"/>
              </a:defRPr>
            </a:pP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Proyecciones 2009-2020. Cobertura estimada por SEP y ANUIES 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Oferta y demanda neta de profesionistas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GRUPO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1.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b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Escenarios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1, 2 y 3</a:t>
            </a:r>
            <a:endParaRPr lang="es-MX" sz="2400" dirty="0">
              <a:solidFill>
                <a:schemeClr val="tx1"/>
              </a:solidFill>
            </a:endParaRPr>
          </a:p>
        </p:txBody>
      </p:sp>
      <p:graphicFrame>
        <p:nvGraphicFramePr>
          <p:cNvPr id="10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094146"/>
              </p:ext>
            </p:extLst>
          </p:nvPr>
        </p:nvGraphicFramePr>
        <p:xfrm>
          <a:off x="539552" y="1628800"/>
          <a:ext cx="79928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0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Proyecciones </a:t>
            </a:r>
            <a:r>
              <a:rPr lang="es-MX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2009-2020. </a:t>
            </a:r>
            <a: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Cobertura </a:t>
            </a:r>
            <a:r>
              <a:rPr lang="es-MX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estimada por SEP y ANUIES</a:t>
            </a:r>
            <a: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b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000" dirty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  <a:t>Oferta y demanda neta de profesionistas</a:t>
            </a:r>
            <a:r>
              <a:rPr lang="en-US" sz="2000" dirty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  <a:t>.</a:t>
            </a:r>
            <a:r>
              <a:rPr lang="es-MX" sz="2000" dirty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  <a:t> GRUPO 1. </a:t>
            </a:r>
            <a:r>
              <a:rPr lang="en-US" sz="2000" dirty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</a:br>
            <a:r>
              <a:rPr lang="es-MX" sz="2000" dirty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  <a:t>Escenarios</a:t>
            </a:r>
            <a:r>
              <a:rPr lang="en-US" sz="2000" dirty="0">
                <a:solidFill>
                  <a:schemeClr val="tx1"/>
                </a:solidFill>
                <a:latin typeface="Tw Cen MT" pitchFamily="34" charset="0"/>
                <a:cs typeface="Times New Roman" pitchFamily="18" charset="0"/>
              </a:rPr>
              <a:t> 1, 2 y 3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El ritmo de crecimiento de la economía seguirá siendo el factor determinante del empleo.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El ritmo de crecimiento más probable del PIB es del 2.5% promedio para el período 2010-2020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Con el crecimiento de la cobertura estimado por la ANUIES el ritmo de crecimiento de los egresados será sensiblemente más alto que el correspondiente a la economía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Así, los desequilibrios en el mercado de trabajo de profesionistas tenderán a profundizarse, al nivel del empleo global y el tipo de ocupaciones.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912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2009-2015 y 2009-2020</a:t>
            </a:r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Balance oferta – demanda netas de profesionistas </a:t>
            </a:r>
            <a:r>
              <a:rPr lang="es-MX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por carreras</a:t>
            </a:r>
            <a: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MX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4925144"/>
          </a:xfrm>
        </p:spPr>
        <p:txBody>
          <a:bodyPr>
            <a:normAutofit fontScale="32500" lnSpcReduction="20000"/>
          </a:bodyPr>
          <a:lstStyle/>
          <a:p>
            <a:r>
              <a:rPr lang="es-MX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Licenciaturas </a:t>
            </a:r>
            <a:r>
              <a:rPr lang="es-MX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 demanda mayor a oferta neta</a:t>
            </a:r>
          </a:p>
          <a:p>
            <a:pPr marL="320040" lvl="1" indent="0">
              <a:buNone/>
            </a:pPr>
            <a:r>
              <a:rPr lang="es-MX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2009-2015</a:t>
            </a:r>
          </a:p>
          <a:p>
            <a:pPr marL="594360" lvl="2" indent="0">
              <a:buNone/>
            </a:pPr>
            <a:r>
              <a:rPr lang="es-MX" sz="6000" dirty="0" smtClean="0"/>
              <a:t>413   Ingeniería en Computación e Informática para total (</a:t>
            </a:r>
            <a:r>
              <a:rPr lang="es-MX" sz="6000" dirty="0"/>
              <a:t>E1 y E3) </a:t>
            </a:r>
            <a:endParaRPr lang="es-MX" sz="6000" dirty="0" smtClean="0"/>
          </a:p>
          <a:p>
            <a:pPr marL="320040" lvl="1" indent="0">
              <a:buNone/>
            </a:pPr>
            <a:r>
              <a:rPr lang="es-MX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2009-2020</a:t>
            </a:r>
          </a:p>
          <a:p>
            <a:pPr marL="594360" lvl="2" indent="0">
              <a:buNone/>
            </a:pPr>
            <a:r>
              <a:rPr lang="es-MX" sz="6000" dirty="0" smtClean="0"/>
              <a:t>400 Educación y pedagogía para total y grupo 1 (E1, E2 y E3)</a:t>
            </a:r>
          </a:p>
          <a:p>
            <a:pPr marL="594360" lvl="2" indent="0">
              <a:buNone/>
            </a:pPr>
            <a:r>
              <a:rPr lang="es-MX" sz="6000" dirty="0"/>
              <a:t>413 </a:t>
            </a:r>
            <a:r>
              <a:rPr lang="es-MX" sz="6000" dirty="0" smtClean="0"/>
              <a:t> </a:t>
            </a:r>
            <a:r>
              <a:rPr lang="es-MX" sz="6000" dirty="0"/>
              <a:t>Ingeniería en Computación e Informática </a:t>
            </a:r>
            <a:r>
              <a:rPr lang="es-MX" sz="6000" dirty="0" smtClean="0"/>
              <a:t>para </a:t>
            </a:r>
            <a:r>
              <a:rPr lang="es-MX" sz="6000" dirty="0"/>
              <a:t>total </a:t>
            </a:r>
            <a:r>
              <a:rPr lang="es-MX" sz="6000" dirty="0" smtClean="0"/>
              <a:t>(E1,   E2 </a:t>
            </a:r>
            <a:r>
              <a:rPr lang="es-MX" sz="6000" dirty="0"/>
              <a:t>y E3) </a:t>
            </a:r>
          </a:p>
          <a:p>
            <a:pPr marL="0" indent="0">
              <a:buNone/>
            </a:pPr>
            <a:endParaRPr lang="es-MX" sz="6000" dirty="0" smtClean="0"/>
          </a:p>
          <a:p>
            <a:r>
              <a:rPr lang="es-MX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Licenciaturas</a:t>
            </a:r>
            <a:r>
              <a:rPr lang="es-MX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con demanda en torno a 10% de Oferta neta (situación de equilibrio)</a:t>
            </a:r>
          </a:p>
          <a:p>
            <a:pPr marL="320040" lvl="1" indent="0">
              <a:buNone/>
            </a:pPr>
            <a:r>
              <a:rPr lang="es-MX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2009-2015</a:t>
            </a:r>
          </a:p>
          <a:p>
            <a:pPr marL="594360" lvl="2" indent="0">
              <a:buNone/>
            </a:pPr>
            <a:r>
              <a:rPr lang="es-MX" sz="6000" dirty="0" smtClean="0"/>
              <a:t>313 Diseño gráfico </a:t>
            </a:r>
            <a:r>
              <a:rPr lang="es-MX" sz="6000" dirty="0"/>
              <a:t>para total </a:t>
            </a:r>
            <a:r>
              <a:rPr lang="es-MX" sz="6000" dirty="0" smtClean="0"/>
              <a:t>(E3</a:t>
            </a:r>
            <a:r>
              <a:rPr lang="es-MX" sz="6000" dirty="0"/>
              <a:t>) </a:t>
            </a:r>
            <a:endParaRPr lang="es-MX" sz="6000" dirty="0" smtClean="0"/>
          </a:p>
          <a:p>
            <a:pPr marL="594360" lvl="2" indent="0">
              <a:buNone/>
            </a:pPr>
            <a:r>
              <a:rPr lang="es-MX" sz="6000" dirty="0" smtClean="0"/>
              <a:t>375 Geografía </a:t>
            </a:r>
            <a:r>
              <a:rPr lang="es-MX" sz="6000" dirty="0"/>
              <a:t>para total </a:t>
            </a:r>
            <a:r>
              <a:rPr lang="es-MX" sz="6000" dirty="0" smtClean="0"/>
              <a:t>(E1) </a:t>
            </a:r>
            <a:endParaRPr lang="es-MX" sz="6000" dirty="0"/>
          </a:p>
          <a:p>
            <a:pPr marL="594360" lvl="2" indent="0">
              <a:buNone/>
            </a:pPr>
            <a:r>
              <a:rPr lang="es-MX" sz="6000" dirty="0"/>
              <a:t>413 </a:t>
            </a:r>
            <a:r>
              <a:rPr lang="es-MX" sz="6000" dirty="0" smtClean="0"/>
              <a:t> </a:t>
            </a:r>
            <a:r>
              <a:rPr lang="es-MX" sz="6000" dirty="0"/>
              <a:t>Ingeniería en Computación e Informática para total </a:t>
            </a:r>
            <a:r>
              <a:rPr lang="es-MX" sz="6000" dirty="0" smtClean="0"/>
              <a:t>(E1, E2 </a:t>
            </a:r>
            <a:r>
              <a:rPr lang="es-MX" sz="6000" dirty="0"/>
              <a:t>y E3)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5356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153400" cy="864096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Antecedentes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 estudio de los años noventa </a:t>
            </a:r>
            <a:endParaRPr lang="es-E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72816"/>
            <a:ext cx="8153400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es-MX" sz="2600" dirty="0" smtClean="0"/>
          </a:p>
          <a:p>
            <a:pPr>
              <a:lnSpc>
                <a:spcPct val="90000"/>
              </a:lnSpc>
            </a:pPr>
            <a:r>
              <a:rPr lang="es-MX" sz="2600" dirty="0" smtClean="0"/>
              <a:t>La conclusión más importante fue que el mayor dinamismo en la formación de profesionistas (del 5.5% promedio anual) que el de la economía  (cuyo ritmo de crecimiento promedio anual fue de solo 3.5%) era la causa principal de los desequilibrios </a:t>
            </a:r>
            <a:r>
              <a:rPr lang="es-MX" sz="2600" dirty="0"/>
              <a:t>en el mercado de trabajo: </a:t>
            </a:r>
            <a:endParaRPr lang="es-MX" sz="2600" dirty="0" smtClean="0"/>
          </a:p>
          <a:p>
            <a:pPr>
              <a:lnSpc>
                <a:spcPct val="90000"/>
              </a:lnSpc>
            </a:pPr>
            <a:endParaRPr lang="es-MX" sz="2600" dirty="0"/>
          </a:p>
          <a:p>
            <a:pPr marL="365760" lvl="1" indent="0">
              <a:lnSpc>
                <a:spcPct val="90000"/>
              </a:lnSpc>
              <a:buNone/>
            </a:pPr>
            <a:r>
              <a:rPr lang="es-MX" dirty="0" smtClean="0"/>
              <a:t>Como consecuencia, una </a:t>
            </a:r>
            <a:r>
              <a:rPr lang="es-MX" dirty="0"/>
              <a:t>proporción importante </a:t>
            </a:r>
            <a:r>
              <a:rPr lang="es-MX" dirty="0" smtClean="0"/>
              <a:t>de los egresados de las universidades se empleaba en </a:t>
            </a:r>
            <a:r>
              <a:rPr lang="es-MX" dirty="0"/>
              <a:t>ocupaciones poco o medianamente profesionalizadas</a:t>
            </a:r>
            <a:r>
              <a:rPr lang="es-MX" dirty="0" smtClean="0"/>
              <a:t>.</a:t>
            </a:r>
          </a:p>
          <a:p>
            <a:pPr marL="365760" lvl="1" indent="0">
              <a:lnSpc>
                <a:spcPct val="90000"/>
              </a:lnSpc>
              <a:buNone/>
            </a:pPr>
            <a:endParaRPr lang="es-MX" dirty="0" smtClean="0"/>
          </a:p>
          <a:p>
            <a:pPr marL="365760" lvl="1" indent="0">
              <a:lnSpc>
                <a:spcPct val="90000"/>
              </a:lnSpc>
              <a:buNone/>
            </a:pPr>
            <a:r>
              <a:rPr lang="es-MX" dirty="0" smtClean="0"/>
              <a:t>No </a:t>
            </a:r>
            <a:r>
              <a:rPr lang="es-MX" dirty="0"/>
              <a:t>obstante, durante </a:t>
            </a:r>
            <a:r>
              <a:rPr lang="es-MX" dirty="0" smtClean="0"/>
              <a:t>este periodo, la </a:t>
            </a:r>
            <a:r>
              <a:rPr lang="es-MX" dirty="0"/>
              <a:t>escolaridad de nivel superior permitió a quienes la alcanzaron un incremento en sus remuneraciones reales, a diferencia de lo experimentado por los trabajadores con menor escolaridad</a:t>
            </a:r>
          </a:p>
          <a:p>
            <a:pPr lvl="1">
              <a:lnSpc>
                <a:spcPct val="90000"/>
              </a:lnSpc>
            </a:pPr>
            <a:endParaRPr lang="es-MX" dirty="0" smtClean="0"/>
          </a:p>
          <a:p>
            <a:pPr lvl="1">
              <a:lnSpc>
                <a:spcPct val="90000"/>
              </a:lnSpc>
            </a:pPr>
            <a:endParaRPr lang="es-MX" sz="2500" dirty="0" smtClean="0"/>
          </a:p>
          <a:p>
            <a:pPr lvl="1">
              <a:lnSpc>
                <a:spcPct val="90000"/>
              </a:lnSpc>
            </a:pPr>
            <a:endParaRPr lang="es-MX" sz="2500" dirty="0" smtClean="0"/>
          </a:p>
          <a:p>
            <a:pPr lvl="1">
              <a:lnSpc>
                <a:spcPct val="90000"/>
              </a:lnSpc>
            </a:pPr>
            <a:endParaRPr lang="es-ES_tradnl" sz="2500" dirty="0"/>
          </a:p>
          <a:p>
            <a:pPr lvl="1">
              <a:lnSpc>
                <a:spcPct val="90000"/>
              </a:lnSpc>
            </a:pPr>
            <a:endParaRPr lang="es-MX" sz="2500" dirty="0" smtClean="0"/>
          </a:p>
        </p:txBody>
      </p:sp>
    </p:spTree>
    <p:extLst>
      <p:ext uri="{BB962C8B-B14F-4D97-AF65-F5344CB8AC3E}">
        <p14:creationId xmlns:p14="http://schemas.microsoft.com/office/powerpoint/2010/main" val="31825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2009-2015 y 2009-2020</a:t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Balance oferta – demanda netas de profesionistas  por carreras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2204864"/>
            <a:ext cx="8153400" cy="3891136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Posgrados 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 demanda en torno a 10% de Oferta neta (situación de equilibrio)</a:t>
            </a:r>
          </a:p>
          <a:p>
            <a:pPr marL="320040" lvl="1" indent="0">
              <a:buNone/>
            </a:pPr>
            <a:r>
              <a:rPr lang="es-MX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2009-2015</a:t>
            </a:r>
          </a:p>
          <a:p>
            <a:pPr marL="594360" lvl="2" indent="0">
              <a:buNone/>
            </a:pPr>
            <a:r>
              <a:rPr lang="es-MX" sz="2000" dirty="0" smtClean="0"/>
              <a:t>31 Arquitectura </a:t>
            </a:r>
            <a:r>
              <a:rPr lang="es-MX" sz="2000" dirty="0"/>
              <a:t>y Diseño para total </a:t>
            </a:r>
            <a:r>
              <a:rPr lang="es-MX" sz="2000" dirty="0" smtClean="0"/>
              <a:t>(</a:t>
            </a:r>
            <a:r>
              <a:rPr lang="es-MX" sz="2000" dirty="0"/>
              <a:t>E1) y grupo 1 (E1, E2 y E3)</a:t>
            </a:r>
          </a:p>
          <a:p>
            <a:pPr marL="320040" lvl="1" indent="0">
              <a:buNone/>
            </a:pPr>
            <a:r>
              <a:rPr lang="es-MX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2009-2020</a:t>
            </a:r>
          </a:p>
          <a:p>
            <a:pPr marL="594360" lvl="2" indent="0">
              <a:buNone/>
            </a:pPr>
            <a:r>
              <a:rPr lang="es-MX" sz="2000" dirty="0" smtClean="0"/>
              <a:t>31  Arquitectura </a:t>
            </a:r>
            <a:r>
              <a:rPr lang="es-MX" sz="2000" dirty="0"/>
              <a:t>y Diseño grupo 1 (E1, E2 y E3)</a:t>
            </a:r>
          </a:p>
          <a:p>
            <a:pPr marL="594360" lvl="2" indent="0">
              <a:buNone/>
            </a:pPr>
            <a:r>
              <a:rPr lang="es-MX" sz="2000" dirty="0"/>
              <a:t>38  </a:t>
            </a:r>
            <a:r>
              <a:rPr lang="es-MX" sz="2000" dirty="0" smtClean="0"/>
              <a:t>Disciplinas </a:t>
            </a:r>
            <a:r>
              <a:rPr lang="es-MX" sz="2000" dirty="0"/>
              <a:t>Artísticas para total </a:t>
            </a:r>
            <a:r>
              <a:rPr lang="es-MX" sz="2000" dirty="0" smtClean="0"/>
              <a:t>(</a:t>
            </a:r>
            <a:r>
              <a:rPr lang="es-MX" sz="2000" dirty="0"/>
              <a:t>E1)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01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Consideraciones finales</a:t>
            </a:r>
            <a:br>
              <a:rPr lang="es-MX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785926"/>
            <a:ext cx="8153400" cy="48577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MX" sz="2000" dirty="0"/>
              <a:t>El sistema de educación superior </a:t>
            </a:r>
            <a:r>
              <a:rPr lang="es-MX" sz="2000" dirty="0" smtClean="0"/>
              <a:t>ha cumplido con los objetivos fijados por la política educativa: en 2009 alcanzó la meta de cobertura del 30%. En consecuencia, durante </a:t>
            </a:r>
            <a:r>
              <a:rPr lang="es-MX" sz="2000" dirty="0"/>
              <a:t>la primera década del siglo XXI</a:t>
            </a:r>
            <a:r>
              <a:rPr lang="es-MX" sz="2000" dirty="0" smtClean="0"/>
              <a:t>, el ritmo de crecimiento de los egresados se mantuvo por encima del ritmo de crecimiento de la economía, como ya lo había hecho en los años 90. </a:t>
            </a:r>
          </a:p>
          <a:p>
            <a:pPr marL="0" indent="0">
              <a:lnSpc>
                <a:spcPct val="80000"/>
              </a:lnSpc>
              <a:buNone/>
            </a:pPr>
            <a:endParaRPr lang="es-MX" sz="2000" dirty="0" smtClean="0"/>
          </a:p>
          <a:p>
            <a:pPr>
              <a:lnSpc>
                <a:spcPct val="80000"/>
              </a:lnSpc>
            </a:pPr>
            <a:r>
              <a:rPr lang="es-MX" sz="2000" dirty="0" smtClean="0"/>
              <a:t>Además, la ubicación de las nuevas instituciones públicas de educación superior y los programas de becas para los alumnos de familias de bajos ingresos han favorecido una mayor equidad</a:t>
            </a:r>
          </a:p>
          <a:p>
            <a:pPr marL="0" indent="0">
              <a:lnSpc>
                <a:spcPct val="80000"/>
              </a:lnSpc>
              <a:buNone/>
            </a:pPr>
            <a:endParaRPr lang="es-MX" sz="2000" dirty="0" smtClean="0"/>
          </a:p>
          <a:p>
            <a:pPr>
              <a:lnSpc>
                <a:spcPct val="80000"/>
              </a:lnSpc>
            </a:pPr>
            <a:r>
              <a:rPr lang="es-MX" sz="2000" dirty="0" smtClean="0"/>
              <a:t>Sin embargo: </a:t>
            </a:r>
          </a:p>
          <a:p>
            <a:pPr lvl="1">
              <a:lnSpc>
                <a:spcPct val="80000"/>
              </a:lnSpc>
            </a:pPr>
            <a:r>
              <a:rPr lang="es-MX" sz="2000" dirty="0" smtClean="0"/>
              <a:t>En cuanto a la  cobertura, subsisten grandes disparidades regionales y de género.</a:t>
            </a:r>
          </a:p>
          <a:p>
            <a:pPr lvl="1">
              <a:lnSpc>
                <a:spcPct val="80000"/>
              </a:lnSpc>
            </a:pPr>
            <a:r>
              <a:rPr lang="es-MX" sz="2000" dirty="0" smtClean="0"/>
              <a:t>Sigue siendo una minoría la población atendida en programas de calidad certificada</a:t>
            </a:r>
          </a:p>
          <a:p>
            <a:pPr lvl="1">
              <a:lnSpc>
                <a:spcPct val="80000"/>
              </a:lnSpc>
            </a:pPr>
            <a:r>
              <a:rPr lang="es-MX" sz="2000" dirty="0" smtClean="0"/>
              <a:t>Solo una parte cada vez menor de egresados se incorpora exitosamente en el mercado laboral. </a:t>
            </a:r>
          </a:p>
          <a:p>
            <a:pPr lvl="1">
              <a:lnSpc>
                <a:spcPct val="80000"/>
              </a:lnSpc>
            </a:pPr>
            <a:r>
              <a:rPr lang="es-MX" sz="2000" dirty="0" smtClean="0"/>
              <a:t>Los más afectados con el desempleo y la inactividad laboral son las mujeres y los jóvenes</a:t>
            </a:r>
          </a:p>
          <a:p>
            <a:pPr lvl="1">
              <a:lnSpc>
                <a:spcPct val="80000"/>
              </a:lnSpc>
            </a:pPr>
            <a:endParaRPr lang="es-MX" sz="1900" dirty="0" smtClean="0"/>
          </a:p>
          <a:p>
            <a:pPr>
              <a:lnSpc>
                <a:spcPct val="80000"/>
              </a:lnSpc>
            </a:pPr>
            <a:endParaRPr lang="es-MX" sz="2200" dirty="0" smtClean="0"/>
          </a:p>
          <a:p>
            <a:pPr>
              <a:lnSpc>
                <a:spcPct val="80000"/>
              </a:lnSpc>
            </a:pPr>
            <a:endParaRPr lang="es-MX" sz="2200" dirty="0" smtClean="0"/>
          </a:p>
          <a:p>
            <a:pPr marL="0" indent="0">
              <a:lnSpc>
                <a:spcPct val="80000"/>
              </a:lnSpc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3092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 fontScale="90000"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Consideraciones finales</a:t>
            </a:r>
            <a:r>
              <a:rPr lang="es-MX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400" dirty="0" smtClean="0"/>
              <a:t>El desafío para el sistema educativo de nivel superior proviene de la brecha que lo separa de la economía, que es el destino de la casi totalidad de los egresados universitarios.</a:t>
            </a:r>
          </a:p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 smtClean="0"/>
              <a:t>Salvo excepciones, las </a:t>
            </a:r>
            <a:r>
              <a:rPr lang="es-ES_tradnl" sz="2400" dirty="0"/>
              <a:t>universidades parecen funcionar sin considerar adecuadamente el entorno económico. </a:t>
            </a:r>
            <a:endParaRPr lang="es-ES_tradnl" sz="2400" dirty="0" smtClean="0"/>
          </a:p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 smtClean="0"/>
              <a:t>La </a:t>
            </a:r>
            <a:r>
              <a:rPr lang="es-ES_tradnl" sz="2400" dirty="0"/>
              <a:t>misión del sistema de educación superior consiste en formar un número cada vez mayor de </a:t>
            </a:r>
            <a:r>
              <a:rPr lang="es-ES_tradnl" sz="2400" dirty="0" smtClean="0"/>
              <a:t>profesionistas, pero </a:t>
            </a:r>
            <a:r>
              <a:rPr lang="es-ES_tradnl" sz="2400" dirty="0"/>
              <a:t>no puede ignorar que la economía </a:t>
            </a:r>
            <a:r>
              <a:rPr lang="es-ES_tradnl" sz="2400" dirty="0" smtClean="0"/>
              <a:t>crea, en una proporción cada </a:t>
            </a:r>
            <a:r>
              <a:rPr lang="es-ES_tradnl" sz="2400" dirty="0"/>
              <a:t>vez </a:t>
            </a:r>
            <a:r>
              <a:rPr lang="es-ES_tradnl" sz="2400" dirty="0" smtClean="0"/>
              <a:t>menor, los </a:t>
            </a:r>
            <a:r>
              <a:rPr lang="es-ES_tradnl" sz="2400" dirty="0"/>
              <a:t>empleos en cantidad y calidad </a:t>
            </a:r>
            <a:r>
              <a:rPr lang="es-ES_tradnl" sz="2400" dirty="0" smtClean="0"/>
              <a:t> y con las remuneraciones que </a:t>
            </a:r>
            <a:r>
              <a:rPr lang="es-ES_tradnl" sz="2400" dirty="0"/>
              <a:t>esperan  los egresados. </a:t>
            </a:r>
          </a:p>
          <a:p>
            <a:pPr>
              <a:lnSpc>
                <a:spcPct val="80000"/>
              </a:lnSpc>
            </a:pPr>
            <a:endParaRPr lang="es-ES_tradnl" sz="2000" dirty="0" smtClean="0"/>
          </a:p>
        </p:txBody>
      </p:sp>
    </p:spTree>
    <p:extLst>
      <p:ext uri="{BB962C8B-B14F-4D97-AF65-F5344CB8AC3E}">
        <p14:creationId xmlns:p14="http://schemas.microsoft.com/office/powerpoint/2010/main" val="31368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Consideraciones finales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mediano plazo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/>
              <a:t>Así, las reformas necesarias involucran los tres polos: 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sz="2000" dirty="0" smtClean="0"/>
          </a:p>
          <a:p>
            <a:pPr marL="342900" indent="-342900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SzPct val="100000"/>
              <a:buAutoNum type="arabicPeriod"/>
            </a:pPr>
            <a:r>
              <a:rPr lang="es-ES_tradnl" sz="2000" dirty="0"/>
              <a:t>L</a:t>
            </a:r>
            <a:r>
              <a:rPr lang="es-ES_tradnl" sz="2000" dirty="0" smtClean="0"/>
              <a:t>a economía debe cambiar para buscar crecer a un ritmo mayor y de ese modo aumentar su capacidad de creación de empleos. </a:t>
            </a:r>
          </a:p>
          <a:p>
            <a:pPr marL="342900" indent="-342900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SzPct val="100000"/>
              <a:buAutoNum type="arabicPeriod"/>
            </a:pPr>
            <a:endParaRPr lang="es-ES_tradnl" sz="2000" dirty="0"/>
          </a:p>
          <a:p>
            <a:pPr marL="342900" indent="-342900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SzPct val="100000"/>
              <a:buAutoNum type="arabicPeriod"/>
            </a:pPr>
            <a:r>
              <a:rPr lang="es-ES_tradnl" sz="2000" dirty="0" smtClean="0"/>
              <a:t>Por su parte, las universidades necesitan:</a:t>
            </a:r>
          </a:p>
          <a:p>
            <a:pPr marL="342900" indent="-342900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SzPct val="100000"/>
              <a:buAutoNum type="arabicPeriod"/>
            </a:pPr>
            <a:endParaRPr lang="es-ES_tradnl" sz="2000" dirty="0" smtClean="0"/>
          </a:p>
          <a:p>
            <a:pPr marL="662940" lvl="1" indent="-342900">
              <a:lnSpc>
                <a:spcPct val="80000"/>
              </a:lnSpc>
              <a:buClr>
                <a:srgbClr val="FFFF00"/>
              </a:buClr>
              <a:buSzPct val="90000"/>
              <a:buFont typeface="+mj-lt"/>
              <a:buAutoNum type="alphaLcParenR"/>
            </a:pPr>
            <a:r>
              <a:rPr lang="es-ES_tradnl" sz="2000" dirty="0" smtClean="0"/>
              <a:t>Hacer un mejor seguimiento del entorno económico y del mercado laboral de profesionistas en general y de sus egresados en particular y ajustar sus políticas educativas tomando en cuenta los cambios de ese entorno, sin que eso implique convertirse en centros de capacitación</a:t>
            </a:r>
          </a:p>
          <a:p>
            <a:pPr marL="662940" lvl="1" indent="-342900">
              <a:lnSpc>
                <a:spcPct val="80000"/>
              </a:lnSpc>
              <a:buClr>
                <a:srgbClr val="FFFF00"/>
              </a:buClr>
              <a:buSzPct val="90000"/>
              <a:buFont typeface="+mj-lt"/>
              <a:buAutoNum type="alphaLcParenR"/>
            </a:pPr>
            <a:r>
              <a:rPr lang="es-ES_tradnl" sz="2000" dirty="0" smtClean="0"/>
              <a:t>Continuar con la mejora de la calidad de la educación que ofrecen, cumpliendo los estándares de cada disciplina, </a:t>
            </a:r>
          </a:p>
          <a:p>
            <a:pPr marL="320040" lvl="1" indent="0">
              <a:lnSpc>
                <a:spcPct val="80000"/>
              </a:lnSpc>
              <a:buClr>
                <a:srgbClr val="FFFF00"/>
              </a:buClr>
              <a:buSzPct val="90000"/>
              <a:buNone/>
            </a:pPr>
            <a:endParaRPr lang="es-ES_tradnl" sz="2000" dirty="0" smtClean="0"/>
          </a:p>
        </p:txBody>
      </p:sp>
    </p:spTree>
    <p:extLst>
      <p:ext uri="{BB962C8B-B14F-4D97-AF65-F5344CB8AC3E}">
        <p14:creationId xmlns:p14="http://schemas.microsoft.com/office/powerpoint/2010/main" val="4984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Consideraciones</a:t>
            </a:r>
            <a:r>
              <a:rPr lang="fr-FR" sz="2800" dirty="0" smtClean="0"/>
              <a:t> finales</a:t>
            </a:r>
            <a:br>
              <a:rPr lang="fr-FR" sz="2800" dirty="0" smtClean="0"/>
            </a:br>
            <a:r>
              <a:rPr lang="fr-FR" sz="2800" dirty="0" smtClean="0"/>
              <a:t>A </a:t>
            </a:r>
            <a:r>
              <a:rPr lang="fr-FR" sz="2800" dirty="0" err="1" smtClean="0"/>
              <a:t>mediano</a:t>
            </a:r>
            <a:r>
              <a:rPr lang="fr-FR" sz="2800" dirty="0" smtClean="0"/>
              <a:t> </a:t>
            </a:r>
            <a:r>
              <a:rPr lang="fr-FR" sz="2800" dirty="0" err="1" smtClean="0"/>
              <a:t>plazo</a:t>
            </a:r>
            <a:endParaRPr lang="fr-F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2940" lvl="1" indent="-342900">
              <a:lnSpc>
                <a:spcPct val="80000"/>
              </a:lnSpc>
              <a:buClr>
                <a:srgbClr val="FFFF00"/>
              </a:buClr>
              <a:buSzPct val="90000"/>
              <a:buFont typeface="+mj-lt"/>
              <a:buAutoNum type="alphaLcParenR"/>
            </a:pPr>
            <a:r>
              <a:rPr lang="es-ES_tradnl" sz="2000" dirty="0"/>
              <a:t>Ofrecer las oportunidades para que los alumnos adquieran las competencias que se requieren para insertarse en un mercado laboral cada vez más complejo, competido y globalizado. </a:t>
            </a:r>
          </a:p>
          <a:p>
            <a:pPr marL="662940" lvl="1" indent="-342900">
              <a:lnSpc>
                <a:spcPct val="80000"/>
              </a:lnSpc>
              <a:buClr>
                <a:srgbClr val="FFFF00"/>
              </a:buClr>
              <a:buSzPct val="90000"/>
              <a:buFont typeface="+mj-lt"/>
              <a:buAutoNum type="alphaLcParenR"/>
            </a:pPr>
            <a:r>
              <a:rPr lang="es-ES_tradnl" sz="2000" dirty="0"/>
              <a:t>Establecer programas curriculares y no curriculares que promuevan un cambio de actitud en los jóvenes para que se vuelvan emprendedores , generando su propio empleo o buscando un cada vez mejor desempeño en su empleo actual. </a:t>
            </a:r>
            <a:endParaRPr lang="fr-FR" sz="2000" dirty="0" smtClean="0"/>
          </a:p>
          <a:p>
            <a:r>
              <a:rPr lang="fr-FR" sz="2000" dirty="0" smtClean="0"/>
              <a:t>3) Las </a:t>
            </a:r>
            <a:r>
              <a:rPr lang="fr-FR" sz="2000" dirty="0" err="1" smtClean="0"/>
              <a:t>asociaciones</a:t>
            </a:r>
            <a:r>
              <a:rPr lang="fr-FR" sz="2000" dirty="0" smtClean="0"/>
              <a:t> de </a:t>
            </a:r>
            <a:r>
              <a:rPr lang="fr-FR" sz="2000" dirty="0" err="1" smtClean="0"/>
              <a:t>universidades</a:t>
            </a:r>
            <a:r>
              <a:rPr lang="fr-FR" sz="2000" dirty="0" smtClean="0"/>
              <a:t> </a:t>
            </a:r>
            <a:r>
              <a:rPr lang="fr-FR" sz="2000" dirty="0" err="1" smtClean="0"/>
              <a:t>deben</a:t>
            </a:r>
            <a:r>
              <a:rPr lang="fr-FR" sz="2000" dirty="0" smtClean="0"/>
              <a:t>:</a:t>
            </a:r>
          </a:p>
          <a:p>
            <a:r>
              <a:rPr lang="fr-FR" sz="2000" dirty="0" err="1"/>
              <a:t>P</a:t>
            </a:r>
            <a:r>
              <a:rPr lang="fr-FR" sz="2000" dirty="0" err="1" smtClean="0"/>
              <a:t>romover</a:t>
            </a:r>
            <a:r>
              <a:rPr lang="fr-FR" sz="2000" dirty="0" smtClean="0"/>
              <a:t> el </a:t>
            </a:r>
            <a:r>
              <a:rPr lang="fr-FR" sz="2000" dirty="0" err="1" smtClean="0"/>
              <a:t>mejoramiento</a:t>
            </a:r>
            <a:r>
              <a:rPr lang="fr-FR" sz="2000" dirty="0" smtClean="0"/>
              <a:t> de la </a:t>
            </a:r>
            <a:r>
              <a:rPr lang="fr-FR" sz="2000" dirty="0" err="1" smtClean="0"/>
              <a:t>calidad</a:t>
            </a:r>
            <a:r>
              <a:rPr lang="fr-FR" sz="2000" dirty="0" smtClean="0"/>
              <a:t> </a:t>
            </a:r>
            <a:r>
              <a:rPr lang="fr-FR" sz="2000" dirty="0" err="1" smtClean="0"/>
              <a:t>educativa</a:t>
            </a:r>
            <a:r>
              <a:rPr lang="fr-FR" sz="2000" dirty="0" smtClean="0"/>
              <a:t> de las </a:t>
            </a:r>
            <a:r>
              <a:rPr lang="fr-FR" sz="2000" dirty="0" err="1" smtClean="0"/>
              <a:t>instituciones</a:t>
            </a:r>
            <a:r>
              <a:rPr lang="fr-FR" sz="2000" dirty="0" smtClean="0"/>
              <a:t> que </a:t>
            </a:r>
            <a:r>
              <a:rPr lang="fr-FR" sz="2000" dirty="0" smtClean="0"/>
              <a:t>las </a:t>
            </a:r>
            <a:r>
              <a:rPr lang="fr-FR" sz="2000" dirty="0" err="1" smtClean="0"/>
              <a:t>forman</a:t>
            </a:r>
            <a:r>
              <a:rPr lang="fr-FR" sz="2000" dirty="0" smtClean="0"/>
              <a:t> </a:t>
            </a:r>
            <a:endParaRPr lang="fr-FR" sz="2000" dirty="0" smtClean="0"/>
          </a:p>
          <a:p>
            <a:r>
              <a:rPr lang="fr-FR" sz="2000" dirty="0" err="1"/>
              <a:t>C</a:t>
            </a:r>
            <a:r>
              <a:rPr lang="fr-FR" sz="2000" dirty="0" err="1" smtClean="0"/>
              <a:t>ontribuir</a:t>
            </a:r>
            <a:r>
              <a:rPr lang="fr-FR" sz="2000" dirty="0" smtClean="0"/>
              <a:t> al </a:t>
            </a:r>
            <a:r>
              <a:rPr lang="fr-FR" sz="2000" dirty="0" err="1" smtClean="0"/>
              <a:t>mejor</a:t>
            </a:r>
            <a:r>
              <a:rPr lang="fr-FR" sz="2000" dirty="0" smtClean="0"/>
              <a:t> </a:t>
            </a:r>
            <a:r>
              <a:rPr lang="fr-FR" sz="2000" dirty="0" err="1" smtClean="0"/>
              <a:t>conocimiento</a:t>
            </a:r>
            <a:r>
              <a:rPr lang="fr-FR" sz="2000" dirty="0" smtClean="0"/>
              <a:t> </a:t>
            </a:r>
            <a:r>
              <a:rPr lang="fr-FR" sz="2000" dirty="0" err="1" smtClean="0"/>
              <a:t>del</a:t>
            </a:r>
            <a:r>
              <a:rPr lang="fr-FR" sz="2000" dirty="0" smtClean="0"/>
              <a:t> </a:t>
            </a:r>
            <a:r>
              <a:rPr lang="fr-FR" sz="2000" dirty="0" err="1" smtClean="0"/>
              <a:t>mercado</a:t>
            </a:r>
            <a:r>
              <a:rPr lang="fr-FR" sz="2000" dirty="0" smtClean="0"/>
              <a:t> de </a:t>
            </a:r>
            <a:r>
              <a:rPr lang="fr-FR" sz="2000" dirty="0" err="1" smtClean="0"/>
              <a:t>trabajo</a:t>
            </a:r>
            <a:r>
              <a:rPr lang="fr-FR" sz="2000" dirty="0" smtClean="0"/>
              <a:t> de </a:t>
            </a:r>
            <a:r>
              <a:rPr lang="fr-FR" sz="2000" dirty="0" err="1" smtClean="0"/>
              <a:t>profesionistas</a:t>
            </a:r>
            <a:r>
              <a:rPr lang="fr-FR" sz="2000" dirty="0" smtClean="0"/>
              <a:t> a </a:t>
            </a:r>
            <a:r>
              <a:rPr lang="fr-FR" sz="2000" dirty="0" err="1" smtClean="0"/>
              <a:t>nivel</a:t>
            </a:r>
            <a:r>
              <a:rPr lang="fr-FR" sz="2000" dirty="0" smtClean="0"/>
              <a:t> </a:t>
            </a:r>
            <a:r>
              <a:rPr lang="fr-FR" sz="2000" dirty="0" err="1" smtClean="0"/>
              <a:t>naciona</a:t>
            </a:r>
            <a:r>
              <a:rPr lang="fr-FR" sz="2000" dirty="0" smtClean="0"/>
              <a:t> y </a:t>
            </a:r>
            <a:r>
              <a:rPr lang="fr-FR" sz="2000" dirty="0" err="1" smtClean="0"/>
              <a:t>regional</a:t>
            </a:r>
            <a:r>
              <a:rPr lang="fr-FR" sz="2000" dirty="0" smtClean="0"/>
              <a:t> y </a:t>
            </a:r>
            <a:r>
              <a:rPr lang="fr-FR" sz="2000" dirty="0" err="1" smtClean="0"/>
              <a:t>por</a:t>
            </a:r>
            <a:r>
              <a:rPr lang="fr-FR" sz="2000" dirty="0" smtClean="0"/>
              <a:t> </a:t>
            </a:r>
            <a:r>
              <a:rPr lang="fr-FR" sz="2000" dirty="0" err="1" smtClean="0"/>
              <a:t>áreas</a:t>
            </a:r>
            <a:r>
              <a:rPr lang="fr-FR" sz="2000" dirty="0" smtClean="0"/>
              <a:t> de </a:t>
            </a:r>
            <a:r>
              <a:rPr lang="fr-FR" sz="2000" dirty="0" err="1" smtClean="0"/>
              <a:t>conocimiento</a:t>
            </a:r>
            <a:endParaRPr lang="fr-FR" sz="2000" dirty="0" smtClean="0"/>
          </a:p>
          <a:p>
            <a:r>
              <a:rPr lang="fr-FR" sz="2000" dirty="0" err="1"/>
              <a:t>I</a:t>
            </a:r>
            <a:r>
              <a:rPr lang="fr-FR" sz="2000" dirty="0" err="1" smtClean="0"/>
              <a:t>nfluir</a:t>
            </a:r>
            <a:r>
              <a:rPr lang="fr-FR" sz="2000" dirty="0" smtClean="0"/>
              <a:t> en el </a:t>
            </a:r>
            <a:r>
              <a:rPr lang="fr-FR" sz="2000" dirty="0" err="1" smtClean="0"/>
              <a:t>diseño</a:t>
            </a:r>
            <a:r>
              <a:rPr lang="fr-FR" sz="2000" dirty="0" smtClean="0"/>
              <a:t> o en la reforma de las </a:t>
            </a:r>
            <a:r>
              <a:rPr lang="fr-FR" sz="2000" dirty="0" err="1" smtClean="0"/>
              <a:t>políticas</a:t>
            </a:r>
            <a:r>
              <a:rPr lang="fr-FR" sz="2000" dirty="0" smtClean="0"/>
              <a:t> </a:t>
            </a:r>
            <a:r>
              <a:rPr lang="fr-FR" sz="2000" dirty="0" err="1" smtClean="0"/>
              <a:t>públicas</a:t>
            </a:r>
            <a:r>
              <a:rPr lang="fr-FR" sz="2000" dirty="0" smtClean="0"/>
              <a:t> que </a:t>
            </a:r>
            <a:r>
              <a:rPr lang="fr-FR" sz="2000" dirty="0" err="1" smtClean="0"/>
              <a:t>inciden</a:t>
            </a:r>
            <a:r>
              <a:rPr lang="fr-FR" sz="2000" dirty="0" smtClean="0"/>
              <a:t> en el </a:t>
            </a:r>
            <a:r>
              <a:rPr lang="fr-FR" sz="2000" dirty="0" err="1" smtClean="0"/>
              <a:t>empleo</a:t>
            </a:r>
            <a:r>
              <a:rPr lang="fr-FR" sz="2000" dirty="0" smtClean="0"/>
              <a:t> de </a:t>
            </a:r>
            <a:r>
              <a:rPr lang="fr-FR" sz="2000" dirty="0" err="1" smtClean="0"/>
              <a:t>profesionistas</a:t>
            </a:r>
            <a:r>
              <a:rPr lang="fr-FR" sz="2000" dirty="0" smtClean="0"/>
              <a:t> en </a:t>
            </a:r>
            <a:r>
              <a:rPr lang="fr-FR" sz="2000" dirty="0" err="1" smtClean="0"/>
              <a:t>todas</a:t>
            </a:r>
            <a:r>
              <a:rPr lang="fr-FR" sz="2000" dirty="0" smtClean="0"/>
              <a:t> las </a:t>
            </a:r>
            <a:r>
              <a:rPr lang="fr-FR" sz="2000" dirty="0" err="1" smtClean="0"/>
              <a:t>áreas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742007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MX" dirty="0" smtClean="0"/>
              <a:t>DEBATE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¿ Qué reformas deberían emprender las IES para mejorar la inserción laboral de sus egresados?</a:t>
            </a:r>
          </a:p>
          <a:p>
            <a:pPr marL="0" indent="0">
              <a:buNone/>
            </a:pPr>
            <a:endParaRPr lang="es-MX" sz="2800" dirty="0" smtClean="0"/>
          </a:p>
          <a:p>
            <a:r>
              <a:rPr lang="es-MX" sz="2800" dirty="0" smtClean="0"/>
              <a:t>?Qué podrían hacer las asociaciones de universidades para estimular el mejoramiento de la calidad educativa de las instituciones afiliadas a ellas y para mejorar la inserción laboral de los profesionistas?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13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Los 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escenarios proyectados en 2003 para 2006 y 2010.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Una 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r>
              <a:rPr lang="es-ES_tradnl" sz="2100" dirty="0" smtClean="0"/>
              <a:t>Comparando la </a:t>
            </a:r>
            <a:r>
              <a:rPr lang="es-ES_tradnl" sz="2100" dirty="0"/>
              <a:t>proyección </a:t>
            </a:r>
            <a:r>
              <a:rPr lang="es-ES_tradnl" sz="2100" dirty="0" smtClean="0"/>
              <a:t>hecha para </a:t>
            </a:r>
            <a:r>
              <a:rPr lang="es-ES_tradnl" sz="2100" dirty="0"/>
              <a:t>los años 2006 y 2010 </a:t>
            </a:r>
            <a:r>
              <a:rPr lang="es-ES_tradnl" sz="2100" dirty="0" smtClean="0"/>
              <a:t>con los </a:t>
            </a:r>
            <a:r>
              <a:rPr lang="es-ES_tradnl" sz="2100" dirty="0"/>
              <a:t>datos </a:t>
            </a:r>
            <a:r>
              <a:rPr lang="es-ES_tradnl" sz="2100" dirty="0" smtClean="0"/>
              <a:t> se observa que el ritmo de crecimiento económico real durante la primera década del siglo XXI fue menos </a:t>
            </a:r>
            <a:r>
              <a:rPr lang="es-ES_tradnl" sz="2100" dirty="0"/>
              <a:t>favorable </a:t>
            </a:r>
            <a:r>
              <a:rPr lang="es-ES_tradnl" sz="2100" dirty="0" smtClean="0"/>
              <a:t>que el escenario menos satisfactorio considerado. En consecuencia, los indicadores de empleo y remuneraciones resultaron ser inferiores a los previstos. En efecto:</a:t>
            </a:r>
            <a:endParaRPr lang="es-ES_tradnl" sz="2100" dirty="0"/>
          </a:p>
          <a:p>
            <a:pPr lvl="1"/>
            <a:r>
              <a:rPr lang="es-ES_tradnl" sz="2100" dirty="0"/>
              <a:t>Ese escenario preveía que la economía nacional crecería en 2.8 por ciento anual entre </a:t>
            </a:r>
            <a:r>
              <a:rPr lang="es-ES_tradnl" sz="2100" dirty="0" smtClean="0"/>
              <a:t>2001 </a:t>
            </a:r>
            <a:r>
              <a:rPr lang="es-ES_tradnl" sz="2100" dirty="0"/>
              <a:t>y 2010, y se crearían alrededor de 2.2 millones de empleos para profesionistas;</a:t>
            </a:r>
          </a:p>
          <a:p>
            <a:pPr lvl="1"/>
            <a:r>
              <a:rPr lang="es-ES_tradnl" sz="2100" dirty="0"/>
              <a:t>Los hechos </a:t>
            </a:r>
            <a:r>
              <a:rPr lang="es-ES_tradnl" sz="2100" dirty="0" smtClean="0"/>
              <a:t>indican que </a:t>
            </a:r>
            <a:r>
              <a:rPr lang="es-ES_tradnl" sz="2100" dirty="0"/>
              <a:t>el crecimiento anual </a:t>
            </a:r>
            <a:r>
              <a:rPr lang="es-ES_tradnl" sz="2100" dirty="0" smtClean="0"/>
              <a:t>promedio de </a:t>
            </a:r>
            <a:r>
              <a:rPr lang="es-ES_tradnl" sz="2100" dirty="0"/>
              <a:t>la economía </a:t>
            </a:r>
            <a:r>
              <a:rPr lang="es-ES_tradnl" sz="2100" dirty="0" smtClean="0"/>
              <a:t>para el período mencionado sólo </a:t>
            </a:r>
            <a:r>
              <a:rPr lang="es-ES_tradnl" sz="2100" dirty="0"/>
              <a:t>alcanzó a ser de </a:t>
            </a:r>
            <a:r>
              <a:rPr lang="es-ES_tradnl" sz="2100" dirty="0" smtClean="0"/>
              <a:t>1.2 </a:t>
            </a:r>
            <a:r>
              <a:rPr lang="es-ES_tradnl" sz="2100" dirty="0"/>
              <a:t>por </a:t>
            </a:r>
            <a:r>
              <a:rPr lang="es-ES_tradnl" sz="2100" dirty="0" smtClean="0"/>
              <a:t>ciento, es decir menos de la mitad del ritmo de crecimiento promedio anual de los años 90 (3.5 por ciento) y, en consecuencia, </a:t>
            </a:r>
            <a:r>
              <a:rPr lang="es-ES_tradnl" sz="2100" dirty="0"/>
              <a:t>se generaron </a:t>
            </a:r>
            <a:r>
              <a:rPr lang="es-ES_tradnl" sz="2100" dirty="0" smtClean="0"/>
              <a:t>menos </a:t>
            </a:r>
            <a:r>
              <a:rPr lang="es-ES_tradnl" sz="2100" dirty="0"/>
              <a:t>de los 2.2 millones de empleos previstos para los egresados </a:t>
            </a:r>
            <a:r>
              <a:rPr lang="es-ES_tradnl" sz="2100" dirty="0" smtClean="0"/>
              <a:t>universitarios</a:t>
            </a:r>
            <a:endParaRPr lang="es-ES_tradnl" sz="2100" dirty="0"/>
          </a:p>
        </p:txBody>
      </p:sp>
    </p:spTree>
    <p:extLst>
      <p:ext uri="{BB962C8B-B14F-4D97-AF65-F5344CB8AC3E}">
        <p14:creationId xmlns:p14="http://schemas.microsoft.com/office/powerpoint/2010/main" val="20420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Análisis de </a:t>
            </a:r>
            <a:r>
              <a:rPr lang="es-MX" dirty="0" smtClean="0"/>
              <a:t>la </a:t>
            </a:r>
            <a:r>
              <a:rPr lang="es-MX" dirty="0"/>
              <a:t>oferta educativa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74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2000-2010</a:t>
            </a:r>
            <a:b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Oferta educativa</a:t>
            </a:r>
            <a:endParaRPr lang="es-MX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2400" dirty="0" smtClean="0"/>
              <a:t>Para el </a:t>
            </a:r>
            <a:r>
              <a:rPr lang="es-MX" sz="2400" dirty="0"/>
              <a:t>período </a:t>
            </a:r>
            <a:r>
              <a:rPr lang="es-MX" sz="2400" dirty="0" smtClean="0"/>
              <a:t>2000-2010, la oferta educativa se caracterizó por:</a:t>
            </a:r>
            <a:endParaRPr lang="es-MX" sz="2400" dirty="0"/>
          </a:p>
          <a:p>
            <a:pPr lvl="1"/>
            <a:r>
              <a:rPr lang="es-MX" sz="2200" dirty="0" smtClean="0"/>
              <a:t>Un crecimiento ininterrumpido de la cobertura y de la matrícula de nivel superior</a:t>
            </a:r>
          </a:p>
          <a:p>
            <a:pPr lvl="1"/>
            <a:r>
              <a:rPr lang="es-ES_tradnl" sz="2200" dirty="0" smtClean="0"/>
              <a:t>Grandes contrastes en la cobertura entre las entidades federativas </a:t>
            </a:r>
          </a:p>
          <a:p>
            <a:pPr lvl="1"/>
            <a:r>
              <a:rPr lang="es-MX" sz="2200" dirty="0" smtClean="0"/>
              <a:t>Un cada vez mayor peso relativo del sector privado. </a:t>
            </a:r>
          </a:p>
          <a:p>
            <a:pPr lvl="1"/>
            <a:r>
              <a:rPr lang="es-MX" sz="2200" dirty="0" smtClean="0"/>
              <a:t>Una participación creciente de las mujeres en la matrícula y el total de egresados</a:t>
            </a:r>
          </a:p>
          <a:p>
            <a:pPr lvl="1"/>
            <a:r>
              <a:rPr lang="es-MX" sz="2200" dirty="0" smtClean="0"/>
              <a:t>Un aumento del peso relativo del posgrado</a:t>
            </a:r>
          </a:p>
          <a:p>
            <a:pPr lvl="1"/>
            <a:r>
              <a:rPr lang="es-ES_tradnl" sz="2200" dirty="0" smtClean="0"/>
              <a:t>Avances modestos en el rubro de la calidad educativa</a:t>
            </a:r>
          </a:p>
          <a:p>
            <a:pPr lvl="1"/>
            <a:r>
              <a:rPr lang="es-ES_tradnl" sz="2200" dirty="0" smtClean="0"/>
              <a:t>Un mejoramiento en el rubro de la equidad gracias a la puesta en marcha de un programa gubernamental de becas para alumnos inscritos en universidades públicas</a:t>
            </a:r>
            <a:endParaRPr lang="es-MX" sz="2200" dirty="0"/>
          </a:p>
          <a:p>
            <a:pPr lvl="1"/>
            <a:endParaRPr lang="es-MX" sz="2200" dirty="0" smtClean="0"/>
          </a:p>
          <a:p>
            <a:pPr lvl="1"/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51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401080" cy="792163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oferta educativa a nivel superior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Los 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números del ciclo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2009-2010</a:t>
            </a:r>
            <a:r>
              <a:rPr lang="es-MX" sz="2400" dirty="0"/>
              <a:t/>
            </a:r>
            <a:br>
              <a:rPr lang="es-MX" sz="2400" dirty="0"/>
            </a:br>
            <a:endParaRPr lang="es-ES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s-MX"/>
          </a:p>
          <a:p>
            <a:endParaRPr lang="es-ES"/>
          </a:p>
        </p:txBody>
      </p:sp>
      <p:graphicFrame>
        <p:nvGraphicFramePr>
          <p:cNvPr id="4242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65618637"/>
              </p:ext>
            </p:extLst>
          </p:nvPr>
        </p:nvGraphicFramePr>
        <p:xfrm>
          <a:off x="642910" y="1857364"/>
          <a:ext cx="8064500" cy="4421210"/>
        </p:xfrm>
        <a:graphic>
          <a:graphicData uri="http://schemas.openxmlformats.org/drawingml/2006/table">
            <a:tbl>
              <a:tblPr/>
              <a:tblGrid>
                <a:gridCol w="2198687"/>
                <a:gridCol w="1552575"/>
                <a:gridCol w="2297113"/>
                <a:gridCol w="2016125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TSU/PA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Licenciatura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Posgrado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Instituciones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156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1,928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Planteles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207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2,807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1,131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Programas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15,553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5,925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Matrícula (miles de alumnos)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104.2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2,546.8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196.3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Alumnos por plantel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503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907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Alumnos por programa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164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Situación 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2000-2010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Oferta educativa. Cobertura. Evolución 1970-2010</a:t>
            </a:r>
            <a:endParaRPr lang="es-MX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9169380"/>
              </p:ext>
            </p:extLst>
          </p:nvPr>
        </p:nvGraphicFramePr>
        <p:xfrm>
          <a:off x="467544" y="1988839"/>
          <a:ext cx="8352926" cy="411899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584176"/>
                <a:gridCol w="2256250"/>
                <a:gridCol w="2256250"/>
                <a:gridCol w="2256250"/>
              </a:tblGrid>
              <a:tr h="10801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Ciclo escolar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Matricula TSU y licenciatura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(miles de alumnos)</a:t>
                      </a:r>
                      <a:endParaRPr lang="es-MX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Población 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19-23 años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(miles de personas)</a:t>
                      </a:r>
                      <a:endParaRPr lang="es-MX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Cobertura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(%)</a:t>
                      </a:r>
                      <a:endParaRPr lang="es-MX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36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>
                          <a:effectLst/>
                        </a:rPr>
                        <a:t>69-70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204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4,032.3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5.0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 dirty="0">
                          <a:effectLst/>
                        </a:rPr>
                        <a:t>79-80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705.6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 N.D.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                          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>
                          <a:effectLst/>
                        </a:rPr>
                        <a:t>89-90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1,078.2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7,829.2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13.8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>
                          <a:effectLst/>
                        </a:rPr>
                        <a:t>99-00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1,907.2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9,071.1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21.0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8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>
                          <a:effectLst/>
                        </a:rPr>
                        <a:t>09-10 sólo escolarizada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2,650.9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9,892.3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26.8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u="none" strike="noStrike">
                          <a:effectLst/>
                        </a:rPr>
                        <a:t>09-10  total*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2,878.4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9,892.3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29.1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0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2">
      <a:dk1>
        <a:sysClr val="windowText" lastClr="000000"/>
      </a:dk1>
      <a:lt1>
        <a:srgbClr val="D6D7D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3124</Words>
  <Application>Microsoft Office PowerPoint</Application>
  <PresentationFormat>Presentación en pantalla (4:3)</PresentationFormat>
  <Paragraphs>478</Paragraphs>
  <Slides>45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Intermedio</vt:lpstr>
      <vt:lpstr>Mercado laboral de profesionistas en México. Diagnóstico 2000-2009 y prospectiva 2009-2015 y 2009-2020</vt:lpstr>
      <vt:lpstr>Presentación de PowerPoint</vt:lpstr>
      <vt:lpstr>Antecedentes Los objetivos de la investigación sobre el periodo 1990-2000</vt:lpstr>
      <vt:lpstr>Antecedentes El estudio de los años noventa </vt:lpstr>
      <vt:lpstr>Los escenarios proyectados en 2003 para 2006 y 2010.  Una revisión</vt:lpstr>
      <vt:lpstr>Análisis de la oferta educativa </vt:lpstr>
      <vt:lpstr>Situación 2000-2010 Oferta educativa</vt:lpstr>
      <vt:lpstr>La oferta educativa a nivel superior Los números del ciclo 2009-2010 </vt:lpstr>
      <vt:lpstr>Situación 2000-2010 Oferta educativa. Cobertura. Evolución 1970-2010</vt:lpstr>
      <vt:lpstr>Situación 2000-2010 Oferta educativa.  Cobertura en la entidades federativas. 2009</vt:lpstr>
      <vt:lpstr>Situación 2000-2010 Oferta educativa. Crecimiento de la educación privada. % de la matricula total atendida</vt:lpstr>
      <vt:lpstr>Situación 2000-2010 Oferta educativa. Importancia de la educación superior privada por área de conocimiento</vt:lpstr>
      <vt:lpstr>Situación 2000-2010 Oferta educativa. Acreditación de los programas por COPAES. 2009 </vt:lpstr>
      <vt:lpstr>Egresados del Sistema de Educación Superior. 
2001-2009 </vt:lpstr>
      <vt:lpstr>Evolución de los egresados de licenciatura 01-09 </vt:lpstr>
      <vt:lpstr>Importancia de los egresados de licenciatura de las IES privadas por áreas de conocimiento. 2000-2009</vt:lpstr>
      <vt:lpstr>DEBATE</vt:lpstr>
      <vt:lpstr>Análisis del mercado laboral y su prospectiva </vt:lpstr>
      <vt:lpstr>Situación 2000-2009 Balance oferta – demanda netas de profesionistas </vt:lpstr>
      <vt:lpstr>Situación 2000-2009 Egresados y Empleo</vt:lpstr>
      <vt:lpstr>Situación 2000-2009 Evolución anual del número de profesionistas en el país y de las tasas de inactividad</vt:lpstr>
      <vt:lpstr>Situación 2000-2009 Empleo:  ocupación y desocupación abierta: el caso especial de las mujeres y los jóvenes </vt:lpstr>
      <vt:lpstr>Situación 2000-2009 Empleo:  desocupación abierta entre las mujeres y los jóvenes </vt:lpstr>
      <vt:lpstr>Situación 2000-2009 Empleo:  desempleo entre las mujeres y los jóvenes </vt:lpstr>
      <vt:lpstr>Situación 2000-2009 Empleo: los tres grupos de ocupaciones </vt:lpstr>
      <vt:lpstr>Situación 2000-2009 Balance oferta – demanda netas de profesionistas  Consideraciones metodológicas: SALDO NETO</vt:lpstr>
      <vt:lpstr>Situación 2000-2009 Relación entre la oferta y la demanda de profesionistas 2001-2009, sin tomar en cuenta el tipo de ocupaciones que se ofrecen</vt:lpstr>
      <vt:lpstr>Situación 2000-2009 Balance oferta – demanda netas de profesionistas 2001-2009 Relación entre la oferta neta y la demanda de profesionistas del GRUPO 1</vt:lpstr>
      <vt:lpstr>Situación 2000-2009 Balance oferta – demanda netas de profesionistas  por carreras GRUPO 1 </vt:lpstr>
      <vt:lpstr>Situación 2000-2009 Balance oferta – demanda netas de profesionistas  por carreras GRUPO 1</vt:lpstr>
      <vt:lpstr>Situación 2000-2009 Empleo y remuneraciones </vt:lpstr>
      <vt:lpstr>Situación 2000-2009 Empleo y remuneraciones </vt:lpstr>
      <vt:lpstr>Proyecciones 2009-2015 y 2009-2020 Situación demográfica</vt:lpstr>
      <vt:lpstr>Proyecciones 2009-2015 y 2009-2020 Escenarios económicos</vt:lpstr>
      <vt:lpstr>Proyecciones 2009-2015 y 2009-2020 Egresados</vt:lpstr>
      <vt:lpstr>Proyecciones 2009-2020. Cobertura estimada por SEP y ANUIES. Oferta y demanda agregada neta de profesionistas</vt:lpstr>
      <vt:lpstr>Proyecciones 2009-2020. Cobertura estimada por SEP y ANUIES  Oferta y demanda neta de profesionistas. GRUPO 1.   Escenarios 1, 2 y 3</vt:lpstr>
      <vt:lpstr>Proyecciones 2009-2020. Cobertura estimada por SEP y ANUIES. Oferta y demanda neta de profesionistas. GRUPO 1.   Escenarios 1, 2 y 3</vt:lpstr>
      <vt:lpstr>Situación 2009-2015 y 2009-2020 Balance oferta – demanda netas de profesionistas por carreras </vt:lpstr>
      <vt:lpstr>Situación 2009-2015 y 2009-2020 Balance oferta – demanda netas de profesionistas  por carreras</vt:lpstr>
      <vt:lpstr>Consideraciones finales </vt:lpstr>
      <vt:lpstr> Consideraciones finales </vt:lpstr>
      <vt:lpstr>Consideraciones finales A mediano plazo</vt:lpstr>
      <vt:lpstr>Consideraciones finales A mediano plazo</vt:lpstr>
      <vt:lpstr>DEBATE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laboral de profesionistas en México. Diagnóstico 2000-2009 y prospectiva 2009-2015 y 2009-2020</dc:title>
  <dc:creator>Ricardo Solis R</dc:creator>
  <cp:lastModifiedBy>Ricardo Solís</cp:lastModifiedBy>
  <cp:revision>12</cp:revision>
  <dcterms:created xsi:type="dcterms:W3CDTF">2013-11-18T17:17:03Z</dcterms:created>
  <dcterms:modified xsi:type="dcterms:W3CDTF">2013-11-20T05:42:55Z</dcterms:modified>
</cp:coreProperties>
</file>