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12" r:id="rId1"/>
    <p:sldMasterId id="2147484224" r:id="rId2"/>
  </p:sldMasterIdLst>
  <p:notesMasterIdLst>
    <p:notesMasterId r:id="rId30"/>
  </p:notesMasterIdLst>
  <p:sldIdLst>
    <p:sldId id="317" r:id="rId3"/>
    <p:sldId id="318" r:id="rId4"/>
    <p:sldId id="322" r:id="rId5"/>
    <p:sldId id="321" r:id="rId6"/>
    <p:sldId id="284" r:id="rId7"/>
    <p:sldId id="312" r:id="rId8"/>
    <p:sldId id="319" r:id="rId9"/>
    <p:sldId id="299" r:id="rId10"/>
    <p:sldId id="300" r:id="rId11"/>
    <p:sldId id="316" r:id="rId12"/>
    <p:sldId id="320" r:id="rId13"/>
    <p:sldId id="301" r:id="rId14"/>
    <p:sldId id="302" r:id="rId15"/>
    <p:sldId id="303" r:id="rId16"/>
    <p:sldId id="304" r:id="rId17"/>
    <p:sldId id="290" r:id="rId18"/>
    <p:sldId id="276" r:id="rId19"/>
    <p:sldId id="277" r:id="rId20"/>
    <p:sldId id="291" r:id="rId21"/>
    <p:sldId id="295" r:id="rId22"/>
    <p:sldId id="296" r:id="rId23"/>
    <p:sldId id="297" r:id="rId24"/>
    <p:sldId id="287" r:id="rId25"/>
    <p:sldId id="289" r:id="rId26"/>
    <p:sldId id="292" r:id="rId27"/>
    <p:sldId id="293" r:id="rId28"/>
    <p:sldId id="323" r:id="rId29"/>
  </p:sldIdLst>
  <p:sldSz cx="9144000" cy="6858000" type="screen4x3"/>
  <p:notesSz cx="7010400" cy="9236075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1" d="100"/>
          <a:sy n="71" d="100"/>
        </p:scale>
        <p:origin x="-2700" y="-8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AC85A8-5A0C-450C-AF8D-6DFA3D809993}" type="doc">
      <dgm:prSet loTypeId="urn:microsoft.com/office/officeart/2005/8/layout/orgChart1" loCatId="hierarchy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es-ES"/>
        </a:p>
      </dgm:t>
    </dgm:pt>
    <dgm:pt modelId="{886A9C0C-9491-4069-BF12-D5B80B58D266}">
      <dgm:prSet phldrT="[Texto]" custT="1"/>
      <dgm:spPr/>
      <dgm:t>
        <a:bodyPr/>
        <a:lstStyle/>
        <a:p>
          <a:r>
            <a:rPr lang="es-MX" sz="1600" dirty="0" smtClean="0"/>
            <a:t>Se articulan a través de distintas metodologías:</a:t>
          </a:r>
          <a:endParaRPr lang="es-ES" sz="1600" dirty="0"/>
        </a:p>
      </dgm:t>
    </dgm:pt>
    <dgm:pt modelId="{5ECD3861-F2CA-4F5F-A979-05FD29AA3F51}" type="parTrans" cxnId="{B502C944-2DFB-4575-9BE5-FC7AC149AC61}">
      <dgm:prSet/>
      <dgm:spPr/>
      <dgm:t>
        <a:bodyPr/>
        <a:lstStyle/>
        <a:p>
          <a:endParaRPr lang="es-ES" sz="1600"/>
        </a:p>
      </dgm:t>
    </dgm:pt>
    <dgm:pt modelId="{A41D27A7-29D4-4FA0-AA7A-194CE7718B0B}" type="sibTrans" cxnId="{B502C944-2DFB-4575-9BE5-FC7AC149AC61}">
      <dgm:prSet/>
      <dgm:spPr/>
      <dgm:t>
        <a:bodyPr/>
        <a:lstStyle/>
        <a:p>
          <a:endParaRPr lang="es-ES" sz="1600"/>
        </a:p>
      </dgm:t>
    </dgm:pt>
    <dgm:pt modelId="{2C7005B6-5669-45AF-BD28-BD54F6729DA6}">
      <dgm:prSet phldrT="[Texto]" custT="1"/>
      <dgm:spPr/>
      <dgm:t>
        <a:bodyPr/>
        <a:lstStyle/>
        <a:p>
          <a:r>
            <a:rPr lang="es-MX" sz="1600" dirty="0" smtClean="0"/>
            <a:t>Análisis de bases de datos de la </a:t>
          </a:r>
          <a:r>
            <a:rPr lang="es-MX" sz="1600" dirty="0" smtClean="0"/>
            <a:t>UNAM: DGAPA</a:t>
          </a:r>
          <a:r>
            <a:rPr lang="es-MX" sz="1600" dirty="0" smtClean="0"/>
            <a:t>, DGAE, </a:t>
          </a:r>
          <a:r>
            <a:rPr lang="es-MX" sz="1600" dirty="0" err="1" smtClean="0"/>
            <a:t>DGPe</a:t>
          </a:r>
          <a:r>
            <a:rPr lang="es-MX" sz="1600" dirty="0" smtClean="0"/>
            <a:t>.</a:t>
          </a:r>
          <a:endParaRPr lang="es-ES" sz="1600" dirty="0"/>
        </a:p>
      </dgm:t>
    </dgm:pt>
    <dgm:pt modelId="{A34B21FB-880B-487C-9C2F-6E5575D73206}" type="parTrans" cxnId="{105E9FBA-A284-4261-AF2B-993B64D38D68}">
      <dgm:prSet/>
      <dgm:spPr/>
      <dgm:t>
        <a:bodyPr/>
        <a:lstStyle/>
        <a:p>
          <a:endParaRPr lang="es-ES" sz="1600"/>
        </a:p>
      </dgm:t>
    </dgm:pt>
    <dgm:pt modelId="{E44BF5AC-E003-48D8-B4A3-6FEC6539F394}" type="sibTrans" cxnId="{105E9FBA-A284-4261-AF2B-993B64D38D68}">
      <dgm:prSet/>
      <dgm:spPr/>
      <dgm:t>
        <a:bodyPr/>
        <a:lstStyle/>
        <a:p>
          <a:endParaRPr lang="es-ES" sz="1600"/>
        </a:p>
      </dgm:t>
    </dgm:pt>
    <dgm:pt modelId="{6E88031E-AB25-4FAF-9773-22D850C43274}">
      <dgm:prSet phldrT="[Texto]" custT="1"/>
      <dgm:spPr/>
      <dgm:t>
        <a:bodyPr/>
        <a:lstStyle/>
        <a:p>
          <a:r>
            <a:rPr lang="es-MX" sz="1600" dirty="0" smtClean="0"/>
            <a:t>Aplicación de encuestas a muestras representativas (UDESO)</a:t>
          </a:r>
          <a:endParaRPr lang="es-ES" sz="1600" dirty="0"/>
        </a:p>
      </dgm:t>
    </dgm:pt>
    <dgm:pt modelId="{85797011-38BD-44DF-B60E-A70C6C220581}" type="parTrans" cxnId="{16CA97E1-573C-4F2B-A26F-C031EC35BB82}">
      <dgm:prSet/>
      <dgm:spPr/>
      <dgm:t>
        <a:bodyPr/>
        <a:lstStyle/>
        <a:p>
          <a:endParaRPr lang="es-ES" sz="1600"/>
        </a:p>
      </dgm:t>
    </dgm:pt>
    <dgm:pt modelId="{E48B1841-0AFF-4227-AB8D-F5267C88485D}" type="sibTrans" cxnId="{16CA97E1-573C-4F2B-A26F-C031EC35BB82}">
      <dgm:prSet/>
      <dgm:spPr/>
      <dgm:t>
        <a:bodyPr/>
        <a:lstStyle/>
        <a:p>
          <a:endParaRPr lang="es-ES" sz="1600"/>
        </a:p>
      </dgm:t>
    </dgm:pt>
    <dgm:pt modelId="{E97DDE42-9F64-4B5D-B504-CAB48308EC20}">
      <dgm:prSet phldrT="[Texto]" custT="1"/>
      <dgm:spPr/>
      <dgm:t>
        <a:bodyPr/>
        <a:lstStyle/>
        <a:p>
          <a:r>
            <a:rPr lang="es-MX" sz="1600" dirty="0" smtClean="0"/>
            <a:t>Grupos focales en tres entidades universitarias</a:t>
          </a:r>
          <a:endParaRPr lang="es-ES" sz="1600" dirty="0"/>
        </a:p>
      </dgm:t>
    </dgm:pt>
    <dgm:pt modelId="{8B52F2AD-F146-4C20-BFCC-F09288298B22}" type="parTrans" cxnId="{8FB5385A-47FF-4602-8D60-4D6B8A0BAFCC}">
      <dgm:prSet/>
      <dgm:spPr/>
      <dgm:t>
        <a:bodyPr/>
        <a:lstStyle/>
        <a:p>
          <a:endParaRPr lang="es-ES" sz="1600"/>
        </a:p>
      </dgm:t>
    </dgm:pt>
    <dgm:pt modelId="{8602798D-1FE2-4AFD-8DC9-F1C0F1CED681}" type="sibTrans" cxnId="{8FB5385A-47FF-4602-8D60-4D6B8A0BAFCC}">
      <dgm:prSet/>
      <dgm:spPr/>
      <dgm:t>
        <a:bodyPr/>
        <a:lstStyle/>
        <a:p>
          <a:endParaRPr lang="es-ES" sz="1600"/>
        </a:p>
      </dgm:t>
    </dgm:pt>
    <dgm:pt modelId="{29BC5A63-9C62-4E63-A5DC-A266177554F7}">
      <dgm:prSet custT="1"/>
      <dgm:spPr/>
      <dgm:t>
        <a:bodyPr/>
        <a:lstStyle/>
        <a:p>
          <a:r>
            <a:rPr lang="es-MX" sz="1600" dirty="0" smtClean="0"/>
            <a:t>Poblaciones: Académica, Estudiantil y Administrativa</a:t>
          </a:r>
          <a:endParaRPr lang="es-ES" sz="1600" dirty="0"/>
        </a:p>
      </dgm:t>
    </dgm:pt>
    <dgm:pt modelId="{BE85B9D6-290C-421B-8B50-43EFD2E26D5B}" type="parTrans" cxnId="{BEC2715E-98B5-49BE-9C77-6A3455916D18}">
      <dgm:prSet/>
      <dgm:spPr/>
      <dgm:t>
        <a:bodyPr/>
        <a:lstStyle/>
        <a:p>
          <a:endParaRPr lang="es-ES" sz="1600"/>
        </a:p>
      </dgm:t>
    </dgm:pt>
    <dgm:pt modelId="{40234FCB-DFC1-4D9A-960B-EF7F26BDB3E9}" type="sibTrans" cxnId="{BEC2715E-98B5-49BE-9C77-6A3455916D18}">
      <dgm:prSet/>
      <dgm:spPr/>
      <dgm:t>
        <a:bodyPr/>
        <a:lstStyle/>
        <a:p>
          <a:endParaRPr lang="es-ES" sz="1600"/>
        </a:p>
      </dgm:t>
    </dgm:pt>
    <dgm:pt modelId="{9F1BFC96-37E7-41CE-BD4F-6D07BBF11718}">
      <dgm:prSet custT="1"/>
      <dgm:spPr/>
      <dgm:t>
        <a:bodyPr/>
        <a:lstStyle/>
        <a:p>
          <a:pPr algn="l">
            <a:lnSpc>
              <a:spcPct val="100000"/>
            </a:lnSpc>
          </a:pPr>
          <a:r>
            <a:rPr lang="es-MX" sz="1600" b="1" dirty="0" smtClean="0">
              <a:solidFill>
                <a:schemeClr val="tx2"/>
              </a:solidFill>
            </a:rPr>
            <a:t>Metodología de </a:t>
          </a:r>
          <a:r>
            <a:rPr lang="es-MX" sz="1600" b="1" dirty="0" smtClean="0">
              <a:solidFill>
                <a:schemeClr val="tx2"/>
              </a:solidFill>
            </a:rPr>
            <a:t>investigación: proyecto Institucionalización y Transversalización de la Perspectiva de </a:t>
          </a:r>
          <a:r>
            <a:rPr lang="es-MX" sz="1600" b="1" dirty="0" smtClean="0">
              <a:solidFill>
                <a:schemeClr val="tx2"/>
              </a:solidFill>
            </a:rPr>
            <a:t>Género en la UNAM (</a:t>
          </a:r>
          <a:r>
            <a:rPr lang="es-MX" sz="1600" b="1" dirty="0" smtClean="0">
              <a:solidFill>
                <a:schemeClr val="tx2"/>
              </a:solidFill>
            </a:rPr>
            <a:t>PUEG). Radiografías </a:t>
          </a:r>
          <a:r>
            <a:rPr lang="es-MX" sz="1600" b="1" dirty="0" smtClean="0">
              <a:solidFill>
                <a:schemeClr val="tx2"/>
              </a:solidFill>
            </a:rPr>
            <a:t>y Diagnósticos</a:t>
          </a:r>
          <a:endParaRPr lang="es-ES" sz="1600" b="1" dirty="0">
            <a:solidFill>
              <a:schemeClr val="tx2"/>
            </a:solidFill>
          </a:endParaRPr>
        </a:p>
      </dgm:t>
    </dgm:pt>
    <dgm:pt modelId="{0F9324EA-7C8B-402E-8EAE-1455C3248CE6}" type="parTrans" cxnId="{65D81423-D88C-442C-88D0-CF47BE4CA2E9}">
      <dgm:prSet/>
      <dgm:spPr/>
      <dgm:t>
        <a:bodyPr/>
        <a:lstStyle/>
        <a:p>
          <a:endParaRPr lang="es-ES" sz="1600"/>
        </a:p>
      </dgm:t>
    </dgm:pt>
    <dgm:pt modelId="{A1D31496-5339-42C3-9C75-2D17B3DD3CCB}" type="sibTrans" cxnId="{65D81423-D88C-442C-88D0-CF47BE4CA2E9}">
      <dgm:prSet/>
      <dgm:spPr/>
      <dgm:t>
        <a:bodyPr/>
        <a:lstStyle/>
        <a:p>
          <a:endParaRPr lang="es-ES" sz="1600"/>
        </a:p>
      </dgm:t>
    </dgm:pt>
    <dgm:pt modelId="{C5793704-AFFD-42C6-BD73-0E0EE98712F0}" type="pres">
      <dgm:prSet presAssocID="{24AC85A8-5A0C-450C-AF8D-6DFA3D80999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A383D69-5773-484C-9B36-657B5801AE5F}" type="pres">
      <dgm:prSet presAssocID="{9F1BFC96-37E7-41CE-BD4F-6D07BBF11718}" presName="hierRoot1" presStyleCnt="0">
        <dgm:presLayoutVars>
          <dgm:hierBranch val="init"/>
        </dgm:presLayoutVars>
      </dgm:prSet>
      <dgm:spPr/>
    </dgm:pt>
    <dgm:pt modelId="{0A69113A-7E6C-4932-95F9-6C86318EB753}" type="pres">
      <dgm:prSet presAssocID="{9F1BFC96-37E7-41CE-BD4F-6D07BBF11718}" presName="rootComposite1" presStyleCnt="0"/>
      <dgm:spPr/>
    </dgm:pt>
    <dgm:pt modelId="{AB2CE0F8-B8E6-4C01-BE1E-D8BACD8C62C2}" type="pres">
      <dgm:prSet presAssocID="{9F1BFC96-37E7-41CE-BD4F-6D07BBF11718}" presName="rootText1" presStyleLbl="node0" presStyleIdx="0" presStyleCnt="1" custScaleX="514392" custScaleY="941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EDF3A3A-8837-4602-8A89-48431FD7D1BD}" type="pres">
      <dgm:prSet presAssocID="{9F1BFC96-37E7-41CE-BD4F-6D07BBF1171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F8121D27-B543-4626-8F4C-CCEB0A05DF84}" type="pres">
      <dgm:prSet presAssocID="{9F1BFC96-37E7-41CE-BD4F-6D07BBF11718}" presName="hierChild2" presStyleCnt="0"/>
      <dgm:spPr/>
    </dgm:pt>
    <dgm:pt modelId="{D5E241CC-6214-49B1-9EE2-283A45F7405E}" type="pres">
      <dgm:prSet presAssocID="{BE85B9D6-290C-421B-8B50-43EFD2E26D5B}" presName="Name37" presStyleLbl="parChTrans1D2" presStyleIdx="0" presStyleCnt="1"/>
      <dgm:spPr/>
      <dgm:t>
        <a:bodyPr/>
        <a:lstStyle/>
        <a:p>
          <a:endParaRPr lang="es-ES"/>
        </a:p>
      </dgm:t>
    </dgm:pt>
    <dgm:pt modelId="{D88DBC90-61CB-4CDA-8C71-BDCB83ABF2D7}" type="pres">
      <dgm:prSet presAssocID="{29BC5A63-9C62-4E63-A5DC-A266177554F7}" presName="hierRoot2" presStyleCnt="0">
        <dgm:presLayoutVars>
          <dgm:hierBranch val="init"/>
        </dgm:presLayoutVars>
      </dgm:prSet>
      <dgm:spPr/>
    </dgm:pt>
    <dgm:pt modelId="{D366716D-8AAB-49AF-90AD-2FB7EB5C0FBE}" type="pres">
      <dgm:prSet presAssocID="{29BC5A63-9C62-4E63-A5DC-A266177554F7}" presName="rootComposite" presStyleCnt="0"/>
      <dgm:spPr/>
    </dgm:pt>
    <dgm:pt modelId="{B79835F3-6A3D-4D8A-A01F-3A7A79AEC91B}" type="pres">
      <dgm:prSet presAssocID="{29BC5A63-9C62-4E63-A5DC-A266177554F7}" presName="rootText" presStyleLbl="node2" presStyleIdx="0" presStyleCnt="1" custScaleX="4184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834CE9E-A2DA-49E2-BC2C-991373788784}" type="pres">
      <dgm:prSet presAssocID="{29BC5A63-9C62-4E63-A5DC-A266177554F7}" presName="rootConnector" presStyleLbl="node2" presStyleIdx="0" presStyleCnt="1"/>
      <dgm:spPr/>
      <dgm:t>
        <a:bodyPr/>
        <a:lstStyle/>
        <a:p>
          <a:endParaRPr lang="es-ES"/>
        </a:p>
      </dgm:t>
    </dgm:pt>
    <dgm:pt modelId="{FA245C3A-E5D7-4E93-B1D3-BC1CEF002B55}" type="pres">
      <dgm:prSet presAssocID="{29BC5A63-9C62-4E63-A5DC-A266177554F7}" presName="hierChild4" presStyleCnt="0"/>
      <dgm:spPr/>
    </dgm:pt>
    <dgm:pt modelId="{38E315B2-E65D-4F53-8052-0189C08D1719}" type="pres">
      <dgm:prSet presAssocID="{5ECD3861-F2CA-4F5F-A979-05FD29AA3F51}" presName="Name37" presStyleLbl="parChTrans1D3" presStyleIdx="0" presStyleCnt="1"/>
      <dgm:spPr/>
      <dgm:t>
        <a:bodyPr/>
        <a:lstStyle/>
        <a:p>
          <a:endParaRPr lang="es-ES"/>
        </a:p>
      </dgm:t>
    </dgm:pt>
    <dgm:pt modelId="{7291C045-A9A0-4B0A-8EC2-1EDC24EA29C9}" type="pres">
      <dgm:prSet presAssocID="{886A9C0C-9491-4069-BF12-D5B80B58D266}" presName="hierRoot2" presStyleCnt="0">
        <dgm:presLayoutVars>
          <dgm:hierBranch val="init"/>
        </dgm:presLayoutVars>
      </dgm:prSet>
      <dgm:spPr/>
    </dgm:pt>
    <dgm:pt modelId="{764F341C-E15C-4DEA-81C8-DDB895FD1519}" type="pres">
      <dgm:prSet presAssocID="{886A9C0C-9491-4069-BF12-D5B80B58D266}" presName="rootComposite" presStyleCnt="0"/>
      <dgm:spPr/>
    </dgm:pt>
    <dgm:pt modelId="{A001D802-E6E7-4D87-93C3-07E627458049}" type="pres">
      <dgm:prSet presAssocID="{886A9C0C-9491-4069-BF12-D5B80B58D266}" presName="rootText" presStyleLbl="node3" presStyleIdx="0" presStyleCnt="1" custScaleX="36743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62722EB-15A5-4F42-B416-477F1EF5446C}" type="pres">
      <dgm:prSet presAssocID="{886A9C0C-9491-4069-BF12-D5B80B58D266}" presName="rootConnector" presStyleLbl="node3" presStyleIdx="0" presStyleCnt="1"/>
      <dgm:spPr/>
      <dgm:t>
        <a:bodyPr/>
        <a:lstStyle/>
        <a:p>
          <a:endParaRPr lang="es-ES"/>
        </a:p>
      </dgm:t>
    </dgm:pt>
    <dgm:pt modelId="{327EA740-79F5-45DA-8252-D28064E8E44D}" type="pres">
      <dgm:prSet presAssocID="{886A9C0C-9491-4069-BF12-D5B80B58D266}" presName="hierChild4" presStyleCnt="0"/>
      <dgm:spPr/>
    </dgm:pt>
    <dgm:pt modelId="{0691C59B-E830-495B-B22B-4B9D0E25DC3D}" type="pres">
      <dgm:prSet presAssocID="{A34B21FB-880B-487C-9C2F-6E5575D73206}" presName="Name37" presStyleLbl="parChTrans1D4" presStyleIdx="0" presStyleCnt="3"/>
      <dgm:spPr/>
      <dgm:t>
        <a:bodyPr/>
        <a:lstStyle/>
        <a:p>
          <a:endParaRPr lang="es-ES"/>
        </a:p>
      </dgm:t>
    </dgm:pt>
    <dgm:pt modelId="{51F4663B-F133-49C5-9131-348D1F345224}" type="pres">
      <dgm:prSet presAssocID="{2C7005B6-5669-45AF-BD28-BD54F6729DA6}" presName="hierRoot2" presStyleCnt="0">
        <dgm:presLayoutVars>
          <dgm:hierBranch val="init"/>
        </dgm:presLayoutVars>
      </dgm:prSet>
      <dgm:spPr/>
    </dgm:pt>
    <dgm:pt modelId="{4F98FA59-4BCC-4C69-B3B8-596267B62FA2}" type="pres">
      <dgm:prSet presAssocID="{2C7005B6-5669-45AF-BD28-BD54F6729DA6}" presName="rootComposite" presStyleCnt="0"/>
      <dgm:spPr/>
    </dgm:pt>
    <dgm:pt modelId="{F60DB433-885D-4165-98B8-D85D09E17A05}" type="pres">
      <dgm:prSet presAssocID="{2C7005B6-5669-45AF-BD28-BD54F6729DA6}" presName="rootText" presStyleLbl="node4" presStyleIdx="0" presStyleCnt="3" custScaleX="36020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0C148B2-E5CD-4DB3-8425-968DD9804DEE}" type="pres">
      <dgm:prSet presAssocID="{2C7005B6-5669-45AF-BD28-BD54F6729DA6}" presName="rootConnector" presStyleLbl="node4" presStyleIdx="0" presStyleCnt="3"/>
      <dgm:spPr/>
      <dgm:t>
        <a:bodyPr/>
        <a:lstStyle/>
        <a:p>
          <a:endParaRPr lang="es-ES"/>
        </a:p>
      </dgm:t>
    </dgm:pt>
    <dgm:pt modelId="{4CE3DDD7-547D-4612-9117-9AF4072E21D8}" type="pres">
      <dgm:prSet presAssocID="{2C7005B6-5669-45AF-BD28-BD54F6729DA6}" presName="hierChild4" presStyleCnt="0"/>
      <dgm:spPr/>
    </dgm:pt>
    <dgm:pt modelId="{093DAA73-69CF-4DCA-A7BC-340150021C5E}" type="pres">
      <dgm:prSet presAssocID="{2C7005B6-5669-45AF-BD28-BD54F6729DA6}" presName="hierChild5" presStyleCnt="0"/>
      <dgm:spPr/>
    </dgm:pt>
    <dgm:pt modelId="{063A8AAC-ED89-437A-9A61-D3C90B69102F}" type="pres">
      <dgm:prSet presAssocID="{85797011-38BD-44DF-B60E-A70C6C220581}" presName="Name37" presStyleLbl="parChTrans1D4" presStyleIdx="1" presStyleCnt="3"/>
      <dgm:spPr/>
      <dgm:t>
        <a:bodyPr/>
        <a:lstStyle/>
        <a:p>
          <a:endParaRPr lang="es-ES"/>
        </a:p>
      </dgm:t>
    </dgm:pt>
    <dgm:pt modelId="{0D072849-6006-40E7-9F9C-883595FC0FFF}" type="pres">
      <dgm:prSet presAssocID="{6E88031E-AB25-4FAF-9773-22D850C43274}" presName="hierRoot2" presStyleCnt="0">
        <dgm:presLayoutVars>
          <dgm:hierBranch val="init"/>
        </dgm:presLayoutVars>
      </dgm:prSet>
      <dgm:spPr/>
    </dgm:pt>
    <dgm:pt modelId="{FE92ACEB-45B8-4FF6-A19B-900753E261EB}" type="pres">
      <dgm:prSet presAssocID="{6E88031E-AB25-4FAF-9773-22D850C43274}" presName="rootComposite" presStyleCnt="0"/>
      <dgm:spPr/>
    </dgm:pt>
    <dgm:pt modelId="{B692B7EF-36F5-4367-B572-051A3DD5D74D}" type="pres">
      <dgm:prSet presAssocID="{6E88031E-AB25-4FAF-9773-22D850C43274}" presName="rootText" presStyleLbl="node4" presStyleIdx="1" presStyleCnt="3" custScaleX="36020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E6C97E6-627E-4D24-9DCB-95749831418D}" type="pres">
      <dgm:prSet presAssocID="{6E88031E-AB25-4FAF-9773-22D850C43274}" presName="rootConnector" presStyleLbl="node4" presStyleIdx="1" presStyleCnt="3"/>
      <dgm:spPr/>
      <dgm:t>
        <a:bodyPr/>
        <a:lstStyle/>
        <a:p>
          <a:endParaRPr lang="es-ES"/>
        </a:p>
      </dgm:t>
    </dgm:pt>
    <dgm:pt modelId="{F3A6C3BA-0DE4-4E04-8F9D-5E6243967DBE}" type="pres">
      <dgm:prSet presAssocID="{6E88031E-AB25-4FAF-9773-22D850C43274}" presName="hierChild4" presStyleCnt="0"/>
      <dgm:spPr/>
    </dgm:pt>
    <dgm:pt modelId="{A16975D0-7EC2-47AF-A013-36D69EA07CA1}" type="pres">
      <dgm:prSet presAssocID="{6E88031E-AB25-4FAF-9773-22D850C43274}" presName="hierChild5" presStyleCnt="0"/>
      <dgm:spPr/>
    </dgm:pt>
    <dgm:pt modelId="{104A37FB-B2CD-4A2F-98D3-2E36DB9F720F}" type="pres">
      <dgm:prSet presAssocID="{8B52F2AD-F146-4C20-BFCC-F09288298B22}" presName="Name37" presStyleLbl="parChTrans1D4" presStyleIdx="2" presStyleCnt="3"/>
      <dgm:spPr/>
      <dgm:t>
        <a:bodyPr/>
        <a:lstStyle/>
        <a:p>
          <a:endParaRPr lang="es-ES"/>
        </a:p>
      </dgm:t>
    </dgm:pt>
    <dgm:pt modelId="{9FFE6941-CBF5-4A3A-9CF3-E9FD724AB051}" type="pres">
      <dgm:prSet presAssocID="{E97DDE42-9F64-4B5D-B504-CAB48308EC20}" presName="hierRoot2" presStyleCnt="0">
        <dgm:presLayoutVars>
          <dgm:hierBranch val="init"/>
        </dgm:presLayoutVars>
      </dgm:prSet>
      <dgm:spPr/>
    </dgm:pt>
    <dgm:pt modelId="{71205AAE-C91E-4525-AEF1-30D7FB94DB90}" type="pres">
      <dgm:prSet presAssocID="{E97DDE42-9F64-4B5D-B504-CAB48308EC20}" presName="rootComposite" presStyleCnt="0"/>
      <dgm:spPr/>
    </dgm:pt>
    <dgm:pt modelId="{4300A8C3-E352-4E20-A1EE-E6B458950DCA}" type="pres">
      <dgm:prSet presAssocID="{E97DDE42-9F64-4B5D-B504-CAB48308EC20}" presName="rootText" presStyleLbl="node4" presStyleIdx="2" presStyleCnt="3" custScaleX="3626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CA2657B-AF61-4672-9666-B4E0FA389149}" type="pres">
      <dgm:prSet presAssocID="{E97DDE42-9F64-4B5D-B504-CAB48308EC20}" presName="rootConnector" presStyleLbl="node4" presStyleIdx="2" presStyleCnt="3"/>
      <dgm:spPr/>
      <dgm:t>
        <a:bodyPr/>
        <a:lstStyle/>
        <a:p>
          <a:endParaRPr lang="es-ES"/>
        </a:p>
      </dgm:t>
    </dgm:pt>
    <dgm:pt modelId="{5F2DFB7E-3FCB-4366-8375-CDE12C3D7FD3}" type="pres">
      <dgm:prSet presAssocID="{E97DDE42-9F64-4B5D-B504-CAB48308EC20}" presName="hierChild4" presStyleCnt="0"/>
      <dgm:spPr/>
    </dgm:pt>
    <dgm:pt modelId="{64778DE1-2A67-4BB8-B041-920733B890A0}" type="pres">
      <dgm:prSet presAssocID="{E97DDE42-9F64-4B5D-B504-CAB48308EC20}" presName="hierChild5" presStyleCnt="0"/>
      <dgm:spPr/>
    </dgm:pt>
    <dgm:pt modelId="{599F4A6D-0883-4CBA-B519-EC8E55099800}" type="pres">
      <dgm:prSet presAssocID="{886A9C0C-9491-4069-BF12-D5B80B58D266}" presName="hierChild5" presStyleCnt="0"/>
      <dgm:spPr/>
    </dgm:pt>
    <dgm:pt modelId="{14844C23-ADD3-47FA-B548-3979F78C54E7}" type="pres">
      <dgm:prSet presAssocID="{29BC5A63-9C62-4E63-A5DC-A266177554F7}" presName="hierChild5" presStyleCnt="0"/>
      <dgm:spPr/>
    </dgm:pt>
    <dgm:pt modelId="{DE4D5FE0-9D58-45D2-8025-E2B4DD4ECD7D}" type="pres">
      <dgm:prSet presAssocID="{9F1BFC96-37E7-41CE-BD4F-6D07BBF11718}" presName="hierChild3" presStyleCnt="0"/>
      <dgm:spPr/>
    </dgm:pt>
  </dgm:ptLst>
  <dgm:cxnLst>
    <dgm:cxn modelId="{16CA97E1-573C-4F2B-A26F-C031EC35BB82}" srcId="{886A9C0C-9491-4069-BF12-D5B80B58D266}" destId="{6E88031E-AB25-4FAF-9773-22D850C43274}" srcOrd="1" destOrd="0" parTransId="{85797011-38BD-44DF-B60E-A70C6C220581}" sibTransId="{E48B1841-0AFF-4227-AB8D-F5267C88485D}"/>
    <dgm:cxn modelId="{BEC2715E-98B5-49BE-9C77-6A3455916D18}" srcId="{9F1BFC96-37E7-41CE-BD4F-6D07BBF11718}" destId="{29BC5A63-9C62-4E63-A5DC-A266177554F7}" srcOrd="0" destOrd="0" parTransId="{BE85B9D6-290C-421B-8B50-43EFD2E26D5B}" sibTransId="{40234FCB-DFC1-4D9A-960B-EF7F26BDB3E9}"/>
    <dgm:cxn modelId="{65D81423-D88C-442C-88D0-CF47BE4CA2E9}" srcId="{24AC85A8-5A0C-450C-AF8D-6DFA3D809993}" destId="{9F1BFC96-37E7-41CE-BD4F-6D07BBF11718}" srcOrd="0" destOrd="0" parTransId="{0F9324EA-7C8B-402E-8EAE-1455C3248CE6}" sibTransId="{A1D31496-5339-42C3-9C75-2D17B3DD3CCB}"/>
    <dgm:cxn modelId="{00B32179-6F68-4EB3-A4D4-63876E694085}" type="presOf" srcId="{6E88031E-AB25-4FAF-9773-22D850C43274}" destId="{B692B7EF-36F5-4367-B572-051A3DD5D74D}" srcOrd="0" destOrd="0" presId="urn:microsoft.com/office/officeart/2005/8/layout/orgChart1"/>
    <dgm:cxn modelId="{92356646-F0FA-43DF-B841-3122979BF186}" type="presOf" srcId="{29BC5A63-9C62-4E63-A5DC-A266177554F7}" destId="{A834CE9E-A2DA-49E2-BC2C-991373788784}" srcOrd="1" destOrd="0" presId="urn:microsoft.com/office/officeart/2005/8/layout/orgChart1"/>
    <dgm:cxn modelId="{09B34265-E78B-4232-BD9F-D28F423D13EC}" type="presOf" srcId="{886A9C0C-9491-4069-BF12-D5B80B58D266}" destId="{A001D802-E6E7-4D87-93C3-07E627458049}" srcOrd="0" destOrd="0" presId="urn:microsoft.com/office/officeart/2005/8/layout/orgChart1"/>
    <dgm:cxn modelId="{101A1E00-5462-4A15-8C58-647E06F6B44A}" type="presOf" srcId="{BE85B9D6-290C-421B-8B50-43EFD2E26D5B}" destId="{D5E241CC-6214-49B1-9EE2-283A45F7405E}" srcOrd="0" destOrd="0" presId="urn:microsoft.com/office/officeart/2005/8/layout/orgChart1"/>
    <dgm:cxn modelId="{ACCE4490-55E7-45ED-8AF1-02C5DBF03B36}" type="presOf" srcId="{A34B21FB-880B-487C-9C2F-6E5575D73206}" destId="{0691C59B-E830-495B-B22B-4B9D0E25DC3D}" srcOrd="0" destOrd="0" presId="urn:microsoft.com/office/officeart/2005/8/layout/orgChart1"/>
    <dgm:cxn modelId="{68627A1F-925C-423C-A26E-D7064CF9E1AD}" type="presOf" srcId="{8B52F2AD-F146-4C20-BFCC-F09288298B22}" destId="{104A37FB-B2CD-4A2F-98D3-2E36DB9F720F}" srcOrd="0" destOrd="0" presId="urn:microsoft.com/office/officeart/2005/8/layout/orgChart1"/>
    <dgm:cxn modelId="{DD5B2A2C-EF16-442D-BC80-149E270ACB51}" type="presOf" srcId="{9F1BFC96-37E7-41CE-BD4F-6D07BBF11718}" destId="{AB2CE0F8-B8E6-4C01-BE1E-D8BACD8C62C2}" srcOrd="0" destOrd="0" presId="urn:microsoft.com/office/officeart/2005/8/layout/orgChart1"/>
    <dgm:cxn modelId="{06B96103-5432-4E19-9A38-F0E1CE87169F}" type="presOf" srcId="{29BC5A63-9C62-4E63-A5DC-A266177554F7}" destId="{B79835F3-6A3D-4D8A-A01F-3A7A79AEC91B}" srcOrd="0" destOrd="0" presId="urn:microsoft.com/office/officeart/2005/8/layout/orgChart1"/>
    <dgm:cxn modelId="{E1FE5141-B28F-4F41-8D8D-0B8E422E19A0}" type="presOf" srcId="{85797011-38BD-44DF-B60E-A70C6C220581}" destId="{063A8AAC-ED89-437A-9A61-D3C90B69102F}" srcOrd="0" destOrd="0" presId="urn:microsoft.com/office/officeart/2005/8/layout/orgChart1"/>
    <dgm:cxn modelId="{4DF9502E-7B3B-4DFB-9A93-8405AE2850A3}" type="presOf" srcId="{24AC85A8-5A0C-450C-AF8D-6DFA3D809993}" destId="{C5793704-AFFD-42C6-BD73-0E0EE98712F0}" srcOrd="0" destOrd="0" presId="urn:microsoft.com/office/officeart/2005/8/layout/orgChart1"/>
    <dgm:cxn modelId="{72DD4822-05CB-48C8-A82F-8CE01950E6BD}" type="presOf" srcId="{2C7005B6-5669-45AF-BD28-BD54F6729DA6}" destId="{F60DB433-885D-4165-98B8-D85D09E17A05}" srcOrd="0" destOrd="0" presId="urn:microsoft.com/office/officeart/2005/8/layout/orgChart1"/>
    <dgm:cxn modelId="{882A3FFD-4526-4238-95F0-F1017B7B0C07}" type="presOf" srcId="{E97DDE42-9F64-4B5D-B504-CAB48308EC20}" destId="{BCA2657B-AF61-4672-9666-B4E0FA389149}" srcOrd="1" destOrd="0" presId="urn:microsoft.com/office/officeart/2005/8/layout/orgChart1"/>
    <dgm:cxn modelId="{5A0776A5-E503-4676-A5F3-F5B4F4335364}" type="presOf" srcId="{6E88031E-AB25-4FAF-9773-22D850C43274}" destId="{6E6C97E6-627E-4D24-9DCB-95749831418D}" srcOrd="1" destOrd="0" presId="urn:microsoft.com/office/officeart/2005/8/layout/orgChart1"/>
    <dgm:cxn modelId="{B502C944-2DFB-4575-9BE5-FC7AC149AC61}" srcId="{29BC5A63-9C62-4E63-A5DC-A266177554F7}" destId="{886A9C0C-9491-4069-BF12-D5B80B58D266}" srcOrd="0" destOrd="0" parTransId="{5ECD3861-F2CA-4F5F-A979-05FD29AA3F51}" sibTransId="{A41D27A7-29D4-4FA0-AA7A-194CE7718B0B}"/>
    <dgm:cxn modelId="{3218B78B-5221-4BFF-9AA4-76B03BE9205E}" type="presOf" srcId="{E97DDE42-9F64-4B5D-B504-CAB48308EC20}" destId="{4300A8C3-E352-4E20-A1EE-E6B458950DCA}" srcOrd="0" destOrd="0" presId="urn:microsoft.com/office/officeart/2005/8/layout/orgChart1"/>
    <dgm:cxn modelId="{8FB5385A-47FF-4602-8D60-4D6B8A0BAFCC}" srcId="{886A9C0C-9491-4069-BF12-D5B80B58D266}" destId="{E97DDE42-9F64-4B5D-B504-CAB48308EC20}" srcOrd="2" destOrd="0" parTransId="{8B52F2AD-F146-4C20-BFCC-F09288298B22}" sibTransId="{8602798D-1FE2-4AFD-8DC9-F1C0F1CED681}"/>
    <dgm:cxn modelId="{59CEFE68-A1CD-4815-AE68-ABFFAB4CD3D2}" type="presOf" srcId="{886A9C0C-9491-4069-BF12-D5B80B58D266}" destId="{262722EB-15A5-4F42-B416-477F1EF5446C}" srcOrd="1" destOrd="0" presId="urn:microsoft.com/office/officeart/2005/8/layout/orgChart1"/>
    <dgm:cxn modelId="{BDAC8F23-9BA7-467B-96C7-CA1D312DBE00}" type="presOf" srcId="{5ECD3861-F2CA-4F5F-A979-05FD29AA3F51}" destId="{38E315B2-E65D-4F53-8052-0189C08D1719}" srcOrd="0" destOrd="0" presId="urn:microsoft.com/office/officeart/2005/8/layout/orgChart1"/>
    <dgm:cxn modelId="{44831C7C-48A3-4B78-A5C0-75B8C4C97769}" type="presOf" srcId="{2C7005B6-5669-45AF-BD28-BD54F6729DA6}" destId="{90C148B2-E5CD-4DB3-8425-968DD9804DEE}" srcOrd="1" destOrd="0" presId="urn:microsoft.com/office/officeart/2005/8/layout/orgChart1"/>
    <dgm:cxn modelId="{C6DC7E21-FCA3-4183-BBF3-6F002032A13E}" type="presOf" srcId="{9F1BFC96-37E7-41CE-BD4F-6D07BBF11718}" destId="{7EDF3A3A-8837-4602-8A89-48431FD7D1BD}" srcOrd="1" destOrd="0" presId="urn:microsoft.com/office/officeart/2005/8/layout/orgChart1"/>
    <dgm:cxn modelId="{105E9FBA-A284-4261-AF2B-993B64D38D68}" srcId="{886A9C0C-9491-4069-BF12-D5B80B58D266}" destId="{2C7005B6-5669-45AF-BD28-BD54F6729DA6}" srcOrd="0" destOrd="0" parTransId="{A34B21FB-880B-487C-9C2F-6E5575D73206}" sibTransId="{E44BF5AC-E003-48D8-B4A3-6FEC6539F394}"/>
    <dgm:cxn modelId="{80EEB76C-142E-40C8-BBCA-460DE969C68D}" type="presParOf" srcId="{C5793704-AFFD-42C6-BD73-0E0EE98712F0}" destId="{FA383D69-5773-484C-9B36-657B5801AE5F}" srcOrd="0" destOrd="0" presId="urn:microsoft.com/office/officeart/2005/8/layout/orgChart1"/>
    <dgm:cxn modelId="{3E363631-3D27-41A7-94E1-4E50740879CF}" type="presParOf" srcId="{FA383D69-5773-484C-9B36-657B5801AE5F}" destId="{0A69113A-7E6C-4932-95F9-6C86318EB753}" srcOrd="0" destOrd="0" presId="urn:microsoft.com/office/officeart/2005/8/layout/orgChart1"/>
    <dgm:cxn modelId="{3FB7E494-523E-484B-8B29-32A58505C59C}" type="presParOf" srcId="{0A69113A-7E6C-4932-95F9-6C86318EB753}" destId="{AB2CE0F8-B8E6-4C01-BE1E-D8BACD8C62C2}" srcOrd="0" destOrd="0" presId="urn:microsoft.com/office/officeart/2005/8/layout/orgChart1"/>
    <dgm:cxn modelId="{11B95A5D-9C27-456E-9407-5897F472F1C6}" type="presParOf" srcId="{0A69113A-7E6C-4932-95F9-6C86318EB753}" destId="{7EDF3A3A-8837-4602-8A89-48431FD7D1BD}" srcOrd="1" destOrd="0" presId="urn:microsoft.com/office/officeart/2005/8/layout/orgChart1"/>
    <dgm:cxn modelId="{7D5662C0-A788-401C-8CFD-BD9C5DE5E468}" type="presParOf" srcId="{FA383D69-5773-484C-9B36-657B5801AE5F}" destId="{F8121D27-B543-4626-8F4C-CCEB0A05DF84}" srcOrd="1" destOrd="0" presId="urn:microsoft.com/office/officeart/2005/8/layout/orgChart1"/>
    <dgm:cxn modelId="{410A9DC3-46B7-4C73-9217-97B5370DF2D4}" type="presParOf" srcId="{F8121D27-B543-4626-8F4C-CCEB0A05DF84}" destId="{D5E241CC-6214-49B1-9EE2-283A45F7405E}" srcOrd="0" destOrd="0" presId="urn:microsoft.com/office/officeart/2005/8/layout/orgChart1"/>
    <dgm:cxn modelId="{D3B40200-72BE-4688-B7EC-45ADD43ACF89}" type="presParOf" srcId="{F8121D27-B543-4626-8F4C-CCEB0A05DF84}" destId="{D88DBC90-61CB-4CDA-8C71-BDCB83ABF2D7}" srcOrd="1" destOrd="0" presId="urn:microsoft.com/office/officeart/2005/8/layout/orgChart1"/>
    <dgm:cxn modelId="{B3F40B46-810C-45DD-A87E-C5241E576A84}" type="presParOf" srcId="{D88DBC90-61CB-4CDA-8C71-BDCB83ABF2D7}" destId="{D366716D-8AAB-49AF-90AD-2FB7EB5C0FBE}" srcOrd="0" destOrd="0" presId="urn:microsoft.com/office/officeart/2005/8/layout/orgChart1"/>
    <dgm:cxn modelId="{80655DE5-6347-431C-BF0F-644ED06BAD1A}" type="presParOf" srcId="{D366716D-8AAB-49AF-90AD-2FB7EB5C0FBE}" destId="{B79835F3-6A3D-4D8A-A01F-3A7A79AEC91B}" srcOrd="0" destOrd="0" presId="urn:microsoft.com/office/officeart/2005/8/layout/orgChart1"/>
    <dgm:cxn modelId="{72AE75F5-9EE0-4405-876D-724FB56C10CB}" type="presParOf" srcId="{D366716D-8AAB-49AF-90AD-2FB7EB5C0FBE}" destId="{A834CE9E-A2DA-49E2-BC2C-991373788784}" srcOrd="1" destOrd="0" presId="urn:microsoft.com/office/officeart/2005/8/layout/orgChart1"/>
    <dgm:cxn modelId="{ED3DDB6C-4261-4E04-A756-163A0FC9EB81}" type="presParOf" srcId="{D88DBC90-61CB-4CDA-8C71-BDCB83ABF2D7}" destId="{FA245C3A-E5D7-4E93-B1D3-BC1CEF002B55}" srcOrd="1" destOrd="0" presId="urn:microsoft.com/office/officeart/2005/8/layout/orgChart1"/>
    <dgm:cxn modelId="{6CE401E3-8222-4205-ACB9-CAC7EB45896F}" type="presParOf" srcId="{FA245C3A-E5D7-4E93-B1D3-BC1CEF002B55}" destId="{38E315B2-E65D-4F53-8052-0189C08D1719}" srcOrd="0" destOrd="0" presId="urn:microsoft.com/office/officeart/2005/8/layout/orgChart1"/>
    <dgm:cxn modelId="{BABF3B9B-ED42-4C01-824C-C284D4049D61}" type="presParOf" srcId="{FA245C3A-E5D7-4E93-B1D3-BC1CEF002B55}" destId="{7291C045-A9A0-4B0A-8EC2-1EDC24EA29C9}" srcOrd="1" destOrd="0" presId="urn:microsoft.com/office/officeart/2005/8/layout/orgChart1"/>
    <dgm:cxn modelId="{8AC563B3-0033-4626-B687-5C5BDC27CC08}" type="presParOf" srcId="{7291C045-A9A0-4B0A-8EC2-1EDC24EA29C9}" destId="{764F341C-E15C-4DEA-81C8-DDB895FD1519}" srcOrd="0" destOrd="0" presId="urn:microsoft.com/office/officeart/2005/8/layout/orgChart1"/>
    <dgm:cxn modelId="{383906D8-5495-4CC8-9DBA-F6FA9AC7420B}" type="presParOf" srcId="{764F341C-E15C-4DEA-81C8-DDB895FD1519}" destId="{A001D802-E6E7-4D87-93C3-07E627458049}" srcOrd="0" destOrd="0" presId="urn:microsoft.com/office/officeart/2005/8/layout/orgChart1"/>
    <dgm:cxn modelId="{D307BE8A-2E24-40C6-9766-E37ECAEA47F6}" type="presParOf" srcId="{764F341C-E15C-4DEA-81C8-DDB895FD1519}" destId="{262722EB-15A5-4F42-B416-477F1EF5446C}" srcOrd="1" destOrd="0" presId="urn:microsoft.com/office/officeart/2005/8/layout/orgChart1"/>
    <dgm:cxn modelId="{4A0DCC07-FCBC-457D-BEC4-B70D64E17ADC}" type="presParOf" srcId="{7291C045-A9A0-4B0A-8EC2-1EDC24EA29C9}" destId="{327EA740-79F5-45DA-8252-D28064E8E44D}" srcOrd="1" destOrd="0" presId="urn:microsoft.com/office/officeart/2005/8/layout/orgChart1"/>
    <dgm:cxn modelId="{DFDD23DC-4CB6-4433-A87B-288C68EFF009}" type="presParOf" srcId="{327EA740-79F5-45DA-8252-D28064E8E44D}" destId="{0691C59B-E830-495B-B22B-4B9D0E25DC3D}" srcOrd="0" destOrd="0" presId="urn:microsoft.com/office/officeart/2005/8/layout/orgChart1"/>
    <dgm:cxn modelId="{15A1A2D1-6AD1-477D-9D8E-B4014D931430}" type="presParOf" srcId="{327EA740-79F5-45DA-8252-D28064E8E44D}" destId="{51F4663B-F133-49C5-9131-348D1F345224}" srcOrd="1" destOrd="0" presId="urn:microsoft.com/office/officeart/2005/8/layout/orgChart1"/>
    <dgm:cxn modelId="{EBA54561-C6BF-449D-AB13-1045CF1AEBBA}" type="presParOf" srcId="{51F4663B-F133-49C5-9131-348D1F345224}" destId="{4F98FA59-4BCC-4C69-B3B8-596267B62FA2}" srcOrd="0" destOrd="0" presId="urn:microsoft.com/office/officeart/2005/8/layout/orgChart1"/>
    <dgm:cxn modelId="{4047DE3B-02AD-4BB8-AA9C-BD42A3F3E578}" type="presParOf" srcId="{4F98FA59-4BCC-4C69-B3B8-596267B62FA2}" destId="{F60DB433-885D-4165-98B8-D85D09E17A05}" srcOrd="0" destOrd="0" presId="urn:microsoft.com/office/officeart/2005/8/layout/orgChart1"/>
    <dgm:cxn modelId="{3D2C45C2-AA34-4F73-A53A-90F33BED2597}" type="presParOf" srcId="{4F98FA59-4BCC-4C69-B3B8-596267B62FA2}" destId="{90C148B2-E5CD-4DB3-8425-968DD9804DEE}" srcOrd="1" destOrd="0" presId="urn:microsoft.com/office/officeart/2005/8/layout/orgChart1"/>
    <dgm:cxn modelId="{C70ADB2A-7C36-46F7-ADF8-05B03DA76C40}" type="presParOf" srcId="{51F4663B-F133-49C5-9131-348D1F345224}" destId="{4CE3DDD7-547D-4612-9117-9AF4072E21D8}" srcOrd="1" destOrd="0" presId="urn:microsoft.com/office/officeart/2005/8/layout/orgChart1"/>
    <dgm:cxn modelId="{29769486-6C5F-4242-8393-EDA0346845BA}" type="presParOf" srcId="{51F4663B-F133-49C5-9131-348D1F345224}" destId="{093DAA73-69CF-4DCA-A7BC-340150021C5E}" srcOrd="2" destOrd="0" presId="urn:microsoft.com/office/officeart/2005/8/layout/orgChart1"/>
    <dgm:cxn modelId="{7B725273-0FA7-438F-8957-12511D2F99C7}" type="presParOf" srcId="{327EA740-79F5-45DA-8252-D28064E8E44D}" destId="{063A8AAC-ED89-437A-9A61-D3C90B69102F}" srcOrd="2" destOrd="0" presId="urn:microsoft.com/office/officeart/2005/8/layout/orgChart1"/>
    <dgm:cxn modelId="{80A8B0A8-2A44-4F78-9139-ED10F2E75EA7}" type="presParOf" srcId="{327EA740-79F5-45DA-8252-D28064E8E44D}" destId="{0D072849-6006-40E7-9F9C-883595FC0FFF}" srcOrd="3" destOrd="0" presId="urn:microsoft.com/office/officeart/2005/8/layout/orgChart1"/>
    <dgm:cxn modelId="{260E55AD-9D2B-4FF5-A412-BEE79AB4CA69}" type="presParOf" srcId="{0D072849-6006-40E7-9F9C-883595FC0FFF}" destId="{FE92ACEB-45B8-4FF6-A19B-900753E261EB}" srcOrd="0" destOrd="0" presId="urn:microsoft.com/office/officeart/2005/8/layout/orgChart1"/>
    <dgm:cxn modelId="{F1A356A0-7E35-436E-8F28-CFC243AAD4C4}" type="presParOf" srcId="{FE92ACEB-45B8-4FF6-A19B-900753E261EB}" destId="{B692B7EF-36F5-4367-B572-051A3DD5D74D}" srcOrd="0" destOrd="0" presId="urn:microsoft.com/office/officeart/2005/8/layout/orgChart1"/>
    <dgm:cxn modelId="{D56E8C78-10A3-4107-9C98-01B0CB1781F9}" type="presParOf" srcId="{FE92ACEB-45B8-4FF6-A19B-900753E261EB}" destId="{6E6C97E6-627E-4D24-9DCB-95749831418D}" srcOrd="1" destOrd="0" presId="urn:microsoft.com/office/officeart/2005/8/layout/orgChart1"/>
    <dgm:cxn modelId="{B3EEF13F-4553-4E57-8B2A-59A741CC2BB2}" type="presParOf" srcId="{0D072849-6006-40E7-9F9C-883595FC0FFF}" destId="{F3A6C3BA-0DE4-4E04-8F9D-5E6243967DBE}" srcOrd="1" destOrd="0" presId="urn:microsoft.com/office/officeart/2005/8/layout/orgChart1"/>
    <dgm:cxn modelId="{B7B713B5-4003-434E-9EB8-10BE22CF9042}" type="presParOf" srcId="{0D072849-6006-40E7-9F9C-883595FC0FFF}" destId="{A16975D0-7EC2-47AF-A013-36D69EA07CA1}" srcOrd="2" destOrd="0" presId="urn:microsoft.com/office/officeart/2005/8/layout/orgChart1"/>
    <dgm:cxn modelId="{000574E9-12E1-43F4-A06E-F23B272BB044}" type="presParOf" srcId="{327EA740-79F5-45DA-8252-D28064E8E44D}" destId="{104A37FB-B2CD-4A2F-98D3-2E36DB9F720F}" srcOrd="4" destOrd="0" presId="urn:microsoft.com/office/officeart/2005/8/layout/orgChart1"/>
    <dgm:cxn modelId="{841C488F-D598-4D63-8BF6-838B6C4DD353}" type="presParOf" srcId="{327EA740-79F5-45DA-8252-D28064E8E44D}" destId="{9FFE6941-CBF5-4A3A-9CF3-E9FD724AB051}" srcOrd="5" destOrd="0" presId="urn:microsoft.com/office/officeart/2005/8/layout/orgChart1"/>
    <dgm:cxn modelId="{80095660-3AED-4221-AD4A-CDF00B8FA7BC}" type="presParOf" srcId="{9FFE6941-CBF5-4A3A-9CF3-E9FD724AB051}" destId="{71205AAE-C91E-4525-AEF1-30D7FB94DB90}" srcOrd="0" destOrd="0" presId="urn:microsoft.com/office/officeart/2005/8/layout/orgChart1"/>
    <dgm:cxn modelId="{C265B983-4B07-41EF-AF15-D73E56E0645E}" type="presParOf" srcId="{71205AAE-C91E-4525-AEF1-30D7FB94DB90}" destId="{4300A8C3-E352-4E20-A1EE-E6B458950DCA}" srcOrd="0" destOrd="0" presId="urn:microsoft.com/office/officeart/2005/8/layout/orgChart1"/>
    <dgm:cxn modelId="{2BEEAD66-77BD-4A4F-BE73-6E4CB73530F5}" type="presParOf" srcId="{71205AAE-C91E-4525-AEF1-30D7FB94DB90}" destId="{BCA2657B-AF61-4672-9666-B4E0FA389149}" srcOrd="1" destOrd="0" presId="urn:microsoft.com/office/officeart/2005/8/layout/orgChart1"/>
    <dgm:cxn modelId="{A74EACC7-7B35-4351-B053-248A5617AFBF}" type="presParOf" srcId="{9FFE6941-CBF5-4A3A-9CF3-E9FD724AB051}" destId="{5F2DFB7E-3FCB-4366-8375-CDE12C3D7FD3}" srcOrd="1" destOrd="0" presId="urn:microsoft.com/office/officeart/2005/8/layout/orgChart1"/>
    <dgm:cxn modelId="{0509076A-47DE-4DD0-AC5E-F911A0C8A841}" type="presParOf" srcId="{9FFE6941-CBF5-4A3A-9CF3-E9FD724AB051}" destId="{64778DE1-2A67-4BB8-B041-920733B890A0}" srcOrd="2" destOrd="0" presId="urn:microsoft.com/office/officeart/2005/8/layout/orgChart1"/>
    <dgm:cxn modelId="{CB82D685-BBEB-4363-968D-48F31612B6A9}" type="presParOf" srcId="{7291C045-A9A0-4B0A-8EC2-1EDC24EA29C9}" destId="{599F4A6D-0883-4CBA-B519-EC8E55099800}" srcOrd="2" destOrd="0" presId="urn:microsoft.com/office/officeart/2005/8/layout/orgChart1"/>
    <dgm:cxn modelId="{344AC0F8-53DD-4018-8AB8-5DD941585D38}" type="presParOf" srcId="{D88DBC90-61CB-4CDA-8C71-BDCB83ABF2D7}" destId="{14844C23-ADD3-47FA-B548-3979F78C54E7}" srcOrd="2" destOrd="0" presId="urn:microsoft.com/office/officeart/2005/8/layout/orgChart1"/>
    <dgm:cxn modelId="{B92C5B69-AAB5-40C7-B944-1918DE97789E}" type="presParOf" srcId="{FA383D69-5773-484C-9B36-657B5801AE5F}" destId="{DE4D5FE0-9D58-45D2-8025-E2B4DD4ECD7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F21AD08-A12A-4B79-B2F5-90AA8A32C8A1}" type="doc">
      <dgm:prSet loTypeId="urn:microsoft.com/office/officeart/2005/8/layout/default#4" loCatId="list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es-MX"/>
        </a:p>
      </dgm:t>
    </dgm:pt>
    <dgm:pt modelId="{E46F09FD-353B-4629-A258-C3DD378B91DC}">
      <dgm:prSet phldrT="[Texto]" custT="1"/>
      <dgm:spPr/>
      <dgm:t>
        <a:bodyPr/>
        <a:lstStyle/>
        <a:p>
          <a:r>
            <a:rPr lang="es-MX" sz="1400" b="1" cap="none" baseline="0" dirty="0" smtClean="0">
              <a:solidFill>
                <a:srgbClr val="953735"/>
              </a:solidFill>
              <a:latin typeface="Arial" pitchFamily="34" charset="0"/>
              <a:cs typeface="Arial" pitchFamily="34" charset="0"/>
            </a:rPr>
            <a:t>SIGARI	</a:t>
          </a:r>
          <a:endParaRPr lang="es-MX" sz="1400" b="1" dirty="0">
            <a:solidFill>
              <a:srgbClr val="953735"/>
            </a:solidFill>
            <a:latin typeface="Arial" pitchFamily="34" charset="0"/>
            <a:cs typeface="Arial" pitchFamily="34" charset="0"/>
          </a:endParaRPr>
        </a:p>
      </dgm:t>
    </dgm:pt>
    <dgm:pt modelId="{09162508-80F6-4475-9637-A49A678890A2}" type="parTrans" cxnId="{4E670D79-95CF-430D-B2E3-D92F2FDF361D}">
      <dgm:prSet/>
      <dgm:spPr/>
      <dgm:t>
        <a:bodyPr/>
        <a:lstStyle/>
        <a:p>
          <a:endParaRPr lang="es-MX" sz="1400" b="1">
            <a:latin typeface="Arial" pitchFamily="34" charset="0"/>
            <a:cs typeface="Arial" pitchFamily="34" charset="0"/>
          </a:endParaRPr>
        </a:p>
      </dgm:t>
    </dgm:pt>
    <dgm:pt modelId="{30E0D2CB-64D9-439C-AE78-94FF96451F8E}" type="sibTrans" cxnId="{4E670D79-95CF-430D-B2E3-D92F2FDF361D}">
      <dgm:prSet/>
      <dgm:spPr/>
      <dgm:t>
        <a:bodyPr/>
        <a:lstStyle/>
        <a:p>
          <a:endParaRPr lang="es-MX" sz="1400" b="1">
            <a:latin typeface="Arial" pitchFamily="34" charset="0"/>
            <a:cs typeface="Arial" pitchFamily="34" charset="0"/>
          </a:endParaRPr>
        </a:p>
      </dgm:t>
    </dgm:pt>
    <dgm:pt modelId="{C49343B2-1183-4483-A8F5-29A3877076D2}">
      <dgm:prSet phldrT="[Texto]" custT="1"/>
      <dgm:spPr/>
      <dgm:t>
        <a:bodyPr/>
        <a:lstStyle/>
        <a:p>
          <a:r>
            <a:rPr lang="es-MX" sz="1400" b="1" cap="none" baseline="0" dirty="0" smtClean="0">
              <a:solidFill>
                <a:srgbClr val="953735"/>
              </a:solidFill>
              <a:latin typeface="Arial" pitchFamily="34" charset="0"/>
              <a:cs typeface="Arial" pitchFamily="34" charset="0"/>
            </a:rPr>
            <a:t>Legislación</a:t>
          </a:r>
          <a:endParaRPr lang="es-MX" sz="1400" b="1" cap="small" baseline="0" dirty="0">
            <a:solidFill>
              <a:srgbClr val="953735"/>
            </a:solidFill>
            <a:latin typeface="Arial" pitchFamily="34" charset="0"/>
            <a:cs typeface="Arial" pitchFamily="34" charset="0"/>
          </a:endParaRPr>
        </a:p>
      </dgm:t>
    </dgm:pt>
    <dgm:pt modelId="{A39FE817-70BF-4093-9143-F48D5B693964}" type="parTrans" cxnId="{74545035-A51A-4E38-A3CB-AA2735C85B20}">
      <dgm:prSet/>
      <dgm:spPr/>
      <dgm:t>
        <a:bodyPr/>
        <a:lstStyle/>
        <a:p>
          <a:endParaRPr lang="es-MX" sz="1400" b="1">
            <a:latin typeface="Arial" pitchFamily="34" charset="0"/>
            <a:cs typeface="Arial" pitchFamily="34" charset="0"/>
          </a:endParaRPr>
        </a:p>
      </dgm:t>
    </dgm:pt>
    <dgm:pt modelId="{B2F7E98C-C142-4CA0-8FCA-59F8BCB30DF2}" type="sibTrans" cxnId="{74545035-A51A-4E38-A3CB-AA2735C85B20}">
      <dgm:prSet/>
      <dgm:spPr/>
      <dgm:t>
        <a:bodyPr/>
        <a:lstStyle/>
        <a:p>
          <a:endParaRPr lang="es-MX" sz="1400" b="1">
            <a:latin typeface="Arial" pitchFamily="34" charset="0"/>
            <a:cs typeface="Arial" pitchFamily="34" charset="0"/>
          </a:endParaRPr>
        </a:p>
      </dgm:t>
    </dgm:pt>
    <dgm:pt modelId="{F096FA73-B92C-4B4C-BD8F-4DD4A014CB1B}" type="pres">
      <dgm:prSet presAssocID="{2F21AD08-A12A-4B79-B2F5-90AA8A32C8A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6F08804A-F035-4B81-850E-6E3406B256BE}" type="pres">
      <dgm:prSet presAssocID="{E46F09FD-353B-4629-A258-C3DD378B91DC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D483FA0-B8CB-41B9-8C3C-3925B8015599}" type="pres">
      <dgm:prSet presAssocID="{30E0D2CB-64D9-439C-AE78-94FF96451F8E}" presName="sibTrans" presStyleCnt="0"/>
      <dgm:spPr/>
    </dgm:pt>
    <dgm:pt modelId="{25392AE6-215E-4F3C-9232-9993D386147F}" type="pres">
      <dgm:prSet presAssocID="{C49343B2-1183-4483-A8F5-29A3877076D2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D2C87888-7046-4F38-800C-1CC49AA6B197}" type="presOf" srcId="{C49343B2-1183-4483-A8F5-29A3877076D2}" destId="{25392AE6-215E-4F3C-9232-9993D386147F}" srcOrd="0" destOrd="0" presId="urn:microsoft.com/office/officeart/2005/8/layout/default#4"/>
    <dgm:cxn modelId="{4E670D79-95CF-430D-B2E3-D92F2FDF361D}" srcId="{2F21AD08-A12A-4B79-B2F5-90AA8A32C8A1}" destId="{E46F09FD-353B-4629-A258-C3DD378B91DC}" srcOrd="0" destOrd="0" parTransId="{09162508-80F6-4475-9637-A49A678890A2}" sibTransId="{30E0D2CB-64D9-439C-AE78-94FF96451F8E}"/>
    <dgm:cxn modelId="{4CD45BE6-16D6-4D3E-B422-DB11E28B5FC4}" type="presOf" srcId="{E46F09FD-353B-4629-A258-C3DD378B91DC}" destId="{6F08804A-F035-4B81-850E-6E3406B256BE}" srcOrd="0" destOrd="0" presId="urn:microsoft.com/office/officeart/2005/8/layout/default#4"/>
    <dgm:cxn modelId="{FAAF50EE-2BBC-472A-AB63-4641072E503A}" type="presOf" srcId="{2F21AD08-A12A-4B79-B2F5-90AA8A32C8A1}" destId="{F096FA73-B92C-4B4C-BD8F-4DD4A014CB1B}" srcOrd="0" destOrd="0" presId="urn:microsoft.com/office/officeart/2005/8/layout/default#4"/>
    <dgm:cxn modelId="{74545035-A51A-4E38-A3CB-AA2735C85B20}" srcId="{2F21AD08-A12A-4B79-B2F5-90AA8A32C8A1}" destId="{C49343B2-1183-4483-A8F5-29A3877076D2}" srcOrd="1" destOrd="0" parTransId="{A39FE817-70BF-4093-9143-F48D5B693964}" sibTransId="{B2F7E98C-C142-4CA0-8FCA-59F8BCB30DF2}"/>
    <dgm:cxn modelId="{FA009239-F2F1-44B1-B788-BBC8BA0BA3A6}" type="presParOf" srcId="{F096FA73-B92C-4B4C-BD8F-4DD4A014CB1B}" destId="{6F08804A-F035-4B81-850E-6E3406B256BE}" srcOrd="0" destOrd="0" presId="urn:microsoft.com/office/officeart/2005/8/layout/default#4"/>
    <dgm:cxn modelId="{83C2ECE7-4BD9-4D8A-8B1B-60D2313B1DB9}" type="presParOf" srcId="{F096FA73-B92C-4B4C-BD8F-4DD4A014CB1B}" destId="{1D483FA0-B8CB-41B9-8C3C-3925B8015599}" srcOrd="1" destOrd="0" presId="urn:microsoft.com/office/officeart/2005/8/layout/default#4"/>
    <dgm:cxn modelId="{B4EBDDFF-7022-4737-A39B-3224DB3079BD}" type="presParOf" srcId="{F096FA73-B92C-4B4C-BD8F-4DD4A014CB1B}" destId="{25392AE6-215E-4F3C-9232-9993D386147F}" srcOrd="2" destOrd="0" presId="urn:microsoft.com/office/officeart/2005/8/layout/default#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4A37FB-B2CD-4A2F-98D3-2E36DB9F720F}">
      <dsp:nvSpPr>
        <dsp:cNvPr id="0" name=""/>
        <dsp:cNvSpPr/>
      </dsp:nvSpPr>
      <dsp:spPr>
        <a:xfrm>
          <a:off x="1702591" y="2997494"/>
          <a:ext cx="849273" cy="28969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96901"/>
              </a:lnTo>
              <a:lnTo>
                <a:pt x="849273" y="2896901"/>
              </a:lnTo>
            </a:path>
          </a:pathLst>
        </a:custGeom>
        <a:noFill/>
        <a:ln w="264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3A8AAC-ED89-437A-9A61-D3C90B69102F}">
      <dsp:nvSpPr>
        <dsp:cNvPr id="0" name=""/>
        <dsp:cNvSpPr/>
      </dsp:nvSpPr>
      <dsp:spPr>
        <a:xfrm>
          <a:off x="1702591" y="2997494"/>
          <a:ext cx="849273" cy="18028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02858"/>
              </a:lnTo>
              <a:lnTo>
                <a:pt x="849273" y="1802858"/>
              </a:lnTo>
            </a:path>
          </a:pathLst>
        </a:custGeom>
        <a:noFill/>
        <a:ln w="264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91C59B-E830-495B-B22B-4B9D0E25DC3D}">
      <dsp:nvSpPr>
        <dsp:cNvPr id="0" name=""/>
        <dsp:cNvSpPr/>
      </dsp:nvSpPr>
      <dsp:spPr>
        <a:xfrm>
          <a:off x="1702591" y="2997494"/>
          <a:ext cx="849273" cy="7088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08816"/>
              </a:lnTo>
              <a:lnTo>
                <a:pt x="849273" y="708816"/>
              </a:lnTo>
            </a:path>
          </a:pathLst>
        </a:custGeom>
        <a:noFill/>
        <a:ln w="264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E315B2-E65D-4F53-8052-0189C08D1719}">
      <dsp:nvSpPr>
        <dsp:cNvPr id="0" name=""/>
        <dsp:cNvSpPr/>
      </dsp:nvSpPr>
      <dsp:spPr>
        <a:xfrm>
          <a:off x="3921601" y="1903452"/>
          <a:ext cx="91440" cy="32359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3590"/>
              </a:lnTo>
            </a:path>
          </a:pathLst>
        </a:custGeom>
        <a:noFill/>
        <a:ln w="264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E241CC-6214-49B1-9EE2-283A45F7405E}">
      <dsp:nvSpPr>
        <dsp:cNvPr id="0" name=""/>
        <dsp:cNvSpPr/>
      </dsp:nvSpPr>
      <dsp:spPr>
        <a:xfrm>
          <a:off x="3921601" y="809409"/>
          <a:ext cx="91440" cy="32359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3590"/>
              </a:lnTo>
            </a:path>
          </a:pathLst>
        </a:custGeom>
        <a:noFill/>
        <a:ln w="264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2CE0F8-B8E6-4C01-BE1E-D8BACD8C62C2}">
      <dsp:nvSpPr>
        <dsp:cNvPr id="0" name=""/>
        <dsp:cNvSpPr/>
      </dsp:nvSpPr>
      <dsp:spPr>
        <a:xfrm>
          <a:off x="4174" y="84059"/>
          <a:ext cx="7926292" cy="72535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44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dirty="0" smtClean="0">
              <a:solidFill>
                <a:schemeClr val="tx2"/>
              </a:solidFill>
            </a:rPr>
            <a:t>Metodología de </a:t>
          </a:r>
          <a:r>
            <a:rPr lang="es-MX" sz="1600" b="1" kern="1200" dirty="0" smtClean="0">
              <a:solidFill>
                <a:schemeClr val="tx2"/>
              </a:solidFill>
            </a:rPr>
            <a:t>investigación: proyecto Institucionalización y Transversalización de la Perspectiva de </a:t>
          </a:r>
          <a:r>
            <a:rPr lang="es-MX" sz="1600" b="1" kern="1200" dirty="0" smtClean="0">
              <a:solidFill>
                <a:schemeClr val="tx2"/>
              </a:solidFill>
            </a:rPr>
            <a:t>Género en la UNAM (</a:t>
          </a:r>
          <a:r>
            <a:rPr lang="es-MX" sz="1600" b="1" kern="1200" dirty="0" smtClean="0">
              <a:solidFill>
                <a:schemeClr val="tx2"/>
              </a:solidFill>
            </a:rPr>
            <a:t>PUEG). Radiografías </a:t>
          </a:r>
          <a:r>
            <a:rPr lang="es-MX" sz="1600" b="1" kern="1200" dirty="0" smtClean="0">
              <a:solidFill>
                <a:schemeClr val="tx2"/>
              </a:solidFill>
            </a:rPr>
            <a:t>y Diagnósticos</a:t>
          </a:r>
          <a:endParaRPr lang="es-ES" sz="1600" b="1" kern="1200" dirty="0">
            <a:solidFill>
              <a:schemeClr val="tx2"/>
            </a:solidFill>
          </a:endParaRPr>
        </a:p>
      </dsp:txBody>
      <dsp:txXfrm>
        <a:off x="4174" y="84059"/>
        <a:ext cx="7926292" cy="725350"/>
      </dsp:txXfrm>
    </dsp:sp>
    <dsp:sp modelId="{B79835F3-6A3D-4D8A-A01F-3A7A79AEC91B}">
      <dsp:nvSpPr>
        <dsp:cNvPr id="0" name=""/>
        <dsp:cNvSpPr/>
      </dsp:nvSpPr>
      <dsp:spPr>
        <a:xfrm>
          <a:off x="743331" y="1132999"/>
          <a:ext cx="6447979" cy="77045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44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/>
            <a:t>Poblaciones: Académica, Estudiantil y Administrativa</a:t>
          </a:r>
          <a:endParaRPr lang="es-ES" sz="1600" kern="1200" dirty="0"/>
        </a:p>
      </dsp:txBody>
      <dsp:txXfrm>
        <a:off x="743331" y="1132999"/>
        <a:ext cx="6447979" cy="770452"/>
      </dsp:txXfrm>
    </dsp:sp>
    <dsp:sp modelId="{A001D802-E6E7-4D87-93C3-07E627458049}">
      <dsp:nvSpPr>
        <dsp:cNvPr id="0" name=""/>
        <dsp:cNvSpPr/>
      </dsp:nvSpPr>
      <dsp:spPr>
        <a:xfrm>
          <a:off x="1136408" y="2227042"/>
          <a:ext cx="5661824" cy="77045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44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/>
            <a:t>Se articulan a través de distintas metodologías:</a:t>
          </a:r>
          <a:endParaRPr lang="es-ES" sz="1600" kern="1200" dirty="0"/>
        </a:p>
      </dsp:txBody>
      <dsp:txXfrm>
        <a:off x="1136408" y="2227042"/>
        <a:ext cx="5661824" cy="770452"/>
      </dsp:txXfrm>
    </dsp:sp>
    <dsp:sp modelId="{F60DB433-885D-4165-98B8-D85D09E17A05}">
      <dsp:nvSpPr>
        <dsp:cNvPr id="0" name=""/>
        <dsp:cNvSpPr/>
      </dsp:nvSpPr>
      <dsp:spPr>
        <a:xfrm>
          <a:off x="2551865" y="3321084"/>
          <a:ext cx="5550386" cy="77045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44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/>
            <a:t>Análisis de bases de datos de la </a:t>
          </a:r>
          <a:r>
            <a:rPr lang="es-MX" sz="1600" kern="1200" dirty="0" smtClean="0"/>
            <a:t>UNAM: DGAPA</a:t>
          </a:r>
          <a:r>
            <a:rPr lang="es-MX" sz="1600" kern="1200" dirty="0" smtClean="0"/>
            <a:t>, DGAE, </a:t>
          </a:r>
          <a:r>
            <a:rPr lang="es-MX" sz="1600" kern="1200" dirty="0" err="1" smtClean="0"/>
            <a:t>DGPe</a:t>
          </a:r>
          <a:r>
            <a:rPr lang="es-MX" sz="1600" kern="1200" dirty="0" smtClean="0"/>
            <a:t>.</a:t>
          </a:r>
          <a:endParaRPr lang="es-ES" sz="1600" kern="1200" dirty="0"/>
        </a:p>
      </dsp:txBody>
      <dsp:txXfrm>
        <a:off x="2551865" y="3321084"/>
        <a:ext cx="5550386" cy="770452"/>
      </dsp:txXfrm>
    </dsp:sp>
    <dsp:sp modelId="{B692B7EF-36F5-4367-B572-051A3DD5D74D}">
      <dsp:nvSpPr>
        <dsp:cNvPr id="0" name=""/>
        <dsp:cNvSpPr/>
      </dsp:nvSpPr>
      <dsp:spPr>
        <a:xfrm>
          <a:off x="2551865" y="4415127"/>
          <a:ext cx="5550386" cy="77045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44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/>
            <a:t>Aplicación de encuestas a muestras representativas (UDESO)</a:t>
          </a:r>
          <a:endParaRPr lang="es-ES" sz="1600" kern="1200" dirty="0"/>
        </a:p>
      </dsp:txBody>
      <dsp:txXfrm>
        <a:off x="2551865" y="4415127"/>
        <a:ext cx="5550386" cy="770452"/>
      </dsp:txXfrm>
    </dsp:sp>
    <dsp:sp modelId="{4300A8C3-E352-4E20-A1EE-E6B458950DCA}">
      <dsp:nvSpPr>
        <dsp:cNvPr id="0" name=""/>
        <dsp:cNvSpPr/>
      </dsp:nvSpPr>
      <dsp:spPr>
        <a:xfrm>
          <a:off x="2551865" y="5509170"/>
          <a:ext cx="5587892" cy="77045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44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/>
            <a:t>Grupos focales en tres entidades universitarias</a:t>
          </a:r>
          <a:endParaRPr lang="es-ES" sz="1600" kern="1200" dirty="0"/>
        </a:p>
      </dsp:txBody>
      <dsp:txXfrm>
        <a:off x="2551865" y="5509170"/>
        <a:ext cx="5587892" cy="7704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08804A-F035-4B81-850E-6E3406B256BE}">
      <dsp:nvSpPr>
        <dsp:cNvPr id="0" name=""/>
        <dsp:cNvSpPr/>
      </dsp:nvSpPr>
      <dsp:spPr>
        <a:xfrm>
          <a:off x="252717" y="196"/>
          <a:ext cx="1679530" cy="100771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44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cap="none" baseline="0" dirty="0" smtClean="0">
              <a:solidFill>
                <a:srgbClr val="953735"/>
              </a:solidFill>
              <a:latin typeface="Arial" pitchFamily="34" charset="0"/>
              <a:cs typeface="Arial" pitchFamily="34" charset="0"/>
            </a:rPr>
            <a:t>SIGARI	</a:t>
          </a:r>
          <a:endParaRPr lang="es-MX" sz="1400" b="1" kern="1200" dirty="0">
            <a:solidFill>
              <a:srgbClr val="953735"/>
            </a:solidFill>
            <a:latin typeface="Arial" pitchFamily="34" charset="0"/>
            <a:cs typeface="Arial" pitchFamily="34" charset="0"/>
          </a:endParaRPr>
        </a:p>
      </dsp:txBody>
      <dsp:txXfrm>
        <a:off x="252717" y="196"/>
        <a:ext cx="1679530" cy="1007718"/>
      </dsp:txXfrm>
    </dsp:sp>
    <dsp:sp modelId="{25392AE6-215E-4F3C-9232-9993D386147F}">
      <dsp:nvSpPr>
        <dsp:cNvPr id="0" name=""/>
        <dsp:cNvSpPr/>
      </dsp:nvSpPr>
      <dsp:spPr>
        <a:xfrm>
          <a:off x="2100200" y="196"/>
          <a:ext cx="1679530" cy="100771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44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cap="none" baseline="0" dirty="0" smtClean="0">
              <a:solidFill>
                <a:srgbClr val="953735"/>
              </a:solidFill>
              <a:latin typeface="Arial" pitchFamily="34" charset="0"/>
              <a:cs typeface="Arial" pitchFamily="34" charset="0"/>
            </a:rPr>
            <a:t>Legislación</a:t>
          </a:r>
          <a:endParaRPr lang="es-MX" sz="1400" b="1" kern="1200" cap="small" baseline="0" dirty="0">
            <a:solidFill>
              <a:srgbClr val="953735"/>
            </a:solidFill>
            <a:latin typeface="Arial" pitchFamily="34" charset="0"/>
            <a:cs typeface="Arial" pitchFamily="34" charset="0"/>
          </a:endParaRPr>
        </a:p>
      </dsp:txBody>
      <dsp:txXfrm>
        <a:off x="2100200" y="196"/>
        <a:ext cx="1679530" cy="10077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4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82DD89C3-E40C-492B-B1A5-5144B256F725}" type="datetimeFigureOut">
              <a:rPr lang="es-MX" smtClean="0"/>
              <a:t>11/10/2013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938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FC7185D3-1F8A-402C-B259-0B7C46A3452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71439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smtClean="0"/>
          </a:p>
        </p:txBody>
      </p:sp>
      <p:sp>
        <p:nvSpPr>
          <p:cNvPr id="4506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238B0DC5-338B-42B6-86FB-F63B68B5B699}" type="slidenum">
              <a:rPr lang="es-MX" smtClean="0"/>
              <a:pPr>
                <a:defRPr/>
              </a:pPr>
              <a:t>4</a:t>
            </a:fld>
            <a:endParaRPr lang="es-MX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MX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424E0-35B3-4DB2-8F7F-85F6DA9C8BCC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11/10/2013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D4AD0-A64C-42C1-B5C1-3293A56061E3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878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424E0-35B3-4DB2-8F7F-85F6DA9C8BCC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11/10/2013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D4AD0-A64C-42C1-B5C1-3293A56061E3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357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424E0-35B3-4DB2-8F7F-85F6DA9C8BCC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11/10/2013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D4AD0-A64C-42C1-B5C1-3293A56061E3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4026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424E0-35B3-4DB2-8F7F-85F6DA9C8BCC}" type="datetimeFigureOut">
              <a:rPr lang="es-MX" smtClean="0"/>
              <a:t>11/10/2013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D4AD0-A64C-42C1-B5C1-3293A56061E3}" type="slidenum">
              <a:rPr lang="es-MX" smtClean="0"/>
              <a:t>‹Nº›</a:t>
            </a:fld>
            <a:endParaRPr lang="es-MX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424E0-35B3-4DB2-8F7F-85F6DA9C8BCC}" type="datetimeFigureOut">
              <a:rPr lang="es-MX" smtClean="0"/>
              <a:t>11/10/2013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D4AD0-A64C-42C1-B5C1-3293A56061E3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424E0-35B3-4DB2-8F7F-85F6DA9C8BCC}" type="datetimeFigureOut">
              <a:rPr lang="es-MX" smtClean="0"/>
              <a:t>11/10/2013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D4AD0-A64C-42C1-B5C1-3293A56061E3}" type="slidenum">
              <a:rPr lang="es-MX" smtClean="0"/>
              <a:t>‹Nº›</a:t>
            </a:fld>
            <a:endParaRPr lang="es-MX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424E0-35B3-4DB2-8F7F-85F6DA9C8BCC}" type="datetimeFigureOut">
              <a:rPr lang="es-MX" smtClean="0"/>
              <a:t>11/10/2013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D4AD0-A64C-42C1-B5C1-3293A56061E3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424E0-35B3-4DB2-8F7F-85F6DA9C8BCC}" type="datetimeFigureOut">
              <a:rPr lang="es-MX" smtClean="0"/>
              <a:t>11/10/2013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D4AD0-A64C-42C1-B5C1-3293A56061E3}" type="slidenum">
              <a:rPr lang="es-MX" smtClean="0"/>
              <a:t>‹Nº›</a:t>
            </a:fld>
            <a:endParaRPr lang="es-MX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424E0-35B3-4DB2-8F7F-85F6DA9C8BCC}" type="datetimeFigureOut">
              <a:rPr lang="es-MX" smtClean="0"/>
              <a:t>11/10/2013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D4AD0-A64C-42C1-B5C1-3293A56061E3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424E0-35B3-4DB2-8F7F-85F6DA9C8BCC}" type="datetimeFigureOut">
              <a:rPr lang="es-MX" smtClean="0"/>
              <a:t>11/10/2013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D4AD0-A64C-42C1-B5C1-3293A56061E3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424E0-35B3-4DB2-8F7F-85F6DA9C8BCC}" type="datetimeFigureOut">
              <a:rPr lang="es-MX" smtClean="0"/>
              <a:t>11/10/2013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D4AD0-A64C-42C1-B5C1-3293A56061E3}" type="slidenum">
              <a:rPr lang="es-MX" smtClean="0"/>
              <a:t>‹Nº›</a:t>
            </a:fld>
            <a:endParaRPr lang="es-MX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424E0-35B3-4DB2-8F7F-85F6DA9C8BCC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11/10/2013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D4AD0-A64C-42C1-B5C1-3293A56061E3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7732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424E0-35B3-4DB2-8F7F-85F6DA9C8BCC}" type="datetimeFigureOut">
              <a:rPr lang="es-MX" smtClean="0"/>
              <a:t>11/10/2013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D4AD0-A64C-42C1-B5C1-3293A56061E3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424E0-35B3-4DB2-8F7F-85F6DA9C8BCC}" type="datetimeFigureOut">
              <a:rPr lang="es-MX" smtClean="0"/>
              <a:t>11/10/2013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D4AD0-A64C-42C1-B5C1-3293A56061E3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424E0-35B3-4DB2-8F7F-85F6DA9C8BCC}" type="datetimeFigureOut">
              <a:rPr lang="es-MX" smtClean="0"/>
              <a:t>11/10/2013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D4AD0-A64C-42C1-B5C1-3293A56061E3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424E0-35B3-4DB2-8F7F-85F6DA9C8BCC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11/10/2013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D4AD0-A64C-42C1-B5C1-3293A56061E3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261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424E0-35B3-4DB2-8F7F-85F6DA9C8BCC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11/10/2013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D4AD0-A64C-42C1-B5C1-3293A56061E3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009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424E0-35B3-4DB2-8F7F-85F6DA9C8BCC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11/10/2013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D4AD0-A64C-42C1-B5C1-3293A56061E3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709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424E0-35B3-4DB2-8F7F-85F6DA9C8BCC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11/10/2013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D4AD0-A64C-42C1-B5C1-3293A56061E3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815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424E0-35B3-4DB2-8F7F-85F6DA9C8BCC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11/10/2013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D4AD0-A64C-42C1-B5C1-3293A56061E3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754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424E0-35B3-4DB2-8F7F-85F6DA9C8BCC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11/10/2013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D4AD0-A64C-42C1-B5C1-3293A56061E3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37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424E0-35B3-4DB2-8F7F-85F6DA9C8BCC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11/10/2013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D4AD0-A64C-42C1-B5C1-3293A56061E3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920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5424E0-35B3-4DB2-8F7F-85F6DA9C8BCC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11/10/2013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6D4AD0-A64C-42C1-B5C1-3293A56061E3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495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3" r:id="rId1"/>
    <p:sldLayoutId id="2147484214" r:id="rId2"/>
    <p:sldLayoutId id="2147484215" r:id="rId3"/>
    <p:sldLayoutId id="2147484216" r:id="rId4"/>
    <p:sldLayoutId id="2147484217" r:id="rId5"/>
    <p:sldLayoutId id="2147484218" r:id="rId6"/>
    <p:sldLayoutId id="2147484219" r:id="rId7"/>
    <p:sldLayoutId id="2147484220" r:id="rId8"/>
    <p:sldLayoutId id="2147484221" r:id="rId9"/>
    <p:sldLayoutId id="2147484222" r:id="rId10"/>
    <p:sldLayoutId id="214748422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0C5424E0-35B3-4DB2-8F7F-85F6DA9C8BCC}" type="datetimeFigureOut">
              <a:rPr lang="es-MX" smtClean="0"/>
              <a:t>11/10/2013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C06D4AD0-A64C-42C1-B5C1-3293A56061E3}" type="slidenum">
              <a:rPr lang="es-MX" smtClean="0"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5" r:id="rId1"/>
    <p:sldLayoutId id="2147484226" r:id="rId2"/>
    <p:sldLayoutId id="2147484227" r:id="rId3"/>
    <p:sldLayoutId id="2147484228" r:id="rId4"/>
    <p:sldLayoutId id="2147484229" r:id="rId5"/>
    <p:sldLayoutId id="2147484230" r:id="rId6"/>
    <p:sldLayoutId id="2147484231" r:id="rId7"/>
    <p:sldLayoutId id="2147484232" r:id="rId8"/>
    <p:sldLayoutId id="2147484233" r:id="rId9"/>
    <p:sldLayoutId id="2147484234" r:id="rId10"/>
    <p:sldLayoutId id="214748423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sz="3600" cap="none" dirty="0" smtClean="0"/>
              <a:t>Módulo 4 </a:t>
            </a:r>
            <a:br>
              <a:rPr lang="es-MX" sz="3600" cap="none" dirty="0" smtClean="0"/>
            </a:br>
            <a:r>
              <a:rPr lang="es-MX" sz="3600" cap="none" dirty="0" smtClean="0"/>
              <a:t>Universidad y equidad de género </a:t>
            </a:r>
            <a:br>
              <a:rPr lang="es-MX" sz="3600" cap="none" dirty="0" smtClean="0"/>
            </a:br>
            <a:r>
              <a:rPr lang="es-MX" sz="3600" cap="none" dirty="0" smtClean="0"/>
              <a:t>Sesión II </a:t>
            </a:r>
            <a:br>
              <a:rPr lang="es-MX" sz="3600" cap="none" dirty="0" smtClean="0"/>
            </a:br>
            <a:r>
              <a:rPr lang="es-MX" sz="3600" cap="none" dirty="0" smtClean="0"/>
              <a:t>Institucionalización de la perspectiva de género en la educación superior</a:t>
            </a:r>
            <a:endParaRPr lang="es-MX" sz="3600" cap="none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555776" y="4509120"/>
            <a:ext cx="6400800" cy="2088232"/>
          </a:xfrm>
        </p:spPr>
        <p:txBody>
          <a:bodyPr>
            <a:normAutofit lnSpcReduction="10000"/>
          </a:bodyPr>
          <a:lstStyle/>
          <a:p>
            <a:r>
              <a:rPr lang="es-MX" dirty="0" smtClean="0"/>
              <a:t>El Compromiso social de la universidad</a:t>
            </a:r>
          </a:p>
          <a:p>
            <a:r>
              <a:rPr lang="es-MX" dirty="0" smtClean="0"/>
              <a:t>VII Curso Interinstitucional </a:t>
            </a:r>
          </a:p>
          <a:p>
            <a:r>
              <a:rPr lang="es-MX" dirty="0" smtClean="0"/>
              <a:t>Seminario de Educación Superior UNAM</a:t>
            </a:r>
          </a:p>
          <a:p>
            <a:r>
              <a:rPr lang="es-MX" dirty="0" smtClean="0"/>
              <a:t>Dra. Ana Buquet, PUEG-UNAM</a:t>
            </a:r>
          </a:p>
          <a:p>
            <a:r>
              <a:rPr lang="es-MX" dirty="0" smtClean="0"/>
              <a:t>11 de octubre de 2013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5456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76930"/>
            <a:ext cx="9102456" cy="6076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Rectángulo"/>
          <p:cNvSpPr/>
          <p:nvPr/>
        </p:nvSpPr>
        <p:spPr>
          <a:xfrm>
            <a:off x="836" y="6510890"/>
            <a:ext cx="3600400" cy="202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Fuente: Intrusas en la Universidad, 2013</a:t>
            </a:r>
            <a:endParaRPr lang="es-MX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970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Segregación Horizontal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3768080"/>
          </a:xfrm>
        </p:spPr>
        <p:txBody>
          <a:bodyPr/>
          <a:lstStyle/>
          <a:p>
            <a:pPr marL="0" indent="0" algn="ctr">
              <a:lnSpc>
                <a:spcPct val="200000"/>
              </a:lnSpc>
              <a:buNone/>
            </a:pPr>
            <a:r>
              <a:rPr lang="es-ES_tradnl" dirty="0" smtClean="0"/>
              <a:t>La segregación se refiere al índice </a:t>
            </a:r>
            <a:r>
              <a:rPr lang="es-ES_tradnl" dirty="0"/>
              <a:t>de concentración en los sectores (o las disciplinas) ocupacionales sin realizar ninguna evaluación de las </a:t>
            </a:r>
            <a:r>
              <a:rPr lang="es-ES_tradnl" dirty="0" smtClean="0"/>
              <a:t>oportunidades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770167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342444"/>
            <a:ext cx="9144000" cy="617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Rectángulo"/>
          <p:cNvSpPr/>
          <p:nvPr/>
        </p:nvSpPr>
        <p:spPr>
          <a:xfrm>
            <a:off x="836" y="6510890"/>
            <a:ext cx="3600400" cy="202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Fuente: Intrusas en la Universidad, 2013</a:t>
            </a:r>
            <a:endParaRPr lang="es-MX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9906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5253"/>
            <a:ext cx="9143999" cy="6307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Rectángulo"/>
          <p:cNvSpPr/>
          <p:nvPr/>
        </p:nvSpPr>
        <p:spPr>
          <a:xfrm>
            <a:off x="836" y="6510890"/>
            <a:ext cx="3600400" cy="202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Fuente: Intrusas en la Universidad, 2013</a:t>
            </a:r>
            <a:endParaRPr lang="es-MX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4446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496486"/>
            <a:ext cx="9174892" cy="588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Rectángulo"/>
          <p:cNvSpPr/>
          <p:nvPr/>
        </p:nvSpPr>
        <p:spPr>
          <a:xfrm>
            <a:off x="836" y="6510890"/>
            <a:ext cx="3600400" cy="202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Fuente: Intrusas en la Universidad, 2013</a:t>
            </a:r>
            <a:endParaRPr lang="es-MX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9033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3070"/>
            <a:ext cx="8352927" cy="6614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Rectángulo"/>
          <p:cNvSpPr/>
          <p:nvPr/>
        </p:nvSpPr>
        <p:spPr>
          <a:xfrm>
            <a:off x="0" y="6628017"/>
            <a:ext cx="3600400" cy="202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Fuente: Intrusas en la Universidad, 2013</a:t>
            </a:r>
            <a:endParaRPr lang="es-MX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38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Discriminación y hostigamiento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266598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755" y="620688"/>
            <a:ext cx="9066491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Rectángulo"/>
          <p:cNvSpPr/>
          <p:nvPr/>
        </p:nvSpPr>
        <p:spPr>
          <a:xfrm>
            <a:off x="836" y="6510890"/>
            <a:ext cx="3600400" cy="202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Fuente: Intrusas en la Universidad, 2013</a:t>
            </a:r>
            <a:endParaRPr lang="es-MX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76673"/>
            <a:ext cx="8964488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Rectángulo"/>
          <p:cNvSpPr/>
          <p:nvPr/>
        </p:nvSpPr>
        <p:spPr>
          <a:xfrm>
            <a:off x="836" y="6510890"/>
            <a:ext cx="3600400" cy="202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Fuente: Intrusas en la Universidad, 2013</a:t>
            </a:r>
            <a:endParaRPr lang="es-MX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 smtClean="0"/>
              <a:t>Familia - trabajo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734925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sz="4400" cap="none" dirty="0" smtClean="0"/>
              <a:t>Problemáticas de género en el ámbito de la educación superior</a:t>
            </a:r>
            <a:endParaRPr lang="es-MX" sz="4400" cap="none" dirty="0"/>
          </a:p>
        </p:txBody>
      </p:sp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292838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4957" y="1006459"/>
            <a:ext cx="9383100" cy="5559487"/>
          </a:xfrm>
          <a:prstGeom prst="rect">
            <a:avLst/>
          </a:prstGeom>
        </p:spPr>
      </p:pic>
      <p:sp>
        <p:nvSpPr>
          <p:cNvPr id="4" name="3 Rectángulo"/>
          <p:cNvSpPr/>
          <p:nvPr/>
        </p:nvSpPr>
        <p:spPr>
          <a:xfrm>
            <a:off x="836" y="6510890"/>
            <a:ext cx="3600400" cy="202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Fuente: Intrusas en la Universidad, 2013</a:t>
            </a:r>
            <a:endParaRPr lang="es-MX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8867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841" y="281567"/>
            <a:ext cx="7848872" cy="6294866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836" y="6510890"/>
            <a:ext cx="3600400" cy="202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Fuente: Intrusas en la Universidad, 2013</a:t>
            </a:r>
            <a:endParaRPr lang="es-MX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4529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162094" y="44332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569" y="262117"/>
            <a:ext cx="8745652" cy="6484243"/>
          </a:xfrm>
          <a:prstGeom prst="rect">
            <a:avLst/>
          </a:prstGeom>
        </p:spPr>
      </p:pic>
      <p:sp>
        <p:nvSpPr>
          <p:cNvPr id="4" name="3 Rectángulo"/>
          <p:cNvSpPr/>
          <p:nvPr/>
        </p:nvSpPr>
        <p:spPr>
          <a:xfrm>
            <a:off x="836" y="6510890"/>
            <a:ext cx="3600400" cy="202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Fuente: Intrusas en la Universidad, 2013</a:t>
            </a:r>
            <a:endParaRPr lang="es-MX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9688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8809"/>
            <a:ext cx="9143999" cy="6200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Rectángulo"/>
          <p:cNvSpPr/>
          <p:nvPr/>
        </p:nvSpPr>
        <p:spPr>
          <a:xfrm>
            <a:off x="836" y="6510890"/>
            <a:ext cx="3600400" cy="202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Fuente: Intrusas en la Universidad, 2013</a:t>
            </a:r>
            <a:endParaRPr lang="es-MX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2265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046" y="1052736"/>
            <a:ext cx="9057909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Rectángulo"/>
          <p:cNvSpPr/>
          <p:nvPr/>
        </p:nvSpPr>
        <p:spPr>
          <a:xfrm>
            <a:off x="836" y="6510890"/>
            <a:ext cx="3600400" cy="202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Fuente: Intrusas en la Universidad, 2013</a:t>
            </a:r>
            <a:endParaRPr lang="es-MX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5048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MX" cap="none" dirty="0" smtClean="0"/>
              <a:t>La UNAM ante los procesos de institucionalización de la perspectiva de género</a:t>
            </a:r>
            <a:endParaRPr lang="es-MX" cap="none" dirty="0"/>
          </a:p>
        </p:txBody>
      </p:sp>
      <p:sp>
        <p:nvSpPr>
          <p:cNvPr id="4" name="3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97654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6048672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200000"/>
              </a:lnSpc>
            </a:pPr>
            <a:r>
              <a:rPr lang="es-MX" dirty="0" smtClean="0"/>
              <a:t>Lineamientos Generales para la Igualdad de Género en la UNAM (2013)</a:t>
            </a:r>
          </a:p>
          <a:p>
            <a:pPr>
              <a:lnSpc>
                <a:spcPct val="200000"/>
              </a:lnSpc>
            </a:pPr>
            <a:r>
              <a:rPr lang="es-MX" dirty="0" smtClean="0"/>
              <a:t>Comisión Especial de Equidad de Género del Consejo Universitario (2010)</a:t>
            </a:r>
          </a:p>
          <a:p>
            <a:pPr>
              <a:lnSpc>
                <a:spcPct val="200000"/>
              </a:lnSpc>
            </a:pPr>
            <a:r>
              <a:rPr lang="es-MX" dirty="0" smtClean="0"/>
              <a:t>Plan de Desarrollo Institucional (2007-2011 y 2011-2015)</a:t>
            </a:r>
          </a:p>
          <a:p>
            <a:pPr>
              <a:lnSpc>
                <a:spcPct val="200000"/>
              </a:lnSpc>
            </a:pPr>
            <a:r>
              <a:rPr lang="es-MX" dirty="0" smtClean="0"/>
              <a:t>Programa </a:t>
            </a:r>
            <a:r>
              <a:rPr lang="es-MX" dirty="0"/>
              <a:t>de Fortalecimiento Académico para las Mujeres Universitarias </a:t>
            </a:r>
            <a:r>
              <a:rPr lang="es-MX" dirty="0" smtClean="0"/>
              <a:t>(2006)</a:t>
            </a:r>
          </a:p>
          <a:p>
            <a:pPr>
              <a:lnSpc>
                <a:spcPct val="200000"/>
              </a:lnSpc>
            </a:pPr>
            <a:r>
              <a:rPr lang="es-MX" dirty="0"/>
              <a:t>Reforma al Estatuto General de la UNAM (2005</a:t>
            </a:r>
            <a:r>
              <a:rPr lang="es-MX" dirty="0" smtClean="0"/>
              <a:t>)</a:t>
            </a:r>
          </a:p>
          <a:p>
            <a:pPr>
              <a:lnSpc>
                <a:spcPct val="200000"/>
              </a:lnSpc>
            </a:pPr>
            <a:r>
              <a:rPr lang="es-MX" dirty="0"/>
              <a:t>Reconocimiento Sor Juana Inés de la Cruz </a:t>
            </a:r>
            <a:r>
              <a:rPr lang="es-MX" dirty="0" smtClean="0"/>
              <a:t>(2003</a:t>
            </a:r>
            <a:r>
              <a:rPr lang="es-MX" dirty="0" smtClean="0"/>
              <a:t>)</a:t>
            </a:r>
          </a:p>
          <a:p>
            <a:pPr>
              <a:lnSpc>
                <a:spcPct val="200000"/>
              </a:lnSpc>
            </a:pPr>
            <a:r>
              <a:rPr lang="es-MX" dirty="0" smtClean="0"/>
              <a:t>Creación del Programa Universitario de Estudios de Género (1992)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844147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4572000" y="0"/>
            <a:ext cx="3675955" cy="555847"/>
          </a:xfrm>
          <a:noFill/>
          <a:ln>
            <a:noFill/>
          </a:ln>
          <a:extLst>
            <a:ext uri="{FAA26D3D-D897-4be2-8F04-BA451C77F1D7}"/>
          </a:ex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>
              <a:defRPr/>
            </a:pPr>
            <a:r>
              <a:rPr lang="es-MX" sz="2000" b="1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PROYECTO</a:t>
            </a:r>
          </a:p>
        </p:txBody>
      </p:sp>
      <p:grpSp>
        <p:nvGrpSpPr>
          <p:cNvPr id="2" name="62 Grupo"/>
          <p:cNvGrpSpPr>
            <a:grpSpLocks/>
          </p:cNvGrpSpPr>
          <p:nvPr/>
        </p:nvGrpSpPr>
        <p:grpSpPr bwMode="auto">
          <a:xfrm>
            <a:off x="539552" y="1340768"/>
            <a:ext cx="8064896" cy="3852862"/>
            <a:chOff x="3106721" y="2204864"/>
            <a:chExt cx="3697527" cy="3429082"/>
          </a:xfrm>
        </p:grpSpPr>
        <p:sp>
          <p:nvSpPr>
            <p:cNvPr id="56" name="55 Rectángulo redondeado"/>
            <p:cNvSpPr/>
            <p:nvPr/>
          </p:nvSpPr>
          <p:spPr>
            <a:xfrm>
              <a:off x="3106721" y="3645024"/>
              <a:ext cx="1609295" cy="785443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defRPr/>
              </a:pPr>
              <a:r>
                <a:rPr lang="es-MX" sz="2000" b="1">
                  <a:solidFill>
                    <a:srgbClr val="FFFFFF"/>
                  </a:solidFill>
                  <a:ea typeface="ＭＳ Ｐゴシック" charset="-128"/>
                </a:rPr>
                <a:t>Secretaría de Equidad de Género del PUEG</a:t>
              </a:r>
            </a:p>
          </p:txBody>
        </p:sp>
        <p:sp>
          <p:nvSpPr>
            <p:cNvPr id="57" name="56 Rectángulo redondeado"/>
            <p:cNvSpPr/>
            <p:nvPr/>
          </p:nvSpPr>
          <p:spPr>
            <a:xfrm>
              <a:off x="5148012" y="2346153"/>
              <a:ext cx="1656236" cy="55809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defRPr/>
              </a:pPr>
              <a:r>
                <a:rPr lang="es-MX" sz="2000" b="1">
                  <a:solidFill>
                    <a:srgbClr val="FFFFFF"/>
                  </a:solidFill>
                  <a:ea typeface="ＭＳ Ｐゴシック" charset="-128"/>
                </a:rPr>
                <a:t>Investigación y Estadística</a:t>
              </a:r>
            </a:p>
          </p:txBody>
        </p:sp>
        <p:sp>
          <p:nvSpPr>
            <p:cNvPr id="58" name="57 Rectángulo redondeado"/>
            <p:cNvSpPr/>
            <p:nvPr/>
          </p:nvSpPr>
          <p:spPr>
            <a:xfrm>
              <a:off x="5148012" y="3234860"/>
              <a:ext cx="1656236" cy="559504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defRPr/>
              </a:pPr>
              <a:r>
                <a:rPr lang="es-MX" sz="2000" b="1">
                  <a:solidFill>
                    <a:srgbClr val="FFFFFF"/>
                  </a:solidFill>
                  <a:ea typeface="ＭＳ Ｐゴシック" charset="-128"/>
                </a:rPr>
                <a:t>Educación en Equidad </a:t>
              </a:r>
            </a:p>
          </p:txBody>
        </p:sp>
        <p:sp>
          <p:nvSpPr>
            <p:cNvPr id="59" name="58 Rectángulo redondeado"/>
            <p:cNvSpPr/>
            <p:nvPr/>
          </p:nvSpPr>
          <p:spPr>
            <a:xfrm>
              <a:off x="5148012" y="4112265"/>
              <a:ext cx="1656236" cy="55809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defRPr/>
              </a:pPr>
              <a:r>
                <a:rPr lang="es-MX" sz="2000" b="1">
                  <a:solidFill>
                    <a:srgbClr val="FFFFFF"/>
                  </a:solidFill>
                  <a:ea typeface="ＭＳ Ｐゴシック" charset="-128"/>
                </a:rPr>
                <a:t>Comunicación en Equidad </a:t>
              </a:r>
            </a:p>
          </p:txBody>
        </p:sp>
        <p:sp>
          <p:nvSpPr>
            <p:cNvPr id="60" name="59 Rectángulo redondeado"/>
            <p:cNvSpPr/>
            <p:nvPr/>
          </p:nvSpPr>
          <p:spPr>
            <a:xfrm>
              <a:off x="5148012" y="4938804"/>
              <a:ext cx="1656236" cy="558092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defRPr/>
              </a:pPr>
              <a:r>
                <a:rPr lang="es-MX" sz="1900" b="1" dirty="0">
                  <a:solidFill>
                    <a:srgbClr val="FFFFFF"/>
                  </a:solidFill>
                  <a:ea typeface="ＭＳ Ｐゴシック" charset="-128"/>
                </a:rPr>
                <a:t>Vinculación Interinstitucional</a:t>
              </a:r>
            </a:p>
          </p:txBody>
        </p:sp>
        <p:sp>
          <p:nvSpPr>
            <p:cNvPr id="62" name="61 Abrir llave"/>
            <p:cNvSpPr>
              <a:spLocks/>
            </p:cNvSpPr>
            <p:nvPr/>
          </p:nvSpPr>
          <p:spPr bwMode="auto">
            <a:xfrm>
              <a:off x="4787868" y="2204864"/>
              <a:ext cx="285410" cy="3429082"/>
            </a:xfrm>
            <a:prstGeom prst="leftBrace">
              <a:avLst>
                <a:gd name="adj1" fmla="val 8343"/>
                <a:gd name="adj2" fmla="val 50000"/>
              </a:avLst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>
                <a:latin typeface="+mn-lt"/>
              </a:endParaRPr>
            </a:p>
          </p:txBody>
        </p:sp>
      </p:grpSp>
      <p:graphicFrame>
        <p:nvGraphicFramePr>
          <p:cNvPr id="19" name="18 Diagrama"/>
          <p:cNvGraphicFramePr/>
          <p:nvPr/>
        </p:nvGraphicFramePr>
        <p:xfrm>
          <a:off x="1979712" y="5373216"/>
          <a:ext cx="4032448" cy="1008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1" name="20 Flecha curvada hacia la derecha"/>
          <p:cNvSpPr/>
          <p:nvPr/>
        </p:nvSpPr>
        <p:spPr>
          <a:xfrm>
            <a:off x="683568" y="4653136"/>
            <a:ext cx="935037" cy="1584325"/>
          </a:xfrm>
          <a:prstGeom prst="curved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>
              <a:solidFill>
                <a:schemeClr val="tx1"/>
              </a:solidFill>
            </a:endParaRPr>
          </a:p>
        </p:txBody>
      </p:sp>
      <p:grpSp>
        <p:nvGrpSpPr>
          <p:cNvPr id="3" name="19 Grupo"/>
          <p:cNvGrpSpPr>
            <a:grpSpLocks/>
          </p:cNvGrpSpPr>
          <p:nvPr/>
        </p:nvGrpSpPr>
        <p:grpSpPr bwMode="auto">
          <a:xfrm>
            <a:off x="1714500" y="1000125"/>
            <a:ext cx="1825625" cy="1095375"/>
            <a:chOff x="2107485" y="377"/>
            <a:chExt cx="1825234" cy="1095140"/>
          </a:xfrm>
        </p:grpSpPr>
        <p:sp>
          <p:nvSpPr>
            <p:cNvPr id="22" name="21 Rectángulo"/>
            <p:cNvSpPr>
              <a:spLocks noChangeArrowheads="1"/>
            </p:cNvSpPr>
            <p:nvPr/>
          </p:nvSpPr>
          <p:spPr bwMode="auto">
            <a:xfrm>
              <a:off x="2107485" y="377"/>
              <a:ext cx="1825234" cy="1095140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AE4845"/>
              </a:solidFill>
              <a:miter lim="800000"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>
                <a:defRPr/>
              </a:pPr>
              <a:endParaRPr lang="es-ES"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3" name="22 Rectángulo"/>
            <p:cNvSpPr/>
            <p:nvPr/>
          </p:nvSpPr>
          <p:spPr>
            <a:xfrm>
              <a:off x="2107485" y="377"/>
              <a:ext cx="1825234" cy="109514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53340" tIns="53340" rIns="53340" bIns="53340" anchor="ctr"/>
            <a:lstStyle/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MX" sz="1400" b="1" dirty="0">
                  <a:solidFill>
                    <a:srgbClr val="953735"/>
                  </a:solidFill>
                  <a:latin typeface="Arial" pitchFamily="34" charset="0"/>
                  <a:ea typeface="ＭＳ Ｐゴシック" charset="-128"/>
                </a:rPr>
                <a:t>Comité Asesor de Institucionalización</a:t>
              </a:r>
            </a:p>
          </p:txBody>
        </p:sp>
      </p:grpSp>
      <p:sp>
        <p:nvSpPr>
          <p:cNvPr id="24" name="23 Flecha curvada hacia la derecha"/>
          <p:cNvSpPr/>
          <p:nvPr/>
        </p:nvSpPr>
        <p:spPr>
          <a:xfrm>
            <a:off x="611560" y="1268760"/>
            <a:ext cx="935037" cy="1357312"/>
          </a:xfrm>
          <a:prstGeom prst="curved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59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07504"/>
          </a:xfrm>
        </p:spPr>
        <p:txBody>
          <a:bodyPr>
            <a:normAutofit/>
          </a:bodyPr>
          <a:lstStyle/>
          <a:p>
            <a:r>
              <a:rPr lang="es-MX" dirty="0" smtClean="0"/>
              <a:t>Investigaciones en la UNAM*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310115"/>
            <a:ext cx="8229600" cy="4785395"/>
          </a:xfrm>
        </p:spPr>
        <p:txBody>
          <a:bodyPr>
            <a:normAutofit/>
          </a:bodyPr>
          <a:lstStyle/>
          <a:p>
            <a:pPr lvl="1" algn="just">
              <a:lnSpc>
                <a:spcPct val="200000"/>
              </a:lnSpc>
            </a:pPr>
            <a:r>
              <a:rPr lang="en-US" sz="1800" dirty="0" smtClean="0"/>
              <a:t>2006</a:t>
            </a:r>
            <a:r>
              <a:rPr lang="en-US" sz="1800" dirty="0" smtClean="0"/>
              <a:t>. </a:t>
            </a:r>
            <a:r>
              <a:rPr lang="en-US" sz="1800" i="1" dirty="0" err="1" smtClean="0"/>
              <a:t>Presencia</a:t>
            </a:r>
            <a:r>
              <a:rPr lang="en-US" sz="1800" i="1" dirty="0" smtClean="0"/>
              <a:t> </a:t>
            </a:r>
            <a:r>
              <a:rPr lang="en-US" sz="1800" i="1" dirty="0"/>
              <a:t>de </a:t>
            </a:r>
            <a:r>
              <a:rPr lang="en-US" sz="1800" i="1" dirty="0" err="1"/>
              <a:t>mujeres</a:t>
            </a:r>
            <a:r>
              <a:rPr lang="en-US" sz="1800" i="1" dirty="0"/>
              <a:t> y hombres en la UNAM: </a:t>
            </a:r>
            <a:r>
              <a:rPr lang="en-US" sz="1800" i="1" dirty="0" err="1"/>
              <a:t>una</a:t>
            </a:r>
            <a:r>
              <a:rPr lang="en-US" sz="1800" i="1" dirty="0"/>
              <a:t> </a:t>
            </a:r>
            <a:r>
              <a:rPr lang="en-US" sz="1800" i="1" dirty="0" err="1" smtClean="0"/>
              <a:t>radiografía</a:t>
            </a:r>
            <a:endParaRPr lang="en-US" sz="1800" dirty="0" smtClean="0"/>
          </a:p>
          <a:p>
            <a:pPr lvl="1" algn="just">
              <a:lnSpc>
                <a:spcPct val="200000"/>
              </a:lnSpc>
            </a:pPr>
            <a:r>
              <a:rPr lang="es-MX" sz="1800" dirty="0" smtClean="0"/>
              <a:t>2007. </a:t>
            </a:r>
            <a:r>
              <a:rPr lang="es-MX" sz="1800" i="1" dirty="0"/>
              <a:t>Diagnóstico de la situación de mujeres y hombres por dependencia. Proyecto piloto en la Facultad de </a:t>
            </a:r>
            <a:r>
              <a:rPr lang="es-MX" sz="1800" i="1" dirty="0" smtClean="0"/>
              <a:t>Economía de la </a:t>
            </a:r>
            <a:r>
              <a:rPr lang="es-MX" sz="1800" i="1" dirty="0" smtClean="0"/>
              <a:t>UNAM</a:t>
            </a:r>
            <a:endParaRPr lang="es-MX" sz="1800" dirty="0" smtClean="0"/>
          </a:p>
          <a:p>
            <a:pPr lvl="1" algn="just">
              <a:lnSpc>
                <a:spcPct val="200000"/>
              </a:lnSpc>
            </a:pPr>
            <a:r>
              <a:rPr lang="es-MX" sz="1800" dirty="0" smtClean="0"/>
              <a:t>2010. </a:t>
            </a:r>
            <a:r>
              <a:rPr lang="es-MX" sz="1800" i="1" dirty="0"/>
              <a:t>Diagnóstico de la situación de mujeres y hombres por dependencia. Instituto de Matemáticas de la </a:t>
            </a:r>
            <a:r>
              <a:rPr lang="es-MX" sz="1800" i="1" dirty="0" smtClean="0"/>
              <a:t>UNAM</a:t>
            </a:r>
          </a:p>
          <a:p>
            <a:pPr lvl="1" algn="just">
              <a:lnSpc>
                <a:spcPct val="200000"/>
              </a:lnSpc>
            </a:pPr>
            <a:r>
              <a:rPr lang="en-US" sz="1800" dirty="0" smtClean="0"/>
              <a:t>2010. </a:t>
            </a:r>
            <a:r>
              <a:rPr lang="en-US" sz="1800" i="1" dirty="0" err="1"/>
              <a:t>Sistema</a:t>
            </a:r>
            <a:r>
              <a:rPr lang="en-US" sz="1800" i="1" dirty="0"/>
              <a:t> de </a:t>
            </a:r>
            <a:r>
              <a:rPr lang="en-US" sz="1800" i="1" dirty="0" err="1"/>
              <a:t>indicadores</a:t>
            </a:r>
            <a:r>
              <a:rPr lang="en-US" sz="1800" i="1" dirty="0"/>
              <a:t> </a:t>
            </a:r>
            <a:r>
              <a:rPr lang="en-US" sz="1800" i="1" dirty="0" err="1"/>
              <a:t>para</a:t>
            </a:r>
            <a:r>
              <a:rPr lang="en-US" sz="1800" i="1" dirty="0"/>
              <a:t> la </a:t>
            </a:r>
            <a:r>
              <a:rPr lang="en-US" sz="1800" i="1" dirty="0" err="1"/>
              <a:t>equidad</a:t>
            </a:r>
            <a:r>
              <a:rPr lang="en-US" sz="1800" i="1" dirty="0"/>
              <a:t> de </a:t>
            </a:r>
            <a:r>
              <a:rPr lang="en-US" sz="1800" i="1" dirty="0" err="1"/>
              <a:t>género</a:t>
            </a:r>
            <a:r>
              <a:rPr lang="en-US" sz="1800" i="1" dirty="0"/>
              <a:t> en </a:t>
            </a:r>
            <a:r>
              <a:rPr lang="en-US" sz="1800" i="1" dirty="0" err="1"/>
              <a:t>instituciones</a:t>
            </a:r>
            <a:r>
              <a:rPr lang="en-US" sz="1800" i="1" dirty="0"/>
              <a:t> de </a:t>
            </a:r>
            <a:r>
              <a:rPr lang="en-US" sz="1800" i="1" dirty="0" err="1"/>
              <a:t>educación</a:t>
            </a:r>
            <a:r>
              <a:rPr lang="en-US" sz="1800" i="1" dirty="0"/>
              <a:t> </a:t>
            </a:r>
            <a:r>
              <a:rPr lang="en-US" sz="1800" i="1" dirty="0" smtClean="0"/>
              <a:t>superior</a:t>
            </a:r>
            <a:r>
              <a:rPr lang="en-US" sz="1800" dirty="0"/>
              <a:t> </a:t>
            </a:r>
            <a:endParaRPr lang="en-US" sz="1800" dirty="0" smtClean="0"/>
          </a:p>
          <a:p>
            <a:pPr lvl="1" algn="just">
              <a:lnSpc>
                <a:spcPct val="200000"/>
              </a:lnSpc>
            </a:pPr>
            <a:r>
              <a:rPr lang="en-US" sz="1800" dirty="0" smtClean="0"/>
              <a:t>2013. </a:t>
            </a:r>
            <a:r>
              <a:rPr lang="en-US" sz="1800" i="1" dirty="0" err="1"/>
              <a:t>Intrusas</a:t>
            </a:r>
            <a:r>
              <a:rPr lang="en-US" sz="1800" i="1" dirty="0"/>
              <a:t> en la </a:t>
            </a:r>
            <a:r>
              <a:rPr lang="en-US" sz="1800" i="1" dirty="0" err="1" smtClean="0"/>
              <a:t>universidad</a:t>
            </a:r>
            <a:r>
              <a:rPr lang="en-US" sz="1800" dirty="0" smtClean="0"/>
              <a:t> </a:t>
            </a:r>
            <a:endParaRPr lang="es-MX" sz="1800" dirty="0" smtClean="0"/>
          </a:p>
          <a:p>
            <a:pPr lvl="1"/>
            <a:endParaRPr lang="es-MX" dirty="0"/>
          </a:p>
        </p:txBody>
      </p:sp>
      <p:sp>
        <p:nvSpPr>
          <p:cNvPr id="4" name="3 Rectángulo"/>
          <p:cNvSpPr/>
          <p:nvPr/>
        </p:nvSpPr>
        <p:spPr>
          <a:xfrm>
            <a:off x="0" y="5949280"/>
            <a:ext cx="9144000" cy="9087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 smtClean="0">
                <a:solidFill>
                  <a:schemeClr val="tx2"/>
                </a:solidFill>
              </a:rPr>
              <a:t>*Estas investigaciones se han realizado en el marco del proyecto </a:t>
            </a:r>
            <a:r>
              <a:rPr lang="es-MX" i="1" dirty="0" smtClean="0">
                <a:solidFill>
                  <a:schemeClr val="tx2"/>
                </a:solidFill>
              </a:rPr>
              <a:t>Institucionalización </a:t>
            </a:r>
            <a:r>
              <a:rPr lang="es-MX" i="1" dirty="0">
                <a:solidFill>
                  <a:schemeClr val="tx2"/>
                </a:solidFill>
              </a:rPr>
              <a:t>y </a:t>
            </a:r>
            <a:r>
              <a:rPr lang="es-MX" i="1" dirty="0" smtClean="0">
                <a:solidFill>
                  <a:schemeClr val="tx2"/>
                </a:solidFill>
              </a:rPr>
              <a:t>transversalización de </a:t>
            </a:r>
            <a:r>
              <a:rPr lang="es-MX" i="1" dirty="0">
                <a:solidFill>
                  <a:schemeClr val="tx2"/>
                </a:solidFill>
              </a:rPr>
              <a:t>la perspectiva de género en la </a:t>
            </a:r>
            <a:r>
              <a:rPr lang="es-MX" i="1" dirty="0" smtClean="0">
                <a:solidFill>
                  <a:schemeClr val="tx2"/>
                </a:solidFill>
              </a:rPr>
              <a:t>UNAM</a:t>
            </a:r>
            <a:r>
              <a:rPr lang="es-MX" dirty="0" smtClean="0">
                <a:solidFill>
                  <a:schemeClr val="tx2"/>
                </a:solidFill>
              </a:rPr>
              <a:t> del PUEG</a:t>
            </a:r>
            <a:endParaRPr lang="es-MX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85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3635842988"/>
              </p:ext>
            </p:extLst>
          </p:nvPr>
        </p:nvGraphicFramePr>
        <p:xfrm>
          <a:off x="500034" y="332656"/>
          <a:ext cx="8143932" cy="63636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661150" y="6356350"/>
            <a:ext cx="2519363" cy="647700"/>
          </a:xfrm>
        </p:spPr>
        <p:txBody>
          <a:bodyPr/>
          <a:lstStyle/>
          <a:p>
            <a:pPr>
              <a:defRPr/>
            </a:pPr>
            <a:fld id="{B1D8B11C-3892-4C29-ACED-407486ADBC5B}" type="slidenum">
              <a:rPr lang="es-ES" smtClean="0"/>
              <a:pPr>
                <a:defRPr/>
              </a:pPr>
              <a:t>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51928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600200"/>
          </a:xfrm>
        </p:spPr>
        <p:txBody>
          <a:bodyPr/>
          <a:lstStyle/>
          <a:p>
            <a:r>
              <a:rPr lang="es-MX" dirty="0" smtClean="0"/>
              <a:t>Ejes de presentación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81642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s-MX" sz="2800" dirty="0" smtClean="0"/>
              <a:t>Tendencias </a:t>
            </a:r>
            <a:r>
              <a:rPr lang="es-MX" sz="2800" dirty="0" smtClean="0"/>
              <a:t>de segregación por sexo </a:t>
            </a:r>
            <a:r>
              <a:rPr lang="es-MX" sz="2800" dirty="0" smtClean="0"/>
              <a:t>(población académica y estudiantil)</a:t>
            </a:r>
          </a:p>
          <a:p>
            <a:r>
              <a:rPr lang="es-MX" sz="2800" dirty="0" smtClean="0"/>
              <a:t>Discriminación </a:t>
            </a:r>
            <a:r>
              <a:rPr lang="es-MX" sz="2800" dirty="0" smtClean="0"/>
              <a:t>y hostigamiento: prácticas comunes en la comunidad universitaria</a:t>
            </a:r>
          </a:p>
          <a:p>
            <a:pPr>
              <a:lnSpc>
                <a:spcPct val="200000"/>
              </a:lnSpc>
            </a:pPr>
            <a:r>
              <a:rPr lang="es-MX" sz="2800" dirty="0" smtClean="0"/>
              <a:t>Familia y trabajo: un dilema sin resolver</a:t>
            </a:r>
            <a:endParaRPr lang="es-MX" sz="2800" dirty="0"/>
          </a:p>
        </p:txBody>
      </p:sp>
    </p:spTree>
    <p:extLst>
      <p:ext uri="{BB962C8B-B14F-4D97-AF65-F5344CB8AC3E}">
        <p14:creationId xmlns:p14="http://schemas.microsoft.com/office/powerpoint/2010/main" val="2482815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835496"/>
          </a:xfrm>
        </p:spPr>
        <p:txBody>
          <a:bodyPr/>
          <a:lstStyle/>
          <a:p>
            <a:r>
              <a:rPr lang="es-MX" dirty="0" smtClean="0"/>
              <a:t>Segregación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fontScale="92500"/>
          </a:bodyPr>
          <a:lstStyle/>
          <a:p>
            <a:pPr algn="just">
              <a:lnSpc>
                <a:spcPct val="160000"/>
              </a:lnSpc>
            </a:pPr>
            <a:r>
              <a:rPr lang="es-MX" dirty="0" smtClean="0"/>
              <a:t>Tendencia </a:t>
            </a:r>
            <a:r>
              <a:rPr lang="es-MX" dirty="0"/>
              <a:t>a que hombres y mujeres se empleen en diferentes ocupaciones, separados unos de otros en la estructura ocupacional. </a:t>
            </a:r>
            <a:endParaRPr lang="es-MX" dirty="0" smtClean="0"/>
          </a:p>
          <a:p>
            <a:pPr algn="just">
              <a:lnSpc>
                <a:spcPct val="160000"/>
              </a:lnSpc>
            </a:pPr>
            <a:r>
              <a:rPr lang="es-MX" dirty="0" smtClean="0"/>
              <a:t>Esta </a:t>
            </a:r>
            <a:r>
              <a:rPr lang="es-MX" dirty="0"/>
              <a:t>separación significa exclusión social de las mujeres porque se ubican, en términos generales, en ocupaciones con menor estatus y condiciones de trabajo desfavorables</a:t>
            </a:r>
            <a:r>
              <a:rPr lang="es-MX" dirty="0" smtClean="0"/>
              <a:t>.</a:t>
            </a:r>
          </a:p>
          <a:p>
            <a:pPr algn="just">
              <a:lnSpc>
                <a:spcPct val="160000"/>
              </a:lnSpc>
            </a:pPr>
            <a:r>
              <a:rPr lang="es-MX" dirty="0" smtClean="0"/>
              <a:t>Se vincula a la división sexual del trabajo, arraigada en el ordenamiento de género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35348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Segregación Vertical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3768080"/>
          </a:xfrm>
        </p:spPr>
        <p:txBody>
          <a:bodyPr/>
          <a:lstStyle/>
          <a:p>
            <a:pPr marL="0" indent="0" algn="ctr">
              <a:lnSpc>
                <a:spcPct val="200000"/>
              </a:lnSpc>
              <a:buNone/>
            </a:pPr>
            <a:r>
              <a:rPr lang="es-ES_tradnl" dirty="0" smtClean="0"/>
              <a:t>La </a:t>
            </a:r>
            <a:r>
              <a:rPr lang="es-ES_tradnl" dirty="0"/>
              <a:t>segregación vertical </a:t>
            </a:r>
            <a:r>
              <a:rPr lang="es-ES_tradnl" dirty="0" smtClean="0"/>
              <a:t>afecta </a:t>
            </a:r>
            <a:r>
              <a:rPr lang="es-ES_tradnl" dirty="0"/>
              <a:t>a la posición de los hombres y las mujeres en las jerarquías de la </a:t>
            </a:r>
            <a:r>
              <a:rPr lang="es-ES_tradnl" dirty="0" smtClean="0"/>
              <a:t>ciencia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128900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67577"/>
            <a:ext cx="9154020" cy="632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Rectángulo"/>
          <p:cNvSpPr/>
          <p:nvPr/>
        </p:nvSpPr>
        <p:spPr>
          <a:xfrm>
            <a:off x="836" y="6510890"/>
            <a:ext cx="3600400" cy="202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Fuente: Intrusas en la Universidad, 2013</a:t>
            </a:r>
            <a:endParaRPr lang="es-MX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240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1764"/>
            <a:ext cx="9143999" cy="6054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Rectángulo"/>
          <p:cNvSpPr/>
          <p:nvPr/>
        </p:nvSpPr>
        <p:spPr>
          <a:xfrm>
            <a:off x="836" y="6510890"/>
            <a:ext cx="3600400" cy="202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Fuente: Intrusas en la Universidad, 2013</a:t>
            </a:r>
            <a:endParaRPr lang="es-MX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1562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laridad">
  <a:themeElements>
    <a:clrScheme name="Claridad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Clásico de Office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da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820</TotalTime>
  <Words>585</Words>
  <Application>Microsoft Office PowerPoint</Application>
  <PresentationFormat>Presentación en pantalla (4:3)</PresentationFormat>
  <Paragraphs>67</Paragraphs>
  <Slides>27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27</vt:i4>
      </vt:variant>
    </vt:vector>
  </HeadingPairs>
  <TitlesOfParts>
    <vt:vector size="29" baseType="lpstr">
      <vt:lpstr>Tema de Office</vt:lpstr>
      <vt:lpstr>Claridad</vt:lpstr>
      <vt:lpstr>Módulo 4  Universidad y equidad de género  Sesión II  Institucionalización de la perspectiva de género en la educación superior</vt:lpstr>
      <vt:lpstr>Problemáticas de género en el ámbito de la educación superior</vt:lpstr>
      <vt:lpstr>Investigaciones en la UNAM*</vt:lpstr>
      <vt:lpstr>Presentación de PowerPoint</vt:lpstr>
      <vt:lpstr>Ejes de presentación</vt:lpstr>
      <vt:lpstr>Segregación</vt:lpstr>
      <vt:lpstr>Segregación Vertical</vt:lpstr>
      <vt:lpstr>Presentación de PowerPoint</vt:lpstr>
      <vt:lpstr>Presentación de PowerPoint</vt:lpstr>
      <vt:lpstr>Presentación de PowerPoint</vt:lpstr>
      <vt:lpstr>Segregación Horizontal</vt:lpstr>
      <vt:lpstr>Presentación de PowerPoint</vt:lpstr>
      <vt:lpstr>Presentación de PowerPoint</vt:lpstr>
      <vt:lpstr>Presentación de PowerPoint</vt:lpstr>
      <vt:lpstr>Presentación de PowerPoint</vt:lpstr>
      <vt:lpstr>Discriminación y hostigamiento</vt:lpstr>
      <vt:lpstr>Presentación de PowerPoint</vt:lpstr>
      <vt:lpstr>Presentación de PowerPoint</vt:lpstr>
      <vt:lpstr>Familia - trabajo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La UNAM ante los procesos de institucionalización de la perspectiva de género</vt:lpstr>
      <vt:lpstr>Presentación de PowerPoint</vt:lpstr>
      <vt:lpstr>PROYECTO</vt:lpstr>
    </vt:vector>
  </TitlesOfParts>
  <Company>UNAM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hmoreno</dc:creator>
  <cp:lastModifiedBy>Secreteria Equidad</cp:lastModifiedBy>
  <cp:revision>60</cp:revision>
  <cp:lastPrinted>2013-09-26T16:15:04Z</cp:lastPrinted>
  <dcterms:created xsi:type="dcterms:W3CDTF">2013-06-10T14:22:22Z</dcterms:created>
  <dcterms:modified xsi:type="dcterms:W3CDTF">2013-10-11T18:54:05Z</dcterms:modified>
</cp:coreProperties>
</file>