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Layouts/slideLayout86.xml" ContentType="application/vnd.openxmlformats-officedocument.presentationml.slideLayout+xml"/>
  <Override PartName="/ppt/theme/themeOverride12.xml" ContentType="application/vnd.openxmlformats-officedocument.themeOverride+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93.xml" ContentType="application/vnd.openxmlformats-officedocument.presentationml.slideLayout+xml"/>
  <Override PartName="/ppt/theme/themeOverride5.xml" ContentType="application/vnd.openxmlformats-officedocument.themeOverride+xml"/>
  <Override PartName="/ppt/drawings/drawing2.xml" ContentType="application/vnd.openxmlformats-officedocument.drawingml.chartshapes+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Default Extension="xml" ContentType="application/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theme/themeOverride1.xml" ContentType="application/vnd.openxmlformats-officedocument.themeOverride+xml"/>
  <Override PartName="/ppt/charts/chart13.xml" ContentType="application/vnd.openxmlformats-officedocument.drawingml.chart+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Masters/slideMaster8.xml" ContentType="application/vnd.openxmlformats-officedocument.presentationml.slideMaster+xml"/>
  <Override PartName="/ppt/charts/chart7.xml" ContentType="application/vnd.openxmlformats-officedocument.drawingml.chart+xml"/>
  <Override PartName="/ppt/charts/chart3.xml" ContentType="application/vnd.openxmlformats-officedocument.drawingml.chart+xml"/>
  <Default Extension="xlsx" ContentType="application/vnd.openxmlformats-officedocument.spreadsheetml.sheet"/>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slideLayouts/slideLayout69.xml" ContentType="application/vnd.openxmlformats-officedocument.presentationml.slideLayout+xml"/>
  <Override PartName="/ppt/theme/theme6.xml" ContentType="application/vnd.openxmlformats-officedocument.theme+xml"/>
  <Override PartName="/ppt/slideLayouts/slideLayout87.xml" ContentType="application/vnd.openxmlformats-officedocument.presentationml.slideLayout+xml"/>
  <Override PartName="/ppt/theme/themeOverride13.xml" ContentType="application/vnd.openxmlformats-officedocument.themeOverride+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theme/themeOverride6.xml" ContentType="application/vnd.openxmlformats-officedocument.themeOverrid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slideLayouts/slideLayout90.xml" ContentType="application/vnd.openxmlformats-officedocument.presentationml.slideLayout+xml"/>
  <Override PartName="/ppt/presentation.xml" ContentType="application/vnd.openxmlformats-officedocument.presentationml.presentation.main+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ppt/theme/themeOverride2.xml" ContentType="application/vnd.openxmlformats-officedocument.themeOverride+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charts/chart8.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slideMasters/slideMaster7.xml" ContentType="application/vnd.openxmlformats-officedocument.presentationml.slideMaster+xml"/>
  <Override PartName="/ppt/charts/chart4.xml" ContentType="application/vnd.openxmlformats-officedocument.drawingml.chart+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theme/theme7.xml" ContentType="application/vnd.openxmlformats-officedocument.theme+xml"/>
  <Override PartName="/ppt/slideLayouts/slideLayout88.xml" ContentType="application/vnd.openxmlformats-officedocument.presentationml.slideLayout+xml"/>
  <Override PartName="/ppt/charts/chart2.xml" ContentType="application/vnd.openxmlformats-officedocument.drawingml.chart+xml"/>
  <Override PartName="/ppt/theme/themeOverride9.xml" ContentType="application/vnd.openxmlformats-officedocument.themeOverr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theme/themeOverride7.xml" ContentType="application/vnd.openxmlformats-officedocument.themeOverr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theme/themeOverride10.xml" ContentType="application/vnd.openxmlformats-officedocument.themeOverride+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slideMasters/slideMaster6.xml" ContentType="application/vnd.openxmlformats-officedocument.presentationml.slideMaster+xml"/>
  <Override PartName="/ppt/slideLayouts/slideLayout89.xml" ContentType="application/vnd.openxmlformats-officedocument.presentationml.slideLayout+xml"/>
  <Override PartName="/ppt/theme/theme8.xml" ContentType="application/vnd.openxmlformats-officedocument.theme+xml"/>
  <Override PartName="/ppt/charts/chart5.xml" ContentType="application/vnd.openxmlformats-officedocument.drawingml.chart+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charts/chart1.xml" ContentType="application/vnd.openxmlformats-officedocument.drawingml.chart+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theme/themeOverride8.xml" ContentType="application/vnd.openxmlformats-officedocument.themeOverride+xml"/>
  <Override PartName="/ppt/theme/themeOverride11.xml" ContentType="application/vnd.openxmlformats-officedocument.themeOverride+xml"/>
  <Override PartName="/ppt/slides/slide3.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drawings/drawing1.xml" ContentType="application/vnd.openxmlformats-officedocument.drawingml.chartshapes+xml"/>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theme/themeOverride4.xml" ContentType="application/vnd.openxmlformats-officedocument.themeOverride+xml"/>
  <Default Extension="jpeg" ContentType="image/jpeg"/>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 id="2147483686" r:id="rId4"/>
    <p:sldMasterId id="2147483699" r:id="rId5"/>
    <p:sldMasterId id="2147483712" r:id="rId6"/>
    <p:sldMasterId id="2147483725" r:id="rId7"/>
    <p:sldMasterId id="2147483738" r:id="rId8"/>
  </p:sldMasterIdLst>
  <p:sldIdLst>
    <p:sldId id="256" r:id="rId9"/>
    <p:sldId id="257" r:id="rId10"/>
    <p:sldId id="258" r:id="rId11"/>
    <p:sldId id="259" r:id="rId12"/>
    <p:sldId id="260" r:id="rId13"/>
    <p:sldId id="261" r:id="rId14"/>
    <p:sldId id="262" r:id="rId15"/>
    <p:sldId id="263" r:id="rId16"/>
    <p:sldId id="264" r:id="rId17"/>
    <p:sldId id="265" r:id="rId18"/>
    <p:sldId id="266" r:id="rId19"/>
    <p:sldId id="268" r:id="rId20"/>
    <p:sldId id="267" r:id="rId2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C4B1156A-380E-4F78-BDF5-A606A8083BF9}" styleName="Estilo medio 4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3" Type="http://schemas.openxmlformats.org/officeDocument/2006/relationships/slideMaster" Target="slideMasters/slideMaster3.xml"/><Relationship Id="rId21" Type="http://schemas.openxmlformats.org/officeDocument/2006/relationships/slide" Target="slides/slide13.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viewProps" Target="viewProp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Roberto\Google%20Drive\Matr&#237;culaInformes.xlsx"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oleObject" Target="Libro1" TargetMode="External"/><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2" Type="http://schemas.openxmlformats.org/officeDocument/2006/relationships/oleObject" Target="Libro1" TargetMode="External"/><Relationship Id="rId1" Type="http://schemas.openxmlformats.org/officeDocument/2006/relationships/themeOverride" Target="../theme/themeOverride11.xml"/></Relationships>
</file>

<file path=ppt/charts/_rels/chart1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Libro1" TargetMode="External"/><Relationship Id="rId1" Type="http://schemas.openxmlformats.org/officeDocument/2006/relationships/themeOverride" Target="../theme/themeOverride12.xml"/></Relationships>
</file>

<file path=ppt/charts/_rels/chart13.xml.rels><?xml version="1.0" encoding="UTF-8" standalone="yes"?>
<Relationships xmlns="http://schemas.openxmlformats.org/package/2006/relationships"><Relationship Id="rId1" Type="http://schemas.openxmlformats.org/officeDocument/2006/relationships/package" Target="../embeddings/Hoja_de_c_lculo_de_Microsoft_Office_Excel1.xlsx"/></Relationships>
</file>

<file path=ppt/charts/_rels/chart14.xml.rels><?xml version="1.0" encoding="UTF-8" standalone="yes"?>
<Relationships xmlns="http://schemas.openxmlformats.org/package/2006/relationships"><Relationship Id="rId2" Type="http://schemas.openxmlformats.org/officeDocument/2006/relationships/oleObject" Target="file:///C:\Users\Roberto\Google%20Drive\Matr&#237;culaInformes.xlsx" TargetMode="External"/><Relationship Id="rId1" Type="http://schemas.openxmlformats.org/officeDocument/2006/relationships/themeOverride" Target="../theme/themeOverride13.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Users\Roberto\Google%20Drive\Matr&#237;culaInformes.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Users\Roberto\Google%20Drive\Matr&#237;culaInformes.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C:\Users\Roberto\Google%20Drive\Matr&#237;culaInformes.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file:///C:\Users\Roberto\Google%20Drive\Matr&#237;culaInformes.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file:///C:\Users\Roberto\Google%20Drive\Matr&#237;culaInformes.xlsx"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oleObject" Target="Libro1" TargetMode="External"/><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oleObject" Target="Libro1" TargetMode="External"/><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oleObject" Target="Libro1" TargetMode="External"/><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c:lang val="es-E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4083171549677163E-2"/>
          <c:y val="2.7579486473333956E-2"/>
          <c:w val="0.83968942245588563"/>
          <c:h val="0.83215323493007831"/>
        </c:manualLayout>
      </c:layout>
      <c:lineChart>
        <c:grouping val="standard"/>
        <c:ser>
          <c:idx val="0"/>
          <c:order val="0"/>
          <c:tx>
            <c:strRef>
              <c:f>Hoja1!$A$86</c:f>
              <c:strCache>
                <c:ptCount val="1"/>
                <c:pt idx="0">
                  <c:v>TOTAL</c:v>
                </c:pt>
              </c:strCache>
            </c:strRef>
          </c:tx>
          <c:spPr>
            <a:ln>
              <a:solidFill>
                <a:srgbClr val="002060"/>
              </a:solidFill>
            </a:ln>
          </c:spPr>
          <c:marker>
            <c:symbol val="none"/>
          </c:marker>
          <c:dLbls>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delete val="1"/>
              <c:extLst>
                <c:ext xmlns:c15="http://schemas.microsoft.com/office/drawing/2012/chart" uri="{CE6537A1-D6FC-4f65-9D91-7224C49458BB}"/>
              </c:extLst>
            </c:dLbl>
            <c:dLbl>
              <c:idx val="4"/>
              <c:delete val="1"/>
              <c:extLst>
                <c:ext xmlns:c15="http://schemas.microsoft.com/office/drawing/2012/chart" uri="{CE6537A1-D6FC-4f65-9D91-7224C49458BB}"/>
              </c:extLst>
            </c:dLbl>
            <c:dLbl>
              <c:idx val="5"/>
              <c:delete val="1"/>
              <c:extLst>
                <c:ext xmlns:c15="http://schemas.microsoft.com/office/drawing/2012/chart" uri="{CE6537A1-D6FC-4f65-9D91-7224C49458BB}"/>
              </c:extLst>
            </c:dLbl>
            <c:dLbl>
              <c:idx val="6"/>
              <c:delete val="1"/>
              <c:extLst>
                <c:ext xmlns:c15="http://schemas.microsoft.com/office/drawing/2012/chart" uri="{CE6537A1-D6FC-4f65-9D91-7224C49458BB}"/>
              </c:extLst>
            </c:dLbl>
            <c:dLbl>
              <c:idx val="7"/>
              <c:delete val="1"/>
              <c:extLst>
                <c:ext xmlns:c15="http://schemas.microsoft.com/office/drawing/2012/chart" uri="{CE6537A1-D6FC-4f65-9D91-7224C49458BB}"/>
              </c:extLst>
            </c:dLbl>
            <c:dLbl>
              <c:idx val="8"/>
              <c:delete val="1"/>
              <c:extLst>
                <c:ext xmlns:c15="http://schemas.microsoft.com/office/drawing/2012/chart" uri="{CE6537A1-D6FC-4f65-9D91-7224C49458BB}"/>
              </c:extLst>
            </c:dLbl>
            <c:dLbl>
              <c:idx val="9"/>
              <c:delete val="1"/>
              <c:extLst>
                <c:ext xmlns:c15="http://schemas.microsoft.com/office/drawing/2012/chart" uri="{CE6537A1-D6FC-4f65-9D91-7224C49458BB}"/>
              </c:extLst>
            </c:dLbl>
            <c:dLbl>
              <c:idx val="11"/>
              <c:delete val="1"/>
              <c:extLst>
                <c:ext xmlns:c15="http://schemas.microsoft.com/office/drawing/2012/chart" uri="{CE6537A1-D6FC-4f65-9D91-7224C49458BB}"/>
              </c:extLst>
            </c:dLbl>
            <c:dLbl>
              <c:idx val="12"/>
              <c:delete val="1"/>
              <c:extLst>
                <c:ext xmlns:c15="http://schemas.microsoft.com/office/drawing/2012/chart" uri="{CE6537A1-D6FC-4f65-9D91-7224C49458BB}"/>
              </c:extLst>
            </c:dLbl>
            <c:dLbl>
              <c:idx val="13"/>
              <c:delete val="1"/>
              <c:extLst>
                <c:ext xmlns:c15="http://schemas.microsoft.com/office/drawing/2012/chart" uri="{CE6537A1-D6FC-4f65-9D91-7224C49458BB}"/>
              </c:extLst>
            </c:dLbl>
            <c:dLbl>
              <c:idx val="14"/>
              <c:delete val="1"/>
              <c:extLst>
                <c:ext xmlns:c15="http://schemas.microsoft.com/office/drawing/2012/chart" uri="{CE6537A1-D6FC-4f65-9D91-7224C49458BB}"/>
              </c:extLst>
            </c:dLbl>
            <c:dLbl>
              <c:idx val="15"/>
              <c:delete val="1"/>
              <c:extLst>
                <c:ext xmlns:c15="http://schemas.microsoft.com/office/drawing/2012/chart" uri="{CE6537A1-D6FC-4f65-9D91-7224C49458BB}"/>
              </c:extLst>
            </c:dLbl>
            <c:dLbl>
              <c:idx val="16"/>
              <c:delete val="1"/>
              <c:extLst>
                <c:ext xmlns:c15="http://schemas.microsoft.com/office/drawing/2012/chart" uri="{CE6537A1-D6FC-4f65-9D91-7224C49458BB}"/>
              </c:extLst>
            </c:dLbl>
            <c:dLbl>
              <c:idx val="17"/>
              <c:delete val="1"/>
              <c:extLst>
                <c:ext xmlns:c15="http://schemas.microsoft.com/office/drawing/2012/chart" uri="{CE6537A1-D6FC-4f65-9D91-7224C49458BB}"/>
              </c:extLst>
            </c:dLbl>
            <c:dLbl>
              <c:idx val="18"/>
              <c:delete val="1"/>
              <c:extLst>
                <c:ext xmlns:c15="http://schemas.microsoft.com/office/drawing/2012/chart" uri="{CE6537A1-D6FC-4f65-9D91-7224C49458BB}"/>
              </c:extLst>
            </c:dLbl>
            <c:dLbl>
              <c:idx val="19"/>
              <c:delete val="1"/>
              <c:extLst>
                <c:ext xmlns:c15="http://schemas.microsoft.com/office/drawing/2012/chart" uri="{CE6537A1-D6FC-4f65-9D91-7224C49458BB}"/>
              </c:extLst>
            </c:dLbl>
            <c:dLbl>
              <c:idx val="20"/>
              <c:layout/>
              <c:spPr>
                <a:solidFill>
                  <a:srgbClr val="FFFFFF">
                    <a:alpha val="25000"/>
                  </a:srgbClr>
                </a:solidFill>
              </c:spPr>
              <c:txPr>
                <a:bodyPr/>
                <a:lstStyle/>
                <a:p>
                  <a:pPr>
                    <a:defRPr sz="1100" b="0" baseline="0">
                      <a:solidFill>
                        <a:schemeClr val="bg1"/>
                      </a:solidFill>
                    </a:defRPr>
                  </a:pPr>
                  <a:endParaRPr lang="es-ES"/>
                </a:p>
              </c:txPr>
              <c:dLblPos val="r"/>
              <c:showVal val="1"/>
              <c:showCatName val="1"/>
              <c:extLst>
                <c:ext xmlns:c15="http://schemas.microsoft.com/office/drawing/2012/chart" uri="{CE6537A1-D6FC-4f65-9D91-7224C49458BB}"/>
              </c:extLst>
            </c:dLbl>
            <c:dLbl>
              <c:idx val="21"/>
              <c:delete val="1"/>
              <c:extLst>
                <c:ext xmlns:c15="http://schemas.microsoft.com/office/drawing/2012/chart" uri="{CE6537A1-D6FC-4f65-9D91-7224C49458BB}"/>
              </c:extLst>
            </c:dLbl>
            <c:dLbl>
              <c:idx val="22"/>
              <c:delete val="1"/>
              <c:extLst>
                <c:ext xmlns:c15="http://schemas.microsoft.com/office/drawing/2012/chart" uri="{CE6537A1-D6FC-4f65-9D91-7224C49458BB}"/>
              </c:extLst>
            </c:dLbl>
            <c:dLbl>
              <c:idx val="23"/>
              <c:delete val="1"/>
              <c:extLst>
                <c:ext xmlns:c15="http://schemas.microsoft.com/office/drawing/2012/chart" uri="{CE6537A1-D6FC-4f65-9D91-7224C49458BB}"/>
              </c:extLst>
            </c:dLbl>
            <c:dLbl>
              <c:idx val="24"/>
              <c:delete val="1"/>
              <c:extLst>
                <c:ext xmlns:c15="http://schemas.microsoft.com/office/drawing/2012/chart" uri="{CE6537A1-D6FC-4f65-9D91-7224C49458BB}"/>
              </c:extLst>
            </c:dLbl>
            <c:dLbl>
              <c:idx val="25"/>
              <c:delete val="1"/>
              <c:extLst>
                <c:ext xmlns:c15="http://schemas.microsoft.com/office/drawing/2012/chart" uri="{CE6537A1-D6FC-4f65-9D91-7224C49458BB}"/>
              </c:extLst>
            </c:dLbl>
            <c:dLbl>
              <c:idx val="26"/>
              <c:delete val="1"/>
              <c:extLst>
                <c:ext xmlns:c15="http://schemas.microsoft.com/office/drawing/2012/chart" uri="{CE6537A1-D6FC-4f65-9D91-7224C49458BB}"/>
              </c:extLst>
            </c:dLbl>
            <c:dLbl>
              <c:idx val="27"/>
              <c:delete val="1"/>
              <c:extLst>
                <c:ext xmlns:c15="http://schemas.microsoft.com/office/drawing/2012/chart" uri="{CE6537A1-D6FC-4f65-9D91-7224C49458BB}"/>
              </c:extLst>
            </c:dLbl>
            <c:dLbl>
              <c:idx val="28"/>
              <c:delete val="1"/>
              <c:extLst>
                <c:ext xmlns:c15="http://schemas.microsoft.com/office/drawing/2012/chart" uri="{CE6537A1-D6FC-4f65-9D91-7224C49458BB}"/>
              </c:extLst>
            </c:dLbl>
            <c:dLbl>
              <c:idx val="29"/>
              <c:delete val="1"/>
              <c:extLst>
                <c:ext xmlns:c15="http://schemas.microsoft.com/office/drawing/2012/chart" uri="{CE6537A1-D6FC-4f65-9D91-7224C49458BB}"/>
              </c:extLst>
            </c:dLbl>
            <c:dLbl>
              <c:idx val="31"/>
              <c:delete val="1"/>
              <c:extLst>
                <c:ext xmlns:c15="http://schemas.microsoft.com/office/drawing/2012/chart" uri="{CE6537A1-D6FC-4f65-9D91-7224C49458BB}"/>
              </c:extLst>
            </c:dLbl>
            <c:dLbl>
              <c:idx val="32"/>
              <c:delete val="1"/>
              <c:extLst>
                <c:ext xmlns:c15="http://schemas.microsoft.com/office/drawing/2012/chart" uri="{CE6537A1-D6FC-4f65-9D91-7224C49458BB}"/>
              </c:extLst>
            </c:dLbl>
            <c:dLbl>
              <c:idx val="33"/>
              <c:delete val="1"/>
              <c:extLst>
                <c:ext xmlns:c15="http://schemas.microsoft.com/office/drawing/2012/chart" uri="{CE6537A1-D6FC-4f65-9D91-7224C49458BB}"/>
              </c:extLst>
            </c:dLbl>
            <c:dLbl>
              <c:idx val="34"/>
              <c:delete val="1"/>
              <c:extLst>
                <c:ext xmlns:c15="http://schemas.microsoft.com/office/drawing/2012/chart" uri="{CE6537A1-D6FC-4f65-9D91-7224C49458BB}"/>
              </c:extLst>
            </c:dLbl>
            <c:dLbl>
              <c:idx val="35"/>
              <c:delete val="1"/>
              <c:extLst>
                <c:ext xmlns:c15="http://schemas.microsoft.com/office/drawing/2012/chart" uri="{CE6537A1-D6FC-4f65-9D91-7224C49458BB}"/>
              </c:extLst>
            </c:dLbl>
            <c:dLbl>
              <c:idx val="36"/>
              <c:delete val="1"/>
              <c:extLst>
                <c:ext xmlns:c15="http://schemas.microsoft.com/office/drawing/2012/chart" uri="{CE6537A1-D6FC-4f65-9D91-7224C49458BB}"/>
              </c:extLst>
            </c:dLbl>
            <c:dLbl>
              <c:idx val="37"/>
              <c:delete val="1"/>
              <c:extLst>
                <c:ext xmlns:c15="http://schemas.microsoft.com/office/drawing/2012/chart" uri="{CE6537A1-D6FC-4f65-9D91-7224C49458BB}"/>
              </c:extLst>
            </c:dLbl>
            <c:dLbl>
              <c:idx val="38"/>
              <c:delete val="1"/>
              <c:extLst>
                <c:ext xmlns:c15="http://schemas.microsoft.com/office/drawing/2012/chart" uri="{CE6537A1-D6FC-4f65-9D91-7224C49458BB}"/>
              </c:extLst>
            </c:dLbl>
            <c:dLbl>
              <c:idx val="39"/>
              <c:delete val="1"/>
              <c:extLst>
                <c:ext xmlns:c15="http://schemas.microsoft.com/office/drawing/2012/chart" uri="{CE6537A1-D6FC-4f65-9D91-7224C49458BB}"/>
              </c:extLst>
            </c:dLbl>
            <c:spPr>
              <a:solidFill>
                <a:srgbClr val="FFFFFF">
                  <a:alpha val="25000"/>
                </a:srgbClr>
              </a:solidFill>
            </c:spPr>
            <c:txPr>
              <a:bodyPr/>
              <a:lstStyle/>
              <a:p>
                <a:pPr>
                  <a:defRPr sz="1100" b="0">
                    <a:solidFill>
                      <a:schemeClr val="bg1"/>
                    </a:solidFill>
                  </a:defRPr>
                </a:pPr>
                <a:endParaRPr lang="es-ES"/>
              </a:p>
            </c:txPr>
            <c:dLblPos val="r"/>
            <c:showVal val="1"/>
            <c:showCatName val="1"/>
            <c:separator>
</c:separator>
            <c:extLst>
              <c:ext xmlns:c15="http://schemas.microsoft.com/office/drawing/2012/chart" uri="{CE6537A1-D6FC-4f65-9D91-7224C49458BB}">
                <c15:showLeaderLines val="0"/>
              </c:ext>
            </c:extLst>
          </c:dLbls>
          <c:cat>
            <c:strRef>
              <c:f>Hoja1!$B$85:$AP$85</c:f>
              <c:strCache>
                <c:ptCount val="41"/>
                <c:pt idx="0">
                  <c:v>1970-1971</c:v>
                </c:pt>
                <c:pt idx="1">
                  <c:v>1971-1972</c:v>
                </c:pt>
                <c:pt idx="2">
                  <c:v>1972-1973</c:v>
                </c:pt>
                <c:pt idx="3">
                  <c:v>1973-1974</c:v>
                </c:pt>
                <c:pt idx="4">
                  <c:v>1974-1975</c:v>
                </c:pt>
                <c:pt idx="5">
                  <c:v>1975-1976</c:v>
                </c:pt>
                <c:pt idx="6">
                  <c:v>1976-1977</c:v>
                </c:pt>
                <c:pt idx="7">
                  <c:v>1977-1978</c:v>
                </c:pt>
                <c:pt idx="8">
                  <c:v>1978-1979</c:v>
                </c:pt>
                <c:pt idx="9">
                  <c:v>1979-1980</c:v>
                </c:pt>
                <c:pt idx="10">
                  <c:v>1980-1981</c:v>
                </c:pt>
                <c:pt idx="11">
                  <c:v>1981-1982</c:v>
                </c:pt>
                <c:pt idx="12">
                  <c:v>1982-1983</c:v>
                </c:pt>
                <c:pt idx="13">
                  <c:v>1983-1984</c:v>
                </c:pt>
                <c:pt idx="14">
                  <c:v>1984-1985</c:v>
                </c:pt>
                <c:pt idx="15">
                  <c:v>1985-1986</c:v>
                </c:pt>
                <c:pt idx="16">
                  <c:v>1986-1987</c:v>
                </c:pt>
                <c:pt idx="17">
                  <c:v>1987-1988</c:v>
                </c:pt>
                <c:pt idx="18">
                  <c:v>1988-1989</c:v>
                </c:pt>
                <c:pt idx="19">
                  <c:v>1989-1990</c:v>
                </c:pt>
                <c:pt idx="20">
                  <c:v>1990-1991</c:v>
                </c:pt>
                <c:pt idx="21">
                  <c:v>1991-1992</c:v>
                </c:pt>
                <c:pt idx="22">
                  <c:v>1992-1993</c:v>
                </c:pt>
                <c:pt idx="23">
                  <c:v>1993-1994</c:v>
                </c:pt>
                <c:pt idx="24">
                  <c:v>1994-1995</c:v>
                </c:pt>
                <c:pt idx="25">
                  <c:v>1995-1996</c:v>
                </c:pt>
                <c:pt idx="26">
                  <c:v>1996-1997</c:v>
                </c:pt>
                <c:pt idx="27">
                  <c:v>1997-1998</c:v>
                </c:pt>
                <c:pt idx="28">
                  <c:v>1998-1999</c:v>
                </c:pt>
                <c:pt idx="29">
                  <c:v>1999-2000</c:v>
                </c:pt>
                <c:pt idx="30">
                  <c:v>2000-2001</c:v>
                </c:pt>
                <c:pt idx="31">
                  <c:v>2001-2002</c:v>
                </c:pt>
                <c:pt idx="32">
                  <c:v>2002-2003</c:v>
                </c:pt>
                <c:pt idx="33">
                  <c:v>2003-2004</c:v>
                </c:pt>
                <c:pt idx="34">
                  <c:v>2004-2005</c:v>
                </c:pt>
                <c:pt idx="35">
                  <c:v>2005-2006</c:v>
                </c:pt>
                <c:pt idx="36">
                  <c:v>2006-2007</c:v>
                </c:pt>
                <c:pt idx="37">
                  <c:v>2007-2008</c:v>
                </c:pt>
                <c:pt idx="38">
                  <c:v>2008-2009</c:v>
                </c:pt>
                <c:pt idx="39">
                  <c:v>2009-2010</c:v>
                </c:pt>
                <c:pt idx="40">
                  <c:v>2010-2011</c:v>
                </c:pt>
              </c:strCache>
            </c:strRef>
          </c:cat>
          <c:val>
            <c:numRef>
              <c:f>Hoja1!$B$86:$AP$86</c:f>
              <c:numCache>
                <c:formatCode>#,##0</c:formatCode>
                <c:ptCount val="41"/>
                <c:pt idx="0">
                  <c:v>271275</c:v>
                </c:pt>
                <c:pt idx="1">
                  <c:v>316077</c:v>
                </c:pt>
                <c:pt idx="2">
                  <c:v>355226</c:v>
                </c:pt>
                <c:pt idx="3">
                  <c:v>403897</c:v>
                </c:pt>
                <c:pt idx="4">
                  <c:v>471717</c:v>
                </c:pt>
                <c:pt idx="5">
                  <c:v>543112</c:v>
                </c:pt>
                <c:pt idx="6">
                  <c:v>569266</c:v>
                </c:pt>
                <c:pt idx="7">
                  <c:v>609070</c:v>
                </c:pt>
                <c:pt idx="8">
                  <c:v>740073</c:v>
                </c:pt>
                <c:pt idx="9">
                  <c:v>848875</c:v>
                </c:pt>
                <c:pt idx="10">
                  <c:v>935789</c:v>
                </c:pt>
                <c:pt idx="11">
                  <c:v>1007123</c:v>
                </c:pt>
                <c:pt idx="12">
                  <c:v>1023551</c:v>
                </c:pt>
                <c:pt idx="13">
                  <c:v>1091445</c:v>
                </c:pt>
                <c:pt idx="14">
                  <c:v>1107760</c:v>
                </c:pt>
                <c:pt idx="15">
                  <c:v>1159445</c:v>
                </c:pt>
                <c:pt idx="16">
                  <c:v>1149492</c:v>
                </c:pt>
                <c:pt idx="17">
                  <c:v>1203452</c:v>
                </c:pt>
                <c:pt idx="18">
                  <c:v>1211840</c:v>
                </c:pt>
                <c:pt idx="19">
                  <c:v>1212826</c:v>
                </c:pt>
                <c:pt idx="20">
                  <c:v>1206128</c:v>
                </c:pt>
                <c:pt idx="21">
                  <c:v>1268776</c:v>
                </c:pt>
                <c:pt idx="22">
                  <c:v>1255152</c:v>
                </c:pt>
                <c:pt idx="23">
                  <c:v>1312902</c:v>
                </c:pt>
                <c:pt idx="24">
                  <c:v>1354426</c:v>
                </c:pt>
                <c:pt idx="25">
                  <c:v>1455082</c:v>
                </c:pt>
                <c:pt idx="26">
                  <c:v>1518021</c:v>
                </c:pt>
                <c:pt idx="27">
                  <c:v>1620335</c:v>
                </c:pt>
                <c:pt idx="28">
                  <c:v>1726637</c:v>
                </c:pt>
                <c:pt idx="29">
                  <c:v>1844664</c:v>
                </c:pt>
                <c:pt idx="30">
                  <c:v>1918948</c:v>
                </c:pt>
                <c:pt idx="31">
                  <c:v>2014602</c:v>
                </c:pt>
                <c:pt idx="32">
                  <c:v>2098504</c:v>
                </c:pt>
                <c:pt idx="33">
                  <c:v>2179152</c:v>
                </c:pt>
                <c:pt idx="34">
                  <c:v>2234006</c:v>
                </c:pt>
                <c:pt idx="35">
                  <c:v>2292819</c:v>
                </c:pt>
                <c:pt idx="36">
                  <c:v>2366661</c:v>
                </c:pt>
                <c:pt idx="37">
                  <c:v>2449085</c:v>
                </c:pt>
                <c:pt idx="38">
                  <c:v>2519674</c:v>
                </c:pt>
                <c:pt idx="39">
                  <c:v>2650979</c:v>
                </c:pt>
                <c:pt idx="40">
                  <c:v>2773088</c:v>
                </c:pt>
              </c:numCache>
            </c:numRef>
          </c:val>
        </c:ser>
        <c:dLbls/>
        <c:marker val="1"/>
        <c:axId val="59764736"/>
        <c:axId val="59766272"/>
      </c:lineChart>
      <c:catAx>
        <c:axId val="59764736"/>
        <c:scaling>
          <c:orientation val="minMax"/>
        </c:scaling>
        <c:axPos val="b"/>
        <c:numFmt formatCode="General" sourceLinked="0"/>
        <c:tickLblPos val="nextTo"/>
        <c:txPr>
          <a:bodyPr rot="-5400000" vert="horz"/>
          <a:lstStyle/>
          <a:p>
            <a:pPr>
              <a:defRPr sz="900">
                <a:solidFill>
                  <a:schemeClr val="bg1"/>
                </a:solidFill>
              </a:defRPr>
            </a:pPr>
            <a:endParaRPr lang="es-ES"/>
          </a:p>
        </c:txPr>
        <c:crossAx val="59766272"/>
        <c:crosses val="autoZero"/>
        <c:auto val="1"/>
        <c:lblAlgn val="ctr"/>
        <c:lblOffset val="100"/>
      </c:catAx>
      <c:valAx>
        <c:axId val="59766272"/>
        <c:scaling>
          <c:orientation val="minMax"/>
        </c:scaling>
        <c:axPos val="l"/>
        <c:numFmt formatCode="#,##0" sourceLinked="1"/>
        <c:tickLblPos val="nextTo"/>
        <c:txPr>
          <a:bodyPr/>
          <a:lstStyle/>
          <a:p>
            <a:pPr>
              <a:defRPr sz="900">
                <a:solidFill>
                  <a:schemeClr val="bg1"/>
                </a:solidFill>
              </a:defRPr>
            </a:pPr>
            <a:endParaRPr lang="es-ES"/>
          </a:p>
        </c:txPr>
        <c:crossAx val="59764736"/>
        <c:crosses val="autoZero"/>
        <c:crossBetween val="between"/>
      </c:valAx>
      <c:spPr>
        <a:noFill/>
        <a:ln w="25400">
          <a:noFill/>
        </a:ln>
      </c:spPr>
    </c:plotArea>
    <c:plotVisOnly val="1"/>
    <c:dispBlanksAs val="gap"/>
  </c:chart>
  <c:spPr>
    <a:solidFill>
      <a:srgbClr val="336699"/>
    </a:solidFill>
    <a:scene3d>
      <a:camera prst="orthographicFront"/>
      <a:lightRig rig="threePt" dir="t"/>
    </a:scene3d>
    <a:sp3d/>
  </c:spPr>
  <c:externalData r:id="rId2"/>
</c:chartSpace>
</file>

<file path=ppt/charts/chart10.xml><?xml version="1.0" encoding="utf-8"?>
<c:chartSpace xmlns:c="http://schemas.openxmlformats.org/drawingml/2006/chart" xmlns:a="http://schemas.openxmlformats.org/drawingml/2006/main" xmlns:r="http://schemas.openxmlformats.org/officeDocument/2006/relationships">
  <c:lang val="es-ES"/>
  <c:clrMapOvr bg1="lt1" tx1="dk1" bg2="lt2" tx2="dk2" accent1="accent1" accent2="accent2" accent3="accent3" accent4="accent4" accent5="accent5" accent6="accent6" hlink="hlink" folHlink="folHlink"/>
  <c:chart>
    <c:autoTitleDeleted val="1"/>
    <c:plotArea>
      <c:layout/>
      <c:pieChart>
        <c:varyColors val="1"/>
        <c:ser>
          <c:idx val="0"/>
          <c:order val="0"/>
          <c:tx>
            <c:strRef>
              <c:f>Hoja1!$E$6</c:f>
              <c:strCache>
                <c:ptCount val="1"/>
                <c:pt idx="0">
                  <c:v>Año 2012</c:v>
                </c:pt>
              </c:strCache>
            </c:strRef>
          </c:tx>
          <c:dLbls>
            <c:spPr>
              <a:noFill/>
              <a:ln>
                <a:noFill/>
              </a:ln>
              <a:effectLst/>
            </c:spPr>
            <c:txPr>
              <a:bodyPr/>
              <a:lstStyle/>
              <a:p>
                <a:pPr>
                  <a:defRPr sz="1200"/>
                </a:pPr>
                <a:endParaRPr lang="es-ES"/>
              </a:p>
            </c:txPr>
            <c:dLblPos val="outEnd"/>
            <c:showVal val="1"/>
            <c:extLst>
              <c:ext xmlns:c15="http://schemas.microsoft.com/office/drawing/2012/chart" uri="{CE6537A1-D6FC-4f65-9D91-7224C49458BB}"/>
            </c:extLst>
          </c:dLbls>
          <c:val>
            <c:numRef>
              <c:f>Hoja1!$E$7:$E$9</c:f>
              <c:numCache>
                <c:formatCode>0.0</c:formatCode>
                <c:ptCount val="3"/>
                <c:pt idx="0">
                  <c:v>38.800000000000011</c:v>
                </c:pt>
                <c:pt idx="1">
                  <c:v>31.077422847861385</c:v>
                </c:pt>
                <c:pt idx="2">
                  <c:v>30.1</c:v>
                </c:pt>
              </c:numCache>
            </c:numRef>
          </c:val>
        </c:ser>
        <c:dLbls/>
        <c:firstSliceAng val="0"/>
      </c:pieChart>
    </c:plotArea>
    <c:plotVisOnly val="1"/>
    <c:dispBlanksAs val="zero"/>
  </c:chart>
  <c:spPr>
    <a:noFill/>
    <a:ln>
      <a:noFill/>
    </a:ln>
  </c:spPr>
  <c:externalData r:id="rId2"/>
</c:chartSpace>
</file>

<file path=ppt/charts/chart11.xml><?xml version="1.0" encoding="utf-8"?>
<c:chartSpace xmlns:c="http://schemas.openxmlformats.org/drawingml/2006/chart" xmlns:a="http://schemas.openxmlformats.org/drawingml/2006/main" xmlns:r="http://schemas.openxmlformats.org/officeDocument/2006/relationships">
  <c:lang val="es-ES"/>
  <c:clrMapOvr bg1="lt1" tx1="dk1" bg2="lt2" tx2="dk2" accent1="accent1" accent2="accent2" accent3="accent3" accent4="accent4" accent5="accent5" accent6="accent6" hlink="hlink" folHlink="folHlink"/>
  <c:chart>
    <c:plotArea>
      <c:layout>
        <c:manualLayout>
          <c:layoutTarget val="inner"/>
          <c:xMode val="edge"/>
          <c:yMode val="edge"/>
          <c:x val="9.6037940228863472E-2"/>
          <c:y val="0.16323417768396103"/>
          <c:w val="0.85558298481557549"/>
          <c:h val="0.74702444540532054"/>
        </c:manualLayout>
      </c:layout>
      <c:lineChart>
        <c:grouping val="standard"/>
        <c:ser>
          <c:idx val="0"/>
          <c:order val="0"/>
          <c:tx>
            <c:strRef>
              <c:f>Hoja2!$AF$52</c:f>
              <c:strCache>
                <c:ptCount val="1"/>
                <c:pt idx="0">
                  <c:v>DF</c:v>
                </c:pt>
              </c:strCache>
            </c:strRef>
          </c:tx>
          <c:marker>
            <c:spPr>
              <a:solidFill>
                <a:schemeClr val="bg1"/>
              </a:solidFill>
            </c:spPr>
          </c:marker>
          <c:dLbls>
            <c:spPr>
              <a:noFill/>
              <a:ln>
                <a:noFill/>
              </a:ln>
              <a:effectLst/>
            </c:spPr>
            <c:txPr>
              <a:bodyPr/>
              <a:lstStyle/>
              <a:p>
                <a:pPr>
                  <a:defRPr sz="900"/>
                </a:pPr>
                <a:endParaRPr lang="es-ES"/>
              </a:p>
            </c:txPr>
            <c:dLblPos val="b"/>
            <c:showVal val="1"/>
            <c:extLst>
              <c:ext xmlns:c15="http://schemas.microsoft.com/office/drawing/2012/chart" uri="{CE6537A1-D6FC-4f65-9D91-7224C49458BB}">
                <c15:showLeaderLines val="0"/>
              </c:ext>
            </c:extLst>
          </c:dLbls>
          <c:cat>
            <c:numRef>
              <c:f>Hoja2!$AE$53:$AE$61</c:f>
              <c:numCache>
                <c:formatCode>General</c:formatCode>
                <c:ptCount val="9"/>
                <c:pt idx="0">
                  <c:v>1950</c:v>
                </c:pt>
                <c:pt idx="1">
                  <c:v>1960</c:v>
                </c:pt>
                <c:pt idx="2">
                  <c:v>1970</c:v>
                </c:pt>
                <c:pt idx="3">
                  <c:v>1980</c:v>
                </c:pt>
                <c:pt idx="4">
                  <c:v>1990</c:v>
                </c:pt>
                <c:pt idx="5">
                  <c:v>1995</c:v>
                </c:pt>
                <c:pt idx="6">
                  <c:v>2000</c:v>
                </c:pt>
                <c:pt idx="7">
                  <c:v>2005</c:v>
                </c:pt>
                <c:pt idx="8">
                  <c:v>2010</c:v>
                </c:pt>
              </c:numCache>
            </c:numRef>
          </c:cat>
          <c:val>
            <c:numRef>
              <c:f>Hoja2!$AF$53:$AF$61</c:f>
              <c:numCache>
                <c:formatCode>#,##0.0</c:formatCode>
                <c:ptCount val="9"/>
                <c:pt idx="0">
                  <c:v>68.338362940609159</c:v>
                </c:pt>
                <c:pt idx="1">
                  <c:v>67.603467932232149</c:v>
                </c:pt>
                <c:pt idx="2">
                  <c:v>52.714602955815906</c:v>
                </c:pt>
                <c:pt idx="3">
                  <c:v>29.765423369035222</c:v>
                </c:pt>
                <c:pt idx="4">
                  <c:v>22.71565495207668</c:v>
                </c:pt>
                <c:pt idx="5">
                  <c:v>21.176931106471823</c:v>
                </c:pt>
                <c:pt idx="6">
                  <c:v>18.716734215537862</c:v>
                </c:pt>
                <c:pt idx="7">
                  <c:v>16.303592594106341</c:v>
                </c:pt>
                <c:pt idx="8">
                  <c:v>15.516720893569921</c:v>
                </c:pt>
              </c:numCache>
            </c:numRef>
          </c:val>
        </c:ser>
        <c:ser>
          <c:idx val="1"/>
          <c:order val="1"/>
          <c:tx>
            <c:strRef>
              <c:f>Hoja2!$AG$52</c:f>
              <c:strCache>
                <c:ptCount val="1"/>
                <c:pt idx="0">
                  <c:v>Estados</c:v>
                </c:pt>
              </c:strCache>
            </c:strRef>
          </c:tx>
          <c:marker>
            <c:symbol val="diamond"/>
            <c:size val="7"/>
            <c:spPr>
              <a:solidFill>
                <a:schemeClr val="bg1"/>
              </a:solidFill>
            </c:spPr>
          </c:marker>
          <c:dLbls>
            <c:spPr>
              <a:noFill/>
              <a:ln>
                <a:noFill/>
              </a:ln>
              <a:effectLst/>
            </c:spPr>
            <c:txPr>
              <a:bodyPr/>
              <a:lstStyle/>
              <a:p>
                <a:pPr>
                  <a:defRPr sz="900"/>
                </a:pPr>
                <a:endParaRPr lang="es-ES"/>
              </a:p>
            </c:txPr>
            <c:dLblPos val="b"/>
            <c:showVal val="1"/>
            <c:extLst>
              <c:ext xmlns:c15="http://schemas.microsoft.com/office/drawing/2012/chart" uri="{CE6537A1-D6FC-4f65-9D91-7224C49458BB}">
                <c15:showLeaderLines val="0"/>
              </c:ext>
            </c:extLst>
          </c:dLbls>
          <c:cat>
            <c:numRef>
              <c:f>Hoja2!$AE$53:$AE$61</c:f>
              <c:numCache>
                <c:formatCode>General</c:formatCode>
                <c:ptCount val="9"/>
                <c:pt idx="0">
                  <c:v>1950</c:v>
                </c:pt>
                <c:pt idx="1">
                  <c:v>1960</c:v>
                </c:pt>
                <c:pt idx="2">
                  <c:v>1970</c:v>
                </c:pt>
                <c:pt idx="3">
                  <c:v>1980</c:v>
                </c:pt>
                <c:pt idx="4">
                  <c:v>1990</c:v>
                </c:pt>
                <c:pt idx="5">
                  <c:v>1995</c:v>
                </c:pt>
                <c:pt idx="6">
                  <c:v>2000</c:v>
                </c:pt>
                <c:pt idx="7">
                  <c:v>2005</c:v>
                </c:pt>
                <c:pt idx="8">
                  <c:v>2010</c:v>
                </c:pt>
              </c:numCache>
            </c:numRef>
          </c:cat>
          <c:val>
            <c:numRef>
              <c:f>Hoja2!$AG$53:$AG$61</c:f>
              <c:numCache>
                <c:formatCode>#,##0.0</c:formatCode>
                <c:ptCount val="9"/>
                <c:pt idx="0">
                  <c:v>31.661637059390841</c:v>
                </c:pt>
                <c:pt idx="1">
                  <c:v>32.396532067767851</c:v>
                </c:pt>
                <c:pt idx="2">
                  <c:v>47.285397044184108</c:v>
                </c:pt>
                <c:pt idx="3">
                  <c:v>70.234576630964753</c:v>
                </c:pt>
                <c:pt idx="4">
                  <c:v>77.28434504792331</c:v>
                </c:pt>
                <c:pt idx="5">
                  <c:v>78.823068893528145</c:v>
                </c:pt>
                <c:pt idx="6">
                  <c:v>81.283265784462145</c:v>
                </c:pt>
                <c:pt idx="7">
                  <c:v>83.696407405893652</c:v>
                </c:pt>
                <c:pt idx="8">
                  <c:v>84.483279106430089</c:v>
                </c:pt>
              </c:numCache>
            </c:numRef>
          </c:val>
        </c:ser>
        <c:dLbls/>
        <c:marker val="1"/>
        <c:axId val="60608512"/>
        <c:axId val="60610048"/>
      </c:lineChart>
      <c:catAx>
        <c:axId val="60608512"/>
        <c:scaling>
          <c:orientation val="minMax"/>
        </c:scaling>
        <c:axPos val="b"/>
        <c:numFmt formatCode="General" sourceLinked="1"/>
        <c:tickLblPos val="nextTo"/>
        <c:txPr>
          <a:bodyPr/>
          <a:lstStyle/>
          <a:p>
            <a:pPr>
              <a:defRPr sz="900"/>
            </a:pPr>
            <a:endParaRPr lang="es-ES"/>
          </a:p>
        </c:txPr>
        <c:crossAx val="60610048"/>
        <c:crosses val="autoZero"/>
        <c:auto val="1"/>
        <c:lblAlgn val="ctr"/>
        <c:lblOffset val="100"/>
      </c:catAx>
      <c:valAx>
        <c:axId val="60610048"/>
        <c:scaling>
          <c:orientation val="minMax"/>
        </c:scaling>
        <c:axPos val="l"/>
        <c:numFmt formatCode="#,##0.0" sourceLinked="1"/>
        <c:tickLblPos val="nextTo"/>
        <c:txPr>
          <a:bodyPr/>
          <a:lstStyle/>
          <a:p>
            <a:pPr>
              <a:defRPr sz="900"/>
            </a:pPr>
            <a:endParaRPr lang="es-ES"/>
          </a:p>
        </c:txPr>
        <c:crossAx val="60608512"/>
        <c:crosses val="autoZero"/>
        <c:crossBetween val="between"/>
      </c:valAx>
      <c:spPr>
        <a:noFill/>
      </c:spPr>
    </c:plotArea>
    <c:legend>
      <c:legendPos val="r"/>
      <c:layout>
        <c:manualLayout>
          <c:xMode val="edge"/>
          <c:yMode val="edge"/>
          <c:x val="0.71353199512223497"/>
          <c:y val="0.39217436059599048"/>
          <c:w val="0.16550244417286974"/>
          <c:h val="0.20530569958260819"/>
        </c:manualLayout>
      </c:layout>
      <c:txPr>
        <a:bodyPr/>
        <a:lstStyle/>
        <a:p>
          <a:pPr>
            <a:defRPr sz="1000"/>
          </a:pPr>
          <a:endParaRPr lang="es-ES"/>
        </a:p>
      </c:txPr>
    </c:legend>
    <c:plotVisOnly val="1"/>
    <c:dispBlanksAs val="gap"/>
  </c:chart>
  <c:spPr>
    <a:noFill/>
  </c:spPr>
  <c:externalData r:id="rId2"/>
</c:chartSpace>
</file>

<file path=ppt/charts/chart12.xml><?xml version="1.0" encoding="utf-8"?>
<c:chartSpace xmlns:c="http://schemas.openxmlformats.org/drawingml/2006/chart" xmlns:a="http://schemas.openxmlformats.org/drawingml/2006/main" xmlns:r="http://schemas.openxmlformats.org/officeDocument/2006/relationships">
  <c:lang val="es-ES"/>
  <c:clrMapOvr bg1="lt1" tx1="dk1" bg2="lt2" tx2="dk2" accent1="accent1" accent2="accent2" accent3="accent3" accent4="accent4" accent5="accent5" accent6="accent6" hlink="hlink" folHlink="folHlink"/>
  <c:chart>
    <c:autoTitleDeleted val="1"/>
    <c:plotArea>
      <c:layout/>
      <c:barChart>
        <c:barDir val="col"/>
        <c:grouping val="clustered"/>
        <c:ser>
          <c:idx val="0"/>
          <c:order val="0"/>
          <c:tx>
            <c:strRef>
              <c:f>Hoja2!$B$67</c:f>
              <c:strCache>
                <c:ptCount val="1"/>
                <c:pt idx="0">
                  <c:v>Cobertura</c:v>
                </c:pt>
              </c:strCache>
            </c:strRef>
          </c:tx>
          <c:spPr>
            <a:solidFill>
              <a:srgbClr val="FFFFFF"/>
            </a:solidFill>
          </c:spPr>
          <c:dLbls>
            <c:spPr>
              <a:noFill/>
              <a:ln>
                <a:noFill/>
              </a:ln>
              <a:effectLst/>
            </c:spPr>
            <c:showVal val="1"/>
            <c:extLst>
              <c:ext xmlns:c15="http://schemas.microsoft.com/office/drawing/2012/chart" uri="{CE6537A1-D6FC-4f65-9D91-7224C49458BB}">
                <c15:showLeaderLines val="0"/>
              </c:ext>
            </c:extLst>
          </c:dLbls>
          <c:cat>
            <c:numRef>
              <c:f>Hoja2!$A$68:$A$75</c:f>
              <c:numCache>
                <c:formatCode>General</c:formatCode>
                <c:ptCount val="8"/>
                <c:pt idx="0">
                  <c:v>1970</c:v>
                </c:pt>
                <c:pt idx="1">
                  <c:v>1980</c:v>
                </c:pt>
                <c:pt idx="2">
                  <c:v>1990</c:v>
                </c:pt>
                <c:pt idx="3">
                  <c:v>1995</c:v>
                </c:pt>
                <c:pt idx="4">
                  <c:v>2000</c:v>
                </c:pt>
                <c:pt idx="5">
                  <c:v>2005</c:v>
                </c:pt>
                <c:pt idx="6">
                  <c:v>2010</c:v>
                </c:pt>
                <c:pt idx="7">
                  <c:v>2012</c:v>
                </c:pt>
              </c:numCache>
            </c:numRef>
          </c:cat>
          <c:val>
            <c:numRef>
              <c:f>Hoja2!$B$68:$B$75</c:f>
              <c:numCache>
                <c:formatCode>0.0</c:formatCode>
                <c:ptCount val="8"/>
                <c:pt idx="0">
                  <c:v>6.7274816291578494</c:v>
                </c:pt>
                <c:pt idx="1">
                  <c:v>14.221014919475861</c:v>
                </c:pt>
                <c:pt idx="2">
                  <c:v>15.405580392182411</c:v>
                </c:pt>
                <c:pt idx="3">
                  <c:v>15.483838975446892</c:v>
                </c:pt>
                <c:pt idx="4">
                  <c:v>19.282597592031674</c:v>
                </c:pt>
                <c:pt idx="5">
                  <c:v>22.420631738699324</c:v>
                </c:pt>
                <c:pt idx="6">
                  <c:v>28.963905714230389</c:v>
                </c:pt>
                <c:pt idx="7">
                  <c:v>29.939339972608323</c:v>
                </c:pt>
              </c:numCache>
            </c:numRef>
          </c:val>
        </c:ser>
        <c:dLbls/>
        <c:axId val="61318656"/>
        <c:axId val="61320192"/>
      </c:barChart>
      <c:catAx>
        <c:axId val="61318656"/>
        <c:scaling>
          <c:orientation val="minMax"/>
        </c:scaling>
        <c:axPos val="b"/>
        <c:numFmt formatCode="General" sourceLinked="1"/>
        <c:tickLblPos val="nextTo"/>
        <c:spPr>
          <a:ln>
            <a:noFill/>
          </a:ln>
        </c:spPr>
        <c:txPr>
          <a:bodyPr/>
          <a:lstStyle/>
          <a:p>
            <a:pPr>
              <a:defRPr sz="1200"/>
            </a:pPr>
            <a:endParaRPr lang="es-ES"/>
          </a:p>
        </c:txPr>
        <c:crossAx val="61320192"/>
        <c:crosses val="autoZero"/>
        <c:auto val="1"/>
        <c:lblAlgn val="ctr"/>
        <c:lblOffset val="100"/>
      </c:catAx>
      <c:valAx>
        <c:axId val="61320192"/>
        <c:scaling>
          <c:orientation val="minMax"/>
        </c:scaling>
        <c:delete val="1"/>
        <c:axPos val="l"/>
        <c:numFmt formatCode="0.0" sourceLinked="1"/>
        <c:tickLblPos val="none"/>
        <c:crossAx val="61318656"/>
        <c:crosses val="autoZero"/>
        <c:crossBetween val="between"/>
      </c:valAx>
    </c:plotArea>
    <c:plotVisOnly val="1"/>
    <c:dispBlanksAs val="gap"/>
  </c:chart>
  <c:spPr>
    <a:noFill/>
  </c:spPr>
  <c:externalData r:id="rId2"/>
  <c:userShapes r:id="rId3"/>
</c:chartSpace>
</file>

<file path=ppt/charts/chart13.xml><?xml version="1.0" encoding="utf-8"?>
<c:chartSpace xmlns:c="http://schemas.openxmlformats.org/drawingml/2006/chart" xmlns:a="http://schemas.openxmlformats.org/drawingml/2006/main" xmlns:r="http://schemas.openxmlformats.org/officeDocument/2006/relationships">
  <c:lang val="es-ES"/>
  <c:chart>
    <c:plotArea>
      <c:layout/>
      <c:barChart>
        <c:barDir val="bar"/>
        <c:grouping val="clustered"/>
        <c:ser>
          <c:idx val="0"/>
          <c:order val="0"/>
          <c:tx>
            <c:strRef>
              <c:f>Hoja1!$B$40</c:f>
              <c:strCache>
                <c:ptCount val="1"/>
                <c:pt idx="0">
                  <c:v>2000-2001</c:v>
                </c:pt>
              </c:strCache>
            </c:strRef>
          </c:tx>
          <c:spPr>
            <a:solidFill>
              <a:srgbClr val="085CB8"/>
            </a:solidFill>
            <a:ln w="3175">
              <a:solidFill>
                <a:schemeClr val="tx1"/>
              </a:solidFill>
            </a:ln>
          </c:spPr>
          <c:cat>
            <c:strRef>
              <c:f>Hoja1!$A$41:$A$73</c:f>
              <c:strCache>
                <c:ptCount val="33"/>
                <c:pt idx="0">
                  <c:v>ROO</c:v>
                </c:pt>
                <c:pt idx="1">
                  <c:v>OAX</c:v>
                </c:pt>
                <c:pt idx="2">
                  <c:v>CHP</c:v>
                </c:pt>
                <c:pt idx="3">
                  <c:v>GRO</c:v>
                </c:pt>
                <c:pt idx="4">
                  <c:v>MEX</c:v>
                </c:pt>
                <c:pt idx="5">
                  <c:v>JAL</c:v>
                </c:pt>
                <c:pt idx="6">
                  <c:v>TLA</c:v>
                </c:pt>
                <c:pt idx="7">
                  <c:v>MIC</c:v>
                </c:pt>
                <c:pt idx="8">
                  <c:v>DUR</c:v>
                </c:pt>
                <c:pt idx="9">
                  <c:v>BCN</c:v>
                </c:pt>
                <c:pt idx="10">
                  <c:v>SLP</c:v>
                </c:pt>
                <c:pt idx="11">
                  <c:v>YUC</c:v>
                </c:pt>
                <c:pt idx="12">
                  <c:v>QUE</c:v>
                </c:pt>
                <c:pt idx="13">
                  <c:v>MOR</c:v>
                </c:pt>
                <c:pt idx="14">
                  <c:v>ZAC</c:v>
                </c:pt>
                <c:pt idx="15">
                  <c:v>GUA</c:v>
                </c:pt>
                <c:pt idx="16">
                  <c:v>HID</c:v>
                </c:pt>
                <c:pt idx="17">
                  <c:v>CAM</c:v>
                </c:pt>
                <c:pt idx="18">
                  <c:v>NAL</c:v>
                </c:pt>
                <c:pt idx="19">
                  <c:v>VER</c:v>
                </c:pt>
                <c:pt idx="20">
                  <c:v>CHH</c:v>
                </c:pt>
                <c:pt idx="21">
                  <c:v>PUE</c:v>
                </c:pt>
                <c:pt idx="22">
                  <c:v>COA</c:v>
                </c:pt>
                <c:pt idx="23">
                  <c:v>TAB</c:v>
                </c:pt>
                <c:pt idx="24">
                  <c:v>BCS</c:v>
                </c:pt>
                <c:pt idx="25">
                  <c:v>TAM</c:v>
                </c:pt>
                <c:pt idx="26">
                  <c:v>AGU</c:v>
                </c:pt>
                <c:pt idx="27">
                  <c:v>NAY</c:v>
                </c:pt>
                <c:pt idx="28">
                  <c:v>COL</c:v>
                </c:pt>
                <c:pt idx="29">
                  <c:v>NLE</c:v>
                </c:pt>
                <c:pt idx="30">
                  <c:v>SON</c:v>
                </c:pt>
                <c:pt idx="31">
                  <c:v>SIN</c:v>
                </c:pt>
                <c:pt idx="32">
                  <c:v>DIF</c:v>
                </c:pt>
              </c:strCache>
            </c:strRef>
          </c:cat>
          <c:val>
            <c:numRef>
              <c:f>Hoja1!$B$41:$B$73</c:f>
              <c:numCache>
                <c:formatCode>0.0</c:formatCode>
                <c:ptCount val="33"/>
                <c:pt idx="0">
                  <c:v>10.200000000000001</c:v>
                </c:pt>
                <c:pt idx="1">
                  <c:v>16.600000000000001</c:v>
                </c:pt>
                <c:pt idx="2" formatCode="General">
                  <c:v>13.1</c:v>
                </c:pt>
                <c:pt idx="3" formatCode="General">
                  <c:v>20.7</c:v>
                </c:pt>
                <c:pt idx="4" formatCode="General">
                  <c:v>13.2</c:v>
                </c:pt>
                <c:pt idx="5" formatCode="General">
                  <c:v>20.5</c:v>
                </c:pt>
                <c:pt idx="6">
                  <c:v>18.600000000000001</c:v>
                </c:pt>
                <c:pt idx="7">
                  <c:v>15.1</c:v>
                </c:pt>
                <c:pt idx="8" formatCode="General">
                  <c:v>19.399999999999999</c:v>
                </c:pt>
                <c:pt idx="9" formatCode="General">
                  <c:v>19.399999999999999</c:v>
                </c:pt>
                <c:pt idx="10">
                  <c:v>18.3</c:v>
                </c:pt>
                <c:pt idx="11">
                  <c:v>19.8</c:v>
                </c:pt>
                <c:pt idx="12">
                  <c:v>19.3</c:v>
                </c:pt>
                <c:pt idx="13">
                  <c:v>21.2</c:v>
                </c:pt>
                <c:pt idx="14">
                  <c:v>15.8</c:v>
                </c:pt>
                <c:pt idx="15" formatCode="General">
                  <c:v>13.6</c:v>
                </c:pt>
                <c:pt idx="16" formatCode="General">
                  <c:v>15.9</c:v>
                </c:pt>
                <c:pt idx="17" formatCode="General">
                  <c:v>22.7</c:v>
                </c:pt>
                <c:pt idx="18">
                  <c:v>21.6</c:v>
                </c:pt>
                <c:pt idx="19">
                  <c:v>18.5</c:v>
                </c:pt>
                <c:pt idx="20" formatCode="General">
                  <c:v>21.4</c:v>
                </c:pt>
                <c:pt idx="21">
                  <c:v>21.8</c:v>
                </c:pt>
                <c:pt idx="22" formatCode="General">
                  <c:v>26.6</c:v>
                </c:pt>
                <c:pt idx="23">
                  <c:v>22.2</c:v>
                </c:pt>
                <c:pt idx="24" formatCode="General">
                  <c:v>17.899999999999999</c:v>
                </c:pt>
                <c:pt idx="25">
                  <c:v>36.200000000000003</c:v>
                </c:pt>
                <c:pt idx="26" formatCode="General">
                  <c:v>22.6</c:v>
                </c:pt>
                <c:pt idx="27">
                  <c:v>30.6</c:v>
                </c:pt>
                <c:pt idx="28" formatCode="General">
                  <c:v>26.1</c:v>
                </c:pt>
                <c:pt idx="29">
                  <c:v>28.9</c:v>
                </c:pt>
                <c:pt idx="30">
                  <c:v>27.8</c:v>
                </c:pt>
                <c:pt idx="31">
                  <c:v>29.6</c:v>
                </c:pt>
                <c:pt idx="32" formatCode="General">
                  <c:v>43.3</c:v>
                </c:pt>
              </c:numCache>
            </c:numRef>
          </c:val>
        </c:ser>
        <c:ser>
          <c:idx val="1"/>
          <c:order val="1"/>
          <c:tx>
            <c:strRef>
              <c:f>Hoja1!$C$40</c:f>
              <c:strCache>
                <c:ptCount val="1"/>
                <c:pt idx="0">
                  <c:v>2011-2012</c:v>
                </c:pt>
              </c:strCache>
            </c:strRef>
          </c:tx>
          <c:spPr>
            <a:solidFill>
              <a:schemeClr val="bg1">
                <a:alpha val="30000"/>
              </a:schemeClr>
            </a:solidFill>
            <a:ln w="3175">
              <a:solidFill>
                <a:schemeClr val="tx1"/>
              </a:solidFill>
            </a:ln>
          </c:spPr>
          <c:dLbls>
            <c:spPr>
              <a:noFill/>
              <a:ln>
                <a:noFill/>
              </a:ln>
              <a:effectLst/>
            </c:spPr>
            <c:txPr>
              <a:bodyPr/>
              <a:lstStyle/>
              <a:p>
                <a:pPr>
                  <a:defRPr sz="800"/>
                </a:pPr>
                <a:endParaRPr lang="es-ES"/>
              </a:p>
            </c:txPr>
            <c:showVal val="1"/>
            <c:extLst>
              <c:ext xmlns:c15="http://schemas.microsoft.com/office/drawing/2012/chart" uri="{CE6537A1-D6FC-4f65-9D91-7224C49458BB}">
                <c15:showLeaderLines val="0"/>
              </c:ext>
            </c:extLst>
          </c:dLbls>
          <c:cat>
            <c:strRef>
              <c:f>Hoja1!$A$41:$A$73</c:f>
              <c:strCache>
                <c:ptCount val="33"/>
                <c:pt idx="0">
                  <c:v>ROO</c:v>
                </c:pt>
                <c:pt idx="1">
                  <c:v>OAX</c:v>
                </c:pt>
                <c:pt idx="2">
                  <c:v>CHP</c:v>
                </c:pt>
                <c:pt idx="3">
                  <c:v>GRO</c:v>
                </c:pt>
                <c:pt idx="4">
                  <c:v>MEX</c:v>
                </c:pt>
                <c:pt idx="5">
                  <c:v>JAL</c:v>
                </c:pt>
                <c:pt idx="6">
                  <c:v>TLA</c:v>
                </c:pt>
                <c:pt idx="7">
                  <c:v>MIC</c:v>
                </c:pt>
                <c:pt idx="8">
                  <c:v>DUR</c:v>
                </c:pt>
                <c:pt idx="9">
                  <c:v>BCN</c:v>
                </c:pt>
                <c:pt idx="10">
                  <c:v>SLP</c:v>
                </c:pt>
                <c:pt idx="11">
                  <c:v>YUC</c:v>
                </c:pt>
                <c:pt idx="12">
                  <c:v>QUE</c:v>
                </c:pt>
                <c:pt idx="13">
                  <c:v>MOR</c:v>
                </c:pt>
                <c:pt idx="14">
                  <c:v>ZAC</c:v>
                </c:pt>
                <c:pt idx="15">
                  <c:v>GUA</c:v>
                </c:pt>
                <c:pt idx="16">
                  <c:v>HID</c:v>
                </c:pt>
                <c:pt idx="17">
                  <c:v>CAM</c:v>
                </c:pt>
                <c:pt idx="18">
                  <c:v>NAL</c:v>
                </c:pt>
                <c:pt idx="19">
                  <c:v>VER</c:v>
                </c:pt>
                <c:pt idx="20">
                  <c:v>CHH</c:v>
                </c:pt>
                <c:pt idx="21">
                  <c:v>PUE</c:v>
                </c:pt>
                <c:pt idx="22">
                  <c:v>COA</c:v>
                </c:pt>
                <c:pt idx="23">
                  <c:v>TAB</c:v>
                </c:pt>
                <c:pt idx="24">
                  <c:v>BCS</c:v>
                </c:pt>
                <c:pt idx="25">
                  <c:v>TAM</c:v>
                </c:pt>
                <c:pt idx="26">
                  <c:v>AGU</c:v>
                </c:pt>
                <c:pt idx="27">
                  <c:v>NAY</c:v>
                </c:pt>
                <c:pt idx="28">
                  <c:v>COL</c:v>
                </c:pt>
                <c:pt idx="29">
                  <c:v>NLE</c:v>
                </c:pt>
                <c:pt idx="30">
                  <c:v>SON</c:v>
                </c:pt>
                <c:pt idx="31">
                  <c:v>SIN</c:v>
                </c:pt>
                <c:pt idx="32">
                  <c:v>DIF</c:v>
                </c:pt>
              </c:strCache>
            </c:strRef>
          </c:cat>
          <c:val>
            <c:numRef>
              <c:f>Hoja1!$C$41:$C$73</c:f>
              <c:numCache>
                <c:formatCode>0.0</c:formatCode>
                <c:ptCount val="33"/>
                <c:pt idx="0">
                  <c:v>18.100000000000001</c:v>
                </c:pt>
                <c:pt idx="1">
                  <c:v>19.399999999999999</c:v>
                </c:pt>
                <c:pt idx="2">
                  <c:v>19.8</c:v>
                </c:pt>
                <c:pt idx="3">
                  <c:v>21.9</c:v>
                </c:pt>
                <c:pt idx="4">
                  <c:v>22.7</c:v>
                </c:pt>
                <c:pt idx="5">
                  <c:v>24.8</c:v>
                </c:pt>
                <c:pt idx="6">
                  <c:v>25.4</c:v>
                </c:pt>
                <c:pt idx="7">
                  <c:v>27.4</c:v>
                </c:pt>
                <c:pt idx="8">
                  <c:v>27.7</c:v>
                </c:pt>
                <c:pt idx="9">
                  <c:v>28.4</c:v>
                </c:pt>
                <c:pt idx="10">
                  <c:v>29.3</c:v>
                </c:pt>
                <c:pt idx="11">
                  <c:v>29.8</c:v>
                </c:pt>
                <c:pt idx="12">
                  <c:v>31.2</c:v>
                </c:pt>
                <c:pt idx="13">
                  <c:v>31.3</c:v>
                </c:pt>
                <c:pt idx="14">
                  <c:v>31.3</c:v>
                </c:pt>
                <c:pt idx="15">
                  <c:v>31.7</c:v>
                </c:pt>
                <c:pt idx="16">
                  <c:v>31.8</c:v>
                </c:pt>
                <c:pt idx="17">
                  <c:v>32.300000000000011</c:v>
                </c:pt>
                <c:pt idx="18">
                  <c:v>32.800000000000011</c:v>
                </c:pt>
                <c:pt idx="19">
                  <c:v>32.9</c:v>
                </c:pt>
                <c:pt idx="20">
                  <c:v>33.6</c:v>
                </c:pt>
                <c:pt idx="21">
                  <c:v>34.9</c:v>
                </c:pt>
                <c:pt idx="22">
                  <c:v>35</c:v>
                </c:pt>
                <c:pt idx="23">
                  <c:v>35</c:v>
                </c:pt>
                <c:pt idx="24">
                  <c:v>35.1</c:v>
                </c:pt>
                <c:pt idx="25">
                  <c:v>35.300000000000011</c:v>
                </c:pt>
                <c:pt idx="26">
                  <c:v>35.700000000000003</c:v>
                </c:pt>
                <c:pt idx="27">
                  <c:v>39</c:v>
                </c:pt>
                <c:pt idx="28">
                  <c:v>39.300000000000011</c:v>
                </c:pt>
                <c:pt idx="29">
                  <c:v>41.6</c:v>
                </c:pt>
                <c:pt idx="30">
                  <c:v>41.9</c:v>
                </c:pt>
                <c:pt idx="31">
                  <c:v>43</c:v>
                </c:pt>
                <c:pt idx="32">
                  <c:v>71.2</c:v>
                </c:pt>
              </c:numCache>
            </c:numRef>
          </c:val>
        </c:ser>
        <c:dLbls/>
        <c:overlap val="100"/>
        <c:axId val="77055488"/>
        <c:axId val="77057024"/>
      </c:barChart>
      <c:catAx>
        <c:axId val="77055488"/>
        <c:scaling>
          <c:orientation val="minMax"/>
        </c:scaling>
        <c:axPos val="l"/>
        <c:numFmt formatCode="General" sourceLinked="1"/>
        <c:tickLblPos val="nextTo"/>
        <c:spPr>
          <a:ln>
            <a:noFill/>
          </a:ln>
        </c:spPr>
        <c:txPr>
          <a:bodyPr/>
          <a:lstStyle/>
          <a:p>
            <a:pPr>
              <a:defRPr sz="800"/>
            </a:pPr>
            <a:endParaRPr lang="es-ES"/>
          </a:p>
        </c:txPr>
        <c:crossAx val="77057024"/>
        <c:crosses val="autoZero"/>
        <c:auto val="1"/>
        <c:lblAlgn val="ctr"/>
        <c:lblOffset val="100"/>
      </c:catAx>
      <c:valAx>
        <c:axId val="77057024"/>
        <c:scaling>
          <c:orientation val="minMax"/>
        </c:scaling>
        <c:delete val="1"/>
        <c:axPos val="b"/>
        <c:numFmt formatCode="0.0" sourceLinked="1"/>
        <c:tickLblPos val="none"/>
        <c:crossAx val="77055488"/>
        <c:crosses val="autoZero"/>
        <c:crossBetween val="between"/>
      </c:valAx>
      <c:spPr>
        <a:noFill/>
        <a:ln w="25397">
          <a:noFill/>
        </a:ln>
      </c:spPr>
    </c:plotArea>
    <c:plotVisOnly val="1"/>
    <c:dispBlanksAs val="gap"/>
  </c:chart>
  <c:spPr>
    <a:noFill/>
    <a:ln>
      <a:noFill/>
    </a:ln>
  </c:sp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lang val="es-ES"/>
  <c:clrMapOvr bg1="lt1" tx1="dk1" bg2="lt2" tx2="dk2" accent1="accent1" accent2="accent2" accent3="accent3" accent4="accent4" accent5="accent5" accent6="accent6" hlink="hlink" folHlink="folHlink"/>
  <c:chart>
    <c:plotArea>
      <c:layout>
        <c:manualLayout>
          <c:layoutTarget val="inner"/>
          <c:xMode val="edge"/>
          <c:yMode val="edge"/>
          <c:x val="1.0802469135802472E-2"/>
          <c:y val="1.2192218484555241E-2"/>
          <c:w val="0.83532443861184025"/>
          <c:h val="0.85348345442350348"/>
        </c:manualLayout>
      </c:layout>
      <c:barChart>
        <c:barDir val="col"/>
        <c:grouping val="stacked"/>
        <c:ser>
          <c:idx val="0"/>
          <c:order val="0"/>
          <c:tx>
            <c:strRef>
              <c:f>Hoja4!$C$2</c:f>
              <c:strCache>
                <c:ptCount val="1"/>
                <c:pt idx="0">
                  <c:v>Hasta Básica</c:v>
                </c:pt>
              </c:strCache>
            </c:strRef>
          </c:tx>
          <c:dLbls>
            <c:showVal val="1"/>
          </c:dLbls>
          <c:cat>
            <c:strRef>
              <c:f>Hoja4!$B$3:$B$7</c:f>
              <c:strCache>
                <c:ptCount val="5"/>
                <c:pt idx="0">
                  <c:v>IPN</c:v>
                </c:pt>
                <c:pt idx="1">
                  <c:v>UAM</c:v>
                </c:pt>
                <c:pt idx="2">
                  <c:v>UNAM</c:v>
                </c:pt>
                <c:pt idx="3">
                  <c:v>Particulares</c:v>
                </c:pt>
                <c:pt idx="4">
                  <c:v>IT</c:v>
                </c:pt>
              </c:strCache>
            </c:strRef>
          </c:cat>
          <c:val>
            <c:numRef>
              <c:f>Hoja4!$C$3:$C$7</c:f>
              <c:numCache>
                <c:formatCode>0.0</c:formatCode>
                <c:ptCount val="5"/>
                <c:pt idx="0">
                  <c:v>41.1</c:v>
                </c:pt>
                <c:pt idx="1">
                  <c:v>37.9</c:v>
                </c:pt>
                <c:pt idx="2">
                  <c:v>29.5</c:v>
                </c:pt>
                <c:pt idx="3">
                  <c:v>24.4</c:v>
                </c:pt>
                <c:pt idx="4">
                  <c:v>54</c:v>
                </c:pt>
              </c:numCache>
            </c:numRef>
          </c:val>
        </c:ser>
        <c:ser>
          <c:idx val="1"/>
          <c:order val="1"/>
          <c:tx>
            <c:strRef>
              <c:f>Hoja4!$D$2</c:f>
              <c:strCache>
                <c:ptCount val="1"/>
                <c:pt idx="0">
                  <c:v>Carrera técnica</c:v>
                </c:pt>
              </c:strCache>
            </c:strRef>
          </c:tx>
          <c:spPr>
            <a:solidFill>
              <a:schemeClr val="accent1">
                <a:alpha val="75000"/>
              </a:schemeClr>
            </a:solidFill>
          </c:spPr>
          <c:dLbls>
            <c:showVal val="1"/>
          </c:dLbls>
          <c:cat>
            <c:strRef>
              <c:f>Hoja4!$B$3:$B$7</c:f>
              <c:strCache>
                <c:ptCount val="5"/>
                <c:pt idx="0">
                  <c:v>IPN</c:v>
                </c:pt>
                <c:pt idx="1">
                  <c:v>UAM</c:v>
                </c:pt>
                <c:pt idx="2">
                  <c:v>UNAM</c:v>
                </c:pt>
                <c:pt idx="3">
                  <c:v>Particulares</c:v>
                </c:pt>
                <c:pt idx="4">
                  <c:v>IT</c:v>
                </c:pt>
              </c:strCache>
            </c:strRef>
          </c:cat>
          <c:val>
            <c:numRef>
              <c:f>Hoja4!$D$3:$D$7</c:f>
              <c:numCache>
                <c:formatCode>0.0</c:formatCode>
                <c:ptCount val="5"/>
                <c:pt idx="0">
                  <c:v>8.4</c:v>
                </c:pt>
                <c:pt idx="1">
                  <c:v>5.2</c:v>
                </c:pt>
                <c:pt idx="2">
                  <c:v>6.6</c:v>
                </c:pt>
                <c:pt idx="3">
                  <c:v>8</c:v>
                </c:pt>
                <c:pt idx="4">
                  <c:v>7.8</c:v>
                </c:pt>
              </c:numCache>
            </c:numRef>
          </c:val>
        </c:ser>
        <c:ser>
          <c:idx val="2"/>
          <c:order val="2"/>
          <c:tx>
            <c:strRef>
              <c:f>Hoja4!$E$2</c:f>
              <c:strCache>
                <c:ptCount val="1"/>
                <c:pt idx="0">
                  <c:v>Hasta EMS</c:v>
                </c:pt>
              </c:strCache>
            </c:strRef>
          </c:tx>
          <c:spPr>
            <a:solidFill>
              <a:schemeClr val="accent1">
                <a:alpha val="50000"/>
              </a:schemeClr>
            </a:solidFill>
          </c:spPr>
          <c:dLbls>
            <c:showVal val="1"/>
          </c:dLbls>
          <c:cat>
            <c:strRef>
              <c:f>Hoja4!$B$3:$B$7</c:f>
              <c:strCache>
                <c:ptCount val="5"/>
                <c:pt idx="0">
                  <c:v>IPN</c:v>
                </c:pt>
                <c:pt idx="1">
                  <c:v>UAM</c:v>
                </c:pt>
                <c:pt idx="2">
                  <c:v>UNAM</c:v>
                </c:pt>
                <c:pt idx="3">
                  <c:v>Particulares</c:v>
                </c:pt>
                <c:pt idx="4">
                  <c:v>IT</c:v>
                </c:pt>
              </c:strCache>
            </c:strRef>
          </c:cat>
          <c:val>
            <c:numRef>
              <c:f>Hoja4!$E$3:$E$7</c:f>
              <c:numCache>
                <c:formatCode>0.0</c:formatCode>
                <c:ptCount val="5"/>
                <c:pt idx="0">
                  <c:v>23.5</c:v>
                </c:pt>
                <c:pt idx="1">
                  <c:v>21.8</c:v>
                </c:pt>
                <c:pt idx="2">
                  <c:v>23.4</c:v>
                </c:pt>
                <c:pt idx="3">
                  <c:v>20.5</c:v>
                </c:pt>
                <c:pt idx="4">
                  <c:v>19.899999999999999</c:v>
                </c:pt>
              </c:numCache>
            </c:numRef>
          </c:val>
        </c:ser>
        <c:ser>
          <c:idx val="3"/>
          <c:order val="3"/>
          <c:tx>
            <c:strRef>
              <c:f>Hoja4!$F$2</c:f>
              <c:strCache>
                <c:ptCount val="1"/>
                <c:pt idx="0">
                  <c:v>Superior</c:v>
                </c:pt>
              </c:strCache>
            </c:strRef>
          </c:tx>
          <c:spPr>
            <a:solidFill>
              <a:schemeClr val="accent1">
                <a:alpha val="25000"/>
              </a:schemeClr>
            </a:solidFill>
          </c:spPr>
          <c:dLbls>
            <c:showVal val="1"/>
          </c:dLbls>
          <c:cat>
            <c:strRef>
              <c:f>Hoja4!$B$3:$B$7</c:f>
              <c:strCache>
                <c:ptCount val="5"/>
                <c:pt idx="0">
                  <c:v>IPN</c:v>
                </c:pt>
                <c:pt idx="1">
                  <c:v>UAM</c:v>
                </c:pt>
                <c:pt idx="2">
                  <c:v>UNAM</c:v>
                </c:pt>
                <c:pt idx="3">
                  <c:v>Particulares</c:v>
                </c:pt>
                <c:pt idx="4">
                  <c:v>IT</c:v>
                </c:pt>
              </c:strCache>
            </c:strRef>
          </c:cat>
          <c:val>
            <c:numRef>
              <c:f>Hoja4!$F$3:$F$7</c:f>
              <c:numCache>
                <c:formatCode>0.0</c:formatCode>
                <c:ptCount val="5"/>
                <c:pt idx="0">
                  <c:v>27</c:v>
                </c:pt>
                <c:pt idx="1">
                  <c:v>35</c:v>
                </c:pt>
                <c:pt idx="2">
                  <c:v>40.5</c:v>
                </c:pt>
                <c:pt idx="3">
                  <c:v>47</c:v>
                </c:pt>
                <c:pt idx="4">
                  <c:v>18.3</c:v>
                </c:pt>
              </c:numCache>
            </c:numRef>
          </c:val>
        </c:ser>
        <c:dLbls/>
        <c:gapWidth val="57"/>
        <c:overlap val="100"/>
        <c:axId val="61465728"/>
        <c:axId val="61467264"/>
      </c:barChart>
      <c:catAx>
        <c:axId val="61465728"/>
        <c:scaling>
          <c:orientation val="minMax"/>
        </c:scaling>
        <c:axPos val="b"/>
        <c:tickLblPos val="nextTo"/>
        <c:spPr>
          <a:ln>
            <a:noFill/>
          </a:ln>
        </c:spPr>
        <c:crossAx val="61467264"/>
        <c:crosses val="autoZero"/>
        <c:auto val="1"/>
        <c:lblAlgn val="ctr"/>
        <c:lblOffset val="100"/>
      </c:catAx>
      <c:valAx>
        <c:axId val="61467264"/>
        <c:scaling>
          <c:orientation val="minMax"/>
          <c:max val="100"/>
        </c:scaling>
        <c:delete val="1"/>
        <c:axPos val="l"/>
        <c:numFmt formatCode="0.0" sourceLinked="1"/>
        <c:tickLblPos val="none"/>
        <c:crossAx val="61465728"/>
        <c:crosses val="autoZero"/>
        <c:crossBetween val="between"/>
      </c:valAx>
    </c:plotArea>
    <c:legend>
      <c:legendPos val="r"/>
      <c:layout/>
    </c:legend>
    <c:plotVisOnly val="1"/>
    <c:dispBlanksAs val="gap"/>
  </c:chart>
  <c:spPr>
    <a:solidFill>
      <a:srgbClr val="808080">
        <a:lumMod val="40000"/>
        <a:lumOff val="60000"/>
      </a:srgbClr>
    </a:solidFill>
  </c:sp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lang val="es-ES"/>
  <c:clrMapOvr bg1="lt1" tx1="dk1" bg2="lt2" tx2="dk2" accent1="accent1" accent2="accent2" accent3="accent3" accent4="accent4" accent5="accent5" accent6="accent6" hlink="hlink" folHlink="folHlink"/>
  <c:chart>
    <c:plotArea>
      <c:layout>
        <c:manualLayout>
          <c:layoutTarget val="inner"/>
          <c:xMode val="edge"/>
          <c:yMode val="edge"/>
          <c:x val="7.920327581961191E-2"/>
          <c:y val="4.4263639678647236E-2"/>
          <c:w val="0.77091697837371165"/>
          <c:h val="0.81432090487598408"/>
        </c:manualLayout>
      </c:layout>
      <c:lineChart>
        <c:grouping val="standard"/>
        <c:ser>
          <c:idx val="0"/>
          <c:order val="0"/>
          <c:tx>
            <c:strRef>
              <c:f>Hoja1!$A$80</c:f>
              <c:strCache>
                <c:ptCount val="1"/>
                <c:pt idx="0">
                  <c:v>     Federal</c:v>
                </c:pt>
              </c:strCache>
            </c:strRef>
          </c:tx>
          <c:spPr>
            <a:ln>
              <a:solidFill>
                <a:srgbClr val="FF0000"/>
              </a:solidFill>
            </a:ln>
          </c:spPr>
          <c:marker>
            <c:symbol val="none"/>
          </c:marker>
          <c:cat>
            <c:strRef>
              <c:f>Hoja1!$B$79:$AQ$79</c:f>
              <c:strCache>
                <c:ptCount val="42"/>
                <c:pt idx="0">
                  <c:v>1970-1971</c:v>
                </c:pt>
                <c:pt idx="1">
                  <c:v>1971-1972</c:v>
                </c:pt>
                <c:pt idx="2">
                  <c:v>1972-1973</c:v>
                </c:pt>
                <c:pt idx="3">
                  <c:v>1973-1974</c:v>
                </c:pt>
                <c:pt idx="4">
                  <c:v>1974-1975</c:v>
                </c:pt>
                <c:pt idx="5">
                  <c:v>1975-1976</c:v>
                </c:pt>
                <c:pt idx="6">
                  <c:v>1976-1977</c:v>
                </c:pt>
                <c:pt idx="7">
                  <c:v>1977-1978</c:v>
                </c:pt>
                <c:pt idx="8">
                  <c:v>1978-1979</c:v>
                </c:pt>
                <c:pt idx="9">
                  <c:v>1979-1980</c:v>
                </c:pt>
                <c:pt idx="10">
                  <c:v>1980-1981</c:v>
                </c:pt>
                <c:pt idx="11">
                  <c:v>1981-1982</c:v>
                </c:pt>
                <c:pt idx="12">
                  <c:v>1982-1983</c:v>
                </c:pt>
                <c:pt idx="13">
                  <c:v>1983-1984</c:v>
                </c:pt>
                <c:pt idx="14">
                  <c:v>1984-1985</c:v>
                </c:pt>
                <c:pt idx="15">
                  <c:v>1985-1986</c:v>
                </c:pt>
                <c:pt idx="16">
                  <c:v>1986-1987</c:v>
                </c:pt>
                <c:pt idx="17">
                  <c:v>1987-1988</c:v>
                </c:pt>
                <c:pt idx="18">
                  <c:v>1988-1989</c:v>
                </c:pt>
                <c:pt idx="19">
                  <c:v>1989-1990</c:v>
                </c:pt>
                <c:pt idx="20">
                  <c:v>1990-1991</c:v>
                </c:pt>
                <c:pt idx="21">
                  <c:v>1991-1992</c:v>
                </c:pt>
                <c:pt idx="22">
                  <c:v>1992-1993</c:v>
                </c:pt>
                <c:pt idx="23">
                  <c:v>1993-1994</c:v>
                </c:pt>
                <c:pt idx="24">
                  <c:v>1994-1995</c:v>
                </c:pt>
                <c:pt idx="25">
                  <c:v>1995-1996</c:v>
                </c:pt>
                <c:pt idx="26">
                  <c:v>1996-1997</c:v>
                </c:pt>
                <c:pt idx="27">
                  <c:v>1997-1998</c:v>
                </c:pt>
                <c:pt idx="28">
                  <c:v>1998-1999</c:v>
                </c:pt>
                <c:pt idx="29">
                  <c:v>1999-2000</c:v>
                </c:pt>
                <c:pt idx="30">
                  <c:v>2000-2001</c:v>
                </c:pt>
                <c:pt idx="31">
                  <c:v>2001-2002</c:v>
                </c:pt>
                <c:pt idx="32">
                  <c:v>2002-2003</c:v>
                </c:pt>
                <c:pt idx="33">
                  <c:v>2003-2004</c:v>
                </c:pt>
                <c:pt idx="34">
                  <c:v>2004-2005</c:v>
                </c:pt>
                <c:pt idx="35">
                  <c:v>2005-2006</c:v>
                </c:pt>
                <c:pt idx="36">
                  <c:v>2006-2007</c:v>
                </c:pt>
                <c:pt idx="37">
                  <c:v>2007-2008</c:v>
                </c:pt>
                <c:pt idx="38">
                  <c:v>2008-2009</c:v>
                </c:pt>
                <c:pt idx="39">
                  <c:v>2009-2010</c:v>
                </c:pt>
                <c:pt idx="40">
                  <c:v>2010-2011</c:v>
                </c:pt>
                <c:pt idx="41">
                  <c:v>2011-2012</c:v>
                </c:pt>
              </c:strCache>
            </c:strRef>
          </c:cat>
          <c:val>
            <c:numRef>
              <c:f>Hoja1!$B$80:$AQ$80</c:f>
              <c:numCache>
                <c:formatCode>#,##0</c:formatCode>
                <c:ptCount val="42"/>
                <c:pt idx="0">
                  <c:v>51132</c:v>
                </c:pt>
                <c:pt idx="1">
                  <c:v>59311</c:v>
                </c:pt>
                <c:pt idx="2">
                  <c:v>69723</c:v>
                </c:pt>
                <c:pt idx="3">
                  <c:v>72274</c:v>
                </c:pt>
                <c:pt idx="4">
                  <c:v>82476</c:v>
                </c:pt>
                <c:pt idx="5">
                  <c:v>94167</c:v>
                </c:pt>
                <c:pt idx="6">
                  <c:v>103078</c:v>
                </c:pt>
                <c:pt idx="7">
                  <c:v>97260</c:v>
                </c:pt>
                <c:pt idx="8">
                  <c:v>116341</c:v>
                </c:pt>
                <c:pt idx="9">
                  <c:v>131545</c:v>
                </c:pt>
                <c:pt idx="10">
                  <c:v>111178</c:v>
                </c:pt>
                <c:pt idx="11">
                  <c:v>111178</c:v>
                </c:pt>
                <c:pt idx="12">
                  <c:v>120152</c:v>
                </c:pt>
                <c:pt idx="13">
                  <c:v>124698</c:v>
                </c:pt>
                <c:pt idx="14">
                  <c:v>138026</c:v>
                </c:pt>
                <c:pt idx="15">
                  <c:v>139875</c:v>
                </c:pt>
                <c:pt idx="16">
                  <c:v>146124</c:v>
                </c:pt>
                <c:pt idx="17">
                  <c:v>148302</c:v>
                </c:pt>
                <c:pt idx="18">
                  <c:v>155285</c:v>
                </c:pt>
                <c:pt idx="19">
                  <c:v>163540</c:v>
                </c:pt>
                <c:pt idx="20">
                  <c:v>180416</c:v>
                </c:pt>
                <c:pt idx="21">
                  <c:v>195372</c:v>
                </c:pt>
                <c:pt idx="22">
                  <c:v>197737</c:v>
                </c:pt>
                <c:pt idx="23">
                  <c:v>210799</c:v>
                </c:pt>
                <c:pt idx="24">
                  <c:v>219812</c:v>
                </c:pt>
                <c:pt idx="25">
                  <c:v>237683</c:v>
                </c:pt>
                <c:pt idx="26">
                  <c:v>251185</c:v>
                </c:pt>
                <c:pt idx="27">
                  <c:v>263521</c:v>
                </c:pt>
                <c:pt idx="28">
                  <c:v>278954</c:v>
                </c:pt>
                <c:pt idx="29">
                  <c:v>285984</c:v>
                </c:pt>
                <c:pt idx="30">
                  <c:v>296755</c:v>
                </c:pt>
                <c:pt idx="31">
                  <c:v>308883</c:v>
                </c:pt>
                <c:pt idx="32">
                  <c:v>319362</c:v>
                </c:pt>
                <c:pt idx="33">
                  <c:v>332289</c:v>
                </c:pt>
                <c:pt idx="34">
                  <c:v>333985</c:v>
                </c:pt>
                <c:pt idx="35">
                  <c:v>339194</c:v>
                </c:pt>
                <c:pt idx="36">
                  <c:v>346523</c:v>
                </c:pt>
                <c:pt idx="37">
                  <c:v>354048</c:v>
                </c:pt>
                <c:pt idx="38">
                  <c:v>361641</c:v>
                </c:pt>
                <c:pt idx="39">
                  <c:v>366846</c:v>
                </c:pt>
                <c:pt idx="40">
                  <c:v>385140</c:v>
                </c:pt>
                <c:pt idx="41">
                  <c:v>397834</c:v>
                </c:pt>
              </c:numCache>
            </c:numRef>
          </c:val>
        </c:ser>
        <c:ser>
          <c:idx val="1"/>
          <c:order val="1"/>
          <c:tx>
            <c:strRef>
              <c:f>Hoja1!$A$81</c:f>
              <c:strCache>
                <c:ptCount val="1"/>
                <c:pt idx="0">
                  <c:v>     Estatal</c:v>
                </c:pt>
              </c:strCache>
            </c:strRef>
          </c:tx>
          <c:spPr>
            <a:ln>
              <a:solidFill>
                <a:srgbClr val="FFFF00"/>
              </a:solidFill>
            </a:ln>
          </c:spPr>
          <c:marker>
            <c:symbol val="none"/>
          </c:marker>
          <c:cat>
            <c:strRef>
              <c:f>Hoja1!$B$79:$AQ$79</c:f>
              <c:strCache>
                <c:ptCount val="42"/>
                <c:pt idx="0">
                  <c:v>1970-1971</c:v>
                </c:pt>
                <c:pt idx="1">
                  <c:v>1971-1972</c:v>
                </c:pt>
                <c:pt idx="2">
                  <c:v>1972-1973</c:v>
                </c:pt>
                <c:pt idx="3">
                  <c:v>1973-1974</c:v>
                </c:pt>
                <c:pt idx="4">
                  <c:v>1974-1975</c:v>
                </c:pt>
                <c:pt idx="5">
                  <c:v>1975-1976</c:v>
                </c:pt>
                <c:pt idx="6">
                  <c:v>1976-1977</c:v>
                </c:pt>
                <c:pt idx="7">
                  <c:v>1977-1978</c:v>
                </c:pt>
                <c:pt idx="8">
                  <c:v>1978-1979</c:v>
                </c:pt>
                <c:pt idx="9">
                  <c:v>1979-1980</c:v>
                </c:pt>
                <c:pt idx="10">
                  <c:v>1980-1981</c:v>
                </c:pt>
                <c:pt idx="11">
                  <c:v>1981-1982</c:v>
                </c:pt>
                <c:pt idx="12">
                  <c:v>1982-1983</c:v>
                </c:pt>
                <c:pt idx="13">
                  <c:v>1983-1984</c:v>
                </c:pt>
                <c:pt idx="14">
                  <c:v>1984-1985</c:v>
                </c:pt>
                <c:pt idx="15">
                  <c:v>1985-1986</c:v>
                </c:pt>
                <c:pt idx="16">
                  <c:v>1986-1987</c:v>
                </c:pt>
                <c:pt idx="17">
                  <c:v>1987-1988</c:v>
                </c:pt>
                <c:pt idx="18">
                  <c:v>1988-1989</c:v>
                </c:pt>
                <c:pt idx="19">
                  <c:v>1989-1990</c:v>
                </c:pt>
                <c:pt idx="20">
                  <c:v>1990-1991</c:v>
                </c:pt>
                <c:pt idx="21">
                  <c:v>1991-1992</c:v>
                </c:pt>
                <c:pt idx="22">
                  <c:v>1992-1993</c:v>
                </c:pt>
                <c:pt idx="23">
                  <c:v>1993-1994</c:v>
                </c:pt>
                <c:pt idx="24">
                  <c:v>1994-1995</c:v>
                </c:pt>
                <c:pt idx="25">
                  <c:v>1995-1996</c:v>
                </c:pt>
                <c:pt idx="26">
                  <c:v>1996-1997</c:v>
                </c:pt>
                <c:pt idx="27">
                  <c:v>1997-1998</c:v>
                </c:pt>
                <c:pt idx="28">
                  <c:v>1998-1999</c:v>
                </c:pt>
                <c:pt idx="29">
                  <c:v>1999-2000</c:v>
                </c:pt>
                <c:pt idx="30">
                  <c:v>2000-2001</c:v>
                </c:pt>
                <c:pt idx="31">
                  <c:v>2001-2002</c:v>
                </c:pt>
                <c:pt idx="32">
                  <c:v>2002-2003</c:v>
                </c:pt>
                <c:pt idx="33">
                  <c:v>2003-2004</c:v>
                </c:pt>
                <c:pt idx="34">
                  <c:v>2004-2005</c:v>
                </c:pt>
                <c:pt idx="35">
                  <c:v>2005-2006</c:v>
                </c:pt>
                <c:pt idx="36">
                  <c:v>2006-2007</c:v>
                </c:pt>
                <c:pt idx="37">
                  <c:v>2007-2008</c:v>
                </c:pt>
                <c:pt idx="38">
                  <c:v>2008-2009</c:v>
                </c:pt>
                <c:pt idx="39">
                  <c:v>2009-2010</c:v>
                </c:pt>
                <c:pt idx="40">
                  <c:v>2010-2011</c:v>
                </c:pt>
                <c:pt idx="41">
                  <c:v>2011-2012</c:v>
                </c:pt>
              </c:strCache>
            </c:strRef>
          </c:cat>
          <c:val>
            <c:numRef>
              <c:f>Hoja1!$B$81:$AQ$81</c:f>
              <c:numCache>
                <c:formatCode>#,##0</c:formatCode>
                <c:ptCount val="42"/>
                <c:pt idx="0">
                  <c:v>28864</c:v>
                </c:pt>
                <c:pt idx="1">
                  <c:v>36129</c:v>
                </c:pt>
                <c:pt idx="2">
                  <c:v>40324</c:v>
                </c:pt>
                <c:pt idx="3">
                  <c:v>46357</c:v>
                </c:pt>
                <c:pt idx="4">
                  <c:v>60269</c:v>
                </c:pt>
                <c:pt idx="5">
                  <c:v>75073</c:v>
                </c:pt>
                <c:pt idx="6">
                  <c:v>50023</c:v>
                </c:pt>
                <c:pt idx="7">
                  <c:v>73077</c:v>
                </c:pt>
                <c:pt idx="8">
                  <c:v>98046</c:v>
                </c:pt>
                <c:pt idx="9">
                  <c:v>110250</c:v>
                </c:pt>
                <c:pt idx="10">
                  <c:v>130558</c:v>
                </c:pt>
                <c:pt idx="11">
                  <c:v>130558</c:v>
                </c:pt>
                <c:pt idx="12">
                  <c:v>139281</c:v>
                </c:pt>
                <c:pt idx="13">
                  <c:v>140733</c:v>
                </c:pt>
                <c:pt idx="14">
                  <c:v>133248</c:v>
                </c:pt>
                <c:pt idx="15">
                  <c:v>143086</c:v>
                </c:pt>
                <c:pt idx="16">
                  <c:v>147060</c:v>
                </c:pt>
                <c:pt idx="17">
                  <c:v>152771</c:v>
                </c:pt>
                <c:pt idx="18">
                  <c:v>139959</c:v>
                </c:pt>
                <c:pt idx="19">
                  <c:v>142812</c:v>
                </c:pt>
                <c:pt idx="20">
                  <c:v>143797</c:v>
                </c:pt>
                <c:pt idx="21">
                  <c:v>156887</c:v>
                </c:pt>
                <c:pt idx="22">
                  <c:v>152617</c:v>
                </c:pt>
                <c:pt idx="23">
                  <c:v>153461</c:v>
                </c:pt>
                <c:pt idx="24">
                  <c:v>134987</c:v>
                </c:pt>
                <c:pt idx="25">
                  <c:v>144745</c:v>
                </c:pt>
                <c:pt idx="26">
                  <c:v>126350</c:v>
                </c:pt>
                <c:pt idx="27">
                  <c:v>142009</c:v>
                </c:pt>
                <c:pt idx="28">
                  <c:v>62907</c:v>
                </c:pt>
                <c:pt idx="29">
                  <c:v>81843</c:v>
                </c:pt>
                <c:pt idx="30">
                  <c:v>100286</c:v>
                </c:pt>
                <c:pt idx="31">
                  <c:v>120844</c:v>
                </c:pt>
                <c:pt idx="32">
                  <c:v>149874</c:v>
                </c:pt>
                <c:pt idx="33">
                  <c:v>173059</c:v>
                </c:pt>
                <c:pt idx="34">
                  <c:v>197290</c:v>
                </c:pt>
                <c:pt idx="35">
                  <c:v>214628</c:v>
                </c:pt>
                <c:pt idx="36">
                  <c:v>233945</c:v>
                </c:pt>
                <c:pt idx="37">
                  <c:v>254324</c:v>
                </c:pt>
                <c:pt idx="38">
                  <c:v>279702</c:v>
                </c:pt>
                <c:pt idx="39">
                  <c:v>359457</c:v>
                </c:pt>
                <c:pt idx="40">
                  <c:v>410925</c:v>
                </c:pt>
                <c:pt idx="41">
                  <c:v>456800</c:v>
                </c:pt>
              </c:numCache>
            </c:numRef>
          </c:val>
        </c:ser>
        <c:ser>
          <c:idx val="2"/>
          <c:order val="2"/>
          <c:tx>
            <c:strRef>
              <c:f>Hoja1!$A$82</c:f>
              <c:strCache>
                <c:ptCount val="1"/>
                <c:pt idx="0">
                  <c:v>     Particular</c:v>
                </c:pt>
              </c:strCache>
            </c:strRef>
          </c:tx>
          <c:spPr>
            <a:ln>
              <a:solidFill>
                <a:srgbClr val="00B050"/>
              </a:solidFill>
            </a:ln>
          </c:spPr>
          <c:marker>
            <c:symbol val="none"/>
          </c:marker>
          <c:cat>
            <c:strRef>
              <c:f>Hoja1!$B$79:$AQ$79</c:f>
              <c:strCache>
                <c:ptCount val="42"/>
                <c:pt idx="0">
                  <c:v>1970-1971</c:v>
                </c:pt>
                <c:pt idx="1">
                  <c:v>1971-1972</c:v>
                </c:pt>
                <c:pt idx="2">
                  <c:v>1972-1973</c:v>
                </c:pt>
                <c:pt idx="3">
                  <c:v>1973-1974</c:v>
                </c:pt>
                <c:pt idx="4">
                  <c:v>1974-1975</c:v>
                </c:pt>
                <c:pt idx="5">
                  <c:v>1975-1976</c:v>
                </c:pt>
                <c:pt idx="6">
                  <c:v>1976-1977</c:v>
                </c:pt>
                <c:pt idx="7">
                  <c:v>1977-1978</c:v>
                </c:pt>
                <c:pt idx="8">
                  <c:v>1978-1979</c:v>
                </c:pt>
                <c:pt idx="9">
                  <c:v>1979-1980</c:v>
                </c:pt>
                <c:pt idx="10">
                  <c:v>1980-1981</c:v>
                </c:pt>
                <c:pt idx="11">
                  <c:v>1981-1982</c:v>
                </c:pt>
                <c:pt idx="12">
                  <c:v>1982-1983</c:v>
                </c:pt>
                <c:pt idx="13">
                  <c:v>1983-1984</c:v>
                </c:pt>
                <c:pt idx="14">
                  <c:v>1984-1985</c:v>
                </c:pt>
                <c:pt idx="15">
                  <c:v>1985-1986</c:v>
                </c:pt>
                <c:pt idx="16">
                  <c:v>1986-1987</c:v>
                </c:pt>
                <c:pt idx="17">
                  <c:v>1987-1988</c:v>
                </c:pt>
                <c:pt idx="18">
                  <c:v>1988-1989</c:v>
                </c:pt>
                <c:pt idx="19">
                  <c:v>1989-1990</c:v>
                </c:pt>
                <c:pt idx="20">
                  <c:v>1990-1991</c:v>
                </c:pt>
                <c:pt idx="21">
                  <c:v>1991-1992</c:v>
                </c:pt>
                <c:pt idx="22">
                  <c:v>1992-1993</c:v>
                </c:pt>
                <c:pt idx="23">
                  <c:v>1993-1994</c:v>
                </c:pt>
                <c:pt idx="24">
                  <c:v>1994-1995</c:v>
                </c:pt>
                <c:pt idx="25">
                  <c:v>1995-1996</c:v>
                </c:pt>
                <c:pt idx="26">
                  <c:v>1996-1997</c:v>
                </c:pt>
                <c:pt idx="27">
                  <c:v>1997-1998</c:v>
                </c:pt>
                <c:pt idx="28">
                  <c:v>1998-1999</c:v>
                </c:pt>
                <c:pt idx="29">
                  <c:v>1999-2000</c:v>
                </c:pt>
                <c:pt idx="30">
                  <c:v>2000-2001</c:v>
                </c:pt>
                <c:pt idx="31">
                  <c:v>2001-2002</c:v>
                </c:pt>
                <c:pt idx="32">
                  <c:v>2002-2003</c:v>
                </c:pt>
                <c:pt idx="33">
                  <c:v>2003-2004</c:v>
                </c:pt>
                <c:pt idx="34">
                  <c:v>2004-2005</c:v>
                </c:pt>
                <c:pt idx="35">
                  <c:v>2005-2006</c:v>
                </c:pt>
                <c:pt idx="36">
                  <c:v>2006-2007</c:v>
                </c:pt>
                <c:pt idx="37">
                  <c:v>2007-2008</c:v>
                </c:pt>
                <c:pt idx="38">
                  <c:v>2008-2009</c:v>
                </c:pt>
                <c:pt idx="39">
                  <c:v>2009-2010</c:v>
                </c:pt>
                <c:pt idx="40">
                  <c:v>2010-2011</c:v>
                </c:pt>
                <c:pt idx="41">
                  <c:v>2011-2012</c:v>
                </c:pt>
              </c:strCache>
            </c:strRef>
          </c:cat>
          <c:val>
            <c:numRef>
              <c:f>Hoja1!$B$82:$AQ$82</c:f>
              <c:numCache>
                <c:formatCode>#,##0</c:formatCode>
                <c:ptCount val="42"/>
                <c:pt idx="0">
                  <c:v>35160</c:v>
                </c:pt>
                <c:pt idx="1">
                  <c:v>36633</c:v>
                </c:pt>
                <c:pt idx="2">
                  <c:v>41745</c:v>
                </c:pt>
                <c:pt idx="3">
                  <c:v>47141</c:v>
                </c:pt>
                <c:pt idx="4">
                  <c:v>51074</c:v>
                </c:pt>
                <c:pt idx="5">
                  <c:v>58269</c:v>
                </c:pt>
                <c:pt idx="6">
                  <c:v>55442</c:v>
                </c:pt>
                <c:pt idx="7">
                  <c:v>73871</c:v>
                </c:pt>
                <c:pt idx="8">
                  <c:v>80230</c:v>
                </c:pt>
                <c:pt idx="9">
                  <c:v>93044</c:v>
                </c:pt>
                <c:pt idx="10">
                  <c:v>106510</c:v>
                </c:pt>
                <c:pt idx="11">
                  <c:v>129976</c:v>
                </c:pt>
                <c:pt idx="12">
                  <c:v>124475</c:v>
                </c:pt>
                <c:pt idx="13">
                  <c:v>137619</c:v>
                </c:pt>
                <c:pt idx="14">
                  <c:v>152168</c:v>
                </c:pt>
                <c:pt idx="15">
                  <c:v>161532</c:v>
                </c:pt>
                <c:pt idx="16">
                  <c:v>166321</c:v>
                </c:pt>
                <c:pt idx="17">
                  <c:v>163152</c:v>
                </c:pt>
                <c:pt idx="18">
                  <c:v>173116</c:v>
                </c:pt>
                <c:pt idx="19">
                  <c:v>186629</c:v>
                </c:pt>
                <c:pt idx="20">
                  <c:v>198207</c:v>
                </c:pt>
                <c:pt idx="21">
                  <c:v>215969</c:v>
                </c:pt>
                <c:pt idx="22">
                  <c:v>234362</c:v>
                </c:pt>
                <c:pt idx="23">
                  <c:v>250061</c:v>
                </c:pt>
                <c:pt idx="24">
                  <c:v>267977</c:v>
                </c:pt>
                <c:pt idx="25">
                  <c:v>298269</c:v>
                </c:pt>
                <c:pt idx="26">
                  <c:v>319216</c:v>
                </c:pt>
                <c:pt idx="27">
                  <c:v>357781</c:v>
                </c:pt>
                <c:pt idx="28">
                  <c:v>411673</c:v>
                </c:pt>
                <c:pt idx="29">
                  <c:v>469124</c:v>
                </c:pt>
                <c:pt idx="30">
                  <c:v>525058</c:v>
                </c:pt>
                <c:pt idx="31">
                  <c:v>577189</c:v>
                </c:pt>
                <c:pt idx="32">
                  <c:v>620897</c:v>
                </c:pt>
                <c:pt idx="33">
                  <c:v>648769</c:v>
                </c:pt>
                <c:pt idx="34">
                  <c:v>662218</c:v>
                </c:pt>
                <c:pt idx="35">
                  <c:v>683539</c:v>
                </c:pt>
                <c:pt idx="36">
                  <c:v>716955</c:v>
                </c:pt>
                <c:pt idx="37">
                  <c:v>748935</c:v>
                </c:pt>
                <c:pt idx="38">
                  <c:v>767255</c:v>
                </c:pt>
                <c:pt idx="39">
                  <c:v>787196</c:v>
                </c:pt>
                <c:pt idx="40">
                  <c:v>804301</c:v>
                </c:pt>
                <c:pt idx="41">
                  <c:v>850125</c:v>
                </c:pt>
              </c:numCache>
            </c:numRef>
          </c:val>
        </c:ser>
        <c:ser>
          <c:idx val="3"/>
          <c:order val="3"/>
          <c:tx>
            <c:strRef>
              <c:f>Hoja1!$A$83</c:f>
              <c:strCache>
                <c:ptCount val="1"/>
                <c:pt idx="0">
                  <c:v>     Autónomo</c:v>
                </c:pt>
              </c:strCache>
            </c:strRef>
          </c:tx>
          <c:spPr>
            <a:ln>
              <a:solidFill>
                <a:srgbClr val="FF9900"/>
              </a:solidFill>
            </a:ln>
          </c:spPr>
          <c:marker>
            <c:symbol val="none"/>
          </c:marker>
          <c:cat>
            <c:strRef>
              <c:f>Hoja1!$B$79:$AQ$79</c:f>
              <c:strCache>
                <c:ptCount val="42"/>
                <c:pt idx="0">
                  <c:v>1970-1971</c:v>
                </c:pt>
                <c:pt idx="1">
                  <c:v>1971-1972</c:v>
                </c:pt>
                <c:pt idx="2">
                  <c:v>1972-1973</c:v>
                </c:pt>
                <c:pt idx="3">
                  <c:v>1973-1974</c:v>
                </c:pt>
                <c:pt idx="4">
                  <c:v>1974-1975</c:v>
                </c:pt>
                <c:pt idx="5">
                  <c:v>1975-1976</c:v>
                </c:pt>
                <c:pt idx="6">
                  <c:v>1976-1977</c:v>
                </c:pt>
                <c:pt idx="7">
                  <c:v>1977-1978</c:v>
                </c:pt>
                <c:pt idx="8">
                  <c:v>1978-1979</c:v>
                </c:pt>
                <c:pt idx="9">
                  <c:v>1979-1980</c:v>
                </c:pt>
                <c:pt idx="10">
                  <c:v>1980-1981</c:v>
                </c:pt>
                <c:pt idx="11">
                  <c:v>1981-1982</c:v>
                </c:pt>
                <c:pt idx="12">
                  <c:v>1982-1983</c:v>
                </c:pt>
                <c:pt idx="13">
                  <c:v>1983-1984</c:v>
                </c:pt>
                <c:pt idx="14">
                  <c:v>1984-1985</c:v>
                </c:pt>
                <c:pt idx="15">
                  <c:v>1985-1986</c:v>
                </c:pt>
                <c:pt idx="16">
                  <c:v>1986-1987</c:v>
                </c:pt>
                <c:pt idx="17">
                  <c:v>1987-1988</c:v>
                </c:pt>
                <c:pt idx="18">
                  <c:v>1988-1989</c:v>
                </c:pt>
                <c:pt idx="19">
                  <c:v>1989-1990</c:v>
                </c:pt>
                <c:pt idx="20">
                  <c:v>1990-1991</c:v>
                </c:pt>
                <c:pt idx="21">
                  <c:v>1991-1992</c:v>
                </c:pt>
                <c:pt idx="22">
                  <c:v>1992-1993</c:v>
                </c:pt>
                <c:pt idx="23">
                  <c:v>1993-1994</c:v>
                </c:pt>
                <c:pt idx="24">
                  <c:v>1994-1995</c:v>
                </c:pt>
                <c:pt idx="25">
                  <c:v>1995-1996</c:v>
                </c:pt>
                <c:pt idx="26">
                  <c:v>1996-1997</c:v>
                </c:pt>
                <c:pt idx="27">
                  <c:v>1997-1998</c:v>
                </c:pt>
                <c:pt idx="28">
                  <c:v>1998-1999</c:v>
                </c:pt>
                <c:pt idx="29">
                  <c:v>1999-2000</c:v>
                </c:pt>
                <c:pt idx="30">
                  <c:v>2000-2001</c:v>
                </c:pt>
                <c:pt idx="31">
                  <c:v>2001-2002</c:v>
                </c:pt>
                <c:pt idx="32">
                  <c:v>2002-2003</c:v>
                </c:pt>
                <c:pt idx="33">
                  <c:v>2003-2004</c:v>
                </c:pt>
                <c:pt idx="34">
                  <c:v>2004-2005</c:v>
                </c:pt>
                <c:pt idx="35">
                  <c:v>2005-2006</c:v>
                </c:pt>
                <c:pt idx="36">
                  <c:v>2006-2007</c:v>
                </c:pt>
                <c:pt idx="37">
                  <c:v>2007-2008</c:v>
                </c:pt>
                <c:pt idx="38">
                  <c:v>2008-2009</c:v>
                </c:pt>
                <c:pt idx="39">
                  <c:v>2009-2010</c:v>
                </c:pt>
                <c:pt idx="40">
                  <c:v>2010-2011</c:v>
                </c:pt>
                <c:pt idx="41">
                  <c:v>2011-2012</c:v>
                </c:pt>
              </c:strCache>
            </c:strRef>
          </c:cat>
          <c:val>
            <c:numRef>
              <c:f>Hoja1!$B$83:$AQ$83</c:f>
              <c:numCache>
                <c:formatCode>#,##0</c:formatCode>
                <c:ptCount val="42"/>
                <c:pt idx="0">
                  <c:v>137080</c:v>
                </c:pt>
                <c:pt idx="1">
                  <c:v>158530</c:v>
                </c:pt>
                <c:pt idx="2">
                  <c:v>175327</c:v>
                </c:pt>
                <c:pt idx="3">
                  <c:v>206674</c:v>
                </c:pt>
                <c:pt idx="4">
                  <c:v>242677</c:v>
                </c:pt>
                <c:pt idx="5">
                  <c:v>273741</c:v>
                </c:pt>
                <c:pt idx="6">
                  <c:v>317961</c:v>
                </c:pt>
                <c:pt idx="7">
                  <c:v>333387</c:v>
                </c:pt>
                <c:pt idx="8">
                  <c:v>383267</c:v>
                </c:pt>
                <c:pt idx="9">
                  <c:v>425376</c:v>
                </c:pt>
                <c:pt idx="10">
                  <c:v>463035</c:v>
                </c:pt>
                <c:pt idx="11">
                  <c:v>486191</c:v>
                </c:pt>
                <c:pt idx="12">
                  <c:v>499674</c:v>
                </c:pt>
                <c:pt idx="13">
                  <c:v>542459</c:v>
                </c:pt>
                <c:pt idx="14">
                  <c:v>553008</c:v>
                </c:pt>
                <c:pt idx="15">
                  <c:v>578373</c:v>
                </c:pt>
                <c:pt idx="16">
                  <c:v>557664</c:v>
                </c:pt>
                <c:pt idx="17">
                  <c:v>612956</c:v>
                </c:pt>
                <c:pt idx="18">
                  <c:v>605696</c:v>
                </c:pt>
                <c:pt idx="19">
                  <c:v>597534</c:v>
                </c:pt>
                <c:pt idx="20">
                  <c:v>574721</c:v>
                </c:pt>
                <c:pt idx="21">
                  <c:v>595749</c:v>
                </c:pt>
                <c:pt idx="22">
                  <c:v>559461</c:v>
                </c:pt>
                <c:pt idx="23">
                  <c:v>578371</c:v>
                </c:pt>
                <c:pt idx="24">
                  <c:v>594397</c:v>
                </c:pt>
                <c:pt idx="25">
                  <c:v>614349</c:v>
                </c:pt>
                <c:pt idx="26">
                  <c:v>632917</c:v>
                </c:pt>
                <c:pt idx="27">
                  <c:v>650732</c:v>
                </c:pt>
                <c:pt idx="28">
                  <c:v>762559</c:v>
                </c:pt>
                <c:pt idx="29">
                  <c:v>792207</c:v>
                </c:pt>
                <c:pt idx="30">
                  <c:v>795918</c:v>
                </c:pt>
                <c:pt idx="31">
                  <c:v>823586</c:v>
                </c:pt>
                <c:pt idx="32">
                  <c:v>841498</c:v>
                </c:pt>
                <c:pt idx="33">
                  <c:v>869487</c:v>
                </c:pt>
                <c:pt idx="34">
                  <c:v>894205</c:v>
                </c:pt>
                <c:pt idx="35">
                  <c:v>913201</c:v>
                </c:pt>
                <c:pt idx="36">
                  <c:v>932899</c:v>
                </c:pt>
                <c:pt idx="37">
                  <c:v>959694</c:v>
                </c:pt>
                <c:pt idx="38">
                  <c:v>979313</c:v>
                </c:pt>
                <c:pt idx="39">
                  <c:v>1008749</c:v>
                </c:pt>
                <c:pt idx="40">
                  <c:v>1043831</c:v>
                </c:pt>
                <c:pt idx="41">
                  <c:v>1093725</c:v>
                </c:pt>
              </c:numCache>
            </c:numRef>
          </c:val>
        </c:ser>
        <c:dLbls/>
        <c:marker val="1"/>
        <c:axId val="60537088"/>
        <c:axId val="60551168"/>
      </c:lineChart>
      <c:catAx>
        <c:axId val="60537088"/>
        <c:scaling>
          <c:orientation val="minMax"/>
        </c:scaling>
        <c:axPos val="b"/>
        <c:numFmt formatCode="General" sourceLinked="0"/>
        <c:tickLblPos val="nextTo"/>
        <c:spPr>
          <a:ln>
            <a:solidFill>
              <a:srgbClr val="BBE0E3"/>
            </a:solidFill>
          </a:ln>
        </c:spPr>
        <c:txPr>
          <a:bodyPr rot="60000"/>
          <a:lstStyle/>
          <a:p>
            <a:pPr>
              <a:defRPr sz="900">
                <a:solidFill>
                  <a:schemeClr val="bg1"/>
                </a:solidFill>
              </a:defRPr>
            </a:pPr>
            <a:endParaRPr lang="es-ES"/>
          </a:p>
        </c:txPr>
        <c:crossAx val="60551168"/>
        <c:crosses val="autoZero"/>
        <c:auto val="1"/>
        <c:lblAlgn val="ctr"/>
        <c:lblOffset val="100"/>
      </c:catAx>
      <c:valAx>
        <c:axId val="60551168"/>
        <c:scaling>
          <c:orientation val="minMax"/>
        </c:scaling>
        <c:axPos val="l"/>
        <c:numFmt formatCode="#,##0" sourceLinked="1"/>
        <c:tickLblPos val="nextTo"/>
        <c:spPr>
          <a:ln>
            <a:solidFill>
              <a:srgbClr val="808080">
                <a:lumMod val="40000"/>
                <a:lumOff val="60000"/>
              </a:srgbClr>
            </a:solidFill>
          </a:ln>
        </c:spPr>
        <c:txPr>
          <a:bodyPr/>
          <a:lstStyle/>
          <a:p>
            <a:pPr>
              <a:defRPr sz="900">
                <a:solidFill>
                  <a:schemeClr val="bg1"/>
                </a:solidFill>
              </a:defRPr>
            </a:pPr>
            <a:endParaRPr lang="es-ES"/>
          </a:p>
        </c:txPr>
        <c:crossAx val="60537088"/>
        <c:crosses val="autoZero"/>
        <c:crossBetween val="between"/>
      </c:valAx>
      <c:spPr>
        <a:solidFill>
          <a:srgbClr val="336699"/>
        </a:solidFill>
      </c:spPr>
    </c:plotArea>
    <c:legend>
      <c:legendPos val="b"/>
      <c:layout/>
      <c:spPr>
        <a:solidFill>
          <a:srgbClr val="FFFFFF">
            <a:alpha val="25000"/>
          </a:srgbClr>
        </a:solidFill>
      </c:spPr>
    </c:legend>
    <c:plotVisOnly val="1"/>
    <c:dispBlanksAs val="gap"/>
  </c:chart>
  <c:spPr>
    <a:solidFill>
      <a:srgbClr val="336699"/>
    </a:solidFill>
  </c:spPr>
  <c:externalData r:id="rId2"/>
  <c:userShapes r:id="rId3"/>
</c:chartSpace>
</file>

<file path=ppt/charts/chart3.xml><?xml version="1.0" encoding="utf-8"?>
<c:chartSpace xmlns:c="http://schemas.openxmlformats.org/drawingml/2006/chart" xmlns:a="http://schemas.openxmlformats.org/drawingml/2006/main" xmlns:r="http://schemas.openxmlformats.org/officeDocument/2006/relationships">
  <c:lang val="es-ES"/>
  <c:clrMapOvr bg1="lt1" tx1="dk1" bg2="lt2" tx2="dk2" accent1="accent1" accent2="accent2" accent3="accent3" accent4="accent4" accent5="accent5" accent6="accent6" hlink="hlink" folHlink="folHlink"/>
  <c:chart>
    <c:title>
      <c:layout/>
    </c:title>
    <c:plotArea>
      <c:layout/>
      <c:lineChart>
        <c:grouping val="standard"/>
        <c:ser>
          <c:idx val="0"/>
          <c:order val="0"/>
          <c:tx>
            <c:strRef>
              <c:f>Hoja1!$A$68</c:f>
              <c:strCache>
                <c:ptCount val="1"/>
                <c:pt idx="0">
                  <c:v>     Federal</c:v>
                </c:pt>
              </c:strCache>
            </c:strRef>
          </c:tx>
          <c:marker>
            <c:symbol val="none"/>
          </c:marker>
          <c:cat>
            <c:strRef>
              <c:f>Hoja1!$B$67:$AQ$67</c:f>
              <c:strCache>
                <c:ptCount val="42"/>
                <c:pt idx="0">
                  <c:v>1970-1971</c:v>
                </c:pt>
                <c:pt idx="1">
                  <c:v>1971-1972</c:v>
                </c:pt>
                <c:pt idx="2">
                  <c:v>1972-1973</c:v>
                </c:pt>
                <c:pt idx="3">
                  <c:v>1973-1974</c:v>
                </c:pt>
                <c:pt idx="4">
                  <c:v>1974-1975</c:v>
                </c:pt>
                <c:pt idx="5">
                  <c:v>1975-1976</c:v>
                </c:pt>
                <c:pt idx="6">
                  <c:v>1976-1977</c:v>
                </c:pt>
                <c:pt idx="7">
                  <c:v>1977-1978</c:v>
                </c:pt>
                <c:pt idx="8">
                  <c:v>1978-1979</c:v>
                </c:pt>
                <c:pt idx="9">
                  <c:v>1979-1980</c:v>
                </c:pt>
                <c:pt idx="10">
                  <c:v>1980-1981</c:v>
                </c:pt>
                <c:pt idx="11">
                  <c:v>1981-1982</c:v>
                </c:pt>
                <c:pt idx="12">
                  <c:v>1982-1983</c:v>
                </c:pt>
                <c:pt idx="13">
                  <c:v>1983-1984</c:v>
                </c:pt>
                <c:pt idx="14">
                  <c:v>1984-1985</c:v>
                </c:pt>
                <c:pt idx="15">
                  <c:v>1985-1986</c:v>
                </c:pt>
                <c:pt idx="16">
                  <c:v>1986-1987</c:v>
                </c:pt>
                <c:pt idx="17">
                  <c:v>1987-1988</c:v>
                </c:pt>
                <c:pt idx="18">
                  <c:v>1988-1989</c:v>
                </c:pt>
                <c:pt idx="19">
                  <c:v>1989-1990</c:v>
                </c:pt>
                <c:pt idx="20">
                  <c:v>1990-1991</c:v>
                </c:pt>
                <c:pt idx="21">
                  <c:v>1991-1992</c:v>
                </c:pt>
                <c:pt idx="22">
                  <c:v>1992-1993</c:v>
                </c:pt>
                <c:pt idx="23">
                  <c:v>1993-1994</c:v>
                </c:pt>
                <c:pt idx="24">
                  <c:v>1994-1995</c:v>
                </c:pt>
                <c:pt idx="25">
                  <c:v>1995-1996</c:v>
                </c:pt>
                <c:pt idx="26">
                  <c:v>1996-1997</c:v>
                </c:pt>
                <c:pt idx="27">
                  <c:v>1997-1998</c:v>
                </c:pt>
                <c:pt idx="28">
                  <c:v>1998-1999</c:v>
                </c:pt>
                <c:pt idx="29">
                  <c:v>1999-2000</c:v>
                </c:pt>
                <c:pt idx="30">
                  <c:v>2000-2001</c:v>
                </c:pt>
                <c:pt idx="31">
                  <c:v>2001-2002</c:v>
                </c:pt>
                <c:pt idx="32">
                  <c:v>2002-2003</c:v>
                </c:pt>
                <c:pt idx="33">
                  <c:v>2003-2004</c:v>
                </c:pt>
                <c:pt idx="34">
                  <c:v>2004-2005</c:v>
                </c:pt>
                <c:pt idx="35">
                  <c:v>2005-2006</c:v>
                </c:pt>
                <c:pt idx="36">
                  <c:v>2006-2007</c:v>
                </c:pt>
                <c:pt idx="37">
                  <c:v>2007-2008</c:v>
                </c:pt>
                <c:pt idx="38">
                  <c:v>2008-2009</c:v>
                </c:pt>
                <c:pt idx="39">
                  <c:v>2009-2010</c:v>
                </c:pt>
                <c:pt idx="40">
                  <c:v>2010-2011</c:v>
                </c:pt>
                <c:pt idx="41">
                  <c:v>2011-2012</c:v>
                </c:pt>
              </c:strCache>
            </c:strRef>
          </c:cat>
          <c:val>
            <c:numRef>
              <c:f>Hoja1!$B$68:$AQ$68</c:f>
              <c:numCache>
                <c:formatCode>#,##0</c:formatCode>
                <c:ptCount val="42"/>
                <c:pt idx="0">
                  <c:v>51132</c:v>
                </c:pt>
                <c:pt idx="1">
                  <c:v>59311</c:v>
                </c:pt>
                <c:pt idx="2">
                  <c:v>69723</c:v>
                </c:pt>
                <c:pt idx="3">
                  <c:v>72274</c:v>
                </c:pt>
                <c:pt idx="4">
                  <c:v>82476</c:v>
                </c:pt>
                <c:pt idx="5">
                  <c:v>94167</c:v>
                </c:pt>
                <c:pt idx="6">
                  <c:v>103078</c:v>
                </c:pt>
                <c:pt idx="7">
                  <c:v>97260</c:v>
                </c:pt>
                <c:pt idx="8">
                  <c:v>116341</c:v>
                </c:pt>
                <c:pt idx="9">
                  <c:v>131545</c:v>
                </c:pt>
                <c:pt idx="10">
                  <c:v>111178</c:v>
                </c:pt>
                <c:pt idx="11">
                  <c:v>111178</c:v>
                </c:pt>
                <c:pt idx="12">
                  <c:v>120152</c:v>
                </c:pt>
                <c:pt idx="13">
                  <c:v>124698</c:v>
                </c:pt>
                <c:pt idx="14">
                  <c:v>138026</c:v>
                </c:pt>
                <c:pt idx="15">
                  <c:v>139875</c:v>
                </c:pt>
                <c:pt idx="16">
                  <c:v>146124</c:v>
                </c:pt>
                <c:pt idx="17">
                  <c:v>148302</c:v>
                </c:pt>
                <c:pt idx="18">
                  <c:v>155285</c:v>
                </c:pt>
                <c:pt idx="19">
                  <c:v>163540</c:v>
                </c:pt>
                <c:pt idx="20">
                  <c:v>180416</c:v>
                </c:pt>
                <c:pt idx="21">
                  <c:v>195372</c:v>
                </c:pt>
                <c:pt idx="22">
                  <c:v>197737</c:v>
                </c:pt>
                <c:pt idx="23">
                  <c:v>210799</c:v>
                </c:pt>
                <c:pt idx="24">
                  <c:v>219812</c:v>
                </c:pt>
                <c:pt idx="25">
                  <c:v>237683</c:v>
                </c:pt>
                <c:pt idx="26">
                  <c:v>251185</c:v>
                </c:pt>
                <c:pt idx="27">
                  <c:v>263521</c:v>
                </c:pt>
                <c:pt idx="28">
                  <c:v>278954</c:v>
                </c:pt>
                <c:pt idx="29">
                  <c:v>285984</c:v>
                </c:pt>
                <c:pt idx="30">
                  <c:v>296755</c:v>
                </c:pt>
                <c:pt idx="31">
                  <c:v>308883</c:v>
                </c:pt>
                <c:pt idx="32">
                  <c:v>319362</c:v>
                </c:pt>
                <c:pt idx="33">
                  <c:v>332289</c:v>
                </c:pt>
                <c:pt idx="34">
                  <c:v>333985</c:v>
                </c:pt>
                <c:pt idx="35">
                  <c:v>339194</c:v>
                </c:pt>
                <c:pt idx="36">
                  <c:v>346523</c:v>
                </c:pt>
                <c:pt idx="37">
                  <c:v>354048</c:v>
                </c:pt>
                <c:pt idx="38">
                  <c:v>361641</c:v>
                </c:pt>
                <c:pt idx="39">
                  <c:v>366846</c:v>
                </c:pt>
                <c:pt idx="40">
                  <c:v>385140</c:v>
                </c:pt>
                <c:pt idx="41">
                  <c:v>397834</c:v>
                </c:pt>
              </c:numCache>
            </c:numRef>
          </c:val>
        </c:ser>
        <c:dLbls/>
        <c:marker val="1"/>
        <c:axId val="60481920"/>
        <c:axId val="60483456"/>
      </c:lineChart>
      <c:catAx>
        <c:axId val="60481920"/>
        <c:scaling>
          <c:orientation val="minMax"/>
        </c:scaling>
        <c:axPos val="b"/>
        <c:numFmt formatCode="General" sourceLinked="0"/>
        <c:tickLblPos val="nextTo"/>
        <c:txPr>
          <a:bodyPr/>
          <a:lstStyle/>
          <a:p>
            <a:pPr>
              <a:defRPr sz="800"/>
            </a:pPr>
            <a:endParaRPr lang="es-ES"/>
          </a:p>
        </c:txPr>
        <c:crossAx val="60483456"/>
        <c:crosses val="autoZero"/>
        <c:auto val="1"/>
        <c:lblAlgn val="ctr"/>
        <c:lblOffset val="100"/>
      </c:catAx>
      <c:valAx>
        <c:axId val="60483456"/>
        <c:scaling>
          <c:orientation val="minMax"/>
          <c:max val="1200000"/>
        </c:scaling>
        <c:axPos val="l"/>
        <c:majorGridlines/>
        <c:numFmt formatCode="#,##0" sourceLinked="1"/>
        <c:tickLblPos val="nextTo"/>
        <c:txPr>
          <a:bodyPr/>
          <a:lstStyle/>
          <a:p>
            <a:pPr>
              <a:defRPr sz="800"/>
            </a:pPr>
            <a:endParaRPr lang="es-ES"/>
          </a:p>
        </c:txPr>
        <c:crossAx val="60481920"/>
        <c:crosses val="autoZero"/>
        <c:crossBetween val="between"/>
      </c:valAx>
    </c:plotArea>
    <c:plotVisOnly val="1"/>
    <c:dispBlanksAs val="gap"/>
  </c:chart>
  <c:externalData r:id="rId2"/>
</c:chartSpace>
</file>

<file path=ppt/charts/chart4.xml><?xml version="1.0" encoding="utf-8"?>
<c:chartSpace xmlns:c="http://schemas.openxmlformats.org/drawingml/2006/chart" xmlns:a="http://schemas.openxmlformats.org/drawingml/2006/main" xmlns:r="http://schemas.openxmlformats.org/officeDocument/2006/relationships">
  <c:lang val="es-ES"/>
  <c:clrMapOvr bg1="lt1" tx1="dk1" bg2="lt2" tx2="dk2" accent1="accent1" accent2="accent2" accent3="accent3" accent4="accent4" accent5="accent5" accent6="accent6" hlink="hlink" folHlink="folHlink"/>
  <c:chart>
    <c:title>
      <c:layout/>
    </c:title>
    <c:plotArea>
      <c:layout/>
      <c:lineChart>
        <c:grouping val="standard"/>
        <c:ser>
          <c:idx val="0"/>
          <c:order val="0"/>
          <c:tx>
            <c:strRef>
              <c:f>Hoja1!$A$71</c:f>
              <c:strCache>
                <c:ptCount val="1"/>
                <c:pt idx="0">
                  <c:v>     Estatal</c:v>
                </c:pt>
              </c:strCache>
            </c:strRef>
          </c:tx>
          <c:marker>
            <c:symbol val="none"/>
          </c:marker>
          <c:cat>
            <c:strRef>
              <c:f>Hoja1!$B$70:$AQ$70</c:f>
              <c:strCache>
                <c:ptCount val="42"/>
                <c:pt idx="0">
                  <c:v>1970-1971</c:v>
                </c:pt>
                <c:pt idx="1">
                  <c:v>1971-1972</c:v>
                </c:pt>
                <c:pt idx="2">
                  <c:v>1972-1973</c:v>
                </c:pt>
                <c:pt idx="3">
                  <c:v>1973-1974</c:v>
                </c:pt>
                <c:pt idx="4">
                  <c:v>1974-1975</c:v>
                </c:pt>
                <c:pt idx="5">
                  <c:v>1975-1976</c:v>
                </c:pt>
                <c:pt idx="6">
                  <c:v>1976-1977</c:v>
                </c:pt>
                <c:pt idx="7">
                  <c:v>1977-1978</c:v>
                </c:pt>
                <c:pt idx="8">
                  <c:v>1978-1979</c:v>
                </c:pt>
                <c:pt idx="9">
                  <c:v>1979-1980</c:v>
                </c:pt>
                <c:pt idx="10">
                  <c:v>1980-1981</c:v>
                </c:pt>
                <c:pt idx="11">
                  <c:v>1981-1982</c:v>
                </c:pt>
                <c:pt idx="12">
                  <c:v>1982-1983</c:v>
                </c:pt>
                <c:pt idx="13">
                  <c:v>1983-1984</c:v>
                </c:pt>
                <c:pt idx="14">
                  <c:v>1984-1985</c:v>
                </c:pt>
                <c:pt idx="15">
                  <c:v>1985-1986</c:v>
                </c:pt>
                <c:pt idx="16">
                  <c:v>1986-1987</c:v>
                </c:pt>
                <c:pt idx="17">
                  <c:v>1987-1988</c:v>
                </c:pt>
                <c:pt idx="18">
                  <c:v>1988-1989</c:v>
                </c:pt>
                <c:pt idx="19">
                  <c:v>1989-1990</c:v>
                </c:pt>
                <c:pt idx="20">
                  <c:v>1990-1991</c:v>
                </c:pt>
                <c:pt idx="21">
                  <c:v>1991-1992</c:v>
                </c:pt>
                <c:pt idx="22">
                  <c:v>1992-1993</c:v>
                </c:pt>
                <c:pt idx="23">
                  <c:v>1993-1994</c:v>
                </c:pt>
                <c:pt idx="24">
                  <c:v>1994-1995</c:v>
                </c:pt>
                <c:pt idx="25">
                  <c:v>1995-1996</c:v>
                </c:pt>
                <c:pt idx="26">
                  <c:v>1996-1997</c:v>
                </c:pt>
                <c:pt idx="27">
                  <c:v>1997-1998</c:v>
                </c:pt>
                <c:pt idx="28">
                  <c:v>1998-1999</c:v>
                </c:pt>
                <c:pt idx="29">
                  <c:v>1999-2000</c:v>
                </c:pt>
                <c:pt idx="30">
                  <c:v>2000-2001</c:v>
                </c:pt>
                <c:pt idx="31">
                  <c:v>2001-2002</c:v>
                </c:pt>
                <c:pt idx="32">
                  <c:v>2002-2003</c:v>
                </c:pt>
                <c:pt idx="33">
                  <c:v>2003-2004</c:v>
                </c:pt>
                <c:pt idx="34">
                  <c:v>2004-2005</c:v>
                </c:pt>
                <c:pt idx="35">
                  <c:v>2005-2006</c:v>
                </c:pt>
                <c:pt idx="36">
                  <c:v>2006-2007</c:v>
                </c:pt>
                <c:pt idx="37">
                  <c:v>2007-2008</c:v>
                </c:pt>
                <c:pt idx="38">
                  <c:v>2008-2009</c:v>
                </c:pt>
                <c:pt idx="39">
                  <c:v>2009-2010</c:v>
                </c:pt>
                <c:pt idx="40">
                  <c:v>2010-2011</c:v>
                </c:pt>
                <c:pt idx="41">
                  <c:v>2011-2012</c:v>
                </c:pt>
              </c:strCache>
            </c:strRef>
          </c:cat>
          <c:val>
            <c:numRef>
              <c:f>Hoja1!$B$71:$AQ$71</c:f>
              <c:numCache>
                <c:formatCode>#,##0</c:formatCode>
                <c:ptCount val="42"/>
                <c:pt idx="0">
                  <c:v>28864</c:v>
                </c:pt>
                <c:pt idx="1">
                  <c:v>36129</c:v>
                </c:pt>
                <c:pt idx="2">
                  <c:v>40324</c:v>
                </c:pt>
                <c:pt idx="3">
                  <c:v>46357</c:v>
                </c:pt>
                <c:pt idx="4">
                  <c:v>60269</c:v>
                </c:pt>
                <c:pt idx="5">
                  <c:v>75073</c:v>
                </c:pt>
                <c:pt idx="6">
                  <c:v>50023</c:v>
                </c:pt>
                <c:pt idx="7">
                  <c:v>73077</c:v>
                </c:pt>
                <c:pt idx="8">
                  <c:v>98046</c:v>
                </c:pt>
                <c:pt idx="9">
                  <c:v>110250</c:v>
                </c:pt>
                <c:pt idx="10">
                  <c:v>130558</c:v>
                </c:pt>
                <c:pt idx="11">
                  <c:v>130558</c:v>
                </c:pt>
                <c:pt idx="12">
                  <c:v>139281</c:v>
                </c:pt>
                <c:pt idx="13">
                  <c:v>140733</c:v>
                </c:pt>
                <c:pt idx="14">
                  <c:v>133248</c:v>
                </c:pt>
                <c:pt idx="15">
                  <c:v>143086</c:v>
                </c:pt>
                <c:pt idx="16">
                  <c:v>147060</c:v>
                </c:pt>
                <c:pt idx="17">
                  <c:v>152771</c:v>
                </c:pt>
                <c:pt idx="18">
                  <c:v>139959</c:v>
                </c:pt>
                <c:pt idx="19">
                  <c:v>142812</c:v>
                </c:pt>
                <c:pt idx="20">
                  <c:v>143797</c:v>
                </c:pt>
                <c:pt idx="21">
                  <c:v>156887</c:v>
                </c:pt>
                <c:pt idx="22">
                  <c:v>152617</c:v>
                </c:pt>
                <c:pt idx="23">
                  <c:v>153461</c:v>
                </c:pt>
                <c:pt idx="24">
                  <c:v>134987</c:v>
                </c:pt>
                <c:pt idx="25">
                  <c:v>144745</c:v>
                </c:pt>
                <c:pt idx="26">
                  <c:v>126350</c:v>
                </c:pt>
                <c:pt idx="27">
                  <c:v>142009</c:v>
                </c:pt>
                <c:pt idx="28">
                  <c:v>62907</c:v>
                </c:pt>
                <c:pt idx="29">
                  <c:v>81843</c:v>
                </c:pt>
                <c:pt idx="30">
                  <c:v>100286</c:v>
                </c:pt>
                <c:pt idx="31">
                  <c:v>120844</c:v>
                </c:pt>
                <c:pt idx="32">
                  <c:v>149874</c:v>
                </c:pt>
                <c:pt idx="33">
                  <c:v>173059</c:v>
                </c:pt>
                <c:pt idx="34">
                  <c:v>197290</c:v>
                </c:pt>
                <c:pt idx="35">
                  <c:v>214628</c:v>
                </c:pt>
                <c:pt idx="36">
                  <c:v>233945</c:v>
                </c:pt>
                <c:pt idx="37">
                  <c:v>254324</c:v>
                </c:pt>
                <c:pt idx="38">
                  <c:v>279702</c:v>
                </c:pt>
                <c:pt idx="39">
                  <c:v>359457</c:v>
                </c:pt>
                <c:pt idx="40">
                  <c:v>410925</c:v>
                </c:pt>
                <c:pt idx="41">
                  <c:v>456800</c:v>
                </c:pt>
              </c:numCache>
            </c:numRef>
          </c:val>
        </c:ser>
        <c:dLbls/>
        <c:marker val="1"/>
        <c:axId val="60516224"/>
        <c:axId val="60517760"/>
      </c:lineChart>
      <c:catAx>
        <c:axId val="60516224"/>
        <c:scaling>
          <c:orientation val="minMax"/>
        </c:scaling>
        <c:axPos val="b"/>
        <c:numFmt formatCode="General" sourceLinked="0"/>
        <c:tickLblPos val="nextTo"/>
        <c:txPr>
          <a:bodyPr/>
          <a:lstStyle/>
          <a:p>
            <a:pPr>
              <a:defRPr sz="800"/>
            </a:pPr>
            <a:endParaRPr lang="es-ES"/>
          </a:p>
        </c:txPr>
        <c:crossAx val="60517760"/>
        <c:crosses val="autoZero"/>
        <c:auto val="1"/>
        <c:lblAlgn val="ctr"/>
        <c:lblOffset val="100"/>
      </c:catAx>
      <c:valAx>
        <c:axId val="60517760"/>
        <c:scaling>
          <c:orientation val="minMax"/>
          <c:max val="1200000"/>
        </c:scaling>
        <c:axPos val="l"/>
        <c:majorGridlines/>
        <c:numFmt formatCode="#,##0" sourceLinked="1"/>
        <c:tickLblPos val="nextTo"/>
        <c:txPr>
          <a:bodyPr/>
          <a:lstStyle/>
          <a:p>
            <a:pPr>
              <a:defRPr sz="800"/>
            </a:pPr>
            <a:endParaRPr lang="es-ES"/>
          </a:p>
        </c:txPr>
        <c:crossAx val="60516224"/>
        <c:crosses val="autoZero"/>
        <c:crossBetween val="between"/>
      </c:valAx>
    </c:plotArea>
    <c:plotVisOnly val="1"/>
    <c:dispBlanksAs val="gap"/>
  </c:chart>
  <c:externalData r:id="rId2"/>
</c:chartSpace>
</file>

<file path=ppt/charts/chart5.xml><?xml version="1.0" encoding="utf-8"?>
<c:chartSpace xmlns:c="http://schemas.openxmlformats.org/drawingml/2006/chart" xmlns:a="http://schemas.openxmlformats.org/drawingml/2006/main" xmlns:r="http://schemas.openxmlformats.org/officeDocument/2006/relationships">
  <c:lang val="es-ES"/>
  <c:clrMapOvr bg1="lt1" tx1="dk1" bg2="lt2" tx2="dk2" accent1="accent1" accent2="accent2" accent3="accent3" accent4="accent4" accent5="accent5" accent6="accent6" hlink="hlink" folHlink="folHlink"/>
  <c:chart>
    <c:title>
      <c:layout/>
    </c:title>
    <c:plotArea>
      <c:layout/>
      <c:lineChart>
        <c:grouping val="standard"/>
        <c:ser>
          <c:idx val="0"/>
          <c:order val="0"/>
          <c:tx>
            <c:strRef>
              <c:f>Hoja1!$A$77</c:f>
              <c:strCache>
                <c:ptCount val="1"/>
                <c:pt idx="0">
                  <c:v>     Autónomo</c:v>
                </c:pt>
              </c:strCache>
            </c:strRef>
          </c:tx>
          <c:marker>
            <c:symbol val="none"/>
          </c:marker>
          <c:cat>
            <c:strRef>
              <c:f>Hoja1!$B$76:$AQ$76</c:f>
              <c:strCache>
                <c:ptCount val="42"/>
                <c:pt idx="0">
                  <c:v>1970-1971</c:v>
                </c:pt>
                <c:pt idx="1">
                  <c:v>1971-1972</c:v>
                </c:pt>
                <c:pt idx="2">
                  <c:v>1972-1973</c:v>
                </c:pt>
                <c:pt idx="3">
                  <c:v>1973-1974</c:v>
                </c:pt>
                <c:pt idx="4">
                  <c:v>1974-1975</c:v>
                </c:pt>
                <c:pt idx="5">
                  <c:v>1975-1976</c:v>
                </c:pt>
                <c:pt idx="6">
                  <c:v>1976-1977</c:v>
                </c:pt>
                <c:pt idx="7">
                  <c:v>1977-1978</c:v>
                </c:pt>
                <c:pt idx="8">
                  <c:v>1978-1979</c:v>
                </c:pt>
                <c:pt idx="9">
                  <c:v>1979-1980</c:v>
                </c:pt>
                <c:pt idx="10">
                  <c:v>1980-1981</c:v>
                </c:pt>
                <c:pt idx="11">
                  <c:v>1981-1982</c:v>
                </c:pt>
                <c:pt idx="12">
                  <c:v>1982-1983</c:v>
                </c:pt>
                <c:pt idx="13">
                  <c:v>1983-1984</c:v>
                </c:pt>
                <c:pt idx="14">
                  <c:v>1984-1985</c:v>
                </c:pt>
                <c:pt idx="15">
                  <c:v>1985-1986</c:v>
                </c:pt>
                <c:pt idx="16">
                  <c:v>1986-1987</c:v>
                </c:pt>
                <c:pt idx="17">
                  <c:v>1987-1988</c:v>
                </c:pt>
                <c:pt idx="18">
                  <c:v>1988-1989</c:v>
                </c:pt>
                <c:pt idx="19">
                  <c:v>1989-1990</c:v>
                </c:pt>
                <c:pt idx="20">
                  <c:v>1990-1991</c:v>
                </c:pt>
                <c:pt idx="21">
                  <c:v>1991-1992</c:v>
                </c:pt>
                <c:pt idx="22">
                  <c:v>1992-1993</c:v>
                </c:pt>
                <c:pt idx="23">
                  <c:v>1993-1994</c:v>
                </c:pt>
                <c:pt idx="24">
                  <c:v>1994-1995</c:v>
                </c:pt>
                <c:pt idx="25">
                  <c:v>1995-1996</c:v>
                </c:pt>
                <c:pt idx="26">
                  <c:v>1996-1997</c:v>
                </c:pt>
                <c:pt idx="27">
                  <c:v>1997-1998</c:v>
                </c:pt>
                <c:pt idx="28">
                  <c:v>1998-1999</c:v>
                </c:pt>
                <c:pt idx="29">
                  <c:v>1999-2000</c:v>
                </c:pt>
                <c:pt idx="30">
                  <c:v>2000-2001</c:v>
                </c:pt>
                <c:pt idx="31">
                  <c:v>2001-2002</c:v>
                </c:pt>
                <c:pt idx="32">
                  <c:v>2002-2003</c:v>
                </c:pt>
                <c:pt idx="33">
                  <c:v>2003-2004</c:v>
                </c:pt>
                <c:pt idx="34">
                  <c:v>2004-2005</c:v>
                </c:pt>
                <c:pt idx="35">
                  <c:v>2005-2006</c:v>
                </c:pt>
                <c:pt idx="36">
                  <c:v>2006-2007</c:v>
                </c:pt>
                <c:pt idx="37">
                  <c:v>2007-2008</c:v>
                </c:pt>
                <c:pt idx="38">
                  <c:v>2008-2009</c:v>
                </c:pt>
                <c:pt idx="39">
                  <c:v>2009-2010</c:v>
                </c:pt>
                <c:pt idx="40">
                  <c:v>2010-2011</c:v>
                </c:pt>
                <c:pt idx="41">
                  <c:v>2011-2012</c:v>
                </c:pt>
              </c:strCache>
            </c:strRef>
          </c:cat>
          <c:val>
            <c:numRef>
              <c:f>Hoja1!$B$77:$AQ$77</c:f>
              <c:numCache>
                <c:formatCode>#,##0</c:formatCode>
                <c:ptCount val="42"/>
                <c:pt idx="0">
                  <c:v>137080</c:v>
                </c:pt>
                <c:pt idx="1">
                  <c:v>158530</c:v>
                </c:pt>
                <c:pt idx="2">
                  <c:v>175327</c:v>
                </c:pt>
                <c:pt idx="3">
                  <c:v>206674</c:v>
                </c:pt>
                <c:pt idx="4">
                  <c:v>242677</c:v>
                </c:pt>
                <c:pt idx="5">
                  <c:v>273741</c:v>
                </c:pt>
                <c:pt idx="6">
                  <c:v>317961</c:v>
                </c:pt>
                <c:pt idx="7">
                  <c:v>333387</c:v>
                </c:pt>
                <c:pt idx="8">
                  <c:v>383267</c:v>
                </c:pt>
                <c:pt idx="9">
                  <c:v>425376</c:v>
                </c:pt>
                <c:pt idx="10">
                  <c:v>463035</c:v>
                </c:pt>
                <c:pt idx="11">
                  <c:v>486191</c:v>
                </c:pt>
                <c:pt idx="12">
                  <c:v>499674</c:v>
                </c:pt>
                <c:pt idx="13">
                  <c:v>542459</c:v>
                </c:pt>
                <c:pt idx="14">
                  <c:v>553008</c:v>
                </c:pt>
                <c:pt idx="15">
                  <c:v>578373</c:v>
                </c:pt>
                <c:pt idx="16">
                  <c:v>557664</c:v>
                </c:pt>
                <c:pt idx="17">
                  <c:v>612956</c:v>
                </c:pt>
                <c:pt idx="18">
                  <c:v>605696</c:v>
                </c:pt>
                <c:pt idx="19">
                  <c:v>597534</c:v>
                </c:pt>
                <c:pt idx="20">
                  <c:v>574721</c:v>
                </c:pt>
                <c:pt idx="21">
                  <c:v>595749</c:v>
                </c:pt>
                <c:pt idx="22">
                  <c:v>559461</c:v>
                </c:pt>
                <c:pt idx="23">
                  <c:v>578371</c:v>
                </c:pt>
                <c:pt idx="24">
                  <c:v>594397</c:v>
                </c:pt>
                <c:pt idx="25">
                  <c:v>614349</c:v>
                </c:pt>
                <c:pt idx="26">
                  <c:v>632917</c:v>
                </c:pt>
                <c:pt idx="27">
                  <c:v>650732</c:v>
                </c:pt>
                <c:pt idx="28">
                  <c:v>762559</c:v>
                </c:pt>
                <c:pt idx="29">
                  <c:v>792207</c:v>
                </c:pt>
                <c:pt idx="30">
                  <c:v>795918</c:v>
                </c:pt>
                <c:pt idx="31">
                  <c:v>823586</c:v>
                </c:pt>
                <c:pt idx="32">
                  <c:v>841498</c:v>
                </c:pt>
                <c:pt idx="33">
                  <c:v>869487</c:v>
                </c:pt>
                <c:pt idx="34">
                  <c:v>894205</c:v>
                </c:pt>
                <c:pt idx="35">
                  <c:v>913201</c:v>
                </c:pt>
                <c:pt idx="36">
                  <c:v>932899</c:v>
                </c:pt>
                <c:pt idx="37">
                  <c:v>959694</c:v>
                </c:pt>
                <c:pt idx="38">
                  <c:v>979313</c:v>
                </c:pt>
                <c:pt idx="39">
                  <c:v>1008749</c:v>
                </c:pt>
                <c:pt idx="40">
                  <c:v>1043831</c:v>
                </c:pt>
                <c:pt idx="41">
                  <c:v>1093725</c:v>
                </c:pt>
              </c:numCache>
            </c:numRef>
          </c:val>
        </c:ser>
        <c:dLbls/>
        <c:marker val="1"/>
        <c:axId val="60747136"/>
        <c:axId val="60892288"/>
      </c:lineChart>
      <c:catAx>
        <c:axId val="60747136"/>
        <c:scaling>
          <c:orientation val="minMax"/>
        </c:scaling>
        <c:axPos val="b"/>
        <c:numFmt formatCode="General" sourceLinked="0"/>
        <c:tickLblPos val="nextTo"/>
        <c:txPr>
          <a:bodyPr/>
          <a:lstStyle/>
          <a:p>
            <a:pPr>
              <a:defRPr sz="800"/>
            </a:pPr>
            <a:endParaRPr lang="es-ES"/>
          </a:p>
        </c:txPr>
        <c:crossAx val="60892288"/>
        <c:crosses val="autoZero"/>
        <c:auto val="1"/>
        <c:lblAlgn val="ctr"/>
        <c:lblOffset val="100"/>
      </c:catAx>
      <c:valAx>
        <c:axId val="60892288"/>
        <c:scaling>
          <c:orientation val="minMax"/>
        </c:scaling>
        <c:axPos val="l"/>
        <c:majorGridlines/>
        <c:numFmt formatCode="#,##0" sourceLinked="1"/>
        <c:tickLblPos val="nextTo"/>
        <c:txPr>
          <a:bodyPr/>
          <a:lstStyle/>
          <a:p>
            <a:pPr>
              <a:defRPr sz="800"/>
            </a:pPr>
            <a:endParaRPr lang="es-ES"/>
          </a:p>
        </c:txPr>
        <c:crossAx val="60747136"/>
        <c:crosses val="autoZero"/>
        <c:crossBetween val="between"/>
      </c:valAx>
    </c:plotArea>
    <c:plotVisOnly val="1"/>
    <c:dispBlanksAs val="gap"/>
  </c:chart>
  <c:externalData r:id="rId2"/>
</c:chartSpace>
</file>

<file path=ppt/charts/chart6.xml><?xml version="1.0" encoding="utf-8"?>
<c:chartSpace xmlns:c="http://schemas.openxmlformats.org/drawingml/2006/chart" xmlns:a="http://schemas.openxmlformats.org/drawingml/2006/main" xmlns:r="http://schemas.openxmlformats.org/officeDocument/2006/relationships">
  <c:lang val="es-ES"/>
  <c:clrMapOvr bg1="lt1" tx1="dk1" bg2="lt2" tx2="dk2" accent1="accent1" accent2="accent2" accent3="accent3" accent4="accent4" accent5="accent5" accent6="accent6" hlink="hlink" folHlink="folHlink"/>
  <c:chart>
    <c:title>
      <c:layout/>
    </c:title>
    <c:plotArea>
      <c:layout/>
      <c:lineChart>
        <c:grouping val="standard"/>
        <c:ser>
          <c:idx val="0"/>
          <c:order val="0"/>
          <c:tx>
            <c:strRef>
              <c:f>Hoja1!$A$74</c:f>
              <c:strCache>
                <c:ptCount val="1"/>
                <c:pt idx="0">
                  <c:v>     Particular</c:v>
                </c:pt>
              </c:strCache>
            </c:strRef>
          </c:tx>
          <c:marker>
            <c:symbol val="none"/>
          </c:marker>
          <c:cat>
            <c:strRef>
              <c:f>Hoja1!$B$73:$AQ$73</c:f>
              <c:strCache>
                <c:ptCount val="42"/>
                <c:pt idx="0">
                  <c:v>1970-1971</c:v>
                </c:pt>
                <c:pt idx="1">
                  <c:v>1971-1972</c:v>
                </c:pt>
                <c:pt idx="2">
                  <c:v>1972-1973</c:v>
                </c:pt>
                <c:pt idx="3">
                  <c:v>1973-1974</c:v>
                </c:pt>
                <c:pt idx="4">
                  <c:v>1974-1975</c:v>
                </c:pt>
                <c:pt idx="5">
                  <c:v>1975-1976</c:v>
                </c:pt>
                <c:pt idx="6">
                  <c:v>1976-1977</c:v>
                </c:pt>
                <c:pt idx="7">
                  <c:v>1977-1978</c:v>
                </c:pt>
                <c:pt idx="8">
                  <c:v>1978-1979</c:v>
                </c:pt>
                <c:pt idx="9">
                  <c:v>1979-1980</c:v>
                </c:pt>
                <c:pt idx="10">
                  <c:v>1980-1981</c:v>
                </c:pt>
                <c:pt idx="11">
                  <c:v>1981-1982</c:v>
                </c:pt>
                <c:pt idx="12">
                  <c:v>1982-1983</c:v>
                </c:pt>
                <c:pt idx="13">
                  <c:v>1983-1984</c:v>
                </c:pt>
                <c:pt idx="14">
                  <c:v>1984-1985</c:v>
                </c:pt>
                <c:pt idx="15">
                  <c:v>1985-1986</c:v>
                </c:pt>
                <c:pt idx="16">
                  <c:v>1986-1987</c:v>
                </c:pt>
                <c:pt idx="17">
                  <c:v>1987-1988</c:v>
                </c:pt>
                <c:pt idx="18">
                  <c:v>1988-1989</c:v>
                </c:pt>
                <c:pt idx="19">
                  <c:v>1989-1990</c:v>
                </c:pt>
                <c:pt idx="20">
                  <c:v>1990-1991</c:v>
                </c:pt>
                <c:pt idx="21">
                  <c:v>1991-1992</c:v>
                </c:pt>
                <c:pt idx="22">
                  <c:v>1992-1993</c:v>
                </c:pt>
                <c:pt idx="23">
                  <c:v>1993-1994</c:v>
                </c:pt>
                <c:pt idx="24">
                  <c:v>1994-1995</c:v>
                </c:pt>
                <c:pt idx="25">
                  <c:v>1995-1996</c:v>
                </c:pt>
                <c:pt idx="26">
                  <c:v>1996-1997</c:v>
                </c:pt>
                <c:pt idx="27">
                  <c:v>1997-1998</c:v>
                </c:pt>
                <c:pt idx="28">
                  <c:v>1998-1999</c:v>
                </c:pt>
                <c:pt idx="29">
                  <c:v>1999-2000</c:v>
                </c:pt>
                <c:pt idx="30">
                  <c:v>2000-2001</c:v>
                </c:pt>
                <c:pt idx="31">
                  <c:v>2001-2002</c:v>
                </c:pt>
                <c:pt idx="32">
                  <c:v>2002-2003</c:v>
                </c:pt>
                <c:pt idx="33">
                  <c:v>2003-2004</c:v>
                </c:pt>
                <c:pt idx="34">
                  <c:v>2004-2005</c:v>
                </c:pt>
                <c:pt idx="35">
                  <c:v>2005-2006</c:v>
                </c:pt>
                <c:pt idx="36">
                  <c:v>2006-2007</c:v>
                </c:pt>
                <c:pt idx="37">
                  <c:v>2007-2008</c:v>
                </c:pt>
                <c:pt idx="38">
                  <c:v>2008-2009</c:v>
                </c:pt>
                <c:pt idx="39">
                  <c:v>2009-2010</c:v>
                </c:pt>
                <c:pt idx="40">
                  <c:v>2010-2011</c:v>
                </c:pt>
                <c:pt idx="41">
                  <c:v>2011-2012</c:v>
                </c:pt>
              </c:strCache>
            </c:strRef>
          </c:cat>
          <c:val>
            <c:numRef>
              <c:f>Hoja1!$B$74:$AQ$74</c:f>
              <c:numCache>
                <c:formatCode>#,##0</c:formatCode>
                <c:ptCount val="42"/>
                <c:pt idx="0">
                  <c:v>35160</c:v>
                </c:pt>
                <c:pt idx="1">
                  <c:v>36633</c:v>
                </c:pt>
                <c:pt idx="2">
                  <c:v>41745</c:v>
                </c:pt>
                <c:pt idx="3">
                  <c:v>47141</c:v>
                </c:pt>
                <c:pt idx="4">
                  <c:v>51074</c:v>
                </c:pt>
                <c:pt idx="5">
                  <c:v>58269</c:v>
                </c:pt>
                <c:pt idx="6">
                  <c:v>55442</c:v>
                </c:pt>
                <c:pt idx="7">
                  <c:v>73871</c:v>
                </c:pt>
                <c:pt idx="8">
                  <c:v>80230</c:v>
                </c:pt>
                <c:pt idx="9">
                  <c:v>93044</c:v>
                </c:pt>
                <c:pt idx="10">
                  <c:v>106510</c:v>
                </c:pt>
                <c:pt idx="11">
                  <c:v>129976</c:v>
                </c:pt>
                <c:pt idx="12">
                  <c:v>124475</c:v>
                </c:pt>
                <c:pt idx="13">
                  <c:v>137619</c:v>
                </c:pt>
                <c:pt idx="14">
                  <c:v>152168</c:v>
                </c:pt>
                <c:pt idx="15">
                  <c:v>161532</c:v>
                </c:pt>
                <c:pt idx="16">
                  <c:v>166321</c:v>
                </c:pt>
                <c:pt idx="17">
                  <c:v>163152</c:v>
                </c:pt>
                <c:pt idx="18">
                  <c:v>173116</c:v>
                </c:pt>
                <c:pt idx="19">
                  <c:v>186629</c:v>
                </c:pt>
                <c:pt idx="20">
                  <c:v>198207</c:v>
                </c:pt>
                <c:pt idx="21">
                  <c:v>215969</c:v>
                </c:pt>
                <c:pt idx="22">
                  <c:v>234362</c:v>
                </c:pt>
                <c:pt idx="23">
                  <c:v>250061</c:v>
                </c:pt>
                <c:pt idx="24">
                  <c:v>267977</c:v>
                </c:pt>
                <c:pt idx="25">
                  <c:v>298269</c:v>
                </c:pt>
                <c:pt idx="26">
                  <c:v>319216</c:v>
                </c:pt>
                <c:pt idx="27">
                  <c:v>357781</c:v>
                </c:pt>
                <c:pt idx="28">
                  <c:v>411673</c:v>
                </c:pt>
                <c:pt idx="29">
                  <c:v>469124</c:v>
                </c:pt>
                <c:pt idx="30">
                  <c:v>525058</c:v>
                </c:pt>
                <c:pt idx="31">
                  <c:v>577189</c:v>
                </c:pt>
                <c:pt idx="32">
                  <c:v>620897</c:v>
                </c:pt>
                <c:pt idx="33">
                  <c:v>648769</c:v>
                </c:pt>
                <c:pt idx="34">
                  <c:v>662218</c:v>
                </c:pt>
                <c:pt idx="35">
                  <c:v>683539</c:v>
                </c:pt>
                <c:pt idx="36">
                  <c:v>716955</c:v>
                </c:pt>
                <c:pt idx="37">
                  <c:v>748935</c:v>
                </c:pt>
                <c:pt idx="38">
                  <c:v>767255</c:v>
                </c:pt>
                <c:pt idx="39">
                  <c:v>787196</c:v>
                </c:pt>
                <c:pt idx="40">
                  <c:v>804301</c:v>
                </c:pt>
                <c:pt idx="41">
                  <c:v>850125</c:v>
                </c:pt>
              </c:numCache>
            </c:numRef>
          </c:val>
        </c:ser>
        <c:dLbls/>
        <c:marker val="1"/>
        <c:axId val="60916864"/>
        <c:axId val="60918400"/>
      </c:lineChart>
      <c:catAx>
        <c:axId val="60916864"/>
        <c:scaling>
          <c:orientation val="minMax"/>
        </c:scaling>
        <c:axPos val="b"/>
        <c:numFmt formatCode="General" sourceLinked="0"/>
        <c:tickLblPos val="nextTo"/>
        <c:txPr>
          <a:bodyPr/>
          <a:lstStyle/>
          <a:p>
            <a:pPr>
              <a:defRPr sz="800"/>
            </a:pPr>
            <a:endParaRPr lang="es-ES"/>
          </a:p>
        </c:txPr>
        <c:crossAx val="60918400"/>
        <c:crosses val="autoZero"/>
        <c:auto val="1"/>
        <c:lblAlgn val="ctr"/>
        <c:lblOffset val="100"/>
      </c:catAx>
      <c:valAx>
        <c:axId val="60918400"/>
        <c:scaling>
          <c:orientation val="minMax"/>
          <c:max val="1200000"/>
        </c:scaling>
        <c:axPos val="l"/>
        <c:majorGridlines/>
        <c:numFmt formatCode="#,##0" sourceLinked="1"/>
        <c:tickLblPos val="nextTo"/>
        <c:txPr>
          <a:bodyPr/>
          <a:lstStyle/>
          <a:p>
            <a:pPr>
              <a:defRPr sz="800"/>
            </a:pPr>
            <a:endParaRPr lang="es-ES"/>
          </a:p>
        </c:txPr>
        <c:crossAx val="60916864"/>
        <c:crosses val="autoZero"/>
        <c:crossBetween val="between"/>
      </c:valAx>
    </c:plotArea>
    <c:plotVisOnly val="1"/>
    <c:dispBlanksAs val="gap"/>
  </c:chart>
  <c:externalData r:id="rId2"/>
</c:chartSpace>
</file>

<file path=ppt/charts/chart7.xml><?xml version="1.0" encoding="utf-8"?>
<c:chartSpace xmlns:c="http://schemas.openxmlformats.org/drawingml/2006/chart" xmlns:a="http://schemas.openxmlformats.org/drawingml/2006/main" xmlns:r="http://schemas.openxmlformats.org/officeDocument/2006/relationships">
  <c:lang val="es-ES"/>
  <c:clrMapOvr bg1="lt1" tx1="dk1" bg2="lt2" tx2="dk2" accent1="accent1" accent2="accent2" accent3="accent3" accent4="accent4" accent5="accent5" accent6="accent6" hlink="hlink" folHlink="folHlink"/>
  <c:chart>
    <c:autoTitleDeleted val="1"/>
    <c:plotArea>
      <c:layout/>
      <c:pieChart>
        <c:varyColors val="1"/>
        <c:ser>
          <c:idx val="0"/>
          <c:order val="0"/>
          <c:tx>
            <c:strRef>
              <c:f>Hoja1!$B$6</c:f>
              <c:strCache>
                <c:ptCount val="1"/>
                <c:pt idx="0">
                  <c:v>Año 1980</c:v>
                </c:pt>
              </c:strCache>
            </c:strRef>
          </c:tx>
          <c:dLbls>
            <c:spPr>
              <a:noFill/>
              <a:ln>
                <a:noFill/>
              </a:ln>
              <a:effectLst/>
            </c:spPr>
            <c:txPr>
              <a:bodyPr/>
              <a:lstStyle/>
              <a:p>
                <a:pPr>
                  <a:defRPr sz="1200"/>
                </a:pPr>
                <a:endParaRPr lang="es-ES"/>
              </a:p>
            </c:txPr>
            <c:dLblPos val="outEnd"/>
            <c:showVal val="1"/>
            <c:extLst>
              <c:ext xmlns:c15="http://schemas.microsoft.com/office/drawing/2012/chart" uri="{CE6537A1-D6FC-4f65-9D91-7224C49458BB}"/>
            </c:extLst>
          </c:dLbls>
          <c:val>
            <c:numRef>
              <c:f>Hoja1!$B$7:$B$9</c:f>
              <c:numCache>
                <c:formatCode>0.0</c:formatCode>
                <c:ptCount val="3"/>
                <c:pt idx="0">
                  <c:v>57.1</c:v>
                </c:pt>
                <c:pt idx="1">
                  <c:v>29.8</c:v>
                </c:pt>
                <c:pt idx="2">
                  <c:v>13.1</c:v>
                </c:pt>
              </c:numCache>
            </c:numRef>
          </c:val>
        </c:ser>
        <c:dLbls/>
        <c:firstSliceAng val="0"/>
      </c:pieChart>
    </c:plotArea>
    <c:plotVisOnly val="1"/>
    <c:dispBlanksAs val="zero"/>
  </c:chart>
  <c:spPr>
    <a:noFill/>
    <a:ln>
      <a:noFill/>
    </a:ln>
  </c:spPr>
  <c:externalData r:id="rId2"/>
</c:chartSpace>
</file>

<file path=ppt/charts/chart8.xml><?xml version="1.0" encoding="utf-8"?>
<c:chartSpace xmlns:c="http://schemas.openxmlformats.org/drawingml/2006/chart" xmlns:a="http://schemas.openxmlformats.org/drawingml/2006/main" xmlns:r="http://schemas.openxmlformats.org/officeDocument/2006/relationships">
  <c:lang val="es-ES"/>
  <c:clrMapOvr bg1="lt1" tx1="dk1" bg2="lt2" tx2="dk2" accent1="accent1" accent2="accent2" accent3="accent3" accent4="accent4" accent5="accent5" accent6="accent6" hlink="hlink" folHlink="folHlink"/>
  <c:chart>
    <c:autoTitleDeleted val="1"/>
    <c:plotArea>
      <c:layout/>
      <c:pieChart>
        <c:varyColors val="1"/>
        <c:ser>
          <c:idx val="0"/>
          <c:order val="0"/>
          <c:tx>
            <c:strRef>
              <c:f>Hoja1!$C$6</c:f>
              <c:strCache>
                <c:ptCount val="1"/>
                <c:pt idx="0">
                  <c:v>Año 1990</c:v>
                </c:pt>
              </c:strCache>
            </c:strRef>
          </c:tx>
          <c:dLbls>
            <c:spPr>
              <a:noFill/>
              <a:ln>
                <a:noFill/>
              </a:ln>
              <a:effectLst/>
            </c:spPr>
            <c:txPr>
              <a:bodyPr/>
              <a:lstStyle/>
              <a:p>
                <a:pPr>
                  <a:defRPr sz="1200"/>
                </a:pPr>
                <a:endParaRPr lang="es-ES"/>
              </a:p>
            </c:txPr>
            <c:dLblPos val="outEnd"/>
            <c:showVal val="1"/>
            <c:extLst>
              <c:ext xmlns:c15="http://schemas.microsoft.com/office/drawing/2012/chart" uri="{CE6537A1-D6FC-4f65-9D91-7224C49458BB}"/>
            </c:extLst>
          </c:dLbls>
          <c:val>
            <c:numRef>
              <c:f>Hoja1!$C$7:$C$9</c:f>
              <c:numCache>
                <c:formatCode>0.0</c:formatCode>
                <c:ptCount val="3"/>
                <c:pt idx="0">
                  <c:v>52.4</c:v>
                </c:pt>
                <c:pt idx="1">
                  <c:v>29.5</c:v>
                </c:pt>
                <c:pt idx="2">
                  <c:v>18.100000000000001</c:v>
                </c:pt>
              </c:numCache>
            </c:numRef>
          </c:val>
        </c:ser>
        <c:dLbls/>
        <c:firstSliceAng val="0"/>
      </c:pieChart>
    </c:plotArea>
    <c:plotVisOnly val="1"/>
    <c:dispBlanksAs val="zero"/>
  </c:chart>
  <c:spPr>
    <a:noFill/>
  </c:spPr>
  <c:externalData r:id="rId2"/>
</c:chartSpace>
</file>

<file path=ppt/charts/chart9.xml><?xml version="1.0" encoding="utf-8"?>
<c:chartSpace xmlns:c="http://schemas.openxmlformats.org/drawingml/2006/chart" xmlns:a="http://schemas.openxmlformats.org/drawingml/2006/main" xmlns:r="http://schemas.openxmlformats.org/officeDocument/2006/relationships">
  <c:lang val="es-ES"/>
  <c:clrMapOvr bg1="lt1" tx1="dk1" bg2="lt2" tx2="dk2" accent1="accent1" accent2="accent2" accent3="accent3" accent4="accent4" accent5="accent5" accent6="accent6" hlink="hlink" folHlink="folHlink"/>
  <c:chart>
    <c:autoTitleDeleted val="1"/>
    <c:plotArea>
      <c:layout/>
      <c:pieChart>
        <c:varyColors val="1"/>
        <c:ser>
          <c:idx val="0"/>
          <c:order val="0"/>
          <c:tx>
            <c:strRef>
              <c:f>Hoja1!$D$6</c:f>
              <c:strCache>
                <c:ptCount val="1"/>
                <c:pt idx="0">
                  <c:v>Año 2000</c:v>
                </c:pt>
              </c:strCache>
            </c:strRef>
          </c:tx>
          <c:dLbls>
            <c:spPr>
              <a:noFill/>
              <a:ln>
                <a:noFill/>
              </a:ln>
              <a:effectLst/>
            </c:spPr>
            <c:txPr>
              <a:bodyPr/>
              <a:lstStyle/>
              <a:p>
                <a:pPr>
                  <a:defRPr sz="1200"/>
                </a:pPr>
                <a:endParaRPr lang="es-ES"/>
              </a:p>
            </c:txPr>
            <c:dLblPos val="outEnd"/>
            <c:showVal val="1"/>
            <c:extLst>
              <c:ext xmlns:c15="http://schemas.microsoft.com/office/drawing/2012/chart" uri="{CE6537A1-D6FC-4f65-9D91-7224C49458BB}"/>
            </c:extLst>
          </c:dLbls>
          <c:val>
            <c:numRef>
              <c:f>Hoja1!$D$7:$D$9</c:f>
              <c:numCache>
                <c:formatCode>0.0</c:formatCode>
                <c:ptCount val="3"/>
                <c:pt idx="0">
                  <c:v>46.3</c:v>
                </c:pt>
                <c:pt idx="1">
                  <c:v>23.1</c:v>
                </c:pt>
                <c:pt idx="2">
                  <c:v>30.6</c:v>
                </c:pt>
              </c:numCache>
            </c:numRef>
          </c:val>
        </c:ser>
        <c:dLbls/>
        <c:firstSliceAng val="0"/>
      </c:pieChart>
    </c:plotArea>
    <c:plotVisOnly val="1"/>
    <c:dispBlanksAs val="zero"/>
  </c:chart>
  <c:spPr>
    <a:noFill/>
  </c:spPr>
  <c:externalData r:id="rId2"/>
</c:chartSpace>
</file>

<file path=ppt/drawings/drawing1.xml><?xml version="1.0" encoding="utf-8"?>
<c:userShapes xmlns:c="http://schemas.openxmlformats.org/drawingml/2006/chart">
  <cdr:relSizeAnchor xmlns:cdr="http://schemas.openxmlformats.org/drawingml/2006/chartDrawing">
    <cdr:from>
      <cdr:x>0.83354</cdr:x>
      <cdr:y>0.07304</cdr:y>
    </cdr:from>
    <cdr:to>
      <cdr:x>0.97372</cdr:x>
      <cdr:y>0.13147</cdr:y>
    </cdr:to>
    <cdr:sp macro="" textlink="">
      <cdr:nvSpPr>
        <cdr:cNvPr id="2" name="1 CuadroTexto"/>
        <cdr:cNvSpPr txBox="1"/>
      </cdr:nvSpPr>
      <cdr:spPr>
        <a:xfrm xmlns:a="http://schemas.openxmlformats.org/drawingml/2006/main">
          <a:off x="6851104" y="360040"/>
          <a:ext cx="1152128" cy="2880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s-MX" sz="1100" dirty="0"/>
        </a:p>
      </cdr:txBody>
    </cdr:sp>
  </cdr:relSizeAnchor>
  <cdr:relSizeAnchor xmlns:cdr="http://schemas.openxmlformats.org/drawingml/2006/chartDrawing">
    <cdr:from>
      <cdr:x>0.85714</cdr:x>
      <cdr:y>0.04</cdr:y>
    </cdr:from>
    <cdr:to>
      <cdr:x>0.96639</cdr:x>
      <cdr:y>0.1638</cdr:y>
    </cdr:to>
    <cdr:sp macro="" textlink="">
      <cdr:nvSpPr>
        <cdr:cNvPr id="3" name="2 CuadroTexto"/>
        <cdr:cNvSpPr txBox="1"/>
      </cdr:nvSpPr>
      <cdr:spPr>
        <a:xfrm xmlns:a="http://schemas.openxmlformats.org/drawingml/2006/main">
          <a:off x="7344816" y="216024"/>
          <a:ext cx="936103" cy="66861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l"/>
          <a:r>
            <a:rPr lang="es-MX" sz="1000" dirty="0" smtClean="0">
              <a:solidFill>
                <a:schemeClr val="bg1"/>
              </a:solidFill>
            </a:rPr>
            <a:t>Autónomo</a:t>
          </a:r>
        </a:p>
        <a:p xmlns:a="http://schemas.openxmlformats.org/drawingml/2006/main">
          <a:pPr algn="l"/>
          <a:r>
            <a:rPr lang="es-MX" sz="1000" dirty="0" smtClean="0">
              <a:solidFill>
                <a:schemeClr val="bg1"/>
              </a:solidFill>
            </a:rPr>
            <a:t>1,043,831</a:t>
          </a:r>
        </a:p>
        <a:p xmlns:a="http://schemas.openxmlformats.org/drawingml/2006/main">
          <a:pPr algn="l"/>
          <a:r>
            <a:rPr lang="es-MX" sz="1000" dirty="0" smtClean="0">
              <a:solidFill>
                <a:schemeClr val="bg1"/>
              </a:solidFill>
            </a:rPr>
            <a:t>39.5%</a:t>
          </a:r>
          <a:endParaRPr lang="es-MX" sz="1000" dirty="0">
            <a:solidFill>
              <a:schemeClr val="bg1"/>
            </a:solidFill>
          </a:endParaRPr>
        </a:p>
      </cdr:txBody>
    </cdr:sp>
  </cdr:relSizeAnchor>
  <cdr:relSizeAnchor xmlns:cdr="http://schemas.openxmlformats.org/drawingml/2006/chartDrawing">
    <cdr:from>
      <cdr:x>0.85714</cdr:x>
      <cdr:y>0.21912</cdr:y>
    </cdr:from>
    <cdr:to>
      <cdr:x>0.96639</cdr:x>
      <cdr:y>0.316</cdr:y>
    </cdr:to>
    <cdr:sp macro="" textlink="">
      <cdr:nvSpPr>
        <cdr:cNvPr id="4" name="1 CuadroTexto"/>
        <cdr:cNvSpPr txBox="1"/>
      </cdr:nvSpPr>
      <cdr:spPr>
        <a:xfrm xmlns:a="http://schemas.openxmlformats.org/drawingml/2006/main">
          <a:off x="7344816" y="1183379"/>
          <a:ext cx="936103" cy="52321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s-MX" sz="1000" dirty="0" smtClean="0">
              <a:solidFill>
                <a:schemeClr val="bg1"/>
              </a:solidFill>
            </a:rPr>
            <a:t>Particular</a:t>
          </a:r>
        </a:p>
        <a:p xmlns:a="http://schemas.openxmlformats.org/drawingml/2006/main">
          <a:pPr algn="l"/>
          <a:r>
            <a:rPr lang="es-MX" sz="1000" dirty="0" smtClean="0">
              <a:solidFill>
                <a:schemeClr val="bg1"/>
              </a:solidFill>
            </a:rPr>
            <a:t>804,301</a:t>
          </a:r>
        </a:p>
        <a:p xmlns:a="http://schemas.openxmlformats.org/drawingml/2006/main">
          <a:pPr algn="l"/>
          <a:r>
            <a:rPr lang="es-MX" sz="1000" dirty="0" smtClean="0">
              <a:solidFill>
                <a:schemeClr val="bg1"/>
              </a:solidFill>
            </a:rPr>
            <a:t>30.4%</a:t>
          </a:r>
          <a:endParaRPr lang="es-MX" sz="1000" dirty="0">
            <a:solidFill>
              <a:schemeClr val="bg1"/>
            </a:solidFill>
          </a:endParaRPr>
        </a:p>
      </cdr:txBody>
    </cdr:sp>
  </cdr:relSizeAnchor>
  <cdr:relSizeAnchor xmlns:cdr="http://schemas.openxmlformats.org/drawingml/2006/chartDrawing">
    <cdr:from>
      <cdr:x>0.85714</cdr:x>
      <cdr:y>0.44</cdr:y>
    </cdr:from>
    <cdr:to>
      <cdr:x>0.97479</cdr:x>
      <cdr:y>0.54667</cdr:y>
    </cdr:to>
    <cdr:sp macro="" textlink="">
      <cdr:nvSpPr>
        <cdr:cNvPr id="5" name="1 CuadroTexto"/>
        <cdr:cNvSpPr txBox="1"/>
      </cdr:nvSpPr>
      <cdr:spPr>
        <a:xfrm xmlns:a="http://schemas.openxmlformats.org/drawingml/2006/main">
          <a:off x="7344816" y="2376264"/>
          <a:ext cx="1008112" cy="57606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s-MX" sz="1000" dirty="0" smtClean="0">
              <a:solidFill>
                <a:schemeClr val="bg1"/>
              </a:solidFill>
            </a:rPr>
            <a:t>Estatal</a:t>
          </a:r>
        </a:p>
        <a:p xmlns:a="http://schemas.openxmlformats.org/drawingml/2006/main">
          <a:pPr algn="l"/>
          <a:r>
            <a:rPr lang="es-MX" sz="1000" dirty="0" smtClean="0">
              <a:solidFill>
                <a:schemeClr val="bg1"/>
              </a:solidFill>
            </a:rPr>
            <a:t>410,925 </a:t>
          </a:r>
        </a:p>
        <a:p xmlns:a="http://schemas.openxmlformats.org/drawingml/2006/main">
          <a:pPr algn="l"/>
          <a:r>
            <a:rPr lang="es-MX" sz="1000" dirty="0" smtClean="0">
              <a:solidFill>
                <a:schemeClr val="bg1"/>
              </a:solidFill>
            </a:rPr>
            <a:t>15.6%</a:t>
          </a:r>
          <a:endParaRPr lang="es-MX" sz="1000" dirty="0">
            <a:solidFill>
              <a:schemeClr val="bg1"/>
            </a:solidFill>
          </a:endParaRPr>
        </a:p>
      </cdr:txBody>
    </cdr:sp>
  </cdr:relSizeAnchor>
  <cdr:relSizeAnchor xmlns:cdr="http://schemas.openxmlformats.org/drawingml/2006/chartDrawing">
    <cdr:from>
      <cdr:x>0.85714</cdr:x>
      <cdr:y>0.57333</cdr:y>
    </cdr:from>
    <cdr:to>
      <cdr:x>0.97139</cdr:x>
      <cdr:y>0.68</cdr:y>
    </cdr:to>
    <cdr:sp macro="" textlink="">
      <cdr:nvSpPr>
        <cdr:cNvPr id="6" name="1 CuadroTexto"/>
        <cdr:cNvSpPr txBox="1"/>
      </cdr:nvSpPr>
      <cdr:spPr>
        <a:xfrm xmlns:a="http://schemas.openxmlformats.org/drawingml/2006/main">
          <a:off x="7344816" y="3096344"/>
          <a:ext cx="978974" cy="57606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s-MX" sz="1000" dirty="0" smtClean="0">
              <a:solidFill>
                <a:schemeClr val="bg1"/>
              </a:solidFill>
            </a:rPr>
            <a:t>Federal</a:t>
          </a:r>
        </a:p>
        <a:p xmlns:a="http://schemas.openxmlformats.org/drawingml/2006/main">
          <a:pPr algn="l"/>
          <a:r>
            <a:rPr lang="es-MX" sz="1000" dirty="0" smtClean="0">
              <a:solidFill>
                <a:schemeClr val="bg1"/>
              </a:solidFill>
            </a:rPr>
            <a:t>385,140</a:t>
          </a:r>
        </a:p>
        <a:p xmlns:a="http://schemas.openxmlformats.org/drawingml/2006/main">
          <a:pPr algn="l"/>
          <a:r>
            <a:rPr lang="es-MX" sz="1000" dirty="0" smtClean="0">
              <a:solidFill>
                <a:schemeClr val="bg1"/>
              </a:solidFill>
            </a:rPr>
            <a:t>14.6%</a:t>
          </a:r>
          <a:endParaRPr lang="es-MX" sz="1000" dirty="0">
            <a:solidFill>
              <a:schemeClr val="bg1"/>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0.11864</cdr:x>
      <cdr:y>0.10345</cdr:y>
    </cdr:from>
    <cdr:to>
      <cdr:x>0.38983</cdr:x>
      <cdr:y>0.25862</cdr:y>
    </cdr:to>
    <cdr:sp macro="" textlink="">
      <cdr:nvSpPr>
        <cdr:cNvPr id="3" name="2 CuadroTexto"/>
        <cdr:cNvSpPr txBox="1"/>
      </cdr:nvSpPr>
      <cdr:spPr>
        <a:xfrm xmlns:a="http://schemas.openxmlformats.org/drawingml/2006/main">
          <a:off x="504056" y="432048"/>
          <a:ext cx="1152128" cy="64807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MX" sz="1100" dirty="0" smtClean="0"/>
            <a:t>Matrícula</a:t>
          </a:r>
        </a:p>
        <a:p xmlns:a="http://schemas.openxmlformats.org/drawingml/2006/main">
          <a:r>
            <a:rPr lang="es-MX" dirty="0" smtClean="0"/>
            <a:t>-------------- * 100</a:t>
          </a:r>
        </a:p>
        <a:p xmlns:a="http://schemas.openxmlformats.org/drawingml/2006/main">
          <a:r>
            <a:rPr lang="es-MX" dirty="0" smtClean="0"/>
            <a:t>Población</a:t>
          </a:r>
          <a:endParaRPr lang="es-MX" sz="11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602F96A2-C548-40FA-869D-34EACB9E3DEE}" type="datetimeFigureOut">
              <a:rPr lang="es-MX" smtClean="0"/>
              <a:pPr/>
              <a:t>30/08/2013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5B08BDE-FEFA-4B9E-BCE4-C2ED51BD95DE}" type="slidenum">
              <a:rPr lang="es-MX" smtClean="0"/>
              <a:pPr/>
              <a:t>‹Nº›</a:t>
            </a:fld>
            <a:endParaRPr lang="es-MX"/>
          </a:p>
        </p:txBody>
      </p:sp>
    </p:spTree>
    <p:extLst>
      <p:ext uri="{BB962C8B-B14F-4D97-AF65-F5344CB8AC3E}">
        <p14:creationId xmlns:p14="http://schemas.microsoft.com/office/powerpoint/2010/main" xmlns="" val="1252282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602F96A2-C548-40FA-869D-34EACB9E3DEE}" type="datetimeFigureOut">
              <a:rPr lang="es-MX" smtClean="0"/>
              <a:pPr/>
              <a:t>30/08/2013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5B08BDE-FEFA-4B9E-BCE4-C2ED51BD95DE}" type="slidenum">
              <a:rPr lang="es-MX" smtClean="0"/>
              <a:pPr/>
              <a:t>‹Nº›</a:t>
            </a:fld>
            <a:endParaRPr lang="es-MX"/>
          </a:p>
        </p:txBody>
      </p:sp>
    </p:spTree>
    <p:extLst>
      <p:ext uri="{BB962C8B-B14F-4D97-AF65-F5344CB8AC3E}">
        <p14:creationId xmlns:p14="http://schemas.microsoft.com/office/powerpoint/2010/main" xmlns="" val="3405086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602F96A2-C548-40FA-869D-34EACB9E3DEE}" type="datetimeFigureOut">
              <a:rPr lang="es-MX" smtClean="0"/>
              <a:pPr/>
              <a:t>30/08/2013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5B08BDE-FEFA-4B9E-BCE4-C2ED51BD95DE}" type="slidenum">
              <a:rPr lang="es-MX" smtClean="0"/>
              <a:pPr/>
              <a:t>‹Nº›</a:t>
            </a:fld>
            <a:endParaRPr lang="es-MX"/>
          </a:p>
        </p:txBody>
      </p:sp>
    </p:spTree>
    <p:extLst>
      <p:ext uri="{BB962C8B-B14F-4D97-AF65-F5344CB8AC3E}">
        <p14:creationId xmlns:p14="http://schemas.microsoft.com/office/powerpoint/2010/main" xmlns="" val="35481645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47A6D06-1FA9-4646-95A7-04E11A25777D}"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42660552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DF93C4A-06B1-4886-BC9D-803F5163404B}"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36324891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0D40E4A-1318-44D6-B40B-00EADA5F7009}"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10170370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6C91C09-9EC4-479E-8FED-5C98DE6A622E}"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10312504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DD5CE87D-7A2E-4603-8E78-93F04065526A}"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22740108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B41D39D7-7848-42D3-858C-7731095ABAC9}"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39807812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0957C53-B4A8-432C-9F01-2A277A94BA27}"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28027857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B9728C3-6D6B-441D-8F2B-2E0397DD6B54}"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1709531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602F96A2-C548-40FA-869D-34EACB9E3DEE}" type="datetimeFigureOut">
              <a:rPr lang="es-MX" smtClean="0"/>
              <a:pPr/>
              <a:t>30/08/2013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5B08BDE-FEFA-4B9E-BCE4-C2ED51BD95DE}" type="slidenum">
              <a:rPr lang="es-MX" smtClean="0"/>
              <a:pPr/>
              <a:t>‹Nº›</a:t>
            </a:fld>
            <a:endParaRPr lang="es-MX"/>
          </a:p>
        </p:txBody>
      </p:sp>
    </p:spTree>
    <p:extLst>
      <p:ext uri="{BB962C8B-B14F-4D97-AF65-F5344CB8AC3E}">
        <p14:creationId xmlns:p14="http://schemas.microsoft.com/office/powerpoint/2010/main" xmlns="" val="1327682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61FCCEE-5DB2-44D8-A417-53ABFBE09B8F}"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21356841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512C825-2764-46FE-B68C-D278CBBF8F10}"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13230152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ADB214A-B5D2-4057-9B89-EB4922AD97E2}"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36070451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MX"/>
          </a:p>
        </p:txBody>
      </p:sp>
      <p:sp>
        <p:nvSpPr>
          <p:cNvPr id="3" name="2 Marcador de tabla"/>
          <p:cNvSpPr>
            <a:spLocks noGrp="1"/>
          </p:cNvSpPr>
          <p:nvPr>
            <p:ph type="tbl" idx="1"/>
          </p:nvPr>
        </p:nvSpPr>
        <p:spPr>
          <a:xfrm>
            <a:off x="457200" y="1600200"/>
            <a:ext cx="8229600" cy="4525963"/>
          </a:xfrm>
        </p:spPr>
        <p:txBody>
          <a:bodyPr/>
          <a:lstStyle/>
          <a:p>
            <a:pPr lvl="0"/>
            <a:endParaRPr lang="es-MX"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B567275-DF41-4D51-8E5D-46F57396F8E0}"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28991412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47A6D06-1FA9-4646-95A7-04E11A25777D}"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4516505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DF93C4A-06B1-4886-BC9D-803F5163404B}"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41770696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0D40E4A-1318-44D6-B40B-00EADA5F7009}"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31302349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6C91C09-9EC4-479E-8FED-5C98DE6A622E}"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39495072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DD5CE87D-7A2E-4603-8E78-93F04065526A}"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163903532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B41D39D7-7848-42D3-858C-7731095ABAC9}"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3976381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02F96A2-C548-40FA-869D-34EACB9E3DEE}" type="datetimeFigureOut">
              <a:rPr lang="es-MX" smtClean="0"/>
              <a:pPr/>
              <a:t>30/08/2013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5B08BDE-FEFA-4B9E-BCE4-C2ED51BD95DE}" type="slidenum">
              <a:rPr lang="es-MX" smtClean="0"/>
              <a:pPr/>
              <a:t>‹Nº›</a:t>
            </a:fld>
            <a:endParaRPr lang="es-MX"/>
          </a:p>
        </p:txBody>
      </p:sp>
    </p:spTree>
    <p:extLst>
      <p:ext uri="{BB962C8B-B14F-4D97-AF65-F5344CB8AC3E}">
        <p14:creationId xmlns:p14="http://schemas.microsoft.com/office/powerpoint/2010/main" xmlns="" val="4137606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0957C53-B4A8-432C-9F01-2A277A94BA27}"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248782083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B9728C3-6D6B-441D-8F2B-2E0397DD6B54}"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384229731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61FCCEE-5DB2-44D8-A417-53ABFBE09B8F}"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19899927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512C825-2764-46FE-B68C-D278CBBF8F10}"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309579189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ADB214A-B5D2-4057-9B89-EB4922AD97E2}"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287988354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MX"/>
          </a:p>
        </p:txBody>
      </p:sp>
      <p:sp>
        <p:nvSpPr>
          <p:cNvPr id="3" name="2 Marcador de tabla"/>
          <p:cNvSpPr>
            <a:spLocks noGrp="1"/>
          </p:cNvSpPr>
          <p:nvPr>
            <p:ph type="tbl" idx="1"/>
          </p:nvPr>
        </p:nvSpPr>
        <p:spPr>
          <a:xfrm>
            <a:off x="457200" y="1600200"/>
            <a:ext cx="8229600" cy="4525963"/>
          </a:xfrm>
        </p:spPr>
        <p:txBody>
          <a:bodyPr/>
          <a:lstStyle/>
          <a:p>
            <a:pPr lvl="0"/>
            <a:endParaRPr lang="es-MX"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B567275-DF41-4D51-8E5D-46F57396F8E0}"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263558088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47A6D06-1FA9-4646-95A7-04E11A25777D}"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40665494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DF93C4A-06B1-4886-BC9D-803F5163404B}"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151305582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0D40E4A-1318-44D6-B40B-00EADA5F7009}"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354504186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6C91C09-9EC4-479E-8FED-5C98DE6A622E}"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2223355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602F96A2-C548-40FA-869D-34EACB9E3DEE}" type="datetimeFigureOut">
              <a:rPr lang="es-MX" smtClean="0"/>
              <a:pPr/>
              <a:t>30/08/2013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5B08BDE-FEFA-4B9E-BCE4-C2ED51BD95DE}" type="slidenum">
              <a:rPr lang="es-MX" smtClean="0"/>
              <a:pPr/>
              <a:t>‹Nº›</a:t>
            </a:fld>
            <a:endParaRPr lang="es-MX"/>
          </a:p>
        </p:txBody>
      </p:sp>
    </p:spTree>
    <p:extLst>
      <p:ext uri="{BB962C8B-B14F-4D97-AF65-F5344CB8AC3E}">
        <p14:creationId xmlns:p14="http://schemas.microsoft.com/office/powerpoint/2010/main" xmlns="" val="121764732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DD5CE87D-7A2E-4603-8E78-93F04065526A}"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247732002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B41D39D7-7848-42D3-858C-7731095ABAC9}"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113471839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0957C53-B4A8-432C-9F01-2A277A94BA27}"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148631375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B9728C3-6D6B-441D-8F2B-2E0397DD6B54}"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281648209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61FCCEE-5DB2-44D8-A417-53ABFBE09B8F}"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44843284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512C825-2764-46FE-B68C-D278CBBF8F10}"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75680317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ADB214A-B5D2-4057-9B89-EB4922AD97E2}"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84518701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MX"/>
          </a:p>
        </p:txBody>
      </p:sp>
      <p:sp>
        <p:nvSpPr>
          <p:cNvPr id="3" name="2 Marcador de tabla"/>
          <p:cNvSpPr>
            <a:spLocks noGrp="1"/>
          </p:cNvSpPr>
          <p:nvPr>
            <p:ph type="tbl" idx="1"/>
          </p:nvPr>
        </p:nvSpPr>
        <p:spPr>
          <a:xfrm>
            <a:off x="457200" y="1600200"/>
            <a:ext cx="8229600" cy="4525963"/>
          </a:xfrm>
        </p:spPr>
        <p:txBody>
          <a:bodyPr/>
          <a:lstStyle/>
          <a:p>
            <a:pPr lvl="0"/>
            <a:endParaRPr lang="es-MX"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B567275-DF41-4D51-8E5D-46F57396F8E0}"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232513392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47A6D06-1FA9-4646-95A7-04E11A25777D}"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109793351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DF93C4A-06B1-4886-BC9D-803F5163404B}"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3574337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602F96A2-C548-40FA-869D-34EACB9E3DEE}" type="datetimeFigureOut">
              <a:rPr lang="es-MX" smtClean="0"/>
              <a:pPr/>
              <a:t>30/08/2013</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65B08BDE-FEFA-4B9E-BCE4-C2ED51BD95DE}" type="slidenum">
              <a:rPr lang="es-MX" smtClean="0"/>
              <a:pPr/>
              <a:t>‹Nº›</a:t>
            </a:fld>
            <a:endParaRPr lang="es-MX"/>
          </a:p>
        </p:txBody>
      </p:sp>
    </p:spTree>
    <p:extLst>
      <p:ext uri="{BB962C8B-B14F-4D97-AF65-F5344CB8AC3E}">
        <p14:creationId xmlns:p14="http://schemas.microsoft.com/office/powerpoint/2010/main" xmlns="" val="378224425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0D40E4A-1318-44D6-B40B-00EADA5F7009}"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228022689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6C91C09-9EC4-479E-8FED-5C98DE6A622E}"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215771459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DD5CE87D-7A2E-4603-8E78-93F04065526A}"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425886244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B41D39D7-7848-42D3-858C-7731095ABAC9}"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107953314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0957C53-B4A8-432C-9F01-2A277A94BA27}"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133505422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B9728C3-6D6B-441D-8F2B-2E0397DD6B54}"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322442475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61FCCEE-5DB2-44D8-A417-53ABFBE09B8F}"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298300265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512C825-2764-46FE-B68C-D278CBBF8F10}"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422519268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ADB214A-B5D2-4057-9B89-EB4922AD97E2}"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216115525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MX"/>
          </a:p>
        </p:txBody>
      </p:sp>
      <p:sp>
        <p:nvSpPr>
          <p:cNvPr id="3" name="2 Marcador de tabla"/>
          <p:cNvSpPr>
            <a:spLocks noGrp="1"/>
          </p:cNvSpPr>
          <p:nvPr>
            <p:ph type="tbl" idx="1"/>
          </p:nvPr>
        </p:nvSpPr>
        <p:spPr>
          <a:xfrm>
            <a:off x="457200" y="1600200"/>
            <a:ext cx="8229600" cy="4525963"/>
          </a:xfrm>
        </p:spPr>
        <p:txBody>
          <a:bodyPr/>
          <a:lstStyle/>
          <a:p>
            <a:pPr lvl="0"/>
            <a:endParaRPr lang="es-MX"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B567275-DF41-4D51-8E5D-46F57396F8E0}"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774506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602F96A2-C548-40FA-869D-34EACB9E3DEE}" type="datetimeFigureOut">
              <a:rPr lang="es-MX" smtClean="0"/>
              <a:pPr/>
              <a:t>30/08/2013</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65B08BDE-FEFA-4B9E-BCE4-C2ED51BD95DE}" type="slidenum">
              <a:rPr lang="es-MX" smtClean="0"/>
              <a:pPr/>
              <a:t>‹Nº›</a:t>
            </a:fld>
            <a:endParaRPr lang="es-MX"/>
          </a:p>
        </p:txBody>
      </p:sp>
    </p:spTree>
    <p:extLst>
      <p:ext uri="{BB962C8B-B14F-4D97-AF65-F5344CB8AC3E}">
        <p14:creationId xmlns:p14="http://schemas.microsoft.com/office/powerpoint/2010/main" xmlns="" val="416131784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47A6D06-1FA9-4646-95A7-04E11A25777D}"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5238762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DF93C4A-06B1-4886-BC9D-803F5163404B}"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68625341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0D40E4A-1318-44D6-B40B-00EADA5F7009}"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15854353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6C91C09-9EC4-479E-8FED-5C98DE6A622E}"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378248822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DD5CE87D-7A2E-4603-8E78-93F04065526A}"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207694953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B41D39D7-7848-42D3-858C-7731095ABAC9}"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355979153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0957C53-B4A8-432C-9F01-2A277A94BA27}"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368883541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B9728C3-6D6B-441D-8F2B-2E0397DD6B54}"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37013317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61FCCEE-5DB2-44D8-A417-53ABFBE09B8F}"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184394697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512C825-2764-46FE-B68C-D278CBBF8F10}"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3551531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02F96A2-C548-40FA-869D-34EACB9E3DEE}" type="datetimeFigureOut">
              <a:rPr lang="es-MX" smtClean="0"/>
              <a:pPr/>
              <a:t>30/08/2013</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65B08BDE-FEFA-4B9E-BCE4-C2ED51BD95DE}" type="slidenum">
              <a:rPr lang="es-MX" smtClean="0"/>
              <a:pPr/>
              <a:t>‹Nº›</a:t>
            </a:fld>
            <a:endParaRPr lang="es-MX"/>
          </a:p>
        </p:txBody>
      </p:sp>
    </p:spTree>
    <p:extLst>
      <p:ext uri="{BB962C8B-B14F-4D97-AF65-F5344CB8AC3E}">
        <p14:creationId xmlns:p14="http://schemas.microsoft.com/office/powerpoint/2010/main" xmlns="" val="139337394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ADB214A-B5D2-4057-9B89-EB4922AD97E2}"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284079353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MX"/>
          </a:p>
        </p:txBody>
      </p:sp>
      <p:sp>
        <p:nvSpPr>
          <p:cNvPr id="3" name="2 Marcador de tabla"/>
          <p:cNvSpPr>
            <a:spLocks noGrp="1"/>
          </p:cNvSpPr>
          <p:nvPr>
            <p:ph type="tbl" idx="1"/>
          </p:nvPr>
        </p:nvSpPr>
        <p:spPr>
          <a:xfrm>
            <a:off x="457200" y="1600200"/>
            <a:ext cx="8229600" cy="4525963"/>
          </a:xfrm>
        </p:spPr>
        <p:txBody>
          <a:bodyPr/>
          <a:lstStyle/>
          <a:p>
            <a:pPr lvl="0"/>
            <a:endParaRPr lang="es-MX"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B567275-DF41-4D51-8E5D-46F57396F8E0}"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23647337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47A6D06-1FA9-4646-95A7-04E11A25777D}"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424239598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DF93C4A-06B1-4886-BC9D-803F5163404B}"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119879638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0D40E4A-1318-44D6-B40B-00EADA5F7009}"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182248070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6C91C09-9EC4-479E-8FED-5C98DE6A622E}"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13033238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DD5CE87D-7A2E-4603-8E78-93F04065526A}"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2347535589"/>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B41D39D7-7848-42D3-858C-7731095ABAC9}"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30766861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0957C53-B4A8-432C-9F01-2A277A94BA27}"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99110401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B9728C3-6D6B-441D-8F2B-2E0397DD6B54}"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1365095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02F96A2-C548-40FA-869D-34EACB9E3DEE}" type="datetimeFigureOut">
              <a:rPr lang="es-MX" smtClean="0"/>
              <a:pPr/>
              <a:t>30/08/2013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5B08BDE-FEFA-4B9E-BCE4-C2ED51BD95DE}" type="slidenum">
              <a:rPr lang="es-MX" smtClean="0"/>
              <a:pPr/>
              <a:t>‹Nº›</a:t>
            </a:fld>
            <a:endParaRPr lang="es-MX"/>
          </a:p>
        </p:txBody>
      </p:sp>
    </p:spTree>
    <p:extLst>
      <p:ext uri="{BB962C8B-B14F-4D97-AF65-F5344CB8AC3E}">
        <p14:creationId xmlns:p14="http://schemas.microsoft.com/office/powerpoint/2010/main" xmlns="" val="232681985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61FCCEE-5DB2-44D8-A417-53ABFBE09B8F}"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2619457971"/>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512C825-2764-46FE-B68C-D278CBBF8F10}"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2250600996"/>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ADB214A-B5D2-4057-9B89-EB4922AD97E2}"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2588995891"/>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MX"/>
          </a:p>
        </p:txBody>
      </p:sp>
      <p:sp>
        <p:nvSpPr>
          <p:cNvPr id="3" name="2 Marcador de tabla"/>
          <p:cNvSpPr>
            <a:spLocks noGrp="1"/>
          </p:cNvSpPr>
          <p:nvPr>
            <p:ph type="tbl" idx="1"/>
          </p:nvPr>
        </p:nvSpPr>
        <p:spPr>
          <a:xfrm>
            <a:off x="457200" y="1600200"/>
            <a:ext cx="8229600" cy="4525963"/>
          </a:xfrm>
        </p:spPr>
        <p:txBody>
          <a:bodyPr/>
          <a:lstStyle/>
          <a:p>
            <a:pPr lvl="0"/>
            <a:endParaRPr lang="es-MX"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B567275-DF41-4D51-8E5D-46F57396F8E0}"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348104533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47A6D06-1FA9-4646-95A7-04E11A25777D}"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424962474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DF93C4A-06B1-4886-BC9D-803F5163404B}"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2567466966"/>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0D40E4A-1318-44D6-B40B-00EADA5F7009}"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409504327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6C91C09-9EC4-479E-8FED-5C98DE6A622E}"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4084493896"/>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DD5CE87D-7A2E-4603-8E78-93F04065526A}"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6801993"/>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B41D39D7-7848-42D3-858C-7731095ABAC9}"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4095998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02F96A2-C548-40FA-869D-34EACB9E3DEE}" type="datetimeFigureOut">
              <a:rPr lang="es-MX" smtClean="0"/>
              <a:pPr/>
              <a:t>30/08/2013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5B08BDE-FEFA-4B9E-BCE4-C2ED51BD95DE}" type="slidenum">
              <a:rPr lang="es-MX" smtClean="0"/>
              <a:pPr/>
              <a:t>‹Nº›</a:t>
            </a:fld>
            <a:endParaRPr lang="es-MX"/>
          </a:p>
        </p:txBody>
      </p:sp>
    </p:spTree>
    <p:extLst>
      <p:ext uri="{BB962C8B-B14F-4D97-AF65-F5344CB8AC3E}">
        <p14:creationId xmlns:p14="http://schemas.microsoft.com/office/powerpoint/2010/main" xmlns="" val="3717464610"/>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0957C53-B4A8-432C-9F01-2A277A94BA27}"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3464906013"/>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B9728C3-6D6B-441D-8F2B-2E0397DD6B54}"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96708379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61FCCEE-5DB2-44D8-A417-53ABFBE09B8F}"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1106890706"/>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512C825-2764-46FE-B68C-D278CBBF8F10}"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4107544384"/>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ADB214A-B5D2-4057-9B89-EB4922AD97E2}"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86301191"/>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MX"/>
          </a:p>
        </p:txBody>
      </p:sp>
      <p:sp>
        <p:nvSpPr>
          <p:cNvPr id="3" name="2 Marcador de tabla"/>
          <p:cNvSpPr>
            <a:spLocks noGrp="1"/>
          </p:cNvSpPr>
          <p:nvPr>
            <p:ph type="tbl" idx="1"/>
          </p:nvPr>
        </p:nvSpPr>
        <p:spPr>
          <a:xfrm>
            <a:off x="457200" y="1600200"/>
            <a:ext cx="8229600" cy="4525963"/>
          </a:xfrm>
        </p:spPr>
        <p:txBody>
          <a:bodyPr/>
          <a:lstStyle/>
          <a:p>
            <a:pPr lvl="0"/>
            <a:endParaRPr lang="es-MX"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B567275-DF41-4D51-8E5D-46F57396F8E0}"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xmlns="" val="549753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theme" Target="../theme/theme4.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theme" Target="../theme/theme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slideLayout" Target="../slideLayouts/slideLayout59.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7.xml"/><Relationship Id="rId13" Type="http://schemas.openxmlformats.org/officeDocument/2006/relationships/theme" Target="../theme/theme6.xml"/><Relationship Id="rId3" Type="http://schemas.openxmlformats.org/officeDocument/2006/relationships/slideLayout" Target="../slideLayouts/slideLayout62.xml"/><Relationship Id="rId7" Type="http://schemas.openxmlformats.org/officeDocument/2006/relationships/slideLayout" Target="../slideLayouts/slideLayout66.xml"/><Relationship Id="rId12" Type="http://schemas.openxmlformats.org/officeDocument/2006/relationships/slideLayout" Target="../slideLayouts/slideLayout71.xml"/><Relationship Id="rId2" Type="http://schemas.openxmlformats.org/officeDocument/2006/relationships/slideLayout" Target="../slideLayouts/slideLayout61.xml"/><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slideLayout" Target="../slideLayouts/slideLayout70.xml"/><Relationship Id="rId5" Type="http://schemas.openxmlformats.org/officeDocument/2006/relationships/slideLayout" Target="../slideLayouts/slideLayout64.xml"/><Relationship Id="rId10" Type="http://schemas.openxmlformats.org/officeDocument/2006/relationships/slideLayout" Target="../slideLayouts/slideLayout69.xml"/><Relationship Id="rId4" Type="http://schemas.openxmlformats.org/officeDocument/2006/relationships/slideLayout" Target="../slideLayouts/slideLayout63.xml"/><Relationship Id="rId9" Type="http://schemas.openxmlformats.org/officeDocument/2006/relationships/slideLayout" Target="../slideLayouts/slideLayout68.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9.xml"/><Relationship Id="rId13" Type="http://schemas.openxmlformats.org/officeDocument/2006/relationships/theme" Target="../theme/theme7.xml"/><Relationship Id="rId3" Type="http://schemas.openxmlformats.org/officeDocument/2006/relationships/slideLayout" Target="../slideLayouts/slideLayout74.xml"/><Relationship Id="rId7" Type="http://schemas.openxmlformats.org/officeDocument/2006/relationships/slideLayout" Target="../slideLayouts/slideLayout78.xml"/><Relationship Id="rId12" Type="http://schemas.openxmlformats.org/officeDocument/2006/relationships/slideLayout" Target="../slideLayouts/slideLayout83.xml"/><Relationship Id="rId2" Type="http://schemas.openxmlformats.org/officeDocument/2006/relationships/slideLayout" Target="../slideLayouts/slideLayout73.xml"/><Relationship Id="rId1" Type="http://schemas.openxmlformats.org/officeDocument/2006/relationships/slideLayout" Target="../slideLayouts/slideLayout72.xml"/><Relationship Id="rId6" Type="http://schemas.openxmlformats.org/officeDocument/2006/relationships/slideLayout" Target="../slideLayouts/slideLayout77.xml"/><Relationship Id="rId11" Type="http://schemas.openxmlformats.org/officeDocument/2006/relationships/slideLayout" Target="../slideLayouts/slideLayout82.xml"/><Relationship Id="rId5" Type="http://schemas.openxmlformats.org/officeDocument/2006/relationships/slideLayout" Target="../slideLayouts/slideLayout76.xml"/><Relationship Id="rId10" Type="http://schemas.openxmlformats.org/officeDocument/2006/relationships/slideLayout" Target="../slideLayouts/slideLayout81.xml"/><Relationship Id="rId4" Type="http://schemas.openxmlformats.org/officeDocument/2006/relationships/slideLayout" Target="../slideLayouts/slideLayout75.xml"/><Relationship Id="rId9" Type="http://schemas.openxmlformats.org/officeDocument/2006/relationships/slideLayout" Target="../slideLayouts/slideLayout80.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1.xml"/><Relationship Id="rId13" Type="http://schemas.openxmlformats.org/officeDocument/2006/relationships/theme" Target="../theme/theme8.xml"/><Relationship Id="rId3" Type="http://schemas.openxmlformats.org/officeDocument/2006/relationships/slideLayout" Target="../slideLayouts/slideLayout86.xml"/><Relationship Id="rId7" Type="http://schemas.openxmlformats.org/officeDocument/2006/relationships/slideLayout" Target="../slideLayouts/slideLayout90.xml"/><Relationship Id="rId12" Type="http://schemas.openxmlformats.org/officeDocument/2006/relationships/slideLayout" Target="../slideLayouts/slideLayout95.xml"/><Relationship Id="rId2" Type="http://schemas.openxmlformats.org/officeDocument/2006/relationships/slideLayout" Target="../slideLayouts/slideLayout85.xml"/><Relationship Id="rId1" Type="http://schemas.openxmlformats.org/officeDocument/2006/relationships/slideLayout" Target="../slideLayouts/slideLayout84.xml"/><Relationship Id="rId6" Type="http://schemas.openxmlformats.org/officeDocument/2006/relationships/slideLayout" Target="../slideLayouts/slideLayout89.xml"/><Relationship Id="rId11" Type="http://schemas.openxmlformats.org/officeDocument/2006/relationships/slideLayout" Target="../slideLayouts/slideLayout94.xml"/><Relationship Id="rId5" Type="http://schemas.openxmlformats.org/officeDocument/2006/relationships/slideLayout" Target="../slideLayouts/slideLayout88.xml"/><Relationship Id="rId10" Type="http://schemas.openxmlformats.org/officeDocument/2006/relationships/slideLayout" Target="../slideLayouts/slideLayout93.xml"/><Relationship Id="rId4" Type="http://schemas.openxmlformats.org/officeDocument/2006/relationships/slideLayout" Target="../slideLayouts/slideLayout87.xml"/><Relationship Id="rId9" Type="http://schemas.openxmlformats.org/officeDocument/2006/relationships/slideLayout" Target="../slideLayouts/slideLayout9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2F96A2-C548-40FA-869D-34EACB9E3DEE}" type="datetimeFigureOut">
              <a:rPr lang="es-MX" smtClean="0"/>
              <a:pPr/>
              <a:t>30/08/2013</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08BDE-FEFA-4B9E-BCE4-C2ED51BD95DE}" type="slidenum">
              <a:rPr lang="es-MX" smtClean="0"/>
              <a:pPr/>
              <a:t>‹Nº›</a:t>
            </a:fld>
            <a:endParaRPr lang="es-MX"/>
          </a:p>
        </p:txBody>
      </p:sp>
    </p:spTree>
    <p:extLst>
      <p:ext uri="{BB962C8B-B14F-4D97-AF65-F5344CB8AC3E}">
        <p14:creationId xmlns:p14="http://schemas.microsoft.com/office/powerpoint/2010/main" xmlns="" val="168093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6699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pPr fontAlgn="base">
              <a:spcBef>
                <a:spcPct val="0"/>
              </a:spcBef>
              <a:spcAft>
                <a:spcPct val="0"/>
              </a:spcAft>
              <a:defRPr/>
            </a:pPr>
            <a:endParaRPr lang="es-E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lgn="ctr" fontAlgn="base">
              <a:spcBef>
                <a:spcPct val="0"/>
              </a:spcBef>
              <a:spcAft>
                <a:spcPct val="0"/>
              </a:spcAft>
              <a:defRPr/>
            </a:pPr>
            <a:endParaRPr lang="es-E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F4ED580A-A70F-4CDF-8FF7-7DCD2D403B11}" type="slidenum">
              <a:rPr lang="es-ES">
                <a:solidFill>
                  <a:srgbClr val="000000"/>
                </a:solidFill>
              </a:rPr>
              <a:pPr fontAlgn="base">
                <a:spcBef>
                  <a:spcPct val="0"/>
                </a:spcBef>
                <a:spcAft>
                  <a:spcPct val="0"/>
                </a:spcAft>
                <a:defRPr/>
              </a:pPr>
              <a:t>‹Nº›</a:t>
            </a:fld>
            <a:endParaRPr lang="es-ES">
              <a:solidFill>
                <a:srgbClr val="000000"/>
              </a:solidFill>
            </a:endParaRPr>
          </a:p>
        </p:txBody>
      </p:sp>
    </p:spTree>
    <p:extLst>
      <p:ext uri="{BB962C8B-B14F-4D97-AF65-F5344CB8AC3E}">
        <p14:creationId xmlns:p14="http://schemas.microsoft.com/office/powerpoint/2010/main" xmlns="" val="8647940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6699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pPr fontAlgn="base">
              <a:spcBef>
                <a:spcPct val="0"/>
              </a:spcBef>
              <a:spcAft>
                <a:spcPct val="0"/>
              </a:spcAft>
              <a:defRPr/>
            </a:pPr>
            <a:endParaRPr lang="es-E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lgn="ctr" fontAlgn="base">
              <a:spcBef>
                <a:spcPct val="0"/>
              </a:spcBef>
              <a:spcAft>
                <a:spcPct val="0"/>
              </a:spcAft>
              <a:defRPr/>
            </a:pPr>
            <a:endParaRPr lang="es-E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F4ED580A-A70F-4CDF-8FF7-7DCD2D403B11}" type="slidenum">
              <a:rPr lang="es-ES">
                <a:solidFill>
                  <a:srgbClr val="000000"/>
                </a:solidFill>
              </a:rPr>
              <a:pPr fontAlgn="base">
                <a:spcBef>
                  <a:spcPct val="0"/>
                </a:spcBef>
                <a:spcAft>
                  <a:spcPct val="0"/>
                </a:spcAft>
                <a:defRPr/>
              </a:pPr>
              <a:t>‹Nº›</a:t>
            </a:fld>
            <a:endParaRPr lang="es-ES">
              <a:solidFill>
                <a:srgbClr val="000000"/>
              </a:solidFill>
            </a:endParaRPr>
          </a:p>
        </p:txBody>
      </p:sp>
    </p:spTree>
    <p:extLst>
      <p:ext uri="{BB962C8B-B14F-4D97-AF65-F5344CB8AC3E}">
        <p14:creationId xmlns:p14="http://schemas.microsoft.com/office/powerpoint/2010/main" xmlns="" val="405218565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6699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pPr fontAlgn="base">
              <a:spcBef>
                <a:spcPct val="0"/>
              </a:spcBef>
              <a:spcAft>
                <a:spcPct val="0"/>
              </a:spcAft>
              <a:defRPr/>
            </a:pPr>
            <a:endParaRPr lang="es-E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lgn="ctr" fontAlgn="base">
              <a:spcBef>
                <a:spcPct val="0"/>
              </a:spcBef>
              <a:spcAft>
                <a:spcPct val="0"/>
              </a:spcAft>
              <a:defRPr/>
            </a:pPr>
            <a:endParaRPr lang="es-E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F4ED580A-A70F-4CDF-8FF7-7DCD2D403B11}" type="slidenum">
              <a:rPr lang="es-ES">
                <a:solidFill>
                  <a:srgbClr val="000000"/>
                </a:solidFill>
              </a:rPr>
              <a:pPr fontAlgn="base">
                <a:spcBef>
                  <a:spcPct val="0"/>
                </a:spcBef>
                <a:spcAft>
                  <a:spcPct val="0"/>
                </a:spcAft>
                <a:defRPr/>
              </a:pPr>
              <a:t>‹Nº›</a:t>
            </a:fld>
            <a:endParaRPr lang="es-ES">
              <a:solidFill>
                <a:srgbClr val="000000"/>
              </a:solidFill>
            </a:endParaRPr>
          </a:p>
        </p:txBody>
      </p:sp>
    </p:spTree>
    <p:extLst>
      <p:ext uri="{BB962C8B-B14F-4D97-AF65-F5344CB8AC3E}">
        <p14:creationId xmlns:p14="http://schemas.microsoft.com/office/powerpoint/2010/main" xmlns="" val="3920003225"/>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6699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pPr fontAlgn="base">
              <a:spcBef>
                <a:spcPct val="0"/>
              </a:spcBef>
              <a:spcAft>
                <a:spcPct val="0"/>
              </a:spcAft>
              <a:defRPr/>
            </a:pPr>
            <a:endParaRPr lang="es-E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lgn="ctr" fontAlgn="base">
              <a:spcBef>
                <a:spcPct val="0"/>
              </a:spcBef>
              <a:spcAft>
                <a:spcPct val="0"/>
              </a:spcAft>
              <a:defRPr/>
            </a:pPr>
            <a:endParaRPr lang="es-E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F4ED580A-A70F-4CDF-8FF7-7DCD2D403B11}" type="slidenum">
              <a:rPr lang="es-ES">
                <a:solidFill>
                  <a:srgbClr val="000000"/>
                </a:solidFill>
              </a:rPr>
              <a:pPr fontAlgn="base">
                <a:spcBef>
                  <a:spcPct val="0"/>
                </a:spcBef>
                <a:spcAft>
                  <a:spcPct val="0"/>
                </a:spcAft>
                <a:defRPr/>
              </a:pPr>
              <a:t>‹Nº›</a:t>
            </a:fld>
            <a:endParaRPr lang="es-ES">
              <a:solidFill>
                <a:srgbClr val="000000"/>
              </a:solidFill>
            </a:endParaRPr>
          </a:p>
        </p:txBody>
      </p:sp>
    </p:spTree>
    <p:extLst>
      <p:ext uri="{BB962C8B-B14F-4D97-AF65-F5344CB8AC3E}">
        <p14:creationId xmlns:p14="http://schemas.microsoft.com/office/powerpoint/2010/main" xmlns="" val="3732613735"/>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rgbClr val="6699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pPr fontAlgn="base">
              <a:spcBef>
                <a:spcPct val="0"/>
              </a:spcBef>
              <a:spcAft>
                <a:spcPct val="0"/>
              </a:spcAft>
              <a:defRPr/>
            </a:pPr>
            <a:endParaRPr lang="es-E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lgn="ctr" fontAlgn="base">
              <a:spcBef>
                <a:spcPct val="0"/>
              </a:spcBef>
              <a:spcAft>
                <a:spcPct val="0"/>
              </a:spcAft>
              <a:defRPr/>
            </a:pPr>
            <a:endParaRPr lang="es-E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F4ED580A-A70F-4CDF-8FF7-7DCD2D403B11}" type="slidenum">
              <a:rPr lang="es-ES">
                <a:solidFill>
                  <a:srgbClr val="000000"/>
                </a:solidFill>
              </a:rPr>
              <a:pPr fontAlgn="base">
                <a:spcBef>
                  <a:spcPct val="0"/>
                </a:spcBef>
                <a:spcAft>
                  <a:spcPct val="0"/>
                </a:spcAft>
                <a:defRPr/>
              </a:pPr>
              <a:t>‹Nº›</a:t>
            </a:fld>
            <a:endParaRPr lang="es-ES">
              <a:solidFill>
                <a:srgbClr val="000000"/>
              </a:solidFill>
            </a:endParaRPr>
          </a:p>
        </p:txBody>
      </p:sp>
    </p:spTree>
    <p:extLst>
      <p:ext uri="{BB962C8B-B14F-4D97-AF65-F5344CB8AC3E}">
        <p14:creationId xmlns:p14="http://schemas.microsoft.com/office/powerpoint/2010/main" xmlns="" val="411034500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rgbClr val="6699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pPr fontAlgn="base">
              <a:spcBef>
                <a:spcPct val="0"/>
              </a:spcBef>
              <a:spcAft>
                <a:spcPct val="0"/>
              </a:spcAft>
              <a:defRPr/>
            </a:pPr>
            <a:endParaRPr lang="es-E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lgn="ctr" fontAlgn="base">
              <a:spcBef>
                <a:spcPct val="0"/>
              </a:spcBef>
              <a:spcAft>
                <a:spcPct val="0"/>
              </a:spcAft>
              <a:defRPr/>
            </a:pPr>
            <a:endParaRPr lang="es-E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F4ED580A-A70F-4CDF-8FF7-7DCD2D403B11}" type="slidenum">
              <a:rPr lang="es-ES">
                <a:solidFill>
                  <a:srgbClr val="000000"/>
                </a:solidFill>
              </a:rPr>
              <a:pPr fontAlgn="base">
                <a:spcBef>
                  <a:spcPct val="0"/>
                </a:spcBef>
                <a:spcAft>
                  <a:spcPct val="0"/>
                </a:spcAft>
                <a:defRPr/>
              </a:pPr>
              <a:t>‹Nº›</a:t>
            </a:fld>
            <a:endParaRPr lang="es-ES">
              <a:solidFill>
                <a:srgbClr val="000000"/>
              </a:solidFill>
            </a:endParaRPr>
          </a:p>
        </p:txBody>
      </p:sp>
    </p:spTree>
    <p:extLst>
      <p:ext uri="{BB962C8B-B14F-4D97-AF65-F5344CB8AC3E}">
        <p14:creationId xmlns:p14="http://schemas.microsoft.com/office/powerpoint/2010/main" xmlns="" val="3202510902"/>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rgbClr val="6699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pPr fontAlgn="base">
              <a:spcBef>
                <a:spcPct val="0"/>
              </a:spcBef>
              <a:spcAft>
                <a:spcPct val="0"/>
              </a:spcAft>
              <a:defRPr/>
            </a:pPr>
            <a:endParaRPr lang="es-E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lgn="ctr" fontAlgn="base">
              <a:spcBef>
                <a:spcPct val="0"/>
              </a:spcBef>
              <a:spcAft>
                <a:spcPct val="0"/>
              </a:spcAft>
              <a:defRPr/>
            </a:pPr>
            <a:endParaRPr lang="es-E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F4ED580A-A70F-4CDF-8FF7-7DCD2D403B11}" type="slidenum">
              <a:rPr lang="es-ES">
                <a:solidFill>
                  <a:srgbClr val="000000"/>
                </a:solidFill>
              </a:rPr>
              <a:pPr fontAlgn="base">
                <a:spcBef>
                  <a:spcPct val="0"/>
                </a:spcBef>
                <a:spcAft>
                  <a:spcPct val="0"/>
                </a:spcAft>
                <a:defRPr/>
              </a:pPr>
              <a:t>‹Nº›</a:t>
            </a:fld>
            <a:endParaRPr lang="es-ES">
              <a:solidFill>
                <a:srgbClr val="000000"/>
              </a:solidFill>
            </a:endParaRPr>
          </a:p>
        </p:txBody>
      </p:sp>
    </p:spTree>
    <p:extLst>
      <p:ext uri="{BB962C8B-B14F-4D97-AF65-F5344CB8AC3E}">
        <p14:creationId xmlns:p14="http://schemas.microsoft.com/office/powerpoint/2010/main" xmlns="" val="2037678454"/>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5.xml"/></Relationships>
</file>

<file path=ppt/slides/_rels/slide13.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8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9.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51.xml"/><Relationship Id="rId5" Type="http://schemas.openxmlformats.org/officeDocument/2006/relationships/chart" Target="../charts/chart6.xml"/><Relationship Id="rId4" Type="http://schemas.openxmlformats.org/officeDocument/2006/relationships/chart" Target="../charts/chart5.xml"/></Relationships>
</file>

<file path=ppt/slides/_rels/slide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71.xml"/><Relationship Id="rId5" Type="http://schemas.openxmlformats.org/officeDocument/2006/relationships/chart" Target="../charts/chart10.xml"/><Relationship Id="rId4" Type="http://schemas.openxmlformats.org/officeDocument/2006/relationships/chart" Target="../charts/chart9.xml"/></Relationships>
</file>

<file path=ppt/slides/_rels/slide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3.xml"/></Relationships>
</file>

<file path=ppt/slides/_rels/slide8.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85.xml"/></Relationships>
</file>

<file path=ppt/slides/_rels/slide9.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8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Políticas de educación superior, cobertura y cambio institucional</a:t>
            </a:r>
            <a:endParaRPr lang="es-MX" dirty="0"/>
          </a:p>
        </p:txBody>
      </p:sp>
      <p:sp>
        <p:nvSpPr>
          <p:cNvPr id="3" name="2 Subtítulo"/>
          <p:cNvSpPr>
            <a:spLocks noGrp="1"/>
          </p:cNvSpPr>
          <p:nvPr>
            <p:ph type="subTitle" idx="1"/>
          </p:nvPr>
        </p:nvSpPr>
        <p:spPr/>
        <p:txBody>
          <a:bodyPr/>
          <a:lstStyle/>
          <a:p>
            <a:endParaRPr lang="es-MX"/>
          </a:p>
        </p:txBody>
      </p:sp>
    </p:spTree>
    <p:extLst>
      <p:ext uri="{BB962C8B-B14F-4D97-AF65-F5344CB8AC3E}">
        <p14:creationId xmlns:p14="http://schemas.microsoft.com/office/powerpoint/2010/main" xmlns="" val="19063941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720000"/>
          </a:xfrm>
        </p:spPr>
        <p:txBody>
          <a:bodyPr/>
          <a:lstStyle/>
          <a:p>
            <a:pPr algn="r"/>
            <a:r>
              <a:rPr lang="es-MX" sz="2400" dirty="0" smtClean="0"/>
              <a:t>Índice de masculinidad por edad</a:t>
            </a:r>
            <a:br>
              <a:rPr lang="es-MX" sz="2400" dirty="0" smtClean="0"/>
            </a:br>
            <a:r>
              <a:rPr lang="es-MX" sz="1800" dirty="0" smtClean="0"/>
              <a:t>Matrícula de educación superior 2010-2011</a:t>
            </a:r>
            <a:endParaRPr lang="es-MX" sz="1800" dirty="0"/>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xmlns="" val="844360547"/>
              </p:ext>
            </p:extLst>
          </p:nvPr>
        </p:nvGraphicFramePr>
        <p:xfrm>
          <a:off x="467544" y="332666"/>
          <a:ext cx="3456386" cy="6270971"/>
        </p:xfrm>
        <a:graphic>
          <a:graphicData uri="http://schemas.openxmlformats.org/drawingml/2006/table">
            <a:tbl>
              <a:tblPr>
                <a:tableStyleId>{C4B1156A-380E-4F78-BDF5-A606A8083BF9}</a:tableStyleId>
              </a:tblPr>
              <a:tblGrid>
                <a:gridCol w="683006"/>
                <a:gridCol w="693345"/>
                <a:gridCol w="693345"/>
                <a:gridCol w="693345"/>
                <a:gridCol w="693345"/>
              </a:tblGrid>
              <a:tr h="347141">
                <a:tc>
                  <a:txBody>
                    <a:bodyPr/>
                    <a:lstStyle/>
                    <a:p>
                      <a:pPr algn="l" fontAlgn="b"/>
                      <a:endParaRPr lang="es-MX" sz="900" b="0" i="0" u="none" strike="noStrike" dirty="0">
                        <a:solidFill>
                          <a:schemeClr val="bg1"/>
                        </a:solidFill>
                        <a:effectLst/>
                        <a:latin typeface="Calibri" panose="020F0502020204030204" pitchFamily="34" charset="0"/>
                      </a:endParaRPr>
                    </a:p>
                  </a:txBody>
                  <a:tcPr marL="6466" marR="6466" marT="6466" marB="0" anchor="b">
                    <a:solidFill>
                      <a:schemeClr val="tx1"/>
                    </a:solidFill>
                  </a:tcPr>
                </a:tc>
                <a:tc>
                  <a:txBody>
                    <a:bodyPr/>
                    <a:lstStyle/>
                    <a:p>
                      <a:pPr algn="ctr" fontAlgn="b"/>
                      <a:r>
                        <a:rPr lang="es-MX" sz="900" u="none" strike="noStrike" dirty="0" smtClean="0">
                          <a:solidFill>
                            <a:schemeClr val="bg1"/>
                          </a:solidFill>
                          <a:effectLst/>
                        </a:rPr>
                        <a:t>18 años o menos</a:t>
                      </a:r>
                      <a:endParaRPr lang="es-MX" sz="900" b="0" i="0" u="none" strike="noStrike" dirty="0">
                        <a:solidFill>
                          <a:schemeClr val="bg1"/>
                        </a:solidFill>
                        <a:effectLst/>
                        <a:latin typeface="Calibri" panose="020F0502020204030204" pitchFamily="34" charset="0"/>
                      </a:endParaRPr>
                    </a:p>
                  </a:txBody>
                  <a:tcPr marL="6466" marR="6466" marT="6466" marB="0" anchor="b">
                    <a:solidFill>
                      <a:schemeClr val="tx1"/>
                    </a:solidFill>
                  </a:tcPr>
                </a:tc>
                <a:tc>
                  <a:txBody>
                    <a:bodyPr/>
                    <a:lstStyle/>
                    <a:p>
                      <a:pPr algn="ctr" fontAlgn="b"/>
                      <a:r>
                        <a:rPr lang="es-MX" sz="900" u="none" strike="noStrike" dirty="0" smtClean="0">
                          <a:solidFill>
                            <a:schemeClr val="bg1"/>
                          </a:solidFill>
                          <a:effectLst/>
                        </a:rPr>
                        <a:t>19 a 23</a:t>
                      </a:r>
                      <a:br>
                        <a:rPr lang="es-MX" sz="900" u="none" strike="noStrike" dirty="0" smtClean="0">
                          <a:solidFill>
                            <a:schemeClr val="bg1"/>
                          </a:solidFill>
                          <a:effectLst/>
                        </a:rPr>
                      </a:br>
                      <a:r>
                        <a:rPr lang="es-MX" sz="900" u="none" strike="noStrike" dirty="0" smtClean="0">
                          <a:solidFill>
                            <a:schemeClr val="bg1"/>
                          </a:solidFill>
                          <a:effectLst/>
                        </a:rPr>
                        <a:t>años</a:t>
                      </a:r>
                      <a:endParaRPr lang="es-MX" sz="900" b="0" i="0" u="none" strike="noStrike" dirty="0">
                        <a:solidFill>
                          <a:schemeClr val="bg1"/>
                        </a:solidFill>
                        <a:effectLst/>
                        <a:latin typeface="Calibri" panose="020F0502020204030204" pitchFamily="34" charset="0"/>
                      </a:endParaRPr>
                    </a:p>
                  </a:txBody>
                  <a:tcPr marL="6466" marR="6466" marT="6466" marB="0" anchor="b">
                    <a:solidFill>
                      <a:schemeClr val="tx1"/>
                    </a:solidFill>
                  </a:tcPr>
                </a:tc>
                <a:tc>
                  <a:txBody>
                    <a:bodyPr/>
                    <a:lstStyle/>
                    <a:p>
                      <a:pPr algn="ctr" fontAlgn="b"/>
                      <a:r>
                        <a:rPr lang="es-MX" sz="900" u="none" strike="noStrike" dirty="0" smtClean="0">
                          <a:solidFill>
                            <a:schemeClr val="bg1"/>
                          </a:solidFill>
                          <a:effectLst/>
                        </a:rPr>
                        <a:t>24 y más años</a:t>
                      </a:r>
                      <a:endParaRPr lang="es-MX" sz="900" b="0" i="0" u="none" strike="noStrike" dirty="0">
                        <a:solidFill>
                          <a:schemeClr val="bg1"/>
                        </a:solidFill>
                        <a:effectLst/>
                        <a:latin typeface="Calibri" panose="020F0502020204030204" pitchFamily="34" charset="0"/>
                      </a:endParaRPr>
                    </a:p>
                  </a:txBody>
                  <a:tcPr marL="6466" marR="6466" marT="6466" marB="0" anchor="b">
                    <a:solidFill>
                      <a:schemeClr val="tx1"/>
                    </a:solidFill>
                  </a:tcPr>
                </a:tc>
                <a:tc>
                  <a:txBody>
                    <a:bodyPr/>
                    <a:lstStyle/>
                    <a:p>
                      <a:pPr algn="ctr" fontAlgn="b"/>
                      <a:r>
                        <a:rPr lang="es-MX" sz="900" u="none" strike="noStrike" dirty="0" smtClean="0">
                          <a:solidFill>
                            <a:schemeClr val="bg1"/>
                          </a:solidFill>
                          <a:effectLst/>
                        </a:rPr>
                        <a:t>Total</a:t>
                      </a:r>
                      <a:endParaRPr lang="es-MX" sz="900" b="0" i="0" u="none" strike="noStrike" dirty="0">
                        <a:solidFill>
                          <a:schemeClr val="bg1"/>
                        </a:solidFill>
                        <a:effectLst/>
                        <a:latin typeface="Calibri" panose="020F0502020204030204" pitchFamily="34" charset="0"/>
                      </a:endParaRPr>
                    </a:p>
                  </a:txBody>
                  <a:tcPr marL="6466" marR="6466" marT="6466" marB="0" anchor="b">
                    <a:solidFill>
                      <a:schemeClr val="tx1"/>
                    </a:solidFill>
                  </a:tcPr>
                </a:tc>
              </a:tr>
              <a:tr h="179510">
                <a:tc>
                  <a:txBody>
                    <a:bodyPr/>
                    <a:lstStyle/>
                    <a:p>
                      <a:pPr algn="l" fontAlgn="b"/>
                      <a:r>
                        <a:rPr lang="es-MX" sz="900" u="none" strike="noStrike" dirty="0">
                          <a:effectLst/>
                        </a:rPr>
                        <a:t>AGS</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80.6</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92.7</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137.7</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95.7</a:t>
                      </a:r>
                      <a:endParaRPr lang="es-MX" sz="900" b="0" i="0" u="none" strike="noStrike" dirty="0">
                        <a:solidFill>
                          <a:srgbClr val="000000"/>
                        </a:solidFill>
                        <a:effectLst/>
                        <a:latin typeface="Calibri" panose="020F0502020204030204" pitchFamily="34" charset="0"/>
                      </a:endParaRPr>
                    </a:p>
                  </a:txBody>
                  <a:tcPr marL="6466" marR="6466" marT="6466" marB="0" anchor="b"/>
                </a:tc>
              </a:tr>
              <a:tr h="179510">
                <a:tc>
                  <a:txBody>
                    <a:bodyPr/>
                    <a:lstStyle/>
                    <a:p>
                      <a:pPr algn="l" fontAlgn="b"/>
                      <a:r>
                        <a:rPr lang="es-MX" sz="900" u="none" strike="noStrike" dirty="0" smtClean="0">
                          <a:effectLst/>
                        </a:rPr>
                        <a:t>BCN</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99.9</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91.8</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131.4</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100.4</a:t>
                      </a:r>
                      <a:endParaRPr lang="es-MX" sz="900" b="0" i="0" u="none" strike="noStrike" dirty="0">
                        <a:solidFill>
                          <a:srgbClr val="000000"/>
                        </a:solidFill>
                        <a:effectLst/>
                        <a:latin typeface="Calibri" panose="020F0502020204030204" pitchFamily="34" charset="0"/>
                      </a:endParaRPr>
                    </a:p>
                  </a:txBody>
                  <a:tcPr marL="6466" marR="6466" marT="6466" marB="0" anchor="b"/>
                </a:tc>
              </a:tr>
              <a:tr h="179510">
                <a:tc>
                  <a:txBody>
                    <a:bodyPr/>
                    <a:lstStyle/>
                    <a:p>
                      <a:pPr algn="l" fontAlgn="b"/>
                      <a:r>
                        <a:rPr lang="es-MX" sz="900" u="none" strike="noStrike" dirty="0">
                          <a:effectLst/>
                        </a:rPr>
                        <a:t>BCS</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92.3</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95.9</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129.8</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100.7</a:t>
                      </a:r>
                      <a:endParaRPr lang="es-MX" sz="900" b="0" i="0" u="none" strike="noStrike" dirty="0">
                        <a:solidFill>
                          <a:srgbClr val="000000"/>
                        </a:solidFill>
                        <a:effectLst/>
                        <a:latin typeface="Calibri" panose="020F0502020204030204" pitchFamily="34" charset="0"/>
                      </a:endParaRPr>
                    </a:p>
                  </a:txBody>
                  <a:tcPr marL="6466" marR="6466" marT="6466" marB="0" anchor="b"/>
                </a:tc>
              </a:tr>
              <a:tr h="179510">
                <a:tc>
                  <a:txBody>
                    <a:bodyPr/>
                    <a:lstStyle/>
                    <a:p>
                      <a:pPr algn="l" fontAlgn="b"/>
                      <a:r>
                        <a:rPr lang="es-MX" sz="900" u="none" strike="noStrike" dirty="0" smtClean="0">
                          <a:effectLst/>
                        </a:rPr>
                        <a:t>CAM</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94.8</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100.1</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138.4</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smtClean="0">
                          <a:effectLst/>
                        </a:rPr>
                        <a:t>103.9</a:t>
                      </a:r>
                      <a:endParaRPr lang="es-MX" sz="900" b="0" i="0" u="none" strike="noStrike" dirty="0">
                        <a:solidFill>
                          <a:srgbClr val="000000"/>
                        </a:solidFill>
                        <a:effectLst/>
                        <a:latin typeface="Calibri" panose="020F0502020204030204" pitchFamily="34" charset="0"/>
                      </a:endParaRPr>
                    </a:p>
                  </a:txBody>
                  <a:tcPr marL="6466" marR="6466" marT="6466" marB="0" anchor="b"/>
                </a:tc>
              </a:tr>
              <a:tr h="179510">
                <a:tc>
                  <a:txBody>
                    <a:bodyPr/>
                    <a:lstStyle/>
                    <a:p>
                      <a:pPr algn="l" fontAlgn="b"/>
                      <a:r>
                        <a:rPr lang="es-MX" sz="900" u="none" strike="noStrike" dirty="0">
                          <a:effectLst/>
                        </a:rPr>
                        <a:t>CHI</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97.9</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105.6</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142.3</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107.8</a:t>
                      </a:r>
                      <a:endParaRPr lang="es-MX" sz="900" b="0" i="0" u="none" strike="noStrike" dirty="0">
                        <a:solidFill>
                          <a:srgbClr val="000000"/>
                        </a:solidFill>
                        <a:effectLst/>
                        <a:latin typeface="Calibri" panose="020F0502020204030204" pitchFamily="34" charset="0"/>
                      </a:endParaRPr>
                    </a:p>
                  </a:txBody>
                  <a:tcPr marL="6466" marR="6466" marT="6466" marB="0" anchor="b"/>
                </a:tc>
              </a:tr>
              <a:tr h="179510">
                <a:tc>
                  <a:txBody>
                    <a:bodyPr/>
                    <a:lstStyle/>
                    <a:p>
                      <a:pPr algn="l" fontAlgn="b"/>
                      <a:r>
                        <a:rPr lang="es-MX" sz="900" u="none" strike="noStrike" dirty="0">
                          <a:effectLst/>
                        </a:rPr>
                        <a:t>CHH</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a:effectLst/>
                        </a:rPr>
                        <a:t>100.7</a:t>
                      </a:r>
                      <a:endParaRPr lang="es-MX" sz="900" b="0" i="0" u="none" strike="noStrike">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101.8</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140.2</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smtClean="0">
                          <a:effectLst/>
                        </a:rPr>
                        <a:t>107.9</a:t>
                      </a:r>
                      <a:endParaRPr lang="es-MX" sz="900" b="0" i="0" u="none" strike="noStrike" dirty="0">
                        <a:solidFill>
                          <a:srgbClr val="000000"/>
                        </a:solidFill>
                        <a:effectLst/>
                        <a:latin typeface="Calibri" panose="020F0502020204030204" pitchFamily="34" charset="0"/>
                      </a:endParaRPr>
                    </a:p>
                  </a:txBody>
                  <a:tcPr marL="6466" marR="6466" marT="6466" marB="0" anchor="b"/>
                </a:tc>
              </a:tr>
              <a:tr h="179510">
                <a:tc>
                  <a:txBody>
                    <a:bodyPr/>
                    <a:lstStyle/>
                    <a:p>
                      <a:pPr algn="l" fontAlgn="b"/>
                      <a:r>
                        <a:rPr lang="es-MX" sz="900" u="none" strike="noStrike" dirty="0">
                          <a:effectLst/>
                        </a:rPr>
                        <a:t>COA</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94.5</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113.4</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182.9</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115.4</a:t>
                      </a:r>
                      <a:endParaRPr lang="es-MX" sz="900" b="0" i="0" u="none" strike="noStrike" dirty="0">
                        <a:solidFill>
                          <a:srgbClr val="000000"/>
                        </a:solidFill>
                        <a:effectLst/>
                        <a:latin typeface="Calibri" panose="020F0502020204030204" pitchFamily="34" charset="0"/>
                      </a:endParaRPr>
                    </a:p>
                  </a:txBody>
                  <a:tcPr marL="6466" marR="6466" marT="6466" marB="0" anchor="b"/>
                </a:tc>
              </a:tr>
              <a:tr h="179510">
                <a:tc>
                  <a:txBody>
                    <a:bodyPr/>
                    <a:lstStyle/>
                    <a:p>
                      <a:pPr algn="l" fontAlgn="b"/>
                      <a:r>
                        <a:rPr lang="es-MX" sz="900" u="none" strike="noStrike" dirty="0">
                          <a:effectLst/>
                        </a:rPr>
                        <a:t>COL</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94.3</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93.1</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158.6</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97.5</a:t>
                      </a:r>
                      <a:endParaRPr lang="es-MX" sz="900" b="0" i="0" u="none" strike="noStrike" dirty="0">
                        <a:solidFill>
                          <a:srgbClr val="000000"/>
                        </a:solidFill>
                        <a:effectLst/>
                        <a:latin typeface="Calibri" panose="020F0502020204030204" pitchFamily="34" charset="0"/>
                      </a:endParaRPr>
                    </a:p>
                  </a:txBody>
                  <a:tcPr marL="6466" marR="6466" marT="6466" marB="0" anchor="b"/>
                </a:tc>
              </a:tr>
              <a:tr h="179510">
                <a:tc>
                  <a:txBody>
                    <a:bodyPr/>
                    <a:lstStyle/>
                    <a:p>
                      <a:pPr algn="l" fontAlgn="b"/>
                      <a:r>
                        <a:rPr lang="es-MX" sz="900" u="none" strike="noStrike" dirty="0">
                          <a:effectLst/>
                        </a:rPr>
                        <a:t>DF</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88.3</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95.6</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132.9</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101.6</a:t>
                      </a:r>
                      <a:endParaRPr lang="es-MX" sz="900" b="0" i="0" u="none" strike="noStrike" dirty="0">
                        <a:solidFill>
                          <a:srgbClr val="000000"/>
                        </a:solidFill>
                        <a:effectLst/>
                        <a:latin typeface="Calibri" panose="020F0502020204030204" pitchFamily="34" charset="0"/>
                      </a:endParaRPr>
                    </a:p>
                  </a:txBody>
                  <a:tcPr marL="6466" marR="6466" marT="6466" marB="0" anchor="b"/>
                </a:tc>
              </a:tr>
              <a:tr h="179510">
                <a:tc>
                  <a:txBody>
                    <a:bodyPr/>
                    <a:lstStyle/>
                    <a:p>
                      <a:pPr algn="l" fontAlgn="b"/>
                      <a:r>
                        <a:rPr lang="es-MX" sz="900" u="none" strike="noStrike" dirty="0">
                          <a:effectLst/>
                        </a:rPr>
                        <a:t>DUR</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97.6</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102.8</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115.4</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104.0</a:t>
                      </a:r>
                      <a:endParaRPr lang="es-MX" sz="900" b="0" i="0" u="none" strike="noStrike" dirty="0">
                        <a:solidFill>
                          <a:srgbClr val="000000"/>
                        </a:solidFill>
                        <a:effectLst/>
                        <a:latin typeface="Calibri" panose="020F0502020204030204" pitchFamily="34" charset="0"/>
                      </a:endParaRPr>
                    </a:p>
                  </a:txBody>
                  <a:tcPr marL="6466" marR="6466" marT="6466" marB="0" anchor="b"/>
                </a:tc>
              </a:tr>
              <a:tr h="179510">
                <a:tc>
                  <a:txBody>
                    <a:bodyPr/>
                    <a:lstStyle/>
                    <a:p>
                      <a:pPr algn="l" fontAlgn="b"/>
                      <a:r>
                        <a:rPr lang="es-MX" sz="900" u="none" strike="noStrike">
                          <a:effectLst/>
                        </a:rPr>
                        <a:t>GTO</a:t>
                      </a:r>
                      <a:endParaRPr lang="es-MX" sz="900" b="0" i="0" u="none" strike="noStrike">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86.1</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92.2</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126.1</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95.8</a:t>
                      </a:r>
                      <a:endParaRPr lang="es-MX" sz="900" b="0" i="0" u="none" strike="noStrike" dirty="0">
                        <a:solidFill>
                          <a:srgbClr val="000000"/>
                        </a:solidFill>
                        <a:effectLst/>
                        <a:latin typeface="Calibri" panose="020F0502020204030204" pitchFamily="34" charset="0"/>
                      </a:endParaRPr>
                    </a:p>
                  </a:txBody>
                  <a:tcPr marL="6466" marR="6466" marT="6466" marB="0" anchor="b"/>
                </a:tc>
              </a:tr>
              <a:tr h="179510">
                <a:tc>
                  <a:txBody>
                    <a:bodyPr/>
                    <a:lstStyle/>
                    <a:p>
                      <a:pPr algn="l" fontAlgn="b"/>
                      <a:r>
                        <a:rPr lang="es-MX" sz="900" u="none" strike="noStrike" dirty="0">
                          <a:effectLst/>
                        </a:rPr>
                        <a:t>GRO</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a:effectLst/>
                        </a:rPr>
                        <a:t>86.4</a:t>
                      </a:r>
                      <a:endParaRPr lang="es-MX" sz="900" b="0" i="0" u="none" strike="noStrike">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88.0</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85.6</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87.4</a:t>
                      </a:r>
                      <a:endParaRPr lang="es-MX" sz="900" b="0" i="0" u="none" strike="noStrike" dirty="0">
                        <a:solidFill>
                          <a:srgbClr val="000000"/>
                        </a:solidFill>
                        <a:effectLst/>
                        <a:latin typeface="Calibri" panose="020F0502020204030204" pitchFamily="34" charset="0"/>
                      </a:endParaRPr>
                    </a:p>
                  </a:txBody>
                  <a:tcPr marL="6466" marR="6466" marT="6466" marB="0" anchor="b"/>
                </a:tc>
              </a:tr>
              <a:tr h="179510">
                <a:tc>
                  <a:txBody>
                    <a:bodyPr/>
                    <a:lstStyle/>
                    <a:p>
                      <a:pPr algn="l" fontAlgn="b"/>
                      <a:r>
                        <a:rPr lang="es-MX" sz="900" u="none" strike="noStrike" dirty="0">
                          <a:effectLst/>
                        </a:rPr>
                        <a:t>HGO</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85.9</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86.8</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122.5</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91.3</a:t>
                      </a:r>
                      <a:endParaRPr lang="es-MX" sz="900" b="0" i="0" u="none" strike="noStrike" dirty="0">
                        <a:solidFill>
                          <a:srgbClr val="000000"/>
                        </a:solidFill>
                        <a:effectLst/>
                        <a:latin typeface="Calibri" panose="020F0502020204030204" pitchFamily="34" charset="0"/>
                      </a:endParaRPr>
                    </a:p>
                  </a:txBody>
                  <a:tcPr marL="6466" marR="6466" marT="6466" marB="0" anchor="b"/>
                </a:tc>
              </a:tr>
              <a:tr h="179510">
                <a:tc>
                  <a:txBody>
                    <a:bodyPr/>
                    <a:lstStyle/>
                    <a:p>
                      <a:pPr algn="l" fontAlgn="b"/>
                      <a:r>
                        <a:rPr lang="es-MX" sz="900" u="none" strike="noStrike" dirty="0">
                          <a:effectLst/>
                        </a:rPr>
                        <a:t>JAL</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92.5</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96.7</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127.4</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101.5</a:t>
                      </a:r>
                      <a:endParaRPr lang="es-MX" sz="900" b="0" i="0" u="none" strike="noStrike" dirty="0">
                        <a:solidFill>
                          <a:srgbClr val="000000"/>
                        </a:solidFill>
                        <a:effectLst/>
                        <a:latin typeface="Calibri" panose="020F0502020204030204" pitchFamily="34" charset="0"/>
                      </a:endParaRPr>
                    </a:p>
                  </a:txBody>
                  <a:tcPr marL="6466" marR="6466" marT="6466" marB="0" anchor="b"/>
                </a:tc>
              </a:tr>
              <a:tr h="179510">
                <a:tc>
                  <a:txBody>
                    <a:bodyPr/>
                    <a:lstStyle/>
                    <a:p>
                      <a:pPr algn="l" fontAlgn="b"/>
                      <a:r>
                        <a:rPr lang="es-MX" sz="900" u="none" strike="noStrike">
                          <a:effectLst/>
                        </a:rPr>
                        <a:t>MEX</a:t>
                      </a:r>
                      <a:endParaRPr lang="es-MX" sz="900" b="0" i="0" u="none" strike="noStrike">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77.8</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93.4</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148.0</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98.3</a:t>
                      </a:r>
                      <a:endParaRPr lang="es-MX" sz="900" b="0" i="0" u="none" strike="noStrike" dirty="0">
                        <a:solidFill>
                          <a:srgbClr val="000000"/>
                        </a:solidFill>
                        <a:effectLst/>
                        <a:latin typeface="Calibri" panose="020F0502020204030204" pitchFamily="34" charset="0"/>
                      </a:endParaRPr>
                    </a:p>
                  </a:txBody>
                  <a:tcPr marL="6466" marR="6466" marT="6466" marB="0" anchor="b"/>
                </a:tc>
              </a:tr>
              <a:tr h="179510">
                <a:tc>
                  <a:txBody>
                    <a:bodyPr/>
                    <a:lstStyle/>
                    <a:p>
                      <a:pPr algn="l" fontAlgn="b"/>
                      <a:r>
                        <a:rPr lang="es-MX" sz="900" u="none" strike="noStrike" dirty="0">
                          <a:effectLst/>
                        </a:rPr>
                        <a:t>MIC</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a:effectLst/>
                        </a:rPr>
                        <a:t>88.7</a:t>
                      </a:r>
                      <a:endParaRPr lang="es-MX" sz="900" b="0" i="0" u="none" strike="noStrike">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100.2</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117.7</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100.5</a:t>
                      </a:r>
                      <a:endParaRPr lang="es-MX" sz="900" b="0" i="0" u="none" strike="noStrike" dirty="0">
                        <a:solidFill>
                          <a:srgbClr val="000000"/>
                        </a:solidFill>
                        <a:effectLst/>
                        <a:latin typeface="Calibri" panose="020F0502020204030204" pitchFamily="34" charset="0"/>
                      </a:endParaRPr>
                    </a:p>
                  </a:txBody>
                  <a:tcPr marL="6466" marR="6466" marT="6466" marB="0" anchor="b"/>
                </a:tc>
              </a:tr>
              <a:tr h="179510">
                <a:tc>
                  <a:txBody>
                    <a:bodyPr/>
                    <a:lstStyle/>
                    <a:p>
                      <a:pPr algn="l" fontAlgn="b"/>
                      <a:r>
                        <a:rPr lang="es-MX" sz="900" u="none" strike="noStrike" dirty="0">
                          <a:effectLst/>
                        </a:rPr>
                        <a:t>MOR</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92.7</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94.7</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104.7</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95.8</a:t>
                      </a:r>
                      <a:endParaRPr lang="es-MX" sz="900" b="0" i="0" u="none" strike="noStrike" dirty="0">
                        <a:solidFill>
                          <a:srgbClr val="000000"/>
                        </a:solidFill>
                        <a:effectLst/>
                        <a:latin typeface="Calibri" panose="020F0502020204030204" pitchFamily="34" charset="0"/>
                      </a:endParaRPr>
                    </a:p>
                  </a:txBody>
                  <a:tcPr marL="6466" marR="6466" marT="6466" marB="0" anchor="b"/>
                </a:tc>
              </a:tr>
              <a:tr h="179510">
                <a:tc>
                  <a:txBody>
                    <a:bodyPr/>
                    <a:lstStyle/>
                    <a:p>
                      <a:pPr algn="l" fontAlgn="b"/>
                      <a:r>
                        <a:rPr lang="es-MX" sz="900" u="none" strike="noStrike" dirty="0">
                          <a:effectLst/>
                        </a:rPr>
                        <a:t>NAY</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87.3</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93.7</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118.0</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94.9</a:t>
                      </a:r>
                      <a:endParaRPr lang="es-MX" sz="900" b="0" i="0" u="none" strike="noStrike" dirty="0">
                        <a:solidFill>
                          <a:srgbClr val="000000"/>
                        </a:solidFill>
                        <a:effectLst/>
                        <a:latin typeface="Calibri" panose="020F0502020204030204" pitchFamily="34" charset="0"/>
                      </a:endParaRPr>
                    </a:p>
                  </a:txBody>
                  <a:tcPr marL="6466" marR="6466" marT="6466" marB="0" anchor="b"/>
                </a:tc>
              </a:tr>
              <a:tr h="179510">
                <a:tc>
                  <a:txBody>
                    <a:bodyPr/>
                    <a:lstStyle/>
                    <a:p>
                      <a:pPr algn="l" fontAlgn="b"/>
                      <a:r>
                        <a:rPr lang="es-MX" sz="900" u="none" strike="noStrike" dirty="0">
                          <a:effectLst/>
                        </a:rPr>
                        <a:t>NLE</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89.6</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104.7</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153.5</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108.0</a:t>
                      </a:r>
                      <a:endParaRPr lang="es-MX" sz="900" b="0" i="0" u="none" strike="noStrike" dirty="0">
                        <a:solidFill>
                          <a:srgbClr val="000000"/>
                        </a:solidFill>
                        <a:effectLst/>
                        <a:latin typeface="Calibri" panose="020F0502020204030204" pitchFamily="34" charset="0"/>
                      </a:endParaRPr>
                    </a:p>
                  </a:txBody>
                  <a:tcPr marL="6466" marR="6466" marT="6466" marB="0" anchor="b"/>
                </a:tc>
              </a:tr>
              <a:tr h="179510">
                <a:tc>
                  <a:txBody>
                    <a:bodyPr/>
                    <a:lstStyle/>
                    <a:p>
                      <a:pPr algn="l" fontAlgn="b"/>
                      <a:r>
                        <a:rPr lang="es-MX" sz="900" u="none" strike="noStrike">
                          <a:effectLst/>
                        </a:rPr>
                        <a:t>OAX</a:t>
                      </a:r>
                      <a:endParaRPr lang="es-MX" sz="900" b="0" i="0" u="none" strike="noStrike">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94.9</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96.7</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117.8</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99.9</a:t>
                      </a:r>
                      <a:endParaRPr lang="es-MX" sz="900" b="0" i="0" u="none" strike="noStrike" dirty="0">
                        <a:solidFill>
                          <a:srgbClr val="000000"/>
                        </a:solidFill>
                        <a:effectLst/>
                        <a:latin typeface="Calibri" panose="020F0502020204030204" pitchFamily="34" charset="0"/>
                      </a:endParaRPr>
                    </a:p>
                  </a:txBody>
                  <a:tcPr marL="6466" marR="6466" marT="6466" marB="0" anchor="b"/>
                </a:tc>
              </a:tr>
              <a:tr h="179510">
                <a:tc>
                  <a:txBody>
                    <a:bodyPr/>
                    <a:lstStyle/>
                    <a:p>
                      <a:pPr algn="l" fontAlgn="b"/>
                      <a:r>
                        <a:rPr lang="es-MX" sz="900" u="none" strike="noStrike" dirty="0">
                          <a:effectLst/>
                        </a:rPr>
                        <a:t>PUE</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81.4</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94.5</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141.0</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97.9</a:t>
                      </a:r>
                      <a:endParaRPr lang="es-MX" sz="900" b="0" i="0" u="none" strike="noStrike" dirty="0">
                        <a:solidFill>
                          <a:srgbClr val="000000"/>
                        </a:solidFill>
                        <a:effectLst/>
                        <a:latin typeface="Calibri" panose="020F0502020204030204" pitchFamily="34" charset="0"/>
                      </a:endParaRPr>
                    </a:p>
                  </a:txBody>
                  <a:tcPr marL="6466" marR="6466" marT="6466" marB="0" anchor="b"/>
                </a:tc>
              </a:tr>
              <a:tr h="179510">
                <a:tc>
                  <a:txBody>
                    <a:bodyPr/>
                    <a:lstStyle/>
                    <a:p>
                      <a:pPr algn="l" fontAlgn="b"/>
                      <a:r>
                        <a:rPr lang="es-MX" sz="900" u="none" strike="noStrike" dirty="0">
                          <a:effectLst/>
                        </a:rPr>
                        <a:t>QRO</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89.9</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101.2</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141.3</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104.7</a:t>
                      </a:r>
                      <a:endParaRPr lang="es-MX" sz="900" b="0" i="0" u="none" strike="noStrike" dirty="0">
                        <a:solidFill>
                          <a:srgbClr val="000000"/>
                        </a:solidFill>
                        <a:effectLst/>
                        <a:latin typeface="Calibri" panose="020F0502020204030204" pitchFamily="34" charset="0"/>
                      </a:endParaRPr>
                    </a:p>
                  </a:txBody>
                  <a:tcPr marL="6466" marR="6466" marT="6466" marB="0" anchor="b"/>
                </a:tc>
              </a:tr>
              <a:tr h="179510">
                <a:tc>
                  <a:txBody>
                    <a:bodyPr/>
                    <a:lstStyle/>
                    <a:p>
                      <a:pPr algn="l" fontAlgn="b"/>
                      <a:r>
                        <a:rPr lang="es-MX" sz="900" u="none" strike="noStrike" dirty="0">
                          <a:effectLst/>
                        </a:rPr>
                        <a:t>ROO</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a:effectLst/>
                        </a:rPr>
                        <a:t>103.7</a:t>
                      </a:r>
                      <a:endParaRPr lang="es-MX" sz="900" b="0" i="0" u="none" strike="noStrike">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101.9</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138.0</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107.3</a:t>
                      </a:r>
                      <a:endParaRPr lang="es-MX" sz="900" b="0" i="0" u="none" strike="noStrike" dirty="0">
                        <a:solidFill>
                          <a:srgbClr val="000000"/>
                        </a:solidFill>
                        <a:effectLst/>
                        <a:latin typeface="Calibri" panose="020F0502020204030204" pitchFamily="34" charset="0"/>
                      </a:endParaRPr>
                    </a:p>
                  </a:txBody>
                  <a:tcPr marL="6466" marR="6466" marT="6466" marB="0" anchor="b"/>
                </a:tc>
              </a:tr>
              <a:tr h="179510">
                <a:tc>
                  <a:txBody>
                    <a:bodyPr/>
                    <a:lstStyle/>
                    <a:p>
                      <a:pPr algn="l" fontAlgn="b"/>
                      <a:r>
                        <a:rPr lang="es-MX" sz="900" u="none" strike="noStrike" dirty="0">
                          <a:effectLst/>
                        </a:rPr>
                        <a:t>SLP</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84.8</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95.0</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136.5</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97.3</a:t>
                      </a:r>
                      <a:endParaRPr lang="es-MX" sz="900" b="0" i="0" u="none" strike="noStrike" dirty="0">
                        <a:solidFill>
                          <a:srgbClr val="000000"/>
                        </a:solidFill>
                        <a:effectLst/>
                        <a:latin typeface="Calibri" panose="020F0502020204030204" pitchFamily="34" charset="0"/>
                      </a:endParaRPr>
                    </a:p>
                  </a:txBody>
                  <a:tcPr marL="6466" marR="6466" marT="6466" marB="0" anchor="b"/>
                </a:tc>
              </a:tr>
              <a:tr h="179510">
                <a:tc>
                  <a:txBody>
                    <a:bodyPr/>
                    <a:lstStyle/>
                    <a:p>
                      <a:pPr algn="l" fontAlgn="b"/>
                      <a:r>
                        <a:rPr lang="es-MX" sz="900" u="none" strike="noStrike" dirty="0">
                          <a:effectLst/>
                        </a:rPr>
                        <a:t>SIN</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92.0</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102.0</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149.8</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105.1</a:t>
                      </a:r>
                      <a:endParaRPr lang="es-MX" sz="900" b="0" i="0" u="none" strike="noStrike" dirty="0">
                        <a:solidFill>
                          <a:srgbClr val="000000"/>
                        </a:solidFill>
                        <a:effectLst/>
                        <a:latin typeface="Calibri" panose="020F0502020204030204" pitchFamily="34" charset="0"/>
                      </a:endParaRPr>
                    </a:p>
                  </a:txBody>
                  <a:tcPr marL="6466" marR="6466" marT="6466" marB="0" anchor="b"/>
                </a:tc>
              </a:tr>
              <a:tr h="179510">
                <a:tc>
                  <a:txBody>
                    <a:bodyPr/>
                    <a:lstStyle/>
                    <a:p>
                      <a:pPr algn="l" fontAlgn="b"/>
                      <a:r>
                        <a:rPr lang="es-MX" sz="900" u="none" strike="noStrike" dirty="0">
                          <a:effectLst/>
                        </a:rPr>
                        <a:t>SON</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94.6</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105.1</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150.5</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108.6</a:t>
                      </a:r>
                      <a:endParaRPr lang="es-MX" sz="900" b="0" i="0" u="none" strike="noStrike" dirty="0">
                        <a:solidFill>
                          <a:srgbClr val="000000"/>
                        </a:solidFill>
                        <a:effectLst/>
                        <a:latin typeface="Calibri" panose="020F0502020204030204" pitchFamily="34" charset="0"/>
                      </a:endParaRPr>
                    </a:p>
                  </a:txBody>
                  <a:tcPr marL="6466" marR="6466" marT="6466" marB="0" anchor="b"/>
                </a:tc>
              </a:tr>
              <a:tr h="179510">
                <a:tc>
                  <a:txBody>
                    <a:bodyPr/>
                    <a:lstStyle/>
                    <a:p>
                      <a:pPr algn="l" fontAlgn="b"/>
                      <a:r>
                        <a:rPr lang="es-MX" sz="900" u="none" strike="noStrike">
                          <a:effectLst/>
                        </a:rPr>
                        <a:t>TAB</a:t>
                      </a:r>
                      <a:endParaRPr lang="es-MX" sz="900" b="0" i="0" u="none" strike="noStrike">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100.2</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99.8</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139.0</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104.6</a:t>
                      </a:r>
                      <a:endParaRPr lang="es-MX" sz="900" b="0" i="0" u="none" strike="noStrike" dirty="0">
                        <a:solidFill>
                          <a:srgbClr val="000000"/>
                        </a:solidFill>
                        <a:effectLst/>
                        <a:latin typeface="Calibri" panose="020F0502020204030204" pitchFamily="34" charset="0"/>
                      </a:endParaRPr>
                    </a:p>
                  </a:txBody>
                  <a:tcPr marL="6466" marR="6466" marT="6466" marB="0" anchor="b"/>
                </a:tc>
              </a:tr>
              <a:tr h="179510">
                <a:tc>
                  <a:txBody>
                    <a:bodyPr/>
                    <a:lstStyle/>
                    <a:p>
                      <a:pPr algn="l" fontAlgn="b"/>
                      <a:r>
                        <a:rPr lang="es-MX" sz="900" u="none" strike="noStrike" dirty="0">
                          <a:effectLst/>
                        </a:rPr>
                        <a:t>TAM</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87.4</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105.3</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150.4</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108.3</a:t>
                      </a:r>
                      <a:endParaRPr lang="es-MX" sz="900" b="0" i="0" u="none" strike="noStrike" dirty="0">
                        <a:solidFill>
                          <a:srgbClr val="000000"/>
                        </a:solidFill>
                        <a:effectLst/>
                        <a:latin typeface="Calibri" panose="020F0502020204030204" pitchFamily="34" charset="0"/>
                      </a:endParaRPr>
                    </a:p>
                  </a:txBody>
                  <a:tcPr marL="6466" marR="6466" marT="6466" marB="0" anchor="b"/>
                </a:tc>
              </a:tr>
              <a:tr h="179510">
                <a:tc>
                  <a:txBody>
                    <a:bodyPr/>
                    <a:lstStyle/>
                    <a:p>
                      <a:pPr algn="l" fontAlgn="b"/>
                      <a:r>
                        <a:rPr lang="es-MX" sz="900" u="none" strike="noStrike" dirty="0">
                          <a:effectLst/>
                        </a:rPr>
                        <a:t>TLA</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71.2</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86.4</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168.3</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89.6</a:t>
                      </a:r>
                      <a:endParaRPr lang="es-MX" sz="900" b="0" i="0" u="none" strike="noStrike" dirty="0">
                        <a:solidFill>
                          <a:srgbClr val="000000"/>
                        </a:solidFill>
                        <a:effectLst/>
                        <a:latin typeface="Calibri" panose="020F0502020204030204" pitchFamily="34" charset="0"/>
                      </a:endParaRPr>
                    </a:p>
                  </a:txBody>
                  <a:tcPr marL="6466" marR="6466" marT="6466" marB="0" anchor="b"/>
                </a:tc>
              </a:tr>
              <a:tr h="179510">
                <a:tc>
                  <a:txBody>
                    <a:bodyPr/>
                    <a:lstStyle/>
                    <a:p>
                      <a:pPr algn="l" fontAlgn="b"/>
                      <a:r>
                        <a:rPr lang="es-MX" sz="900" u="none" strike="noStrike" dirty="0">
                          <a:effectLst/>
                        </a:rPr>
                        <a:t>VER</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89.8</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104.0</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138.4</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104.7</a:t>
                      </a:r>
                      <a:endParaRPr lang="es-MX" sz="900" b="0" i="0" u="none" strike="noStrike" dirty="0">
                        <a:solidFill>
                          <a:srgbClr val="000000"/>
                        </a:solidFill>
                        <a:effectLst/>
                        <a:latin typeface="Calibri" panose="020F0502020204030204" pitchFamily="34" charset="0"/>
                      </a:endParaRPr>
                    </a:p>
                  </a:txBody>
                  <a:tcPr marL="6466" marR="6466" marT="6466" marB="0" anchor="b"/>
                </a:tc>
              </a:tr>
              <a:tr h="179510">
                <a:tc>
                  <a:txBody>
                    <a:bodyPr/>
                    <a:lstStyle/>
                    <a:p>
                      <a:pPr algn="l" fontAlgn="b"/>
                      <a:r>
                        <a:rPr lang="es-MX" sz="900" u="none" strike="noStrike" dirty="0">
                          <a:effectLst/>
                        </a:rPr>
                        <a:t>YUC</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82.6</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104.0</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152.9</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106.0</a:t>
                      </a:r>
                      <a:endParaRPr lang="es-MX" sz="900" b="0" i="0" u="none" strike="noStrike" dirty="0">
                        <a:solidFill>
                          <a:srgbClr val="000000"/>
                        </a:solidFill>
                        <a:effectLst/>
                        <a:latin typeface="Calibri" panose="020F0502020204030204" pitchFamily="34" charset="0"/>
                      </a:endParaRPr>
                    </a:p>
                  </a:txBody>
                  <a:tcPr marL="6466" marR="6466" marT="6466" marB="0" anchor="b"/>
                </a:tc>
              </a:tr>
              <a:tr h="179510">
                <a:tc>
                  <a:txBody>
                    <a:bodyPr/>
                    <a:lstStyle/>
                    <a:p>
                      <a:pPr algn="l" fontAlgn="b"/>
                      <a:r>
                        <a:rPr lang="es-MX" sz="900" u="none" strike="noStrike" dirty="0">
                          <a:effectLst/>
                        </a:rPr>
                        <a:t>ZAC</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95.2</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93.5</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115.9</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96.5</a:t>
                      </a:r>
                      <a:endParaRPr lang="es-MX" sz="900" b="0" i="0" u="none" strike="noStrike" dirty="0">
                        <a:solidFill>
                          <a:srgbClr val="000000"/>
                        </a:solidFill>
                        <a:effectLst/>
                        <a:latin typeface="Calibri" panose="020F0502020204030204" pitchFamily="34" charset="0"/>
                      </a:endParaRPr>
                    </a:p>
                  </a:txBody>
                  <a:tcPr marL="6466" marR="6466" marT="6466" marB="0" anchor="b"/>
                </a:tc>
              </a:tr>
              <a:tr h="179510">
                <a:tc>
                  <a:txBody>
                    <a:bodyPr/>
                    <a:lstStyle/>
                    <a:p>
                      <a:pPr algn="l" fontAlgn="b"/>
                      <a:r>
                        <a:rPr lang="es-MX" sz="900" u="none" strike="noStrike" dirty="0">
                          <a:effectLst/>
                        </a:rPr>
                        <a:t>NAL</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88.8</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97.8</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135.9</a:t>
                      </a:r>
                      <a:endParaRPr lang="es-MX" sz="900" b="0" i="0" u="none" strike="noStrike" dirty="0">
                        <a:solidFill>
                          <a:srgbClr val="000000"/>
                        </a:solidFill>
                        <a:effectLst/>
                        <a:latin typeface="Calibri" panose="020F0502020204030204" pitchFamily="34" charset="0"/>
                      </a:endParaRPr>
                    </a:p>
                  </a:txBody>
                  <a:tcPr marL="6466" marR="6466" marT="6466" marB="0" anchor="b"/>
                </a:tc>
                <a:tc>
                  <a:txBody>
                    <a:bodyPr/>
                    <a:lstStyle/>
                    <a:p>
                      <a:pPr algn="ctr" fontAlgn="b"/>
                      <a:r>
                        <a:rPr lang="es-MX" sz="900" u="none" strike="noStrike" dirty="0">
                          <a:effectLst/>
                        </a:rPr>
                        <a:t>101.7</a:t>
                      </a:r>
                      <a:endParaRPr lang="es-MX" sz="900" b="0" i="0" u="none" strike="noStrike" dirty="0">
                        <a:solidFill>
                          <a:srgbClr val="000000"/>
                        </a:solidFill>
                        <a:effectLst/>
                        <a:latin typeface="Calibri" panose="020F0502020204030204" pitchFamily="34" charset="0"/>
                      </a:endParaRPr>
                    </a:p>
                  </a:txBody>
                  <a:tcPr marL="6466" marR="6466" marT="6466" marB="0" anchor="b"/>
                </a:tc>
              </a:tr>
            </a:tbl>
          </a:graphicData>
        </a:graphic>
      </p:graphicFrame>
      <p:sp>
        <p:nvSpPr>
          <p:cNvPr id="6" name="CuadroTexto 5"/>
          <p:cNvSpPr txBox="1"/>
          <p:nvPr/>
        </p:nvSpPr>
        <p:spPr>
          <a:xfrm>
            <a:off x="4427984" y="1196752"/>
            <a:ext cx="4176464" cy="4339650"/>
          </a:xfrm>
          <a:prstGeom prst="rect">
            <a:avLst/>
          </a:prstGeom>
          <a:noFill/>
        </p:spPr>
        <p:txBody>
          <a:bodyPr wrap="square" rtlCol="0">
            <a:spAutoFit/>
          </a:bodyPr>
          <a:lstStyle/>
          <a:p>
            <a:pPr algn="just" fontAlgn="base">
              <a:spcBef>
                <a:spcPct val="0"/>
              </a:spcBef>
              <a:spcAft>
                <a:spcPct val="0"/>
              </a:spcAft>
            </a:pPr>
            <a:r>
              <a:rPr lang="es-MX" sz="1200" dirty="0">
                <a:solidFill>
                  <a:srgbClr val="000000"/>
                </a:solidFill>
              </a:rPr>
              <a:t>Es un porcentaje que expresa la razón numérica de hombres con respecto a mujeres. Se calcula con la fórmula:</a:t>
            </a:r>
          </a:p>
          <a:p>
            <a:pPr algn="just" fontAlgn="base">
              <a:spcBef>
                <a:spcPct val="0"/>
              </a:spcBef>
              <a:spcAft>
                <a:spcPct val="0"/>
              </a:spcAft>
            </a:pPr>
            <a:endParaRPr lang="es-MX" sz="1200" dirty="0">
              <a:solidFill>
                <a:srgbClr val="000000"/>
              </a:solidFill>
            </a:endParaRPr>
          </a:p>
          <a:p>
            <a:pPr algn="ctr" fontAlgn="base">
              <a:spcBef>
                <a:spcPct val="0"/>
              </a:spcBef>
              <a:spcAft>
                <a:spcPct val="0"/>
              </a:spcAft>
            </a:pPr>
            <a:r>
              <a:rPr lang="es-MX" sz="1200" i="1" dirty="0">
                <a:solidFill>
                  <a:srgbClr val="000000"/>
                </a:solidFill>
              </a:rPr>
              <a:t>(hombres/mujeres)*100</a:t>
            </a:r>
          </a:p>
          <a:p>
            <a:pPr algn="just" fontAlgn="base">
              <a:spcBef>
                <a:spcPct val="0"/>
              </a:spcBef>
              <a:spcAft>
                <a:spcPct val="0"/>
              </a:spcAft>
            </a:pPr>
            <a:endParaRPr lang="es-MX" sz="1200" dirty="0">
              <a:solidFill>
                <a:srgbClr val="000000"/>
              </a:solidFill>
            </a:endParaRPr>
          </a:p>
          <a:p>
            <a:pPr algn="just" fontAlgn="base">
              <a:spcBef>
                <a:spcPct val="0"/>
              </a:spcBef>
              <a:spcAft>
                <a:spcPct val="0"/>
              </a:spcAft>
            </a:pPr>
            <a:r>
              <a:rPr lang="es-MX" sz="1200" dirty="0">
                <a:solidFill>
                  <a:srgbClr val="000000"/>
                </a:solidFill>
              </a:rPr>
              <a:t>El dato representa la cantidad de mujeres por cada cien hombres. Cuando la suma de individuos en ambos sexos es idéntica, el valor del índice es 100. Cuando el índice sobrepasa ese valor significa que la proporción de hombres es mayor a la de mujeres y viceversa</a:t>
            </a:r>
            <a:r>
              <a:rPr lang="es-MX" sz="1200" dirty="0" smtClean="0">
                <a:solidFill>
                  <a:srgbClr val="000000"/>
                </a:solidFill>
              </a:rPr>
              <a:t>.</a:t>
            </a:r>
          </a:p>
          <a:p>
            <a:pPr algn="just" fontAlgn="base">
              <a:spcBef>
                <a:spcPct val="0"/>
              </a:spcBef>
              <a:spcAft>
                <a:spcPct val="0"/>
              </a:spcAft>
            </a:pPr>
            <a:endParaRPr lang="es-MX" sz="1200" dirty="0">
              <a:solidFill>
                <a:srgbClr val="000000"/>
              </a:solidFill>
            </a:endParaRPr>
          </a:p>
          <a:p>
            <a:pPr algn="just" fontAlgn="base">
              <a:spcBef>
                <a:spcPct val="0"/>
              </a:spcBef>
              <a:spcAft>
                <a:spcPct val="0"/>
              </a:spcAft>
            </a:pPr>
            <a:r>
              <a:rPr lang="es-MX" sz="1200" dirty="0" smtClean="0">
                <a:solidFill>
                  <a:srgbClr val="000000"/>
                </a:solidFill>
              </a:rPr>
              <a:t>Notas:</a:t>
            </a:r>
          </a:p>
          <a:p>
            <a:pPr marL="228600" indent="-228600" algn="just" fontAlgn="base">
              <a:spcBef>
                <a:spcPct val="0"/>
              </a:spcBef>
              <a:spcAft>
                <a:spcPct val="0"/>
              </a:spcAft>
              <a:buAutoNum type="arabicPeriod"/>
            </a:pPr>
            <a:r>
              <a:rPr lang="es-MX" sz="1200" dirty="0" smtClean="0">
                <a:solidFill>
                  <a:srgbClr val="000000"/>
                </a:solidFill>
              </a:rPr>
              <a:t>En el grupo de menor edad (18 años o menos) únicamente en los estados de Chiapas, Quintana Roo y Tabasco la proporción masculina es superior.</a:t>
            </a:r>
          </a:p>
          <a:p>
            <a:pPr marL="228600" indent="-228600" algn="just" fontAlgn="base">
              <a:spcBef>
                <a:spcPct val="0"/>
              </a:spcBef>
              <a:spcAft>
                <a:spcPct val="0"/>
              </a:spcAft>
              <a:buAutoNum type="arabicPeriod"/>
            </a:pPr>
            <a:r>
              <a:rPr lang="es-MX" sz="1200" dirty="0" smtClean="0">
                <a:solidFill>
                  <a:srgbClr val="000000"/>
                </a:solidFill>
              </a:rPr>
              <a:t>En el segmento de 19 a 23 años la proporción femenina, a nivel nacional, es predominante. Pero en 14 de los estados la matrícula masculina es mayoritaria.</a:t>
            </a:r>
          </a:p>
          <a:p>
            <a:pPr marL="228600" indent="-228600" algn="just" fontAlgn="base">
              <a:spcBef>
                <a:spcPct val="0"/>
              </a:spcBef>
              <a:spcAft>
                <a:spcPct val="0"/>
              </a:spcAft>
              <a:buAutoNum type="arabicPeriod"/>
            </a:pPr>
            <a:r>
              <a:rPr lang="es-MX" sz="1200" dirty="0" smtClean="0">
                <a:solidFill>
                  <a:srgbClr val="000000"/>
                </a:solidFill>
              </a:rPr>
              <a:t>En el segmento de 24 y más años la representación masculina es superior tanto a nivel nacional como en la gran mayoría de los estados.</a:t>
            </a:r>
            <a:endParaRPr lang="es-MX" sz="1200" dirty="0">
              <a:solidFill>
                <a:srgbClr val="000000"/>
              </a:solidFill>
            </a:endParaRPr>
          </a:p>
        </p:txBody>
      </p:sp>
    </p:spTree>
    <p:extLst>
      <p:ext uri="{BB962C8B-B14F-4D97-AF65-F5344CB8AC3E}">
        <p14:creationId xmlns:p14="http://schemas.microsoft.com/office/powerpoint/2010/main" xmlns="" val="28715195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720000"/>
          </a:xfrm>
          <a:solidFill>
            <a:schemeClr val="tx1"/>
          </a:solidFill>
        </p:spPr>
        <p:txBody>
          <a:bodyPr/>
          <a:lstStyle/>
          <a:p>
            <a:pPr algn="r"/>
            <a:r>
              <a:rPr lang="es-MX" sz="2800" dirty="0" smtClean="0">
                <a:solidFill>
                  <a:schemeClr val="bg1"/>
                </a:solidFill>
              </a:rPr>
              <a:t>Acceso a la ES por </a:t>
            </a:r>
            <a:r>
              <a:rPr lang="es-MX" sz="2800" dirty="0" err="1" smtClean="0">
                <a:solidFill>
                  <a:schemeClr val="bg1"/>
                </a:solidFill>
              </a:rPr>
              <a:t>deciles</a:t>
            </a:r>
            <a:r>
              <a:rPr lang="es-MX" sz="2800" dirty="0" smtClean="0">
                <a:solidFill>
                  <a:schemeClr val="bg1"/>
                </a:solidFill>
              </a:rPr>
              <a:t> de ingreso</a:t>
            </a:r>
            <a:br>
              <a:rPr lang="es-MX" sz="2800" dirty="0" smtClean="0">
                <a:solidFill>
                  <a:schemeClr val="bg1"/>
                </a:solidFill>
              </a:rPr>
            </a:br>
            <a:r>
              <a:rPr lang="es-MX" sz="1800" dirty="0" smtClean="0">
                <a:solidFill>
                  <a:schemeClr val="bg1"/>
                </a:solidFill>
              </a:rPr>
              <a:t>TSU, Licenciatura y Posgrado 2010</a:t>
            </a:r>
            <a:endParaRPr lang="es-MX" sz="1800" dirty="0">
              <a:solidFill>
                <a:schemeClr val="bg1"/>
              </a:solidFill>
            </a:endParaRP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xmlns="" val="82051919"/>
              </p:ext>
            </p:extLst>
          </p:nvPr>
        </p:nvGraphicFramePr>
        <p:xfrm>
          <a:off x="457200" y="1600200"/>
          <a:ext cx="4330824" cy="5054600"/>
        </p:xfrm>
        <a:graphic>
          <a:graphicData uri="http://schemas.openxmlformats.org/drawingml/2006/table">
            <a:tbl>
              <a:tblPr firstRow="1" bandRow="1">
                <a:tableStyleId>{00A15C55-8517-42AA-B614-E9B94910E393}</a:tableStyleId>
              </a:tblPr>
              <a:tblGrid>
                <a:gridCol w="1082706"/>
                <a:gridCol w="1082706"/>
                <a:gridCol w="1082706"/>
                <a:gridCol w="1082706"/>
              </a:tblGrid>
              <a:tr h="370840">
                <a:tc>
                  <a:txBody>
                    <a:bodyPr/>
                    <a:lstStyle/>
                    <a:p>
                      <a:r>
                        <a:rPr lang="es-MX" sz="1400" dirty="0" err="1" smtClean="0"/>
                        <a:t>Deciles</a:t>
                      </a:r>
                      <a:r>
                        <a:rPr lang="es-MX" sz="1400" dirty="0" smtClean="0"/>
                        <a:t> de ingreso</a:t>
                      </a:r>
                      <a:endParaRPr lang="es-MX" sz="1400" dirty="0"/>
                    </a:p>
                  </a:txBody>
                  <a:tcPr/>
                </a:tc>
                <a:tc>
                  <a:txBody>
                    <a:bodyPr/>
                    <a:lstStyle/>
                    <a:p>
                      <a:pPr algn="ctr"/>
                      <a:r>
                        <a:rPr lang="es-MX" sz="1400" dirty="0" smtClean="0"/>
                        <a:t>IES Públicas</a:t>
                      </a:r>
                      <a:endParaRPr lang="es-MX" sz="1400" dirty="0"/>
                    </a:p>
                  </a:txBody>
                  <a:tcPr/>
                </a:tc>
                <a:tc>
                  <a:txBody>
                    <a:bodyPr/>
                    <a:lstStyle/>
                    <a:p>
                      <a:pPr algn="ctr"/>
                      <a:r>
                        <a:rPr lang="es-MX" sz="1400" dirty="0" smtClean="0"/>
                        <a:t>IES Privadas</a:t>
                      </a:r>
                      <a:endParaRPr lang="es-MX" sz="1400" dirty="0"/>
                    </a:p>
                  </a:txBody>
                  <a:tcPr/>
                </a:tc>
                <a:tc>
                  <a:txBody>
                    <a:bodyPr/>
                    <a:lstStyle/>
                    <a:p>
                      <a:pPr algn="ctr"/>
                      <a:r>
                        <a:rPr lang="es-MX" sz="1400" dirty="0" smtClean="0"/>
                        <a:t>Total</a:t>
                      </a:r>
                      <a:endParaRPr lang="es-MX" sz="1400" dirty="0"/>
                    </a:p>
                  </a:txBody>
                  <a:tcPr/>
                </a:tc>
              </a:tr>
              <a:tr h="370840">
                <a:tc>
                  <a:txBody>
                    <a:bodyPr/>
                    <a:lstStyle/>
                    <a:p>
                      <a:r>
                        <a:rPr lang="es-MX" sz="1400" dirty="0" smtClean="0"/>
                        <a:t>I</a:t>
                      </a:r>
                      <a:endParaRPr lang="es-MX" sz="1400" dirty="0"/>
                    </a:p>
                  </a:txBody>
                  <a:tcPr/>
                </a:tc>
                <a:tc>
                  <a:txBody>
                    <a:bodyPr/>
                    <a:lstStyle/>
                    <a:p>
                      <a:pPr algn="ctr"/>
                      <a:r>
                        <a:rPr lang="es-MX" sz="1400" dirty="0" smtClean="0"/>
                        <a:t>1.4</a:t>
                      </a:r>
                      <a:endParaRPr lang="es-MX" sz="1400" dirty="0"/>
                    </a:p>
                  </a:txBody>
                  <a:tcPr/>
                </a:tc>
                <a:tc>
                  <a:txBody>
                    <a:bodyPr/>
                    <a:lstStyle/>
                    <a:p>
                      <a:pPr algn="ctr"/>
                      <a:r>
                        <a:rPr lang="es-MX" sz="1400" dirty="0" smtClean="0"/>
                        <a:t>0.5</a:t>
                      </a:r>
                      <a:endParaRPr lang="es-MX" sz="1400" dirty="0"/>
                    </a:p>
                  </a:txBody>
                  <a:tcPr/>
                </a:tc>
                <a:tc>
                  <a:txBody>
                    <a:bodyPr/>
                    <a:lstStyle/>
                    <a:p>
                      <a:pPr algn="ctr"/>
                      <a:r>
                        <a:rPr lang="es-MX" sz="1400" dirty="0" smtClean="0"/>
                        <a:t>1.1</a:t>
                      </a:r>
                      <a:endParaRPr lang="es-MX" sz="1400" dirty="0"/>
                    </a:p>
                  </a:txBody>
                  <a:tcPr/>
                </a:tc>
              </a:tr>
              <a:tr h="370840">
                <a:tc>
                  <a:txBody>
                    <a:bodyPr/>
                    <a:lstStyle/>
                    <a:p>
                      <a:r>
                        <a:rPr lang="es-MX" sz="1400" dirty="0" smtClean="0"/>
                        <a:t>II</a:t>
                      </a:r>
                      <a:endParaRPr lang="es-MX" sz="1400" dirty="0"/>
                    </a:p>
                  </a:txBody>
                  <a:tcPr/>
                </a:tc>
                <a:tc>
                  <a:txBody>
                    <a:bodyPr/>
                    <a:lstStyle/>
                    <a:p>
                      <a:pPr algn="ctr"/>
                      <a:r>
                        <a:rPr lang="es-MX" sz="1400" dirty="0" smtClean="0"/>
                        <a:t>3.3</a:t>
                      </a:r>
                      <a:endParaRPr lang="es-MX" sz="1400" dirty="0"/>
                    </a:p>
                  </a:txBody>
                  <a:tcPr/>
                </a:tc>
                <a:tc>
                  <a:txBody>
                    <a:bodyPr/>
                    <a:lstStyle/>
                    <a:p>
                      <a:pPr algn="ctr"/>
                      <a:r>
                        <a:rPr lang="es-MX" sz="1400" dirty="0" smtClean="0"/>
                        <a:t>1.5</a:t>
                      </a:r>
                      <a:endParaRPr lang="es-MX" sz="1400" dirty="0"/>
                    </a:p>
                  </a:txBody>
                  <a:tcPr/>
                </a:tc>
                <a:tc>
                  <a:txBody>
                    <a:bodyPr/>
                    <a:lstStyle/>
                    <a:p>
                      <a:pPr algn="ctr"/>
                      <a:r>
                        <a:rPr lang="es-MX" sz="1400" dirty="0" smtClean="0"/>
                        <a:t>2.8</a:t>
                      </a:r>
                      <a:endParaRPr lang="es-MX" sz="1400" dirty="0"/>
                    </a:p>
                  </a:txBody>
                  <a:tcPr/>
                </a:tc>
              </a:tr>
              <a:tr h="370840">
                <a:tc>
                  <a:txBody>
                    <a:bodyPr/>
                    <a:lstStyle/>
                    <a:p>
                      <a:r>
                        <a:rPr lang="es-MX" sz="1400" dirty="0" smtClean="0"/>
                        <a:t>III</a:t>
                      </a:r>
                      <a:endParaRPr lang="es-MX" sz="1400" dirty="0"/>
                    </a:p>
                  </a:txBody>
                  <a:tcPr/>
                </a:tc>
                <a:tc>
                  <a:txBody>
                    <a:bodyPr/>
                    <a:lstStyle/>
                    <a:p>
                      <a:pPr algn="ctr"/>
                      <a:r>
                        <a:rPr lang="es-MX" sz="1400" dirty="0" smtClean="0"/>
                        <a:t>4.2</a:t>
                      </a:r>
                      <a:endParaRPr lang="es-MX" sz="1400" dirty="0"/>
                    </a:p>
                  </a:txBody>
                  <a:tcPr/>
                </a:tc>
                <a:tc>
                  <a:txBody>
                    <a:bodyPr/>
                    <a:lstStyle/>
                    <a:p>
                      <a:pPr algn="ctr"/>
                      <a:r>
                        <a:rPr lang="es-MX" sz="1400" dirty="0" smtClean="0"/>
                        <a:t>2.1</a:t>
                      </a:r>
                      <a:endParaRPr lang="es-MX" sz="1400" dirty="0"/>
                    </a:p>
                  </a:txBody>
                  <a:tcPr/>
                </a:tc>
                <a:tc>
                  <a:txBody>
                    <a:bodyPr/>
                    <a:lstStyle/>
                    <a:p>
                      <a:pPr algn="ctr"/>
                      <a:r>
                        <a:rPr lang="es-MX" sz="1400" dirty="0" smtClean="0"/>
                        <a:t>3.6</a:t>
                      </a:r>
                      <a:endParaRPr lang="es-MX" sz="1400" dirty="0"/>
                    </a:p>
                  </a:txBody>
                  <a:tcPr/>
                </a:tc>
              </a:tr>
              <a:tr h="370840">
                <a:tc>
                  <a:txBody>
                    <a:bodyPr/>
                    <a:lstStyle/>
                    <a:p>
                      <a:r>
                        <a:rPr lang="es-MX" sz="1400" dirty="0" smtClean="0"/>
                        <a:t>IV</a:t>
                      </a:r>
                      <a:endParaRPr lang="es-MX" sz="1400" dirty="0"/>
                    </a:p>
                  </a:txBody>
                  <a:tcPr/>
                </a:tc>
                <a:tc>
                  <a:txBody>
                    <a:bodyPr/>
                    <a:lstStyle/>
                    <a:p>
                      <a:pPr algn="ctr"/>
                      <a:r>
                        <a:rPr lang="es-MX" sz="1400" dirty="0" smtClean="0"/>
                        <a:t>7.9</a:t>
                      </a:r>
                      <a:endParaRPr lang="es-MX" sz="1400" dirty="0"/>
                    </a:p>
                  </a:txBody>
                  <a:tcPr/>
                </a:tc>
                <a:tc>
                  <a:txBody>
                    <a:bodyPr/>
                    <a:lstStyle/>
                    <a:p>
                      <a:pPr algn="ctr"/>
                      <a:r>
                        <a:rPr lang="es-MX" sz="1400" dirty="0" smtClean="0"/>
                        <a:t>3.7</a:t>
                      </a:r>
                      <a:endParaRPr lang="es-MX" sz="1400" dirty="0"/>
                    </a:p>
                  </a:txBody>
                  <a:tcPr/>
                </a:tc>
                <a:tc>
                  <a:txBody>
                    <a:bodyPr/>
                    <a:lstStyle/>
                    <a:p>
                      <a:pPr algn="ctr"/>
                      <a:r>
                        <a:rPr lang="es-MX" sz="1400" dirty="0" smtClean="0"/>
                        <a:t>6.6</a:t>
                      </a:r>
                      <a:endParaRPr lang="es-MX" sz="1400" dirty="0"/>
                    </a:p>
                  </a:txBody>
                  <a:tcPr/>
                </a:tc>
              </a:tr>
              <a:tr h="370840">
                <a:tc>
                  <a:txBody>
                    <a:bodyPr/>
                    <a:lstStyle/>
                    <a:p>
                      <a:r>
                        <a:rPr lang="es-MX" sz="1400" dirty="0" smtClean="0"/>
                        <a:t>V</a:t>
                      </a:r>
                      <a:endParaRPr lang="es-MX" sz="1400" dirty="0"/>
                    </a:p>
                  </a:txBody>
                  <a:tcPr/>
                </a:tc>
                <a:tc>
                  <a:txBody>
                    <a:bodyPr/>
                    <a:lstStyle/>
                    <a:p>
                      <a:pPr algn="ctr"/>
                      <a:r>
                        <a:rPr lang="es-MX" sz="1400" dirty="0" smtClean="0"/>
                        <a:t>7.8</a:t>
                      </a:r>
                      <a:endParaRPr lang="es-MX" sz="1400" dirty="0"/>
                    </a:p>
                  </a:txBody>
                  <a:tcPr/>
                </a:tc>
                <a:tc>
                  <a:txBody>
                    <a:bodyPr/>
                    <a:lstStyle/>
                    <a:p>
                      <a:pPr algn="ctr"/>
                      <a:r>
                        <a:rPr lang="es-MX" sz="1400" dirty="0" smtClean="0"/>
                        <a:t>4.0</a:t>
                      </a:r>
                      <a:endParaRPr lang="es-MX" sz="1400" dirty="0"/>
                    </a:p>
                  </a:txBody>
                  <a:tcPr/>
                </a:tc>
                <a:tc>
                  <a:txBody>
                    <a:bodyPr/>
                    <a:lstStyle/>
                    <a:p>
                      <a:pPr algn="ctr"/>
                      <a:r>
                        <a:rPr lang="es-MX" sz="1400" dirty="0" smtClean="0"/>
                        <a:t>6.6</a:t>
                      </a:r>
                      <a:endParaRPr lang="es-MX" sz="1400" dirty="0"/>
                    </a:p>
                  </a:txBody>
                  <a:tcPr/>
                </a:tc>
              </a:tr>
              <a:tr h="370840">
                <a:tc>
                  <a:txBody>
                    <a:bodyPr/>
                    <a:lstStyle/>
                    <a:p>
                      <a:r>
                        <a:rPr lang="es-MX" sz="1400" dirty="0" smtClean="0"/>
                        <a:t>VI</a:t>
                      </a:r>
                      <a:endParaRPr lang="es-MX" sz="1400" dirty="0"/>
                    </a:p>
                  </a:txBody>
                  <a:tcPr/>
                </a:tc>
                <a:tc>
                  <a:txBody>
                    <a:bodyPr/>
                    <a:lstStyle/>
                    <a:p>
                      <a:pPr algn="ctr"/>
                      <a:r>
                        <a:rPr lang="es-MX" sz="1400" dirty="0" smtClean="0"/>
                        <a:t>12.7</a:t>
                      </a:r>
                      <a:endParaRPr lang="es-MX" sz="1400" dirty="0"/>
                    </a:p>
                  </a:txBody>
                  <a:tcPr/>
                </a:tc>
                <a:tc>
                  <a:txBody>
                    <a:bodyPr/>
                    <a:lstStyle/>
                    <a:p>
                      <a:pPr algn="ctr"/>
                      <a:r>
                        <a:rPr lang="es-MX" sz="1400" dirty="0" smtClean="0"/>
                        <a:t>6.2</a:t>
                      </a:r>
                      <a:endParaRPr lang="es-MX" sz="1400" dirty="0"/>
                    </a:p>
                  </a:txBody>
                  <a:tcPr/>
                </a:tc>
                <a:tc>
                  <a:txBody>
                    <a:bodyPr/>
                    <a:lstStyle/>
                    <a:p>
                      <a:pPr algn="ctr"/>
                      <a:r>
                        <a:rPr lang="es-MX" sz="1400" dirty="0" smtClean="0"/>
                        <a:t>10.7</a:t>
                      </a:r>
                      <a:endParaRPr lang="es-MX" sz="1400" dirty="0"/>
                    </a:p>
                  </a:txBody>
                  <a:tcPr/>
                </a:tc>
              </a:tr>
              <a:tr h="370840">
                <a:tc>
                  <a:txBody>
                    <a:bodyPr/>
                    <a:lstStyle/>
                    <a:p>
                      <a:r>
                        <a:rPr lang="es-MX" sz="1400" dirty="0" smtClean="0"/>
                        <a:t>VII</a:t>
                      </a:r>
                      <a:endParaRPr lang="es-MX" sz="1400" dirty="0"/>
                    </a:p>
                  </a:txBody>
                  <a:tcPr/>
                </a:tc>
                <a:tc>
                  <a:txBody>
                    <a:bodyPr/>
                    <a:lstStyle/>
                    <a:p>
                      <a:pPr algn="ctr"/>
                      <a:r>
                        <a:rPr lang="es-MX" sz="1400" dirty="0" smtClean="0"/>
                        <a:t>11.1</a:t>
                      </a:r>
                      <a:endParaRPr lang="es-MX" sz="1400" dirty="0"/>
                    </a:p>
                  </a:txBody>
                  <a:tcPr/>
                </a:tc>
                <a:tc>
                  <a:txBody>
                    <a:bodyPr/>
                    <a:lstStyle/>
                    <a:p>
                      <a:pPr algn="ctr"/>
                      <a:r>
                        <a:rPr lang="es-MX" sz="1400" dirty="0" smtClean="0"/>
                        <a:t>8.1</a:t>
                      </a:r>
                      <a:endParaRPr lang="es-MX" sz="1400" dirty="0"/>
                    </a:p>
                  </a:txBody>
                  <a:tcPr/>
                </a:tc>
                <a:tc>
                  <a:txBody>
                    <a:bodyPr/>
                    <a:lstStyle/>
                    <a:p>
                      <a:pPr algn="ctr"/>
                      <a:r>
                        <a:rPr lang="es-MX" sz="1400" dirty="0" smtClean="0"/>
                        <a:t>10.2</a:t>
                      </a:r>
                      <a:endParaRPr lang="es-MX" sz="1400" dirty="0"/>
                    </a:p>
                  </a:txBody>
                  <a:tcPr/>
                </a:tc>
              </a:tr>
              <a:tr h="370840">
                <a:tc>
                  <a:txBody>
                    <a:bodyPr/>
                    <a:lstStyle/>
                    <a:p>
                      <a:r>
                        <a:rPr lang="es-MX" sz="1400" dirty="0" smtClean="0"/>
                        <a:t>VIII</a:t>
                      </a:r>
                      <a:endParaRPr lang="es-MX" sz="1400" dirty="0"/>
                    </a:p>
                  </a:txBody>
                  <a:tcPr/>
                </a:tc>
                <a:tc>
                  <a:txBody>
                    <a:bodyPr/>
                    <a:lstStyle/>
                    <a:p>
                      <a:pPr algn="ctr"/>
                      <a:r>
                        <a:rPr lang="es-MX" sz="1400" dirty="0" smtClean="0"/>
                        <a:t>15.0</a:t>
                      </a:r>
                      <a:endParaRPr lang="es-MX" sz="1400" dirty="0"/>
                    </a:p>
                  </a:txBody>
                  <a:tcPr/>
                </a:tc>
                <a:tc>
                  <a:txBody>
                    <a:bodyPr/>
                    <a:lstStyle/>
                    <a:p>
                      <a:pPr algn="ctr"/>
                      <a:r>
                        <a:rPr lang="es-MX" sz="1400" dirty="0" smtClean="0"/>
                        <a:t>14.7</a:t>
                      </a:r>
                      <a:endParaRPr lang="es-MX" sz="1400" dirty="0"/>
                    </a:p>
                  </a:txBody>
                  <a:tcPr/>
                </a:tc>
                <a:tc>
                  <a:txBody>
                    <a:bodyPr/>
                    <a:lstStyle/>
                    <a:p>
                      <a:pPr algn="ctr"/>
                      <a:r>
                        <a:rPr lang="es-MX" sz="1400" dirty="0" smtClean="0"/>
                        <a:t>14.9</a:t>
                      </a:r>
                      <a:endParaRPr lang="es-MX" sz="1400" dirty="0"/>
                    </a:p>
                  </a:txBody>
                  <a:tcPr/>
                </a:tc>
              </a:tr>
              <a:tr h="370840">
                <a:tc>
                  <a:txBody>
                    <a:bodyPr/>
                    <a:lstStyle/>
                    <a:p>
                      <a:r>
                        <a:rPr lang="es-MX" sz="1400" dirty="0" smtClean="0"/>
                        <a:t>IX</a:t>
                      </a:r>
                      <a:endParaRPr lang="es-MX" sz="1400" dirty="0"/>
                    </a:p>
                  </a:txBody>
                  <a:tcPr/>
                </a:tc>
                <a:tc>
                  <a:txBody>
                    <a:bodyPr/>
                    <a:lstStyle/>
                    <a:p>
                      <a:pPr algn="ctr"/>
                      <a:r>
                        <a:rPr lang="es-MX" sz="1400" dirty="0" smtClean="0"/>
                        <a:t>18.3</a:t>
                      </a:r>
                      <a:endParaRPr lang="es-MX" sz="1400" dirty="0"/>
                    </a:p>
                  </a:txBody>
                  <a:tcPr/>
                </a:tc>
                <a:tc>
                  <a:txBody>
                    <a:bodyPr/>
                    <a:lstStyle/>
                    <a:p>
                      <a:pPr algn="ctr"/>
                      <a:r>
                        <a:rPr lang="es-MX" sz="1400" dirty="0" smtClean="0"/>
                        <a:t>23.9</a:t>
                      </a:r>
                      <a:endParaRPr lang="es-MX" sz="1400" dirty="0"/>
                    </a:p>
                  </a:txBody>
                  <a:tcPr/>
                </a:tc>
                <a:tc>
                  <a:txBody>
                    <a:bodyPr/>
                    <a:lstStyle/>
                    <a:p>
                      <a:pPr algn="ctr"/>
                      <a:r>
                        <a:rPr lang="es-MX" sz="1400" dirty="0" smtClean="0"/>
                        <a:t>20.0</a:t>
                      </a:r>
                      <a:endParaRPr lang="es-MX" sz="1400" dirty="0"/>
                    </a:p>
                  </a:txBody>
                  <a:tcPr/>
                </a:tc>
              </a:tr>
              <a:tr h="370840">
                <a:tc>
                  <a:txBody>
                    <a:bodyPr/>
                    <a:lstStyle/>
                    <a:p>
                      <a:r>
                        <a:rPr lang="es-MX" sz="1400" dirty="0" smtClean="0"/>
                        <a:t>X</a:t>
                      </a:r>
                      <a:endParaRPr lang="es-MX" sz="1400" dirty="0"/>
                    </a:p>
                  </a:txBody>
                  <a:tcPr/>
                </a:tc>
                <a:tc>
                  <a:txBody>
                    <a:bodyPr/>
                    <a:lstStyle/>
                    <a:p>
                      <a:pPr algn="ctr"/>
                      <a:r>
                        <a:rPr lang="es-MX" sz="1400" dirty="0" smtClean="0"/>
                        <a:t>18.3</a:t>
                      </a:r>
                      <a:endParaRPr lang="es-MX" sz="1400" dirty="0"/>
                    </a:p>
                  </a:txBody>
                  <a:tcPr/>
                </a:tc>
                <a:tc>
                  <a:txBody>
                    <a:bodyPr/>
                    <a:lstStyle/>
                    <a:p>
                      <a:pPr algn="ctr"/>
                      <a:r>
                        <a:rPr lang="es-MX" sz="1400" dirty="0" smtClean="0"/>
                        <a:t>35.3</a:t>
                      </a:r>
                      <a:endParaRPr lang="es-MX" sz="1400" dirty="0"/>
                    </a:p>
                  </a:txBody>
                  <a:tcPr/>
                </a:tc>
                <a:tc>
                  <a:txBody>
                    <a:bodyPr/>
                    <a:lstStyle/>
                    <a:p>
                      <a:pPr algn="ctr"/>
                      <a:r>
                        <a:rPr lang="es-MX" sz="1400" dirty="0" smtClean="0"/>
                        <a:t>23.6</a:t>
                      </a:r>
                      <a:endParaRPr lang="es-MX" sz="1400" dirty="0"/>
                    </a:p>
                  </a:txBody>
                  <a:tcPr/>
                </a:tc>
              </a:tr>
              <a:tr h="370840">
                <a:tc>
                  <a:txBody>
                    <a:bodyPr/>
                    <a:lstStyle/>
                    <a:p>
                      <a:r>
                        <a:rPr lang="es-MX" sz="1400" dirty="0" smtClean="0"/>
                        <a:t>Total</a:t>
                      </a:r>
                      <a:endParaRPr lang="es-MX" sz="1400" dirty="0"/>
                    </a:p>
                  </a:txBody>
                  <a:tcPr/>
                </a:tc>
                <a:tc>
                  <a:txBody>
                    <a:bodyPr/>
                    <a:lstStyle/>
                    <a:p>
                      <a:pPr algn="ctr"/>
                      <a:r>
                        <a:rPr lang="es-MX" sz="1400" dirty="0" smtClean="0"/>
                        <a:t>100.0</a:t>
                      </a:r>
                      <a:endParaRPr lang="es-MX" sz="1400" dirty="0"/>
                    </a:p>
                  </a:txBody>
                  <a:tcPr/>
                </a:tc>
                <a:tc>
                  <a:txBody>
                    <a:bodyPr/>
                    <a:lstStyle/>
                    <a:p>
                      <a:pPr algn="ctr"/>
                      <a:r>
                        <a:rPr lang="es-MX" sz="1400" dirty="0" smtClean="0"/>
                        <a:t>100.0</a:t>
                      </a:r>
                      <a:endParaRPr lang="es-MX" sz="1400" dirty="0"/>
                    </a:p>
                  </a:txBody>
                  <a:tcPr/>
                </a:tc>
                <a:tc>
                  <a:txBody>
                    <a:bodyPr/>
                    <a:lstStyle/>
                    <a:p>
                      <a:pPr algn="ctr"/>
                      <a:r>
                        <a:rPr lang="es-MX" sz="1400" dirty="0" smtClean="0"/>
                        <a:t>100.0</a:t>
                      </a:r>
                      <a:endParaRPr lang="es-MX" sz="1400" dirty="0"/>
                    </a:p>
                  </a:txBody>
                  <a:tcPr/>
                </a:tc>
              </a:tr>
              <a:tr h="370840">
                <a:tc gridSpan="4">
                  <a:txBody>
                    <a:bodyPr/>
                    <a:lstStyle/>
                    <a:p>
                      <a:r>
                        <a:rPr lang="es-MX" sz="1200" dirty="0" smtClean="0"/>
                        <a:t>Fuente: NAFIN, Programa Nacional de Financiamiento 2010,</a:t>
                      </a:r>
                      <a:r>
                        <a:rPr lang="es-MX" sz="1200" baseline="0" dirty="0" smtClean="0"/>
                        <a:t> con base en ENIGH 2010.</a:t>
                      </a:r>
                      <a:endParaRPr lang="es-MX" sz="1200" dirty="0"/>
                    </a:p>
                  </a:txBody>
                  <a:tcPr>
                    <a:noFill/>
                  </a:tcPr>
                </a:tc>
                <a:tc hMerge="1">
                  <a:txBody>
                    <a:bodyPr/>
                    <a:lstStyle/>
                    <a:p>
                      <a:pPr algn="ctr"/>
                      <a:endParaRPr lang="es-MX" dirty="0"/>
                    </a:p>
                  </a:txBody>
                  <a:tcPr/>
                </a:tc>
                <a:tc hMerge="1">
                  <a:txBody>
                    <a:bodyPr/>
                    <a:lstStyle/>
                    <a:p>
                      <a:pPr algn="ctr"/>
                      <a:endParaRPr lang="es-MX" dirty="0"/>
                    </a:p>
                  </a:txBody>
                  <a:tcPr/>
                </a:tc>
                <a:tc hMerge="1">
                  <a:txBody>
                    <a:bodyPr/>
                    <a:lstStyle/>
                    <a:p>
                      <a:pPr algn="ctr"/>
                      <a:endParaRPr lang="es-MX" dirty="0"/>
                    </a:p>
                  </a:txBody>
                  <a:tcPr/>
                </a:tc>
              </a:tr>
            </a:tbl>
          </a:graphicData>
        </a:graphic>
      </p:graphicFrame>
      <p:sp>
        <p:nvSpPr>
          <p:cNvPr id="3" name="2 CuadroTexto"/>
          <p:cNvSpPr txBox="1"/>
          <p:nvPr/>
        </p:nvSpPr>
        <p:spPr>
          <a:xfrm>
            <a:off x="5220072" y="2420888"/>
            <a:ext cx="3456384" cy="3970318"/>
          </a:xfrm>
          <a:prstGeom prst="rect">
            <a:avLst/>
          </a:prstGeom>
          <a:noFill/>
        </p:spPr>
        <p:txBody>
          <a:bodyPr wrap="square" rtlCol="0">
            <a:spAutoFit/>
          </a:bodyPr>
          <a:lstStyle/>
          <a:p>
            <a:r>
              <a:rPr lang="es-MX" dirty="0" smtClean="0"/>
              <a:t>Notas:</a:t>
            </a:r>
          </a:p>
          <a:p>
            <a:endParaRPr lang="es-MX" dirty="0"/>
          </a:p>
          <a:p>
            <a:r>
              <a:rPr lang="es-MX" dirty="0" smtClean="0"/>
              <a:t>Más la mitad de la matrícula pública (51.6%) se concentra en los </a:t>
            </a:r>
            <a:r>
              <a:rPr lang="es-MX" dirty="0" err="1" smtClean="0"/>
              <a:t>deciles</a:t>
            </a:r>
            <a:r>
              <a:rPr lang="es-MX" dirty="0" smtClean="0"/>
              <a:t> VIII a X (los más altos) de la distribución de ingresos de los </a:t>
            </a:r>
            <a:r>
              <a:rPr lang="es-MX" dirty="0" err="1" smtClean="0"/>
              <a:t>hogres</a:t>
            </a:r>
            <a:endParaRPr lang="es-MX" dirty="0" smtClean="0"/>
          </a:p>
          <a:p>
            <a:endParaRPr lang="es-MX" dirty="0"/>
          </a:p>
          <a:p>
            <a:r>
              <a:rPr lang="es-MX" dirty="0" smtClean="0"/>
              <a:t>Los primeros tres </a:t>
            </a:r>
            <a:r>
              <a:rPr lang="es-MX" dirty="0" err="1" smtClean="0"/>
              <a:t>deciles</a:t>
            </a:r>
            <a:r>
              <a:rPr lang="es-MX" dirty="0" smtClean="0"/>
              <a:t> de ingreso de los hogares (la población más pobre) agrupan sola al 8.9 de la matrícula pública total.</a:t>
            </a:r>
          </a:p>
          <a:p>
            <a:endParaRPr lang="es-MX" dirty="0"/>
          </a:p>
        </p:txBody>
      </p:sp>
    </p:spTree>
    <p:extLst>
      <p:ext uri="{BB962C8B-B14F-4D97-AF65-F5344CB8AC3E}">
        <p14:creationId xmlns:p14="http://schemas.microsoft.com/office/powerpoint/2010/main" xmlns="" val="36684983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720000"/>
          </a:xfrm>
          <a:solidFill>
            <a:schemeClr val="tx1"/>
          </a:solidFill>
        </p:spPr>
        <p:txBody>
          <a:bodyPr/>
          <a:lstStyle/>
          <a:p>
            <a:pPr algn="r"/>
            <a:r>
              <a:rPr lang="es-MX" sz="2800" dirty="0" smtClean="0">
                <a:solidFill>
                  <a:schemeClr val="bg1"/>
                </a:solidFill>
              </a:rPr>
              <a:t>Cobertura por </a:t>
            </a:r>
            <a:r>
              <a:rPr lang="es-MX" sz="2800" dirty="0" err="1" smtClean="0">
                <a:solidFill>
                  <a:schemeClr val="bg1"/>
                </a:solidFill>
              </a:rPr>
              <a:t>deciles</a:t>
            </a:r>
            <a:r>
              <a:rPr lang="es-MX" sz="2800" dirty="0" smtClean="0">
                <a:solidFill>
                  <a:schemeClr val="bg1"/>
                </a:solidFill>
              </a:rPr>
              <a:t> de ingreso</a:t>
            </a:r>
            <a:br>
              <a:rPr lang="es-MX" sz="2800" dirty="0" smtClean="0">
                <a:solidFill>
                  <a:schemeClr val="bg1"/>
                </a:solidFill>
              </a:rPr>
            </a:br>
            <a:r>
              <a:rPr lang="es-MX" sz="1800" dirty="0" smtClean="0">
                <a:solidFill>
                  <a:schemeClr val="bg1"/>
                </a:solidFill>
              </a:rPr>
              <a:t>TSU, Licenciatura y Normal 2010</a:t>
            </a:r>
            <a:endParaRPr lang="es-MX" sz="1800" dirty="0">
              <a:solidFill>
                <a:schemeClr val="bg1"/>
              </a:solidFill>
            </a:endParaRP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xmlns="" val="2583241745"/>
              </p:ext>
            </p:extLst>
          </p:nvPr>
        </p:nvGraphicFramePr>
        <p:xfrm>
          <a:off x="457200" y="1600200"/>
          <a:ext cx="3248118" cy="4597400"/>
        </p:xfrm>
        <a:graphic>
          <a:graphicData uri="http://schemas.openxmlformats.org/drawingml/2006/table">
            <a:tbl>
              <a:tblPr firstRow="1" bandRow="1">
                <a:tableStyleId>{00A15C55-8517-42AA-B614-E9B94910E393}</a:tableStyleId>
              </a:tblPr>
              <a:tblGrid>
                <a:gridCol w="1082706"/>
                <a:gridCol w="1082706"/>
                <a:gridCol w="1082706"/>
              </a:tblGrid>
              <a:tr h="370840">
                <a:tc>
                  <a:txBody>
                    <a:bodyPr/>
                    <a:lstStyle/>
                    <a:p>
                      <a:pPr algn="ctr"/>
                      <a:r>
                        <a:rPr lang="es-MX" sz="1400" dirty="0" err="1" smtClean="0"/>
                        <a:t>Deciles</a:t>
                      </a:r>
                      <a:r>
                        <a:rPr lang="es-MX" sz="1400" dirty="0" smtClean="0"/>
                        <a:t> de ingreso</a:t>
                      </a:r>
                      <a:endParaRPr lang="es-MX" sz="1400" dirty="0"/>
                    </a:p>
                  </a:txBody>
                  <a:tcPr anchor="ctr"/>
                </a:tc>
                <a:tc>
                  <a:txBody>
                    <a:bodyPr/>
                    <a:lstStyle/>
                    <a:p>
                      <a:pPr algn="ctr"/>
                      <a:r>
                        <a:rPr lang="es-MX" sz="1400" dirty="0" smtClean="0"/>
                        <a:t>Acceso</a:t>
                      </a:r>
                      <a:endParaRPr lang="es-MX" sz="1400" dirty="0"/>
                    </a:p>
                  </a:txBody>
                  <a:tcPr anchor="ctr"/>
                </a:tc>
                <a:tc>
                  <a:txBody>
                    <a:bodyPr/>
                    <a:lstStyle/>
                    <a:p>
                      <a:pPr algn="ctr"/>
                      <a:r>
                        <a:rPr lang="es-MX" sz="1400" dirty="0" err="1" smtClean="0"/>
                        <a:t>CoberturaBruta</a:t>
                      </a:r>
                      <a:endParaRPr lang="es-MX" sz="1400" dirty="0"/>
                    </a:p>
                  </a:txBody>
                  <a:tcPr anchor="ctr"/>
                </a:tc>
              </a:tr>
              <a:tr h="370840">
                <a:tc>
                  <a:txBody>
                    <a:bodyPr/>
                    <a:lstStyle/>
                    <a:p>
                      <a:pPr algn="ctr"/>
                      <a:r>
                        <a:rPr lang="es-MX" sz="1400" dirty="0" smtClean="0"/>
                        <a:t>I</a:t>
                      </a:r>
                      <a:endParaRPr lang="es-MX" sz="1400" dirty="0"/>
                    </a:p>
                  </a:txBody>
                  <a:tcPr anchor="ctr"/>
                </a:tc>
                <a:tc>
                  <a:txBody>
                    <a:bodyPr/>
                    <a:lstStyle/>
                    <a:p>
                      <a:pPr algn="ctr" fontAlgn="b"/>
                      <a:r>
                        <a:rPr lang="es-MX" sz="1400" b="0" i="0" u="none" strike="noStrike" dirty="0">
                          <a:solidFill>
                            <a:srgbClr val="000000"/>
                          </a:solidFill>
                          <a:effectLst/>
                          <a:latin typeface="Arial"/>
                        </a:rPr>
                        <a:t>  </a:t>
                      </a:r>
                      <a:r>
                        <a:rPr lang="es-MX" sz="1400" b="0" i="0" u="none" strike="noStrike" dirty="0" smtClean="0">
                          <a:solidFill>
                            <a:srgbClr val="000000"/>
                          </a:solidFill>
                          <a:effectLst/>
                          <a:latin typeface="Arial"/>
                        </a:rPr>
                        <a:t>75,46</a:t>
                      </a:r>
                      <a:endParaRPr lang="es-MX" sz="1400" b="0" i="0" u="none" strike="noStrike" dirty="0">
                        <a:solidFill>
                          <a:srgbClr val="000000"/>
                        </a:solidFill>
                        <a:effectLst/>
                        <a:latin typeface="Arial"/>
                      </a:endParaRPr>
                    </a:p>
                  </a:txBody>
                  <a:tcPr marL="9525" marR="9525" marT="9525" marB="0" anchor="ctr"/>
                </a:tc>
                <a:tc>
                  <a:txBody>
                    <a:bodyPr/>
                    <a:lstStyle/>
                    <a:p>
                      <a:pPr algn="ctr" fontAlgn="b"/>
                      <a:r>
                        <a:rPr lang="es-MX" sz="1400" b="0" i="0" u="none" strike="noStrike" dirty="0" smtClean="0">
                          <a:solidFill>
                            <a:srgbClr val="000000"/>
                          </a:solidFill>
                          <a:effectLst/>
                          <a:latin typeface="Arial"/>
                        </a:rPr>
                        <a:t>9.04 </a:t>
                      </a:r>
                      <a:endParaRPr lang="es-MX" sz="1400" b="0" i="0" u="none" strike="noStrike" dirty="0">
                        <a:solidFill>
                          <a:srgbClr val="000000"/>
                        </a:solidFill>
                        <a:effectLst/>
                        <a:latin typeface="Arial"/>
                      </a:endParaRPr>
                    </a:p>
                  </a:txBody>
                  <a:tcPr marL="9525" marR="9525" marT="9525" marB="0" anchor="ctr"/>
                </a:tc>
              </a:tr>
              <a:tr h="370840">
                <a:tc>
                  <a:txBody>
                    <a:bodyPr/>
                    <a:lstStyle/>
                    <a:p>
                      <a:pPr algn="ctr"/>
                      <a:r>
                        <a:rPr lang="es-MX" sz="1400" dirty="0" smtClean="0"/>
                        <a:t>II</a:t>
                      </a:r>
                      <a:endParaRPr lang="es-MX" sz="1400" dirty="0"/>
                    </a:p>
                  </a:txBody>
                  <a:tcPr anchor="ctr"/>
                </a:tc>
                <a:tc>
                  <a:txBody>
                    <a:bodyPr/>
                    <a:lstStyle/>
                    <a:p>
                      <a:pPr algn="ctr" fontAlgn="b"/>
                      <a:r>
                        <a:rPr lang="es-MX" sz="1400" b="0" i="0" u="none" strike="noStrike" dirty="0">
                          <a:solidFill>
                            <a:srgbClr val="000000"/>
                          </a:solidFill>
                          <a:effectLst/>
                          <a:latin typeface="Arial"/>
                        </a:rPr>
                        <a:t>  172 </a:t>
                      </a:r>
                      <a:r>
                        <a:rPr lang="es-MX" sz="1400" b="0" i="0" u="none" strike="noStrike" dirty="0" smtClean="0">
                          <a:solidFill>
                            <a:srgbClr val="000000"/>
                          </a:solidFill>
                          <a:effectLst/>
                          <a:latin typeface="Arial"/>
                        </a:rPr>
                        <a:t>,784</a:t>
                      </a:r>
                      <a:endParaRPr lang="es-MX" sz="1400" b="0" i="0" u="none" strike="noStrike" dirty="0">
                        <a:solidFill>
                          <a:srgbClr val="000000"/>
                        </a:solidFill>
                        <a:effectLst/>
                        <a:latin typeface="Arial"/>
                      </a:endParaRPr>
                    </a:p>
                  </a:txBody>
                  <a:tcPr marL="9525" marR="9525" marT="9525" marB="0" anchor="ctr"/>
                </a:tc>
                <a:tc>
                  <a:txBody>
                    <a:bodyPr/>
                    <a:lstStyle/>
                    <a:p>
                      <a:pPr algn="ctr" fontAlgn="b"/>
                      <a:r>
                        <a:rPr lang="es-MX" sz="1400" b="0" i="0" u="none" strike="noStrike" dirty="0" smtClean="0">
                          <a:solidFill>
                            <a:srgbClr val="000000"/>
                          </a:solidFill>
                          <a:effectLst/>
                          <a:latin typeface="Arial"/>
                        </a:rPr>
                        <a:t>9.52 </a:t>
                      </a:r>
                      <a:endParaRPr lang="es-MX" sz="1400" b="0" i="0" u="none" strike="noStrike" dirty="0">
                        <a:solidFill>
                          <a:srgbClr val="000000"/>
                        </a:solidFill>
                        <a:effectLst/>
                        <a:latin typeface="Arial"/>
                      </a:endParaRPr>
                    </a:p>
                  </a:txBody>
                  <a:tcPr marL="9525" marR="9525" marT="9525" marB="0" anchor="ctr"/>
                </a:tc>
              </a:tr>
              <a:tr h="370840">
                <a:tc>
                  <a:txBody>
                    <a:bodyPr/>
                    <a:lstStyle/>
                    <a:p>
                      <a:pPr algn="ctr"/>
                      <a:r>
                        <a:rPr lang="es-MX" sz="1400" dirty="0" smtClean="0"/>
                        <a:t>III</a:t>
                      </a:r>
                      <a:endParaRPr lang="es-MX" sz="1400" dirty="0"/>
                    </a:p>
                  </a:txBody>
                  <a:tcPr anchor="ctr"/>
                </a:tc>
                <a:tc>
                  <a:txBody>
                    <a:bodyPr/>
                    <a:lstStyle/>
                    <a:p>
                      <a:pPr algn="ctr" fontAlgn="b"/>
                      <a:r>
                        <a:rPr lang="es-MX" sz="1400" b="0" i="0" u="none" strike="noStrike" dirty="0">
                          <a:solidFill>
                            <a:srgbClr val="000000"/>
                          </a:solidFill>
                          <a:effectLst/>
                          <a:latin typeface="Arial"/>
                        </a:rPr>
                        <a:t>  </a:t>
                      </a:r>
                      <a:r>
                        <a:rPr lang="es-MX" sz="1400" b="0" i="0" u="none" strike="noStrike" dirty="0" smtClean="0">
                          <a:solidFill>
                            <a:srgbClr val="000000"/>
                          </a:solidFill>
                          <a:effectLst/>
                          <a:latin typeface="Arial"/>
                        </a:rPr>
                        <a:t>211,359</a:t>
                      </a:r>
                      <a:endParaRPr lang="es-MX" sz="1400" b="0" i="0" u="none" strike="noStrike" dirty="0">
                        <a:solidFill>
                          <a:srgbClr val="000000"/>
                        </a:solidFill>
                        <a:effectLst/>
                        <a:latin typeface="Arial"/>
                      </a:endParaRPr>
                    </a:p>
                  </a:txBody>
                  <a:tcPr marL="9525" marR="9525" marT="9525" marB="0" anchor="ctr"/>
                </a:tc>
                <a:tc>
                  <a:txBody>
                    <a:bodyPr/>
                    <a:lstStyle/>
                    <a:p>
                      <a:pPr algn="ctr" fontAlgn="b"/>
                      <a:r>
                        <a:rPr lang="es-MX" sz="1400" b="0" i="0" u="none" strike="noStrike" dirty="0" smtClean="0">
                          <a:solidFill>
                            <a:srgbClr val="000000"/>
                          </a:solidFill>
                          <a:effectLst/>
                          <a:latin typeface="Arial"/>
                        </a:rPr>
                        <a:t>22.09 </a:t>
                      </a:r>
                      <a:endParaRPr lang="es-MX" sz="1400" b="0" i="0" u="none" strike="noStrike" dirty="0">
                        <a:solidFill>
                          <a:srgbClr val="000000"/>
                        </a:solidFill>
                        <a:effectLst/>
                        <a:latin typeface="Arial"/>
                      </a:endParaRPr>
                    </a:p>
                  </a:txBody>
                  <a:tcPr marL="9525" marR="9525" marT="9525" marB="0" anchor="ctr"/>
                </a:tc>
              </a:tr>
              <a:tr h="370840">
                <a:tc>
                  <a:txBody>
                    <a:bodyPr/>
                    <a:lstStyle/>
                    <a:p>
                      <a:pPr algn="ctr"/>
                      <a:r>
                        <a:rPr lang="es-MX" sz="1400" dirty="0" smtClean="0"/>
                        <a:t>IV</a:t>
                      </a:r>
                      <a:endParaRPr lang="es-MX" sz="1400" dirty="0"/>
                    </a:p>
                  </a:txBody>
                  <a:tcPr anchor="ctr"/>
                </a:tc>
                <a:tc>
                  <a:txBody>
                    <a:bodyPr/>
                    <a:lstStyle/>
                    <a:p>
                      <a:pPr algn="ctr" fontAlgn="b"/>
                      <a:r>
                        <a:rPr lang="es-MX" sz="1400" b="0" i="0" u="none" strike="noStrike" dirty="0">
                          <a:solidFill>
                            <a:srgbClr val="000000"/>
                          </a:solidFill>
                          <a:effectLst/>
                          <a:latin typeface="Arial"/>
                        </a:rPr>
                        <a:t>  </a:t>
                      </a:r>
                      <a:r>
                        <a:rPr lang="es-MX" sz="1400" b="0" i="0" u="none" strike="noStrike" dirty="0" smtClean="0">
                          <a:solidFill>
                            <a:srgbClr val="000000"/>
                          </a:solidFill>
                          <a:effectLst/>
                          <a:latin typeface="Arial"/>
                        </a:rPr>
                        <a:t>340,113</a:t>
                      </a:r>
                      <a:endParaRPr lang="es-MX" sz="1400" b="0" i="0" u="none" strike="noStrike" dirty="0">
                        <a:solidFill>
                          <a:srgbClr val="000000"/>
                        </a:solidFill>
                        <a:effectLst/>
                        <a:latin typeface="Arial"/>
                      </a:endParaRPr>
                    </a:p>
                  </a:txBody>
                  <a:tcPr marL="9525" marR="9525" marT="9525" marB="0" anchor="ctr"/>
                </a:tc>
                <a:tc>
                  <a:txBody>
                    <a:bodyPr/>
                    <a:lstStyle/>
                    <a:p>
                      <a:pPr algn="ctr" fontAlgn="b"/>
                      <a:r>
                        <a:rPr lang="es-MX" sz="1400" b="0" i="0" u="none" strike="noStrike" dirty="0" smtClean="0">
                          <a:solidFill>
                            <a:srgbClr val="000000"/>
                          </a:solidFill>
                          <a:effectLst/>
                          <a:latin typeface="Arial"/>
                        </a:rPr>
                        <a:t>29.95 </a:t>
                      </a:r>
                      <a:endParaRPr lang="es-MX" sz="1400" b="0" i="0" u="none" strike="noStrike" dirty="0">
                        <a:solidFill>
                          <a:srgbClr val="000000"/>
                        </a:solidFill>
                        <a:effectLst/>
                        <a:latin typeface="Arial"/>
                      </a:endParaRPr>
                    </a:p>
                  </a:txBody>
                  <a:tcPr marL="9525" marR="9525" marT="9525" marB="0" anchor="ctr"/>
                </a:tc>
              </a:tr>
              <a:tr h="370840">
                <a:tc>
                  <a:txBody>
                    <a:bodyPr/>
                    <a:lstStyle/>
                    <a:p>
                      <a:pPr algn="ctr"/>
                      <a:r>
                        <a:rPr lang="es-MX" sz="1400" dirty="0" smtClean="0"/>
                        <a:t>V</a:t>
                      </a:r>
                      <a:endParaRPr lang="es-MX" sz="1400" dirty="0"/>
                    </a:p>
                  </a:txBody>
                  <a:tcPr anchor="ctr"/>
                </a:tc>
                <a:tc>
                  <a:txBody>
                    <a:bodyPr/>
                    <a:lstStyle/>
                    <a:p>
                      <a:pPr algn="ctr" fontAlgn="b"/>
                      <a:r>
                        <a:rPr lang="es-MX" sz="1400" b="0" i="0" u="none" strike="noStrike" dirty="0">
                          <a:solidFill>
                            <a:srgbClr val="000000"/>
                          </a:solidFill>
                          <a:effectLst/>
                          <a:latin typeface="Arial"/>
                        </a:rPr>
                        <a:t>  </a:t>
                      </a:r>
                      <a:r>
                        <a:rPr lang="es-MX" sz="1400" b="0" i="0" u="none" strike="noStrike" dirty="0" smtClean="0">
                          <a:solidFill>
                            <a:srgbClr val="000000"/>
                          </a:solidFill>
                          <a:effectLst/>
                          <a:latin typeface="Arial"/>
                        </a:rPr>
                        <a:t>356,588</a:t>
                      </a:r>
                      <a:endParaRPr lang="es-MX" sz="1400" b="0" i="0" u="none" strike="noStrike" dirty="0">
                        <a:solidFill>
                          <a:srgbClr val="000000"/>
                        </a:solidFill>
                        <a:effectLst/>
                        <a:latin typeface="Arial"/>
                      </a:endParaRPr>
                    </a:p>
                  </a:txBody>
                  <a:tcPr marL="9525" marR="9525" marT="9525" marB="0" anchor="ctr"/>
                </a:tc>
                <a:tc>
                  <a:txBody>
                    <a:bodyPr/>
                    <a:lstStyle/>
                    <a:p>
                      <a:pPr algn="ctr" fontAlgn="b"/>
                      <a:r>
                        <a:rPr lang="es-MX" sz="1400" b="0" i="0" u="none" strike="noStrike" dirty="0" smtClean="0">
                          <a:solidFill>
                            <a:srgbClr val="000000"/>
                          </a:solidFill>
                          <a:effectLst/>
                          <a:latin typeface="Arial"/>
                        </a:rPr>
                        <a:t>33.02 </a:t>
                      </a:r>
                      <a:endParaRPr lang="es-MX" sz="1400" b="0" i="0" u="none" strike="noStrike" dirty="0">
                        <a:solidFill>
                          <a:srgbClr val="000000"/>
                        </a:solidFill>
                        <a:effectLst/>
                        <a:latin typeface="Arial"/>
                      </a:endParaRPr>
                    </a:p>
                  </a:txBody>
                  <a:tcPr marL="9525" marR="9525" marT="9525" marB="0" anchor="ctr"/>
                </a:tc>
              </a:tr>
              <a:tr h="370840">
                <a:tc>
                  <a:txBody>
                    <a:bodyPr/>
                    <a:lstStyle/>
                    <a:p>
                      <a:pPr algn="ctr"/>
                      <a:r>
                        <a:rPr lang="es-MX" sz="1400" dirty="0" smtClean="0"/>
                        <a:t>VI</a:t>
                      </a:r>
                      <a:endParaRPr lang="es-MX" sz="1400" dirty="0"/>
                    </a:p>
                  </a:txBody>
                  <a:tcPr anchor="ctr"/>
                </a:tc>
                <a:tc>
                  <a:txBody>
                    <a:bodyPr/>
                    <a:lstStyle/>
                    <a:p>
                      <a:pPr algn="ctr" fontAlgn="b"/>
                      <a:r>
                        <a:rPr lang="es-MX" sz="1400" b="0" i="0" u="none" strike="noStrike" dirty="0">
                          <a:solidFill>
                            <a:srgbClr val="000000"/>
                          </a:solidFill>
                          <a:effectLst/>
                          <a:latin typeface="Arial"/>
                        </a:rPr>
                        <a:t>  </a:t>
                      </a:r>
                      <a:r>
                        <a:rPr lang="es-MX" sz="1400" b="0" i="0" u="none" strike="noStrike" dirty="0" smtClean="0">
                          <a:solidFill>
                            <a:srgbClr val="000000"/>
                          </a:solidFill>
                          <a:effectLst/>
                          <a:latin typeface="Arial"/>
                        </a:rPr>
                        <a:t>435,692</a:t>
                      </a:r>
                      <a:endParaRPr lang="es-MX" sz="1400" b="0" i="0" u="none" strike="noStrike" dirty="0">
                        <a:solidFill>
                          <a:srgbClr val="000000"/>
                        </a:solidFill>
                        <a:effectLst/>
                        <a:latin typeface="Arial"/>
                      </a:endParaRPr>
                    </a:p>
                  </a:txBody>
                  <a:tcPr marL="9525" marR="9525" marT="9525" marB="0" anchor="ctr"/>
                </a:tc>
                <a:tc>
                  <a:txBody>
                    <a:bodyPr/>
                    <a:lstStyle/>
                    <a:p>
                      <a:pPr algn="ctr" fontAlgn="b"/>
                      <a:r>
                        <a:rPr lang="es-MX" sz="1400" b="0" i="0" u="none" strike="noStrike" dirty="0" smtClean="0">
                          <a:solidFill>
                            <a:srgbClr val="000000"/>
                          </a:solidFill>
                          <a:effectLst/>
                          <a:latin typeface="Arial"/>
                        </a:rPr>
                        <a:t>38.49 </a:t>
                      </a:r>
                      <a:endParaRPr lang="es-MX" sz="1400" b="0" i="0" u="none" strike="noStrike" dirty="0">
                        <a:solidFill>
                          <a:srgbClr val="000000"/>
                        </a:solidFill>
                        <a:effectLst/>
                        <a:latin typeface="Arial"/>
                      </a:endParaRPr>
                    </a:p>
                  </a:txBody>
                  <a:tcPr marL="9525" marR="9525" marT="9525" marB="0" anchor="ctr"/>
                </a:tc>
              </a:tr>
              <a:tr h="370840">
                <a:tc>
                  <a:txBody>
                    <a:bodyPr/>
                    <a:lstStyle/>
                    <a:p>
                      <a:pPr algn="ctr"/>
                      <a:r>
                        <a:rPr lang="es-MX" sz="1400" dirty="0" smtClean="0"/>
                        <a:t>VII</a:t>
                      </a:r>
                      <a:endParaRPr lang="es-MX" sz="1400" dirty="0"/>
                    </a:p>
                  </a:txBody>
                  <a:tcPr anchor="ctr"/>
                </a:tc>
                <a:tc>
                  <a:txBody>
                    <a:bodyPr/>
                    <a:lstStyle/>
                    <a:p>
                      <a:pPr algn="ctr" fontAlgn="b"/>
                      <a:r>
                        <a:rPr lang="es-MX" sz="1400" b="0" i="0" u="none" strike="noStrike" dirty="0">
                          <a:solidFill>
                            <a:srgbClr val="000000"/>
                          </a:solidFill>
                          <a:effectLst/>
                          <a:latin typeface="Arial"/>
                        </a:rPr>
                        <a:t>  </a:t>
                      </a:r>
                      <a:r>
                        <a:rPr lang="es-MX" sz="1400" b="0" i="0" u="none" strike="noStrike" dirty="0" smtClean="0">
                          <a:solidFill>
                            <a:srgbClr val="000000"/>
                          </a:solidFill>
                          <a:effectLst/>
                          <a:latin typeface="Arial"/>
                        </a:rPr>
                        <a:t>463,727</a:t>
                      </a:r>
                      <a:endParaRPr lang="es-MX" sz="1400" b="0" i="0" u="none" strike="noStrike" dirty="0">
                        <a:solidFill>
                          <a:srgbClr val="000000"/>
                        </a:solidFill>
                        <a:effectLst/>
                        <a:latin typeface="Arial"/>
                      </a:endParaRPr>
                    </a:p>
                  </a:txBody>
                  <a:tcPr marL="9525" marR="9525" marT="9525" marB="0" anchor="ctr"/>
                </a:tc>
                <a:tc>
                  <a:txBody>
                    <a:bodyPr/>
                    <a:lstStyle/>
                    <a:p>
                      <a:pPr algn="ctr" fontAlgn="b"/>
                      <a:r>
                        <a:rPr lang="es-MX" sz="1400" b="0" i="0" u="none" strike="noStrike" dirty="0" smtClean="0">
                          <a:solidFill>
                            <a:srgbClr val="000000"/>
                          </a:solidFill>
                          <a:effectLst/>
                          <a:latin typeface="Arial"/>
                        </a:rPr>
                        <a:t>37.34 </a:t>
                      </a:r>
                      <a:endParaRPr lang="es-MX" sz="1400" b="0" i="0" u="none" strike="noStrike" dirty="0">
                        <a:solidFill>
                          <a:srgbClr val="000000"/>
                        </a:solidFill>
                        <a:effectLst/>
                        <a:latin typeface="Arial"/>
                      </a:endParaRPr>
                    </a:p>
                  </a:txBody>
                  <a:tcPr marL="9525" marR="9525" marT="9525" marB="0" anchor="ctr"/>
                </a:tc>
              </a:tr>
              <a:tr h="370840">
                <a:tc>
                  <a:txBody>
                    <a:bodyPr/>
                    <a:lstStyle/>
                    <a:p>
                      <a:pPr algn="ctr"/>
                      <a:r>
                        <a:rPr lang="es-MX" sz="1400" dirty="0" smtClean="0"/>
                        <a:t>VIII</a:t>
                      </a:r>
                      <a:endParaRPr lang="es-MX" sz="1400" dirty="0"/>
                    </a:p>
                  </a:txBody>
                  <a:tcPr anchor="ctr"/>
                </a:tc>
                <a:tc>
                  <a:txBody>
                    <a:bodyPr/>
                    <a:lstStyle/>
                    <a:p>
                      <a:pPr algn="ctr" fontAlgn="b"/>
                      <a:r>
                        <a:rPr lang="es-MX" sz="1400" b="0" i="0" u="none" strike="noStrike" dirty="0">
                          <a:solidFill>
                            <a:srgbClr val="000000"/>
                          </a:solidFill>
                          <a:effectLst/>
                          <a:latin typeface="Arial"/>
                        </a:rPr>
                        <a:t>  </a:t>
                      </a:r>
                      <a:r>
                        <a:rPr lang="es-MX" sz="1400" b="0" i="0" u="none" strike="noStrike" dirty="0" smtClean="0">
                          <a:solidFill>
                            <a:srgbClr val="000000"/>
                          </a:solidFill>
                          <a:effectLst/>
                          <a:latin typeface="Arial"/>
                        </a:rPr>
                        <a:t>554,763</a:t>
                      </a:r>
                      <a:endParaRPr lang="es-MX" sz="1400" b="0" i="0" u="none" strike="noStrike" dirty="0">
                        <a:solidFill>
                          <a:srgbClr val="000000"/>
                        </a:solidFill>
                        <a:effectLst/>
                        <a:latin typeface="Arial"/>
                      </a:endParaRPr>
                    </a:p>
                  </a:txBody>
                  <a:tcPr marL="9525" marR="9525" marT="9525" marB="0" anchor="ctr"/>
                </a:tc>
                <a:tc>
                  <a:txBody>
                    <a:bodyPr/>
                    <a:lstStyle/>
                    <a:p>
                      <a:pPr algn="ctr" fontAlgn="b"/>
                      <a:r>
                        <a:rPr lang="es-MX" sz="1400" b="0" i="0" u="none" strike="noStrike" dirty="0" smtClean="0">
                          <a:solidFill>
                            <a:srgbClr val="000000"/>
                          </a:solidFill>
                          <a:effectLst/>
                          <a:latin typeface="Arial"/>
                        </a:rPr>
                        <a:t>48.08 </a:t>
                      </a:r>
                      <a:endParaRPr lang="es-MX" sz="1400" b="0" i="0" u="none" strike="noStrike" dirty="0">
                        <a:solidFill>
                          <a:srgbClr val="000000"/>
                        </a:solidFill>
                        <a:effectLst/>
                        <a:latin typeface="Arial"/>
                      </a:endParaRPr>
                    </a:p>
                  </a:txBody>
                  <a:tcPr marL="9525" marR="9525" marT="9525" marB="0" anchor="ctr"/>
                </a:tc>
              </a:tr>
              <a:tr h="370840">
                <a:tc>
                  <a:txBody>
                    <a:bodyPr/>
                    <a:lstStyle/>
                    <a:p>
                      <a:pPr algn="ctr"/>
                      <a:r>
                        <a:rPr lang="es-MX" sz="1400" dirty="0" smtClean="0"/>
                        <a:t>IX</a:t>
                      </a:r>
                      <a:endParaRPr lang="es-MX" sz="1400" dirty="0"/>
                    </a:p>
                  </a:txBody>
                  <a:tcPr anchor="ctr"/>
                </a:tc>
                <a:tc>
                  <a:txBody>
                    <a:bodyPr/>
                    <a:lstStyle/>
                    <a:p>
                      <a:pPr algn="ctr" fontAlgn="b"/>
                      <a:r>
                        <a:rPr lang="es-MX" sz="1400" b="0" i="0" u="none" strike="noStrike" dirty="0">
                          <a:solidFill>
                            <a:srgbClr val="000000"/>
                          </a:solidFill>
                          <a:effectLst/>
                          <a:latin typeface="Arial"/>
                        </a:rPr>
                        <a:t>  </a:t>
                      </a:r>
                      <a:r>
                        <a:rPr lang="es-MX" sz="1400" b="0" i="0" u="none" strike="noStrike" dirty="0" smtClean="0">
                          <a:solidFill>
                            <a:srgbClr val="000000"/>
                          </a:solidFill>
                          <a:effectLst/>
                          <a:latin typeface="Arial"/>
                        </a:rPr>
                        <a:t>672,545</a:t>
                      </a:r>
                      <a:endParaRPr lang="es-MX" sz="1400" b="0" i="0" u="none" strike="noStrike" dirty="0">
                        <a:solidFill>
                          <a:srgbClr val="000000"/>
                        </a:solidFill>
                        <a:effectLst/>
                        <a:latin typeface="Arial"/>
                      </a:endParaRPr>
                    </a:p>
                  </a:txBody>
                  <a:tcPr marL="9525" marR="9525" marT="9525" marB="0" anchor="ctr"/>
                </a:tc>
                <a:tc>
                  <a:txBody>
                    <a:bodyPr/>
                    <a:lstStyle/>
                    <a:p>
                      <a:pPr algn="ctr" fontAlgn="b"/>
                      <a:r>
                        <a:rPr lang="es-MX" sz="1400" b="0" i="0" u="none" strike="noStrike" dirty="0" smtClean="0">
                          <a:solidFill>
                            <a:srgbClr val="000000"/>
                          </a:solidFill>
                          <a:effectLst/>
                          <a:latin typeface="Arial"/>
                        </a:rPr>
                        <a:t>71.34 </a:t>
                      </a:r>
                      <a:endParaRPr lang="es-MX" sz="1400" b="0" i="0" u="none" strike="noStrike" dirty="0">
                        <a:solidFill>
                          <a:srgbClr val="000000"/>
                        </a:solidFill>
                        <a:effectLst/>
                        <a:latin typeface="Arial"/>
                      </a:endParaRPr>
                    </a:p>
                  </a:txBody>
                  <a:tcPr marL="9525" marR="9525" marT="9525" marB="0" anchor="ctr"/>
                </a:tc>
              </a:tr>
              <a:tr h="370840">
                <a:tc>
                  <a:txBody>
                    <a:bodyPr/>
                    <a:lstStyle/>
                    <a:p>
                      <a:pPr algn="ctr"/>
                      <a:r>
                        <a:rPr lang="es-MX" sz="1400" dirty="0" smtClean="0"/>
                        <a:t>X</a:t>
                      </a:r>
                      <a:endParaRPr lang="es-MX" sz="1400" dirty="0"/>
                    </a:p>
                  </a:txBody>
                  <a:tcPr anchor="ctr"/>
                </a:tc>
                <a:tc>
                  <a:txBody>
                    <a:bodyPr/>
                    <a:lstStyle/>
                    <a:p>
                      <a:pPr algn="ctr" fontAlgn="b"/>
                      <a:r>
                        <a:rPr lang="es-MX" sz="1400" b="0" i="0" u="none" strike="noStrike" dirty="0">
                          <a:solidFill>
                            <a:srgbClr val="000000"/>
                          </a:solidFill>
                          <a:effectLst/>
                          <a:latin typeface="Arial"/>
                        </a:rPr>
                        <a:t>  </a:t>
                      </a:r>
                      <a:r>
                        <a:rPr lang="es-MX" sz="1400" b="0" i="0" u="none" strike="noStrike" dirty="0" smtClean="0">
                          <a:solidFill>
                            <a:srgbClr val="000000"/>
                          </a:solidFill>
                          <a:effectLst/>
                          <a:latin typeface="Arial"/>
                        </a:rPr>
                        <a:t>504,576</a:t>
                      </a:r>
                      <a:endParaRPr lang="es-MX" sz="1400" b="0" i="0" u="none" strike="noStrike" dirty="0">
                        <a:solidFill>
                          <a:srgbClr val="000000"/>
                        </a:solidFill>
                        <a:effectLst/>
                        <a:latin typeface="Arial"/>
                      </a:endParaRPr>
                    </a:p>
                  </a:txBody>
                  <a:tcPr marL="9525" marR="9525" marT="9525" marB="0" anchor="ctr"/>
                </a:tc>
                <a:tc>
                  <a:txBody>
                    <a:bodyPr/>
                    <a:lstStyle/>
                    <a:p>
                      <a:pPr algn="ctr" fontAlgn="b"/>
                      <a:r>
                        <a:rPr lang="es-MX" sz="1400" b="0" i="0" u="none" strike="noStrike" dirty="0" smtClean="0">
                          <a:solidFill>
                            <a:srgbClr val="000000"/>
                          </a:solidFill>
                          <a:effectLst/>
                          <a:latin typeface="Arial"/>
                        </a:rPr>
                        <a:t>90.43 </a:t>
                      </a:r>
                      <a:endParaRPr lang="es-MX" sz="1400" b="0" i="0" u="none" strike="noStrike" dirty="0">
                        <a:solidFill>
                          <a:srgbClr val="000000"/>
                        </a:solidFill>
                        <a:effectLst/>
                        <a:latin typeface="Arial"/>
                      </a:endParaRPr>
                    </a:p>
                  </a:txBody>
                  <a:tcPr marL="9525" marR="9525" marT="9525" marB="0" anchor="ctr"/>
                </a:tc>
              </a:tr>
              <a:tr h="370840">
                <a:tc gridSpan="3">
                  <a:txBody>
                    <a:bodyPr/>
                    <a:lstStyle/>
                    <a:p>
                      <a:r>
                        <a:rPr lang="es-MX" sz="1200" dirty="0" smtClean="0"/>
                        <a:t>Fuente: SEP-SES</a:t>
                      </a:r>
                      <a:r>
                        <a:rPr lang="es-MX" sz="1200" baseline="0" dirty="0" smtClean="0"/>
                        <a:t> 2011.</a:t>
                      </a:r>
                      <a:endParaRPr lang="es-MX" sz="1200" dirty="0"/>
                    </a:p>
                  </a:txBody>
                  <a:tcPr anchor="ctr">
                    <a:noFill/>
                  </a:tcPr>
                </a:tc>
                <a:tc hMerge="1">
                  <a:txBody>
                    <a:bodyPr/>
                    <a:lstStyle/>
                    <a:p>
                      <a:pPr algn="ctr"/>
                      <a:endParaRPr lang="es-MX" dirty="0"/>
                    </a:p>
                  </a:txBody>
                  <a:tcPr/>
                </a:tc>
                <a:tc hMerge="1">
                  <a:txBody>
                    <a:bodyPr/>
                    <a:lstStyle/>
                    <a:p>
                      <a:pPr algn="ctr"/>
                      <a:endParaRPr lang="es-MX" dirty="0"/>
                    </a:p>
                  </a:txBody>
                  <a:tcPr/>
                </a:tc>
              </a:tr>
            </a:tbl>
          </a:graphicData>
        </a:graphic>
      </p:graphicFrame>
      <p:sp>
        <p:nvSpPr>
          <p:cNvPr id="3" name="2 CuadroTexto"/>
          <p:cNvSpPr txBox="1"/>
          <p:nvPr/>
        </p:nvSpPr>
        <p:spPr>
          <a:xfrm>
            <a:off x="4427984" y="2420888"/>
            <a:ext cx="4248472" cy="2308324"/>
          </a:xfrm>
          <a:prstGeom prst="rect">
            <a:avLst/>
          </a:prstGeom>
          <a:noFill/>
        </p:spPr>
        <p:txBody>
          <a:bodyPr wrap="square" rtlCol="0">
            <a:spAutoFit/>
          </a:bodyPr>
          <a:lstStyle/>
          <a:p>
            <a:r>
              <a:rPr lang="es-MX" dirty="0">
                <a:solidFill>
                  <a:srgbClr val="000000"/>
                </a:solidFill>
              </a:rPr>
              <a:t>Notas:</a:t>
            </a:r>
          </a:p>
          <a:p>
            <a:endParaRPr lang="es-MX" dirty="0">
              <a:solidFill>
                <a:srgbClr val="000000"/>
              </a:solidFill>
            </a:endParaRPr>
          </a:p>
          <a:p>
            <a:r>
              <a:rPr lang="es-MX" dirty="0" smtClean="0">
                <a:solidFill>
                  <a:srgbClr val="000000"/>
                </a:solidFill>
              </a:rPr>
              <a:t>Según estos datos (ENIGH 2010) en los </a:t>
            </a:r>
            <a:r>
              <a:rPr lang="es-MX" dirty="0" err="1" smtClean="0">
                <a:solidFill>
                  <a:srgbClr val="000000"/>
                </a:solidFill>
              </a:rPr>
              <a:t>deciles</a:t>
            </a:r>
            <a:r>
              <a:rPr lang="es-MX" dirty="0" smtClean="0">
                <a:solidFill>
                  <a:srgbClr val="000000"/>
                </a:solidFill>
              </a:rPr>
              <a:t> de mayores ingresos la probabilidad de acceso a la educación superior es muy alta, caso contrario de los segmentos económicamente más desfavorecidos.</a:t>
            </a:r>
            <a:endParaRPr lang="es-MX" dirty="0">
              <a:solidFill>
                <a:srgbClr val="000000"/>
              </a:solidFill>
            </a:endParaRPr>
          </a:p>
        </p:txBody>
      </p:sp>
    </p:spTree>
    <p:extLst>
      <p:ext uri="{BB962C8B-B14F-4D97-AF65-F5344CB8AC3E}">
        <p14:creationId xmlns:p14="http://schemas.microsoft.com/office/powerpoint/2010/main" xmlns="" val="27177065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720000"/>
          </a:xfrm>
          <a:solidFill>
            <a:schemeClr val="tx1"/>
          </a:solidFill>
        </p:spPr>
        <p:txBody>
          <a:bodyPr/>
          <a:lstStyle/>
          <a:p>
            <a:pPr algn="r"/>
            <a:r>
              <a:rPr lang="es-MX" sz="2000" b="1" dirty="0">
                <a:solidFill>
                  <a:schemeClr val="bg1"/>
                </a:solidFill>
              </a:rPr>
              <a:t>Distribución porcentual del nivel educativo del padre</a:t>
            </a:r>
            <a:r>
              <a:rPr lang="es-MX" sz="2000" b="1" dirty="0" smtClean="0">
                <a:solidFill>
                  <a:schemeClr val="bg1"/>
                </a:solidFill>
              </a:rPr>
              <a:t>, según </a:t>
            </a:r>
            <a:r>
              <a:rPr lang="es-MX" sz="2000" b="1" dirty="0">
                <a:solidFill>
                  <a:schemeClr val="bg1"/>
                </a:solidFill>
              </a:rPr>
              <a:t>tipo de universidad, 2008</a:t>
            </a:r>
            <a:endParaRPr lang="es-MX" sz="2000" dirty="0">
              <a:solidFill>
                <a:schemeClr val="bg1"/>
              </a:solidFill>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xmlns="" val="3641130079"/>
              </p:ext>
            </p:extLst>
          </p:nvPr>
        </p:nvGraphicFramePr>
        <p:xfrm>
          <a:off x="457200" y="836712"/>
          <a:ext cx="8229600" cy="3124944"/>
        </p:xfrm>
        <a:graphic>
          <a:graphicData uri="http://schemas.openxmlformats.org/drawingml/2006/chart">
            <c:chart xmlns:c="http://schemas.openxmlformats.org/drawingml/2006/chart" xmlns:r="http://schemas.openxmlformats.org/officeDocument/2006/relationships" r:id="rId2"/>
          </a:graphicData>
        </a:graphic>
      </p:graphicFrame>
      <p:sp>
        <p:nvSpPr>
          <p:cNvPr id="3" name="2 CuadroTexto"/>
          <p:cNvSpPr txBox="1"/>
          <p:nvPr/>
        </p:nvSpPr>
        <p:spPr>
          <a:xfrm>
            <a:off x="469421" y="4077072"/>
            <a:ext cx="8208912" cy="1569660"/>
          </a:xfrm>
          <a:prstGeom prst="rect">
            <a:avLst/>
          </a:prstGeom>
          <a:noFill/>
        </p:spPr>
        <p:txBody>
          <a:bodyPr wrap="square" rtlCol="0">
            <a:spAutoFit/>
          </a:bodyPr>
          <a:lstStyle/>
          <a:p>
            <a:r>
              <a:rPr lang="es-MX" sz="1600" dirty="0" smtClean="0"/>
              <a:t>Notas:</a:t>
            </a:r>
          </a:p>
          <a:p>
            <a:r>
              <a:rPr lang="es-MX" sz="1600" dirty="0" smtClean="0"/>
              <a:t>En el sistema de Institutos Tecnológicos la proporción de estudiantes con padres que sólo cuentan con escolaridad básica es mayoritaria (54%)</a:t>
            </a:r>
          </a:p>
          <a:p>
            <a:endParaRPr lang="es-MX" sz="1600" dirty="0"/>
          </a:p>
          <a:p>
            <a:r>
              <a:rPr lang="es-MX" sz="1600" dirty="0" smtClean="0"/>
              <a:t>En contraste, en IES como la UNAM y las universidades privadas el segmento de hijos de profesionistas supera el 40% de la matrícula total</a:t>
            </a:r>
            <a:endParaRPr lang="es-MX" sz="1600" dirty="0"/>
          </a:p>
        </p:txBody>
      </p:sp>
    </p:spTree>
    <p:extLst>
      <p:ext uri="{BB962C8B-B14F-4D97-AF65-F5344CB8AC3E}">
        <p14:creationId xmlns:p14="http://schemas.microsoft.com/office/powerpoint/2010/main" xmlns="" val="816016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12" y="0"/>
            <a:ext cx="9144000" cy="720000"/>
          </a:xfrm>
          <a:solidFill>
            <a:schemeClr val="tx1"/>
          </a:solidFill>
        </p:spPr>
        <p:txBody>
          <a:bodyPr/>
          <a:lstStyle/>
          <a:p>
            <a:pPr algn="r" eaLnBrk="1" hangingPunct="1"/>
            <a:r>
              <a:rPr lang="es-MX" sz="2800" dirty="0" smtClean="0">
                <a:solidFill>
                  <a:schemeClr val="bg1"/>
                </a:solidFill>
                <a:latin typeface="Calibri" panose="020F0502020204030204" pitchFamily="34" charset="0"/>
              </a:rPr>
              <a:t>Políticas de modernización de la ES</a:t>
            </a:r>
            <a:endParaRPr lang="es-ES" sz="2800" dirty="0" smtClean="0">
              <a:solidFill>
                <a:schemeClr val="bg1"/>
              </a:solidFill>
              <a:latin typeface="Calibri" panose="020F0502020204030204" pitchFamily="34" charset="0"/>
            </a:endParaRPr>
          </a:p>
        </p:txBody>
      </p:sp>
      <p:sp>
        <p:nvSpPr>
          <p:cNvPr id="3075" name="Rectangle 3"/>
          <p:cNvSpPr>
            <a:spLocks noGrp="1" noChangeArrowheads="1"/>
          </p:cNvSpPr>
          <p:nvPr>
            <p:ph idx="1"/>
          </p:nvPr>
        </p:nvSpPr>
        <p:spPr>
          <a:xfrm>
            <a:off x="-3847" y="1268760"/>
            <a:ext cx="9144000" cy="5040560"/>
          </a:xfrm>
          <a:solidFill>
            <a:schemeClr val="bg1"/>
          </a:solidFill>
          <a:ln>
            <a:noFill/>
            <a:miter lim="800000"/>
            <a:headEnd/>
            <a:tailEnd/>
          </a:ln>
          <a:scene3d>
            <a:camera prst="obliqueBottomRight"/>
            <a:lightRig rig="threePt" dir="t"/>
          </a:scene3d>
        </p:spPr>
        <p:txBody>
          <a:bodyPr lIns="378000" tIns="370800" rIns="378000" bIns="370800">
            <a:noAutofit/>
          </a:bodyPr>
          <a:lstStyle/>
          <a:p>
            <a:pPr eaLnBrk="1" hangingPunct="1"/>
            <a:r>
              <a:rPr lang="es-MX" sz="2000" dirty="0" smtClean="0">
                <a:latin typeface="Calibri" pitchFamily="34" charset="0"/>
                <a:cs typeface="Browallia New" pitchFamily="34" charset="-34"/>
              </a:rPr>
              <a:t>Crecimiento /Incremento de cobertura</a:t>
            </a:r>
          </a:p>
          <a:p>
            <a:pPr eaLnBrk="1" hangingPunct="1"/>
            <a:r>
              <a:rPr lang="es-MX" sz="2000" dirty="0" smtClean="0">
                <a:latin typeface="Calibri" pitchFamily="34" charset="0"/>
                <a:cs typeface="Browallia New" pitchFamily="34" charset="-34"/>
              </a:rPr>
              <a:t>Desconcentración territorial</a:t>
            </a:r>
          </a:p>
          <a:p>
            <a:pPr eaLnBrk="1" hangingPunct="1"/>
            <a:r>
              <a:rPr lang="es-MX" sz="2000" dirty="0" smtClean="0">
                <a:latin typeface="Calibri" pitchFamily="34" charset="0"/>
                <a:cs typeface="Browallia New" pitchFamily="34" charset="-34"/>
              </a:rPr>
              <a:t>Nuevos tipos institucionales, principalmente ES tecnológica</a:t>
            </a:r>
          </a:p>
          <a:p>
            <a:pPr eaLnBrk="1" hangingPunct="1"/>
            <a:r>
              <a:rPr lang="es-MX" sz="2000" dirty="0" smtClean="0">
                <a:latin typeface="Calibri" pitchFamily="34" charset="0"/>
                <a:cs typeface="Browallia New" pitchFamily="34" charset="-34"/>
              </a:rPr>
              <a:t>Planeación estratégica</a:t>
            </a:r>
          </a:p>
          <a:p>
            <a:pPr eaLnBrk="1" hangingPunct="1"/>
            <a:r>
              <a:rPr lang="es-MX" sz="2000" dirty="0" smtClean="0">
                <a:latin typeface="Calibri" pitchFamily="34" charset="0"/>
                <a:cs typeface="Browallia New" pitchFamily="34" charset="-34"/>
              </a:rPr>
              <a:t>Evaluación, acreditación, certificación y rendición de cuentas </a:t>
            </a:r>
          </a:p>
          <a:p>
            <a:pPr eaLnBrk="1" hangingPunct="1"/>
            <a:r>
              <a:rPr lang="es-MX" sz="2000" dirty="0" smtClean="0">
                <a:latin typeface="Calibri" pitchFamily="34" charset="0"/>
                <a:cs typeface="Browallia New" pitchFamily="34" charset="-34"/>
              </a:rPr>
              <a:t>Financiamiento diversificado y competitivo</a:t>
            </a:r>
          </a:p>
          <a:p>
            <a:pPr eaLnBrk="1" hangingPunct="1"/>
            <a:r>
              <a:rPr lang="es-MX" sz="2000" dirty="0" smtClean="0">
                <a:latin typeface="Calibri" pitchFamily="34" charset="0"/>
                <a:cs typeface="Browallia New" pitchFamily="34" charset="-34"/>
              </a:rPr>
              <a:t>Reforma curricular (enfoque de competencias)</a:t>
            </a:r>
          </a:p>
          <a:p>
            <a:pPr eaLnBrk="1" hangingPunct="1"/>
            <a:r>
              <a:rPr lang="es-MX" sz="2000" dirty="0" err="1" smtClean="0">
                <a:latin typeface="Calibri" pitchFamily="34" charset="0"/>
                <a:cs typeface="Browallia New" pitchFamily="34" charset="-34"/>
              </a:rPr>
              <a:t>Incentivod</a:t>
            </a:r>
            <a:r>
              <a:rPr lang="es-MX" sz="2000" dirty="0" smtClean="0">
                <a:latin typeface="Calibri" pitchFamily="34" charset="0"/>
                <a:cs typeface="Browallia New" pitchFamily="34" charset="-34"/>
              </a:rPr>
              <a:t> a la ES privada</a:t>
            </a:r>
          </a:p>
          <a:p>
            <a:pPr eaLnBrk="1" hangingPunct="1"/>
            <a:r>
              <a:rPr lang="es-MX" sz="2000" dirty="0" smtClean="0">
                <a:latin typeface="Calibri" pitchFamily="34" charset="0"/>
                <a:cs typeface="Browallia New" pitchFamily="34" charset="-34"/>
              </a:rPr>
              <a:t>Desarrollo de ES a distancia</a:t>
            </a:r>
          </a:p>
          <a:p>
            <a:pPr eaLnBrk="1" hangingPunct="1"/>
            <a:r>
              <a:rPr lang="es-MX" sz="2000" dirty="0" smtClean="0">
                <a:latin typeface="Calibri" pitchFamily="34" charset="0"/>
                <a:cs typeface="Browallia New" pitchFamily="34" charset="-34"/>
              </a:rPr>
              <a:t>Convergencia de políticas e instrumentos</a:t>
            </a:r>
          </a:p>
          <a:p>
            <a:pPr eaLnBrk="1" hangingPunct="1"/>
            <a:r>
              <a:rPr lang="es-MX" sz="2000" dirty="0" smtClean="0">
                <a:latin typeface="Calibri" pitchFamily="34" charset="0"/>
                <a:cs typeface="Browallia New" pitchFamily="34" charset="-34"/>
              </a:rPr>
              <a:t>Atención a la dimensión internacional</a:t>
            </a:r>
            <a:endParaRPr lang="es-ES" sz="2000" dirty="0" smtClean="0">
              <a:latin typeface="Calibri" panose="020F0502020204030204" pitchFamily="34" charset="0"/>
            </a:endParaRPr>
          </a:p>
        </p:txBody>
      </p:sp>
    </p:spTree>
    <p:extLst>
      <p:ext uri="{BB962C8B-B14F-4D97-AF65-F5344CB8AC3E}">
        <p14:creationId xmlns:p14="http://schemas.microsoft.com/office/powerpoint/2010/main" xmlns="" val="10938673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0"/>
            <a:ext cx="9144000" cy="720000"/>
          </a:xfrm>
          <a:solidFill>
            <a:schemeClr val="tx1"/>
          </a:solidFill>
        </p:spPr>
        <p:txBody>
          <a:bodyPr/>
          <a:lstStyle/>
          <a:p>
            <a:pPr algn="r" eaLnBrk="1" hangingPunct="1"/>
            <a:r>
              <a:rPr lang="es-MX" sz="2400" dirty="0" smtClean="0">
                <a:solidFill>
                  <a:schemeClr val="bg1"/>
                </a:solidFill>
                <a:latin typeface="+mn-lt"/>
              </a:rPr>
              <a:t>Crecimiento del SES</a:t>
            </a:r>
            <a:br>
              <a:rPr lang="es-MX" sz="2400" dirty="0" smtClean="0">
                <a:solidFill>
                  <a:schemeClr val="bg1"/>
                </a:solidFill>
                <a:latin typeface="+mn-lt"/>
              </a:rPr>
            </a:br>
            <a:r>
              <a:rPr lang="es-MX" sz="1800" dirty="0" smtClean="0">
                <a:solidFill>
                  <a:schemeClr val="bg1"/>
                </a:solidFill>
                <a:latin typeface="Calibri" panose="020F0502020204030204" pitchFamily="34" charset="0"/>
              </a:rPr>
              <a:t>Matrícula escolarizada TSU, Licenciatura y Normal (1970-2010)</a:t>
            </a:r>
            <a:endParaRPr lang="es-ES" sz="1800" dirty="0" smtClean="0">
              <a:solidFill>
                <a:schemeClr val="bg1"/>
              </a:solidFill>
              <a:latin typeface="Calibri" panose="020F0502020204030204" pitchFamily="34" charset="0"/>
            </a:endParaRPr>
          </a:p>
        </p:txBody>
      </p:sp>
      <p:graphicFrame>
        <p:nvGraphicFramePr>
          <p:cNvPr id="6" name="8 Gráfico"/>
          <p:cNvGraphicFramePr>
            <a:graphicFrameLocks/>
          </p:cNvGraphicFramePr>
          <p:nvPr>
            <p:extLst>
              <p:ext uri="{D42A27DB-BD31-4B8C-83A1-F6EECF244321}">
                <p14:modId xmlns:p14="http://schemas.microsoft.com/office/powerpoint/2010/main" xmlns="" val="1301034061"/>
              </p:ext>
            </p:extLst>
          </p:nvPr>
        </p:nvGraphicFramePr>
        <p:xfrm>
          <a:off x="323528" y="1052736"/>
          <a:ext cx="8496944" cy="547260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3198241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720000"/>
          </a:xfrm>
          <a:solidFill>
            <a:schemeClr val="tx1"/>
          </a:solidFill>
        </p:spPr>
        <p:txBody>
          <a:bodyPr/>
          <a:lstStyle/>
          <a:p>
            <a:pPr algn="r"/>
            <a:r>
              <a:rPr lang="es-MX" sz="2800" dirty="0" smtClean="0">
                <a:solidFill>
                  <a:schemeClr val="bg1"/>
                </a:solidFill>
                <a:latin typeface="Calibri" panose="020F0502020204030204" pitchFamily="34" charset="0"/>
              </a:rPr>
              <a:t>Crecimiento y distribución por subsistemas</a:t>
            </a:r>
            <a:br>
              <a:rPr lang="es-MX" sz="2800" dirty="0" smtClean="0">
                <a:solidFill>
                  <a:schemeClr val="bg1"/>
                </a:solidFill>
                <a:latin typeface="Calibri" panose="020F0502020204030204" pitchFamily="34" charset="0"/>
              </a:rPr>
            </a:br>
            <a:r>
              <a:rPr lang="es-MX" sz="1800" dirty="0" smtClean="0">
                <a:solidFill>
                  <a:schemeClr val="bg1"/>
                </a:solidFill>
                <a:latin typeface="Calibri" panose="020F0502020204030204" pitchFamily="34" charset="0"/>
              </a:rPr>
              <a:t>(1970-2010)</a:t>
            </a:r>
            <a:endParaRPr lang="es-MX" sz="1800" dirty="0">
              <a:solidFill>
                <a:schemeClr val="bg1"/>
              </a:solidFill>
              <a:latin typeface="Calibri" panose="020F0502020204030204" pitchFamily="34" charset="0"/>
            </a:endParaRPr>
          </a:p>
        </p:txBody>
      </p:sp>
      <p:graphicFrame>
        <p:nvGraphicFramePr>
          <p:cNvPr id="5" name="10 Gráfico"/>
          <p:cNvGraphicFramePr>
            <a:graphicFrameLocks noGrp="1"/>
          </p:cNvGraphicFramePr>
          <p:nvPr>
            <p:ph sz="half" idx="1"/>
            <p:extLst>
              <p:ext uri="{D42A27DB-BD31-4B8C-83A1-F6EECF244321}">
                <p14:modId xmlns:p14="http://schemas.microsoft.com/office/powerpoint/2010/main" xmlns="" val="1982498617"/>
              </p:ext>
            </p:extLst>
          </p:nvPr>
        </p:nvGraphicFramePr>
        <p:xfrm>
          <a:off x="323528" y="1124744"/>
          <a:ext cx="8568952" cy="54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680532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22114"/>
          </a:xfrm>
        </p:spPr>
        <p:txBody>
          <a:bodyPr/>
          <a:lstStyle/>
          <a:p>
            <a:r>
              <a:rPr lang="es-MX" sz="2800" dirty="0" smtClean="0"/>
              <a:t>Perfiles de crecimiento de los subsistemas</a:t>
            </a:r>
            <a:br>
              <a:rPr lang="es-MX" sz="2800" dirty="0" smtClean="0"/>
            </a:br>
            <a:r>
              <a:rPr lang="es-MX" sz="2000" dirty="0" smtClean="0"/>
              <a:t>(1970-2011)</a:t>
            </a:r>
            <a:endParaRPr lang="es-MX" sz="2000" dirty="0"/>
          </a:p>
        </p:txBody>
      </p:sp>
      <p:graphicFrame>
        <p:nvGraphicFramePr>
          <p:cNvPr id="14" name="4 Gráfico"/>
          <p:cNvGraphicFramePr>
            <a:graphicFrameLocks noGrp="1"/>
          </p:cNvGraphicFramePr>
          <p:nvPr>
            <p:ph sz="half" idx="1"/>
            <p:extLst>
              <p:ext uri="{D42A27DB-BD31-4B8C-83A1-F6EECF244321}">
                <p14:modId xmlns:p14="http://schemas.microsoft.com/office/powerpoint/2010/main" xmlns="" val="1247410805"/>
              </p:ext>
            </p:extLst>
          </p:nvPr>
        </p:nvGraphicFramePr>
        <p:xfrm>
          <a:off x="179512" y="1268760"/>
          <a:ext cx="4320000" cy="252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5 Gráfico"/>
          <p:cNvGraphicFramePr>
            <a:graphicFrameLocks noGrp="1"/>
          </p:cNvGraphicFramePr>
          <p:nvPr>
            <p:ph sz="half" idx="2"/>
            <p:extLst>
              <p:ext uri="{D42A27DB-BD31-4B8C-83A1-F6EECF244321}">
                <p14:modId xmlns:p14="http://schemas.microsoft.com/office/powerpoint/2010/main" xmlns="" val="2343001378"/>
              </p:ext>
            </p:extLst>
          </p:nvPr>
        </p:nvGraphicFramePr>
        <p:xfrm>
          <a:off x="4644008" y="1268760"/>
          <a:ext cx="4320000" cy="252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7 Gráfico"/>
          <p:cNvGraphicFramePr>
            <a:graphicFrameLocks/>
          </p:cNvGraphicFramePr>
          <p:nvPr>
            <p:extLst>
              <p:ext uri="{D42A27DB-BD31-4B8C-83A1-F6EECF244321}">
                <p14:modId xmlns:p14="http://schemas.microsoft.com/office/powerpoint/2010/main" xmlns="" val="2274830607"/>
              </p:ext>
            </p:extLst>
          </p:nvPr>
        </p:nvGraphicFramePr>
        <p:xfrm>
          <a:off x="179512" y="3861048"/>
          <a:ext cx="4320000" cy="2520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 name="6 Gráfico"/>
          <p:cNvGraphicFramePr>
            <a:graphicFrameLocks/>
          </p:cNvGraphicFramePr>
          <p:nvPr>
            <p:extLst>
              <p:ext uri="{D42A27DB-BD31-4B8C-83A1-F6EECF244321}">
                <p14:modId xmlns:p14="http://schemas.microsoft.com/office/powerpoint/2010/main" xmlns="" val="3951675671"/>
              </p:ext>
            </p:extLst>
          </p:nvPr>
        </p:nvGraphicFramePr>
        <p:xfrm>
          <a:off x="4644008" y="3861048"/>
          <a:ext cx="4320000" cy="25200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xmlns="" val="4760304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0"/>
            <a:ext cx="9144000" cy="720000"/>
          </a:xfrm>
          <a:solidFill>
            <a:schemeClr val="tx1"/>
          </a:solidFill>
        </p:spPr>
        <p:txBody>
          <a:bodyPr/>
          <a:lstStyle/>
          <a:p>
            <a:pPr algn="r" eaLnBrk="1" hangingPunct="1"/>
            <a:r>
              <a:rPr lang="es-MX" sz="2800" dirty="0" smtClean="0">
                <a:solidFill>
                  <a:schemeClr val="bg1"/>
                </a:solidFill>
              </a:rPr>
              <a:t>Redistribución del Control</a:t>
            </a:r>
            <a:r>
              <a:rPr lang="es-MX" sz="4000" dirty="0" smtClean="0">
                <a:solidFill>
                  <a:schemeClr val="bg1"/>
                </a:solidFill>
                <a:latin typeface="Georgia" pitchFamily="18" charset="0"/>
              </a:rPr>
              <a:t/>
            </a:r>
            <a:br>
              <a:rPr lang="es-MX" sz="4000" dirty="0" smtClean="0">
                <a:solidFill>
                  <a:schemeClr val="bg1"/>
                </a:solidFill>
                <a:latin typeface="Georgia" pitchFamily="18" charset="0"/>
              </a:rPr>
            </a:br>
            <a:r>
              <a:rPr lang="es-MX" sz="1600" dirty="0" smtClean="0">
                <a:solidFill>
                  <a:schemeClr val="bg1"/>
                </a:solidFill>
              </a:rPr>
              <a:t>Matrícula de licenciatura por tipos de IES (%)</a:t>
            </a:r>
            <a:endParaRPr lang="es-ES" sz="1600" dirty="0" smtClean="0">
              <a:solidFill>
                <a:schemeClr val="bg1"/>
              </a:solidFill>
            </a:endParaRPr>
          </a:p>
        </p:txBody>
      </p:sp>
      <p:graphicFrame>
        <p:nvGraphicFramePr>
          <p:cNvPr id="22531" name="Group 3"/>
          <p:cNvGraphicFramePr>
            <a:graphicFrameLocks noGrp="1"/>
          </p:cNvGraphicFramePr>
          <p:nvPr>
            <p:ph type="tbl" idx="1"/>
          </p:nvPr>
        </p:nvGraphicFramePr>
        <p:xfrm>
          <a:off x="457200" y="1600200"/>
          <a:ext cx="8229600" cy="4597401"/>
        </p:xfrm>
        <a:graphic>
          <a:graphicData uri="http://schemas.openxmlformats.org/drawingml/2006/table">
            <a:tbl>
              <a:tblPr/>
              <a:tblGrid>
                <a:gridCol w="2057400"/>
                <a:gridCol w="2057400"/>
                <a:gridCol w="2057400"/>
                <a:gridCol w="2057400"/>
              </a:tblGrid>
              <a:tr h="2189163">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charset="0"/>
                        </a:rPr>
                        <a:t>1980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charset="0"/>
                        </a:rPr>
                        <a:t>1990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r>
              <a:tr h="2049463">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400" b="0" i="0" u="none" strike="noStrike" cap="none" normalizeH="0" baseline="0" dirty="0" smtClean="0">
                          <a:ln>
                            <a:noFill/>
                          </a:ln>
                          <a:solidFill>
                            <a:schemeClr val="tx1"/>
                          </a:solidFill>
                          <a:effectLst/>
                          <a:latin typeface="Arial" charset="0"/>
                        </a:rPr>
                        <a:t>2000</a:t>
                      </a:r>
                      <a:endParaRPr kumimoji="0" lang="es-ES" sz="14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400" b="0" i="0" u="none" strike="noStrike" cap="none" normalizeH="0" baseline="0" dirty="0" smtClean="0">
                          <a:ln>
                            <a:noFill/>
                          </a:ln>
                          <a:solidFill>
                            <a:schemeClr val="tx1"/>
                          </a:solidFill>
                          <a:effectLst/>
                          <a:latin typeface="Arial" charset="0"/>
                        </a:rPr>
                        <a:t>2012</a:t>
                      </a:r>
                      <a:endParaRPr kumimoji="0" lang="es-ES" sz="1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r>
              <a:tr h="3587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  Públicas Autónomas</a:t>
                      </a:r>
                      <a:endParaRPr kumimoji="0" lang="es-ES" sz="1200" b="0" i="0" u="none" strike="noStrike" cap="none" normalizeH="0" baseline="0" dirty="0" smtClean="0">
                        <a:ln>
                          <a:noFill/>
                        </a:ln>
                        <a:solidFill>
                          <a:schemeClr val="tx1"/>
                        </a:solidFill>
                        <a:effectLst/>
                        <a:latin typeface="Arial" charset="0"/>
                      </a:endParaRPr>
                    </a:p>
                  </a:txBody>
                  <a:tcPr marL="90000" marR="90000" marT="46800" marB="46800" anchor="b" horzOverflow="overflow">
                    <a:lnL cap="flat">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     Públicas no Autónomas</a:t>
                      </a:r>
                      <a:endParaRPr kumimoji="0" lang="es-ES" sz="1200" b="0" i="0" u="none" strike="noStrike" cap="none" normalizeH="0" baseline="0" dirty="0" smtClean="0">
                        <a:ln>
                          <a:noFill/>
                        </a:ln>
                        <a:solidFill>
                          <a:schemeClr val="tx1"/>
                        </a:solidFill>
                        <a:effectLst/>
                        <a:latin typeface="Arial" charset="0"/>
                      </a:endParaRPr>
                    </a:p>
                  </a:txBody>
                  <a:tcPr marL="90000" marR="90000" marT="46800" marB="46800" anchor="b"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Particulares</a:t>
                      </a:r>
                      <a:endParaRPr kumimoji="0" lang="es-ES" sz="1200" b="0" i="0" u="none" strike="noStrike" cap="none" normalizeH="0" baseline="0" dirty="0" smtClean="0">
                        <a:ln>
                          <a:noFill/>
                        </a:ln>
                        <a:solidFill>
                          <a:schemeClr val="tx1"/>
                        </a:solidFill>
                        <a:effectLst/>
                        <a:latin typeface="Arial" charset="0"/>
                      </a:endParaRPr>
                    </a:p>
                  </a:txBody>
                  <a:tcPr marL="90000" marR="90000" marT="46800" marB="46800" anchor="b"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dirty="0" smtClean="0">
                        <a:ln>
                          <a:noFill/>
                        </a:ln>
                        <a:solidFill>
                          <a:schemeClr val="tx1"/>
                        </a:solidFill>
                        <a:effectLst/>
                        <a:latin typeface="Arial" charset="0"/>
                      </a:endParaRPr>
                    </a:p>
                  </a:txBody>
                  <a:tcPr marL="90000" marR="90000" marT="46800" marB="46800" anchor="b" horzOverflow="overflow">
                    <a:lnL>
                      <a:noFill/>
                    </a:lnL>
                    <a:lnR cap="flat">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7186" name="Rectangle 28"/>
          <p:cNvSpPr>
            <a:spLocks noChangeArrowheads="1"/>
          </p:cNvSpPr>
          <p:nvPr/>
        </p:nvSpPr>
        <p:spPr bwMode="auto">
          <a:xfrm>
            <a:off x="563563" y="5949950"/>
            <a:ext cx="215900" cy="217488"/>
          </a:xfrm>
          <a:prstGeom prst="rect">
            <a:avLst/>
          </a:prstGeom>
          <a:solidFill>
            <a:srgbClr val="0070C0"/>
          </a:solidFill>
          <a:ln w="9525">
            <a:solidFill>
              <a:schemeClr val="tx1"/>
            </a:solidFill>
            <a:miter lim="800000"/>
            <a:headEnd/>
            <a:tailEnd/>
          </a:ln>
        </p:spPr>
        <p:txBody>
          <a:bodyPr wrap="none" anchor="ctr"/>
          <a:lstStyle/>
          <a:p>
            <a:pPr algn="ctr" fontAlgn="base">
              <a:spcBef>
                <a:spcPct val="0"/>
              </a:spcBef>
              <a:spcAft>
                <a:spcPct val="0"/>
              </a:spcAft>
            </a:pPr>
            <a:endParaRPr lang="es-MX">
              <a:solidFill>
                <a:srgbClr val="000000"/>
              </a:solidFill>
            </a:endParaRPr>
          </a:p>
        </p:txBody>
      </p:sp>
      <p:sp>
        <p:nvSpPr>
          <p:cNvPr id="7187" name="Rectangle 29"/>
          <p:cNvSpPr>
            <a:spLocks noChangeArrowheads="1"/>
          </p:cNvSpPr>
          <p:nvPr/>
        </p:nvSpPr>
        <p:spPr bwMode="auto">
          <a:xfrm>
            <a:off x="2568575" y="5949950"/>
            <a:ext cx="215900" cy="217488"/>
          </a:xfrm>
          <a:prstGeom prst="rect">
            <a:avLst/>
          </a:prstGeom>
          <a:solidFill>
            <a:srgbClr val="FF0000"/>
          </a:solidFill>
          <a:ln w="9525">
            <a:solidFill>
              <a:schemeClr val="tx1"/>
            </a:solidFill>
            <a:miter lim="800000"/>
            <a:headEnd/>
            <a:tailEnd/>
          </a:ln>
        </p:spPr>
        <p:txBody>
          <a:bodyPr wrap="none" anchor="ctr"/>
          <a:lstStyle/>
          <a:p>
            <a:pPr algn="ctr" fontAlgn="base">
              <a:spcBef>
                <a:spcPct val="0"/>
              </a:spcBef>
              <a:spcAft>
                <a:spcPct val="0"/>
              </a:spcAft>
            </a:pPr>
            <a:endParaRPr lang="es-MX">
              <a:solidFill>
                <a:srgbClr val="000000"/>
              </a:solidFill>
            </a:endParaRPr>
          </a:p>
        </p:txBody>
      </p:sp>
      <p:sp>
        <p:nvSpPr>
          <p:cNvPr id="7188" name="Rectangle 30"/>
          <p:cNvSpPr>
            <a:spLocks noChangeArrowheads="1"/>
          </p:cNvSpPr>
          <p:nvPr/>
        </p:nvSpPr>
        <p:spPr bwMode="auto">
          <a:xfrm>
            <a:off x="4859338" y="5949950"/>
            <a:ext cx="215900" cy="217488"/>
          </a:xfrm>
          <a:prstGeom prst="rect">
            <a:avLst/>
          </a:prstGeom>
          <a:solidFill>
            <a:srgbClr val="92D050"/>
          </a:solidFill>
          <a:ln w="9525">
            <a:solidFill>
              <a:schemeClr val="tx1"/>
            </a:solidFill>
            <a:miter lim="800000"/>
            <a:headEnd/>
            <a:tailEnd/>
          </a:ln>
        </p:spPr>
        <p:txBody>
          <a:bodyPr wrap="none" anchor="ctr"/>
          <a:lstStyle/>
          <a:p>
            <a:pPr algn="ctr" fontAlgn="base">
              <a:spcBef>
                <a:spcPct val="0"/>
              </a:spcBef>
              <a:spcAft>
                <a:spcPct val="0"/>
              </a:spcAft>
            </a:pPr>
            <a:endParaRPr lang="es-MX">
              <a:solidFill>
                <a:srgbClr val="000000"/>
              </a:solidFill>
            </a:endParaRPr>
          </a:p>
        </p:txBody>
      </p:sp>
      <p:graphicFrame>
        <p:nvGraphicFramePr>
          <p:cNvPr id="28" name="6 Gráfico"/>
          <p:cNvGraphicFramePr>
            <a:graphicFrameLocks/>
          </p:cNvGraphicFramePr>
          <p:nvPr>
            <p:extLst>
              <p:ext uri="{D42A27DB-BD31-4B8C-83A1-F6EECF244321}">
                <p14:modId xmlns:p14="http://schemas.microsoft.com/office/powerpoint/2010/main" xmlns="" val="4140662035"/>
              </p:ext>
            </p:extLst>
          </p:nvPr>
        </p:nvGraphicFramePr>
        <p:xfrm>
          <a:off x="563563" y="1628800"/>
          <a:ext cx="3936430" cy="208823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9" name="7 Gráfico"/>
          <p:cNvGraphicFramePr>
            <a:graphicFrameLocks/>
          </p:cNvGraphicFramePr>
          <p:nvPr>
            <p:extLst>
              <p:ext uri="{D42A27DB-BD31-4B8C-83A1-F6EECF244321}">
                <p14:modId xmlns:p14="http://schemas.microsoft.com/office/powerpoint/2010/main" xmlns="" val="2967776038"/>
              </p:ext>
            </p:extLst>
          </p:nvPr>
        </p:nvGraphicFramePr>
        <p:xfrm>
          <a:off x="4644008" y="1628800"/>
          <a:ext cx="3960440" cy="208823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0" name="8 Gráfico"/>
          <p:cNvGraphicFramePr>
            <a:graphicFrameLocks/>
          </p:cNvGraphicFramePr>
          <p:nvPr>
            <p:extLst>
              <p:ext uri="{D42A27DB-BD31-4B8C-83A1-F6EECF244321}">
                <p14:modId xmlns:p14="http://schemas.microsoft.com/office/powerpoint/2010/main" xmlns="" val="1429411744"/>
              </p:ext>
            </p:extLst>
          </p:nvPr>
        </p:nvGraphicFramePr>
        <p:xfrm>
          <a:off x="563563" y="3789040"/>
          <a:ext cx="3936429" cy="201622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1" name="9 Gráfico"/>
          <p:cNvGraphicFramePr>
            <a:graphicFrameLocks/>
          </p:cNvGraphicFramePr>
          <p:nvPr>
            <p:extLst>
              <p:ext uri="{D42A27DB-BD31-4B8C-83A1-F6EECF244321}">
                <p14:modId xmlns:p14="http://schemas.microsoft.com/office/powerpoint/2010/main" xmlns="" val="2992933404"/>
              </p:ext>
            </p:extLst>
          </p:nvPr>
        </p:nvGraphicFramePr>
        <p:xfrm>
          <a:off x="4644008" y="3789040"/>
          <a:ext cx="3960440" cy="2016224"/>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xmlns="" val="43829375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1476375" y="1628775"/>
            <a:ext cx="6335713" cy="4248150"/>
          </a:xfrm>
          <a:prstGeom prst="rect">
            <a:avLst/>
          </a:prstGeom>
          <a:noFill/>
          <a:ln w="12700" algn="ctr">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pPr algn="ctr" fontAlgn="base">
              <a:spcBef>
                <a:spcPct val="0"/>
              </a:spcBef>
              <a:spcAft>
                <a:spcPct val="0"/>
              </a:spcAft>
            </a:pPr>
            <a:endParaRPr lang="es-MX">
              <a:solidFill>
                <a:srgbClr val="000000"/>
              </a:solidFill>
            </a:endParaRPr>
          </a:p>
        </p:txBody>
      </p:sp>
      <p:sp>
        <p:nvSpPr>
          <p:cNvPr id="8195" name="Rectangle 3"/>
          <p:cNvSpPr>
            <a:spLocks noGrp="1" noChangeArrowheads="1"/>
          </p:cNvSpPr>
          <p:nvPr>
            <p:ph type="title"/>
          </p:nvPr>
        </p:nvSpPr>
        <p:spPr/>
        <p:txBody>
          <a:bodyPr/>
          <a:lstStyle/>
          <a:p>
            <a:pPr eaLnBrk="1" hangingPunct="1"/>
            <a:r>
              <a:rPr lang="es-MX" sz="2800" dirty="0" smtClean="0"/>
              <a:t>Desconcentración de la matrícula</a:t>
            </a:r>
            <a:br>
              <a:rPr lang="es-MX" sz="2800" dirty="0" smtClean="0"/>
            </a:br>
            <a:r>
              <a:rPr lang="es-MX" sz="1800" dirty="0" smtClean="0"/>
              <a:t>(DF y estados 1950-2010)</a:t>
            </a:r>
            <a:endParaRPr lang="es-ES" sz="1800" dirty="0" smtClean="0"/>
          </a:p>
        </p:txBody>
      </p:sp>
      <p:graphicFrame>
        <p:nvGraphicFramePr>
          <p:cNvPr id="7" name="7 Gráfico"/>
          <p:cNvGraphicFramePr>
            <a:graphicFrameLocks noGrp="1"/>
          </p:cNvGraphicFramePr>
          <p:nvPr>
            <p:ph idx="1"/>
          </p:nvPr>
        </p:nvGraphicFramePr>
        <p:xfrm>
          <a:off x="1619672" y="1484784"/>
          <a:ext cx="6048672" cy="42122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0843143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Título"/>
          <p:cNvSpPr>
            <a:spLocks noGrp="1"/>
          </p:cNvSpPr>
          <p:nvPr>
            <p:ph type="title"/>
          </p:nvPr>
        </p:nvSpPr>
        <p:spPr>
          <a:xfrm>
            <a:off x="0" y="0"/>
            <a:ext cx="9144000" cy="720000"/>
          </a:xfrm>
          <a:solidFill>
            <a:schemeClr val="tx1"/>
          </a:solidFill>
        </p:spPr>
        <p:txBody>
          <a:bodyPr/>
          <a:lstStyle/>
          <a:p>
            <a:pPr algn="r"/>
            <a:r>
              <a:rPr lang="es-MX" sz="2400" dirty="0" smtClean="0">
                <a:solidFill>
                  <a:schemeClr val="bg1"/>
                </a:solidFill>
                <a:latin typeface="Calibri" pitchFamily="34" charset="0"/>
              </a:rPr>
              <a:t>Evolución de la TBCES</a:t>
            </a:r>
            <a:r>
              <a:rPr lang="es-MX" sz="3600" dirty="0" smtClean="0">
                <a:solidFill>
                  <a:schemeClr val="bg1"/>
                </a:solidFill>
                <a:latin typeface="Calibri" pitchFamily="34" charset="0"/>
              </a:rPr>
              <a:t/>
            </a:r>
            <a:br>
              <a:rPr lang="es-MX" sz="3600" dirty="0" smtClean="0">
                <a:solidFill>
                  <a:schemeClr val="bg1"/>
                </a:solidFill>
                <a:latin typeface="Calibri" pitchFamily="34" charset="0"/>
              </a:rPr>
            </a:br>
            <a:r>
              <a:rPr lang="es-MX" sz="1800" dirty="0" smtClean="0">
                <a:solidFill>
                  <a:schemeClr val="bg1"/>
                </a:solidFill>
                <a:latin typeface="Calibri" pitchFamily="34" charset="0"/>
              </a:rPr>
              <a:t>1970 a 2012</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xmlns="" val="250565280"/>
              </p:ext>
            </p:extLst>
          </p:nvPr>
        </p:nvGraphicFramePr>
        <p:xfrm>
          <a:off x="323850" y="1557338"/>
          <a:ext cx="3887788" cy="4132260"/>
        </p:xfrm>
        <a:graphic>
          <a:graphicData uri="http://schemas.openxmlformats.org/drawingml/2006/table">
            <a:tbl>
              <a:tblPr firstRow="1" bandRow="1">
                <a:tableStyleId>{5C22544A-7EE6-4342-B048-85BDC9FD1C3A}</a:tableStyleId>
              </a:tblPr>
              <a:tblGrid>
                <a:gridCol w="910192"/>
                <a:gridCol w="992532"/>
                <a:gridCol w="992532"/>
                <a:gridCol w="992532"/>
              </a:tblGrid>
              <a:tr h="459140">
                <a:tc>
                  <a:txBody>
                    <a:bodyPr/>
                    <a:lstStyle/>
                    <a:p>
                      <a:pPr algn="ctr" fontAlgn="b"/>
                      <a:r>
                        <a:rPr lang="es-MX" sz="1400" b="0" i="0" u="none" strike="noStrike" dirty="0" smtClean="0">
                          <a:solidFill>
                            <a:srgbClr val="000000"/>
                          </a:solidFill>
                          <a:effectLst/>
                          <a:latin typeface="Calibri"/>
                        </a:rPr>
                        <a:t>Año</a:t>
                      </a:r>
                      <a:endParaRPr lang="es-MX" sz="1400" b="0" i="0" u="none" strike="noStrike" dirty="0">
                        <a:solidFill>
                          <a:srgbClr val="000000"/>
                        </a:solidFill>
                        <a:effectLst/>
                        <a:latin typeface="Calibri"/>
                      </a:endParaRPr>
                    </a:p>
                  </a:txBody>
                  <a:tcPr marL="9523" marR="9523" marT="9523" marB="0" anchor="ctr">
                    <a:solidFill>
                      <a:schemeClr val="bg1">
                        <a:lumMod val="75000"/>
                      </a:schemeClr>
                    </a:solidFill>
                  </a:tcPr>
                </a:tc>
                <a:tc>
                  <a:txBody>
                    <a:bodyPr/>
                    <a:lstStyle/>
                    <a:p>
                      <a:pPr algn="ctr" fontAlgn="b"/>
                      <a:r>
                        <a:rPr lang="es-MX" sz="1400" b="0" i="0" u="none" strike="noStrike" dirty="0">
                          <a:solidFill>
                            <a:srgbClr val="000000"/>
                          </a:solidFill>
                          <a:effectLst/>
                          <a:latin typeface="Calibri"/>
                        </a:rPr>
                        <a:t>Matrícula</a:t>
                      </a:r>
                    </a:p>
                  </a:txBody>
                  <a:tcPr marL="9523" marR="9523" marT="9523" marB="0" anchor="ctr">
                    <a:solidFill>
                      <a:schemeClr val="bg1">
                        <a:lumMod val="75000"/>
                      </a:schemeClr>
                    </a:solidFill>
                  </a:tcPr>
                </a:tc>
                <a:tc>
                  <a:txBody>
                    <a:bodyPr/>
                    <a:lstStyle/>
                    <a:p>
                      <a:pPr algn="ctr" fontAlgn="b"/>
                      <a:r>
                        <a:rPr lang="es-MX" sz="1400" b="0" i="0" u="none" strike="noStrike" dirty="0">
                          <a:solidFill>
                            <a:srgbClr val="000000"/>
                          </a:solidFill>
                          <a:effectLst/>
                          <a:latin typeface="Calibri"/>
                        </a:rPr>
                        <a:t>Población</a:t>
                      </a:r>
                    </a:p>
                  </a:txBody>
                  <a:tcPr marL="9523" marR="9523" marT="9523" marB="0" anchor="ctr">
                    <a:solidFill>
                      <a:schemeClr val="bg1">
                        <a:lumMod val="75000"/>
                      </a:schemeClr>
                    </a:solidFill>
                  </a:tcPr>
                </a:tc>
                <a:tc>
                  <a:txBody>
                    <a:bodyPr/>
                    <a:lstStyle/>
                    <a:p>
                      <a:pPr algn="ctr" fontAlgn="b"/>
                      <a:r>
                        <a:rPr lang="es-MX" sz="1400" b="0" i="0" u="none" strike="noStrike" dirty="0">
                          <a:solidFill>
                            <a:srgbClr val="000000"/>
                          </a:solidFill>
                          <a:effectLst/>
                          <a:latin typeface="Calibri"/>
                        </a:rPr>
                        <a:t>Cobertura</a:t>
                      </a:r>
                    </a:p>
                  </a:txBody>
                  <a:tcPr marL="9523" marR="9523" marT="9523" marB="0" anchor="ctr">
                    <a:solidFill>
                      <a:schemeClr val="bg1">
                        <a:lumMod val="75000"/>
                      </a:schemeClr>
                    </a:solidFill>
                  </a:tcPr>
                </a:tc>
              </a:tr>
              <a:tr h="459140">
                <a:tc>
                  <a:txBody>
                    <a:bodyPr/>
                    <a:lstStyle/>
                    <a:p>
                      <a:pPr algn="ctr" fontAlgn="b"/>
                      <a:r>
                        <a:rPr lang="es-MX" sz="1200" b="0" i="0" u="none" strike="noStrike" dirty="0">
                          <a:solidFill>
                            <a:srgbClr val="000000"/>
                          </a:solidFill>
                          <a:effectLst/>
                          <a:latin typeface="Calibri"/>
                        </a:rPr>
                        <a:t>1970</a:t>
                      </a:r>
                    </a:p>
                  </a:txBody>
                  <a:tcPr marL="9523" marR="9523" marT="9523" marB="0" anchor="ctr">
                    <a:solidFill>
                      <a:schemeClr val="bg1"/>
                    </a:solidFill>
                  </a:tcPr>
                </a:tc>
                <a:tc>
                  <a:txBody>
                    <a:bodyPr/>
                    <a:lstStyle/>
                    <a:p>
                      <a:pPr algn="r" fontAlgn="b"/>
                      <a:r>
                        <a:rPr lang="es-MX" sz="1200" b="0" i="0" u="none" strike="noStrike" dirty="0">
                          <a:solidFill>
                            <a:srgbClr val="000000"/>
                          </a:solidFill>
                          <a:effectLst/>
                          <a:latin typeface="Calibri"/>
                        </a:rPr>
                        <a:t>271,275</a:t>
                      </a:r>
                    </a:p>
                  </a:txBody>
                  <a:tcPr marL="9523" marR="9523" marT="9523" marB="0" anchor="ctr">
                    <a:solidFill>
                      <a:schemeClr val="bg1"/>
                    </a:solidFill>
                  </a:tcPr>
                </a:tc>
                <a:tc>
                  <a:txBody>
                    <a:bodyPr/>
                    <a:lstStyle/>
                    <a:p>
                      <a:pPr algn="r" fontAlgn="b"/>
                      <a:r>
                        <a:rPr lang="es-MX" sz="1200" b="0" i="0" u="none" strike="noStrike" dirty="0" smtClean="0">
                          <a:solidFill>
                            <a:srgbClr val="000000"/>
                          </a:solidFill>
                          <a:effectLst/>
                          <a:latin typeface="Calibri"/>
                        </a:rPr>
                        <a:t>4,032,341</a:t>
                      </a:r>
                      <a:endParaRPr lang="es-MX" sz="1200" b="0" i="0" u="none" strike="noStrike" dirty="0">
                        <a:solidFill>
                          <a:srgbClr val="000000"/>
                        </a:solidFill>
                        <a:effectLst/>
                        <a:latin typeface="Calibri"/>
                      </a:endParaRPr>
                    </a:p>
                  </a:txBody>
                  <a:tcPr marL="9523" marR="9523" marT="9523" marB="0" anchor="ctr">
                    <a:solidFill>
                      <a:schemeClr val="bg1"/>
                    </a:solidFill>
                  </a:tcPr>
                </a:tc>
                <a:tc>
                  <a:txBody>
                    <a:bodyPr/>
                    <a:lstStyle/>
                    <a:p>
                      <a:pPr algn="ctr" fontAlgn="b"/>
                      <a:r>
                        <a:rPr lang="es-MX" sz="1200" b="0" i="0" u="none" strike="noStrike" dirty="0">
                          <a:solidFill>
                            <a:srgbClr val="000000"/>
                          </a:solidFill>
                          <a:effectLst/>
                          <a:latin typeface="Calibri"/>
                        </a:rPr>
                        <a:t>6.7</a:t>
                      </a:r>
                    </a:p>
                  </a:txBody>
                  <a:tcPr marL="9523" marR="9523" marT="9523" marB="0" anchor="ctr">
                    <a:solidFill>
                      <a:schemeClr val="bg1"/>
                    </a:solidFill>
                  </a:tcPr>
                </a:tc>
              </a:tr>
              <a:tr h="459140">
                <a:tc>
                  <a:txBody>
                    <a:bodyPr/>
                    <a:lstStyle/>
                    <a:p>
                      <a:pPr algn="ctr" fontAlgn="b"/>
                      <a:r>
                        <a:rPr lang="es-MX" sz="1200" b="0" i="0" u="none" strike="noStrike" dirty="0">
                          <a:solidFill>
                            <a:srgbClr val="000000"/>
                          </a:solidFill>
                          <a:effectLst/>
                          <a:latin typeface="Calibri"/>
                        </a:rPr>
                        <a:t>1980</a:t>
                      </a:r>
                    </a:p>
                  </a:txBody>
                  <a:tcPr marL="9523" marR="9523" marT="9523" marB="0" anchor="ctr">
                    <a:solidFill>
                      <a:schemeClr val="bg1"/>
                    </a:solidFill>
                  </a:tcPr>
                </a:tc>
                <a:tc>
                  <a:txBody>
                    <a:bodyPr/>
                    <a:lstStyle/>
                    <a:p>
                      <a:pPr algn="r" fontAlgn="b"/>
                      <a:r>
                        <a:rPr lang="es-MX" sz="1200" b="0" i="0" u="none" strike="noStrike" dirty="0">
                          <a:solidFill>
                            <a:srgbClr val="000000"/>
                          </a:solidFill>
                          <a:effectLst/>
                          <a:latin typeface="Calibri"/>
                        </a:rPr>
                        <a:t>935,789</a:t>
                      </a:r>
                    </a:p>
                  </a:txBody>
                  <a:tcPr marL="9523" marR="9523" marT="9523" marB="0" anchor="ctr">
                    <a:solidFill>
                      <a:schemeClr val="bg1"/>
                    </a:solidFill>
                  </a:tcPr>
                </a:tc>
                <a:tc>
                  <a:txBody>
                    <a:bodyPr/>
                    <a:lstStyle/>
                    <a:p>
                      <a:pPr algn="r" fontAlgn="b"/>
                      <a:r>
                        <a:rPr lang="es-MX" sz="1200" b="0" i="0" u="none" strike="noStrike" dirty="0" smtClean="0">
                          <a:solidFill>
                            <a:srgbClr val="000000"/>
                          </a:solidFill>
                          <a:effectLst/>
                          <a:latin typeface="Calibri"/>
                        </a:rPr>
                        <a:t>6,580,325</a:t>
                      </a:r>
                      <a:endParaRPr lang="es-MX" sz="1200" b="0" i="0" u="none" strike="noStrike" dirty="0">
                        <a:solidFill>
                          <a:srgbClr val="000000"/>
                        </a:solidFill>
                        <a:effectLst/>
                        <a:latin typeface="Calibri"/>
                      </a:endParaRPr>
                    </a:p>
                  </a:txBody>
                  <a:tcPr marL="9523" marR="9523" marT="9523" marB="0" anchor="ctr">
                    <a:solidFill>
                      <a:schemeClr val="bg1"/>
                    </a:solidFill>
                  </a:tcPr>
                </a:tc>
                <a:tc>
                  <a:txBody>
                    <a:bodyPr/>
                    <a:lstStyle/>
                    <a:p>
                      <a:pPr algn="ctr" fontAlgn="b"/>
                      <a:r>
                        <a:rPr lang="es-MX" sz="1200" b="0" i="0" u="none" strike="noStrike" dirty="0">
                          <a:solidFill>
                            <a:srgbClr val="000000"/>
                          </a:solidFill>
                          <a:effectLst/>
                          <a:latin typeface="Calibri"/>
                        </a:rPr>
                        <a:t>14.2</a:t>
                      </a:r>
                    </a:p>
                  </a:txBody>
                  <a:tcPr marL="9523" marR="9523" marT="9523" marB="0" anchor="ctr">
                    <a:solidFill>
                      <a:schemeClr val="bg1"/>
                    </a:solidFill>
                  </a:tcPr>
                </a:tc>
              </a:tr>
              <a:tr h="459140">
                <a:tc>
                  <a:txBody>
                    <a:bodyPr/>
                    <a:lstStyle/>
                    <a:p>
                      <a:pPr algn="ctr" fontAlgn="b"/>
                      <a:r>
                        <a:rPr lang="es-MX" sz="1200" b="0" i="0" u="none" strike="noStrike">
                          <a:solidFill>
                            <a:srgbClr val="000000"/>
                          </a:solidFill>
                          <a:effectLst/>
                          <a:latin typeface="Calibri"/>
                        </a:rPr>
                        <a:t>1990</a:t>
                      </a:r>
                    </a:p>
                  </a:txBody>
                  <a:tcPr marL="9523" marR="9523" marT="9523" marB="0" anchor="ctr">
                    <a:solidFill>
                      <a:schemeClr val="bg1"/>
                    </a:solidFill>
                  </a:tcPr>
                </a:tc>
                <a:tc>
                  <a:txBody>
                    <a:bodyPr/>
                    <a:lstStyle/>
                    <a:p>
                      <a:pPr algn="r" fontAlgn="b"/>
                      <a:r>
                        <a:rPr lang="es-MX" sz="1200" b="0" i="0" u="none" strike="noStrike" dirty="0">
                          <a:solidFill>
                            <a:srgbClr val="000000"/>
                          </a:solidFill>
                          <a:effectLst/>
                          <a:latin typeface="Calibri"/>
                        </a:rPr>
                        <a:t>1,206,128</a:t>
                      </a:r>
                    </a:p>
                  </a:txBody>
                  <a:tcPr marL="9523" marR="9523" marT="9523" marB="0" anchor="ctr">
                    <a:solidFill>
                      <a:schemeClr val="bg1"/>
                    </a:solidFill>
                  </a:tcPr>
                </a:tc>
                <a:tc>
                  <a:txBody>
                    <a:bodyPr/>
                    <a:lstStyle/>
                    <a:p>
                      <a:pPr algn="r" fontAlgn="b"/>
                      <a:r>
                        <a:rPr lang="es-MX" sz="1200" b="0" i="0" u="none" strike="noStrike" dirty="0">
                          <a:solidFill>
                            <a:srgbClr val="000000"/>
                          </a:solidFill>
                          <a:effectLst/>
                          <a:latin typeface="Calibri"/>
                        </a:rPr>
                        <a:t>7,829,163</a:t>
                      </a:r>
                    </a:p>
                  </a:txBody>
                  <a:tcPr marL="9523" marR="9523" marT="9523" marB="0" anchor="ctr">
                    <a:solidFill>
                      <a:schemeClr val="bg1"/>
                    </a:solidFill>
                  </a:tcPr>
                </a:tc>
                <a:tc>
                  <a:txBody>
                    <a:bodyPr/>
                    <a:lstStyle/>
                    <a:p>
                      <a:pPr algn="ctr" fontAlgn="b"/>
                      <a:r>
                        <a:rPr lang="es-MX" sz="1200" b="0" i="0" u="none" strike="noStrike" dirty="0">
                          <a:solidFill>
                            <a:srgbClr val="000000"/>
                          </a:solidFill>
                          <a:effectLst/>
                          <a:latin typeface="Calibri"/>
                        </a:rPr>
                        <a:t>15.4</a:t>
                      </a:r>
                    </a:p>
                  </a:txBody>
                  <a:tcPr marL="9523" marR="9523" marT="9523" marB="0" anchor="ctr">
                    <a:solidFill>
                      <a:schemeClr val="bg1"/>
                    </a:solidFill>
                  </a:tcPr>
                </a:tc>
              </a:tr>
              <a:tr h="459140">
                <a:tc>
                  <a:txBody>
                    <a:bodyPr/>
                    <a:lstStyle/>
                    <a:p>
                      <a:pPr algn="ctr" fontAlgn="b"/>
                      <a:r>
                        <a:rPr lang="es-MX" sz="1200" b="0" i="0" u="none" strike="noStrike">
                          <a:solidFill>
                            <a:srgbClr val="000000"/>
                          </a:solidFill>
                          <a:effectLst/>
                          <a:latin typeface="Calibri"/>
                        </a:rPr>
                        <a:t>1995</a:t>
                      </a:r>
                    </a:p>
                  </a:txBody>
                  <a:tcPr marL="9523" marR="9523" marT="9523" marB="0" anchor="ctr">
                    <a:solidFill>
                      <a:schemeClr val="bg1"/>
                    </a:solidFill>
                  </a:tcPr>
                </a:tc>
                <a:tc>
                  <a:txBody>
                    <a:bodyPr/>
                    <a:lstStyle/>
                    <a:p>
                      <a:pPr algn="r" fontAlgn="b"/>
                      <a:r>
                        <a:rPr lang="es-MX" sz="1200" b="0" i="0" u="none" strike="noStrike" dirty="0">
                          <a:solidFill>
                            <a:srgbClr val="000000"/>
                          </a:solidFill>
                          <a:effectLst/>
                          <a:latin typeface="Calibri"/>
                        </a:rPr>
                        <a:t>1,455,082</a:t>
                      </a:r>
                    </a:p>
                  </a:txBody>
                  <a:tcPr marL="9523" marR="9523" marT="9523" marB="0" anchor="ctr">
                    <a:solidFill>
                      <a:schemeClr val="bg1"/>
                    </a:solidFill>
                  </a:tcPr>
                </a:tc>
                <a:tc>
                  <a:txBody>
                    <a:bodyPr/>
                    <a:lstStyle/>
                    <a:p>
                      <a:pPr algn="r" fontAlgn="b"/>
                      <a:r>
                        <a:rPr lang="es-MX" sz="1200" b="0" i="0" u="none" strike="noStrike" dirty="0">
                          <a:solidFill>
                            <a:srgbClr val="000000"/>
                          </a:solidFill>
                          <a:effectLst/>
                          <a:latin typeface="Calibri"/>
                        </a:rPr>
                        <a:t>9,397,424</a:t>
                      </a:r>
                    </a:p>
                  </a:txBody>
                  <a:tcPr marL="9523" marR="9523" marT="9523" marB="0" anchor="ctr">
                    <a:solidFill>
                      <a:schemeClr val="bg1"/>
                    </a:solidFill>
                  </a:tcPr>
                </a:tc>
                <a:tc>
                  <a:txBody>
                    <a:bodyPr/>
                    <a:lstStyle/>
                    <a:p>
                      <a:pPr algn="ctr" fontAlgn="b"/>
                      <a:r>
                        <a:rPr lang="es-MX" sz="1200" b="0" i="0" u="none" strike="noStrike" dirty="0">
                          <a:solidFill>
                            <a:srgbClr val="000000"/>
                          </a:solidFill>
                          <a:effectLst/>
                          <a:latin typeface="Calibri"/>
                        </a:rPr>
                        <a:t>15.5</a:t>
                      </a:r>
                    </a:p>
                  </a:txBody>
                  <a:tcPr marL="9523" marR="9523" marT="9523" marB="0" anchor="ctr">
                    <a:solidFill>
                      <a:schemeClr val="bg1"/>
                    </a:solidFill>
                  </a:tcPr>
                </a:tc>
              </a:tr>
              <a:tr h="459140">
                <a:tc>
                  <a:txBody>
                    <a:bodyPr/>
                    <a:lstStyle/>
                    <a:p>
                      <a:pPr algn="ctr" fontAlgn="b"/>
                      <a:r>
                        <a:rPr lang="es-MX" sz="1200" b="0" i="0" u="none" strike="noStrike" dirty="0">
                          <a:solidFill>
                            <a:srgbClr val="000000"/>
                          </a:solidFill>
                          <a:effectLst/>
                          <a:latin typeface="Calibri"/>
                        </a:rPr>
                        <a:t>2000</a:t>
                      </a:r>
                    </a:p>
                  </a:txBody>
                  <a:tcPr marL="9523" marR="9523" marT="9523" marB="0" anchor="ctr">
                    <a:solidFill>
                      <a:schemeClr val="bg1"/>
                    </a:solidFill>
                  </a:tcPr>
                </a:tc>
                <a:tc>
                  <a:txBody>
                    <a:bodyPr/>
                    <a:lstStyle/>
                    <a:p>
                      <a:pPr algn="r" fontAlgn="b"/>
                      <a:r>
                        <a:rPr lang="es-MX" sz="1200" b="0" i="0" u="none" strike="noStrike" dirty="0">
                          <a:solidFill>
                            <a:srgbClr val="000000"/>
                          </a:solidFill>
                          <a:effectLst/>
                          <a:latin typeface="Calibri"/>
                        </a:rPr>
                        <a:t>1,918,948</a:t>
                      </a:r>
                    </a:p>
                  </a:txBody>
                  <a:tcPr marL="9523" marR="9523" marT="9523" marB="0" anchor="ctr">
                    <a:solidFill>
                      <a:schemeClr val="bg1"/>
                    </a:solidFill>
                  </a:tcPr>
                </a:tc>
                <a:tc>
                  <a:txBody>
                    <a:bodyPr/>
                    <a:lstStyle/>
                    <a:p>
                      <a:pPr algn="r" fontAlgn="b"/>
                      <a:r>
                        <a:rPr lang="es-MX" sz="1200" b="0" i="0" u="none" strike="noStrike" dirty="0">
                          <a:solidFill>
                            <a:srgbClr val="000000"/>
                          </a:solidFill>
                          <a:effectLst/>
                          <a:latin typeface="Calibri"/>
                        </a:rPr>
                        <a:t>9,951,709</a:t>
                      </a:r>
                    </a:p>
                  </a:txBody>
                  <a:tcPr marL="9523" marR="9523" marT="9523" marB="0" anchor="ctr">
                    <a:solidFill>
                      <a:schemeClr val="bg1"/>
                    </a:solidFill>
                  </a:tcPr>
                </a:tc>
                <a:tc>
                  <a:txBody>
                    <a:bodyPr/>
                    <a:lstStyle/>
                    <a:p>
                      <a:pPr algn="ctr" fontAlgn="b"/>
                      <a:r>
                        <a:rPr lang="es-MX" sz="1200" b="0" i="0" u="none" strike="noStrike" dirty="0">
                          <a:solidFill>
                            <a:srgbClr val="000000"/>
                          </a:solidFill>
                          <a:effectLst/>
                          <a:latin typeface="Calibri"/>
                        </a:rPr>
                        <a:t>19.3</a:t>
                      </a:r>
                    </a:p>
                  </a:txBody>
                  <a:tcPr marL="9523" marR="9523" marT="9523" marB="0" anchor="ctr">
                    <a:solidFill>
                      <a:schemeClr val="bg1"/>
                    </a:solidFill>
                  </a:tcPr>
                </a:tc>
              </a:tr>
              <a:tr h="459140">
                <a:tc>
                  <a:txBody>
                    <a:bodyPr/>
                    <a:lstStyle/>
                    <a:p>
                      <a:pPr algn="ctr" fontAlgn="b"/>
                      <a:r>
                        <a:rPr lang="es-MX" sz="1200" b="0" i="0" u="none" strike="noStrike" dirty="0">
                          <a:solidFill>
                            <a:srgbClr val="000000"/>
                          </a:solidFill>
                          <a:effectLst/>
                          <a:latin typeface="Calibri"/>
                        </a:rPr>
                        <a:t>2005</a:t>
                      </a:r>
                    </a:p>
                  </a:txBody>
                  <a:tcPr marL="9523" marR="9523" marT="9523" marB="0" anchor="ctr">
                    <a:solidFill>
                      <a:schemeClr val="bg1"/>
                    </a:solidFill>
                  </a:tcPr>
                </a:tc>
                <a:tc>
                  <a:txBody>
                    <a:bodyPr/>
                    <a:lstStyle/>
                    <a:p>
                      <a:pPr algn="r" fontAlgn="b"/>
                      <a:r>
                        <a:rPr lang="es-MX" sz="1200" b="0" i="0" u="none" strike="noStrike">
                          <a:solidFill>
                            <a:srgbClr val="000000"/>
                          </a:solidFill>
                          <a:effectLst/>
                          <a:latin typeface="Calibri"/>
                        </a:rPr>
                        <a:t>2,292,819</a:t>
                      </a:r>
                    </a:p>
                  </a:txBody>
                  <a:tcPr marL="9523" marR="9523" marT="9523" marB="0" anchor="ctr">
                    <a:solidFill>
                      <a:schemeClr val="bg1"/>
                    </a:solidFill>
                  </a:tcPr>
                </a:tc>
                <a:tc>
                  <a:txBody>
                    <a:bodyPr/>
                    <a:lstStyle/>
                    <a:p>
                      <a:pPr algn="r" fontAlgn="b"/>
                      <a:r>
                        <a:rPr lang="es-MX" sz="1200" b="0" i="0" u="none" strike="noStrike" dirty="0">
                          <a:solidFill>
                            <a:srgbClr val="000000"/>
                          </a:solidFill>
                          <a:effectLst/>
                          <a:latin typeface="Calibri"/>
                        </a:rPr>
                        <a:t>10,226,380</a:t>
                      </a:r>
                    </a:p>
                  </a:txBody>
                  <a:tcPr marL="9523" marR="9523" marT="9523" marB="0" anchor="ctr">
                    <a:solidFill>
                      <a:schemeClr val="bg1"/>
                    </a:solidFill>
                  </a:tcPr>
                </a:tc>
                <a:tc>
                  <a:txBody>
                    <a:bodyPr/>
                    <a:lstStyle/>
                    <a:p>
                      <a:pPr algn="ctr" fontAlgn="b"/>
                      <a:r>
                        <a:rPr lang="es-MX" sz="1200" b="0" i="0" u="none" strike="noStrike" dirty="0">
                          <a:solidFill>
                            <a:srgbClr val="000000"/>
                          </a:solidFill>
                          <a:effectLst/>
                          <a:latin typeface="Calibri"/>
                        </a:rPr>
                        <a:t>22.4</a:t>
                      </a:r>
                    </a:p>
                  </a:txBody>
                  <a:tcPr marL="9523" marR="9523" marT="9523" marB="0" anchor="ctr">
                    <a:solidFill>
                      <a:schemeClr val="bg1"/>
                    </a:solidFill>
                  </a:tcPr>
                </a:tc>
              </a:tr>
              <a:tr h="459140">
                <a:tc>
                  <a:txBody>
                    <a:bodyPr/>
                    <a:lstStyle/>
                    <a:p>
                      <a:pPr algn="ctr" fontAlgn="b"/>
                      <a:r>
                        <a:rPr lang="es-MX" sz="1200" b="0" i="0" u="none" strike="noStrike" dirty="0">
                          <a:solidFill>
                            <a:srgbClr val="000000"/>
                          </a:solidFill>
                          <a:effectLst/>
                          <a:latin typeface="Calibri"/>
                        </a:rPr>
                        <a:t>2010</a:t>
                      </a:r>
                    </a:p>
                  </a:txBody>
                  <a:tcPr marL="9523" marR="9523" marT="9523" marB="0" anchor="ctr">
                    <a:solidFill>
                      <a:schemeClr val="bg1"/>
                    </a:solidFill>
                  </a:tcPr>
                </a:tc>
                <a:tc>
                  <a:txBody>
                    <a:bodyPr/>
                    <a:lstStyle/>
                    <a:p>
                      <a:pPr algn="r" fontAlgn="b"/>
                      <a:r>
                        <a:rPr lang="es-MX" sz="1200" b="0" i="0" u="none" strike="noStrike">
                          <a:solidFill>
                            <a:srgbClr val="000000"/>
                          </a:solidFill>
                          <a:effectLst/>
                          <a:latin typeface="Calibri"/>
                        </a:rPr>
                        <a:t>2,981,300</a:t>
                      </a:r>
                    </a:p>
                  </a:txBody>
                  <a:tcPr marL="9523" marR="9523" marT="9523" marB="0" anchor="ctr">
                    <a:solidFill>
                      <a:schemeClr val="bg1"/>
                    </a:solidFill>
                  </a:tcPr>
                </a:tc>
                <a:tc>
                  <a:txBody>
                    <a:bodyPr/>
                    <a:lstStyle/>
                    <a:p>
                      <a:pPr algn="r" fontAlgn="b"/>
                      <a:r>
                        <a:rPr lang="es-MX" sz="1200" b="0" i="0" u="none" strike="noStrike" dirty="0">
                          <a:solidFill>
                            <a:srgbClr val="000000"/>
                          </a:solidFill>
                          <a:effectLst/>
                          <a:latin typeface="Calibri"/>
                        </a:rPr>
                        <a:t>10,293,156</a:t>
                      </a:r>
                    </a:p>
                  </a:txBody>
                  <a:tcPr marL="9523" marR="9523" marT="9523" marB="0" anchor="ctr">
                    <a:solidFill>
                      <a:schemeClr val="bg1"/>
                    </a:solidFill>
                  </a:tcPr>
                </a:tc>
                <a:tc>
                  <a:txBody>
                    <a:bodyPr/>
                    <a:lstStyle/>
                    <a:p>
                      <a:pPr algn="ctr" fontAlgn="b"/>
                      <a:r>
                        <a:rPr lang="es-MX" sz="1200" b="0" i="0" u="none" strike="noStrike" dirty="0">
                          <a:solidFill>
                            <a:srgbClr val="000000"/>
                          </a:solidFill>
                          <a:effectLst/>
                          <a:latin typeface="Calibri"/>
                        </a:rPr>
                        <a:t>29.0</a:t>
                      </a:r>
                    </a:p>
                  </a:txBody>
                  <a:tcPr marL="9523" marR="9523" marT="9523" marB="0" anchor="ctr">
                    <a:solidFill>
                      <a:schemeClr val="bg1"/>
                    </a:solidFill>
                  </a:tcPr>
                </a:tc>
              </a:tr>
              <a:tr h="459140">
                <a:tc>
                  <a:txBody>
                    <a:bodyPr/>
                    <a:lstStyle/>
                    <a:p>
                      <a:pPr algn="ctr" fontAlgn="b"/>
                      <a:r>
                        <a:rPr lang="es-MX" sz="1200" b="0" i="0" u="none" strike="noStrike" dirty="0">
                          <a:solidFill>
                            <a:srgbClr val="000000"/>
                          </a:solidFill>
                          <a:effectLst/>
                          <a:latin typeface="Calibri"/>
                        </a:rPr>
                        <a:t>2012</a:t>
                      </a:r>
                    </a:p>
                  </a:txBody>
                  <a:tcPr marL="9523" marR="9523" marT="9523" marB="0" anchor="ctr">
                    <a:solidFill>
                      <a:schemeClr val="bg1"/>
                    </a:solidFill>
                  </a:tcPr>
                </a:tc>
                <a:tc>
                  <a:txBody>
                    <a:bodyPr/>
                    <a:lstStyle/>
                    <a:p>
                      <a:pPr algn="r" fontAlgn="b"/>
                      <a:r>
                        <a:rPr lang="es-MX" sz="1200" b="0" i="0" u="none" strike="noStrike">
                          <a:solidFill>
                            <a:srgbClr val="000000"/>
                          </a:solidFill>
                          <a:effectLst/>
                          <a:latin typeface="Calibri"/>
                        </a:rPr>
                        <a:t>3,161,200</a:t>
                      </a:r>
                    </a:p>
                  </a:txBody>
                  <a:tcPr marL="9523" marR="9523" marT="9523" marB="0" anchor="ctr">
                    <a:solidFill>
                      <a:schemeClr val="bg1"/>
                    </a:solidFill>
                  </a:tcPr>
                </a:tc>
                <a:tc>
                  <a:txBody>
                    <a:bodyPr/>
                    <a:lstStyle/>
                    <a:p>
                      <a:pPr algn="r" fontAlgn="b"/>
                      <a:r>
                        <a:rPr lang="es-MX" sz="1200" b="0" i="0" u="none" strike="noStrike" dirty="0">
                          <a:solidFill>
                            <a:srgbClr val="000000"/>
                          </a:solidFill>
                          <a:effectLst/>
                          <a:latin typeface="Calibri"/>
                        </a:rPr>
                        <a:t>10,558,683</a:t>
                      </a:r>
                    </a:p>
                  </a:txBody>
                  <a:tcPr marL="9523" marR="9523" marT="9523" marB="0" anchor="ctr">
                    <a:solidFill>
                      <a:schemeClr val="bg1"/>
                    </a:solidFill>
                  </a:tcPr>
                </a:tc>
                <a:tc>
                  <a:txBody>
                    <a:bodyPr/>
                    <a:lstStyle/>
                    <a:p>
                      <a:pPr algn="ctr" fontAlgn="b"/>
                      <a:r>
                        <a:rPr lang="es-MX" sz="1200" b="0" i="0" u="none" strike="noStrike" dirty="0">
                          <a:solidFill>
                            <a:srgbClr val="000000"/>
                          </a:solidFill>
                          <a:effectLst/>
                          <a:latin typeface="Calibri"/>
                        </a:rPr>
                        <a:t>29.9</a:t>
                      </a:r>
                    </a:p>
                  </a:txBody>
                  <a:tcPr marL="9523" marR="9523" marT="9523" marB="0" anchor="ctr">
                    <a:solidFill>
                      <a:schemeClr val="bg1"/>
                    </a:solidFill>
                  </a:tcPr>
                </a:tc>
              </a:tr>
            </a:tbl>
          </a:graphicData>
        </a:graphic>
      </p:graphicFrame>
      <p:graphicFrame>
        <p:nvGraphicFramePr>
          <p:cNvPr id="6" name="13 Gráfico"/>
          <p:cNvGraphicFramePr>
            <a:graphicFrameLocks/>
          </p:cNvGraphicFramePr>
          <p:nvPr>
            <p:extLst>
              <p:ext uri="{D42A27DB-BD31-4B8C-83A1-F6EECF244321}">
                <p14:modId xmlns:p14="http://schemas.microsoft.com/office/powerpoint/2010/main" xmlns="" val="3975209644"/>
              </p:ext>
            </p:extLst>
          </p:nvPr>
        </p:nvGraphicFramePr>
        <p:xfrm>
          <a:off x="4644008" y="1556792"/>
          <a:ext cx="4248472" cy="41764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3567844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Título"/>
          <p:cNvSpPr>
            <a:spLocks noGrp="1"/>
          </p:cNvSpPr>
          <p:nvPr>
            <p:ph type="title"/>
          </p:nvPr>
        </p:nvSpPr>
        <p:spPr>
          <a:xfrm>
            <a:off x="457200" y="274638"/>
            <a:ext cx="8229600" cy="417512"/>
          </a:xfrm>
        </p:spPr>
        <p:txBody>
          <a:bodyPr/>
          <a:lstStyle/>
          <a:p>
            <a:r>
              <a:rPr lang="es-MX" sz="2800" dirty="0" smtClean="0"/>
              <a:t>TCBES en los estados 2000-2011</a:t>
            </a:r>
          </a:p>
        </p:txBody>
      </p:sp>
      <p:graphicFrame>
        <p:nvGraphicFramePr>
          <p:cNvPr id="14" name="13 Tabla"/>
          <p:cNvGraphicFramePr>
            <a:graphicFrameLocks noGrp="1"/>
          </p:cNvGraphicFramePr>
          <p:nvPr>
            <p:extLst>
              <p:ext uri="{D42A27DB-BD31-4B8C-83A1-F6EECF244321}">
                <p14:modId xmlns:p14="http://schemas.microsoft.com/office/powerpoint/2010/main" xmlns="" val="308416418"/>
              </p:ext>
            </p:extLst>
          </p:nvPr>
        </p:nvGraphicFramePr>
        <p:xfrm>
          <a:off x="971550" y="765175"/>
          <a:ext cx="2808288" cy="5759464"/>
        </p:xfrm>
        <a:graphic>
          <a:graphicData uri="http://schemas.openxmlformats.org/drawingml/2006/table">
            <a:tbl>
              <a:tblPr/>
              <a:tblGrid>
                <a:gridCol w="702072"/>
                <a:gridCol w="702072"/>
                <a:gridCol w="702072"/>
                <a:gridCol w="702072"/>
              </a:tblGrid>
              <a:tr h="169396">
                <a:tc>
                  <a:txBody>
                    <a:bodyPr/>
                    <a:lstStyle/>
                    <a:p>
                      <a:pPr algn="l" fontAlgn="b"/>
                      <a:endParaRPr lang="es-MX" sz="800" b="0" i="0" u="none" strike="noStrike" dirty="0">
                        <a:solidFill>
                          <a:srgbClr val="000000"/>
                        </a:solidFill>
                        <a:effectLst/>
                        <a:latin typeface="Arial" pitchFamily="34" charset="0"/>
                        <a:cs typeface="Arial" pitchFamily="34" charset="0"/>
                      </a:endParaRPr>
                    </a:p>
                  </a:txBody>
                  <a:tcPr marL="6656" marR="6656" marT="6655" marB="0" anchor="b">
                    <a:lnL>
                      <a:noFill/>
                    </a:lnL>
                    <a:lnR>
                      <a:noFill/>
                    </a:lnR>
                    <a:lnT>
                      <a:noFill/>
                    </a:lnT>
                    <a:lnB>
                      <a:noFill/>
                    </a:lnB>
                  </a:tcPr>
                </a:tc>
                <a:tc>
                  <a:txBody>
                    <a:bodyPr/>
                    <a:lstStyle/>
                    <a:p>
                      <a:pPr algn="ctr" fontAlgn="b"/>
                      <a:r>
                        <a:rPr lang="es-MX" sz="800" b="0" i="0" u="none" strike="noStrike" dirty="0">
                          <a:solidFill>
                            <a:srgbClr val="000000"/>
                          </a:solidFill>
                          <a:effectLst/>
                          <a:latin typeface="Arial" pitchFamily="34" charset="0"/>
                          <a:cs typeface="Arial" pitchFamily="34" charset="0"/>
                        </a:rPr>
                        <a:t>2000-2001</a:t>
                      </a:r>
                    </a:p>
                  </a:txBody>
                  <a:tcPr marL="6656" marR="6656" marT="6655" marB="0" anchor="b">
                    <a:lnL>
                      <a:noFill/>
                    </a:lnL>
                    <a:lnR>
                      <a:noFill/>
                    </a:lnR>
                    <a:lnT>
                      <a:noFill/>
                    </a:lnT>
                    <a:lnB>
                      <a:noFill/>
                    </a:lnB>
                  </a:tcPr>
                </a:tc>
                <a:tc>
                  <a:txBody>
                    <a:bodyPr/>
                    <a:lstStyle/>
                    <a:p>
                      <a:pPr algn="ctr" fontAlgn="b"/>
                      <a:r>
                        <a:rPr lang="es-MX" sz="800" b="0" i="0" u="none" strike="noStrike" dirty="0">
                          <a:solidFill>
                            <a:srgbClr val="000000"/>
                          </a:solidFill>
                          <a:effectLst/>
                          <a:latin typeface="Arial" pitchFamily="34" charset="0"/>
                          <a:cs typeface="Arial" pitchFamily="34" charset="0"/>
                        </a:rPr>
                        <a:t>2011-2012</a:t>
                      </a:r>
                    </a:p>
                  </a:txBody>
                  <a:tcPr marL="6656" marR="6656" marT="6655" marB="0" anchor="b">
                    <a:lnL>
                      <a:noFill/>
                    </a:lnL>
                    <a:lnR>
                      <a:noFill/>
                    </a:lnR>
                    <a:lnT>
                      <a:noFill/>
                    </a:lnT>
                    <a:lnB>
                      <a:noFill/>
                    </a:lnB>
                  </a:tcPr>
                </a:tc>
                <a:tc>
                  <a:txBody>
                    <a:bodyPr/>
                    <a:lstStyle/>
                    <a:p>
                      <a:pPr algn="ctr" fontAlgn="b"/>
                      <a:r>
                        <a:rPr lang="es-MX" sz="800" b="0" i="0" u="none" strike="noStrike">
                          <a:solidFill>
                            <a:srgbClr val="000000"/>
                          </a:solidFill>
                          <a:effectLst/>
                          <a:latin typeface="Arial" pitchFamily="34" charset="0"/>
                          <a:cs typeface="Arial" pitchFamily="34" charset="0"/>
                        </a:rPr>
                        <a:t>Diferencia</a:t>
                      </a:r>
                    </a:p>
                  </a:txBody>
                  <a:tcPr marL="6656" marR="6656" marT="6655" marB="0" anchor="b">
                    <a:lnL>
                      <a:noFill/>
                    </a:lnL>
                    <a:lnR>
                      <a:noFill/>
                    </a:lnR>
                    <a:lnT>
                      <a:noFill/>
                    </a:lnT>
                    <a:lnB>
                      <a:noFill/>
                    </a:lnB>
                  </a:tcPr>
                </a:tc>
              </a:tr>
              <a:tr h="169396">
                <a:tc>
                  <a:txBody>
                    <a:bodyPr/>
                    <a:lstStyle/>
                    <a:p>
                      <a:pPr algn="l" fontAlgn="b"/>
                      <a:r>
                        <a:rPr lang="es-MX" sz="800" b="0" i="0" u="none" strike="noStrike" dirty="0" smtClean="0">
                          <a:solidFill>
                            <a:srgbClr val="000000"/>
                          </a:solidFill>
                          <a:effectLst/>
                          <a:latin typeface="Arial" pitchFamily="34" charset="0"/>
                          <a:cs typeface="Arial" pitchFamily="34" charset="0"/>
                        </a:rPr>
                        <a:t>DIF</a:t>
                      </a:r>
                      <a:endParaRPr lang="es-MX" sz="800" b="0" i="0" u="none" strike="noStrike" dirty="0">
                        <a:solidFill>
                          <a:srgbClr val="000000"/>
                        </a:solidFill>
                        <a:effectLst/>
                        <a:latin typeface="Arial" pitchFamily="34" charset="0"/>
                        <a:cs typeface="Arial" pitchFamily="34" charset="0"/>
                      </a:endParaRPr>
                    </a:p>
                  </a:txBody>
                  <a:tcPr marL="6656" marR="6656" marT="6655" marB="0" anchor="b">
                    <a:lnL>
                      <a:noFill/>
                    </a:lnL>
                    <a:lnR>
                      <a:noFill/>
                    </a:lnR>
                    <a:lnT>
                      <a:noFill/>
                    </a:lnT>
                    <a:lnB>
                      <a:noFill/>
                    </a:lnB>
                    <a:solidFill>
                      <a:srgbClr val="EAEAEA"/>
                    </a:solidFill>
                  </a:tcPr>
                </a:tc>
                <a:tc>
                  <a:txBody>
                    <a:bodyPr/>
                    <a:lstStyle/>
                    <a:p>
                      <a:pPr algn="ctr" fontAlgn="b"/>
                      <a:r>
                        <a:rPr lang="es-MX" sz="800" b="0" i="0" u="none" strike="noStrike" dirty="0">
                          <a:solidFill>
                            <a:srgbClr val="000000"/>
                          </a:solidFill>
                          <a:effectLst/>
                          <a:latin typeface="Arial" pitchFamily="34" charset="0"/>
                          <a:cs typeface="Arial" pitchFamily="34" charset="0"/>
                        </a:rPr>
                        <a:t>43.3</a:t>
                      </a:r>
                    </a:p>
                  </a:txBody>
                  <a:tcPr marL="6656" marR="6656" marT="6655" marB="0" anchor="b">
                    <a:lnL>
                      <a:noFill/>
                    </a:lnL>
                    <a:lnR>
                      <a:noFill/>
                    </a:lnR>
                    <a:lnT>
                      <a:noFill/>
                    </a:lnT>
                    <a:lnB>
                      <a:noFill/>
                    </a:lnB>
                    <a:solidFill>
                      <a:srgbClr val="EAEAEA"/>
                    </a:solidFill>
                  </a:tcPr>
                </a:tc>
                <a:tc>
                  <a:txBody>
                    <a:bodyPr/>
                    <a:lstStyle/>
                    <a:p>
                      <a:pPr algn="ctr" fontAlgn="b"/>
                      <a:r>
                        <a:rPr lang="es-MX" sz="800" b="0" i="0" u="none" strike="noStrike" dirty="0">
                          <a:solidFill>
                            <a:srgbClr val="000000"/>
                          </a:solidFill>
                          <a:effectLst/>
                          <a:latin typeface="Arial" pitchFamily="34" charset="0"/>
                          <a:cs typeface="Arial" pitchFamily="34" charset="0"/>
                        </a:rPr>
                        <a:t>71.2</a:t>
                      </a:r>
                    </a:p>
                  </a:txBody>
                  <a:tcPr marL="6656" marR="6656" marT="6655" marB="0" anchor="b">
                    <a:lnL>
                      <a:noFill/>
                    </a:lnL>
                    <a:lnR>
                      <a:noFill/>
                    </a:lnR>
                    <a:lnT>
                      <a:noFill/>
                    </a:lnT>
                    <a:lnB>
                      <a:noFill/>
                    </a:lnB>
                    <a:solidFill>
                      <a:srgbClr val="EAEAEA"/>
                    </a:solidFill>
                  </a:tcPr>
                </a:tc>
                <a:tc>
                  <a:txBody>
                    <a:bodyPr/>
                    <a:lstStyle/>
                    <a:p>
                      <a:pPr algn="ctr" fontAlgn="b"/>
                      <a:r>
                        <a:rPr lang="es-MX" sz="800" b="0" i="0" u="none" strike="noStrike" dirty="0">
                          <a:solidFill>
                            <a:srgbClr val="000000"/>
                          </a:solidFill>
                          <a:effectLst/>
                          <a:latin typeface="Arial" pitchFamily="34" charset="0"/>
                          <a:cs typeface="Arial" pitchFamily="34" charset="0"/>
                        </a:rPr>
                        <a:t>27.9</a:t>
                      </a:r>
                    </a:p>
                  </a:txBody>
                  <a:tcPr marL="6656" marR="6656" marT="6655" marB="0" anchor="b">
                    <a:lnL>
                      <a:noFill/>
                    </a:lnL>
                    <a:lnR>
                      <a:noFill/>
                    </a:lnR>
                    <a:lnT>
                      <a:noFill/>
                    </a:lnT>
                    <a:lnB>
                      <a:noFill/>
                    </a:lnB>
                    <a:solidFill>
                      <a:srgbClr val="EAEAEA"/>
                    </a:solidFill>
                  </a:tcPr>
                </a:tc>
              </a:tr>
              <a:tr h="169396">
                <a:tc>
                  <a:txBody>
                    <a:bodyPr/>
                    <a:lstStyle/>
                    <a:p>
                      <a:pPr algn="l" fontAlgn="b"/>
                      <a:r>
                        <a:rPr lang="es-MX" sz="800" b="0" i="0" u="none" strike="noStrike" dirty="0">
                          <a:solidFill>
                            <a:srgbClr val="000000"/>
                          </a:solidFill>
                          <a:effectLst/>
                          <a:latin typeface="Arial" pitchFamily="34" charset="0"/>
                          <a:cs typeface="Arial" pitchFamily="34" charset="0"/>
                        </a:rPr>
                        <a:t>SIN</a:t>
                      </a:r>
                    </a:p>
                  </a:txBody>
                  <a:tcPr marL="6656" marR="6656" marT="6655" marB="0" anchor="b">
                    <a:lnL>
                      <a:noFill/>
                    </a:lnL>
                    <a:lnR>
                      <a:noFill/>
                    </a:lnR>
                    <a:lnT>
                      <a:noFill/>
                    </a:lnT>
                    <a:lnB>
                      <a:noFill/>
                    </a:lnB>
                  </a:tcPr>
                </a:tc>
                <a:tc>
                  <a:txBody>
                    <a:bodyPr/>
                    <a:lstStyle/>
                    <a:p>
                      <a:pPr algn="ctr" fontAlgn="b"/>
                      <a:r>
                        <a:rPr lang="es-MX" sz="800" b="0" i="0" u="none" strike="noStrike" dirty="0">
                          <a:solidFill>
                            <a:srgbClr val="000000"/>
                          </a:solidFill>
                          <a:effectLst/>
                          <a:latin typeface="Arial" pitchFamily="34" charset="0"/>
                          <a:cs typeface="Arial" pitchFamily="34" charset="0"/>
                        </a:rPr>
                        <a:t>29.6</a:t>
                      </a:r>
                    </a:p>
                  </a:txBody>
                  <a:tcPr marL="6656" marR="6656" marT="6655" marB="0" anchor="b">
                    <a:lnL>
                      <a:noFill/>
                    </a:lnL>
                    <a:lnR>
                      <a:noFill/>
                    </a:lnR>
                    <a:lnT>
                      <a:noFill/>
                    </a:lnT>
                    <a:lnB>
                      <a:noFill/>
                    </a:lnB>
                  </a:tcPr>
                </a:tc>
                <a:tc>
                  <a:txBody>
                    <a:bodyPr/>
                    <a:lstStyle/>
                    <a:p>
                      <a:pPr algn="ctr" fontAlgn="b"/>
                      <a:r>
                        <a:rPr lang="es-MX" sz="800" b="0" i="0" u="none" strike="noStrike" dirty="0">
                          <a:solidFill>
                            <a:srgbClr val="000000"/>
                          </a:solidFill>
                          <a:effectLst/>
                          <a:latin typeface="Arial" pitchFamily="34" charset="0"/>
                          <a:cs typeface="Arial" pitchFamily="34" charset="0"/>
                        </a:rPr>
                        <a:t>43.0</a:t>
                      </a:r>
                    </a:p>
                  </a:txBody>
                  <a:tcPr marL="6656" marR="6656" marT="6655" marB="0" anchor="b">
                    <a:lnL>
                      <a:noFill/>
                    </a:lnL>
                    <a:lnR>
                      <a:noFill/>
                    </a:lnR>
                    <a:lnT>
                      <a:noFill/>
                    </a:lnT>
                    <a:lnB>
                      <a:noFill/>
                    </a:lnB>
                  </a:tcPr>
                </a:tc>
                <a:tc>
                  <a:txBody>
                    <a:bodyPr/>
                    <a:lstStyle/>
                    <a:p>
                      <a:pPr algn="ctr" fontAlgn="b"/>
                      <a:r>
                        <a:rPr lang="es-MX" sz="800" b="0" i="0" u="none" strike="noStrike" dirty="0">
                          <a:solidFill>
                            <a:srgbClr val="000000"/>
                          </a:solidFill>
                          <a:effectLst/>
                          <a:latin typeface="Arial" pitchFamily="34" charset="0"/>
                          <a:cs typeface="Arial" pitchFamily="34" charset="0"/>
                        </a:rPr>
                        <a:t>13.4</a:t>
                      </a:r>
                    </a:p>
                  </a:txBody>
                  <a:tcPr marL="6656" marR="6656" marT="6655" marB="0" anchor="b">
                    <a:lnL>
                      <a:noFill/>
                    </a:lnL>
                    <a:lnR>
                      <a:noFill/>
                    </a:lnR>
                    <a:lnT>
                      <a:noFill/>
                    </a:lnT>
                    <a:lnB>
                      <a:noFill/>
                    </a:lnB>
                  </a:tcPr>
                </a:tc>
              </a:tr>
              <a:tr h="169396">
                <a:tc>
                  <a:txBody>
                    <a:bodyPr/>
                    <a:lstStyle/>
                    <a:p>
                      <a:pPr algn="l" fontAlgn="b"/>
                      <a:r>
                        <a:rPr lang="es-MX" sz="800" b="0" i="0" u="none" strike="noStrike" dirty="0">
                          <a:solidFill>
                            <a:srgbClr val="000000"/>
                          </a:solidFill>
                          <a:effectLst/>
                          <a:latin typeface="Arial" pitchFamily="34" charset="0"/>
                          <a:cs typeface="Arial" pitchFamily="34" charset="0"/>
                        </a:rPr>
                        <a:t>SON</a:t>
                      </a:r>
                    </a:p>
                  </a:txBody>
                  <a:tcPr marL="6656" marR="6656" marT="6655" marB="0" anchor="b">
                    <a:lnL>
                      <a:noFill/>
                    </a:lnL>
                    <a:lnR>
                      <a:noFill/>
                    </a:lnR>
                    <a:lnT>
                      <a:noFill/>
                    </a:lnT>
                    <a:lnB>
                      <a:noFill/>
                    </a:lnB>
                    <a:solidFill>
                      <a:srgbClr val="EAEAEA"/>
                    </a:solidFill>
                  </a:tcPr>
                </a:tc>
                <a:tc>
                  <a:txBody>
                    <a:bodyPr/>
                    <a:lstStyle/>
                    <a:p>
                      <a:pPr algn="ctr" fontAlgn="b"/>
                      <a:r>
                        <a:rPr lang="es-MX" sz="800" b="0" i="0" u="none" strike="noStrike">
                          <a:solidFill>
                            <a:srgbClr val="000000"/>
                          </a:solidFill>
                          <a:effectLst/>
                          <a:latin typeface="Arial" pitchFamily="34" charset="0"/>
                          <a:cs typeface="Arial" pitchFamily="34" charset="0"/>
                        </a:rPr>
                        <a:t>27.8</a:t>
                      </a:r>
                    </a:p>
                  </a:txBody>
                  <a:tcPr marL="6656" marR="6656" marT="6655" marB="0" anchor="b">
                    <a:lnL>
                      <a:noFill/>
                    </a:lnL>
                    <a:lnR>
                      <a:noFill/>
                    </a:lnR>
                    <a:lnT>
                      <a:noFill/>
                    </a:lnT>
                    <a:lnB>
                      <a:noFill/>
                    </a:lnB>
                    <a:solidFill>
                      <a:srgbClr val="EAEAEA"/>
                    </a:solidFill>
                  </a:tcPr>
                </a:tc>
                <a:tc>
                  <a:txBody>
                    <a:bodyPr/>
                    <a:lstStyle/>
                    <a:p>
                      <a:pPr algn="ctr" fontAlgn="b"/>
                      <a:r>
                        <a:rPr lang="es-MX" sz="800" b="0" i="0" u="none" strike="noStrike" dirty="0">
                          <a:solidFill>
                            <a:srgbClr val="000000"/>
                          </a:solidFill>
                          <a:effectLst/>
                          <a:latin typeface="Arial" pitchFamily="34" charset="0"/>
                          <a:cs typeface="Arial" pitchFamily="34" charset="0"/>
                        </a:rPr>
                        <a:t>41.9</a:t>
                      </a:r>
                    </a:p>
                  </a:txBody>
                  <a:tcPr marL="6656" marR="6656" marT="6655" marB="0" anchor="b">
                    <a:lnL>
                      <a:noFill/>
                    </a:lnL>
                    <a:lnR>
                      <a:noFill/>
                    </a:lnR>
                    <a:lnT>
                      <a:noFill/>
                    </a:lnT>
                    <a:lnB>
                      <a:noFill/>
                    </a:lnB>
                    <a:solidFill>
                      <a:srgbClr val="EAEAEA"/>
                    </a:solidFill>
                  </a:tcPr>
                </a:tc>
                <a:tc>
                  <a:txBody>
                    <a:bodyPr/>
                    <a:lstStyle/>
                    <a:p>
                      <a:pPr algn="ctr" fontAlgn="b"/>
                      <a:r>
                        <a:rPr lang="es-MX" sz="800" b="0" i="0" u="none" strike="noStrike" dirty="0">
                          <a:solidFill>
                            <a:srgbClr val="000000"/>
                          </a:solidFill>
                          <a:effectLst/>
                          <a:latin typeface="Arial" pitchFamily="34" charset="0"/>
                          <a:cs typeface="Arial" pitchFamily="34" charset="0"/>
                        </a:rPr>
                        <a:t>14.1</a:t>
                      </a:r>
                    </a:p>
                  </a:txBody>
                  <a:tcPr marL="6656" marR="6656" marT="6655" marB="0" anchor="b">
                    <a:lnL>
                      <a:noFill/>
                    </a:lnL>
                    <a:lnR>
                      <a:noFill/>
                    </a:lnR>
                    <a:lnT>
                      <a:noFill/>
                    </a:lnT>
                    <a:lnB>
                      <a:noFill/>
                    </a:lnB>
                    <a:solidFill>
                      <a:srgbClr val="EAEAEA"/>
                    </a:solidFill>
                  </a:tcPr>
                </a:tc>
              </a:tr>
              <a:tr h="169396">
                <a:tc>
                  <a:txBody>
                    <a:bodyPr/>
                    <a:lstStyle/>
                    <a:p>
                      <a:pPr algn="l" fontAlgn="b"/>
                      <a:r>
                        <a:rPr lang="es-MX" sz="800" b="0" i="0" u="none" strike="noStrike" dirty="0" smtClean="0">
                          <a:solidFill>
                            <a:srgbClr val="000000"/>
                          </a:solidFill>
                          <a:effectLst/>
                          <a:latin typeface="Arial" pitchFamily="34" charset="0"/>
                          <a:cs typeface="Arial" pitchFamily="34" charset="0"/>
                        </a:rPr>
                        <a:t>NLE</a:t>
                      </a:r>
                      <a:endParaRPr lang="es-MX" sz="800" b="0" i="0" u="none" strike="noStrike" dirty="0">
                        <a:solidFill>
                          <a:srgbClr val="000000"/>
                        </a:solidFill>
                        <a:effectLst/>
                        <a:latin typeface="Arial" pitchFamily="34" charset="0"/>
                        <a:cs typeface="Arial" pitchFamily="34" charset="0"/>
                      </a:endParaRPr>
                    </a:p>
                  </a:txBody>
                  <a:tcPr marL="6656" marR="6656" marT="6655" marB="0" anchor="b">
                    <a:lnL>
                      <a:noFill/>
                    </a:lnL>
                    <a:lnR>
                      <a:noFill/>
                    </a:lnR>
                    <a:lnT>
                      <a:noFill/>
                    </a:lnT>
                    <a:lnB>
                      <a:noFill/>
                    </a:lnB>
                  </a:tcPr>
                </a:tc>
                <a:tc>
                  <a:txBody>
                    <a:bodyPr/>
                    <a:lstStyle/>
                    <a:p>
                      <a:pPr algn="ctr" fontAlgn="b"/>
                      <a:r>
                        <a:rPr lang="es-MX" sz="800" b="0" i="0" u="none" strike="noStrike">
                          <a:solidFill>
                            <a:srgbClr val="000000"/>
                          </a:solidFill>
                          <a:effectLst/>
                          <a:latin typeface="Arial" pitchFamily="34" charset="0"/>
                          <a:cs typeface="Arial" pitchFamily="34" charset="0"/>
                        </a:rPr>
                        <a:t>28.9</a:t>
                      </a:r>
                    </a:p>
                  </a:txBody>
                  <a:tcPr marL="6656" marR="6656" marT="6655" marB="0" anchor="b">
                    <a:lnL>
                      <a:noFill/>
                    </a:lnL>
                    <a:lnR>
                      <a:noFill/>
                    </a:lnR>
                    <a:lnT>
                      <a:noFill/>
                    </a:lnT>
                    <a:lnB>
                      <a:noFill/>
                    </a:lnB>
                  </a:tcPr>
                </a:tc>
                <a:tc>
                  <a:txBody>
                    <a:bodyPr/>
                    <a:lstStyle/>
                    <a:p>
                      <a:pPr algn="ctr" fontAlgn="b"/>
                      <a:r>
                        <a:rPr lang="es-MX" sz="800" b="0" i="0" u="none" strike="noStrike">
                          <a:solidFill>
                            <a:srgbClr val="000000"/>
                          </a:solidFill>
                          <a:effectLst/>
                          <a:latin typeface="Arial" pitchFamily="34" charset="0"/>
                          <a:cs typeface="Arial" pitchFamily="34" charset="0"/>
                        </a:rPr>
                        <a:t>41.6</a:t>
                      </a:r>
                    </a:p>
                  </a:txBody>
                  <a:tcPr marL="6656" marR="6656" marT="6655" marB="0" anchor="b">
                    <a:lnL>
                      <a:noFill/>
                    </a:lnL>
                    <a:lnR>
                      <a:noFill/>
                    </a:lnR>
                    <a:lnT>
                      <a:noFill/>
                    </a:lnT>
                    <a:lnB>
                      <a:noFill/>
                    </a:lnB>
                  </a:tcPr>
                </a:tc>
                <a:tc>
                  <a:txBody>
                    <a:bodyPr/>
                    <a:lstStyle/>
                    <a:p>
                      <a:pPr algn="ctr" fontAlgn="b"/>
                      <a:r>
                        <a:rPr lang="es-MX" sz="800" b="0" i="0" u="none" strike="noStrike" dirty="0">
                          <a:solidFill>
                            <a:srgbClr val="000000"/>
                          </a:solidFill>
                          <a:effectLst/>
                          <a:latin typeface="Arial" pitchFamily="34" charset="0"/>
                          <a:cs typeface="Arial" pitchFamily="34" charset="0"/>
                        </a:rPr>
                        <a:t>12.7</a:t>
                      </a:r>
                    </a:p>
                  </a:txBody>
                  <a:tcPr marL="6656" marR="6656" marT="6655" marB="0" anchor="b">
                    <a:lnL>
                      <a:noFill/>
                    </a:lnL>
                    <a:lnR>
                      <a:noFill/>
                    </a:lnR>
                    <a:lnT>
                      <a:noFill/>
                    </a:lnT>
                    <a:lnB>
                      <a:noFill/>
                    </a:lnB>
                  </a:tcPr>
                </a:tc>
              </a:tr>
              <a:tr h="169396">
                <a:tc>
                  <a:txBody>
                    <a:bodyPr/>
                    <a:lstStyle/>
                    <a:p>
                      <a:pPr algn="l" fontAlgn="b"/>
                      <a:r>
                        <a:rPr lang="es-MX" sz="800" b="0" i="0" u="none" strike="noStrike" dirty="0">
                          <a:solidFill>
                            <a:srgbClr val="000000"/>
                          </a:solidFill>
                          <a:effectLst/>
                          <a:latin typeface="Arial" pitchFamily="34" charset="0"/>
                          <a:cs typeface="Arial" pitchFamily="34" charset="0"/>
                        </a:rPr>
                        <a:t>COL</a:t>
                      </a:r>
                    </a:p>
                  </a:txBody>
                  <a:tcPr marL="6656" marR="6656" marT="6655" marB="0" anchor="b">
                    <a:lnL>
                      <a:noFill/>
                    </a:lnL>
                    <a:lnR>
                      <a:noFill/>
                    </a:lnR>
                    <a:lnT>
                      <a:noFill/>
                    </a:lnT>
                    <a:lnB>
                      <a:noFill/>
                    </a:lnB>
                    <a:solidFill>
                      <a:srgbClr val="EAEAEA"/>
                    </a:solidFill>
                  </a:tcPr>
                </a:tc>
                <a:tc>
                  <a:txBody>
                    <a:bodyPr/>
                    <a:lstStyle/>
                    <a:p>
                      <a:pPr algn="ctr" fontAlgn="b"/>
                      <a:r>
                        <a:rPr lang="es-MX" sz="800" b="0" i="0" u="none" strike="noStrike">
                          <a:solidFill>
                            <a:srgbClr val="000000"/>
                          </a:solidFill>
                          <a:effectLst/>
                          <a:latin typeface="Arial" pitchFamily="34" charset="0"/>
                          <a:cs typeface="Arial" pitchFamily="34" charset="0"/>
                        </a:rPr>
                        <a:t>26.1</a:t>
                      </a:r>
                    </a:p>
                  </a:txBody>
                  <a:tcPr marL="6656" marR="6656" marT="6655" marB="0" anchor="b">
                    <a:lnL>
                      <a:noFill/>
                    </a:lnL>
                    <a:lnR>
                      <a:noFill/>
                    </a:lnR>
                    <a:lnT>
                      <a:noFill/>
                    </a:lnT>
                    <a:lnB>
                      <a:noFill/>
                    </a:lnB>
                    <a:solidFill>
                      <a:srgbClr val="EAEAEA"/>
                    </a:solidFill>
                  </a:tcPr>
                </a:tc>
                <a:tc>
                  <a:txBody>
                    <a:bodyPr/>
                    <a:lstStyle/>
                    <a:p>
                      <a:pPr algn="ctr" fontAlgn="b"/>
                      <a:r>
                        <a:rPr lang="es-MX" sz="800" b="0" i="0" u="none" strike="noStrike">
                          <a:solidFill>
                            <a:srgbClr val="000000"/>
                          </a:solidFill>
                          <a:effectLst/>
                          <a:latin typeface="Arial" pitchFamily="34" charset="0"/>
                          <a:cs typeface="Arial" pitchFamily="34" charset="0"/>
                        </a:rPr>
                        <a:t>39.3</a:t>
                      </a:r>
                    </a:p>
                  </a:txBody>
                  <a:tcPr marL="6656" marR="6656" marT="6655" marB="0" anchor="b">
                    <a:lnL>
                      <a:noFill/>
                    </a:lnL>
                    <a:lnR>
                      <a:noFill/>
                    </a:lnR>
                    <a:lnT>
                      <a:noFill/>
                    </a:lnT>
                    <a:lnB>
                      <a:noFill/>
                    </a:lnB>
                    <a:solidFill>
                      <a:srgbClr val="EAEAEA"/>
                    </a:solidFill>
                  </a:tcPr>
                </a:tc>
                <a:tc>
                  <a:txBody>
                    <a:bodyPr/>
                    <a:lstStyle/>
                    <a:p>
                      <a:pPr algn="ctr" fontAlgn="b"/>
                      <a:r>
                        <a:rPr lang="es-MX" sz="800" b="0" i="0" u="none" strike="noStrike" dirty="0">
                          <a:solidFill>
                            <a:srgbClr val="000000"/>
                          </a:solidFill>
                          <a:effectLst/>
                          <a:latin typeface="Arial" pitchFamily="34" charset="0"/>
                          <a:cs typeface="Arial" pitchFamily="34" charset="0"/>
                        </a:rPr>
                        <a:t>13.2</a:t>
                      </a:r>
                    </a:p>
                  </a:txBody>
                  <a:tcPr marL="6656" marR="6656" marT="6655" marB="0" anchor="b">
                    <a:lnL>
                      <a:noFill/>
                    </a:lnL>
                    <a:lnR>
                      <a:noFill/>
                    </a:lnR>
                    <a:lnT>
                      <a:noFill/>
                    </a:lnT>
                    <a:lnB>
                      <a:noFill/>
                    </a:lnB>
                    <a:solidFill>
                      <a:srgbClr val="EAEAEA"/>
                    </a:solidFill>
                  </a:tcPr>
                </a:tc>
              </a:tr>
              <a:tr h="169396">
                <a:tc>
                  <a:txBody>
                    <a:bodyPr/>
                    <a:lstStyle/>
                    <a:p>
                      <a:pPr algn="l" fontAlgn="b"/>
                      <a:r>
                        <a:rPr lang="es-MX" sz="800" b="0" i="0" u="none" strike="noStrike" dirty="0">
                          <a:solidFill>
                            <a:srgbClr val="000000"/>
                          </a:solidFill>
                          <a:effectLst/>
                          <a:latin typeface="Arial" pitchFamily="34" charset="0"/>
                          <a:cs typeface="Arial" pitchFamily="34" charset="0"/>
                        </a:rPr>
                        <a:t>NAY</a:t>
                      </a:r>
                    </a:p>
                  </a:txBody>
                  <a:tcPr marL="6656" marR="6656" marT="6655" marB="0" anchor="b">
                    <a:lnL>
                      <a:noFill/>
                    </a:lnL>
                    <a:lnR>
                      <a:noFill/>
                    </a:lnR>
                    <a:lnT>
                      <a:noFill/>
                    </a:lnT>
                    <a:lnB>
                      <a:noFill/>
                    </a:lnB>
                  </a:tcPr>
                </a:tc>
                <a:tc>
                  <a:txBody>
                    <a:bodyPr/>
                    <a:lstStyle/>
                    <a:p>
                      <a:pPr algn="ctr" fontAlgn="b"/>
                      <a:r>
                        <a:rPr lang="es-MX" sz="800" b="0" i="0" u="none" strike="noStrike">
                          <a:solidFill>
                            <a:srgbClr val="000000"/>
                          </a:solidFill>
                          <a:effectLst/>
                          <a:latin typeface="Arial" pitchFamily="34" charset="0"/>
                          <a:cs typeface="Arial" pitchFamily="34" charset="0"/>
                        </a:rPr>
                        <a:t>30.6</a:t>
                      </a:r>
                    </a:p>
                  </a:txBody>
                  <a:tcPr marL="6656" marR="6656" marT="6655" marB="0" anchor="b">
                    <a:lnL>
                      <a:noFill/>
                    </a:lnL>
                    <a:lnR>
                      <a:noFill/>
                    </a:lnR>
                    <a:lnT>
                      <a:noFill/>
                    </a:lnT>
                    <a:lnB>
                      <a:noFill/>
                    </a:lnB>
                  </a:tcPr>
                </a:tc>
                <a:tc>
                  <a:txBody>
                    <a:bodyPr/>
                    <a:lstStyle/>
                    <a:p>
                      <a:pPr algn="ctr" fontAlgn="b"/>
                      <a:r>
                        <a:rPr lang="es-MX" sz="800" b="0" i="0" u="none" strike="noStrike" dirty="0">
                          <a:solidFill>
                            <a:srgbClr val="000000"/>
                          </a:solidFill>
                          <a:effectLst/>
                          <a:latin typeface="Arial" pitchFamily="34" charset="0"/>
                          <a:cs typeface="Arial" pitchFamily="34" charset="0"/>
                        </a:rPr>
                        <a:t>39.0</a:t>
                      </a:r>
                    </a:p>
                  </a:txBody>
                  <a:tcPr marL="6656" marR="6656" marT="6655" marB="0" anchor="b">
                    <a:lnL>
                      <a:noFill/>
                    </a:lnL>
                    <a:lnR>
                      <a:noFill/>
                    </a:lnR>
                    <a:lnT>
                      <a:noFill/>
                    </a:lnT>
                    <a:lnB>
                      <a:noFill/>
                    </a:lnB>
                  </a:tcPr>
                </a:tc>
                <a:tc>
                  <a:txBody>
                    <a:bodyPr/>
                    <a:lstStyle/>
                    <a:p>
                      <a:pPr algn="ctr" fontAlgn="b"/>
                      <a:r>
                        <a:rPr lang="es-MX" sz="800" b="0" i="0" u="none" strike="noStrike">
                          <a:solidFill>
                            <a:srgbClr val="000000"/>
                          </a:solidFill>
                          <a:effectLst/>
                          <a:latin typeface="Arial" pitchFamily="34" charset="0"/>
                          <a:cs typeface="Arial" pitchFamily="34" charset="0"/>
                        </a:rPr>
                        <a:t>8.4</a:t>
                      </a:r>
                    </a:p>
                  </a:txBody>
                  <a:tcPr marL="6656" marR="6656" marT="6655" marB="0" anchor="b">
                    <a:lnL>
                      <a:noFill/>
                    </a:lnL>
                    <a:lnR>
                      <a:noFill/>
                    </a:lnR>
                    <a:lnT>
                      <a:noFill/>
                    </a:lnT>
                    <a:lnB>
                      <a:noFill/>
                    </a:lnB>
                  </a:tcPr>
                </a:tc>
              </a:tr>
              <a:tr h="169396">
                <a:tc>
                  <a:txBody>
                    <a:bodyPr/>
                    <a:lstStyle/>
                    <a:p>
                      <a:pPr algn="l" fontAlgn="b"/>
                      <a:r>
                        <a:rPr lang="es-MX" sz="800" b="0" i="0" u="none" strike="noStrike" dirty="0" smtClean="0">
                          <a:solidFill>
                            <a:srgbClr val="000000"/>
                          </a:solidFill>
                          <a:effectLst/>
                          <a:latin typeface="Arial" pitchFamily="34" charset="0"/>
                          <a:cs typeface="Arial" pitchFamily="34" charset="0"/>
                        </a:rPr>
                        <a:t>AGU</a:t>
                      </a:r>
                      <a:endParaRPr lang="es-MX" sz="800" b="0" i="0" u="none" strike="noStrike" dirty="0">
                        <a:solidFill>
                          <a:srgbClr val="000000"/>
                        </a:solidFill>
                        <a:effectLst/>
                        <a:latin typeface="Arial" pitchFamily="34" charset="0"/>
                        <a:cs typeface="Arial" pitchFamily="34" charset="0"/>
                      </a:endParaRPr>
                    </a:p>
                  </a:txBody>
                  <a:tcPr marL="6656" marR="6656" marT="6655" marB="0" anchor="b">
                    <a:lnL>
                      <a:noFill/>
                    </a:lnL>
                    <a:lnR>
                      <a:noFill/>
                    </a:lnR>
                    <a:lnT>
                      <a:noFill/>
                    </a:lnT>
                    <a:lnB>
                      <a:noFill/>
                    </a:lnB>
                    <a:solidFill>
                      <a:srgbClr val="EAEAEA"/>
                    </a:solidFill>
                  </a:tcPr>
                </a:tc>
                <a:tc>
                  <a:txBody>
                    <a:bodyPr/>
                    <a:lstStyle/>
                    <a:p>
                      <a:pPr algn="ctr" fontAlgn="b"/>
                      <a:r>
                        <a:rPr lang="es-MX" sz="800" b="0" i="0" u="none" strike="noStrike">
                          <a:solidFill>
                            <a:srgbClr val="000000"/>
                          </a:solidFill>
                          <a:effectLst/>
                          <a:latin typeface="Arial" pitchFamily="34" charset="0"/>
                          <a:cs typeface="Arial" pitchFamily="34" charset="0"/>
                        </a:rPr>
                        <a:t>22.6</a:t>
                      </a:r>
                    </a:p>
                  </a:txBody>
                  <a:tcPr marL="6656" marR="6656" marT="6655" marB="0" anchor="b">
                    <a:lnL>
                      <a:noFill/>
                    </a:lnL>
                    <a:lnR>
                      <a:noFill/>
                    </a:lnR>
                    <a:lnT>
                      <a:noFill/>
                    </a:lnT>
                    <a:lnB>
                      <a:noFill/>
                    </a:lnB>
                    <a:solidFill>
                      <a:srgbClr val="EAEAEA"/>
                    </a:solidFill>
                  </a:tcPr>
                </a:tc>
                <a:tc>
                  <a:txBody>
                    <a:bodyPr/>
                    <a:lstStyle/>
                    <a:p>
                      <a:pPr algn="ctr" fontAlgn="b"/>
                      <a:r>
                        <a:rPr lang="es-MX" sz="800" b="0" i="0" u="none" strike="noStrike" dirty="0">
                          <a:solidFill>
                            <a:srgbClr val="000000"/>
                          </a:solidFill>
                          <a:effectLst/>
                          <a:latin typeface="Arial" pitchFamily="34" charset="0"/>
                          <a:cs typeface="Arial" pitchFamily="34" charset="0"/>
                        </a:rPr>
                        <a:t>35.7</a:t>
                      </a:r>
                    </a:p>
                  </a:txBody>
                  <a:tcPr marL="6656" marR="6656" marT="6655" marB="0" anchor="b">
                    <a:lnL>
                      <a:noFill/>
                    </a:lnL>
                    <a:lnR>
                      <a:noFill/>
                    </a:lnR>
                    <a:lnT>
                      <a:noFill/>
                    </a:lnT>
                    <a:lnB>
                      <a:noFill/>
                    </a:lnB>
                    <a:solidFill>
                      <a:srgbClr val="EAEAEA"/>
                    </a:solidFill>
                  </a:tcPr>
                </a:tc>
                <a:tc>
                  <a:txBody>
                    <a:bodyPr/>
                    <a:lstStyle/>
                    <a:p>
                      <a:pPr algn="ctr" fontAlgn="b"/>
                      <a:r>
                        <a:rPr lang="es-MX" sz="800" b="0" i="0" u="none" strike="noStrike" dirty="0">
                          <a:solidFill>
                            <a:srgbClr val="000000"/>
                          </a:solidFill>
                          <a:effectLst/>
                          <a:latin typeface="Arial" pitchFamily="34" charset="0"/>
                          <a:cs typeface="Arial" pitchFamily="34" charset="0"/>
                        </a:rPr>
                        <a:t>13.1</a:t>
                      </a:r>
                    </a:p>
                  </a:txBody>
                  <a:tcPr marL="6656" marR="6656" marT="6655" marB="0" anchor="b">
                    <a:lnL>
                      <a:noFill/>
                    </a:lnL>
                    <a:lnR>
                      <a:noFill/>
                    </a:lnR>
                    <a:lnT>
                      <a:noFill/>
                    </a:lnT>
                    <a:lnB>
                      <a:noFill/>
                    </a:lnB>
                    <a:solidFill>
                      <a:srgbClr val="EAEAEA"/>
                    </a:solidFill>
                  </a:tcPr>
                </a:tc>
              </a:tr>
              <a:tr h="169396">
                <a:tc>
                  <a:txBody>
                    <a:bodyPr/>
                    <a:lstStyle/>
                    <a:p>
                      <a:pPr algn="l" fontAlgn="b"/>
                      <a:r>
                        <a:rPr lang="es-MX" sz="800" b="0" i="0" u="none" strike="noStrike" dirty="0" smtClean="0">
                          <a:solidFill>
                            <a:srgbClr val="000000"/>
                          </a:solidFill>
                          <a:effectLst/>
                          <a:latin typeface="Arial" pitchFamily="34" charset="0"/>
                          <a:cs typeface="Arial" pitchFamily="34" charset="0"/>
                        </a:rPr>
                        <a:t>TAM</a:t>
                      </a:r>
                      <a:endParaRPr lang="es-MX" sz="800" b="0" i="0" u="none" strike="noStrike" dirty="0">
                        <a:solidFill>
                          <a:srgbClr val="000000"/>
                        </a:solidFill>
                        <a:effectLst/>
                        <a:latin typeface="Arial" pitchFamily="34" charset="0"/>
                        <a:cs typeface="Arial" pitchFamily="34" charset="0"/>
                      </a:endParaRPr>
                    </a:p>
                  </a:txBody>
                  <a:tcPr marL="6656" marR="6656" marT="6655" marB="0" anchor="b">
                    <a:lnL>
                      <a:noFill/>
                    </a:lnL>
                    <a:lnR>
                      <a:noFill/>
                    </a:lnR>
                    <a:lnT>
                      <a:noFill/>
                    </a:lnT>
                    <a:lnB>
                      <a:noFill/>
                    </a:lnB>
                  </a:tcPr>
                </a:tc>
                <a:tc>
                  <a:txBody>
                    <a:bodyPr/>
                    <a:lstStyle/>
                    <a:p>
                      <a:pPr algn="ctr" fontAlgn="b"/>
                      <a:r>
                        <a:rPr lang="es-MX" sz="800" b="0" i="0" u="none" strike="noStrike">
                          <a:solidFill>
                            <a:srgbClr val="000000"/>
                          </a:solidFill>
                          <a:effectLst/>
                          <a:latin typeface="Arial" pitchFamily="34" charset="0"/>
                          <a:cs typeface="Arial" pitchFamily="34" charset="0"/>
                        </a:rPr>
                        <a:t>36.2</a:t>
                      </a:r>
                    </a:p>
                  </a:txBody>
                  <a:tcPr marL="6656" marR="6656" marT="6655" marB="0" anchor="b">
                    <a:lnL>
                      <a:noFill/>
                    </a:lnL>
                    <a:lnR>
                      <a:noFill/>
                    </a:lnR>
                    <a:lnT>
                      <a:noFill/>
                    </a:lnT>
                    <a:lnB>
                      <a:noFill/>
                    </a:lnB>
                  </a:tcPr>
                </a:tc>
                <a:tc>
                  <a:txBody>
                    <a:bodyPr/>
                    <a:lstStyle/>
                    <a:p>
                      <a:pPr algn="ctr" fontAlgn="b"/>
                      <a:r>
                        <a:rPr lang="es-MX" sz="800" b="0" i="0" u="none" strike="noStrike">
                          <a:solidFill>
                            <a:srgbClr val="000000"/>
                          </a:solidFill>
                          <a:effectLst/>
                          <a:latin typeface="Arial" pitchFamily="34" charset="0"/>
                          <a:cs typeface="Arial" pitchFamily="34" charset="0"/>
                        </a:rPr>
                        <a:t>35.3</a:t>
                      </a:r>
                    </a:p>
                  </a:txBody>
                  <a:tcPr marL="6656" marR="6656" marT="6655" marB="0" anchor="b">
                    <a:lnL>
                      <a:noFill/>
                    </a:lnL>
                    <a:lnR>
                      <a:noFill/>
                    </a:lnR>
                    <a:lnT>
                      <a:noFill/>
                    </a:lnT>
                    <a:lnB>
                      <a:noFill/>
                    </a:lnB>
                  </a:tcPr>
                </a:tc>
                <a:tc>
                  <a:txBody>
                    <a:bodyPr/>
                    <a:lstStyle/>
                    <a:p>
                      <a:pPr algn="ctr" fontAlgn="b"/>
                      <a:r>
                        <a:rPr lang="es-MX" sz="800" b="0" i="0" u="none" strike="noStrike" dirty="0">
                          <a:solidFill>
                            <a:srgbClr val="000000"/>
                          </a:solidFill>
                          <a:effectLst/>
                          <a:latin typeface="Arial" pitchFamily="34" charset="0"/>
                          <a:cs typeface="Arial" pitchFamily="34" charset="0"/>
                        </a:rPr>
                        <a:t>-0.9</a:t>
                      </a:r>
                    </a:p>
                  </a:txBody>
                  <a:tcPr marL="6656" marR="6656" marT="6655" marB="0" anchor="b">
                    <a:lnL>
                      <a:noFill/>
                    </a:lnL>
                    <a:lnR>
                      <a:noFill/>
                    </a:lnR>
                    <a:lnT>
                      <a:noFill/>
                    </a:lnT>
                    <a:lnB>
                      <a:noFill/>
                    </a:lnB>
                  </a:tcPr>
                </a:tc>
              </a:tr>
              <a:tr h="169396">
                <a:tc>
                  <a:txBody>
                    <a:bodyPr/>
                    <a:lstStyle/>
                    <a:p>
                      <a:pPr algn="l" fontAlgn="b"/>
                      <a:r>
                        <a:rPr lang="es-MX" sz="800" b="0" i="0" u="none" strike="noStrike" dirty="0">
                          <a:solidFill>
                            <a:srgbClr val="000000"/>
                          </a:solidFill>
                          <a:effectLst/>
                          <a:latin typeface="Arial" pitchFamily="34" charset="0"/>
                          <a:cs typeface="Arial" pitchFamily="34" charset="0"/>
                        </a:rPr>
                        <a:t>BCS</a:t>
                      </a:r>
                    </a:p>
                  </a:txBody>
                  <a:tcPr marL="6656" marR="6656" marT="6655" marB="0" anchor="b">
                    <a:lnL>
                      <a:noFill/>
                    </a:lnL>
                    <a:lnR>
                      <a:noFill/>
                    </a:lnR>
                    <a:lnT>
                      <a:noFill/>
                    </a:lnT>
                    <a:lnB>
                      <a:noFill/>
                    </a:lnB>
                    <a:solidFill>
                      <a:srgbClr val="EAEAEA"/>
                    </a:solidFill>
                  </a:tcPr>
                </a:tc>
                <a:tc>
                  <a:txBody>
                    <a:bodyPr/>
                    <a:lstStyle/>
                    <a:p>
                      <a:pPr algn="ctr" fontAlgn="b"/>
                      <a:r>
                        <a:rPr lang="es-MX" sz="800" b="0" i="0" u="none" strike="noStrike">
                          <a:solidFill>
                            <a:srgbClr val="000000"/>
                          </a:solidFill>
                          <a:effectLst/>
                          <a:latin typeface="Arial" pitchFamily="34" charset="0"/>
                          <a:cs typeface="Arial" pitchFamily="34" charset="0"/>
                        </a:rPr>
                        <a:t>17.9</a:t>
                      </a:r>
                    </a:p>
                  </a:txBody>
                  <a:tcPr marL="6656" marR="6656" marT="6655" marB="0" anchor="b">
                    <a:lnL>
                      <a:noFill/>
                    </a:lnL>
                    <a:lnR>
                      <a:noFill/>
                    </a:lnR>
                    <a:lnT>
                      <a:noFill/>
                    </a:lnT>
                    <a:lnB>
                      <a:noFill/>
                    </a:lnB>
                    <a:solidFill>
                      <a:srgbClr val="EAEAEA"/>
                    </a:solidFill>
                  </a:tcPr>
                </a:tc>
                <a:tc>
                  <a:txBody>
                    <a:bodyPr/>
                    <a:lstStyle/>
                    <a:p>
                      <a:pPr algn="ctr" fontAlgn="b"/>
                      <a:r>
                        <a:rPr lang="es-MX" sz="800" b="0" i="0" u="none" strike="noStrike">
                          <a:solidFill>
                            <a:srgbClr val="000000"/>
                          </a:solidFill>
                          <a:effectLst/>
                          <a:latin typeface="Arial" pitchFamily="34" charset="0"/>
                          <a:cs typeface="Arial" pitchFamily="34" charset="0"/>
                        </a:rPr>
                        <a:t>35.1</a:t>
                      </a:r>
                    </a:p>
                  </a:txBody>
                  <a:tcPr marL="6656" marR="6656" marT="6655" marB="0" anchor="b">
                    <a:lnL>
                      <a:noFill/>
                    </a:lnL>
                    <a:lnR>
                      <a:noFill/>
                    </a:lnR>
                    <a:lnT>
                      <a:noFill/>
                    </a:lnT>
                    <a:lnB>
                      <a:noFill/>
                    </a:lnB>
                    <a:solidFill>
                      <a:srgbClr val="EAEAEA"/>
                    </a:solidFill>
                  </a:tcPr>
                </a:tc>
                <a:tc>
                  <a:txBody>
                    <a:bodyPr/>
                    <a:lstStyle/>
                    <a:p>
                      <a:pPr algn="ctr" fontAlgn="b"/>
                      <a:r>
                        <a:rPr lang="es-MX" sz="800" b="0" i="0" u="none" strike="noStrike" dirty="0">
                          <a:solidFill>
                            <a:srgbClr val="000000"/>
                          </a:solidFill>
                          <a:effectLst/>
                          <a:latin typeface="Arial" pitchFamily="34" charset="0"/>
                          <a:cs typeface="Arial" pitchFamily="34" charset="0"/>
                        </a:rPr>
                        <a:t>17.2</a:t>
                      </a:r>
                    </a:p>
                  </a:txBody>
                  <a:tcPr marL="6656" marR="6656" marT="6655" marB="0" anchor="b">
                    <a:lnL>
                      <a:noFill/>
                    </a:lnL>
                    <a:lnR>
                      <a:noFill/>
                    </a:lnR>
                    <a:lnT>
                      <a:noFill/>
                    </a:lnT>
                    <a:lnB>
                      <a:noFill/>
                    </a:lnB>
                    <a:solidFill>
                      <a:srgbClr val="EAEAEA"/>
                    </a:solidFill>
                  </a:tcPr>
                </a:tc>
              </a:tr>
              <a:tr h="169396">
                <a:tc>
                  <a:txBody>
                    <a:bodyPr/>
                    <a:lstStyle/>
                    <a:p>
                      <a:pPr algn="l" fontAlgn="b"/>
                      <a:r>
                        <a:rPr lang="es-MX" sz="800" b="0" i="0" u="none" strike="noStrike" dirty="0" smtClean="0">
                          <a:solidFill>
                            <a:srgbClr val="000000"/>
                          </a:solidFill>
                          <a:effectLst/>
                          <a:latin typeface="Arial" pitchFamily="34" charset="0"/>
                          <a:cs typeface="Arial" pitchFamily="34" charset="0"/>
                        </a:rPr>
                        <a:t>COA</a:t>
                      </a:r>
                      <a:endParaRPr lang="es-MX" sz="800" b="0" i="0" u="none" strike="noStrike" dirty="0">
                        <a:solidFill>
                          <a:srgbClr val="000000"/>
                        </a:solidFill>
                        <a:effectLst/>
                        <a:latin typeface="Arial" pitchFamily="34" charset="0"/>
                        <a:cs typeface="Arial" pitchFamily="34" charset="0"/>
                      </a:endParaRPr>
                    </a:p>
                  </a:txBody>
                  <a:tcPr marL="6656" marR="6656" marT="6655" marB="0" anchor="b">
                    <a:lnL>
                      <a:noFill/>
                    </a:lnL>
                    <a:lnR>
                      <a:noFill/>
                    </a:lnR>
                    <a:lnT>
                      <a:noFill/>
                    </a:lnT>
                    <a:lnB>
                      <a:noFill/>
                    </a:lnB>
                  </a:tcPr>
                </a:tc>
                <a:tc>
                  <a:txBody>
                    <a:bodyPr/>
                    <a:lstStyle/>
                    <a:p>
                      <a:pPr algn="ctr" fontAlgn="b"/>
                      <a:r>
                        <a:rPr lang="es-MX" sz="800" b="0" i="0" u="none" strike="noStrike">
                          <a:solidFill>
                            <a:srgbClr val="000000"/>
                          </a:solidFill>
                          <a:effectLst/>
                          <a:latin typeface="Arial" pitchFamily="34" charset="0"/>
                          <a:cs typeface="Arial" pitchFamily="34" charset="0"/>
                        </a:rPr>
                        <a:t>26.6</a:t>
                      </a:r>
                    </a:p>
                  </a:txBody>
                  <a:tcPr marL="6656" marR="6656" marT="6655" marB="0" anchor="b">
                    <a:lnL>
                      <a:noFill/>
                    </a:lnL>
                    <a:lnR>
                      <a:noFill/>
                    </a:lnR>
                    <a:lnT>
                      <a:noFill/>
                    </a:lnT>
                    <a:lnB>
                      <a:noFill/>
                    </a:lnB>
                  </a:tcPr>
                </a:tc>
                <a:tc>
                  <a:txBody>
                    <a:bodyPr/>
                    <a:lstStyle/>
                    <a:p>
                      <a:pPr algn="ctr" fontAlgn="b"/>
                      <a:r>
                        <a:rPr lang="es-MX" sz="800" b="0" i="0" u="none" strike="noStrike">
                          <a:solidFill>
                            <a:srgbClr val="000000"/>
                          </a:solidFill>
                          <a:effectLst/>
                          <a:latin typeface="Arial" pitchFamily="34" charset="0"/>
                          <a:cs typeface="Arial" pitchFamily="34" charset="0"/>
                        </a:rPr>
                        <a:t>35.0</a:t>
                      </a:r>
                    </a:p>
                  </a:txBody>
                  <a:tcPr marL="6656" marR="6656" marT="6655" marB="0" anchor="b">
                    <a:lnL>
                      <a:noFill/>
                    </a:lnL>
                    <a:lnR>
                      <a:noFill/>
                    </a:lnR>
                    <a:lnT>
                      <a:noFill/>
                    </a:lnT>
                    <a:lnB>
                      <a:noFill/>
                    </a:lnB>
                  </a:tcPr>
                </a:tc>
                <a:tc>
                  <a:txBody>
                    <a:bodyPr/>
                    <a:lstStyle/>
                    <a:p>
                      <a:pPr algn="ctr" fontAlgn="b"/>
                      <a:r>
                        <a:rPr lang="es-MX" sz="800" b="0" i="0" u="none" strike="noStrike" dirty="0">
                          <a:solidFill>
                            <a:srgbClr val="000000"/>
                          </a:solidFill>
                          <a:effectLst/>
                          <a:latin typeface="Arial" pitchFamily="34" charset="0"/>
                          <a:cs typeface="Arial" pitchFamily="34" charset="0"/>
                        </a:rPr>
                        <a:t>8.4</a:t>
                      </a:r>
                    </a:p>
                  </a:txBody>
                  <a:tcPr marL="6656" marR="6656" marT="6655" marB="0" anchor="b">
                    <a:lnL>
                      <a:noFill/>
                    </a:lnL>
                    <a:lnR>
                      <a:noFill/>
                    </a:lnR>
                    <a:lnT>
                      <a:noFill/>
                    </a:lnT>
                    <a:lnB>
                      <a:noFill/>
                    </a:lnB>
                  </a:tcPr>
                </a:tc>
              </a:tr>
              <a:tr h="169396">
                <a:tc>
                  <a:txBody>
                    <a:bodyPr/>
                    <a:lstStyle/>
                    <a:p>
                      <a:pPr algn="l" fontAlgn="b"/>
                      <a:r>
                        <a:rPr lang="es-MX" sz="800" b="0" i="0" u="none" strike="noStrike" dirty="0">
                          <a:solidFill>
                            <a:srgbClr val="000000"/>
                          </a:solidFill>
                          <a:effectLst/>
                          <a:latin typeface="Arial" pitchFamily="34" charset="0"/>
                          <a:cs typeface="Arial" pitchFamily="34" charset="0"/>
                        </a:rPr>
                        <a:t>TAB</a:t>
                      </a:r>
                    </a:p>
                  </a:txBody>
                  <a:tcPr marL="6656" marR="6656" marT="6655" marB="0" anchor="b">
                    <a:lnL>
                      <a:noFill/>
                    </a:lnL>
                    <a:lnR>
                      <a:noFill/>
                    </a:lnR>
                    <a:lnT>
                      <a:noFill/>
                    </a:lnT>
                    <a:lnB>
                      <a:noFill/>
                    </a:lnB>
                    <a:solidFill>
                      <a:srgbClr val="EAEAEA"/>
                    </a:solidFill>
                  </a:tcPr>
                </a:tc>
                <a:tc>
                  <a:txBody>
                    <a:bodyPr/>
                    <a:lstStyle/>
                    <a:p>
                      <a:pPr algn="ctr" fontAlgn="b"/>
                      <a:r>
                        <a:rPr lang="es-MX" sz="800" b="0" i="0" u="none" strike="noStrike">
                          <a:solidFill>
                            <a:srgbClr val="000000"/>
                          </a:solidFill>
                          <a:effectLst/>
                          <a:latin typeface="Arial" pitchFamily="34" charset="0"/>
                          <a:cs typeface="Arial" pitchFamily="34" charset="0"/>
                        </a:rPr>
                        <a:t>22.2</a:t>
                      </a:r>
                    </a:p>
                  </a:txBody>
                  <a:tcPr marL="6656" marR="6656" marT="6655" marB="0" anchor="b">
                    <a:lnL>
                      <a:noFill/>
                    </a:lnL>
                    <a:lnR>
                      <a:noFill/>
                    </a:lnR>
                    <a:lnT>
                      <a:noFill/>
                    </a:lnT>
                    <a:lnB>
                      <a:noFill/>
                    </a:lnB>
                    <a:solidFill>
                      <a:srgbClr val="EAEAEA"/>
                    </a:solidFill>
                  </a:tcPr>
                </a:tc>
                <a:tc>
                  <a:txBody>
                    <a:bodyPr/>
                    <a:lstStyle/>
                    <a:p>
                      <a:pPr algn="ctr" fontAlgn="b"/>
                      <a:r>
                        <a:rPr lang="es-MX" sz="800" b="0" i="0" u="none" strike="noStrike">
                          <a:solidFill>
                            <a:srgbClr val="000000"/>
                          </a:solidFill>
                          <a:effectLst/>
                          <a:latin typeface="Arial" pitchFamily="34" charset="0"/>
                          <a:cs typeface="Arial" pitchFamily="34" charset="0"/>
                        </a:rPr>
                        <a:t>35.0</a:t>
                      </a:r>
                    </a:p>
                  </a:txBody>
                  <a:tcPr marL="6656" marR="6656" marT="6655" marB="0" anchor="b">
                    <a:lnL>
                      <a:noFill/>
                    </a:lnL>
                    <a:lnR>
                      <a:noFill/>
                    </a:lnR>
                    <a:lnT>
                      <a:noFill/>
                    </a:lnT>
                    <a:lnB>
                      <a:noFill/>
                    </a:lnB>
                    <a:solidFill>
                      <a:srgbClr val="EAEAEA"/>
                    </a:solidFill>
                  </a:tcPr>
                </a:tc>
                <a:tc>
                  <a:txBody>
                    <a:bodyPr/>
                    <a:lstStyle/>
                    <a:p>
                      <a:pPr algn="ctr" fontAlgn="b"/>
                      <a:r>
                        <a:rPr lang="es-MX" sz="800" b="0" i="0" u="none" strike="noStrike" dirty="0">
                          <a:solidFill>
                            <a:srgbClr val="000000"/>
                          </a:solidFill>
                          <a:effectLst/>
                          <a:latin typeface="Arial" pitchFamily="34" charset="0"/>
                          <a:cs typeface="Arial" pitchFamily="34" charset="0"/>
                        </a:rPr>
                        <a:t>12.8</a:t>
                      </a:r>
                    </a:p>
                  </a:txBody>
                  <a:tcPr marL="6656" marR="6656" marT="6655" marB="0" anchor="b">
                    <a:lnL>
                      <a:noFill/>
                    </a:lnL>
                    <a:lnR>
                      <a:noFill/>
                    </a:lnR>
                    <a:lnT>
                      <a:noFill/>
                    </a:lnT>
                    <a:lnB>
                      <a:noFill/>
                    </a:lnB>
                    <a:solidFill>
                      <a:srgbClr val="EAEAEA"/>
                    </a:solidFill>
                  </a:tcPr>
                </a:tc>
              </a:tr>
              <a:tr h="169396">
                <a:tc>
                  <a:txBody>
                    <a:bodyPr/>
                    <a:lstStyle/>
                    <a:p>
                      <a:pPr algn="l" fontAlgn="b"/>
                      <a:r>
                        <a:rPr lang="es-MX" sz="800" b="0" i="0" u="none" strike="noStrike" dirty="0">
                          <a:solidFill>
                            <a:srgbClr val="000000"/>
                          </a:solidFill>
                          <a:effectLst/>
                          <a:latin typeface="Arial" pitchFamily="34" charset="0"/>
                          <a:cs typeface="Arial" pitchFamily="34" charset="0"/>
                        </a:rPr>
                        <a:t>PUE</a:t>
                      </a:r>
                    </a:p>
                  </a:txBody>
                  <a:tcPr marL="6656" marR="6656" marT="6655" marB="0" anchor="b">
                    <a:lnL>
                      <a:noFill/>
                    </a:lnL>
                    <a:lnR>
                      <a:noFill/>
                    </a:lnR>
                    <a:lnT>
                      <a:noFill/>
                    </a:lnT>
                    <a:lnB>
                      <a:noFill/>
                    </a:lnB>
                  </a:tcPr>
                </a:tc>
                <a:tc>
                  <a:txBody>
                    <a:bodyPr/>
                    <a:lstStyle/>
                    <a:p>
                      <a:pPr algn="ctr" fontAlgn="b"/>
                      <a:r>
                        <a:rPr lang="es-MX" sz="800" b="0" i="0" u="none" strike="noStrike">
                          <a:solidFill>
                            <a:srgbClr val="000000"/>
                          </a:solidFill>
                          <a:effectLst/>
                          <a:latin typeface="Arial" pitchFamily="34" charset="0"/>
                          <a:cs typeface="Arial" pitchFamily="34" charset="0"/>
                        </a:rPr>
                        <a:t>21.8</a:t>
                      </a:r>
                    </a:p>
                  </a:txBody>
                  <a:tcPr marL="6656" marR="6656" marT="6655" marB="0" anchor="b">
                    <a:lnL>
                      <a:noFill/>
                    </a:lnL>
                    <a:lnR>
                      <a:noFill/>
                    </a:lnR>
                    <a:lnT>
                      <a:noFill/>
                    </a:lnT>
                    <a:lnB>
                      <a:noFill/>
                    </a:lnB>
                  </a:tcPr>
                </a:tc>
                <a:tc>
                  <a:txBody>
                    <a:bodyPr/>
                    <a:lstStyle/>
                    <a:p>
                      <a:pPr algn="ctr" fontAlgn="b"/>
                      <a:r>
                        <a:rPr lang="es-MX" sz="800" b="0" i="0" u="none" strike="noStrike">
                          <a:solidFill>
                            <a:srgbClr val="000000"/>
                          </a:solidFill>
                          <a:effectLst/>
                          <a:latin typeface="Arial" pitchFamily="34" charset="0"/>
                          <a:cs typeface="Arial" pitchFamily="34" charset="0"/>
                        </a:rPr>
                        <a:t>34.9</a:t>
                      </a:r>
                    </a:p>
                  </a:txBody>
                  <a:tcPr marL="6656" marR="6656" marT="6655" marB="0" anchor="b">
                    <a:lnL>
                      <a:noFill/>
                    </a:lnL>
                    <a:lnR>
                      <a:noFill/>
                    </a:lnR>
                    <a:lnT>
                      <a:noFill/>
                    </a:lnT>
                    <a:lnB>
                      <a:noFill/>
                    </a:lnB>
                  </a:tcPr>
                </a:tc>
                <a:tc>
                  <a:txBody>
                    <a:bodyPr/>
                    <a:lstStyle/>
                    <a:p>
                      <a:pPr algn="ctr" fontAlgn="b"/>
                      <a:r>
                        <a:rPr lang="es-MX" sz="800" b="0" i="0" u="none" strike="noStrike" dirty="0">
                          <a:solidFill>
                            <a:srgbClr val="000000"/>
                          </a:solidFill>
                          <a:effectLst/>
                          <a:latin typeface="Arial" pitchFamily="34" charset="0"/>
                          <a:cs typeface="Arial" pitchFamily="34" charset="0"/>
                        </a:rPr>
                        <a:t>13.1</a:t>
                      </a:r>
                    </a:p>
                  </a:txBody>
                  <a:tcPr marL="6656" marR="6656" marT="6655" marB="0" anchor="b">
                    <a:lnL>
                      <a:noFill/>
                    </a:lnL>
                    <a:lnR>
                      <a:noFill/>
                    </a:lnR>
                    <a:lnT>
                      <a:noFill/>
                    </a:lnT>
                    <a:lnB>
                      <a:noFill/>
                    </a:lnB>
                  </a:tcPr>
                </a:tc>
              </a:tr>
              <a:tr h="169396">
                <a:tc>
                  <a:txBody>
                    <a:bodyPr/>
                    <a:lstStyle/>
                    <a:p>
                      <a:pPr algn="l" fontAlgn="b"/>
                      <a:r>
                        <a:rPr lang="es-MX" sz="800" b="0" i="0" u="none" strike="noStrike" dirty="0" smtClean="0">
                          <a:solidFill>
                            <a:srgbClr val="000000"/>
                          </a:solidFill>
                          <a:effectLst/>
                          <a:latin typeface="Arial" pitchFamily="34" charset="0"/>
                          <a:cs typeface="Arial" pitchFamily="34" charset="0"/>
                        </a:rPr>
                        <a:t>CHH</a:t>
                      </a:r>
                      <a:endParaRPr lang="es-MX" sz="800" b="0" i="0" u="none" strike="noStrike" dirty="0">
                        <a:solidFill>
                          <a:srgbClr val="000000"/>
                        </a:solidFill>
                        <a:effectLst/>
                        <a:latin typeface="Arial" pitchFamily="34" charset="0"/>
                        <a:cs typeface="Arial" pitchFamily="34" charset="0"/>
                      </a:endParaRPr>
                    </a:p>
                  </a:txBody>
                  <a:tcPr marL="6656" marR="6656" marT="6655" marB="0" anchor="b">
                    <a:lnL>
                      <a:noFill/>
                    </a:lnL>
                    <a:lnR>
                      <a:noFill/>
                    </a:lnR>
                    <a:lnT>
                      <a:noFill/>
                    </a:lnT>
                    <a:lnB>
                      <a:noFill/>
                    </a:lnB>
                    <a:solidFill>
                      <a:srgbClr val="EAEAEA"/>
                    </a:solidFill>
                  </a:tcPr>
                </a:tc>
                <a:tc>
                  <a:txBody>
                    <a:bodyPr/>
                    <a:lstStyle/>
                    <a:p>
                      <a:pPr algn="ctr" fontAlgn="b"/>
                      <a:r>
                        <a:rPr lang="es-MX" sz="800" b="0" i="0" u="none" strike="noStrike">
                          <a:solidFill>
                            <a:srgbClr val="000000"/>
                          </a:solidFill>
                          <a:effectLst/>
                          <a:latin typeface="Arial" pitchFamily="34" charset="0"/>
                          <a:cs typeface="Arial" pitchFamily="34" charset="0"/>
                        </a:rPr>
                        <a:t>21.4</a:t>
                      </a:r>
                    </a:p>
                  </a:txBody>
                  <a:tcPr marL="6656" marR="6656" marT="6655" marB="0" anchor="b">
                    <a:lnL>
                      <a:noFill/>
                    </a:lnL>
                    <a:lnR>
                      <a:noFill/>
                    </a:lnR>
                    <a:lnT>
                      <a:noFill/>
                    </a:lnT>
                    <a:lnB>
                      <a:noFill/>
                    </a:lnB>
                    <a:solidFill>
                      <a:srgbClr val="EAEAEA"/>
                    </a:solidFill>
                  </a:tcPr>
                </a:tc>
                <a:tc>
                  <a:txBody>
                    <a:bodyPr/>
                    <a:lstStyle/>
                    <a:p>
                      <a:pPr algn="ctr" fontAlgn="b"/>
                      <a:r>
                        <a:rPr lang="es-MX" sz="800" b="0" i="0" u="none" strike="noStrike">
                          <a:solidFill>
                            <a:srgbClr val="000000"/>
                          </a:solidFill>
                          <a:effectLst/>
                          <a:latin typeface="Arial" pitchFamily="34" charset="0"/>
                          <a:cs typeface="Arial" pitchFamily="34" charset="0"/>
                        </a:rPr>
                        <a:t>33.6</a:t>
                      </a:r>
                    </a:p>
                  </a:txBody>
                  <a:tcPr marL="6656" marR="6656" marT="6655" marB="0" anchor="b">
                    <a:lnL>
                      <a:noFill/>
                    </a:lnL>
                    <a:lnR>
                      <a:noFill/>
                    </a:lnR>
                    <a:lnT>
                      <a:noFill/>
                    </a:lnT>
                    <a:lnB>
                      <a:noFill/>
                    </a:lnB>
                    <a:solidFill>
                      <a:srgbClr val="EAEAEA"/>
                    </a:solidFill>
                  </a:tcPr>
                </a:tc>
                <a:tc>
                  <a:txBody>
                    <a:bodyPr/>
                    <a:lstStyle/>
                    <a:p>
                      <a:pPr algn="ctr" fontAlgn="b"/>
                      <a:r>
                        <a:rPr lang="es-MX" sz="800" b="0" i="0" u="none" strike="noStrike" dirty="0">
                          <a:solidFill>
                            <a:srgbClr val="000000"/>
                          </a:solidFill>
                          <a:effectLst/>
                          <a:latin typeface="Arial" pitchFamily="34" charset="0"/>
                          <a:cs typeface="Arial" pitchFamily="34" charset="0"/>
                        </a:rPr>
                        <a:t>12.2</a:t>
                      </a:r>
                    </a:p>
                  </a:txBody>
                  <a:tcPr marL="6656" marR="6656" marT="6655" marB="0" anchor="b">
                    <a:lnL>
                      <a:noFill/>
                    </a:lnL>
                    <a:lnR>
                      <a:noFill/>
                    </a:lnR>
                    <a:lnT>
                      <a:noFill/>
                    </a:lnT>
                    <a:lnB>
                      <a:noFill/>
                    </a:lnB>
                    <a:solidFill>
                      <a:srgbClr val="EAEAEA"/>
                    </a:solidFill>
                  </a:tcPr>
                </a:tc>
              </a:tr>
              <a:tr h="169396">
                <a:tc>
                  <a:txBody>
                    <a:bodyPr/>
                    <a:lstStyle/>
                    <a:p>
                      <a:pPr algn="l" fontAlgn="b"/>
                      <a:r>
                        <a:rPr lang="es-MX" sz="800" b="0" i="0" u="none" strike="noStrike" dirty="0">
                          <a:solidFill>
                            <a:srgbClr val="000000"/>
                          </a:solidFill>
                          <a:effectLst/>
                          <a:latin typeface="Arial" pitchFamily="34" charset="0"/>
                          <a:cs typeface="Arial" pitchFamily="34" charset="0"/>
                        </a:rPr>
                        <a:t>VER</a:t>
                      </a:r>
                    </a:p>
                  </a:txBody>
                  <a:tcPr marL="6656" marR="6656" marT="6655" marB="0" anchor="b">
                    <a:lnL>
                      <a:noFill/>
                    </a:lnL>
                    <a:lnR>
                      <a:noFill/>
                    </a:lnR>
                    <a:lnT>
                      <a:noFill/>
                    </a:lnT>
                    <a:lnB>
                      <a:noFill/>
                    </a:lnB>
                  </a:tcPr>
                </a:tc>
                <a:tc>
                  <a:txBody>
                    <a:bodyPr/>
                    <a:lstStyle/>
                    <a:p>
                      <a:pPr algn="ctr" fontAlgn="b"/>
                      <a:r>
                        <a:rPr lang="es-MX" sz="800" b="0" i="0" u="none" strike="noStrike">
                          <a:solidFill>
                            <a:srgbClr val="000000"/>
                          </a:solidFill>
                          <a:effectLst/>
                          <a:latin typeface="Arial" pitchFamily="34" charset="0"/>
                          <a:cs typeface="Arial" pitchFamily="34" charset="0"/>
                        </a:rPr>
                        <a:t>18.5</a:t>
                      </a:r>
                    </a:p>
                  </a:txBody>
                  <a:tcPr marL="6656" marR="6656" marT="6655" marB="0" anchor="b">
                    <a:lnL>
                      <a:noFill/>
                    </a:lnL>
                    <a:lnR>
                      <a:noFill/>
                    </a:lnR>
                    <a:lnT>
                      <a:noFill/>
                    </a:lnT>
                    <a:lnB>
                      <a:noFill/>
                    </a:lnB>
                  </a:tcPr>
                </a:tc>
                <a:tc>
                  <a:txBody>
                    <a:bodyPr/>
                    <a:lstStyle/>
                    <a:p>
                      <a:pPr algn="ctr" fontAlgn="b"/>
                      <a:r>
                        <a:rPr lang="es-MX" sz="800" b="0" i="0" u="none" strike="noStrike">
                          <a:solidFill>
                            <a:srgbClr val="000000"/>
                          </a:solidFill>
                          <a:effectLst/>
                          <a:latin typeface="Arial" pitchFamily="34" charset="0"/>
                          <a:cs typeface="Arial" pitchFamily="34" charset="0"/>
                        </a:rPr>
                        <a:t>32.9</a:t>
                      </a:r>
                    </a:p>
                  </a:txBody>
                  <a:tcPr marL="6656" marR="6656" marT="6655" marB="0" anchor="b">
                    <a:lnL>
                      <a:noFill/>
                    </a:lnL>
                    <a:lnR>
                      <a:noFill/>
                    </a:lnR>
                    <a:lnT>
                      <a:noFill/>
                    </a:lnT>
                    <a:lnB>
                      <a:noFill/>
                    </a:lnB>
                  </a:tcPr>
                </a:tc>
                <a:tc>
                  <a:txBody>
                    <a:bodyPr/>
                    <a:lstStyle/>
                    <a:p>
                      <a:pPr algn="ctr" fontAlgn="b"/>
                      <a:r>
                        <a:rPr lang="es-MX" sz="800" b="0" i="0" u="none" strike="noStrike" dirty="0">
                          <a:solidFill>
                            <a:srgbClr val="000000"/>
                          </a:solidFill>
                          <a:effectLst/>
                          <a:latin typeface="Arial" pitchFamily="34" charset="0"/>
                          <a:cs typeface="Arial" pitchFamily="34" charset="0"/>
                        </a:rPr>
                        <a:t>14.4</a:t>
                      </a:r>
                    </a:p>
                  </a:txBody>
                  <a:tcPr marL="6656" marR="6656" marT="6655" marB="0" anchor="b">
                    <a:lnL>
                      <a:noFill/>
                    </a:lnL>
                    <a:lnR>
                      <a:noFill/>
                    </a:lnR>
                    <a:lnT>
                      <a:noFill/>
                    </a:lnT>
                    <a:lnB>
                      <a:noFill/>
                    </a:lnB>
                  </a:tcPr>
                </a:tc>
              </a:tr>
              <a:tr h="169396">
                <a:tc>
                  <a:txBody>
                    <a:bodyPr/>
                    <a:lstStyle/>
                    <a:p>
                      <a:pPr algn="l" fontAlgn="b"/>
                      <a:r>
                        <a:rPr lang="es-MX" sz="800" b="0" i="0" u="none" strike="noStrike" dirty="0">
                          <a:solidFill>
                            <a:srgbClr val="000000"/>
                          </a:solidFill>
                          <a:effectLst/>
                          <a:latin typeface="Arial" pitchFamily="34" charset="0"/>
                          <a:cs typeface="Arial" pitchFamily="34" charset="0"/>
                        </a:rPr>
                        <a:t>NAL</a:t>
                      </a:r>
                    </a:p>
                  </a:txBody>
                  <a:tcPr marL="6656" marR="6656" marT="6655" marB="0" anchor="b">
                    <a:lnL>
                      <a:noFill/>
                    </a:lnL>
                    <a:lnR>
                      <a:noFill/>
                    </a:lnR>
                    <a:lnT>
                      <a:noFill/>
                    </a:lnT>
                    <a:lnB>
                      <a:noFill/>
                    </a:lnB>
                    <a:solidFill>
                      <a:srgbClr val="EAEAEA"/>
                    </a:solidFill>
                  </a:tcPr>
                </a:tc>
                <a:tc>
                  <a:txBody>
                    <a:bodyPr/>
                    <a:lstStyle/>
                    <a:p>
                      <a:pPr algn="ctr" fontAlgn="b"/>
                      <a:r>
                        <a:rPr lang="es-MX" sz="800" b="0" i="0" u="none" strike="noStrike">
                          <a:solidFill>
                            <a:srgbClr val="000000"/>
                          </a:solidFill>
                          <a:effectLst/>
                          <a:latin typeface="Arial" pitchFamily="34" charset="0"/>
                          <a:cs typeface="Arial" pitchFamily="34" charset="0"/>
                        </a:rPr>
                        <a:t>21.6</a:t>
                      </a:r>
                    </a:p>
                  </a:txBody>
                  <a:tcPr marL="6656" marR="6656" marT="6655" marB="0" anchor="b">
                    <a:lnL>
                      <a:noFill/>
                    </a:lnL>
                    <a:lnR>
                      <a:noFill/>
                    </a:lnR>
                    <a:lnT>
                      <a:noFill/>
                    </a:lnT>
                    <a:lnB>
                      <a:noFill/>
                    </a:lnB>
                    <a:solidFill>
                      <a:srgbClr val="EAEAEA"/>
                    </a:solidFill>
                  </a:tcPr>
                </a:tc>
                <a:tc>
                  <a:txBody>
                    <a:bodyPr/>
                    <a:lstStyle/>
                    <a:p>
                      <a:pPr algn="ctr" fontAlgn="b"/>
                      <a:r>
                        <a:rPr lang="es-MX" sz="800" b="0" i="0" u="none" strike="noStrike">
                          <a:solidFill>
                            <a:srgbClr val="000000"/>
                          </a:solidFill>
                          <a:effectLst/>
                          <a:latin typeface="Arial" pitchFamily="34" charset="0"/>
                          <a:cs typeface="Arial" pitchFamily="34" charset="0"/>
                        </a:rPr>
                        <a:t>32.8</a:t>
                      </a:r>
                    </a:p>
                  </a:txBody>
                  <a:tcPr marL="6656" marR="6656" marT="6655" marB="0" anchor="b">
                    <a:lnL>
                      <a:noFill/>
                    </a:lnL>
                    <a:lnR>
                      <a:noFill/>
                    </a:lnR>
                    <a:lnT>
                      <a:noFill/>
                    </a:lnT>
                    <a:lnB>
                      <a:noFill/>
                    </a:lnB>
                    <a:solidFill>
                      <a:srgbClr val="EAEAEA"/>
                    </a:solidFill>
                  </a:tcPr>
                </a:tc>
                <a:tc>
                  <a:txBody>
                    <a:bodyPr/>
                    <a:lstStyle/>
                    <a:p>
                      <a:pPr algn="ctr" fontAlgn="b"/>
                      <a:r>
                        <a:rPr lang="es-MX" sz="800" b="0" i="0" u="none" strike="noStrike" dirty="0">
                          <a:solidFill>
                            <a:srgbClr val="000000"/>
                          </a:solidFill>
                          <a:effectLst/>
                          <a:latin typeface="Arial" pitchFamily="34" charset="0"/>
                          <a:cs typeface="Arial" pitchFamily="34" charset="0"/>
                        </a:rPr>
                        <a:t>11.2</a:t>
                      </a:r>
                    </a:p>
                  </a:txBody>
                  <a:tcPr marL="6656" marR="6656" marT="6655" marB="0" anchor="b">
                    <a:lnL>
                      <a:noFill/>
                    </a:lnL>
                    <a:lnR>
                      <a:noFill/>
                    </a:lnR>
                    <a:lnT>
                      <a:noFill/>
                    </a:lnT>
                    <a:lnB>
                      <a:noFill/>
                    </a:lnB>
                    <a:solidFill>
                      <a:srgbClr val="EAEAEA"/>
                    </a:solidFill>
                  </a:tcPr>
                </a:tc>
              </a:tr>
              <a:tr h="169396">
                <a:tc>
                  <a:txBody>
                    <a:bodyPr/>
                    <a:lstStyle/>
                    <a:p>
                      <a:pPr algn="l" fontAlgn="b"/>
                      <a:r>
                        <a:rPr lang="es-MX" sz="800" b="0" i="0" u="none" strike="noStrike" dirty="0" smtClean="0">
                          <a:solidFill>
                            <a:srgbClr val="000000"/>
                          </a:solidFill>
                          <a:effectLst/>
                          <a:latin typeface="Arial" pitchFamily="34" charset="0"/>
                          <a:cs typeface="Arial" pitchFamily="34" charset="0"/>
                        </a:rPr>
                        <a:t>CAM</a:t>
                      </a:r>
                      <a:endParaRPr lang="es-MX" sz="800" b="0" i="0" u="none" strike="noStrike" dirty="0">
                        <a:solidFill>
                          <a:srgbClr val="000000"/>
                        </a:solidFill>
                        <a:effectLst/>
                        <a:latin typeface="Arial" pitchFamily="34" charset="0"/>
                        <a:cs typeface="Arial" pitchFamily="34" charset="0"/>
                      </a:endParaRPr>
                    </a:p>
                  </a:txBody>
                  <a:tcPr marL="6656" marR="6656" marT="6655" marB="0" anchor="b">
                    <a:lnL>
                      <a:noFill/>
                    </a:lnL>
                    <a:lnR>
                      <a:noFill/>
                    </a:lnR>
                    <a:lnT>
                      <a:noFill/>
                    </a:lnT>
                    <a:lnB>
                      <a:noFill/>
                    </a:lnB>
                  </a:tcPr>
                </a:tc>
                <a:tc>
                  <a:txBody>
                    <a:bodyPr/>
                    <a:lstStyle/>
                    <a:p>
                      <a:pPr algn="ctr" fontAlgn="b"/>
                      <a:r>
                        <a:rPr lang="es-MX" sz="800" b="0" i="0" u="none" strike="noStrike">
                          <a:solidFill>
                            <a:srgbClr val="000000"/>
                          </a:solidFill>
                          <a:effectLst/>
                          <a:latin typeface="Arial" pitchFamily="34" charset="0"/>
                          <a:cs typeface="Arial" pitchFamily="34" charset="0"/>
                        </a:rPr>
                        <a:t>22.7</a:t>
                      </a:r>
                    </a:p>
                  </a:txBody>
                  <a:tcPr marL="6656" marR="6656" marT="6655" marB="0" anchor="b">
                    <a:lnL>
                      <a:noFill/>
                    </a:lnL>
                    <a:lnR>
                      <a:noFill/>
                    </a:lnR>
                    <a:lnT>
                      <a:noFill/>
                    </a:lnT>
                    <a:lnB>
                      <a:noFill/>
                    </a:lnB>
                  </a:tcPr>
                </a:tc>
                <a:tc>
                  <a:txBody>
                    <a:bodyPr/>
                    <a:lstStyle/>
                    <a:p>
                      <a:pPr algn="ctr" fontAlgn="b"/>
                      <a:r>
                        <a:rPr lang="es-MX" sz="800" b="0" i="0" u="none" strike="noStrike">
                          <a:solidFill>
                            <a:srgbClr val="000000"/>
                          </a:solidFill>
                          <a:effectLst/>
                          <a:latin typeface="Arial" pitchFamily="34" charset="0"/>
                          <a:cs typeface="Arial" pitchFamily="34" charset="0"/>
                        </a:rPr>
                        <a:t>32.3</a:t>
                      </a:r>
                    </a:p>
                  </a:txBody>
                  <a:tcPr marL="6656" marR="6656" marT="6655" marB="0" anchor="b">
                    <a:lnL>
                      <a:noFill/>
                    </a:lnL>
                    <a:lnR>
                      <a:noFill/>
                    </a:lnR>
                    <a:lnT>
                      <a:noFill/>
                    </a:lnT>
                    <a:lnB>
                      <a:noFill/>
                    </a:lnB>
                  </a:tcPr>
                </a:tc>
                <a:tc>
                  <a:txBody>
                    <a:bodyPr/>
                    <a:lstStyle/>
                    <a:p>
                      <a:pPr algn="ctr" fontAlgn="b"/>
                      <a:r>
                        <a:rPr lang="es-MX" sz="800" b="0" i="0" u="none" strike="noStrike" dirty="0">
                          <a:solidFill>
                            <a:srgbClr val="000000"/>
                          </a:solidFill>
                          <a:effectLst/>
                          <a:latin typeface="Arial" pitchFamily="34" charset="0"/>
                          <a:cs typeface="Arial" pitchFamily="34" charset="0"/>
                        </a:rPr>
                        <a:t>9.6</a:t>
                      </a:r>
                    </a:p>
                  </a:txBody>
                  <a:tcPr marL="6656" marR="6656" marT="6655" marB="0" anchor="b">
                    <a:lnL>
                      <a:noFill/>
                    </a:lnL>
                    <a:lnR>
                      <a:noFill/>
                    </a:lnR>
                    <a:lnT>
                      <a:noFill/>
                    </a:lnT>
                    <a:lnB>
                      <a:noFill/>
                    </a:lnB>
                  </a:tcPr>
                </a:tc>
              </a:tr>
              <a:tr h="169396">
                <a:tc>
                  <a:txBody>
                    <a:bodyPr/>
                    <a:lstStyle/>
                    <a:p>
                      <a:pPr algn="l" fontAlgn="b"/>
                      <a:r>
                        <a:rPr lang="es-MX" sz="800" b="0" i="0" u="none" strike="noStrike" dirty="0" smtClean="0">
                          <a:solidFill>
                            <a:srgbClr val="000000"/>
                          </a:solidFill>
                          <a:effectLst/>
                          <a:latin typeface="Arial" pitchFamily="34" charset="0"/>
                          <a:cs typeface="Arial" pitchFamily="34" charset="0"/>
                        </a:rPr>
                        <a:t>HID</a:t>
                      </a:r>
                      <a:endParaRPr lang="es-MX" sz="800" b="0" i="0" u="none" strike="noStrike" dirty="0">
                        <a:solidFill>
                          <a:srgbClr val="000000"/>
                        </a:solidFill>
                        <a:effectLst/>
                        <a:latin typeface="Arial" pitchFamily="34" charset="0"/>
                        <a:cs typeface="Arial" pitchFamily="34" charset="0"/>
                      </a:endParaRPr>
                    </a:p>
                  </a:txBody>
                  <a:tcPr marL="6656" marR="6656" marT="6655" marB="0" anchor="b">
                    <a:lnL>
                      <a:noFill/>
                    </a:lnL>
                    <a:lnR>
                      <a:noFill/>
                    </a:lnR>
                    <a:lnT>
                      <a:noFill/>
                    </a:lnT>
                    <a:lnB>
                      <a:noFill/>
                    </a:lnB>
                    <a:solidFill>
                      <a:srgbClr val="EAEAEA"/>
                    </a:solidFill>
                  </a:tcPr>
                </a:tc>
                <a:tc>
                  <a:txBody>
                    <a:bodyPr/>
                    <a:lstStyle/>
                    <a:p>
                      <a:pPr algn="ctr" fontAlgn="b"/>
                      <a:r>
                        <a:rPr lang="es-MX" sz="800" b="0" i="0" u="none" strike="noStrike">
                          <a:solidFill>
                            <a:srgbClr val="000000"/>
                          </a:solidFill>
                          <a:effectLst/>
                          <a:latin typeface="Arial" pitchFamily="34" charset="0"/>
                          <a:cs typeface="Arial" pitchFamily="34" charset="0"/>
                        </a:rPr>
                        <a:t>15.9</a:t>
                      </a:r>
                    </a:p>
                  </a:txBody>
                  <a:tcPr marL="6656" marR="6656" marT="6655" marB="0" anchor="b">
                    <a:lnL>
                      <a:noFill/>
                    </a:lnL>
                    <a:lnR>
                      <a:noFill/>
                    </a:lnR>
                    <a:lnT>
                      <a:noFill/>
                    </a:lnT>
                    <a:lnB>
                      <a:noFill/>
                    </a:lnB>
                    <a:solidFill>
                      <a:srgbClr val="EAEAEA"/>
                    </a:solidFill>
                  </a:tcPr>
                </a:tc>
                <a:tc>
                  <a:txBody>
                    <a:bodyPr/>
                    <a:lstStyle/>
                    <a:p>
                      <a:pPr algn="ctr" fontAlgn="b"/>
                      <a:r>
                        <a:rPr lang="es-MX" sz="800" b="0" i="0" u="none" strike="noStrike">
                          <a:solidFill>
                            <a:srgbClr val="000000"/>
                          </a:solidFill>
                          <a:effectLst/>
                          <a:latin typeface="Arial" pitchFamily="34" charset="0"/>
                          <a:cs typeface="Arial" pitchFamily="34" charset="0"/>
                        </a:rPr>
                        <a:t>31.8</a:t>
                      </a:r>
                    </a:p>
                  </a:txBody>
                  <a:tcPr marL="6656" marR="6656" marT="6655" marB="0" anchor="b">
                    <a:lnL>
                      <a:noFill/>
                    </a:lnL>
                    <a:lnR>
                      <a:noFill/>
                    </a:lnR>
                    <a:lnT>
                      <a:noFill/>
                    </a:lnT>
                    <a:lnB>
                      <a:noFill/>
                    </a:lnB>
                    <a:solidFill>
                      <a:srgbClr val="EAEAEA"/>
                    </a:solidFill>
                  </a:tcPr>
                </a:tc>
                <a:tc>
                  <a:txBody>
                    <a:bodyPr/>
                    <a:lstStyle/>
                    <a:p>
                      <a:pPr algn="ctr" fontAlgn="b"/>
                      <a:r>
                        <a:rPr lang="es-MX" sz="800" b="0" i="0" u="none" strike="noStrike" dirty="0">
                          <a:solidFill>
                            <a:srgbClr val="000000"/>
                          </a:solidFill>
                          <a:effectLst/>
                          <a:latin typeface="Arial" pitchFamily="34" charset="0"/>
                          <a:cs typeface="Arial" pitchFamily="34" charset="0"/>
                        </a:rPr>
                        <a:t>15.9</a:t>
                      </a:r>
                    </a:p>
                  </a:txBody>
                  <a:tcPr marL="6656" marR="6656" marT="6655" marB="0" anchor="b">
                    <a:lnL>
                      <a:noFill/>
                    </a:lnL>
                    <a:lnR>
                      <a:noFill/>
                    </a:lnR>
                    <a:lnT>
                      <a:noFill/>
                    </a:lnT>
                    <a:lnB>
                      <a:noFill/>
                    </a:lnB>
                    <a:solidFill>
                      <a:srgbClr val="EAEAEA"/>
                    </a:solidFill>
                  </a:tcPr>
                </a:tc>
              </a:tr>
              <a:tr h="169396">
                <a:tc>
                  <a:txBody>
                    <a:bodyPr/>
                    <a:lstStyle/>
                    <a:p>
                      <a:pPr algn="l" fontAlgn="b"/>
                      <a:r>
                        <a:rPr lang="es-MX" sz="800" b="0" i="0" u="none" strike="noStrike" dirty="0" smtClean="0">
                          <a:solidFill>
                            <a:srgbClr val="000000"/>
                          </a:solidFill>
                          <a:effectLst/>
                          <a:latin typeface="Arial" pitchFamily="34" charset="0"/>
                          <a:cs typeface="Arial" pitchFamily="34" charset="0"/>
                        </a:rPr>
                        <a:t>GUA</a:t>
                      </a:r>
                      <a:endParaRPr lang="es-MX" sz="800" b="0" i="0" u="none" strike="noStrike" dirty="0">
                        <a:solidFill>
                          <a:srgbClr val="000000"/>
                        </a:solidFill>
                        <a:effectLst/>
                        <a:latin typeface="Arial" pitchFamily="34" charset="0"/>
                        <a:cs typeface="Arial" pitchFamily="34" charset="0"/>
                      </a:endParaRPr>
                    </a:p>
                  </a:txBody>
                  <a:tcPr marL="6656" marR="6656" marT="6655" marB="0" anchor="b">
                    <a:lnL>
                      <a:noFill/>
                    </a:lnL>
                    <a:lnR>
                      <a:noFill/>
                    </a:lnR>
                    <a:lnT>
                      <a:noFill/>
                    </a:lnT>
                    <a:lnB>
                      <a:noFill/>
                    </a:lnB>
                  </a:tcPr>
                </a:tc>
                <a:tc>
                  <a:txBody>
                    <a:bodyPr/>
                    <a:lstStyle/>
                    <a:p>
                      <a:pPr algn="ctr" fontAlgn="b"/>
                      <a:r>
                        <a:rPr lang="es-MX" sz="800" b="0" i="0" u="none" strike="noStrike">
                          <a:solidFill>
                            <a:srgbClr val="000000"/>
                          </a:solidFill>
                          <a:effectLst/>
                          <a:latin typeface="Arial" pitchFamily="34" charset="0"/>
                          <a:cs typeface="Arial" pitchFamily="34" charset="0"/>
                        </a:rPr>
                        <a:t>13.6</a:t>
                      </a:r>
                    </a:p>
                  </a:txBody>
                  <a:tcPr marL="6656" marR="6656" marT="6655" marB="0" anchor="b">
                    <a:lnL>
                      <a:noFill/>
                    </a:lnL>
                    <a:lnR>
                      <a:noFill/>
                    </a:lnR>
                    <a:lnT>
                      <a:noFill/>
                    </a:lnT>
                    <a:lnB>
                      <a:noFill/>
                    </a:lnB>
                  </a:tcPr>
                </a:tc>
                <a:tc>
                  <a:txBody>
                    <a:bodyPr/>
                    <a:lstStyle/>
                    <a:p>
                      <a:pPr algn="ctr" fontAlgn="b"/>
                      <a:r>
                        <a:rPr lang="es-MX" sz="800" b="0" i="0" u="none" strike="noStrike">
                          <a:solidFill>
                            <a:srgbClr val="000000"/>
                          </a:solidFill>
                          <a:effectLst/>
                          <a:latin typeface="Arial" pitchFamily="34" charset="0"/>
                          <a:cs typeface="Arial" pitchFamily="34" charset="0"/>
                        </a:rPr>
                        <a:t>31.7</a:t>
                      </a:r>
                    </a:p>
                  </a:txBody>
                  <a:tcPr marL="6656" marR="6656" marT="6655" marB="0" anchor="b">
                    <a:lnL>
                      <a:noFill/>
                    </a:lnL>
                    <a:lnR>
                      <a:noFill/>
                    </a:lnR>
                    <a:lnT>
                      <a:noFill/>
                    </a:lnT>
                    <a:lnB>
                      <a:noFill/>
                    </a:lnB>
                  </a:tcPr>
                </a:tc>
                <a:tc>
                  <a:txBody>
                    <a:bodyPr/>
                    <a:lstStyle/>
                    <a:p>
                      <a:pPr algn="ctr" fontAlgn="b"/>
                      <a:r>
                        <a:rPr lang="es-MX" sz="800" b="0" i="0" u="none" strike="noStrike" dirty="0">
                          <a:solidFill>
                            <a:srgbClr val="000000"/>
                          </a:solidFill>
                          <a:effectLst/>
                          <a:latin typeface="Arial" pitchFamily="34" charset="0"/>
                          <a:cs typeface="Arial" pitchFamily="34" charset="0"/>
                        </a:rPr>
                        <a:t>18.1</a:t>
                      </a:r>
                    </a:p>
                  </a:txBody>
                  <a:tcPr marL="6656" marR="6656" marT="6655" marB="0" anchor="b">
                    <a:lnL>
                      <a:noFill/>
                    </a:lnL>
                    <a:lnR>
                      <a:noFill/>
                    </a:lnR>
                    <a:lnT>
                      <a:noFill/>
                    </a:lnT>
                    <a:lnB>
                      <a:noFill/>
                    </a:lnB>
                  </a:tcPr>
                </a:tc>
              </a:tr>
              <a:tr h="169396">
                <a:tc>
                  <a:txBody>
                    <a:bodyPr/>
                    <a:lstStyle/>
                    <a:p>
                      <a:pPr algn="l" fontAlgn="b"/>
                      <a:r>
                        <a:rPr lang="es-MX" sz="800" b="0" i="0" u="none" strike="noStrike" dirty="0">
                          <a:solidFill>
                            <a:srgbClr val="000000"/>
                          </a:solidFill>
                          <a:effectLst/>
                          <a:latin typeface="Arial" pitchFamily="34" charset="0"/>
                          <a:cs typeface="Arial" pitchFamily="34" charset="0"/>
                        </a:rPr>
                        <a:t>MOR</a:t>
                      </a:r>
                    </a:p>
                  </a:txBody>
                  <a:tcPr marL="6656" marR="6656" marT="6655" marB="0" anchor="b">
                    <a:lnL>
                      <a:noFill/>
                    </a:lnL>
                    <a:lnR>
                      <a:noFill/>
                    </a:lnR>
                    <a:lnT>
                      <a:noFill/>
                    </a:lnT>
                    <a:lnB>
                      <a:noFill/>
                    </a:lnB>
                    <a:solidFill>
                      <a:srgbClr val="EAEAEA"/>
                    </a:solidFill>
                  </a:tcPr>
                </a:tc>
                <a:tc>
                  <a:txBody>
                    <a:bodyPr/>
                    <a:lstStyle/>
                    <a:p>
                      <a:pPr algn="ctr" fontAlgn="b"/>
                      <a:r>
                        <a:rPr lang="es-MX" sz="800" b="0" i="0" u="none" strike="noStrike">
                          <a:solidFill>
                            <a:srgbClr val="000000"/>
                          </a:solidFill>
                          <a:effectLst/>
                          <a:latin typeface="Arial" pitchFamily="34" charset="0"/>
                          <a:cs typeface="Arial" pitchFamily="34" charset="0"/>
                        </a:rPr>
                        <a:t>21.2</a:t>
                      </a:r>
                    </a:p>
                  </a:txBody>
                  <a:tcPr marL="6656" marR="6656" marT="6655" marB="0" anchor="b">
                    <a:lnL>
                      <a:noFill/>
                    </a:lnL>
                    <a:lnR>
                      <a:noFill/>
                    </a:lnR>
                    <a:lnT>
                      <a:noFill/>
                    </a:lnT>
                    <a:lnB>
                      <a:noFill/>
                    </a:lnB>
                    <a:solidFill>
                      <a:srgbClr val="EAEAEA"/>
                    </a:solidFill>
                  </a:tcPr>
                </a:tc>
                <a:tc>
                  <a:txBody>
                    <a:bodyPr/>
                    <a:lstStyle/>
                    <a:p>
                      <a:pPr algn="ctr" fontAlgn="b"/>
                      <a:r>
                        <a:rPr lang="es-MX" sz="800" b="0" i="0" u="none" strike="noStrike">
                          <a:solidFill>
                            <a:srgbClr val="000000"/>
                          </a:solidFill>
                          <a:effectLst/>
                          <a:latin typeface="Arial" pitchFamily="34" charset="0"/>
                          <a:cs typeface="Arial" pitchFamily="34" charset="0"/>
                        </a:rPr>
                        <a:t>31.3</a:t>
                      </a:r>
                    </a:p>
                  </a:txBody>
                  <a:tcPr marL="6656" marR="6656" marT="6655" marB="0" anchor="b">
                    <a:lnL>
                      <a:noFill/>
                    </a:lnL>
                    <a:lnR>
                      <a:noFill/>
                    </a:lnR>
                    <a:lnT>
                      <a:noFill/>
                    </a:lnT>
                    <a:lnB>
                      <a:noFill/>
                    </a:lnB>
                    <a:solidFill>
                      <a:srgbClr val="EAEAEA"/>
                    </a:solidFill>
                  </a:tcPr>
                </a:tc>
                <a:tc>
                  <a:txBody>
                    <a:bodyPr/>
                    <a:lstStyle/>
                    <a:p>
                      <a:pPr algn="ctr" fontAlgn="b"/>
                      <a:r>
                        <a:rPr lang="es-MX" sz="800" b="0" i="0" u="none" strike="noStrike" dirty="0">
                          <a:solidFill>
                            <a:srgbClr val="000000"/>
                          </a:solidFill>
                          <a:effectLst/>
                          <a:latin typeface="Arial" pitchFamily="34" charset="0"/>
                          <a:cs typeface="Arial" pitchFamily="34" charset="0"/>
                        </a:rPr>
                        <a:t>10.1</a:t>
                      </a:r>
                    </a:p>
                  </a:txBody>
                  <a:tcPr marL="6656" marR="6656" marT="6655" marB="0" anchor="b">
                    <a:lnL>
                      <a:noFill/>
                    </a:lnL>
                    <a:lnR>
                      <a:noFill/>
                    </a:lnR>
                    <a:lnT>
                      <a:noFill/>
                    </a:lnT>
                    <a:lnB>
                      <a:noFill/>
                    </a:lnB>
                    <a:solidFill>
                      <a:srgbClr val="EAEAEA"/>
                    </a:solidFill>
                  </a:tcPr>
                </a:tc>
              </a:tr>
              <a:tr h="169396">
                <a:tc>
                  <a:txBody>
                    <a:bodyPr/>
                    <a:lstStyle/>
                    <a:p>
                      <a:pPr algn="l" fontAlgn="b"/>
                      <a:r>
                        <a:rPr lang="es-MX" sz="800" b="0" i="0" u="none" strike="noStrike" dirty="0">
                          <a:solidFill>
                            <a:srgbClr val="000000"/>
                          </a:solidFill>
                          <a:effectLst/>
                          <a:latin typeface="Arial" pitchFamily="34" charset="0"/>
                          <a:cs typeface="Arial" pitchFamily="34" charset="0"/>
                        </a:rPr>
                        <a:t>ZAC</a:t>
                      </a:r>
                    </a:p>
                  </a:txBody>
                  <a:tcPr marL="6656" marR="6656" marT="6655" marB="0" anchor="b">
                    <a:lnL>
                      <a:noFill/>
                    </a:lnL>
                    <a:lnR>
                      <a:noFill/>
                    </a:lnR>
                    <a:lnT>
                      <a:noFill/>
                    </a:lnT>
                    <a:lnB>
                      <a:noFill/>
                    </a:lnB>
                  </a:tcPr>
                </a:tc>
                <a:tc>
                  <a:txBody>
                    <a:bodyPr/>
                    <a:lstStyle/>
                    <a:p>
                      <a:pPr algn="ctr" fontAlgn="b"/>
                      <a:r>
                        <a:rPr lang="es-MX" sz="800" b="0" i="0" u="none" strike="noStrike">
                          <a:solidFill>
                            <a:srgbClr val="000000"/>
                          </a:solidFill>
                          <a:effectLst/>
                          <a:latin typeface="Arial" pitchFamily="34" charset="0"/>
                          <a:cs typeface="Arial" pitchFamily="34" charset="0"/>
                        </a:rPr>
                        <a:t>15.8</a:t>
                      </a:r>
                    </a:p>
                  </a:txBody>
                  <a:tcPr marL="6656" marR="6656" marT="6655" marB="0" anchor="b">
                    <a:lnL>
                      <a:noFill/>
                    </a:lnL>
                    <a:lnR>
                      <a:noFill/>
                    </a:lnR>
                    <a:lnT>
                      <a:noFill/>
                    </a:lnT>
                    <a:lnB>
                      <a:noFill/>
                    </a:lnB>
                  </a:tcPr>
                </a:tc>
                <a:tc>
                  <a:txBody>
                    <a:bodyPr/>
                    <a:lstStyle/>
                    <a:p>
                      <a:pPr algn="ctr" fontAlgn="b"/>
                      <a:r>
                        <a:rPr lang="es-MX" sz="800" b="0" i="0" u="none" strike="noStrike">
                          <a:solidFill>
                            <a:srgbClr val="000000"/>
                          </a:solidFill>
                          <a:effectLst/>
                          <a:latin typeface="Arial" pitchFamily="34" charset="0"/>
                          <a:cs typeface="Arial" pitchFamily="34" charset="0"/>
                        </a:rPr>
                        <a:t>31.3</a:t>
                      </a:r>
                    </a:p>
                  </a:txBody>
                  <a:tcPr marL="6656" marR="6656" marT="6655" marB="0" anchor="b">
                    <a:lnL>
                      <a:noFill/>
                    </a:lnL>
                    <a:lnR>
                      <a:noFill/>
                    </a:lnR>
                    <a:lnT>
                      <a:noFill/>
                    </a:lnT>
                    <a:lnB>
                      <a:noFill/>
                    </a:lnB>
                  </a:tcPr>
                </a:tc>
                <a:tc>
                  <a:txBody>
                    <a:bodyPr/>
                    <a:lstStyle/>
                    <a:p>
                      <a:pPr algn="ctr" fontAlgn="b"/>
                      <a:r>
                        <a:rPr lang="es-MX" sz="800" b="0" i="0" u="none" strike="noStrike" dirty="0">
                          <a:solidFill>
                            <a:srgbClr val="000000"/>
                          </a:solidFill>
                          <a:effectLst/>
                          <a:latin typeface="Arial" pitchFamily="34" charset="0"/>
                          <a:cs typeface="Arial" pitchFamily="34" charset="0"/>
                        </a:rPr>
                        <a:t>15.5</a:t>
                      </a:r>
                    </a:p>
                  </a:txBody>
                  <a:tcPr marL="6656" marR="6656" marT="6655" marB="0" anchor="b">
                    <a:lnL>
                      <a:noFill/>
                    </a:lnL>
                    <a:lnR>
                      <a:noFill/>
                    </a:lnR>
                    <a:lnT>
                      <a:noFill/>
                    </a:lnT>
                    <a:lnB>
                      <a:noFill/>
                    </a:lnB>
                  </a:tcPr>
                </a:tc>
              </a:tr>
              <a:tr h="169396">
                <a:tc>
                  <a:txBody>
                    <a:bodyPr/>
                    <a:lstStyle/>
                    <a:p>
                      <a:pPr algn="l" fontAlgn="b"/>
                      <a:r>
                        <a:rPr lang="es-MX" sz="800" b="0" i="0" u="none" strike="noStrike" dirty="0" smtClean="0">
                          <a:solidFill>
                            <a:srgbClr val="000000"/>
                          </a:solidFill>
                          <a:effectLst/>
                          <a:latin typeface="Arial" pitchFamily="34" charset="0"/>
                          <a:cs typeface="Arial" pitchFamily="34" charset="0"/>
                        </a:rPr>
                        <a:t>QRE</a:t>
                      </a:r>
                      <a:endParaRPr lang="es-MX" sz="800" b="0" i="0" u="none" strike="noStrike" dirty="0">
                        <a:solidFill>
                          <a:srgbClr val="000000"/>
                        </a:solidFill>
                        <a:effectLst/>
                        <a:latin typeface="Arial" pitchFamily="34" charset="0"/>
                        <a:cs typeface="Arial" pitchFamily="34" charset="0"/>
                      </a:endParaRPr>
                    </a:p>
                  </a:txBody>
                  <a:tcPr marL="6656" marR="6656" marT="6655" marB="0" anchor="b">
                    <a:lnL>
                      <a:noFill/>
                    </a:lnL>
                    <a:lnR>
                      <a:noFill/>
                    </a:lnR>
                    <a:lnT>
                      <a:noFill/>
                    </a:lnT>
                    <a:lnB>
                      <a:noFill/>
                    </a:lnB>
                    <a:solidFill>
                      <a:srgbClr val="EAEAEA"/>
                    </a:solidFill>
                  </a:tcPr>
                </a:tc>
                <a:tc>
                  <a:txBody>
                    <a:bodyPr/>
                    <a:lstStyle/>
                    <a:p>
                      <a:pPr algn="ctr" fontAlgn="b"/>
                      <a:r>
                        <a:rPr lang="es-MX" sz="800" b="0" i="0" u="none" strike="noStrike">
                          <a:solidFill>
                            <a:srgbClr val="000000"/>
                          </a:solidFill>
                          <a:effectLst/>
                          <a:latin typeface="Arial" pitchFamily="34" charset="0"/>
                          <a:cs typeface="Arial" pitchFamily="34" charset="0"/>
                        </a:rPr>
                        <a:t>19.3</a:t>
                      </a:r>
                    </a:p>
                  </a:txBody>
                  <a:tcPr marL="6656" marR="6656" marT="6655" marB="0" anchor="b">
                    <a:lnL>
                      <a:noFill/>
                    </a:lnL>
                    <a:lnR>
                      <a:noFill/>
                    </a:lnR>
                    <a:lnT>
                      <a:noFill/>
                    </a:lnT>
                    <a:lnB>
                      <a:noFill/>
                    </a:lnB>
                    <a:solidFill>
                      <a:srgbClr val="EAEAEA"/>
                    </a:solidFill>
                  </a:tcPr>
                </a:tc>
                <a:tc>
                  <a:txBody>
                    <a:bodyPr/>
                    <a:lstStyle/>
                    <a:p>
                      <a:pPr algn="ctr" fontAlgn="b"/>
                      <a:r>
                        <a:rPr lang="es-MX" sz="800" b="0" i="0" u="none" strike="noStrike">
                          <a:solidFill>
                            <a:srgbClr val="000000"/>
                          </a:solidFill>
                          <a:effectLst/>
                          <a:latin typeface="Arial" pitchFamily="34" charset="0"/>
                          <a:cs typeface="Arial" pitchFamily="34" charset="0"/>
                        </a:rPr>
                        <a:t>31.2</a:t>
                      </a:r>
                    </a:p>
                  </a:txBody>
                  <a:tcPr marL="6656" marR="6656" marT="6655" marB="0" anchor="b">
                    <a:lnL>
                      <a:noFill/>
                    </a:lnL>
                    <a:lnR>
                      <a:noFill/>
                    </a:lnR>
                    <a:lnT>
                      <a:noFill/>
                    </a:lnT>
                    <a:lnB>
                      <a:noFill/>
                    </a:lnB>
                    <a:solidFill>
                      <a:srgbClr val="EAEAEA"/>
                    </a:solidFill>
                  </a:tcPr>
                </a:tc>
                <a:tc>
                  <a:txBody>
                    <a:bodyPr/>
                    <a:lstStyle/>
                    <a:p>
                      <a:pPr algn="ctr" fontAlgn="b"/>
                      <a:r>
                        <a:rPr lang="es-MX" sz="800" b="0" i="0" u="none" strike="noStrike" dirty="0">
                          <a:solidFill>
                            <a:srgbClr val="000000"/>
                          </a:solidFill>
                          <a:effectLst/>
                          <a:latin typeface="Arial" pitchFamily="34" charset="0"/>
                          <a:cs typeface="Arial" pitchFamily="34" charset="0"/>
                        </a:rPr>
                        <a:t>11.9</a:t>
                      </a:r>
                    </a:p>
                  </a:txBody>
                  <a:tcPr marL="6656" marR="6656" marT="6655" marB="0" anchor="b">
                    <a:lnL>
                      <a:noFill/>
                    </a:lnL>
                    <a:lnR>
                      <a:noFill/>
                    </a:lnR>
                    <a:lnT>
                      <a:noFill/>
                    </a:lnT>
                    <a:lnB>
                      <a:noFill/>
                    </a:lnB>
                    <a:solidFill>
                      <a:srgbClr val="EAEAEA"/>
                    </a:solidFill>
                  </a:tcPr>
                </a:tc>
              </a:tr>
              <a:tr h="169396">
                <a:tc>
                  <a:txBody>
                    <a:bodyPr/>
                    <a:lstStyle/>
                    <a:p>
                      <a:pPr algn="l" fontAlgn="b"/>
                      <a:r>
                        <a:rPr lang="es-MX" sz="800" b="0" i="0" u="none" strike="noStrike" dirty="0">
                          <a:solidFill>
                            <a:srgbClr val="000000"/>
                          </a:solidFill>
                          <a:effectLst/>
                          <a:latin typeface="Arial" pitchFamily="34" charset="0"/>
                          <a:cs typeface="Arial" pitchFamily="34" charset="0"/>
                        </a:rPr>
                        <a:t>YUC</a:t>
                      </a:r>
                    </a:p>
                  </a:txBody>
                  <a:tcPr marL="6656" marR="6656" marT="6655" marB="0" anchor="b">
                    <a:lnL>
                      <a:noFill/>
                    </a:lnL>
                    <a:lnR>
                      <a:noFill/>
                    </a:lnR>
                    <a:lnT>
                      <a:noFill/>
                    </a:lnT>
                    <a:lnB>
                      <a:noFill/>
                    </a:lnB>
                  </a:tcPr>
                </a:tc>
                <a:tc>
                  <a:txBody>
                    <a:bodyPr/>
                    <a:lstStyle/>
                    <a:p>
                      <a:pPr algn="ctr" fontAlgn="b"/>
                      <a:r>
                        <a:rPr lang="es-MX" sz="800" b="0" i="0" u="none" strike="noStrike">
                          <a:solidFill>
                            <a:srgbClr val="000000"/>
                          </a:solidFill>
                          <a:effectLst/>
                          <a:latin typeface="Arial" pitchFamily="34" charset="0"/>
                          <a:cs typeface="Arial" pitchFamily="34" charset="0"/>
                        </a:rPr>
                        <a:t>19.8</a:t>
                      </a:r>
                    </a:p>
                  </a:txBody>
                  <a:tcPr marL="6656" marR="6656" marT="6655" marB="0" anchor="b">
                    <a:lnL>
                      <a:noFill/>
                    </a:lnL>
                    <a:lnR>
                      <a:noFill/>
                    </a:lnR>
                    <a:lnT>
                      <a:noFill/>
                    </a:lnT>
                    <a:lnB>
                      <a:noFill/>
                    </a:lnB>
                  </a:tcPr>
                </a:tc>
                <a:tc>
                  <a:txBody>
                    <a:bodyPr/>
                    <a:lstStyle/>
                    <a:p>
                      <a:pPr algn="ctr" fontAlgn="b"/>
                      <a:r>
                        <a:rPr lang="es-MX" sz="800" b="0" i="0" u="none" strike="noStrike">
                          <a:solidFill>
                            <a:srgbClr val="000000"/>
                          </a:solidFill>
                          <a:effectLst/>
                          <a:latin typeface="Arial" pitchFamily="34" charset="0"/>
                          <a:cs typeface="Arial" pitchFamily="34" charset="0"/>
                        </a:rPr>
                        <a:t>29.8</a:t>
                      </a:r>
                    </a:p>
                  </a:txBody>
                  <a:tcPr marL="6656" marR="6656" marT="6655" marB="0" anchor="b">
                    <a:lnL>
                      <a:noFill/>
                    </a:lnL>
                    <a:lnR>
                      <a:noFill/>
                    </a:lnR>
                    <a:lnT>
                      <a:noFill/>
                    </a:lnT>
                    <a:lnB>
                      <a:noFill/>
                    </a:lnB>
                  </a:tcPr>
                </a:tc>
                <a:tc>
                  <a:txBody>
                    <a:bodyPr/>
                    <a:lstStyle/>
                    <a:p>
                      <a:pPr algn="ctr" fontAlgn="b"/>
                      <a:r>
                        <a:rPr lang="es-MX" sz="800" b="0" i="0" u="none" strike="noStrike" dirty="0">
                          <a:solidFill>
                            <a:srgbClr val="000000"/>
                          </a:solidFill>
                          <a:effectLst/>
                          <a:latin typeface="Arial" pitchFamily="34" charset="0"/>
                          <a:cs typeface="Arial" pitchFamily="34" charset="0"/>
                        </a:rPr>
                        <a:t>10.0</a:t>
                      </a:r>
                    </a:p>
                  </a:txBody>
                  <a:tcPr marL="6656" marR="6656" marT="6655" marB="0" anchor="b">
                    <a:lnL>
                      <a:noFill/>
                    </a:lnL>
                    <a:lnR>
                      <a:noFill/>
                    </a:lnR>
                    <a:lnT>
                      <a:noFill/>
                    </a:lnT>
                    <a:lnB>
                      <a:noFill/>
                    </a:lnB>
                  </a:tcPr>
                </a:tc>
              </a:tr>
              <a:tr h="169396">
                <a:tc>
                  <a:txBody>
                    <a:bodyPr/>
                    <a:lstStyle/>
                    <a:p>
                      <a:pPr algn="l" fontAlgn="b"/>
                      <a:r>
                        <a:rPr lang="es-MX" sz="800" b="0" i="0" u="none" strike="noStrike" dirty="0">
                          <a:solidFill>
                            <a:srgbClr val="000000"/>
                          </a:solidFill>
                          <a:effectLst/>
                          <a:latin typeface="Arial" pitchFamily="34" charset="0"/>
                          <a:cs typeface="Arial" pitchFamily="34" charset="0"/>
                        </a:rPr>
                        <a:t>SLP</a:t>
                      </a:r>
                    </a:p>
                  </a:txBody>
                  <a:tcPr marL="6656" marR="6656" marT="6655" marB="0" anchor="b">
                    <a:lnL>
                      <a:noFill/>
                    </a:lnL>
                    <a:lnR>
                      <a:noFill/>
                    </a:lnR>
                    <a:lnT>
                      <a:noFill/>
                    </a:lnT>
                    <a:lnB>
                      <a:noFill/>
                    </a:lnB>
                    <a:solidFill>
                      <a:srgbClr val="EAEAEA"/>
                    </a:solidFill>
                  </a:tcPr>
                </a:tc>
                <a:tc>
                  <a:txBody>
                    <a:bodyPr/>
                    <a:lstStyle/>
                    <a:p>
                      <a:pPr algn="ctr" fontAlgn="b"/>
                      <a:r>
                        <a:rPr lang="es-MX" sz="800" b="0" i="0" u="none" strike="noStrike">
                          <a:solidFill>
                            <a:srgbClr val="000000"/>
                          </a:solidFill>
                          <a:effectLst/>
                          <a:latin typeface="Arial" pitchFamily="34" charset="0"/>
                          <a:cs typeface="Arial" pitchFamily="34" charset="0"/>
                        </a:rPr>
                        <a:t>18.3</a:t>
                      </a:r>
                    </a:p>
                  </a:txBody>
                  <a:tcPr marL="6656" marR="6656" marT="6655" marB="0" anchor="b">
                    <a:lnL>
                      <a:noFill/>
                    </a:lnL>
                    <a:lnR>
                      <a:noFill/>
                    </a:lnR>
                    <a:lnT>
                      <a:noFill/>
                    </a:lnT>
                    <a:lnB>
                      <a:noFill/>
                    </a:lnB>
                    <a:solidFill>
                      <a:srgbClr val="EAEAEA"/>
                    </a:solidFill>
                  </a:tcPr>
                </a:tc>
                <a:tc>
                  <a:txBody>
                    <a:bodyPr/>
                    <a:lstStyle/>
                    <a:p>
                      <a:pPr algn="ctr" fontAlgn="b"/>
                      <a:r>
                        <a:rPr lang="es-MX" sz="800" b="0" i="0" u="none" strike="noStrike">
                          <a:solidFill>
                            <a:srgbClr val="000000"/>
                          </a:solidFill>
                          <a:effectLst/>
                          <a:latin typeface="Arial" pitchFamily="34" charset="0"/>
                          <a:cs typeface="Arial" pitchFamily="34" charset="0"/>
                        </a:rPr>
                        <a:t>29.3</a:t>
                      </a:r>
                    </a:p>
                  </a:txBody>
                  <a:tcPr marL="6656" marR="6656" marT="6655" marB="0" anchor="b">
                    <a:lnL>
                      <a:noFill/>
                    </a:lnL>
                    <a:lnR>
                      <a:noFill/>
                    </a:lnR>
                    <a:lnT>
                      <a:noFill/>
                    </a:lnT>
                    <a:lnB>
                      <a:noFill/>
                    </a:lnB>
                    <a:solidFill>
                      <a:srgbClr val="EAEAEA"/>
                    </a:solidFill>
                  </a:tcPr>
                </a:tc>
                <a:tc>
                  <a:txBody>
                    <a:bodyPr/>
                    <a:lstStyle/>
                    <a:p>
                      <a:pPr algn="ctr" fontAlgn="b"/>
                      <a:r>
                        <a:rPr lang="es-MX" sz="800" b="0" i="0" u="none" strike="noStrike" dirty="0">
                          <a:solidFill>
                            <a:srgbClr val="000000"/>
                          </a:solidFill>
                          <a:effectLst/>
                          <a:latin typeface="Arial" pitchFamily="34" charset="0"/>
                          <a:cs typeface="Arial" pitchFamily="34" charset="0"/>
                        </a:rPr>
                        <a:t>11.0</a:t>
                      </a:r>
                    </a:p>
                  </a:txBody>
                  <a:tcPr marL="6656" marR="6656" marT="6655" marB="0" anchor="b">
                    <a:lnL>
                      <a:noFill/>
                    </a:lnL>
                    <a:lnR>
                      <a:noFill/>
                    </a:lnR>
                    <a:lnT>
                      <a:noFill/>
                    </a:lnT>
                    <a:lnB>
                      <a:noFill/>
                    </a:lnB>
                    <a:solidFill>
                      <a:srgbClr val="EAEAEA"/>
                    </a:solidFill>
                  </a:tcPr>
                </a:tc>
              </a:tr>
              <a:tr h="169396">
                <a:tc>
                  <a:txBody>
                    <a:bodyPr/>
                    <a:lstStyle/>
                    <a:p>
                      <a:pPr algn="l" fontAlgn="b"/>
                      <a:r>
                        <a:rPr lang="es-MX" sz="800" b="0" i="0" u="none" strike="noStrike" dirty="0" smtClean="0">
                          <a:solidFill>
                            <a:srgbClr val="000000"/>
                          </a:solidFill>
                          <a:effectLst/>
                          <a:latin typeface="Arial" pitchFamily="34" charset="0"/>
                          <a:cs typeface="Arial" pitchFamily="34" charset="0"/>
                        </a:rPr>
                        <a:t>BCN</a:t>
                      </a:r>
                      <a:endParaRPr lang="es-MX" sz="800" b="0" i="0" u="none" strike="noStrike" dirty="0">
                        <a:solidFill>
                          <a:srgbClr val="000000"/>
                        </a:solidFill>
                        <a:effectLst/>
                        <a:latin typeface="Arial" pitchFamily="34" charset="0"/>
                        <a:cs typeface="Arial" pitchFamily="34" charset="0"/>
                      </a:endParaRPr>
                    </a:p>
                  </a:txBody>
                  <a:tcPr marL="6656" marR="6656" marT="6655" marB="0" anchor="b">
                    <a:lnL>
                      <a:noFill/>
                    </a:lnL>
                    <a:lnR>
                      <a:noFill/>
                    </a:lnR>
                    <a:lnT>
                      <a:noFill/>
                    </a:lnT>
                    <a:lnB>
                      <a:noFill/>
                    </a:lnB>
                  </a:tcPr>
                </a:tc>
                <a:tc>
                  <a:txBody>
                    <a:bodyPr/>
                    <a:lstStyle/>
                    <a:p>
                      <a:pPr algn="ctr" fontAlgn="b"/>
                      <a:r>
                        <a:rPr lang="es-MX" sz="800" b="0" i="0" u="none" strike="noStrike">
                          <a:solidFill>
                            <a:srgbClr val="000000"/>
                          </a:solidFill>
                          <a:effectLst/>
                          <a:latin typeface="Arial" pitchFamily="34" charset="0"/>
                          <a:cs typeface="Arial" pitchFamily="34" charset="0"/>
                        </a:rPr>
                        <a:t>19.4</a:t>
                      </a:r>
                    </a:p>
                  </a:txBody>
                  <a:tcPr marL="6656" marR="6656" marT="6655" marB="0" anchor="b">
                    <a:lnL>
                      <a:noFill/>
                    </a:lnL>
                    <a:lnR>
                      <a:noFill/>
                    </a:lnR>
                    <a:lnT>
                      <a:noFill/>
                    </a:lnT>
                    <a:lnB>
                      <a:noFill/>
                    </a:lnB>
                  </a:tcPr>
                </a:tc>
                <a:tc>
                  <a:txBody>
                    <a:bodyPr/>
                    <a:lstStyle/>
                    <a:p>
                      <a:pPr algn="ctr" fontAlgn="b"/>
                      <a:r>
                        <a:rPr lang="es-MX" sz="800" b="0" i="0" u="none" strike="noStrike">
                          <a:solidFill>
                            <a:srgbClr val="000000"/>
                          </a:solidFill>
                          <a:effectLst/>
                          <a:latin typeface="Arial" pitchFamily="34" charset="0"/>
                          <a:cs typeface="Arial" pitchFamily="34" charset="0"/>
                        </a:rPr>
                        <a:t>28.4</a:t>
                      </a:r>
                    </a:p>
                  </a:txBody>
                  <a:tcPr marL="6656" marR="6656" marT="6655" marB="0" anchor="b">
                    <a:lnL>
                      <a:noFill/>
                    </a:lnL>
                    <a:lnR>
                      <a:noFill/>
                    </a:lnR>
                    <a:lnT>
                      <a:noFill/>
                    </a:lnT>
                    <a:lnB>
                      <a:noFill/>
                    </a:lnB>
                  </a:tcPr>
                </a:tc>
                <a:tc>
                  <a:txBody>
                    <a:bodyPr/>
                    <a:lstStyle/>
                    <a:p>
                      <a:pPr algn="ctr" fontAlgn="b"/>
                      <a:r>
                        <a:rPr lang="es-MX" sz="800" b="0" i="0" u="none" strike="noStrike">
                          <a:solidFill>
                            <a:srgbClr val="000000"/>
                          </a:solidFill>
                          <a:effectLst/>
                          <a:latin typeface="Arial" pitchFamily="34" charset="0"/>
                          <a:cs typeface="Arial" pitchFamily="34" charset="0"/>
                        </a:rPr>
                        <a:t>9.0</a:t>
                      </a:r>
                    </a:p>
                  </a:txBody>
                  <a:tcPr marL="6656" marR="6656" marT="6655" marB="0" anchor="b">
                    <a:lnL>
                      <a:noFill/>
                    </a:lnL>
                    <a:lnR>
                      <a:noFill/>
                    </a:lnR>
                    <a:lnT>
                      <a:noFill/>
                    </a:lnT>
                    <a:lnB>
                      <a:noFill/>
                    </a:lnB>
                  </a:tcPr>
                </a:tc>
              </a:tr>
              <a:tr h="169396">
                <a:tc>
                  <a:txBody>
                    <a:bodyPr/>
                    <a:lstStyle/>
                    <a:p>
                      <a:pPr algn="l" fontAlgn="b"/>
                      <a:r>
                        <a:rPr lang="es-MX" sz="800" b="0" i="0" u="none" strike="noStrike" dirty="0">
                          <a:solidFill>
                            <a:srgbClr val="000000"/>
                          </a:solidFill>
                          <a:effectLst/>
                          <a:latin typeface="Arial" pitchFamily="34" charset="0"/>
                          <a:cs typeface="Arial" pitchFamily="34" charset="0"/>
                        </a:rPr>
                        <a:t>DUR</a:t>
                      </a:r>
                    </a:p>
                  </a:txBody>
                  <a:tcPr marL="6656" marR="6656" marT="6655" marB="0" anchor="b">
                    <a:lnL>
                      <a:noFill/>
                    </a:lnL>
                    <a:lnR>
                      <a:noFill/>
                    </a:lnR>
                    <a:lnT>
                      <a:noFill/>
                    </a:lnT>
                    <a:lnB>
                      <a:noFill/>
                    </a:lnB>
                    <a:solidFill>
                      <a:srgbClr val="EAEAEA"/>
                    </a:solidFill>
                  </a:tcPr>
                </a:tc>
                <a:tc>
                  <a:txBody>
                    <a:bodyPr/>
                    <a:lstStyle/>
                    <a:p>
                      <a:pPr algn="ctr" fontAlgn="b"/>
                      <a:r>
                        <a:rPr lang="es-MX" sz="800" b="0" i="0" u="none" strike="noStrike">
                          <a:solidFill>
                            <a:srgbClr val="000000"/>
                          </a:solidFill>
                          <a:effectLst/>
                          <a:latin typeface="Arial" pitchFamily="34" charset="0"/>
                          <a:cs typeface="Arial" pitchFamily="34" charset="0"/>
                        </a:rPr>
                        <a:t>19.4</a:t>
                      </a:r>
                    </a:p>
                  </a:txBody>
                  <a:tcPr marL="6656" marR="6656" marT="6655" marB="0" anchor="b">
                    <a:lnL>
                      <a:noFill/>
                    </a:lnL>
                    <a:lnR>
                      <a:noFill/>
                    </a:lnR>
                    <a:lnT>
                      <a:noFill/>
                    </a:lnT>
                    <a:lnB>
                      <a:noFill/>
                    </a:lnB>
                    <a:solidFill>
                      <a:srgbClr val="EAEAEA"/>
                    </a:solidFill>
                  </a:tcPr>
                </a:tc>
                <a:tc>
                  <a:txBody>
                    <a:bodyPr/>
                    <a:lstStyle/>
                    <a:p>
                      <a:pPr algn="ctr" fontAlgn="b"/>
                      <a:r>
                        <a:rPr lang="es-MX" sz="800" b="0" i="0" u="none" strike="noStrike">
                          <a:solidFill>
                            <a:srgbClr val="000000"/>
                          </a:solidFill>
                          <a:effectLst/>
                          <a:latin typeface="Arial" pitchFamily="34" charset="0"/>
                          <a:cs typeface="Arial" pitchFamily="34" charset="0"/>
                        </a:rPr>
                        <a:t>27.7</a:t>
                      </a:r>
                    </a:p>
                  </a:txBody>
                  <a:tcPr marL="6656" marR="6656" marT="6655" marB="0" anchor="b">
                    <a:lnL>
                      <a:noFill/>
                    </a:lnL>
                    <a:lnR>
                      <a:noFill/>
                    </a:lnR>
                    <a:lnT>
                      <a:noFill/>
                    </a:lnT>
                    <a:lnB>
                      <a:noFill/>
                    </a:lnB>
                    <a:solidFill>
                      <a:srgbClr val="EAEAEA"/>
                    </a:solidFill>
                  </a:tcPr>
                </a:tc>
                <a:tc>
                  <a:txBody>
                    <a:bodyPr/>
                    <a:lstStyle/>
                    <a:p>
                      <a:pPr algn="ctr" fontAlgn="b"/>
                      <a:r>
                        <a:rPr lang="es-MX" sz="800" b="0" i="0" u="none" strike="noStrike" dirty="0">
                          <a:solidFill>
                            <a:srgbClr val="000000"/>
                          </a:solidFill>
                          <a:effectLst/>
                          <a:latin typeface="Arial" pitchFamily="34" charset="0"/>
                          <a:cs typeface="Arial" pitchFamily="34" charset="0"/>
                        </a:rPr>
                        <a:t>8.3</a:t>
                      </a:r>
                    </a:p>
                  </a:txBody>
                  <a:tcPr marL="6656" marR="6656" marT="6655" marB="0" anchor="b">
                    <a:lnL>
                      <a:noFill/>
                    </a:lnL>
                    <a:lnR>
                      <a:noFill/>
                    </a:lnR>
                    <a:lnT>
                      <a:noFill/>
                    </a:lnT>
                    <a:lnB>
                      <a:noFill/>
                    </a:lnB>
                    <a:solidFill>
                      <a:srgbClr val="EAEAEA"/>
                    </a:solidFill>
                  </a:tcPr>
                </a:tc>
              </a:tr>
              <a:tr h="169396">
                <a:tc>
                  <a:txBody>
                    <a:bodyPr/>
                    <a:lstStyle/>
                    <a:p>
                      <a:pPr algn="l" fontAlgn="b"/>
                      <a:r>
                        <a:rPr lang="es-MX" sz="800" b="0" i="0" u="none" strike="noStrike" dirty="0" smtClean="0">
                          <a:solidFill>
                            <a:srgbClr val="000000"/>
                          </a:solidFill>
                          <a:effectLst/>
                          <a:latin typeface="Arial" pitchFamily="34" charset="0"/>
                          <a:cs typeface="Arial" pitchFamily="34" charset="0"/>
                        </a:rPr>
                        <a:t>MIC</a:t>
                      </a:r>
                      <a:endParaRPr lang="es-MX" sz="800" b="0" i="0" u="none" strike="noStrike" dirty="0">
                        <a:solidFill>
                          <a:srgbClr val="000000"/>
                        </a:solidFill>
                        <a:effectLst/>
                        <a:latin typeface="Arial" pitchFamily="34" charset="0"/>
                        <a:cs typeface="Arial" pitchFamily="34" charset="0"/>
                      </a:endParaRPr>
                    </a:p>
                  </a:txBody>
                  <a:tcPr marL="6656" marR="6656" marT="6655" marB="0" anchor="b">
                    <a:lnL>
                      <a:noFill/>
                    </a:lnL>
                    <a:lnR>
                      <a:noFill/>
                    </a:lnR>
                    <a:lnT>
                      <a:noFill/>
                    </a:lnT>
                    <a:lnB>
                      <a:noFill/>
                    </a:lnB>
                  </a:tcPr>
                </a:tc>
                <a:tc>
                  <a:txBody>
                    <a:bodyPr/>
                    <a:lstStyle/>
                    <a:p>
                      <a:pPr algn="ctr" fontAlgn="b"/>
                      <a:r>
                        <a:rPr lang="es-MX" sz="800" b="0" i="0" u="none" strike="noStrike">
                          <a:solidFill>
                            <a:srgbClr val="000000"/>
                          </a:solidFill>
                          <a:effectLst/>
                          <a:latin typeface="Arial" pitchFamily="34" charset="0"/>
                          <a:cs typeface="Arial" pitchFamily="34" charset="0"/>
                        </a:rPr>
                        <a:t>15.1</a:t>
                      </a:r>
                    </a:p>
                  </a:txBody>
                  <a:tcPr marL="6656" marR="6656" marT="6655" marB="0" anchor="b">
                    <a:lnL>
                      <a:noFill/>
                    </a:lnL>
                    <a:lnR>
                      <a:noFill/>
                    </a:lnR>
                    <a:lnT>
                      <a:noFill/>
                    </a:lnT>
                    <a:lnB>
                      <a:noFill/>
                    </a:lnB>
                  </a:tcPr>
                </a:tc>
                <a:tc>
                  <a:txBody>
                    <a:bodyPr/>
                    <a:lstStyle/>
                    <a:p>
                      <a:pPr algn="ctr" fontAlgn="b"/>
                      <a:r>
                        <a:rPr lang="es-MX" sz="800" b="0" i="0" u="none" strike="noStrike">
                          <a:solidFill>
                            <a:srgbClr val="000000"/>
                          </a:solidFill>
                          <a:effectLst/>
                          <a:latin typeface="Arial" pitchFamily="34" charset="0"/>
                          <a:cs typeface="Arial" pitchFamily="34" charset="0"/>
                        </a:rPr>
                        <a:t>27.4</a:t>
                      </a:r>
                    </a:p>
                  </a:txBody>
                  <a:tcPr marL="6656" marR="6656" marT="6655" marB="0" anchor="b">
                    <a:lnL>
                      <a:noFill/>
                    </a:lnL>
                    <a:lnR>
                      <a:noFill/>
                    </a:lnR>
                    <a:lnT>
                      <a:noFill/>
                    </a:lnT>
                    <a:lnB>
                      <a:noFill/>
                    </a:lnB>
                  </a:tcPr>
                </a:tc>
                <a:tc>
                  <a:txBody>
                    <a:bodyPr/>
                    <a:lstStyle/>
                    <a:p>
                      <a:pPr algn="ctr" fontAlgn="b"/>
                      <a:r>
                        <a:rPr lang="es-MX" sz="800" b="0" i="0" u="none" strike="noStrike" dirty="0">
                          <a:solidFill>
                            <a:srgbClr val="000000"/>
                          </a:solidFill>
                          <a:effectLst/>
                          <a:latin typeface="Arial" pitchFamily="34" charset="0"/>
                          <a:cs typeface="Arial" pitchFamily="34" charset="0"/>
                        </a:rPr>
                        <a:t>12.3</a:t>
                      </a:r>
                    </a:p>
                  </a:txBody>
                  <a:tcPr marL="6656" marR="6656" marT="6655" marB="0" anchor="b">
                    <a:lnL>
                      <a:noFill/>
                    </a:lnL>
                    <a:lnR>
                      <a:noFill/>
                    </a:lnR>
                    <a:lnT>
                      <a:noFill/>
                    </a:lnT>
                    <a:lnB>
                      <a:noFill/>
                    </a:lnB>
                  </a:tcPr>
                </a:tc>
              </a:tr>
              <a:tr h="169396">
                <a:tc>
                  <a:txBody>
                    <a:bodyPr/>
                    <a:lstStyle/>
                    <a:p>
                      <a:pPr algn="l" fontAlgn="b"/>
                      <a:r>
                        <a:rPr lang="es-MX" sz="800" b="0" i="0" u="none" strike="noStrike" dirty="0" smtClean="0">
                          <a:solidFill>
                            <a:srgbClr val="000000"/>
                          </a:solidFill>
                          <a:effectLst/>
                          <a:latin typeface="Arial" pitchFamily="34" charset="0"/>
                          <a:cs typeface="Arial" pitchFamily="34" charset="0"/>
                        </a:rPr>
                        <a:t>TLA</a:t>
                      </a:r>
                      <a:endParaRPr lang="es-MX" sz="800" b="0" i="0" u="none" strike="noStrike" dirty="0">
                        <a:solidFill>
                          <a:srgbClr val="000000"/>
                        </a:solidFill>
                        <a:effectLst/>
                        <a:latin typeface="Arial" pitchFamily="34" charset="0"/>
                        <a:cs typeface="Arial" pitchFamily="34" charset="0"/>
                      </a:endParaRPr>
                    </a:p>
                  </a:txBody>
                  <a:tcPr marL="6656" marR="6656" marT="6655" marB="0" anchor="b">
                    <a:lnL>
                      <a:noFill/>
                    </a:lnL>
                    <a:lnR>
                      <a:noFill/>
                    </a:lnR>
                    <a:lnT>
                      <a:noFill/>
                    </a:lnT>
                    <a:lnB>
                      <a:noFill/>
                    </a:lnB>
                    <a:solidFill>
                      <a:srgbClr val="EAEAEA"/>
                    </a:solidFill>
                  </a:tcPr>
                </a:tc>
                <a:tc>
                  <a:txBody>
                    <a:bodyPr/>
                    <a:lstStyle/>
                    <a:p>
                      <a:pPr algn="ctr" fontAlgn="b"/>
                      <a:r>
                        <a:rPr lang="es-MX" sz="800" b="0" i="0" u="none" strike="noStrike">
                          <a:solidFill>
                            <a:srgbClr val="000000"/>
                          </a:solidFill>
                          <a:effectLst/>
                          <a:latin typeface="Arial" pitchFamily="34" charset="0"/>
                          <a:cs typeface="Arial" pitchFamily="34" charset="0"/>
                        </a:rPr>
                        <a:t>18.6</a:t>
                      </a:r>
                    </a:p>
                  </a:txBody>
                  <a:tcPr marL="6656" marR="6656" marT="6655" marB="0" anchor="b">
                    <a:lnL>
                      <a:noFill/>
                    </a:lnL>
                    <a:lnR>
                      <a:noFill/>
                    </a:lnR>
                    <a:lnT>
                      <a:noFill/>
                    </a:lnT>
                    <a:lnB>
                      <a:noFill/>
                    </a:lnB>
                    <a:solidFill>
                      <a:srgbClr val="EAEAEA"/>
                    </a:solidFill>
                  </a:tcPr>
                </a:tc>
                <a:tc>
                  <a:txBody>
                    <a:bodyPr/>
                    <a:lstStyle/>
                    <a:p>
                      <a:pPr algn="ctr" fontAlgn="b"/>
                      <a:r>
                        <a:rPr lang="es-MX" sz="800" b="0" i="0" u="none" strike="noStrike">
                          <a:solidFill>
                            <a:srgbClr val="000000"/>
                          </a:solidFill>
                          <a:effectLst/>
                          <a:latin typeface="Arial" pitchFamily="34" charset="0"/>
                          <a:cs typeface="Arial" pitchFamily="34" charset="0"/>
                        </a:rPr>
                        <a:t>25.4</a:t>
                      </a:r>
                    </a:p>
                  </a:txBody>
                  <a:tcPr marL="6656" marR="6656" marT="6655" marB="0" anchor="b">
                    <a:lnL>
                      <a:noFill/>
                    </a:lnL>
                    <a:lnR>
                      <a:noFill/>
                    </a:lnR>
                    <a:lnT>
                      <a:noFill/>
                    </a:lnT>
                    <a:lnB>
                      <a:noFill/>
                    </a:lnB>
                    <a:solidFill>
                      <a:srgbClr val="EAEAEA"/>
                    </a:solidFill>
                  </a:tcPr>
                </a:tc>
                <a:tc>
                  <a:txBody>
                    <a:bodyPr/>
                    <a:lstStyle/>
                    <a:p>
                      <a:pPr algn="ctr" fontAlgn="b"/>
                      <a:r>
                        <a:rPr lang="es-MX" sz="800" b="0" i="0" u="none" strike="noStrike" dirty="0">
                          <a:solidFill>
                            <a:srgbClr val="000000"/>
                          </a:solidFill>
                          <a:effectLst/>
                          <a:latin typeface="Arial" pitchFamily="34" charset="0"/>
                          <a:cs typeface="Arial" pitchFamily="34" charset="0"/>
                        </a:rPr>
                        <a:t>6.8</a:t>
                      </a:r>
                    </a:p>
                  </a:txBody>
                  <a:tcPr marL="6656" marR="6656" marT="6655" marB="0" anchor="b">
                    <a:lnL>
                      <a:noFill/>
                    </a:lnL>
                    <a:lnR>
                      <a:noFill/>
                    </a:lnR>
                    <a:lnT>
                      <a:noFill/>
                    </a:lnT>
                    <a:lnB>
                      <a:noFill/>
                    </a:lnB>
                    <a:solidFill>
                      <a:srgbClr val="EAEAEA"/>
                    </a:solidFill>
                  </a:tcPr>
                </a:tc>
              </a:tr>
              <a:tr h="169396">
                <a:tc>
                  <a:txBody>
                    <a:bodyPr/>
                    <a:lstStyle/>
                    <a:p>
                      <a:pPr algn="l" fontAlgn="b"/>
                      <a:r>
                        <a:rPr lang="es-MX" sz="800" b="0" i="0" u="none" strike="noStrike" dirty="0">
                          <a:solidFill>
                            <a:srgbClr val="000000"/>
                          </a:solidFill>
                          <a:effectLst/>
                          <a:latin typeface="Arial" pitchFamily="34" charset="0"/>
                          <a:cs typeface="Arial" pitchFamily="34" charset="0"/>
                        </a:rPr>
                        <a:t>JAL</a:t>
                      </a:r>
                    </a:p>
                  </a:txBody>
                  <a:tcPr marL="6656" marR="6656" marT="6655" marB="0" anchor="b">
                    <a:lnL>
                      <a:noFill/>
                    </a:lnL>
                    <a:lnR>
                      <a:noFill/>
                    </a:lnR>
                    <a:lnT>
                      <a:noFill/>
                    </a:lnT>
                    <a:lnB>
                      <a:noFill/>
                    </a:lnB>
                  </a:tcPr>
                </a:tc>
                <a:tc>
                  <a:txBody>
                    <a:bodyPr/>
                    <a:lstStyle/>
                    <a:p>
                      <a:pPr algn="ctr" fontAlgn="b"/>
                      <a:r>
                        <a:rPr lang="es-MX" sz="800" b="0" i="0" u="none" strike="noStrike">
                          <a:solidFill>
                            <a:srgbClr val="000000"/>
                          </a:solidFill>
                          <a:effectLst/>
                          <a:latin typeface="Arial" pitchFamily="34" charset="0"/>
                          <a:cs typeface="Arial" pitchFamily="34" charset="0"/>
                        </a:rPr>
                        <a:t>20.5</a:t>
                      </a:r>
                    </a:p>
                  </a:txBody>
                  <a:tcPr marL="6656" marR="6656" marT="6655" marB="0" anchor="b">
                    <a:lnL>
                      <a:noFill/>
                    </a:lnL>
                    <a:lnR>
                      <a:noFill/>
                    </a:lnR>
                    <a:lnT>
                      <a:noFill/>
                    </a:lnT>
                    <a:lnB>
                      <a:noFill/>
                    </a:lnB>
                  </a:tcPr>
                </a:tc>
                <a:tc>
                  <a:txBody>
                    <a:bodyPr/>
                    <a:lstStyle/>
                    <a:p>
                      <a:pPr algn="ctr" fontAlgn="b"/>
                      <a:r>
                        <a:rPr lang="es-MX" sz="800" b="0" i="0" u="none" strike="noStrike">
                          <a:solidFill>
                            <a:srgbClr val="000000"/>
                          </a:solidFill>
                          <a:effectLst/>
                          <a:latin typeface="Arial" pitchFamily="34" charset="0"/>
                          <a:cs typeface="Arial" pitchFamily="34" charset="0"/>
                        </a:rPr>
                        <a:t>24.8</a:t>
                      </a:r>
                    </a:p>
                  </a:txBody>
                  <a:tcPr marL="6656" marR="6656" marT="6655" marB="0" anchor="b">
                    <a:lnL>
                      <a:noFill/>
                    </a:lnL>
                    <a:lnR>
                      <a:noFill/>
                    </a:lnR>
                    <a:lnT>
                      <a:noFill/>
                    </a:lnT>
                    <a:lnB>
                      <a:noFill/>
                    </a:lnB>
                  </a:tcPr>
                </a:tc>
                <a:tc>
                  <a:txBody>
                    <a:bodyPr/>
                    <a:lstStyle/>
                    <a:p>
                      <a:pPr algn="ctr" fontAlgn="b"/>
                      <a:r>
                        <a:rPr lang="es-MX" sz="800" b="0" i="0" u="none" strike="noStrike" dirty="0">
                          <a:solidFill>
                            <a:srgbClr val="000000"/>
                          </a:solidFill>
                          <a:effectLst/>
                          <a:latin typeface="Arial" pitchFamily="34" charset="0"/>
                          <a:cs typeface="Arial" pitchFamily="34" charset="0"/>
                        </a:rPr>
                        <a:t>4.3</a:t>
                      </a:r>
                    </a:p>
                  </a:txBody>
                  <a:tcPr marL="6656" marR="6656" marT="6655" marB="0" anchor="b">
                    <a:lnL>
                      <a:noFill/>
                    </a:lnL>
                    <a:lnR>
                      <a:noFill/>
                    </a:lnR>
                    <a:lnT>
                      <a:noFill/>
                    </a:lnT>
                    <a:lnB>
                      <a:noFill/>
                    </a:lnB>
                  </a:tcPr>
                </a:tc>
              </a:tr>
              <a:tr h="169396">
                <a:tc>
                  <a:txBody>
                    <a:bodyPr/>
                    <a:lstStyle/>
                    <a:p>
                      <a:pPr algn="l" fontAlgn="b"/>
                      <a:r>
                        <a:rPr lang="es-MX" sz="800" b="0" i="0" u="none" strike="noStrike" dirty="0" smtClean="0">
                          <a:solidFill>
                            <a:srgbClr val="000000"/>
                          </a:solidFill>
                          <a:effectLst/>
                          <a:latin typeface="Arial" pitchFamily="34" charset="0"/>
                          <a:cs typeface="Arial" pitchFamily="34" charset="0"/>
                        </a:rPr>
                        <a:t>MEX</a:t>
                      </a:r>
                      <a:endParaRPr lang="es-MX" sz="800" b="0" i="0" u="none" strike="noStrike" dirty="0">
                        <a:solidFill>
                          <a:srgbClr val="000000"/>
                        </a:solidFill>
                        <a:effectLst/>
                        <a:latin typeface="Arial" pitchFamily="34" charset="0"/>
                        <a:cs typeface="Arial" pitchFamily="34" charset="0"/>
                      </a:endParaRPr>
                    </a:p>
                  </a:txBody>
                  <a:tcPr marL="6656" marR="6656" marT="6655" marB="0" anchor="b">
                    <a:lnL>
                      <a:noFill/>
                    </a:lnL>
                    <a:lnR>
                      <a:noFill/>
                    </a:lnR>
                    <a:lnT>
                      <a:noFill/>
                    </a:lnT>
                    <a:lnB>
                      <a:noFill/>
                    </a:lnB>
                    <a:solidFill>
                      <a:srgbClr val="EAEAEA"/>
                    </a:solidFill>
                  </a:tcPr>
                </a:tc>
                <a:tc>
                  <a:txBody>
                    <a:bodyPr/>
                    <a:lstStyle/>
                    <a:p>
                      <a:pPr algn="ctr" fontAlgn="b"/>
                      <a:r>
                        <a:rPr lang="es-MX" sz="800" b="0" i="0" u="none" strike="noStrike">
                          <a:solidFill>
                            <a:srgbClr val="000000"/>
                          </a:solidFill>
                          <a:effectLst/>
                          <a:latin typeface="Arial" pitchFamily="34" charset="0"/>
                          <a:cs typeface="Arial" pitchFamily="34" charset="0"/>
                        </a:rPr>
                        <a:t>13.2</a:t>
                      </a:r>
                    </a:p>
                  </a:txBody>
                  <a:tcPr marL="6656" marR="6656" marT="6655" marB="0" anchor="b">
                    <a:lnL>
                      <a:noFill/>
                    </a:lnL>
                    <a:lnR>
                      <a:noFill/>
                    </a:lnR>
                    <a:lnT>
                      <a:noFill/>
                    </a:lnT>
                    <a:lnB>
                      <a:noFill/>
                    </a:lnB>
                    <a:solidFill>
                      <a:srgbClr val="EAEAEA"/>
                    </a:solidFill>
                  </a:tcPr>
                </a:tc>
                <a:tc>
                  <a:txBody>
                    <a:bodyPr/>
                    <a:lstStyle/>
                    <a:p>
                      <a:pPr algn="ctr" fontAlgn="b"/>
                      <a:r>
                        <a:rPr lang="es-MX" sz="800" b="0" i="0" u="none" strike="noStrike">
                          <a:solidFill>
                            <a:srgbClr val="000000"/>
                          </a:solidFill>
                          <a:effectLst/>
                          <a:latin typeface="Arial" pitchFamily="34" charset="0"/>
                          <a:cs typeface="Arial" pitchFamily="34" charset="0"/>
                        </a:rPr>
                        <a:t>22.7</a:t>
                      </a:r>
                    </a:p>
                  </a:txBody>
                  <a:tcPr marL="6656" marR="6656" marT="6655" marB="0" anchor="b">
                    <a:lnL>
                      <a:noFill/>
                    </a:lnL>
                    <a:lnR>
                      <a:noFill/>
                    </a:lnR>
                    <a:lnT>
                      <a:noFill/>
                    </a:lnT>
                    <a:lnB>
                      <a:noFill/>
                    </a:lnB>
                    <a:solidFill>
                      <a:srgbClr val="EAEAEA"/>
                    </a:solidFill>
                  </a:tcPr>
                </a:tc>
                <a:tc>
                  <a:txBody>
                    <a:bodyPr/>
                    <a:lstStyle/>
                    <a:p>
                      <a:pPr algn="ctr" fontAlgn="b"/>
                      <a:r>
                        <a:rPr lang="es-MX" sz="800" b="0" i="0" u="none" strike="noStrike" dirty="0">
                          <a:solidFill>
                            <a:srgbClr val="000000"/>
                          </a:solidFill>
                          <a:effectLst/>
                          <a:latin typeface="Arial" pitchFamily="34" charset="0"/>
                          <a:cs typeface="Arial" pitchFamily="34" charset="0"/>
                        </a:rPr>
                        <a:t>9.5</a:t>
                      </a:r>
                    </a:p>
                  </a:txBody>
                  <a:tcPr marL="6656" marR="6656" marT="6655" marB="0" anchor="b">
                    <a:lnL>
                      <a:noFill/>
                    </a:lnL>
                    <a:lnR>
                      <a:noFill/>
                    </a:lnR>
                    <a:lnT>
                      <a:noFill/>
                    </a:lnT>
                    <a:lnB>
                      <a:noFill/>
                    </a:lnB>
                    <a:solidFill>
                      <a:srgbClr val="EAEAEA"/>
                    </a:solidFill>
                  </a:tcPr>
                </a:tc>
              </a:tr>
              <a:tr h="169396">
                <a:tc>
                  <a:txBody>
                    <a:bodyPr/>
                    <a:lstStyle/>
                    <a:p>
                      <a:pPr algn="l" fontAlgn="b"/>
                      <a:r>
                        <a:rPr lang="es-MX" sz="800" b="0" i="0" u="none" strike="noStrike" dirty="0" smtClean="0">
                          <a:solidFill>
                            <a:srgbClr val="000000"/>
                          </a:solidFill>
                          <a:effectLst/>
                          <a:latin typeface="Arial" pitchFamily="34" charset="0"/>
                          <a:cs typeface="Arial" pitchFamily="34" charset="0"/>
                        </a:rPr>
                        <a:t>GRO</a:t>
                      </a:r>
                      <a:endParaRPr lang="es-MX" sz="800" b="0" i="0" u="none" strike="noStrike" dirty="0">
                        <a:solidFill>
                          <a:srgbClr val="000000"/>
                        </a:solidFill>
                        <a:effectLst/>
                        <a:latin typeface="Arial" pitchFamily="34" charset="0"/>
                        <a:cs typeface="Arial" pitchFamily="34" charset="0"/>
                      </a:endParaRPr>
                    </a:p>
                  </a:txBody>
                  <a:tcPr marL="6656" marR="6656" marT="6655" marB="0" anchor="b">
                    <a:lnL>
                      <a:noFill/>
                    </a:lnL>
                    <a:lnR>
                      <a:noFill/>
                    </a:lnR>
                    <a:lnT>
                      <a:noFill/>
                    </a:lnT>
                    <a:lnB>
                      <a:noFill/>
                    </a:lnB>
                  </a:tcPr>
                </a:tc>
                <a:tc>
                  <a:txBody>
                    <a:bodyPr/>
                    <a:lstStyle/>
                    <a:p>
                      <a:pPr algn="ctr" fontAlgn="b"/>
                      <a:r>
                        <a:rPr lang="es-MX" sz="800" b="0" i="0" u="none" strike="noStrike">
                          <a:solidFill>
                            <a:srgbClr val="000000"/>
                          </a:solidFill>
                          <a:effectLst/>
                          <a:latin typeface="Arial" pitchFamily="34" charset="0"/>
                          <a:cs typeface="Arial" pitchFamily="34" charset="0"/>
                        </a:rPr>
                        <a:t>20.7</a:t>
                      </a:r>
                    </a:p>
                  </a:txBody>
                  <a:tcPr marL="6656" marR="6656" marT="6655" marB="0" anchor="b">
                    <a:lnL>
                      <a:noFill/>
                    </a:lnL>
                    <a:lnR>
                      <a:noFill/>
                    </a:lnR>
                    <a:lnT>
                      <a:noFill/>
                    </a:lnT>
                    <a:lnB>
                      <a:noFill/>
                    </a:lnB>
                  </a:tcPr>
                </a:tc>
                <a:tc>
                  <a:txBody>
                    <a:bodyPr/>
                    <a:lstStyle/>
                    <a:p>
                      <a:pPr algn="ctr" fontAlgn="b"/>
                      <a:r>
                        <a:rPr lang="es-MX" sz="800" b="0" i="0" u="none" strike="noStrike">
                          <a:solidFill>
                            <a:srgbClr val="000000"/>
                          </a:solidFill>
                          <a:effectLst/>
                          <a:latin typeface="Arial" pitchFamily="34" charset="0"/>
                          <a:cs typeface="Arial" pitchFamily="34" charset="0"/>
                        </a:rPr>
                        <a:t>21.9</a:t>
                      </a:r>
                    </a:p>
                  </a:txBody>
                  <a:tcPr marL="6656" marR="6656" marT="6655" marB="0" anchor="b">
                    <a:lnL>
                      <a:noFill/>
                    </a:lnL>
                    <a:lnR>
                      <a:noFill/>
                    </a:lnR>
                    <a:lnT>
                      <a:noFill/>
                    </a:lnT>
                    <a:lnB>
                      <a:noFill/>
                    </a:lnB>
                  </a:tcPr>
                </a:tc>
                <a:tc>
                  <a:txBody>
                    <a:bodyPr/>
                    <a:lstStyle/>
                    <a:p>
                      <a:pPr algn="ctr" fontAlgn="b"/>
                      <a:r>
                        <a:rPr lang="es-MX" sz="800" b="0" i="0" u="none" strike="noStrike" dirty="0">
                          <a:solidFill>
                            <a:srgbClr val="000000"/>
                          </a:solidFill>
                          <a:effectLst/>
                          <a:latin typeface="Arial" pitchFamily="34" charset="0"/>
                          <a:cs typeface="Arial" pitchFamily="34" charset="0"/>
                        </a:rPr>
                        <a:t>1.2</a:t>
                      </a:r>
                    </a:p>
                  </a:txBody>
                  <a:tcPr marL="6656" marR="6656" marT="6655" marB="0" anchor="b">
                    <a:lnL>
                      <a:noFill/>
                    </a:lnL>
                    <a:lnR>
                      <a:noFill/>
                    </a:lnR>
                    <a:lnT>
                      <a:noFill/>
                    </a:lnT>
                    <a:lnB>
                      <a:noFill/>
                    </a:lnB>
                  </a:tcPr>
                </a:tc>
              </a:tr>
              <a:tr h="169396">
                <a:tc>
                  <a:txBody>
                    <a:bodyPr/>
                    <a:lstStyle/>
                    <a:p>
                      <a:pPr algn="l" fontAlgn="b"/>
                      <a:r>
                        <a:rPr lang="es-MX" sz="800" b="0" i="0" u="none" strike="noStrike" dirty="0" smtClean="0">
                          <a:solidFill>
                            <a:srgbClr val="000000"/>
                          </a:solidFill>
                          <a:effectLst/>
                          <a:latin typeface="Arial" pitchFamily="34" charset="0"/>
                          <a:cs typeface="Arial" pitchFamily="34" charset="0"/>
                        </a:rPr>
                        <a:t>CHP</a:t>
                      </a:r>
                      <a:endParaRPr lang="es-MX" sz="800" b="0" i="0" u="none" strike="noStrike" dirty="0">
                        <a:solidFill>
                          <a:srgbClr val="000000"/>
                        </a:solidFill>
                        <a:effectLst/>
                        <a:latin typeface="Arial" pitchFamily="34" charset="0"/>
                        <a:cs typeface="Arial" pitchFamily="34" charset="0"/>
                      </a:endParaRPr>
                    </a:p>
                  </a:txBody>
                  <a:tcPr marL="6656" marR="6656" marT="6655" marB="0" anchor="b">
                    <a:lnL>
                      <a:noFill/>
                    </a:lnL>
                    <a:lnR>
                      <a:noFill/>
                    </a:lnR>
                    <a:lnT>
                      <a:noFill/>
                    </a:lnT>
                    <a:lnB>
                      <a:noFill/>
                    </a:lnB>
                    <a:solidFill>
                      <a:srgbClr val="EAEAEA"/>
                    </a:solidFill>
                  </a:tcPr>
                </a:tc>
                <a:tc>
                  <a:txBody>
                    <a:bodyPr/>
                    <a:lstStyle/>
                    <a:p>
                      <a:pPr algn="ctr" fontAlgn="b"/>
                      <a:r>
                        <a:rPr lang="es-MX" sz="800" b="0" i="0" u="none" strike="noStrike">
                          <a:solidFill>
                            <a:srgbClr val="000000"/>
                          </a:solidFill>
                          <a:effectLst/>
                          <a:latin typeface="Arial" pitchFamily="34" charset="0"/>
                          <a:cs typeface="Arial" pitchFamily="34" charset="0"/>
                        </a:rPr>
                        <a:t>13.1</a:t>
                      </a:r>
                    </a:p>
                  </a:txBody>
                  <a:tcPr marL="6656" marR="6656" marT="6655" marB="0" anchor="b">
                    <a:lnL>
                      <a:noFill/>
                    </a:lnL>
                    <a:lnR>
                      <a:noFill/>
                    </a:lnR>
                    <a:lnT>
                      <a:noFill/>
                    </a:lnT>
                    <a:lnB>
                      <a:noFill/>
                    </a:lnB>
                    <a:solidFill>
                      <a:srgbClr val="EAEAEA"/>
                    </a:solidFill>
                  </a:tcPr>
                </a:tc>
                <a:tc>
                  <a:txBody>
                    <a:bodyPr/>
                    <a:lstStyle/>
                    <a:p>
                      <a:pPr algn="ctr" fontAlgn="b"/>
                      <a:r>
                        <a:rPr lang="es-MX" sz="800" b="0" i="0" u="none" strike="noStrike">
                          <a:solidFill>
                            <a:srgbClr val="000000"/>
                          </a:solidFill>
                          <a:effectLst/>
                          <a:latin typeface="Arial" pitchFamily="34" charset="0"/>
                          <a:cs typeface="Arial" pitchFamily="34" charset="0"/>
                        </a:rPr>
                        <a:t>19.8</a:t>
                      </a:r>
                    </a:p>
                  </a:txBody>
                  <a:tcPr marL="6656" marR="6656" marT="6655" marB="0" anchor="b">
                    <a:lnL>
                      <a:noFill/>
                    </a:lnL>
                    <a:lnR>
                      <a:noFill/>
                    </a:lnR>
                    <a:lnT>
                      <a:noFill/>
                    </a:lnT>
                    <a:lnB>
                      <a:noFill/>
                    </a:lnB>
                    <a:solidFill>
                      <a:srgbClr val="EAEAEA"/>
                    </a:solidFill>
                  </a:tcPr>
                </a:tc>
                <a:tc>
                  <a:txBody>
                    <a:bodyPr/>
                    <a:lstStyle/>
                    <a:p>
                      <a:pPr algn="ctr" fontAlgn="b"/>
                      <a:r>
                        <a:rPr lang="es-MX" sz="800" b="0" i="0" u="none" strike="noStrike" dirty="0">
                          <a:solidFill>
                            <a:srgbClr val="000000"/>
                          </a:solidFill>
                          <a:effectLst/>
                          <a:latin typeface="Arial" pitchFamily="34" charset="0"/>
                          <a:cs typeface="Arial" pitchFamily="34" charset="0"/>
                        </a:rPr>
                        <a:t>6.7</a:t>
                      </a:r>
                    </a:p>
                  </a:txBody>
                  <a:tcPr marL="6656" marR="6656" marT="6655" marB="0" anchor="b">
                    <a:lnL>
                      <a:noFill/>
                    </a:lnL>
                    <a:lnR>
                      <a:noFill/>
                    </a:lnR>
                    <a:lnT>
                      <a:noFill/>
                    </a:lnT>
                    <a:lnB>
                      <a:noFill/>
                    </a:lnB>
                    <a:solidFill>
                      <a:srgbClr val="EAEAEA"/>
                    </a:solidFill>
                  </a:tcPr>
                </a:tc>
              </a:tr>
              <a:tr h="169396">
                <a:tc>
                  <a:txBody>
                    <a:bodyPr/>
                    <a:lstStyle/>
                    <a:p>
                      <a:pPr algn="l" fontAlgn="b"/>
                      <a:r>
                        <a:rPr lang="es-MX" sz="800" b="0" i="0" u="none" strike="noStrike" dirty="0">
                          <a:solidFill>
                            <a:srgbClr val="000000"/>
                          </a:solidFill>
                          <a:effectLst/>
                          <a:latin typeface="Arial" pitchFamily="34" charset="0"/>
                          <a:cs typeface="Arial" pitchFamily="34" charset="0"/>
                        </a:rPr>
                        <a:t>OAX</a:t>
                      </a:r>
                    </a:p>
                  </a:txBody>
                  <a:tcPr marL="6656" marR="6656" marT="6655" marB="0" anchor="b">
                    <a:lnL>
                      <a:noFill/>
                    </a:lnL>
                    <a:lnR>
                      <a:noFill/>
                    </a:lnR>
                    <a:lnT>
                      <a:noFill/>
                    </a:lnT>
                    <a:lnB>
                      <a:noFill/>
                    </a:lnB>
                  </a:tcPr>
                </a:tc>
                <a:tc>
                  <a:txBody>
                    <a:bodyPr/>
                    <a:lstStyle/>
                    <a:p>
                      <a:pPr algn="ctr" fontAlgn="b"/>
                      <a:r>
                        <a:rPr lang="es-MX" sz="800" b="0" i="0" u="none" strike="noStrike">
                          <a:solidFill>
                            <a:srgbClr val="000000"/>
                          </a:solidFill>
                          <a:effectLst/>
                          <a:latin typeface="Arial" pitchFamily="34" charset="0"/>
                          <a:cs typeface="Arial" pitchFamily="34" charset="0"/>
                        </a:rPr>
                        <a:t>16.6</a:t>
                      </a:r>
                    </a:p>
                  </a:txBody>
                  <a:tcPr marL="6656" marR="6656" marT="6655" marB="0" anchor="b">
                    <a:lnL>
                      <a:noFill/>
                    </a:lnL>
                    <a:lnR>
                      <a:noFill/>
                    </a:lnR>
                    <a:lnT>
                      <a:noFill/>
                    </a:lnT>
                    <a:lnB>
                      <a:noFill/>
                    </a:lnB>
                  </a:tcPr>
                </a:tc>
                <a:tc>
                  <a:txBody>
                    <a:bodyPr/>
                    <a:lstStyle/>
                    <a:p>
                      <a:pPr algn="ctr" fontAlgn="b"/>
                      <a:r>
                        <a:rPr lang="es-MX" sz="800" b="0" i="0" u="none" strike="noStrike">
                          <a:solidFill>
                            <a:srgbClr val="000000"/>
                          </a:solidFill>
                          <a:effectLst/>
                          <a:latin typeface="Arial" pitchFamily="34" charset="0"/>
                          <a:cs typeface="Arial" pitchFamily="34" charset="0"/>
                        </a:rPr>
                        <a:t>19.4</a:t>
                      </a:r>
                    </a:p>
                  </a:txBody>
                  <a:tcPr marL="6656" marR="6656" marT="6655" marB="0" anchor="b">
                    <a:lnL>
                      <a:noFill/>
                    </a:lnL>
                    <a:lnR>
                      <a:noFill/>
                    </a:lnR>
                    <a:lnT>
                      <a:noFill/>
                    </a:lnT>
                    <a:lnB>
                      <a:noFill/>
                    </a:lnB>
                  </a:tcPr>
                </a:tc>
                <a:tc>
                  <a:txBody>
                    <a:bodyPr/>
                    <a:lstStyle/>
                    <a:p>
                      <a:pPr algn="ctr" fontAlgn="b"/>
                      <a:r>
                        <a:rPr lang="es-MX" sz="800" b="0" i="0" u="none" strike="noStrike" dirty="0">
                          <a:solidFill>
                            <a:srgbClr val="000000"/>
                          </a:solidFill>
                          <a:effectLst/>
                          <a:latin typeface="Arial" pitchFamily="34" charset="0"/>
                          <a:cs typeface="Arial" pitchFamily="34" charset="0"/>
                        </a:rPr>
                        <a:t>2.8</a:t>
                      </a:r>
                    </a:p>
                  </a:txBody>
                  <a:tcPr marL="6656" marR="6656" marT="6655" marB="0" anchor="b">
                    <a:lnL>
                      <a:noFill/>
                    </a:lnL>
                    <a:lnR>
                      <a:noFill/>
                    </a:lnR>
                    <a:lnT>
                      <a:noFill/>
                    </a:lnT>
                    <a:lnB>
                      <a:noFill/>
                    </a:lnB>
                  </a:tcPr>
                </a:tc>
              </a:tr>
              <a:tr h="169396">
                <a:tc>
                  <a:txBody>
                    <a:bodyPr/>
                    <a:lstStyle/>
                    <a:p>
                      <a:pPr algn="l" fontAlgn="b"/>
                      <a:r>
                        <a:rPr lang="es-MX" sz="800" b="0" i="0" u="none" strike="noStrike" dirty="0" smtClean="0">
                          <a:solidFill>
                            <a:srgbClr val="000000"/>
                          </a:solidFill>
                          <a:effectLst/>
                          <a:latin typeface="Arial" pitchFamily="34" charset="0"/>
                          <a:cs typeface="Arial" pitchFamily="34" charset="0"/>
                        </a:rPr>
                        <a:t>ROO</a:t>
                      </a:r>
                      <a:endParaRPr lang="es-MX" sz="800" b="0" i="0" u="none" strike="noStrike" dirty="0">
                        <a:solidFill>
                          <a:srgbClr val="000000"/>
                        </a:solidFill>
                        <a:effectLst/>
                        <a:latin typeface="Arial" pitchFamily="34" charset="0"/>
                        <a:cs typeface="Arial" pitchFamily="34" charset="0"/>
                      </a:endParaRPr>
                    </a:p>
                  </a:txBody>
                  <a:tcPr marL="6656" marR="6656" marT="6655" marB="0" anchor="b">
                    <a:lnL>
                      <a:noFill/>
                    </a:lnL>
                    <a:lnR>
                      <a:noFill/>
                    </a:lnR>
                    <a:lnT>
                      <a:noFill/>
                    </a:lnT>
                    <a:lnB>
                      <a:noFill/>
                    </a:lnB>
                    <a:solidFill>
                      <a:srgbClr val="EAEAEA"/>
                    </a:solidFill>
                  </a:tcPr>
                </a:tc>
                <a:tc>
                  <a:txBody>
                    <a:bodyPr/>
                    <a:lstStyle/>
                    <a:p>
                      <a:pPr algn="ctr" fontAlgn="b"/>
                      <a:r>
                        <a:rPr lang="es-MX" sz="800" b="0" i="0" u="none" strike="noStrike">
                          <a:solidFill>
                            <a:srgbClr val="000000"/>
                          </a:solidFill>
                          <a:effectLst/>
                          <a:latin typeface="Arial" pitchFamily="34" charset="0"/>
                          <a:cs typeface="Arial" pitchFamily="34" charset="0"/>
                        </a:rPr>
                        <a:t>10.2</a:t>
                      </a:r>
                    </a:p>
                  </a:txBody>
                  <a:tcPr marL="6656" marR="6656" marT="6655" marB="0" anchor="b">
                    <a:lnL>
                      <a:noFill/>
                    </a:lnL>
                    <a:lnR>
                      <a:noFill/>
                    </a:lnR>
                    <a:lnT>
                      <a:noFill/>
                    </a:lnT>
                    <a:lnB>
                      <a:noFill/>
                    </a:lnB>
                    <a:solidFill>
                      <a:srgbClr val="EAEAEA"/>
                    </a:solidFill>
                  </a:tcPr>
                </a:tc>
                <a:tc>
                  <a:txBody>
                    <a:bodyPr/>
                    <a:lstStyle/>
                    <a:p>
                      <a:pPr algn="ctr" fontAlgn="b"/>
                      <a:r>
                        <a:rPr lang="es-MX" sz="800" b="0" i="0" u="none" strike="noStrike">
                          <a:solidFill>
                            <a:srgbClr val="000000"/>
                          </a:solidFill>
                          <a:effectLst/>
                          <a:latin typeface="Arial" pitchFamily="34" charset="0"/>
                          <a:cs typeface="Arial" pitchFamily="34" charset="0"/>
                        </a:rPr>
                        <a:t>18.1</a:t>
                      </a:r>
                    </a:p>
                  </a:txBody>
                  <a:tcPr marL="6656" marR="6656" marT="6655" marB="0" anchor="b">
                    <a:lnL>
                      <a:noFill/>
                    </a:lnL>
                    <a:lnR>
                      <a:noFill/>
                    </a:lnR>
                    <a:lnT>
                      <a:noFill/>
                    </a:lnT>
                    <a:lnB>
                      <a:noFill/>
                    </a:lnB>
                    <a:solidFill>
                      <a:srgbClr val="EAEAEA"/>
                    </a:solidFill>
                  </a:tcPr>
                </a:tc>
                <a:tc>
                  <a:txBody>
                    <a:bodyPr/>
                    <a:lstStyle/>
                    <a:p>
                      <a:pPr algn="ctr" fontAlgn="b"/>
                      <a:r>
                        <a:rPr lang="es-MX" sz="800" b="0" i="0" u="none" strike="noStrike" dirty="0">
                          <a:solidFill>
                            <a:srgbClr val="000000"/>
                          </a:solidFill>
                          <a:effectLst/>
                          <a:latin typeface="Arial" pitchFamily="34" charset="0"/>
                          <a:cs typeface="Arial" pitchFamily="34" charset="0"/>
                        </a:rPr>
                        <a:t>7.9</a:t>
                      </a:r>
                    </a:p>
                  </a:txBody>
                  <a:tcPr marL="6656" marR="6656" marT="6655" marB="0" anchor="b">
                    <a:lnL>
                      <a:noFill/>
                    </a:lnL>
                    <a:lnR>
                      <a:noFill/>
                    </a:lnR>
                    <a:lnT>
                      <a:noFill/>
                    </a:lnT>
                    <a:lnB>
                      <a:noFill/>
                    </a:lnB>
                    <a:solidFill>
                      <a:srgbClr val="EAEAEA"/>
                    </a:solidFill>
                  </a:tcPr>
                </a:tc>
              </a:tr>
            </a:tbl>
          </a:graphicData>
        </a:graphic>
      </p:graphicFrame>
      <p:graphicFrame>
        <p:nvGraphicFramePr>
          <p:cNvPr id="2" name="14 Gráfico"/>
          <p:cNvGraphicFramePr>
            <a:graphicFrameLocks noGrp="1"/>
          </p:cNvGraphicFramePr>
          <p:nvPr>
            <p:ph idx="1"/>
            <p:extLst>
              <p:ext uri="{D42A27DB-BD31-4B8C-83A1-F6EECF244321}">
                <p14:modId xmlns:p14="http://schemas.microsoft.com/office/powerpoint/2010/main" xmlns="" val="2619089193"/>
              </p:ext>
            </p:extLst>
          </p:nvPr>
        </p:nvGraphicFramePr>
        <p:xfrm>
          <a:off x="4787900" y="765175"/>
          <a:ext cx="3744913" cy="59769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15289189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1800" b="0" i="0" u="none" strike="noStrike" cap="none" normalizeH="0" baseline="0" smtClean="0">
            <a:ln>
              <a:noFill/>
            </a:ln>
            <a:solidFill>
              <a:schemeClr val="tx1"/>
            </a:solidFill>
            <a:effectLst/>
            <a:latin typeface="Arial"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1800" b="0" i="0" u="none" strike="noStrike" cap="none" normalizeH="0" baseline="0" smtClean="0">
            <a:ln>
              <a:noFill/>
            </a:ln>
            <a:solidFill>
              <a:schemeClr val="tx1"/>
            </a:solidFill>
            <a:effectLst/>
            <a:latin typeface="Arial"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1800" b="0" i="0" u="none" strike="noStrike" cap="none" normalizeH="0" baseline="0" smtClean="0">
            <a:ln>
              <a:noFill/>
            </a:ln>
            <a:solidFill>
              <a:schemeClr val="tx1"/>
            </a:solidFill>
            <a:effectLst/>
            <a:latin typeface="Arial"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1800" b="0" i="0" u="none" strike="noStrike" cap="none" normalizeH="0" baseline="0" smtClean="0">
            <a:ln>
              <a:noFill/>
            </a:ln>
            <a:solidFill>
              <a:schemeClr val="tx1"/>
            </a:solidFill>
            <a:effectLst/>
            <a:latin typeface="Arial"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1800" b="0" i="0" u="none" strike="noStrike" cap="none" normalizeH="0" baseline="0" smtClean="0">
            <a:ln>
              <a:noFill/>
            </a:ln>
            <a:solidFill>
              <a:schemeClr val="tx1"/>
            </a:solidFill>
            <a:effectLst/>
            <a:latin typeface="Arial"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5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1800" b="0" i="0" u="none" strike="noStrike" cap="none" normalizeH="0" baseline="0" smtClean="0">
            <a:ln>
              <a:noFill/>
            </a:ln>
            <a:solidFill>
              <a:schemeClr val="tx1"/>
            </a:solidFill>
            <a:effectLst/>
            <a:latin typeface="Arial"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6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1800" b="0" i="0" u="none" strike="noStrike" cap="none" normalizeH="0" baseline="0" smtClean="0">
            <a:ln>
              <a:noFill/>
            </a:ln>
            <a:solidFill>
              <a:schemeClr val="tx1"/>
            </a:solidFill>
            <a:effectLst/>
            <a:latin typeface="Arial"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177</TotalTime>
  <Words>953</Words>
  <Application>Microsoft Office PowerPoint</Application>
  <PresentationFormat>Presentación en pantalla (4:3)</PresentationFormat>
  <Paragraphs>496</Paragraphs>
  <Slides>13</Slides>
  <Notes>0</Notes>
  <HiddenSlides>0</HiddenSlides>
  <MMClips>0</MMClips>
  <ScaleCrop>false</ScaleCrop>
  <HeadingPairs>
    <vt:vector size="4" baseType="variant">
      <vt:variant>
        <vt:lpstr>Tema</vt:lpstr>
      </vt:variant>
      <vt:variant>
        <vt:i4>8</vt:i4>
      </vt:variant>
      <vt:variant>
        <vt:lpstr>Títulos de diapositiva</vt:lpstr>
      </vt:variant>
      <vt:variant>
        <vt:i4>13</vt:i4>
      </vt:variant>
    </vt:vector>
  </HeadingPairs>
  <TitlesOfParts>
    <vt:vector size="21" baseType="lpstr">
      <vt:lpstr>Tema de Office</vt:lpstr>
      <vt:lpstr>Diseño predeterminado</vt:lpstr>
      <vt:lpstr>1_Diseño predeterminado</vt:lpstr>
      <vt:lpstr>2_Diseño predeterminado</vt:lpstr>
      <vt:lpstr>3_Diseño predeterminado</vt:lpstr>
      <vt:lpstr>4_Diseño predeterminado</vt:lpstr>
      <vt:lpstr>5_Diseño predeterminado</vt:lpstr>
      <vt:lpstr>6_Diseño predeterminado</vt:lpstr>
      <vt:lpstr>Políticas de educación superior, cobertura y cambio institucional</vt:lpstr>
      <vt:lpstr>Políticas de modernización de la ES</vt:lpstr>
      <vt:lpstr>Crecimiento del SES Matrícula escolarizada TSU, Licenciatura y Normal (1970-2010)</vt:lpstr>
      <vt:lpstr>Crecimiento y distribución por subsistemas (1970-2010)</vt:lpstr>
      <vt:lpstr>Perfiles de crecimiento de los subsistemas (1970-2011)</vt:lpstr>
      <vt:lpstr>Redistribución del Control Matrícula de licenciatura por tipos de IES (%)</vt:lpstr>
      <vt:lpstr>Desconcentración de la matrícula (DF y estados 1950-2010)</vt:lpstr>
      <vt:lpstr>Evolución de la TBCES 1970 a 2012</vt:lpstr>
      <vt:lpstr>TCBES en los estados 2000-2011</vt:lpstr>
      <vt:lpstr>Índice de masculinidad por edad Matrícula de educación superior 2010-2011</vt:lpstr>
      <vt:lpstr>Acceso a la ES por deciles de ingreso TSU, Licenciatura y Posgrado 2010</vt:lpstr>
      <vt:lpstr>Cobertura por deciles de ingreso TSU, Licenciatura y Normal 2010</vt:lpstr>
      <vt:lpstr>Distribución porcentual del nivel educativo del padre, según tipo de universidad, 2008</vt:lpstr>
    </vt:vector>
  </TitlesOfParts>
  <Company>Lenovo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Roberto</dc:creator>
  <cp:lastModifiedBy>AudioVisuales-IIEc</cp:lastModifiedBy>
  <cp:revision>10</cp:revision>
  <dcterms:created xsi:type="dcterms:W3CDTF">2013-08-30T15:27:39Z</dcterms:created>
  <dcterms:modified xsi:type="dcterms:W3CDTF">2013-08-30T23:16:07Z</dcterms:modified>
</cp:coreProperties>
</file>